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88" r:id="rId5"/>
    <p:sldId id="291" r:id="rId6"/>
    <p:sldId id="270" r:id="rId7"/>
    <p:sldId id="307" r:id="rId8"/>
    <p:sldId id="280" r:id="rId9"/>
    <p:sldId id="269" r:id="rId10"/>
    <p:sldId id="300" r:id="rId11"/>
    <p:sldId id="292" r:id="rId12"/>
    <p:sldId id="293" r:id="rId13"/>
    <p:sldId id="294" r:id="rId14"/>
    <p:sldId id="295" r:id="rId15"/>
    <p:sldId id="308" r:id="rId16"/>
    <p:sldId id="301" r:id="rId17"/>
    <p:sldId id="309" r:id="rId18"/>
    <p:sldId id="302" r:id="rId19"/>
    <p:sldId id="314" r:id="rId20"/>
    <p:sldId id="296" r:id="rId21"/>
    <p:sldId id="310" r:id="rId22"/>
    <p:sldId id="311" r:id="rId23"/>
    <p:sldId id="297" r:id="rId24"/>
    <p:sldId id="312" r:id="rId25"/>
    <p:sldId id="283" r:id="rId26"/>
    <p:sldId id="303" r:id="rId27"/>
    <p:sldId id="313" r:id="rId28"/>
    <p:sldId id="306" r:id="rId29"/>
    <p:sldId id="279"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8">
          <p15:clr>
            <a:srgbClr val="A4A3A4"/>
          </p15:clr>
        </p15:guide>
        <p15:guide id="2" orient="horz" pos="3138">
          <p15:clr>
            <a:srgbClr val="A4A3A4"/>
          </p15:clr>
        </p15:guide>
        <p15:guide id="3" orient="horz" pos="200">
          <p15:clr>
            <a:srgbClr val="A4A3A4"/>
          </p15:clr>
        </p15:guide>
        <p15:guide id="4" orient="horz" pos="1791">
          <p15:clr>
            <a:srgbClr val="A4A3A4"/>
          </p15:clr>
        </p15:guide>
        <p15:guide id="5" orient="horz" pos="2717">
          <p15:clr>
            <a:srgbClr val="A4A3A4"/>
          </p15:clr>
        </p15:guide>
        <p15:guide id="6" orient="horz" pos="953">
          <p15:clr>
            <a:srgbClr val="A4A3A4"/>
          </p15:clr>
        </p15:guide>
        <p15:guide id="7" orient="horz" pos="487">
          <p15:clr>
            <a:srgbClr val="A4A3A4"/>
          </p15:clr>
        </p15:guide>
        <p15:guide id="8" pos="2847">
          <p15:clr>
            <a:srgbClr val="A4A3A4"/>
          </p15:clr>
        </p15:guide>
        <p15:guide id="9" pos="5213">
          <p15:clr>
            <a:srgbClr val="A4A3A4"/>
          </p15:clr>
        </p15:guide>
        <p15:guide id="10" pos="698">
          <p15:clr>
            <a:srgbClr val="A4A3A4"/>
          </p15:clr>
        </p15:guide>
        <p15:guide id="11" pos="205">
          <p15:clr>
            <a:srgbClr val="A4A3A4"/>
          </p15:clr>
        </p15:guide>
        <p15:guide id="12" pos="3064">
          <p15:clr>
            <a:srgbClr val="A4A3A4"/>
          </p15:clr>
        </p15:guide>
        <p15:guide id="13" pos="29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8FC3"/>
    <a:srgbClr val="514689"/>
    <a:srgbClr val="61468B"/>
    <a:srgbClr val="5146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37" autoAdjust="0"/>
    <p:restoredTop sz="94150" autoAdjust="0"/>
  </p:normalViewPr>
  <p:slideViewPr>
    <p:cSldViewPr snapToGrid="0" showGuides="1">
      <p:cViewPr varScale="1">
        <p:scale>
          <a:sx n="160" d="100"/>
          <a:sy n="160" d="100"/>
        </p:scale>
        <p:origin x="792" y="184"/>
      </p:cViewPr>
      <p:guideLst>
        <p:guide orient="horz" pos="2968"/>
        <p:guide orient="horz" pos="3138"/>
        <p:guide orient="horz" pos="200"/>
        <p:guide orient="horz" pos="1791"/>
        <p:guide orient="horz" pos="2717"/>
        <p:guide orient="horz" pos="953"/>
        <p:guide orient="horz" pos="487"/>
        <p:guide pos="2847"/>
        <p:guide pos="5213"/>
        <p:guide pos="698"/>
        <p:guide pos="205"/>
        <p:guide pos="3064"/>
        <p:guide pos="2956"/>
      </p:guideLst>
    </p:cSldViewPr>
  </p:slideViewPr>
  <p:outlineViewPr>
    <p:cViewPr>
      <p:scale>
        <a:sx n="33" d="100"/>
        <a:sy n="33" d="100"/>
      </p:scale>
      <p:origin x="0" y="14768"/>
    </p:cViewPr>
  </p:outlineViewPr>
  <p:notesTextViewPr>
    <p:cViewPr>
      <p:scale>
        <a:sx n="100" d="100"/>
        <a:sy n="100" d="100"/>
      </p:scale>
      <p:origin x="0" y="-104"/>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FADEE3-4E13-B64C-8438-AC66B67ED533}" type="datetimeFigureOut">
              <a:rPr lang="en-US" smtClean="0"/>
              <a:t>6/22/23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B3A18-A99A-974E-8D85-D3FA42850270}" type="slidenum">
              <a:rPr lang="en-US" smtClean="0"/>
              <a:t>‹#›</a:t>
            </a:fld>
            <a:endParaRPr lang="en-US"/>
          </a:p>
        </p:txBody>
      </p:sp>
    </p:spTree>
    <p:extLst>
      <p:ext uri="{BB962C8B-B14F-4D97-AF65-F5344CB8AC3E}">
        <p14:creationId xmlns:p14="http://schemas.microsoft.com/office/powerpoint/2010/main" val="1902242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D52D7-6AF4-EB44-8548-79E5519F8B96}" type="datetimeFigureOut">
              <a:rPr lang="en-US" smtClean="0"/>
              <a:t>6/22/23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F329-3889-8645-AA6B-3C2BA478A30C}" type="slidenum">
              <a:rPr lang="en-US" smtClean="0"/>
              <a:t>‹#›</a:t>
            </a:fld>
            <a:endParaRPr lang="en-US"/>
          </a:p>
        </p:txBody>
      </p:sp>
    </p:spTree>
    <p:extLst>
      <p:ext uri="{BB962C8B-B14F-4D97-AF65-F5344CB8AC3E}">
        <p14:creationId xmlns:p14="http://schemas.microsoft.com/office/powerpoint/2010/main" val="2533718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github.com/informatics-isi-edu/facebase-curation/wik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osp.od.nih.gov/wp-content/uploads/Informed-Consent-Resource-for-Secondary-Research-with-Data-and-Biospecimens.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about/cclicense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osp.od.nih.gov/wp-content/uploads/Informed-Consent-Resource-for-Secondary-Research-with-Data-and-Biospecimen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alter.northwestern.edu/exit?url=https%3A%2F%2Fnap.nationalacademies.org%2Fresource%2F25639%2FResearcher_User_Guide_Biomedical_Data.pdf" TargetMode="External"/><Relationship Id="rId7" Type="http://schemas.openxmlformats.org/officeDocument/2006/relationships/hyperlink" Target="https://galter.northwestern.edu/exit?url=https%3A%2F%2Fvimeo.com%2F444647256"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galter.northwestern.edu/exit?url=https%3A%2F%2Furldefense.com%2Fv3%2F__https%3A%2F%2Fnam12.safelinks.protection.outlook.com%2F%3Furl%3Dhttps*3A*2F*2Fwww.nap.edu*2Fresource*2F25639*2FCost_Driver_Template_Word_0715.doc%26data%3D05*7C01*7Cddc*40list.pitt.edu*7C02beed79f7ce489d8ca808da47d91bf5*7C9ef9f489e0a04eeb87cc3a526112fd0d*7C1*7C0*7C637901295058036645*7CUnknown*7CTWFpbGZsb3d8eyJWIjoiMC4wLjAwMDAiLCJQIjoiV2luMzIiLCJBTiI6Ik1haWwiLCJXVCI6Mn0*3D*7C3000*7C*7C*7C%26sdata%3DGvjJav4DHwCjlvcFT5vA5DaNVUlRdeh6UM6vnuzvhCk*3D%26reserved%3D0__%3BJSUlJSUlJSUlJSUlJSUlJSUlJSUlJQ!!Dq0X2DkFhyF93HkjWTBQKhk!UtyYOPnzVPd1Aje9uQd8GL7_wudsTel9-0sn59Rp9by4O4QCYxzMQa8LoeER78197OtrbZlXBGAGZAkbDARaeCw%24" TargetMode="External"/><Relationship Id="rId5" Type="http://schemas.openxmlformats.org/officeDocument/2006/relationships/hyperlink" Target="https://galter.northwestern.edu/exit?url=https%3A%2F%2Fnap.nationalacademies.org%2Fcatalog%2F25639%2Flife-cycle-decisions-for-biomedical-data-the-challenge-of-forecasting" TargetMode="External"/><Relationship Id="rId4" Type="http://schemas.openxmlformats.org/officeDocument/2006/relationships/hyperlink" Target="https://galter.northwestern.edu/exit?url=https%3A%2F%2Fwww.nationalacademies.org%2Four-work%2Fforecasting-costs-for-preserving-archiving-and-promoting-access-to-biomedical-data"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DMS/budgeting-for-data-management-shar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haring.nih.gov/faqs#/data-management-and-sharing-policy.htm?anchor=5677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grants.nih.gov/grants/forms/all-forms-and-formats.ht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grants.nih.gov/sites/default/files/DMS-Plan-blank-format-page.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isc.or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metadatacenter.or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oogle.com/url?q=https://www.acquisition.gov/browse/index/far&amp;sa=D&amp;source=docs&amp;ust=1652979978755446&amp;usg=AOvVaw0UZW1J7kpR-PQ5Cn3tRwAi"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generalist-repositorie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re3data.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One-stop shop for NIH Data Management and Sharing Policy news and updates: https://sharing.nih.gov/ </a:t>
            </a:r>
          </a:p>
          <a:p>
            <a:endParaRPr lang="en-US" dirty="0"/>
          </a:p>
          <a:p>
            <a:r>
              <a:rPr lang="en-US" dirty="0"/>
              <a:t>Training and Fellowship grants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subject to NIH DMS Policy. K grants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subject to it.</a:t>
            </a: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3</a:t>
            </a:fld>
            <a:endParaRPr lang="en-US"/>
          </a:p>
        </p:txBody>
      </p:sp>
    </p:spTree>
    <p:extLst>
      <p:ext uri="{BB962C8B-B14F-4D97-AF65-F5344CB8AC3E}">
        <p14:creationId xmlns:p14="http://schemas.microsoft.com/office/powerpoint/2010/main" val="268606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NIH “Selecting a Repository” Guidance: https://grants.nih.gov/grants/guide/notice-files/NOT-OD-21-016.html</a:t>
            </a:r>
          </a:p>
          <a:p>
            <a:pPr marL="171450" indent="-171450">
              <a:buFont typeface="Arial" panose="020B0604020202020204" pitchFamily="34" charset="0"/>
              <a:buChar char="•"/>
            </a:pPr>
            <a:r>
              <a:rPr lang="en-US" dirty="0"/>
              <a:t>List: NIH-Supported domain-specific data repositories: https://www.nlm.nih.gov/NIHbmic/domain_specific_repositories.html</a:t>
            </a:r>
          </a:p>
          <a:p>
            <a:pPr marL="171450" indent="-171450">
              <a:buFont typeface="Arial" panose="020B0604020202020204" pitchFamily="34" charset="0"/>
              <a:buChar char="•"/>
            </a:pPr>
            <a:r>
              <a:rPr lang="en-US" dirty="0"/>
              <a:t>NIH-backed Generalist Repository Ecosystem Initiative: https://datascience.nih.gov/news/nih-office-of-data-science-strategy-announces-new-initiative-to-improve-data-access</a:t>
            </a:r>
          </a:p>
          <a:p>
            <a:pPr marL="171450" indent="-171450">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DigitalHub</a:t>
            </a:r>
            <a:r>
              <a:rPr lang="en-US" sz="1800" b="0" i="0" u="none" strike="noStrike" dirty="0">
                <a:solidFill>
                  <a:srgbClr val="000000"/>
                </a:solidFill>
                <a:effectLst/>
                <a:latin typeface="Calibri" panose="020F0502020204030204" pitchFamily="34" charset="0"/>
              </a:rPr>
              <a:t>, FSM’s institutional repository: https://digitalhub.northwestern.edu/</a:t>
            </a:r>
          </a:p>
          <a:p>
            <a:pPr marL="171450" indent="-171450">
              <a:buFont typeface="Arial" panose="020B0604020202020204" pitchFamily="34" charset="0"/>
              <a:buChar char="•"/>
            </a:pP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Ensure the data is easily findable in the repository (e.g., dataset is assigned a DOI or other unique identifier</a:t>
            </a:r>
            <a:r>
              <a:rPr lang="en-US" sz="1000" kern="1200" dirty="0">
                <a:solidFill>
                  <a:schemeClr val="tx1"/>
                </a:solidFill>
                <a:effectLst/>
                <a:highlight>
                  <a:srgbClr val="FFFF00"/>
                </a:highlight>
                <a:latin typeface="+mn-lt"/>
                <a:ea typeface="+mn-ea"/>
                <a:cs typeface="+mn-cs"/>
              </a:rPr>
              <a:t>)</a:t>
            </a:r>
            <a:endParaRPr lang="en-US" sz="1000" kern="1200" dirty="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13</a:t>
            </a:fld>
            <a:endParaRPr lang="en-US"/>
          </a:p>
        </p:txBody>
      </p:sp>
    </p:spTree>
    <p:extLst>
      <p:ext uri="{BB962C8B-B14F-4D97-AF65-F5344CB8AC3E}">
        <p14:creationId xmlns:p14="http://schemas.microsoft.com/office/powerpoint/2010/main" val="1769126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NIH “Selecting a Repository” Guidance: https://grants.nih.gov/grants/guide/notice-files/NOT-OD-21-016.html</a:t>
            </a:r>
          </a:p>
          <a:p>
            <a:pPr marL="171450" indent="-171450">
              <a:buFont typeface="Arial" panose="020B0604020202020204" pitchFamily="34" charset="0"/>
              <a:buChar char="•"/>
            </a:pPr>
            <a:r>
              <a:rPr lang="en-US" dirty="0"/>
              <a:t>List: NIH-Supported domain-specific data repositories: https://www.nlm.nih.gov/NIHbmic/domain_specific_repositories.html</a:t>
            </a:r>
          </a:p>
          <a:p>
            <a:pPr marL="171450" indent="-171450">
              <a:buFont typeface="Arial" panose="020B0604020202020204" pitchFamily="34" charset="0"/>
              <a:buChar char="•"/>
            </a:pPr>
            <a:r>
              <a:rPr lang="en-US" dirty="0"/>
              <a:t>NIH-backed Generalist Repository Ecosystem Initiative: https://datascience.nih.gov/news/nih-office-of-data-science-strategy-announces-new-initiative-to-improve-data-access</a:t>
            </a:r>
          </a:p>
          <a:p>
            <a:pPr marL="171450" indent="-171450">
              <a:buFont typeface="Arial" panose="020B0604020202020204" pitchFamily="34" charset="0"/>
              <a:buChar char="•"/>
            </a:pPr>
            <a:r>
              <a:rPr lang="en-US" sz="1800" b="0" i="0" u="none" strike="noStrike" dirty="0" err="1">
                <a:solidFill>
                  <a:srgbClr val="000000"/>
                </a:solidFill>
                <a:effectLst/>
                <a:latin typeface="Calibri" panose="020F0502020204030204" pitchFamily="34" charset="0"/>
              </a:rPr>
              <a:t>DigitalHub</a:t>
            </a:r>
            <a:r>
              <a:rPr lang="en-US" sz="1800" b="0" i="0" u="none" strike="noStrike" dirty="0">
                <a:solidFill>
                  <a:srgbClr val="000000"/>
                </a:solidFill>
                <a:effectLst/>
                <a:latin typeface="Calibri" panose="020F0502020204030204" pitchFamily="34" charset="0"/>
              </a:rPr>
              <a:t>, FSM’s institutional repository: https://digitalhub.northwestern.edu/</a:t>
            </a:r>
          </a:p>
          <a:p>
            <a:pPr marL="171450" indent="-171450">
              <a:buFont typeface="Arial" panose="020B0604020202020204" pitchFamily="34" charset="0"/>
              <a:buChar char="•"/>
            </a:pPr>
            <a:r>
              <a:rPr lang="en-US"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Ensure the data is easily findable in the repository (e.g., dataset is assigned a DOI or other unique identifier</a:t>
            </a:r>
            <a:r>
              <a:rPr lang="en-US" sz="1000" kern="1200" dirty="0">
                <a:solidFill>
                  <a:schemeClr val="tx1"/>
                </a:solidFill>
                <a:effectLst/>
                <a:highlight>
                  <a:srgbClr val="FFFF00"/>
                </a:highlight>
                <a:latin typeface="+mn-lt"/>
                <a:ea typeface="+mn-ea"/>
                <a:cs typeface="+mn-cs"/>
              </a:rPr>
              <a:t>)</a:t>
            </a:r>
            <a:endParaRPr lang="en-US" sz="1000" kern="1200" dirty="0">
              <a:solidFill>
                <a:schemeClr val="tx1"/>
              </a:solidFill>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14</a:t>
            </a:fld>
            <a:endParaRPr lang="en-US"/>
          </a:p>
        </p:txBody>
      </p:sp>
    </p:spTree>
    <p:extLst>
      <p:ext uri="{BB962C8B-B14F-4D97-AF65-F5344CB8AC3E}">
        <p14:creationId xmlns:p14="http://schemas.microsoft.com/office/powerpoint/2010/main" val="1305275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Supplemental Information to the NIH Policy for Data Management and Sharing: Selecting a Repository for Data Resulting from NIH-Supported Research: https://grants.nih.gov/grants/guide/notice-files/NOT-OD-21-016.html</a:t>
            </a:r>
          </a:p>
        </p:txBody>
      </p:sp>
      <p:sp>
        <p:nvSpPr>
          <p:cNvPr id="4" name="Slide Number Placeholder 3"/>
          <p:cNvSpPr>
            <a:spLocks noGrp="1"/>
          </p:cNvSpPr>
          <p:nvPr>
            <p:ph type="sldNum" sz="quarter" idx="5"/>
          </p:nvPr>
        </p:nvSpPr>
        <p:spPr/>
        <p:txBody>
          <a:bodyPr/>
          <a:lstStyle/>
          <a:p>
            <a:fld id="{1995F329-3889-8645-AA6B-3C2BA478A30C}" type="slidenum">
              <a:rPr lang="en-US" smtClean="0"/>
              <a:t>15</a:t>
            </a:fld>
            <a:endParaRPr lang="en-US"/>
          </a:p>
        </p:txBody>
      </p:sp>
    </p:spTree>
    <p:extLst>
      <p:ext uri="{BB962C8B-B14F-4D97-AF65-F5344CB8AC3E}">
        <p14:creationId xmlns:p14="http://schemas.microsoft.com/office/powerpoint/2010/main" val="2067107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question 3: </a:t>
            </a:r>
          </a:p>
          <a:p>
            <a:pPr marL="171450" indent="-171450">
              <a:buFont typeface="Arial" panose="020B0604020202020204" pitchFamily="34" charset="0"/>
              <a:buChar char="•"/>
            </a:pPr>
            <a:r>
              <a:rPr lang="en-US" dirty="0"/>
              <a:t>From </a:t>
            </a:r>
            <a:r>
              <a:rPr lang="en-US" dirty="0" err="1"/>
              <a:t>FaceBase</a:t>
            </a:r>
            <a:r>
              <a:rPr lang="en-US" dirty="0"/>
              <a:t> homepage, click “Submit,” then “How to Submit Data to FB”</a:t>
            </a:r>
          </a:p>
          <a:p>
            <a:pPr marL="171450" indent="-171450">
              <a:buFont typeface="Arial" panose="020B0604020202020204" pitchFamily="34" charset="0"/>
              <a:buChar char="•"/>
            </a:pPr>
            <a:r>
              <a:rPr lang="en-US" dirty="0"/>
              <a:t>Click on the curation wiki at: </a:t>
            </a:r>
            <a:r>
              <a:rPr lang="en-US" dirty="0">
                <a:hlinkClick r:id="rId3"/>
              </a:rPr>
              <a:t>https://github.com/informatics-isi-edu/facebase-curation/wiki</a:t>
            </a:r>
            <a:endParaRPr lang="en-US" dirty="0"/>
          </a:p>
          <a:p>
            <a:pPr marL="171450" indent="-171450">
              <a:buFont typeface="Arial" panose="020B0604020202020204" pitchFamily="34" charset="0"/>
              <a:buChar char="•"/>
            </a:pPr>
            <a:r>
              <a:rPr lang="en-US" dirty="0"/>
              <a:t>Click on “Key Concepts,” then scroll to “Data Types and Formats”</a:t>
            </a:r>
          </a:p>
          <a:p>
            <a:pPr marL="628650" lvl="1" indent="-171450">
              <a:buFont typeface="Arial" panose="020B0604020202020204" pitchFamily="34" charset="0"/>
              <a:buChar char="•"/>
            </a:pPr>
            <a:r>
              <a:rPr lang="en-US" dirty="0"/>
              <a:t>Imaging file types: </a:t>
            </a:r>
            <a:r>
              <a:rPr lang="en-US" dirty="0" err="1"/>
              <a:t>NIfTI</a:t>
            </a:r>
            <a:r>
              <a:rPr lang="en-US" dirty="0"/>
              <a:t> format </a:t>
            </a:r>
            <a:r>
              <a:rPr lang="en-US" dirty="0" err="1"/>
              <a:t>gzipped</a:t>
            </a:r>
            <a:r>
              <a:rPr lang="en-US" dirty="0"/>
              <a:t> (.</a:t>
            </a:r>
            <a:r>
              <a:rPr lang="en-US" dirty="0" err="1"/>
              <a:t>nii.gz</a:t>
            </a:r>
            <a:r>
              <a:rPr lang="en-US" dirty="0"/>
              <a:t>); confocal or other microscopy sources in TIFF or OME-TIFF (.tiff or .</a:t>
            </a:r>
            <a:r>
              <a:rPr lang="en-US" dirty="0" err="1"/>
              <a:t>ome.tiff</a:t>
            </a:r>
            <a:r>
              <a:rPr lang="en-US" dirty="0"/>
              <a:t>); or .jpg</a:t>
            </a:r>
          </a:p>
          <a:p>
            <a:pPr marL="628650" lvl="1" indent="-171450">
              <a:buFont typeface="Arial" panose="020B0604020202020204" pitchFamily="34" charset="0"/>
              <a:buChar char="•"/>
            </a:pPr>
            <a:r>
              <a:rPr lang="en-US" dirty="0"/>
              <a:t>Processed data types: </a:t>
            </a:r>
            <a:r>
              <a:rPr lang="en-US" dirty="0" err="1"/>
              <a:t>fastqc</a:t>
            </a:r>
            <a:r>
              <a:rPr lang="en-US" dirty="0"/>
              <a:t> reports (.</a:t>
            </a:r>
            <a:r>
              <a:rPr lang="en-US" dirty="0" err="1"/>
              <a:t>fastqc.tgz</a:t>
            </a:r>
            <a:r>
              <a:rPr lang="en-US" dirty="0"/>
              <a:t> or .</a:t>
            </a:r>
            <a:r>
              <a:rPr lang="en-US" dirty="0" err="1"/>
              <a:t>fastqc.zip</a:t>
            </a:r>
            <a:r>
              <a:rPr lang="en-US" dirty="0"/>
              <a:t>); count files (.count, .</a:t>
            </a:r>
            <a:r>
              <a:rPr lang="en-US" dirty="0" err="1"/>
              <a:t>tpm</a:t>
            </a:r>
            <a:r>
              <a:rPr lang="en-US" dirty="0"/>
              <a:t>, .</a:t>
            </a:r>
            <a:r>
              <a:rPr lang="en-US" dirty="0" err="1"/>
              <a:t>fpkm</a:t>
            </a:r>
            <a:r>
              <a:rPr lang="en-US" dirty="0"/>
              <a:t>); measures in tab-separated format (.</a:t>
            </a:r>
            <a:r>
              <a:rPr lang="en-US" dirty="0" err="1"/>
              <a:t>tsv</a:t>
            </a:r>
            <a:r>
              <a:rPr lang="en-US" dirty="0"/>
              <a:t>); and alignment mapping files (.bam) and indexes (.</a:t>
            </a:r>
            <a:r>
              <a:rPr lang="en-US" dirty="0" err="1"/>
              <a:t>bam.bai</a:t>
            </a:r>
            <a:r>
              <a:rPr lang="en-US" dirty="0"/>
              <a: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Question 4:</a:t>
            </a:r>
          </a:p>
          <a:p>
            <a:pPr marL="1085850" lvl="2" indent="-171450">
              <a:buFont typeface="Arial" panose="020B0604020202020204" pitchFamily="34" charset="0"/>
              <a:buChar char="•"/>
            </a:pPr>
            <a:r>
              <a:rPr lang="en-US" dirty="0"/>
              <a:t>Stay on the same webpage as above, but scroll up to “Vocabulary”. This will become clearer upon using </a:t>
            </a:r>
            <a:r>
              <a:rPr lang="en-US" dirty="0" err="1"/>
              <a:t>FaceBase</a:t>
            </a:r>
            <a:r>
              <a:rPr lang="en-US" dirty="0"/>
              <a:t> to upload data, where the interface shows drop-down lists for controlled vocabulary terms that can be used to describe deposits.</a:t>
            </a:r>
          </a:p>
        </p:txBody>
      </p:sp>
      <p:sp>
        <p:nvSpPr>
          <p:cNvPr id="4" name="Slide Number Placeholder 3"/>
          <p:cNvSpPr>
            <a:spLocks noGrp="1"/>
          </p:cNvSpPr>
          <p:nvPr>
            <p:ph type="sldNum" sz="quarter" idx="5"/>
          </p:nvPr>
        </p:nvSpPr>
        <p:spPr/>
        <p:txBody>
          <a:bodyPr/>
          <a:lstStyle/>
          <a:p>
            <a:fld id="{1995F329-3889-8645-AA6B-3C2BA478A30C}" type="slidenum">
              <a:rPr lang="en-US" smtClean="0"/>
              <a:t>16</a:t>
            </a:fld>
            <a:endParaRPr lang="en-US"/>
          </a:p>
        </p:txBody>
      </p:sp>
    </p:spTree>
    <p:extLst>
      <p:ext uri="{BB962C8B-B14F-4D97-AF65-F5344CB8AC3E}">
        <p14:creationId xmlns:p14="http://schemas.microsoft.com/office/powerpoint/2010/main" val="3304942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NIH’s “</a:t>
            </a:r>
            <a:r>
              <a:rPr lang="en-US" sz="1800" b="0" i="0" u="none" strike="noStrike" baseline="0" dirty="0">
                <a:latin typeface="Calibri" panose="020F0502020204030204" pitchFamily="34" charset="0"/>
              </a:rPr>
              <a:t>Informed Consent for Secondary Research with Data and Biospecimens: Points to Consider and Sample Language for Future Use and/or Sharing”: </a:t>
            </a:r>
            <a:r>
              <a:rPr lang="en-US" dirty="0">
                <a:hlinkClick r:id="rId3"/>
              </a:rPr>
              <a:t>https://osp.od.nih.gov/wp-content/uploads/Informed-Consent-Resource-for-Secondary-Research-with-Data-and-Biospecimens.pdf</a:t>
            </a:r>
            <a:endParaRPr lang="en-US" dirty="0"/>
          </a:p>
          <a:p>
            <a:pPr algn="l"/>
            <a:endParaRPr lang="en-US" dirty="0"/>
          </a:p>
          <a:p>
            <a:pPr algn="l"/>
            <a:r>
              <a:rPr lang="en-US" dirty="0"/>
              <a:t>NIH Data Management and Sharing Policy FAQ #4: What are justifiable reasons for limiting sharing of data?: https://sharing.nih.gov/faqs#/data-management-and-sharing-policy.htm?anchor=56549 </a:t>
            </a:r>
          </a:p>
          <a:p>
            <a:pPr algn="l"/>
            <a:endParaRPr lang="en-US" dirty="0"/>
          </a:p>
          <a:p>
            <a:pPr algn="l"/>
            <a:r>
              <a:rPr lang="en-US" dirty="0"/>
              <a:t>Northwestern University informed consent templates: https://irb.northwestern.edu/resources-guidance/consent-templates-hipaa-requirements/ </a:t>
            </a:r>
          </a:p>
          <a:p>
            <a:pPr algn="l"/>
            <a:endParaRPr lang="en-US" dirty="0"/>
          </a:p>
          <a:p>
            <a:pPr algn="l"/>
            <a:r>
              <a:rPr lang="en-US" dirty="0"/>
              <a:t>DRAFT Supplemental Information to the NIH Policy for Data Management and Sharing: Protecting Privacy When Sharing Human Research Participant Data: https://grants.nih.gov/grants/guide/notice-files/NOT-OD-22-131.html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algn="l"/>
            <a:r>
              <a:rPr lang="en-US" sz="1200" kern="1200" dirty="0">
                <a:solidFill>
                  <a:schemeClr val="tx1"/>
                </a:solidFill>
                <a:latin typeface="+mn-lt"/>
                <a:ea typeface="+mn-ea"/>
                <a:cs typeface="+mn-cs"/>
              </a:rPr>
              <a:t>Feinberg Information Technology – Information Security: https://www.feinberg.northwestern.edu/it/policies/information-security/index.html</a:t>
            </a:r>
          </a:p>
          <a:p>
            <a:pPr algn="l"/>
            <a:endParaRPr lang="en-US" sz="1200" kern="1200" dirty="0">
              <a:solidFill>
                <a:schemeClr val="tx1"/>
              </a:solidFill>
              <a:latin typeface="+mn-lt"/>
              <a:ea typeface="+mn-ea"/>
              <a:cs typeface="+mn-cs"/>
            </a:endParaRPr>
          </a:p>
          <a:p>
            <a:pPr algn="l"/>
            <a:r>
              <a:rPr lang="en-US" sz="1200" u="sng" kern="1200" dirty="0">
                <a:solidFill>
                  <a:schemeClr val="tx1"/>
                </a:solidFill>
                <a:latin typeface="+mn-lt"/>
                <a:ea typeface="+mn-ea"/>
                <a:cs typeface="+mn-cs"/>
              </a:rPr>
              <a:t>Basics on data licensing:</a:t>
            </a:r>
          </a:p>
          <a:p>
            <a:pPr marL="171450" indent="-171450">
              <a:buFont typeface="Arial" panose="020B0604020202020204" pitchFamily="34" charset="0"/>
              <a:buChar char="•"/>
            </a:pPr>
            <a:r>
              <a:rPr lang="en-US" dirty="0"/>
              <a:t>Alex Ball’s “How to License Research Data”: </a:t>
            </a:r>
            <a:r>
              <a:rPr lang="en-US" sz="1800" b="0" i="0" u="none" strike="noStrike" dirty="0">
                <a:solidFill>
                  <a:srgbClr val="000000"/>
                </a:solidFill>
                <a:effectLst/>
                <a:latin typeface="Arial" panose="020B0604020202020204" pitchFamily="34" charset="0"/>
              </a:rPr>
              <a:t>https://www.dcc.ac.uk/guidance/how-guides/license-research-data#x1-4000</a:t>
            </a:r>
          </a:p>
          <a:p>
            <a:pPr marL="171450" indent="-1714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Creative Commons License explanations: </a:t>
            </a:r>
            <a:r>
              <a:rPr lang="en-US" sz="1800" b="0" i="0" u="none" strike="noStrike" kern="1200" dirty="0">
                <a:solidFill>
                  <a:srgbClr val="000000"/>
                </a:solidFill>
                <a:effectLst/>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https://creativecommons.org/about/cclicenses/</a:t>
            </a:r>
            <a:r>
              <a:rPr lang="en-US" sz="1800" b="0" i="0" u="none" strike="noStrike" kern="1200" dirty="0">
                <a:solidFill>
                  <a:srgbClr val="000000"/>
                </a:solidFill>
                <a:effectLst/>
                <a:latin typeface="Arial" panose="020B0604020202020204" pitchFamily="34" charset="0"/>
                <a:ea typeface="+mn-ea"/>
                <a:cs typeface="+mn-cs"/>
              </a:rPr>
              <a:t> (a common licensing suite offered in US repositories)</a:t>
            </a:r>
          </a:p>
        </p:txBody>
      </p:sp>
      <p:sp>
        <p:nvSpPr>
          <p:cNvPr id="4" name="Slide Number Placeholder 3"/>
          <p:cNvSpPr>
            <a:spLocks noGrp="1"/>
          </p:cNvSpPr>
          <p:nvPr>
            <p:ph type="sldNum" sz="quarter" idx="10"/>
          </p:nvPr>
        </p:nvSpPr>
        <p:spPr/>
        <p:txBody>
          <a:bodyPr/>
          <a:lstStyle/>
          <a:p>
            <a:fld id="{1995F329-3889-8645-AA6B-3C2BA478A30C}" type="slidenum">
              <a:rPr lang="en-US" smtClean="0"/>
              <a:t>17</a:t>
            </a:fld>
            <a:endParaRPr lang="en-US"/>
          </a:p>
        </p:txBody>
      </p:sp>
    </p:spTree>
    <p:extLst>
      <p:ext uri="{BB962C8B-B14F-4D97-AF65-F5344CB8AC3E}">
        <p14:creationId xmlns:p14="http://schemas.microsoft.com/office/powerpoint/2010/main" val="3189214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NIH’s “</a:t>
            </a:r>
            <a:r>
              <a:rPr lang="en-US" sz="1800" b="0" i="0" u="none" strike="noStrike" baseline="0" dirty="0">
                <a:latin typeface="Calibri" panose="020F0502020204030204" pitchFamily="34" charset="0"/>
              </a:rPr>
              <a:t>Informed Consent for Secondary Research with Data and Biospecimens: Points to Consider and Sample Language for Future Use and/or Sharing”: </a:t>
            </a:r>
            <a:r>
              <a:rPr lang="en-US" dirty="0">
                <a:hlinkClick r:id="rId3"/>
              </a:rPr>
              <a:t>https://osp.od.nih.gov/wp-content/uploads/Informed-Consent-Resource-for-Secondary-Research-with-Data-and-Biospecimens.pdf</a:t>
            </a:r>
            <a:endParaRPr lang="en-US" dirty="0"/>
          </a:p>
          <a:p>
            <a:pPr algn="l"/>
            <a:endParaRPr lang="en-US" dirty="0"/>
          </a:p>
          <a:p>
            <a:pPr algn="l"/>
            <a:r>
              <a:rPr lang="en-US" dirty="0"/>
              <a:t>NIH Data Management and Sharing Policy FAQ #4: What are justifiable reasons for limiting sharing of data?: https://sharing.nih.gov/faqs#/data-management-and-sharing-policy.htm?anchor=56549 </a:t>
            </a:r>
          </a:p>
          <a:p>
            <a:pPr algn="l"/>
            <a:endParaRPr lang="en-US" dirty="0"/>
          </a:p>
          <a:p>
            <a:pPr algn="l"/>
            <a:r>
              <a:rPr lang="en-US" dirty="0"/>
              <a:t>Northwestern University informed consent templates: https://irb.northwestern.edu/resources-guidance/consent-templates-hipaa-requirements/ </a:t>
            </a:r>
          </a:p>
          <a:p>
            <a:pPr algn="l"/>
            <a:endParaRPr lang="en-US" dirty="0"/>
          </a:p>
          <a:p>
            <a:pPr algn="l"/>
            <a:r>
              <a:rPr lang="en-US" dirty="0"/>
              <a:t>Supplemental Information to the NIH Policy for Data Management and Sharing: Protecting Privacy When Sharing Human Research Participant Data: https://grants.nih.gov/grants/guide/notice-files/NOT-OD-22-213.html</a:t>
            </a:r>
          </a:p>
          <a:p>
            <a:pPr algn="l"/>
            <a:r>
              <a:rPr lang="en-US" dirty="0"/>
              <a:t>	-Note that the de-identification standards information provided on this site may allow for identifiability of participants even if the Common Rule or HIPAA Privacy Rule de-identification methods are followed, such as when inferences can be made based on general location, education, employment, general medical history, or other factors. Such data may also need to be modified, and/or the data may be sufficiently re-identifiable that it could only be made available through controlled access.</a:t>
            </a:r>
          </a:p>
        </p:txBody>
      </p:sp>
      <p:sp>
        <p:nvSpPr>
          <p:cNvPr id="4" name="Slide Number Placeholder 3"/>
          <p:cNvSpPr>
            <a:spLocks noGrp="1"/>
          </p:cNvSpPr>
          <p:nvPr>
            <p:ph type="sldNum" sz="quarter" idx="10"/>
          </p:nvPr>
        </p:nvSpPr>
        <p:spPr/>
        <p:txBody>
          <a:bodyPr/>
          <a:lstStyle/>
          <a:p>
            <a:fld id="{1995F329-3889-8645-AA6B-3C2BA478A30C}" type="slidenum">
              <a:rPr lang="en-US" smtClean="0"/>
              <a:t>18</a:t>
            </a:fld>
            <a:endParaRPr lang="en-US"/>
          </a:p>
        </p:txBody>
      </p:sp>
    </p:spTree>
    <p:extLst>
      <p:ext uri="{BB962C8B-B14F-4D97-AF65-F5344CB8AC3E}">
        <p14:creationId xmlns:p14="http://schemas.microsoft.com/office/powerpoint/2010/main" val="1159037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In some cases the measures taken to protect participant privacy and confidentiality and to abide by legal and regulatory restrictions will be to </a:t>
            </a:r>
            <a:r>
              <a:rPr lang="en-US" b="1" dirty="0"/>
              <a:t>not</a:t>
            </a:r>
            <a:r>
              <a:rPr lang="en-US" dirty="0"/>
              <a:t> share data. It is acceptable not to share data as long as any restrictions or prohibitions against sharing are explained in the DMSP. Restrictions can include:</a:t>
            </a:r>
          </a:p>
          <a:p>
            <a:pPr algn="l"/>
            <a:endParaRPr lang="en-US" sz="1800" b="0" i="0" u="none" strike="noStrike" kern="1200" dirty="0">
              <a:solidFill>
                <a:srgbClr val="000000"/>
              </a:solidFill>
              <a:effectLst/>
              <a:latin typeface="Arial" panose="020B0604020202020204" pitchFamily="34" charset="0"/>
              <a:ea typeface="+mn-ea"/>
              <a:cs typeface="+mn-cs"/>
            </a:endParaRPr>
          </a:p>
          <a:p>
            <a:pPr marL="285750" indent="-285750" algn="l">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ea typeface="+mn-ea"/>
                <a:cs typeface="+mn-cs"/>
              </a:rPr>
              <a:t>Regulatory, legal or contractual restrictions. Include federal, state, local and tribal legal and regulatory restrictions</a:t>
            </a:r>
          </a:p>
          <a:p>
            <a:pPr marL="285750" indent="-285750" algn="l">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ea typeface="+mn-ea"/>
                <a:cs typeface="+mn-cs"/>
              </a:rPr>
              <a:t>Ethical restrictions respecting human subjects data</a:t>
            </a:r>
          </a:p>
        </p:txBody>
      </p:sp>
      <p:sp>
        <p:nvSpPr>
          <p:cNvPr id="4" name="Slide Number Placeholder 3"/>
          <p:cNvSpPr>
            <a:spLocks noGrp="1"/>
          </p:cNvSpPr>
          <p:nvPr>
            <p:ph type="sldNum" sz="quarter" idx="10"/>
          </p:nvPr>
        </p:nvSpPr>
        <p:spPr/>
        <p:txBody>
          <a:bodyPr/>
          <a:lstStyle/>
          <a:p>
            <a:fld id="{1995F329-3889-8645-AA6B-3C2BA478A30C}" type="slidenum">
              <a:rPr lang="en-US" smtClean="0"/>
              <a:t>19</a:t>
            </a:fld>
            <a:endParaRPr lang="en-US"/>
          </a:p>
        </p:txBody>
      </p:sp>
    </p:spTree>
    <p:extLst>
      <p:ext uri="{BB962C8B-B14F-4D97-AF65-F5344CB8AC3E}">
        <p14:creationId xmlns:p14="http://schemas.microsoft.com/office/powerpoint/2010/main" val="4218775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effectLst/>
              </a:rPr>
              <a:t>As a guide for predicting how much data management will cost, see the: </a:t>
            </a:r>
          </a:p>
          <a:p>
            <a:pPr>
              <a:buFont typeface="Arial" panose="020B0604020202020204" pitchFamily="34" charset="0"/>
              <a:buChar char="•"/>
            </a:pPr>
            <a:r>
              <a:rPr lang="en-US" dirty="0">
                <a:effectLst/>
              </a:rPr>
              <a:t>National Academies of Science, Engineering, and Medicine's (NASEM) guide: </a:t>
            </a:r>
            <a:r>
              <a:rPr lang="en-US" sz="120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Forecasting Costs of Biomedical Data Preservation: A User Guide for Biomedical Researchers</a:t>
            </a:r>
            <a:r>
              <a:rPr lang="en-US" sz="1200" kern="1200" dirty="0">
                <a:solidFill>
                  <a:schemeClr val="tx1"/>
                </a:solidFill>
                <a:effectLst/>
                <a:latin typeface="+mn-lt"/>
                <a:ea typeface="+mn-ea"/>
                <a:cs typeface="+mn-cs"/>
              </a:rPr>
              <a:t> </a:t>
            </a:r>
            <a:r>
              <a:rPr lang="en-US" dirty="0">
                <a:effectLst/>
              </a:rPr>
              <a:t>(https://nap.nationalacademies.org/resource/25639/Researcher_User_Guide_Biomedical_Data.pdf)</a:t>
            </a:r>
          </a:p>
          <a:p>
            <a:pPr>
              <a:buFont typeface="Arial" panose="020B0604020202020204" pitchFamily="34" charset="0"/>
              <a:buChar char="•"/>
            </a:pPr>
            <a:r>
              <a:rPr lang="en-US" dirty="0">
                <a:effectLst/>
              </a:rPr>
              <a:t>NASEM's Ad Hoc Committee for </a:t>
            </a:r>
            <a:r>
              <a:rPr lang="en-US" sz="120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Forecasting Costs for Preserving, Archiving, and Promoting Access to Biomedical Data</a:t>
            </a:r>
            <a:r>
              <a:rPr lang="en-US" sz="1200" kern="1200" dirty="0">
                <a:solidFill>
                  <a:schemeClr val="tx1"/>
                </a:solidFill>
                <a:effectLst/>
                <a:latin typeface="+mn-lt"/>
                <a:ea typeface="+mn-ea"/>
                <a:cs typeface="+mn-cs"/>
              </a:rPr>
              <a:t> </a:t>
            </a:r>
            <a:r>
              <a:rPr lang="en-US" dirty="0">
                <a:effectLst/>
              </a:rPr>
              <a:t>(https://www.nationalacademies.org/our-work/forecasting-costs-for-preserving-archiving-and-promoting-access-to-biomedical-data), whose products include:</a:t>
            </a:r>
            <a:r>
              <a:rPr lang="en-US" dirty="0"/>
              <a:t> </a:t>
            </a:r>
          </a:p>
          <a:p>
            <a:pPr lvl="1">
              <a:buFont typeface="Arial" panose="020B0604020202020204" pitchFamily="34" charset="0"/>
              <a:buChar char="•"/>
            </a:pPr>
            <a:r>
              <a:rPr lang="en-US" dirty="0">
                <a:effectLst/>
              </a:rPr>
              <a:t>Report: </a:t>
            </a:r>
            <a:r>
              <a:rPr lang="en-US" sz="1200"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Life-Cycle Decisions for Biomedical Data: The Challenge of Forecasting Costs</a:t>
            </a:r>
            <a:r>
              <a:rPr lang="en-US" sz="1200" kern="1200" dirty="0">
                <a:solidFill>
                  <a:schemeClr val="tx1"/>
                </a:solidFill>
                <a:effectLst/>
                <a:latin typeface="+mn-lt"/>
                <a:ea typeface="+mn-ea"/>
                <a:cs typeface="+mn-cs"/>
              </a:rPr>
              <a:t> </a:t>
            </a:r>
            <a:r>
              <a:rPr lang="en-US" dirty="0">
                <a:effectLst/>
              </a:rPr>
              <a:t>(https://nap.nationalacademies.org/catalog/25639/life-cycle-decisions-for-biomedical-data-the-challenge-of-forecasting)</a:t>
            </a:r>
            <a:endParaRPr lang="en-US" dirty="0"/>
          </a:p>
          <a:p>
            <a:pPr lvl="1">
              <a:buFont typeface="Arial" panose="020B0604020202020204" pitchFamily="34" charset="0"/>
              <a:buChar char="•"/>
            </a:pPr>
            <a:r>
              <a:rPr lang="en-US" sz="1200"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Cost Drivers Workbook </a:t>
            </a:r>
            <a:r>
              <a:rPr lang="en-US" dirty="0">
                <a:effectLst/>
              </a:rPr>
              <a:t>(urldefense.com/v3/__https://nam12.safelinks.protection.outlook.com/?</a:t>
            </a:r>
            <a:r>
              <a:rPr lang="en-US" dirty="0" err="1">
                <a:effectLst/>
              </a:rPr>
              <a:t>url</a:t>
            </a:r>
            <a:r>
              <a:rPr lang="en-US" dirty="0">
                <a:effectLst/>
              </a:rPr>
              <a:t>=https*3A*2F*2Fwww.nap.edu*2Fresource*2F25639*2FCost_Driver_Template_Word_0715.doc&amp;data=05*7C01*7Cddc*40list.pitt.edu*7C02beed79f7ce489d8ca808da47d91bf5*7C9ef9f489e0a04eeb87cc3a526112fd0d*7C1*7C0*7C637901295058036645*7CUnknown*7CTWFpbGZsb3d8eyJWIjoiMC4wLjAwMDAiLCJQIjoiV2luMzIiLCJBTiI6Ik1haWwiLCJXVCI6Mn0*3D*7C3000*7C*7C*7C&amp;sdata=GvjJav4DHwCjlvcFT5vA5DaNVUlRdeh6UM6vnuzvhCk*3D&amp;reserved=0__;JSUlJSUlJSUlJSUlJSUlJSUlJSUlJQ!!Dq0X2DkFhyF93HkjWTBQKhk!UtyYOPnzVPd1Aje9uQd8GL7_wudsTel9-0sn59Rp9by4O4QCYxzMQa8LoeER78197OtrbZlXBGAGZAkbDARaeCw$)</a:t>
            </a:r>
          </a:p>
          <a:p>
            <a:pPr lvl="1">
              <a:buFont typeface="Arial" panose="020B0604020202020204" pitchFamily="34" charset="0"/>
              <a:buChar char="•"/>
            </a:pPr>
            <a:r>
              <a:rPr lang="en-US" dirty="0">
                <a:effectLst/>
              </a:rPr>
              <a:t>and related </a:t>
            </a:r>
            <a:r>
              <a:rPr lang="en-US" sz="1200"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quick video</a:t>
            </a:r>
            <a:r>
              <a:rPr lang="en-US" sz="1200" kern="1200" dirty="0">
                <a:solidFill>
                  <a:schemeClr val="tx1"/>
                </a:solidFill>
                <a:effectLst/>
                <a:latin typeface="+mn-lt"/>
                <a:ea typeface="+mn-ea"/>
                <a:cs typeface="+mn-cs"/>
              </a:rPr>
              <a:t> (</a:t>
            </a:r>
            <a:r>
              <a:rPr lang="en-US" dirty="0">
                <a:effectLst/>
              </a:rPr>
              <a:t>https://</a:t>
            </a:r>
            <a:r>
              <a:rPr lang="en-US" sz="1200" kern="1200" dirty="0">
                <a:solidFill>
                  <a:schemeClr val="tx1"/>
                </a:solidFill>
                <a:effectLst/>
                <a:latin typeface="+mn-lt"/>
                <a:ea typeface="+mn-ea"/>
                <a:cs typeface="+mn-cs"/>
              </a:rPr>
              <a:t>vimeo.com/444647256)</a:t>
            </a:r>
          </a:p>
        </p:txBody>
      </p:sp>
      <p:sp>
        <p:nvSpPr>
          <p:cNvPr id="4" name="Slide Number Placeholder 3"/>
          <p:cNvSpPr>
            <a:spLocks noGrp="1"/>
          </p:cNvSpPr>
          <p:nvPr>
            <p:ph type="sldNum" sz="quarter" idx="10"/>
          </p:nvPr>
        </p:nvSpPr>
        <p:spPr/>
        <p:txBody>
          <a:bodyPr/>
          <a:lstStyle/>
          <a:p>
            <a:fld id="{1995F329-3889-8645-AA6B-3C2BA478A30C}" type="slidenum">
              <a:rPr lang="en-US" smtClean="0"/>
              <a:t>20</a:t>
            </a:fld>
            <a:endParaRPr lang="en-US"/>
          </a:p>
        </p:txBody>
      </p:sp>
    </p:spTree>
    <p:extLst>
      <p:ext uri="{BB962C8B-B14F-4D97-AF65-F5344CB8AC3E}">
        <p14:creationId xmlns:p14="http://schemas.microsoft.com/office/powerpoint/2010/main" val="1711628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Supplemental Information to the NIH Policy for Data Management and Sharing: Allowable Costs for Data Management and Sharing: https://grants.nih.gov/grants/guide/notice-files/NOT-OD-21-015.html  </a:t>
            </a:r>
          </a:p>
          <a:p>
            <a:pPr marL="171450" indent="-171450">
              <a:buFont typeface="Arial" panose="020B0604020202020204" pitchFamily="34" charset="0"/>
              <a:buChar char="•"/>
            </a:pPr>
            <a:r>
              <a:rPr lang="en-US" dirty="0"/>
              <a:t>NIH guidance on Budgeting for Data Sharing: </a:t>
            </a:r>
            <a:r>
              <a:rPr lang="en-US" dirty="0">
                <a:hlinkClick r:id="rId3"/>
              </a:rPr>
              <a:t>https://sharing.nih.gov/data-management-and-sharing-policy/planning-and-budgeting-DMS/budgeting-for-data-management-sharing</a:t>
            </a:r>
            <a:endParaRPr lang="en-US" dirty="0"/>
          </a:p>
          <a:p>
            <a:pPr marL="171450" indent="-171450">
              <a:buFont typeface="Arial" panose="020B0604020202020204" pitchFamily="34" charset="0"/>
              <a:buChar char="•"/>
            </a:pPr>
            <a:r>
              <a:rPr lang="en-US" dirty="0"/>
              <a:t>Funds can be requested in the grant’s budget justification for:</a:t>
            </a:r>
          </a:p>
          <a:p>
            <a:pPr marL="628650" lvl="1" indent="-171450">
              <a:buFont typeface="Arial" panose="020B0604020202020204" pitchFamily="34" charset="0"/>
              <a:buChar char="•"/>
            </a:pPr>
            <a:r>
              <a:rPr lang="en-US" dirty="0"/>
              <a:t>Preparing the dataset to be shared</a:t>
            </a:r>
          </a:p>
          <a:p>
            <a:pPr marL="628650" lvl="1" indent="-171450">
              <a:buFont typeface="Arial" panose="020B0604020202020204" pitchFamily="34" charset="0"/>
              <a:buChar char="•"/>
            </a:pPr>
            <a:r>
              <a:rPr lang="en-US" dirty="0"/>
              <a:t>Preparing associated documentation</a:t>
            </a:r>
          </a:p>
          <a:p>
            <a:pPr marL="628650" lvl="1" indent="-171450">
              <a:buFont typeface="Arial" panose="020B0604020202020204" pitchFamily="34" charset="0"/>
              <a:buChar char="•"/>
            </a:pPr>
            <a:r>
              <a:rPr lang="en-US" dirty="0"/>
              <a:t>Providing support to data users</a:t>
            </a:r>
          </a:p>
          <a:p>
            <a:pPr marL="628650" lvl="1" indent="-171450">
              <a:buFont typeface="Arial" panose="020B0604020202020204" pitchFamily="34" charset="0"/>
              <a:buChar char="•"/>
            </a:pPr>
            <a:r>
              <a:rPr lang="en-US" dirty="0"/>
              <a:t>Costs associated with archiving (preserving) data</a:t>
            </a:r>
          </a:p>
        </p:txBody>
      </p:sp>
      <p:sp>
        <p:nvSpPr>
          <p:cNvPr id="4" name="Slide Number Placeholder 3"/>
          <p:cNvSpPr>
            <a:spLocks noGrp="1"/>
          </p:cNvSpPr>
          <p:nvPr>
            <p:ph type="sldNum" sz="quarter" idx="10"/>
          </p:nvPr>
        </p:nvSpPr>
        <p:spPr/>
        <p:txBody>
          <a:bodyPr/>
          <a:lstStyle/>
          <a:p>
            <a:fld id="{1995F329-3889-8645-AA6B-3C2BA478A30C}" type="slidenum">
              <a:rPr lang="en-US" smtClean="0"/>
              <a:t>21</a:t>
            </a:fld>
            <a:endParaRPr lang="en-US"/>
          </a:p>
        </p:txBody>
      </p:sp>
    </p:spTree>
    <p:extLst>
      <p:ext uri="{BB962C8B-B14F-4D97-AF65-F5344CB8AC3E}">
        <p14:creationId xmlns:p14="http://schemas.microsoft.com/office/powerpoint/2010/main" val="195745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22</a:t>
            </a:fld>
            <a:endParaRPr lang="en-US"/>
          </a:p>
        </p:txBody>
      </p:sp>
    </p:spTree>
    <p:extLst>
      <p:ext uri="{BB962C8B-B14F-4D97-AF65-F5344CB8AC3E}">
        <p14:creationId xmlns:p14="http://schemas.microsoft.com/office/powerpoint/2010/main" val="402654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One-stop shop for NIH Data Management and Sharing Policy news and updates: https://sharing.nih.gov/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Specifics on what is meant by scientific data to be shared: https://sharing.nih.gov/data-management-and-sharing-policy/about-data-management-and-sharing-policy/research-covered-under-the-data-management-sharing-policy#after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Data to share: scientific data of sufficient quality to validate and replicate the research findings: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https://sharing.nih.gov/faqs#/data-management-and-sharing-policy.htm?anchor=56772</a:t>
            </a:r>
            <a:endParaRPr lang="en-US" dirty="0"/>
          </a:p>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4</a:t>
            </a:fld>
            <a:endParaRPr lang="en-US"/>
          </a:p>
        </p:txBody>
      </p:sp>
    </p:spTree>
    <p:extLst>
      <p:ext uri="{BB962C8B-B14F-4D97-AF65-F5344CB8AC3E}">
        <p14:creationId xmlns:p14="http://schemas.microsoft.com/office/powerpoint/2010/main" val="2393465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23</a:t>
            </a:fld>
            <a:endParaRPr lang="en-US"/>
          </a:p>
        </p:txBody>
      </p:sp>
    </p:spTree>
    <p:extLst>
      <p:ext uri="{BB962C8B-B14F-4D97-AF65-F5344CB8AC3E}">
        <p14:creationId xmlns:p14="http://schemas.microsoft.com/office/powerpoint/2010/main" val="41240699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5F329-3889-8645-AA6B-3C2BA478A30C}" type="slidenum">
              <a:rPr lang="en-US" smtClean="0"/>
              <a:t>24</a:t>
            </a:fld>
            <a:endParaRPr lang="en-US"/>
          </a:p>
        </p:txBody>
      </p:sp>
    </p:spTree>
    <p:extLst>
      <p:ext uri="{BB962C8B-B14F-4D97-AF65-F5344CB8AC3E}">
        <p14:creationId xmlns:p14="http://schemas.microsoft.com/office/powerpoint/2010/main" val="1512963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25</a:t>
            </a:fld>
            <a:endParaRPr lang="en-US"/>
          </a:p>
        </p:txBody>
      </p:sp>
    </p:spTree>
    <p:extLst>
      <p:ext uri="{BB962C8B-B14F-4D97-AF65-F5344CB8AC3E}">
        <p14:creationId xmlns:p14="http://schemas.microsoft.com/office/powerpoint/2010/main" val="851499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26</a:t>
            </a:fld>
            <a:endParaRPr lang="en-US"/>
          </a:p>
        </p:txBody>
      </p:sp>
    </p:spTree>
    <p:extLst>
      <p:ext uri="{BB962C8B-B14F-4D97-AF65-F5344CB8AC3E}">
        <p14:creationId xmlns:p14="http://schemas.microsoft.com/office/powerpoint/2010/main" val="361923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Information to the NIH Policy for Data Management and Sharing: Elements of an NIH Data Management and Sharing Plan: https://grants.nih.gov/grants/guide/notice-files/NOT-OD-21-014.html</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DMP Format Page:</a:t>
            </a:r>
            <a:r>
              <a:rPr lang="en-US" sz="1800" dirty="0">
                <a:effectLst/>
                <a:latin typeface="Calibri" panose="020F0502020204030204" pitchFamily="34" charset="0"/>
                <a:ea typeface="Calibri" panose="020F0502020204030204" pitchFamily="34" charset="0"/>
                <a:cs typeface="Times New Roman" panose="02020603050405020304" pitchFamily="18" charset="0"/>
              </a:rPr>
              <a:t> on the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NIH Grants &amp; Funding, Forms &amp; Applications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 page (https://grants.nih.gov/grants/forms/all-forms-and-formats.htm), near the bottom under “Format Pages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Biosketch</a:t>
            </a:r>
            <a:r>
              <a:rPr lang="en-US" sz="1800" dirty="0">
                <a:effectLst/>
                <a:latin typeface="Calibri" panose="020F0502020204030204" pitchFamily="34" charset="0"/>
                <a:ea typeface="Calibri" panose="020F0502020204030204" pitchFamily="34" charset="0"/>
                <a:cs typeface="Times New Roman" panose="02020603050405020304" pitchFamily="18" charset="0"/>
              </a:rPr>
              <a:t>, Data Tables, Other Support, and More) there is a link to a  Data Management and Sharing Plan Format Page: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https://grants.nih.gov/sites/default/files/DMS-Plan-blank-format-page.pdf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6</a:t>
            </a:fld>
            <a:endParaRPr lang="en-US"/>
          </a:p>
        </p:txBody>
      </p:sp>
    </p:spTree>
    <p:extLst>
      <p:ext uri="{BB962C8B-B14F-4D97-AF65-F5344CB8AC3E}">
        <p14:creationId xmlns:p14="http://schemas.microsoft.com/office/powerpoint/2010/main" val="209380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Login with Northwestern credentials</a:t>
            </a:r>
          </a:p>
          <a:p>
            <a:pPr marL="171450" indent="-171450">
              <a:buFont typeface="Arial" panose="020B0604020202020204" pitchFamily="34" charset="0"/>
              <a:buChar char="•"/>
            </a:pPr>
            <a:r>
              <a:rPr lang="en-US" dirty="0"/>
              <a:t>Choose granting agency</a:t>
            </a:r>
          </a:p>
          <a:p>
            <a:pPr marL="171450" indent="-171450">
              <a:buFont typeface="Arial" panose="020B0604020202020204" pitchFamily="34" charset="0"/>
              <a:buChar char="•"/>
            </a:pPr>
            <a:r>
              <a:rPr lang="en-US" dirty="0"/>
              <a:t>In some cases, choose the grant itself</a:t>
            </a:r>
          </a:p>
        </p:txBody>
      </p:sp>
      <p:sp>
        <p:nvSpPr>
          <p:cNvPr id="4" name="Slide Number Placeholder 3"/>
          <p:cNvSpPr>
            <a:spLocks noGrp="1"/>
          </p:cNvSpPr>
          <p:nvPr>
            <p:ph type="sldNum" sz="quarter" idx="5"/>
          </p:nvPr>
        </p:nvSpPr>
        <p:spPr/>
        <p:txBody>
          <a:bodyPr/>
          <a:lstStyle/>
          <a:p>
            <a:fld id="{1995F329-3889-8645-AA6B-3C2BA478A30C}" type="slidenum">
              <a:rPr lang="en-US" smtClean="0"/>
              <a:t>7</a:t>
            </a:fld>
            <a:endParaRPr lang="en-US"/>
          </a:p>
        </p:txBody>
      </p:sp>
    </p:spTree>
    <p:extLst>
      <p:ext uri="{BB962C8B-B14F-4D97-AF65-F5344CB8AC3E}">
        <p14:creationId xmlns:p14="http://schemas.microsoft.com/office/powerpoint/2010/main" val="226300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DMSP requires description of the data types that will be created in the project before the project has begun.</a:t>
            </a:r>
          </a:p>
          <a:p>
            <a:endParaRPr lang="en-US" dirty="0"/>
          </a:p>
          <a:p>
            <a:r>
              <a:rPr lang="en-US" dirty="0"/>
              <a:t>Documentation to supplement an understanding of the data, and perhaps to deposit along with the data for sharing, include study protocols, data collection instruments, data dictionaries, and README files. </a:t>
            </a:r>
          </a:p>
        </p:txBody>
      </p:sp>
      <p:sp>
        <p:nvSpPr>
          <p:cNvPr id="4" name="Slide Number Placeholder 3"/>
          <p:cNvSpPr>
            <a:spLocks noGrp="1"/>
          </p:cNvSpPr>
          <p:nvPr>
            <p:ph type="sldNum" sz="quarter" idx="10"/>
          </p:nvPr>
        </p:nvSpPr>
        <p:spPr/>
        <p:txBody>
          <a:bodyPr/>
          <a:lstStyle/>
          <a:p>
            <a:fld id="{1995F329-3889-8645-AA6B-3C2BA478A30C}" type="slidenum">
              <a:rPr lang="en-US" smtClean="0"/>
              <a:t>8</a:t>
            </a:fld>
            <a:endParaRPr lang="en-US"/>
          </a:p>
        </p:txBody>
      </p:sp>
    </p:spTree>
    <p:extLst>
      <p:ext uri="{BB962C8B-B14F-4D97-AF65-F5344CB8AC3E}">
        <p14:creationId xmlns:p14="http://schemas.microsoft.com/office/powerpoint/2010/main" val="407010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does not have to be shared/deposited to a repository, as data does. The goal is to inform a secondary user of your data about the tools they will need to access and work with the data. If your project utilized custom code or a proprietary software that might be difficult for others to get hold of in the future, it is especially important to list whether and how you can share access to these.</a:t>
            </a:r>
          </a:p>
          <a:p>
            <a:endParaRPr lang="en-US" dirty="0"/>
          </a:p>
          <a:p>
            <a:r>
              <a:rPr lang="en-US" dirty="0"/>
              <a:t>To go a step further, or simply to quality-control your code locally, practice the C-U-R-A-T-E-D steps: https://datacurationnetwork.org/outputs/workflows/#</a:t>
            </a:r>
          </a:p>
          <a:p>
            <a:endParaRPr lang="en-US" b="1" dirty="0"/>
          </a:p>
          <a:p>
            <a:r>
              <a:rPr lang="en-US" b="1" dirty="0"/>
              <a:t>C</a:t>
            </a:r>
            <a:r>
              <a:rPr lang="en-US" dirty="0"/>
              <a:t>heck files and code, read documentation</a:t>
            </a:r>
          </a:p>
          <a:p>
            <a:r>
              <a:rPr lang="en-US" b="1" dirty="0"/>
              <a:t>U</a:t>
            </a:r>
            <a:r>
              <a:rPr lang="en-US" dirty="0"/>
              <a:t>nderstand the data (also, run the code and quality-control any issues if not understandable)</a:t>
            </a:r>
          </a:p>
          <a:p>
            <a:r>
              <a:rPr lang="en-US" b="1" dirty="0"/>
              <a:t>R</a:t>
            </a:r>
            <a:r>
              <a:rPr lang="en-US" dirty="0"/>
              <a:t>equest missing information (and track provenance documenting why things changed)</a:t>
            </a:r>
          </a:p>
          <a:p>
            <a:r>
              <a:rPr lang="en-US" b="1" dirty="0"/>
              <a:t>A</a:t>
            </a:r>
            <a:r>
              <a:rPr lang="en-US" dirty="0"/>
              <a:t>ugment metadata for findability (DOIs, standards)</a:t>
            </a:r>
          </a:p>
          <a:p>
            <a:r>
              <a:rPr lang="en-US" b="1" dirty="0"/>
              <a:t>E</a:t>
            </a:r>
            <a:r>
              <a:rPr lang="en-US" dirty="0"/>
              <a:t>valuate for </a:t>
            </a:r>
            <a:r>
              <a:rPr lang="en-US" dirty="0" err="1"/>
              <a:t>FAIRness</a:t>
            </a:r>
            <a:r>
              <a:rPr lang="en-US" dirty="0"/>
              <a:t> (metadata standards, licenses allowing usage, etc.)</a:t>
            </a:r>
          </a:p>
          <a:p>
            <a:r>
              <a:rPr lang="en-US" b="1" dirty="0"/>
              <a:t>D</a:t>
            </a:r>
            <a:r>
              <a:rPr lang="en-US" dirty="0"/>
              <a:t>ocument all curation activities in this process</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9</a:t>
            </a:fld>
            <a:endParaRPr lang="en-US"/>
          </a:p>
        </p:txBody>
      </p:sp>
    </p:spTree>
    <p:extLst>
      <p:ext uri="{BB962C8B-B14F-4D97-AF65-F5344CB8AC3E}">
        <p14:creationId xmlns:p14="http://schemas.microsoft.com/office/powerpoint/2010/main" val="212326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Standards in data formats can include open-source file type designations (e.g. CSV) or loss-less file types (e.g. TIFF) over loss-y (e.g. JPG).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DOIs: Digital Object Identifiers, generally assigned as unique permanent identifiers to datasets that have been deposited in a repository. If you plan to deposit data in a repository that assigns DOIs, this is helpful to note in the DMSP.</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 standards-based documentation that will be applied in the data, such as </a:t>
            </a:r>
            <a:r>
              <a:rPr lang="en-US" dirty="0" err="1"/>
              <a:t>ORCiD</a:t>
            </a:r>
            <a:r>
              <a:rPr lang="en-US" dirty="0"/>
              <a:t> IDs to identify the researchers, Medical Subject Headings (</a:t>
            </a:r>
            <a:r>
              <a:rPr lang="en-US" dirty="0" err="1"/>
              <a:t>MeSH</a:t>
            </a:r>
            <a:r>
              <a:rPr lang="en-US" dirty="0"/>
              <a:t>) terms that will be used as subject, descriptors, etc., should also be mentioned in this section of the DMSP.</a:t>
            </a:r>
          </a:p>
          <a:p>
            <a:pPr marL="0" indent="0">
              <a:buFont typeface="Arial" panose="020B0604020202020204" pitchFamily="34" charset="0"/>
              <a:buNone/>
            </a:pPr>
            <a:endParaRPr lang="en-US" dirty="0"/>
          </a:p>
          <a:p>
            <a:pPr marL="0" indent="0">
              <a:buFont typeface="Arial" panose="020B0604020202020204" pitchFamily="34" charset="0"/>
              <a:buNone/>
            </a:pPr>
            <a:r>
              <a:rPr lang="en-US" u="sng" dirty="0"/>
              <a:t>Common data standards, links:</a:t>
            </a:r>
          </a:p>
          <a:p>
            <a:pPr marL="171450" indent="-171450">
              <a:buFont typeface="Arial" panose="020B0604020202020204" pitchFamily="34" charset="0"/>
              <a:buChar char="•"/>
            </a:pPr>
            <a:r>
              <a:rPr lang="en-US" dirty="0"/>
              <a:t>NIH Common Data Elements: https://cde.nlm.nih.gov/home </a:t>
            </a:r>
          </a:p>
          <a:p>
            <a:pPr marL="171450" indent="-171450">
              <a:buFont typeface="Arial" panose="020B0604020202020204" pitchFamily="34" charset="0"/>
              <a:buChar char="•"/>
            </a:pPr>
            <a:r>
              <a:rPr lang="en-US" dirty="0"/>
              <a:t>Clinical Data Interchange Standards Consortium (CDISC</a:t>
            </a:r>
            <a:r>
              <a:rPr lang="en-US" sz="1200" kern="1200" dirty="0">
                <a:solidFill>
                  <a:schemeClr val="tx1"/>
                </a:solidFill>
                <a:latin typeface="+mn-lt"/>
                <a:ea typeface="+mn-ea"/>
                <a:cs typeface="+mn-cs"/>
              </a:rPr>
              <a:t>): </a:t>
            </a:r>
            <a:r>
              <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https://www.cdisc.org/</a:t>
            </a:r>
            <a:endParaRPr lang="en-US" sz="1200" kern="1200" dirty="0">
              <a:solidFill>
                <a:schemeClr val="tx1"/>
              </a:solidFill>
              <a:latin typeface="+mn-lt"/>
              <a:ea typeface="+mn-ea"/>
              <a:cs typeface="+mn-cs"/>
            </a:endParaRPr>
          </a:p>
          <a:p>
            <a:pPr marL="171450" indent="-171450" algn="l" defTabSz="457200" rtl="0" eaLnBrk="1" latinLnBrk="0" hangingPunct="1">
              <a:buFont typeface="Arial" panose="020B0604020202020204" pitchFamily="34" charset="0"/>
              <a:buChar char="•"/>
            </a:pPr>
            <a:r>
              <a:rPr lang="en-US" dirty="0"/>
              <a:t>Center for Expanded Data Annotation and Retrieval (CEDAR): </a:t>
            </a:r>
            <a:r>
              <a:rPr lang="en-US" sz="1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https://metadatacenter.org/</a:t>
            </a: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dirty="0"/>
              <a:t>Johns Hopkins Sheridan Libraries’ Documenting Research Data </a:t>
            </a:r>
            <a:r>
              <a:rPr lang="en-US" dirty="0" err="1"/>
              <a:t>LibGuide</a:t>
            </a:r>
            <a:r>
              <a:rPr lang="en-US" dirty="0"/>
              <a:t>: https://guides.library.jhu.edu/documenting_data/medical_research</a:t>
            </a:r>
          </a:p>
          <a:p>
            <a:pPr marL="171450" indent="-171450">
              <a:buFont typeface="Arial" panose="020B0604020202020204" pitchFamily="34" charset="0"/>
              <a:buChar char="•"/>
            </a:pPr>
            <a:r>
              <a:rPr lang="en-US" dirty="0"/>
              <a:t>FAIRsharing.org: https://fairsharing.org/ - lists a wide variety of scientific metadata standards – choose “maintained” to ensure you’re using standards that are still actively maintained.</a:t>
            </a:r>
          </a:p>
        </p:txBody>
      </p:sp>
      <p:sp>
        <p:nvSpPr>
          <p:cNvPr id="4" name="Slide Number Placeholder 3"/>
          <p:cNvSpPr>
            <a:spLocks noGrp="1"/>
          </p:cNvSpPr>
          <p:nvPr>
            <p:ph type="sldNum" sz="quarter" idx="10"/>
          </p:nvPr>
        </p:nvSpPr>
        <p:spPr/>
        <p:txBody>
          <a:bodyPr/>
          <a:lstStyle/>
          <a:p>
            <a:fld id="{1995F329-3889-8645-AA6B-3C2BA478A30C}" type="slidenum">
              <a:rPr lang="en-US" smtClean="0"/>
              <a:t>10</a:t>
            </a:fld>
            <a:endParaRPr lang="en-US"/>
          </a:p>
        </p:txBody>
      </p:sp>
    </p:spTree>
    <p:extLst>
      <p:ext uri="{BB962C8B-B14F-4D97-AF65-F5344CB8AC3E}">
        <p14:creationId xmlns:p14="http://schemas.microsoft.com/office/powerpoint/2010/main" val="2951924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Which parts of the data and associated documentation will you provide access to (e.g., deposit in a repository)? It does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have to be all data.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Deposit should be planned by the close-out date of the grant.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u="sng"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a:t>Data retention periods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Federal Guidelines: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-United States. General Services Administration. Federal Acquisition Regulations System (§27.403 Data rights—general and 52.227-14 Rights in Data – General (Clauses &amp; Forms). Available at: </a:t>
            </a:r>
            <a:r>
              <a:rPr lang="en-US" dirty="0">
                <a:hlinkClick r:id="rId3"/>
              </a:rPr>
              <a:t>https://www.acquisition.gov/browse/index/far</a:t>
            </a: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-United States. Office of Management and Budget. OMB circular A-133 compliance supplement. [Washington, D.C.]: Executive Office of the President, Office of Management and Budget.</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11</a:t>
            </a:fld>
            <a:endParaRPr lang="en-US"/>
          </a:p>
        </p:txBody>
      </p:sp>
    </p:spTree>
    <p:extLst>
      <p:ext uri="{BB962C8B-B14F-4D97-AF65-F5344CB8AC3E}">
        <p14:creationId xmlns:p14="http://schemas.microsoft.com/office/powerpoint/2010/main" val="212284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Supplemental Information to the NIH Policy for Data Management and Sharing: Selecting a Repository for Data Resulting from NIH-Supported Research</a:t>
            </a:r>
            <a:r>
              <a:rPr lang="en-US" sz="1200" kern="1200" dirty="0">
                <a:solidFill>
                  <a:schemeClr val="tx1"/>
                </a:solidFill>
                <a:latin typeface="+mn-lt"/>
                <a:ea typeface="+mn-ea"/>
                <a:cs typeface="+mn-cs"/>
              </a:rPr>
              <a:t>: https://grants.nih.gov/grants/guide/notice-files/NOT-OD-21-016.html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NIH-supported domain-specific data sharing repositories: https://sharing.nih.gov/data-management-and-sharing-policy/sharing-scientific-data/repositories-for-sharing-scientific-data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NIH guide for locating generalist data repositories: </a:t>
            </a:r>
            <a:r>
              <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https://sharing.nih.gov/data-management-and-sharing-policy/sharing-scientific-data/generalist-repositories</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need to search for a repository that can not be found through the above websites, see: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Registry of Research Data Repositories: </a:t>
            </a:r>
            <a:r>
              <a:rPr lang="en-US" sz="1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https://www.re3data.org/</a:t>
            </a:r>
            <a:endParaRPr lang="en-US" sz="1200"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highlight>
                <a:srgbClr val="FFFF00"/>
              </a:highligh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Ensure the data is easily findable in the repository (e.g., dataset is assigned a DOI or other unique identifier</a:t>
            </a:r>
            <a:r>
              <a:rPr lang="en-US" sz="1200" kern="1200" dirty="0">
                <a:solidFill>
                  <a:schemeClr val="tx1"/>
                </a:solidFill>
                <a:effectLst/>
                <a:highlight>
                  <a:srgbClr val="FFFF00"/>
                </a:highlight>
                <a:latin typeface="+mn-lt"/>
                <a:ea typeface="+mn-ea"/>
                <a:cs typeface="+mn-cs"/>
              </a:rPr>
              <a: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95F329-3889-8645-AA6B-3C2BA478A30C}" type="slidenum">
              <a:rPr lang="en-US" smtClean="0"/>
              <a:t>12</a:t>
            </a:fld>
            <a:endParaRPr lang="en-US"/>
          </a:p>
        </p:txBody>
      </p:sp>
    </p:spTree>
    <p:extLst>
      <p:ext uri="{BB962C8B-B14F-4D97-AF65-F5344CB8AC3E}">
        <p14:creationId xmlns:p14="http://schemas.microsoft.com/office/powerpoint/2010/main" val="3250081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212080"/>
          </a:xfrm>
          <a:prstGeom prst="rect">
            <a:avLst/>
          </a:prstGeom>
        </p:spPr>
      </p:pic>
      <p:sp>
        <p:nvSpPr>
          <p:cNvPr id="16" name="Rectangle 6">
            <a:extLst>
              <a:ext uri="{FF2B5EF4-FFF2-40B4-BE49-F238E27FC236}">
                <a16:creationId xmlns:a16="http://schemas.microsoft.com/office/drawing/2014/main" id="{9C258857-881C-F741-BD75-CF0110697A93}"/>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40000"/>
                </a:srgbClr>
              </a:gs>
              <a:gs pos="100000">
                <a:srgbClr val="514689">
                  <a:alpha val="9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17" name="Picture 16">
            <a:extLst>
              <a:ext uri="{FF2B5EF4-FFF2-40B4-BE49-F238E27FC236}">
                <a16:creationId xmlns:a16="http://schemas.microsoft.com/office/drawing/2014/main" id="{5FE70969-F5E0-834D-9356-72EF0A7C42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18" name="Title 1">
            <a:extLst>
              <a:ext uri="{FF2B5EF4-FFF2-40B4-BE49-F238E27FC236}">
                <a16:creationId xmlns:a16="http://schemas.microsoft.com/office/drawing/2014/main" id="{6A20462D-E288-D444-88CB-B00BE8C860DF}"/>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9" name="Subtitle 2">
            <a:extLst>
              <a:ext uri="{FF2B5EF4-FFF2-40B4-BE49-F238E27FC236}">
                <a16:creationId xmlns:a16="http://schemas.microsoft.com/office/drawing/2014/main" id="{AD9E5672-6548-FF41-920C-2ECAFF39AD2E}"/>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426617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098557" y="127411"/>
            <a:ext cx="7180264" cy="762000"/>
          </a:xfrm>
          <a:prstGeom prst="rect">
            <a:avLst/>
          </a:prstGeom>
        </p:spPr>
        <p:txBody>
          <a:bodyPr/>
          <a:lstStyle>
            <a:lvl1pPr>
              <a:lnSpc>
                <a:spcPct val="90000"/>
              </a:lnSpc>
              <a:defRPr/>
            </a:lvl1pPr>
          </a:lstStyle>
          <a:p>
            <a:r>
              <a:rPr lang="en-US" dirty="0"/>
              <a:t>Click to edit Master title style</a:t>
            </a:r>
          </a:p>
        </p:txBody>
      </p:sp>
      <p:sp>
        <p:nvSpPr>
          <p:cNvPr id="9" name="Content Placeholder 2"/>
          <p:cNvSpPr>
            <a:spLocks noGrp="1"/>
          </p:cNvSpPr>
          <p:nvPr>
            <p:ph idx="1"/>
          </p:nvPr>
        </p:nvSpPr>
        <p:spPr>
          <a:xfrm>
            <a:off x="931380" y="1526709"/>
            <a:ext cx="7347440" cy="29765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p:cNvSpPr>
            <a:spLocks noGrp="1"/>
          </p:cNvSpPr>
          <p:nvPr>
            <p:ph type="body" sz="quarter" idx="13" hasCustomPrompt="1"/>
          </p:nvPr>
        </p:nvSpPr>
        <p:spPr>
          <a:xfrm>
            <a:off x="1098556" y="896882"/>
            <a:ext cx="7180263"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5" name="Date Placeholder 11"/>
          <p:cNvSpPr>
            <a:spLocks noGrp="1"/>
          </p:cNvSpPr>
          <p:nvPr>
            <p:ph type="dt" sz="half" idx="14"/>
          </p:nvPr>
        </p:nvSpPr>
        <p:spPr>
          <a:xfrm>
            <a:off x="2350008" y="4827469"/>
            <a:ext cx="850392" cy="168275"/>
          </a:xfrm>
          <a:prstGeom prst="rect">
            <a:avLst/>
          </a:prstGeom>
        </p:spPr>
        <p:txBody>
          <a:bodyPr/>
          <a:lstStyle/>
          <a:p>
            <a:fld id="{4221F580-C0C7-FE4A-BB06-8E6F259722CB}" type="datetime1">
              <a:rPr lang="en-US" smtClean="0"/>
              <a:t>6/22/23</a:t>
            </a:fld>
            <a:endParaRPr lang="en-US" dirty="0"/>
          </a:p>
        </p:txBody>
      </p:sp>
      <p:sp>
        <p:nvSpPr>
          <p:cNvPr id="16" name="Footer Placeholder 12"/>
          <p:cNvSpPr>
            <a:spLocks noGrp="1"/>
          </p:cNvSpPr>
          <p:nvPr>
            <p:ph type="ftr" sz="quarter" idx="15"/>
          </p:nvPr>
        </p:nvSpPr>
        <p:spPr>
          <a:xfrm>
            <a:off x="3121994" y="4780683"/>
            <a:ext cx="5181600" cy="231266"/>
          </a:xfrm>
          <a:prstGeom prst="rect">
            <a:avLst/>
          </a:prstGeom>
        </p:spPr>
        <p:txBody>
          <a:bodyPr/>
          <a:lstStyle/>
          <a:p>
            <a:r>
              <a:rPr lang="en-US" dirty="0">
                <a:solidFill>
                  <a:srgbClr val="605F62"/>
                </a:solidFill>
              </a:rPr>
              <a:t>Presentation or Section Title</a:t>
            </a:r>
          </a:p>
        </p:txBody>
      </p:sp>
      <p:sp>
        <p:nvSpPr>
          <p:cNvPr id="17"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57651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11"/>
          <p:cNvSpPr>
            <a:spLocks noGrp="1"/>
          </p:cNvSpPr>
          <p:nvPr>
            <p:ph type="dt" sz="half" idx="14"/>
          </p:nvPr>
        </p:nvSpPr>
        <p:spPr>
          <a:xfrm>
            <a:off x="2695696" y="4827469"/>
            <a:ext cx="850392" cy="168275"/>
          </a:xfrm>
          <a:prstGeom prst="rect">
            <a:avLst/>
          </a:prstGeom>
        </p:spPr>
        <p:txBody>
          <a:bodyPr/>
          <a:lstStyle/>
          <a:p>
            <a:fld id="{6E460D88-FDEE-654D-9AC4-EB2542DECCF3}" type="datetime1">
              <a:rPr lang="en-US" smtClean="0"/>
              <a:t>6/22/23</a:t>
            </a:fld>
            <a:endParaRPr lang="en-US" dirty="0"/>
          </a:p>
        </p:txBody>
      </p:sp>
      <p:sp>
        <p:nvSpPr>
          <p:cNvPr id="7" name="Footer Placeholder 12"/>
          <p:cNvSpPr>
            <a:spLocks noGrp="1"/>
          </p:cNvSpPr>
          <p:nvPr>
            <p:ph type="ftr" sz="quarter" idx="15"/>
          </p:nvPr>
        </p:nvSpPr>
        <p:spPr>
          <a:xfrm>
            <a:off x="3121994" y="4780683"/>
            <a:ext cx="5181600" cy="231266"/>
          </a:xfrm>
          <a:prstGeom prst="rect">
            <a:avLst/>
          </a:prstGeom>
        </p:spPr>
        <p:txBody>
          <a:bodyPr/>
          <a:lstStyle/>
          <a:p>
            <a:r>
              <a:rPr lang="en-US">
                <a:solidFill>
                  <a:srgbClr val="605F62"/>
                </a:solidFill>
              </a:rPr>
              <a:t>Presentation or Section Title</a:t>
            </a:r>
            <a:endParaRPr lang="en-US" dirty="0">
              <a:solidFill>
                <a:srgbClr val="605F62"/>
              </a:solidFill>
            </a:endParaRPr>
          </a:p>
        </p:txBody>
      </p:sp>
      <p:sp>
        <p:nvSpPr>
          <p:cNvPr id="8"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412" y="4746370"/>
            <a:ext cx="1788381" cy="339597"/>
          </a:xfrm>
          <a:prstGeom prst="rect">
            <a:avLst/>
          </a:prstGeom>
        </p:spPr>
      </p:pic>
    </p:spTree>
    <p:extLst>
      <p:ext uri="{BB962C8B-B14F-4D97-AF65-F5344CB8AC3E}">
        <p14:creationId xmlns:p14="http://schemas.microsoft.com/office/powerpoint/2010/main" val="49371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gradFill flip="none" rotWithShape="1">
          <a:gsLst>
            <a:gs pos="0">
              <a:srgbClr val="514689"/>
            </a:gs>
            <a:gs pos="100000">
              <a:srgbClr val="938FC3"/>
            </a:gs>
          </a:gsLst>
          <a:lin ang="14520000" scaled="0"/>
          <a:tileRect/>
        </a:gra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A753D93-13D8-3E4B-89CA-A3171CFF8797}"/>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28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9" name="Date Placeholder 6"/>
          <p:cNvSpPr>
            <a:spLocks noGrp="1"/>
          </p:cNvSpPr>
          <p:nvPr>
            <p:ph type="dt" sz="half" idx="10"/>
          </p:nvPr>
        </p:nvSpPr>
        <p:spPr bwMode="gray">
          <a:xfrm>
            <a:off x="6855794" y="4533562"/>
            <a:ext cx="1447800" cy="168275"/>
          </a:xfrm>
          <a:prstGeom prst="rect">
            <a:avLst/>
          </a:prstGeom>
        </p:spPr>
        <p:txBody>
          <a:bodyPr/>
          <a:lstStyle>
            <a:lvl1pPr algn="r">
              <a:defRPr>
                <a:solidFill>
                  <a:schemeClr val="bg1"/>
                </a:solidFill>
              </a:defRPr>
            </a:lvl1pPr>
          </a:lstStyle>
          <a:p>
            <a:fld id="{0A38EC05-E3EA-C649-9CE5-71E503F74839}" type="datetime1">
              <a:rPr lang="bg-BG" smtClean="0">
                <a:solidFill>
                  <a:prstClr val="white"/>
                </a:solidFill>
              </a:rPr>
              <a:pPr/>
              <a:t>22.06.23 г.</a:t>
            </a:fld>
            <a:endParaRPr lang="bg-BG" dirty="0">
              <a:solidFill>
                <a:prstClr val="white"/>
              </a:solidFill>
            </a:endParaRPr>
          </a:p>
        </p:txBody>
      </p:sp>
      <p:sp>
        <p:nvSpPr>
          <p:cNvPr id="10" name="Footer Placeholder 7"/>
          <p:cNvSpPr>
            <a:spLocks noGrp="1"/>
          </p:cNvSpPr>
          <p:nvPr>
            <p:ph type="ftr" sz="quarter" idx="11"/>
          </p:nvPr>
        </p:nvSpPr>
        <p:spPr bwMode="gray">
          <a:xfrm>
            <a:off x="3121994" y="4789710"/>
            <a:ext cx="5181600" cy="231266"/>
          </a:xfrm>
          <a:prstGeom prst="rect">
            <a:avLst/>
          </a:prstGeom>
        </p:spPr>
        <p:txBody>
          <a:bodyPr/>
          <a:lstStyle>
            <a:lvl1pPr>
              <a:defRPr>
                <a:solidFill>
                  <a:schemeClr val="bg1"/>
                </a:solidFill>
              </a:defRPr>
            </a:lvl1pPr>
          </a:lstStyle>
          <a:p>
            <a:r>
              <a:rPr lang="en-US">
                <a:solidFill>
                  <a:prstClr val="white"/>
                </a:solidFill>
              </a:rPr>
              <a:t>Presentation or Section Title</a:t>
            </a:r>
          </a:p>
        </p:txBody>
      </p:sp>
      <p:sp>
        <p:nvSpPr>
          <p:cNvPr id="11" name="Slide Number Placeholder 8"/>
          <p:cNvSpPr>
            <a:spLocks noGrp="1"/>
          </p:cNvSpPr>
          <p:nvPr>
            <p:ph type="sldNum" sz="quarter" idx="12"/>
          </p:nvPr>
        </p:nvSpPr>
        <p:spPr bwMode="gray">
          <a:xfrm>
            <a:off x="8305799" y="478223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
        <p:nvSpPr>
          <p:cNvPr id="16" name="Title 1"/>
          <p:cNvSpPr>
            <a:spLocks noGrp="1"/>
          </p:cNvSpPr>
          <p:nvPr>
            <p:ph type="ctrTitle" hasCustomPrompt="1"/>
          </p:nvPr>
        </p:nvSpPr>
        <p:spPr bwMode="gray">
          <a:xfrm>
            <a:off x="1072495" y="2067941"/>
            <a:ext cx="6747298" cy="876329"/>
          </a:xfrm>
          <a:prstGeom prst="rect">
            <a:avLst/>
          </a:prstGeom>
        </p:spPr>
        <p:txBody>
          <a:bodyPr rIns="0" bIns="0" anchor="b" anchorCtr="0"/>
          <a:lstStyle>
            <a:lvl1pPr>
              <a:lnSpc>
                <a:spcPct val="90000"/>
              </a:lnSpc>
              <a:defRPr sz="4000" b="0">
                <a:solidFill>
                  <a:schemeClr val="bg1"/>
                </a:solidFill>
              </a:defRPr>
            </a:lvl1pPr>
          </a:lstStyle>
          <a:p>
            <a:r>
              <a:rPr lang="en-US" dirty="0"/>
              <a:t>Document Title</a:t>
            </a:r>
          </a:p>
        </p:txBody>
      </p:sp>
      <p:sp>
        <p:nvSpPr>
          <p:cNvPr id="17" name="Subtitle 2"/>
          <p:cNvSpPr>
            <a:spLocks noGrp="1"/>
          </p:cNvSpPr>
          <p:nvPr>
            <p:ph type="subTitle" idx="1" hasCustomPrompt="1"/>
          </p:nvPr>
        </p:nvSpPr>
        <p:spPr bwMode="gray">
          <a:xfrm>
            <a:off x="1101192" y="2995265"/>
            <a:ext cx="6725114"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0968" y="4767368"/>
            <a:ext cx="1715014" cy="256368"/>
          </a:xfrm>
          <a:prstGeom prst="rect">
            <a:avLst/>
          </a:prstGeom>
        </p:spPr>
      </p:pic>
    </p:spTree>
    <p:extLst>
      <p:ext uri="{BB962C8B-B14F-4D97-AF65-F5344CB8AC3E}">
        <p14:creationId xmlns:p14="http://schemas.microsoft.com/office/powerpoint/2010/main" val="148810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466275-5076-6449-8B08-869B54406C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3933"/>
            <a:ext cx="9144000" cy="5167434"/>
          </a:xfrm>
          <a:prstGeom prst="rect">
            <a:avLst/>
          </a:prstGeom>
        </p:spPr>
      </p:pic>
      <p:sp>
        <p:nvSpPr>
          <p:cNvPr id="16" name="Rectangle 6">
            <a:extLst>
              <a:ext uri="{FF2B5EF4-FFF2-40B4-BE49-F238E27FC236}">
                <a16:creationId xmlns:a16="http://schemas.microsoft.com/office/drawing/2014/main" id="{9C258857-881C-F741-BD75-CF0110697A93}"/>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40000"/>
                </a:srgbClr>
              </a:gs>
              <a:gs pos="100000">
                <a:srgbClr val="514689">
                  <a:alpha val="9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17" name="Picture 16">
            <a:extLst>
              <a:ext uri="{FF2B5EF4-FFF2-40B4-BE49-F238E27FC236}">
                <a16:creationId xmlns:a16="http://schemas.microsoft.com/office/drawing/2014/main" id="{5FE70969-F5E0-834D-9356-72EF0A7C42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18" name="Title 1">
            <a:extLst>
              <a:ext uri="{FF2B5EF4-FFF2-40B4-BE49-F238E27FC236}">
                <a16:creationId xmlns:a16="http://schemas.microsoft.com/office/drawing/2014/main" id="{6A20462D-E288-D444-88CB-B00BE8C860DF}"/>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9" name="Subtitle 2">
            <a:extLst>
              <a:ext uri="{FF2B5EF4-FFF2-40B4-BE49-F238E27FC236}">
                <a16:creationId xmlns:a16="http://schemas.microsoft.com/office/drawing/2014/main" id="{AD9E5672-6548-FF41-920C-2ECAFF39AD2E}"/>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92423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041" y="-23933"/>
            <a:ext cx="9160041" cy="5167433"/>
          </a:xfrm>
          <a:prstGeom prst="rect">
            <a:avLst/>
          </a:prstGeom>
        </p:spPr>
      </p:pic>
      <p:sp>
        <p:nvSpPr>
          <p:cNvPr id="20" name="Rectangle 6">
            <a:extLst>
              <a:ext uri="{FF2B5EF4-FFF2-40B4-BE49-F238E27FC236}">
                <a16:creationId xmlns:a16="http://schemas.microsoft.com/office/drawing/2014/main" id="{08F52991-FA0E-2F47-B542-6F622FD6E3BB}"/>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40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21" name="Picture 20">
            <a:extLst>
              <a:ext uri="{FF2B5EF4-FFF2-40B4-BE49-F238E27FC236}">
                <a16:creationId xmlns:a16="http://schemas.microsoft.com/office/drawing/2014/main" id="{E403CED2-0DFD-AC45-ACE1-AB3CFE1F10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22" name="Title 1">
            <a:extLst>
              <a:ext uri="{FF2B5EF4-FFF2-40B4-BE49-F238E27FC236}">
                <a16:creationId xmlns:a16="http://schemas.microsoft.com/office/drawing/2014/main" id="{381781D4-52BB-A74E-BC46-4732545D71FF}"/>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23" name="Subtitle 2">
            <a:extLst>
              <a:ext uri="{FF2B5EF4-FFF2-40B4-BE49-F238E27FC236}">
                <a16:creationId xmlns:a16="http://schemas.microsoft.com/office/drawing/2014/main" id="{6E06BA36-9DF5-0945-AE03-E181F9B3CCED}"/>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06914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6" name="Picture 5"/>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3933"/>
            <a:ext cx="9401463" cy="5167433"/>
          </a:xfrm>
          <a:prstGeom prst="rect">
            <a:avLst/>
          </a:prstGeom>
        </p:spPr>
      </p:pic>
      <p:sp>
        <p:nvSpPr>
          <p:cNvPr id="27" name="Rectangle 6">
            <a:extLst>
              <a:ext uri="{FF2B5EF4-FFF2-40B4-BE49-F238E27FC236}">
                <a16:creationId xmlns:a16="http://schemas.microsoft.com/office/drawing/2014/main" id="{362A63F1-9DAA-8144-BC5F-30067E688DAD}"/>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60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28" name="Picture 27">
            <a:extLst>
              <a:ext uri="{FF2B5EF4-FFF2-40B4-BE49-F238E27FC236}">
                <a16:creationId xmlns:a16="http://schemas.microsoft.com/office/drawing/2014/main" id="{CB001A32-61C0-4642-B73F-BB874CA245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29" name="Title 1">
            <a:extLst>
              <a:ext uri="{FF2B5EF4-FFF2-40B4-BE49-F238E27FC236}">
                <a16:creationId xmlns:a16="http://schemas.microsoft.com/office/drawing/2014/main" id="{82FEFFDE-6B75-1441-A052-73927E03981B}"/>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30" name="Subtitle 2">
            <a:extLst>
              <a:ext uri="{FF2B5EF4-FFF2-40B4-BE49-F238E27FC236}">
                <a16:creationId xmlns:a16="http://schemas.microsoft.com/office/drawing/2014/main" id="{FD08A6DF-23EA-6045-9ACC-9530CD1AB2AA}"/>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1831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pic>
        <p:nvPicPr>
          <p:cNvPr id="7" name="Picture 6"/>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6041" y="-26895"/>
            <a:ext cx="9160041" cy="5217459"/>
          </a:xfrm>
          <a:prstGeom prst="rect">
            <a:avLst/>
          </a:prstGeom>
        </p:spPr>
      </p:pic>
      <p:sp>
        <p:nvSpPr>
          <p:cNvPr id="8" name="Rectangle 6">
            <a:extLst>
              <a:ext uri="{FF2B5EF4-FFF2-40B4-BE49-F238E27FC236}">
                <a16:creationId xmlns:a16="http://schemas.microsoft.com/office/drawing/2014/main" id="{D92C48F1-4730-6340-9DDB-876064E762B8}"/>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44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9" name="Picture 8">
            <a:extLst>
              <a:ext uri="{FF2B5EF4-FFF2-40B4-BE49-F238E27FC236}">
                <a16:creationId xmlns:a16="http://schemas.microsoft.com/office/drawing/2014/main" id="{411631F2-59C2-2640-AD0D-21FA7AC303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10" name="Title 1">
            <a:extLst>
              <a:ext uri="{FF2B5EF4-FFF2-40B4-BE49-F238E27FC236}">
                <a16:creationId xmlns:a16="http://schemas.microsoft.com/office/drawing/2014/main" id="{263AAB1A-1BBC-D049-844E-DF33571917C6}"/>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1" name="Subtitle 2">
            <a:extLst>
              <a:ext uri="{FF2B5EF4-FFF2-40B4-BE49-F238E27FC236}">
                <a16:creationId xmlns:a16="http://schemas.microsoft.com/office/drawing/2014/main" id="{637F364E-C3C5-0944-BB8A-5886C7C32FA0}"/>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15077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pic>
        <p:nvPicPr>
          <p:cNvPr id="6" name="Picture 5"/>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6444" y="-23933"/>
            <a:ext cx="9188635" cy="5167433"/>
          </a:xfrm>
          <a:prstGeom prst="rect">
            <a:avLst/>
          </a:prstGeom>
        </p:spPr>
      </p:pic>
      <p:sp>
        <p:nvSpPr>
          <p:cNvPr id="11" name="Rectangle 6">
            <a:extLst>
              <a:ext uri="{FF2B5EF4-FFF2-40B4-BE49-F238E27FC236}">
                <a16:creationId xmlns:a16="http://schemas.microsoft.com/office/drawing/2014/main" id="{D6879BB9-CE19-2748-8211-B0BAF715F5FA}"/>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50000"/>
                </a:srgbClr>
              </a:gs>
              <a:gs pos="100000">
                <a:srgbClr val="514689">
                  <a:alpha val="8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8" name="Picture 7">
            <a:extLst>
              <a:ext uri="{FF2B5EF4-FFF2-40B4-BE49-F238E27FC236}">
                <a16:creationId xmlns:a16="http://schemas.microsoft.com/office/drawing/2014/main" id="{7E6D61AD-2DE2-F44E-B355-1110312D88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9" name="Title 1">
            <a:extLst>
              <a:ext uri="{FF2B5EF4-FFF2-40B4-BE49-F238E27FC236}">
                <a16:creationId xmlns:a16="http://schemas.microsoft.com/office/drawing/2014/main" id="{78954F51-B374-F446-95BC-929E02B6F26F}"/>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0" name="Subtitle 2">
            <a:extLst>
              <a:ext uri="{FF2B5EF4-FFF2-40B4-BE49-F238E27FC236}">
                <a16:creationId xmlns:a16="http://schemas.microsoft.com/office/drawing/2014/main" id="{9289869B-BCFE-144A-B445-AFCBE6E869F1}"/>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820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041" y="-23933"/>
            <a:ext cx="9160041" cy="5167433"/>
          </a:xfrm>
          <a:prstGeom prst="rect">
            <a:avLst/>
          </a:prstGeom>
        </p:spPr>
      </p:pic>
      <p:sp>
        <p:nvSpPr>
          <p:cNvPr id="11" name="Rectangle 6">
            <a:extLst>
              <a:ext uri="{FF2B5EF4-FFF2-40B4-BE49-F238E27FC236}">
                <a16:creationId xmlns:a16="http://schemas.microsoft.com/office/drawing/2014/main" id="{BBAC3556-24CC-5F45-B4E4-F8D74EA9B209}"/>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71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12" name="Picture 11">
            <a:extLst>
              <a:ext uri="{FF2B5EF4-FFF2-40B4-BE49-F238E27FC236}">
                <a16:creationId xmlns:a16="http://schemas.microsoft.com/office/drawing/2014/main" id="{4F3B9535-010E-0D49-9CD6-0054D5188D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14" name="Title 1">
            <a:extLst>
              <a:ext uri="{FF2B5EF4-FFF2-40B4-BE49-F238E27FC236}">
                <a16:creationId xmlns:a16="http://schemas.microsoft.com/office/drawing/2014/main" id="{644A36B5-801F-1F42-BA95-0554F858E95D}"/>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9" name="Subtitle 2">
            <a:extLst>
              <a:ext uri="{FF2B5EF4-FFF2-40B4-BE49-F238E27FC236}">
                <a16:creationId xmlns:a16="http://schemas.microsoft.com/office/drawing/2014/main" id="{361F9852-ECF9-434C-BEDE-A9741A5D8F86}"/>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87759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E56FF1-F65C-054F-B9D8-1AD6DD6056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2"/>
          <a:stretch/>
        </p:blipFill>
        <p:spPr>
          <a:xfrm>
            <a:off x="-16041" y="-1"/>
            <a:ext cx="9343777" cy="5188147"/>
          </a:xfrm>
          <a:prstGeom prst="rect">
            <a:avLst/>
          </a:prstGeom>
        </p:spPr>
      </p:pic>
      <p:sp>
        <p:nvSpPr>
          <p:cNvPr id="11" name="Rectangle 6">
            <a:extLst>
              <a:ext uri="{FF2B5EF4-FFF2-40B4-BE49-F238E27FC236}">
                <a16:creationId xmlns:a16="http://schemas.microsoft.com/office/drawing/2014/main" id="{D6879BB9-CE19-2748-8211-B0BAF715F5FA}"/>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60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8" name="Picture 7">
            <a:extLst>
              <a:ext uri="{FF2B5EF4-FFF2-40B4-BE49-F238E27FC236}">
                <a16:creationId xmlns:a16="http://schemas.microsoft.com/office/drawing/2014/main" id="{7E6D61AD-2DE2-F44E-B355-1110312D88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9" name="Title 1">
            <a:extLst>
              <a:ext uri="{FF2B5EF4-FFF2-40B4-BE49-F238E27FC236}">
                <a16:creationId xmlns:a16="http://schemas.microsoft.com/office/drawing/2014/main" id="{78954F51-B374-F446-95BC-929E02B6F26F}"/>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0" name="Subtitle 2">
            <a:extLst>
              <a:ext uri="{FF2B5EF4-FFF2-40B4-BE49-F238E27FC236}">
                <a16:creationId xmlns:a16="http://schemas.microsoft.com/office/drawing/2014/main" id="{9289869B-BCFE-144A-B445-AFCBE6E869F1}"/>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49016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8">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C80C6-554D-8F46-9097-15986C8FB2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19" y="0"/>
            <a:ext cx="9165888" cy="5188147"/>
          </a:xfrm>
          <a:prstGeom prst="rect">
            <a:avLst/>
          </a:prstGeom>
        </p:spPr>
      </p:pic>
      <p:sp>
        <p:nvSpPr>
          <p:cNvPr id="11" name="Rectangle 6">
            <a:extLst>
              <a:ext uri="{FF2B5EF4-FFF2-40B4-BE49-F238E27FC236}">
                <a16:creationId xmlns:a16="http://schemas.microsoft.com/office/drawing/2014/main" id="{BBAC3556-24CC-5F45-B4E4-F8D74EA9B209}"/>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71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12" name="Picture 11">
            <a:extLst>
              <a:ext uri="{FF2B5EF4-FFF2-40B4-BE49-F238E27FC236}">
                <a16:creationId xmlns:a16="http://schemas.microsoft.com/office/drawing/2014/main" id="{4F3B9535-010E-0D49-9CD6-0054D5188D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14" name="Title 1">
            <a:extLst>
              <a:ext uri="{FF2B5EF4-FFF2-40B4-BE49-F238E27FC236}">
                <a16:creationId xmlns:a16="http://schemas.microsoft.com/office/drawing/2014/main" id="{644A36B5-801F-1F42-BA95-0554F858E95D}"/>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9" name="Subtitle 2">
            <a:extLst>
              <a:ext uri="{FF2B5EF4-FFF2-40B4-BE49-F238E27FC236}">
                <a16:creationId xmlns:a16="http://schemas.microsoft.com/office/drawing/2014/main" id="{361F9852-ECF9-434C-BEDE-A9741A5D8F86}"/>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66759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1100604" y="126213"/>
            <a:ext cx="7159932" cy="762000"/>
          </a:xfrm>
          <a:prstGeom prst="rect">
            <a:avLst/>
          </a:prstGeom>
        </p:spPr>
        <p:txBody>
          <a:bodyPr vert="horz" lIns="0" tIns="0" rIns="91440" bIns="45720" rtlCol="0" anchor="b">
            <a:noAutofit/>
          </a:bodyPr>
          <a:lstStyle/>
          <a:p>
            <a:r>
              <a:rPr lang="en-US" dirty="0"/>
              <a:t>Click to edit Master title style</a:t>
            </a:r>
          </a:p>
        </p:txBody>
      </p:sp>
      <p:sp>
        <p:nvSpPr>
          <p:cNvPr id="15" name="Text Placeholder 2"/>
          <p:cNvSpPr>
            <a:spLocks noGrp="1"/>
          </p:cNvSpPr>
          <p:nvPr>
            <p:ph type="body" idx="1"/>
          </p:nvPr>
        </p:nvSpPr>
        <p:spPr>
          <a:xfrm>
            <a:off x="932609" y="1524784"/>
            <a:ext cx="7350339" cy="2978954"/>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p:cNvSpPr>
            <a:spLocks noGrp="1"/>
          </p:cNvSpPr>
          <p:nvPr>
            <p:ph type="dt" sz="half" idx="2"/>
          </p:nvPr>
        </p:nvSpPr>
        <p:spPr>
          <a:xfrm>
            <a:off x="2756915" y="4833819"/>
            <a:ext cx="850392" cy="168275"/>
          </a:xfrm>
          <a:prstGeom prst="rect">
            <a:avLst/>
          </a:prstGeom>
        </p:spPr>
        <p:txBody>
          <a:bodyPr vert="horz" wrap="none" lIns="0" tIns="0" rIns="0" bIns="0" rtlCol="0" anchor="b"/>
          <a:lstStyle>
            <a:lvl1pPr>
              <a:defRPr lang="en-US" sz="800" smtClean="0"/>
            </a:lvl1pPr>
          </a:lstStyle>
          <a:p>
            <a:fld id="{4DD056AA-046F-1E41-8A7D-BECBA863898E}" type="datetime1">
              <a:rPr lang="en-US" smtClean="0"/>
              <a:t>6/22/23</a:t>
            </a:fld>
            <a:endParaRPr lang="en-US" dirty="0"/>
          </a:p>
        </p:txBody>
      </p:sp>
      <p:sp>
        <p:nvSpPr>
          <p:cNvPr id="17" name="Footer Placeholder 4"/>
          <p:cNvSpPr>
            <a:spLocks noGrp="1"/>
          </p:cNvSpPr>
          <p:nvPr>
            <p:ph type="ftr" sz="quarter" idx="3"/>
          </p:nvPr>
        </p:nvSpPr>
        <p:spPr>
          <a:xfrm>
            <a:off x="3868430" y="4787033"/>
            <a:ext cx="4435163" cy="231266"/>
          </a:xfrm>
          <a:prstGeom prst="rect">
            <a:avLst/>
          </a:prstGeom>
        </p:spPr>
        <p:txBody>
          <a:bodyPr vert="horz" lIns="0" tIns="0" rIns="0" bIns="0" rtlCol="0" anchor="b"/>
          <a:lstStyle>
            <a:lvl1pPr algn="r">
              <a:defRPr sz="1400">
                <a:solidFill>
                  <a:schemeClr val="tx1"/>
                </a:solidFill>
              </a:defRPr>
            </a:lvl1pPr>
          </a:lstStyle>
          <a:p>
            <a:r>
              <a:rPr lang="en-US">
                <a:solidFill>
                  <a:srgbClr val="605F62"/>
                </a:solidFill>
              </a:rPr>
              <a:t>Presentation or Section Title</a:t>
            </a:r>
            <a:endParaRPr lang="en-US" dirty="0">
              <a:solidFill>
                <a:srgbClr val="605F62"/>
              </a:solidFill>
            </a:endParaRPr>
          </a:p>
        </p:txBody>
      </p:sp>
      <p:sp>
        <p:nvSpPr>
          <p:cNvPr id="18" name="Slide Number Placeholder 5"/>
          <p:cNvSpPr>
            <a:spLocks noGrp="1"/>
          </p:cNvSpPr>
          <p:nvPr>
            <p:ph type="sldNum" sz="quarter" idx="4"/>
          </p:nvPr>
        </p:nvSpPr>
        <p:spPr>
          <a:xfrm>
            <a:off x="8305799" y="4787034"/>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pic>
        <p:nvPicPr>
          <p:cNvPr id="4" name="Picture 3" descr="PPT-RGB-Shapes1.ai"/>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30198" y="380325"/>
            <a:ext cx="1572122" cy="549729"/>
          </a:xfrm>
          <a:prstGeom prst="rect">
            <a:avLst/>
          </a:prstGeom>
        </p:spPr>
      </p:pic>
      <p:pic>
        <p:nvPicPr>
          <p:cNvPr id="5" name="Picture 4"/>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07412" y="4746370"/>
            <a:ext cx="1788381" cy="339597"/>
          </a:xfrm>
          <a:prstGeom prst="rect">
            <a:avLst/>
          </a:prstGeom>
        </p:spPr>
      </p:pic>
    </p:spTree>
    <p:extLst>
      <p:ext uri="{BB962C8B-B14F-4D97-AF65-F5344CB8AC3E}">
        <p14:creationId xmlns:p14="http://schemas.microsoft.com/office/powerpoint/2010/main" val="1382538097"/>
      </p:ext>
    </p:extLst>
  </p:cSld>
  <p:clrMap bg1="lt1" tx1="dk1" bg2="lt2" tx2="dk2" accent1="accent1" accent2="accent2" accent3="accent3" accent4="accent4" accent5="accent5" accent6="accent6" hlink="hlink" folHlink="folHlink"/>
  <p:sldLayoutIdLst>
    <p:sldLayoutId id="2147483676" r:id="rId1"/>
    <p:sldLayoutId id="2147483680" r:id="rId2"/>
    <p:sldLayoutId id="2147483677" r:id="rId3"/>
    <p:sldLayoutId id="2147483673" r:id="rId4"/>
    <p:sldLayoutId id="2147483654" r:id="rId5"/>
    <p:sldLayoutId id="2147483674" r:id="rId6"/>
    <p:sldLayoutId id="2147483675" r:id="rId7"/>
    <p:sldLayoutId id="2147483678" r:id="rId8"/>
    <p:sldLayoutId id="2147483679" r:id="rId9"/>
    <p:sldLayoutId id="2147483662" r:id="rId10"/>
    <p:sldLayoutId id="2147483669" r:id="rId11"/>
    <p:sldLayoutId id="2147483671" r:id="rId12"/>
  </p:sldLayoutIdLst>
  <p:hf hdr="0"/>
  <p:txStyles>
    <p:titleStyle>
      <a:lvl1pPr algn="l" defTabSz="457200" rtl="0" eaLnBrk="1" latinLnBrk="0" hangingPunct="1">
        <a:lnSpc>
          <a:spcPct val="90000"/>
        </a:lnSpc>
        <a:spcBef>
          <a:spcPct val="0"/>
        </a:spcBef>
        <a:buNone/>
        <a:tabLst/>
        <a:defRPr sz="2800" kern="1200">
          <a:solidFill>
            <a:schemeClr val="tx2"/>
          </a:solidFill>
          <a:latin typeface="+mj-lt"/>
          <a:ea typeface="+mj-ea"/>
          <a:cs typeface="+mj-cs"/>
        </a:defRPr>
      </a:lvl1pPr>
    </p:titleStyle>
    <p:bodyStyle>
      <a:lvl1pPr marL="174625" indent="-174625"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1pPr>
      <a:lvl2pPr marL="403225" indent="-228600" algn="l" defTabSz="457200" rtl="0" eaLnBrk="1" latinLnBrk="0" hangingPunct="1">
        <a:spcBef>
          <a:spcPct val="20000"/>
        </a:spcBef>
        <a:buSzPct val="80000"/>
        <a:buFont typeface="Lucida Grande"/>
        <a:buChar char="-"/>
        <a:defRPr sz="1700" kern="120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8838" indent="-176213" algn="l" defTabSz="457200" rtl="0" eaLnBrk="1" latinLnBrk="0" hangingPunct="1">
        <a:spcBef>
          <a:spcPct val="20000"/>
        </a:spcBef>
        <a:buFont typeface="Arial"/>
        <a:buChar char="•"/>
        <a:defRPr sz="1400" kern="1200">
          <a:solidFill>
            <a:schemeClr val="tx1"/>
          </a:solidFill>
          <a:latin typeface="+mn-lt"/>
          <a:ea typeface="+mn-ea"/>
          <a:cs typeface="+mn-cs"/>
        </a:defRPr>
      </a:lvl4pPr>
      <a:lvl5pPr marL="1025525" indent="-16668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cde.nlm.nih.gov/home"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hyperlink" Target="https://guides.library.jhu.edu/documenting_data/medical_research" TargetMode="External"/><Relationship Id="rId5" Type="http://schemas.openxmlformats.org/officeDocument/2006/relationships/hyperlink" Target="https://metadatacenter.org/" TargetMode="External"/><Relationship Id="rId4" Type="http://schemas.openxmlformats.org/officeDocument/2006/relationships/hyperlink" Target="https://www.cdisc.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sharing.nih.gov/faqs#/data-management-and-sharing-policy.htm?anchor=56773"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sharing.nih.gov/data-management-and-sharing-policy/sharing-scientific-data/repositories-for-sharing-scientific-data" TargetMode="External"/><Relationship Id="rId7" Type="http://schemas.openxmlformats.org/officeDocument/2006/relationships/hyperlink" Target="https://www.nlm.nih.gov/NIHbmic/generalist_repositories.html"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www.ncbi.nlm.nih.gov/pmc/about/guidelines/#suppm" TargetMode="External"/><Relationship Id="rId5" Type="http://schemas.openxmlformats.org/officeDocument/2006/relationships/hyperlink" Target="https://www.nlm.nih.gov/NIHbmic/other_data_resources.html" TargetMode="External"/><Relationship Id="rId4" Type="http://schemas.openxmlformats.org/officeDocument/2006/relationships/hyperlink" Target="https://www.nlm.nih.gov/NIHbmic/domain_specific_repositories.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guide/notice-files/NOT-OD-21-016.html"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guide/notice-files/NOT-OD-21-016.html"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guide/notice-files/NOT-OD-21-016.html"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sharing.nih.gov/data-management-and-sharing-policy/about-data-management-and-sharing-policies/data-management-and-sharing-policy-overview"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hyperlink" Target="https://github.com/informatics-isi-edu/facebase-curation/wiki/Data-Submission-Key-Concepts" TargetMode="External"/><Relationship Id="rId4" Type="http://schemas.openxmlformats.org/officeDocument/2006/relationships/hyperlink" Target="https://www.facebase.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guide/notice-files/NOT-OD-22-213.html"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osp.od.nih.gov/wp-content/uploads/Informed-Consent-Resource-for-Secondary-Research-with-Data-and-Biospecimens.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grants.nih.gov/grants/guide/notice-files/NOT-OD-22-213.html"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s://sharing.nih.gov/faqs#/data-management-and-sharing-policy.htm?anchor=5654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grants.nih.gov/grants/guide/notice-files/NOT-OD-22-214.html"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docs.google.com/document/d/1zOynazFOOS2vhjxu9PI_u5DGnhs_lUbl_AKPxpAn7lE/edit?usp=sharing"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grants/guide/notice-files/NOT-OD-21-015.html"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galter.northwestern.edu/galterguides?url=https%3A%2F%2Flibguides.galter.northwestern.edu%2Fc.php%3Fg%3D1238801%26p%3D9193180" TargetMode="External"/><Relationship Id="rId3" Type="http://schemas.openxmlformats.org/officeDocument/2006/relationships/hyperlink" Target="https://galter.northwestern.edu/contact/data/clinic" TargetMode="External"/><Relationship Id="rId7" Type="http://schemas.openxmlformats.org/officeDocument/2006/relationships/hyperlink" Target="https://galter.northwestern.edu/galterguides?url=https%3A%2F%2Flibguides.galter.northwestern.edu%2Fbiosciences-bioinformatics"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hyperlink" Target="https://galter.northwestern.edu/galterguides?url=https%3A%2F%2Flibguides.galter.northwestern.edu%2Fdata-management" TargetMode="External"/><Relationship Id="rId5" Type="http://schemas.openxmlformats.org/officeDocument/2006/relationships/hyperlink" Target="https://galter.northwestern.edu/subject_info/5" TargetMode="External"/><Relationship Id="rId4" Type="http://schemas.openxmlformats.org/officeDocument/2006/relationships/hyperlink" Target="https://galter.northwestern.edu/subject_info/8" TargetMode="External"/><Relationship Id="rId9" Type="http://schemas.openxmlformats.org/officeDocument/2006/relationships/hyperlink" Target="mailto:ResearchData@northwestern.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it.northwestern.edu/research/training.html"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s://www.it.northwestern.edu/service-catalog/collab/doc-collab/storage-finder/index.htm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sharing.nih.gov/other-sharing-policies/nih-institute-and-center-data-sharing-policies" TargetMode="External"/><Relationship Id="rId3" Type="http://schemas.openxmlformats.org/officeDocument/2006/relationships/hyperlink" Target="https://sharing.nih.gov/about/learning" TargetMode="External"/><Relationship Id="rId7" Type="http://schemas.openxmlformats.org/officeDocument/2006/relationships/hyperlink" Target="https://sharing.nih.gov/other-sharing-policies/which-policies-apply-to-my-research" TargetMode="External"/><Relationship Id="rId12" Type="http://schemas.openxmlformats.org/officeDocument/2006/relationships/hyperlink" Target="https://sharing.nih.gov/data-management-and-sharing-policy/planning-and-budgeting-for-data-management-and-sharing/writing-a-data-management-and-sharing-plan#sample-plans"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hyperlink" Target="https://sharing.nih.gov/data-management-and-sharing-policy/planning-and-budgeting-DMS/budgeting-for-data-management-sharing#after" TargetMode="External"/><Relationship Id="rId11" Type="http://schemas.openxmlformats.org/officeDocument/2006/relationships/hyperlink" Target="https://grants.nih.gov/sites/default/files/DMS-Plan-blank-format-page.pdf" TargetMode="External"/><Relationship Id="rId5" Type="http://schemas.openxmlformats.org/officeDocument/2006/relationships/hyperlink" Target="https://sharing.nih.gov/faqs#/data-management-and-sharing-policy.htm" TargetMode="External"/><Relationship Id="rId10" Type="http://schemas.openxmlformats.org/officeDocument/2006/relationships/hyperlink" Target="https://grants.nih.gov/grants/guide/notice-files/not-od-22-213.html" TargetMode="External"/><Relationship Id="rId4" Type="http://schemas.openxmlformats.org/officeDocument/2006/relationships/hyperlink" Target="https://grants.nih.gov/grants/guide/notice-files/NOT-OD-22-189.html" TargetMode="External"/><Relationship Id="rId9" Type="http://schemas.openxmlformats.org/officeDocument/2006/relationships/hyperlink" Target="https://osp.od.nih.gov/wp-content/uploads/Informed-Consent-Resource-for-Secondary-Research-with-Data-and-Biospecimens.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sharing.nih.gov/other-sharing-policies/nih-institute-and-center-data-sharing-policies"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sharing.nih.gov/faqs#/data-management-and-sharing-policy.htm?anchor=56772"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2195" y="1949103"/>
            <a:ext cx="3501400" cy="1569349"/>
          </a:xfrm>
        </p:spPr>
        <p:txBody>
          <a:bodyPr/>
          <a:lstStyle/>
          <a:p>
            <a:r>
              <a:rPr lang="en-US" dirty="0"/>
              <a:t>Getting to know the NIH Policy on Data Management and Sharing </a:t>
            </a:r>
          </a:p>
        </p:txBody>
      </p:sp>
      <p:sp>
        <p:nvSpPr>
          <p:cNvPr id="4" name="Subtitle 3"/>
          <p:cNvSpPr>
            <a:spLocks noGrp="1"/>
          </p:cNvSpPr>
          <p:nvPr>
            <p:ph type="subTitle" idx="1"/>
          </p:nvPr>
        </p:nvSpPr>
        <p:spPr>
          <a:xfrm>
            <a:off x="452195" y="3794354"/>
            <a:ext cx="3501400" cy="1421984"/>
          </a:xfrm>
        </p:spPr>
        <p:txBody>
          <a:bodyPr/>
          <a:lstStyle/>
          <a:p>
            <a:r>
              <a:rPr lang="en-US" dirty="0"/>
              <a:t>Sara Gonzales, MS, MLIS</a:t>
            </a:r>
          </a:p>
          <a:p>
            <a:r>
              <a:rPr lang="en-US" dirty="0"/>
              <a:t>Data Librarian</a:t>
            </a:r>
          </a:p>
          <a:p>
            <a:endParaRPr lang="en-US" sz="800" dirty="0"/>
          </a:p>
          <a:p>
            <a:r>
              <a:rPr lang="en-US" dirty="0" err="1"/>
              <a:t>Galter</a:t>
            </a:r>
            <a:r>
              <a:rPr lang="en-US" dirty="0"/>
              <a:t> Health Sciences Library &amp; Learning Center</a:t>
            </a:r>
          </a:p>
        </p:txBody>
      </p:sp>
    </p:spTree>
    <p:extLst>
      <p:ext uri="{BB962C8B-B14F-4D97-AF65-F5344CB8AC3E}">
        <p14:creationId xmlns:p14="http://schemas.microsoft.com/office/powerpoint/2010/main" val="386507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a:t>
            </a:r>
          </a:p>
        </p:txBody>
      </p:sp>
      <p:sp>
        <p:nvSpPr>
          <p:cNvPr id="9" name="Content Placeholder 2">
            <a:extLst>
              <a:ext uri="{FF2B5EF4-FFF2-40B4-BE49-F238E27FC236}">
                <a16:creationId xmlns:a16="http://schemas.microsoft.com/office/drawing/2014/main" id="{4A6E2ECD-710E-45F8-9FB3-373AA75037C3}"/>
              </a:ext>
            </a:extLst>
          </p:cNvPr>
          <p:cNvSpPr>
            <a:spLocks noGrp="1"/>
          </p:cNvSpPr>
          <p:nvPr>
            <p:ph idx="1"/>
          </p:nvPr>
        </p:nvSpPr>
        <p:spPr>
          <a:xfrm>
            <a:off x="205988" y="1039873"/>
            <a:ext cx="8856370" cy="3510627"/>
          </a:xfrm>
        </p:spPr>
        <p:txBody>
          <a:bodyPr/>
          <a:lstStyle/>
          <a:p>
            <a:r>
              <a:rPr lang="en-US" u="sng" dirty="0"/>
              <a:t>Describe standard data formats, identifiers, and metadata standards</a:t>
            </a:r>
          </a:p>
          <a:p>
            <a:pPr lvl="1">
              <a:buFont typeface="Arial" panose="020B0604020202020204" pitchFamily="34" charset="0"/>
              <a:buChar char="•"/>
            </a:pPr>
            <a:r>
              <a:rPr lang="en-US" b="1" dirty="0"/>
              <a:t>Data formats: </a:t>
            </a:r>
            <a:r>
              <a:rPr lang="en-US" dirty="0"/>
              <a:t>Describe whether standardized formats will be employed in data collection</a:t>
            </a:r>
          </a:p>
          <a:p>
            <a:pPr lvl="1">
              <a:buFont typeface="Arial" panose="020B0604020202020204" pitchFamily="34" charset="0"/>
              <a:buChar char="•"/>
            </a:pPr>
            <a:r>
              <a:rPr lang="en-US" b="1" dirty="0"/>
              <a:t>Data identifiers</a:t>
            </a:r>
            <a:r>
              <a:rPr lang="en-US" dirty="0"/>
              <a:t>: List any PIDs (persistent identifiers) to be assigned to the data (e.g. DOIs)</a:t>
            </a:r>
          </a:p>
          <a:p>
            <a:pPr lvl="1">
              <a:buFont typeface="Arial" panose="020B0604020202020204" pitchFamily="34" charset="0"/>
              <a:buChar char="•"/>
            </a:pPr>
            <a:r>
              <a:rPr lang="en-US" b="1" dirty="0"/>
              <a:t>Data dictionaries: </a:t>
            </a:r>
            <a:r>
              <a:rPr lang="en-US" dirty="0"/>
              <a:t>Glossary-like tables defining your variables, especially for data to be shared</a:t>
            </a:r>
          </a:p>
          <a:p>
            <a:pPr lvl="1">
              <a:buFont typeface="Arial" panose="020B0604020202020204" pitchFamily="34" charset="0"/>
              <a:buChar char="•"/>
            </a:pPr>
            <a:r>
              <a:rPr lang="en-US" dirty="0"/>
              <a:t>Common data standards / other metadata standards to be applied to data:</a:t>
            </a:r>
          </a:p>
          <a:p>
            <a:pPr lvl="2">
              <a:buFont typeface="Arial" panose="020B0604020202020204" pitchFamily="34" charset="0"/>
              <a:buChar char="•"/>
            </a:pPr>
            <a:r>
              <a:rPr lang="en-US" dirty="0">
                <a:hlinkClick r:id="rId3"/>
              </a:rPr>
              <a:t>NIH Common Data Elements Repository</a:t>
            </a:r>
            <a:r>
              <a:rPr lang="en-US" dirty="0"/>
              <a:t>– a searchable set of metadata standards in a range of biomed topics, maintained by the National Library of Medicine</a:t>
            </a:r>
          </a:p>
          <a:p>
            <a:pPr lvl="2">
              <a:buFont typeface="Arial" panose="020B0604020202020204" pitchFamily="34" charset="0"/>
              <a:buChar char="•"/>
            </a:pPr>
            <a:r>
              <a:rPr lang="en-US" dirty="0">
                <a:hlinkClick r:id="rId4"/>
              </a:rPr>
              <a:t>Clinical Data Interchange Standards Consortium (CDISC)</a:t>
            </a:r>
            <a:r>
              <a:rPr lang="en-US" dirty="0"/>
              <a:t>: standards and protocols for clinical research, including standards for protocol representation and clinical data acquisition. Free account required.</a:t>
            </a:r>
          </a:p>
          <a:p>
            <a:pPr lvl="2">
              <a:buFont typeface="Arial" panose="020B0604020202020204" pitchFamily="34" charset="0"/>
              <a:buChar char="•"/>
            </a:pPr>
            <a:r>
              <a:rPr lang="en-US" dirty="0">
                <a:hlinkClick r:id="rId5"/>
              </a:rPr>
              <a:t>Center for Expanded Data Annotation and Retrieval (CEDAR)</a:t>
            </a:r>
            <a:r>
              <a:rPr lang="en-US" dirty="0"/>
              <a:t>: provides metadata templates to define the data elements needed to describe particular types of biomedical experiments</a:t>
            </a:r>
          </a:p>
          <a:p>
            <a:pPr lvl="2">
              <a:buFont typeface="Arial" panose="020B0604020202020204" pitchFamily="34" charset="0"/>
              <a:buChar char="•"/>
            </a:pPr>
            <a:r>
              <a:rPr lang="en-US" dirty="0"/>
              <a:t>See Johns Hopkins Sheridan Libraries’ </a:t>
            </a:r>
            <a:r>
              <a:rPr lang="en-US" dirty="0">
                <a:hlinkClick r:id="rId6"/>
              </a:rPr>
              <a:t>Documenting Research Data </a:t>
            </a:r>
            <a:r>
              <a:rPr lang="en-US" dirty="0" err="1">
                <a:hlinkClick r:id="rId6"/>
              </a:rPr>
              <a:t>LibGuide</a:t>
            </a:r>
            <a:r>
              <a:rPr lang="en-US" dirty="0">
                <a:hlinkClick r:id="rId6"/>
              </a:rPr>
              <a:t> </a:t>
            </a:r>
            <a:r>
              <a:rPr lang="en-US" dirty="0"/>
              <a:t>for an extended list of medical metadata standards</a:t>
            </a:r>
          </a:p>
        </p:txBody>
      </p:sp>
      <p:sp>
        <p:nvSpPr>
          <p:cNvPr id="8" name="Slide Number Placeholder 7"/>
          <p:cNvSpPr>
            <a:spLocks noGrp="1"/>
          </p:cNvSpPr>
          <p:nvPr>
            <p:ph type="sldNum" sz="quarter" idx="16"/>
          </p:nvPr>
        </p:nvSpPr>
        <p:spPr/>
        <p:txBody>
          <a:bodyPr/>
          <a:lstStyle/>
          <a:p>
            <a:fld id="{0D558541-60C9-42A2-8392-FF12533A6B7A}" type="slidenum">
              <a:rPr lang="en-US" smtClean="0"/>
              <a:pPr/>
              <a:t>10</a:t>
            </a:fld>
            <a:endParaRPr lang="en-US" dirty="0"/>
          </a:p>
        </p:txBody>
      </p:sp>
    </p:spTree>
    <p:extLst>
      <p:ext uri="{BB962C8B-B14F-4D97-AF65-F5344CB8AC3E}">
        <p14:creationId xmlns:p14="http://schemas.microsoft.com/office/powerpoint/2010/main" val="140418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228" y="396267"/>
            <a:ext cx="7744654" cy="459696"/>
          </a:xfrm>
        </p:spPr>
        <p:txBody>
          <a:bodyPr/>
          <a:lstStyle/>
          <a:p>
            <a:r>
              <a:rPr lang="en-US" dirty="0"/>
              <a:t>Data Preservation, Access, and Associated Timelines</a:t>
            </a:r>
          </a:p>
        </p:txBody>
      </p:sp>
      <p:sp>
        <p:nvSpPr>
          <p:cNvPr id="9" name="Content Placeholder 2">
            <a:extLst>
              <a:ext uri="{FF2B5EF4-FFF2-40B4-BE49-F238E27FC236}">
                <a16:creationId xmlns:a16="http://schemas.microsoft.com/office/drawing/2014/main" id="{513A6057-4FFE-4F2F-B326-24B1B1A38231}"/>
              </a:ext>
            </a:extLst>
          </p:cNvPr>
          <p:cNvSpPr>
            <a:spLocks noGrp="1"/>
          </p:cNvSpPr>
          <p:nvPr>
            <p:ph idx="1"/>
          </p:nvPr>
        </p:nvSpPr>
        <p:spPr>
          <a:xfrm>
            <a:off x="97557" y="1144582"/>
            <a:ext cx="7101406" cy="3447830"/>
          </a:xfrm>
        </p:spPr>
        <p:txBody>
          <a:bodyPr/>
          <a:lstStyle/>
          <a:p>
            <a:pPr marL="0" lvl="1" indent="0">
              <a:buClr>
                <a:schemeClr val="accent1"/>
              </a:buClr>
              <a:buNone/>
            </a:pPr>
            <a:r>
              <a:rPr lang="en-US" sz="1400" b="1" u="sng" dirty="0"/>
              <a:t>Describe Data Sharing Timelines</a:t>
            </a:r>
            <a:endParaRPr lang="en-US" sz="1400" b="1" dirty="0"/>
          </a:p>
          <a:p>
            <a:pPr marL="174625" lvl="1" indent="-174625">
              <a:buClr>
                <a:schemeClr val="accent1"/>
              </a:buClr>
              <a:buFont typeface="Arial"/>
              <a:buChar char="•"/>
            </a:pPr>
            <a:r>
              <a:rPr lang="en-US" sz="1400" u="sng" dirty="0"/>
              <a:t>When to share data?</a:t>
            </a:r>
          </a:p>
          <a:p>
            <a:pPr marL="401638" lvl="2">
              <a:buClr>
                <a:schemeClr val="accent1"/>
              </a:buClr>
            </a:pPr>
            <a:r>
              <a:rPr lang="en-US" dirty="0"/>
              <a:t>No later than the date of publication of an article associated with the findings in a peer-reviewed journal</a:t>
            </a:r>
          </a:p>
          <a:p>
            <a:pPr marL="401638" lvl="2">
              <a:buClr>
                <a:schemeClr val="accent1"/>
              </a:buClr>
            </a:pPr>
            <a:r>
              <a:rPr lang="en-US" dirty="0"/>
              <a:t>End of the performance period (by submission of final financial report) for data underlying findings not published in peer-reviewed journals</a:t>
            </a:r>
          </a:p>
          <a:p>
            <a:pPr marL="401638" lvl="2">
              <a:buClr>
                <a:schemeClr val="accent1"/>
              </a:buClr>
            </a:pPr>
            <a:r>
              <a:rPr lang="en-US" dirty="0"/>
              <a:t>Share data by end of extended performance period in case of no-cost extensions</a:t>
            </a:r>
          </a:p>
          <a:p>
            <a:pPr marL="0" indent="-228600"/>
            <a:endParaRPr lang="en-US" sz="800" u="sng" dirty="0"/>
          </a:p>
          <a:p>
            <a:pPr marL="174625" lvl="1" indent="-174625">
              <a:buClr>
                <a:schemeClr val="accent1"/>
              </a:buClr>
              <a:buFont typeface="Arial"/>
              <a:buChar char="•"/>
            </a:pPr>
            <a:r>
              <a:rPr lang="en-US" sz="1400" u="sng" dirty="0"/>
              <a:t>Note how long the data will be made available to others</a:t>
            </a:r>
          </a:p>
          <a:p>
            <a:pPr lvl="1">
              <a:buFont typeface="Arial" panose="020B0604020202020204" pitchFamily="34" charset="0"/>
              <a:buChar char="•"/>
            </a:pPr>
            <a:r>
              <a:rPr lang="en-US" sz="1400" dirty="0"/>
              <a:t>Note and track the project’s other requirements for length of data preservation. Consider:</a:t>
            </a:r>
          </a:p>
          <a:p>
            <a:pPr lvl="2">
              <a:buFont typeface="Arial" panose="020B0604020202020204" pitchFamily="34" charset="0"/>
              <a:buChar char="•"/>
            </a:pPr>
            <a:r>
              <a:rPr lang="en-US" dirty="0"/>
              <a:t>NIH’s data retention guidelines (3 years)</a:t>
            </a:r>
          </a:p>
          <a:p>
            <a:pPr lvl="2">
              <a:buFont typeface="Arial" panose="020B0604020202020204" pitchFamily="34" charset="0"/>
              <a:buChar char="•"/>
            </a:pPr>
            <a:r>
              <a:rPr lang="en-US" dirty="0"/>
              <a:t>Institutional retention requirements and repository policies</a:t>
            </a:r>
          </a:p>
          <a:p>
            <a:pPr lvl="2">
              <a:buFont typeface="Arial" panose="020B0604020202020204" pitchFamily="34" charset="0"/>
              <a:buChar char="•"/>
            </a:pPr>
            <a:r>
              <a:rPr lang="en-US" dirty="0"/>
              <a:t>Publisher retention and data availability requirements</a:t>
            </a:r>
          </a:p>
          <a:p>
            <a:pPr lvl="2">
              <a:buFont typeface="Arial" panose="020B0604020202020204" pitchFamily="34" charset="0"/>
              <a:buChar char="•"/>
            </a:pPr>
            <a:r>
              <a:rPr lang="en-US" dirty="0"/>
              <a:t>Limitations on start date of data sharing due to patents, student involvement, etc.</a:t>
            </a:r>
          </a:p>
        </p:txBody>
      </p:sp>
      <p:sp>
        <p:nvSpPr>
          <p:cNvPr id="8" name="Slide Number Placeholder 7"/>
          <p:cNvSpPr>
            <a:spLocks noGrp="1"/>
          </p:cNvSpPr>
          <p:nvPr>
            <p:ph type="sldNum" sz="quarter" idx="16"/>
          </p:nvPr>
        </p:nvSpPr>
        <p:spPr/>
        <p:txBody>
          <a:bodyPr/>
          <a:lstStyle/>
          <a:p>
            <a:fld id="{0D558541-60C9-42A2-8392-FF12533A6B7A}" type="slidenum">
              <a:rPr lang="en-US" smtClean="0"/>
              <a:pPr/>
              <a:t>11</a:t>
            </a:fld>
            <a:endParaRPr lang="en-US" dirty="0"/>
          </a:p>
        </p:txBody>
      </p:sp>
      <p:sp>
        <p:nvSpPr>
          <p:cNvPr id="5" name="Rectangle: Rounded Corners 4">
            <a:extLst>
              <a:ext uri="{FF2B5EF4-FFF2-40B4-BE49-F238E27FC236}">
                <a16:creationId xmlns:a16="http://schemas.microsoft.com/office/drawing/2014/main" id="{4C7D15A7-7009-4F5A-B727-4DB6761BD52A}"/>
              </a:ext>
            </a:extLst>
          </p:cNvPr>
          <p:cNvSpPr/>
          <p:nvPr/>
        </p:nvSpPr>
        <p:spPr>
          <a:xfrm>
            <a:off x="7316847" y="2205306"/>
            <a:ext cx="1668780" cy="1326382"/>
          </a:xfrm>
          <a:prstGeom prst="round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NIH FAQ #2: </a:t>
            </a:r>
            <a:r>
              <a:rPr lang="en-US" dirty="0">
                <a:solidFill>
                  <a:schemeClr val="bg1"/>
                </a:solidFill>
                <a:hlinkClick r:id="rId3">
                  <a:extLst>
                    <a:ext uri="{A12FA001-AC4F-418D-AE19-62706E023703}">
                      <ahyp:hlinkClr xmlns:ahyp="http://schemas.microsoft.com/office/drawing/2018/hyperlinkcolor" val="tx"/>
                    </a:ext>
                  </a:extLst>
                </a:hlinkClick>
              </a:rPr>
              <a:t>When should scientific data be shared?</a:t>
            </a:r>
            <a:endParaRPr lang="en-US" dirty="0">
              <a:solidFill>
                <a:schemeClr val="bg1"/>
              </a:solidFill>
            </a:endParaRPr>
          </a:p>
        </p:txBody>
      </p:sp>
      <p:sp>
        <p:nvSpPr>
          <p:cNvPr id="6" name="Text Placeholder 3">
            <a:extLst>
              <a:ext uri="{FF2B5EF4-FFF2-40B4-BE49-F238E27FC236}">
                <a16:creationId xmlns:a16="http://schemas.microsoft.com/office/drawing/2014/main" id="{F272BEB5-EAFC-4E00-9BC6-C3470FAF1931}"/>
              </a:ext>
            </a:extLst>
          </p:cNvPr>
          <p:cNvSpPr>
            <a:spLocks noGrp="1"/>
          </p:cNvSpPr>
          <p:nvPr>
            <p:ph type="body" sz="quarter" idx="13"/>
          </p:nvPr>
        </p:nvSpPr>
        <p:spPr>
          <a:xfrm>
            <a:off x="1082228" y="807712"/>
            <a:ext cx="7999779" cy="286696"/>
          </a:xfrm>
        </p:spPr>
        <p:txBody>
          <a:bodyPr/>
          <a:lstStyle/>
          <a:p>
            <a:r>
              <a:rPr lang="en-US" sz="1800" dirty="0"/>
              <a:t>https://sharing.nih.gov/faqs#/data-management-and-sharing-policy.htm?anchor=56773</a:t>
            </a:r>
          </a:p>
        </p:txBody>
      </p:sp>
    </p:spTree>
    <p:extLst>
      <p:ext uri="{BB962C8B-B14F-4D97-AF65-F5344CB8AC3E}">
        <p14:creationId xmlns:p14="http://schemas.microsoft.com/office/powerpoint/2010/main" val="316950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228" y="396267"/>
            <a:ext cx="7744654" cy="459696"/>
          </a:xfrm>
        </p:spPr>
        <p:txBody>
          <a:bodyPr/>
          <a:lstStyle/>
          <a:p>
            <a:r>
              <a:rPr lang="en-US" dirty="0"/>
              <a:t>Data Preservation, Access, and Associated Timelines</a:t>
            </a:r>
          </a:p>
        </p:txBody>
      </p:sp>
      <p:sp>
        <p:nvSpPr>
          <p:cNvPr id="9" name="Content Placeholder 2">
            <a:extLst>
              <a:ext uri="{FF2B5EF4-FFF2-40B4-BE49-F238E27FC236}">
                <a16:creationId xmlns:a16="http://schemas.microsoft.com/office/drawing/2014/main" id="{513A6057-4FFE-4F2F-B326-24B1B1A38231}"/>
              </a:ext>
            </a:extLst>
          </p:cNvPr>
          <p:cNvSpPr>
            <a:spLocks noGrp="1"/>
          </p:cNvSpPr>
          <p:nvPr>
            <p:ph idx="1"/>
          </p:nvPr>
        </p:nvSpPr>
        <p:spPr>
          <a:xfrm>
            <a:off x="74141" y="904485"/>
            <a:ext cx="5585253" cy="303990"/>
          </a:xfrm>
        </p:spPr>
        <p:txBody>
          <a:bodyPr/>
          <a:lstStyle/>
          <a:p>
            <a:pPr marL="0" indent="0">
              <a:buNone/>
            </a:pPr>
            <a:r>
              <a:rPr lang="en-US" sz="1800" b="1" u="sng" dirty="0"/>
              <a:t>Describe Where Data will be Shared – Digital Repositories </a:t>
            </a:r>
          </a:p>
        </p:txBody>
      </p:sp>
      <p:sp>
        <p:nvSpPr>
          <p:cNvPr id="5" name="Flowchart: Process 4">
            <a:extLst>
              <a:ext uri="{FF2B5EF4-FFF2-40B4-BE49-F238E27FC236}">
                <a16:creationId xmlns:a16="http://schemas.microsoft.com/office/drawing/2014/main" id="{0CAAF530-CC4A-47D3-84AD-801EE1FEB522}"/>
              </a:ext>
            </a:extLst>
          </p:cNvPr>
          <p:cNvSpPr/>
          <p:nvPr/>
        </p:nvSpPr>
        <p:spPr>
          <a:xfrm>
            <a:off x="439869" y="1313286"/>
            <a:ext cx="2341429" cy="672999"/>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NIH ICO identifies data repository to use?</a:t>
            </a:r>
          </a:p>
        </p:txBody>
      </p:sp>
      <p:sp>
        <p:nvSpPr>
          <p:cNvPr id="6" name="Rectangle 5">
            <a:extLst>
              <a:ext uri="{FF2B5EF4-FFF2-40B4-BE49-F238E27FC236}">
                <a16:creationId xmlns:a16="http://schemas.microsoft.com/office/drawing/2014/main" id="{239215EA-4E77-4F80-AC99-C1FB95CC79CF}"/>
              </a:ext>
            </a:extLst>
          </p:cNvPr>
          <p:cNvSpPr/>
          <p:nvPr/>
        </p:nvSpPr>
        <p:spPr>
          <a:xfrm>
            <a:off x="0" y="2278546"/>
            <a:ext cx="1236024" cy="7161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 Yes: </a:t>
            </a:r>
            <a:r>
              <a:rPr lang="en-US" dirty="0"/>
              <a:t>Use the Above</a:t>
            </a:r>
          </a:p>
        </p:txBody>
      </p:sp>
      <p:sp>
        <p:nvSpPr>
          <p:cNvPr id="7" name="Rectangle 6">
            <a:extLst>
              <a:ext uri="{FF2B5EF4-FFF2-40B4-BE49-F238E27FC236}">
                <a16:creationId xmlns:a16="http://schemas.microsoft.com/office/drawing/2014/main" id="{9C00B1EB-8416-4573-B69B-9C17C0942420}"/>
              </a:ext>
            </a:extLst>
          </p:cNvPr>
          <p:cNvSpPr/>
          <p:nvPr/>
        </p:nvSpPr>
        <p:spPr>
          <a:xfrm>
            <a:off x="1841484" y="2218717"/>
            <a:ext cx="2445528" cy="8937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No: </a:t>
            </a:r>
            <a:r>
              <a:rPr lang="en-US" dirty="0"/>
              <a:t>Does NIH-supported discipline or data-specific repo exist? </a:t>
            </a:r>
          </a:p>
        </p:txBody>
      </p:sp>
      <p:sp>
        <p:nvSpPr>
          <p:cNvPr id="10" name="Rectangle 9">
            <a:extLst>
              <a:ext uri="{FF2B5EF4-FFF2-40B4-BE49-F238E27FC236}">
                <a16:creationId xmlns:a16="http://schemas.microsoft.com/office/drawing/2014/main" id="{9DD49787-F60A-4693-866E-34D400C59BBC}"/>
              </a:ext>
            </a:extLst>
          </p:cNvPr>
          <p:cNvSpPr/>
          <p:nvPr/>
        </p:nvSpPr>
        <p:spPr>
          <a:xfrm>
            <a:off x="213360" y="3413713"/>
            <a:ext cx="1143000" cy="8458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2. Yes: </a:t>
            </a:r>
            <a:r>
              <a:rPr lang="en-US" dirty="0"/>
              <a:t>Choose from </a:t>
            </a:r>
            <a:r>
              <a:rPr lang="en-US" dirty="0">
                <a:solidFill>
                  <a:schemeClr val="bg2">
                    <a:lumMod val="10000"/>
                  </a:schemeClr>
                </a:solidFill>
                <a:hlinkClick r:id="rId3">
                  <a:extLst>
                    <a:ext uri="{A12FA001-AC4F-418D-AE19-62706E023703}">
                      <ahyp:hlinkClr xmlns:ahyp="http://schemas.microsoft.com/office/drawing/2018/hyperlinkcolor" val="tx"/>
                    </a:ext>
                  </a:extLst>
                </a:hlinkClick>
              </a:rPr>
              <a:t>List</a:t>
            </a:r>
            <a:r>
              <a:rPr lang="en-US" dirty="0"/>
              <a:t> </a:t>
            </a:r>
          </a:p>
        </p:txBody>
      </p:sp>
      <p:sp>
        <p:nvSpPr>
          <p:cNvPr id="11" name="Rectangle 10">
            <a:extLst>
              <a:ext uri="{FF2B5EF4-FFF2-40B4-BE49-F238E27FC236}">
                <a16:creationId xmlns:a16="http://schemas.microsoft.com/office/drawing/2014/main" id="{1E78CE93-6C8D-44A9-ABCD-185797C3AED0}"/>
              </a:ext>
            </a:extLst>
          </p:cNvPr>
          <p:cNvSpPr/>
          <p:nvPr/>
        </p:nvSpPr>
        <p:spPr>
          <a:xfrm>
            <a:off x="1514743" y="3371649"/>
            <a:ext cx="2833143" cy="13546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No:</a:t>
            </a:r>
          </a:p>
          <a:p>
            <a:pPr marL="182880" indent="-182880">
              <a:buFont typeface="Arial" panose="020B0604020202020204" pitchFamily="34" charset="0"/>
              <a:buChar char="•"/>
            </a:pPr>
            <a:r>
              <a:rPr lang="en-US" b="1" dirty="0"/>
              <a:t>3. </a:t>
            </a:r>
            <a:r>
              <a:rPr lang="en-US" dirty="0"/>
              <a:t>Smaller than 2 GB: supplementary material</a:t>
            </a:r>
          </a:p>
          <a:p>
            <a:pPr marL="182880" indent="-182880">
              <a:buFont typeface="Arial" panose="020B0604020202020204" pitchFamily="34" charset="0"/>
              <a:buChar char="•"/>
            </a:pPr>
            <a:r>
              <a:rPr lang="en-US" b="1" dirty="0"/>
              <a:t>4. </a:t>
            </a:r>
            <a:r>
              <a:rPr lang="en-US" dirty="0"/>
              <a:t>Use generalist or institutional repositories</a:t>
            </a:r>
          </a:p>
        </p:txBody>
      </p:sp>
      <p:cxnSp>
        <p:nvCxnSpPr>
          <p:cNvPr id="15" name="Straight Connector 14">
            <a:extLst>
              <a:ext uri="{FF2B5EF4-FFF2-40B4-BE49-F238E27FC236}">
                <a16:creationId xmlns:a16="http://schemas.microsoft.com/office/drawing/2014/main" id="{6941B107-183B-4566-89E6-A811698D20DC}"/>
              </a:ext>
              <a:ext uri="{C183D7F6-B498-43B3-948B-1728B52AA6E4}">
                <adec:decorative xmlns:adec="http://schemas.microsoft.com/office/drawing/2017/decorative" val="1"/>
              </a:ext>
            </a:extLst>
          </p:cNvPr>
          <p:cNvCxnSpPr>
            <a:cxnSpLocks/>
          </p:cNvCxnSpPr>
          <p:nvPr/>
        </p:nvCxnSpPr>
        <p:spPr>
          <a:xfrm>
            <a:off x="1397204" y="2141391"/>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D389C27-4DD2-46D5-A039-D8CCF1154F58}"/>
              </a:ext>
              <a:ext uri="{C183D7F6-B498-43B3-948B-1728B52AA6E4}">
                <adec:decorative xmlns:adec="http://schemas.microsoft.com/office/drawing/2017/decorative" val="1"/>
              </a:ext>
            </a:extLst>
          </p:cNvPr>
          <p:cNvCxnSpPr/>
          <p:nvPr/>
        </p:nvCxnSpPr>
        <p:spPr>
          <a:xfrm>
            <a:off x="1549604" y="1977975"/>
            <a:ext cx="0" cy="351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2C87C494-1FB7-4AAA-8F04-BF2128766E2D}"/>
              </a:ext>
              <a:ext uri="{C183D7F6-B498-43B3-948B-1728B52AA6E4}">
                <adec:decorative xmlns:adec="http://schemas.microsoft.com/office/drawing/2017/decorative" val="1"/>
              </a:ext>
            </a:extLst>
          </p:cNvPr>
          <p:cNvCxnSpPr/>
          <p:nvPr/>
        </p:nvCxnSpPr>
        <p:spPr>
          <a:xfrm flipH="1">
            <a:off x="1234628" y="2329111"/>
            <a:ext cx="3149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13E27DD-CC2F-43E4-BBF0-6A01FFA283DF}"/>
              </a:ext>
              <a:ext uri="{C183D7F6-B498-43B3-948B-1728B52AA6E4}">
                <adec:decorative xmlns:adec="http://schemas.microsoft.com/office/drawing/2017/decorative" val="1"/>
              </a:ext>
            </a:extLst>
          </p:cNvPr>
          <p:cNvCxnSpPr>
            <a:cxnSpLocks/>
          </p:cNvCxnSpPr>
          <p:nvPr/>
        </p:nvCxnSpPr>
        <p:spPr>
          <a:xfrm>
            <a:off x="1549604" y="2329111"/>
            <a:ext cx="3020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07E3AFF-F03C-467E-91BB-25D0D5AB87EB}"/>
              </a:ext>
            </a:extLst>
          </p:cNvPr>
          <p:cNvSpPr txBox="1"/>
          <p:nvPr/>
        </p:nvSpPr>
        <p:spPr>
          <a:xfrm>
            <a:off x="4645704" y="1247194"/>
            <a:ext cx="4358046" cy="3600986"/>
          </a:xfrm>
          <a:prstGeom prst="rect">
            <a:avLst/>
          </a:prstGeom>
          <a:noFill/>
        </p:spPr>
        <p:txBody>
          <a:bodyPr wrap="square" rtlCol="0">
            <a:spAutoFit/>
          </a:bodyPr>
          <a:lstStyle/>
          <a:p>
            <a:pPr marL="342900" indent="-342900">
              <a:buFont typeface="+mj-lt"/>
              <a:buAutoNum type="arabicPeriod"/>
            </a:pPr>
            <a:r>
              <a:rPr lang="en-US" sz="1400" dirty="0">
                <a:effectLst/>
              </a:rPr>
              <a:t>Follow the ICO’s and FOA’s guidance</a:t>
            </a:r>
          </a:p>
          <a:p>
            <a:pPr marL="342900" indent="-342900">
              <a:buFont typeface="+mj-lt"/>
              <a:buAutoNum type="arabicPeriod"/>
            </a:pPr>
            <a:endParaRPr lang="en-US" sz="1400" dirty="0"/>
          </a:p>
          <a:p>
            <a:pPr marL="342900" indent="-342900">
              <a:buFont typeface="+mj-lt"/>
              <a:buAutoNum type="arabicPeriod"/>
            </a:pPr>
            <a:r>
              <a:rPr lang="en-US" sz="1400" dirty="0">
                <a:effectLst/>
                <a:hlinkClick r:id="rId3"/>
              </a:rPr>
              <a:t>NIH-supported Scientific Data Repositories</a:t>
            </a:r>
            <a:r>
              <a:rPr lang="en-US" sz="1400" dirty="0">
                <a:effectLst/>
              </a:rPr>
              <a:t>: a page searchable by Institute or Center. Includes:</a:t>
            </a:r>
          </a:p>
          <a:p>
            <a:pPr marL="800100" lvl="1" indent="-342900">
              <a:buAutoNum type="alphaLcPeriod"/>
            </a:pPr>
            <a:r>
              <a:rPr lang="en-US" sz="1400" b="1" dirty="0">
                <a:effectLst/>
                <a:hlinkClick r:id="rId4"/>
              </a:rPr>
              <a:t>Open NIH-supported domain-specific repositories </a:t>
            </a:r>
            <a:endParaRPr lang="en-US" sz="1400" b="1" dirty="0">
              <a:effectLst/>
            </a:endParaRPr>
          </a:p>
          <a:p>
            <a:pPr marL="800100" lvl="1" indent="-342900">
              <a:buAutoNum type="alphaLcPeriod"/>
            </a:pPr>
            <a:r>
              <a:rPr lang="en-US" sz="1400" b="1" dirty="0">
                <a:effectLst/>
                <a:hlinkClick r:id="rId5"/>
              </a:rPr>
              <a:t>Other NIH-supported domain-specific resources</a:t>
            </a:r>
            <a:endParaRPr lang="en-US" sz="1400" b="1" dirty="0"/>
          </a:p>
          <a:p>
            <a:pPr marL="342900" indent="-342900">
              <a:buFont typeface="+mj-lt"/>
              <a:buAutoNum type="arabicPeriod"/>
            </a:pPr>
            <a:endParaRPr lang="en-US" dirty="0"/>
          </a:p>
          <a:p>
            <a:pPr marL="342900" indent="-342900">
              <a:buFont typeface="+mj-lt"/>
              <a:buAutoNum type="arabicPeriod"/>
            </a:pPr>
            <a:r>
              <a:rPr lang="en-US" sz="1400" dirty="0"/>
              <a:t>In rare cases very small datasets can be included as supplementary material to accompany articles submitted to PubMed Central (see </a:t>
            </a:r>
            <a:r>
              <a:rPr lang="en-US" sz="1400" dirty="0">
                <a:hlinkClick r:id="rId6"/>
              </a:rPr>
              <a:t>https://www.ncbi.nlm.nih.gov/pmc/about/guidelines/#suppm</a:t>
            </a:r>
            <a:r>
              <a:rPr lang="en-US" sz="1400" dirty="0"/>
              <a:t>)</a:t>
            </a:r>
          </a:p>
          <a:p>
            <a:pPr marL="342900" indent="-342900">
              <a:buFont typeface="+mj-lt"/>
              <a:buAutoNum type="arabicPeriod"/>
            </a:pPr>
            <a:endParaRPr lang="en-US" sz="1400" dirty="0"/>
          </a:p>
          <a:p>
            <a:pPr marL="342900" indent="-342900">
              <a:buFont typeface="+mj-lt"/>
              <a:buAutoNum type="arabicPeriod"/>
            </a:pPr>
            <a:r>
              <a:rPr lang="en-US" sz="1400" dirty="0"/>
              <a:t>See the NIH guide to </a:t>
            </a:r>
            <a:r>
              <a:rPr lang="en-US" sz="1400" dirty="0">
                <a:hlinkClick r:id="rId7"/>
              </a:rPr>
              <a:t>generalist repositories</a:t>
            </a:r>
            <a:endParaRPr lang="en-US" sz="1400" dirty="0"/>
          </a:p>
        </p:txBody>
      </p:sp>
      <p:sp>
        <p:nvSpPr>
          <p:cNvPr id="8" name="Slide Number Placeholder 7"/>
          <p:cNvSpPr>
            <a:spLocks noGrp="1"/>
          </p:cNvSpPr>
          <p:nvPr>
            <p:ph type="sldNum" sz="quarter" idx="16"/>
          </p:nvPr>
        </p:nvSpPr>
        <p:spPr/>
        <p:txBody>
          <a:bodyPr/>
          <a:lstStyle/>
          <a:p>
            <a:fld id="{0D558541-60C9-42A2-8392-FF12533A6B7A}" type="slidenum">
              <a:rPr lang="en-US" smtClean="0"/>
              <a:pPr/>
              <a:t>12</a:t>
            </a:fld>
            <a:endParaRPr lang="en-US" dirty="0"/>
          </a:p>
        </p:txBody>
      </p:sp>
      <p:cxnSp>
        <p:nvCxnSpPr>
          <p:cNvPr id="27" name="Connector: Elbow 26">
            <a:extLst>
              <a:ext uri="{FF2B5EF4-FFF2-40B4-BE49-F238E27FC236}">
                <a16:creationId xmlns:a16="http://schemas.microsoft.com/office/drawing/2014/main" id="{B5691056-E153-402B-A518-84E37261765A}"/>
              </a:ext>
              <a:ext uri="{C183D7F6-B498-43B3-948B-1728B52AA6E4}">
                <adec:decorative xmlns:adec="http://schemas.microsoft.com/office/drawing/2017/decorative" val="1"/>
              </a:ext>
            </a:extLst>
          </p:cNvPr>
          <p:cNvCxnSpPr>
            <a:cxnSpLocks/>
          </p:cNvCxnSpPr>
          <p:nvPr/>
        </p:nvCxnSpPr>
        <p:spPr>
          <a:xfrm rot="10800000" flipV="1">
            <a:off x="1175736" y="3110038"/>
            <a:ext cx="726036" cy="312455"/>
          </a:xfrm>
          <a:prstGeom prst="bentConnector3">
            <a:avLst>
              <a:gd name="adj1" fmla="val 102477"/>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84572C2E-9FFF-4E3B-9CD1-2BBAA587DA02}"/>
              </a:ext>
              <a:ext uri="{C183D7F6-B498-43B3-948B-1728B52AA6E4}">
                <adec:decorative xmlns:adec="http://schemas.microsoft.com/office/drawing/2017/decorative" val="1"/>
              </a:ext>
            </a:extLst>
          </p:cNvPr>
          <p:cNvCxnSpPr>
            <a:cxnSpLocks/>
          </p:cNvCxnSpPr>
          <p:nvPr/>
        </p:nvCxnSpPr>
        <p:spPr>
          <a:xfrm>
            <a:off x="2781300" y="3110038"/>
            <a:ext cx="0" cy="2616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878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702A-89FB-4731-B832-FCE010792FD5}"/>
              </a:ext>
            </a:extLst>
          </p:cNvPr>
          <p:cNvSpPr>
            <a:spLocks noGrp="1"/>
          </p:cNvSpPr>
          <p:nvPr>
            <p:ph type="title"/>
          </p:nvPr>
        </p:nvSpPr>
        <p:spPr>
          <a:xfrm>
            <a:off x="1083927" y="300541"/>
            <a:ext cx="7891824" cy="457200"/>
          </a:xfrm>
        </p:spPr>
        <p:txBody>
          <a:bodyPr/>
          <a:lstStyle/>
          <a:p>
            <a:r>
              <a:rPr lang="en-US" dirty="0"/>
              <a:t>Data Preservation, Access, and Associated Timelines</a:t>
            </a:r>
          </a:p>
        </p:txBody>
      </p:sp>
      <p:sp>
        <p:nvSpPr>
          <p:cNvPr id="4" name="Text Placeholder 3">
            <a:extLst>
              <a:ext uri="{FF2B5EF4-FFF2-40B4-BE49-F238E27FC236}">
                <a16:creationId xmlns:a16="http://schemas.microsoft.com/office/drawing/2014/main" id="{C84E0E1B-037A-4E0D-890C-2472A55A5FFE}"/>
              </a:ext>
            </a:extLst>
          </p:cNvPr>
          <p:cNvSpPr>
            <a:spLocks noGrp="1"/>
          </p:cNvSpPr>
          <p:nvPr>
            <p:ph type="body" sz="quarter" idx="13"/>
          </p:nvPr>
        </p:nvSpPr>
        <p:spPr>
          <a:xfrm>
            <a:off x="1083925" y="765212"/>
            <a:ext cx="7891823" cy="269942"/>
          </a:xfrm>
        </p:spPr>
        <p:txBody>
          <a:bodyPr/>
          <a:lstStyle/>
          <a:p>
            <a:r>
              <a:rPr lang="en-US" dirty="0"/>
              <a:t>Resource: </a:t>
            </a:r>
            <a:r>
              <a:rPr lang="en-US" dirty="0">
                <a:hlinkClick r:id="rId3"/>
              </a:rPr>
              <a:t>Selecting a Repository for Data Resulting from NIH-Supported Research</a:t>
            </a:r>
            <a:r>
              <a:rPr lang="en-US" dirty="0"/>
              <a:t> </a:t>
            </a:r>
          </a:p>
        </p:txBody>
      </p:sp>
      <p:sp>
        <p:nvSpPr>
          <p:cNvPr id="3" name="Content Placeholder 2">
            <a:extLst>
              <a:ext uri="{FF2B5EF4-FFF2-40B4-BE49-F238E27FC236}">
                <a16:creationId xmlns:a16="http://schemas.microsoft.com/office/drawing/2014/main" id="{D229A14D-BA76-4C4F-9628-96EB92C0D2AB}"/>
              </a:ext>
            </a:extLst>
          </p:cNvPr>
          <p:cNvSpPr>
            <a:spLocks noGrp="1"/>
          </p:cNvSpPr>
          <p:nvPr>
            <p:ph idx="1"/>
          </p:nvPr>
        </p:nvSpPr>
        <p:spPr>
          <a:xfrm>
            <a:off x="153370" y="1186317"/>
            <a:ext cx="8837260" cy="3276929"/>
          </a:xfrm>
        </p:spPr>
        <p:txBody>
          <a:bodyPr/>
          <a:lstStyle/>
          <a:p>
            <a:r>
              <a:rPr lang="en-US" sz="1400" dirty="0"/>
              <a:t>Deposit </a:t>
            </a:r>
            <a:r>
              <a:rPr lang="en-US" sz="1400" b="1" dirty="0"/>
              <a:t>de-identified data </a:t>
            </a:r>
            <a:r>
              <a:rPr lang="en-US" sz="1400" dirty="0"/>
              <a:t>only – do not assume the repository has any built-in protections for sensitive data</a:t>
            </a:r>
          </a:p>
          <a:p>
            <a:r>
              <a:rPr lang="en-US" sz="1400" dirty="0"/>
              <a:t>Select a repository that adheres as closely as possible to the NIH’s Desirable Characteristics for All Data Repositories:</a:t>
            </a:r>
          </a:p>
          <a:p>
            <a:pPr marL="457200" indent="0">
              <a:buNone/>
            </a:pPr>
            <a:r>
              <a:rPr lang="en-US" sz="1200" b="1" dirty="0"/>
              <a:t>A. Unique Persistent Identifiers</a:t>
            </a:r>
            <a:r>
              <a:rPr lang="en-US" sz="1200" dirty="0"/>
              <a:t>: Assigns datasets a citable, unique persistent identifier (PID), such as a digital object identifier (DOI) or accession number. The unique PID points to a persistent landing page that remains accessible even if the dataset is de-accessioned or no longer available.</a:t>
            </a:r>
          </a:p>
          <a:p>
            <a:pPr marL="457200" indent="0">
              <a:buNone/>
            </a:pPr>
            <a:r>
              <a:rPr lang="en-US" sz="1200" b="1" dirty="0"/>
              <a:t>B. Long-Term Sustainability:</a:t>
            </a:r>
            <a:r>
              <a:rPr lang="en-US" sz="1200" dirty="0"/>
              <a:t> Has a plan for long-term management of data, including maintaining integrity, authenticity, and availability of datasets; building on a stable technical infrastructure and funding plans; and has contingency plans for emergencies</a:t>
            </a:r>
          </a:p>
          <a:p>
            <a:pPr marL="457200" indent="0">
              <a:buNone/>
            </a:pPr>
            <a:r>
              <a:rPr lang="en-US" sz="1200" b="1" dirty="0"/>
              <a:t>C. Metadata</a:t>
            </a:r>
            <a:r>
              <a:rPr lang="en-US" sz="1200" dirty="0"/>
              <a:t>: Ensures datasets are accompanied by metadata to enable discovery, reuse, and citation of datasets, using schema that are appropriate to, and ideally widely used across, the community(</a:t>
            </a:r>
            <a:r>
              <a:rPr lang="en-US" sz="1200" dirty="0" err="1"/>
              <a:t>ies</a:t>
            </a:r>
            <a:r>
              <a:rPr lang="en-US" sz="1200" dirty="0"/>
              <a:t>) the repository serves. </a:t>
            </a:r>
          </a:p>
          <a:p>
            <a:pPr marL="457200" indent="0">
              <a:buNone/>
            </a:pPr>
            <a:r>
              <a:rPr lang="en-US" sz="1200" b="1" dirty="0"/>
              <a:t>D. Curation and Quality Assurance</a:t>
            </a:r>
            <a:r>
              <a:rPr lang="en-US" sz="1200" dirty="0"/>
              <a:t>: Provides, or has a mechanism for others to provide, expert curation and quality assurance to improve the accuracy and integrity of datasets and metadata.</a:t>
            </a:r>
          </a:p>
          <a:p>
            <a:pPr marL="457200" indent="0">
              <a:buNone/>
            </a:pPr>
            <a:r>
              <a:rPr lang="en-US" sz="1200" b="1" dirty="0"/>
              <a:t>E. Free and Easy Access</a:t>
            </a:r>
            <a:r>
              <a:rPr lang="en-US" sz="1200" dirty="0"/>
              <a:t>: Provides broad, equitable, and maximally open access to datasets and their metadata free of charge in a timely manner after submission, consistent with legal and ethical limits required to maintain privacy and confidentiality, Tribal sovereignty, and protection of other sensitive data.</a:t>
            </a:r>
          </a:p>
          <a:p>
            <a:pPr marL="457200" indent="0">
              <a:buNone/>
            </a:pPr>
            <a:r>
              <a:rPr lang="en-US" sz="1200" b="1" dirty="0"/>
              <a:t>F. Broad and Measured Reuse</a:t>
            </a:r>
            <a:r>
              <a:rPr lang="en-US" sz="1200" dirty="0"/>
              <a:t>: Makes datasets and their metadata available with broadest possible terms of reuse; and provides the ability to measure attribution, citation, and reuse of data (i.e., through assignment of adequate metadata and unique PIDs).</a:t>
            </a:r>
          </a:p>
        </p:txBody>
      </p:sp>
      <p:sp>
        <p:nvSpPr>
          <p:cNvPr id="7" name="Slide Number Placeholder 6">
            <a:extLst>
              <a:ext uri="{FF2B5EF4-FFF2-40B4-BE49-F238E27FC236}">
                <a16:creationId xmlns:a16="http://schemas.microsoft.com/office/drawing/2014/main" id="{A8AF81E1-1023-406A-8168-FBFEB2B7E043}"/>
              </a:ext>
            </a:extLst>
          </p:cNvPr>
          <p:cNvSpPr>
            <a:spLocks noGrp="1"/>
          </p:cNvSpPr>
          <p:nvPr>
            <p:ph type="sldNum" sz="quarter" idx="16"/>
          </p:nvPr>
        </p:nvSpPr>
        <p:spPr/>
        <p:txBody>
          <a:bodyPr/>
          <a:lstStyle/>
          <a:p>
            <a:fld id="{0D558541-60C9-42A2-8392-FF12533A6B7A}" type="slidenum">
              <a:rPr lang="en-US" smtClean="0"/>
              <a:pPr/>
              <a:t>13</a:t>
            </a:fld>
            <a:endParaRPr lang="en-US" dirty="0"/>
          </a:p>
        </p:txBody>
      </p:sp>
    </p:spTree>
    <p:extLst>
      <p:ext uri="{BB962C8B-B14F-4D97-AF65-F5344CB8AC3E}">
        <p14:creationId xmlns:p14="http://schemas.microsoft.com/office/powerpoint/2010/main" val="4078481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702A-89FB-4731-B832-FCE010792FD5}"/>
              </a:ext>
            </a:extLst>
          </p:cNvPr>
          <p:cNvSpPr>
            <a:spLocks noGrp="1"/>
          </p:cNvSpPr>
          <p:nvPr>
            <p:ph type="title"/>
          </p:nvPr>
        </p:nvSpPr>
        <p:spPr>
          <a:xfrm>
            <a:off x="1083927" y="300541"/>
            <a:ext cx="7891824" cy="457200"/>
          </a:xfrm>
        </p:spPr>
        <p:txBody>
          <a:bodyPr/>
          <a:lstStyle/>
          <a:p>
            <a:r>
              <a:rPr lang="en-US" dirty="0"/>
              <a:t>Data Preservation, Access, and Associated Timelines</a:t>
            </a:r>
          </a:p>
        </p:txBody>
      </p:sp>
      <p:sp>
        <p:nvSpPr>
          <p:cNvPr id="4" name="Text Placeholder 3">
            <a:extLst>
              <a:ext uri="{FF2B5EF4-FFF2-40B4-BE49-F238E27FC236}">
                <a16:creationId xmlns:a16="http://schemas.microsoft.com/office/drawing/2014/main" id="{C84E0E1B-037A-4E0D-890C-2472A55A5FFE}"/>
              </a:ext>
            </a:extLst>
          </p:cNvPr>
          <p:cNvSpPr>
            <a:spLocks noGrp="1"/>
          </p:cNvSpPr>
          <p:nvPr>
            <p:ph type="body" sz="quarter" idx="13"/>
          </p:nvPr>
        </p:nvSpPr>
        <p:spPr>
          <a:xfrm>
            <a:off x="1083925" y="765212"/>
            <a:ext cx="7891823" cy="269942"/>
          </a:xfrm>
        </p:spPr>
        <p:txBody>
          <a:bodyPr/>
          <a:lstStyle/>
          <a:p>
            <a:r>
              <a:rPr lang="en-US" dirty="0"/>
              <a:t>Resource: </a:t>
            </a:r>
            <a:r>
              <a:rPr lang="en-US" dirty="0">
                <a:hlinkClick r:id="rId3"/>
              </a:rPr>
              <a:t>Selecting a Repository for Data Resulting from NIH-Supported Research</a:t>
            </a:r>
            <a:r>
              <a:rPr lang="en-US" dirty="0"/>
              <a:t> </a:t>
            </a:r>
          </a:p>
        </p:txBody>
      </p:sp>
      <p:sp>
        <p:nvSpPr>
          <p:cNvPr id="3" name="Content Placeholder 2">
            <a:extLst>
              <a:ext uri="{FF2B5EF4-FFF2-40B4-BE49-F238E27FC236}">
                <a16:creationId xmlns:a16="http://schemas.microsoft.com/office/drawing/2014/main" id="{D229A14D-BA76-4C4F-9628-96EB92C0D2AB}"/>
              </a:ext>
            </a:extLst>
          </p:cNvPr>
          <p:cNvSpPr>
            <a:spLocks noGrp="1"/>
          </p:cNvSpPr>
          <p:nvPr>
            <p:ph idx="1"/>
          </p:nvPr>
        </p:nvSpPr>
        <p:spPr>
          <a:xfrm>
            <a:off x="153370" y="1196457"/>
            <a:ext cx="8837260" cy="2570871"/>
          </a:xfrm>
        </p:spPr>
        <p:txBody>
          <a:bodyPr/>
          <a:lstStyle/>
          <a:p>
            <a:r>
              <a:rPr lang="en-US" sz="1400" dirty="0"/>
              <a:t>NIH’s Desirable Characteristics for All Data Repositories, continued:</a:t>
            </a:r>
          </a:p>
          <a:p>
            <a:pPr marL="457200" indent="0">
              <a:buNone/>
            </a:pPr>
            <a:r>
              <a:rPr lang="en-US" sz="1200" b="1" dirty="0"/>
              <a:t>G. Clear Use Guidance</a:t>
            </a:r>
            <a:r>
              <a:rPr lang="en-US" sz="1200" dirty="0"/>
              <a:t>: Provides accompanying documentation describing terms of dataset access and use (e.g., particular licenses, need for approval by a data use committee).</a:t>
            </a:r>
          </a:p>
          <a:p>
            <a:pPr marL="457200" indent="0">
              <a:buNone/>
            </a:pPr>
            <a:r>
              <a:rPr lang="en-US" sz="1200" b="1" dirty="0"/>
              <a:t>H. Security and Integrity</a:t>
            </a:r>
            <a:r>
              <a:rPr lang="en-US" sz="1200" dirty="0"/>
              <a:t>: Has documented measures in place to meet generally accepted criteria for preventing unauthorized access to, modification of, or release of data, with levels of security that are appropriate to the sensitivity of data.</a:t>
            </a:r>
          </a:p>
          <a:p>
            <a:pPr marL="457200" indent="0">
              <a:buNone/>
            </a:pPr>
            <a:r>
              <a:rPr lang="en-US" sz="1200" b="1" dirty="0"/>
              <a:t>I. Confidentiality</a:t>
            </a:r>
            <a:r>
              <a:rPr lang="en-US" sz="1200" dirty="0"/>
              <a:t>: Has documented capabilities for ensuring that administrative, technical, and physical safeguards are employed to comply with applicable confidentiality, risk management, and continuous monitoring requirements for sensitive data.</a:t>
            </a:r>
          </a:p>
          <a:p>
            <a:pPr marL="457200" indent="0">
              <a:buNone/>
            </a:pPr>
            <a:r>
              <a:rPr lang="en-US" sz="1200" b="1" dirty="0"/>
              <a:t>J. Common Format</a:t>
            </a:r>
            <a:r>
              <a:rPr lang="en-US" sz="1200" dirty="0"/>
              <a:t>: Allows datasets and metadata downloaded, accessed, or exported from the repository to be in widely used, preferably non-proprietary, formats consistent with those used in the community(</a:t>
            </a:r>
            <a:r>
              <a:rPr lang="en-US" sz="1200" dirty="0" err="1"/>
              <a:t>ies</a:t>
            </a:r>
            <a:r>
              <a:rPr lang="en-US" sz="1200" dirty="0"/>
              <a:t>) the repository serves.</a:t>
            </a:r>
          </a:p>
          <a:p>
            <a:pPr marL="457200" indent="0">
              <a:buNone/>
            </a:pPr>
            <a:r>
              <a:rPr lang="en-US" sz="1200" b="1" dirty="0"/>
              <a:t>K. Provenance</a:t>
            </a:r>
            <a:r>
              <a:rPr lang="en-US" sz="1200" dirty="0"/>
              <a:t>: Has mechanisms in place to record the origin, chain of custody, and any modifications to submitted datasets and metadata.</a:t>
            </a:r>
          </a:p>
          <a:p>
            <a:pPr marL="457200" indent="0">
              <a:buNone/>
            </a:pPr>
            <a:r>
              <a:rPr lang="en-US" sz="1200" b="1" dirty="0"/>
              <a:t>L. Retention Policy</a:t>
            </a:r>
            <a:r>
              <a:rPr lang="en-US" sz="1200" dirty="0"/>
              <a:t>: Provides documentation on policies for data retention within the repository.</a:t>
            </a:r>
          </a:p>
        </p:txBody>
      </p:sp>
      <p:sp>
        <p:nvSpPr>
          <p:cNvPr id="7" name="Slide Number Placeholder 6">
            <a:extLst>
              <a:ext uri="{FF2B5EF4-FFF2-40B4-BE49-F238E27FC236}">
                <a16:creationId xmlns:a16="http://schemas.microsoft.com/office/drawing/2014/main" id="{A8AF81E1-1023-406A-8168-FBFEB2B7E043}"/>
              </a:ext>
            </a:extLst>
          </p:cNvPr>
          <p:cNvSpPr>
            <a:spLocks noGrp="1"/>
          </p:cNvSpPr>
          <p:nvPr>
            <p:ph type="sldNum" sz="quarter" idx="16"/>
          </p:nvPr>
        </p:nvSpPr>
        <p:spPr/>
        <p:txBody>
          <a:bodyPr/>
          <a:lstStyle/>
          <a:p>
            <a:fld id="{0D558541-60C9-42A2-8392-FF12533A6B7A}" type="slidenum">
              <a:rPr lang="en-US" smtClean="0"/>
              <a:pPr/>
              <a:t>14</a:t>
            </a:fld>
            <a:endParaRPr lang="en-US" dirty="0"/>
          </a:p>
        </p:txBody>
      </p:sp>
    </p:spTree>
    <p:extLst>
      <p:ext uri="{BB962C8B-B14F-4D97-AF65-F5344CB8AC3E}">
        <p14:creationId xmlns:p14="http://schemas.microsoft.com/office/powerpoint/2010/main" val="3513713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E702A-89FB-4731-B832-FCE010792FD5}"/>
              </a:ext>
            </a:extLst>
          </p:cNvPr>
          <p:cNvSpPr>
            <a:spLocks noGrp="1"/>
          </p:cNvSpPr>
          <p:nvPr>
            <p:ph type="title"/>
          </p:nvPr>
        </p:nvSpPr>
        <p:spPr>
          <a:xfrm>
            <a:off x="1083927" y="300541"/>
            <a:ext cx="7891824" cy="457200"/>
          </a:xfrm>
        </p:spPr>
        <p:txBody>
          <a:bodyPr/>
          <a:lstStyle/>
          <a:p>
            <a:r>
              <a:rPr lang="en-US" dirty="0"/>
              <a:t>Data Preservation, Access, and Associated Timelines</a:t>
            </a:r>
          </a:p>
        </p:txBody>
      </p:sp>
      <p:sp>
        <p:nvSpPr>
          <p:cNvPr id="4" name="Text Placeholder 3">
            <a:extLst>
              <a:ext uri="{FF2B5EF4-FFF2-40B4-BE49-F238E27FC236}">
                <a16:creationId xmlns:a16="http://schemas.microsoft.com/office/drawing/2014/main" id="{C84E0E1B-037A-4E0D-890C-2472A55A5FFE}"/>
              </a:ext>
            </a:extLst>
          </p:cNvPr>
          <p:cNvSpPr>
            <a:spLocks noGrp="1"/>
          </p:cNvSpPr>
          <p:nvPr>
            <p:ph type="body" sz="quarter" idx="13"/>
          </p:nvPr>
        </p:nvSpPr>
        <p:spPr>
          <a:xfrm>
            <a:off x="1083926" y="765212"/>
            <a:ext cx="7180263" cy="269942"/>
          </a:xfrm>
        </p:spPr>
        <p:txBody>
          <a:bodyPr/>
          <a:lstStyle/>
          <a:p>
            <a:r>
              <a:rPr lang="en-US" dirty="0"/>
              <a:t>Selecting a Repository for Data, Continued</a:t>
            </a:r>
          </a:p>
        </p:txBody>
      </p:sp>
      <p:sp>
        <p:nvSpPr>
          <p:cNvPr id="3" name="Content Placeholder 2">
            <a:extLst>
              <a:ext uri="{FF2B5EF4-FFF2-40B4-BE49-F238E27FC236}">
                <a16:creationId xmlns:a16="http://schemas.microsoft.com/office/drawing/2014/main" id="{D229A14D-BA76-4C4F-9628-96EB92C0D2AB}"/>
              </a:ext>
            </a:extLst>
          </p:cNvPr>
          <p:cNvSpPr>
            <a:spLocks noGrp="1"/>
          </p:cNvSpPr>
          <p:nvPr>
            <p:ph idx="1"/>
          </p:nvPr>
        </p:nvSpPr>
        <p:spPr>
          <a:xfrm>
            <a:off x="58522" y="1192378"/>
            <a:ext cx="9085478" cy="3819572"/>
          </a:xfrm>
        </p:spPr>
        <p:txBody>
          <a:bodyPr/>
          <a:lstStyle/>
          <a:p>
            <a:r>
              <a:rPr lang="en-US" dirty="0"/>
              <a:t>The NIH recommends, even when storing de-identified human data, these additional </a:t>
            </a:r>
            <a:r>
              <a:rPr lang="en-US" dirty="0">
                <a:hlinkClick r:id="rId3"/>
              </a:rPr>
              <a:t>characteristics in a repository</a:t>
            </a:r>
            <a:r>
              <a:rPr lang="en-US" dirty="0"/>
              <a:t>:</a:t>
            </a:r>
          </a:p>
          <a:p>
            <a:pPr lvl="1">
              <a:buFont typeface="Arial" panose="020B0604020202020204" pitchFamily="34" charset="0"/>
              <a:buChar char="•"/>
            </a:pPr>
            <a:r>
              <a:rPr lang="en-US" sz="1200" b="1" dirty="0"/>
              <a:t>Fidelity to Consent: </a:t>
            </a:r>
            <a:r>
              <a:rPr lang="en-US" sz="1200" dirty="0"/>
              <a:t>Employs documented procedures to restrict dataset access and use to those that are consistent with participant consent (such as for use only within the context of research on a specific disease or condition) and changes in consent.</a:t>
            </a:r>
          </a:p>
          <a:p>
            <a:pPr lvl="1">
              <a:buFont typeface="Arial" panose="020B0604020202020204" pitchFamily="34" charset="0"/>
              <a:buChar char="•"/>
            </a:pPr>
            <a:r>
              <a:rPr lang="en-US" sz="1200" b="1" dirty="0"/>
              <a:t>Restricted Use Compliant: </a:t>
            </a:r>
            <a:r>
              <a:rPr lang="en-US" sz="1200" dirty="0"/>
              <a:t>Employs documented procedures to communicate and enforce data use restrictions, such as preventing reidentification or redistribution to unauthorized users.</a:t>
            </a:r>
          </a:p>
          <a:p>
            <a:pPr lvl="1">
              <a:buFont typeface="Arial" panose="020B0604020202020204" pitchFamily="34" charset="0"/>
              <a:buChar char="•"/>
            </a:pPr>
            <a:r>
              <a:rPr lang="en-US" sz="1200" b="1" dirty="0"/>
              <a:t>Privacy: </a:t>
            </a:r>
            <a:r>
              <a:rPr lang="en-US" sz="1200" dirty="0"/>
              <a:t>Implements and provides documentation of appropriate approaches (e.g., tiered access, credentialing of data users, security safeguards against potential breaches) to protect human subjects’ data from inappropriate access.</a:t>
            </a:r>
          </a:p>
          <a:p>
            <a:pPr lvl="1">
              <a:buFont typeface="Arial" panose="020B0604020202020204" pitchFamily="34" charset="0"/>
              <a:buChar char="•"/>
            </a:pPr>
            <a:r>
              <a:rPr lang="en-US" sz="1200" b="1" dirty="0"/>
              <a:t>Plan for Breach: </a:t>
            </a:r>
            <a:r>
              <a:rPr lang="en-US" sz="1200" dirty="0"/>
              <a:t>Has security measures that include a response plan for detected data breaches.</a:t>
            </a:r>
          </a:p>
          <a:p>
            <a:pPr lvl="1">
              <a:buFont typeface="Arial" panose="020B0604020202020204" pitchFamily="34" charset="0"/>
              <a:buChar char="•"/>
            </a:pPr>
            <a:r>
              <a:rPr lang="en-US" sz="1200" b="1" dirty="0"/>
              <a:t>Download Control: </a:t>
            </a:r>
            <a:r>
              <a:rPr lang="en-US" sz="1200" dirty="0"/>
              <a:t>Controls and audits access to and download of datasets (if download is permitted).</a:t>
            </a:r>
          </a:p>
          <a:p>
            <a:pPr lvl="1">
              <a:buFont typeface="Arial" panose="020B0604020202020204" pitchFamily="34" charset="0"/>
              <a:buChar char="•"/>
            </a:pPr>
            <a:r>
              <a:rPr lang="en-US" sz="1200" b="1" dirty="0"/>
              <a:t>Violations: </a:t>
            </a:r>
            <a:r>
              <a:rPr lang="en-US" sz="1200" dirty="0"/>
              <a:t>Has procedures for addressing violations of terms-of-use by users and data mismanagement by the repository.</a:t>
            </a:r>
          </a:p>
          <a:p>
            <a:pPr lvl="1">
              <a:buFont typeface="Arial" panose="020B0604020202020204" pitchFamily="34" charset="0"/>
              <a:buChar char="•"/>
            </a:pPr>
            <a:r>
              <a:rPr lang="en-US" sz="1200" b="1" dirty="0"/>
              <a:t>Request Review: </a:t>
            </a:r>
            <a:r>
              <a:rPr lang="en-US" sz="1200" dirty="0"/>
              <a:t>Makes use of an established and transparent process for reviewing data access requests.</a:t>
            </a:r>
          </a:p>
          <a:p>
            <a:pPr marL="401638" lvl="2">
              <a:buClr>
                <a:schemeClr val="accent1"/>
              </a:buClr>
            </a:pPr>
            <a:endParaRPr lang="en-US" dirty="0"/>
          </a:p>
        </p:txBody>
      </p:sp>
      <p:sp>
        <p:nvSpPr>
          <p:cNvPr id="7" name="Slide Number Placeholder 6">
            <a:extLst>
              <a:ext uri="{FF2B5EF4-FFF2-40B4-BE49-F238E27FC236}">
                <a16:creationId xmlns:a16="http://schemas.microsoft.com/office/drawing/2014/main" id="{A8AF81E1-1023-406A-8168-FBFEB2B7E043}"/>
              </a:ext>
            </a:extLst>
          </p:cNvPr>
          <p:cNvSpPr>
            <a:spLocks noGrp="1"/>
          </p:cNvSpPr>
          <p:nvPr>
            <p:ph type="sldNum" sz="quarter" idx="16"/>
          </p:nvPr>
        </p:nvSpPr>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2061347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31BF-13C0-42EE-80F7-C5DFEDC9FAB8}"/>
              </a:ext>
            </a:extLst>
          </p:cNvPr>
          <p:cNvSpPr>
            <a:spLocks noGrp="1"/>
          </p:cNvSpPr>
          <p:nvPr>
            <p:ph type="title"/>
          </p:nvPr>
        </p:nvSpPr>
        <p:spPr>
          <a:xfrm>
            <a:off x="1098556" y="236262"/>
            <a:ext cx="7553987" cy="457201"/>
          </a:xfrm>
        </p:spPr>
        <p:txBody>
          <a:bodyPr/>
          <a:lstStyle/>
          <a:p>
            <a:r>
              <a:rPr lang="en-US" dirty="0"/>
              <a:t>Activity: Data Sharing Plans in Action </a:t>
            </a:r>
          </a:p>
        </p:txBody>
      </p:sp>
      <p:sp>
        <p:nvSpPr>
          <p:cNvPr id="3" name="Content Placeholder 2">
            <a:extLst>
              <a:ext uri="{FF2B5EF4-FFF2-40B4-BE49-F238E27FC236}">
                <a16:creationId xmlns:a16="http://schemas.microsoft.com/office/drawing/2014/main" id="{536FA94A-83BE-404A-9AC9-6FE263258330}"/>
              </a:ext>
            </a:extLst>
          </p:cNvPr>
          <p:cNvSpPr>
            <a:spLocks noGrp="1"/>
          </p:cNvSpPr>
          <p:nvPr>
            <p:ph idx="1"/>
          </p:nvPr>
        </p:nvSpPr>
        <p:spPr>
          <a:xfrm>
            <a:off x="104504" y="1066593"/>
            <a:ext cx="8898894" cy="3618292"/>
          </a:xfrm>
        </p:spPr>
        <p:txBody>
          <a:bodyPr/>
          <a:lstStyle/>
          <a:p>
            <a:r>
              <a:rPr lang="en-US" dirty="0"/>
              <a:t>My research includes human craniofacial imaging data files as well as processed, pipeline sequencing data, and is funded by NIDCR (National Institute of Dental and Craniofacial 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lvl="1"/>
            <a:r>
              <a:rPr lang="en-US" dirty="0"/>
              <a:t>Question 1: Am I required to share my data?</a:t>
            </a:r>
          </a:p>
          <a:p>
            <a:pPr lvl="2"/>
            <a:r>
              <a:rPr lang="en-US" dirty="0"/>
              <a:t>Hint: </a:t>
            </a:r>
            <a:r>
              <a:rPr lang="en-US" dirty="0">
                <a:hlinkClick r:id="rId3"/>
              </a:rPr>
              <a:t>https://sharing.nih.gov/data-management-and-sharing-policy/about-data-management-and-sharing-policies/data-management-and-sharing-policy-overview</a:t>
            </a:r>
            <a:r>
              <a:rPr lang="en-US" dirty="0"/>
              <a:t> </a:t>
            </a:r>
            <a:endParaRPr lang="en-US" sz="800" b="1" dirty="0"/>
          </a:p>
          <a:p>
            <a:pPr lvl="1"/>
            <a:r>
              <a:rPr lang="en-US" dirty="0"/>
              <a:t>Question 2: </a:t>
            </a:r>
            <a:r>
              <a:rPr lang="en-US" dirty="0">
                <a:effectLst/>
                <a:latin typeface="Calibri" panose="020F0502020204030204" pitchFamily="34" charset="0"/>
                <a:ea typeface="Calibri" panose="020F0502020204030204" pitchFamily="34" charset="0"/>
                <a:cs typeface="Times New Roman" panose="02020603050405020304" pitchFamily="18" charset="0"/>
              </a:rPr>
              <a:t>Is there an NIH-supported Data Repository for my file?</a:t>
            </a:r>
          </a:p>
          <a:p>
            <a:pPr lvl="2"/>
            <a:r>
              <a:rPr lang="en-US" dirty="0">
                <a:latin typeface="Calibri" panose="020F0502020204030204" pitchFamily="34" charset="0"/>
                <a:cs typeface="Times New Roman" panose="02020603050405020304" pitchFamily="18" charset="0"/>
              </a:rPr>
              <a:t>Hint: </a:t>
            </a:r>
            <a:r>
              <a:rPr lang="en-US" dirty="0">
                <a:latin typeface="Calibri" panose="020F0502020204030204" pitchFamily="34" charset="0"/>
                <a:cs typeface="Times New Roman" panose="02020603050405020304" pitchFamily="18" charset="0"/>
                <a:hlinkClick r:id="rId4"/>
              </a:rPr>
              <a:t>https://www.facebase.org/</a:t>
            </a:r>
            <a:r>
              <a:rPr lang="en-US" dirty="0">
                <a:latin typeface="Calibri" panose="020F0502020204030204" pitchFamily="34" charset="0"/>
                <a:cs typeface="Times New Roman" panose="02020603050405020304" pitchFamily="18" charset="0"/>
              </a:rPr>
              <a:t> </a:t>
            </a:r>
          </a:p>
          <a:p>
            <a:pPr lvl="1"/>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dirty="0"/>
              <a:t>Question 3: What are the accepted file formats of my data deposit?</a:t>
            </a:r>
          </a:p>
          <a:p>
            <a:pPr lvl="2"/>
            <a:r>
              <a:rPr lang="en-US" dirty="0"/>
              <a:t>Hint: </a:t>
            </a:r>
            <a:r>
              <a:rPr lang="en-US" dirty="0">
                <a:hlinkClick r:id="rId5"/>
              </a:rPr>
              <a:t>https://github.com/informatics-isi-edu/facebase-curation/wiki/Data-Submission-Key-Concepts</a:t>
            </a:r>
            <a:r>
              <a:rPr lang="en-US" dirty="0"/>
              <a:t>  </a:t>
            </a:r>
          </a:p>
          <a:p>
            <a:pPr lvl="2"/>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Question 4: Are there required data standards or vocabularies to describe my data? (and to mention in the Standards Element (#3) of my DMSP?</a:t>
            </a:r>
          </a:p>
          <a:p>
            <a:pPr lvl="2"/>
            <a:r>
              <a:rPr lang="en-US" dirty="0">
                <a:effectLst/>
                <a:latin typeface="Calibri" panose="020F0502020204030204" pitchFamily="34" charset="0"/>
                <a:ea typeface="Calibri" panose="020F0502020204030204" pitchFamily="34" charset="0"/>
                <a:cs typeface="Times New Roman" panose="02020603050405020304" pitchFamily="18" charset="0"/>
              </a:rPr>
              <a:t>Hint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hlinkClick r:id="rId5"/>
              </a:rPr>
              <a:t>https://github.com/informatics-isi-edu/facebase-curation/wiki/Data-Submission-Key-Concepts</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5613" lvl="2" indent="0">
              <a:buNone/>
            </a:pPr>
            <a:endParaRPr lang="en-US" sz="1700" dirty="0">
              <a:latin typeface="Calibri" panose="020F0502020204030204" pitchFamily="34" charset="0"/>
              <a:cs typeface="Times New Roman" panose="02020603050405020304" pitchFamily="18" charset="0"/>
            </a:endParaRPr>
          </a:p>
          <a:p>
            <a:pPr marL="455613" lvl="2" indent="0">
              <a:buNone/>
            </a:pPr>
            <a:endParaRPr lang="en-US" sz="1700" dirty="0">
              <a:latin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278C384F-7421-4A21-8F04-F2B49B5A9FB9}"/>
              </a:ext>
            </a:extLst>
          </p:cNvPr>
          <p:cNvSpPr>
            <a:spLocks noGrp="1"/>
          </p:cNvSpPr>
          <p:nvPr>
            <p:ph type="body" sz="quarter" idx="13"/>
          </p:nvPr>
        </p:nvSpPr>
        <p:spPr>
          <a:xfrm>
            <a:off x="1123331" y="693464"/>
            <a:ext cx="7180263" cy="457200"/>
          </a:xfrm>
        </p:spPr>
        <p:txBody>
          <a:bodyPr/>
          <a:lstStyle/>
          <a:p>
            <a:r>
              <a:rPr lang="en-US" dirty="0"/>
              <a:t>Join the anonymous quiz online at Slido.com #3601 099</a:t>
            </a:r>
          </a:p>
        </p:txBody>
      </p:sp>
      <p:sp>
        <p:nvSpPr>
          <p:cNvPr id="7" name="Slide Number Placeholder 6">
            <a:extLst>
              <a:ext uri="{FF2B5EF4-FFF2-40B4-BE49-F238E27FC236}">
                <a16:creationId xmlns:a16="http://schemas.microsoft.com/office/drawing/2014/main" id="{16F13E3A-8540-480D-A443-8CF6B69DA920}"/>
              </a:ext>
            </a:extLst>
          </p:cNvPr>
          <p:cNvSpPr>
            <a:spLocks noGrp="1"/>
          </p:cNvSpPr>
          <p:nvPr>
            <p:ph type="sldNum" sz="quarter" idx="16"/>
          </p:nvPr>
        </p:nvSpPr>
        <p:spPr/>
        <p:txBody>
          <a:bodyPr/>
          <a:lstStyle/>
          <a:p>
            <a:fld id="{0D558541-60C9-42A2-8392-FF12533A6B7A}" type="slidenum">
              <a:rPr lang="en-US" smtClean="0"/>
              <a:pPr/>
              <a:t>16</a:t>
            </a:fld>
            <a:endParaRPr lang="en-US" dirty="0"/>
          </a:p>
        </p:txBody>
      </p:sp>
    </p:spTree>
    <p:extLst>
      <p:ext uri="{BB962C8B-B14F-4D97-AF65-F5344CB8AC3E}">
        <p14:creationId xmlns:p14="http://schemas.microsoft.com/office/powerpoint/2010/main" val="152854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5" y="345089"/>
            <a:ext cx="7180264" cy="459696"/>
          </a:xfrm>
        </p:spPr>
        <p:txBody>
          <a:bodyPr/>
          <a:lstStyle/>
          <a:p>
            <a:r>
              <a:rPr lang="en-US" dirty="0"/>
              <a:t>Access, Distribution, or Reuse Considerations</a:t>
            </a:r>
          </a:p>
        </p:txBody>
      </p:sp>
      <p:sp>
        <p:nvSpPr>
          <p:cNvPr id="9" name="Content Placeholder 2">
            <a:extLst>
              <a:ext uri="{FF2B5EF4-FFF2-40B4-BE49-F238E27FC236}">
                <a16:creationId xmlns:a16="http://schemas.microsoft.com/office/drawing/2014/main" id="{A303E4E8-2240-4435-8DF9-55D5DF9279B1}"/>
              </a:ext>
            </a:extLst>
          </p:cNvPr>
          <p:cNvSpPr>
            <a:spLocks noGrp="1"/>
          </p:cNvSpPr>
          <p:nvPr>
            <p:ph idx="1"/>
          </p:nvPr>
        </p:nvSpPr>
        <p:spPr>
          <a:xfrm>
            <a:off x="162343" y="958337"/>
            <a:ext cx="8769385" cy="3618473"/>
          </a:xfrm>
        </p:spPr>
        <p:txBody>
          <a:bodyPr/>
          <a:lstStyle/>
          <a:p>
            <a:r>
              <a:rPr lang="en-US" u="sng" dirty="0"/>
              <a:t>Describe all measures taken to protect privacy, legal and regulatory restrictions, and consent</a:t>
            </a:r>
          </a:p>
          <a:p>
            <a:pPr lvl="1"/>
            <a:r>
              <a:rPr lang="en-US" dirty="0">
                <a:hlinkClick r:id="rId3"/>
              </a:rPr>
              <a:t>Supplemental Information to the NIH Policy for Data Management and Sharing: Protecting Privacy When Sharing Human Research Participant Data</a:t>
            </a:r>
            <a:r>
              <a:rPr lang="en-US" dirty="0"/>
              <a:t>; outlines:</a:t>
            </a:r>
          </a:p>
          <a:p>
            <a:pPr lvl="1"/>
            <a:endParaRPr lang="en-US" sz="800" dirty="0"/>
          </a:p>
          <a:p>
            <a:pPr lvl="2"/>
            <a:r>
              <a:rPr lang="en-US" b="1" dirty="0"/>
              <a:t>Operational Principles for Protecting Participant Privacy When Sharing Scientific Data</a:t>
            </a:r>
          </a:p>
          <a:p>
            <a:pPr lvl="3"/>
            <a:r>
              <a:rPr lang="en-US" dirty="0"/>
              <a:t>Proactive assessment of protections, including determining need for controlled access to data</a:t>
            </a:r>
          </a:p>
          <a:p>
            <a:pPr lvl="3"/>
            <a:r>
              <a:rPr lang="en-US" dirty="0"/>
              <a:t>Clear communication of data sharing and use in consent forms (see NIH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resource</a:t>
            </a:r>
            <a:r>
              <a:rPr lang="en-US" dirty="0">
                <a:effectLst/>
                <a:latin typeface="Calibri" panose="020F0502020204030204" pitchFamily="34" charset="0"/>
                <a:ea typeface="Calibri" panose="020F0502020204030204" pitchFamily="34" charset="0"/>
                <a:cs typeface="Times New Roman" panose="02020603050405020304" pitchFamily="18" charset="0"/>
              </a:rPr>
              <a:t> on developing informed consents to facilitate data/biospecimen storage and sharing for future use)</a:t>
            </a:r>
          </a:p>
          <a:p>
            <a:pPr lvl="3"/>
            <a:r>
              <a:rPr lang="en-US" dirty="0"/>
              <a:t>Consideration of justifiable limitations to sharing data</a:t>
            </a:r>
          </a:p>
          <a:p>
            <a:pPr lvl="3"/>
            <a:r>
              <a:rPr lang="en-US" dirty="0"/>
              <a:t>Institutional review of the conditions for data sharing (this can take different forms and be conducted by different offices, such as a Privacy Board)</a:t>
            </a:r>
          </a:p>
          <a:p>
            <a:pPr lvl="3"/>
            <a:r>
              <a:rPr lang="en-US" dirty="0">
                <a:effectLst/>
                <a:latin typeface="Calibri" panose="020F0502020204030204" pitchFamily="34" charset="0"/>
                <a:ea typeface="Calibri" panose="020F0502020204030204" pitchFamily="34" charset="0"/>
                <a:cs typeface="Times New Roman" panose="02020603050405020304" pitchFamily="18" charset="0"/>
              </a:rPr>
              <a:t>Protections for all data used in research (including from non-traditional sources such as social media and public health surveillance data)</a:t>
            </a:r>
            <a:endParaRPr lang="en-US" dirty="0"/>
          </a:p>
          <a:p>
            <a:pPr lvl="3"/>
            <a:r>
              <a:rPr lang="en-US" dirty="0">
                <a:effectLst/>
                <a:latin typeface="Calibri" panose="020F0502020204030204" pitchFamily="34" charset="0"/>
                <a:ea typeface="Calibri" panose="020F0502020204030204" pitchFamily="34" charset="0"/>
                <a:cs typeface="Times New Roman" panose="02020603050405020304" pitchFamily="18" charset="0"/>
              </a:rPr>
              <a:t>Remain vigilant to any potential misuses of data</a:t>
            </a:r>
          </a:p>
        </p:txBody>
      </p:sp>
      <p:sp>
        <p:nvSpPr>
          <p:cNvPr id="8" name="Slide Number Placeholder 7"/>
          <p:cNvSpPr>
            <a:spLocks noGrp="1"/>
          </p:cNvSpPr>
          <p:nvPr>
            <p:ph type="sldNum" sz="quarter" idx="16"/>
          </p:nvPr>
        </p:nvSpPr>
        <p:spPr/>
        <p:txBody>
          <a:bodyPr/>
          <a:lstStyle/>
          <a:p>
            <a:fld id="{0D558541-60C9-42A2-8392-FF12533A6B7A}" type="slidenum">
              <a:rPr lang="en-US" smtClean="0"/>
              <a:pPr/>
              <a:t>17</a:t>
            </a:fld>
            <a:endParaRPr lang="en-US" dirty="0"/>
          </a:p>
        </p:txBody>
      </p:sp>
    </p:spTree>
    <p:extLst>
      <p:ext uri="{BB962C8B-B14F-4D97-AF65-F5344CB8AC3E}">
        <p14:creationId xmlns:p14="http://schemas.microsoft.com/office/powerpoint/2010/main" val="375662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667" y="418026"/>
            <a:ext cx="7180264" cy="459696"/>
          </a:xfrm>
        </p:spPr>
        <p:txBody>
          <a:bodyPr/>
          <a:lstStyle/>
          <a:p>
            <a:r>
              <a:rPr lang="en-US" dirty="0"/>
              <a:t>Access, Distribution, or Reuse Considerations</a:t>
            </a:r>
          </a:p>
        </p:txBody>
      </p:sp>
      <p:sp>
        <p:nvSpPr>
          <p:cNvPr id="9" name="Content Placeholder 2">
            <a:extLst>
              <a:ext uri="{FF2B5EF4-FFF2-40B4-BE49-F238E27FC236}">
                <a16:creationId xmlns:a16="http://schemas.microsoft.com/office/drawing/2014/main" id="{A303E4E8-2240-4435-8DF9-55D5DF9279B1}"/>
              </a:ext>
            </a:extLst>
          </p:cNvPr>
          <p:cNvSpPr>
            <a:spLocks noGrp="1"/>
          </p:cNvSpPr>
          <p:nvPr>
            <p:ph idx="1"/>
          </p:nvPr>
        </p:nvSpPr>
        <p:spPr>
          <a:xfrm>
            <a:off x="65837" y="911668"/>
            <a:ext cx="7026339" cy="3876943"/>
          </a:xfrm>
        </p:spPr>
        <p:txBody>
          <a:bodyPr/>
          <a:lstStyle/>
          <a:p>
            <a:r>
              <a:rPr lang="en-US" sz="1400" u="sng" dirty="0"/>
              <a:t>Describe all measures taken to protect privacy, legal and regulatory restrictions, and consent</a:t>
            </a:r>
          </a:p>
          <a:p>
            <a:pPr lvl="1"/>
            <a:r>
              <a:rPr lang="en-US" sz="1400" dirty="0">
                <a:hlinkClick r:id="rId3"/>
              </a:rPr>
              <a:t>Supplemental Information to the NIH Policy for Data Management and Sharing: Protecting Privacy When Sharing Human Research Participant Data</a:t>
            </a:r>
            <a:r>
              <a:rPr lang="en-US" sz="1400" dirty="0"/>
              <a:t>; continued</a:t>
            </a:r>
            <a:endParaRPr lang="en-US" sz="1400" dirty="0">
              <a:effectLst/>
            </a:endParaRPr>
          </a:p>
          <a:p>
            <a:pPr marL="742950" lvl="1" indent="-285750"/>
            <a:r>
              <a:rPr lang="en-US" sz="1400" b="1" dirty="0">
                <a:effectLst/>
              </a:rPr>
              <a:t>DO NOT share or plan to share </a:t>
            </a:r>
            <a:r>
              <a:rPr lang="en-US" sz="1400" b="1" dirty="0"/>
              <a:t>data that contains personal identifiers</a:t>
            </a:r>
          </a:p>
          <a:p>
            <a:pPr marL="742950" lvl="1" indent="-285750"/>
            <a:r>
              <a:rPr lang="en-US" sz="1400" b="1" dirty="0">
                <a:effectLst/>
              </a:rPr>
              <a:t>If sharing data that was once identifiable, </a:t>
            </a:r>
            <a:r>
              <a:rPr lang="en-US" sz="1400" b="1" dirty="0"/>
              <a:t>e</a:t>
            </a:r>
            <a:r>
              <a:rPr lang="en-US" sz="1400" b="1" dirty="0">
                <a:effectLst/>
              </a:rPr>
              <a:t>nsure </a:t>
            </a:r>
            <a:r>
              <a:rPr lang="en-US" sz="1400" b="1" dirty="0"/>
              <a:t>a</a:t>
            </a:r>
            <a:r>
              <a:rPr lang="en-US" sz="1400" b="1" dirty="0">
                <a:effectLst/>
              </a:rPr>
              <a:t>ppropriate </a:t>
            </a:r>
            <a:r>
              <a:rPr lang="en-US" sz="1400" b="1" dirty="0"/>
              <a:t>d</a:t>
            </a:r>
            <a:r>
              <a:rPr lang="en-US" sz="1400" b="1" dirty="0">
                <a:effectLst/>
              </a:rPr>
              <a:t>e-identification. </a:t>
            </a:r>
            <a:r>
              <a:rPr lang="en-US" sz="1400" dirty="0">
                <a:effectLst/>
              </a:rPr>
              <a:t>NIH recommends</a:t>
            </a:r>
            <a:r>
              <a:rPr lang="en-US" sz="1400" b="1" dirty="0">
                <a:effectLst/>
              </a:rPr>
              <a:t> </a:t>
            </a:r>
            <a:r>
              <a:rPr lang="en-US" sz="1400" dirty="0">
                <a:effectLst/>
              </a:rPr>
              <a:t>scientific data be de-identified to the greatest extent possible in a manner that maintains sufficient scientific utility. </a:t>
            </a:r>
            <a:r>
              <a:rPr lang="en-US" sz="1400" dirty="0"/>
              <a:t>Things to note:</a:t>
            </a:r>
            <a:endParaRPr lang="en-US" sz="1400" dirty="0">
              <a:effectLst/>
            </a:endParaRPr>
          </a:p>
          <a:p>
            <a:pPr marL="1200150" lvl="2" indent="-285750"/>
            <a:r>
              <a:rPr lang="en-US" dirty="0"/>
              <a:t>A</a:t>
            </a:r>
            <a:r>
              <a:rPr lang="en-US" dirty="0">
                <a:effectLst/>
              </a:rPr>
              <a:t>dvanced statistical or computational methods to de-identify data and maintain privacy should be employed</a:t>
            </a:r>
          </a:p>
          <a:p>
            <a:pPr marL="1200150" lvl="2" indent="-285750"/>
            <a:r>
              <a:rPr lang="en-US" dirty="0">
                <a:effectLst/>
              </a:rPr>
              <a:t>In some cases, scientific utility may be lost if shared data are de-identified. Note in the DMSP if some amount of identifiability is required to share the study’s data</a:t>
            </a:r>
          </a:p>
          <a:p>
            <a:pPr marL="1200150" lvl="2" indent="-285750"/>
            <a:r>
              <a:rPr lang="en-US" dirty="0">
                <a:hlinkClick r:id="rId4"/>
              </a:rPr>
              <a:t>Justifiable reasons to limit sharing data </a:t>
            </a:r>
            <a:r>
              <a:rPr lang="en-US" dirty="0"/>
              <a:t>– includes too great a risk of re-identifying participants</a:t>
            </a:r>
          </a:p>
          <a:p>
            <a:pPr marL="914400" lvl="2" indent="0">
              <a:buNone/>
            </a:pPr>
            <a:endParaRPr lang="en-US" sz="800" dirty="0">
              <a:effectLst/>
            </a:endParaRPr>
          </a:p>
          <a:p>
            <a:pPr marL="174625" lvl="2">
              <a:buClr>
                <a:schemeClr val="accent1"/>
              </a:buClr>
            </a:pPr>
            <a:r>
              <a:rPr lang="en-US" u="sng" dirty="0"/>
              <a:t>PIs have ultimate responsibility for their data de-identification plans</a:t>
            </a:r>
            <a:endParaRPr lang="en-US" dirty="0"/>
          </a:p>
        </p:txBody>
      </p:sp>
      <p:sp>
        <p:nvSpPr>
          <p:cNvPr id="8" name="Slide Number Placeholder 7"/>
          <p:cNvSpPr>
            <a:spLocks noGrp="1"/>
          </p:cNvSpPr>
          <p:nvPr>
            <p:ph type="sldNum" sz="quarter" idx="16"/>
          </p:nvPr>
        </p:nvSpPr>
        <p:spPr/>
        <p:txBody>
          <a:bodyPr/>
          <a:lstStyle/>
          <a:p>
            <a:fld id="{0D558541-60C9-42A2-8392-FF12533A6B7A}" type="slidenum">
              <a:rPr lang="en-US" smtClean="0"/>
              <a:pPr/>
              <a:t>18</a:t>
            </a:fld>
            <a:endParaRPr lang="en-US" dirty="0"/>
          </a:p>
        </p:txBody>
      </p:sp>
      <p:sp>
        <p:nvSpPr>
          <p:cNvPr id="5" name="Rectangle: Rounded Corners 4">
            <a:extLst>
              <a:ext uri="{FF2B5EF4-FFF2-40B4-BE49-F238E27FC236}">
                <a16:creationId xmlns:a16="http://schemas.microsoft.com/office/drawing/2014/main" id="{8A0B5954-671F-40A9-8D9D-3303DD1B3E6D}"/>
              </a:ext>
            </a:extLst>
          </p:cNvPr>
          <p:cNvSpPr/>
          <p:nvPr/>
        </p:nvSpPr>
        <p:spPr>
          <a:xfrm>
            <a:off x="7151649" y="2036955"/>
            <a:ext cx="1849476" cy="1808059"/>
          </a:xfrm>
          <a:prstGeom prst="round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NIH FAQ #4: </a:t>
            </a:r>
            <a:r>
              <a:rPr lang="en-US" dirty="0">
                <a:solidFill>
                  <a:schemeClr val="bg1"/>
                </a:solidFill>
                <a:hlinkClick r:id="rId4">
                  <a:extLst>
                    <a:ext uri="{A12FA001-AC4F-418D-AE19-62706E023703}">
                      <ahyp:hlinkClr xmlns:ahyp="http://schemas.microsoft.com/office/drawing/2018/hyperlinkcolor" val="tx"/>
                    </a:ext>
                  </a:extLst>
                </a:hlinkClick>
              </a:rPr>
              <a:t>What are justifiable reasons for limiting sharing of data?</a:t>
            </a:r>
            <a:endParaRPr lang="en-US" dirty="0">
              <a:solidFill>
                <a:schemeClr val="bg1"/>
              </a:solidFill>
            </a:endParaRPr>
          </a:p>
        </p:txBody>
      </p:sp>
    </p:spTree>
    <p:extLst>
      <p:ext uri="{BB962C8B-B14F-4D97-AF65-F5344CB8AC3E}">
        <p14:creationId xmlns:p14="http://schemas.microsoft.com/office/powerpoint/2010/main" val="177716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5" y="345089"/>
            <a:ext cx="7180264" cy="459696"/>
          </a:xfrm>
        </p:spPr>
        <p:txBody>
          <a:bodyPr/>
          <a:lstStyle/>
          <a:p>
            <a:r>
              <a:rPr lang="en-US" dirty="0"/>
              <a:t>Access, Distribution, or Reuse Considerations</a:t>
            </a:r>
          </a:p>
        </p:txBody>
      </p:sp>
      <p:sp>
        <p:nvSpPr>
          <p:cNvPr id="9" name="Content Placeholder 2">
            <a:extLst>
              <a:ext uri="{FF2B5EF4-FFF2-40B4-BE49-F238E27FC236}">
                <a16:creationId xmlns:a16="http://schemas.microsoft.com/office/drawing/2014/main" id="{A303E4E8-2240-4435-8DF9-55D5DF9279B1}"/>
              </a:ext>
            </a:extLst>
          </p:cNvPr>
          <p:cNvSpPr>
            <a:spLocks noGrp="1"/>
          </p:cNvSpPr>
          <p:nvPr>
            <p:ph idx="1"/>
          </p:nvPr>
        </p:nvSpPr>
        <p:spPr>
          <a:xfrm>
            <a:off x="187307" y="1005788"/>
            <a:ext cx="8769385" cy="3618473"/>
          </a:xfrm>
        </p:spPr>
        <p:txBody>
          <a:bodyPr/>
          <a:lstStyle/>
          <a:p>
            <a:r>
              <a:rPr lang="en-US" u="sng" dirty="0"/>
              <a:t>Describe all measures taken to protect privacy, legal and regulatory restrictions, and consent</a:t>
            </a:r>
          </a:p>
          <a:p>
            <a:pPr lvl="1"/>
            <a:r>
              <a:rPr lang="en-US" dirty="0"/>
              <a:t>Consider also whether access to scientific data derived from human subjects will be controlled (i.e., made available by a data repository only after approval). </a:t>
            </a:r>
          </a:p>
          <a:p>
            <a:pPr lvl="2"/>
            <a:r>
              <a:rPr lang="en-US" dirty="0"/>
              <a:t>Include stipulations of federal, state, or tribal laws, regulations, or policies</a:t>
            </a:r>
          </a:p>
          <a:p>
            <a:pPr lvl="2"/>
            <a:r>
              <a:rPr lang="en-US" dirty="0"/>
              <a:t>Data accessibility limitations from third parties, research partners, outlined in data use agreements and memoranda of understanding, etc.</a:t>
            </a:r>
          </a:p>
          <a:p>
            <a:pPr lvl="2"/>
            <a:r>
              <a:rPr lang="en-US" dirty="0"/>
              <a:t>Understand and communicate legal protections against disclosure and misuse of data (e.g., Certificates of Confidentiality)</a:t>
            </a:r>
          </a:p>
          <a:p>
            <a:pPr lvl="2"/>
            <a:r>
              <a:rPr lang="en-US" dirty="0"/>
              <a:t>Respect Tribal legal and policy-based human subjects data protections</a:t>
            </a:r>
          </a:p>
          <a:p>
            <a:pPr lvl="3"/>
            <a:r>
              <a:rPr lang="en-US" dirty="0"/>
              <a:t>NIH has released the </a:t>
            </a:r>
            <a:r>
              <a:rPr lang="en-US" dirty="0">
                <a:hlinkClick r:id="rId3"/>
              </a:rPr>
              <a:t>Supplemental Information to the NIH Policy for Data Management and Sharing: Responsible Management and Sharing of American Indian / Alaska Native Participant Data</a:t>
            </a:r>
            <a:endParaRPr lang="en-US" dirty="0"/>
          </a:p>
          <a:p>
            <a:pPr lvl="4"/>
            <a:r>
              <a:rPr lang="en-US" dirty="0"/>
              <a:t>Aims to increase understanding of Tribal sovereignty and Tribal research laws, policies, and processes</a:t>
            </a:r>
          </a:p>
          <a:p>
            <a:pPr lvl="4"/>
            <a:r>
              <a:rPr lang="en-US" dirty="0"/>
              <a:t>Build awareness of historic harms and provide guidance to minimize potential human data risks </a:t>
            </a:r>
          </a:p>
          <a:p>
            <a:pPr lvl="4"/>
            <a:r>
              <a:rPr lang="en-US" dirty="0"/>
              <a:t>Cultivate partnerships with Tribes with respect to research that are respectful and equitable</a:t>
            </a:r>
          </a:p>
        </p:txBody>
      </p:sp>
      <p:sp>
        <p:nvSpPr>
          <p:cNvPr id="8" name="Slide Number Placeholder 7"/>
          <p:cNvSpPr>
            <a:spLocks noGrp="1"/>
          </p:cNvSpPr>
          <p:nvPr>
            <p:ph type="sldNum" sz="quarter" idx="16"/>
          </p:nvPr>
        </p:nvSpPr>
        <p:spPr/>
        <p:txBody>
          <a:bodyPr/>
          <a:lstStyle/>
          <a:p>
            <a:fld id="{0D558541-60C9-42A2-8392-FF12533A6B7A}" type="slidenum">
              <a:rPr lang="en-US" smtClean="0"/>
              <a:pPr/>
              <a:t>19</a:t>
            </a:fld>
            <a:endParaRPr lang="en-US" dirty="0"/>
          </a:p>
        </p:txBody>
      </p:sp>
    </p:spTree>
    <p:extLst>
      <p:ext uri="{BB962C8B-B14F-4D97-AF65-F5344CB8AC3E}">
        <p14:creationId xmlns:p14="http://schemas.microsoft.com/office/powerpoint/2010/main" val="33830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6" y="324855"/>
            <a:ext cx="7955206" cy="516431"/>
          </a:xfrm>
        </p:spPr>
        <p:txBody>
          <a:bodyPr/>
          <a:lstStyle/>
          <a:p>
            <a:r>
              <a:rPr lang="en-US" dirty="0"/>
              <a:t>The Basics of Compliance with the DMS Policy</a:t>
            </a:r>
          </a:p>
        </p:txBody>
      </p:sp>
      <p:sp>
        <p:nvSpPr>
          <p:cNvPr id="3" name="Content Placeholder 2"/>
          <p:cNvSpPr>
            <a:spLocks noGrp="1"/>
          </p:cNvSpPr>
          <p:nvPr>
            <p:ph idx="1"/>
          </p:nvPr>
        </p:nvSpPr>
        <p:spPr>
          <a:xfrm>
            <a:off x="664518" y="1147869"/>
            <a:ext cx="4503538" cy="3266574"/>
          </a:xfrm>
        </p:spPr>
        <p:txBody>
          <a:bodyPr/>
          <a:lstStyle/>
          <a:p>
            <a:r>
              <a:rPr lang="en-US" dirty="0"/>
              <a:t>What is the NIH Data Management and Sharing Policy?</a:t>
            </a:r>
          </a:p>
          <a:p>
            <a:pPr lvl="1">
              <a:buFont typeface="Arial" panose="020B0604020202020204" pitchFamily="34" charset="0"/>
              <a:buChar char="•"/>
            </a:pPr>
            <a:r>
              <a:rPr lang="en-US" dirty="0"/>
              <a:t>Other NIH data sharing policies</a:t>
            </a:r>
          </a:p>
          <a:p>
            <a:pPr marL="174625" lvl="1" indent="0">
              <a:buNone/>
            </a:pPr>
            <a:endParaRPr lang="en-US" dirty="0"/>
          </a:p>
          <a:p>
            <a:r>
              <a:rPr lang="en-US" dirty="0"/>
              <a:t>Writing a Data Management and Sharing Plan</a:t>
            </a:r>
          </a:p>
          <a:p>
            <a:pPr lvl="1">
              <a:buFont typeface="Arial" panose="020B0604020202020204" pitchFamily="34" charset="0"/>
              <a:buChar char="•"/>
            </a:pPr>
            <a:r>
              <a:rPr lang="en-US" dirty="0"/>
              <a:t>DMP Tool</a:t>
            </a:r>
          </a:p>
          <a:p>
            <a:pPr lvl="1">
              <a:buFont typeface="Arial" panose="020B0604020202020204" pitchFamily="34" charset="0"/>
              <a:buChar char="•"/>
            </a:pPr>
            <a:r>
              <a:rPr lang="en-US" dirty="0"/>
              <a:t>Section-by-section Plan writing tips</a:t>
            </a:r>
          </a:p>
          <a:p>
            <a:pPr lvl="2">
              <a:buFont typeface="Arial" panose="020B0604020202020204" pitchFamily="34" charset="0"/>
              <a:buChar char="•"/>
            </a:pPr>
            <a:r>
              <a:rPr lang="en-US" dirty="0"/>
              <a:t>With </a:t>
            </a:r>
            <a:r>
              <a:rPr lang="en-US" dirty="0">
                <a:hlinkClick r:id="rId2"/>
              </a:rPr>
              <a:t>links</a:t>
            </a:r>
            <a:r>
              <a:rPr lang="en-US" dirty="0"/>
              <a:t> to FAQs and additional NIH guidance</a:t>
            </a:r>
          </a:p>
          <a:p>
            <a:pPr lvl="1">
              <a:buFont typeface="Arial" panose="020B0604020202020204" pitchFamily="34" charset="0"/>
              <a:buChar char="•"/>
            </a:pPr>
            <a:r>
              <a:rPr lang="en-US" dirty="0"/>
              <a:t>Selecting a Repository</a:t>
            </a:r>
          </a:p>
          <a:p>
            <a:pPr lvl="1"/>
            <a:endParaRPr lang="en-US" dirty="0"/>
          </a:p>
          <a:p>
            <a:pPr marL="174625" lvl="2">
              <a:buClr>
                <a:schemeClr val="accent1"/>
              </a:buClr>
            </a:pPr>
            <a:r>
              <a:rPr lang="en-US" sz="1700" dirty="0"/>
              <a:t>Campus and NIH Resources for Additional Help</a:t>
            </a:r>
          </a:p>
        </p:txBody>
      </p:sp>
      <p:pic>
        <p:nvPicPr>
          <p:cNvPr id="9" name="Picture 8">
            <a:extLst>
              <a:ext uri="{FF2B5EF4-FFF2-40B4-BE49-F238E27FC236}">
                <a16:creationId xmlns:a16="http://schemas.microsoft.com/office/drawing/2014/main" id="{4FFEAB36-F052-4D96-8E52-FB414B42BD43}"/>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0938" y="760642"/>
            <a:ext cx="3266574" cy="3266574"/>
          </a:xfrm>
          <a:prstGeom prst="rect">
            <a:avLst/>
          </a:prstGeom>
        </p:spPr>
      </p:pic>
      <p:sp>
        <p:nvSpPr>
          <p:cNvPr id="10" name="TextBox 9">
            <a:extLst>
              <a:ext uri="{FF2B5EF4-FFF2-40B4-BE49-F238E27FC236}">
                <a16:creationId xmlns:a16="http://schemas.microsoft.com/office/drawing/2014/main" id="{8DB876AF-272B-4572-8F4B-58D775A86E33}"/>
              </a:ext>
            </a:extLst>
          </p:cNvPr>
          <p:cNvSpPr txBox="1"/>
          <p:nvPr/>
        </p:nvSpPr>
        <p:spPr>
          <a:xfrm>
            <a:off x="6589125" y="4324503"/>
            <a:ext cx="1958190" cy="276999"/>
          </a:xfrm>
          <a:prstGeom prst="rect">
            <a:avLst/>
          </a:prstGeom>
          <a:noFill/>
        </p:spPr>
        <p:txBody>
          <a:bodyPr wrap="square" rtlCol="0">
            <a:spAutoFit/>
          </a:bodyPr>
          <a:lstStyle/>
          <a:p>
            <a:r>
              <a:rPr lang="en-US" sz="1200" i="1" dirty="0"/>
              <a:t>Image by www.freepik.com</a:t>
            </a:r>
          </a:p>
        </p:txBody>
      </p:sp>
      <p:sp>
        <p:nvSpPr>
          <p:cNvPr id="7" name="Slide Number Placeholder 6"/>
          <p:cNvSpPr>
            <a:spLocks noGrp="1"/>
          </p:cNvSpPr>
          <p:nvPr>
            <p:ph type="sldNum" sz="quarter" idx="16"/>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2437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Oversight of Data Management and Sharing</a:t>
            </a:r>
          </a:p>
        </p:txBody>
      </p:sp>
      <p:sp>
        <p:nvSpPr>
          <p:cNvPr id="9" name="Content Placeholder 2">
            <a:extLst>
              <a:ext uri="{FF2B5EF4-FFF2-40B4-BE49-F238E27FC236}">
                <a16:creationId xmlns:a16="http://schemas.microsoft.com/office/drawing/2014/main" id="{0F315285-5560-48D6-A0A5-74F53B0ABE03}"/>
              </a:ext>
            </a:extLst>
          </p:cNvPr>
          <p:cNvSpPr>
            <a:spLocks noGrp="1"/>
          </p:cNvSpPr>
          <p:nvPr>
            <p:ph idx="1"/>
          </p:nvPr>
        </p:nvSpPr>
        <p:spPr>
          <a:xfrm>
            <a:off x="252151" y="1028700"/>
            <a:ext cx="5504911" cy="3582046"/>
          </a:xfrm>
        </p:spPr>
        <p:txBody>
          <a:bodyPr/>
          <a:lstStyle/>
          <a:p>
            <a:r>
              <a:rPr lang="en-US" u="sng" dirty="0"/>
              <a:t>Describe who will be responsible for DMSP compliance, monitoring, and management</a:t>
            </a:r>
          </a:p>
          <a:p>
            <a:pPr lvl="1">
              <a:buFont typeface="Arial" panose="020B0604020202020204" pitchFamily="34" charset="0"/>
              <a:buChar char="•"/>
            </a:pPr>
            <a:r>
              <a:rPr lang="en-US" dirty="0"/>
              <a:t>Title or role description of the DMSP overseer. While in most cases this is the PI, in others the PI can leverage the skills of a dedicated team member, a data manager working to support multiple PIs in the same department, etc.</a:t>
            </a:r>
          </a:p>
          <a:p>
            <a:pPr lvl="1">
              <a:buFont typeface="Arial" panose="020B0604020202020204" pitchFamily="34" charset="0"/>
              <a:buChar char="•"/>
            </a:pPr>
            <a:r>
              <a:rPr lang="en-US" dirty="0"/>
              <a:t>Explain how compliance will be managed/monitored, and how frequently</a:t>
            </a:r>
          </a:p>
          <a:p>
            <a:pPr lvl="1">
              <a:buFont typeface="Arial" panose="020B0604020202020204" pitchFamily="34" charset="0"/>
              <a:buChar char="•"/>
            </a:pPr>
            <a:r>
              <a:rPr lang="en-US" dirty="0"/>
              <a:t>Data manager can plan long-term preservation strategies, access procedures, data migration</a:t>
            </a:r>
          </a:p>
          <a:p>
            <a:pPr lvl="1">
              <a:buFont typeface="Arial" panose="020B0604020202020204" pitchFamily="34" charset="0"/>
              <a:buChar char="•"/>
            </a:pPr>
            <a:r>
              <a:rPr lang="en-US" dirty="0"/>
              <a:t>At Northwestern University, the person responsible for oversight is NOT an institutional office (e.g., OSR, IRB)</a:t>
            </a:r>
          </a:p>
        </p:txBody>
      </p:sp>
      <p:sp>
        <p:nvSpPr>
          <p:cNvPr id="12" name="TextBox 11">
            <a:extLst>
              <a:ext uri="{FF2B5EF4-FFF2-40B4-BE49-F238E27FC236}">
                <a16:creationId xmlns:a16="http://schemas.microsoft.com/office/drawing/2014/main" id="{145BDF23-1812-433C-A1C3-1DAFC5D3462B}"/>
              </a:ext>
            </a:extLst>
          </p:cNvPr>
          <p:cNvSpPr txBox="1"/>
          <p:nvPr/>
        </p:nvSpPr>
        <p:spPr>
          <a:xfrm>
            <a:off x="5815584" y="4167527"/>
            <a:ext cx="3254730" cy="246221"/>
          </a:xfrm>
          <a:prstGeom prst="rect">
            <a:avLst/>
          </a:prstGeom>
          <a:noFill/>
        </p:spPr>
        <p:txBody>
          <a:bodyPr wrap="square" rtlCol="0">
            <a:spAutoFit/>
          </a:bodyPr>
          <a:lstStyle/>
          <a:p>
            <a:r>
              <a:rPr lang="en-US" sz="1000" i="1" dirty="0"/>
              <a:t>Data analysis vector created by storyset - www.freepik.com</a:t>
            </a:r>
          </a:p>
        </p:txBody>
      </p:sp>
      <p:sp>
        <p:nvSpPr>
          <p:cNvPr id="8" name="Slide Number Placeholder 7"/>
          <p:cNvSpPr>
            <a:spLocks noGrp="1"/>
          </p:cNvSpPr>
          <p:nvPr>
            <p:ph type="sldNum" sz="quarter" idx="16"/>
          </p:nvPr>
        </p:nvSpPr>
        <p:spPr/>
        <p:txBody>
          <a:bodyPr/>
          <a:lstStyle/>
          <a:p>
            <a:fld id="{0D558541-60C9-42A2-8392-FF12533A6B7A}" type="slidenum">
              <a:rPr lang="en-US" smtClean="0"/>
              <a:pPr/>
              <a:t>20</a:t>
            </a:fld>
            <a:endParaRPr lang="en-US" dirty="0"/>
          </a:p>
        </p:txBody>
      </p:sp>
      <p:pic>
        <p:nvPicPr>
          <p:cNvPr id="10" name="Picture 9">
            <a:extLst>
              <a:ext uri="{FF2B5EF4-FFF2-40B4-BE49-F238E27FC236}">
                <a16:creationId xmlns:a16="http://schemas.microsoft.com/office/drawing/2014/main" id="{BA83605C-34E3-4D1D-A377-3A53D8D70A3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5000" y="1028700"/>
            <a:ext cx="3196873" cy="3196873"/>
          </a:xfrm>
          <a:prstGeom prst="rect">
            <a:avLst/>
          </a:prstGeom>
        </p:spPr>
      </p:pic>
    </p:spTree>
    <p:extLst>
      <p:ext uri="{BB962C8B-B14F-4D97-AF65-F5344CB8AC3E}">
        <p14:creationId xmlns:p14="http://schemas.microsoft.com/office/powerpoint/2010/main" val="289396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Oversight of Data Management and Sharing</a:t>
            </a:r>
          </a:p>
        </p:txBody>
      </p:sp>
      <p:sp>
        <p:nvSpPr>
          <p:cNvPr id="9" name="Content Placeholder 2">
            <a:extLst>
              <a:ext uri="{FF2B5EF4-FFF2-40B4-BE49-F238E27FC236}">
                <a16:creationId xmlns:a16="http://schemas.microsoft.com/office/drawing/2014/main" id="{0F315285-5560-48D6-A0A5-74F53B0ABE03}"/>
              </a:ext>
            </a:extLst>
          </p:cNvPr>
          <p:cNvSpPr>
            <a:spLocks noGrp="1"/>
          </p:cNvSpPr>
          <p:nvPr>
            <p:ph idx="1"/>
          </p:nvPr>
        </p:nvSpPr>
        <p:spPr>
          <a:xfrm>
            <a:off x="123825" y="1039253"/>
            <a:ext cx="8768024" cy="3551959"/>
          </a:xfrm>
        </p:spPr>
        <p:txBody>
          <a:bodyPr/>
          <a:lstStyle/>
          <a:p>
            <a:r>
              <a:rPr lang="en-US" u="sng" dirty="0"/>
              <a:t>Costs associated with data curation, preservation, and management are allowable costs and can be factored into the budget justification</a:t>
            </a:r>
          </a:p>
          <a:p>
            <a:pPr lvl="2">
              <a:buFont typeface="Arial" panose="020B0604020202020204" pitchFamily="34" charset="0"/>
              <a:buChar char="•"/>
            </a:pPr>
            <a:r>
              <a:rPr lang="en-US" dirty="0">
                <a:hlinkClick r:id="rId3"/>
              </a:rPr>
              <a:t>Supplemental Information to the NIH Policy for Data Management and Sharing: Allowable Costs for Data Management and Sharing</a:t>
            </a:r>
            <a:endParaRPr lang="en-US" dirty="0"/>
          </a:p>
          <a:p>
            <a:pPr lvl="2">
              <a:buFont typeface="Arial" panose="020B0604020202020204" pitchFamily="34" charset="0"/>
              <a:buChar char="•"/>
            </a:pPr>
            <a:endParaRPr lang="en-US" sz="800" dirty="0"/>
          </a:p>
          <a:p>
            <a:pPr marL="174625" lvl="2">
              <a:buFont typeface="Arial" panose="020B0604020202020204" pitchFamily="34" charset="0"/>
              <a:buChar char="•"/>
            </a:pPr>
            <a:r>
              <a:rPr lang="en-US" sz="1700" u="sng" dirty="0"/>
              <a:t>Reasonable costs allowed in budget requests (must be incurred during the performance period):</a:t>
            </a:r>
          </a:p>
          <a:p>
            <a:pPr marL="403225" lvl="3">
              <a:buFont typeface="Arial" panose="020B0604020202020204" pitchFamily="34" charset="0"/>
              <a:buChar char="•"/>
            </a:pPr>
            <a:r>
              <a:rPr lang="en-US" sz="1700" dirty="0"/>
              <a:t>Curating data/developing supporting documentation</a:t>
            </a:r>
          </a:p>
          <a:p>
            <a:pPr marL="403225" lvl="3">
              <a:buFont typeface="Arial" panose="020B0604020202020204" pitchFamily="34" charset="0"/>
              <a:buChar char="•"/>
            </a:pPr>
            <a:r>
              <a:rPr lang="en-US" sz="1700" dirty="0"/>
              <a:t>Preserving/sharing data through repositories</a:t>
            </a:r>
          </a:p>
          <a:p>
            <a:pPr marL="403225" lvl="3">
              <a:buFont typeface="Arial" panose="020B0604020202020204" pitchFamily="34" charset="0"/>
              <a:buChar char="•"/>
            </a:pPr>
            <a:r>
              <a:rPr lang="en-US" sz="1700" dirty="0"/>
              <a:t>Local data management considerations</a:t>
            </a:r>
          </a:p>
          <a:p>
            <a:pPr marL="285750" lvl="3" indent="-285750"/>
            <a:endParaRPr lang="en-US" sz="800" u="sng" dirty="0"/>
          </a:p>
          <a:p>
            <a:pPr marL="285750" lvl="3" indent="-285750"/>
            <a:r>
              <a:rPr lang="en-US" sz="1700" u="sng" dirty="0"/>
              <a:t>NOT considered data sharing costs</a:t>
            </a:r>
          </a:p>
          <a:p>
            <a:pPr marL="452437" lvl="4" indent="-285750"/>
            <a:r>
              <a:rPr lang="en-US" sz="1700" dirty="0"/>
              <a:t>Infrastructure costs typically included in indirect costs</a:t>
            </a:r>
          </a:p>
          <a:p>
            <a:pPr marL="452437" lvl="4" indent="-285750"/>
            <a:r>
              <a:rPr lang="en-US" sz="1700" dirty="0"/>
              <a:t>Costs associated with the routine conduct of research (e.g., costs of gaining access to data)</a:t>
            </a:r>
          </a:p>
          <a:p>
            <a:pPr marL="455613" lvl="2" indent="0">
              <a:buNone/>
            </a:pPr>
            <a:endParaRPr lang="en-US" dirty="0"/>
          </a:p>
        </p:txBody>
      </p:sp>
      <p:sp>
        <p:nvSpPr>
          <p:cNvPr id="8" name="Slide Number Placeholder 7"/>
          <p:cNvSpPr>
            <a:spLocks noGrp="1"/>
          </p:cNvSpPr>
          <p:nvPr>
            <p:ph type="sldNum" sz="quarter" idx="16"/>
          </p:nvPr>
        </p:nvSpPr>
        <p:spPr/>
        <p:txBody>
          <a:bodyPr/>
          <a:lstStyle/>
          <a:p>
            <a:fld id="{0D558541-60C9-42A2-8392-FF12533A6B7A}" type="slidenum">
              <a:rPr lang="en-US" smtClean="0"/>
              <a:pPr/>
              <a:t>21</a:t>
            </a:fld>
            <a:endParaRPr lang="en-US" dirty="0"/>
          </a:p>
        </p:txBody>
      </p:sp>
    </p:spTree>
    <p:extLst>
      <p:ext uri="{BB962C8B-B14F-4D97-AF65-F5344CB8AC3E}">
        <p14:creationId xmlns:p14="http://schemas.microsoft.com/office/powerpoint/2010/main" val="272094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Campus and NIH Resources</a:t>
            </a:r>
          </a:p>
        </p:txBody>
      </p:sp>
      <p:sp>
        <p:nvSpPr>
          <p:cNvPr id="4" name="Subtitle 3"/>
          <p:cNvSpPr>
            <a:spLocks noGrp="1"/>
          </p:cNvSpPr>
          <p:nvPr>
            <p:ph type="subTitle" idx="1"/>
          </p:nvPr>
        </p:nvSpPr>
        <p:spPr>
          <a:xfrm>
            <a:off x="477041" y="3125587"/>
            <a:ext cx="3850030" cy="1703086"/>
          </a:xfrm>
        </p:spPr>
        <p:txBody>
          <a:bodyPr/>
          <a:lstStyle/>
          <a:p>
            <a:pPr marL="342900" indent="-342900">
              <a:buFont typeface="Arial" panose="020B0604020202020204" pitchFamily="34" charset="0"/>
              <a:buChar char="•"/>
            </a:pPr>
            <a:r>
              <a:rPr lang="en-US" dirty="0" err="1"/>
              <a:t>Galter</a:t>
            </a:r>
            <a:r>
              <a:rPr lang="en-US" dirty="0"/>
              <a:t> </a:t>
            </a:r>
            <a:r>
              <a:rPr lang="en-US" dirty="0" err="1"/>
              <a:t>DataLab</a:t>
            </a:r>
            <a:r>
              <a:rPr lang="en-US" dirty="0"/>
              <a:t> Resources</a:t>
            </a:r>
          </a:p>
          <a:p>
            <a:pPr marL="342900" indent="-342900">
              <a:buFont typeface="Arial" panose="020B0604020202020204" pitchFamily="34" charset="0"/>
              <a:buChar char="•"/>
            </a:pPr>
            <a:r>
              <a:rPr lang="en-US" dirty="0"/>
              <a:t>NU IT Trainings and Storage</a:t>
            </a:r>
          </a:p>
          <a:p>
            <a:pPr marL="342900" indent="-342900">
              <a:buFont typeface="Arial" panose="020B0604020202020204" pitchFamily="34" charset="0"/>
              <a:buChar char="•"/>
            </a:pPr>
            <a:r>
              <a:rPr lang="en-US" dirty="0"/>
              <a:t>NIH Resources Roundup</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66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8414-7437-4B11-B267-EF7F8373D229}"/>
              </a:ext>
            </a:extLst>
          </p:cNvPr>
          <p:cNvSpPr>
            <a:spLocks noGrp="1"/>
          </p:cNvSpPr>
          <p:nvPr>
            <p:ph type="title"/>
          </p:nvPr>
        </p:nvSpPr>
        <p:spPr>
          <a:xfrm>
            <a:off x="1098555" y="344551"/>
            <a:ext cx="7180264" cy="457201"/>
          </a:xfrm>
        </p:spPr>
        <p:txBody>
          <a:bodyPr/>
          <a:lstStyle/>
          <a:p>
            <a:r>
              <a:rPr lang="en-US" dirty="0"/>
              <a:t>Data Management Resources: </a:t>
            </a:r>
            <a:r>
              <a:rPr lang="en-US" dirty="0" err="1"/>
              <a:t>Galter</a:t>
            </a:r>
            <a:r>
              <a:rPr lang="en-US" dirty="0"/>
              <a:t> </a:t>
            </a:r>
            <a:r>
              <a:rPr lang="en-US" dirty="0" err="1"/>
              <a:t>DataLab</a:t>
            </a:r>
            <a:endParaRPr lang="en-US" dirty="0"/>
          </a:p>
        </p:txBody>
      </p:sp>
      <p:sp>
        <p:nvSpPr>
          <p:cNvPr id="4" name="Text Placeholder 3">
            <a:extLst>
              <a:ext uri="{FF2B5EF4-FFF2-40B4-BE49-F238E27FC236}">
                <a16:creationId xmlns:a16="http://schemas.microsoft.com/office/drawing/2014/main" id="{047A7EEB-56E6-497F-B47C-FC00330E2EF4}"/>
              </a:ext>
            </a:extLst>
          </p:cNvPr>
          <p:cNvSpPr>
            <a:spLocks noGrp="1"/>
          </p:cNvSpPr>
          <p:nvPr>
            <p:ph type="body" sz="quarter" idx="13"/>
          </p:nvPr>
        </p:nvSpPr>
        <p:spPr>
          <a:xfrm>
            <a:off x="1098555" y="801752"/>
            <a:ext cx="7180263" cy="323730"/>
          </a:xfrm>
        </p:spPr>
        <p:txBody>
          <a:bodyPr/>
          <a:lstStyle/>
          <a:p>
            <a:r>
              <a:rPr lang="en-US" dirty="0"/>
              <a:t>https://galter.northwestern.edu/about/datalab</a:t>
            </a:r>
          </a:p>
        </p:txBody>
      </p:sp>
      <p:sp>
        <p:nvSpPr>
          <p:cNvPr id="5" name="Content Placeholder 4">
            <a:extLst>
              <a:ext uri="{FF2B5EF4-FFF2-40B4-BE49-F238E27FC236}">
                <a16:creationId xmlns:a16="http://schemas.microsoft.com/office/drawing/2014/main" id="{599BBF09-7290-4955-BFB3-B0F1D88750A9}"/>
              </a:ext>
            </a:extLst>
          </p:cNvPr>
          <p:cNvSpPr>
            <a:spLocks noGrp="1"/>
          </p:cNvSpPr>
          <p:nvPr>
            <p:ph idx="1"/>
          </p:nvPr>
        </p:nvSpPr>
        <p:spPr>
          <a:xfrm>
            <a:off x="750997" y="1211765"/>
            <a:ext cx="7642006" cy="2608567"/>
          </a:xfrm>
        </p:spPr>
        <p:txBody>
          <a:bodyPr/>
          <a:lstStyle/>
          <a:p>
            <a:r>
              <a:rPr lang="en-US" sz="1400" dirty="0"/>
              <a:t>Data Clinic consultations (form): </a:t>
            </a:r>
            <a:r>
              <a:rPr lang="en-US" sz="1400" dirty="0">
                <a:hlinkClick r:id="rId3"/>
              </a:rPr>
              <a:t>https://galter.northwestern.edu/contact/data/clinic</a:t>
            </a:r>
            <a:endParaRPr lang="en-US" sz="1400" dirty="0"/>
          </a:p>
          <a:p>
            <a:endParaRPr lang="en-US" sz="1400" dirty="0"/>
          </a:p>
          <a:p>
            <a:r>
              <a:rPr lang="en-US" sz="1400" dirty="0"/>
              <a:t>Trainings:</a:t>
            </a:r>
          </a:p>
          <a:p>
            <a:pPr lvl="1">
              <a:buFont typeface="Arial" panose="020B0604020202020204" pitchFamily="34" charset="0"/>
              <a:buChar char="•"/>
            </a:pPr>
            <a:r>
              <a:rPr lang="en-US" sz="1400" dirty="0">
                <a:hlinkClick r:id="rId4"/>
              </a:rPr>
              <a:t>Data Management: </a:t>
            </a:r>
            <a:r>
              <a:rPr lang="en-US" sz="1400" dirty="0"/>
              <a:t>10 classes including this one, from data management basics to Introduction to SQL for Clinical Researchers</a:t>
            </a:r>
          </a:p>
          <a:p>
            <a:pPr lvl="1">
              <a:buFont typeface="Arial" panose="020B0604020202020204" pitchFamily="34" charset="0"/>
              <a:buChar char="•"/>
            </a:pPr>
            <a:r>
              <a:rPr lang="en-US" sz="1400" dirty="0">
                <a:hlinkClick r:id="rId5"/>
              </a:rPr>
              <a:t>Biosciences and Bioinformatics</a:t>
            </a:r>
            <a:endParaRPr lang="en-US" sz="1400" dirty="0"/>
          </a:p>
          <a:p>
            <a:pPr marL="174625" lvl="1" indent="0">
              <a:buNone/>
            </a:pPr>
            <a:endParaRPr lang="en-US" sz="1400" dirty="0"/>
          </a:p>
          <a:p>
            <a:pPr marL="174625" lvl="1" indent="-174625">
              <a:buClr>
                <a:schemeClr val="accent1"/>
              </a:buClr>
              <a:buFont typeface="Arial"/>
              <a:buChar char="•"/>
            </a:pPr>
            <a:r>
              <a:rPr lang="en-US" sz="1400" dirty="0" err="1"/>
              <a:t>LibGuides</a:t>
            </a:r>
            <a:r>
              <a:rPr lang="en-US" sz="1400" dirty="0"/>
              <a:t>:</a:t>
            </a:r>
          </a:p>
          <a:p>
            <a:pPr marL="401638" lvl="2">
              <a:buClr>
                <a:schemeClr val="accent1"/>
              </a:buClr>
            </a:pPr>
            <a:r>
              <a:rPr lang="en-US" dirty="0">
                <a:hlinkClick r:id="rId6"/>
              </a:rPr>
              <a:t>Data and Data Management</a:t>
            </a:r>
            <a:endParaRPr lang="en-US" dirty="0"/>
          </a:p>
          <a:p>
            <a:pPr marL="401638" lvl="2">
              <a:buClr>
                <a:schemeClr val="accent1"/>
              </a:buClr>
            </a:pPr>
            <a:r>
              <a:rPr lang="en-US" dirty="0">
                <a:hlinkClick r:id="rId7"/>
              </a:rPr>
              <a:t>Biosciences and Bioinformatics</a:t>
            </a:r>
            <a:endParaRPr lang="en-US" dirty="0"/>
          </a:p>
        </p:txBody>
      </p:sp>
      <p:sp>
        <p:nvSpPr>
          <p:cNvPr id="3" name="TextBox 2">
            <a:extLst>
              <a:ext uri="{FF2B5EF4-FFF2-40B4-BE49-F238E27FC236}">
                <a16:creationId xmlns:a16="http://schemas.microsoft.com/office/drawing/2014/main" id="{D611C46A-137F-4934-A97A-74A3ED12A740}"/>
              </a:ext>
            </a:extLst>
          </p:cNvPr>
          <p:cNvSpPr txBox="1"/>
          <p:nvPr/>
        </p:nvSpPr>
        <p:spPr>
          <a:xfrm>
            <a:off x="4607096" y="3131516"/>
            <a:ext cx="3785907" cy="800219"/>
          </a:xfrm>
          <a:prstGeom prst="rect">
            <a:avLst/>
          </a:prstGeom>
          <a:noFill/>
        </p:spPr>
        <p:txBody>
          <a:bodyPr wrap="square" rtlCol="0">
            <a:spAutoFit/>
          </a:bodyPr>
          <a:lstStyle/>
          <a:p>
            <a:pPr marL="285750" indent="-285750">
              <a:buFont typeface="Arial" panose="020B0604020202020204" pitchFamily="34" charset="0"/>
              <a:buChar char="•"/>
            </a:pPr>
            <a:r>
              <a:rPr lang="en-US" sz="1400" dirty="0">
                <a:hlinkClick r:id="rId8"/>
              </a:rPr>
              <a:t>Creating an NIH Data Management and Sharing Plan</a:t>
            </a:r>
            <a:endParaRPr lang="en-US" sz="1400" dirty="0"/>
          </a:p>
          <a:p>
            <a:endParaRPr lang="en-US" dirty="0"/>
          </a:p>
        </p:txBody>
      </p:sp>
      <p:sp>
        <p:nvSpPr>
          <p:cNvPr id="7" name="Slide Number Placeholder 6">
            <a:extLst>
              <a:ext uri="{FF2B5EF4-FFF2-40B4-BE49-F238E27FC236}">
                <a16:creationId xmlns:a16="http://schemas.microsoft.com/office/drawing/2014/main" id="{1874E55E-CC60-43B2-B5A4-041D3EBB8943}"/>
              </a:ext>
            </a:extLst>
          </p:cNvPr>
          <p:cNvSpPr>
            <a:spLocks noGrp="1"/>
          </p:cNvSpPr>
          <p:nvPr>
            <p:ph type="sldNum" sz="quarter" idx="16"/>
          </p:nvPr>
        </p:nvSpPr>
        <p:spPr/>
        <p:txBody>
          <a:bodyPr/>
          <a:lstStyle/>
          <a:p>
            <a:fld id="{0D558541-60C9-42A2-8392-FF12533A6B7A}" type="slidenum">
              <a:rPr lang="en-US" smtClean="0"/>
              <a:pPr/>
              <a:t>23</a:t>
            </a:fld>
            <a:endParaRPr lang="en-US" dirty="0"/>
          </a:p>
        </p:txBody>
      </p:sp>
      <p:sp>
        <p:nvSpPr>
          <p:cNvPr id="6" name="TextBox 5">
            <a:extLst>
              <a:ext uri="{FF2B5EF4-FFF2-40B4-BE49-F238E27FC236}">
                <a16:creationId xmlns:a16="http://schemas.microsoft.com/office/drawing/2014/main" id="{D6D81729-8DB3-F095-5E88-7BEAA306DE17}"/>
              </a:ext>
            </a:extLst>
          </p:cNvPr>
          <p:cNvSpPr txBox="1"/>
          <p:nvPr/>
        </p:nvSpPr>
        <p:spPr>
          <a:xfrm>
            <a:off x="581185" y="3931734"/>
            <a:ext cx="8283845" cy="646331"/>
          </a:xfrm>
          <a:prstGeom prst="rect">
            <a:avLst/>
          </a:prstGeom>
          <a:noFill/>
        </p:spPr>
        <p:txBody>
          <a:bodyPr wrap="square" rtlCol="0">
            <a:spAutoFit/>
          </a:bodyPr>
          <a:lstStyle/>
          <a:p>
            <a:r>
              <a:rPr lang="en-US" dirty="0">
                <a:hlinkClick r:id="rId9"/>
              </a:rPr>
              <a:t>ResearchData@northwestern.edu</a:t>
            </a:r>
            <a:r>
              <a:rPr lang="en-US" dirty="0"/>
              <a:t>: Requests emailed to this address will be sent to the person at Northwestern most qualified to help </a:t>
            </a:r>
          </a:p>
        </p:txBody>
      </p:sp>
    </p:spTree>
    <p:extLst>
      <p:ext uri="{BB962C8B-B14F-4D97-AF65-F5344CB8AC3E}">
        <p14:creationId xmlns:p14="http://schemas.microsoft.com/office/powerpoint/2010/main" val="107668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F978-4AA8-49C6-B6AA-BA21C12F712F}"/>
              </a:ext>
            </a:extLst>
          </p:cNvPr>
          <p:cNvSpPr>
            <a:spLocks noGrp="1"/>
          </p:cNvSpPr>
          <p:nvPr>
            <p:ph type="title"/>
          </p:nvPr>
        </p:nvSpPr>
        <p:spPr>
          <a:xfrm>
            <a:off x="1098557" y="360316"/>
            <a:ext cx="7553987" cy="762000"/>
          </a:xfrm>
        </p:spPr>
        <p:txBody>
          <a:bodyPr/>
          <a:lstStyle/>
          <a:p>
            <a:r>
              <a:rPr lang="en-US" dirty="0"/>
              <a:t>Northwestern Data Management and Storage Resources </a:t>
            </a:r>
          </a:p>
        </p:txBody>
      </p:sp>
      <p:sp>
        <p:nvSpPr>
          <p:cNvPr id="3" name="Content Placeholder 2">
            <a:extLst>
              <a:ext uri="{FF2B5EF4-FFF2-40B4-BE49-F238E27FC236}">
                <a16:creationId xmlns:a16="http://schemas.microsoft.com/office/drawing/2014/main" id="{33CB8109-6AA8-4651-BF72-060F0324A7BE}"/>
              </a:ext>
            </a:extLst>
          </p:cNvPr>
          <p:cNvSpPr>
            <a:spLocks noGrp="1"/>
          </p:cNvSpPr>
          <p:nvPr>
            <p:ph idx="1"/>
          </p:nvPr>
        </p:nvSpPr>
        <p:spPr>
          <a:xfrm>
            <a:off x="485192" y="1281338"/>
            <a:ext cx="8444204" cy="2976561"/>
          </a:xfrm>
        </p:spPr>
        <p:txBody>
          <a:bodyPr/>
          <a:lstStyle/>
          <a:p>
            <a:r>
              <a:rPr lang="en-US" dirty="0"/>
              <a:t>Northwestern Information Technology Research Computing Services offers recurring classes on cleaning data in R and Python, cloud storage, and a host of other data-related topics:</a:t>
            </a:r>
          </a:p>
          <a:p>
            <a:pPr lvl="1"/>
            <a:r>
              <a:rPr lang="en-US" dirty="0">
                <a:hlinkClick r:id="rId3"/>
              </a:rPr>
              <a:t>Training and Learning</a:t>
            </a:r>
            <a:endParaRPr lang="en-US" dirty="0"/>
          </a:p>
          <a:p>
            <a:pPr lvl="1"/>
            <a:endParaRPr lang="en-US" dirty="0"/>
          </a:p>
          <a:p>
            <a:pPr marL="174625" lvl="1" indent="-174625">
              <a:buClr>
                <a:schemeClr val="accent1"/>
              </a:buClr>
              <a:buFont typeface="Arial"/>
              <a:buChar char="•"/>
            </a:pPr>
            <a:r>
              <a:rPr lang="en-US" dirty="0"/>
              <a:t>There are multiple repository solutions available at Northwestern: </a:t>
            </a:r>
          </a:p>
          <a:p>
            <a:pPr lvl="1">
              <a:buClr>
                <a:schemeClr val="accent1"/>
              </a:buClr>
            </a:pPr>
            <a:r>
              <a:rPr lang="en-US" dirty="0">
                <a:solidFill>
                  <a:schemeClr val="accent2"/>
                </a:solidFill>
                <a:hlinkClick r:id="rId4">
                  <a:extLst>
                    <a:ext uri="{A12FA001-AC4F-418D-AE19-62706E023703}">
                      <ahyp:hlinkClr xmlns:ahyp="http://schemas.microsoft.com/office/drawing/2018/hyperlinkcolor" val="tx"/>
                    </a:ext>
                  </a:extLst>
                </a:hlinkClick>
              </a:rPr>
              <a:t>Document Sharing and Data Storage Finder</a:t>
            </a:r>
            <a:endParaRPr lang="en-US" dirty="0">
              <a:solidFill>
                <a:schemeClr val="accent2"/>
              </a:solidFill>
            </a:endParaRPr>
          </a:p>
          <a:p>
            <a:pPr lvl="2">
              <a:buClr>
                <a:schemeClr val="accent1"/>
              </a:buClr>
            </a:pPr>
            <a:r>
              <a:rPr lang="en-US" sz="1700" dirty="0"/>
              <a:t>Use the interactive tool to compare storage services and see which works best for your data</a:t>
            </a:r>
          </a:p>
          <a:p>
            <a:pPr lvl="2">
              <a:buClr>
                <a:schemeClr val="accent1"/>
              </a:buClr>
            </a:pPr>
            <a:r>
              <a:rPr lang="en-US" sz="1700" b="1" dirty="0"/>
              <a:t>NOTE</a:t>
            </a:r>
            <a:r>
              <a:rPr lang="en-US" sz="1700" dirty="0"/>
              <a:t>: Some of the storage solutions involve costs – use the tool early in the research process in order to factor in and budget the costs</a:t>
            </a:r>
          </a:p>
        </p:txBody>
      </p:sp>
      <p:sp>
        <p:nvSpPr>
          <p:cNvPr id="7" name="Slide Number Placeholder 6">
            <a:extLst>
              <a:ext uri="{FF2B5EF4-FFF2-40B4-BE49-F238E27FC236}">
                <a16:creationId xmlns:a16="http://schemas.microsoft.com/office/drawing/2014/main" id="{5F81F6AD-31A9-44B7-A34D-2EB9B7B0E4A4}"/>
              </a:ext>
            </a:extLst>
          </p:cNvPr>
          <p:cNvSpPr>
            <a:spLocks noGrp="1"/>
          </p:cNvSpPr>
          <p:nvPr>
            <p:ph type="sldNum" sz="quarter" idx="16"/>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2223866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8414-7437-4B11-B267-EF7F8373D229}"/>
              </a:ext>
            </a:extLst>
          </p:cNvPr>
          <p:cNvSpPr>
            <a:spLocks noGrp="1"/>
          </p:cNvSpPr>
          <p:nvPr>
            <p:ph type="title"/>
          </p:nvPr>
        </p:nvSpPr>
        <p:spPr>
          <a:xfrm>
            <a:off x="1036561" y="140675"/>
            <a:ext cx="7894982" cy="801752"/>
          </a:xfrm>
        </p:spPr>
        <p:txBody>
          <a:bodyPr/>
          <a:lstStyle/>
          <a:p>
            <a:r>
              <a:rPr lang="en-US" dirty="0"/>
              <a:t>NIH Resources on the Data Management and Sharing Policy (overview: https://</a:t>
            </a:r>
            <a:r>
              <a:rPr lang="en-US" dirty="0" err="1"/>
              <a:t>sharing.nih.gov</a:t>
            </a:r>
            <a:r>
              <a:rPr lang="en-US" dirty="0"/>
              <a:t>/) </a:t>
            </a:r>
          </a:p>
        </p:txBody>
      </p:sp>
      <p:sp>
        <p:nvSpPr>
          <p:cNvPr id="5" name="Content Placeholder 4">
            <a:extLst>
              <a:ext uri="{FF2B5EF4-FFF2-40B4-BE49-F238E27FC236}">
                <a16:creationId xmlns:a16="http://schemas.microsoft.com/office/drawing/2014/main" id="{599BBF09-7290-4955-BFB3-B0F1D88750A9}"/>
              </a:ext>
            </a:extLst>
          </p:cNvPr>
          <p:cNvSpPr>
            <a:spLocks noGrp="1"/>
          </p:cNvSpPr>
          <p:nvPr>
            <p:ph idx="1"/>
          </p:nvPr>
        </p:nvSpPr>
        <p:spPr>
          <a:xfrm>
            <a:off x="148834" y="942426"/>
            <a:ext cx="8846332" cy="3753559"/>
          </a:xfrm>
        </p:spPr>
        <p:txBody>
          <a:bodyPr/>
          <a:lstStyle/>
          <a:p>
            <a:r>
              <a:rPr lang="en-US" sz="1200" dirty="0"/>
              <a:t>Learning Resources and Tools: </a:t>
            </a:r>
            <a:r>
              <a:rPr lang="en-US" sz="1200" dirty="0">
                <a:hlinkClick r:id="rId3"/>
              </a:rPr>
              <a:t>https://sharing.nih.gov/about/learning</a:t>
            </a:r>
            <a:r>
              <a:rPr lang="en-US" sz="1200" dirty="0"/>
              <a:t>  </a:t>
            </a:r>
          </a:p>
          <a:p>
            <a:r>
              <a:rPr lang="en-US" sz="1200" dirty="0"/>
              <a:t>Implementation Details: </a:t>
            </a:r>
            <a:r>
              <a:rPr lang="en-US" sz="1200" dirty="0">
                <a:hlinkClick r:id="rId4"/>
              </a:rPr>
              <a:t>https://grants.nih.gov/grants/guide/notice-files/NOT-OD-22-189.html</a:t>
            </a:r>
            <a:r>
              <a:rPr lang="en-US" sz="1200" dirty="0"/>
              <a:t>   </a:t>
            </a:r>
          </a:p>
          <a:p>
            <a:r>
              <a:rPr lang="en-US" sz="1200" dirty="0"/>
              <a:t>FAQs: </a:t>
            </a:r>
            <a:r>
              <a:rPr lang="en-US" sz="1200" dirty="0">
                <a:hlinkClick r:id="rId5"/>
              </a:rPr>
              <a:t>https://sharing.nih.gov/faqs#/data-management-and-sharing-policy.htm</a:t>
            </a:r>
            <a:r>
              <a:rPr lang="en-US" sz="1200" dirty="0"/>
              <a:t> </a:t>
            </a:r>
          </a:p>
          <a:p>
            <a:r>
              <a:rPr lang="en-US" sz="1200" dirty="0"/>
              <a:t>Budgeting for Data Management and Sharing: </a:t>
            </a:r>
            <a:r>
              <a:rPr lang="en-US" sz="1200" dirty="0">
                <a:hlinkClick r:id="rId6"/>
              </a:rPr>
              <a:t>https://sharing.nih.gov/data-management-and-sharing-policy/planning-and-budgeting-DMS/budgeting-for-data-management-sharing#after</a:t>
            </a:r>
            <a:r>
              <a:rPr lang="en-US" sz="1200" dirty="0"/>
              <a:t> </a:t>
            </a:r>
          </a:p>
          <a:p>
            <a:r>
              <a:rPr lang="en-US" sz="1200" dirty="0"/>
              <a:t>Tool: Which NIH data sharing policies apply to my research?: </a:t>
            </a:r>
            <a:r>
              <a:rPr lang="en-US" sz="1200" dirty="0">
                <a:hlinkClick r:id="rId7"/>
              </a:rPr>
              <a:t>https://sharing.nih.gov/other-sharing-policies/which-policies-apply-to-my-research</a:t>
            </a:r>
            <a:r>
              <a:rPr lang="en-US" sz="1200" dirty="0"/>
              <a:t> </a:t>
            </a:r>
          </a:p>
          <a:p>
            <a:r>
              <a:rPr lang="en-US" sz="1200" dirty="0"/>
              <a:t>Tool: (filterable) List of NIH Institute and Center Data Sharing Policies: </a:t>
            </a:r>
            <a:r>
              <a:rPr lang="en-US" sz="1200" dirty="0">
                <a:hlinkClick r:id="rId8"/>
              </a:rPr>
              <a:t>https://sharing.nih.gov/other-sharing-policies/nih-institute-and-center-data-sharing-policies</a:t>
            </a:r>
            <a:r>
              <a:rPr lang="en-US" sz="1200" dirty="0"/>
              <a:t> </a:t>
            </a:r>
          </a:p>
          <a:p>
            <a:r>
              <a:rPr lang="en-US" sz="1200" dirty="0"/>
              <a:t>Points to consider / sample language for informed consents for secondary research with data and biospecimens: </a:t>
            </a:r>
            <a:r>
              <a:rPr lang="en-US" sz="1200" dirty="0">
                <a:hlinkClick r:id="rId9"/>
              </a:rPr>
              <a:t>https://osp.od.nih.gov/wp-content/uploads/Informed-Consent-Resource-for-Secondary-Research-with-Data-and-Biospecimens.pdf</a:t>
            </a:r>
            <a:r>
              <a:rPr lang="en-US" sz="1200" dirty="0"/>
              <a:t> </a:t>
            </a:r>
          </a:p>
          <a:p>
            <a:r>
              <a:rPr lang="en-US" sz="1200" dirty="0"/>
              <a:t>Supplemental Information to the NIH Policy for Data Management and Sharing: Protecting Privacy When Sharing Human Research Participant Data: </a:t>
            </a:r>
            <a:r>
              <a:rPr lang="en-US" sz="1200" dirty="0">
                <a:hlinkClick r:id="rId10"/>
              </a:rPr>
              <a:t>https://grants.nih.gov/grants/guide/notice-files/not-od-22-213.html</a:t>
            </a:r>
            <a:endParaRPr lang="en-US" sz="1200" dirty="0"/>
          </a:p>
          <a:p>
            <a:r>
              <a:rPr lang="en-US" sz="1200" dirty="0"/>
              <a:t>DMP Format Page: </a:t>
            </a:r>
            <a:r>
              <a:rPr lang="en-US" sz="1200" dirty="0">
                <a:hlinkClick r:id="rId11"/>
              </a:rPr>
              <a:t>https://grants.nih.gov/sites/default/files/DMS-Plan-blank-format-page.pdf</a:t>
            </a:r>
            <a:r>
              <a:rPr lang="en-US" sz="1200" dirty="0"/>
              <a:t>   </a:t>
            </a:r>
          </a:p>
          <a:p>
            <a:r>
              <a:rPr lang="en-US" sz="1200" dirty="0"/>
              <a:t>NIH-provided sample data management and sharing plans*: </a:t>
            </a:r>
            <a:r>
              <a:rPr lang="en-US" sz="1200" dirty="0">
                <a:hlinkClick r:id="rId12"/>
              </a:rPr>
              <a:t>https://sharing.nih.gov/data-management-and-sharing-policy/planning-and-budgeting-for-data-management-and-sharing/writing-a-data-management-and-sharing-plan#sample-plans</a:t>
            </a:r>
            <a:r>
              <a:rPr lang="en-US" sz="1200" dirty="0"/>
              <a:t> </a:t>
            </a:r>
          </a:p>
          <a:p>
            <a:pPr lvl="1"/>
            <a:r>
              <a:rPr lang="en-US" sz="1200" dirty="0"/>
              <a:t>*many of the sample plans state that a university’s office of sponsored research will monitor and oversee compliance with a DMSP. This is </a:t>
            </a:r>
            <a:r>
              <a:rPr lang="en-US" sz="1200" b="1" dirty="0"/>
              <a:t>not</a:t>
            </a:r>
            <a:r>
              <a:rPr lang="en-US" sz="1200" dirty="0"/>
              <a:t> true for Northwestern. In Element 6, the PI or their appointed data manager should be listed as plan overseer.</a:t>
            </a:r>
          </a:p>
        </p:txBody>
      </p:sp>
      <p:sp>
        <p:nvSpPr>
          <p:cNvPr id="7" name="Slide Number Placeholder 6">
            <a:extLst>
              <a:ext uri="{FF2B5EF4-FFF2-40B4-BE49-F238E27FC236}">
                <a16:creationId xmlns:a16="http://schemas.microsoft.com/office/drawing/2014/main" id="{1874E55E-CC60-43B2-B5A4-041D3EBB8943}"/>
              </a:ext>
            </a:extLst>
          </p:cNvPr>
          <p:cNvSpPr>
            <a:spLocks noGrp="1"/>
          </p:cNvSpPr>
          <p:nvPr>
            <p:ph type="sldNum" sz="quarter" idx="16"/>
          </p:nvPr>
        </p:nvSpPr>
        <p:spPr/>
        <p:txBody>
          <a:bodyPr/>
          <a:lstStyle/>
          <a:p>
            <a:fld id="{0D558541-60C9-42A2-8392-FF12533A6B7A}" type="slidenum">
              <a:rPr lang="en-US" smtClean="0"/>
              <a:pPr/>
              <a:t>25</a:t>
            </a:fld>
            <a:endParaRPr lang="en-US" dirty="0"/>
          </a:p>
        </p:txBody>
      </p:sp>
    </p:spTree>
    <p:extLst>
      <p:ext uri="{BB962C8B-B14F-4D97-AF65-F5344CB8AC3E}">
        <p14:creationId xmlns:p14="http://schemas.microsoft.com/office/powerpoint/2010/main" val="3572007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90613225-B44F-6D4B-A644-03515F7C3214}"/>
              </a:ext>
            </a:extLst>
          </p:cNvPr>
          <p:cNvSpPr>
            <a:spLocks noGrp="1"/>
          </p:cNvSpPr>
          <p:nvPr>
            <p:ph type="subTitle" idx="1"/>
          </p:nvPr>
        </p:nvSpPr>
        <p:spPr/>
        <p:txBody>
          <a:bodyPr/>
          <a:lstStyle/>
          <a:p>
            <a:r>
              <a:rPr lang="en-US" dirty="0"/>
              <a:t>Contact me:</a:t>
            </a:r>
          </a:p>
          <a:p>
            <a:r>
              <a:rPr lang="en-US" dirty="0"/>
              <a:t>sara.gonzales2@northwestern.edu</a:t>
            </a:r>
          </a:p>
        </p:txBody>
      </p:sp>
    </p:spTree>
    <p:extLst>
      <p:ext uri="{BB962C8B-B14F-4D97-AF65-F5344CB8AC3E}">
        <p14:creationId xmlns:p14="http://schemas.microsoft.com/office/powerpoint/2010/main" val="198081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805" y="205829"/>
            <a:ext cx="7955206" cy="516431"/>
          </a:xfrm>
        </p:spPr>
        <p:txBody>
          <a:bodyPr/>
          <a:lstStyle/>
          <a:p>
            <a:r>
              <a:rPr lang="en-US" dirty="0"/>
              <a:t>Final NIH Policy for Data Management and Sharing</a:t>
            </a:r>
          </a:p>
        </p:txBody>
      </p:sp>
      <p:sp>
        <p:nvSpPr>
          <p:cNvPr id="4" name="Text Placeholder 3"/>
          <p:cNvSpPr>
            <a:spLocks noGrp="1"/>
          </p:cNvSpPr>
          <p:nvPr>
            <p:ph type="body" sz="quarter" idx="13"/>
          </p:nvPr>
        </p:nvSpPr>
        <p:spPr>
          <a:xfrm>
            <a:off x="1080805" y="713871"/>
            <a:ext cx="7180263" cy="457200"/>
          </a:xfrm>
        </p:spPr>
        <p:txBody>
          <a:bodyPr/>
          <a:lstStyle/>
          <a:p>
            <a:r>
              <a:rPr lang="en-US" dirty="0"/>
              <a:t>https://grants.nih.gov/grants/guide/notice-files/NOT-OD-21-013.html</a:t>
            </a:r>
          </a:p>
        </p:txBody>
      </p:sp>
      <p:sp>
        <p:nvSpPr>
          <p:cNvPr id="3" name="Content Placeholder 2"/>
          <p:cNvSpPr>
            <a:spLocks noGrp="1"/>
          </p:cNvSpPr>
          <p:nvPr>
            <p:ph idx="1"/>
          </p:nvPr>
        </p:nvSpPr>
        <p:spPr>
          <a:xfrm>
            <a:off x="149902" y="1126102"/>
            <a:ext cx="8820285" cy="3482198"/>
          </a:xfrm>
        </p:spPr>
        <p:txBody>
          <a:bodyPr/>
          <a:lstStyle/>
          <a:p>
            <a:r>
              <a:rPr lang="en-US" sz="1400" b="1" dirty="0"/>
              <a:t>What is the Data Management and Sharing (DMS) policy? </a:t>
            </a:r>
          </a:p>
          <a:p>
            <a:pPr lvl="2"/>
            <a:r>
              <a:rPr lang="en-US" sz="1300" dirty="0"/>
              <a:t>A policy outlining the requirement for all NIH funding applicants to submit a “</a:t>
            </a:r>
            <a:r>
              <a:rPr lang="en-US" sz="1300" b="1" dirty="0"/>
              <a:t>Data Management and Sharing Plan (DMSP) </a:t>
            </a:r>
            <a:r>
              <a:rPr lang="en-US" sz="1300" dirty="0"/>
              <a:t>outlining how scientific data and accompanying metadata will be managed and shared”</a:t>
            </a:r>
          </a:p>
          <a:p>
            <a:pPr lvl="3"/>
            <a:r>
              <a:rPr lang="en-US" sz="1300" dirty="0"/>
              <a:t>Restrictions and limitations are considered</a:t>
            </a:r>
          </a:p>
          <a:p>
            <a:r>
              <a:rPr lang="en-US" sz="1400" b="1" dirty="0"/>
              <a:t>When will it be enforced?</a:t>
            </a:r>
          </a:p>
          <a:p>
            <a:pPr lvl="2"/>
            <a:r>
              <a:rPr lang="en-US" sz="1300" dirty="0"/>
              <a:t>For all proposals or contracts submitted or executed on or after </a:t>
            </a:r>
            <a:r>
              <a:rPr lang="en-US" sz="1300" b="1" dirty="0"/>
              <a:t>January 25, 2023</a:t>
            </a:r>
          </a:p>
          <a:p>
            <a:r>
              <a:rPr lang="en-US" sz="1400" b="1" dirty="0"/>
              <a:t>What are the compliance requirements?</a:t>
            </a:r>
          </a:p>
          <a:p>
            <a:pPr lvl="2"/>
            <a:r>
              <a:rPr lang="en-US" sz="1300" dirty="0"/>
              <a:t>For Extramural Awards and Contracts, the DMSP becomes part of the terms and conditions of the Notice of Award. If not complied with, enforcements can include termination of the award and ramifications for future funding</a:t>
            </a:r>
          </a:p>
          <a:p>
            <a:pPr marL="174625" lvl="2">
              <a:buClr>
                <a:schemeClr val="accent1"/>
              </a:buClr>
            </a:pPr>
            <a:r>
              <a:rPr lang="en-US" b="1" dirty="0"/>
              <a:t>What does the policy apply to?</a:t>
            </a:r>
          </a:p>
          <a:p>
            <a:pPr lvl="2">
              <a:buClr>
                <a:schemeClr val="accent1"/>
              </a:buClr>
            </a:pPr>
            <a:r>
              <a:rPr lang="en-US" sz="1300" dirty="0"/>
              <a:t>All research funded or done in whole or part by the NIH, including Extramural Grants, Contracts, and Intramural Research Projects, which generates scientific data</a:t>
            </a:r>
          </a:p>
          <a:p>
            <a:pPr marL="174625" lvl="2">
              <a:buClr>
                <a:schemeClr val="accent1"/>
              </a:buClr>
            </a:pPr>
            <a:r>
              <a:rPr lang="en-US" b="1" dirty="0"/>
              <a:t>Is this the only data sharing policy that may apply to my NIH-funded research? </a:t>
            </a:r>
          </a:p>
          <a:p>
            <a:pPr marL="403225" lvl="3">
              <a:buClr>
                <a:schemeClr val="accent1"/>
              </a:buClr>
            </a:pPr>
            <a:r>
              <a:rPr lang="en-US" sz="1300" dirty="0"/>
              <a:t>NO: See </a:t>
            </a:r>
            <a:r>
              <a:rPr lang="en-US" sz="1300" dirty="0">
                <a:hlinkClick r:id="rId3"/>
              </a:rPr>
              <a:t>https://sharing.nih.gov/other-sharing-policies/nih-institute-and-center-data-sharing-policies</a:t>
            </a:r>
            <a:r>
              <a:rPr lang="en-US" sz="1300" dirty="0"/>
              <a:t> to check which additional NIH data sharing policies may apply to your research</a:t>
            </a:r>
          </a:p>
        </p:txBody>
      </p:sp>
      <p:sp>
        <p:nvSpPr>
          <p:cNvPr id="7" name="Slide Number Placeholder 6"/>
          <p:cNvSpPr>
            <a:spLocks noGrp="1"/>
          </p:cNvSpPr>
          <p:nvPr>
            <p:ph type="sldNum" sz="quarter" idx="16"/>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58702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45" y="324855"/>
            <a:ext cx="7955206" cy="516431"/>
          </a:xfrm>
        </p:spPr>
        <p:txBody>
          <a:bodyPr/>
          <a:lstStyle/>
          <a:p>
            <a:r>
              <a:rPr lang="en-US" dirty="0"/>
              <a:t>What, Precisely, does the NIH Require to be Shared?</a:t>
            </a:r>
          </a:p>
        </p:txBody>
      </p:sp>
      <p:sp>
        <p:nvSpPr>
          <p:cNvPr id="4" name="Text Placeholder 3"/>
          <p:cNvSpPr>
            <a:spLocks noGrp="1"/>
          </p:cNvSpPr>
          <p:nvPr>
            <p:ph type="body" sz="quarter" idx="13"/>
          </p:nvPr>
        </p:nvSpPr>
        <p:spPr>
          <a:xfrm>
            <a:off x="1170745" y="841286"/>
            <a:ext cx="7180263" cy="457200"/>
          </a:xfrm>
        </p:spPr>
        <p:txBody>
          <a:bodyPr/>
          <a:lstStyle/>
          <a:p>
            <a:r>
              <a:rPr lang="en-US" sz="1600" dirty="0"/>
              <a:t>https://sharing.nih.gov/faqs#/data-management-and-sharing-policy.htm?anchor=56772</a:t>
            </a:r>
          </a:p>
        </p:txBody>
      </p:sp>
      <p:sp>
        <p:nvSpPr>
          <p:cNvPr id="3" name="Content Placeholder 2"/>
          <p:cNvSpPr>
            <a:spLocks noGrp="1"/>
          </p:cNvSpPr>
          <p:nvPr>
            <p:ph idx="1"/>
          </p:nvPr>
        </p:nvSpPr>
        <p:spPr>
          <a:xfrm>
            <a:off x="250190" y="1298486"/>
            <a:ext cx="6967856" cy="3219270"/>
          </a:xfrm>
        </p:spPr>
        <p:txBody>
          <a:bodyPr/>
          <a:lstStyle/>
          <a:p>
            <a:r>
              <a:rPr lang="en-US" sz="1600" dirty="0"/>
              <a:t>The data required to be shared is the recorded factual material that is of </a:t>
            </a:r>
            <a:r>
              <a:rPr lang="en-US" sz="1600" b="1" dirty="0"/>
              <a:t>sufficient quality to validate and replicate research findings</a:t>
            </a:r>
            <a:r>
              <a:rPr lang="en-US" sz="1600" dirty="0"/>
              <a:t>. This includes not just data used to support scholarly publications; the findings can include null, unpublished results. The data must be related to the proposed research questions and findings </a:t>
            </a:r>
          </a:p>
          <a:p>
            <a:endParaRPr lang="en-US" sz="1600" dirty="0"/>
          </a:p>
          <a:p>
            <a:r>
              <a:rPr lang="en-US" sz="1600" dirty="0"/>
              <a:t>Lab notebooks, preliminary analyses, case report forms, and physical objects are NOT expected to be shared for compliance with this policy.</a:t>
            </a:r>
          </a:p>
          <a:p>
            <a:endParaRPr lang="en-US" sz="1600" dirty="0"/>
          </a:p>
          <a:p>
            <a:r>
              <a:rPr lang="en-US" sz="1600" dirty="0"/>
              <a:t>Responsible data sharing is required – the plan should outline how the researcher will protect privacy, human subjects’ rights, and confidentiality, as well as abide by existing laws, regulations, and policies</a:t>
            </a:r>
          </a:p>
        </p:txBody>
      </p:sp>
      <p:sp>
        <p:nvSpPr>
          <p:cNvPr id="5" name="Rectangle: Rounded Corners 4">
            <a:extLst>
              <a:ext uri="{FF2B5EF4-FFF2-40B4-BE49-F238E27FC236}">
                <a16:creationId xmlns:a16="http://schemas.microsoft.com/office/drawing/2014/main" id="{4CCF2C28-792A-4A87-A54B-D1DFEF6917A2}"/>
              </a:ext>
            </a:extLst>
          </p:cNvPr>
          <p:cNvSpPr/>
          <p:nvPr/>
        </p:nvSpPr>
        <p:spPr>
          <a:xfrm>
            <a:off x="7332345" y="1719035"/>
            <a:ext cx="1668780" cy="2125980"/>
          </a:xfrm>
          <a:prstGeom prst="round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NIH FAQ #1: </a:t>
            </a:r>
            <a:r>
              <a:rPr lang="en-US" dirty="0">
                <a:solidFill>
                  <a:schemeClr val="bg1"/>
                </a:solidFill>
                <a:hlinkClick r:id="rId3">
                  <a:extLst>
                    <a:ext uri="{A12FA001-AC4F-418D-AE19-62706E023703}">
                      <ahyp:hlinkClr xmlns:ahyp="http://schemas.microsoft.com/office/drawing/2018/hyperlinkcolor" val="tx"/>
                    </a:ext>
                  </a:extLst>
                </a:hlinkClick>
              </a:rPr>
              <a:t>Am I expected to share all data generated during my research?</a:t>
            </a:r>
            <a:endParaRPr lang="en-US" dirty="0">
              <a:solidFill>
                <a:schemeClr val="bg1"/>
              </a:solidFill>
            </a:endParaRPr>
          </a:p>
        </p:txBody>
      </p:sp>
      <p:sp>
        <p:nvSpPr>
          <p:cNvPr id="7" name="Slide Number Placeholder 6"/>
          <p:cNvSpPr>
            <a:spLocks noGrp="1"/>
          </p:cNvSpPr>
          <p:nvPr>
            <p:ph type="sldNum" sz="quarter" idx="16"/>
          </p:nvPr>
        </p:nvSpPr>
        <p:spPr/>
        <p:txBody>
          <a:bodyPr/>
          <a:lstStyle/>
          <a:p>
            <a:fld id="{0D558541-60C9-42A2-8392-FF12533A6B7A}" type="slidenum">
              <a:rPr lang="en-US" smtClean="0"/>
              <a:pPr/>
              <a:t>4</a:t>
            </a:fld>
            <a:endParaRPr lang="en-US" dirty="0"/>
          </a:p>
        </p:txBody>
      </p:sp>
    </p:spTree>
    <p:extLst>
      <p:ext uri="{BB962C8B-B14F-4D97-AF65-F5344CB8AC3E}">
        <p14:creationId xmlns:p14="http://schemas.microsoft.com/office/powerpoint/2010/main" val="293345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Writing a Data Management Plan</a:t>
            </a:r>
          </a:p>
        </p:txBody>
      </p:sp>
    </p:spTree>
    <p:extLst>
      <p:ext uri="{BB962C8B-B14F-4D97-AF65-F5344CB8AC3E}">
        <p14:creationId xmlns:p14="http://schemas.microsoft.com/office/powerpoint/2010/main" val="162739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842" y="383709"/>
            <a:ext cx="8004739" cy="697552"/>
          </a:xfrm>
        </p:spPr>
        <p:txBody>
          <a:bodyPr/>
          <a:lstStyle/>
          <a:p>
            <a:r>
              <a:rPr lang="en-US" dirty="0"/>
              <a:t>Elements of an NIH Data Management and Sharing Plan (DMSP)</a:t>
            </a:r>
          </a:p>
        </p:txBody>
      </p:sp>
      <p:sp>
        <p:nvSpPr>
          <p:cNvPr id="5" name="Text Placeholder 3">
            <a:extLst>
              <a:ext uri="{FF2B5EF4-FFF2-40B4-BE49-F238E27FC236}">
                <a16:creationId xmlns:a16="http://schemas.microsoft.com/office/drawing/2014/main" id="{82FAE0B2-DF47-436D-872B-CEF8F6FE7622}"/>
              </a:ext>
            </a:extLst>
          </p:cNvPr>
          <p:cNvSpPr>
            <a:spLocks noGrp="1"/>
          </p:cNvSpPr>
          <p:nvPr>
            <p:ph type="body" sz="quarter" idx="13"/>
          </p:nvPr>
        </p:nvSpPr>
        <p:spPr>
          <a:xfrm>
            <a:off x="1065842" y="1038646"/>
            <a:ext cx="7180263" cy="286696"/>
          </a:xfrm>
        </p:spPr>
        <p:txBody>
          <a:bodyPr/>
          <a:lstStyle/>
          <a:p>
            <a:r>
              <a:rPr lang="en-US" dirty="0"/>
              <a:t>https://grants.nih.gov/grants/guide/notice-files/NOT-OD-21-014.html</a:t>
            </a:r>
          </a:p>
        </p:txBody>
      </p:sp>
      <p:sp>
        <p:nvSpPr>
          <p:cNvPr id="3" name="Content Placeholder 2"/>
          <p:cNvSpPr>
            <a:spLocks noGrp="1"/>
          </p:cNvSpPr>
          <p:nvPr>
            <p:ph idx="1"/>
          </p:nvPr>
        </p:nvSpPr>
        <p:spPr>
          <a:xfrm>
            <a:off x="499078" y="1458832"/>
            <a:ext cx="7562914" cy="3159890"/>
          </a:xfrm>
        </p:spPr>
        <p:txBody>
          <a:bodyPr/>
          <a:lstStyle/>
          <a:p>
            <a:r>
              <a:rPr lang="en-US" b="1" dirty="0"/>
              <a:t>Goal: </a:t>
            </a:r>
            <a:r>
              <a:rPr lang="en-US" dirty="0"/>
              <a:t>to describe how project data will be managed and shared, in 1 – 2 pages</a:t>
            </a:r>
          </a:p>
          <a:p>
            <a:endParaRPr lang="en-US" sz="800" dirty="0"/>
          </a:p>
          <a:p>
            <a:r>
              <a:rPr lang="en-US" b="1" dirty="0"/>
              <a:t>Elements</a:t>
            </a:r>
            <a:r>
              <a:rPr lang="en-US" dirty="0"/>
              <a:t> to describe:</a:t>
            </a:r>
          </a:p>
          <a:p>
            <a:pPr lvl="1">
              <a:buFont typeface="Arial" panose="020B0604020202020204" pitchFamily="34" charset="0"/>
              <a:buChar char="•"/>
            </a:pPr>
            <a:r>
              <a:rPr lang="en-US" sz="1400" b="1" dirty="0"/>
              <a:t>Data Type</a:t>
            </a:r>
            <a:r>
              <a:rPr lang="en-US" sz="1400" dirty="0"/>
              <a:t>: Describe the types of data to be managed, preserved, and shared</a:t>
            </a:r>
          </a:p>
          <a:p>
            <a:pPr lvl="1">
              <a:buFont typeface="Arial" panose="020B0604020202020204" pitchFamily="34" charset="0"/>
              <a:buChar char="•"/>
            </a:pPr>
            <a:r>
              <a:rPr lang="en-US" sz="1400" b="1" dirty="0"/>
              <a:t>Related Tools, Software, and/or Code: </a:t>
            </a:r>
            <a:r>
              <a:rPr lang="en-US" sz="1400" dirty="0"/>
              <a:t>Describe specialized tools, software, and code that is instrumental in creating and/or manipulating the data</a:t>
            </a:r>
          </a:p>
          <a:p>
            <a:pPr lvl="1">
              <a:buFont typeface="Arial" panose="020B0604020202020204" pitchFamily="34" charset="0"/>
              <a:buChar char="•"/>
            </a:pPr>
            <a:r>
              <a:rPr lang="en-US" sz="1400" b="1" dirty="0"/>
              <a:t>Standards: </a:t>
            </a:r>
            <a:r>
              <a:rPr lang="en-US" sz="1400" dirty="0"/>
              <a:t>Describe standards applied to your data and metadata. Can take the form of various kinds of data documentation, including application of outside standards and vocabularies</a:t>
            </a:r>
          </a:p>
          <a:p>
            <a:pPr lvl="1">
              <a:buFont typeface="Arial" panose="020B0604020202020204" pitchFamily="34" charset="0"/>
              <a:buChar char="•"/>
            </a:pPr>
            <a:r>
              <a:rPr lang="en-US" sz="1400" b="1" dirty="0"/>
              <a:t>Data Preservation, Access, and Associated Timelines: </a:t>
            </a:r>
            <a:r>
              <a:rPr lang="en-US" sz="1400" dirty="0"/>
              <a:t>Describe the tools you will use for data preservation (e.g., repositories), how data access is enabled, and data availability timelines.</a:t>
            </a:r>
          </a:p>
          <a:p>
            <a:pPr lvl="1">
              <a:buFont typeface="Arial" panose="020B0604020202020204" pitchFamily="34" charset="0"/>
              <a:buChar char="•"/>
            </a:pPr>
            <a:r>
              <a:rPr lang="en-US" sz="1400" b="1" dirty="0"/>
              <a:t>Access, Distribution, or Reuse Considerations: </a:t>
            </a:r>
            <a:r>
              <a:rPr lang="en-US" sz="1400" dirty="0"/>
              <a:t>Describe how consent and confidentiality has been respected with regard to data-sharing, as well as ownership and licensing of data</a:t>
            </a:r>
          </a:p>
          <a:p>
            <a:pPr lvl="1">
              <a:buFont typeface="Arial" panose="020B0604020202020204" pitchFamily="34" charset="0"/>
              <a:buChar char="•"/>
            </a:pPr>
            <a:r>
              <a:rPr lang="en-US" sz="1400" b="1" dirty="0"/>
              <a:t>Oversight of Data Management and Sharing: </a:t>
            </a:r>
            <a:r>
              <a:rPr lang="en-US" sz="1400" dirty="0"/>
              <a:t>Describe who will oversee and enforce your plan</a:t>
            </a:r>
          </a:p>
        </p:txBody>
      </p:sp>
      <p:sp>
        <p:nvSpPr>
          <p:cNvPr id="8" name="Slide Number Placeholder 7"/>
          <p:cNvSpPr>
            <a:spLocks noGrp="1"/>
          </p:cNvSpPr>
          <p:nvPr>
            <p:ph type="sldNum" sz="quarter" idx="16"/>
          </p:nvPr>
        </p:nvSpPr>
        <p:spPr/>
        <p:txBody>
          <a:bodyPr/>
          <a:lstStyle/>
          <a:p>
            <a:fld id="{0D558541-60C9-42A2-8392-FF12533A6B7A}" type="slidenum">
              <a:rPr lang="en-US" smtClean="0"/>
              <a:pPr/>
              <a:t>6</a:t>
            </a:fld>
            <a:endParaRPr lang="en-US" dirty="0"/>
          </a:p>
        </p:txBody>
      </p:sp>
    </p:spTree>
    <p:extLst>
      <p:ext uri="{BB962C8B-B14F-4D97-AF65-F5344CB8AC3E}">
        <p14:creationId xmlns:p14="http://schemas.microsoft.com/office/powerpoint/2010/main" val="13178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8414-7437-4B11-B267-EF7F8373D229}"/>
              </a:ext>
            </a:extLst>
          </p:cNvPr>
          <p:cNvSpPr>
            <a:spLocks noGrp="1"/>
          </p:cNvSpPr>
          <p:nvPr>
            <p:ph type="title"/>
          </p:nvPr>
        </p:nvSpPr>
        <p:spPr>
          <a:xfrm>
            <a:off x="1098555" y="344551"/>
            <a:ext cx="7180264" cy="457201"/>
          </a:xfrm>
        </p:spPr>
        <p:txBody>
          <a:bodyPr/>
          <a:lstStyle/>
          <a:p>
            <a:r>
              <a:rPr lang="en-US" dirty="0" err="1"/>
              <a:t>DMPTool</a:t>
            </a:r>
            <a:endParaRPr lang="en-US" dirty="0"/>
          </a:p>
        </p:txBody>
      </p:sp>
      <p:sp>
        <p:nvSpPr>
          <p:cNvPr id="4" name="Text Placeholder 3">
            <a:extLst>
              <a:ext uri="{FF2B5EF4-FFF2-40B4-BE49-F238E27FC236}">
                <a16:creationId xmlns:a16="http://schemas.microsoft.com/office/drawing/2014/main" id="{047A7EEB-56E6-497F-B47C-FC00330E2EF4}"/>
              </a:ext>
            </a:extLst>
          </p:cNvPr>
          <p:cNvSpPr>
            <a:spLocks noGrp="1"/>
          </p:cNvSpPr>
          <p:nvPr>
            <p:ph type="body" sz="quarter" idx="13"/>
          </p:nvPr>
        </p:nvSpPr>
        <p:spPr>
          <a:xfrm>
            <a:off x="1098555" y="801752"/>
            <a:ext cx="7180263" cy="323730"/>
          </a:xfrm>
        </p:spPr>
        <p:txBody>
          <a:bodyPr/>
          <a:lstStyle/>
          <a:p>
            <a:r>
              <a:rPr lang="en-US" dirty="0"/>
              <a:t>https://dmptool.org/plans/new</a:t>
            </a:r>
          </a:p>
        </p:txBody>
      </p:sp>
      <p:pic>
        <p:nvPicPr>
          <p:cNvPr id="9" name="Content Placeholder 8" descr="&quot;Creating a new plan&quot; webpage from DMPTool.org.">
            <a:extLst>
              <a:ext uri="{FF2B5EF4-FFF2-40B4-BE49-F238E27FC236}">
                <a16:creationId xmlns:a16="http://schemas.microsoft.com/office/drawing/2014/main" id="{F8C0B727-7053-43E8-B76F-B43AAB7081D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31290" y="1258953"/>
            <a:ext cx="5881420" cy="3282915"/>
          </a:xfrm>
          <a:ln>
            <a:solidFill>
              <a:schemeClr val="tx1">
                <a:lumMod val="60000"/>
                <a:lumOff val="40000"/>
                <a:alpha val="94000"/>
              </a:schemeClr>
            </a:solidFill>
          </a:ln>
          <a:effectLst>
            <a:outerShdw blurRad="50800" dist="50800" dir="5400000" algn="ctr" rotWithShape="0">
              <a:srgbClr val="000000">
                <a:alpha val="98000"/>
              </a:srgbClr>
            </a:outerShdw>
          </a:effectLst>
        </p:spPr>
      </p:pic>
      <p:sp>
        <p:nvSpPr>
          <p:cNvPr id="7" name="Slide Number Placeholder 6">
            <a:extLst>
              <a:ext uri="{FF2B5EF4-FFF2-40B4-BE49-F238E27FC236}">
                <a16:creationId xmlns:a16="http://schemas.microsoft.com/office/drawing/2014/main" id="{1874E55E-CC60-43B2-B5A4-041D3EBB8943}"/>
              </a:ext>
            </a:extLst>
          </p:cNvPr>
          <p:cNvSpPr>
            <a:spLocks noGrp="1"/>
          </p:cNvSpPr>
          <p:nvPr>
            <p:ph type="sldNum" sz="quarter" idx="16"/>
          </p:nvPr>
        </p:nvSpPr>
        <p:spPr/>
        <p:txBody>
          <a:bodyPr/>
          <a:lstStyle/>
          <a:p>
            <a:fld id="{0D558541-60C9-42A2-8392-FF12533A6B7A}" type="slidenum">
              <a:rPr lang="en-US" smtClean="0"/>
              <a:pPr/>
              <a:t>7</a:t>
            </a:fld>
            <a:endParaRPr lang="en-US" dirty="0"/>
          </a:p>
        </p:txBody>
      </p:sp>
    </p:spTree>
    <p:extLst>
      <p:ext uri="{BB962C8B-B14F-4D97-AF65-F5344CB8AC3E}">
        <p14:creationId xmlns:p14="http://schemas.microsoft.com/office/powerpoint/2010/main" val="4139105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7" y="37172"/>
            <a:ext cx="7180264" cy="762000"/>
          </a:xfrm>
        </p:spPr>
        <p:txBody>
          <a:bodyPr/>
          <a:lstStyle/>
          <a:p>
            <a:r>
              <a:rPr lang="en-US" dirty="0"/>
              <a:t>Data Types – How to Describe them</a:t>
            </a:r>
          </a:p>
        </p:txBody>
      </p:sp>
      <p:sp>
        <p:nvSpPr>
          <p:cNvPr id="3" name="Content Placeholder 2"/>
          <p:cNvSpPr>
            <a:spLocks noGrp="1"/>
          </p:cNvSpPr>
          <p:nvPr>
            <p:ph idx="1"/>
          </p:nvPr>
        </p:nvSpPr>
        <p:spPr>
          <a:xfrm>
            <a:off x="128469" y="1006675"/>
            <a:ext cx="8887061" cy="3510627"/>
          </a:xfrm>
        </p:spPr>
        <p:txBody>
          <a:bodyPr/>
          <a:lstStyle/>
          <a:p>
            <a:r>
              <a:rPr lang="en-US" u="sng" dirty="0"/>
              <a:t>Data Types summary</a:t>
            </a:r>
          </a:p>
          <a:p>
            <a:pPr lvl="1">
              <a:buFont typeface="Arial" panose="020B0604020202020204" pitchFamily="34" charset="0"/>
              <a:buChar char="•"/>
            </a:pPr>
            <a:r>
              <a:rPr lang="en-US" b="1" dirty="0"/>
              <a:t>What is your data's modality? </a:t>
            </a:r>
            <a:r>
              <a:rPr lang="en-US" dirty="0"/>
              <a:t>High-level data type - imaging, genomic, text sequences, modeling data, mobile, survey, etc.</a:t>
            </a:r>
          </a:p>
          <a:p>
            <a:pPr lvl="1">
              <a:buFont typeface="Arial" panose="020B0604020202020204" pitchFamily="34" charset="0"/>
              <a:buChar char="•"/>
            </a:pPr>
            <a:r>
              <a:rPr lang="en-US" b="1" dirty="0"/>
              <a:t>In what format will your data be collected? </a:t>
            </a:r>
            <a:r>
              <a:rPr lang="en-US" dirty="0"/>
              <a:t>e.g.: CSV, TSV, XML, JSON, fMRI files, SAV, SAS, DTA</a:t>
            </a:r>
          </a:p>
          <a:p>
            <a:pPr lvl="1">
              <a:buFont typeface="Arial" panose="020B0604020202020204" pitchFamily="34" charset="0"/>
              <a:buChar char="•"/>
            </a:pPr>
            <a:r>
              <a:rPr lang="en-US" b="1" dirty="0"/>
              <a:t>How much data will be collected? </a:t>
            </a:r>
            <a:r>
              <a:rPr lang="en-US" dirty="0"/>
              <a:t>Anticipated # of files, # of participants, etc.</a:t>
            </a:r>
          </a:p>
          <a:p>
            <a:pPr lvl="1">
              <a:buFont typeface="Arial" panose="020B0604020202020204" pitchFamily="34" charset="0"/>
              <a:buChar char="•"/>
            </a:pPr>
            <a:r>
              <a:rPr lang="en-US" b="1" dirty="0"/>
              <a:t>What is the level of anticipated data aggregation?</a:t>
            </a:r>
          </a:p>
          <a:p>
            <a:pPr lvl="1">
              <a:buFont typeface="Arial" panose="020B0604020202020204" pitchFamily="34" charset="0"/>
              <a:buChar char="•"/>
            </a:pPr>
            <a:r>
              <a:rPr lang="en-US" b="1" dirty="0"/>
              <a:t>To what level will the data be processed? </a:t>
            </a:r>
            <a:r>
              <a:rPr lang="en-US" dirty="0"/>
              <a:t>(especially data for sharing)</a:t>
            </a:r>
          </a:p>
          <a:p>
            <a:pPr lvl="1">
              <a:buFont typeface="Arial" panose="020B0604020202020204" pitchFamily="34" charset="0"/>
              <a:buChar char="•"/>
            </a:pPr>
            <a:r>
              <a:rPr lang="en-US" b="1" dirty="0"/>
              <a:t>Which data will be shared? </a:t>
            </a:r>
            <a:r>
              <a:rPr lang="en-US" dirty="0"/>
              <a:t>(rationales for sharing certain portions of project data)</a:t>
            </a:r>
          </a:p>
          <a:p>
            <a:pPr lvl="1">
              <a:buFont typeface="Arial" panose="020B0604020202020204" pitchFamily="34" charset="0"/>
              <a:buChar char="•"/>
            </a:pPr>
            <a:endParaRPr lang="en-US" dirty="0"/>
          </a:p>
          <a:p>
            <a:r>
              <a:rPr lang="en-US" u="sng" dirty="0"/>
              <a:t>List any additional data, metadata, or documentation that makes your data more accessible</a:t>
            </a:r>
          </a:p>
          <a:p>
            <a:pPr lvl="1">
              <a:buFont typeface="Arial" panose="020B0604020202020204" pitchFamily="34" charset="0"/>
              <a:buChar char="•"/>
            </a:pPr>
            <a:r>
              <a:rPr lang="en-US" dirty="0"/>
              <a:t>If it is known that things such as Common Data Elements or certain documentation will accompany shared data to make it more accessible and understandable, list these in the plan</a:t>
            </a:r>
          </a:p>
        </p:txBody>
      </p:sp>
      <p:sp>
        <p:nvSpPr>
          <p:cNvPr id="8" name="Slide Number Placeholder 7"/>
          <p:cNvSpPr>
            <a:spLocks noGrp="1"/>
          </p:cNvSpPr>
          <p:nvPr>
            <p:ph type="sldNum" sz="quarter" idx="16"/>
          </p:nvPr>
        </p:nvSpPr>
        <p:spPr/>
        <p:txBody>
          <a:bodyPr/>
          <a:lstStyle/>
          <a:p>
            <a:fld id="{0D558541-60C9-42A2-8392-FF12533A6B7A}" type="slidenum">
              <a:rPr lang="en-US" smtClean="0"/>
              <a:pPr/>
              <a:t>8</a:t>
            </a:fld>
            <a:endParaRPr lang="en-US" dirty="0"/>
          </a:p>
        </p:txBody>
      </p:sp>
    </p:spTree>
    <p:extLst>
      <p:ext uri="{BB962C8B-B14F-4D97-AF65-F5344CB8AC3E}">
        <p14:creationId xmlns:p14="http://schemas.microsoft.com/office/powerpoint/2010/main" val="112589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Tools, Software, and/or Code</a:t>
            </a:r>
          </a:p>
        </p:txBody>
      </p:sp>
      <p:sp>
        <p:nvSpPr>
          <p:cNvPr id="11" name="Content Placeholder 2">
            <a:extLst>
              <a:ext uri="{FF2B5EF4-FFF2-40B4-BE49-F238E27FC236}">
                <a16:creationId xmlns:a16="http://schemas.microsoft.com/office/drawing/2014/main" id="{EA868E06-1C43-4F3B-8DA2-AB26CF7B41E0}"/>
              </a:ext>
            </a:extLst>
          </p:cNvPr>
          <p:cNvSpPr>
            <a:spLocks noGrp="1"/>
          </p:cNvSpPr>
          <p:nvPr>
            <p:ph idx="1"/>
          </p:nvPr>
        </p:nvSpPr>
        <p:spPr>
          <a:xfrm>
            <a:off x="390107" y="1360857"/>
            <a:ext cx="8363786" cy="2421785"/>
          </a:xfrm>
        </p:spPr>
        <p:txBody>
          <a:bodyPr/>
          <a:lstStyle/>
          <a:p>
            <a:r>
              <a:rPr lang="en-US" u="sng" dirty="0"/>
              <a:t>List the following:</a:t>
            </a:r>
          </a:p>
          <a:p>
            <a:pPr lvl="1">
              <a:buFont typeface="Arial" panose="020B0604020202020204" pitchFamily="34" charset="0"/>
              <a:buChar char="•"/>
            </a:pPr>
            <a:r>
              <a:rPr lang="en-US" dirty="0"/>
              <a:t>Devices used to collect data</a:t>
            </a:r>
          </a:p>
          <a:p>
            <a:pPr lvl="1">
              <a:buFont typeface="Arial" panose="020B0604020202020204" pitchFamily="34" charset="0"/>
              <a:buChar char="•"/>
            </a:pPr>
            <a:r>
              <a:rPr lang="en-US" dirty="0"/>
              <a:t>Specific software programs used to work with the data (Python, etc.)</a:t>
            </a:r>
          </a:p>
          <a:p>
            <a:pPr lvl="1">
              <a:buFont typeface="Arial" panose="020B0604020202020204" pitchFamily="34" charset="0"/>
              <a:buChar char="•"/>
            </a:pPr>
            <a:r>
              <a:rPr lang="en-US" dirty="0"/>
              <a:t>Whether the tools/software are open source (free) or proprietary (must be purchased)</a:t>
            </a:r>
          </a:p>
          <a:p>
            <a:pPr lvl="1">
              <a:buFont typeface="Arial" panose="020B0604020202020204" pitchFamily="34" charset="0"/>
              <a:buChar char="•"/>
            </a:pPr>
            <a:r>
              <a:rPr lang="en-US" dirty="0"/>
              <a:t>If known, the how long the tools/software will be usable to access the data (e.g., until a software program's end-of-life date)</a:t>
            </a:r>
          </a:p>
          <a:p>
            <a:pPr lvl="1">
              <a:buFont typeface="Arial" panose="020B0604020202020204" pitchFamily="34" charset="0"/>
              <a:buChar char="•"/>
            </a:pPr>
            <a:r>
              <a:rPr lang="en-US" dirty="0"/>
              <a:t>If the software/code was created by the researcher or research team, link to a place where it can be accessed and include documentation enabling access (README, etc.)</a:t>
            </a:r>
          </a:p>
          <a:p>
            <a:pPr marL="174625" lvl="1" indent="0">
              <a:buNone/>
            </a:pPr>
            <a:endParaRPr lang="en-US" sz="800" dirty="0"/>
          </a:p>
        </p:txBody>
      </p:sp>
      <p:sp>
        <p:nvSpPr>
          <p:cNvPr id="8" name="Slide Number Placeholder 7"/>
          <p:cNvSpPr>
            <a:spLocks noGrp="1"/>
          </p:cNvSpPr>
          <p:nvPr>
            <p:ph type="sldNum" sz="quarter" idx="16"/>
          </p:nvPr>
        </p:nvSpPr>
        <p:spPr/>
        <p:txBody>
          <a:bodyPr/>
          <a:lstStyle/>
          <a:p>
            <a:fld id="{0D558541-60C9-42A2-8392-FF12533A6B7A}" type="slidenum">
              <a:rPr lang="en-US" smtClean="0"/>
              <a:pPr/>
              <a:t>9</a:t>
            </a:fld>
            <a:endParaRPr lang="en-US" dirty="0"/>
          </a:p>
        </p:txBody>
      </p:sp>
    </p:spTree>
    <p:extLst>
      <p:ext uri="{BB962C8B-B14F-4D97-AF65-F5344CB8AC3E}">
        <p14:creationId xmlns:p14="http://schemas.microsoft.com/office/powerpoint/2010/main" val="2654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05BCF0AB621FE42858B881BB0CCCD26" ma:contentTypeVersion="0" ma:contentTypeDescription="Create a new document." ma:contentTypeScope="" ma:versionID="bc7dbfed0ae5c17cdc668eab5837b612">
  <xsd:schema xmlns:xsd="http://www.w3.org/2001/XMLSchema" xmlns:xs="http://www.w3.org/2001/XMLSchema" xmlns:p="http://schemas.microsoft.com/office/2006/metadata/properties" targetNamespace="http://schemas.microsoft.com/office/2006/metadata/properties" ma:root="true" ma:fieldsID="d1c64e3a0af6d8ddece53e571c0f95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C6822D-87A0-46A8-9537-E09FF0DFDD1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15FD1F3-4149-46B5-8F54-21949FC4D7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94AFEF3-5FF3-4947-B7B7-BA5401A114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31629</TotalTime>
  <Words>5998</Words>
  <Application>Microsoft Macintosh PowerPoint</Application>
  <PresentationFormat>On-screen Show (16:9)</PresentationFormat>
  <Paragraphs>403</Paragraphs>
  <Slides>26</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Lucida Grande</vt:lpstr>
      <vt:lpstr>Office Theme</vt:lpstr>
      <vt:lpstr>Getting to know the NIH Policy on Data Management and Sharing </vt:lpstr>
      <vt:lpstr>The Basics of Compliance with the DMS Policy</vt:lpstr>
      <vt:lpstr>Final NIH Policy for Data Management and Sharing</vt:lpstr>
      <vt:lpstr>What, Precisely, does the NIH Require to be Shared?</vt:lpstr>
      <vt:lpstr>Writing a Data Management Plan</vt:lpstr>
      <vt:lpstr>Elements of an NIH Data Management and Sharing Plan (DMSP)</vt:lpstr>
      <vt:lpstr>DMPTool</vt:lpstr>
      <vt:lpstr>Data Types – How to Describe them</vt:lpstr>
      <vt:lpstr>Related Tools, Software, and/or Code</vt:lpstr>
      <vt:lpstr>Standards</vt:lpstr>
      <vt:lpstr>Data Preservation, Access, and Associated Timelines</vt:lpstr>
      <vt:lpstr>Data Preservation, Access, and Associated Timelines</vt:lpstr>
      <vt:lpstr>Data Preservation, Access, and Associated Timelines</vt:lpstr>
      <vt:lpstr>Data Preservation, Access, and Associated Timelines</vt:lpstr>
      <vt:lpstr>Data Preservation, Access, and Associated Timelines</vt:lpstr>
      <vt:lpstr>Activity: Data Sharing Plans in Action </vt:lpstr>
      <vt:lpstr>Access, Distribution, or Reuse Considerations</vt:lpstr>
      <vt:lpstr>Access, Distribution, or Reuse Considerations</vt:lpstr>
      <vt:lpstr>Access, Distribution, or Reuse Considerations</vt:lpstr>
      <vt:lpstr>Oversight of Data Management and Sharing</vt:lpstr>
      <vt:lpstr>Oversight of Data Management and Sharing</vt:lpstr>
      <vt:lpstr>Campus and NIH Resources</vt:lpstr>
      <vt:lpstr>Data Management Resources: Galter DataLab</vt:lpstr>
      <vt:lpstr>Northwestern Data Management and Storage Resources </vt:lpstr>
      <vt:lpstr>NIH Resources on the Data Management and Sharing Policy (overview: https://sharing.nih.gov/) </vt:lpstr>
      <vt:lpstr>Thank You</vt:lpstr>
    </vt:vector>
  </TitlesOfParts>
  <Company>Liska +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SunJoo</dc:creator>
  <cp:lastModifiedBy>Sara Gonzales</cp:lastModifiedBy>
  <cp:revision>173</cp:revision>
  <cp:lastPrinted>2014-06-11T14:40:11Z</cp:lastPrinted>
  <dcterms:created xsi:type="dcterms:W3CDTF">2014-06-09T22:24:31Z</dcterms:created>
  <dcterms:modified xsi:type="dcterms:W3CDTF">2023-06-22T21:26:41Z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0x010100C05BCF0AB621FE42858B881BB0CCCD26</vt:lpwstr>
  </property>
</Properties>
</file>