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0"/>
  </p:notesMasterIdLst>
  <p:handoutMasterIdLst>
    <p:handoutMasterId r:id="rId21"/>
  </p:handoutMasterIdLst>
  <p:sldIdLst>
    <p:sldId id="352" r:id="rId2"/>
    <p:sldId id="392" r:id="rId3"/>
    <p:sldId id="402" r:id="rId4"/>
    <p:sldId id="415" r:id="rId5"/>
    <p:sldId id="416" r:id="rId6"/>
    <p:sldId id="420" r:id="rId7"/>
    <p:sldId id="421" r:id="rId8"/>
    <p:sldId id="422" r:id="rId9"/>
    <p:sldId id="423" r:id="rId10"/>
    <p:sldId id="393" r:id="rId11"/>
    <p:sldId id="396" r:id="rId12"/>
    <p:sldId id="397" r:id="rId13"/>
    <p:sldId id="425" r:id="rId14"/>
    <p:sldId id="407" r:id="rId15"/>
    <p:sldId id="408" r:id="rId16"/>
    <p:sldId id="403" r:id="rId17"/>
    <p:sldId id="424" r:id="rId18"/>
    <p:sldId id="374" r:id="rId19"/>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88">
          <p15:clr>
            <a:srgbClr val="A4A3A4"/>
          </p15:clr>
        </p15:guide>
        <p15:guide id="3" orient="horz" pos="223">
          <p15:clr>
            <a:srgbClr val="A4A3A4"/>
          </p15:clr>
        </p15:guide>
        <p15:guide id="4" orient="horz" pos="1022">
          <p15:clr>
            <a:srgbClr val="A4A3A4"/>
          </p15:clr>
        </p15:guide>
        <p15:guide id="5" orient="horz" pos="4032">
          <p15:clr>
            <a:srgbClr val="A4A3A4"/>
          </p15:clr>
        </p15:guide>
        <p15:guide id="6" orient="horz" pos="488">
          <p15:clr>
            <a:srgbClr val="A4A3A4"/>
          </p15:clr>
        </p15:guide>
        <p15:guide id="7" orient="horz" pos="576">
          <p15:clr>
            <a:srgbClr val="A4A3A4"/>
          </p15:clr>
        </p15:guide>
        <p15:guide id="8" orient="horz" pos="96">
          <p15:clr>
            <a:srgbClr val="A4A3A4"/>
          </p15:clr>
        </p15:guide>
        <p15:guide id="9" orient="horz" pos="3600">
          <p15:clr>
            <a:srgbClr val="A4A3A4"/>
          </p15:clr>
        </p15:guide>
        <p15:guide id="10" orient="horz" pos="4203">
          <p15:clr>
            <a:srgbClr val="A4A3A4"/>
          </p15:clr>
        </p15:guide>
        <p15:guide id="11" orient="horz" pos="1248">
          <p15:clr>
            <a:srgbClr val="A4A3A4"/>
          </p15:clr>
        </p15:guide>
        <p15:guide id="12" pos="2880">
          <p15:clr>
            <a:srgbClr val="A4A3A4"/>
          </p15:clr>
        </p15:guide>
        <p15:guide id="13" pos="624">
          <p15:clr>
            <a:srgbClr val="A4A3A4"/>
          </p15:clr>
        </p15:guide>
        <p15:guide id="14" pos="5472">
          <p15:clr>
            <a:srgbClr val="A4A3A4"/>
          </p15:clr>
        </p15:guide>
      </p15:sldGuideLst>
    </p:ext>
    <p:ext uri="{2D200454-40CA-4A62-9FC3-DE9A4176ACB9}">
      <p15:notesGuideLst xmlns:p15="http://schemas.microsoft.com/office/powerpoint/2012/main">
        <p15:guide id="1" orient="horz" pos="2908">
          <p15:clr>
            <a:srgbClr val="A4A3A4"/>
          </p15:clr>
        </p15:guide>
        <p15:guide id="2"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63599E"/>
    <a:srgbClr val="A9ABAC"/>
    <a:srgbClr val="7F8283"/>
    <a:srgbClr val="8A83B6"/>
    <a:srgbClr val="D0CDE2"/>
    <a:srgbClr val="D4D5D6"/>
    <a:srgbClr val="CFC7DC"/>
    <a:srgbClr val="B0A2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26" autoAdjust="0"/>
    <p:restoredTop sz="80586" autoAdjust="0"/>
  </p:normalViewPr>
  <p:slideViewPr>
    <p:cSldViewPr showGuides="1">
      <p:cViewPr varScale="1">
        <p:scale>
          <a:sx n="103" d="100"/>
          <a:sy n="103" d="100"/>
        </p:scale>
        <p:origin x="2070" y="96"/>
      </p:cViewPr>
      <p:guideLst>
        <p:guide orient="horz" pos="2160"/>
        <p:guide orient="horz" pos="3888"/>
        <p:guide orient="horz" pos="223"/>
        <p:guide orient="horz" pos="1022"/>
        <p:guide orient="horz" pos="4032"/>
        <p:guide orient="horz" pos="488"/>
        <p:guide orient="horz" pos="576"/>
        <p:guide orient="horz" pos="96"/>
        <p:guide orient="horz" pos="3600"/>
        <p:guide orient="horz" pos="4203"/>
        <p:guide orient="horz" pos="1248"/>
        <p:guide pos="2880"/>
        <p:guide pos="624"/>
        <p:guide pos="54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showGuides="1">
      <p:cViewPr varScale="1">
        <p:scale>
          <a:sx n="69" d="100"/>
          <a:sy n="69" d="100"/>
        </p:scale>
        <p:origin x="-2962" y="-91"/>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Full-time Faculty by Career Track</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1399602853728045"/>
                  <c:y val="-0.1355301418840065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355944185499011"/>
                  <c:y val="-6.3380898133710778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9803582699011771E-2"/>
                  <c:y val="0.1461484760406224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6626896304338053E-3"/>
                  <c:y val="-0.11621831535051266"/>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Basic Science Researcher</c:v>
                </c:pt>
                <c:pt idx="1">
                  <c:v>Clinical Researcher</c:v>
                </c:pt>
                <c:pt idx="2">
                  <c:v>Clinician-Educator</c:v>
                </c:pt>
                <c:pt idx="3">
                  <c:v>Team Scientist</c:v>
                </c:pt>
              </c:strCache>
            </c:strRef>
          </c:cat>
          <c:val>
            <c:numRef>
              <c:f>Sheet1!$B$2:$B$5</c:f>
              <c:numCache>
                <c:formatCode>0%</c:formatCode>
                <c:ptCount val="4"/>
                <c:pt idx="0">
                  <c:v>0.14000000000000001</c:v>
                </c:pt>
                <c:pt idx="1">
                  <c:v>0.18</c:v>
                </c:pt>
                <c:pt idx="2">
                  <c:v>0.66</c:v>
                </c:pt>
                <c:pt idx="3">
                  <c:v>0.02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05448" cy="461804"/>
          </a:xfrm>
          <a:prstGeom prst="rect">
            <a:avLst/>
          </a:prstGeom>
        </p:spPr>
        <p:txBody>
          <a:bodyPr vert="horz" lIns="90986" tIns="45492" rIns="90986" bIns="45492" rtlCol="0"/>
          <a:lstStyle>
            <a:lvl1pPr algn="l">
              <a:defRPr sz="1200"/>
            </a:lvl1pPr>
          </a:lstStyle>
          <a:p>
            <a:endParaRPr lang="en-US"/>
          </a:p>
        </p:txBody>
      </p:sp>
      <p:sp>
        <p:nvSpPr>
          <p:cNvPr id="3" name="Date Placeholder 2"/>
          <p:cNvSpPr>
            <a:spLocks noGrp="1"/>
          </p:cNvSpPr>
          <p:nvPr>
            <p:ph type="dt" sz="quarter" idx="1"/>
          </p:nvPr>
        </p:nvSpPr>
        <p:spPr>
          <a:xfrm>
            <a:off x="3927184" y="1"/>
            <a:ext cx="3005448" cy="461804"/>
          </a:xfrm>
          <a:prstGeom prst="rect">
            <a:avLst/>
          </a:prstGeom>
        </p:spPr>
        <p:txBody>
          <a:bodyPr vert="horz" lIns="90986" tIns="45492" rIns="90986" bIns="45492" rtlCol="0"/>
          <a:lstStyle>
            <a:lvl1pPr algn="r">
              <a:defRPr sz="1200"/>
            </a:lvl1pPr>
          </a:lstStyle>
          <a:p>
            <a:fld id="{F35AC1A4-BE0D-49E7-9347-99EBFE8E8BC9}" type="datetimeFigureOut">
              <a:rPr lang="en-US" smtClean="0"/>
              <a:pPr/>
              <a:t>6/19/2017</a:t>
            </a:fld>
            <a:endParaRPr lang="en-US"/>
          </a:p>
        </p:txBody>
      </p:sp>
      <p:sp>
        <p:nvSpPr>
          <p:cNvPr id="4" name="Footer Placeholder 3"/>
          <p:cNvSpPr>
            <a:spLocks noGrp="1"/>
          </p:cNvSpPr>
          <p:nvPr>
            <p:ph type="ftr" sz="quarter" idx="2"/>
          </p:nvPr>
        </p:nvSpPr>
        <p:spPr>
          <a:xfrm>
            <a:off x="2" y="8769510"/>
            <a:ext cx="3005448" cy="461804"/>
          </a:xfrm>
          <a:prstGeom prst="rect">
            <a:avLst/>
          </a:prstGeom>
        </p:spPr>
        <p:txBody>
          <a:bodyPr vert="horz" lIns="90986" tIns="45492" rIns="90986" bIns="45492" rtlCol="0" anchor="b"/>
          <a:lstStyle>
            <a:lvl1pPr algn="l">
              <a:defRPr sz="1200"/>
            </a:lvl1pPr>
          </a:lstStyle>
          <a:p>
            <a:endParaRPr lang="en-US"/>
          </a:p>
        </p:txBody>
      </p:sp>
      <p:sp>
        <p:nvSpPr>
          <p:cNvPr id="5" name="Slide Number Placeholder 4"/>
          <p:cNvSpPr>
            <a:spLocks noGrp="1"/>
          </p:cNvSpPr>
          <p:nvPr>
            <p:ph type="sldNum" sz="quarter" idx="3"/>
          </p:nvPr>
        </p:nvSpPr>
        <p:spPr>
          <a:xfrm>
            <a:off x="3927184" y="8769510"/>
            <a:ext cx="3005448" cy="461804"/>
          </a:xfrm>
          <a:prstGeom prst="rect">
            <a:avLst/>
          </a:prstGeom>
        </p:spPr>
        <p:txBody>
          <a:bodyPr vert="horz" lIns="90986" tIns="45492" rIns="90986" bIns="45492" rtlCol="0" anchor="b"/>
          <a:lstStyle>
            <a:lvl1pPr algn="r">
              <a:defRPr sz="1200"/>
            </a:lvl1pPr>
          </a:lstStyle>
          <a:p>
            <a:fld id="{5A6982BA-8E65-43F5-A169-0A825F430828}" type="slidenum">
              <a:rPr lang="en-US" smtClean="0"/>
              <a:pPr/>
              <a:t>‹#›</a:t>
            </a:fld>
            <a:endParaRPr lang="en-US"/>
          </a:p>
        </p:txBody>
      </p:sp>
    </p:spTree>
    <p:extLst>
      <p:ext uri="{BB962C8B-B14F-4D97-AF65-F5344CB8AC3E}">
        <p14:creationId xmlns:p14="http://schemas.microsoft.com/office/powerpoint/2010/main" val="3920299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4820" cy="461645"/>
          </a:xfrm>
          <a:prstGeom prst="rect">
            <a:avLst/>
          </a:prstGeom>
        </p:spPr>
        <p:txBody>
          <a:bodyPr vert="horz" lIns="92368" tIns="46184" rIns="92368" bIns="46184" rtlCol="0"/>
          <a:lstStyle>
            <a:lvl1pPr algn="l">
              <a:defRPr sz="1200"/>
            </a:lvl1pPr>
          </a:lstStyle>
          <a:p>
            <a:endParaRPr lang="en-US"/>
          </a:p>
        </p:txBody>
      </p:sp>
      <p:sp>
        <p:nvSpPr>
          <p:cNvPr id="3" name="Date Placeholder 2"/>
          <p:cNvSpPr>
            <a:spLocks noGrp="1"/>
          </p:cNvSpPr>
          <p:nvPr>
            <p:ph type="dt" idx="1"/>
          </p:nvPr>
        </p:nvSpPr>
        <p:spPr>
          <a:xfrm>
            <a:off x="3927776" y="1"/>
            <a:ext cx="3004820" cy="461645"/>
          </a:xfrm>
          <a:prstGeom prst="rect">
            <a:avLst/>
          </a:prstGeom>
        </p:spPr>
        <p:txBody>
          <a:bodyPr vert="horz" lIns="92368" tIns="46184" rIns="92368" bIns="46184" rtlCol="0"/>
          <a:lstStyle>
            <a:lvl1pPr algn="r">
              <a:defRPr sz="1200"/>
            </a:lvl1pPr>
          </a:lstStyle>
          <a:p>
            <a:fld id="{96FCCE9C-97C6-4127-8839-CAB1314A3683}" type="datetimeFigureOut">
              <a:rPr lang="en-US" smtClean="0"/>
              <a:pPr/>
              <a:t>6/19/2017</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68" tIns="46184" rIns="92368" bIns="46184"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68" tIns="46184" rIns="92368" bIns="461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2"/>
            <a:ext cx="3004820" cy="461645"/>
          </a:xfrm>
          <a:prstGeom prst="rect">
            <a:avLst/>
          </a:prstGeom>
        </p:spPr>
        <p:txBody>
          <a:bodyPr vert="horz" lIns="92368" tIns="46184" rIns="92368" bIns="46184" rtlCol="0" anchor="b"/>
          <a:lstStyle>
            <a:lvl1pPr algn="l">
              <a:defRPr sz="1200"/>
            </a:lvl1pPr>
          </a:lstStyle>
          <a:p>
            <a:endParaRPr lang="en-US"/>
          </a:p>
        </p:txBody>
      </p:sp>
      <p:sp>
        <p:nvSpPr>
          <p:cNvPr id="7" name="Slide Number Placeholder 6"/>
          <p:cNvSpPr>
            <a:spLocks noGrp="1"/>
          </p:cNvSpPr>
          <p:nvPr>
            <p:ph type="sldNum" sz="quarter" idx="5"/>
          </p:nvPr>
        </p:nvSpPr>
        <p:spPr>
          <a:xfrm>
            <a:off x="3927776" y="8769652"/>
            <a:ext cx="3004820" cy="461645"/>
          </a:xfrm>
          <a:prstGeom prst="rect">
            <a:avLst/>
          </a:prstGeom>
        </p:spPr>
        <p:txBody>
          <a:bodyPr vert="horz" lIns="92368" tIns="46184" rIns="92368" bIns="46184" rtlCol="0" anchor="b"/>
          <a:lstStyle>
            <a:lvl1pPr algn="r">
              <a:defRPr sz="1200"/>
            </a:lvl1pPr>
          </a:lstStyle>
          <a:p>
            <a:fld id="{AF3C882C-6931-48D7-9B18-809CA6FAEAE8}" type="slidenum">
              <a:rPr lang="en-US" smtClean="0"/>
              <a:pPr/>
              <a:t>‹#›</a:t>
            </a:fld>
            <a:endParaRPr lang="en-US"/>
          </a:p>
        </p:txBody>
      </p:sp>
    </p:spTree>
    <p:extLst>
      <p:ext uri="{BB962C8B-B14F-4D97-AF65-F5344CB8AC3E}">
        <p14:creationId xmlns:p14="http://schemas.microsoft.com/office/powerpoint/2010/main" val="2483730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einberg.northwestern.edu/fao/docs/admin-general/Information-Guide-for-AP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iley.com/legacy/wileyblackwell/pdf/SEOforAuthorsLINKSrev.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einberg.northwestern.edu/communications/brand/social-media/blogs.html" TargetMode="External"/><Relationship Id="rId7" Type="http://schemas.openxmlformats.org/officeDocument/2006/relationships/hyperlink" Target="http://www.med.umich.edu/podcast/Archive.htm#research"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virginia.edu/uvapodcast/search.php?submit=true&amp;category=4" TargetMode="External"/><Relationship Id="rId5" Type="http://schemas.openxmlformats.org/officeDocument/2006/relationships/hyperlink" Target="https://itunes.apple.com/us/podcast/instant-anatomy/id86254351" TargetMode="External"/><Relationship Id="rId4" Type="http://schemas.openxmlformats.org/officeDocument/2006/relationships/hyperlink" Target="http://blogs.lse.ac.uk/impactofsocialsciences/2014/09/30/podcasting-engaged-academic/"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einberg.northwestern.edu/fao/docs/admin-general/Information-Guide-for-APT.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cdc.gov/od/science/impact/framework.html" TargetMode="External"/><Relationship Id="rId3" Type="http://schemas.openxmlformats.org/officeDocument/2006/relationships/hyperlink" Target="http://www.rand.org/pubs/research_reports/RR1606.html" TargetMode="External"/><Relationship Id="rId7" Type="http://schemas.openxmlformats.org/officeDocument/2006/relationships/hyperlink" Target="http://ipscience-help.thomsonreuters.com/inCites2Live/indicatorsGroup/aboutHandbook.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elsevier.com/research-intelligence/resource-library/usage-guidebook" TargetMode="External"/><Relationship Id="rId5" Type="http://schemas.openxmlformats.org/officeDocument/2006/relationships/hyperlink" Target="http://www.researchtrends.com/issue-34-september-2013/the-becker-medical-library-model/" TargetMode="External"/><Relationship Id="rId4" Type="http://schemas.openxmlformats.org/officeDocument/2006/relationships/hyperlink" Target="https://arxiv.org/abs/1408.5700" TargetMode="External"/><Relationship Id="rId9" Type="http://schemas.openxmlformats.org/officeDocument/2006/relationships/hyperlink" Target="http://www.nationalacademies.org/hmd/~/media/Files/About%20the%20IOM/PresidentsAddress2013.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Phrases such as "core," "shared facility" and "shared instrumentation" do not have precise definitions. At Northwestern, any investigator has the option to share instruments or services in a formal or informal manner, with or without charge. However, there are specific requirements related to funding and rates.</a:t>
            </a:r>
          </a:p>
          <a:p>
            <a:r>
              <a:rPr lang="en-US" dirty="0" smtClean="0"/>
              <a:t>http://www.feinberg.northwestern.edu/research/cores/about/definition.html</a:t>
            </a:r>
          </a:p>
          <a:p>
            <a:endParaRPr lang="en-US" dirty="0" smtClean="0"/>
          </a:p>
          <a:p>
            <a:r>
              <a:rPr lang="en-US" dirty="0" smtClean="0"/>
              <a:t>Promotion and Tenure Guideline</a:t>
            </a:r>
            <a:r>
              <a:rPr lang="en-US" baseline="0" dirty="0" smtClean="0"/>
              <a:t> at Northwestern Feinberg School of Medicine. </a:t>
            </a:r>
            <a:r>
              <a:rPr lang="en-US" dirty="0" smtClean="0"/>
              <a:t>The </a:t>
            </a:r>
            <a:r>
              <a:rPr lang="en-US" i="1" dirty="0" smtClean="0">
                <a:hlinkClick r:id="rId3"/>
              </a:rPr>
              <a:t>Information Guide for Appointments, Promotion and Tenure</a:t>
            </a:r>
            <a:r>
              <a:rPr lang="en-US" dirty="0" smtClean="0"/>
              <a:t> provides an overview of faculty appointments and outlines the criteria for appointment and promotion in each career track. It is intended to provide transparency and assist faculty members with planning for and successfully achieving promotion and/or tenure. The guide was first issued in 2011 in response to faculty feedback desiring greater transparency in the promotion and tenure process.</a:t>
            </a:r>
            <a:endParaRPr lang="en-US" baseline="0" dirty="0" smtClean="0"/>
          </a:p>
          <a:p>
            <a:r>
              <a:rPr lang="en-US" dirty="0" smtClean="0"/>
              <a:t>http://www.feinberg.northwestern.edu/fao/faculty/promo-tenure/index.html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2</a:t>
            </a:fld>
            <a:endParaRPr lang="en-US"/>
          </a:p>
        </p:txBody>
      </p:sp>
    </p:spTree>
    <p:extLst>
      <p:ext uri="{BB962C8B-B14F-4D97-AF65-F5344CB8AC3E}">
        <p14:creationId xmlns:p14="http://schemas.microsoft.com/office/powerpoint/2010/main" val="3867421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“…scholarship that is not only created on the web (e.g., by using Dropbox to store and manage research data or Google Docs to collaboratively author a paper) but also discussed, shared, reviewed, saved, and recommended on the web, moving the informal scholarship conversations that happen in faculty lounges or around the family dinner table into the digital realm.”</a:t>
            </a: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http://er.educause.edu/articles/2016/3/the-use-of-altmetrics-in-promotion-and-tenure</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15</a:t>
            </a:fld>
            <a:endParaRPr lang="en-US"/>
          </a:p>
        </p:txBody>
      </p:sp>
    </p:spTree>
    <p:extLst>
      <p:ext uri="{BB962C8B-B14F-4D97-AF65-F5344CB8AC3E}">
        <p14:creationId xmlns:p14="http://schemas.microsoft.com/office/powerpoint/2010/main" val="1724532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developing successful publishing strategies</a:t>
            </a:r>
          </a:p>
          <a:p>
            <a:r>
              <a:rPr lang="en-US" sz="1200" dirty="0" smtClean="0"/>
              <a:t>managing or tracking publications</a:t>
            </a:r>
          </a:p>
          <a:p>
            <a:r>
              <a:rPr lang="en-US" sz="1200" dirty="0" smtClean="0"/>
              <a:t>maintaining an impactful online identity</a:t>
            </a:r>
          </a:p>
          <a:p>
            <a:r>
              <a:rPr lang="en-US" sz="1200" dirty="0" smtClean="0"/>
              <a:t>measuring or assessing research impact by discipline</a:t>
            </a:r>
          </a:p>
          <a:p>
            <a:r>
              <a:rPr lang="en-US" sz="1200" dirty="0" smtClean="0"/>
              <a:t>communicating research impact to audiences</a:t>
            </a:r>
          </a:p>
          <a:p>
            <a:endParaRPr lang="en-US" sz="1200" dirty="0" smtClean="0"/>
          </a:p>
          <a:p>
            <a:pPr marL="0" indent="0">
              <a:buNone/>
            </a:pPr>
            <a:r>
              <a:rPr lang="en-US" sz="1200" dirty="0" smtClean="0"/>
              <a:t>Karen </a:t>
            </a:r>
            <a:r>
              <a:rPr lang="en-US" sz="1200" dirty="0" err="1" smtClean="0"/>
              <a:t>Gutzman</a:t>
            </a:r>
            <a:r>
              <a:rPr lang="en-US" sz="1200" dirty="0" smtClean="0"/>
              <a:t> is our Impact and Evaluation Librarian. You can contact her directly or through your liaison librarian.</a:t>
            </a:r>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a:t>
            </a:fld>
            <a:endParaRPr lang="en-US"/>
          </a:p>
        </p:txBody>
      </p:sp>
    </p:spTree>
    <p:extLst>
      <p:ext uri="{BB962C8B-B14F-4D97-AF65-F5344CB8AC3E}">
        <p14:creationId xmlns:p14="http://schemas.microsoft.com/office/powerpoint/2010/main" val="576235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encourage researchers to be proactive in how they are represented online. Also, name consistency enhances retrieval. </a:t>
            </a:r>
          </a:p>
          <a:p>
            <a:r>
              <a:rPr lang="en-US" b="1" dirty="0" err="1" smtClean="0"/>
              <a:t>ORCiD</a:t>
            </a:r>
            <a:endParaRPr lang="en-US" b="1" dirty="0" smtClean="0"/>
          </a:p>
          <a:p>
            <a:r>
              <a:rPr lang="en-US" b="1" dirty="0" smtClean="0"/>
              <a:t>http://orcid.org/</a:t>
            </a:r>
          </a:p>
          <a:p>
            <a:r>
              <a:rPr lang="en-US" b="1" dirty="0" smtClean="0"/>
              <a:t>Major </a:t>
            </a:r>
            <a:r>
              <a:rPr lang="en-US" b="1" dirty="0" err="1" smtClean="0"/>
              <a:t>ORCiD</a:t>
            </a:r>
            <a:r>
              <a:rPr lang="en-US" b="1" dirty="0" smtClean="0"/>
              <a:t> sponsors</a:t>
            </a:r>
            <a:r>
              <a:rPr lang="en-US" b="1" baseline="0" dirty="0" smtClean="0"/>
              <a:t> include:</a:t>
            </a:r>
          </a:p>
          <a:p>
            <a:r>
              <a:rPr lang="en-US" dirty="0" smtClean="0"/>
              <a:t>American Chemical Society </a:t>
            </a:r>
          </a:p>
          <a:p>
            <a:r>
              <a:rPr lang="en-US" dirty="0" err="1" smtClean="0"/>
              <a:t>CrossRef</a:t>
            </a:r>
            <a:r>
              <a:rPr lang="en-US" dirty="0" smtClean="0"/>
              <a:t> * </a:t>
            </a:r>
          </a:p>
          <a:p>
            <a:r>
              <a:rPr lang="en-US" dirty="0" smtClean="0"/>
              <a:t>Elsevier * </a:t>
            </a:r>
          </a:p>
          <a:p>
            <a:r>
              <a:rPr lang="en-US" dirty="0" smtClean="0"/>
              <a:t>IEEE * </a:t>
            </a:r>
          </a:p>
          <a:p>
            <a:r>
              <a:rPr lang="en-US" dirty="0" smtClean="0"/>
              <a:t>Nature Publishing Group * </a:t>
            </a:r>
          </a:p>
          <a:p>
            <a:r>
              <a:rPr lang="en-US" dirty="0" smtClean="0"/>
              <a:t>PLOS * </a:t>
            </a:r>
          </a:p>
          <a:p>
            <a:r>
              <a:rPr lang="en-US" dirty="0" smtClean="0"/>
              <a:t>Sage * </a:t>
            </a:r>
          </a:p>
          <a:p>
            <a:r>
              <a:rPr lang="en-US" dirty="0" smtClean="0"/>
              <a:t>Springer * </a:t>
            </a:r>
          </a:p>
          <a:p>
            <a:r>
              <a:rPr lang="en-US" dirty="0" smtClean="0"/>
              <a:t>Taylor and Francis Group  * </a:t>
            </a:r>
          </a:p>
          <a:p>
            <a:r>
              <a:rPr lang="en-US" dirty="0" smtClean="0"/>
              <a:t>Wiley* </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6</a:t>
            </a:fld>
            <a:endParaRPr lang="en-US"/>
          </a:p>
        </p:txBody>
      </p:sp>
    </p:spTree>
    <p:extLst>
      <p:ext uri="{BB962C8B-B14F-4D97-AF65-F5344CB8AC3E}">
        <p14:creationId xmlns:p14="http://schemas.microsoft.com/office/powerpoint/2010/main" val="171681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Academic Search Engine Optimization (ASEO): Optimizing Scholarly Literature for Google Scholar and CO.</a:t>
            </a:r>
          </a:p>
          <a:p>
            <a:r>
              <a:rPr lang="en-US" dirty="0" smtClean="0"/>
              <a:t>http://www.sciplore.org/publications/2010-ASEO--preprint.pdf</a:t>
            </a:r>
          </a:p>
          <a:p>
            <a:endParaRPr lang="en-US" dirty="0" smtClean="0"/>
          </a:p>
          <a:p>
            <a:r>
              <a:rPr lang="en-US" sz="1200" kern="1200" dirty="0" smtClean="0">
                <a:solidFill>
                  <a:schemeClr val="tx1"/>
                </a:solidFill>
                <a:effectLst/>
                <a:latin typeface="+mn-lt"/>
                <a:ea typeface="+mn-ea"/>
                <a:cs typeface="+mn-cs"/>
              </a:rPr>
              <a:t>In Google Scholar, the most important factors are relevance, citation count, author name(s), and name of publication.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the keywords are chosen, they need to be mentioned in the right places: in the title, and as often as possible in the abstract and the body of the text (but, of course, not so often as to annoy readers). Although in general titles should be fairly short, we suggest choosing a longer title if there are many relevant keywords.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[ASEO] is about helping academic search engines to understand the content of research papers and, thus, about how to make this content more widely and easily available.</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Search Engine Optimization and Your Journal Article: Do you want the bad news first?</a:t>
            </a:r>
          </a:p>
          <a:p>
            <a:r>
              <a:rPr lang="en-US" dirty="0" smtClean="0"/>
              <a:t>So what do you need to do?  We’ve created an </a:t>
            </a:r>
            <a:r>
              <a:rPr lang="en-US" dirty="0" smtClean="0">
                <a:hlinkClick r:id="rId3"/>
              </a:rPr>
              <a:t>SEO for Authors tips sheet</a:t>
            </a:r>
            <a:r>
              <a:rPr lang="en-US" dirty="0" smtClean="0"/>
              <a:t> to give authors an at-a-glance guide to optimizing their papers.  Here are some highlights:</a:t>
            </a:r>
          </a:p>
          <a:p>
            <a:r>
              <a:rPr lang="en-US" dirty="0" smtClean="0"/>
              <a:t>Carefully select relevant keywords</a:t>
            </a:r>
          </a:p>
          <a:p>
            <a:r>
              <a:rPr lang="en-US" dirty="0" smtClean="0"/>
              <a:t>Lead with keywords in the article title</a:t>
            </a:r>
          </a:p>
          <a:p>
            <a:r>
              <a:rPr lang="en-US" dirty="0" smtClean="0"/>
              <a:t>Repeat keywords 3-4 times throughout the abstract</a:t>
            </a:r>
          </a:p>
          <a:p>
            <a:r>
              <a:rPr lang="en-US" dirty="0" smtClean="0"/>
              <a:t>Use headings throughout the article</a:t>
            </a:r>
          </a:p>
          <a:p>
            <a:r>
              <a:rPr lang="en-US" dirty="0" smtClean="0"/>
              <a:t>Include at least 5 keywords and synonyms in the keyword field</a:t>
            </a:r>
          </a:p>
          <a:p>
            <a:r>
              <a:rPr lang="en-US" dirty="0" smtClean="0"/>
              <a:t>Link to the published article on social media, blogs and academic websites</a:t>
            </a:r>
          </a:p>
          <a:p>
            <a:r>
              <a:rPr lang="en-US" dirty="0" smtClean="0"/>
              <a:t> from : http://exchanges.wiley.com/blog/2013/07/23/search-engine-optimization-and-your-journal-article-do-you-want-the-bad-news-first/</a:t>
            </a:r>
          </a:p>
          <a:p>
            <a:endParaRPr lang="en-US" dirty="0" smtClean="0"/>
          </a:p>
          <a:p>
            <a:r>
              <a:rPr lang="en-US" b="1" dirty="0" smtClean="0"/>
              <a:t>PubMed</a:t>
            </a:r>
            <a:r>
              <a:rPr lang="en-US" b="1" baseline="0" dirty="0" smtClean="0"/>
              <a:t> Relevance Ranking</a:t>
            </a:r>
          </a:p>
          <a:p>
            <a:r>
              <a:rPr lang="en-US" dirty="0" smtClean="0"/>
              <a:t>The relevance sort order for search results is based on an algorithm that analyzes each PubMed citation that includes the search terms. For each search query, "weight" is calculated for citations depending on how many search terms are found and in which fields they are found. In addition, recently-published articles are given a somewhat higher weight for sorting. </a:t>
            </a:r>
            <a:endParaRPr lang="en-US" b="1" baseline="0" dirty="0" smtClean="0"/>
          </a:p>
          <a:p>
            <a:r>
              <a:rPr lang="en-US" dirty="0" smtClean="0"/>
              <a:t>From: https://www.nlm.nih.gov/pubs/techbull/so13/so13_pm_relevance.html</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7</a:t>
            </a:fld>
            <a:endParaRPr lang="en-US"/>
          </a:p>
        </p:txBody>
      </p:sp>
    </p:spTree>
    <p:extLst>
      <p:ext uri="{BB962C8B-B14F-4D97-AF65-F5344CB8AC3E}">
        <p14:creationId xmlns:p14="http://schemas.microsoft.com/office/powerpoint/2010/main" val="2260026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Take every opportunity to present your work at meetings, department seminars, journal clubs and events for the general public.</a:t>
            </a:r>
          </a:p>
          <a:p>
            <a:endParaRPr lang="en-US" b="1" dirty="0" smtClean="0"/>
          </a:p>
          <a:p>
            <a:endParaRPr lang="en-US" b="1" dirty="0" smtClean="0"/>
          </a:p>
          <a:p>
            <a:r>
              <a:rPr lang="en-US" b="1" dirty="0" smtClean="0"/>
              <a:t>Blogging:</a:t>
            </a:r>
          </a:p>
          <a:p>
            <a:r>
              <a:rPr lang="en-US" b="0" dirty="0" smtClean="0"/>
              <a:t>Research Blogging: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http://researchblogging.org/static/index/page/about</a:t>
            </a:r>
          </a:p>
          <a:p>
            <a:endParaRPr lang="en-US" b="1" dirty="0" smtClean="0"/>
          </a:p>
          <a:p>
            <a:r>
              <a:rPr lang="en-US" b="0" dirty="0" smtClean="0"/>
              <a:t>NU FSM Blogging:</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1600" spc="-50" dirty="0" smtClean="0">
                <a:solidFill>
                  <a:schemeClr val="accent1"/>
                </a:solidFill>
                <a:hlinkClick r:id="rId3"/>
              </a:rPr>
              <a:t>http://www.feinberg.northwestern.edu/communications/brand/social-media/blogs.html</a:t>
            </a:r>
            <a:endParaRPr lang="en-US" sz="1600" spc="-50" dirty="0" smtClean="0">
              <a:solidFill>
                <a:schemeClr val="accent1"/>
              </a:solidFill>
            </a:endParaRPr>
          </a:p>
          <a:p>
            <a:endParaRPr lang="en-US" b="1" dirty="0" smtClean="0"/>
          </a:p>
          <a:p>
            <a:endParaRPr lang="en-US" b="1" dirty="0" smtClean="0"/>
          </a:p>
          <a:p>
            <a:r>
              <a:rPr lang="en-US" b="1" dirty="0" smtClean="0"/>
              <a:t>Videos:</a:t>
            </a:r>
          </a:p>
          <a:p>
            <a:r>
              <a:rPr lang="en-US" b="0" dirty="0" smtClean="0"/>
              <a:t>Journal</a:t>
            </a:r>
            <a:r>
              <a:rPr lang="en-US" b="0" baseline="0" dirty="0" smtClean="0"/>
              <a:t> of Visualized Experiments: </a:t>
            </a:r>
          </a:p>
          <a:p>
            <a:r>
              <a:rPr lang="en-US" b="0" baseline="0" dirty="0" smtClean="0"/>
              <a:t>http://www.jove.com/</a:t>
            </a:r>
          </a:p>
          <a:p>
            <a:endParaRPr lang="en-US" b="0" dirty="0" smtClean="0"/>
          </a:p>
          <a:p>
            <a:r>
              <a:rPr lang="en-US" b="0" dirty="0" smtClean="0"/>
              <a:t>Northwestern</a:t>
            </a:r>
            <a:r>
              <a:rPr lang="en-US" b="0" baseline="0" dirty="0" smtClean="0"/>
              <a:t> Feinberg School of Medicine YouTube: </a:t>
            </a:r>
          </a:p>
          <a:p>
            <a:r>
              <a:rPr lang="en-US" b="0" baseline="0" dirty="0" smtClean="0"/>
              <a:t>https://www.youtube.com/user/NUFeinbergMed</a:t>
            </a:r>
          </a:p>
          <a:p>
            <a:endParaRPr lang="en-US" b="0" dirty="0" smtClean="0"/>
          </a:p>
          <a:p>
            <a:r>
              <a:rPr lang="en-US" b="0" dirty="0" smtClean="0"/>
              <a:t>Northwestern</a:t>
            </a:r>
            <a:r>
              <a:rPr lang="en-US" b="0" baseline="0" dirty="0" smtClean="0"/>
              <a:t> FSM Office of Communications: </a:t>
            </a:r>
          </a:p>
          <a:p>
            <a:r>
              <a:rPr lang="en-US" b="0" baseline="0" dirty="0" smtClean="0"/>
              <a:t>http://www.feinberg.northwestern.edu/communications/brand/social-media/you-tube.html</a:t>
            </a:r>
            <a:endParaRPr lang="en-US" b="0" dirty="0" smtClean="0"/>
          </a:p>
          <a:p>
            <a:endParaRPr lang="en-US" b="0" dirty="0" smtClean="0"/>
          </a:p>
          <a:p>
            <a:r>
              <a:rPr lang="en-US" b="0" dirty="0" smtClean="0"/>
              <a:t>Add your own channel (department, center or institute), sent email to Nicole Mladic with the link to your video. </a:t>
            </a:r>
          </a:p>
          <a:p>
            <a:r>
              <a:rPr lang="en-US" b="0" dirty="0" smtClean="0"/>
              <a:t>http://www.feinberg.northwestern.edu/communications/brand/social-media/you-tube.html</a:t>
            </a:r>
          </a:p>
          <a:p>
            <a:endParaRPr lang="en-US" dirty="0" smtClean="0"/>
          </a:p>
          <a:p>
            <a:endParaRPr lang="en-US" dirty="0" smtClean="0"/>
          </a:p>
          <a:p>
            <a:r>
              <a:rPr lang="en-US" b="1" dirty="0" smtClean="0"/>
              <a:t>Podcasts Steps: </a:t>
            </a:r>
          </a:p>
          <a:p>
            <a:endParaRPr lang="en-US" b="1" dirty="0" smtClean="0"/>
          </a:p>
          <a:p>
            <a:pPr marL="0" lvl="1" defTabSz="461963">
              <a:lnSpc>
                <a:spcPct val="90000"/>
              </a:lnSpc>
              <a:spcBef>
                <a:spcPct val="20000"/>
              </a:spcBef>
              <a:buClr>
                <a:schemeClr val="accent1"/>
              </a:buClr>
            </a:pPr>
            <a:r>
              <a:rPr lang="en-US" sz="1600" b="1" i="1" spc="-50" dirty="0" smtClean="0">
                <a:solidFill>
                  <a:schemeClr val="accent1"/>
                </a:solidFill>
              </a:rPr>
              <a:t>Who</a:t>
            </a:r>
            <a:r>
              <a:rPr lang="en-US" sz="1600" b="1" i="1" spc="-50" baseline="0" dirty="0" smtClean="0">
                <a:solidFill>
                  <a:schemeClr val="accent1"/>
                </a:solidFill>
              </a:rPr>
              <a:t> can host your Podcast files online?</a:t>
            </a: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1600" spc="-50" dirty="0" err="1" smtClean="0">
                <a:solidFill>
                  <a:schemeClr val="accent1"/>
                </a:solidFill>
              </a:rPr>
              <a:t>Blubrry</a:t>
            </a:r>
            <a:r>
              <a:rPr lang="en-US" sz="1600" spc="-50" dirty="0" smtClean="0">
                <a:solidFill>
                  <a:schemeClr val="accent1"/>
                </a:solidFill>
              </a:rPr>
              <a:t> Media </a:t>
            </a:r>
          </a:p>
          <a:p>
            <a:pPr marL="0" lvl="1" defTabSz="461963">
              <a:lnSpc>
                <a:spcPct val="90000"/>
              </a:lnSpc>
              <a:spcBef>
                <a:spcPct val="20000"/>
              </a:spcBef>
              <a:buClr>
                <a:schemeClr val="accent1"/>
              </a:buClr>
            </a:pPr>
            <a:r>
              <a:rPr lang="en-US" sz="1600" spc="-50" dirty="0" smtClean="0">
                <a:solidFill>
                  <a:schemeClr val="accent1"/>
                </a:solidFill>
              </a:rPr>
              <a:t>https://create.blubrry.com/resources/podcast-media-hosting/?code=noodle</a:t>
            </a:r>
          </a:p>
          <a:p>
            <a:pPr marL="0" lvl="1" defTabSz="461963">
              <a:lnSpc>
                <a:spcPct val="90000"/>
              </a:lnSpc>
              <a:spcBef>
                <a:spcPct val="20000"/>
              </a:spcBef>
              <a:buClr>
                <a:schemeClr val="accent1"/>
              </a:buClr>
            </a:pPr>
            <a:r>
              <a:rPr lang="en-US" sz="1600" spc="-50" dirty="0" smtClean="0">
                <a:solidFill>
                  <a:schemeClr val="accent1"/>
                </a:solidFill>
              </a:rPr>
              <a:t>Hosts podcast files for as little as $12/mo for 100MB of storage</a:t>
            </a: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1600" spc="-50" dirty="0" smtClean="0">
                <a:solidFill>
                  <a:schemeClr val="accent1"/>
                </a:solidFill>
              </a:rPr>
              <a:t>Amazon S3</a:t>
            </a:r>
          </a:p>
          <a:p>
            <a:pPr marL="0" lvl="1" defTabSz="461963">
              <a:lnSpc>
                <a:spcPct val="90000"/>
              </a:lnSpc>
              <a:spcBef>
                <a:spcPct val="20000"/>
              </a:spcBef>
              <a:buClr>
                <a:schemeClr val="accent1"/>
              </a:buClr>
            </a:pPr>
            <a:r>
              <a:rPr lang="en-US" sz="1600" spc="-50" dirty="0" smtClean="0">
                <a:solidFill>
                  <a:schemeClr val="accent1"/>
                </a:solidFill>
              </a:rPr>
              <a:t>https://aws.amazon.com/free/</a:t>
            </a:r>
          </a:p>
          <a:p>
            <a:pPr marL="0" lvl="1" defTabSz="461963">
              <a:lnSpc>
                <a:spcPct val="90000"/>
              </a:lnSpc>
              <a:spcBef>
                <a:spcPct val="20000"/>
              </a:spcBef>
              <a:buClr>
                <a:schemeClr val="accent1"/>
              </a:buClr>
            </a:pPr>
            <a:r>
              <a:rPr lang="en-US" sz="1600" spc="-50" dirty="0" smtClean="0">
                <a:solidFill>
                  <a:schemeClr val="accent1"/>
                </a:solidFill>
              </a:rPr>
              <a:t>There is a monthly charge</a:t>
            </a:r>
            <a:r>
              <a:rPr lang="en-US" sz="1600" spc="-50" baseline="0" dirty="0" smtClean="0">
                <a:solidFill>
                  <a:schemeClr val="accent1"/>
                </a:solidFill>
              </a:rPr>
              <a:t> for the storage of your files and for when people download your files. </a:t>
            </a:r>
            <a:endParaRPr lang="en-US" sz="1600" spc="-50" dirty="0" smtClean="0">
              <a:solidFill>
                <a:schemeClr val="accent1"/>
              </a:solidFill>
            </a:endParaRP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3200" spc="-50" dirty="0" err="1" smtClean="0">
                <a:solidFill>
                  <a:schemeClr val="accent1"/>
                </a:solidFill>
              </a:rPr>
              <a:t>Soundcloud</a:t>
            </a:r>
            <a:r>
              <a:rPr lang="en-US" sz="3200" spc="-50" dirty="0" smtClean="0">
                <a:solidFill>
                  <a:schemeClr val="accent1"/>
                </a:solidFill>
              </a:rPr>
              <a:t> </a:t>
            </a:r>
          </a:p>
          <a:p>
            <a:pPr marL="0" lvl="1" defTabSz="461963">
              <a:lnSpc>
                <a:spcPct val="90000"/>
              </a:lnSpc>
              <a:spcBef>
                <a:spcPct val="20000"/>
              </a:spcBef>
              <a:buClr>
                <a:schemeClr val="accent1"/>
              </a:buClr>
            </a:pPr>
            <a:r>
              <a:rPr lang="en-US" sz="3200" spc="-50" dirty="0" smtClean="0">
                <a:solidFill>
                  <a:schemeClr val="accent1"/>
                </a:solidFill>
              </a:rPr>
              <a:t>https://soundcloud.com/</a:t>
            </a:r>
          </a:p>
          <a:p>
            <a:pPr marL="0" lvl="1" defTabSz="461963">
              <a:lnSpc>
                <a:spcPct val="90000"/>
              </a:lnSpc>
              <a:spcBef>
                <a:spcPct val="20000"/>
              </a:spcBef>
              <a:buClr>
                <a:schemeClr val="accent1"/>
              </a:buClr>
            </a:pPr>
            <a:r>
              <a:rPr lang="en-US" sz="3200" spc="-50" dirty="0" smtClean="0">
                <a:solidFill>
                  <a:schemeClr val="accent1"/>
                </a:solidFill>
              </a:rPr>
              <a:t>W</a:t>
            </a:r>
            <a:r>
              <a:rPr lang="en-US" sz="1600" i="0" spc="-50" dirty="0" smtClean="0">
                <a:solidFill>
                  <a:schemeClr val="accent1"/>
                </a:solidFill>
              </a:rPr>
              <a:t>ill</a:t>
            </a:r>
            <a:r>
              <a:rPr lang="en-US" sz="1600" i="0" spc="-50" baseline="0" dirty="0" smtClean="0">
                <a:solidFill>
                  <a:schemeClr val="accent1"/>
                </a:solidFill>
              </a:rPr>
              <a:t> host 3 hours of podcasting for free</a:t>
            </a:r>
            <a:endParaRPr lang="en-US" sz="3200" i="0" spc="-50" baseline="0" dirty="0" smtClean="0">
              <a:solidFill>
                <a:schemeClr val="accent1"/>
              </a:solidFill>
            </a:endParaRP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1600" b="1" i="1" spc="-50" dirty="0" smtClean="0">
                <a:solidFill>
                  <a:schemeClr val="accent1"/>
                </a:solidFill>
              </a:rPr>
              <a:t>Who can create a</a:t>
            </a:r>
            <a:r>
              <a:rPr lang="en-US" sz="1600" b="1" i="1" spc="-50" baseline="0" dirty="0" smtClean="0">
                <a:solidFill>
                  <a:schemeClr val="accent1"/>
                </a:solidFill>
              </a:rPr>
              <a:t> podcast-only RSS feed?</a:t>
            </a:r>
          </a:p>
          <a:p>
            <a:pPr marL="0" lvl="1" defTabSz="461963">
              <a:lnSpc>
                <a:spcPct val="90000"/>
              </a:lnSpc>
              <a:spcBef>
                <a:spcPct val="20000"/>
              </a:spcBef>
              <a:buClr>
                <a:schemeClr val="accent1"/>
              </a:buClr>
            </a:pPr>
            <a:endParaRPr lang="en-US" sz="1600" b="1" i="1" spc="-50" baseline="0" dirty="0" smtClean="0">
              <a:solidFill>
                <a:schemeClr val="accent1"/>
              </a:solidFill>
            </a:endParaRPr>
          </a:p>
          <a:p>
            <a:pPr marL="0" lvl="1" defTabSz="461963">
              <a:lnSpc>
                <a:spcPct val="90000"/>
              </a:lnSpc>
              <a:spcBef>
                <a:spcPct val="20000"/>
              </a:spcBef>
              <a:buClr>
                <a:schemeClr val="accent1"/>
              </a:buClr>
            </a:pPr>
            <a:r>
              <a:rPr lang="en-US" sz="1600" spc="-50" dirty="0" err="1" smtClean="0">
                <a:solidFill>
                  <a:schemeClr val="accent1"/>
                </a:solidFill>
              </a:rPr>
              <a:t>Blubrry</a:t>
            </a:r>
            <a:r>
              <a:rPr lang="en-US" sz="1600" spc="-50" dirty="0" smtClean="0">
                <a:solidFill>
                  <a:schemeClr val="accent1"/>
                </a:solidFill>
              </a:rPr>
              <a:t> Media </a:t>
            </a:r>
          </a:p>
          <a:p>
            <a:pPr marL="0" lvl="1" defTabSz="461963">
              <a:lnSpc>
                <a:spcPct val="90000"/>
              </a:lnSpc>
              <a:spcBef>
                <a:spcPct val="20000"/>
              </a:spcBef>
              <a:buClr>
                <a:schemeClr val="accent1"/>
              </a:buClr>
            </a:pPr>
            <a:r>
              <a:rPr lang="en-US" sz="1600" spc="-50" dirty="0" smtClean="0">
                <a:solidFill>
                  <a:schemeClr val="accent1"/>
                </a:solidFill>
              </a:rPr>
              <a:t>https://create.blubrry.com/resources/podcast-media-hosting/?code=noodle</a:t>
            </a:r>
          </a:p>
          <a:p>
            <a:pPr marL="0" lvl="1" defTabSz="461963">
              <a:lnSpc>
                <a:spcPct val="90000"/>
              </a:lnSpc>
              <a:spcBef>
                <a:spcPct val="20000"/>
              </a:spcBef>
              <a:buClr>
                <a:schemeClr val="accent1"/>
              </a:buClr>
            </a:pPr>
            <a:r>
              <a:rPr lang="en-US" sz="1600" spc="-50" dirty="0" smtClean="0">
                <a:solidFill>
                  <a:schemeClr val="accent1"/>
                </a:solidFill>
              </a:rPr>
              <a:t>Creates an </a:t>
            </a:r>
            <a:r>
              <a:rPr lang="en-US" sz="1600" spc="-50" dirty="0" err="1" smtClean="0">
                <a:solidFill>
                  <a:schemeClr val="accent1"/>
                </a:solidFill>
              </a:rPr>
              <a:t>i</a:t>
            </a:r>
            <a:r>
              <a:rPr lang="en-US" sz="1600" spc="-50" dirty="0" smtClean="0">
                <a:solidFill>
                  <a:schemeClr val="accent1"/>
                </a:solidFill>
              </a:rPr>
              <a:t>-Tunes compliant RSS feed from files you’ve uploaded</a:t>
            </a:r>
            <a:r>
              <a:rPr lang="en-US" sz="1600" spc="-50" baseline="0" dirty="0" smtClean="0">
                <a:solidFill>
                  <a:schemeClr val="accent1"/>
                </a:solidFill>
              </a:rPr>
              <a:t> to your </a:t>
            </a:r>
            <a:r>
              <a:rPr lang="en-US" sz="1600" spc="-50" baseline="0" dirty="0" err="1" smtClean="0">
                <a:solidFill>
                  <a:schemeClr val="accent1"/>
                </a:solidFill>
              </a:rPr>
              <a:t>Blubrry</a:t>
            </a:r>
            <a:r>
              <a:rPr lang="en-US" sz="1600" spc="-50" baseline="0" dirty="0" smtClean="0">
                <a:solidFill>
                  <a:schemeClr val="accent1"/>
                </a:solidFill>
              </a:rPr>
              <a:t> account</a:t>
            </a:r>
            <a:endParaRPr lang="en-US" sz="3200" spc="-50" dirty="0" smtClean="0">
              <a:solidFill>
                <a:schemeClr val="accent1"/>
              </a:solidFill>
            </a:endParaRPr>
          </a:p>
          <a:p>
            <a:pPr marL="0" lvl="1" defTabSz="461963">
              <a:lnSpc>
                <a:spcPct val="90000"/>
              </a:lnSpc>
              <a:spcBef>
                <a:spcPct val="20000"/>
              </a:spcBef>
              <a:buClr>
                <a:schemeClr val="accent1"/>
              </a:buClr>
            </a:pPr>
            <a:endParaRPr lang="en-US" sz="3200" spc="-50" dirty="0" smtClean="0">
              <a:solidFill>
                <a:schemeClr val="accent1"/>
              </a:solidFill>
            </a:endParaRPr>
          </a:p>
          <a:p>
            <a:pPr marL="0" lvl="1" defTabSz="461963">
              <a:lnSpc>
                <a:spcPct val="90000"/>
              </a:lnSpc>
              <a:spcBef>
                <a:spcPct val="20000"/>
              </a:spcBef>
              <a:buClr>
                <a:schemeClr val="accent1"/>
              </a:buClr>
            </a:pPr>
            <a:r>
              <a:rPr lang="en-US" sz="3200" spc="-50" dirty="0" err="1" smtClean="0">
                <a:solidFill>
                  <a:schemeClr val="accent1"/>
                </a:solidFill>
              </a:rPr>
              <a:t>Soundcloud</a:t>
            </a:r>
            <a:r>
              <a:rPr lang="en-US" sz="3200" spc="-50" dirty="0" smtClean="0">
                <a:solidFill>
                  <a:schemeClr val="accent1"/>
                </a:solidFill>
              </a:rPr>
              <a:t> </a:t>
            </a:r>
          </a:p>
          <a:p>
            <a:pPr marL="0" lvl="1" defTabSz="461963">
              <a:lnSpc>
                <a:spcPct val="90000"/>
              </a:lnSpc>
              <a:spcBef>
                <a:spcPct val="20000"/>
              </a:spcBef>
              <a:buClr>
                <a:schemeClr val="accent1"/>
              </a:buClr>
            </a:pPr>
            <a:r>
              <a:rPr lang="en-US" sz="3200" spc="-50" dirty="0" smtClean="0">
                <a:solidFill>
                  <a:schemeClr val="accent1"/>
                </a:solidFill>
              </a:rPr>
              <a:t>https://soundcloud.com/</a:t>
            </a:r>
          </a:p>
          <a:p>
            <a:pPr marL="0" lvl="1" defTabSz="461963">
              <a:lnSpc>
                <a:spcPct val="90000"/>
              </a:lnSpc>
              <a:spcBef>
                <a:spcPct val="20000"/>
              </a:spcBef>
              <a:buClr>
                <a:schemeClr val="accent1"/>
              </a:buClr>
            </a:pPr>
            <a:r>
              <a:rPr lang="en-US" sz="3200" spc="-50" dirty="0" smtClean="0">
                <a:solidFill>
                  <a:schemeClr val="accent1"/>
                </a:solidFill>
              </a:rPr>
              <a:t>Will create an RSS feed o</a:t>
            </a:r>
            <a:r>
              <a:rPr lang="en-US" sz="3200" spc="-50" baseline="0" dirty="0" smtClean="0">
                <a:solidFill>
                  <a:schemeClr val="accent1"/>
                </a:solidFill>
              </a:rPr>
              <a:t>f podcasts files that you’ve uploaded to your </a:t>
            </a:r>
            <a:r>
              <a:rPr lang="en-US" sz="3200" spc="-50" baseline="0" dirty="0" err="1" smtClean="0">
                <a:solidFill>
                  <a:schemeClr val="accent1"/>
                </a:solidFill>
              </a:rPr>
              <a:t>Soundcloud</a:t>
            </a:r>
            <a:r>
              <a:rPr lang="en-US" sz="3200" spc="-50" baseline="0" dirty="0" smtClean="0">
                <a:solidFill>
                  <a:schemeClr val="accent1"/>
                </a:solidFill>
              </a:rPr>
              <a:t> profile</a:t>
            </a:r>
          </a:p>
          <a:p>
            <a:pPr marL="0" lvl="1" defTabSz="461963">
              <a:lnSpc>
                <a:spcPct val="90000"/>
              </a:lnSpc>
              <a:spcBef>
                <a:spcPct val="20000"/>
              </a:spcBef>
              <a:buClr>
                <a:schemeClr val="accent1"/>
              </a:buClr>
            </a:pPr>
            <a:endParaRPr lang="en-US" sz="3200" i="0" spc="-50" baseline="0" dirty="0" smtClean="0">
              <a:solidFill>
                <a:schemeClr val="accent1"/>
              </a:solidFill>
            </a:endParaRPr>
          </a:p>
          <a:p>
            <a:pPr marL="0" lvl="1" defTabSz="461963">
              <a:lnSpc>
                <a:spcPct val="90000"/>
              </a:lnSpc>
              <a:spcBef>
                <a:spcPct val="20000"/>
              </a:spcBef>
              <a:buClr>
                <a:schemeClr val="accent1"/>
              </a:buClr>
            </a:pPr>
            <a:endParaRPr lang="en-US" sz="3200" i="0" spc="-50" baseline="0" dirty="0" smtClean="0">
              <a:solidFill>
                <a:schemeClr val="accent1"/>
              </a:solidFill>
            </a:endParaRPr>
          </a:p>
          <a:p>
            <a:pPr marL="0" lvl="1" defTabSz="461963">
              <a:lnSpc>
                <a:spcPct val="90000"/>
              </a:lnSpc>
              <a:spcBef>
                <a:spcPct val="20000"/>
              </a:spcBef>
              <a:buClr>
                <a:schemeClr val="accent1"/>
              </a:buClr>
            </a:pPr>
            <a:r>
              <a:rPr lang="en-US" sz="1600" b="1" i="1" spc="-50" baseline="0" dirty="0" smtClean="0">
                <a:solidFill>
                  <a:schemeClr val="accent1"/>
                </a:solidFill>
              </a:rPr>
              <a:t>Who can make your podcast-only RSS feed available to wide audiences?</a:t>
            </a:r>
            <a:endParaRPr lang="en-US" sz="1600" b="1" i="1" spc="-50" dirty="0" smtClean="0">
              <a:solidFill>
                <a:schemeClr val="accent1"/>
              </a:solidFill>
            </a:endParaRP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1600" spc="-50" dirty="0" smtClean="0">
                <a:solidFill>
                  <a:schemeClr val="accent1"/>
                </a:solidFill>
              </a:rPr>
              <a:t>iTunes </a:t>
            </a:r>
          </a:p>
          <a:p>
            <a:pPr marL="0" lvl="1" defTabSz="461963">
              <a:lnSpc>
                <a:spcPct val="90000"/>
              </a:lnSpc>
              <a:spcBef>
                <a:spcPct val="20000"/>
              </a:spcBef>
              <a:buClr>
                <a:schemeClr val="accent1"/>
              </a:buClr>
            </a:pPr>
            <a:r>
              <a:rPr lang="en-US" sz="1600" spc="-50" dirty="0" smtClean="0">
                <a:solidFill>
                  <a:schemeClr val="accent1"/>
                </a:solidFill>
              </a:rPr>
              <a:t>http://itunespartner.apple.com/en/podcasts/faq</a:t>
            </a:r>
          </a:p>
          <a:p>
            <a:pPr marL="0" lvl="1" defTabSz="461963">
              <a:lnSpc>
                <a:spcPct val="90000"/>
              </a:lnSpc>
              <a:spcBef>
                <a:spcPct val="20000"/>
              </a:spcBef>
              <a:buClr>
                <a:schemeClr val="accent1"/>
              </a:buClr>
            </a:pPr>
            <a:r>
              <a:rPr lang="en-US" sz="1000" i="0" spc="-50" dirty="0" smtClean="0">
                <a:solidFill>
                  <a:schemeClr val="accent1"/>
                </a:solidFill>
              </a:rPr>
              <a:t>Does</a:t>
            </a:r>
            <a:r>
              <a:rPr lang="en-US" sz="1000" i="0" spc="-50" baseline="0" dirty="0" smtClean="0">
                <a:solidFill>
                  <a:schemeClr val="accent1"/>
                </a:solidFill>
              </a:rPr>
              <a:t> not host podcasts. Instead you must connect iTunes with the RSS feed of your podcast (which is hosted somewhere else). </a:t>
            </a:r>
            <a:r>
              <a:rPr lang="en-US" sz="1000" i="0" spc="-50" dirty="0" smtClean="0">
                <a:solidFill>
                  <a:schemeClr val="accent1"/>
                </a:solidFill>
              </a:rPr>
              <a:t>   </a:t>
            </a:r>
          </a:p>
          <a:p>
            <a:pPr marL="0" lvl="1" defTabSz="461963">
              <a:lnSpc>
                <a:spcPct val="90000"/>
              </a:lnSpc>
              <a:spcBef>
                <a:spcPct val="20000"/>
              </a:spcBef>
              <a:buClr>
                <a:schemeClr val="accent1"/>
              </a:buClr>
            </a:pPr>
            <a:endParaRPr lang="en-US" sz="1000" i="0" spc="-50" dirty="0" smtClean="0">
              <a:solidFill>
                <a:schemeClr val="accent1"/>
              </a:solidFill>
            </a:endParaRPr>
          </a:p>
          <a:p>
            <a:pPr marL="0" lvl="1" defTabSz="461963">
              <a:lnSpc>
                <a:spcPct val="90000"/>
              </a:lnSpc>
              <a:spcBef>
                <a:spcPct val="20000"/>
              </a:spcBef>
              <a:buClr>
                <a:schemeClr val="accent1"/>
              </a:buClr>
            </a:pPr>
            <a:r>
              <a:rPr lang="en-US" sz="1600" spc="-50" dirty="0" err="1" smtClean="0">
                <a:solidFill>
                  <a:schemeClr val="accent1"/>
                </a:solidFill>
              </a:rPr>
              <a:t>GooglePlay</a:t>
            </a:r>
            <a:r>
              <a:rPr lang="en-US" sz="1600" i="1" spc="-50" dirty="0" smtClean="0">
                <a:solidFill>
                  <a:schemeClr val="accent1"/>
                </a:solidFill>
              </a:rPr>
              <a:t> </a:t>
            </a:r>
          </a:p>
          <a:p>
            <a:pPr marL="0" marR="0" lvl="1" indent="0" algn="l" defTabSz="461963" rtl="0" eaLnBrk="1" fontAlgn="auto" latinLnBrk="0" hangingPunct="1">
              <a:lnSpc>
                <a:spcPct val="90000"/>
              </a:lnSpc>
              <a:spcBef>
                <a:spcPct val="20000"/>
              </a:spcBef>
              <a:spcAft>
                <a:spcPts val="0"/>
              </a:spcAft>
              <a:buClr>
                <a:schemeClr val="accent1"/>
              </a:buClr>
              <a:buSzTx/>
              <a:buFontTx/>
              <a:buNone/>
              <a:tabLst/>
              <a:defRPr/>
            </a:pPr>
            <a:r>
              <a:rPr lang="en-US" sz="900" i="0" spc="-50" dirty="0" smtClean="0">
                <a:solidFill>
                  <a:schemeClr val="accent1"/>
                </a:solidFill>
              </a:rPr>
              <a:t>https://play.google.com/music/podcasts/publish	</a:t>
            </a:r>
          </a:p>
          <a:p>
            <a:pPr marL="0" marR="0" lvl="1" indent="0" algn="l" defTabSz="461963" rtl="0" eaLnBrk="1" fontAlgn="auto" latinLnBrk="0" hangingPunct="1">
              <a:lnSpc>
                <a:spcPct val="90000"/>
              </a:lnSpc>
              <a:spcBef>
                <a:spcPct val="20000"/>
              </a:spcBef>
              <a:spcAft>
                <a:spcPts val="0"/>
              </a:spcAft>
              <a:buClr>
                <a:schemeClr val="accent1"/>
              </a:buClr>
              <a:buSzTx/>
              <a:buFontTx/>
              <a:buNone/>
              <a:tabLst/>
              <a:defRPr/>
            </a:pPr>
            <a:r>
              <a:rPr lang="en-US" sz="900" i="0" spc="-50" dirty="0" smtClean="0">
                <a:solidFill>
                  <a:schemeClr val="accent1"/>
                </a:solidFill>
              </a:rPr>
              <a:t>Does</a:t>
            </a:r>
            <a:r>
              <a:rPr lang="en-US" sz="900" i="0" spc="-50" baseline="0" dirty="0" smtClean="0">
                <a:solidFill>
                  <a:schemeClr val="accent1"/>
                </a:solidFill>
              </a:rPr>
              <a:t> not host podcasts. Instead you must connect iTunes with the RSS feed of your podcast (which is hosted somewhere else). </a:t>
            </a:r>
            <a:r>
              <a:rPr lang="en-US" sz="900" i="0" spc="-50" dirty="0" smtClean="0">
                <a:solidFill>
                  <a:schemeClr val="accent1"/>
                </a:solidFill>
              </a:rPr>
              <a:t>   </a:t>
            </a:r>
          </a:p>
          <a:p>
            <a:pPr marL="0" lvl="1" defTabSz="461963">
              <a:lnSpc>
                <a:spcPct val="90000"/>
              </a:lnSpc>
              <a:spcBef>
                <a:spcPct val="20000"/>
              </a:spcBef>
              <a:buClr>
                <a:schemeClr val="accent1"/>
              </a:buClr>
            </a:pPr>
            <a:endParaRPr lang="en-US" sz="1600" spc="-50" dirty="0" smtClean="0">
              <a:solidFill>
                <a:schemeClr val="accent1"/>
              </a:solidFill>
            </a:endParaRPr>
          </a:p>
          <a:p>
            <a:pPr marL="0" lvl="1" defTabSz="461963">
              <a:lnSpc>
                <a:spcPct val="90000"/>
              </a:lnSpc>
              <a:spcBef>
                <a:spcPct val="20000"/>
              </a:spcBef>
              <a:buClr>
                <a:schemeClr val="accent1"/>
              </a:buClr>
            </a:pPr>
            <a:r>
              <a:rPr lang="en-US" sz="1600" spc="-50" dirty="0" err="1" smtClean="0">
                <a:solidFill>
                  <a:schemeClr val="accent1"/>
                </a:solidFill>
              </a:rPr>
              <a:t>Soundcloud</a:t>
            </a:r>
            <a:r>
              <a:rPr lang="en-US" sz="1600" spc="-50" dirty="0" smtClean="0">
                <a:solidFill>
                  <a:schemeClr val="accent1"/>
                </a:solidFill>
              </a:rPr>
              <a:t> </a:t>
            </a:r>
          </a:p>
          <a:p>
            <a:pPr marL="0" lvl="1" defTabSz="461963">
              <a:lnSpc>
                <a:spcPct val="90000"/>
              </a:lnSpc>
              <a:spcBef>
                <a:spcPct val="20000"/>
              </a:spcBef>
              <a:buClr>
                <a:schemeClr val="accent1"/>
              </a:buClr>
            </a:pPr>
            <a:r>
              <a:rPr lang="en-US" sz="1600" spc="-50" dirty="0" smtClean="0">
                <a:solidFill>
                  <a:schemeClr val="accent1"/>
                </a:solidFill>
              </a:rPr>
              <a:t>https://soundcloud.com/</a:t>
            </a:r>
          </a:p>
          <a:p>
            <a:pPr marL="0" lvl="1" defTabSz="461963">
              <a:lnSpc>
                <a:spcPct val="90000"/>
              </a:lnSpc>
              <a:spcBef>
                <a:spcPct val="20000"/>
              </a:spcBef>
              <a:buClr>
                <a:schemeClr val="accent1"/>
              </a:buClr>
            </a:pPr>
            <a:r>
              <a:rPr lang="en-US" sz="1600" spc="-50" dirty="0" smtClean="0">
                <a:solidFill>
                  <a:schemeClr val="accent1"/>
                </a:solidFill>
              </a:rPr>
              <a:t>W</a:t>
            </a:r>
            <a:r>
              <a:rPr lang="en-US" sz="1000" i="0" spc="-50" dirty="0" smtClean="0">
                <a:solidFill>
                  <a:schemeClr val="accent1"/>
                </a:solidFill>
              </a:rPr>
              <a:t>ill</a:t>
            </a:r>
            <a:r>
              <a:rPr lang="en-US" sz="1000" i="0" spc="-50" baseline="0" dirty="0" smtClean="0">
                <a:solidFill>
                  <a:schemeClr val="accent1"/>
                </a:solidFill>
              </a:rPr>
              <a:t> host 3 hours of podcasting for free</a:t>
            </a:r>
            <a:endParaRPr lang="en-US" sz="1600" i="0" spc="-50" baseline="0" dirty="0" smtClean="0">
              <a:solidFill>
                <a:schemeClr val="accent1"/>
              </a:solidFill>
            </a:endParaRPr>
          </a:p>
          <a:p>
            <a:pPr marL="0" lvl="1" defTabSz="461963">
              <a:lnSpc>
                <a:spcPct val="90000"/>
              </a:lnSpc>
              <a:spcBef>
                <a:spcPct val="20000"/>
              </a:spcBef>
              <a:buClr>
                <a:schemeClr val="accent1"/>
              </a:buClr>
            </a:pPr>
            <a:endParaRPr lang="en-US" sz="1600" i="0" spc="-50" baseline="0" dirty="0" smtClean="0">
              <a:solidFill>
                <a:schemeClr val="accent1"/>
              </a:solidFill>
            </a:endParaRPr>
          </a:p>
          <a:p>
            <a:pPr marL="0" lvl="1" defTabSz="461963">
              <a:lnSpc>
                <a:spcPct val="90000"/>
              </a:lnSpc>
              <a:spcBef>
                <a:spcPct val="20000"/>
              </a:spcBef>
              <a:buClr>
                <a:schemeClr val="accent1"/>
              </a:buClr>
            </a:pPr>
            <a:r>
              <a:rPr lang="en-US" sz="1600" spc="-50" dirty="0" smtClean="0">
                <a:solidFill>
                  <a:schemeClr val="accent1"/>
                </a:solidFill>
              </a:rPr>
              <a:t>WordPress’s </a:t>
            </a:r>
            <a:r>
              <a:rPr lang="en-US" sz="1600" spc="-50" dirty="0" err="1" smtClean="0">
                <a:solidFill>
                  <a:schemeClr val="accent1"/>
                </a:solidFill>
              </a:rPr>
              <a:t>PowerPress</a:t>
            </a:r>
            <a:r>
              <a:rPr lang="en-US" sz="1600" spc="-50" dirty="0" smtClean="0">
                <a:solidFill>
                  <a:schemeClr val="accent1"/>
                </a:solidFill>
              </a:rPr>
              <a:t> Podcasting Plugin</a:t>
            </a:r>
          </a:p>
          <a:p>
            <a:pPr marL="0" lvl="1" defTabSz="461963">
              <a:lnSpc>
                <a:spcPct val="90000"/>
              </a:lnSpc>
              <a:spcBef>
                <a:spcPct val="20000"/>
              </a:spcBef>
              <a:buClr>
                <a:schemeClr val="accent1"/>
              </a:buClr>
            </a:pPr>
            <a:r>
              <a:rPr lang="en-US" sz="1600" spc="-50" dirty="0" smtClean="0">
                <a:solidFill>
                  <a:schemeClr val="accent1"/>
                </a:solidFill>
              </a:rPr>
              <a:t>https://wordpress.org/plugins/powerpress/</a:t>
            </a:r>
          </a:p>
          <a:p>
            <a:pPr marL="0" lvl="1" defTabSz="461963">
              <a:lnSpc>
                <a:spcPct val="90000"/>
              </a:lnSpc>
              <a:spcBef>
                <a:spcPct val="20000"/>
              </a:spcBef>
              <a:buClr>
                <a:schemeClr val="accent1"/>
              </a:buClr>
            </a:pPr>
            <a:r>
              <a:rPr lang="en-US" sz="1600" spc="-50" dirty="0" smtClean="0">
                <a:solidFill>
                  <a:schemeClr val="accent1"/>
                </a:solidFill>
              </a:rPr>
              <a:t>Publish</a:t>
            </a:r>
            <a:r>
              <a:rPr lang="en-US" sz="1600" spc="-50" baseline="0" dirty="0" smtClean="0">
                <a:solidFill>
                  <a:schemeClr val="accent1"/>
                </a:solidFill>
              </a:rPr>
              <a:t> your podcasts directly on your </a:t>
            </a:r>
            <a:r>
              <a:rPr lang="en-US" sz="1600" spc="-50" baseline="0" dirty="0" err="1" smtClean="0">
                <a:solidFill>
                  <a:schemeClr val="accent1"/>
                </a:solidFill>
              </a:rPr>
              <a:t>wordpress</a:t>
            </a:r>
            <a:r>
              <a:rPr lang="en-US" sz="1600" spc="-50" baseline="0" dirty="0" smtClean="0">
                <a:solidFill>
                  <a:schemeClr val="accent1"/>
                </a:solidFill>
              </a:rPr>
              <a:t> blog using the </a:t>
            </a:r>
            <a:r>
              <a:rPr lang="en-US" sz="1600" spc="-50" baseline="0" dirty="0" err="1" smtClean="0">
                <a:solidFill>
                  <a:schemeClr val="accent1"/>
                </a:solidFill>
              </a:rPr>
              <a:t>PowerPress</a:t>
            </a:r>
            <a:r>
              <a:rPr lang="en-US" sz="1600" spc="-50" baseline="0" dirty="0" smtClean="0">
                <a:solidFill>
                  <a:schemeClr val="accent1"/>
                </a:solidFill>
              </a:rPr>
              <a:t> plugin. This plugin makes your files being hosted by </a:t>
            </a:r>
            <a:r>
              <a:rPr lang="en-US" sz="1600" spc="-50" baseline="0" dirty="0" err="1" smtClean="0">
                <a:solidFill>
                  <a:schemeClr val="accent1"/>
                </a:solidFill>
              </a:rPr>
              <a:t>Blubrry</a:t>
            </a:r>
            <a:r>
              <a:rPr lang="en-US" sz="1600" spc="-50" baseline="0" dirty="0" smtClean="0">
                <a:solidFill>
                  <a:schemeClr val="accent1"/>
                </a:solidFill>
              </a:rPr>
              <a:t> available on your blog. </a:t>
            </a:r>
            <a:endParaRPr lang="en-US" sz="1600" spc="-50" dirty="0" smtClean="0">
              <a:solidFill>
                <a:schemeClr val="accent1"/>
              </a:solidFill>
            </a:endParaRPr>
          </a:p>
          <a:p>
            <a:pPr marL="0" lvl="1" defTabSz="461963">
              <a:lnSpc>
                <a:spcPct val="90000"/>
              </a:lnSpc>
              <a:spcBef>
                <a:spcPct val="20000"/>
              </a:spcBef>
              <a:buClr>
                <a:schemeClr val="accent1"/>
              </a:buClr>
            </a:pPr>
            <a:r>
              <a:rPr lang="en-US" sz="1600" spc="-50" dirty="0" smtClean="0">
                <a:solidFill>
                  <a:schemeClr val="accent1"/>
                </a:solidFill>
              </a:rPr>
              <a:t>   </a:t>
            </a:r>
          </a:p>
          <a:p>
            <a:pPr marL="0" lvl="1" defTabSz="461963">
              <a:lnSpc>
                <a:spcPct val="90000"/>
              </a:lnSpc>
              <a:spcBef>
                <a:spcPct val="20000"/>
              </a:spcBef>
              <a:buClr>
                <a:schemeClr val="accent1"/>
              </a:buClr>
            </a:pPr>
            <a:endParaRPr lang="en-US" sz="1600" b="1" spc="-50" dirty="0" smtClean="0">
              <a:solidFill>
                <a:schemeClr val="accent1"/>
              </a:solidFill>
            </a:endParaRPr>
          </a:p>
          <a:p>
            <a:pPr marL="0" lvl="1" defTabSz="461963">
              <a:lnSpc>
                <a:spcPct val="90000"/>
              </a:lnSpc>
              <a:spcBef>
                <a:spcPct val="20000"/>
              </a:spcBef>
              <a:buClr>
                <a:schemeClr val="accent1"/>
              </a:buClr>
            </a:pPr>
            <a:r>
              <a:rPr lang="en-US" sz="1600" b="1" spc="-50" dirty="0" smtClean="0">
                <a:solidFill>
                  <a:schemeClr val="accent1"/>
                </a:solidFill>
              </a:rPr>
              <a:t>Podcast</a:t>
            </a:r>
            <a:r>
              <a:rPr lang="en-US" sz="1600" b="1" spc="-50" baseline="0" dirty="0" smtClean="0">
                <a:solidFill>
                  <a:schemeClr val="accent1"/>
                </a:solidFill>
              </a:rPr>
              <a:t> Help</a:t>
            </a:r>
            <a:endParaRPr lang="en-US" b="1" dirty="0" smtClean="0"/>
          </a:p>
          <a:p>
            <a:endParaRPr lang="en-US" b="1" dirty="0" smtClean="0"/>
          </a:p>
          <a:p>
            <a:r>
              <a:rPr lang="en-US" b="0" dirty="0" smtClean="0"/>
              <a:t>iTunes</a:t>
            </a:r>
            <a:r>
              <a:rPr lang="en-US" b="0" baseline="0" dirty="0" smtClean="0"/>
              <a:t> Podcast help: </a:t>
            </a:r>
          </a:p>
          <a:p>
            <a:r>
              <a:rPr lang="en-US" b="0" dirty="0" smtClean="0"/>
              <a:t>https://itunespartner.apple.com/en/podcasts/overview</a:t>
            </a:r>
          </a:p>
          <a:p>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spc="-50" dirty="0" smtClean="0">
                <a:solidFill>
                  <a:schemeClr val="accent1"/>
                </a:solidFill>
              </a:rPr>
              <a:t>LSE Impact Blog: The Simple Guide to Academic Podcasting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spc="-50" dirty="0" smtClean="0">
                <a:solidFill>
                  <a:schemeClr val="accent1"/>
                </a:solidFill>
              </a:rPr>
              <a:t>(</a:t>
            </a:r>
            <a:r>
              <a:rPr lang="en-US" sz="1200" spc="-50" dirty="0" smtClean="0">
                <a:solidFill>
                  <a:schemeClr val="accent1"/>
                </a:solidFill>
                <a:hlinkClick r:id="rId4"/>
              </a:rPr>
              <a:t>http://blogs.lse.ac.uk/lsereviewofbooks/2014/04/09/the-simple-guide-to-academic-podcasting/</a:t>
            </a:r>
            <a:r>
              <a:rPr lang="en-US" sz="1200" spc="-50" dirty="0" smtClean="0">
                <a:solidFill>
                  <a:schemeClr val="accent1"/>
                </a:solidFill>
              </a:rPr>
              <a:t>)</a:t>
            </a:r>
            <a:endParaRPr lang="en-US" dirty="0" smtClean="0"/>
          </a:p>
          <a:p>
            <a:endParaRPr lang="en-US" b="0" dirty="0" smtClean="0"/>
          </a:p>
          <a:p>
            <a:r>
              <a:rPr lang="en-US" b="1" dirty="0" smtClean="0"/>
              <a:t>Examples of Podcasts</a:t>
            </a:r>
          </a:p>
          <a:p>
            <a:endParaRPr lang="en-US" dirty="0" smtClean="0"/>
          </a:p>
          <a:p>
            <a:r>
              <a:rPr lang="en-US" dirty="0" smtClean="0"/>
              <a:t>List of Podcasts from Georgia Tech Library</a:t>
            </a:r>
          </a:p>
          <a:p>
            <a:r>
              <a:rPr lang="en-US" baseline="0" dirty="0" smtClean="0"/>
              <a:t>http://libguides.gatech.edu/BME/podcasts</a:t>
            </a:r>
          </a:p>
          <a:p>
            <a:endParaRPr lang="en-US" dirty="0" smtClean="0"/>
          </a:p>
          <a:p>
            <a:r>
              <a:rPr lang="en-US" sz="1200" kern="1200" dirty="0" smtClean="0">
                <a:solidFill>
                  <a:schemeClr val="tx1"/>
                </a:solidFill>
                <a:effectLst/>
                <a:latin typeface="+mn-lt"/>
                <a:ea typeface="+mn-ea"/>
                <a:cs typeface="+mn-cs"/>
                <a:hlinkClick r:id="rId5"/>
              </a:rPr>
              <a:t>Dr. Whitaker's Instant Anatomy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(http://www.instantanatomy.net/podcasts.html)</a:t>
            </a:r>
            <a:r>
              <a:rPr lang="en-US" dirty="0" smtClean="0"/>
              <a:t/>
            </a:r>
            <a:br>
              <a:rPr lang="en-US" dirty="0" smtClean="0"/>
            </a:br>
            <a:r>
              <a:rPr lang="en-US" sz="1200" kern="1200" dirty="0" smtClean="0">
                <a:solidFill>
                  <a:schemeClr val="tx1"/>
                </a:solidFill>
                <a:effectLst/>
                <a:latin typeface="+mn-lt"/>
                <a:ea typeface="+mn-ea"/>
                <a:cs typeface="+mn-cs"/>
              </a:rPr>
              <a:t>Podcasts to help the learning of human anatomy for doctors, medical students, nurses and anyone else who has an interest in human anatomy by </a:t>
            </a:r>
            <a:r>
              <a:rPr lang="en-US" sz="1200" kern="1200" dirty="0" err="1" smtClean="0">
                <a:solidFill>
                  <a:schemeClr val="tx1"/>
                </a:solidFill>
                <a:effectLst/>
                <a:latin typeface="+mn-lt"/>
                <a:ea typeface="+mn-ea"/>
                <a:cs typeface="+mn-cs"/>
              </a:rPr>
              <a:t>Dr</a:t>
            </a:r>
            <a:r>
              <a:rPr lang="en-US" sz="1200" kern="1200" dirty="0" smtClean="0">
                <a:solidFill>
                  <a:schemeClr val="tx1"/>
                </a:solidFill>
                <a:effectLst/>
                <a:latin typeface="+mn-lt"/>
                <a:ea typeface="+mn-ea"/>
                <a:cs typeface="+mn-cs"/>
              </a:rPr>
              <a:t> Robert Whitaker, Cambridge, UK.  The six most recent podcasts are always available for free.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Sound</a:t>
            </a:r>
            <a:r>
              <a:rPr lang="en-US" sz="1200" kern="1200" baseline="0" dirty="0" smtClean="0">
                <a:solidFill>
                  <a:schemeClr val="tx1"/>
                </a:solidFill>
                <a:effectLst/>
                <a:latin typeface="+mn-lt"/>
                <a:ea typeface="+mn-ea"/>
                <a:cs typeface="+mn-cs"/>
              </a:rPr>
              <a:t> Medicine</a:t>
            </a:r>
            <a:endParaRPr lang="en-US" sz="1200" b="0" u="none" kern="1200" dirty="0" smtClean="0">
              <a:solidFill>
                <a:schemeClr val="tx1"/>
              </a:solidFill>
              <a:effectLst/>
              <a:latin typeface="+mn-lt"/>
              <a:ea typeface="+mn-ea"/>
              <a:cs typeface="+mn-cs"/>
              <a:hlinkClick r:id="rId6"/>
            </a:endParaRPr>
          </a:p>
          <a:p>
            <a:r>
              <a:rPr lang="en-US" sz="1200" u="sng" kern="1200" dirty="0" smtClean="0">
                <a:solidFill>
                  <a:schemeClr val="tx1"/>
                </a:solidFill>
                <a:effectLst/>
                <a:latin typeface="+mn-lt"/>
                <a:ea typeface="+mn-ea"/>
                <a:cs typeface="+mn-cs"/>
                <a:hlinkClick r:id="rId6"/>
              </a:rPr>
              <a:t>(http://podcast.iu.edu/Portal/PodcastPage.aspx?podid=f12936bb-ff68-4a34-970b-7919d9dc163e)</a:t>
            </a:r>
          </a:p>
          <a:p>
            <a:endParaRPr lang="en-US" sz="1200" kern="1200" dirty="0" smtClean="0">
              <a:solidFill>
                <a:schemeClr val="tx1"/>
              </a:solidFill>
              <a:effectLst/>
              <a:latin typeface="+mn-lt"/>
              <a:ea typeface="+mn-ea"/>
              <a:cs typeface="+mn-cs"/>
              <a:hlinkClick r:id="rId6"/>
            </a:endParaRPr>
          </a:p>
          <a:p>
            <a:r>
              <a:rPr lang="en-US" sz="1200" kern="1200" dirty="0" smtClean="0">
                <a:solidFill>
                  <a:schemeClr val="tx1"/>
                </a:solidFill>
                <a:effectLst/>
                <a:latin typeface="+mn-lt"/>
                <a:ea typeface="+mn-ea"/>
                <a:cs typeface="+mn-cs"/>
                <a:hlinkClick r:id="rId6"/>
              </a:rPr>
              <a:t>University of Virginia Health &amp; Medicine Podcasts</a:t>
            </a:r>
            <a:r>
              <a:rPr lang="en-US" sz="1200" kern="1200" dirty="0" smtClean="0">
                <a:solidFill>
                  <a:schemeClr val="tx1"/>
                </a:solidFill>
                <a:effectLst/>
                <a:latin typeface="+mn-lt"/>
                <a:ea typeface="+mn-ea"/>
                <a:cs typeface="+mn-cs"/>
              </a:rPr>
              <a:t> (http://newsroom.uvahealth.com/about/news-room/radiomd-podcasts/radiomd-medical-podcasts-from-uva)</a:t>
            </a:r>
            <a:r>
              <a:rPr lang="en-US" dirty="0" smtClean="0"/>
              <a:t/>
            </a:r>
            <a:br>
              <a:rPr lang="en-US" dirty="0" smtClean="0"/>
            </a:br>
            <a:r>
              <a:rPr lang="en-US" sz="1200" kern="1200" dirty="0" smtClean="0">
                <a:solidFill>
                  <a:schemeClr val="tx1"/>
                </a:solidFill>
                <a:effectLst/>
                <a:latin typeface="+mn-lt"/>
                <a:ea typeface="+mn-ea"/>
                <a:cs typeface="+mn-cs"/>
              </a:rPr>
              <a:t>Health and medical discussions </a:t>
            </a:r>
            <a:endParaRPr lang="en-US" dirty="0" smtClean="0"/>
          </a:p>
          <a:p>
            <a:endParaRPr lang="en-US" sz="1200" kern="1200" dirty="0" smtClean="0">
              <a:solidFill>
                <a:schemeClr val="tx1"/>
              </a:solidFill>
              <a:effectLst/>
              <a:latin typeface="+mn-lt"/>
              <a:ea typeface="+mn-ea"/>
              <a:cs typeface="+mn-cs"/>
              <a:hlinkClick r:id="rId7"/>
            </a:endParaRPr>
          </a:p>
          <a:p>
            <a:r>
              <a:rPr lang="en-US" sz="1200" kern="1200" dirty="0" smtClean="0">
                <a:solidFill>
                  <a:schemeClr val="tx1"/>
                </a:solidFill>
                <a:effectLst/>
                <a:latin typeface="+mn-lt"/>
                <a:ea typeface="+mn-ea"/>
                <a:cs typeface="+mn-cs"/>
                <a:hlinkClick r:id="rId7"/>
              </a:rPr>
              <a:t>University of Michigan Health &amp; Medicine Podcasts</a:t>
            </a:r>
            <a:r>
              <a:rPr lang="en-US" sz="1200" kern="1200" dirty="0" smtClean="0">
                <a:solidFill>
                  <a:schemeClr val="tx1"/>
                </a:solidFill>
                <a:effectLst/>
                <a:latin typeface="+mn-lt"/>
                <a:ea typeface="+mn-ea"/>
                <a:cs typeface="+mn-cs"/>
              </a:rPr>
              <a:t> (http://www.med.umich.edu/podcast/)</a:t>
            </a:r>
            <a:r>
              <a:rPr lang="en-US" dirty="0" smtClean="0"/>
              <a:t/>
            </a:r>
            <a:br>
              <a:rPr lang="en-US" dirty="0" smtClean="0"/>
            </a:br>
            <a:r>
              <a:rPr lang="en-US" sz="1200" kern="1200" dirty="0" smtClean="0">
                <a:solidFill>
                  <a:schemeClr val="tx1"/>
                </a:solidFill>
                <a:effectLst/>
                <a:latin typeface="+mn-lt"/>
                <a:ea typeface="+mn-ea"/>
                <a:cs typeface="+mn-cs"/>
              </a:rPr>
              <a:t>Updates on basic science and research</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8</a:t>
            </a:fld>
            <a:endParaRPr lang="en-US"/>
          </a:p>
        </p:txBody>
      </p:sp>
    </p:spTree>
    <p:extLst>
      <p:ext uri="{BB962C8B-B14F-4D97-AF65-F5344CB8AC3E}">
        <p14:creationId xmlns:p14="http://schemas.microsoft.com/office/powerpoint/2010/main" val="390851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Phrases such as "core," "shared facility" and "shared instrumentation" do not have precise definitions. At Northwestern, any investigator has the option to share instruments or services in a formal or informal manner, with or without charge. However, there are specific requirements related to funding and rates.</a:t>
            </a:r>
          </a:p>
          <a:p>
            <a:r>
              <a:rPr lang="en-US" dirty="0" smtClean="0"/>
              <a:t>http://www.feinberg.northwestern.edu/research/cores/about/definition.html</a:t>
            </a:r>
          </a:p>
          <a:p>
            <a:endParaRPr lang="en-US" dirty="0" smtClean="0"/>
          </a:p>
          <a:p>
            <a:r>
              <a:rPr lang="en-US" dirty="0" smtClean="0"/>
              <a:t>Promotion and Tenure Guideline</a:t>
            </a:r>
            <a:r>
              <a:rPr lang="en-US" baseline="0" dirty="0" smtClean="0"/>
              <a:t> at Northwestern Feinberg School of Medicine. </a:t>
            </a:r>
            <a:r>
              <a:rPr lang="en-US" dirty="0" smtClean="0"/>
              <a:t>The </a:t>
            </a:r>
            <a:r>
              <a:rPr lang="en-US" i="1" dirty="0" smtClean="0">
                <a:hlinkClick r:id="rId3"/>
              </a:rPr>
              <a:t>Information Guide for Appointments, Promotion and Tenure</a:t>
            </a:r>
            <a:r>
              <a:rPr lang="en-US" dirty="0" smtClean="0"/>
              <a:t> provides an overview of faculty appointments and outlines the criteria for appointment and promotion in each career track. It is intended to provide transparency and assist faculty members with planning for and successfully achieving promotion and/or tenure. The guide was first issued in 2011 in response to faculty feedback desiring greater transparency in the promotion and tenure process.</a:t>
            </a:r>
            <a:endParaRPr lang="en-US" baseline="0" dirty="0" smtClean="0"/>
          </a:p>
          <a:p>
            <a:r>
              <a:rPr lang="en-US" dirty="0" smtClean="0"/>
              <a:t>http://www.feinberg.northwestern.edu/fao/faculty/promo-tenure/index.html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10</a:t>
            </a:fld>
            <a:endParaRPr lang="en-US"/>
          </a:p>
        </p:txBody>
      </p:sp>
    </p:spTree>
    <p:extLst>
      <p:ext uri="{BB962C8B-B14F-4D97-AF65-F5344CB8AC3E}">
        <p14:creationId xmlns:p14="http://schemas.microsoft.com/office/powerpoint/2010/main" val="168045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Shows an example of a traditional “cause and effect” logic model which describes how the available resources (also known as inputs) and program activities will lead to desired outputs and outcomes (both of which can be measured in the short , intermediate,  or long term), given a specific environmental context. </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11</a:t>
            </a:fld>
            <a:endParaRPr lang="en-US"/>
          </a:p>
        </p:txBody>
      </p:sp>
    </p:spTree>
    <p:extLst>
      <p:ext uri="{BB962C8B-B14F-4D97-AF65-F5344CB8AC3E}">
        <p14:creationId xmlns:p14="http://schemas.microsoft.com/office/powerpoint/2010/main" val="298291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100 Metrics by AAMC and RAND Europe		</a:t>
            </a:r>
          </a:p>
          <a:p>
            <a:r>
              <a:rPr lang="en-US" sz="1200" dirty="0" smtClean="0"/>
              <a:t>Guthrie, Susan, Joachim </a:t>
            </a:r>
            <a:r>
              <a:rPr lang="en-US" sz="1200" dirty="0" err="1" smtClean="0"/>
              <a:t>Krapels</a:t>
            </a:r>
            <a:r>
              <a:rPr lang="en-US" sz="1200" dirty="0" smtClean="0"/>
              <a:t>, Catherine </a:t>
            </a:r>
            <a:r>
              <a:rPr lang="en-US" sz="1200" dirty="0" err="1" smtClean="0"/>
              <a:t>Lichten</a:t>
            </a:r>
            <a:r>
              <a:rPr lang="en-US" sz="1200" dirty="0" smtClean="0"/>
              <a:t> and Steven Wooding. 100 Metrics to Assess and Communicate the Value of Biomedical Research: An Ideas Book. Santa Monica, CA: RAND Corporation, 2016. </a:t>
            </a:r>
            <a:r>
              <a:rPr lang="en-US" sz="1200" dirty="0" smtClean="0">
                <a:hlinkClick r:id="rId3"/>
              </a:rPr>
              <a:t>http://www.rand.org/pubs/research_reports/RR1606.html</a:t>
            </a:r>
            <a:endParaRPr lang="en-US" sz="1200" dirty="0" smtClean="0"/>
          </a:p>
          <a:p>
            <a:r>
              <a:rPr lang="en-US" sz="1200" dirty="0" smtClean="0"/>
              <a:t>		</a:t>
            </a:r>
          </a:p>
          <a:p>
            <a:r>
              <a:rPr lang="en-US" sz="1200" dirty="0" smtClean="0"/>
              <a:t>ACUMEN  Project		</a:t>
            </a:r>
          </a:p>
          <a:p>
            <a:r>
              <a:rPr lang="en-US" sz="1200" dirty="0" err="1" smtClean="0"/>
              <a:t>Wildgaard</a:t>
            </a:r>
            <a:r>
              <a:rPr lang="en-US" sz="1200" dirty="0" smtClean="0"/>
              <a:t> L, Schneider JW, Larsen B. A review of the characteristics of 108 author-level </a:t>
            </a:r>
            <a:r>
              <a:rPr lang="en-US" sz="1200" dirty="0" err="1" smtClean="0"/>
              <a:t>bibliometric</a:t>
            </a:r>
            <a:r>
              <a:rPr lang="en-US" sz="1200" dirty="0" smtClean="0"/>
              <a:t> indicators. </a:t>
            </a:r>
            <a:r>
              <a:rPr lang="en-US" sz="1200" dirty="0" err="1" smtClean="0"/>
              <a:t>Scientometrics</a:t>
            </a:r>
            <a:r>
              <a:rPr lang="en-US" sz="1200" dirty="0" smtClean="0"/>
              <a:t>. 2014 Oct;101(1):125–158. </a:t>
            </a:r>
            <a:r>
              <a:rPr lang="en-US" sz="1200" dirty="0" smtClean="0">
                <a:hlinkClick r:id="rId4"/>
              </a:rPr>
              <a:t>https://arxiv.org/abs/1408.5700</a:t>
            </a:r>
            <a:endParaRPr lang="en-US" sz="1200" dirty="0" smtClean="0"/>
          </a:p>
          <a:p>
            <a:r>
              <a:rPr lang="en-US" sz="1200" dirty="0" smtClean="0"/>
              <a:t>		</a:t>
            </a:r>
          </a:p>
          <a:p>
            <a:r>
              <a:rPr lang="en-US" sz="1200" dirty="0" smtClean="0"/>
              <a:t>Becker Medical Library Model for Assessment of Research Impact		</a:t>
            </a:r>
          </a:p>
          <a:p>
            <a:r>
              <a:rPr lang="en-US" sz="1200" dirty="0" smtClean="0"/>
              <a:t>The Becker Medical Library Model for assessment of research impact – an Interview with Cathy C. </a:t>
            </a:r>
            <a:r>
              <a:rPr lang="en-US" sz="1200" dirty="0" err="1" smtClean="0"/>
              <a:t>Sarli</a:t>
            </a:r>
            <a:r>
              <a:rPr lang="en-US" sz="1200" dirty="0" smtClean="0"/>
              <a:t> and Kristi L. Holmes [Internet]. Research Trends. [cited 2015 Jun 8]. Available from: </a:t>
            </a:r>
            <a:r>
              <a:rPr lang="en-US" sz="1200" dirty="0" smtClean="0">
                <a:hlinkClick r:id="rId5"/>
              </a:rPr>
              <a:t>http://www.researchtrends.com/issue-34-september-2013/the-becker-medical-library-model/</a:t>
            </a:r>
            <a:endParaRPr lang="en-US" sz="1200" dirty="0" smtClean="0"/>
          </a:p>
          <a:p>
            <a:r>
              <a:rPr lang="en-US" sz="1200" dirty="0" smtClean="0"/>
              <a:t>		</a:t>
            </a:r>
          </a:p>
          <a:p>
            <a:r>
              <a:rPr lang="en-US" sz="1200" dirty="0" smtClean="0"/>
              <a:t>Elsevier Usage Guidebook		</a:t>
            </a:r>
          </a:p>
          <a:p>
            <a:r>
              <a:rPr lang="en-US" sz="1200" dirty="0" err="1" smtClean="0"/>
              <a:t>Colledgre</a:t>
            </a:r>
            <a:r>
              <a:rPr lang="en-US" sz="1200" dirty="0" smtClean="0"/>
              <a:t> L, Elsevier Research Intelligence. Usage Guidebook.  </a:t>
            </a:r>
            <a:r>
              <a:rPr lang="en-US" sz="1200" dirty="0" smtClean="0">
                <a:hlinkClick r:id="rId6"/>
              </a:rPr>
              <a:t>https://www.elsevier.com/research-intelligence/resource-library/usage-guidebook</a:t>
            </a:r>
            <a:endParaRPr lang="en-US" sz="1200" dirty="0" smtClean="0"/>
          </a:p>
          <a:p>
            <a:endParaRPr lang="en-US" dirty="0" smtClean="0"/>
          </a:p>
          <a:p>
            <a:r>
              <a:rPr lang="en-US" sz="1200" dirty="0" err="1" smtClean="0"/>
              <a:t>InCites</a:t>
            </a:r>
            <a:r>
              <a:rPr lang="en-US" sz="1200" dirty="0" smtClean="0"/>
              <a:t> Indicators Handbook		</a:t>
            </a:r>
          </a:p>
          <a:p>
            <a:r>
              <a:rPr lang="en-US" sz="1200" dirty="0" smtClean="0"/>
              <a:t>Thomson Reuters (</a:t>
            </a:r>
            <a:r>
              <a:rPr lang="en-US" sz="1200" dirty="0" err="1" smtClean="0"/>
              <a:t>Clarivate</a:t>
            </a:r>
            <a:r>
              <a:rPr lang="en-US" sz="1200" dirty="0" smtClean="0"/>
              <a:t> Analytics). </a:t>
            </a:r>
            <a:r>
              <a:rPr lang="en-US" sz="1200" dirty="0" err="1" smtClean="0"/>
              <a:t>Insites</a:t>
            </a:r>
            <a:r>
              <a:rPr lang="en-US" sz="1200" dirty="0" smtClean="0"/>
              <a:t> Indicators Handbook. </a:t>
            </a:r>
            <a:r>
              <a:rPr lang="en-US" sz="1200" dirty="0" smtClean="0">
                <a:hlinkClick r:id="rId7"/>
              </a:rPr>
              <a:t>http://ipscience-help.thomsonreuters.com/inCites2Live/indicatorsGroup/aboutHandbook.html</a:t>
            </a:r>
            <a:endParaRPr lang="en-US" sz="1200" dirty="0" smtClean="0"/>
          </a:p>
          <a:p>
            <a:endParaRPr lang="en-US" sz="1200" dirty="0" smtClean="0"/>
          </a:p>
          <a:p>
            <a:r>
              <a:rPr lang="en-US" sz="1200" dirty="0" smtClean="0"/>
              <a:t>CDC Science Impact Framework</a:t>
            </a:r>
          </a:p>
          <a:p>
            <a:r>
              <a:rPr lang="en-US" sz="1200" dirty="0" smtClean="0">
                <a:hlinkClick r:id="rId8"/>
              </a:rPr>
              <a:t>https://www.cdc.gov/od/science/impact/framework.html</a:t>
            </a:r>
            <a:endParaRPr lang="en-US" sz="1200" dirty="0" smtClean="0"/>
          </a:p>
          <a:p>
            <a:endParaRPr lang="en-US" sz="1200" dirty="0" smtClean="0"/>
          </a:p>
          <a:p>
            <a:r>
              <a:rPr lang="en-US" sz="1200" dirty="0" smtClean="0"/>
              <a:t>Institute of Medicine: Degrees of Impact</a:t>
            </a:r>
          </a:p>
          <a:p>
            <a:r>
              <a:rPr lang="en-US" sz="1200" dirty="0" smtClean="0">
                <a:hlinkClick r:id="rId9"/>
              </a:rPr>
              <a:t>http://www.nationalacademies.org/hmd/~/media/Files/About%20the%20IOM/PresidentsAddress2013.pdf</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12</a:t>
            </a:fld>
            <a:endParaRPr lang="en-US"/>
          </a:p>
        </p:txBody>
      </p:sp>
    </p:spTree>
    <p:extLst>
      <p:ext uri="{BB962C8B-B14F-4D97-AF65-F5344CB8AC3E}">
        <p14:creationId xmlns:p14="http://schemas.microsoft.com/office/powerpoint/2010/main" val="47041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 is a system for assessing the quality of research in UK higher education institutions implemented for the first time in 2014. REF impact case studies were written by Higher Education Institutions (HEIs), following a four-page template provided for REF submissions. </a:t>
            </a:r>
          </a:p>
          <a:p>
            <a:endParaRPr lang="en-US" dirty="0" smtClean="0"/>
          </a:p>
          <a:p>
            <a:r>
              <a:rPr lang="en-US" dirty="0" smtClean="0"/>
              <a:t>All impact case studies published within this database have been agreed for publication by the HEI who submitted the impact case study to the REF2014.  Where the institution holds the rights to materials contained in the REF submission, the Institution declared it has authority to grant the UK HE funding bodies individual, non-exclusive, perpetual and irrevocable </a:t>
            </a:r>
            <a:r>
              <a:rPr lang="en-US" dirty="0" err="1" smtClean="0"/>
              <a:t>licences</a:t>
            </a:r>
            <a:r>
              <a:rPr lang="en-US" dirty="0" smtClean="0"/>
              <a:t> to make use of, release and publish the materials.</a:t>
            </a:r>
          </a:p>
          <a:p>
            <a:endParaRPr lang="en-US" dirty="0" smtClean="0"/>
          </a:p>
          <a:p>
            <a:r>
              <a:rPr lang="en-US" dirty="0" smtClean="0"/>
              <a:t>For more information: http://impact.ref.ac.uk/CaseStudies/About.aspx</a:t>
            </a:r>
          </a:p>
          <a:p>
            <a:endParaRPr lang="en-US" dirty="0"/>
          </a:p>
        </p:txBody>
      </p:sp>
      <p:sp>
        <p:nvSpPr>
          <p:cNvPr id="4" name="Slide Number Placeholder 3"/>
          <p:cNvSpPr>
            <a:spLocks noGrp="1"/>
          </p:cNvSpPr>
          <p:nvPr>
            <p:ph type="sldNum" sz="quarter" idx="10"/>
          </p:nvPr>
        </p:nvSpPr>
        <p:spPr/>
        <p:txBody>
          <a:bodyPr/>
          <a:lstStyle/>
          <a:p>
            <a:fld id="{AF3C882C-6931-48D7-9B18-809CA6FAEAE8}" type="slidenum">
              <a:rPr lang="en-US" smtClean="0"/>
              <a:pPr/>
              <a:t>13</a:t>
            </a:fld>
            <a:endParaRPr lang="en-US"/>
          </a:p>
        </p:txBody>
      </p:sp>
    </p:spTree>
    <p:extLst>
      <p:ext uri="{BB962C8B-B14F-4D97-AF65-F5344CB8AC3E}">
        <p14:creationId xmlns:p14="http://schemas.microsoft.com/office/powerpoint/2010/main" val="3860603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Rectangle 6"/>
          <p:cNvSpPr/>
          <p:nvPr userDrawn="1"/>
        </p:nvSpPr>
        <p:spPr>
          <a:xfrm>
            <a:off x="-45715" y="-4158"/>
            <a:ext cx="396890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4" name="Date Placeholder 3"/>
          <p:cNvSpPr>
            <a:spLocks noGrp="1"/>
          </p:cNvSpPr>
          <p:nvPr>
            <p:ph type="dt" sz="half" idx="10"/>
          </p:nvPr>
        </p:nvSpPr>
        <p:spPr bwMode="gray">
          <a:xfrm>
            <a:off x="1423524" y="6528816"/>
            <a:ext cx="850392"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6/19/2017</a:t>
            </a:fld>
            <a:endParaRPr lang="en-US">
              <a:solidFill>
                <a:prstClr val="white"/>
              </a:solidFill>
            </a:endParaRPr>
          </a:p>
        </p:txBody>
      </p:sp>
      <p:sp>
        <p:nvSpPr>
          <p:cNvPr id="2" name="Title 1"/>
          <p:cNvSpPr>
            <a:spLocks noGrp="1"/>
          </p:cNvSpPr>
          <p:nvPr>
            <p:ph type="ctrTitle" hasCustomPrompt="1"/>
          </p:nvPr>
        </p:nvSpPr>
        <p:spPr bwMode="gray">
          <a:xfrm>
            <a:off x="1423524" y="2212882"/>
            <a:ext cx="6722378" cy="876329"/>
          </a:xfrm>
          <a:prstGeom prst="rect">
            <a:avLst/>
          </a:prstGeom>
        </p:spPr>
        <p:txBody>
          <a:bodyPr rIns="0" bIns="0" anchor="b" anchorCtr="0"/>
          <a:lstStyle>
            <a:lvl1pPr>
              <a:lnSpc>
                <a:spcPct val="90000"/>
              </a:lnSpc>
              <a:defRPr sz="40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1423524" y="3166257"/>
            <a:ext cx="64008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4345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8"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77492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11"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3"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73092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8"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4034240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bwMode="gray">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9" name="TextBox 8"/>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smtClean="0">
                <a:solidFill>
                  <a:schemeClr val="bg1"/>
                </a:solidFill>
              </a:rPr>
              <a:t>How to put in your own Photo:</a:t>
            </a:r>
          </a:p>
          <a:p>
            <a:pPr>
              <a:lnSpc>
                <a:spcPct val="90000"/>
              </a:lnSpc>
              <a:spcBef>
                <a:spcPts val="600"/>
              </a:spcBef>
            </a:pPr>
            <a:r>
              <a:rPr lang="en-US" sz="1200" spc="-50" dirty="0" smtClean="0">
                <a:solidFill>
                  <a:schemeClr val="bg1"/>
                </a:solidFill>
              </a:rPr>
              <a:t>Go to ‘View-Slide Master’</a:t>
            </a:r>
          </a:p>
          <a:p>
            <a:pPr>
              <a:lnSpc>
                <a:spcPct val="90000"/>
              </a:lnSpc>
              <a:spcBef>
                <a:spcPts val="600"/>
              </a:spcBef>
            </a:pPr>
            <a:r>
              <a:rPr lang="en-US" sz="1200" spc="-50" dirty="0" smtClean="0">
                <a:solidFill>
                  <a:schemeClr val="bg1"/>
                </a:solidFill>
              </a:rPr>
              <a:t>Go to ‘Insert-Picture’</a:t>
            </a:r>
          </a:p>
          <a:p>
            <a:pPr>
              <a:lnSpc>
                <a:spcPct val="90000"/>
              </a:lnSpc>
              <a:spcBef>
                <a:spcPts val="600"/>
              </a:spcBef>
            </a:pPr>
            <a:r>
              <a:rPr lang="en-US" sz="1200" spc="-50" dirty="0" smtClean="0">
                <a:solidFill>
                  <a:schemeClr val="bg1"/>
                </a:solidFill>
              </a:rPr>
              <a:t>Browse to the</a:t>
            </a:r>
            <a:r>
              <a:rPr lang="en-US" sz="1200" spc="-50" baseline="0" dirty="0" smtClean="0">
                <a:solidFill>
                  <a:schemeClr val="bg1"/>
                </a:solidFill>
              </a:rPr>
              <a:t> image you would like to place. Image should be 1024x768, 1200x900, or other 4:3 aspect ratio</a:t>
            </a:r>
          </a:p>
          <a:p>
            <a:pPr>
              <a:lnSpc>
                <a:spcPct val="90000"/>
              </a:lnSpc>
              <a:spcBef>
                <a:spcPts val="600"/>
              </a:spcBef>
            </a:pPr>
            <a:r>
              <a:rPr lang="en-US" sz="1200" spc="-50" dirty="0" smtClean="0">
                <a:solidFill>
                  <a:schemeClr val="bg1"/>
                </a:solidFill>
              </a:rPr>
              <a:t>Select image and click OK</a:t>
            </a:r>
          </a:p>
          <a:p>
            <a:pPr>
              <a:lnSpc>
                <a:spcPct val="90000"/>
              </a:lnSpc>
              <a:spcBef>
                <a:spcPts val="600"/>
              </a:spcBef>
            </a:pPr>
            <a:r>
              <a:rPr lang="en-US" sz="1200" spc="-50" dirty="0" smtClean="0">
                <a:solidFill>
                  <a:schemeClr val="bg1"/>
                </a:solidFill>
              </a:rPr>
              <a:t>Scale to full screen size if necessary.</a:t>
            </a:r>
          </a:p>
          <a:p>
            <a:pPr>
              <a:lnSpc>
                <a:spcPct val="90000"/>
              </a:lnSpc>
              <a:spcBef>
                <a:spcPts val="600"/>
              </a:spcBef>
            </a:pPr>
            <a:r>
              <a:rPr lang="en-US" sz="1200" spc="-50" dirty="0" smtClean="0">
                <a:solidFill>
                  <a:schemeClr val="bg1"/>
                </a:solidFill>
              </a:rPr>
              <a:t>Click image, go</a:t>
            </a:r>
            <a:r>
              <a:rPr lang="en-US" sz="1200" spc="-50" baseline="0" dirty="0" smtClean="0">
                <a:solidFill>
                  <a:schemeClr val="bg1"/>
                </a:solidFill>
              </a:rPr>
              <a:t> to ‘Format-</a:t>
            </a:r>
            <a:r>
              <a:rPr lang="en-US" sz="1200" spc="-50" dirty="0" smtClean="0">
                <a:solidFill>
                  <a:schemeClr val="bg1"/>
                </a:solidFill>
              </a:rPr>
              <a:t>Send to Back’</a:t>
            </a:r>
          </a:p>
          <a:p>
            <a:pPr>
              <a:lnSpc>
                <a:spcPct val="90000"/>
              </a:lnSpc>
              <a:spcBef>
                <a:spcPts val="600"/>
              </a:spcBef>
            </a:pPr>
            <a:r>
              <a:rPr lang="en-US" sz="1200" spc="-50" dirty="0" smtClean="0">
                <a:solidFill>
                  <a:schemeClr val="bg1"/>
                </a:solidFill>
              </a:rPr>
              <a:t>Go to ‘View-Normal’ to return to slides</a:t>
            </a:r>
          </a:p>
        </p:txBody>
      </p:sp>
      <p:sp>
        <p:nvSpPr>
          <p:cNvPr id="18"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19"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20"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116100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01197" y="1621971"/>
            <a:ext cx="7049689" cy="409302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5" name="Footer Placeholder 4"/>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6" name="Slide Number Placeholder 5"/>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600" y="914400"/>
            <a:ext cx="6854952"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764296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801197" y="1621971"/>
            <a:ext cx="3767328" cy="4093029"/>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00422" y="1621971"/>
            <a:ext cx="3767328" cy="4093029"/>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6" name="Footer Placeholder 5"/>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7" name="Slide Number Placeholder 6"/>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1" name="Text Placeholder 10"/>
          <p:cNvSpPr>
            <a:spLocks noGrp="1"/>
          </p:cNvSpPr>
          <p:nvPr>
            <p:ph type="body" sz="quarter" idx="13" hasCustomPrompt="1"/>
          </p:nvPr>
        </p:nvSpPr>
        <p:spPr>
          <a:xfrm>
            <a:off x="990599" y="914400"/>
            <a:ext cx="6857999"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9678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90600" y="1624012"/>
            <a:ext cx="35814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68895" cy="3733800"/>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908036" y="1624012"/>
            <a:ext cx="3770375" cy="357188"/>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7124" y="1981200"/>
            <a:ext cx="3770375" cy="3733800"/>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8" name="Footer Placeholder 7"/>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2474714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w/image top">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85157" y="3724712"/>
            <a:ext cx="3586843"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990600" y="4038600"/>
            <a:ext cx="3579492" cy="1676400"/>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smtClean="0"/>
              <a:t>Click to edit Master text styles</a:t>
            </a:r>
          </a:p>
        </p:txBody>
      </p:sp>
      <p:sp>
        <p:nvSpPr>
          <p:cNvPr id="5" name="Text Placeholder 4"/>
          <p:cNvSpPr>
            <a:spLocks noGrp="1"/>
          </p:cNvSpPr>
          <p:nvPr>
            <p:ph type="body" sz="quarter" idx="3"/>
          </p:nvPr>
        </p:nvSpPr>
        <p:spPr>
          <a:xfrm>
            <a:off x="4908036" y="3724712"/>
            <a:ext cx="3584448" cy="347472"/>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908036" y="4038600"/>
            <a:ext cx="3580898" cy="1676400"/>
          </a:xfrm>
          <a:prstGeom prst="rect">
            <a:avLst/>
          </a:prstGeom>
        </p:spPr>
        <p:txBody>
          <a:bodyPr vert="horz" lIns="0" tIns="0" rIns="91440" bIns="45720" rtlCol="0">
            <a:noAutofit/>
          </a:bodyPr>
          <a:lstStyle>
            <a:lvl1pPr marL="0" indent="0">
              <a:buNone/>
              <a:defRPr lang="en-US" dirty="0" smtClean="0"/>
            </a:lvl1pPr>
            <a:lvl2pPr marL="206375" indent="0">
              <a:buNone/>
              <a:defRPr lang="en-US" dirty="0" smtClean="0"/>
            </a:lvl2pPr>
            <a:lvl3pPr marL="457200" indent="0">
              <a:buNone/>
              <a:defRPr lang="en-US" dirty="0" smtClean="0"/>
            </a:lvl3pPr>
            <a:lvl4pPr marL="631825" indent="0">
              <a:buNone/>
              <a:defRPr lang="en-US" dirty="0" smtClean="0"/>
            </a:lvl4pPr>
            <a:lvl5pPr marL="804862" indent="0">
              <a:buNone/>
              <a:defRPr lang="en-US" dirty="0"/>
            </a:lvl5pPr>
          </a:lstStyle>
          <a:p>
            <a:pPr lvl="0"/>
            <a:r>
              <a:rPr lang="en-US" dirty="0" smtClean="0"/>
              <a:t>Click to edit Master text styles</a:t>
            </a:r>
          </a:p>
        </p:txBody>
      </p:sp>
      <p:sp>
        <p:nvSpPr>
          <p:cNvPr id="7" name="Date Placeholder 6"/>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8" name="Footer Placeholder 7"/>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Text Placeholder 10"/>
          <p:cNvSpPr>
            <a:spLocks noGrp="1"/>
          </p:cNvSpPr>
          <p:nvPr>
            <p:ph type="body" sz="quarter" idx="13" hasCustomPrompt="1"/>
          </p:nvPr>
        </p:nvSpPr>
        <p:spPr>
          <a:xfrm>
            <a:off x="990599" y="914400"/>
            <a:ext cx="6852557"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3" name="Picture Placeholder 12"/>
          <p:cNvSpPr>
            <a:spLocks noGrp="1"/>
          </p:cNvSpPr>
          <p:nvPr>
            <p:ph type="pic" sz="quarter" idx="14" hasCustomPrompt="1"/>
          </p:nvPr>
        </p:nvSpPr>
        <p:spPr>
          <a:xfrm>
            <a:off x="990600" y="1622424"/>
            <a:ext cx="3429000" cy="1994355"/>
          </a:xfrm>
          <a:prstGeom prst="rect">
            <a:avLst/>
          </a:prstGeom>
        </p:spPr>
        <p:txBody>
          <a:bodyPr anchor="ctr"/>
          <a:lstStyle>
            <a:lvl1pPr marL="0" indent="0" algn="ctr">
              <a:buNone/>
              <a:defRPr/>
            </a:lvl1pPr>
          </a:lstStyle>
          <a:p>
            <a:r>
              <a:rPr lang="en-US" dirty="0" smtClean="0"/>
              <a:t>Insert image</a:t>
            </a:r>
            <a:endParaRPr lang="en-US" dirty="0"/>
          </a:p>
        </p:txBody>
      </p:sp>
      <p:sp>
        <p:nvSpPr>
          <p:cNvPr id="15" name="Picture Placeholder 12"/>
          <p:cNvSpPr>
            <a:spLocks noGrp="1"/>
          </p:cNvSpPr>
          <p:nvPr>
            <p:ph type="pic" sz="quarter" idx="15" hasCustomPrompt="1"/>
          </p:nvPr>
        </p:nvSpPr>
        <p:spPr>
          <a:xfrm>
            <a:off x="4908036" y="1622424"/>
            <a:ext cx="3429000" cy="1994355"/>
          </a:xfrm>
          <a:prstGeom prst="rect">
            <a:avLst/>
          </a:prstGeo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639949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cked Two Content + SideContent">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90600" y="1624012"/>
            <a:ext cx="3581400" cy="357187"/>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1197" y="1981200"/>
            <a:ext cx="3773089" cy="171132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90599" y="3652124"/>
            <a:ext cx="3581401" cy="349526"/>
          </a:xfrm>
          <a:prstGeom prst="rect">
            <a:avLst/>
          </a:prstGeom>
        </p:spPr>
        <p:txBody>
          <a:bodyPr anchor="b"/>
          <a:lstStyle>
            <a:lvl1pPr marL="0" indent="0">
              <a:buNone/>
              <a:defRPr sz="185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803911" y="4012035"/>
            <a:ext cx="3770375" cy="1558925"/>
          </a:xfrm>
          <a:prstGeom prst="rect">
            <a:avLst/>
          </a:prstGeom>
        </p:spPr>
        <p:txBody>
          <a:bodyPr vert="horz" lIns="0" tIns="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8" name="Footer Placeholder 7"/>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9" name="Slide Number Placeholder 8"/>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14" name="Content Placeholder 13"/>
          <p:cNvSpPr>
            <a:spLocks noGrp="1"/>
          </p:cNvSpPr>
          <p:nvPr>
            <p:ph sz="quarter" idx="13"/>
          </p:nvPr>
        </p:nvSpPr>
        <p:spPr>
          <a:xfrm>
            <a:off x="5209563" y="1676400"/>
            <a:ext cx="3934437" cy="3810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ext Placeholder 10"/>
          <p:cNvSpPr>
            <a:spLocks noGrp="1"/>
          </p:cNvSpPr>
          <p:nvPr>
            <p:ph type="body" sz="quarter" idx="14" hasCustomPrompt="1"/>
          </p:nvPr>
        </p:nvSpPr>
        <p:spPr>
          <a:xfrm>
            <a:off x="990600" y="914400"/>
            <a:ext cx="6858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67193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45715" y="-4158"/>
            <a:ext cx="396890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2" name="Title 1"/>
          <p:cNvSpPr>
            <a:spLocks noGrp="1"/>
          </p:cNvSpPr>
          <p:nvPr>
            <p:ph type="title"/>
          </p:nvPr>
        </p:nvSpPr>
        <p:spPr bwMode="gray">
          <a:xfrm>
            <a:off x="990599" y="155448"/>
            <a:ext cx="7713969" cy="762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990599" y="1624013"/>
            <a:ext cx="2438401" cy="349526"/>
          </a:xfrm>
          <a:prstGeom prst="rect">
            <a:avLst/>
          </a:prstGeom>
        </p:spPr>
        <p:txBody>
          <a:bodyPr anchor="b"/>
          <a:lstStyle>
            <a:lvl1pPr marL="0" indent="0">
              <a:buNone/>
              <a:defRPr sz="185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bwMode="gray">
          <a:xfrm>
            <a:off x="801197" y="1981200"/>
            <a:ext cx="2399203" cy="3733800"/>
          </a:xfrm>
          <a:prstGeom prst="rect">
            <a:avLst/>
          </a:prstGeom>
        </p:spPr>
        <p:txBody>
          <a:bodyPr vert="horz" lIns="0" tIns="0" rIns="91440" bIns="45720" rtlCol="0">
            <a:noAutofit/>
          </a:bodyPr>
          <a:lstStyle>
            <a:lvl1pPr>
              <a:buClr>
                <a:schemeClr val="bg1"/>
              </a:buClr>
              <a:defRPr lang="en-US" sz="1850" smtClean="0">
                <a:solidFill>
                  <a:schemeClr val="bg1"/>
                </a:solidFill>
              </a:defRPr>
            </a:lvl1pPr>
            <a:lvl2pPr>
              <a:buClr>
                <a:schemeClr val="bg1"/>
              </a:buClr>
              <a:defRPr lang="en-US" sz="1850" smtClean="0">
                <a:solidFill>
                  <a:schemeClr val="bg1"/>
                </a:solidFill>
              </a:defRPr>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p:txBody>
      </p:sp>
      <p:sp>
        <p:nvSpPr>
          <p:cNvPr id="7" name="Date Placeholder 6"/>
          <p:cNvSpPr>
            <a:spLocks noGrp="1"/>
          </p:cNvSpPr>
          <p:nvPr>
            <p:ph type="dt" sz="half" idx="10"/>
          </p:nvPr>
        </p:nvSpPr>
        <p:spPr bwMode="gray">
          <a:xfrm>
            <a:off x="2350008" y="6528816"/>
            <a:ext cx="850392"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6/19/2017</a:t>
            </a:fld>
            <a:endParaRPr lang="en-US">
              <a:solidFill>
                <a:prstClr val="white"/>
              </a:solidFill>
            </a:endParaRPr>
          </a:p>
        </p:txBody>
      </p:sp>
      <p:sp>
        <p:nvSpPr>
          <p:cNvPr id="8" name="Footer Placeholder 7"/>
          <p:cNvSpPr>
            <a:spLocks noGrp="1"/>
          </p:cNvSpPr>
          <p:nvPr>
            <p:ph type="ftr" sz="quarter" idx="11"/>
          </p:nvPr>
        </p:nvSpPr>
        <p:spPr bwMode="gray">
          <a:xfrm>
            <a:off x="3121994" y="6485609"/>
            <a:ext cx="51816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9" name="Slide Number Placeholder 8"/>
          <p:cNvSpPr>
            <a:spLocks noGrp="1"/>
          </p:cNvSpPr>
          <p:nvPr>
            <p:ph type="sldNum" sz="quarter" idx="12"/>
          </p:nvPr>
        </p:nvSpPr>
        <p:spPr bwMode="gray">
          <a:xfrm>
            <a:off x="8305799" y="648560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5" name="Text Placeholder 10"/>
          <p:cNvSpPr>
            <a:spLocks noGrp="1"/>
          </p:cNvSpPr>
          <p:nvPr>
            <p:ph type="body" sz="quarter" idx="14" hasCustomPrompt="1"/>
          </p:nvPr>
        </p:nvSpPr>
        <p:spPr bwMode="gray">
          <a:xfrm>
            <a:off x="990600" y="914400"/>
            <a:ext cx="6858000" cy="457200"/>
          </a:xfrm>
          <a:prstGeom prst="rect">
            <a:avLst/>
          </a:prstGeom>
        </p:spPr>
        <p:txBody>
          <a:bodyPr/>
          <a:lstStyle>
            <a:lvl1pPr marL="0" indent="0">
              <a:lnSpc>
                <a:spcPct val="85000"/>
              </a:lnSpc>
              <a:spcBef>
                <a:spcPts val="0"/>
              </a:spcBef>
              <a:buNone/>
              <a:defRPr sz="2000" spc="-80" baseline="0">
                <a:solidFill>
                  <a:schemeClr val="bg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
        <p:nvSpPr>
          <p:cNvPr id="12" name="Picture Placeholder 11"/>
          <p:cNvSpPr>
            <a:spLocks noGrp="1"/>
          </p:cNvSpPr>
          <p:nvPr>
            <p:ph type="pic" sz="quarter" idx="15" hasCustomPrompt="1"/>
          </p:nvPr>
        </p:nvSpPr>
        <p:spPr bwMode="gray">
          <a:xfrm>
            <a:off x="3505200" y="1622425"/>
            <a:ext cx="2209800" cy="3657600"/>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6" name="Picture Placeholder 11"/>
          <p:cNvSpPr>
            <a:spLocks noGrp="1"/>
          </p:cNvSpPr>
          <p:nvPr>
            <p:ph type="pic" sz="quarter" idx="16" hasCustomPrompt="1"/>
          </p:nvPr>
        </p:nvSpPr>
        <p:spPr bwMode="gray">
          <a:xfrm>
            <a:off x="6019800" y="1622425"/>
            <a:ext cx="2209800" cy="3657600"/>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3816765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11"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3"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2649407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0599" y="152400"/>
            <a:ext cx="7713969" cy="762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2350008" y="6528816"/>
            <a:ext cx="850392" cy="168275"/>
          </a:xfrm>
          <a:prstGeom prst="rect">
            <a:avLst/>
          </a:prstGeom>
        </p:spPr>
        <p:txBody>
          <a:bodyPr/>
          <a:lstStyle/>
          <a:p>
            <a:fld id="{9623C80F-5998-4C5A-8426-1B9517C724DD}" type="datetimeFigureOut">
              <a:rPr lang="en-US" smtClean="0">
                <a:solidFill>
                  <a:srgbClr val="605F62"/>
                </a:solidFill>
              </a:rPr>
              <a:pPr/>
              <a:t>6/19/2017</a:t>
            </a:fld>
            <a:endParaRPr lang="en-US">
              <a:solidFill>
                <a:srgbClr val="605F62"/>
              </a:solidFill>
            </a:endParaRPr>
          </a:p>
        </p:txBody>
      </p:sp>
      <p:sp>
        <p:nvSpPr>
          <p:cNvPr id="4" name="Footer Placeholder 3"/>
          <p:cNvSpPr>
            <a:spLocks noGrp="1"/>
          </p:cNvSpPr>
          <p:nvPr>
            <p:ph type="ftr" sz="quarter" idx="11"/>
          </p:nvPr>
        </p:nvSpPr>
        <p:spPr>
          <a:xfrm>
            <a:off x="3121994" y="6485609"/>
            <a:ext cx="5181600" cy="231266"/>
          </a:xfrm>
          <a:prstGeom prst="rect">
            <a:avLst/>
          </a:prstGeom>
        </p:spPr>
        <p:txBody>
          <a:bodyPr/>
          <a:lstStyle/>
          <a:p>
            <a:endParaRPr lang="en-US">
              <a:solidFill>
                <a:srgbClr val="605F62"/>
              </a:solidFill>
            </a:endParaRPr>
          </a:p>
        </p:txBody>
      </p:sp>
      <p:sp>
        <p:nvSpPr>
          <p:cNvPr id="5" name="Slide Number Placeholder 4"/>
          <p:cNvSpPr>
            <a:spLocks noGrp="1"/>
          </p:cNvSpPr>
          <p:nvPr>
            <p:ph type="sldNum" sz="quarter" idx="12"/>
          </p:nvPr>
        </p:nvSpPr>
        <p:spPr>
          <a:xfrm>
            <a:off x="8305799" y="6485609"/>
            <a:ext cx="346745" cy="231266"/>
          </a:xfrm>
          <a:prstGeom prst="rect">
            <a:avLst/>
          </a:prstGeom>
        </p:spPr>
        <p:txBody>
          <a:bodyPr/>
          <a:lstStyle>
            <a:lvl1pPr>
              <a:defRPr>
                <a:solidFill>
                  <a:srgbClr val="B1ACCE"/>
                </a:solidFill>
              </a:defRPr>
            </a:lvl1pPr>
          </a:lstStyle>
          <a:p>
            <a:fld id="{0D558541-60C9-42A2-8392-FF12533A6B7A}" type="slidenum">
              <a:rPr lang="en-US" smtClean="0"/>
              <a:pPr/>
              <a:t>‹#›</a:t>
            </a:fld>
            <a:endParaRPr lang="en-US" dirty="0"/>
          </a:p>
        </p:txBody>
      </p:sp>
      <p:sp>
        <p:nvSpPr>
          <p:cNvPr id="7" name="Text Placeholder 10"/>
          <p:cNvSpPr>
            <a:spLocks noGrp="1"/>
          </p:cNvSpPr>
          <p:nvPr>
            <p:ph type="body" sz="quarter" idx="13" hasCustomPrompt="1"/>
          </p:nvPr>
        </p:nvSpPr>
        <p:spPr>
          <a:xfrm>
            <a:off x="990600" y="914400"/>
            <a:ext cx="6858000"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1066191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End Slide">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45715" y="-4158"/>
            <a:ext cx="3968909" cy="6868473"/>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2" name="Title 1"/>
          <p:cNvSpPr>
            <a:spLocks noGrp="1"/>
          </p:cNvSpPr>
          <p:nvPr>
            <p:ph type="ctrTitle" hasCustomPrompt="1"/>
          </p:nvPr>
        </p:nvSpPr>
        <p:spPr bwMode="gray">
          <a:xfrm>
            <a:off x="990600" y="2731512"/>
            <a:ext cx="6722378" cy="876329"/>
          </a:xfrm>
          <a:prstGeom prst="rect">
            <a:avLst/>
          </a:prstGeom>
        </p:spPr>
        <p:txBody>
          <a:bodyPr rIns="0" bIns="0" anchor="b" anchorCtr="0"/>
          <a:lstStyle>
            <a:lvl1pPr>
              <a:lnSpc>
                <a:spcPct val="90000"/>
              </a:lnSpc>
              <a:defRPr sz="6600" b="0">
                <a:solidFill>
                  <a:schemeClr val="bg1"/>
                </a:solidFill>
              </a:defRPr>
            </a:lvl1pPr>
          </a:lstStyle>
          <a:p>
            <a:r>
              <a:rPr lang="en-US" dirty="0" smtClean="0"/>
              <a:t>Document Title</a:t>
            </a:r>
            <a:endParaRPr lang="en-US" dirty="0"/>
          </a:p>
        </p:txBody>
      </p:sp>
      <p:sp>
        <p:nvSpPr>
          <p:cNvPr id="3" name="Subtitle 2"/>
          <p:cNvSpPr>
            <a:spLocks noGrp="1"/>
          </p:cNvSpPr>
          <p:nvPr>
            <p:ph type="subTitle" idx="1" hasCustomPrompt="1"/>
          </p:nvPr>
        </p:nvSpPr>
        <p:spPr bwMode="gray">
          <a:xfrm>
            <a:off x="990600" y="3581400"/>
            <a:ext cx="6400800"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Document Title</a:t>
            </a:r>
            <a:endParaRPr lang="en-US" dirty="0"/>
          </a:p>
        </p:txBody>
      </p:sp>
      <p:sp>
        <p:nvSpPr>
          <p:cNvPr id="8" name="Date Placeholder 6"/>
          <p:cNvSpPr>
            <a:spLocks noGrp="1"/>
          </p:cNvSpPr>
          <p:nvPr>
            <p:ph type="dt" sz="half" idx="10"/>
          </p:nvPr>
        </p:nvSpPr>
        <p:spPr bwMode="gray">
          <a:xfrm>
            <a:off x="6855794" y="6232524"/>
            <a:ext cx="1447800" cy="168275"/>
          </a:xfrm>
          <a:prstGeom prst="rect">
            <a:avLst/>
          </a:prstGeom>
        </p:spPr>
        <p:txBody>
          <a:bodyPr/>
          <a:lstStyle>
            <a:lvl1pPr>
              <a:defRPr>
                <a:solidFill>
                  <a:schemeClr val="bg1"/>
                </a:solidFill>
              </a:defRPr>
            </a:lvl1pPr>
          </a:lstStyle>
          <a:p>
            <a:fld id="{9623C80F-5998-4C5A-8426-1B9517C724DD}" type="datetimeFigureOut">
              <a:rPr lang="en-US" smtClean="0">
                <a:solidFill>
                  <a:prstClr val="white"/>
                </a:solidFill>
              </a:rPr>
              <a:pPr/>
              <a:t>6/19/2017</a:t>
            </a:fld>
            <a:endParaRPr lang="en-US">
              <a:solidFill>
                <a:prstClr val="white"/>
              </a:solidFill>
            </a:endParaRPr>
          </a:p>
        </p:txBody>
      </p:sp>
      <p:sp>
        <p:nvSpPr>
          <p:cNvPr id="10" name="Footer Placeholder 7"/>
          <p:cNvSpPr>
            <a:spLocks noGrp="1"/>
          </p:cNvSpPr>
          <p:nvPr>
            <p:ph type="ftr" sz="quarter" idx="11"/>
          </p:nvPr>
        </p:nvSpPr>
        <p:spPr bwMode="gray">
          <a:xfrm>
            <a:off x="3121994" y="6397689"/>
            <a:ext cx="5181600" cy="231266"/>
          </a:xfrm>
          <a:prstGeom prst="rect">
            <a:avLst/>
          </a:prstGeom>
        </p:spPr>
        <p:txBody>
          <a:bodyPr/>
          <a:lstStyle>
            <a:lvl1pPr>
              <a:defRPr>
                <a:solidFill>
                  <a:schemeClr val="bg1"/>
                </a:solidFill>
              </a:defRPr>
            </a:lvl1pPr>
          </a:lstStyle>
          <a:p>
            <a:endParaRPr lang="en-US">
              <a:solidFill>
                <a:prstClr val="white"/>
              </a:solidFill>
            </a:endParaRPr>
          </a:p>
        </p:txBody>
      </p:sp>
      <p:sp>
        <p:nvSpPr>
          <p:cNvPr id="11" name="Slide Number Placeholder 8"/>
          <p:cNvSpPr>
            <a:spLocks noGrp="1"/>
          </p:cNvSpPr>
          <p:nvPr>
            <p:ph type="sldNum" sz="quarter" idx="12"/>
          </p:nvPr>
        </p:nvSpPr>
        <p:spPr bwMode="gray">
          <a:xfrm>
            <a:off x="8305799" y="639768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45927" y="6400799"/>
            <a:ext cx="1422018" cy="265285"/>
          </a:xfrm>
          <a:prstGeom prst="rect">
            <a:avLst/>
          </a:prstGeom>
        </p:spPr>
      </p:pic>
    </p:spTree>
    <p:extLst>
      <p:ext uri="{BB962C8B-B14F-4D97-AF65-F5344CB8AC3E}">
        <p14:creationId xmlns:p14="http://schemas.microsoft.com/office/powerpoint/2010/main" val="2728957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2514600"/>
            <a:ext cx="8229600" cy="3553505"/>
          </a:xfrm>
        </p:spPr>
        <p:txBody>
          <a:bodyPr/>
          <a:lstStyle>
            <a:lvl1pPr>
              <a:lnSpc>
                <a:spcPct val="100000"/>
              </a:lnSpc>
              <a:spcBef>
                <a:spcPts val="0"/>
              </a:spcBef>
              <a:spcAft>
                <a:spcPts val="1100"/>
              </a:spcAft>
              <a:defRPr sz="2800"/>
            </a:lvl1pPr>
            <a:lvl2pPr>
              <a:lnSpc>
                <a:spcPts val="2200"/>
              </a:lnSpc>
              <a:spcAft>
                <a:spcPts val="600"/>
              </a:spcAft>
              <a:defRPr sz="2000"/>
            </a:lvl2pPr>
            <a:lvl3pPr>
              <a:lnSpc>
                <a:spcPts val="2200"/>
              </a:lnSpc>
              <a:spcAft>
                <a:spcPts val="600"/>
              </a:spcAft>
              <a:defRPr sz="1600"/>
            </a:lvl3pPr>
            <a:lvl4pPr>
              <a:lnSpc>
                <a:spcPts val="2200"/>
              </a:lnSpc>
              <a:spcAft>
                <a:spcPts val="600"/>
              </a:spcAft>
              <a:defRPr sz="1600"/>
            </a:lvl4pPr>
            <a:lvl5pPr>
              <a:lnSpc>
                <a:spcPts val="2200"/>
              </a:lnSpc>
              <a:spcAft>
                <a:spcPts val="60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 2 point text</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4DBF91DD-78C5-C145-A438-F36D5831D1DC}" type="slidenum">
              <a:rPr lang="en-US"/>
              <a:pPr>
                <a:defRPr/>
              </a:pPr>
              <a:t>‹#›</a:t>
            </a:fld>
            <a:endParaRPr lang="en-US"/>
          </a:p>
        </p:txBody>
      </p:sp>
    </p:spTree>
    <p:extLst>
      <p:ext uri="{BB962C8B-B14F-4D97-AF65-F5344CB8AC3E}">
        <p14:creationId xmlns:p14="http://schemas.microsoft.com/office/powerpoint/2010/main" val="379661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932495" y="2399681"/>
            <a:ext cx="3587119"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Text Placeholder 2"/>
          <p:cNvSpPr>
            <a:spLocks noGrp="1"/>
          </p:cNvSpPr>
          <p:nvPr>
            <p:ph type="body" idx="1"/>
          </p:nvPr>
        </p:nvSpPr>
        <p:spPr>
          <a:xfrm>
            <a:off x="1107415" y="2031618"/>
            <a:ext cx="3412205" cy="393593"/>
          </a:xfrm>
          <a:prstGeom prst="rect">
            <a:avLst/>
          </a:prstGeom>
        </p:spPr>
        <p:txBody>
          <a:bodyPr anchor="b"/>
          <a:lstStyle>
            <a:lvl1pPr marL="0" indent="0">
              <a:buNone/>
              <a:defRPr sz="1700" b="0">
                <a:solidFill>
                  <a:srgbClr val="5146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Date Placeholder 11"/>
          <p:cNvSpPr>
            <a:spLocks noGrp="1"/>
          </p:cNvSpPr>
          <p:nvPr>
            <p:ph type="dt" sz="half" idx="14"/>
          </p:nvPr>
        </p:nvSpPr>
        <p:spPr>
          <a:xfrm>
            <a:off x="2798064" y="6373977"/>
            <a:ext cx="473282" cy="308356"/>
          </a:xfrm>
          <a:prstGeom prst="rect">
            <a:avLst/>
          </a:prstGeom>
        </p:spPr>
        <p:txBody>
          <a:bodyPr/>
          <a:lstStyle/>
          <a:p>
            <a:fld id="{7390B150-5DE9-D249-9EDB-A4FEB84366A7}" type="datetime1">
              <a:rPr lang="en-US" smtClean="0"/>
              <a:t>6/19/2017</a:t>
            </a:fld>
            <a:endParaRPr lang="en-US" dirty="0"/>
          </a:p>
        </p:txBody>
      </p:sp>
      <p:sp>
        <p:nvSpPr>
          <p:cNvPr id="21" name="Footer Placeholder 12"/>
          <p:cNvSpPr>
            <a:spLocks noGrp="1"/>
          </p:cNvSpPr>
          <p:nvPr>
            <p:ph type="ftr" sz="quarter" idx="15"/>
          </p:nvPr>
        </p:nvSpPr>
        <p:spPr>
          <a:xfrm>
            <a:off x="3273552" y="6374244"/>
            <a:ext cx="5030042"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8305800" y="6374245"/>
            <a:ext cx="346745"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4688514" y="2399681"/>
            <a:ext cx="3587119"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20"/>
          </p:nvPr>
        </p:nvSpPr>
        <p:spPr>
          <a:xfrm>
            <a:off x="4863434" y="2031618"/>
            <a:ext cx="3412205" cy="393593"/>
          </a:xfrm>
          <a:prstGeom prst="rect">
            <a:avLst/>
          </a:prstGeom>
        </p:spPr>
        <p:txBody>
          <a:bodyPr anchor="b"/>
          <a:lstStyle>
            <a:lvl1pPr marL="0" indent="0">
              <a:buNone/>
              <a:defRPr sz="1700" b="0">
                <a:solidFill>
                  <a:srgbClr val="5146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Title 1"/>
          <p:cNvSpPr>
            <a:spLocks noGrp="1"/>
          </p:cNvSpPr>
          <p:nvPr>
            <p:ph type="title"/>
          </p:nvPr>
        </p:nvSpPr>
        <p:spPr>
          <a:xfrm>
            <a:off x="1098557" y="389336"/>
            <a:ext cx="7178040" cy="999744"/>
          </a:xfrm>
          <a:prstGeom prst="rect">
            <a:avLst/>
          </a:prstGeom>
        </p:spPr>
        <p:txBody>
          <a:bodyPr/>
          <a:lstStyle>
            <a:lvl1pPr>
              <a:lnSpc>
                <a:spcPct val="90000"/>
              </a:lnSpc>
              <a:defRPr>
                <a:solidFill>
                  <a:srgbClr val="514689"/>
                </a:solidFill>
              </a:defRPr>
            </a:lvl1pPr>
          </a:lstStyle>
          <a:p>
            <a:r>
              <a:rPr lang="en-US" dirty="0" smtClean="0"/>
              <a:t>Click to edit Master title style</a:t>
            </a:r>
            <a:endParaRPr lang="en-US" dirty="0"/>
          </a:p>
        </p:txBody>
      </p:sp>
      <p:sp>
        <p:nvSpPr>
          <p:cNvPr id="23" name="Text Placeholder 10"/>
          <p:cNvSpPr>
            <a:spLocks noGrp="1"/>
          </p:cNvSpPr>
          <p:nvPr>
            <p:ph type="body" sz="quarter" idx="21" hasCustomPrompt="1"/>
          </p:nvPr>
        </p:nvSpPr>
        <p:spPr>
          <a:xfrm>
            <a:off x="1098557" y="1380203"/>
            <a:ext cx="7180263" cy="521749"/>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72447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13" name="Picture 12" descr="Cadence image 2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7"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8"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796987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9"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1"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241570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pic>
        <p:nvPicPr>
          <p:cNvPr id="4" name="Picture 3" descr="Cadence Building rgb.jpg"/>
          <p:cNvPicPr>
            <a:picLocks noChangeAspect="1"/>
          </p:cNvPicPr>
          <p:nvPr userDrawn="1"/>
        </p:nvPicPr>
        <p:blipFill rotWithShape="1">
          <a:blip r:embed="rId2">
            <a:extLst>
              <a:ext uri="{28A0092B-C50C-407E-A947-70E740481C1C}">
                <a14:useLocalDpi xmlns:a14="http://schemas.microsoft.com/office/drawing/2010/main"/>
              </a:ext>
            </a:extLst>
          </a:blip>
          <a:srcRect r="27500"/>
          <a:stretch/>
        </p:blipFill>
        <p:spPr>
          <a:xfrm>
            <a:off x="2514600" y="0"/>
            <a:ext cx="6629400" cy="6858000"/>
          </a:xfrm>
          <a:prstGeom prst="rect">
            <a:avLst/>
          </a:prstGeom>
        </p:spPr>
      </p:pic>
      <p:sp>
        <p:nvSpPr>
          <p:cNvPr id="6"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2"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3"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087835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12" name="Picture 11" descr="Cadence image 1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8"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243876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descr="Lake Forestrgb.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13"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4"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401819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9"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10"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58311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15915" y="-7892"/>
            <a:ext cx="7030689" cy="6882601"/>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2016"/>
              <a:gd name="connsiteX1" fmla="*/ 194001 w 394489"/>
              <a:gd name="connsiteY1" fmla="*/ 680 h 382016"/>
              <a:gd name="connsiteX2" fmla="*/ 394489 w 394489"/>
              <a:gd name="connsiteY2" fmla="*/ 382016 h 382016"/>
              <a:gd name="connsiteX3" fmla="*/ 152533 w 394489"/>
              <a:gd name="connsiteY3" fmla="*/ 381911 h 382016"/>
              <a:gd name="connsiteX4" fmla="*/ 0 w 394489"/>
              <a:gd name="connsiteY4" fmla="*/ 0 h 382016"/>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3732"/>
              <a:gd name="connsiteX1" fmla="*/ 194001 w 394489"/>
              <a:gd name="connsiteY1" fmla="*/ 680 h 383732"/>
              <a:gd name="connsiteX2" fmla="*/ 394489 w 394489"/>
              <a:gd name="connsiteY2" fmla="*/ 382016 h 383732"/>
              <a:gd name="connsiteX3" fmla="*/ 3187 w 394489"/>
              <a:gd name="connsiteY3" fmla="*/ 383732 h 383732"/>
              <a:gd name="connsiteX4" fmla="*/ 0 w 394489"/>
              <a:gd name="connsiteY4" fmla="*/ 0 h 383732"/>
              <a:gd name="connsiteX0" fmla="*/ 0 w 394489"/>
              <a:gd name="connsiteY0" fmla="*/ 0 h 384187"/>
              <a:gd name="connsiteX1" fmla="*/ 194001 w 394489"/>
              <a:gd name="connsiteY1" fmla="*/ 680 h 384187"/>
              <a:gd name="connsiteX2" fmla="*/ 394489 w 394489"/>
              <a:gd name="connsiteY2" fmla="*/ 382016 h 384187"/>
              <a:gd name="connsiteX3" fmla="*/ 910 w 394489"/>
              <a:gd name="connsiteY3" fmla="*/ 384187 h 384187"/>
              <a:gd name="connsiteX4" fmla="*/ 0 w 394489"/>
              <a:gd name="connsiteY4" fmla="*/ 0 h 384187"/>
              <a:gd name="connsiteX0" fmla="*/ 920 w 394043"/>
              <a:gd name="connsiteY0" fmla="*/ 0 h 384642"/>
              <a:gd name="connsiteX1" fmla="*/ 193555 w 394043"/>
              <a:gd name="connsiteY1" fmla="*/ 1135 h 384642"/>
              <a:gd name="connsiteX2" fmla="*/ 394043 w 394043"/>
              <a:gd name="connsiteY2" fmla="*/ 382471 h 384642"/>
              <a:gd name="connsiteX3" fmla="*/ 464 w 394043"/>
              <a:gd name="connsiteY3" fmla="*/ 384642 h 384642"/>
              <a:gd name="connsiteX4" fmla="*/ 920 w 394043"/>
              <a:gd name="connsiteY4" fmla="*/ 0 h 384642"/>
              <a:gd name="connsiteX0" fmla="*/ 920 w 394043"/>
              <a:gd name="connsiteY0" fmla="*/ 0 h 382471"/>
              <a:gd name="connsiteX1" fmla="*/ 193555 w 394043"/>
              <a:gd name="connsiteY1" fmla="*/ 1135 h 382471"/>
              <a:gd name="connsiteX2" fmla="*/ 394043 w 394043"/>
              <a:gd name="connsiteY2" fmla="*/ 382471 h 382471"/>
              <a:gd name="connsiteX3" fmla="*/ 464 w 394043"/>
              <a:gd name="connsiteY3" fmla="*/ 380999 h 382471"/>
              <a:gd name="connsiteX4" fmla="*/ 920 w 394043"/>
              <a:gd name="connsiteY4" fmla="*/ 0 h 382471"/>
              <a:gd name="connsiteX0" fmla="*/ 0 w 393123"/>
              <a:gd name="connsiteY0" fmla="*/ 0 h 382820"/>
              <a:gd name="connsiteX1" fmla="*/ 192635 w 393123"/>
              <a:gd name="connsiteY1" fmla="*/ 1135 h 382820"/>
              <a:gd name="connsiteX2" fmla="*/ 393123 w 393123"/>
              <a:gd name="connsiteY2" fmla="*/ 382471 h 382820"/>
              <a:gd name="connsiteX3" fmla="*/ 1365 w 393123"/>
              <a:gd name="connsiteY3" fmla="*/ 382820 h 382820"/>
              <a:gd name="connsiteX4" fmla="*/ 0 w 393123"/>
              <a:gd name="connsiteY4" fmla="*/ 0 h 382820"/>
              <a:gd name="connsiteX0" fmla="*/ 5761 w 391965"/>
              <a:gd name="connsiteY0" fmla="*/ 9589 h 381685"/>
              <a:gd name="connsiteX1" fmla="*/ 191477 w 391965"/>
              <a:gd name="connsiteY1" fmla="*/ 0 h 381685"/>
              <a:gd name="connsiteX2" fmla="*/ 391965 w 391965"/>
              <a:gd name="connsiteY2" fmla="*/ 381336 h 381685"/>
              <a:gd name="connsiteX3" fmla="*/ 207 w 391965"/>
              <a:gd name="connsiteY3" fmla="*/ 381685 h 381685"/>
              <a:gd name="connsiteX4" fmla="*/ 5761 w 391965"/>
              <a:gd name="connsiteY4" fmla="*/ 9589 h 381685"/>
              <a:gd name="connsiteX0" fmla="*/ 2099 w 392109"/>
              <a:gd name="connsiteY0" fmla="*/ 248 h 381685"/>
              <a:gd name="connsiteX1" fmla="*/ 191621 w 392109"/>
              <a:gd name="connsiteY1" fmla="*/ 0 h 381685"/>
              <a:gd name="connsiteX2" fmla="*/ 392109 w 392109"/>
              <a:gd name="connsiteY2" fmla="*/ 381336 h 381685"/>
              <a:gd name="connsiteX3" fmla="*/ 351 w 392109"/>
              <a:gd name="connsiteY3" fmla="*/ 381685 h 381685"/>
              <a:gd name="connsiteX4" fmla="*/ 2099 w 392109"/>
              <a:gd name="connsiteY4" fmla="*/ 248 h 381685"/>
              <a:gd name="connsiteX0" fmla="*/ 0 w 390010"/>
              <a:gd name="connsiteY0" fmla="*/ 248 h 381336"/>
              <a:gd name="connsiteX1" fmla="*/ 189522 w 390010"/>
              <a:gd name="connsiteY1" fmla="*/ 0 h 381336"/>
              <a:gd name="connsiteX2" fmla="*/ 390010 w 390010"/>
              <a:gd name="connsiteY2" fmla="*/ 381336 h 381336"/>
              <a:gd name="connsiteX3" fmla="*/ 26967 w 390010"/>
              <a:gd name="connsiteY3" fmla="*/ 356777 h 381336"/>
              <a:gd name="connsiteX4" fmla="*/ 0 w 390010"/>
              <a:gd name="connsiteY4" fmla="*/ 248 h 381336"/>
              <a:gd name="connsiteX0" fmla="*/ 250 w 390260"/>
              <a:gd name="connsiteY0" fmla="*/ 248 h 382031"/>
              <a:gd name="connsiteX1" fmla="*/ 189772 w 390260"/>
              <a:gd name="connsiteY1" fmla="*/ 0 h 382031"/>
              <a:gd name="connsiteX2" fmla="*/ 390260 w 390260"/>
              <a:gd name="connsiteY2" fmla="*/ 381336 h 382031"/>
              <a:gd name="connsiteX3" fmla="*/ 577 w 390260"/>
              <a:gd name="connsiteY3" fmla="*/ 382031 h 382031"/>
              <a:gd name="connsiteX4" fmla="*/ 250 w 390260"/>
              <a:gd name="connsiteY4" fmla="*/ 248 h 382031"/>
              <a:gd name="connsiteX0" fmla="*/ 839 w 390849"/>
              <a:gd name="connsiteY0" fmla="*/ 248 h 382031"/>
              <a:gd name="connsiteX1" fmla="*/ 190361 w 390849"/>
              <a:gd name="connsiteY1" fmla="*/ 0 h 382031"/>
              <a:gd name="connsiteX2" fmla="*/ 390849 w 390849"/>
              <a:gd name="connsiteY2" fmla="*/ 381336 h 382031"/>
              <a:gd name="connsiteX3" fmla="*/ 474 w 390849"/>
              <a:gd name="connsiteY3" fmla="*/ 382031 h 382031"/>
              <a:gd name="connsiteX4" fmla="*/ 839 w 390849"/>
              <a:gd name="connsiteY4" fmla="*/ 248 h 382031"/>
              <a:gd name="connsiteX0" fmla="*/ 839 w 390503"/>
              <a:gd name="connsiteY0" fmla="*/ 248 h 382374"/>
              <a:gd name="connsiteX1" fmla="*/ 190361 w 390503"/>
              <a:gd name="connsiteY1" fmla="*/ 0 h 382374"/>
              <a:gd name="connsiteX2" fmla="*/ 390503 w 390503"/>
              <a:gd name="connsiteY2" fmla="*/ 382374 h 382374"/>
              <a:gd name="connsiteX3" fmla="*/ 474 w 390503"/>
              <a:gd name="connsiteY3" fmla="*/ 382031 h 382374"/>
              <a:gd name="connsiteX4" fmla="*/ 839 w 390503"/>
              <a:gd name="connsiteY4" fmla="*/ 248 h 382374"/>
              <a:gd name="connsiteX0" fmla="*/ 0 w 390702"/>
              <a:gd name="connsiteY0" fmla="*/ 0 h 382472"/>
              <a:gd name="connsiteX1" fmla="*/ 190560 w 390702"/>
              <a:gd name="connsiteY1" fmla="*/ 98 h 382472"/>
              <a:gd name="connsiteX2" fmla="*/ 390702 w 390702"/>
              <a:gd name="connsiteY2" fmla="*/ 382472 h 382472"/>
              <a:gd name="connsiteX3" fmla="*/ 673 w 390702"/>
              <a:gd name="connsiteY3" fmla="*/ 382129 h 382472"/>
              <a:gd name="connsiteX4" fmla="*/ 0 w 390702"/>
              <a:gd name="connsiteY4" fmla="*/ 0 h 382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702" h="382472">
                <a:moveTo>
                  <a:pt x="0" y="0"/>
                </a:moveTo>
                <a:lnTo>
                  <a:pt x="190560" y="98"/>
                </a:lnTo>
                <a:lnTo>
                  <a:pt x="390702" y="382472"/>
                </a:lnTo>
                <a:lnTo>
                  <a:pt x="673" y="382129"/>
                </a:lnTo>
                <a:cubicBezTo>
                  <a:pt x="-921" y="190263"/>
                  <a:pt x="1062" y="127911"/>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smtClean="0">
                <a:solidFill>
                  <a:schemeClr val="tx2"/>
                </a:solidFill>
              </a:rPr>
              <a:t>   </a:t>
            </a:r>
            <a:endParaRPr lang="en-US" kern="1200" dirty="0">
              <a:solidFill>
                <a:schemeClr val="tx2"/>
              </a:solidFill>
            </a:endParaRPr>
          </a:p>
        </p:txBody>
      </p:sp>
      <p:sp>
        <p:nvSpPr>
          <p:cNvPr id="8" name="Title 1"/>
          <p:cNvSpPr>
            <a:spLocks noGrp="1"/>
          </p:cNvSpPr>
          <p:nvPr>
            <p:ph type="ctrTitle" hasCustomPrompt="1"/>
          </p:nvPr>
        </p:nvSpPr>
        <p:spPr bwMode="gray">
          <a:xfrm>
            <a:off x="1404256" y="2936911"/>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smtClean="0"/>
              <a:t>Section Title</a:t>
            </a:r>
            <a:endParaRPr lang="en-US" dirty="0"/>
          </a:p>
        </p:txBody>
      </p:sp>
      <p:sp>
        <p:nvSpPr>
          <p:cNvPr id="9" name="Subtitle 2"/>
          <p:cNvSpPr>
            <a:spLocks noGrp="1"/>
          </p:cNvSpPr>
          <p:nvPr>
            <p:ph type="subTitle" idx="1" hasCustomPrompt="1"/>
          </p:nvPr>
        </p:nvSpPr>
        <p:spPr bwMode="gray">
          <a:xfrm>
            <a:off x="1404256" y="4134995"/>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0633" y="911860"/>
            <a:ext cx="2488753" cy="464290"/>
          </a:xfrm>
          <a:prstGeom prst="rect">
            <a:avLst/>
          </a:prstGeom>
        </p:spPr>
      </p:pic>
    </p:spTree>
    <p:extLst>
      <p:ext uri="{BB962C8B-B14F-4D97-AF65-F5344CB8AC3E}">
        <p14:creationId xmlns:p14="http://schemas.microsoft.com/office/powerpoint/2010/main" val="3541021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NM_Logo_RGB.eps"/>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533400" y="6400381"/>
            <a:ext cx="1447800" cy="271711"/>
          </a:xfrm>
          <a:prstGeom prst="rect">
            <a:avLst/>
          </a:prstGeom>
        </p:spPr>
      </p:pic>
      <p:sp>
        <p:nvSpPr>
          <p:cNvPr id="11" name="Title Placeholder 1"/>
          <p:cNvSpPr>
            <a:spLocks noGrp="1"/>
          </p:cNvSpPr>
          <p:nvPr>
            <p:ph type="title"/>
          </p:nvPr>
        </p:nvSpPr>
        <p:spPr>
          <a:xfrm>
            <a:off x="990599" y="137160"/>
            <a:ext cx="7713969" cy="762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13" name="Text Placeholder 2"/>
          <p:cNvSpPr>
            <a:spLocks noGrp="1"/>
          </p:cNvSpPr>
          <p:nvPr>
            <p:ph type="body" idx="1"/>
          </p:nvPr>
        </p:nvSpPr>
        <p:spPr>
          <a:xfrm>
            <a:off x="801197" y="1621971"/>
            <a:ext cx="7049689" cy="409302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3"/>
          <p:cNvSpPr>
            <a:spLocks noGrp="1"/>
          </p:cNvSpPr>
          <p:nvPr>
            <p:ph type="dt" sz="half" idx="2"/>
          </p:nvPr>
        </p:nvSpPr>
        <p:spPr>
          <a:xfrm>
            <a:off x="2351531" y="6525841"/>
            <a:ext cx="857339" cy="168275"/>
          </a:xfrm>
          <a:prstGeom prst="rect">
            <a:avLst/>
          </a:prstGeom>
        </p:spPr>
        <p:txBody>
          <a:bodyPr vert="horz" wrap="none" lIns="0" tIns="0" rIns="0" bIns="0" rtlCol="0" anchor="b"/>
          <a:lstStyle>
            <a:lvl1pPr algn="l">
              <a:defRPr sz="800">
                <a:solidFill>
                  <a:schemeClr val="tx1"/>
                </a:solidFill>
              </a:defRPr>
            </a:lvl1pPr>
          </a:lstStyle>
          <a:p>
            <a:fld id="{9623C80F-5998-4C5A-8426-1B9517C724DD}" type="datetimeFigureOut">
              <a:rPr lang="en-US" smtClean="0"/>
              <a:pPr/>
              <a:t>6/19/2017</a:t>
            </a:fld>
            <a:endParaRPr lang="en-US" dirty="0"/>
          </a:p>
        </p:txBody>
      </p:sp>
      <p:sp>
        <p:nvSpPr>
          <p:cNvPr id="15" name="Footer Placeholder 4"/>
          <p:cNvSpPr>
            <a:spLocks noGrp="1"/>
          </p:cNvSpPr>
          <p:nvPr>
            <p:ph type="ftr" sz="quarter" idx="3"/>
          </p:nvPr>
        </p:nvSpPr>
        <p:spPr>
          <a:xfrm>
            <a:off x="3121994" y="6484127"/>
            <a:ext cx="5181600" cy="231266"/>
          </a:xfrm>
          <a:prstGeom prst="rect">
            <a:avLst/>
          </a:prstGeom>
        </p:spPr>
        <p:txBody>
          <a:bodyPr vert="horz" lIns="0" tIns="0" rIns="0" bIns="0" rtlCol="0" anchor="b"/>
          <a:lstStyle>
            <a:lvl1pPr algn="r">
              <a:defRPr sz="1400">
                <a:solidFill>
                  <a:schemeClr val="tx1"/>
                </a:solidFill>
              </a:defRPr>
            </a:lvl1pPr>
          </a:lstStyle>
          <a:p>
            <a:endParaRPr lang="en-US" dirty="0"/>
          </a:p>
        </p:txBody>
      </p:sp>
      <p:sp>
        <p:nvSpPr>
          <p:cNvPr id="16" name="Slide Number Placeholder 5"/>
          <p:cNvSpPr>
            <a:spLocks noGrp="1"/>
          </p:cNvSpPr>
          <p:nvPr>
            <p:ph type="sldNum" sz="quarter" idx="4"/>
          </p:nvPr>
        </p:nvSpPr>
        <p:spPr>
          <a:xfrm>
            <a:off x="8305799" y="6484127"/>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sp>
        <p:nvSpPr>
          <p:cNvPr id="17" name="Rectangle 6"/>
          <p:cNvSpPr/>
          <p:nvPr userDrawn="1"/>
        </p:nvSpPr>
        <p:spPr>
          <a:xfrm>
            <a:off x="0" y="515326"/>
            <a:ext cx="685800" cy="26156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946" h="381000">
                <a:moveTo>
                  <a:pt x="0" y="0"/>
                </a:moveTo>
                <a:lnTo>
                  <a:pt x="794257" y="0"/>
                </a:lnTo>
                <a:lnTo>
                  <a:pt x="998946" y="381000"/>
                </a:lnTo>
                <a:lnTo>
                  <a:pt x="0" y="381000"/>
                </a:lnTo>
                <a:lnTo>
                  <a:pt x="0" y="0"/>
                </a:lnTo>
                <a:close/>
              </a:path>
            </a:pathLst>
          </a:custGeom>
          <a:gradFill flip="none" rotWithShape="1">
            <a:gsLst>
              <a:gs pos="0">
                <a:schemeClr val="tx2"/>
              </a:gs>
              <a:gs pos="100000">
                <a:schemeClr val="accent1"/>
              </a:gs>
            </a:gsLst>
            <a:lin ang="1452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  </a:t>
            </a:r>
            <a:endParaRPr lang="en-US" dirty="0">
              <a:solidFill>
                <a:schemeClr val="tx2"/>
              </a:solidFill>
            </a:endParaRPr>
          </a:p>
        </p:txBody>
      </p:sp>
    </p:spTree>
    <p:extLst>
      <p:ext uri="{BB962C8B-B14F-4D97-AF65-F5344CB8AC3E}">
        <p14:creationId xmlns:p14="http://schemas.microsoft.com/office/powerpoint/2010/main" val="1014940469"/>
      </p:ext>
    </p:extLst>
  </p:cSld>
  <p:clrMap bg1="lt1" tx1="dk1" bg2="lt2" tx2="dk2" accent1="accent1" accent2="accent2" accent3="accent3" accent4="accent4" accent5="accent5" accent6="accent6" hlink="hlink" folHlink="folHlink"/>
  <p:sldLayoutIdLst>
    <p:sldLayoutId id="2147483678" r:id="rId1"/>
    <p:sldLayoutId id="2147483711" r:id="rId2"/>
    <p:sldLayoutId id="2147483708" r:id="rId3"/>
    <p:sldLayoutId id="2147483709" r:id="rId4"/>
    <p:sldLayoutId id="2147483707" r:id="rId5"/>
    <p:sldLayoutId id="2147483710" r:id="rId6"/>
    <p:sldLayoutId id="2147483712" r:id="rId7"/>
    <p:sldLayoutId id="2147483713" r:id="rId8"/>
    <p:sldLayoutId id="2147483714" r:id="rId9"/>
    <p:sldLayoutId id="2147483715" r:id="rId10"/>
    <p:sldLayoutId id="2147483716" r:id="rId11"/>
    <p:sldLayoutId id="2147483717" r:id="rId12"/>
    <p:sldLayoutId id="2147483720" r:id="rId13"/>
    <p:sldLayoutId id="2147483685" r:id="rId14"/>
    <p:sldLayoutId id="2147483686" r:id="rId15"/>
    <p:sldLayoutId id="2147483687" r:id="rId16"/>
    <p:sldLayoutId id="2147483688" r:id="rId17"/>
    <p:sldLayoutId id="2147483689" r:id="rId18"/>
    <p:sldLayoutId id="2147483690" r:id="rId19"/>
    <p:sldLayoutId id="2147483691" r:id="rId20"/>
    <p:sldLayoutId id="2147483721" r:id="rId21"/>
    <p:sldLayoutId id="2147483722" r:id="rId22"/>
    <p:sldLayoutId id="2147483723" r:id="rId23"/>
  </p:sldLayoutIdLst>
  <p:txStyles>
    <p:titleStyle>
      <a:lvl1pPr algn="l" defTabSz="914400" rtl="0" eaLnBrk="1" latinLnBrk="0" hangingPunct="1">
        <a:lnSpc>
          <a:spcPct val="85000"/>
        </a:lnSpc>
        <a:spcBef>
          <a:spcPct val="0"/>
        </a:spcBef>
        <a:buNone/>
        <a:defRPr sz="2800" kern="1200" spc="-50" baseline="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9.tmp"/><Relationship Id="rId4" Type="http://schemas.openxmlformats.org/officeDocument/2006/relationships/image" Target="../media/image48.tmp"/></Relationships>
</file>

<file path=ppt/slides/_rels/slide13.xml.rels><?xml version="1.0" encoding="UTF-8" standalone="yes"?>
<Relationships xmlns="http://schemas.openxmlformats.org/package/2006/relationships"><Relationship Id="rId3" Type="http://schemas.openxmlformats.org/officeDocument/2006/relationships/hyperlink" Target="http://impact.ref.ac.uk/CaseStudies/Search1.aspx" TargetMode="External"/><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www.whatarealtmetrics.com/resources/workshops/" TargetMode="External"/><Relationship Id="rId2" Type="http://schemas.openxmlformats.org/officeDocument/2006/relationships/hyperlink" Target="http://er.educause.edu/articles/2016/3/the-use-of-altmetrics-in-promotion-and-tenure" TargetMode="External"/><Relationship Id="rId1" Type="http://schemas.openxmlformats.org/officeDocument/2006/relationships/slideLayout" Target="../slideLayouts/slideLayout14.xml"/><Relationship Id="rId4" Type="http://schemas.openxmlformats.org/officeDocument/2006/relationships/hyperlink" Target="http://beckerguides.wustl.edu/impac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hyperlink" Target="https://galter.northwestern.edu/course_info/210"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3" Type="http://schemas.openxmlformats.org/officeDocument/2006/relationships/hyperlink" Target="http://orcid.org/" TargetMode="External"/><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100musicalfootsteps.files.wordpress.com/2009/04/crowd-of-people.jpg" TargetMode="External"/><Relationship Id="rId11" Type="http://schemas.openxmlformats.org/officeDocument/2006/relationships/image" Target="../media/image29.jpeg"/><Relationship Id="rId5" Type="http://schemas.openxmlformats.org/officeDocument/2006/relationships/hyperlink" Target="https://www.ncbi.nlm.nih.gov/pubmed/?term=%22CARDIA+study%22%5BTIAB%5D+OR+%22Coronary+Artery+Risk+Development+in+Young+Adults%22+OR+%22CARDIA+cohort%22+OR+CARDIA%5BAuthor+-+Corporate%5D" TargetMode="External"/><Relationship Id="rId10" Type="http://schemas.openxmlformats.org/officeDocument/2006/relationships/image" Target="../media/image28.gif"/><Relationship Id="rId4" Type="http://schemas.openxmlformats.org/officeDocument/2006/relationships/hyperlink" Target="http://www.ncbi.nlm.nih.gov/pubmed/?term=Ocular%20Hypertension%20Treatment%20Study%20Group%5bCorporate%20Author%5d" TargetMode="Externa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trends.google.com/trends/" TargetMode="External"/><Relationship Id="rId5" Type="http://schemas.openxmlformats.org/officeDocument/2006/relationships/image" Target="../media/image33.tmp"/><Relationship Id="rId4" Type="http://schemas.openxmlformats.org/officeDocument/2006/relationships/hyperlink" Target="http://www.ncbi.nlm.nih.gov/me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tm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hyperlink" Target="http://datadryad.org/" TargetMode="External"/><Relationship Id="rId3" Type="http://schemas.openxmlformats.org/officeDocument/2006/relationships/hyperlink" Target="http://www.sherpa.ac.uk/romeo/" TargetMode="External"/><Relationship Id="rId7" Type="http://schemas.openxmlformats.org/officeDocument/2006/relationships/hyperlink" Target="http://www.figshare.com/" TargetMode="External"/><Relationship Id="rId12" Type="http://schemas.openxmlformats.org/officeDocument/2006/relationships/image" Target="../media/image42.jpeg"/><Relationship Id="rId2" Type="http://schemas.openxmlformats.org/officeDocument/2006/relationships/hyperlink" Target="http://www.joaj.org/" TargetMode="External"/><Relationship Id="rId1" Type="http://schemas.openxmlformats.org/officeDocument/2006/relationships/slideLayout" Target="../slideLayouts/slideLayout14.xml"/><Relationship Id="rId6" Type="http://schemas.openxmlformats.org/officeDocument/2006/relationships/hyperlink" Target="http://www.slideshare.net/" TargetMode="External"/><Relationship Id="rId11" Type="http://schemas.openxmlformats.org/officeDocument/2006/relationships/image" Target="../media/image41.png"/><Relationship Id="rId5" Type="http://schemas.openxmlformats.org/officeDocument/2006/relationships/hyperlink" Target="https://digitalhub.northwestern.edu/" TargetMode="External"/><Relationship Id="rId10"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hyperlink" Target="http://galter.northwestern.edu/News/sharing-publishing-and-archiving-your-wor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590800"/>
            <a:ext cx="3886200" cy="1143000"/>
          </a:xfrm>
        </p:spPr>
        <p:txBody>
          <a:bodyPr/>
          <a:lstStyle/>
          <a:p>
            <a:r>
              <a:rPr lang="en-US" dirty="0" smtClean="0"/>
              <a:t>Enhancing the Visibility and Dissemination of Research</a:t>
            </a:r>
            <a:endParaRPr lang="en-US" dirty="0"/>
          </a:p>
        </p:txBody>
      </p:sp>
      <p:sp>
        <p:nvSpPr>
          <p:cNvPr id="4" name="Subtitle 3"/>
          <p:cNvSpPr>
            <a:spLocks noGrp="1"/>
          </p:cNvSpPr>
          <p:nvPr>
            <p:ph type="subTitle" idx="4294967295"/>
          </p:nvPr>
        </p:nvSpPr>
        <p:spPr>
          <a:xfrm>
            <a:off x="685800" y="4191000"/>
            <a:ext cx="5638800" cy="2133600"/>
          </a:xfrm>
        </p:spPr>
        <p:txBody>
          <a:bodyPr/>
          <a:lstStyle/>
          <a:p>
            <a:pPr marL="0" indent="0">
              <a:spcBef>
                <a:spcPts val="0"/>
              </a:spcBef>
              <a:buClr>
                <a:schemeClr val="bg2"/>
              </a:buClr>
              <a:buNone/>
            </a:pPr>
            <a:r>
              <a:rPr lang="en-US" b="1" dirty="0" smtClean="0">
                <a:solidFill>
                  <a:srgbClr val="FFFFFF"/>
                </a:solidFill>
              </a:rPr>
              <a:t>Karen </a:t>
            </a:r>
            <a:r>
              <a:rPr lang="en-US" b="1" dirty="0" err="1" smtClean="0">
                <a:solidFill>
                  <a:srgbClr val="FFFFFF"/>
                </a:solidFill>
              </a:rPr>
              <a:t>Gutzman</a:t>
            </a:r>
            <a:endParaRPr lang="en-US" b="1" dirty="0" smtClean="0">
              <a:solidFill>
                <a:srgbClr val="FFFFFF"/>
              </a:solidFill>
            </a:endParaRPr>
          </a:p>
          <a:p>
            <a:pPr marL="0" indent="0">
              <a:spcBef>
                <a:spcPts val="0"/>
              </a:spcBef>
              <a:buClr>
                <a:schemeClr val="bg2"/>
              </a:buClr>
              <a:buNone/>
            </a:pPr>
            <a:r>
              <a:rPr lang="en-US" dirty="0" smtClean="0">
                <a:solidFill>
                  <a:srgbClr val="FFFFFF"/>
                </a:solidFill>
              </a:rPr>
              <a:t>Impact and Evaluation Librarian</a:t>
            </a:r>
          </a:p>
          <a:p>
            <a:pPr marL="0" indent="0">
              <a:spcBef>
                <a:spcPts val="0"/>
              </a:spcBef>
              <a:buClr>
                <a:schemeClr val="bg2"/>
              </a:buClr>
              <a:buNone/>
            </a:pPr>
            <a:r>
              <a:rPr lang="en-US" dirty="0" smtClean="0">
                <a:solidFill>
                  <a:srgbClr val="FFFFFF"/>
                </a:solidFill>
              </a:rPr>
              <a:t>Northwestern University, Feinberg School of Medicine</a:t>
            </a:r>
          </a:p>
          <a:p>
            <a:pPr marL="0" indent="0">
              <a:spcBef>
                <a:spcPts val="0"/>
              </a:spcBef>
              <a:buClr>
                <a:schemeClr val="bg2"/>
              </a:buClr>
              <a:buNone/>
            </a:pPr>
            <a:endParaRPr lang="en-US" sz="1400" dirty="0">
              <a:solidFill>
                <a:schemeClr val="bg1"/>
              </a:solidFill>
            </a:endParaRPr>
          </a:p>
          <a:p>
            <a:pPr marL="0" indent="0">
              <a:spcBef>
                <a:spcPts val="0"/>
              </a:spcBef>
              <a:buNone/>
            </a:pPr>
            <a:r>
              <a:rPr lang="en-US" sz="1400" dirty="0">
                <a:solidFill>
                  <a:schemeClr val="bg1"/>
                </a:solidFill>
              </a:rPr>
              <a:t>American Library Association </a:t>
            </a:r>
          </a:p>
          <a:p>
            <a:pPr marL="0" indent="0">
              <a:spcBef>
                <a:spcPts val="0"/>
              </a:spcBef>
              <a:buNone/>
            </a:pPr>
            <a:r>
              <a:rPr lang="en-US" sz="1400" dirty="0">
                <a:solidFill>
                  <a:schemeClr val="bg1"/>
                </a:solidFill>
              </a:rPr>
              <a:t>2017 Annual Conference</a:t>
            </a:r>
          </a:p>
          <a:p>
            <a:pPr marL="0" indent="0">
              <a:spcBef>
                <a:spcPts val="0"/>
              </a:spcBef>
              <a:buNone/>
            </a:pPr>
            <a:r>
              <a:rPr lang="en-US" sz="1400" dirty="0">
                <a:solidFill>
                  <a:schemeClr val="bg1"/>
                </a:solidFill>
              </a:rPr>
              <a:t>Sunday, June 25, 2017</a:t>
            </a:r>
          </a:p>
          <a:p>
            <a:pPr marL="0" indent="0">
              <a:spcBef>
                <a:spcPts val="0"/>
              </a:spcBef>
              <a:buNone/>
            </a:pPr>
            <a:r>
              <a:rPr lang="en-US" sz="1400" dirty="0">
                <a:solidFill>
                  <a:schemeClr val="bg1"/>
                </a:solidFill>
              </a:rPr>
              <a:t>8:30 am - 10:00 am </a:t>
            </a:r>
            <a:endParaRPr lang="en-US" sz="1400" dirty="0" smtClean="0">
              <a:solidFill>
                <a:schemeClr val="bg1"/>
              </a:solidFill>
            </a:endParaRPr>
          </a:p>
          <a:p>
            <a:pPr marL="0" indent="0">
              <a:spcBef>
                <a:spcPts val="0"/>
              </a:spcBef>
              <a:buNone/>
            </a:pPr>
            <a:endParaRPr lang="en-US" sz="1400" b="1" dirty="0">
              <a:solidFill>
                <a:schemeClr val="bg1"/>
              </a:solidFill>
            </a:endParaRPr>
          </a:p>
          <a:p>
            <a:pPr marL="0" indent="0">
              <a:spcBef>
                <a:spcPts val="0"/>
              </a:spcBef>
              <a:buNone/>
            </a:pPr>
            <a:r>
              <a:rPr lang="en-US" sz="1400" b="1" dirty="0" smtClean="0">
                <a:solidFill>
                  <a:schemeClr val="bg1"/>
                </a:solidFill>
              </a:rPr>
              <a:t>Panel discussion on </a:t>
            </a:r>
            <a:r>
              <a:rPr lang="en-US" sz="1400" i="1" dirty="0">
                <a:solidFill>
                  <a:schemeClr val="bg1"/>
                </a:solidFill>
              </a:rPr>
              <a:t>Impactful Partnerships: Navigating the Evolving Scholarly Communication Landscape with Faculty</a:t>
            </a:r>
            <a:endParaRPr lang="en-US" sz="1400" b="1" i="1" dirty="0">
              <a:solidFill>
                <a:schemeClr val="bg1"/>
              </a:solidFill>
            </a:endParaRPr>
          </a:p>
        </p:txBody>
      </p:sp>
    </p:spTree>
    <p:extLst>
      <p:ext uri="{BB962C8B-B14F-4D97-AF65-F5344CB8AC3E}">
        <p14:creationId xmlns:p14="http://schemas.microsoft.com/office/powerpoint/2010/main" val="20636377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Motivations for Assessing Research Impact</a:t>
            </a:r>
            <a:endParaRPr lang="en-US" dirty="0"/>
          </a:p>
        </p:txBody>
      </p:sp>
      <p:sp>
        <p:nvSpPr>
          <p:cNvPr id="30" name="Content Placeholder 2"/>
          <p:cNvSpPr>
            <a:spLocks noGrp="1"/>
          </p:cNvSpPr>
          <p:nvPr>
            <p:ph sz="half" idx="1"/>
          </p:nvPr>
        </p:nvSpPr>
        <p:spPr>
          <a:xfrm>
            <a:off x="647700" y="1128391"/>
            <a:ext cx="4038600" cy="1810905"/>
          </a:xfrm>
        </p:spPr>
        <p:txBody>
          <a:bodyPr>
            <a:noAutofit/>
          </a:bodyPr>
          <a:lstStyle/>
          <a:p>
            <a:r>
              <a:rPr lang="en-US" sz="1800" dirty="0" smtClean="0"/>
              <a:t>Career Motivations</a:t>
            </a:r>
          </a:p>
          <a:p>
            <a:pPr lvl="1"/>
            <a:r>
              <a:rPr lang="en-US" sz="1800" dirty="0" smtClean="0"/>
              <a:t>Tenure Process</a:t>
            </a:r>
            <a:endParaRPr lang="en-US" sz="1800" dirty="0"/>
          </a:p>
          <a:p>
            <a:pPr lvl="1"/>
            <a:r>
              <a:rPr lang="en-US" sz="1800" dirty="0" smtClean="0"/>
              <a:t>Promotion dossiers</a:t>
            </a:r>
          </a:p>
          <a:p>
            <a:pPr lvl="1"/>
            <a:r>
              <a:rPr lang="en-US" sz="1800" dirty="0"/>
              <a:t>Identify similar research projects</a:t>
            </a:r>
          </a:p>
          <a:p>
            <a:pPr lvl="1"/>
            <a:r>
              <a:rPr lang="en-US" sz="1800" dirty="0" smtClean="0"/>
              <a:t>Identify </a:t>
            </a:r>
            <a:r>
              <a:rPr lang="en-US" sz="1800" dirty="0"/>
              <a:t>possible collaborators</a:t>
            </a:r>
          </a:p>
          <a:p>
            <a:pPr lvl="1"/>
            <a:endParaRPr lang="en-US" sz="1800" dirty="0"/>
          </a:p>
          <a:p>
            <a:endParaRPr lang="en-US" sz="1800" dirty="0" smtClean="0"/>
          </a:p>
          <a:p>
            <a:pPr marL="206375" lvl="1" indent="0">
              <a:buNone/>
            </a:pPr>
            <a:endParaRPr lang="en-US" sz="1800" dirty="0"/>
          </a:p>
          <a:p>
            <a:endParaRPr lang="en-US" sz="500" dirty="0" smtClean="0"/>
          </a:p>
        </p:txBody>
      </p:sp>
      <p:sp>
        <p:nvSpPr>
          <p:cNvPr id="3" name="Rectangle 2"/>
          <p:cNvSpPr/>
          <p:nvPr/>
        </p:nvSpPr>
        <p:spPr>
          <a:xfrm>
            <a:off x="381000" y="2939296"/>
            <a:ext cx="4572000" cy="1366528"/>
          </a:xfrm>
          <a:prstGeom prst="rect">
            <a:avLst/>
          </a:prstGeom>
        </p:spPr>
        <p:txBody>
          <a:bodyPr>
            <a:spAutoFit/>
          </a:bodyPr>
          <a:lstStyle/>
          <a:p>
            <a:pPr marL="174625" indent="-174625">
              <a:spcBef>
                <a:spcPct val="20000"/>
              </a:spcBef>
              <a:buClr>
                <a:schemeClr val="accent1"/>
              </a:buClr>
              <a:buFont typeface="Arial" pitchFamily="34" charset="0"/>
              <a:buChar char="•"/>
            </a:pPr>
            <a:r>
              <a:rPr lang="en-US" spc="-50" dirty="0"/>
              <a:t>Funding Motivations</a:t>
            </a:r>
          </a:p>
          <a:p>
            <a:pPr lvl="1" indent="-250825">
              <a:spcBef>
                <a:spcPct val="20000"/>
              </a:spcBef>
              <a:buClr>
                <a:srgbClr val="605F62"/>
              </a:buClr>
              <a:buFont typeface="Symbol" pitchFamily="18" charset="2"/>
              <a:buChar char="-"/>
            </a:pPr>
            <a:r>
              <a:rPr lang="en-US" spc="-50" dirty="0"/>
              <a:t>Quantify and document research impact</a:t>
            </a:r>
          </a:p>
          <a:p>
            <a:pPr lvl="1" indent="-250825">
              <a:spcBef>
                <a:spcPct val="20000"/>
              </a:spcBef>
              <a:buClr>
                <a:srgbClr val="605F62"/>
              </a:buClr>
              <a:buFont typeface="Symbol" pitchFamily="18" charset="2"/>
              <a:buChar char="-"/>
            </a:pPr>
            <a:r>
              <a:rPr lang="en-US" spc="-50" dirty="0" smtClean="0"/>
              <a:t>Justify </a:t>
            </a:r>
            <a:r>
              <a:rPr lang="en-US" spc="-50" dirty="0"/>
              <a:t>future requests for funding</a:t>
            </a:r>
          </a:p>
          <a:p>
            <a:pPr lvl="1" indent="-250825">
              <a:spcBef>
                <a:spcPct val="20000"/>
              </a:spcBef>
              <a:buClr>
                <a:srgbClr val="605F62"/>
              </a:buClr>
              <a:buFont typeface="Symbol" pitchFamily="18" charset="2"/>
              <a:buChar char="-"/>
            </a:pPr>
            <a:r>
              <a:rPr lang="en-US" spc="-50" dirty="0" smtClean="0"/>
              <a:t>Quantify </a:t>
            </a:r>
            <a:r>
              <a:rPr lang="en-US" spc="-50" dirty="0"/>
              <a:t>return on research investment</a:t>
            </a:r>
          </a:p>
        </p:txBody>
      </p:sp>
      <p:grpSp>
        <p:nvGrpSpPr>
          <p:cNvPr id="6" name="Group 5"/>
          <p:cNvGrpSpPr/>
          <p:nvPr/>
        </p:nvGrpSpPr>
        <p:grpSpPr>
          <a:xfrm>
            <a:off x="4191000" y="1128391"/>
            <a:ext cx="6154432" cy="5239906"/>
            <a:chOff x="4132568" y="1618094"/>
            <a:chExt cx="6154432" cy="5239906"/>
          </a:xfrm>
        </p:grpSpPr>
        <p:sp>
          <p:nvSpPr>
            <p:cNvPr id="31" name="Content Placeholder 3"/>
            <p:cNvSpPr txBox="1">
              <a:spLocks/>
            </p:cNvSpPr>
            <p:nvPr/>
          </p:nvSpPr>
          <p:spPr>
            <a:xfrm>
              <a:off x="4453843" y="1618094"/>
              <a:ext cx="4461588" cy="5239906"/>
            </a:xfrm>
            <a:prstGeom prst="rect">
              <a:avLst/>
            </a:prstGeom>
          </p:spPr>
          <p:txBody>
            <a:bodyPr>
              <a:noAutofit/>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t>Community of Research Motivations</a:t>
              </a:r>
              <a:endParaRPr lang="en-US" sz="1800" dirty="0"/>
            </a:p>
            <a:p>
              <a:pPr lvl="1"/>
              <a:r>
                <a:rPr lang="en-US" sz="1800" dirty="0" smtClean="0"/>
                <a:t>Discover </a:t>
              </a:r>
              <a:r>
                <a:rPr lang="en-US" sz="1800" dirty="0"/>
                <a:t>how research findings are being used</a:t>
              </a:r>
            </a:p>
            <a:p>
              <a:pPr lvl="1"/>
              <a:r>
                <a:rPr lang="en-US" sz="1800" dirty="0" smtClean="0"/>
                <a:t>Determine </a:t>
              </a:r>
              <a:r>
                <a:rPr lang="en-US" sz="1800" dirty="0"/>
                <a:t>if research findings </a:t>
              </a:r>
              <a:r>
                <a:rPr lang="en-US" sz="1800" dirty="0" smtClean="0"/>
                <a:t>were</a:t>
              </a:r>
            </a:p>
            <a:p>
              <a:pPr lvl="1"/>
              <a:endParaRPr lang="en-US" sz="1800" dirty="0"/>
            </a:p>
            <a:p>
              <a:pPr lvl="1"/>
              <a:endParaRPr lang="en-US" sz="1800" dirty="0" smtClean="0"/>
            </a:p>
            <a:p>
              <a:pPr lvl="1"/>
              <a:endParaRPr lang="en-US" sz="1800" dirty="0"/>
            </a:p>
            <a:p>
              <a:pPr lvl="1"/>
              <a:r>
                <a:rPr lang="en-US" sz="1800" dirty="0" smtClean="0"/>
                <a:t>Confirm that research findings were properly attributed/credited</a:t>
              </a:r>
            </a:p>
            <a:p>
              <a:pPr lvl="1"/>
              <a:r>
                <a:rPr lang="en-US" sz="1800" dirty="0" smtClean="0"/>
                <a:t>Demonstrate that research findings are resulting in meaningful health outcomes</a:t>
              </a:r>
            </a:p>
            <a:p>
              <a:pPr lvl="1"/>
              <a:r>
                <a:rPr lang="en-US" sz="1800" dirty="0" smtClean="0"/>
                <a:t>Discover community benefit as a result of research findings</a:t>
              </a:r>
              <a:endParaRPr lang="en-US" sz="1800" dirty="0"/>
            </a:p>
          </p:txBody>
        </p:sp>
        <p:sp>
          <p:nvSpPr>
            <p:cNvPr id="4" name="Rectangle 3"/>
            <p:cNvSpPr/>
            <p:nvPr/>
          </p:nvSpPr>
          <p:spPr>
            <a:xfrm>
              <a:off x="4132568" y="2895600"/>
              <a:ext cx="4572000" cy="923330"/>
            </a:xfrm>
            <a:prstGeom prst="rect">
              <a:avLst/>
            </a:prstGeom>
          </p:spPr>
          <p:txBody>
            <a:bodyPr>
              <a:spAutoFit/>
            </a:bodyPr>
            <a:lstStyle/>
            <a:p>
              <a:pPr marL="1200150" lvl="2" indent="-285750">
                <a:buFont typeface="Arial" panose="020B0604020202020204" pitchFamily="34" charset="0"/>
                <a:buChar char="•"/>
              </a:pPr>
              <a:r>
                <a:rPr lang="en-US" dirty="0"/>
                <a:t>Duplicated</a:t>
              </a:r>
            </a:p>
            <a:p>
              <a:pPr marL="1200150" lvl="2" indent="-285750">
                <a:buFont typeface="Arial" panose="020B0604020202020204" pitchFamily="34" charset="0"/>
                <a:buChar char="•"/>
              </a:pPr>
              <a:r>
                <a:rPr lang="en-US" dirty="0"/>
                <a:t>Confirmed</a:t>
              </a:r>
            </a:p>
            <a:p>
              <a:pPr marL="1200150" lvl="2" indent="-285750">
                <a:buFont typeface="Arial" panose="020B0604020202020204" pitchFamily="34" charset="0"/>
                <a:buChar char="•"/>
              </a:pPr>
              <a:r>
                <a:rPr lang="en-US" dirty="0" smtClean="0"/>
                <a:t>Corrected</a:t>
              </a:r>
              <a:endParaRPr lang="en-US" dirty="0"/>
            </a:p>
          </p:txBody>
        </p:sp>
        <p:sp>
          <p:nvSpPr>
            <p:cNvPr id="5" name="Rectangle 4"/>
            <p:cNvSpPr/>
            <p:nvPr/>
          </p:nvSpPr>
          <p:spPr>
            <a:xfrm>
              <a:off x="5715000" y="2895600"/>
              <a:ext cx="4572000" cy="923330"/>
            </a:xfrm>
            <a:prstGeom prst="rect">
              <a:avLst/>
            </a:prstGeom>
          </p:spPr>
          <p:txBody>
            <a:bodyPr>
              <a:spAutoFit/>
            </a:bodyPr>
            <a:lstStyle/>
            <a:p>
              <a:pPr marL="1200150" lvl="2" indent="-285750">
                <a:buFont typeface="Arial" panose="020B0604020202020204" pitchFamily="34" charset="0"/>
                <a:buChar char="•"/>
              </a:pPr>
              <a:r>
                <a:rPr lang="en-US" dirty="0"/>
                <a:t>Improved</a:t>
              </a:r>
            </a:p>
            <a:p>
              <a:pPr marL="1200150" lvl="2" indent="-285750">
                <a:buFont typeface="Arial" panose="020B0604020202020204" pitchFamily="34" charset="0"/>
                <a:buChar char="•"/>
              </a:pPr>
              <a:r>
                <a:rPr lang="en-US" dirty="0"/>
                <a:t>Repudiated</a:t>
              </a:r>
            </a:p>
            <a:p>
              <a:pPr marL="1200150" lvl="2" indent="-285750">
                <a:buFont typeface="Arial" panose="020B0604020202020204" pitchFamily="34" charset="0"/>
                <a:buChar char="•"/>
              </a:pPr>
              <a:r>
                <a:rPr lang="en-US" dirty="0"/>
                <a:t>Extended</a:t>
              </a:r>
            </a:p>
          </p:txBody>
        </p:sp>
      </p:grpSp>
    </p:spTree>
    <p:extLst>
      <p:ext uri="{BB962C8B-B14F-4D97-AF65-F5344CB8AC3E}">
        <p14:creationId xmlns:p14="http://schemas.microsoft.com/office/powerpoint/2010/main" val="4214232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Career Lifecycle</a:t>
            </a:r>
            <a:endParaRPr lang="en-US" dirty="0"/>
          </a:p>
        </p:txBody>
      </p:sp>
      <p:sp>
        <p:nvSpPr>
          <p:cNvPr id="4" name="Text Placeholder 3"/>
          <p:cNvSpPr>
            <a:spLocks noGrp="1"/>
          </p:cNvSpPr>
          <p:nvPr>
            <p:ph type="body" sz="quarter" idx="13"/>
          </p:nvPr>
        </p:nvSpPr>
        <p:spPr/>
        <p:txBody>
          <a:bodyPr/>
          <a:lstStyle/>
          <a:p>
            <a:r>
              <a:rPr lang="en-US" dirty="0" smtClean="0"/>
              <a:t>Also called a “Logic Model” for those versed in evaluation-speak</a:t>
            </a:r>
            <a:endParaRPr lang="en-US" dirty="0"/>
          </a:p>
        </p:txBody>
      </p:sp>
      <p:grpSp>
        <p:nvGrpSpPr>
          <p:cNvPr id="25" name="Group 24"/>
          <p:cNvGrpSpPr/>
          <p:nvPr/>
        </p:nvGrpSpPr>
        <p:grpSpPr>
          <a:xfrm>
            <a:off x="646399" y="1270434"/>
            <a:ext cx="3773201" cy="4901766"/>
            <a:chOff x="417799" y="1219200"/>
            <a:chExt cx="3773201" cy="4901766"/>
          </a:xfrm>
        </p:grpSpPr>
        <p:grpSp>
          <p:nvGrpSpPr>
            <p:cNvPr id="24" name="Group 23"/>
            <p:cNvGrpSpPr/>
            <p:nvPr/>
          </p:nvGrpSpPr>
          <p:grpSpPr>
            <a:xfrm>
              <a:off x="417799" y="1219200"/>
              <a:ext cx="3773201" cy="4901766"/>
              <a:chOff x="417799" y="1219200"/>
              <a:chExt cx="3773201" cy="4901766"/>
            </a:xfrm>
          </p:grpSpPr>
          <p:sp>
            <p:nvSpPr>
              <p:cNvPr id="16" name="Rectangle 15"/>
              <p:cNvSpPr/>
              <p:nvPr/>
            </p:nvSpPr>
            <p:spPr>
              <a:xfrm>
                <a:off x="423133" y="1219200"/>
                <a:ext cx="3767867" cy="4901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3132" y="1312601"/>
                <a:ext cx="3767867" cy="381000"/>
              </a:xfrm>
              <a:prstGeom prst="rect">
                <a:avLst/>
              </a:prstGeom>
              <a:noFill/>
            </p:spPr>
            <p:txBody>
              <a:bodyPr wrap="square" lIns="0" tIns="0" rIns="0" bIns="0" rtlCol="0">
                <a:noAutofit/>
              </a:bodyPr>
              <a:lstStyle/>
              <a:p>
                <a:pPr algn="ctr">
                  <a:lnSpc>
                    <a:spcPct val="90000"/>
                  </a:lnSpc>
                  <a:spcBef>
                    <a:spcPts val="600"/>
                  </a:spcBef>
                </a:pPr>
                <a:r>
                  <a:rPr lang="en-US" sz="1850" b="1" spc="-50" dirty="0" smtClean="0"/>
                  <a:t>Career Activities</a:t>
                </a:r>
              </a:p>
              <a:p>
                <a:pPr>
                  <a:lnSpc>
                    <a:spcPct val="90000"/>
                  </a:lnSpc>
                  <a:spcBef>
                    <a:spcPts val="600"/>
                  </a:spcBef>
                </a:pPr>
                <a:endParaRPr lang="en-US" sz="1850" spc="-50" dirty="0"/>
              </a:p>
              <a:p>
                <a:pPr>
                  <a:lnSpc>
                    <a:spcPct val="90000"/>
                  </a:lnSpc>
                  <a:spcBef>
                    <a:spcPts val="600"/>
                  </a:spcBef>
                </a:pPr>
                <a:endParaRPr lang="en-US" sz="1850" spc="-50" dirty="0" smtClean="0"/>
              </a:p>
              <a:p>
                <a:pPr>
                  <a:lnSpc>
                    <a:spcPct val="90000"/>
                  </a:lnSpc>
                  <a:spcBef>
                    <a:spcPts val="600"/>
                  </a:spcBef>
                </a:pPr>
                <a:endParaRPr lang="en-US" sz="1850" spc="-50" dirty="0"/>
              </a:p>
            </p:txBody>
          </p:sp>
          <p:sp>
            <p:nvSpPr>
              <p:cNvPr id="8" name="TextBox 7"/>
              <p:cNvSpPr txBox="1"/>
              <p:nvPr/>
            </p:nvSpPr>
            <p:spPr>
              <a:xfrm>
                <a:off x="417799" y="3410487"/>
                <a:ext cx="3773199" cy="381000"/>
              </a:xfrm>
              <a:prstGeom prst="rect">
                <a:avLst/>
              </a:prstGeom>
              <a:noFill/>
            </p:spPr>
            <p:txBody>
              <a:bodyPr wrap="square" lIns="0" tIns="0" rIns="0" bIns="0" rtlCol="0">
                <a:noAutofit/>
              </a:bodyPr>
              <a:lstStyle/>
              <a:p>
                <a:pPr algn="ctr">
                  <a:lnSpc>
                    <a:spcPct val="90000"/>
                  </a:lnSpc>
                  <a:spcBef>
                    <a:spcPts val="600"/>
                  </a:spcBef>
                </a:pPr>
                <a:r>
                  <a:rPr lang="en-US" sz="1850" b="1" spc="-50" dirty="0" smtClean="0"/>
                  <a:t>Career Support and Resources</a:t>
                </a:r>
              </a:p>
              <a:p>
                <a:pPr>
                  <a:lnSpc>
                    <a:spcPct val="90000"/>
                  </a:lnSpc>
                  <a:spcBef>
                    <a:spcPts val="600"/>
                  </a:spcBef>
                </a:pPr>
                <a:endParaRPr lang="en-US" sz="1850" spc="-50" dirty="0"/>
              </a:p>
              <a:p>
                <a:pPr>
                  <a:lnSpc>
                    <a:spcPct val="90000"/>
                  </a:lnSpc>
                  <a:spcBef>
                    <a:spcPts val="600"/>
                  </a:spcBef>
                </a:pPr>
                <a:endParaRPr lang="en-US" sz="1850" spc="-50" dirty="0" smtClean="0"/>
              </a:p>
              <a:p>
                <a:pPr>
                  <a:lnSpc>
                    <a:spcPct val="90000"/>
                  </a:lnSpc>
                  <a:spcBef>
                    <a:spcPts val="600"/>
                  </a:spcBef>
                </a:pPr>
                <a:endParaRPr lang="en-US" sz="1850" spc="-5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00" t="3568" r="2500" b="6663"/>
              <a:stretch/>
            </p:blipFill>
            <p:spPr>
              <a:xfrm>
                <a:off x="582792" y="1600021"/>
                <a:ext cx="3319783" cy="1689012"/>
              </a:xfrm>
              <a:prstGeom prst="rect">
                <a:avLst/>
              </a:prstGeom>
            </p:spPr>
          </p:pic>
          <p:sp>
            <p:nvSpPr>
              <p:cNvPr id="17" name="Rectangle 16"/>
              <p:cNvSpPr/>
              <p:nvPr/>
            </p:nvSpPr>
            <p:spPr>
              <a:xfrm>
                <a:off x="423133" y="5663766"/>
                <a:ext cx="3767867"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3133" y="5768197"/>
                <a:ext cx="3767867" cy="231415"/>
              </a:xfrm>
              <a:prstGeom prst="rect">
                <a:avLst/>
              </a:prstGeom>
              <a:noFill/>
            </p:spPr>
            <p:txBody>
              <a:bodyPr wrap="square" lIns="0" tIns="0" rIns="0" bIns="0" rtlCol="0">
                <a:noAutofit/>
              </a:bodyPr>
              <a:lstStyle/>
              <a:p>
                <a:pPr algn="ctr">
                  <a:lnSpc>
                    <a:spcPct val="90000"/>
                  </a:lnSpc>
                  <a:spcBef>
                    <a:spcPts val="600"/>
                  </a:spcBef>
                </a:pPr>
                <a:r>
                  <a:rPr lang="en-US" sz="1850" b="1" spc="-50" dirty="0" smtClean="0">
                    <a:solidFill>
                      <a:schemeClr val="bg1"/>
                    </a:solidFill>
                  </a:rPr>
                  <a:t>Use Process Indicators</a:t>
                </a:r>
                <a:endParaRPr lang="en-US" sz="1850" b="1" spc="-50" dirty="0">
                  <a:solidFill>
                    <a:schemeClr val="bg1"/>
                  </a:solidFill>
                </a:endParaRPr>
              </a:p>
            </p:txBody>
          </p:sp>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333" t="3140" r="3333" b="6266"/>
            <a:stretch/>
          </p:blipFill>
          <p:spPr>
            <a:xfrm>
              <a:off x="570351" y="3746333"/>
              <a:ext cx="3468097" cy="1795979"/>
            </a:xfrm>
            <a:prstGeom prst="rect">
              <a:avLst/>
            </a:prstGeom>
          </p:spPr>
        </p:pic>
      </p:grpSp>
      <p:grpSp>
        <p:nvGrpSpPr>
          <p:cNvPr id="23" name="Group 22"/>
          <p:cNvGrpSpPr/>
          <p:nvPr/>
        </p:nvGrpSpPr>
        <p:grpSpPr>
          <a:xfrm>
            <a:off x="4770906" y="1256522"/>
            <a:ext cx="3815167" cy="4901766"/>
            <a:chOff x="4470042" y="1219200"/>
            <a:chExt cx="3815167" cy="4901766"/>
          </a:xfrm>
        </p:grpSpPr>
        <p:sp>
          <p:nvSpPr>
            <p:cNvPr id="20" name="Rectangle 19"/>
            <p:cNvSpPr/>
            <p:nvPr/>
          </p:nvSpPr>
          <p:spPr>
            <a:xfrm>
              <a:off x="4493692" y="1219200"/>
              <a:ext cx="3767867" cy="49017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4470042" y="1339721"/>
              <a:ext cx="3815167" cy="4781245"/>
              <a:chOff x="4470042" y="1339721"/>
              <a:chExt cx="3815167" cy="4781245"/>
            </a:xfrm>
          </p:grpSpPr>
          <p:sp>
            <p:nvSpPr>
              <p:cNvPr id="21" name="Rectangle 20"/>
              <p:cNvSpPr/>
              <p:nvPr/>
            </p:nvSpPr>
            <p:spPr>
              <a:xfrm>
                <a:off x="4517342" y="5663766"/>
                <a:ext cx="3767867"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70042" y="1339721"/>
                <a:ext cx="3791517" cy="381000"/>
              </a:xfrm>
              <a:prstGeom prst="rect">
                <a:avLst/>
              </a:prstGeom>
              <a:noFill/>
            </p:spPr>
            <p:txBody>
              <a:bodyPr wrap="square" lIns="0" tIns="0" rIns="0" bIns="0" rtlCol="0">
                <a:noAutofit/>
              </a:bodyPr>
              <a:lstStyle/>
              <a:p>
                <a:pPr algn="ctr">
                  <a:lnSpc>
                    <a:spcPct val="90000"/>
                  </a:lnSpc>
                  <a:spcBef>
                    <a:spcPts val="600"/>
                  </a:spcBef>
                </a:pPr>
                <a:r>
                  <a:rPr lang="en-US" sz="1850" b="1" spc="-50" dirty="0" smtClean="0"/>
                  <a:t>Career Outputs</a:t>
                </a:r>
              </a:p>
              <a:p>
                <a:pPr>
                  <a:lnSpc>
                    <a:spcPct val="90000"/>
                  </a:lnSpc>
                  <a:spcBef>
                    <a:spcPts val="600"/>
                  </a:spcBef>
                </a:pPr>
                <a:endParaRPr lang="en-US" sz="1850" spc="-50" dirty="0"/>
              </a:p>
              <a:p>
                <a:pPr>
                  <a:lnSpc>
                    <a:spcPct val="90000"/>
                  </a:lnSpc>
                  <a:spcBef>
                    <a:spcPts val="600"/>
                  </a:spcBef>
                </a:pPr>
                <a:endParaRPr lang="en-US" sz="1850" spc="-50" dirty="0" smtClean="0"/>
              </a:p>
              <a:p>
                <a:pPr>
                  <a:lnSpc>
                    <a:spcPct val="90000"/>
                  </a:lnSpc>
                  <a:spcBef>
                    <a:spcPts val="600"/>
                  </a:spcBef>
                </a:pPr>
                <a:endParaRPr lang="en-US" sz="1850" spc="-50" dirty="0"/>
              </a:p>
            </p:txBody>
          </p:sp>
          <p:sp>
            <p:nvSpPr>
              <p:cNvPr id="13" name="TextBox 12"/>
              <p:cNvSpPr txBox="1"/>
              <p:nvPr/>
            </p:nvSpPr>
            <p:spPr>
              <a:xfrm>
                <a:off x="4493690" y="3418034"/>
                <a:ext cx="3767869" cy="381000"/>
              </a:xfrm>
              <a:prstGeom prst="rect">
                <a:avLst/>
              </a:prstGeom>
              <a:noFill/>
            </p:spPr>
            <p:txBody>
              <a:bodyPr wrap="square" lIns="0" tIns="0" rIns="0" bIns="0" rtlCol="0">
                <a:noAutofit/>
              </a:bodyPr>
              <a:lstStyle/>
              <a:p>
                <a:pPr algn="ctr">
                  <a:lnSpc>
                    <a:spcPct val="90000"/>
                  </a:lnSpc>
                  <a:spcBef>
                    <a:spcPts val="600"/>
                  </a:spcBef>
                </a:pPr>
                <a:r>
                  <a:rPr lang="en-US" sz="1850" b="1" spc="-50" dirty="0" smtClean="0"/>
                  <a:t>Career Outcomes</a:t>
                </a:r>
              </a:p>
              <a:p>
                <a:pPr>
                  <a:lnSpc>
                    <a:spcPct val="90000"/>
                  </a:lnSpc>
                  <a:spcBef>
                    <a:spcPts val="600"/>
                  </a:spcBef>
                </a:pPr>
                <a:endParaRPr lang="en-US" sz="1850" spc="-50" dirty="0"/>
              </a:p>
              <a:p>
                <a:pPr>
                  <a:lnSpc>
                    <a:spcPct val="90000"/>
                  </a:lnSpc>
                  <a:spcBef>
                    <a:spcPts val="600"/>
                  </a:spcBef>
                </a:pPr>
                <a:endParaRPr lang="en-US" sz="1850" spc="-50" dirty="0"/>
              </a:p>
            </p:txBody>
          </p:sp>
          <p:sp>
            <p:nvSpPr>
              <p:cNvPr id="14" name="TextBox 13"/>
              <p:cNvSpPr txBox="1"/>
              <p:nvPr/>
            </p:nvSpPr>
            <p:spPr>
              <a:xfrm>
                <a:off x="4517342" y="5764485"/>
                <a:ext cx="3744217" cy="286774"/>
              </a:xfrm>
              <a:prstGeom prst="rect">
                <a:avLst/>
              </a:prstGeom>
              <a:noFill/>
            </p:spPr>
            <p:txBody>
              <a:bodyPr wrap="square" lIns="0" tIns="0" rIns="0" bIns="0" rtlCol="0">
                <a:noAutofit/>
              </a:bodyPr>
              <a:lstStyle/>
              <a:p>
                <a:pPr algn="ctr">
                  <a:lnSpc>
                    <a:spcPct val="90000"/>
                  </a:lnSpc>
                  <a:spcBef>
                    <a:spcPts val="600"/>
                  </a:spcBef>
                </a:pPr>
                <a:r>
                  <a:rPr lang="en-US" sz="1850" b="1" spc="-50" dirty="0" smtClean="0">
                    <a:solidFill>
                      <a:schemeClr val="bg1"/>
                    </a:solidFill>
                  </a:rPr>
                  <a:t>Use Impact </a:t>
                </a:r>
                <a:r>
                  <a:rPr lang="en-US" sz="1850" b="1" spc="-50" dirty="0">
                    <a:solidFill>
                      <a:schemeClr val="bg1"/>
                    </a:solidFill>
                  </a:rPr>
                  <a:t>Indicators</a:t>
                </a: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500" t="2758" r="2500" b="5907"/>
              <a:stretch/>
            </p:blipFill>
            <p:spPr>
              <a:xfrm>
                <a:off x="4683104" y="1572931"/>
                <a:ext cx="3443925" cy="1752173"/>
              </a:xfrm>
              <a:prstGeom prst="rect">
                <a:avLst/>
              </a:prstGeom>
            </p:spPr>
          </p:pic>
        </p:gr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333" t="2947" r="2500" b="6083"/>
            <a:stretch/>
          </p:blipFill>
          <p:spPr>
            <a:xfrm>
              <a:off x="4641597" y="3739178"/>
              <a:ext cx="3526938" cy="1810287"/>
            </a:xfrm>
            <a:prstGeom prst="rect">
              <a:avLst/>
            </a:prstGeom>
          </p:spPr>
        </p:pic>
      </p:grpSp>
    </p:spTree>
    <p:extLst>
      <p:ext uri="{BB962C8B-B14F-4D97-AF65-F5344CB8AC3E}">
        <p14:creationId xmlns:p14="http://schemas.microsoft.com/office/powerpoint/2010/main" val="2779738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Libraries of Indicators</a:t>
            </a:r>
            <a:endParaRPr lang="en-US" dirty="0"/>
          </a:p>
        </p:txBody>
      </p:sp>
      <p:sp>
        <p:nvSpPr>
          <p:cNvPr id="5" name="Rectangle 4"/>
          <p:cNvSpPr/>
          <p:nvPr/>
        </p:nvSpPr>
        <p:spPr>
          <a:xfrm>
            <a:off x="9372600" y="1066097"/>
            <a:ext cx="8839200" cy="523220"/>
          </a:xfrm>
          <a:prstGeom prst="rect">
            <a:avLst/>
          </a:prstGeom>
        </p:spPr>
        <p:txBody>
          <a:bodyPr wrap="square">
            <a:spAutoFit/>
          </a:bodyPr>
          <a:lstStyle/>
          <a:p>
            <a:endParaRPr lang="en-US" sz="1400" dirty="0" smtClean="0"/>
          </a:p>
          <a:p>
            <a:r>
              <a:rPr lang="en-US" sz="1400" dirty="0"/>
              <a:t>		</a:t>
            </a:r>
          </a:p>
        </p:txBody>
      </p:sp>
      <p:pic>
        <p:nvPicPr>
          <p:cNvPr id="6" name="Picture 5" descr="RAND_RR1606.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29381" t="10484" r="28144" b="1375"/>
          <a:stretch/>
        </p:blipFill>
        <p:spPr>
          <a:xfrm>
            <a:off x="5766617" y="1228230"/>
            <a:ext cx="2881998" cy="3756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5635548" y="5065529"/>
            <a:ext cx="3279851" cy="830997"/>
          </a:xfrm>
          <a:prstGeom prst="rect">
            <a:avLst/>
          </a:prstGeom>
        </p:spPr>
        <p:txBody>
          <a:bodyPr wrap="square">
            <a:spAutoFit/>
          </a:bodyPr>
          <a:lstStyle/>
          <a:p>
            <a:r>
              <a:rPr lang="en-US" sz="1200" i="1" dirty="0" smtClean="0"/>
              <a:t>(above) Screenshot of 100 Metrics paper by AAMC and RAND Europe: http</a:t>
            </a:r>
            <a:r>
              <a:rPr lang="en-US" sz="1200" i="1" dirty="0"/>
              <a:t>://www.rand.org/pubs/research_reports/RR1606.html</a:t>
            </a:r>
          </a:p>
        </p:txBody>
      </p:sp>
      <p:grpSp>
        <p:nvGrpSpPr>
          <p:cNvPr id="8" name="Group 7"/>
          <p:cNvGrpSpPr/>
          <p:nvPr/>
        </p:nvGrpSpPr>
        <p:grpSpPr>
          <a:xfrm>
            <a:off x="1192397" y="1216590"/>
            <a:ext cx="4252997" cy="2653075"/>
            <a:chOff x="1233403" y="1183634"/>
            <a:chExt cx="4252997" cy="2653075"/>
          </a:xfrm>
        </p:grpSpPr>
        <p:grpSp>
          <p:nvGrpSpPr>
            <p:cNvPr id="9" name="Group 8"/>
            <p:cNvGrpSpPr/>
            <p:nvPr/>
          </p:nvGrpSpPr>
          <p:grpSpPr>
            <a:xfrm>
              <a:off x="1233403" y="1183634"/>
              <a:ext cx="4245044" cy="2601803"/>
              <a:chOff x="354645" y="1707335"/>
              <a:chExt cx="4245044" cy="2601803"/>
            </a:xfrm>
          </p:grpSpPr>
          <p:pic>
            <p:nvPicPr>
              <p:cNvPr id="11" name="Picture 10" descr="Assessing the Impact of Research | Becker Medical Library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618" t="11305" r="63505" b="26324"/>
              <a:stretch/>
            </p:blipFill>
            <p:spPr>
              <a:xfrm>
                <a:off x="354645" y="1707336"/>
                <a:ext cx="2382702" cy="2601802"/>
              </a:xfrm>
              <a:prstGeom prst="rect">
                <a:avLst/>
              </a:prstGeom>
            </p:spPr>
          </p:pic>
          <p:pic>
            <p:nvPicPr>
              <p:cNvPr id="12" name="Picture 11" descr="Assessing the Impact of Research | Becker Medical Library - Mozilla Firefox"/>
              <p:cNvPicPr>
                <a:picLocks noChangeAspect="1"/>
              </p:cNvPicPr>
              <p:nvPr/>
            </p:nvPicPr>
            <p:blipFill rotWithShape="1">
              <a:blip r:embed="rId4" cstate="print">
                <a:extLst>
                  <a:ext uri="{28A0092B-C50C-407E-A947-70E740481C1C}">
                    <a14:useLocalDpi xmlns:a14="http://schemas.microsoft.com/office/drawing/2010/main" val="0"/>
                  </a:ext>
                </a:extLst>
              </a:blip>
              <a:srcRect l="70413" t="11305" r="1250" b="26324"/>
              <a:stretch/>
            </p:blipFill>
            <p:spPr>
              <a:xfrm>
                <a:off x="2737347" y="1707335"/>
                <a:ext cx="1862342" cy="2601802"/>
              </a:xfrm>
              <a:prstGeom prst="rect">
                <a:avLst/>
              </a:prstGeom>
            </p:spPr>
          </p:pic>
        </p:grpSp>
        <p:sp>
          <p:nvSpPr>
            <p:cNvPr id="10" name="Rectangle 9"/>
            <p:cNvSpPr/>
            <p:nvPr/>
          </p:nvSpPr>
          <p:spPr>
            <a:xfrm>
              <a:off x="1253765" y="1183634"/>
              <a:ext cx="4232635" cy="2653075"/>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348028" y="3866171"/>
            <a:ext cx="5245154" cy="276999"/>
          </a:xfrm>
          <a:prstGeom prst="rect">
            <a:avLst/>
          </a:prstGeom>
        </p:spPr>
        <p:txBody>
          <a:bodyPr wrap="none">
            <a:spAutoFit/>
          </a:bodyPr>
          <a:lstStyle/>
          <a:p>
            <a:r>
              <a:rPr lang="en-US" sz="1200" i="1" dirty="0"/>
              <a:t>(above) </a:t>
            </a:r>
            <a:r>
              <a:rPr lang="en-US" sz="1200" i="1" dirty="0" smtClean="0"/>
              <a:t>Homepage </a:t>
            </a:r>
            <a:r>
              <a:rPr lang="en-US" sz="1200" i="1" dirty="0"/>
              <a:t>of</a:t>
            </a:r>
            <a:r>
              <a:rPr lang="en-US" sz="1200" dirty="0" smtClean="0"/>
              <a:t> </a:t>
            </a:r>
            <a:r>
              <a:rPr lang="en-US" sz="1200" i="1" dirty="0" smtClean="0"/>
              <a:t>Becker Model</a:t>
            </a:r>
            <a:r>
              <a:rPr lang="en-US" sz="1200" dirty="0" smtClean="0"/>
              <a:t>: </a:t>
            </a:r>
            <a:r>
              <a:rPr lang="en-US" sz="1200" i="1" dirty="0" smtClean="0"/>
              <a:t>https</a:t>
            </a:r>
            <a:r>
              <a:rPr lang="en-US" sz="1200" i="1" dirty="0"/>
              <a:t>://becker.wustl.edu/impact-assessment</a:t>
            </a:r>
          </a:p>
        </p:txBody>
      </p:sp>
      <p:pic>
        <p:nvPicPr>
          <p:cNvPr id="14" name="Picture 13" descr="A review of the characteristics of 108 author-level bibliometric indicators | SpringerLink - Mozilla Firefox"/>
          <p:cNvPicPr>
            <a:picLocks noChangeAspect="1"/>
          </p:cNvPicPr>
          <p:nvPr/>
        </p:nvPicPr>
        <p:blipFill rotWithShape="1">
          <a:blip r:embed="rId5">
            <a:extLst>
              <a:ext uri="{28A0092B-C50C-407E-A947-70E740481C1C}">
                <a14:useLocalDpi xmlns:a14="http://schemas.microsoft.com/office/drawing/2010/main" val="0"/>
              </a:ext>
            </a:extLst>
          </a:blip>
          <a:srcRect l="13299" t="30509" r="31959" b="29770"/>
          <a:stretch/>
        </p:blipFill>
        <p:spPr>
          <a:xfrm>
            <a:off x="736607" y="4272232"/>
            <a:ext cx="4708787" cy="2146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5654598" y="5966093"/>
            <a:ext cx="3184602" cy="461665"/>
          </a:xfrm>
          <a:prstGeom prst="rect">
            <a:avLst/>
          </a:prstGeom>
        </p:spPr>
        <p:txBody>
          <a:bodyPr wrap="square">
            <a:spAutoFit/>
          </a:bodyPr>
          <a:lstStyle/>
          <a:p>
            <a:r>
              <a:rPr lang="en-US" sz="1200" i="1" dirty="0" smtClean="0"/>
              <a:t>(left) Screenshot of </a:t>
            </a:r>
            <a:r>
              <a:rPr lang="en-US" sz="1200" i="1" dirty="0" err="1" smtClean="0"/>
              <a:t>Wildgaard</a:t>
            </a:r>
            <a:r>
              <a:rPr lang="en-US" sz="1200" i="1" dirty="0" smtClean="0"/>
              <a:t> L, et. al.: </a:t>
            </a:r>
            <a:r>
              <a:rPr lang="en-US" sz="1200" i="1" dirty="0" smtClean="0"/>
              <a:t>https</a:t>
            </a:r>
            <a:r>
              <a:rPr lang="en-US" sz="1200" i="1" dirty="0"/>
              <a:t>://arxiv.org/abs/1408.5700</a:t>
            </a:r>
          </a:p>
        </p:txBody>
      </p:sp>
      <p:sp>
        <p:nvSpPr>
          <p:cNvPr id="16" name="Text Placeholder 3"/>
          <p:cNvSpPr txBox="1">
            <a:spLocks/>
          </p:cNvSpPr>
          <p:nvPr/>
        </p:nvSpPr>
        <p:spPr>
          <a:xfrm>
            <a:off x="871174" y="771030"/>
            <a:ext cx="6854952" cy="457200"/>
          </a:xfrm>
          <a:prstGeom prst="rect">
            <a:avLst/>
          </a:prstGeom>
        </p:spPr>
        <p:txBody>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spc="-80" dirty="0">
                <a:solidFill>
                  <a:schemeClr val="accent2"/>
                </a:solidFill>
              </a:rPr>
              <a:t>Often called “evaluation frameworks” </a:t>
            </a:r>
            <a:endParaRPr lang="en-US" sz="2000" spc="-80" dirty="0">
              <a:solidFill>
                <a:schemeClr val="accent2"/>
              </a:solidFill>
            </a:endParaRPr>
          </a:p>
        </p:txBody>
      </p:sp>
    </p:spTree>
    <p:extLst>
      <p:ext uri="{BB962C8B-B14F-4D97-AF65-F5344CB8AC3E}">
        <p14:creationId xmlns:p14="http://schemas.microsoft.com/office/powerpoint/2010/main" val="1950230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Impact Descriptions</a:t>
            </a:r>
            <a:endParaRPr lang="en-US" dirty="0"/>
          </a:p>
        </p:txBody>
      </p:sp>
      <p:sp>
        <p:nvSpPr>
          <p:cNvPr id="4" name="Rectangle 3"/>
          <p:cNvSpPr/>
          <p:nvPr/>
        </p:nvSpPr>
        <p:spPr>
          <a:xfrm>
            <a:off x="990598" y="1024287"/>
            <a:ext cx="7543801" cy="747897"/>
          </a:xfrm>
          <a:prstGeom prst="rect">
            <a:avLst/>
          </a:prstGeom>
        </p:spPr>
        <p:txBody>
          <a:bodyPr wrap="square">
            <a:spAutoFit/>
          </a:bodyPr>
          <a:lstStyle/>
          <a:p>
            <a:pPr marL="174625" lvl="1" indent="-174625">
              <a:lnSpc>
                <a:spcPct val="90000"/>
              </a:lnSpc>
              <a:spcBef>
                <a:spcPct val="20000"/>
              </a:spcBef>
              <a:buClr>
                <a:schemeClr val="accent1"/>
              </a:buClr>
              <a:buFont typeface="Arial" pitchFamily="34" charset="0"/>
              <a:buChar char="•"/>
            </a:pPr>
            <a:r>
              <a:rPr lang="en-US" spc="-50" dirty="0"/>
              <a:t>Research Excellence Framework Impact Case Studies (from UK institutions)</a:t>
            </a:r>
            <a:endParaRPr lang="en-US" spc="-50" dirty="0"/>
          </a:p>
          <a:p>
            <a:pPr marL="457200" lvl="2">
              <a:lnSpc>
                <a:spcPct val="90000"/>
              </a:lnSpc>
              <a:spcBef>
                <a:spcPct val="20000"/>
              </a:spcBef>
            </a:pPr>
            <a:endParaRPr lang="en-US" sz="1000" dirty="0"/>
          </a:p>
          <a:p>
            <a:pPr marL="742950" lvl="2" indent="-285750">
              <a:lnSpc>
                <a:spcPct val="90000"/>
              </a:lnSpc>
              <a:spcBef>
                <a:spcPct val="20000"/>
              </a:spcBef>
              <a:buFont typeface="Arial" panose="020B0604020202020204" pitchFamily="34" charset="0"/>
              <a:buChar char="–"/>
            </a:pPr>
            <a:endParaRPr lang="en-US" sz="1400" b="1" dirty="0"/>
          </a:p>
        </p:txBody>
      </p:sp>
      <p:sp>
        <p:nvSpPr>
          <p:cNvPr id="5" name="Rectangle 4"/>
          <p:cNvSpPr/>
          <p:nvPr/>
        </p:nvSpPr>
        <p:spPr>
          <a:xfrm>
            <a:off x="4267200" y="5650469"/>
            <a:ext cx="5363216" cy="738664"/>
          </a:xfrm>
          <a:prstGeom prst="rect">
            <a:avLst/>
          </a:prstGeom>
        </p:spPr>
        <p:txBody>
          <a:bodyPr wrap="square">
            <a:spAutoFit/>
          </a:bodyPr>
          <a:lstStyle/>
          <a:p>
            <a:r>
              <a:rPr lang="en-US" sz="1200" i="1" dirty="0" smtClean="0"/>
              <a:t>(above) Screenshot of REF2014 Impact </a:t>
            </a:r>
            <a:r>
              <a:rPr lang="en-US" sz="1200" i="1" dirty="0"/>
              <a:t>Case Studies: </a:t>
            </a:r>
            <a:r>
              <a:rPr lang="en-US" sz="1200" i="1" dirty="0">
                <a:hlinkClick r:id="rId3"/>
              </a:rPr>
              <a:t>http://</a:t>
            </a:r>
            <a:r>
              <a:rPr lang="en-US" sz="1200" i="1" dirty="0" smtClean="0">
                <a:hlinkClick r:id="rId3"/>
              </a:rPr>
              <a:t>impact.ref.ac.uk/CaseStudies/Search1.aspx</a:t>
            </a:r>
            <a:endParaRPr lang="en-US" sz="1200" i="1" dirty="0" smtClean="0"/>
          </a:p>
          <a:p>
            <a:endParaRPr lang="en-US" dirty="0"/>
          </a:p>
        </p:txBody>
      </p:sp>
      <p:pic>
        <p:nvPicPr>
          <p:cNvPr id="6" name="Picture 5"/>
          <p:cNvPicPr>
            <a:picLocks noChangeAspect="1"/>
          </p:cNvPicPr>
          <p:nvPr/>
        </p:nvPicPr>
        <p:blipFill rotWithShape="1">
          <a:blip r:embed="rId4"/>
          <a:srcRect l="19502" t="9771" r="19917" b="26000"/>
          <a:stretch/>
        </p:blipFill>
        <p:spPr>
          <a:xfrm>
            <a:off x="1447800" y="1524000"/>
            <a:ext cx="6055714" cy="3996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780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metrics: scenario </a:t>
            </a:r>
            <a:r>
              <a:rPr lang="en-US" dirty="0" smtClean="0"/>
              <a:t>for thought</a:t>
            </a:r>
            <a:endParaRPr lang="en-US" dirty="0"/>
          </a:p>
        </p:txBody>
      </p:sp>
      <p:sp>
        <p:nvSpPr>
          <p:cNvPr id="3" name="Content Placeholder 2"/>
          <p:cNvSpPr>
            <a:spLocks noGrp="1"/>
          </p:cNvSpPr>
          <p:nvPr>
            <p:ph idx="1"/>
          </p:nvPr>
        </p:nvSpPr>
        <p:spPr>
          <a:xfrm>
            <a:off x="473991" y="1806751"/>
            <a:ext cx="7908705" cy="4724400"/>
          </a:xfrm>
        </p:spPr>
        <p:txBody>
          <a:bodyPr/>
          <a:lstStyle/>
          <a:p>
            <a:r>
              <a:rPr lang="en-US" b="1" dirty="0" smtClean="0"/>
              <a:t>Consider these areas:</a:t>
            </a:r>
          </a:p>
          <a:p>
            <a:pPr lvl="1"/>
            <a:r>
              <a:rPr lang="en-US" b="1" dirty="0" smtClean="0"/>
              <a:t>Advancement of Knowledge</a:t>
            </a:r>
          </a:p>
          <a:p>
            <a:pPr lvl="2"/>
            <a:r>
              <a:rPr lang="en-US" dirty="0" smtClean="0"/>
              <a:t>Give a short description of why people have cited her work</a:t>
            </a:r>
          </a:p>
          <a:p>
            <a:pPr lvl="2"/>
            <a:r>
              <a:rPr lang="en-US" dirty="0" smtClean="0"/>
              <a:t>Look for citations in other sources, like books, etc. </a:t>
            </a:r>
          </a:p>
          <a:p>
            <a:pPr lvl="1"/>
            <a:r>
              <a:rPr lang="en-US" b="1" dirty="0" smtClean="0"/>
              <a:t>Measures of Prestige</a:t>
            </a:r>
          </a:p>
          <a:p>
            <a:pPr lvl="2"/>
            <a:r>
              <a:rPr lang="en-US" dirty="0" smtClean="0"/>
              <a:t>Count of first author publications, presentations, etc. </a:t>
            </a:r>
          </a:p>
          <a:p>
            <a:pPr lvl="2"/>
            <a:r>
              <a:rPr lang="en-US" dirty="0" smtClean="0"/>
              <a:t>Review number of speaker invitations or conference invitations</a:t>
            </a:r>
          </a:p>
          <a:p>
            <a:pPr lvl="1"/>
            <a:r>
              <a:rPr lang="en-US" b="1" dirty="0" smtClean="0"/>
              <a:t>Health Impacts and Clinical Implementation</a:t>
            </a:r>
          </a:p>
          <a:p>
            <a:pPr lvl="2"/>
            <a:r>
              <a:rPr lang="en-US" dirty="0" smtClean="0"/>
              <a:t>Search for citations in clinical sources, guidelines, etc. </a:t>
            </a:r>
          </a:p>
          <a:p>
            <a:pPr lvl="1"/>
            <a:r>
              <a:rPr lang="en-US" b="1" dirty="0" smtClean="0"/>
              <a:t>Research Productivity and Knowledge Production</a:t>
            </a:r>
          </a:p>
          <a:p>
            <a:pPr lvl="2"/>
            <a:r>
              <a:rPr lang="en-US" dirty="0" smtClean="0"/>
              <a:t>Write about her work with conference presentations, papers, or posters</a:t>
            </a:r>
          </a:p>
          <a:p>
            <a:pPr lvl="2"/>
            <a:r>
              <a:rPr lang="en-US" dirty="0" smtClean="0"/>
              <a:t>Ask her about presentations to department or relevant groups</a:t>
            </a:r>
          </a:p>
          <a:p>
            <a:pPr lvl="1"/>
            <a:r>
              <a:rPr lang="en-US" b="1" dirty="0" smtClean="0"/>
              <a:t>Research Engagement</a:t>
            </a:r>
          </a:p>
          <a:p>
            <a:pPr lvl="2"/>
            <a:r>
              <a:rPr lang="en-US" dirty="0" smtClean="0"/>
              <a:t>Review her co-authors and the strength of the collaborations</a:t>
            </a:r>
          </a:p>
          <a:p>
            <a:pPr lvl="2"/>
            <a:r>
              <a:rPr lang="en-US" dirty="0"/>
              <a:t>Examine social media attention for interest by researchers or public</a:t>
            </a:r>
            <a:endParaRPr lang="en-US" dirty="0" smtClean="0"/>
          </a:p>
          <a:p>
            <a:pPr lvl="2"/>
            <a:r>
              <a:rPr lang="en-US" dirty="0"/>
              <a:t>Look for views or downloads as dissemination and interest in research</a:t>
            </a:r>
          </a:p>
          <a:p>
            <a:pPr marL="206375" lvl="1" indent="0">
              <a:buNone/>
            </a:pPr>
            <a:endParaRPr lang="en-US" dirty="0" smtClean="0"/>
          </a:p>
          <a:p>
            <a:pPr marL="174625" lvl="1" indent="-174625">
              <a:buClr>
                <a:schemeClr val="accent1"/>
              </a:buClr>
              <a:buFont typeface="Arial" pitchFamily="34" charset="0"/>
              <a:buChar char="•"/>
            </a:pPr>
            <a:endParaRPr lang="en-US" dirty="0" smtClean="0"/>
          </a:p>
        </p:txBody>
      </p:sp>
      <p:sp>
        <p:nvSpPr>
          <p:cNvPr id="5" name="Rectangle 4"/>
          <p:cNvSpPr/>
          <p:nvPr/>
        </p:nvSpPr>
        <p:spPr>
          <a:xfrm>
            <a:off x="5621032" y="1806751"/>
            <a:ext cx="3522968" cy="3046988"/>
          </a:xfrm>
          <a:prstGeom prst="rect">
            <a:avLst/>
          </a:prstGeom>
        </p:spPr>
        <p:txBody>
          <a:bodyPr wrap="square">
            <a:spAutoFit/>
          </a:bodyPr>
          <a:lstStyle/>
          <a:p>
            <a:pPr marL="174625" lvl="1" indent="-174625">
              <a:buClr>
                <a:schemeClr val="accent1"/>
              </a:buClr>
              <a:buFont typeface="Arial" pitchFamily="34" charset="0"/>
              <a:buChar char="•"/>
            </a:pPr>
            <a:r>
              <a:rPr lang="en-US" b="1" dirty="0"/>
              <a:t>Provide her with ideas: </a:t>
            </a:r>
          </a:p>
          <a:p>
            <a:pPr lvl="1" indent="-250825">
              <a:spcBef>
                <a:spcPct val="20000"/>
              </a:spcBef>
              <a:buClr>
                <a:srgbClr val="605F62"/>
              </a:buClr>
              <a:buFont typeface="Symbol" pitchFamily="18" charset="2"/>
              <a:buChar char="-"/>
            </a:pPr>
            <a:r>
              <a:rPr lang="en-US" sz="1600" spc="-50" dirty="0" smtClean="0"/>
              <a:t>Look at her online footprint</a:t>
            </a:r>
          </a:p>
          <a:p>
            <a:pPr marL="620713" lvl="2" indent="-163513">
              <a:spcBef>
                <a:spcPct val="20000"/>
              </a:spcBef>
              <a:buClr>
                <a:srgbClr val="605F62"/>
              </a:buClr>
              <a:buFont typeface="Arial" pitchFamily="34" charset="0"/>
              <a:buChar char="•"/>
            </a:pPr>
            <a:r>
              <a:rPr lang="en-US" sz="1400" spc="-50" dirty="0"/>
              <a:t>Register for </a:t>
            </a:r>
            <a:r>
              <a:rPr lang="en-US" sz="1400" spc="-50" dirty="0" err="1" smtClean="0"/>
              <a:t>ORCiD</a:t>
            </a:r>
            <a:endParaRPr lang="en-US" sz="1400" spc="-50" dirty="0" smtClean="0"/>
          </a:p>
          <a:p>
            <a:pPr marL="620713" lvl="2" indent="-163513">
              <a:spcBef>
                <a:spcPct val="20000"/>
              </a:spcBef>
              <a:buClr>
                <a:srgbClr val="605F62"/>
              </a:buClr>
              <a:buFont typeface="Arial" pitchFamily="34" charset="0"/>
              <a:buChar char="•"/>
            </a:pPr>
            <a:r>
              <a:rPr lang="en-US" sz="1400" spc="-50" dirty="0" smtClean="0"/>
              <a:t>Review her online profiles</a:t>
            </a:r>
            <a:endParaRPr lang="en-US" sz="1400" spc="-50" dirty="0"/>
          </a:p>
          <a:p>
            <a:pPr lvl="1" indent="-250825">
              <a:spcBef>
                <a:spcPct val="20000"/>
              </a:spcBef>
              <a:buClr>
                <a:srgbClr val="605F62"/>
              </a:buClr>
              <a:buFont typeface="Symbol" pitchFamily="18" charset="2"/>
              <a:buChar char="-"/>
            </a:pPr>
            <a:r>
              <a:rPr lang="en-US" sz="1600" spc="-50" dirty="0" smtClean="0"/>
              <a:t>Schedule journal </a:t>
            </a:r>
            <a:r>
              <a:rPr lang="en-US" sz="1600" spc="-50" dirty="0"/>
              <a:t>selection </a:t>
            </a:r>
            <a:r>
              <a:rPr lang="en-US" sz="1600" spc="-50" dirty="0" smtClean="0"/>
              <a:t>training </a:t>
            </a:r>
            <a:r>
              <a:rPr lang="en-US" sz="1600" spc="-50" dirty="0"/>
              <a:t>with her</a:t>
            </a:r>
          </a:p>
          <a:p>
            <a:pPr lvl="1" indent="-250825">
              <a:spcBef>
                <a:spcPct val="20000"/>
              </a:spcBef>
              <a:buClr>
                <a:srgbClr val="605F62"/>
              </a:buClr>
              <a:buFont typeface="Symbol" pitchFamily="18" charset="2"/>
              <a:buChar char="-"/>
            </a:pPr>
            <a:r>
              <a:rPr lang="en-US" sz="1600" spc="-50" dirty="0" smtClean="0"/>
              <a:t>Review her dissemination options</a:t>
            </a:r>
          </a:p>
          <a:p>
            <a:pPr marL="620713" lvl="2" indent="-163513">
              <a:spcBef>
                <a:spcPct val="20000"/>
              </a:spcBef>
              <a:buClr>
                <a:srgbClr val="605F62"/>
              </a:buClr>
              <a:buFont typeface="Arial" pitchFamily="34" charset="0"/>
              <a:buChar char="•"/>
            </a:pPr>
            <a:r>
              <a:rPr lang="en-US" sz="1400" spc="-50" dirty="0" smtClean="0"/>
              <a:t>Explain the institutional </a:t>
            </a:r>
            <a:r>
              <a:rPr lang="en-US" sz="1400" spc="-50" dirty="0"/>
              <a:t>repository, </a:t>
            </a:r>
            <a:r>
              <a:rPr lang="en-US" sz="1400" spc="-50" dirty="0" smtClean="0"/>
              <a:t>Slide Share</a:t>
            </a:r>
            <a:r>
              <a:rPr lang="en-US" sz="1400" spc="-50" dirty="0"/>
              <a:t>, </a:t>
            </a:r>
            <a:r>
              <a:rPr lang="en-US" sz="1400" spc="-50" dirty="0" err="1"/>
              <a:t>F</a:t>
            </a:r>
            <a:r>
              <a:rPr lang="en-US" sz="1400" spc="-50" dirty="0" err="1" smtClean="0"/>
              <a:t>igshare</a:t>
            </a:r>
            <a:r>
              <a:rPr lang="en-US" sz="1400" spc="-50" dirty="0"/>
              <a:t>, etc. </a:t>
            </a:r>
          </a:p>
          <a:p>
            <a:pPr marL="620713" lvl="2" indent="-163513">
              <a:spcBef>
                <a:spcPct val="20000"/>
              </a:spcBef>
              <a:buClr>
                <a:srgbClr val="605F62"/>
              </a:buClr>
              <a:buFont typeface="Arial" pitchFamily="34" charset="0"/>
              <a:buChar char="•"/>
            </a:pPr>
            <a:r>
              <a:rPr lang="en-US" sz="1400" spc="-50" dirty="0"/>
              <a:t>Consider blogging about her work</a:t>
            </a:r>
          </a:p>
          <a:p>
            <a:pPr lvl="2" indent="-250825">
              <a:spcBef>
                <a:spcPct val="20000"/>
              </a:spcBef>
              <a:buClr>
                <a:srgbClr val="605F62"/>
              </a:buClr>
              <a:buFont typeface="Symbol" pitchFamily="18" charset="2"/>
              <a:buChar char="-"/>
            </a:pPr>
            <a:endParaRPr lang="en-US" sz="1600" spc="-50" dirty="0"/>
          </a:p>
        </p:txBody>
      </p:sp>
      <p:sp>
        <p:nvSpPr>
          <p:cNvPr id="6" name="Rectangle 5"/>
          <p:cNvSpPr/>
          <p:nvPr/>
        </p:nvSpPr>
        <p:spPr>
          <a:xfrm>
            <a:off x="473991" y="852644"/>
            <a:ext cx="8639817" cy="954107"/>
          </a:xfrm>
          <a:prstGeom prst="rect">
            <a:avLst/>
          </a:prstGeom>
        </p:spPr>
        <p:txBody>
          <a:bodyPr wrap="square">
            <a:spAutoFit/>
          </a:bodyPr>
          <a:lstStyle/>
          <a:p>
            <a:pPr algn="ctr"/>
            <a:r>
              <a:rPr lang="en-US" sz="2800" i="1" dirty="0"/>
              <a:t>“I’m early </a:t>
            </a:r>
            <a:r>
              <a:rPr lang="en-US" sz="2800" i="1" dirty="0" smtClean="0"/>
              <a:t>in my career </a:t>
            </a:r>
            <a:r>
              <a:rPr lang="en-US" sz="2800" i="1" dirty="0"/>
              <a:t>in </a:t>
            </a:r>
            <a:r>
              <a:rPr lang="en-US" sz="2800" i="1" dirty="0" smtClean="0"/>
              <a:t>a narrow </a:t>
            </a:r>
            <a:r>
              <a:rPr lang="en-US" sz="2800" i="1" dirty="0"/>
              <a:t>research field. </a:t>
            </a:r>
            <a:endParaRPr lang="en-US" sz="2800" i="1" dirty="0" smtClean="0"/>
          </a:p>
          <a:p>
            <a:pPr algn="ctr"/>
            <a:r>
              <a:rPr lang="en-US" sz="2800" i="1" dirty="0" smtClean="0"/>
              <a:t>How do I describe my impact</a:t>
            </a:r>
            <a:r>
              <a:rPr lang="en-US" sz="2800" i="1" dirty="0" smtClean="0"/>
              <a:t>?”</a:t>
            </a:r>
            <a:endParaRPr lang="en-US" sz="2800" i="1" dirty="0"/>
          </a:p>
        </p:txBody>
      </p:sp>
    </p:spTree>
    <p:extLst>
      <p:ext uri="{BB962C8B-B14F-4D97-AF65-F5344CB8AC3E}">
        <p14:creationId xmlns:p14="http://schemas.microsoft.com/office/powerpoint/2010/main" val="3295813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metrics: scenario </a:t>
            </a:r>
            <a:r>
              <a:rPr lang="en-US" dirty="0" smtClean="0"/>
              <a:t>for thought</a:t>
            </a:r>
            <a:endParaRPr lang="en-US" dirty="0"/>
          </a:p>
        </p:txBody>
      </p:sp>
      <p:sp>
        <p:nvSpPr>
          <p:cNvPr id="3" name="Content Placeholder 2"/>
          <p:cNvSpPr>
            <a:spLocks noGrp="1"/>
          </p:cNvSpPr>
          <p:nvPr>
            <p:ph idx="1"/>
          </p:nvPr>
        </p:nvSpPr>
        <p:spPr>
          <a:xfrm>
            <a:off x="990599" y="1066800"/>
            <a:ext cx="7467600" cy="1355170"/>
          </a:xfrm>
        </p:spPr>
        <p:txBody>
          <a:bodyPr/>
          <a:lstStyle/>
          <a:p>
            <a:pPr marL="0" indent="0">
              <a:buNone/>
            </a:pPr>
            <a:r>
              <a:rPr lang="en-US" sz="2800" i="1" dirty="0" smtClean="0"/>
              <a:t>“I’ve been a successful </a:t>
            </a:r>
            <a:r>
              <a:rPr lang="en-US" sz="2800" i="1" dirty="0" smtClean="0"/>
              <a:t>researcher </a:t>
            </a:r>
            <a:r>
              <a:rPr lang="en-US" sz="2800" i="1" dirty="0" smtClean="0"/>
              <a:t>for </a:t>
            </a:r>
            <a:r>
              <a:rPr lang="en-US" sz="2800" i="1" dirty="0" smtClean="0"/>
              <a:t>20 </a:t>
            </a:r>
            <a:r>
              <a:rPr lang="en-US" sz="2800" i="1" dirty="0" smtClean="0"/>
              <a:t>years, and I publish in high impact journals. </a:t>
            </a:r>
            <a:r>
              <a:rPr lang="en-US" sz="2800" i="1" dirty="0" smtClean="0"/>
              <a:t>Why </a:t>
            </a:r>
            <a:r>
              <a:rPr lang="en-US" sz="2800" i="1" dirty="0" smtClean="0"/>
              <a:t>should I care about anything other than high citation counts</a:t>
            </a:r>
            <a:r>
              <a:rPr lang="en-US" sz="2800" i="1" dirty="0" smtClean="0"/>
              <a:t>?”</a:t>
            </a:r>
            <a:endParaRPr lang="en-US" sz="2800" i="1" dirty="0" smtClean="0"/>
          </a:p>
          <a:p>
            <a:endParaRPr lang="en-US" dirty="0"/>
          </a:p>
        </p:txBody>
      </p:sp>
      <p:sp>
        <p:nvSpPr>
          <p:cNvPr id="7" name="Rectangle 6"/>
          <p:cNvSpPr/>
          <p:nvPr/>
        </p:nvSpPr>
        <p:spPr>
          <a:xfrm>
            <a:off x="990599" y="2582146"/>
            <a:ext cx="7159108" cy="3416320"/>
          </a:xfrm>
          <a:prstGeom prst="rect">
            <a:avLst/>
          </a:prstGeom>
        </p:spPr>
        <p:txBody>
          <a:bodyPr wrap="square">
            <a:spAutoFit/>
          </a:bodyPr>
          <a:lstStyle/>
          <a:p>
            <a:r>
              <a:rPr lang="en-US" dirty="0" smtClean="0"/>
              <a:t>Citations are a proxy for research quality and scholarly/academic impact. They can be normalized by discipline, year, and document type (i.e. field-weighted citation impact) and can be a great jumping off </a:t>
            </a:r>
            <a:r>
              <a:rPr lang="en-US" dirty="0" smtClean="0"/>
              <a:t>point to </a:t>
            </a:r>
            <a:r>
              <a:rPr lang="en-US" dirty="0" smtClean="0"/>
              <a:t>tell a large piece of your research story. </a:t>
            </a:r>
          </a:p>
          <a:p>
            <a:endParaRPr lang="en-US" dirty="0" smtClean="0"/>
          </a:p>
          <a:p>
            <a:r>
              <a:rPr lang="en-US" b="1" dirty="0" smtClean="0"/>
              <a:t>Two basic considerations: </a:t>
            </a:r>
          </a:p>
          <a:p>
            <a:pPr marL="285750" indent="-285750">
              <a:buFont typeface="Arial" panose="020B0604020202020204" pitchFamily="34" charset="0"/>
              <a:buChar char="•"/>
            </a:pPr>
            <a:r>
              <a:rPr lang="en-US" dirty="0" smtClean="0"/>
              <a:t>What is the impact of your non-traditional outputs? Datasets, software, presentations, white papers, etc. </a:t>
            </a:r>
          </a:p>
          <a:p>
            <a:pPr marL="285750" indent="-285750">
              <a:buFont typeface="Arial" panose="020B0604020202020204" pitchFamily="34" charset="0"/>
              <a:buChar char="•"/>
            </a:pPr>
            <a:r>
              <a:rPr lang="en-US" dirty="0" smtClean="0"/>
              <a:t>What is the societal or </a:t>
            </a:r>
            <a:r>
              <a:rPr lang="en-US" dirty="0" smtClean="0"/>
              <a:t>educational </a:t>
            </a:r>
            <a:r>
              <a:rPr lang="en-US" dirty="0" smtClean="0"/>
              <a:t>impact, </a:t>
            </a:r>
            <a:r>
              <a:rPr lang="en-US" dirty="0" smtClean="0"/>
              <a:t>or public </a:t>
            </a:r>
            <a:r>
              <a:rPr lang="en-US" dirty="0" smtClean="0"/>
              <a:t>engagement of your career and research?</a:t>
            </a:r>
          </a:p>
          <a:p>
            <a:endParaRPr lang="en-US" dirty="0"/>
          </a:p>
          <a:p>
            <a:endParaRPr lang="en-US" dirty="0"/>
          </a:p>
        </p:txBody>
      </p:sp>
    </p:spTree>
    <p:extLst>
      <p:ext uri="{BB962C8B-B14F-4D97-AF65-F5344CB8AC3E}">
        <p14:creationId xmlns:p14="http://schemas.microsoft.com/office/powerpoint/2010/main" val="3998469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 What Matters</a:t>
            </a:r>
            <a:endParaRPr lang="en-US" dirty="0"/>
          </a:p>
        </p:txBody>
      </p:sp>
      <p:sp>
        <p:nvSpPr>
          <p:cNvPr id="4" name="Text Placeholder 3"/>
          <p:cNvSpPr>
            <a:spLocks noGrp="1"/>
          </p:cNvSpPr>
          <p:nvPr>
            <p:ph type="body" sz="quarter" idx="13"/>
          </p:nvPr>
        </p:nvSpPr>
        <p:spPr/>
        <p:txBody>
          <a:bodyPr/>
          <a:lstStyle/>
          <a:p>
            <a:r>
              <a:rPr lang="en-US" dirty="0" smtClean="0"/>
              <a:t>Go beyond the numbers and find the story</a:t>
            </a:r>
            <a:endParaRPr lang="en-US" dirty="0"/>
          </a:p>
        </p:txBody>
      </p:sp>
      <p:sp>
        <p:nvSpPr>
          <p:cNvPr id="5" name="Rectangle 4"/>
          <p:cNvSpPr/>
          <p:nvPr/>
        </p:nvSpPr>
        <p:spPr>
          <a:xfrm>
            <a:off x="961052" y="1524000"/>
            <a:ext cx="6019800" cy="3825663"/>
          </a:xfrm>
          <a:prstGeom prst="rect">
            <a:avLst/>
          </a:prstGeom>
        </p:spPr>
        <p:txBody>
          <a:bodyPr wrap="square">
            <a:spAutoFit/>
          </a:bodyPr>
          <a:lstStyle/>
          <a:p>
            <a:pPr marL="174625" lvl="1" indent="-174625">
              <a:lnSpc>
                <a:spcPct val="90000"/>
              </a:lnSpc>
              <a:spcBef>
                <a:spcPct val="20000"/>
              </a:spcBef>
              <a:buClr>
                <a:schemeClr val="accent1"/>
              </a:buClr>
              <a:buFont typeface="Arial" pitchFamily="34" charset="0"/>
              <a:buChar char="•"/>
            </a:pPr>
            <a:r>
              <a:rPr lang="en-US" sz="2000" b="1" spc="-50" dirty="0">
                <a:solidFill>
                  <a:schemeClr val="accent1"/>
                </a:solidFill>
              </a:rPr>
              <a:t>What is the real story?</a:t>
            </a:r>
          </a:p>
          <a:p>
            <a:pPr marL="457200" lvl="2">
              <a:spcBef>
                <a:spcPct val="20000"/>
              </a:spcBef>
            </a:pPr>
            <a:r>
              <a:rPr lang="en-US" sz="1600" dirty="0" smtClean="0"/>
              <a:t>Change </a:t>
            </a:r>
            <a:r>
              <a:rPr lang="en-US" sz="1600" dirty="0"/>
              <a:t>in understanding of disease, disorder or condition</a:t>
            </a:r>
          </a:p>
          <a:p>
            <a:pPr marL="457200" lvl="2">
              <a:spcBef>
                <a:spcPct val="20000"/>
              </a:spcBef>
            </a:pPr>
            <a:r>
              <a:rPr lang="en-US" sz="1600" dirty="0"/>
              <a:t>Change in clinical practice</a:t>
            </a:r>
          </a:p>
          <a:p>
            <a:pPr marL="457200" lvl="2">
              <a:spcBef>
                <a:spcPct val="20000"/>
              </a:spcBef>
            </a:pPr>
            <a:r>
              <a:rPr lang="en-US" sz="1600" dirty="0"/>
              <a:t>Change in </a:t>
            </a:r>
            <a:r>
              <a:rPr lang="en-US" sz="1600" dirty="0" smtClean="0"/>
              <a:t>community </a:t>
            </a:r>
            <a:r>
              <a:rPr lang="en-US" sz="1600" dirty="0"/>
              <a:t>health</a:t>
            </a:r>
          </a:p>
          <a:p>
            <a:pPr marL="457200" lvl="2">
              <a:spcBef>
                <a:spcPct val="20000"/>
              </a:spcBef>
            </a:pPr>
            <a:r>
              <a:rPr lang="en-US" sz="1600" dirty="0"/>
              <a:t>Change in public law or policy</a:t>
            </a:r>
          </a:p>
          <a:p>
            <a:pPr marL="0" lvl="1">
              <a:lnSpc>
                <a:spcPct val="90000"/>
              </a:lnSpc>
              <a:spcBef>
                <a:spcPct val="20000"/>
              </a:spcBef>
            </a:pPr>
            <a:endParaRPr lang="en-US" sz="1600" dirty="0"/>
          </a:p>
          <a:p>
            <a:pPr marL="174625" lvl="1" indent="-174625">
              <a:lnSpc>
                <a:spcPct val="90000"/>
              </a:lnSpc>
              <a:spcBef>
                <a:spcPct val="20000"/>
              </a:spcBef>
              <a:buClr>
                <a:schemeClr val="accent1"/>
              </a:buClr>
              <a:buFont typeface="Arial" pitchFamily="34" charset="0"/>
              <a:buChar char="•"/>
            </a:pPr>
            <a:r>
              <a:rPr lang="en-US" sz="2000" b="1" spc="-50" dirty="0">
                <a:solidFill>
                  <a:schemeClr val="accent1"/>
                </a:solidFill>
              </a:rPr>
              <a:t>Why should we go beyond the numbers?</a:t>
            </a:r>
          </a:p>
          <a:p>
            <a:pPr marL="457200" lvl="2">
              <a:spcBef>
                <a:spcPct val="20000"/>
              </a:spcBef>
            </a:pPr>
            <a:r>
              <a:rPr lang="en-US" sz="1600" dirty="0"/>
              <a:t>Reporting of tangible and meaningful outcomes</a:t>
            </a:r>
          </a:p>
          <a:p>
            <a:pPr marL="457200" lvl="2">
              <a:spcBef>
                <a:spcPct val="20000"/>
              </a:spcBef>
            </a:pPr>
            <a:r>
              <a:rPr lang="en-US" sz="1600" dirty="0"/>
              <a:t>Demonstration of judicious use of taxpayer monies</a:t>
            </a:r>
          </a:p>
          <a:p>
            <a:pPr marL="457200" lvl="2">
              <a:spcBef>
                <a:spcPct val="20000"/>
              </a:spcBef>
            </a:pPr>
            <a:r>
              <a:rPr lang="en-US" sz="1600" dirty="0"/>
              <a:t>Allows funding bodies to reallocate resources for directions that are showing progress</a:t>
            </a:r>
          </a:p>
          <a:p>
            <a:pPr marL="457200" lvl="2">
              <a:spcBef>
                <a:spcPct val="20000"/>
              </a:spcBef>
            </a:pPr>
            <a:r>
              <a:rPr lang="en-US" sz="1600" dirty="0"/>
              <a:t>Inform the community of potential new health interventions</a:t>
            </a:r>
          </a:p>
          <a:p>
            <a:pPr marL="742950" lvl="2" indent="-285750">
              <a:lnSpc>
                <a:spcPct val="90000"/>
              </a:lnSpc>
              <a:spcBef>
                <a:spcPct val="20000"/>
              </a:spcBef>
              <a:buFont typeface="Arial" panose="020B0604020202020204" pitchFamily="34" charset="0"/>
              <a:buChar char="–"/>
            </a:pPr>
            <a:endParaRPr lang="en-US" sz="1400" b="1" dirty="0"/>
          </a:p>
        </p:txBody>
      </p:sp>
    </p:spTree>
    <p:extLst>
      <p:ext uri="{BB962C8B-B14F-4D97-AF65-F5344CB8AC3E}">
        <p14:creationId xmlns:p14="http://schemas.microsoft.com/office/powerpoint/2010/main" val="2664194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Metrics Resources</a:t>
            </a:r>
            <a:endParaRPr lang="en-US" dirty="0"/>
          </a:p>
        </p:txBody>
      </p:sp>
      <p:sp>
        <p:nvSpPr>
          <p:cNvPr id="3" name="Content Placeholder 2"/>
          <p:cNvSpPr>
            <a:spLocks noGrp="1"/>
          </p:cNvSpPr>
          <p:nvPr>
            <p:ph idx="1"/>
          </p:nvPr>
        </p:nvSpPr>
        <p:spPr/>
        <p:txBody>
          <a:bodyPr/>
          <a:lstStyle/>
          <a:p>
            <a:pPr marL="174625" lvl="1" indent="-174625">
              <a:buClr>
                <a:schemeClr val="accent1"/>
              </a:buClr>
              <a:buFont typeface="Arial" pitchFamily="34" charset="0"/>
              <a:buChar char="•"/>
            </a:pPr>
            <a:r>
              <a:rPr lang="en-US" dirty="0" err="1" smtClean="0"/>
              <a:t>Konkiel</a:t>
            </a:r>
            <a:r>
              <a:rPr lang="en-US" dirty="0" smtClean="0"/>
              <a:t> S, Sugimoto C, William S. The Use of </a:t>
            </a:r>
            <a:r>
              <a:rPr lang="en-US" dirty="0" err="1" smtClean="0"/>
              <a:t>Altmetrics</a:t>
            </a:r>
            <a:r>
              <a:rPr lang="en-US" dirty="0" smtClean="0"/>
              <a:t> in Promotion and Tenure. Retrieved from: </a:t>
            </a:r>
            <a:r>
              <a:rPr lang="en-US" dirty="0" smtClean="0">
                <a:hlinkClick r:id="rId2"/>
              </a:rPr>
              <a:t>http</a:t>
            </a:r>
            <a:r>
              <a:rPr lang="en-US" dirty="0">
                <a:hlinkClick r:id="rId2"/>
              </a:rPr>
              <a:t>://</a:t>
            </a:r>
            <a:r>
              <a:rPr lang="en-US" dirty="0" smtClean="0">
                <a:hlinkClick r:id="rId2"/>
              </a:rPr>
              <a:t>er.educause.edu/articles/2016/3/the-use-of-altmetrics-in-promotion-and-tenure</a:t>
            </a:r>
            <a:endParaRPr lang="en-US" dirty="0" smtClean="0"/>
          </a:p>
          <a:p>
            <a:pPr marL="0" lvl="1" indent="0">
              <a:buClr>
                <a:schemeClr val="accent1"/>
              </a:buClr>
              <a:buNone/>
            </a:pPr>
            <a:endParaRPr lang="en-US" dirty="0" smtClean="0"/>
          </a:p>
          <a:p>
            <a:r>
              <a:rPr lang="en-US" dirty="0" smtClean="0"/>
              <a:t>What are </a:t>
            </a:r>
            <a:r>
              <a:rPr lang="en-US" dirty="0" err="1" smtClean="0"/>
              <a:t>Altmetrics</a:t>
            </a:r>
            <a:r>
              <a:rPr lang="en-US" dirty="0" smtClean="0"/>
              <a:t>? Retrieved from: </a:t>
            </a:r>
            <a:r>
              <a:rPr lang="en-US" dirty="0" smtClean="0">
                <a:hlinkClick r:id="rId3"/>
              </a:rPr>
              <a:t>http</a:t>
            </a:r>
            <a:r>
              <a:rPr lang="en-US" dirty="0">
                <a:hlinkClick r:id="rId3"/>
              </a:rPr>
              <a:t>://www.whatarealtmetrics.com/resources/workshops</a:t>
            </a:r>
            <a:r>
              <a:rPr lang="en-US" dirty="0" smtClean="0">
                <a:hlinkClick r:id="rId3"/>
              </a:rPr>
              <a:t>/</a:t>
            </a:r>
            <a:endParaRPr lang="en-US" dirty="0" smtClean="0"/>
          </a:p>
          <a:p>
            <a:pPr marL="0" indent="0">
              <a:buNone/>
            </a:pPr>
            <a:endParaRPr lang="en-US" dirty="0" smtClean="0"/>
          </a:p>
          <a:p>
            <a:r>
              <a:rPr lang="en-US" dirty="0" err="1" smtClean="0"/>
              <a:t>Sarli</a:t>
            </a:r>
            <a:r>
              <a:rPr lang="en-US" dirty="0"/>
              <a:t> </a:t>
            </a:r>
            <a:r>
              <a:rPr lang="en-US" dirty="0" smtClean="0"/>
              <a:t>C., </a:t>
            </a:r>
            <a:r>
              <a:rPr lang="en-US" dirty="0" err="1" smtClean="0"/>
              <a:t>Suiter</a:t>
            </a:r>
            <a:r>
              <a:rPr lang="en-US" dirty="0" smtClean="0"/>
              <a:t> A, Research Impact </a:t>
            </a:r>
            <a:r>
              <a:rPr lang="en-US" dirty="0" err="1" smtClean="0"/>
              <a:t>LibGuide</a:t>
            </a:r>
            <a:r>
              <a:rPr lang="en-US" dirty="0" smtClean="0"/>
              <a:t>. Becker Medical Library. Retrieved </a:t>
            </a:r>
            <a:r>
              <a:rPr lang="en-US" dirty="0"/>
              <a:t>from </a:t>
            </a:r>
            <a:r>
              <a:rPr lang="en-US" dirty="0">
                <a:hlinkClick r:id="rId4"/>
              </a:rPr>
              <a:t>http://</a:t>
            </a:r>
            <a:r>
              <a:rPr lang="en-US" dirty="0" smtClean="0">
                <a:hlinkClick r:id="rId4"/>
              </a:rPr>
              <a:t>beckerguides.wustl.edu/impact</a:t>
            </a:r>
            <a:endParaRPr lang="en-US" dirty="0" smtClean="0"/>
          </a:p>
          <a:p>
            <a:endParaRPr lang="en-US" dirty="0"/>
          </a:p>
          <a:p>
            <a:endParaRPr lang="en-US" dirty="0"/>
          </a:p>
        </p:txBody>
      </p:sp>
    </p:spTree>
    <p:extLst>
      <p:ext uri="{BB962C8B-B14F-4D97-AF65-F5344CB8AC3E}">
        <p14:creationId xmlns:p14="http://schemas.microsoft.com/office/powerpoint/2010/main" val="13002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52021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Feinberg School of Medicine</a:t>
            </a:r>
            <a:endParaRPr lang="en-US" dirty="0"/>
          </a:p>
        </p:txBody>
      </p:sp>
      <p:sp>
        <p:nvSpPr>
          <p:cNvPr id="4" name="Text Placeholder 3"/>
          <p:cNvSpPr>
            <a:spLocks noGrp="1"/>
          </p:cNvSpPr>
          <p:nvPr>
            <p:ph type="body" sz="quarter" idx="13"/>
          </p:nvPr>
        </p:nvSpPr>
        <p:spPr/>
        <p:txBody>
          <a:bodyPr/>
          <a:lstStyle/>
          <a:p>
            <a:r>
              <a:rPr lang="en-US" dirty="0" smtClean="0"/>
              <a:t>Facts and Figures</a:t>
            </a:r>
            <a:endParaRPr lang="en-US" dirty="0"/>
          </a:p>
        </p:txBody>
      </p:sp>
      <p:grpSp>
        <p:nvGrpSpPr>
          <p:cNvPr id="18" name="Group 17"/>
          <p:cNvGrpSpPr/>
          <p:nvPr/>
        </p:nvGrpSpPr>
        <p:grpSpPr>
          <a:xfrm>
            <a:off x="3611975" y="1872702"/>
            <a:ext cx="4485501" cy="3232993"/>
            <a:chOff x="3597996" y="2763048"/>
            <a:chExt cx="4485501" cy="3232993"/>
          </a:xfrm>
        </p:grpSpPr>
        <p:sp>
          <p:nvSpPr>
            <p:cNvPr id="7" name="Rectangle 6"/>
            <p:cNvSpPr/>
            <p:nvPr/>
          </p:nvSpPr>
          <p:spPr>
            <a:xfrm>
              <a:off x="4947341" y="3960842"/>
              <a:ext cx="1701428" cy="738664"/>
            </a:xfrm>
            <a:prstGeom prst="rect">
              <a:avLst/>
            </a:prstGeom>
          </p:spPr>
          <p:txBody>
            <a:bodyPr wrap="none">
              <a:spAutoFit/>
            </a:bodyPr>
            <a:lstStyle/>
            <a:p>
              <a:pPr algn="ctr"/>
              <a:r>
                <a:rPr lang="en-US" sz="2400" b="1" dirty="0" smtClean="0"/>
                <a:t>2,059</a:t>
              </a:r>
            </a:p>
            <a:p>
              <a:pPr algn="ctr"/>
              <a:r>
                <a:rPr lang="en-US" dirty="0" smtClean="0"/>
                <a:t>Full-time faculty</a:t>
              </a:r>
              <a:endParaRPr lang="en-US" dirty="0"/>
            </a:p>
          </p:txBody>
        </p:sp>
        <p:graphicFrame>
          <p:nvGraphicFramePr>
            <p:cNvPr id="12" name="Chart 11"/>
            <p:cNvGraphicFramePr/>
            <p:nvPr>
              <p:extLst>
                <p:ext uri="{D42A27DB-BD31-4B8C-83A1-F6EECF244321}">
                  <p14:modId xmlns:p14="http://schemas.microsoft.com/office/powerpoint/2010/main" val="1359189026"/>
                </p:ext>
              </p:extLst>
            </p:nvPr>
          </p:nvGraphicFramePr>
          <p:xfrm>
            <a:off x="3597996" y="2763048"/>
            <a:ext cx="4485501" cy="3232993"/>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9" name="Group 28"/>
          <p:cNvGrpSpPr/>
          <p:nvPr/>
        </p:nvGrpSpPr>
        <p:grpSpPr>
          <a:xfrm>
            <a:off x="4043706" y="1814975"/>
            <a:ext cx="5038559" cy="3272745"/>
            <a:chOff x="304800" y="1844323"/>
            <a:chExt cx="5038559" cy="3272745"/>
          </a:xfrm>
        </p:grpSpPr>
        <p:sp>
          <p:nvSpPr>
            <p:cNvPr id="13" name="TextBox 12"/>
            <p:cNvSpPr txBox="1"/>
            <p:nvPr/>
          </p:nvSpPr>
          <p:spPr>
            <a:xfrm>
              <a:off x="445593" y="4812268"/>
              <a:ext cx="1714500" cy="304800"/>
            </a:xfrm>
            <a:prstGeom prst="rect">
              <a:avLst/>
            </a:prstGeom>
            <a:noFill/>
          </p:spPr>
          <p:txBody>
            <a:bodyPr wrap="square" lIns="0" tIns="0" rIns="0" bIns="0" rtlCol="0">
              <a:noAutofit/>
            </a:bodyPr>
            <a:lstStyle/>
            <a:p>
              <a:pPr>
                <a:lnSpc>
                  <a:spcPct val="90000"/>
                </a:lnSpc>
                <a:spcBef>
                  <a:spcPts val="600"/>
                </a:spcBef>
              </a:pPr>
              <a:r>
                <a:rPr lang="en-US" sz="1850" spc="-50" dirty="0" smtClean="0"/>
                <a:t>Clinician-Educators</a:t>
              </a:r>
              <a:endParaRPr lang="en-US" sz="1850" spc="-50" dirty="0"/>
            </a:p>
          </p:txBody>
        </p:sp>
        <p:sp>
          <p:nvSpPr>
            <p:cNvPr id="14" name="Rectangle 13"/>
            <p:cNvSpPr/>
            <p:nvPr/>
          </p:nvSpPr>
          <p:spPr>
            <a:xfrm>
              <a:off x="304800" y="1844323"/>
              <a:ext cx="1614994" cy="369332"/>
            </a:xfrm>
            <a:prstGeom prst="rect">
              <a:avLst/>
            </a:prstGeom>
          </p:spPr>
          <p:txBody>
            <a:bodyPr wrap="none">
              <a:spAutoFit/>
            </a:bodyPr>
            <a:lstStyle/>
            <a:p>
              <a:r>
                <a:rPr lang="en-US" dirty="0"/>
                <a:t>Team Scientists</a:t>
              </a:r>
            </a:p>
          </p:txBody>
        </p:sp>
        <p:sp>
          <p:nvSpPr>
            <p:cNvPr id="15" name="Rectangle 14"/>
            <p:cNvSpPr/>
            <p:nvPr/>
          </p:nvSpPr>
          <p:spPr>
            <a:xfrm>
              <a:off x="2902637" y="2143364"/>
              <a:ext cx="1749966" cy="369332"/>
            </a:xfrm>
            <a:prstGeom prst="rect">
              <a:avLst/>
            </a:prstGeom>
          </p:spPr>
          <p:txBody>
            <a:bodyPr wrap="none">
              <a:spAutoFit/>
            </a:bodyPr>
            <a:lstStyle/>
            <a:p>
              <a:r>
                <a:rPr lang="en-US" dirty="0" smtClean="0"/>
                <a:t>Research Faculty</a:t>
              </a:r>
              <a:endParaRPr lang="en-US" dirty="0"/>
            </a:p>
          </p:txBody>
        </p:sp>
        <p:pic>
          <p:nvPicPr>
            <p:cNvPr id="16" name="chart"/>
            <p:cNvPicPr>
              <a:picLocks noChangeAspect="1"/>
            </p:cNvPicPr>
            <p:nvPr/>
          </p:nvPicPr>
          <p:blipFill>
            <a:blip r:embed="rId4"/>
            <a:stretch>
              <a:fillRect/>
            </a:stretch>
          </p:blipFill>
          <p:spPr>
            <a:xfrm>
              <a:off x="3301022" y="3397755"/>
              <a:ext cx="2042337" cy="506012"/>
            </a:xfrm>
            <a:prstGeom prst="rect">
              <a:avLst/>
            </a:prstGeom>
          </p:spPr>
        </p:pic>
      </p:grpSp>
      <p:sp>
        <p:nvSpPr>
          <p:cNvPr id="17" name="Rectangle 16"/>
          <p:cNvSpPr/>
          <p:nvPr/>
        </p:nvSpPr>
        <p:spPr>
          <a:xfrm>
            <a:off x="4724400" y="5486025"/>
            <a:ext cx="2863989" cy="523220"/>
          </a:xfrm>
          <a:prstGeom prst="rect">
            <a:avLst/>
          </a:prstGeom>
        </p:spPr>
        <p:txBody>
          <a:bodyPr wrap="none">
            <a:spAutoFit/>
          </a:bodyPr>
          <a:lstStyle/>
          <a:p>
            <a:r>
              <a:rPr lang="en-US" sz="1400" i="1" dirty="0"/>
              <a:t>4,000 medical school </a:t>
            </a:r>
            <a:r>
              <a:rPr lang="en-US" sz="1400" i="1" dirty="0" smtClean="0"/>
              <a:t>faculty overall, </a:t>
            </a:r>
          </a:p>
          <a:p>
            <a:r>
              <a:rPr lang="en-US" sz="1400" i="1" dirty="0"/>
              <a:t>i</a:t>
            </a:r>
            <a:r>
              <a:rPr lang="en-US" sz="1400" i="1" dirty="0" smtClean="0"/>
              <a:t>ncluding Health System Clinicians</a:t>
            </a:r>
            <a:endParaRPr lang="en-US" sz="1400" i="1" dirty="0"/>
          </a:p>
        </p:txBody>
      </p:sp>
      <p:sp>
        <p:nvSpPr>
          <p:cNvPr id="6" name="TextBox 5"/>
          <p:cNvSpPr txBox="1"/>
          <p:nvPr/>
        </p:nvSpPr>
        <p:spPr>
          <a:xfrm>
            <a:off x="1227520" y="4143640"/>
            <a:ext cx="3733800" cy="304800"/>
          </a:xfrm>
          <a:prstGeom prst="rect">
            <a:avLst/>
          </a:prstGeom>
          <a:noFill/>
        </p:spPr>
        <p:txBody>
          <a:bodyPr wrap="square" lIns="0" tIns="0" rIns="0" bIns="0" rtlCol="0">
            <a:noAutofit/>
          </a:bodyPr>
          <a:lstStyle/>
          <a:p>
            <a:pPr>
              <a:lnSpc>
                <a:spcPct val="90000"/>
              </a:lnSpc>
              <a:spcBef>
                <a:spcPts val="600"/>
              </a:spcBef>
            </a:pPr>
            <a:r>
              <a:rPr lang="en-US" sz="1850" spc="-50" dirty="0" smtClean="0"/>
              <a:t>30 + Core Research facilities</a:t>
            </a:r>
            <a:endParaRPr lang="en-US" sz="1850" spc="-50" dirty="0"/>
          </a:p>
        </p:txBody>
      </p:sp>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8713" y="2845262"/>
            <a:ext cx="594566" cy="594566"/>
          </a:xfrm>
          <a:prstGeom prst="rect">
            <a:avLst/>
          </a:prstGeom>
        </p:spPr>
      </p:pic>
      <p:pic>
        <p:nvPicPr>
          <p:cNvPr id="22" name="Picture 21"/>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72" y="1858466"/>
            <a:ext cx="651682" cy="651682"/>
          </a:xfrm>
          <a:prstGeom prst="rect">
            <a:avLst/>
          </a:prstGeom>
        </p:spPr>
      </p:pic>
      <p:pic>
        <p:nvPicPr>
          <p:cNvPr id="23" name="Picture 22"/>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10126" y="4019402"/>
            <a:ext cx="553275" cy="553275"/>
          </a:xfrm>
          <a:prstGeom prst="rect">
            <a:avLst/>
          </a:prstGeom>
        </p:spPr>
      </p:pic>
      <p:sp>
        <p:nvSpPr>
          <p:cNvPr id="24" name="TextBox 23"/>
          <p:cNvSpPr txBox="1"/>
          <p:nvPr/>
        </p:nvSpPr>
        <p:spPr>
          <a:xfrm>
            <a:off x="1270831" y="3012518"/>
            <a:ext cx="2479549" cy="594645"/>
          </a:xfrm>
          <a:prstGeom prst="rect">
            <a:avLst/>
          </a:prstGeom>
          <a:noFill/>
        </p:spPr>
        <p:txBody>
          <a:bodyPr wrap="square" lIns="0" tIns="0" rIns="0" bIns="0" rtlCol="0">
            <a:noAutofit/>
          </a:bodyPr>
          <a:lstStyle/>
          <a:p>
            <a:pPr>
              <a:lnSpc>
                <a:spcPct val="90000"/>
              </a:lnSpc>
              <a:spcBef>
                <a:spcPts val="600"/>
              </a:spcBef>
            </a:pPr>
            <a:r>
              <a:rPr lang="en-US" sz="1850" spc="-50" dirty="0" smtClean="0"/>
              <a:t>Received $76.1M in clinical trials funding in 2016</a:t>
            </a:r>
            <a:endParaRPr lang="en-US" sz="1850" spc="-50" dirty="0"/>
          </a:p>
        </p:txBody>
      </p:sp>
      <p:sp>
        <p:nvSpPr>
          <p:cNvPr id="26" name="TextBox 25"/>
          <p:cNvSpPr txBox="1"/>
          <p:nvPr/>
        </p:nvSpPr>
        <p:spPr>
          <a:xfrm>
            <a:off x="1345985" y="1919325"/>
            <a:ext cx="2303768" cy="758713"/>
          </a:xfrm>
          <a:prstGeom prst="rect">
            <a:avLst/>
          </a:prstGeom>
          <a:noFill/>
        </p:spPr>
        <p:txBody>
          <a:bodyPr wrap="square" lIns="0" tIns="0" rIns="0" bIns="0" rtlCol="0">
            <a:noAutofit/>
          </a:bodyPr>
          <a:lstStyle/>
          <a:p>
            <a:pPr>
              <a:lnSpc>
                <a:spcPct val="90000"/>
              </a:lnSpc>
              <a:spcBef>
                <a:spcPts val="600"/>
              </a:spcBef>
            </a:pPr>
            <a:r>
              <a:rPr lang="en-US" sz="1850" spc="-50" dirty="0" smtClean="0"/>
              <a:t>Received $443.1M in research awards in 2016 </a:t>
            </a:r>
            <a:r>
              <a:rPr lang="en-US" sz="1200" i="1" spc="-50" dirty="0" smtClean="0"/>
              <a:t>(up 72% from 2012)</a:t>
            </a:r>
            <a:endParaRPr lang="en-US" sz="1200" i="1" spc="-50" dirty="0"/>
          </a:p>
        </p:txBody>
      </p:sp>
      <p:cxnSp>
        <p:nvCxnSpPr>
          <p:cNvPr id="28" name="Straight Connector 27"/>
          <p:cNvCxnSpPr/>
          <p:nvPr/>
        </p:nvCxnSpPr>
        <p:spPr>
          <a:xfrm>
            <a:off x="4020379" y="1600200"/>
            <a:ext cx="0" cy="3655956"/>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768082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and Impact Core</a:t>
            </a:r>
            <a:endParaRPr lang="en-US" dirty="0"/>
          </a:p>
        </p:txBody>
      </p:sp>
      <p:sp>
        <p:nvSpPr>
          <p:cNvPr id="4" name="Text Placeholder 3"/>
          <p:cNvSpPr>
            <a:spLocks noGrp="1"/>
          </p:cNvSpPr>
          <p:nvPr>
            <p:ph type="body" sz="quarter" idx="13"/>
          </p:nvPr>
        </p:nvSpPr>
        <p:spPr/>
        <p:txBody>
          <a:bodyPr/>
          <a:lstStyle/>
          <a:p>
            <a:r>
              <a:rPr lang="en-US" dirty="0" smtClean="0"/>
              <a:t>Resources and Services for our Faculty, Staff, and Students</a:t>
            </a:r>
            <a:endParaRPr lang="en-US" dirty="0"/>
          </a:p>
        </p:txBody>
      </p:sp>
      <p:pic>
        <p:nvPicPr>
          <p:cNvPr id="5" name="Picture 4"/>
          <p:cNvPicPr>
            <a:picLocks noChangeAspect="1"/>
          </p:cNvPicPr>
          <p:nvPr/>
        </p:nvPicPr>
        <p:blipFill rotWithShape="1">
          <a:blip r:embed="rId2"/>
          <a:srcRect l="19721" t="9677" r="20111" b="12667"/>
          <a:stretch/>
        </p:blipFill>
        <p:spPr>
          <a:xfrm>
            <a:off x="4238705" y="1697261"/>
            <a:ext cx="426844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31763" y="5281782"/>
            <a:ext cx="3533695" cy="767686"/>
          </a:xfrm>
          <a:prstGeom prst="rect">
            <a:avLst/>
          </a:prstGeom>
          <a:noFill/>
        </p:spPr>
        <p:txBody>
          <a:bodyPr wrap="square" lIns="0" tIns="0" rIns="0" bIns="0" rtlCol="0">
            <a:noAutofit/>
          </a:bodyPr>
          <a:lstStyle/>
          <a:p>
            <a:pPr>
              <a:lnSpc>
                <a:spcPct val="90000"/>
              </a:lnSpc>
            </a:pPr>
            <a:r>
              <a:rPr lang="en-US" sz="1200" i="1" spc="-50" dirty="0" smtClean="0"/>
              <a:t>(above) Screenshot </a:t>
            </a:r>
            <a:r>
              <a:rPr lang="en-US" sz="1200" i="1" spc="-50" dirty="0" smtClean="0"/>
              <a:t>of Metrics and Impact Core homepage</a:t>
            </a:r>
          </a:p>
          <a:p>
            <a:pPr>
              <a:lnSpc>
                <a:spcPct val="90000"/>
              </a:lnSpc>
            </a:pPr>
            <a:r>
              <a:rPr lang="en-US" sz="1200" i="1" dirty="0"/>
              <a:t>http://galter.northwestern.edu/Request-Services-and-Materials/metrics-and-impact-core-mic</a:t>
            </a:r>
          </a:p>
          <a:p>
            <a:pPr>
              <a:lnSpc>
                <a:spcPct val="90000"/>
              </a:lnSpc>
              <a:spcBef>
                <a:spcPts val="600"/>
              </a:spcBef>
            </a:pPr>
            <a:endParaRPr lang="en-US" sz="1200" i="1" spc="-50" dirty="0"/>
          </a:p>
        </p:txBody>
      </p:sp>
      <p:sp>
        <p:nvSpPr>
          <p:cNvPr id="7" name="Rectangle 6"/>
          <p:cNvSpPr/>
          <p:nvPr/>
        </p:nvSpPr>
        <p:spPr>
          <a:xfrm>
            <a:off x="533400" y="1600200"/>
            <a:ext cx="3581400" cy="4062651"/>
          </a:xfrm>
          <a:prstGeom prst="rect">
            <a:avLst/>
          </a:prstGeom>
        </p:spPr>
        <p:txBody>
          <a:bodyPr wrap="square">
            <a:spAutoFit/>
          </a:bodyPr>
          <a:lstStyle/>
          <a:p>
            <a:r>
              <a:rPr lang="en-US" dirty="0" smtClean="0"/>
              <a:t>The </a:t>
            </a:r>
            <a:r>
              <a:rPr lang="en-US" dirty="0"/>
              <a:t>core provides extensive advisory services for researchers, groups or departments on topics such as</a:t>
            </a:r>
            <a:r>
              <a:rPr lang="en-US" dirty="0" smtClean="0"/>
              <a:t>:</a:t>
            </a:r>
          </a:p>
          <a:p>
            <a:endParaRPr lang="en-US" dirty="0"/>
          </a:p>
          <a:p>
            <a:pPr marL="250825" lvl="1" indent="-250825">
              <a:buClr>
                <a:srgbClr val="605F62"/>
              </a:buClr>
              <a:buSzPct val="80000"/>
              <a:buFont typeface="Symbol" pitchFamily="18" charset="2"/>
              <a:buChar char="-"/>
            </a:pPr>
            <a:r>
              <a:rPr lang="en-US" sz="1600" spc="-50" dirty="0"/>
              <a:t>developing successful publishing </a:t>
            </a:r>
            <a:r>
              <a:rPr lang="en-US" sz="1600" spc="-50" dirty="0" smtClean="0"/>
              <a:t>strategies</a:t>
            </a:r>
          </a:p>
          <a:p>
            <a:pPr marL="0" lvl="1">
              <a:buClr>
                <a:srgbClr val="605F62"/>
              </a:buClr>
              <a:buSzPct val="80000"/>
            </a:pPr>
            <a:endParaRPr lang="en-US" sz="800" spc="-50" dirty="0"/>
          </a:p>
          <a:p>
            <a:pPr marL="250825" lvl="1" indent="-250825">
              <a:buClr>
                <a:srgbClr val="605F62"/>
              </a:buClr>
              <a:buSzPct val="80000"/>
              <a:buFont typeface="Symbol" pitchFamily="18" charset="2"/>
              <a:buChar char="-"/>
            </a:pPr>
            <a:r>
              <a:rPr lang="en-US" sz="1600" spc="-50" dirty="0"/>
              <a:t>managing or tracking </a:t>
            </a:r>
            <a:r>
              <a:rPr lang="en-US" sz="1600" spc="-50" dirty="0" smtClean="0"/>
              <a:t>publications</a:t>
            </a:r>
          </a:p>
          <a:p>
            <a:pPr marL="250825" lvl="1" indent="-250825">
              <a:buClr>
                <a:srgbClr val="605F62"/>
              </a:buClr>
              <a:buSzPct val="80000"/>
              <a:buFont typeface="Symbol" pitchFamily="18" charset="2"/>
              <a:buChar char="-"/>
            </a:pPr>
            <a:endParaRPr lang="en-US" sz="800" spc="-50" dirty="0"/>
          </a:p>
          <a:p>
            <a:pPr marL="250825" lvl="1" indent="-250825">
              <a:buClr>
                <a:srgbClr val="605F62"/>
              </a:buClr>
              <a:buSzPct val="80000"/>
              <a:buFont typeface="Symbol" pitchFamily="18" charset="2"/>
              <a:buChar char="-"/>
            </a:pPr>
            <a:r>
              <a:rPr lang="en-US" sz="1600" spc="-50" dirty="0"/>
              <a:t>maintaining an impactful online </a:t>
            </a:r>
            <a:r>
              <a:rPr lang="en-US" sz="1600" spc="-50" dirty="0" smtClean="0"/>
              <a:t>identity</a:t>
            </a:r>
          </a:p>
          <a:p>
            <a:pPr marL="250825" lvl="1" indent="-250825">
              <a:buClr>
                <a:srgbClr val="605F62"/>
              </a:buClr>
              <a:buSzPct val="80000"/>
              <a:buFont typeface="Symbol" pitchFamily="18" charset="2"/>
              <a:buChar char="-"/>
            </a:pPr>
            <a:endParaRPr lang="en-US" sz="800" spc="-50" dirty="0"/>
          </a:p>
          <a:p>
            <a:pPr marL="250825" lvl="1" indent="-250825">
              <a:buClr>
                <a:srgbClr val="605F62"/>
              </a:buClr>
              <a:buSzPct val="80000"/>
              <a:buFont typeface="Symbol" pitchFamily="18" charset="2"/>
              <a:buChar char="-"/>
            </a:pPr>
            <a:r>
              <a:rPr lang="en-US" sz="1600" spc="-50" dirty="0"/>
              <a:t>measuring or assessing research impact by </a:t>
            </a:r>
            <a:r>
              <a:rPr lang="en-US" sz="1600" spc="-50" dirty="0" smtClean="0"/>
              <a:t>discipline</a:t>
            </a:r>
          </a:p>
          <a:p>
            <a:pPr marL="250825" lvl="1" indent="-250825">
              <a:buClr>
                <a:srgbClr val="605F62"/>
              </a:buClr>
              <a:buSzPct val="80000"/>
              <a:buFont typeface="Symbol" pitchFamily="18" charset="2"/>
              <a:buChar char="-"/>
            </a:pPr>
            <a:endParaRPr lang="en-US" sz="800" spc="-50" dirty="0"/>
          </a:p>
          <a:p>
            <a:pPr marL="250825" lvl="1" indent="-250825">
              <a:buClr>
                <a:srgbClr val="605F62"/>
              </a:buClr>
              <a:buSzPct val="80000"/>
              <a:buFont typeface="Symbol" pitchFamily="18" charset="2"/>
              <a:buChar char="-"/>
            </a:pPr>
            <a:r>
              <a:rPr lang="en-US" sz="1600" spc="-50" dirty="0"/>
              <a:t>communicating research impact to audiences</a:t>
            </a:r>
          </a:p>
        </p:txBody>
      </p:sp>
    </p:spTree>
    <p:extLst>
      <p:ext uri="{BB962C8B-B14F-4D97-AF65-F5344CB8AC3E}">
        <p14:creationId xmlns:p14="http://schemas.microsoft.com/office/powerpoint/2010/main" val="662509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Sources and Tools</a:t>
            </a:r>
            <a:endParaRPr lang="en-US" dirty="0"/>
          </a:p>
        </p:txBody>
      </p:sp>
      <p:sp>
        <p:nvSpPr>
          <p:cNvPr id="4" name="Content Placeholder 2"/>
          <p:cNvSpPr txBox="1">
            <a:spLocks/>
          </p:cNvSpPr>
          <p:nvPr/>
        </p:nvSpPr>
        <p:spPr>
          <a:xfrm>
            <a:off x="515744" y="1044282"/>
            <a:ext cx="4284856" cy="4351338"/>
          </a:xfrm>
          <a:prstGeom prst="rect">
            <a:avLst/>
          </a:prstGeom>
        </p:spPr>
        <p:txBody>
          <a:bodyPr/>
          <a:lstStyle>
            <a:lvl1pPr marL="174625" indent="-174625" algn="l" defTabSz="914400" rtl="0" eaLnBrk="1" latinLnBrk="0" hangingPunct="1">
              <a:spcBef>
                <a:spcPct val="20000"/>
              </a:spcBef>
              <a:buClr>
                <a:schemeClr val="accent1"/>
              </a:buClr>
              <a:buFont typeface="Arial" pitchFamily="34" charset="0"/>
              <a:buChar char="•"/>
              <a:defRPr sz="1850" kern="1200" spc="-50" baseline="0">
                <a:solidFill>
                  <a:schemeClr val="tx1"/>
                </a:solidFill>
                <a:latin typeface="+mn-lt"/>
                <a:ea typeface="+mn-ea"/>
                <a:cs typeface="+mn-cs"/>
              </a:defRPr>
            </a:lvl1pPr>
            <a:lvl2pPr marL="457200" indent="-250825" algn="l" defTabSz="914400" rtl="0" eaLnBrk="1" latinLnBrk="0" hangingPunct="1">
              <a:spcBef>
                <a:spcPct val="20000"/>
              </a:spcBef>
              <a:buClr>
                <a:srgbClr val="605F62"/>
              </a:buClr>
              <a:buFont typeface="Symbol" pitchFamily="18" charset="2"/>
              <a:buChar char="-"/>
              <a:defRPr sz="1850" kern="1200" spc="-50" baseline="0">
                <a:solidFill>
                  <a:schemeClr val="tx1"/>
                </a:solidFill>
                <a:latin typeface="+mn-lt"/>
                <a:ea typeface="+mn-ea"/>
                <a:cs typeface="+mn-cs"/>
              </a:defRPr>
            </a:lvl2pPr>
            <a:lvl3pPr marL="620713"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3pPr>
            <a:lvl4pPr marL="804863" indent="-173038"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4pPr>
            <a:lvl5pPr marL="968375" indent="-163513" algn="l" defTabSz="914400" rtl="0" eaLnBrk="1" latinLnBrk="0" hangingPunct="1">
              <a:spcBef>
                <a:spcPct val="20000"/>
              </a:spcBef>
              <a:buClr>
                <a:srgbClr val="605F62"/>
              </a:buClr>
              <a:buFont typeface="Arial" pitchFamily="34" charset="0"/>
              <a:buChar char="•"/>
              <a:defRPr sz="1400" kern="1200" spc="-5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Bibliographic databases: </a:t>
            </a:r>
          </a:p>
          <a:p>
            <a:pPr lvl="1"/>
            <a:r>
              <a:rPr lang="en-US" sz="1600" dirty="0" smtClean="0"/>
              <a:t>Scopus (Elsevier)</a:t>
            </a:r>
          </a:p>
          <a:p>
            <a:pPr lvl="1"/>
            <a:r>
              <a:rPr lang="en-US" sz="1600" dirty="0" smtClean="0"/>
              <a:t>PubMed (NLM)</a:t>
            </a:r>
          </a:p>
          <a:p>
            <a:pPr lvl="1"/>
            <a:r>
              <a:rPr lang="en-US" sz="1600" dirty="0" smtClean="0"/>
              <a:t>Web of Science (</a:t>
            </a:r>
            <a:r>
              <a:rPr lang="en-US" sz="1600" dirty="0" err="1" smtClean="0"/>
              <a:t>Clarivate</a:t>
            </a:r>
            <a:r>
              <a:rPr lang="en-US" sz="1600" dirty="0" smtClean="0"/>
              <a:t> Analytics)</a:t>
            </a:r>
          </a:p>
          <a:p>
            <a:pPr lvl="1"/>
            <a:r>
              <a:rPr lang="en-US" sz="1600" dirty="0"/>
              <a:t>NU Scholars (Elsevier)</a:t>
            </a:r>
          </a:p>
          <a:p>
            <a:pPr lvl="1"/>
            <a:r>
              <a:rPr lang="en-US" sz="1600" dirty="0" smtClean="0"/>
              <a:t>Google Scholar</a:t>
            </a:r>
          </a:p>
          <a:p>
            <a:pPr lvl="1"/>
            <a:r>
              <a:rPr lang="en-US" sz="1600" dirty="0" err="1" smtClean="0"/>
              <a:t>Sympletic</a:t>
            </a:r>
            <a:r>
              <a:rPr lang="en-US" sz="1600" dirty="0" smtClean="0"/>
              <a:t> Elements</a:t>
            </a:r>
          </a:p>
          <a:p>
            <a:endParaRPr lang="en-US" dirty="0"/>
          </a:p>
        </p:txBody>
      </p:sp>
      <p:sp>
        <p:nvSpPr>
          <p:cNvPr id="6" name="TextBox 5"/>
          <p:cNvSpPr txBox="1"/>
          <p:nvPr/>
        </p:nvSpPr>
        <p:spPr>
          <a:xfrm>
            <a:off x="651908" y="3431137"/>
            <a:ext cx="5029200" cy="2057400"/>
          </a:xfrm>
          <a:prstGeom prst="rect">
            <a:avLst/>
          </a:prstGeom>
          <a:noFill/>
        </p:spPr>
        <p:txBody>
          <a:bodyPr wrap="square" lIns="0" tIns="0" rIns="0" bIns="0" rtlCol="0">
            <a:noAutofit/>
          </a:bodyPr>
          <a:lstStyle/>
          <a:p>
            <a:pPr marL="174625" indent="-174625">
              <a:lnSpc>
                <a:spcPct val="90000"/>
              </a:lnSpc>
              <a:spcBef>
                <a:spcPct val="20000"/>
              </a:spcBef>
              <a:buClr>
                <a:schemeClr val="accent1"/>
              </a:buClr>
              <a:buFont typeface="Arial" pitchFamily="34" charset="0"/>
              <a:buChar char="•"/>
            </a:pPr>
            <a:r>
              <a:rPr lang="en-US" sz="2000" spc="-50" dirty="0"/>
              <a:t>Visualization </a:t>
            </a:r>
            <a:r>
              <a:rPr lang="en-US" sz="2000" spc="-50" dirty="0" smtClean="0"/>
              <a:t>Tools</a:t>
            </a:r>
          </a:p>
          <a:p>
            <a:pPr lvl="1" indent="-250825">
              <a:lnSpc>
                <a:spcPct val="90000"/>
              </a:lnSpc>
              <a:spcBef>
                <a:spcPct val="20000"/>
              </a:spcBef>
              <a:buClr>
                <a:srgbClr val="605F62"/>
              </a:buClr>
              <a:buFont typeface="Symbol" pitchFamily="18" charset="2"/>
              <a:buChar char="-"/>
            </a:pPr>
            <a:r>
              <a:rPr lang="en-US" sz="1600" spc="-50" dirty="0" smtClean="0"/>
              <a:t>Sci2 Tool</a:t>
            </a:r>
            <a:endParaRPr lang="en-US" sz="1600" spc="-50" dirty="0"/>
          </a:p>
          <a:p>
            <a:pPr lvl="1" indent="-250825">
              <a:lnSpc>
                <a:spcPct val="90000"/>
              </a:lnSpc>
              <a:spcBef>
                <a:spcPct val="20000"/>
              </a:spcBef>
              <a:buClr>
                <a:srgbClr val="605F62"/>
              </a:buClr>
              <a:buFont typeface="Symbol" pitchFamily="18" charset="2"/>
              <a:buChar char="-"/>
            </a:pPr>
            <a:r>
              <a:rPr lang="en-US" sz="1600" spc="-50" dirty="0" err="1"/>
              <a:t>Gephi</a:t>
            </a:r>
            <a:r>
              <a:rPr lang="en-US" sz="1600" spc="-50" dirty="0"/>
              <a:t> </a:t>
            </a:r>
          </a:p>
          <a:p>
            <a:pPr lvl="1" indent="-250825">
              <a:lnSpc>
                <a:spcPct val="90000"/>
              </a:lnSpc>
              <a:spcBef>
                <a:spcPct val="20000"/>
              </a:spcBef>
              <a:buClr>
                <a:srgbClr val="605F62"/>
              </a:buClr>
              <a:buFont typeface="Symbol" pitchFamily="18" charset="2"/>
              <a:buChar char="-"/>
            </a:pPr>
            <a:r>
              <a:rPr lang="en-US" sz="1600" spc="-50" dirty="0" err="1"/>
              <a:t>Pajek</a:t>
            </a:r>
            <a:endParaRPr lang="en-US" sz="1600" spc="-50" dirty="0"/>
          </a:p>
          <a:p>
            <a:pPr lvl="1" indent="-250825">
              <a:lnSpc>
                <a:spcPct val="90000"/>
              </a:lnSpc>
              <a:spcBef>
                <a:spcPct val="20000"/>
              </a:spcBef>
              <a:buClr>
                <a:srgbClr val="605F62"/>
              </a:buClr>
              <a:buFont typeface="Symbol" pitchFamily="18" charset="2"/>
              <a:buChar char="-"/>
            </a:pPr>
            <a:r>
              <a:rPr lang="en-US" sz="1600" spc="-50" dirty="0" err="1" smtClean="0"/>
              <a:t>VOSviewer</a:t>
            </a:r>
            <a:endParaRPr lang="en-US" sz="1600" spc="-50" dirty="0"/>
          </a:p>
          <a:p>
            <a:pPr lvl="1" indent="-250825">
              <a:lnSpc>
                <a:spcPct val="90000"/>
              </a:lnSpc>
              <a:spcBef>
                <a:spcPct val="20000"/>
              </a:spcBef>
              <a:buClr>
                <a:srgbClr val="605F62"/>
              </a:buClr>
              <a:buFont typeface="Symbol" pitchFamily="18" charset="2"/>
              <a:buChar char="-"/>
            </a:pPr>
            <a:r>
              <a:rPr lang="en-US" sz="1600" spc="-50" dirty="0" err="1"/>
              <a:t>CitNetExplorer</a:t>
            </a:r>
            <a:endParaRPr lang="en-US" sz="1600" spc="-50" dirty="0"/>
          </a:p>
          <a:p>
            <a:pPr lvl="1" indent="-250825">
              <a:lnSpc>
                <a:spcPct val="90000"/>
              </a:lnSpc>
              <a:spcBef>
                <a:spcPct val="20000"/>
              </a:spcBef>
              <a:buClr>
                <a:srgbClr val="605F62"/>
              </a:buClr>
              <a:buFont typeface="Symbol" pitchFamily="18" charset="2"/>
              <a:buChar char="-"/>
            </a:pPr>
            <a:r>
              <a:rPr lang="en-US" sz="1600" spc="-50" dirty="0"/>
              <a:t>Tableau</a:t>
            </a:r>
          </a:p>
          <a:p>
            <a:pPr lvl="1" indent="-250825">
              <a:lnSpc>
                <a:spcPct val="90000"/>
              </a:lnSpc>
              <a:spcBef>
                <a:spcPct val="20000"/>
              </a:spcBef>
              <a:buClr>
                <a:srgbClr val="605F62"/>
              </a:buClr>
              <a:buFont typeface="Symbol" pitchFamily="18" charset="2"/>
              <a:buChar char="-"/>
            </a:pPr>
            <a:r>
              <a:rPr lang="en-US" sz="1600" spc="-50" dirty="0"/>
              <a:t>Microsoft Excel</a:t>
            </a:r>
          </a:p>
          <a:p>
            <a:pPr marL="342900" indent="-342900">
              <a:lnSpc>
                <a:spcPct val="90000"/>
              </a:lnSpc>
              <a:spcBef>
                <a:spcPts val="600"/>
              </a:spcBef>
              <a:buFont typeface="Arial" panose="020B0604020202020204" pitchFamily="34" charset="0"/>
              <a:buChar char="•"/>
            </a:pPr>
            <a:endParaRPr lang="en-US" sz="1850" spc="-50" dirty="0"/>
          </a:p>
        </p:txBody>
      </p:sp>
      <p:grpSp>
        <p:nvGrpSpPr>
          <p:cNvPr id="11" name="Group 10"/>
          <p:cNvGrpSpPr/>
          <p:nvPr/>
        </p:nvGrpSpPr>
        <p:grpSpPr>
          <a:xfrm>
            <a:off x="3505200" y="4724400"/>
            <a:ext cx="5114121" cy="1797429"/>
            <a:chOff x="4847583" y="2604180"/>
            <a:chExt cx="4191000" cy="1472985"/>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889" t="23593" r="2789" b="25056"/>
            <a:stretch/>
          </p:blipFill>
          <p:spPr>
            <a:xfrm>
              <a:off x="4847583" y="2604180"/>
              <a:ext cx="4191000" cy="144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7456" t="91598"/>
            <a:stretch/>
          </p:blipFill>
          <p:spPr>
            <a:xfrm rot="10800000" flipV="1">
              <a:off x="7963876" y="3847634"/>
              <a:ext cx="990601" cy="229531"/>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3938" y="2819400"/>
            <a:ext cx="1707662" cy="166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36977" t="50000" b="10000"/>
          <a:stretch/>
        </p:blipFill>
        <p:spPr>
          <a:xfrm>
            <a:off x="5495121" y="2819400"/>
            <a:ext cx="3124200" cy="1660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6633760" y="4343400"/>
            <a:ext cx="1066800" cy="288083"/>
          </a:xfrm>
          <a:prstGeom prst="rect">
            <a:avLst/>
          </a:prstGeom>
          <a:solidFill>
            <a:srgbClr val="61468B"/>
          </a:solidFill>
        </p:spPr>
        <p:txBody>
          <a:bodyPr wrap="square" lIns="0" tIns="0" rIns="0" bIns="0" rtlCol="0">
            <a:noAutofit/>
          </a:bodyPr>
          <a:lstStyle/>
          <a:p>
            <a:pPr algn="ctr">
              <a:lnSpc>
                <a:spcPct val="90000"/>
              </a:lnSpc>
              <a:spcBef>
                <a:spcPts val="600"/>
              </a:spcBef>
            </a:pPr>
            <a:r>
              <a:rPr lang="en-US" sz="1850" i="1" spc="-50" dirty="0" smtClean="0">
                <a:solidFill>
                  <a:schemeClr val="bg1"/>
                </a:solidFill>
              </a:rPr>
              <a:t>Tableau</a:t>
            </a:r>
            <a:endParaRPr lang="en-US" sz="1850" i="1" spc="-50" dirty="0">
              <a:solidFill>
                <a:schemeClr val="bg1"/>
              </a:solidFill>
            </a:endParaRPr>
          </a:p>
        </p:txBody>
      </p:sp>
      <p:sp>
        <p:nvSpPr>
          <p:cNvPr id="14" name="TextBox 13"/>
          <p:cNvSpPr txBox="1"/>
          <p:nvPr/>
        </p:nvSpPr>
        <p:spPr>
          <a:xfrm>
            <a:off x="5315986" y="6324600"/>
            <a:ext cx="1164421" cy="288083"/>
          </a:xfrm>
          <a:prstGeom prst="rect">
            <a:avLst/>
          </a:prstGeom>
          <a:solidFill>
            <a:srgbClr val="61468B"/>
          </a:solidFill>
        </p:spPr>
        <p:txBody>
          <a:bodyPr wrap="square" lIns="0" tIns="0" rIns="0" bIns="0" rtlCol="0">
            <a:noAutofit/>
          </a:bodyPr>
          <a:lstStyle/>
          <a:p>
            <a:pPr algn="ctr">
              <a:lnSpc>
                <a:spcPct val="90000"/>
              </a:lnSpc>
              <a:spcBef>
                <a:spcPts val="600"/>
              </a:spcBef>
            </a:pPr>
            <a:r>
              <a:rPr lang="en-US" sz="1850" i="1" spc="-50" dirty="0" err="1" smtClean="0">
                <a:solidFill>
                  <a:schemeClr val="bg1"/>
                </a:solidFill>
              </a:rPr>
              <a:t>VOSviewer</a:t>
            </a:r>
            <a:endParaRPr lang="en-US" sz="1850" i="1" spc="-50" dirty="0">
              <a:solidFill>
                <a:schemeClr val="bg1"/>
              </a:solidFill>
            </a:endParaRPr>
          </a:p>
        </p:txBody>
      </p:sp>
      <p:sp>
        <p:nvSpPr>
          <p:cNvPr id="15" name="TextBox 14"/>
          <p:cNvSpPr txBox="1"/>
          <p:nvPr/>
        </p:nvSpPr>
        <p:spPr>
          <a:xfrm>
            <a:off x="3733800" y="4343400"/>
            <a:ext cx="1066800" cy="288083"/>
          </a:xfrm>
          <a:prstGeom prst="rect">
            <a:avLst/>
          </a:prstGeom>
          <a:solidFill>
            <a:srgbClr val="61468B"/>
          </a:solidFill>
        </p:spPr>
        <p:txBody>
          <a:bodyPr wrap="square" lIns="0" tIns="0" rIns="0" bIns="0" rtlCol="0">
            <a:noAutofit/>
          </a:bodyPr>
          <a:lstStyle/>
          <a:p>
            <a:pPr algn="ctr">
              <a:lnSpc>
                <a:spcPct val="90000"/>
              </a:lnSpc>
              <a:spcBef>
                <a:spcPts val="600"/>
              </a:spcBef>
            </a:pPr>
            <a:r>
              <a:rPr lang="en-US" sz="1850" i="1" spc="-50" dirty="0" err="1" smtClean="0">
                <a:solidFill>
                  <a:schemeClr val="bg1"/>
                </a:solidFill>
              </a:rPr>
              <a:t>Gephi</a:t>
            </a:r>
            <a:endParaRPr lang="en-US" sz="1850" i="1" spc="-50" dirty="0">
              <a:solidFill>
                <a:schemeClr val="bg1"/>
              </a:solidFill>
            </a:endParaRPr>
          </a:p>
        </p:txBody>
      </p:sp>
      <p:sp>
        <p:nvSpPr>
          <p:cNvPr id="16" name="Rectangle 15"/>
          <p:cNvSpPr/>
          <p:nvPr/>
        </p:nvSpPr>
        <p:spPr>
          <a:xfrm>
            <a:off x="4495800" y="1015541"/>
            <a:ext cx="4495800" cy="1959511"/>
          </a:xfrm>
          <a:prstGeom prst="rect">
            <a:avLst/>
          </a:prstGeom>
        </p:spPr>
        <p:txBody>
          <a:bodyPr wrap="square">
            <a:spAutoFit/>
          </a:bodyPr>
          <a:lstStyle/>
          <a:p>
            <a:pPr marL="174625" indent="-174625">
              <a:spcBef>
                <a:spcPct val="20000"/>
              </a:spcBef>
              <a:buClr>
                <a:schemeClr val="accent1"/>
              </a:buClr>
              <a:buSzPct val="80000"/>
              <a:buFont typeface="Arial" pitchFamily="34" charset="0"/>
              <a:buChar char="•"/>
            </a:pPr>
            <a:r>
              <a:rPr lang="en-US" sz="2000" spc="-50" dirty="0"/>
              <a:t>Other databases:</a:t>
            </a:r>
          </a:p>
          <a:p>
            <a:pPr lvl="1" indent="-250825">
              <a:lnSpc>
                <a:spcPct val="90000"/>
              </a:lnSpc>
              <a:spcBef>
                <a:spcPct val="20000"/>
              </a:spcBef>
              <a:spcAft>
                <a:spcPts val="400"/>
              </a:spcAft>
              <a:buClr>
                <a:srgbClr val="605F62"/>
              </a:buClr>
              <a:buSzPct val="80000"/>
              <a:buFont typeface="Symbol" pitchFamily="18" charset="2"/>
              <a:buChar char="-"/>
            </a:pPr>
            <a:r>
              <a:rPr lang="en-US" sz="1600" spc="-50" dirty="0" err="1" smtClean="0"/>
              <a:t>iCite</a:t>
            </a:r>
            <a:r>
              <a:rPr lang="en-US" sz="1600" spc="-50" dirty="0" smtClean="0"/>
              <a:t> Tool</a:t>
            </a:r>
            <a:endParaRPr lang="en-US" sz="1600" spc="-50" dirty="0"/>
          </a:p>
          <a:p>
            <a:pPr lvl="1" indent="-250825">
              <a:lnSpc>
                <a:spcPct val="90000"/>
              </a:lnSpc>
              <a:spcBef>
                <a:spcPct val="20000"/>
              </a:spcBef>
              <a:spcAft>
                <a:spcPts val="400"/>
              </a:spcAft>
              <a:buClr>
                <a:srgbClr val="605F62"/>
              </a:buClr>
              <a:buSzPct val="80000"/>
              <a:buFont typeface="Symbol" pitchFamily="18" charset="2"/>
              <a:buChar char="-"/>
            </a:pPr>
            <a:r>
              <a:rPr lang="en-US" sz="1600" spc="-50" dirty="0"/>
              <a:t>NIH </a:t>
            </a:r>
            <a:r>
              <a:rPr lang="en-US" sz="1600" spc="-50" dirty="0" err="1"/>
              <a:t>RePORTER</a:t>
            </a:r>
            <a:endParaRPr lang="en-US" sz="1600" spc="-50" dirty="0"/>
          </a:p>
          <a:p>
            <a:pPr lvl="1" indent="-250825">
              <a:lnSpc>
                <a:spcPct val="90000"/>
              </a:lnSpc>
              <a:spcBef>
                <a:spcPct val="20000"/>
              </a:spcBef>
              <a:spcAft>
                <a:spcPts val="400"/>
              </a:spcAft>
              <a:buClr>
                <a:srgbClr val="605F62"/>
              </a:buClr>
              <a:buSzPct val="80000"/>
              <a:buFont typeface="Symbol" pitchFamily="18" charset="2"/>
              <a:buChar char="-"/>
            </a:pPr>
            <a:r>
              <a:rPr lang="en-US" sz="1600" spc="-50" dirty="0"/>
              <a:t>Essential Science Indicators </a:t>
            </a:r>
            <a:r>
              <a:rPr lang="en-US" sz="1600" spc="-50" dirty="0" smtClean="0"/>
              <a:t>(</a:t>
            </a:r>
            <a:r>
              <a:rPr lang="en-US" sz="1600" spc="-50" dirty="0" err="1" smtClean="0"/>
              <a:t>Clarivate</a:t>
            </a:r>
            <a:r>
              <a:rPr lang="en-US" sz="1600" spc="-50" dirty="0" smtClean="0"/>
              <a:t> Analytics)</a:t>
            </a:r>
          </a:p>
          <a:p>
            <a:pPr lvl="1" indent="-250825">
              <a:lnSpc>
                <a:spcPct val="90000"/>
              </a:lnSpc>
              <a:spcBef>
                <a:spcPct val="20000"/>
              </a:spcBef>
              <a:spcAft>
                <a:spcPts val="400"/>
              </a:spcAft>
              <a:buClr>
                <a:srgbClr val="605F62"/>
              </a:buClr>
              <a:buSzPct val="80000"/>
              <a:buFont typeface="Symbol" pitchFamily="18" charset="2"/>
              <a:buChar char="-"/>
            </a:pPr>
            <a:r>
              <a:rPr lang="en-US" sz="1600" spc="-50" dirty="0" err="1" smtClean="0"/>
              <a:t>InCites</a:t>
            </a:r>
            <a:r>
              <a:rPr lang="en-US" sz="1600" spc="-50" dirty="0" smtClean="0"/>
              <a:t> (</a:t>
            </a:r>
            <a:r>
              <a:rPr lang="en-US" sz="1600" spc="-50" dirty="0" err="1" smtClean="0"/>
              <a:t>Clarivate</a:t>
            </a:r>
            <a:r>
              <a:rPr lang="en-US" sz="1600" spc="-50" dirty="0" smtClean="0"/>
              <a:t> Analytics)</a:t>
            </a:r>
          </a:p>
          <a:p>
            <a:pPr lvl="1" indent="-250825">
              <a:lnSpc>
                <a:spcPct val="90000"/>
              </a:lnSpc>
              <a:spcBef>
                <a:spcPct val="20000"/>
              </a:spcBef>
              <a:spcAft>
                <a:spcPts val="400"/>
              </a:spcAft>
              <a:buClr>
                <a:srgbClr val="605F62"/>
              </a:buClr>
              <a:buSzPct val="80000"/>
              <a:buFont typeface="Symbol" pitchFamily="18" charset="2"/>
              <a:buChar char="-"/>
            </a:pPr>
            <a:endParaRPr lang="en-US" sz="1600" spc="-50" dirty="0"/>
          </a:p>
        </p:txBody>
      </p:sp>
    </p:spTree>
    <p:extLst>
      <p:ext uri="{BB962C8B-B14F-4D97-AF65-F5344CB8AC3E}">
        <p14:creationId xmlns:p14="http://schemas.microsoft.com/office/powerpoint/2010/main" val="1198179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6"/>
          </p:nvPr>
        </p:nvSpPr>
        <p:spPr/>
        <p:txBody>
          <a:bodyPr/>
          <a:lstStyle/>
          <a:p>
            <a:fld id="{0D558541-60C9-42A2-8392-FF12533A6B7A}" type="slidenum">
              <a:rPr lang="en-US" smtClean="0"/>
              <a:pPr/>
              <a:t>5</a:t>
            </a:fld>
            <a:endParaRPr lang="en-US" dirty="0"/>
          </a:p>
        </p:txBody>
      </p:sp>
      <p:sp>
        <p:nvSpPr>
          <p:cNvPr id="9" name="Title 8"/>
          <p:cNvSpPr>
            <a:spLocks noGrp="1"/>
          </p:cNvSpPr>
          <p:nvPr>
            <p:ph type="title"/>
          </p:nvPr>
        </p:nvSpPr>
        <p:spPr>
          <a:xfrm>
            <a:off x="766950" y="106012"/>
            <a:ext cx="7178040" cy="749808"/>
          </a:xfrm>
        </p:spPr>
        <p:txBody>
          <a:bodyPr>
            <a:normAutofit/>
          </a:bodyPr>
          <a:lstStyle/>
          <a:p>
            <a:r>
              <a:rPr lang="en-US" b="1" dirty="0" smtClean="0"/>
              <a:t>Outreach and Engagement</a:t>
            </a:r>
            <a:endParaRPr lang="en-US" b="1" dirty="0"/>
          </a:p>
        </p:txBody>
      </p:sp>
      <p:sp>
        <p:nvSpPr>
          <p:cNvPr id="4" name="Text Placeholder 3"/>
          <p:cNvSpPr>
            <a:spLocks noGrp="1"/>
          </p:cNvSpPr>
          <p:nvPr>
            <p:ph type="body" sz="quarter" idx="21"/>
          </p:nvPr>
        </p:nvSpPr>
        <p:spPr>
          <a:xfrm>
            <a:off x="519404" y="1371600"/>
            <a:ext cx="4469844" cy="2514600"/>
          </a:xfrm>
        </p:spPr>
        <p:txBody>
          <a:bodyPr/>
          <a:lstStyle/>
          <a:p>
            <a:pPr marL="174625" indent="-174625">
              <a:lnSpc>
                <a:spcPct val="90000"/>
              </a:lnSpc>
              <a:spcBef>
                <a:spcPct val="20000"/>
              </a:spcBef>
              <a:buSzPct val="80000"/>
              <a:buFont typeface="Arial" pitchFamily="34" charset="0"/>
              <a:buChar char="•"/>
            </a:pPr>
            <a:r>
              <a:rPr lang="en-US" spc="-50" dirty="0">
                <a:solidFill>
                  <a:schemeClr val="tx1"/>
                </a:solidFill>
                <a:hlinkClick r:id="rId3"/>
              </a:rPr>
              <a:t>Enhancing the Impact of Your Research</a:t>
            </a:r>
            <a:endParaRPr lang="en-US" spc="-50" dirty="0">
              <a:solidFill>
                <a:schemeClr val="tx1"/>
              </a:solidFill>
            </a:endParaRPr>
          </a:p>
          <a:p>
            <a:endParaRPr lang="en-US" sz="1200" dirty="0" smtClean="0">
              <a:solidFill>
                <a:schemeClr val="tx1"/>
              </a:solidFill>
            </a:endParaRPr>
          </a:p>
          <a:p>
            <a:pPr lvl="1">
              <a:spcBef>
                <a:spcPts val="0"/>
              </a:spcBef>
            </a:pPr>
            <a:r>
              <a:rPr lang="en-US" sz="1400" dirty="0" smtClean="0">
                <a:solidFill>
                  <a:schemeClr val="tx1"/>
                </a:solidFill>
              </a:rPr>
              <a:t>Want </a:t>
            </a:r>
            <a:r>
              <a:rPr lang="en-US" sz="1400" dirty="0">
                <a:solidFill>
                  <a:schemeClr val="tx1"/>
                </a:solidFill>
              </a:rPr>
              <a:t>to make your research more discoverable? Wonder how to discuss your research impact? Join us for this practical class in learning how to enhance your research impact. The class briefly covers the concept of research impact, including definitions and a discussion on why thinking about research impact is important, and is offered to faculty, students or staff.</a:t>
            </a:r>
          </a:p>
          <a:p>
            <a:endParaRPr lang="en-US" sz="1400" dirty="0" smtClean="0">
              <a:solidFill>
                <a:schemeClr val="tx1"/>
              </a:solidFill>
            </a:endParaRPr>
          </a:p>
          <a:p>
            <a:pPr lvl="1">
              <a:spcBef>
                <a:spcPts val="0"/>
              </a:spcBef>
            </a:pPr>
            <a:r>
              <a:rPr lang="en-US" sz="1400" dirty="0" smtClean="0">
                <a:solidFill>
                  <a:schemeClr val="tx1"/>
                </a:solidFill>
              </a:rPr>
              <a:t>Participants </a:t>
            </a:r>
            <a:r>
              <a:rPr lang="en-US" sz="1400" dirty="0">
                <a:solidFill>
                  <a:schemeClr val="tx1"/>
                </a:solidFill>
              </a:rPr>
              <a:t>will learn practical strategies on</a:t>
            </a:r>
            <a:r>
              <a:rPr lang="en-US" sz="1400" dirty="0" smtClean="0">
                <a:solidFill>
                  <a:schemeClr val="tx1"/>
                </a:solidFill>
              </a:rPr>
              <a:t>:</a:t>
            </a:r>
          </a:p>
          <a:p>
            <a:pPr marL="708025" lvl="2" indent="-250825">
              <a:lnSpc>
                <a:spcPct val="90000"/>
              </a:lnSpc>
              <a:spcBef>
                <a:spcPts val="0"/>
              </a:spcBef>
              <a:buSzPct val="80000"/>
              <a:buFont typeface="Symbol" pitchFamily="18" charset="2"/>
              <a:buChar char="-"/>
            </a:pPr>
            <a:r>
              <a:rPr lang="en-US" dirty="0" smtClean="0"/>
              <a:t>establishing </a:t>
            </a:r>
            <a:r>
              <a:rPr lang="en-US" dirty="0"/>
              <a:t>an online presence</a:t>
            </a:r>
          </a:p>
          <a:p>
            <a:pPr marL="708025" lvl="2" indent="-250825">
              <a:lnSpc>
                <a:spcPct val="90000"/>
              </a:lnSpc>
              <a:spcBef>
                <a:spcPts val="0"/>
              </a:spcBef>
              <a:buSzPct val="80000"/>
              <a:buFont typeface="Symbol" pitchFamily="18" charset="2"/>
              <a:buChar char="-"/>
            </a:pPr>
            <a:r>
              <a:rPr lang="en-US" dirty="0"/>
              <a:t>enhancing the discovery of scholarly outputs</a:t>
            </a:r>
          </a:p>
          <a:p>
            <a:pPr marL="708025" lvl="2" indent="-250825">
              <a:lnSpc>
                <a:spcPct val="90000"/>
              </a:lnSpc>
              <a:spcBef>
                <a:spcPts val="0"/>
              </a:spcBef>
              <a:buSzPct val="80000"/>
              <a:buFont typeface="Symbol" pitchFamily="18" charset="2"/>
              <a:buChar char="-"/>
            </a:pPr>
            <a:r>
              <a:rPr lang="en-US" dirty="0"/>
              <a:t>increasing the dissemination of scholarly outputs</a:t>
            </a:r>
          </a:p>
          <a:p>
            <a:pPr marL="708025" lvl="2" indent="-250825">
              <a:lnSpc>
                <a:spcPct val="90000"/>
              </a:lnSpc>
              <a:spcBef>
                <a:spcPts val="0"/>
              </a:spcBef>
              <a:buSzPct val="80000"/>
              <a:buFont typeface="Symbol" pitchFamily="18" charset="2"/>
              <a:buChar char="-"/>
            </a:pPr>
            <a:r>
              <a:rPr lang="en-US" dirty="0"/>
              <a:t>communicating the impact of your research</a:t>
            </a:r>
          </a:p>
          <a:p>
            <a:pPr>
              <a:lnSpc>
                <a:spcPct val="90000"/>
              </a:lnSpc>
              <a:spcBef>
                <a:spcPct val="20000"/>
              </a:spcBef>
              <a:buSzPct val="80000"/>
            </a:pPr>
            <a:endParaRPr lang="en-US" sz="900" spc="-50" dirty="0" smtClean="0">
              <a:solidFill>
                <a:schemeClr val="tx1"/>
              </a:solidFill>
            </a:endParaRPr>
          </a:p>
        </p:txBody>
      </p:sp>
      <p:pic>
        <p:nvPicPr>
          <p:cNvPr id="8" name="Picture 7"/>
          <p:cNvPicPr>
            <a:picLocks noChangeAspect="1"/>
          </p:cNvPicPr>
          <p:nvPr/>
        </p:nvPicPr>
        <p:blipFill rotWithShape="1">
          <a:blip r:embed="rId4"/>
          <a:srcRect l="31353" t="15566" r="13875" b="17101"/>
          <a:stretch/>
        </p:blipFill>
        <p:spPr>
          <a:xfrm>
            <a:off x="5003244" y="1371600"/>
            <a:ext cx="3649301" cy="2792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5838716" y="4349167"/>
            <a:ext cx="3276600" cy="457200"/>
          </a:xfrm>
          <a:prstGeom prst="rect">
            <a:avLst/>
          </a:prstGeom>
          <a:noFill/>
        </p:spPr>
        <p:txBody>
          <a:bodyPr wrap="square" lIns="0" tIns="0" rIns="0" bIns="0" rtlCol="0">
            <a:noAutofit/>
          </a:bodyPr>
          <a:lstStyle/>
          <a:p>
            <a:pPr>
              <a:lnSpc>
                <a:spcPct val="90000"/>
              </a:lnSpc>
              <a:spcBef>
                <a:spcPts val="600"/>
              </a:spcBef>
            </a:pPr>
            <a:r>
              <a:rPr lang="en-US" sz="1200" i="1" spc="-50" dirty="0" smtClean="0"/>
              <a:t>(above</a:t>
            </a:r>
            <a:r>
              <a:rPr lang="en-US" sz="1200" i="1" spc="-50" dirty="0"/>
              <a:t>)</a:t>
            </a:r>
            <a:r>
              <a:rPr lang="en-US" sz="1200" i="1" spc="-50" dirty="0" smtClean="0"/>
              <a:t> </a:t>
            </a:r>
            <a:r>
              <a:rPr lang="en-US" sz="1200" i="1" spc="-50" dirty="0" smtClean="0"/>
              <a:t>screenshot of Enhancing the Impact of Your Research opening slide</a:t>
            </a:r>
            <a:endParaRPr lang="en-US" sz="1200" i="1" spc="-50" dirty="0"/>
          </a:p>
        </p:txBody>
      </p:sp>
      <p:sp>
        <p:nvSpPr>
          <p:cNvPr id="10" name="Text Placeholder 3"/>
          <p:cNvSpPr>
            <a:spLocks noGrp="1"/>
          </p:cNvSpPr>
          <p:nvPr>
            <p:ph type="body" sz="quarter" idx="4294967295"/>
          </p:nvPr>
        </p:nvSpPr>
        <p:spPr>
          <a:xfrm>
            <a:off x="749844" y="766054"/>
            <a:ext cx="6854952" cy="457200"/>
          </a:xfrm>
          <a:prstGeom prst="rect">
            <a:avLst/>
          </a:prstGeom>
        </p:spPr>
        <p:txBody>
          <a:bodyPr/>
          <a:lstStyle/>
          <a:p>
            <a:pPr marL="0" indent="0">
              <a:buNone/>
            </a:pPr>
            <a:r>
              <a:rPr lang="en-US" sz="2000" spc="-80" dirty="0">
                <a:solidFill>
                  <a:schemeClr val="accent2"/>
                </a:solidFill>
              </a:rPr>
              <a:t>Classes on demand</a:t>
            </a:r>
          </a:p>
        </p:txBody>
      </p:sp>
    </p:spTree>
    <p:extLst>
      <p:ext uri="{BB962C8B-B14F-4D97-AF65-F5344CB8AC3E}">
        <p14:creationId xmlns:p14="http://schemas.microsoft.com/office/powerpoint/2010/main" val="1614819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Establishing an Online Identity</a:t>
            </a:r>
            <a:endParaRPr lang="en-US" dirty="0"/>
          </a:p>
        </p:txBody>
      </p:sp>
      <p:sp>
        <p:nvSpPr>
          <p:cNvPr id="3" name="Content Placeholder 2"/>
          <p:cNvSpPr>
            <a:spLocks noGrp="1"/>
          </p:cNvSpPr>
          <p:nvPr>
            <p:ph idx="1"/>
          </p:nvPr>
        </p:nvSpPr>
        <p:spPr>
          <a:xfrm>
            <a:off x="786484" y="1657739"/>
            <a:ext cx="5142403" cy="4093029"/>
          </a:xfrm>
        </p:spPr>
        <p:txBody>
          <a:bodyPr/>
          <a:lstStyle/>
          <a:p>
            <a:r>
              <a:rPr lang="en-US" sz="2000" dirty="0" smtClean="0"/>
              <a:t>Use the same author name and affiliation name consistently</a:t>
            </a:r>
          </a:p>
          <a:p>
            <a:pPr marL="0" indent="0">
              <a:buNone/>
            </a:pPr>
            <a:endParaRPr lang="en-US" sz="2000" dirty="0" smtClean="0"/>
          </a:p>
          <a:p>
            <a:r>
              <a:rPr lang="en-US" sz="2000" dirty="0" smtClean="0"/>
              <a:t>Consider registering for an </a:t>
            </a:r>
            <a:r>
              <a:rPr lang="en-US" sz="2000" dirty="0" err="1" smtClean="0">
                <a:hlinkClick r:id="rId3"/>
              </a:rPr>
              <a:t>ORCiD</a:t>
            </a:r>
            <a:endParaRPr lang="en-US" sz="2000" dirty="0" smtClean="0"/>
          </a:p>
          <a:p>
            <a:pPr marL="0" indent="0">
              <a:buNone/>
            </a:pPr>
            <a:endParaRPr lang="en-US" sz="2000" dirty="0" smtClean="0"/>
          </a:p>
          <a:p>
            <a:r>
              <a:rPr lang="en-US" sz="2000" dirty="0" smtClean="0"/>
              <a:t>Consider corporate authorship or using study name in title or abstract</a:t>
            </a:r>
          </a:p>
          <a:p>
            <a:pPr lvl="1"/>
            <a:r>
              <a:rPr lang="en-US" sz="2000" dirty="0" smtClean="0">
                <a:hlinkClick r:id="rId4"/>
              </a:rPr>
              <a:t>The Ocular Hypertension Treatment Study Group</a:t>
            </a:r>
            <a:endParaRPr lang="en-US" sz="2000" dirty="0" smtClean="0"/>
          </a:p>
          <a:p>
            <a:pPr lvl="1"/>
            <a:r>
              <a:rPr lang="en-US" sz="2000" dirty="0" smtClean="0">
                <a:hlinkClick r:id="rId5"/>
              </a:rPr>
              <a:t>CARDIA study</a:t>
            </a:r>
            <a:endParaRPr lang="en-US" sz="2000" dirty="0" smtClean="0"/>
          </a:p>
          <a:p>
            <a:pPr marL="206375" lvl="1" indent="0">
              <a:buNone/>
            </a:pPr>
            <a:endParaRPr lang="en-US" sz="2000" dirty="0" smtClean="0"/>
          </a:p>
          <a:p>
            <a:r>
              <a:rPr lang="en-US" sz="2000" dirty="0" smtClean="0"/>
              <a:t>Keep author profiles up to date</a:t>
            </a:r>
          </a:p>
          <a:p>
            <a:pPr lvl="1"/>
            <a:endParaRPr lang="en-US" dirty="0" smtClean="0"/>
          </a:p>
          <a:p>
            <a:pPr lvl="1"/>
            <a:endParaRPr lang="en-US" dirty="0"/>
          </a:p>
          <a:p>
            <a:endParaRPr lang="en-US" dirty="0"/>
          </a:p>
        </p:txBody>
      </p:sp>
      <p:sp>
        <p:nvSpPr>
          <p:cNvPr id="4" name="Text Placeholder 3"/>
          <p:cNvSpPr>
            <a:spLocks noGrp="1"/>
          </p:cNvSpPr>
          <p:nvPr>
            <p:ph type="body" sz="quarter" idx="13"/>
          </p:nvPr>
        </p:nvSpPr>
        <p:spPr/>
        <p:txBody>
          <a:bodyPr/>
          <a:lstStyle/>
          <a:p>
            <a:r>
              <a:rPr lang="en-US" dirty="0" smtClean="0"/>
              <a:t>Putting your best foot forward</a:t>
            </a:r>
            <a:endParaRPr lang="en-US" dirty="0"/>
          </a:p>
        </p:txBody>
      </p:sp>
      <p:pic>
        <p:nvPicPr>
          <p:cNvPr id="5" name="Picture 2" descr="crowd-of-people">
            <a:hlinkClick r:id="rId6"/>
          </p:cNvPr>
          <p:cNvPicPr>
            <a:picLocks noChangeAspect="1" noChangeArrowheads="1"/>
          </p:cNvPicPr>
          <p:nvPr/>
        </p:nvPicPr>
        <p:blipFill>
          <a:blip r:embed="rId7" cstate="print"/>
          <a:srcRect/>
          <a:stretch>
            <a:fillRect/>
          </a:stretch>
        </p:blipFill>
        <p:spPr bwMode="auto">
          <a:xfrm>
            <a:off x="6525543" y="580519"/>
            <a:ext cx="1875578" cy="1167026"/>
          </a:xfrm>
          <a:prstGeom prst="rect">
            <a:avLst/>
          </a:prstGeom>
          <a:noFill/>
          <a:effectLst/>
        </p:spPr>
      </p:pic>
      <p:pic>
        <p:nvPicPr>
          <p:cNvPr id="8" name="Picture 2" descr="ResearcherI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3943" y="4724400"/>
            <a:ext cx="2823981" cy="324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elect to go to the Scopus main search p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3328645"/>
            <a:ext cx="1687499" cy="512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Google Schola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1542" y="6074306"/>
            <a:ext cx="1254358" cy="4999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http://blogs-images.forbes.com/tomiogeron/files/2011/10/linkedin_logo_11.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482" t="28191" r="10794" b="38487"/>
          <a:stretch/>
        </p:blipFill>
        <p:spPr bwMode="auto">
          <a:xfrm>
            <a:off x="6172200" y="5181600"/>
            <a:ext cx="2099400" cy="666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2"/>
          <a:srcRect l="18154" t="14854" r="61099" b="77813"/>
          <a:stretch/>
        </p:blipFill>
        <p:spPr>
          <a:xfrm>
            <a:off x="6076950" y="3962400"/>
            <a:ext cx="2830499" cy="622710"/>
          </a:xfrm>
          <a:prstGeom prst="rect">
            <a:avLst/>
          </a:prstGeom>
        </p:spPr>
      </p:pic>
      <p:pic>
        <p:nvPicPr>
          <p:cNvPr id="13" name="Picture 6" descr="ORCID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9496" y="2662191"/>
            <a:ext cx="1295400" cy="397873"/>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5780824" y="2210885"/>
            <a:ext cx="6972300" cy="541020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21905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Enhancing Discovery of Your Work</a:t>
            </a:r>
            <a:endParaRPr lang="en-US" dirty="0"/>
          </a:p>
        </p:txBody>
      </p:sp>
      <p:sp>
        <p:nvSpPr>
          <p:cNvPr id="3" name="Content Placeholder 2"/>
          <p:cNvSpPr>
            <a:spLocks noGrp="1"/>
          </p:cNvSpPr>
          <p:nvPr>
            <p:ph idx="1"/>
          </p:nvPr>
        </p:nvSpPr>
        <p:spPr>
          <a:xfrm>
            <a:off x="676181" y="1240910"/>
            <a:ext cx="8342803" cy="4093029"/>
          </a:xfrm>
        </p:spPr>
        <p:txBody>
          <a:bodyPr/>
          <a:lstStyle/>
          <a:p>
            <a:r>
              <a:rPr lang="en-US" dirty="0" smtClean="0"/>
              <a:t>Optimize title, abstract, and keywords for academic search engines</a:t>
            </a:r>
          </a:p>
          <a:p>
            <a:pPr lvl="1"/>
            <a:r>
              <a:rPr lang="en-US" dirty="0" smtClean="0"/>
              <a:t>Consider words from “controlled vocabularies” such as PubMed’s Medical Subject Headings (</a:t>
            </a:r>
            <a:r>
              <a:rPr lang="en-US" dirty="0" err="1" smtClean="0"/>
              <a:t>MeSH</a:t>
            </a:r>
            <a:r>
              <a:rPr lang="en-US" dirty="0" smtClean="0"/>
              <a:t>) </a:t>
            </a:r>
          </a:p>
          <a:p>
            <a:pPr lvl="1"/>
            <a:r>
              <a:rPr lang="en-US" dirty="0" smtClean="0"/>
              <a:t>Check Google Trends “related searches” to learn how people query a topic </a:t>
            </a:r>
          </a:p>
          <a:p>
            <a:r>
              <a:rPr lang="en-US" dirty="0" smtClean="0"/>
              <a:t>Publish works in journals indexed by PubMed/Medline. PubMed is crawled by Google and Google Scholar. Indexing with </a:t>
            </a:r>
            <a:r>
              <a:rPr lang="en-US" dirty="0" err="1" smtClean="0"/>
              <a:t>MeSH</a:t>
            </a:r>
            <a:r>
              <a:rPr lang="en-US" dirty="0" smtClean="0"/>
              <a:t> increases discoverability. </a:t>
            </a:r>
          </a:p>
          <a:p>
            <a:pPr marL="174625" lvl="1" indent="-174625">
              <a:lnSpc>
                <a:spcPct val="110000"/>
              </a:lnSpc>
              <a:buClr>
                <a:schemeClr val="accent1"/>
              </a:buClr>
              <a:buFont typeface="Arial" pitchFamily="34" charset="0"/>
              <a:buChar char="•"/>
            </a:pPr>
            <a:r>
              <a:rPr lang="en-US" dirty="0"/>
              <a:t>Repeat significant keywords or descriptive phrases several </a:t>
            </a:r>
            <a:r>
              <a:rPr lang="en-US" dirty="0" smtClean="0"/>
              <a:t>times</a:t>
            </a:r>
          </a:p>
          <a:p>
            <a:pPr marL="0" lvl="1" indent="0">
              <a:lnSpc>
                <a:spcPct val="110000"/>
              </a:lnSpc>
              <a:buClr>
                <a:schemeClr val="accent1"/>
              </a:buClr>
              <a:buNone/>
            </a:pPr>
            <a:endParaRPr lang="en-US" dirty="0"/>
          </a:p>
          <a:p>
            <a:pPr marL="0" indent="0">
              <a:buNone/>
            </a:pP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56" t="11984" r="5006" b="50103"/>
          <a:stretch/>
        </p:blipFill>
        <p:spPr bwMode="auto">
          <a:xfrm>
            <a:off x="649744" y="3687020"/>
            <a:ext cx="5158703" cy="162655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49744" y="5442366"/>
            <a:ext cx="2743200" cy="698979"/>
          </a:xfrm>
          <a:prstGeom prst="rect">
            <a:avLst/>
          </a:prstGeom>
          <a:noFill/>
        </p:spPr>
        <p:txBody>
          <a:bodyPr wrap="square" lIns="0" tIns="0" rIns="0" bIns="0" rtlCol="0">
            <a:noAutofit/>
          </a:bodyPr>
          <a:lstStyle/>
          <a:p>
            <a:pPr marL="0" lvl="1">
              <a:lnSpc>
                <a:spcPct val="90000"/>
              </a:lnSpc>
              <a:spcBef>
                <a:spcPts val="600"/>
              </a:spcBef>
            </a:pPr>
            <a:r>
              <a:rPr lang="en-US" sz="1200" i="1" spc="-50" dirty="0" smtClean="0"/>
              <a:t>(above) Screenshot of </a:t>
            </a:r>
            <a:r>
              <a:rPr lang="en-US" sz="1200" i="1" spc="-50" dirty="0" err="1" smtClean="0"/>
              <a:t>MeSH</a:t>
            </a:r>
            <a:r>
              <a:rPr lang="en-US" sz="1200" i="1" spc="-50" dirty="0" smtClean="0"/>
              <a:t> homepage:  </a:t>
            </a:r>
            <a:r>
              <a:rPr lang="en-US" sz="1200" i="1" dirty="0">
                <a:solidFill>
                  <a:schemeClr val="accent1"/>
                </a:solidFill>
                <a:hlinkClick r:id="rId4"/>
              </a:rPr>
              <a:t>http://www.ncbi.nlm.nih.gov/mesh/</a:t>
            </a:r>
            <a:endParaRPr lang="en-US" sz="1200" i="1" dirty="0">
              <a:solidFill>
                <a:schemeClr val="accent1"/>
              </a:solidFill>
            </a:endParaRPr>
          </a:p>
          <a:p>
            <a:pPr>
              <a:lnSpc>
                <a:spcPct val="90000"/>
              </a:lnSpc>
              <a:spcBef>
                <a:spcPts val="600"/>
              </a:spcBef>
            </a:pPr>
            <a:endParaRPr lang="en-US" sz="1850" spc="-50" dirty="0"/>
          </a:p>
        </p:txBody>
      </p:sp>
      <p:grpSp>
        <p:nvGrpSpPr>
          <p:cNvPr id="7" name="Group 6"/>
          <p:cNvGrpSpPr/>
          <p:nvPr/>
        </p:nvGrpSpPr>
        <p:grpSpPr>
          <a:xfrm>
            <a:off x="4968284" y="4279186"/>
            <a:ext cx="3779431" cy="2185888"/>
            <a:chOff x="8704569" y="2614712"/>
            <a:chExt cx="4635810" cy="2681187"/>
          </a:xfrm>
        </p:grpSpPr>
        <p:pic>
          <p:nvPicPr>
            <p:cNvPr id="8" name="Picture 7" descr="&quot;research impact&quot;, &quot;research assessment&quot;, &quot;research evaluation&quot; - Explore - Google Trends - Mozilla Firefox"/>
            <p:cNvPicPr>
              <a:picLocks noChangeAspect="1"/>
            </p:cNvPicPr>
            <p:nvPr/>
          </p:nvPicPr>
          <p:blipFill rotWithShape="1">
            <a:blip r:embed="rId5" cstate="print">
              <a:extLst>
                <a:ext uri="{28A0092B-C50C-407E-A947-70E740481C1C}">
                  <a14:useLocalDpi xmlns:a14="http://schemas.microsoft.com/office/drawing/2010/main" val="0"/>
                </a:ext>
              </a:extLst>
            </a:blip>
            <a:srcRect l="20103" t="15303" r="19064" b="34281"/>
            <a:stretch/>
          </p:blipFill>
          <p:spPr>
            <a:xfrm>
              <a:off x="8704569" y="2882738"/>
              <a:ext cx="4635810" cy="2413161"/>
            </a:xfrm>
            <a:prstGeom prst="rect">
              <a:avLst/>
            </a:prstGeom>
          </p:spPr>
        </p:pic>
        <p:grpSp>
          <p:nvGrpSpPr>
            <p:cNvPr id="9" name="Group 8"/>
            <p:cNvGrpSpPr/>
            <p:nvPr/>
          </p:nvGrpSpPr>
          <p:grpSpPr>
            <a:xfrm>
              <a:off x="8704569" y="2614712"/>
              <a:ext cx="4635810" cy="2681187"/>
              <a:chOff x="3136590" y="2766795"/>
              <a:chExt cx="4635810" cy="2681187"/>
            </a:xfrm>
          </p:grpSpPr>
          <p:pic>
            <p:nvPicPr>
              <p:cNvPr id="10" name="Picture 9" descr="&quot;research impact&quot;, &quot;research assessment&quot;, &quot;research evaluation&quot; - Explore - Google Trends - Mozilla Firefox"/>
              <p:cNvPicPr>
                <a:picLocks noChangeAspect="1"/>
              </p:cNvPicPr>
              <p:nvPr/>
            </p:nvPicPr>
            <p:blipFill rotWithShape="1">
              <a:blip r:embed="rId5" cstate="print">
                <a:extLst>
                  <a:ext uri="{28A0092B-C50C-407E-A947-70E740481C1C}">
                    <a14:useLocalDpi xmlns:a14="http://schemas.microsoft.com/office/drawing/2010/main" val="0"/>
                  </a:ext>
                </a:extLst>
              </a:blip>
              <a:srcRect l="1531" t="10427" r="47771" b="84677"/>
              <a:stretch/>
            </p:blipFill>
            <p:spPr>
              <a:xfrm>
                <a:off x="3136590" y="2766795"/>
                <a:ext cx="4635810" cy="281205"/>
              </a:xfrm>
              <a:prstGeom prst="rect">
                <a:avLst/>
              </a:prstGeom>
            </p:spPr>
          </p:pic>
          <p:sp>
            <p:nvSpPr>
              <p:cNvPr id="11" name="Rectangle 10"/>
              <p:cNvSpPr/>
              <p:nvPr/>
            </p:nvSpPr>
            <p:spPr>
              <a:xfrm>
                <a:off x="3136590" y="2766795"/>
                <a:ext cx="4635810" cy="26811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TextBox 11"/>
          <p:cNvSpPr txBox="1"/>
          <p:nvPr/>
        </p:nvSpPr>
        <p:spPr>
          <a:xfrm>
            <a:off x="2624745" y="5905743"/>
            <a:ext cx="2362200" cy="762000"/>
          </a:xfrm>
          <a:prstGeom prst="rect">
            <a:avLst/>
          </a:prstGeom>
          <a:noFill/>
        </p:spPr>
        <p:txBody>
          <a:bodyPr wrap="square" lIns="0" tIns="0" rIns="0" bIns="0" rtlCol="0">
            <a:noAutofit/>
          </a:bodyPr>
          <a:lstStyle/>
          <a:p>
            <a:pPr marL="0" lvl="2">
              <a:lnSpc>
                <a:spcPct val="90000"/>
              </a:lnSpc>
            </a:pPr>
            <a:r>
              <a:rPr lang="en-US" sz="1200" i="1" spc="-50" dirty="0"/>
              <a:t>(right) Screenshot of Google </a:t>
            </a:r>
            <a:endParaRPr lang="en-US" sz="1200" i="1" spc="-50" dirty="0" smtClean="0"/>
          </a:p>
          <a:p>
            <a:pPr marL="0" lvl="2">
              <a:lnSpc>
                <a:spcPct val="90000"/>
              </a:lnSpc>
            </a:pPr>
            <a:r>
              <a:rPr lang="en-US" sz="1200" i="1" spc="-50" dirty="0" smtClean="0"/>
              <a:t>Trends </a:t>
            </a:r>
            <a:r>
              <a:rPr lang="en-US" sz="1200" i="1" spc="-50" dirty="0"/>
              <a:t>comparison:</a:t>
            </a:r>
          </a:p>
          <a:p>
            <a:pPr marL="0" lvl="2">
              <a:lnSpc>
                <a:spcPct val="90000"/>
              </a:lnSpc>
            </a:pPr>
            <a:r>
              <a:rPr lang="en-US" sz="1200" i="1" dirty="0">
                <a:solidFill>
                  <a:schemeClr val="accent1"/>
                </a:solidFill>
                <a:hlinkClick r:id="rId6"/>
              </a:rPr>
              <a:t>https://trends.google.com/trends</a:t>
            </a:r>
            <a:r>
              <a:rPr lang="en-US" sz="1200" i="1" dirty="0" smtClean="0">
                <a:solidFill>
                  <a:schemeClr val="accent1"/>
                </a:solidFill>
                <a:hlinkClick r:id="rId6"/>
              </a:rPr>
              <a:t>/</a:t>
            </a:r>
            <a:endParaRPr lang="en-US" sz="1200" i="1" dirty="0" smtClean="0">
              <a:solidFill>
                <a:schemeClr val="accent1"/>
              </a:solidFill>
            </a:endParaRPr>
          </a:p>
          <a:p>
            <a:pPr marL="0" lvl="2">
              <a:lnSpc>
                <a:spcPct val="90000"/>
              </a:lnSpc>
            </a:pPr>
            <a:endParaRPr lang="en-US" sz="1200" i="1" dirty="0">
              <a:solidFill>
                <a:schemeClr val="accent1"/>
              </a:solidFill>
            </a:endParaRPr>
          </a:p>
          <a:p>
            <a:pPr marL="0" lvl="2">
              <a:lnSpc>
                <a:spcPct val="90000"/>
              </a:lnSpc>
            </a:pPr>
            <a:endParaRPr lang="en-US" sz="1850" spc="-50" dirty="0"/>
          </a:p>
        </p:txBody>
      </p:sp>
    </p:spTree>
    <p:extLst>
      <p:ext uri="{BB962C8B-B14F-4D97-AF65-F5344CB8AC3E}">
        <p14:creationId xmlns:p14="http://schemas.microsoft.com/office/powerpoint/2010/main" val="3637899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Dissemination of Your Work</a:t>
            </a:r>
            <a:endParaRPr lang="en-US" dirty="0"/>
          </a:p>
        </p:txBody>
      </p:sp>
      <p:sp>
        <p:nvSpPr>
          <p:cNvPr id="3" name="Content Placeholder 2"/>
          <p:cNvSpPr>
            <a:spLocks noGrp="1"/>
          </p:cNvSpPr>
          <p:nvPr>
            <p:ph idx="1"/>
          </p:nvPr>
        </p:nvSpPr>
        <p:spPr>
          <a:xfrm>
            <a:off x="685800" y="1066800"/>
            <a:ext cx="3847003" cy="4093029"/>
          </a:xfrm>
        </p:spPr>
        <p:txBody>
          <a:bodyPr/>
          <a:lstStyle/>
          <a:p>
            <a:r>
              <a:rPr lang="en-US" dirty="0" smtClean="0"/>
              <a:t>Be active: participate, present, and share</a:t>
            </a:r>
          </a:p>
          <a:p>
            <a:pPr lvl="1"/>
            <a:r>
              <a:rPr lang="en-US" dirty="0" smtClean="0"/>
              <a:t>Join professional organizations</a:t>
            </a:r>
          </a:p>
          <a:p>
            <a:pPr lvl="1"/>
            <a:r>
              <a:rPr lang="en-US" dirty="0" smtClean="0"/>
              <a:t>Teach CE courses</a:t>
            </a:r>
          </a:p>
          <a:p>
            <a:pPr lvl="1"/>
            <a:r>
              <a:rPr lang="en-US" dirty="0" smtClean="0"/>
              <a:t>Serve as a reviewer for a journal</a:t>
            </a:r>
          </a:p>
          <a:p>
            <a:pPr lvl="1"/>
            <a:r>
              <a:rPr lang="en-US" dirty="0" smtClean="0"/>
              <a:t>Present at journal clubs</a:t>
            </a:r>
          </a:p>
          <a:p>
            <a:r>
              <a:rPr lang="en-US" dirty="0" smtClean="0"/>
              <a:t>Start a blog or podcast, or publish videos. Cover topics such as: </a:t>
            </a:r>
          </a:p>
          <a:p>
            <a:pPr lvl="1"/>
            <a:r>
              <a:rPr lang="en-US" dirty="0"/>
              <a:t>Research findings</a:t>
            </a:r>
          </a:p>
          <a:p>
            <a:pPr lvl="1">
              <a:lnSpc>
                <a:spcPct val="90000"/>
              </a:lnSpc>
            </a:pPr>
            <a:r>
              <a:rPr lang="en-US" dirty="0"/>
              <a:t>Questions about your area of research</a:t>
            </a:r>
          </a:p>
          <a:p>
            <a:pPr lvl="1">
              <a:lnSpc>
                <a:spcPct val="90000"/>
              </a:lnSpc>
            </a:pPr>
            <a:r>
              <a:rPr lang="en-US" dirty="0"/>
              <a:t>Comments on publications by other authors</a:t>
            </a:r>
          </a:p>
          <a:p>
            <a:pPr marL="206375" lvl="1" indent="0">
              <a:lnSpc>
                <a:spcPct val="90000"/>
              </a:lnSpc>
              <a:buNone/>
            </a:pPr>
            <a:endParaRPr lang="en-US" dirty="0"/>
          </a:p>
          <a:p>
            <a:endParaRPr lang="en-US" dirty="0"/>
          </a:p>
        </p:txBody>
      </p:sp>
      <p:pic>
        <p:nvPicPr>
          <p:cNvPr id="5" name="Picture 4"/>
          <p:cNvPicPr>
            <a:picLocks noChangeAspect="1"/>
          </p:cNvPicPr>
          <p:nvPr/>
        </p:nvPicPr>
        <p:blipFill rotWithShape="1">
          <a:blip r:embed="rId3"/>
          <a:srcRect l="23236" t="10000" r="23651" b="28999"/>
          <a:stretch/>
        </p:blipFill>
        <p:spPr>
          <a:xfrm>
            <a:off x="4693661" y="982143"/>
            <a:ext cx="3217349" cy="2299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694473" y="3409442"/>
            <a:ext cx="2551029" cy="381000"/>
          </a:xfrm>
          <a:prstGeom prst="rect">
            <a:avLst/>
          </a:prstGeom>
          <a:noFill/>
        </p:spPr>
        <p:txBody>
          <a:bodyPr wrap="square" lIns="0" tIns="0" rIns="0" bIns="0" rtlCol="0">
            <a:noAutofit/>
          </a:bodyPr>
          <a:lstStyle/>
          <a:p>
            <a:pPr>
              <a:lnSpc>
                <a:spcPct val="90000"/>
              </a:lnSpc>
              <a:spcBef>
                <a:spcPts val="600"/>
              </a:spcBef>
            </a:pPr>
            <a:r>
              <a:rPr lang="en-US" sz="1200" spc="-50" dirty="0" smtClean="0"/>
              <a:t>(</a:t>
            </a:r>
            <a:r>
              <a:rPr lang="en-US" sz="1200" i="1" spc="-50" dirty="0" smtClean="0"/>
              <a:t>above) Screenshot of Research Blogging News page: www.researchblogging.org</a:t>
            </a:r>
            <a:endParaRPr lang="en-US" sz="1200" i="1" spc="-50" dirty="0"/>
          </a:p>
        </p:txBody>
      </p:sp>
      <p:sp>
        <p:nvSpPr>
          <p:cNvPr id="7" name="Rectangle 6"/>
          <p:cNvSpPr/>
          <p:nvPr/>
        </p:nvSpPr>
        <p:spPr>
          <a:xfrm>
            <a:off x="533400" y="5176502"/>
            <a:ext cx="5029200" cy="840230"/>
          </a:xfrm>
          <a:prstGeom prst="rect">
            <a:avLst/>
          </a:prstGeom>
        </p:spPr>
        <p:txBody>
          <a:bodyPr wrap="square">
            <a:spAutoFit/>
          </a:bodyPr>
          <a:lstStyle/>
          <a:p>
            <a:pPr marL="174625" lvl="1" indent="-174625">
              <a:lnSpc>
                <a:spcPct val="90000"/>
              </a:lnSpc>
              <a:buClr>
                <a:schemeClr val="accent1"/>
              </a:buClr>
              <a:buFont typeface="Arial" pitchFamily="34" charset="0"/>
              <a:buChar char="•"/>
            </a:pPr>
            <a:r>
              <a:rPr lang="en-US" dirty="0"/>
              <a:t>Consider writing about your research in a trade journal or magazine to </a:t>
            </a:r>
            <a:r>
              <a:rPr lang="en-US" dirty="0" smtClean="0"/>
              <a:t>reach members of profession or industry. </a:t>
            </a:r>
            <a:endParaRPr lang="en-US" dirty="0"/>
          </a:p>
        </p:txBody>
      </p:sp>
      <p:sp>
        <p:nvSpPr>
          <p:cNvPr id="8" name="Oval 7"/>
          <p:cNvSpPr/>
          <p:nvPr/>
        </p:nvSpPr>
        <p:spPr>
          <a:xfrm>
            <a:off x="5715000" y="3505200"/>
            <a:ext cx="5867400" cy="4114800"/>
          </a:xfrm>
          <a:prstGeom prst="ellipse">
            <a:avLst/>
          </a:prstGeom>
          <a:noFill/>
          <a:ln w="57150">
            <a:solidFill>
              <a:srgbClr val="61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863" y="5832317"/>
            <a:ext cx="2454946" cy="692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Outpatient Surgery Magaz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502" y="3868502"/>
            <a:ext cx="1645868" cy="6966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ealth Data Manag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2336" y="4664019"/>
            <a:ext cx="1766100" cy="4277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ontribute to the Site | Psychiatric Times - Mozilla Firefox"/>
          <p:cNvPicPr>
            <a:picLocks noChangeAspect="1"/>
          </p:cNvPicPr>
          <p:nvPr/>
        </p:nvPicPr>
        <p:blipFill rotWithShape="1">
          <a:blip r:embed="rId7">
            <a:extLst>
              <a:ext uri="{28A0092B-C50C-407E-A947-70E740481C1C}">
                <a14:useLocalDpi xmlns:a14="http://schemas.microsoft.com/office/drawing/2010/main" val="0"/>
              </a:ext>
            </a:extLst>
          </a:blip>
          <a:srcRect l="25833" t="14178" r="54167" b="77862"/>
          <a:stretch/>
        </p:blipFill>
        <p:spPr>
          <a:xfrm>
            <a:off x="6818107" y="5274763"/>
            <a:ext cx="1828800" cy="457200"/>
          </a:xfrm>
          <a:prstGeom prst="rect">
            <a:avLst/>
          </a:prstGeom>
        </p:spPr>
      </p:pic>
    </p:spTree>
    <p:extLst>
      <p:ext uri="{BB962C8B-B14F-4D97-AF65-F5344CB8AC3E}">
        <p14:creationId xmlns:p14="http://schemas.microsoft.com/office/powerpoint/2010/main" val="3502257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Open Access</a:t>
            </a:r>
            <a:endParaRPr lang="en-US" dirty="0"/>
          </a:p>
        </p:txBody>
      </p:sp>
      <p:sp>
        <p:nvSpPr>
          <p:cNvPr id="6" name="TextBox 5"/>
          <p:cNvSpPr txBox="1"/>
          <p:nvPr/>
        </p:nvSpPr>
        <p:spPr>
          <a:xfrm>
            <a:off x="5056189" y="1015194"/>
            <a:ext cx="3980168" cy="3060838"/>
          </a:xfrm>
          <a:prstGeom prst="rect">
            <a:avLst/>
          </a:prstGeom>
          <a:noFill/>
        </p:spPr>
        <p:txBody>
          <a:bodyPr wrap="square" rtlCol="0">
            <a:spAutoFit/>
          </a:bodyPr>
          <a:lstStyle/>
          <a:p>
            <a:pPr marL="0" lvl="1">
              <a:lnSpc>
                <a:spcPct val="90000"/>
              </a:lnSpc>
              <a:spcBef>
                <a:spcPct val="20000"/>
              </a:spcBef>
              <a:buClr>
                <a:schemeClr val="accent1"/>
              </a:buClr>
            </a:pPr>
            <a:r>
              <a:rPr lang="en-US" sz="2000" spc="-50" dirty="0"/>
              <a:t>Directory </a:t>
            </a:r>
            <a:r>
              <a:rPr lang="en-US" sz="2000" spc="-50" dirty="0"/>
              <a:t>of Open Access Journals (DOAJ)</a:t>
            </a:r>
          </a:p>
          <a:p>
            <a:pPr marL="0" lvl="1">
              <a:lnSpc>
                <a:spcPct val="90000"/>
              </a:lnSpc>
              <a:spcBef>
                <a:spcPct val="20000"/>
              </a:spcBef>
              <a:buClr>
                <a:schemeClr val="accent1"/>
              </a:buClr>
            </a:pPr>
            <a:r>
              <a:rPr lang="en-US" sz="1900" spc="-50" dirty="0">
                <a:solidFill>
                  <a:schemeClr val="accent1"/>
                </a:solidFill>
                <a:hlinkClick r:id="rId2"/>
              </a:rPr>
              <a:t>http://www.joaj.org</a:t>
            </a:r>
            <a:r>
              <a:rPr lang="en-US" sz="1900" spc="-50" dirty="0" smtClean="0">
                <a:solidFill>
                  <a:schemeClr val="accent1"/>
                </a:solidFill>
                <a:hlinkClick r:id="rId2"/>
              </a:rPr>
              <a:t>/</a:t>
            </a:r>
            <a:endParaRPr lang="en-US" sz="1900" spc="-50" dirty="0" smtClean="0">
              <a:solidFill>
                <a:schemeClr val="accent1"/>
              </a:solidFill>
            </a:endParaRPr>
          </a:p>
          <a:p>
            <a:pPr marL="0" lvl="1">
              <a:lnSpc>
                <a:spcPct val="90000"/>
              </a:lnSpc>
              <a:spcBef>
                <a:spcPct val="20000"/>
              </a:spcBef>
              <a:buClr>
                <a:schemeClr val="accent1"/>
              </a:buClr>
            </a:pPr>
            <a:endParaRPr lang="en-US" sz="2000" spc="-50" dirty="0" smtClean="0"/>
          </a:p>
          <a:p>
            <a:pPr marL="0" lvl="1">
              <a:lnSpc>
                <a:spcPct val="90000"/>
              </a:lnSpc>
              <a:spcBef>
                <a:spcPct val="20000"/>
              </a:spcBef>
              <a:buClr>
                <a:schemeClr val="accent1"/>
              </a:buClr>
            </a:pPr>
            <a:r>
              <a:rPr lang="en-US" sz="2000" spc="-50" dirty="0" smtClean="0"/>
              <a:t>Check </a:t>
            </a:r>
            <a:r>
              <a:rPr lang="en-US" sz="2000" spc="-50" dirty="0"/>
              <a:t>with your publisher or SHERPA/</a:t>
            </a:r>
            <a:r>
              <a:rPr lang="en-US" sz="2000" spc="-50" dirty="0" err="1"/>
              <a:t>RoMEO</a:t>
            </a:r>
            <a:r>
              <a:rPr lang="en-US" sz="2000" spc="-50" dirty="0"/>
              <a:t> for which version you can submit: </a:t>
            </a:r>
            <a:r>
              <a:rPr lang="en-US" sz="1900" spc="-50" dirty="0">
                <a:solidFill>
                  <a:schemeClr val="accent1"/>
                </a:solidFill>
                <a:hlinkClick r:id="rId3"/>
              </a:rPr>
              <a:t>http://www.sherpa.ac.uk/romeo/</a:t>
            </a:r>
            <a:endParaRPr lang="en-US" sz="1900" spc="-50" dirty="0">
              <a:solidFill>
                <a:schemeClr val="accent1"/>
              </a:solidFill>
            </a:endParaRPr>
          </a:p>
          <a:p>
            <a:pPr marL="457200" lvl="2">
              <a:lnSpc>
                <a:spcPct val="90000"/>
              </a:lnSpc>
              <a:spcBef>
                <a:spcPct val="20000"/>
              </a:spcBef>
              <a:buClr>
                <a:schemeClr val="accent1"/>
              </a:buClr>
            </a:pPr>
            <a:endParaRPr lang="en-US" sz="1900" spc="-50" dirty="0">
              <a:solidFill>
                <a:schemeClr val="accent1"/>
              </a:solidFill>
            </a:endParaRPr>
          </a:p>
          <a:p>
            <a:endParaRPr lang="en-US" dirty="0"/>
          </a:p>
        </p:txBody>
      </p:sp>
      <p:pic>
        <p:nvPicPr>
          <p:cNvPr id="5" name="Picture 2" descr="OA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8521" y="4032201"/>
            <a:ext cx="1531173" cy="5534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1066800"/>
            <a:ext cx="4565192" cy="3056221"/>
          </a:xfrm>
          <a:prstGeom prst="rect">
            <a:avLst/>
          </a:prstGeom>
        </p:spPr>
        <p:txBody>
          <a:bodyPr wrap="square">
            <a:spAutoFit/>
          </a:bodyPr>
          <a:lstStyle/>
          <a:p>
            <a:pPr marL="0" lvl="1">
              <a:lnSpc>
                <a:spcPct val="90000"/>
              </a:lnSpc>
              <a:spcBef>
                <a:spcPct val="20000"/>
              </a:spcBef>
              <a:buClr>
                <a:schemeClr val="accent1"/>
              </a:buClr>
            </a:pPr>
            <a:r>
              <a:rPr lang="en-US" sz="2000" spc="-50" dirty="0"/>
              <a:t>Options for sharing include:</a:t>
            </a:r>
          </a:p>
          <a:p>
            <a:pPr marL="0" lvl="1">
              <a:lnSpc>
                <a:spcPct val="90000"/>
              </a:lnSpc>
              <a:spcBef>
                <a:spcPct val="20000"/>
              </a:spcBef>
              <a:buClr>
                <a:schemeClr val="accent1"/>
              </a:buClr>
            </a:pPr>
            <a:r>
              <a:rPr lang="en-US" b="1" spc="-50" dirty="0" err="1" smtClean="0">
                <a:solidFill>
                  <a:schemeClr val="accent1"/>
                </a:solidFill>
              </a:rPr>
              <a:t>DigitalHub</a:t>
            </a:r>
            <a:r>
              <a:rPr lang="en-US" b="1" spc="-50" dirty="0">
                <a:solidFill>
                  <a:schemeClr val="accent1"/>
                </a:solidFill>
              </a:rPr>
              <a:t>: </a:t>
            </a:r>
            <a:r>
              <a:rPr lang="en-US" b="1" spc="-50" dirty="0">
                <a:solidFill>
                  <a:schemeClr val="accent1"/>
                </a:solidFill>
                <a:hlinkClick r:id="rId5"/>
              </a:rPr>
              <a:t>https://digitalhub.northwestern.edu</a:t>
            </a:r>
            <a:r>
              <a:rPr lang="en-US" b="1" spc="-50" dirty="0" smtClean="0">
                <a:solidFill>
                  <a:schemeClr val="accent1"/>
                </a:solidFill>
                <a:hlinkClick r:id="rId5"/>
              </a:rPr>
              <a:t>/</a:t>
            </a:r>
            <a:endParaRPr lang="en-US" b="1" spc="-50" dirty="0" smtClean="0">
              <a:solidFill>
                <a:schemeClr val="accent1"/>
              </a:solidFill>
            </a:endParaRPr>
          </a:p>
          <a:p>
            <a:pPr marL="0" lvl="1">
              <a:lnSpc>
                <a:spcPct val="90000"/>
              </a:lnSpc>
              <a:spcBef>
                <a:spcPct val="20000"/>
              </a:spcBef>
              <a:buClr>
                <a:schemeClr val="accent1"/>
              </a:buClr>
            </a:pPr>
            <a:r>
              <a:rPr lang="en-US" spc="-50" dirty="0" err="1" smtClean="0">
                <a:solidFill>
                  <a:schemeClr val="accent1"/>
                </a:solidFill>
              </a:rPr>
              <a:t>Slideshare</a:t>
            </a:r>
            <a:r>
              <a:rPr lang="en-US" spc="-50" dirty="0" smtClean="0">
                <a:solidFill>
                  <a:schemeClr val="accent1"/>
                </a:solidFill>
              </a:rPr>
              <a:t>: </a:t>
            </a:r>
            <a:r>
              <a:rPr lang="en-US" spc="-50" dirty="0" smtClean="0">
                <a:solidFill>
                  <a:schemeClr val="accent1"/>
                </a:solidFill>
                <a:hlinkClick r:id="rId6"/>
              </a:rPr>
              <a:t>http://www.slideshare.net</a:t>
            </a:r>
            <a:endParaRPr lang="en-US" spc="-50" dirty="0" smtClean="0">
              <a:solidFill>
                <a:schemeClr val="accent1"/>
              </a:solidFill>
            </a:endParaRPr>
          </a:p>
          <a:p>
            <a:pPr marL="0" lvl="1">
              <a:lnSpc>
                <a:spcPct val="90000"/>
              </a:lnSpc>
              <a:spcBef>
                <a:spcPct val="20000"/>
              </a:spcBef>
              <a:buClr>
                <a:schemeClr val="accent1"/>
              </a:buClr>
            </a:pPr>
            <a:r>
              <a:rPr lang="en-US" spc="-50" dirty="0" err="1" smtClean="0">
                <a:solidFill>
                  <a:schemeClr val="accent1"/>
                </a:solidFill>
              </a:rPr>
              <a:t>Figshare</a:t>
            </a:r>
            <a:r>
              <a:rPr lang="en-US" spc="-50" dirty="0" smtClean="0">
                <a:solidFill>
                  <a:schemeClr val="accent1"/>
                </a:solidFill>
              </a:rPr>
              <a:t>: </a:t>
            </a:r>
            <a:r>
              <a:rPr lang="en-US" spc="-50" dirty="0" smtClean="0">
                <a:solidFill>
                  <a:schemeClr val="accent1"/>
                </a:solidFill>
                <a:hlinkClick r:id="rId7"/>
              </a:rPr>
              <a:t>http://www.figshare.com</a:t>
            </a:r>
            <a:endParaRPr lang="en-US" spc="-50" dirty="0" smtClean="0">
              <a:solidFill>
                <a:schemeClr val="accent1"/>
              </a:solidFill>
            </a:endParaRPr>
          </a:p>
          <a:p>
            <a:pPr marL="0" lvl="1">
              <a:lnSpc>
                <a:spcPct val="90000"/>
              </a:lnSpc>
              <a:spcBef>
                <a:spcPct val="20000"/>
              </a:spcBef>
              <a:buClr>
                <a:schemeClr val="accent1"/>
              </a:buClr>
            </a:pPr>
            <a:r>
              <a:rPr lang="en-US" spc="-50" dirty="0" smtClean="0">
                <a:solidFill>
                  <a:schemeClr val="accent1"/>
                </a:solidFill>
              </a:rPr>
              <a:t>Dryad: </a:t>
            </a:r>
            <a:r>
              <a:rPr lang="en-US" spc="-50" dirty="0" smtClean="0">
                <a:solidFill>
                  <a:schemeClr val="accent1"/>
                </a:solidFill>
                <a:hlinkClick r:id="rId8"/>
              </a:rPr>
              <a:t>http://datadryad.org</a:t>
            </a:r>
            <a:endParaRPr lang="en-US" spc="-50" dirty="0" smtClean="0">
              <a:solidFill>
                <a:schemeClr val="accent1"/>
              </a:solidFill>
            </a:endParaRPr>
          </a:p>
          <a:p>
            <a:pPr marL="0" lvl="1">
              <a:lnSpc>
                <a:spcPct val="90000"/>
              </a:lnSpc>
              <a:spcBef>
                <a:spcPct val="20000"/>
              </a:spcBef>
              <a:buClr>
                <a:schemeClr val="accent1"/>
              </a:buClr>
            </a:pPr>
            <a:endParaRPr lang="en-US" spc="-50" dirty="0" smtClean="0"/>
          </a:p>
          <a:p>
            <a:pPr marL="0" lvl="1">
              <a:lnSpc>
                <a:spcPct val="90000"/>
              </a:lnSpc>
              <a:spcBef>
                <a:spcPct val="20000"/>
              </a:spcBef>
              <a:buClr>
                <a:schemeClr val="accent1"/>
              </a:buClr>
            </a:pPr>
            <a:r>
              <a:rPr lang="en-US" spc="-50" dirty="0" smtClean="0"/>
              <a:t>For </a:t>
            </a:r>
            <a:r>
              <a:rPr lang="en-US" spc="-50" dirty="0"/>
              <a:t>more information, see </a:t>
            </a:r>
            <a:r>
              <a:rPr lang="en-US" spc="-50" dirty="0" err="1"/>
              <a:t>Galter</a:t>
            </a:r>
            <a:r>
              <a:rPr lang="en-US" spc="-50" dirty="0"/>
              <a:t> News Item: </a:t>
            </a:r>
            <a:endParaRPr lang="en-US" spc="-50" dirty="0" smtClean="0">
              <a:solidFill>
                <a:schemeClr val="accent1"/>
              </a:solidFill>
            </a:endParaRPr>
          </a:p>
          <a:p>
            <a:pPr marL="0" lvl="1">
              <a:lnSpc>
                <a:spcPct val="90000"/>
              </a:lnSpc>
              <a:spcBef>
                <a:spcPct val="20000"/>
              </a:spcBef>
              <a:buClr>
                <a:schemeClr val="accent1"/>
              </a:buClr>
            </a:pPr>
            <a:r>
              <a:rPr lang="en-US" spc="-50" dirty="0" smtClean="0">
                <a:solidFill>
                  <a:schemeClr val="accent1"/>
                </a:solidFill>
                <a:hlinkClick r:id="rId9"/>
              </a:rPr>
              <a:t>http</a:t>
            </a:r>
            <a:r>
              <a:rPr lang="en-US" spc="-50" dirty="0" smtClean="0">
                <a:solidFill>
                  <a:schemeClr val="accent1"/>
                </a:solidFill>
                <a:hlinkClick r:id="rId9"/>
              </a:rPr>
              <a:t>://galter.northwestern.edu/News/sharing-publishing-and-archiving-your-work</a:t>
            </a:r>
            <a:endParaRPr lang="en-US" spc="-50" dirty="0" smtClean="0">
              <a:solidFill>
                <a:schemeClr val="accent1"/>
              </a:solidFill>
            </a:endParaRPr>
          </a:p>
          <a:p>
            <a:pPr marL="457200" lvl="2">
              <a:lnSpc>
                <a:spcPct val="90000"/>
              </a:lnSpc>
              <a:spcBef>
                <a:spcPct val="20000"/>
              </a:spcBef>
              <a:buClr>
                <a:schemeClr val="accent1"/>
              </a:buClr>
            </a:pPr>
            <a:endParaRPr lang="en-US" spc="-50" dirty="0">
              <a:solidFill>
                <a:schemeClr val="accent1"/>
              </a:solidFill>
            </a:endParaRPr>
          </a:p>
        </p:txBody>
      </p:sp>
      <p:sp>
        <p:nvSpPr>
          <p:cNvPr id="8" name="Oval 7"/>
          <p:cNvSpPr/>
          <p:nvPr/>
        </p:nvSpPr>
        <p:spPr>
          <a:xfrm>
            <a:off x="6585831" y="3470089"/>
            <a:ext cx="4800600" cy="3902691"/>
          </a:xfrm>
          <a:prstGeom prst="ellipse">
            <a:avLst/>
          </a:prstGeom>
          <a:noFill/>
          <a:ln w="57150">
            <a:solidFill>
              <a:srgbClr val="61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2" descr="http://wiki.creativecommons.org/images/9/91/Dryad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7179" y="4768925"/>
            <a:ext cx="991151" cy="5539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lideShare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0103" y="5546284"/>
            <a:ext cx="1605449" cy="3124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encrypted-tbn2.gstatic.com/images?q=tbn:ANd9GcSoS_rjvscQAGssjGMLO6d4jzCMr4Gv0UItTu6rHccbKYItygPo"/>
          <p:cNvPicPr>
            <a:picLocks noChangeAspect="1" noChangeArrowheads="1"/>
          </p:cNvPicPr>
          <p:nvPr/>
        </p:nvPicPr>
        <p:blipFill rotWithShape="1">
          <a:blip r:embed="rId12">
            <a:extLst>
              <a:ext uri="{28A0092B-C50C-407E-A947-70E740481C1C}">
                <a14:useLocalDpi xmlns:a14="http://schemas.microsoft.com/office/drawing/2010/main" val="0"/>
              </a:ext>
            </a:extLst>
          </a:blip>
          <a:srcRect l="16192" t="24825" r="17522" b="24501"/>
          <a:stretch/>
        </p:blipFill>
        <p:spPr bwMode="auto">
          <a:xfrm>
            <a:off x="7315200" y="6052294"/>
            <a:ext cx="1485348" cy="4626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90997" y="4039977"/>
            <a:ext cx="6048473" cy="1600438"/>
          </a:xfrm>
          <a:prstGeom prst="rect">
            <a:avLst/>
          </a:prstGeom>
        </p:spPr>
        <p:txBody>
          <a:bodyPr wrap="square">
            <a:spAutoFit/>
          </a:bodyPr>
          <a:lstStyle/>
          <a:p>
            <a:pPr marL="0" lvl="1">
              <a:lnSpc>
                <a:spcPct val="90000"/>
              </a:lnSpc>
              <a:spcBef>
                <a:spcPct val="20000"/>
              </a:spcBef>
              <a:buClr>
                <a:schemeClr val="accent1"/>
              </a:buClr>
            </a:pPr>
            <a:r>
              <a:rPr lang="en-US" sz="2000" spc="-50" dirty="0"/>
              <a:t>Include a discussion of how your research could translate to clinical outcomes or technologies</a:t>
            </a:r>
          </a:p>
          <a:p>
            <a:pPr marL="174625" lvl="1" indent="-174625">
              <a:lnSpc>
                <a:spcPct val="90000"/>
              </a:lnSpc>
              <a:spcBef>
                <a:spcPct val="20000"/>
              </a:spcBef>
              <a:buClr>
                <a:schemeClr val="accent1"/>
              </a:buClr>
              <a:buFont typeface="Arial" pitchFamily="34" charset="0"/>
              <a:buChar char="•"/>
            </a:pPr>
            <a:endParaRPr lang="en-US" sz="2000" spc="-50" dirty="0"/>
          </a:p>
          <a:p>
            <a:pPr marL="0" lvl="1">
              <a:lnSpc>
                <a:spcPct val="90000"/>
              </a:lnSpc>
              <a:spcBef>
                <a:spcPct val="20000"/>
              </a:spcBef>
              <a:buClr>
                <a:schemeClr val="accent1"/>
              </a:buClr>
            </a:pPr>
            <a:r>
              <a:rPr lang="en-US" sz="2000" spc="-50" dirty="0"/>
              <a:t>Could enhance the probability that the article will affect public policy and thus increase its impact</a:t>
            </a:r>
          </a:p>
        </p:txBody>
      </p:sp>
    </p:spTree>
    <p:extLst>
      <p:ext uri="{BB962C8B-B14F-4D97-AF65-F5344CB8AC3E}">
        <p14:creationId xmlns:p14="http://schemas.microsoft.com/office/powerpoint/2010/main" val="2582101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Northwestern Medicine High Brand">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nSpc>
            <a:spcPct val="90000"/>
          </a:lnSpc>
          <a:spcBef>
            <a:spcPts val="600"/>
          </a:spcBef>
          <a:defRPr sz="1850" spc="-5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4655</TotalTime>
  <Words>2216</Words>
  <Application>Microsoft Office PowerPoint</Application>
  <PresentationFormat>On-screen Show (4:3)</PresentationFormat>
  <Paragraphs>418</Paragraphs>
  <Slides>18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Symbol</vt:lpstr>
      <vt:lpstr>Northwestern Medicine High Brand</vt:lpstr>
      <vt:lpstr>Enhancing the Visibility and Dissemination of Research</vt:lpstr>
      <vt:lpstr>Feinberg School of Medicine</vt:lpstr>
      <vt:lpstr>Metrics and Impact Core</vt:lpstr>
      <vt:lpstr>Data Sources and Tools</vt:lpstr>
      <vt:lpstr>Outreach and Engagement</vt:lpstr>
      <vt:lpstr>Establishing an Online Identity</vt:lpstr>
      <vt:lpstr>Enhancing Discovery of Your Work</vt:lpstr>
      <vt:lpstr>Increasing Dissemination of Your Work</vt:lpstr>
      <vt:lpstr>Consider Open Access</vt:lpstr>
      <vt:lpstr>Motivations for Assessing Research Impact</vt:lpstr>
      <vt:lpstr>Research Career Lifecycle</vt:lpstr>
      <vt:lpstr>Libraries of Indicators</vt:lpstr>
      <vt:lpstr>Examples of Impact Descriptions</vt:lpstr>
      <vt:lpstr>Alternative metrics: scenario for thought</vt:lpstr>
      <vt:lpstr>Alternative metrics: scenario for thought</vt:lpstr>
      <vt:lpstr>Measure What Matters</vt:lpstr>
      <vt:lpstr>Alternative Metrics Resources</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Northwestern Medicine</dc:title>
  <dc:creator>Landor Associates Chicago</dc:creator>
  <cp:lastModifiedBy>Karen E Gutzman</cp:lastModifiedBy>
  <cp:revision>380</cp:revision>
  <cp:lastPrinted>2013-09-27T20:14:21Z</cp:lastPrinted>
  <dcterms:created xsi:type="dcterms:W3CDTF">2013-10-23T14:57:36Z</dcterms:created>
  <dcterms:modified xsi:type="dcterms:W3CDTF">2017-06-19T21:45:08Z</dcterms:modified>
</cp:coreProperties>
</file>