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handoutMasterIdLst>
    <p:handoutMasterId r:id="rId3"/>
  </p:handoutMasterIdLst>
  <p:sldIdLst>
    <p:sldId id="256" r:id="rId2"/>
  </p:sldIdLst>
  <p:sldSz cx="43891200" cy="43891200"/>
  <p:notesSz cx="7010400" cy="9296400"/>
  <p:defaultTextStyle>
    <a:defPPr>
      <a:defRPr lang="en-US"/>
    </a:defPPr>
    <a:lvl1pPr algn="l" rtl="0" fontAlgn="base">
      <a:spcBef>
        <a:spcPct val="0"/>
      </a:spcBef>
      <a:spcAft>
        <a:spcPct val="0"/>
      </a:spcAft>
      <a:defRPr sz="4042" kern="1200">
        <a:solidFill>
          <a:schemeClr val="tx1"/>
        </a:solidFill>
        <a:latin typeface="Times New Roman" pitchFamily="18" charset="0"/>
        <a:ea typeface="+mn-ea"/>
        <a:cs typeface="+mn-cs"/>
      </a:defRPr>
    </a:lvl1pPr>
    <a:lvl2pPr marL="770016" algn="l" rtl="0" fontAlgn="base">
      <a:spcBef>
        <a:spcPct val="0"/>
      </a:spcBef>
      <a:spcAft>
        <a:spcPct val="0"/>
      </a:spcAft>
      <a:defRPr sz="4042" kern="1200">
        <a:solidFill>
          <a:schemeClr val="tx1"/>
        </a:solidFill>
        <a:latin typeface="Times New Roman" pitchFamily="18" charset="0"/>
        <a:ea typeface="+mn-ea"/>
        <a:cs typeface="+mn-cs"/>
      </a:defRPr>
    </a:lvl2pPr>
    <a:lvl3pPr marL="1540032" algn="l" rtl="0" fontAlgn="base">
      <a:spcBef>
        <a:spcPct val="0"/>
      </a:spcBef>
      <a:spcAft>
        <a:spcPct val="0"/>
      </a:spcAft>
      <a:defRPr sz="4042" kern="1200">
        <a:solidFill>
          <a:schemeClr val="tx1"/>
        </a:solidFill>
        <a:latin typeface="Times New Roman" pitchFamily="18" charset="0"/>
        <a:ea typeface="+mn-ea"/>
        <a:cs typeface="+mn-cs"/>
      </a:defRPr>
    </a:lvl3pPr>
    <a:lvl4pPr marL="2310049" algn="l" rtl="0" fontAlgn="base">
      <a:spcBef>
        <a:spcPct val="0"/>
      </a:spcBef>
      <a:spcAft>
        <a:spcPct val="0"/>
      </a:spcAft>
      <a:defRPr sz="4042" kern="1200">
        <a:solidFill>
          <a:schemeClr val="tx1"/>
        </a:solidFill>
        <a:latin typeface="Times New Roman" pitchFamily="18" charset="0"/>
        <a:ea typeface="+mn-ea"/>
        <a:cs typeface="+mn-cs"/>
      </a:defRPr>
    </a:lvl4pPr>
    <a:lvl5pPr marL="3080065" algn="l" rtl="0" fontAlgn="base">
      <a:spcBef>
        <a:spcPct val="0"/>
      </a:spcBef>
      <a:spcAft>
        <a:spcPct val="0"/>
      </a:spcAft>
      <a:defRPr sz="4042" kern="1200">
        <a:solidFill>
          <a:schemeClr val="tx1"/>
        </a:solidFill>
        <a:latin typeface="Times New Roman" pitchFamily="18" charset="0"/>
        <a:ea typeface="+mn-ea"/>
        <a:cs typeface="+mn-cs"/>
      </a:defRPr>
    </a:lvl5pPr>
    <a:lvl6pPr marL="3850081" algn="l" defTabSz="1540032" rtl="0" eaLnBrk="1" latinLnBrk="0" hangingPunct="1">
      <a:defRPr sz="4042" kern="1200">
        <a:solidFill>
          <a:schemeClr val="tx1"/>
        </a:solidFill>
        <a:latin typeface="Times New Roman" pitchFamily="18" charset="0"/>
        <a:ea typeface="+mn-ea"/>
        <a:cs typeface="+mn-cs"/>
      </a:defRPr>
    </a:lvl6pPr>
    <a:lvl7pPr marL="4620097" algn="l" defTabSz="1540032" rtl="0" eaLnBrk="1" latinLnBrk="0" hangingPunct="1">
      <a:defRPr sz="4042" kern="1200">
        <a:solidFill>
          <a:schemeClr val="tx1"/>
        </a:solidFill>
        <a:latin typeface="Times New Roman" pitchFamily="18" charset="0"/>
        <a:ea typeface="+mn-ea"/>
        <a:cs typeface="+mn-cs"/>
      </a:defRPr>
    </a:lvl7pPr>
    <a:lvl8pPr marL="5390114" algn="l" defTabSz="1540032" rtl="0" eaLnBrk="1" latinLnBrk="0" hangingPunct="1">
      <a:defRPr sz="4042" kern="1200">
        <a:solidFill>
          <a:schemeClr val="tx1"/>
        </a:solidFill>
        <a:latin typeface="Times New Roman" pitchFamily="18" charset="0"/>
        <a:ea typeface="+mn-ea"/>
        <a:cs typeface="+mn-cs"/>
      </a:defRPr>
    </a:lvl8pPr>
    <a:lvl9pPr marL="6160130" algn="l" defTabSz="1540032" rtl="0" eaLnBrk="1" latinLnBrk="0" hangingPunct="1">
      <a:defRPr sz="4042"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6770" userDrawn="1">
          <p15:clr>
            <a:srgbClr val="A4A3A4"/>
          </p15:clr>
        </p15:guide>
        <p15:guide id="2" pos="1152" userDrawn="1">
          <p15:clr>
            <a:srgbClr val="A4A3A4"/>
          </p15:clr>
        </p15:guide>
        <p15:guide id="3" pos="26496" userDrawn="1">
          <p15:clr>
            <a:srgbClr val="A4A3A4"/>
          </p15:clr>
        </p15:guide>
        <p15:guide id="4" orient="horz" pos="13495" userDrawn="1">
          <p15:clr>
            <a:srgbClr val="A4A3A4"/>
          </p15:clr>
        </p15:guide>
        <p15:guide id="5" orient="horz" pos="18761" userDrawn="1">
          <p15:clr>
            <a:srgbClr val="A4A3A4"/>
          </p15:clr>
        </p15:guide>
        <p15:guide id="6" orient="horz" pos="1799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6E71"/>
    <a:srgbClr val="414385"/>
    <a:srgbClr val="520063"/>
    <a:srgbClr val="6300A4"/>
    <a:srgbClr val="5900A4"/>
    <a:srgbClr val="5200A4"/>
    <a:srgbClr val="660066"/>
    <a:srgbClr val="5A0098"/>
    <a:srgbClr val="6600CC"/>
    <a:srgbClr val="6A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28446" autoAdjust="0"/>
    <p:restoredTop sz="95336" autoAdjust="0"/>
  </p:normalViewPr>
  <p:slideViewPr>
    <p:cSldViewPr>
      <p:cViewPr>
        <p:scale>
          <a:sx n="33" d="100"/>
          <a:sy n="33" d="100"/>
        </p:scale>
        <p:origin x="828" y="-1650"/>
      </p:cViewPr>
      <p:guideLst>
        <p:guide orient="horz" pos="26770"/>
        <p:guide pos="1152"/>
        <p:guide pos="26496"/>
        <p:guide orient="horz" pos="13495"/>
        <p:guide orient="horz" pos="18761"/>
        <p:guide orient="horz" pos="17993"/>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3037122" cy="464221"/>
          </a:xfrm>
          <a:prstGeom prst="rect">
            <a:avLst/>
          </a:prstGeom>
          <a:noFill/>
          <a:ln w="9525">
            <a:noFill/>
            <a:miter lim="800000"/>
            <a:headEnd/>
            <a:tailEnd/>
          </a:ln>
          <a:effectLst/>
        </p:spPr>
        <p:txBody>
          <a:bodyPr vert="horz" wrap="square" lIns="93168" tIns="46583" rIns="93168" bIns="46583" numCol="1" anchor="t" anchorCtr="0" compatLnSpc="1">
            <a:prstTxWarp prst="textNoShape">
              <a:avLst/>
            </a:prstTxWarp>
          </a:bodyPr>
          <a:lstStyle>
            <a:lvl1pPr defTabSz="932073">
              <a:defRPr sz="1200"/>
            </a:lvl1pPr>
          </a:lstStyle>
          <a:p>
            <a:endParaRPr lang="en-US"/>
          </a:p>
        </p:txBody>
      </p:sp>
      <p:sp>
        <p:nvSpPr>
          <p:cNvPr id="14339" name="Rectangle 3"/>
          <p:cNvSpPr>
            <a:spLocks noGrp="1" noChangeArrowheads="1"/>
          </p:cNvSpPr>
          <p:nvPr>
            <p:ph type="dt" sz="quarter" idx="1"/>
          </p:nvPr>
        </p:nvSpPr>
        <p:spPr bwMode="auto">
          <a:xfrm>
            <a:off x="3973279" y="0"/>
            <a:ext cx="3037121" cy="464221"/>
          </a:xfrm>
          <a:prstGeom prst="rect">
            <a:avLst/>
          </a:prstGeom>
          <a:noFill/>
          <a:ln w="9525">
            <a:noFill/>
            <a:miter lim="800000"/>
            <a:headEnd/>
            <a:tailEnd/>
          </a:ln>
          <a:effectLst/>
        </p:spPr>
        <p:txBody>
          <a:bodyPr vert="horz" wrap="square" lIns="93168" tIns="46583" rIns="93168" bIns="46583" numCol="1" anchor="t" anchorCtr="0" compatLnSpc="1">
            <a:prstTxWarp prst="textNoShape">
              <a:avLst/>
            </a:prstTxWarp>
          </a:bodyPr>
          <a:lstStyle>
            <a:lvl1pPr algn="r" defTabSz="932073">
              <a:defRPr sz="1200"/>
            </a:lvl1pPr>
          </a:lstStyle>
          <a:p>
            <a:endParaRPr lang="en-US"/>
          </a:p>
        </p:txBody>
      </p:sp>
      <p:sp>
        <p:nvSpPr>
          <p:cNvPr id="14340" name="Rectangle 4"/>
          <p:cNvSpPr>
            <a:spLocks noGrp="1" noChangeArrowheads="1"/>
          </p:cNvSpPr>
          <p:nvPr>
            <p:ph type="ftr" sz="quarter" idx="2"/>
          </p:nvPr>
        </p:nvSpPr>
        <p:spPr bwMode="auto">
          <a:xfrm>
            <a:off x="0" y="8832179"/>
            <a:ext cx="3037122" cy="464221"/>
          </a:xfrm>
          <a:prstGeom prst="rect">
            <a:avLst/>
          </a:prstGeom>
          <a:noFill/>
          <a:ln w="9525">
            <a:noFill/>
            <a:miter lim="800000"/>
            <a:headEnd/>
            <a:tailEnd/>
          </a:ln>
          <a:effectLst/>
        </p:spPr>
        <p:txBody>
          <a:bodyPr vert="horz" wrap="square" lIns="93168" tIns="46583" rIns="93168" bIns="46583" numCol="1" anchor="b" anchorCtr="0" compatLnSpc="1">
            <a:prstTxWarp prst="textNoShape">
              <a:avLst/>
            </a:prstTxWarp>
          </a:bodyPr>
          <a:lstStyle>
            <a:lvl1pPr defTabSz="932073">
              <a:defRPr sz="1200"/>
            </a:lvl1pPr>
          </a:lstStyle>
          <a:p>
            <a:endParaRPr lang="en-US"/>
          </a:p>
        </p:txBody>
      </p:sp>
      <p:sp>
        <p:nvSpPr>
          <p:cNvPr id="14341" name="Rectangle 5"/>
          <p:cNvSpPr>
            <a:spLocks noGrp="1" noChangeArrowheads="1"/>
          </p:cNvSpPr>
          <p:nvPr>
            <p:ph type="sldNum" sz="quarter" idx="3"/>
          </p:nvPr>
        </p:nvSpPr>
        <p:spPr bwMode="auto">
          <a:xfrm>
            <a:off x="3973279" y="8832179"/>
            <a:ext cx="3037121" cy="464221"/>
          </a:xfrm>
          <a:prstGeom prst="rect">
            <a:avLst/>
          </a:prstGeom>
          <a:noFill/>
          <a:ln w="9525">
            <a:noFill/>
            <a:miter lim="800000"/>
            <a:headEnd/>
            <a:tailEnd/>
          </a:ln>
          <a:effectLst/>
        </p:spPr>
        <p:txBody>
          <a:bodyPr vert="horz" wrap="square" lIns="93168" tIns="46583" rIns="93168" bIns="46583" numCol="1" anchor="b" anchorCtr="0" compatLnSpc="1">
            <a:prstTxWarp prst="textNoShape">
              <a:avLst/>
            </a:prstTxWarp>
          </a:bodyPr>
          <a:lstStyle>
            <a:lvl1pPr algn="r" defTabSz="932073">
              <a:defRPr sz="1200"/>
            </a:lvl1pPr>
          </a:lstStyle>
          <a:p>
            <a:fld id="{E02D8853-1055-4E27-AD3E-216D3CAECB86}" type="slidenum">
              <a:rPr lang="en-US"/>
              <a:pPr/>
              <a:t>‹#›</a:t>
            </a:fld>
            <a:endParaRPr lang="en-US"/>
          </a:p>
        </p:txBody>
      </p:sp>
    </p:spTree>
    <p:extLst>
      <p:ext uri="{BB962C8B-B14F-4D97-AF65-F5344CB8AC3E}">
        <p14:creationId xmlns:p14="http://schemas.microsoft.com/office/powerpoint/2010/main" val="368545635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418" y="13636172"/>
            <a:ext cx="37308367" cy="9405257"/>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2834" y="24870229"/>
            <a:ext cx="30725533" cy="11219543"/>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6FCF21F4-4704-4B6F-A58F-2A009BC94DE4}"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A477FBF2-6062-4861-8B2B-0ABFA9C48E91}"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3752" y="3900716"/>
            <a:ext cx="9326033" cy="3511368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293534" y="3900716"/>
            <a:ext cx="27777017" cy="3511368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AD5A2BD1-2F2B-423F-B3C9-9CB175338501}"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1A37CB8-CE60-4793-A3DF-94EB43378E33}"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1" y="28204888"/>
            <a:ext cx="37308367" cy="8715829"/>
          </a:xfrm>
        </p:spPr>
        <p:txBody>
          <a:bodyPr anchor="t"/>
          <a:lstStyle>
            <a:lvl1pPr algn="l">
              <a:defRPr sz="5333" b="1" cap="all"/>
            </a:lvl1pPr>
          </a:lstStyle>
          <a:p>
            <a:r>
              <a:rPr lang="en-US" smtClean="0"/>
              <a:t>Click to edit Master title style</a:t>
            </a:r>
            <a:endParaRPr lang="en-US"/>
          </a:p>
        </p:txBody>
      </p:sp>
      <p:sp>
        <p:nvSpPr>
          <p:cNvPr id="3" name="Text Placeholder 2"/>
          <p:cNvSpPr>
            <a:spLocks noGrp="1"/>
          </p:cNvSpPr>
          <p:nvPr>
            <p:ph type="body" idx="1"/>
          </p:nvPr>
        </p:nvSpPr>
        <p:spPr>
          <a:xfrm>
            <a:off x="3467101" y="18603688"/>
            <a:ext cx="37308367" cy="9601200"/>
          </a:xfrm>
        </p:spPr>
        <p:txBody>
          <a:bodyPr anchor="b"/>
          <a:lstStyle>
            <a:lvl1pPr marL="0" indent="0">
              <a:buNone/>
              <a:defRPr sz="2667"/>
            </a:lvl1pPr>
            <a:lvl2pPr marL="609585" indent="0">
              <a:buNone/>
              <a:defRPr sz="2400"/>
            </a:lvl2pPr>
            <a:lvl3pPr marL="1219170" indent="0">
              <a:buNone/>
              <a:defRPr sz="2133"/>
            </a:lvl3pPr>
            <a:lvl4pPr marL="1828754" indent="0">
              <a:buNone/>
              <a:defRPr sz="1867"/>
            </a:lvl4pPr>
            <a:lvl5pPr marL="2438339" indent="0">
              <a:buNone/>
              <a:defRPr sz="1867"/>
            </a:lvl5pPr>
            <a:lvl6pPr marL="3047924" indent="0">
              <a:buNone/>
              <a:defRPr sz="1867"/>
            </a:lvl6pPr>
            <a:lvl7pPr marL="3657509" indent="0">
              <a:buNone/>
              <a:defRPr sz="1867"/>
            </a:lvl7pPr>
            <a:lvl8pPr marL="4267093" indent="0">
              <a:buNone/>
              <a:defRPr sz="1867"/>
            </a:lvl8pPr>
            <a:lvl9pPr marL="4876678" indent="0">
              <a:buNone/>
              <a:defRPr sz="1867"/>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997F496-85AD-4CD4-8509-A0C4A5B4D2A1}"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293533" y="12681859"/>
            <a:ext cx="18550467" cy="26332542"/>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047200" y="12681859"/>
            <a:ext cx="18552584" cy="26332542"/>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A51487DB-8D07-42A9-A323-81FDA472ECC1}"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985" y="1756229"/>
            <a:ext cx="39501233" cy="7315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4985" y="9826171"/>
            <a:ext cx="19392900" cy="409302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smtClean="0"/>
              <a:t>Click to edit Master text styles</a:t>
            </a:r>
          </a:p>
        </p:txBody>
      </p:sp>
      <p:sp>
        <p:nvSpPr>
          <p:cNvPr id="4" name="Content Placeholder 3"/>
          <p:cNvSpPr>
            <a:spLocks noGrp="1"/>
          </p:cNvSpPr>
          <p:nvPr>
            <p:ph sz="half" idx="2"/>
          </p:nvPr>
        </p:nvSpPr>
        <p:spPr>
          <a:xfrm>
            <a:off x="2194985" y="13919200"/>
            <a:ext cx="19392900" cy="25287515"/>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967" y="9826171"/>
            <a:ext cx="19399251" cy="409302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smtClean="0"/>
              <a:t>Click to edit Master text styles</a:t>
            </a:r>
          </a:p>
        </p:txBody>
      </p:sp>
      <p:sp>
        <p:nvSpPr>
          <p:cNvPr id="6" name="Content Placeholder 5"/>
          <p:cNvSpPr>
            <a:spLocks noGrp="1"/>
          </p:cNvSpPr>
          <p:nvPr>
            <p:ph sz="quarter" idx="4"/>
          </p:nvPr>
        </p:nvSpPr>
        <p:spPr>
          <a:xfrm>
            <a:off x="22296967" y="13919200"/>
            <a:ext cx="19399251" cy="25287515"/>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0A50D592-99AC-4007-A695-A672E8C60DFC}"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771CE80E-55A6-403B-BC19-ED24A513B544}"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3C1D7A50-5833-4232-8DDF-9F356AA44AAA}"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985" y="1748971"/>
            <a:ext cx="14439900" cy="7434944"/>
          </a:xfrm>
        </p:spPr>
        <p:txBody>
          <a:bodyPr anchor="b"/>
          <a:lstStyle>
            <a:lvl1pPr algn="l">
              <a:defRPr sz="2667" b="1"/>
            </a:lvl1pPr>
          </a:lstStyle>
          <a:p>
            <a:r>
              <a:rPr lang="en-US" smtClean="0"/>
              <a:t>Click to edit Master title style</a:t>
            </a:r>
            <a:endParaRPr lang="en-US"/>
          </a:p>
        </p:txBody>
      </p:sp>
      <p:sp>
        <p:nvSpPr>
          <p:cNvPr id="3" name="Content Placeholder 2"/>
          <p:cNvSpPr>
            <a:spLocks noGrp="1"/>
          </p:cNvSpPr>
          <p:nvPr>
            <p:ph idx="1"/>
          </p:nvPr>
        </p:nvSpPr>
        <p:spPr>
          <a:xfrm>
            <a:off x="17159817" y="1748973"/>
            <a:ext cx="24536400" cy="37457744"/>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4985" y="9183917"/>
            <a:ext cx="14439900" cy="30022800"/>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BAE89A1D-19FB-4804-AA69-72ACEECBDA66}"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134" y="30723116"/>
            <a:ext cx="26335567" cy="3628571"/>
          </a:xfrm>
        </p:spPr>
        <p:txBody>
          <a:bodyPr anchor="b"/>
          <a:lstStyle>
            <a:lvl1pPr algn="l">
              <a:defRPr sz="2667" b="1"/>
            </a:lvl1pPr>
          </a:lstStyle>
          <a:p>
            <a:r>
              <a:rPr lang="en-US" smtClean="0"/>
              <a:t>Click to edit Master title style</a:t>
            </a:r>
            <a:endParaRPr lang="en-US"/>
          </a:p>
        </p:txBody>
      </p:sp>
      <p:sp>
        <p:nvSpPr>
          <p:cNvPr id="3" name="Picture Placeholder 2"/>
          <p:cNvSpPr>
            <a:spLocks noGrp="1"/>
          </p:cNvSpPr>
          <p:nvPr>
            <p:ph type="pic" idx="1"/>
          </p:nvPr>
        </p:nvSpPr>
        <p:spPr>
          <a:xfrm>
            <a:off x="8602134" y="3922488"/>
            <a:ext cx="26335567" cy="26332542"/>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p:cNvSpPr>
            <a:spLocks noGrp="1"/>
          </p:cNvSpPr>
          <p:nvPr>
            <p:ph type="body" sz="half" idx="2"/>
          </p:nvPr>
        </p:nvSpPr>
        <p:spPr>
          <a:xfrm>
            <a:off x="8602134" y="34351687"/>
            <a:ext cx="26335567" cy="5148942"/>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AB09FD4-871C-40F3-8AD0-DB9DE752E51C}"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3293533" y="3900715"/>
            <a:ext cx="37306251" cy="7315200"/>
          </a:xfrm>
          <a:prstGeom prst="rect">
            <a:avLst/>
          </a:prstGeom>
          <a:noFill/>
          <a:ln w="9525">
            <a:noFill/>
            <a:miter lim="800000"/>
            <a:headEnd/>
            <a:tailEnd/>
          </a:ln>
          <a:effectLst/>
        </p:spPr>
        <p:txBody>
          <a:bodyPr vert="horz" wrap="square" lIns="250802" tIns="125401" rIns="250802" bIns="125401" numCol="1" anchor="ctr" anchorCtr="0" compatLnSpc="1">
            <a:prstTxWarp prst="textNoShape">
              <a:avLst/>
            </a:prstTxWarp>
          </a:bodyPr>
          <a:lstStyle/>
          <a:p>
            <a:pPr lvl="0"/>
            <a:r>
              <a:rPr lang="en-US" altLang="en-US" smtClean="0"/>
              <a:t>Click to edit Master title style</a:t>
            </a:r>
          </a:p>
        </p:txBody>
      </p:sp>
      <p:sp>
        <p:nvSpPr>
          <p:cNvPr id="13315" name="Rectangle 3"/>
          <p:cNvSpPr>
            <a:spLocks noGrp="1" noChangeArrowheads="1"/>
          </p:cNvSpPr>
          <p:nvPr>
            <p:ph type="body" idx="1"/>
          </p:nvPr>
        </p:nvSpPr>
        <p:spPr bwMode="auto">
          <a:xfrm>
            <a:off x="3293533" y="12681859"/>
            <a:ext cx="37306251" cy="26332542"/>
          </a:xfrm>
          <a:prstGeom prst="rect">
            <a:avLst/>
          </a:prstGeom>
          <a:noFill/>
          <a:ln w="9525">
            <a:noFill/>
            <a:miter lim="800000"/>
            <a:headEnd/>
            <a:tailEnd/>
          </a:ln>
          <a:effectLst/>
        </p:spPr>
        <p:txBody>
          <a:bodyPr vert="horz" wrap="square" lIns="250802" tIns="125401" rIns="250802" bIns="125401"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3316" name="Rectangle 4"/>
          <p:cNvSpPr>
            <a:spLocks noGrp="1" noChangeArrowheads="1"/>
          </p:cNvSpPr>
          <p:nvPr>
            <p:ph type="dt" sz="half" idx="2"/>
          </p:nvPr>
        </p:nvSpPr>
        <p:spPr bwMode="auto">
          <a:xfrm>
            <a:off x="3293533" y="39990488"/>
            <a:ext cx="9144000" cy="2924629"/>
          </a:xfrm>
          <a:prstGeom prst="rect">
            <a:avLst/>
          </a:prstGeom>
          <a:noFill/>
          <a:ln w="9525">
            <a:noFill/>
            <a:miter lim="800000"/>
            <a:headEnd/>
            <a:tailEnd/>
          </a:ln>
          <a:effectLst/>
        </p:spPr>
        <p:txBody>
          <a:bodyPr vert="horz" wrap="square" lIns="250802" tIns="125401" rIns="250802" bIns="125401" numCol="1" anchor="t" anchorCtr="0" compatLnSpc="1">
            <a:prstTxWarp prst="textNoShape">
              <a:avLst/>
            </a:prstTxWarp>
          </a:bodyPr>
          <a:lstStyle>
            <a:lvl1pPr defTabSz="3344250">
              <a:defRPr sz="5067"/>
            </a:lvl1pPr>
          </a:lstStyle>
          <a:p>
            <a:endParaRPr lang="en-US" altLang="en-US"/>
          </a:p>
        </p:txBody>
      </p:sp>
      <p:sp>
        <p:nvSpPr>
          <p:cNvPr id="13317" name="Rectangle 5"/>
          <p:cNvSpPr>
            <a:spLocks noGrp="1" noChangeArrowheads="1"/>
          </p:cNvSpPr>
          <p:nvPr>
            <p:ph type="ftr" sz="quarter" idx="3"/>
          </p:nvPr>
        </p:nvSpPr>
        <p:spPr bwMode="auto">
          <a:xfrm>
            <a:off x="14996584" y="39990488"/>
            <a:ext cx="13900149" cy="2924629"/>
          </a:xfrm>
          <a:prstGeom prst="rect">
            <a:avLst/>
          </a:prstGeom>
          <a:noFill/>
          <a:ln w="9525">
            <a:noFill/>
            <a:miter lim="800000"/>
            <a:headEnd/>
            <a:tailEnd/>
          </a:ln>
          <a:effectLst/>
        </p:spPr>
        <p:txBody>
          <a:bodyPr vert="horz" wrap="square" lIns="250802" tIns="125401" rIns="250802" bIns="125401" numCol="1" anchor="t" anchorCtr="0" compatLnSpc="1">
            <a:prstTxWarp prst="textNoShape">
              <a:avLst/>
            </a:prstTxWarp>
          </a:bodyPr>
          <a:lstStyle>
            <a:lvl1pPr algn="ctr" defTabSz="3344250">
              <a:defRPr sz="5067"/>
            </a:lvl1pPr>
          </a:lstStyle>
          <a:p>
            <a:endParaRPr lang="en-US" altLang="en-US"/>
          </a:p>
        </p:txBody>
      </p:sp>
      <p:sp>
        <p:nvSpPr>
          <p:cNvPr id="13318" name="Rectangle 6"/>
          <p:cNvSpPr>
            <a:spLocks noGrp="1" noChangeArrowheads="1"/>
          </p:cNvSpPr>
          <p:nvPr>
            <p:ph type="sldNum" sz="quarter" idx="4"/>
          </p:nvPr>
        </p:nvSpPr>
        <p:spPr bwMode="auto">
          <a:xfrm>
            <a:off x="31455784" y="39990488"/>
            <a:ext cx="9144000" cy="2924629"/>
          </a:xfrm>
          <a:prstGeom prst="rect">
            <a:avLst/>
          </a:prstGeom>
          <a:noFill/>
          <a:ln w="9525">
            <a:noFill/>
            <a:miter lim="800000"/>
            <a:headEnd/>
            <a:tailEnd/>
          </a:ln>
          <a:effectLst/>
        </p:spPr>
        <p:txBody>
          <a:bodyPr vert="horz" wrap="square" lIns="250802" tIns="125401" rIns="250802" bIns="125401" numCol="1" anchor="t" anchorCtr="0" compatLnSpc="1">
            <a:prstTxWarp prst="textNoShape">
              <a:avLst/>
            </a:prstTxWarp>
          </a:bodyPr>
          <a:lstStyle>
            <a:lvl1pPr algn="r" defTabSz="3344250">
              <a:defRPr sz="5067"/>
            </a:lvl1pPr>
          </a:lstStyle>
          <a:p>
            <a:fld id="{D89180E7-48B4-4579-B6C9-C14FF84EEAFA}"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defTabSz="3344250" rtl="0" fontAlgn="base">
        <a:spcBef>
          <a:spcPct val="0"/>
        </a:spcBef>
        <a:spcAft>
          <a:spcPct val="0"/>
        </a:spcAft>
        <a:defRPr sz="16133">
          <a:solidFill>
            <a:schemeClr val="tx2"/>
          </a:solidFill>
          <a:latin typeface="+mj-lt"/>
          <a:ea typeface="+mj-ea"/>
          <a:cs typeface="+mj-cs"/>
        </a:defRPr>
      </a:lvl1pPr>
      <a:lvl2pPr algn="ctr" defTabSz="3344250" rtl="0" fontAlgn="base">
        <a:spcBef>
          <a:spcPct val="0"/>
        </a:spcBef>
        <a:spcAft>
          <a:spcPct val="0"/>
        </a:spcAft>
        <a:defRPr sz="16133">
          <a:solidFill>
            <a:schemeClr val="tx2"/>
          </a:solidFill>
          <a:latin typeface="Times New Roman" pitchFamily="18" charset="0"/>
        </a:defRPr>
      </a:lvl2pPr>
      <a:lvl3pPr algn="ctr" defTabSz="3344250" rtl="0" fontAlgn="base">
        <a:spcBef>
          <a:spcPct val="0"/>
        </a:spcBef>
        <a:spcAft>
          <a:spcPct val="0"/>
        </a:spcAft>
        <a:defRPr sz="16133">
          <a:solidFill>
            <a:schemeClr val="tx2"/>
          </a:solidFill>
          <a:latin typeface="Times New Roman" pitchFamily="18" charset="0"/>
        </a:defRPr>
      </a:lvl3pPr>
      <a:lvl4pPr algn="ctr" defTabSz="3344250" rtl="0" fontAlgn="base">
        <a:spcBef>
          <a:spcPct val="0"/>
        </a:spcBef>
        <a:spcAft>
          <a:spcPct val="0"/>
        </a:spcAft>
        <a:defRPr sz="16133">
          <a:solidFill>
            <a:schemeClr val="tx2"/>
          </a:solidFill>
          <a:latin typeface="Times New Roman" pitchFamily="18" charset="0"/>
        </a:defRPr>
      </a:lvl4pPr>
      <a:lvl5pPr algn="ctr" defTabSz="3344250" rtl="0" fontAlgn="base">
        <a:spcBef>
          <a:spcPct val="0"/>
        </a:spcBef>
        <a:spcAft>
          <a:spcPct val="0"/>
        </a:spcAft>
        <a:defRPr sz="16133">
          <a:solidFill>
            <a:schemeClr val="tx2"/>
          </a:solidFill>
          <a:latin typeface="Times New Roman" pitchFamily="18" charset="0"/>
        </a:defRPr>
      </a:lvl5pPr>
      <a:lvl6pPr marL="609585" algn="ctr" defTabSz="3344250" rtl="0" fontAlgn="base">
        <a:spcBef>
          <a:spcPct val="0"/>
        </a:spcBef>
        <a:spcAft>
          <a:spcPct val="0"/>
        </a:spcAft>
        <a:defRPr sz="16133">
          <a:solidFill>
            <a:schemeClr val="tx2"/>
          </a:solidFill>
          <a:latin typeface="Times New Roman" pitchFamily="18" charset="0"/>
        </a:defRPr>
      </a:lvl6pPr>
      <a:lvl7pPr marL="1219170" algn="ctr" defTabSz="3344250" rtl="0" fontAlgn="base">
        <a:spcBef>
          <a:spcPct val="0"/>
        </a:spcBef>
        <a:spcAft>
          <a:spcPct val="0"/>
        </a:spcAft>
        <a:defRPr sz="16133">
          <a:solidFill>
            <a:schemeClr val="tx2"/>
          </a:solidFill>
          <a:latin typeface="Times New Roman" pitchFamily="18" charset="0"/>
        </a:defRPr>
      </a:lvl7pPr>
      <a:lvl8pPr marL="1828754" algn="ctr" defTabSz="3344250" rtl="0" fontAlgn="base">
        <a:spcBef>
          <a:spcPct val="0"/>
        </a:spcBef>
        <a:spcAft>
          <a:spcPct val="0"/>
        </a:spcAft>
        <a:defRPr sz="16133">
          <a:solidFill>
            <a:schemeClr val="tx2"/>
          </a:solidFill>
          <a:latin typeface="Times New Roman" pitchFamily="18" charset="0"/>
        </a:defRPr>
      </a:lvl8pPr>
      <a:lvl9pPr marL="2438339" algn="ctr" defTabSz="3344250" rtl="0" fontAlgn="base">
        <a:spcBef>
          <a:spcPct val="0"/>
        </a:spcBef>
        <a:spcAft>
          <a:spcPct val="0"/>
        </a:spcAft>
        <a:defRPr sz="16133">
          <a:solidFill>
            <a:schemeClr val="tx2"/>
          </a:solidFill>
          <a:latin typeface="Times New Roman" pitchFamily="18" charset="0"/>
        </a:defRPr>
      </a:lvl9pPr>
    </p:titleStyle>
    <p:bodyStyle>
      <a:lvl1pPr marL="1253035" indent="-1253035" algn="l" defTabSz="3344250" rtl="0" fontAlgn="base">
        <a:spcBef>
          <a:spcPct val="20000"/>
        </a:spcBef>
        <a:spcAft>
          <a:spcPct val="0"/>
        </a:spcAft>
        <a:buChar char="•"/>
        <a:defRPr sz="11733">
          <a:solidFill>
            <a:schemeClr val="tx1"/>
          </a:solidFill>
          <a:latin typeface="+mn-lt"/>
          <a:ea typeface="+mn-ea"/>
          <a:cs typeface="+mn-cs"/>
        </a:defRPr>
      </a:lvl1pPr>
      <a:lvl2pPr marL="2717732" indent="-1045607" algn="l" defTabSz="3344250" rtl="0" fontAlgn="base">
        <a:spcBef>
          <a:spcPct val="20000"/>
        </a:spcBef>
        <a:spcAft>
          <a:spcPct val="0"/>
        </a:spcAft>
        <a:buChar char="–"/>
        <a:defRPr sz="10266">
          <a:solidFill>
            <a:schemeClr val="tx1"/>
          </a:solidFill>
          <a:latin typeface="+mn-lt"/>
        </a:defRPr>
      </a:lvl2pPr>
      <a:lvl3pPr marL="4180313" indent="-836063" algn="l" defTabSz="3344250" rtl="0" fontAlgn="base">
        <a:spcBef>
          <a:spcPct val="20000"/>
        </a:spcBef>
        <a:spcAft>
          <a:spcPct val="0"/>
        </a:spcAft>
        <a:buChar char="•"/>
        <a:defRPr sz="8800">
          <a:solidFill>
            <a:schemeClr val="tx1"/>
          </a:solidFill>
          <a:latin typeface="+mn-lt"/>
        </a:defRPr>
      </a:lvl3pPr>
      <a:lvl4pPr marL="5852438" indent="-836063" algn="l" defTabSz="3344250" rtl="0" fontAlgn="base">
        <a:spcBef>
          <a:spcPct val="20000"/>
        </a:spcBef>
        <a:spcAft>
          <a:spcPct val="0"/>
        </a:spcAft>
        <a:buChar char="–"/>
        <a:defRPr sz="7333">
          <a:solidFill>
            <a:schemeClr val="tx1"/>
          </a:solidFill>
          <a:latin typeface="+mn-lt"/>
        </a:defRPr>
      </a:lvl4pPr>
      <a:lvl5pPr marL="7524563" indent="-836063" algn="l" defTabSz="3344250" rtl="0" fontAlgn="base">
        <a:spcBef>
          <a:spcPct val="20000"/>
        </a:spcBef>
        <a:spcAft>
          <a:spcPct val="0"/>
        </a:spcAft>
        <a:buChar char="»"/>
        <a:defRPr sz="7333">
          <a:solidFill>
            <a:schemeClr val="tx1"/>
          </a:solidFill>
          <a:latin typeface="+mn-lt"/>
        </a:defRPr>
      </a:lvl5pPr>
      <a:lvl6pPr marL="8134147" indent="-836063" algn="l" defTabSz="3344250" rtl="0" fontAlgn="base">
        <a:spcBef>
          <a:spcPct val="20000"/>
        </a:spcBef>
        <a:spcAft>
          <a:spcPct val="0"/>
        </a:spcAft>
        <a:buChar char="»"/>
        <a:defRPr sz="7333">
          <a:solidFill>
            <a:schemeClr val="tx1"/>
          </a:solidFill>
          <a:latin typeface="+mn-lt"/>
        </a:defRPr>
      </a:lvl6pPr>
      <a:lvl7pPr marL="8743732" indent="-836063" algn="l" defTabSz="3344250" rtl="0" fontAlgn="base">
        <a:spcBef>
          <a:spcPct val="20000"/>
        </a:spcBef>
        <a:spcAft>
          <a:spcPct val="0"/>
        </a:spcAft>
        <a:buChar char="»"/>
        <a:defRPr sz="7333">
          <a:solidFill>
            <a:schemeClr val="tx1"/>
          </a:solidFill>
          <a:latin typeface="+mn-lt"/>
        </a:defRPr>
      </a:lvl7pPr>
      <a:lvl8pPr marL="9353317" indent="-836063" algn="l" defTabSz="3344250" rtl="0" fontAlgn="base">
        <a:spcBef>
          <a:spcPct val="20000"/>
        </a:spcBef>
        <a:spcAft>
          <a:spcPct val="0"/>
        </a:spcAft>
        <a:buChar char="»"/>
        <a:defRPr sz="7333">
          <a:solidFill>
            <a:schemeClr val="tx1"/>
          </a:solidFill>
          <a:latin typeface="+mn-lt"/>
        </a:defRPr>
      </a:lvl8pPr>
      <a:lvl9pPr marL="9962902" indent="-836063" algn="l" defTabSz="3344250" rtl="0" fontAlgn="base">
        <a:spcBef>
          <a:spcPct val="20000"/>
        </a:spcBef>
        <a:spcAft>
          <a:spcPct val="0"/>
        </a:spcAft>
        <a:buChar char="»"/>
        <a:defRPr sz="73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emf"/><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ounded Rectangle 30"/>
          <p:cNvSpPr/>
          <p:nvPr/>
        </p:nvSpPr>
        <p:spPr bwMode="auto">
          <a:xfrm>
            <a:off x="10515600" y="36834907"/>
            <a:ext cx="13038728" cy="3427270"/>
          </a:xfrm>
          <a:prstGeom prst="roundRect">
            <a:avLst/>
          </a:prstGeom>
          <a:ln w="76200">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pic>
        <p:nvPicPr>
          <p:cNvPr id="51" name="image02.jpg" descr="B7FTKQUIUAA8o3P.jpg"/>
          <p:cNvPicPr/>
          <p:nvPr/>
        </p:nvPicPr>
        <p:blipFill>
          <a:blip r:embed="rId2"/>
          <a:srcRect/>
          <a:stretch>
            <a:fillRect/>
          </a:stretch>
        </p:blipFill>
        <p:spPr>
          <a:xfrm>
            <a:off x="1066800" y="23588101"/>
            <a:ext cx="5843270" cy="4384675"/>
          </a:xfrm>
          <a:prstGeom prst="rect">
            <a:avLst/>
          </a:prstGeom>
          <a:ln/>
        </p:spPr>
      </p:pic>
      <p:pic>
        <p:nvPicPr>
          <p:cNvPr id="1026" name="Picture 2" descr="ontributionRoleHierarchy.png"/>
          <p:cNvPicPr>
            <a:picLocks noChangeArrowheads="1"/>
          </p:cNvPicPr>
          <p:nvPr/>
        </p:nvPicPr>
        <p:blipFill rotWithShape="1">
          <a:blip r:embed="rId3">
            <a:extLst>
              <a:ext uri="{28A0092B-C50C-407E-A947-70E740481C1C}">
                <a14:useLocalDpi xmlns:a14="http://schemas.microsoft.com/office/drawing/2010/main" val="0"/>
              </a:ext>
            </a:extLst>
          </a:blip>
          <a:srcRect r="39258"/>
          <a:stretch/>
        </p:blipFill>
        <p:spPr bwMode="auto">
          <a:xfrm>
            <a:off x="11824558" y="6868456"/>
            <a:ext cx="11844023" cy="28886741"/>
          </a:xfrm>
          <a:prstGeom prst="rect">
            <a:avLst/>
          </a:prstGeom>
          <a:noFill/>
          <a:extLst>
            <a:ext uri="{909E8E84-426E-40DD-AFC4-6F175D3DCCD1}">
              <a14:hiddenFill xmlns:a14="http://schemas.microsoft.com/office/drawing/2010/main">
                <a:solidFill>
                  <a:srgbClr val="FFFFFF"/>
                </a:solidFill>
              </a14:hiddenFill>
            </a:ext>
          </a:extLst>
        </p:spPr>
      </p:pic>
      <p:sp>
        <p:nvSpPr>
          <p:cNvPr id="52" name="Text Box 2"/>
          <p:cNvSpPr txBox="1">
            <a:spLocks noChangeArrowheads="1"/>
          </p:cNvSpPr>
          <p:nvPr/>
        </p:nvSpPr>
        <p:spPr bwMode="auto">
          <a:xfrm>
            <a:off x="1075589" y="4328001"/>
            <a:ext cx="26517600" cy="584775"/>
          </a:xfrm>
          <a:prstGeom prst="rect">
            <a:avLst/>
          </a:prstGeom>
          <a:noFill/>
          <a:ln w="9525">
            <a:noFill/>
            <a:miter lim="800000"/>
            <a:headEnd/>
            <a:tailEnd/>
          </a:ln>
          <a:effectLst/>
        </p:spPr>
        <p:txBody>
          <a:bodyPr wrap="square" lIns="0" rIns="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200" baseline="30000" dirty="0">
                <a:solidFill>
                  <a:srgbClr val="6D6E71"/>
                </a:solidFill>
                <a:latin typeface="Calibri Light" charset="0"/>
                <a:ea typeface="Calibri Light" charset="0"/>
                <a:cs typeface="Calibri Light" charset="0"/>
              </a:rPr>
              <a:t>1</a:t>
            </a:r>
            <a:r>
              <a:rPr lang="en-US" sz="3200" dirty="0">
                <a:solidFill>
                  <a:srgbClr val="6D6E71"/>
                </a:solidFill>
                <a:latin typeface="Calibri Light" charset="0"/>
                <a:ea typeface="Calibri Light" charset="0"/>
                <a:cs typeface="Calibri Light" charset="0"/>
              </a:rPr>
              <a:t>Galter Health Sciences Library, Northwestern University </a:t>
            </a:r>
            <a:r>
              <a:rPr lang="en-US" sz="3200" baseline="30000" dirty="0">
                <a:solidFill>
                  <a:srgbClr val="6D6E71"/>
                </a:solidFill>
                <a:latin typeface="Calibri Light" charset="0"/>
                <a:ea typeface="Calibri Light" charset="0"/>
                <a:cs typeface="Calibri Light" charset="0"/>
              </a:rPr>
              <a:t>2</a:t>
            </a:r>
            <a:r>
              <a:rPr lang="en-US" sz="3200" dirty="0">
                <a:solidFill>
                  <a:srgbClr val="6D6E71"/>
                </a:solidFill>
                <a:latin typeface="Calibri Light" charset="0"/>
                <a:ea typeface="Calibri Light" charset="0"/>
                <a:cs typeface="Calibri Light" charset="0"/>
              </a:rPr>
              <a:t>Altmetric, </a:t>
            </a:r>
            <a:r>
              <a:rPr lang="en-US" sz="3200" baseline="30000" dirty="0">
                <a:solidFill>
                  <a:srgbClr val="6D6E71"/>
                </a:solidFill>
                <a:latin typeface="Calibri Light" charset="0"/>
                <a:ea typeface="Calibri Light" charset="0"/>
                <a:cs typeface="Calibri Light" charset="0"/>
              </a:rPr>
              <a:t>3</a:t>
            </a:r>
            <a:r>
              <a:rPr lang="en-US" sz="3200" dirty="0">
                <a:solidFill>
                  <a:srgbClr val="6D6E71"/>
                </a:solidFill>
                <a:latin typeface="Calibri Light" charset="0"/>
                <a:ea typeface="Calibri Light" charset="0"/>
                <a:cs typeface="Calibri Light" charset="0"/>
              </a:rPr>
              <a:t>Oregon Health Sciences University, </a:t>
            </a:r>
            <a:r>
              <a:rPr lang="en-US" sz="3200" baseline="30000" dirty="0">
                <a:solidFill>
                  <a:srgbClr val="6D6E71"/>
                </a:solidFill>
                <a:latin typeface="Calibri Light" charset="0"/>
                <a:ea typeface="Calibri Light" charset="0"/>
                <a:cs typeface="Calibri Light" charset="0"/>
              </a:rPr>
              <a:t>4</a:t>
            </a:r>
            <a:r>
              <a:rPr lang="en-US" sz="3200" dirty="0">
                <a:solidFill>
                  <a:srgbClr val="6D6E71"/>
                </a:solidFill>
                <a:latin typeface="Calibri Light" charset="0"/>
                <a:ea typeface="Calibri Light" charset="0"/>
                <a:cs typeface="Calibri Light" charset="0"/>
              </a:rPr>
              <a:t>VIVO</a:t>
            </a:r>
          </a:p>
        </p:txBody>
      </p:sp>
      <p:sp>
        <p:nvSpPr>
          <p:cNvPr id="53" name="Text Box 3"/>
          <p:cNvSpPr txBox="1">
            <a:spLocks noChangeArrowheads="1"/>
          </p:cNvSpPr>
          <p:nvPr/>
        </p:nvSpPr>
        <p:spPr bwMode="auto">
          <a:xfrm>
            <a:off x="1071525" y="5564171"/>
            <a:ext cx="12903200" cy="1015663"/>
          </a:xfrm>
          <a:prstGeom prst="rect">
            <a:avLst/>
          </a:prstGeom>
          <a:noFill/>
          <a:ln w="9525">
            <a:noFill/>
            <a:miter lim="800000"/>
            <a:headEnd/>
            <a:tailEnd/>
          </a:ln>
          <a:effectLst/>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6000" dirty="0">
                <a:solidFill>
                  <a:srgbClr val="414385"/>
                </a:solidFill>
                <a:latin typeface="Arial" charset="0"/>
                <a:ea typeface="Arial" charset="0"/>
                <a:cs typeface="Arial" charset="0"/>
              </a:rPr>
              <a:t>Introduction</a:t>
            </a:r>
          </a:p>
        </p:txBody>
      </p:sp>
      <p:sp>
        <p:nvSpPr>
          <p:cNvPr id="59" name="Text Box 10602"/>
          <p:cNvSpPr txBox="1">
            <a:spLocks noChangeArrowheads="1"/>
          </p:cNvSpPr>
          <p:nvPr/>
        </p:nvSpPr>
        <p:spPr bwMode="auto">
          <a:xfrm>
            <a:off x="25875228" y="28575320"/>
            <a:ext cx="16872972" cy="4524315"/>
          </a:xfrm>
          <a:prstGeom prst="rect">
            <a:avLst/>
          </a:prstGeom>
          <a:noFill/>
          <a:ln w="9525">
            <a:noFill/>
            <a:miter lim="800000"/>
            <a:headEnd/>
            <a:tailEnd/>
          </a:ln>
          <a:effectLst/>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spcBef>
                <a:spcPct val="50000"/>
              </a:spcBef>
            </a:pPr>
            <a:r>
              <a:rPr lang="en-US" sz="3200" dirty="0">
                <a:latin typeface="Arial" panose="020B0604020202020204" pitchFamily="34" charset="0"/>
                <a:cs typeface="Arial" panose="020B0604020202020204" pitchFamily="34" charset="0"/>
              </a:rPr>
              <a:t>While there are projects and ongoing efforts to better understand the diverse roles that professionals take on when contributing to the scholarly ecosystem, it is clear that more work is needed to fully explore the area of </a:t>
            </a:r>
            <a:r>
              <a:rPr lang="en-US" sz="3200" dirty="0" err="1">
                <a:latin typeface="Arial" panose="020B0604020202020204" pitchFamily="34" charset="0"/>
                <a:cs typeface="Arial" panose="020B0604020202020204" pitchFamily="34" charset="0"/>
              </a:rPr>
              <a:t>contributorship</a:t>
            </a:r>
            <a:r>
              <a:rPr lang="en-US" sz="3200" dirty="0">
                <a:latin typeface="Arial" panose="020B0604020202020204" pitchFamily="34" charset="0"/>
                <a:cs typeface="Arial" panose="020B0604020202020204" pitchFamily="34" charset="0"/>
              </a:rPr>
              <a:t> roles. Several leaders in this area have proposed projects to define an informatics infrastructure that enables the collection and dissemination on contributor attribution data to various stakeholder audiences. Projects of that nature bring excitement and expectation, as we wait to see where they will take us and how greatly they will impact the scholarly ecosystem</a:t>
            </a:r>
            <a:r>
              <a:rPr lang="en-US" sz="3200" dirty="0" smtClean="0">
                <a:latin typeface="Arial" panose="020B0604020202020204" pitchFamily="34" charset="0"/>
                <a:cs typeface="Arial" panose="020B0604020202020204" pitchFamily="34" charset="0"/>
              </a:rPr>
              <a:t>. Perhaps most important is the need to accomplish this work in an open, collaborative manner, leveraging data standards along the way to enable interoperability and integration with existing architectures. </a:t>
            </a:r>
            <a:endParaRPr lang="en-US" sz="3200" dirty="0">
              <a:latin typeface="Arial" panose="020B0604020202020204" pitchFamily="34" charset="0"/>
              <a:ea typeface="Calibri" charset="0"/>
              <a:cs typeface="Arial" panose="020B0604020202020204" pitchFamily="34" charset="0"/>
            </a:endParaRPr>
          </a:p>
        </p:txBody>
      </p:sp>
      <p:sp>
        <p:nvSpPr>
          <p:cNvPr id="61" name="Text Box 3"/>
          <p:cNvSpPr txBox="1">
            <a:spLocks noChangeArrowheads="1"/>
          </p:cNvSpPr>
          <p:nvPr/>
        </p:nvSpPr>
        <p:spPr bwMode="auto">
          <a:xfrm>
            <a:off x="1075589" y="13392060"/>
            <a:ext cx="12713355" cy="1044994"/>
          </a:xfrm>
          <a:prstGeom prst="rect">
            <a:avLst/>
          </a:prstGeom>
          <a:noFill/>
          <a:ln w="9525">
            <a:noFill/>
            <a:miter lim="800000"/>
            <a:headEnd/>
            <a:tailEnd/>
          </a:ln>
          <a:effectLst/>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6000" dirty="0">
                <a:solidFill>
                  <a:srgbClr val="414385"/>
                </a:solidFill>
                <a:latin typeface="Arial" charset="0"/>
                <a:ea typeface="Arial" charset="0"/>
                <a:cs typeface="Arial" charset="0"/>
              </a:rPr>
              <a:t>Methods</a:t>
            </a:r>
          </a:p>
        </p:txBody>
      </p:sp>
      <p:sp>
        <p:nvSpPr>
          <p:cNvPr id="63" name="Text Box 3"/>
          <p:cNvSpPr txBox="1">
            <a:spLocks noChangeArrowheads="1"/>
          </p:cNvSpPr>
          <p:nvPr/>
        </p:nvSpPr>
        <p:spPr bwMode="auto">
          <a:xfrm>
            <a:off x="15136737" y="5559930"/>
            <a:ext cx="12903200" cy="1015663"/>
          </a:xfrm>
          <a:prstGeom prst="rect">
            <a:avLst/>
          </a:prstGeom>
          <a:noFill/>
          <a:ln w="9525">
            <a:noFill/>
            <a:miter lim="800000"/>
            <a:headEnd/>
            <a:tailEnd/>
          </a:ln>
          <a:effectLst/>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6000" dirty="0" smtClean="0">
                <a:solidFill>
                  <a:srgbClr val="414385"/>
                </a:solidFill>
                <a:latin typeface="Arial" charset="0"/>
                <a:ea typeface="Arial" charset="0"/>
                <a:cs typeface="Arial" charset="0"/>
              </a:rPr>
              <a:t>Contribution Ontology</a:t>
            </a:r>
            <a:endParaRPr lang="en-US" sz="6000" dirty="0">
              <a:solidFill>
                <a:srgbClr val="414385"/>
              </a:solidFill>
              <a:latin typeface="Arial" charset="0"/>
              <a:ea typeface="Arial" charset="0"/>
              <a:cs typeface="Arial" charset="0"/>
            </a:endParaRPr>
          </a:p>
        </p:txBody>
      </p:sp>
      <p:sp>
        <p:nvSpPr>
          <p:cNvPr id="64" name="Text Box 3"/>
          <p:cNvSpPr txBox="1">
            <a:spLocks noChangeArrowheads="1"/>
          </p:cNvSpPr>
          <p:nvPr/>
        </p:nvSpPr>
        <p:spPr bwMode="auto">
          <a:xfrm>
            <a:off x="25875228" y="33977139"/>
            <a:ext cx="12903200" cy="1015663"/>
          </a:xfrm>
          <a:prstGeom prst="rect">
            <a:avLst/>
          </a:prstGeom>
          <a:noFill/>
          <a:ln w="9525">
            <a:noFill/>
            <a:miter lim="800000"/>
            <a:headEnd/>
            <a:tailEnd/>
          </a:ln>
          <a:effectLst/>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6000" dirty="0" smtClean="0">
                <a:solidFill>
                  <a:srgbClr val="414385"/>
                </a:solidFill>
                <a:latin typeface="Arial" charset="0"/>
                <a:ea typeface="Arial" charset="0"/>
                <a:cs typeface="Arial" charset="0"/>
              </a:rPr>
              <a:t>Goals</a:t>
            </a:r>
            <a:endParaRPr lang="en-US" sz="6000" dirty="0">
              <a:solidFill>
                <a:srgbClr val="414385"/>
              </a:solidFill>
              <a:latin typeface="Arial" charset="0"/>
              <a:ea typeface="Arial" charset="0"/>
              <a:cs typeface="Arial" charset="0"/>
            </a:endParaRPr>
          </a:p>
        </p:txBody>
      </p:sp>
      <p:sp>
        <p:nvSpPr>
          <p:cNvPr id="65" name="Text Box 3"/>
          <p:cNvSpPr txBox="1">
            <a:spLocks noChangeArrowheads="1"/>
          </p:cNvSpPr>
          <p:nvPr/>
        </p:nvSpPr>
        <p:spPr bwMode="auto">
          <a:xfrm>
            <a:off x="25875228" y="27508200"/>
            <a:ext cx="12192000" cy="1015663"/>
          </a:xfrm>
          <a:prstGeom prst="rect">
            <a:avLst/>
          </a:prstGeom>
          <a:noFill/>
          <a:ln w="9525">
            <a:noFill/>
            <a:miter lim="800000"/>
            <a:headEnd/>
            <a:tailEnd/>
          </a:ln>
          <a:effectLst/>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6000" dirty="0" smtClean="0">
                <a:solidFill>
                  <a:srgbClr val="414385"/>
                </a:solidFill>
                <a:latin typeface="Arial" charset="0"/>
                <a:ea typeface="Arial" charset="0"/>
                <a:cs typeface="Arial" charset="0"/>
              </a:rPr>
              <a:t>Discussion</a:t>
            </a:r>
            <a:endParaRPr lang="en-US" sz="6000" dirty="0">
              <a:solidFill>
                <a:srgbClr val="414385"/>
              </a:solidFill>
              <a:latin typeface="Arial" charset="0"/>
              <a:ea typeface="Arial" charset="0"/>
              <a:cs typeface="Arial" charset="0"/>
            </a:endParaRPr>
          </a:p>
        </p:txBody>
      </p:sp>
      <p:sp>
        <p:nvSpPr>
          <p:cNvPr id="66" name="Text Box 3"/>
          <p:cNvSpPr txBox="1">
            <a:spLocks noChangeArrowheads="1"/>
          </p:cNvSpPr>
          <p:nvPr/>
        </p:nvSpPr>
        <p:spPr bwMode="auto">
          <a:xfrm>
            <a:off x="25635980" y="17526000"/>
            <a:ext cx="12192000" cy="1015663"/>
          </a:xfrm>
          <a:prstGeom prst="rect">
            <a:avLst/>
          </a:prstGeom>
          <a:noFill/>
          <a:ln w="9525">
            <a:noFill/>
            <a:miter lim="800000"/>
            <a:headEnd/>
            <a:tailEnd/>
          </a:ln>
          <a:effectLst/>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6000" dirty="0">
                <a:solidFill>
                  <a:srgbClr val="414385"/>
                </a:solidFill>
                <a:latin typeface="Calibri" charset="0"/>
                <a:ea typeface="Calibri" charset="0"/>
                <a:cs typeface="Calibri" charset="0"/>
              </a:rPr>
              <a:t>Working with FORCE11</a:t>
            </a:r>
          </a:p>
        </p:txBody>
      </p:sp>
      <p:sp>
        <p:nvSpPr>
          <p:cNvPr id="68" name="Text Box 3"/>
          <p:cNvSpPr txBox="1">
            <a:spLocks noChangeArrowheads="1"/>
          </p:cNvSpPr>
          <p:nvPr/>
        </p:nvSpPr>
        <p:spPr bwMode="auto">
          <a:xfrm>
            <a:off x="1066800" y="2057400"/>
            <a:ext cx="42079978" cy="2144177"/>
          </a:xfrm>
          <a:prstGeom prst="rect">
            <a:avLst/>
          </a:prstGeom>
          <a:noFill/>
          <a:ln w="9525">
            <a:noFill/>
            <a:miter lim="800000"/>
            <a:headEnd/>
            <a:tailEnd/>
          </a:ln>
          <a:effectLst/>
        </p:spPr>
        <p:txBody>
          <a:bodyPr wrap="square" lIns="0" rIns="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lnSpc>
                <a:spcPts val="8000"/>
              </a:lnSpc>
            </a:pPr>
            <a:r>
              <a:rPr lang="en-US" sz="8000" dirty="0">
                <a:latin typeface="Arial" panose="020B0604020202020204" pitchFamily="34" charset="0"/>
                <a:cs typeface="Arial" panose="020B0604020202020204" pitchFamily="34" charset="0"/>
              </a:rPr>
              <a:t>Attribution of Work in the Scholarly Ecosystem</a:t>
            </a:r>
          </a:p>
          <a:p>
            <a:pPr>
              <a:lnSpc>
                <a:spcPts val="8000"/>
              </a:lnSpc>
            </a:pPr>
            <a:r>
              <a:rPr lang="en-US" sz="3733" dirty="0">
                <a:latin typeface="Arial" panose="020B0604020202020204" pitchFamily="34" charset="0"/>
                <a:cs typeface="Arial" panose="020B0604020202020204" pitchFamily="34" charset="0"/>
              </a:rPr>
              <a:t>Karen E. Gutzman</a:t>
            </a:r>
            <a:r>
              <a:rPr lang="en-US" sz="3733" baseline="30000" dirty="0">
                <a:latin typeface="Arial" panose="020B0604020202020204" pitchFamily="34" charset="0"/>
                <a:cs typeface="Arial" panose="020B0604020202020204" pitchFamily="34" charset="0"/>
              </a:rPr>
              <a:t>1</a:t>
            </a:r>
            <a:r>
              <a:rPr lang="en-US" sz="3733" dirty="0">
                <a:latin typeface="Arial" panose="020B0604020202020204" pitchFamily="34" charset="0"/>
                <a:cs typeface="Arial" panose="020B0604020202020204" pitchFamily="34" charset="0"/>
              </a:rPr>
              <a:t>, Stacy Konkiel</a:t>
            </a:r>
            <a:r>
              <a:rPr lang="en-US" sz="3733" baseline="30000" dirty="0">
                <a:latin typeface="Arial" panose="020B0604020202020204" pitchFamily="34" charset="0"/>
                <a:cs typeface="Arial" panose="020B0604020202020204" pitchFamily="34" charset="0"/>
              </a:rPr>
              <a:t>2</a:t>
            </a:r>
            <a:r>
              <a:rPr lang="en-US" sz="3733" dirty="0">
                <a:latin typeface="Arial" panose="020B0604020202020204" pitchFamily="34" charset="0"/>
                <a:cs typeface="Arial" panose="020B0604020202020204" pitchFamily="34" charset="0"/>
              </a:rPr>
              <a:t>, </a:t>
            </a:r>
            <a:r>
              <a:rPr lang="en-US" sz="3733" dirty="0" err="1">
                <a:latin typeface="Arial" panose="020B0604020202020204" pitchFamily="34" charset="0"/>
                <a:cs typeface="Arial" panose="020B0604020202020204" pitchFamily="34" charset="0"/>
              </a:rPr>
              <a:t>Marijane</a:t>
            </a:r>
            <a:r>
              <a:rPr lang="en-US" sz="3733" dirty="0">
                <a:latin typeface="Arial" panose="020B0604020202020204" pitchFamily="34" charset="0"/>
                <a:cs typeface="Arial" panose="020B0604020202020204" pitchFamily="34" charset="0"/>
              </a:rPr>
              <a:t> White</a:t>
            </a:r>
            <a:r>
              <a:rPr lang="en-US" sz="3733" baseline="30000" dirty="0">
                <a:latin typeface="Arial" panose="020B0604020202020204" pitchFamily="34" charset="0"/>
                <a:cs typeface="Arial" panose="020B0604020202020204" pitchFamily="34" charset="0"/>
              </a:rPr>
              <a:t>3</a:t>
            </a:r>
            <a:r>
              <a:rPr lang="en-US" sz="3733" dirty="0">
                <a:latin typeface="Arial" panose="020B0604020202020204" pitchFamily="34" charset="0"/>
                <a:cs typeface="Arial" panose="020B0604020202020204" pitchFamily="34" charset="0"/>
              </a:rPr>
              <a:t>, Matthew Brush</a:t>
            </a:r>
            <a:r>
              <a:rPr lang="en-US" sz="3733" baseline="30000" dirty="0">
                <a:latin typeface="Arial" panose="020B0604020202020204" pitchFamily="34" charset="0"/>
                <a:cs typeface="Arial" panose="020B0604020202020204" pitchFamily="34" charset="0"/>
              </a:rPr>
              <a:t>3</a:t>
            </a:r>
            <a:r>
              <a:rPr lang="en-US" sz="3733" dirty="0">
                <a:latin typeface="Arial" panose="020B0604020202020204" pitchFamily="34" charset="0"/>
                <a:cs typeface="Arial" panose="020B0604020202020204" pitchFamily="34" charset="0"/>
              </a:rPr>
              <a:t>, Violeta Ilik</a:t>
            </a:r>
            <a:r>
              <a:rPr lang="en-US" sz="3733" baseline="30000" dirty="0">
                <a:latin typeface="Arial" panose="020B0604020202020204" pitchFamily="34" charset="0"/>
                <a:cs typeface="Arial" panose="020B0604020202020204" pitchFamily="34" charset="0"/>
              </a:rPr>
              <a:t>1</a:t>
            </a:r>
            <a:r>
              <a:rPr lang="en-US" sz="3733" dirty="0">
                <a:latin typeface="Arial" panose="020B0604020202020204" pitchFamily="34" charset="0"/>
                <a:cs typeface="Arial" panose="020B0604020202020204" pitchFamily="34" charset="0"/>
              </a:rPr>
              <a:t>, Mike Conlon</a:t>
            </a:r>
            <a:r>
              <a:rPr lang="en-US" sz="3733" baseline="30000" dirty="0">
                <a:latin typeface="Arial" panose="020B0604020202020204" pitchFamily="34" charset="0"/>
                <a:cs typeface="Arial" panose="020B0604020202020204" pitchFamily="34" charset="0"/>
              </a:rPr>
              <a:t>4</a:t>
            </a:r>
            <a:r>
              <a:rPr lang="en-US" sz="3733" dirty="0">
                <a:latin typeface="Arial" panose="020B0604020202020204" pitchFamily="34" charset="0"/>
                <a:cs typeface="Arial" panose="020B0604020202020204" pitchFamily="34" charset="0"/>
              </a:rPr>
              <a:t>, Melissa Haendel</a:t>
            </a:r>
            <a:r>
              <a:rPr lang="en-US" sz="3733" baseline="30000" dirty="0">
                <a:latin typeface="Arial" panose="020B0604020202020204" pitchFamily="34" charset="0"/>
                <a:cs typeface="Arial" panose="020B0604020202020204" pitchFamily="34" charset="0"/>
              </a:rPr>
              <a:t>3</a:t>
            </a:r>
            <a:r>
              <a:rPr lang="en-US" sz="3733" dirty="0">
                <a:latin typeface="Arial" panose="020B0604020202020204" pitchFamily="34" charset="0"/>
                <a:cs typeface="Arial" panose="020B0604020202020204" pitchFamily="34" charset="0"/>
              </a:rPr>
              <a:t>, Kristi L. Holmes</a:t>
            </a:r>
            <a:r>
              <a:rPr lang="en-US" sz="3733" baseline="30000" dirty="0">
                <a:latin typeface="Arial" panose="020B0604020202020204" pitchFamily="34" charset="0"/>
                <a:cs typeface="Arial" panose="020B0604020202020204" pitchFamily="34" charset="0"/>
              </a:rPr>
              <a:t>1</a:t>
            </a:r>
            <a:r>
              <a:rPr lang="en-US" sz="3733" dirty="0">
                <a:latin typeface="Arial" panose="020B0604020202020204" pitchFamily="34" charset="0"/>
                <a:cs typeface="Arial" panose="020B0604020202020204" pitchFamily="34" charset="0"/>
              </a:rPr>
              <a:t>, FORCE11 Attribution Working </a:t>
            </a:r>
            <a:r>
              <a:rPr lang="en-US" sz="3733" dirty="0" smtClean="0">
                <a:latin typeface="Arial" panose="020B0604020202020204" pitchFamily="34" charset="0"/>
                <a:cs typeface="Arial" panose="020B0604020202020204" pitchFamily="34" charset="0"/>
              </a:rPr>
              <a:t>Group, </a:t>
            </a:r>
            <a:r>
              <a:rPr lang="en-US" sz="3733" dirty="0" err="1" smtClean="0">
                <a:latin typeface="Arial" panose="020B0604020202020204" pitchFamily="34" charset="0"/>
                <a:cs typeface="Arial" panose="020B0604020202020204" pitchFamily="34" charset="0"/>
              </a:rPr>
              <a:t>OpenVIVO</a:t>
            </a:r>
            <a:r>
              <a:rPr lang="en-US" sz="3733" dirty="0" smtClean="0">
                <a:latin typeface="Arial" panose="020B0604020202020204" pitchFamily="34" charset="0"/>
                <a:cs typeface="Arial" panose="020B0604020202020204" pitchFamily="34" charset="0"/>
              </a:rPr>
              <a:t> Working Group</a:t>
            </a:r>
            <a:endParaRPr lang="en-US" sz="3733" dirty="0">
              <a:latin typeface="Arial" panose="020B0604020202020204" pitchFamily="34" charset="0"/>
              <a:cs typeface="Arial" panose="020B0604020202020204" pitchFamily="34" charset="0"/>
            </a:endParaRPr>
          </a:p>
        </p:txBody>
      </p:sp>
      <p:cxnSp>
        <p:nvCxnSpPr>
          <p:cNvPr id="69" name="Straight Connector 68"/>
          <p:cNvCxnSpPr/>
          <p:nvPr/>
        </p:nvCxnSpPr>
        <p:spPr bwMode="auto">
          <a:xfrm>
            <a:off x="1075589" y="1698308"/>
            <a:ext cx="41963163" cy="359092"/>
          </a:xfrm>
          <a:prstGeom prst="line">
            <a:avLst/>
          </a:prstGeom>
          <a:solidFill>
            <a:schemeClr val="accent1"/>
          </a:solidFill>
          <a:ln w="38100" cap="flat" cmpd="sng" algn="ctr">
            <a:solidFill>
              <a:srgbClr val="6D6E71"/>
            </a:solidFill>
            <a:prstDash val="solid"/>
            <a:round/>
            <a:headEnd type="none" w="med" len="med"/>
            <a:tailEnd type="none" w="med" len="med"/>
          </a:ln>
          <a:effectLst/>
        </p:spPr>
      </p:cxnSp>
      <p:cxnSp>
        <p:nvCxnSpPr>
          <p:cNvPr id="70" name="Straight Connector 69"/>
          <p:cNvCxnSpPr/>
          <p:nvPr/>
        </p:nvCxnSpPr>
        <p:spPr bwMode="auto">
          <a:xfrm>
            <a:off x="1075589" y="4226402"/>
            <a:ext cx="42071189" cy="101599"/>
          </a:xfrm>
          <a:prstGeom prst="line">
            <a:avLst/>
          </a:prstGeom>
          <a:solidFill>
            <a:schemeClr val="accent1"/>
          </a:solidFill>
          <a:ln w="12700" cap="flat" cmpd="sng" algn="ctr">
            <a:solidFill>
              <a:srgbClr val="6D6E71"/>
            </a:solidFill>
            <a:prstDash val="solid"/>
            <a:round/>
            <a:headEnd type="none" w="med" len="med"/>
            <a:tailEnd type="none" w="med" len="med"/>
          </a:ln>
          <a:effectLst/>
        </p:spPr>
      </p:cxnSp>
      <p:cxnSp>
        <p:nvCxnSpPr>
          <p:cNvPr id="71" name="Straight Connector 70"/>
          <p:cNvCxnSpPr/>
          <p:nvPr/>
        </p:nvCxnSpPr>
        <p:spPr bwMode="auto">
          <a:xfrm>
            <a:off x="1075589" y="6400465"/>
            <a:ext cx="12192000" cy="0"/>
          </a:xfrm>
          <a:prstGeom prst="line">
            <a:avLst/>
          </a:prstGeom>
          <a:solidFill>
            <a:schemeClr val="accent1"/>
          </a:solidFill>
          <a:ln w="12700" cap="flat" cmpd="sng" algn="ctr">
            <a:solidFill>
              <a:srgbClr val="6D6E71"/>
            </a:solidFill>
            <a:prstDash val="solid"/>
            <a:round/>
            <a:headEnd type="none" w="med" len="med"/>
            <a:tailEnd type="none" w="med" len="med"/>
          </a:ln>
          <a:effectLst/>
        </p:spPr>
      </p:cxnSp>
      <p:cxnSp>
        <p:nvCxnSpPr>
          <p:cNvPr id="72" name="Straight Connector 71"/>
          <p:cNvCxnSpPr/>
          <p:nvPr/>
        </p:nvCxnSpPr>
        <p:spPr bwMode="auto">
          <a:xfrm>
            <a:off x="1071525" y="14253627"/>
            <a:ext cx="12192000" cy="0"/>
          </a:xfrm>
          <a:prstGeom prst="line">
            <a:avLst/>
          </a:prstGeom>
          <a:solidFill>
            <a:schemeClr val="accent1"/>
          </a:solidFill>
          <a:ln w="12700" cap="flat" cmpd="sng" algn="ctr">
            <a:solidFill>
              <a:srgbClr val="6D6E71"/>
            </a:solidFill>
            <a:prstDash val="solid"/>
            <a:round/>
            <a:headEnd type="none" w="med" len="med"/>
            <a:tailEnd type="none" w="med" len="med"/>
          </a:ln>
          <a:effectLst/>
        </p:spPr>
      </p:cxnSp>
      <p:cxnSp>
        <p:nvCxnSpPr>
          <p:cNvPr id="74" name="Straight Connector 73"/>
          <p:cNvCxnSpPr/>
          <p:nvPr/>
        </p:nvCxnSpPr>
        <p:spPr bwMode="auto">
          <a:xfrm>
            <a:off x="15132673" y="6445357"/>
            <a:ext cx="12192000" cy="0"/>
          </a:xfrm>
          <a:prstGeom prst="line">
            <a:avLst/>
          </a:prstGeom>
          <a:solidFill>
            <a:schemeClr val="accent1"/>
          </a:solidFill>
          <a:ln w="12700" cap="flat" cmpd="sng" algn="ctr">
            <a:solidFill>
              <a:srgbClr val="6D6E71"/>
            </a:solidFill>
            <a:prstDash val="solid"/>
            <a:round/>
            <a:headEnd type="none" w="med" len="med"/>
            <a:tailEnd type="none" w="med" len="med"/>
          </a:ln>
          <a:effectLst/>
        </p:spPr>
      </p:cxnSp>
      <p:cxnSp>
        <p:nvCxnSpPr>
          <p:cNvPr id="75" name="Straight Connector 74"/>
          <p:cNvCxnSpPr/>
          <p:nvPr/>
        </p:nvCxnSpPr>
        <p:spPr bwMode="auto">
          <a:xfrm>
            <a:off x="25877591" y="34863412"/>
            <a:ext cx="12192000" cy="0"/>
          </a:xfrm>
          <a:prstGeom prst="line">
            <a:avLst/>
          </a:prstGeom>
          <a:solidFill>
            <a:schemeClr val="accent1"/>
          </a:solidFill>
          <a:ln w="12700" cap="flat" cmpd="sng" algn="ctr">
            <a:solidFill>
              <a:srgbClr val="6D6E71"/>
            </a:solidFill>
            <a:prstDash val="solid"/>
            <a:round/>
            <a:headEnd type="none" w="med" len="med"/>
            <a:tailEnd type="none" w="med" len="med"/>
          </a:ln>
          <a:effectLst/>
        </p:spPr>
      </p:cxnSp>
      <p:cxnSp>
        <p:nvCxnSpPr>
          <p:cNvPr id="76" name="Straight Connector 75"/>
          <p:cNvCxnSpPr/>
          <p:nvPr/>
        </p:nvCxnSpPr>
        <p:spPr bwMode="auto">
          <a:xfrm>
            <a:off x="25875228" y="28364021"/>
            <a:ext cx="12192000" cy="0"/>
          </a:xfrm>
          <a:prstGeom prst="line">
            <a:avLst/>
          </a:prstGeom>
          <a:solidFill>
            <a:schemeClr val="accent1"/>
          </a:solidFill>
          <a:ln w="12700" cap="flat" cmpd="sng" algn="ctr">
            <a:solidFill>
              <a:srgbClr val="6D6E71"/>
            </a:solidFill>
            <a:prstDash val="solid"/>
            <a:round/>
            <a:headEnd type="none" w="med" len="med"/>
            <a:tailEnd type="none" w="med" len="med"/>
          </a:ln>
          <a:effectLst/>
        </p:spPr>
      </p:cxnSp>
      <p:cxnSp>
        <p:nvCxnSpPr>
          <p:cNvPr id="77" name="Straight Connector 76"/>
          <p:cNvCxnSpPr/>
          <p:nvPr/>
        </p:nvCxnSpPr>
        <p:spPr bwMode="auto">
          <a:xfrm>
            <a:off x="25635980" y="18440399"/>
            <a:ext cx="12192000" cy="0"/>
          </a:xfrm>
          <a:prstGeom prst="line">
            <a:avLst/>
          </a:prstGeom>
          <a:solidFill>
            <a:schemeClr val="accent1"/>
          </a:solidFill>
          <a:ln w="12700" cap="flat" cmpd="sng" algn="ctr">
            <a:solidFill>
              <a:srgbClr val="6D6E71"/>
            </a:solidFill>
            <a:prstDash val="solid"/>
            <a:round/>
            <a:headEnd type="none" w="med" len="med"/>
            <a:tailEnd type="none" w="med" len="med"/>
          </a:ln>
          <a:effectLst/>
        </p:spPr>
      </p:cxnSp>
      <p:sp>
        <p:nvSpPr>
          <p:cNvPr id="86" name="TextBox 85"/>
          <p:cNvSpPr txBox="1"/>
          <p:nvPr/>
        </p:nvSpPr>
        <p:spPr>
          <a:xfrm>
            <a:off x="1079654" y="6679832"/>
            <a:ext cx="10867238" cy="6494085"/>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200" dirty="0">
                <a:latin typeface="Arial" panose="020B0604020202020204" pitchFamily="34" charset="0"/>
                <a:cs typeface="Arial" panose="020B0604020202020204" pitchFamily="34" charset="0"/>
              </a:rPr>
              <a:t>As research is driven forward by technological advances, the composition and structure of the research team is also evolving. Professionals from a wide array of backgrounds contribute to scientific breakthroughs and discoveries, often in ways that are not easily recognizable using traditional measures of scholarly impact. Metrics and indicators that are limited to grants and publications often cause these diverse contributions to be overlooked and undervalued. The lack of adequate representation can affect large swaths of the current scholarly ecosystem, such as career advancement, financial incentives, funding acquisition, and scholarly recognition.</a:t>
            </a:r>
          </a:p>
          <a:p>
            <a:endParaRPr lang="en-US" sz="3200" dirty="0">
              <a:latin typeface="Calibri" charset="0"/>
              <a:ea typeface="Calibri" charset="0"/>
              <a:cs typeface="Calibri" charset="0"/>
            </a:endParaRPr>
          </a:p>
        </p:txBody>
      </p:sp>
      <p:sp>
        <p:nvSpPr>
          <p:cNvPr id="90" name="TextBox 89"/>
          <p:cNvSpPr txBox="1"/>
          <p:nvPr/>
        </p:nvSpPr>
        <p:spPr>
          <a:xfrm>
            <a:off x="1075588" y="14542830"/>
            <a:ext cx="10871303" cy="7478970"/>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200" dirty="0">
                <a:latin typeface="Arial" panose="020B0604020202020204" pitchFamily="34" charset="0"/>
                <a:cs typeface="Arial" panose="020B0604020202020204" pitchFamily="34" charset="0"/>
              </a:rPr>
              <a:t>In this project we have outlined a list of contributor roles identified by the Force 11 Attribution Working Group. </a:t>
            </a:r>
            <a:r>
              <a:rPr lang="en-US" sz="3200" dirty="0" smtClean="0">
                <a:latin typeface="Arial" panose="020B0604020202020204" pitchFamily="34" charset="0"/>
                <a:cs typeface="Arial" panose="020B0604020202020204" pitchFamily="34" charset="0"/>
              </a:rPr>
              <a:t>Contributor roles from existing taxonomies were leveraged (</a:t>
            </a:r>
            <a:r>
              <a:rPr lang="en-US" sz="3200" dirty="0" err="1" smtClean="0">
                <a:latin typeface="Arial" panose="020B0604020202020204" pitchFamily="34" charset="0"/>
                <a:cs typeface="Arial" panose="020B0604020202020204" pitchFamily="34" charset="0"/>
              </a:rPr>
              <a:t>CRediT</a:t>
            </a:r>
            <a:r>
              <a:rPr lang="en-US" sz="3200" dirty="0" smtClean="0">
                <a:latin typeface="Arial" panose="020B0604020202020204" pitchFamily="34" charset="0"/>
                <a:cs typeface="Arial" panose="020B0604020202020204" pitchFamily="34" charset="0"/>
              </a:rPr>
              <a:t>) and further enhanced with finer resolution contributor roles based on an in-depth investigation of activities and outputs. We </a:t>
            </a:r>
            <a:r>
              <a:rPr lang="en-US" sz="3200" dirty="0">
                <a:latin typeface="Arial" panose="020B0604020202020204" pitchFamily="34" charset="0"/>
                <a:cs typeface="Arial" panose="020B0604020202020204" pitchFamily="34" charset="0"/>
              </a:rPr>
              <a:t>have also collated and reviewed existing efforts on scholarly contribution taxonomies to determine their unique aspects, and how they complement each other. We review the landscape of taxonomies or systems in order to compare and contrast key types of contributions.  We speculate on the objectives needed to create a </a:t>
            </a:r>
            <a:r>
              <a:rPr lang="en-US" sz="3200" dirty="0" err="1">
                <a:latin typeface="Arial" panose="020B0604020202020204" pitchFamily="34" charset="0"/>
                <a:cs typeface="Arial" panose="020B0604020202020204" pitchFamily="34" charset="0"/>
              </a:rPr>
              <a:t>contributorship</a:t>
            </a:r>
            <a:r>
              <a:rPr lang="en-US" sz="3200" dirty="0">
                <a:latin typeface="Arial" panose="020B0604020202020204" pitchFamily="34" charset="0"/>
                <a:cs typeface="Arial" panose="020B0604020202020204" pitchFamily="34" charset="0"/>
              </a:rPr>
              <a:t> model that is robust enough to cover various fields of research, and specific enough to adequately describe contribution in a meaningful way</a:t>
            </a:r>
            <a:r>
              <a:rPr lang="en-US" sz="3200" dirty="0" smtClean="0">
                <a:latin typeface="Arial" panose="020B0604020202020204" pitchFamily="34" charset="0"/>
                <a:cs typeface="Arial" panose="020B0604020202020204" pitchFamily="34" charset="0"/>
              </a:rPr>
              <a:t>.</a:t>
            </a:r>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ea typeface="Calibri" charset="0"/>
              <a:cs typeface="Arial" panose="020B0604020202020204" pitchFamily="34" charset="0"/>
            </a:endParaRPr>
          </a:p>
        </p:txBody>
      </p:sp>
      <p:pic>
        <p:nvPicPr>
          <p:cNvPr id="92" name="Picture 9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4661" y="41905557"/>
            <a:ext cx="6256928" cy="881432"/>
          </a:xfrm>
          <a:prstGeom prst="rect">
            <a:avLst/>
          </a:prstGeom>
        </p:spPr>
      </p:pic>
      <p:cxnSp>
        <p:nvCxnSpPr>
          <p:cNvPr id="36" name="Straight Connector 35"/>
          <p:cNvCxnSpPr/>
          <p:nvPr/>
        </p:nvCxnSpPr>
        <p:spPr bwMode="auto">
          <a:xfrm>
            <a:off x="815424" y="32206047"/>
            <a:ext cx="12192000" cy="0"/>
          </a:xfrm>
          <a:prstGeom prst="line">
            <a:avLst/>
          </a:prstGeom>
          <a:solidFill>
            <a:schemeClr val="accent1"/>
          </a:solidFill>
          <a:ln w="12700" cap="flat" cmpd="sng" algn="ctr">
            <a:solidFill>
              <a:srgbClr val="6D6E71"/>
            </a:solidFill>
            <a:prstDash val="solid"/>
            <a:round/>
            <a:headEnd type="none" w="med" len="med"/>
            <a:tailEnd type="none" w="med" len="med"/>
          </a:ln>
          <a:effectLst/>
        </p:spPr>
      </p:cxnSp>
      <p:sp>
        <p:nvSpPr>
          <p:cNvPr id="37" name="Text Box 3"/>
          <p:cNvSpPr txBox="1">
            <a:spLocks noChangeArrowheads="1"/>
          </p:cNvSpPr>
          <p:nvPr/>
        </p:nvSpPr>
        <p:spPr bwMode="auto">
          <a:xfrm>
            <a:off x="914661" y="31296161"/>
            <a:ext cx="10506811" cy="1015663"/>
          </a:xfrm>
          <a:prstGeom prst="rect">
            <a:avLst/>
          </a:prstGeom>
          <a:noFill/>
          <a:ln w="9525">
            <a:noFill/>
            <a:miter lim="800000"/>
            <a:headEnd/>
            <a:tailEnd/>
          </a:ln>
          <a:effectLst/>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6000" dirty="0">
                <a:solidFill>
                  <a:srgbClr val="414385"/>
                </a:solidFill>
                <a:latin typeface="Arial" charset="0"/>
                <a:ea typeface="Arial" charset="0"/>
                <a:cs typeface="Arial" charset="0"/>
              </a:rPr>
              <a:t>Relevant Projects and Groups</a:t>
            </a:r>
          </a:p>
        </p:txBody>
      </p:sp>
      <p:sp>
        <p:nvSpPr>
          <p:cNvPr id="3" name="Rectangle 2"/>
          <p:cNvSpPr/>
          <p:nvPr/>
        </p:nvSpPr>
        <p:spPr>
          <a:xfrm>
            <a:off x="25974464" y="35170170"/>
            <a:ext cx="16773735" cy="3539430"/>
          </a:xfrm>
          <a:prstGeom prst="rect">
            <a:avLst/>
          </a:prstGeom>
        </p:spPr>
        <p:txBody>
          <a:bodyPr wrap="square">
            <a:spAutoFit/>
          </a:bodyPr>
          <a:lstStyle/>
          <a:p>
            <a:pPr marL="457189" indent="-457189">
              <a:buFont typeface="Arial" panose="020B0604020202020204" pitchFamily="34" charset="0"/>
              <a:buChar char="•"/>
            </a:pPr>
            <a:r>
              <a:rPr lang="en-US" sz="3200" dirty="0">
                <a:latin typeface="Arial" panose="020B0604020202020204" pitchFamily="34" charset="0"/>
                <a:cs typeface="Arial" panose="020B0604020202020204" pitchFamily="34" charset="0"/>
              </a:rPr>
              <a:t>Review and summarize the objectives of the projects listed above to determine how much they overlap - can a core set of objectives, perhaps with extensions, be defined?</a:t>
            </a:r>
          </a:p>
          <a:p>
            <a:pPr marL="457189" indent="-457189">
              <a:buFont typeface="Arial" panose="020B0604020202020204" pitchFamily="34" charset="0"/>
              <a:buChar char="•"/>
            </a:pPr>
            <a:r>
              <a:rPr lang="en-US" sz="3200" dirty="0">
                <a:latin typeface="Arial" panose="020B0604020202020204" pitchFamily="34" charset="0"/>
                <a:cs typeface="Arial" panose="020B0604020202020204" pitchFamily="34" charset="0"/>
              </a:rPr>
              <a:t>Review and summarize key types of scholarly products and the roles that people have in relation to them, resulting from the Force15 workshop</a:t>
            </a:r>
          </a:p>
          <a:p>
            <a:pPr marL="457189" indent="-457189">
              <a:buFont typeface="Arial" panose="020B0604020202020204" pitchFamily="34" charset="0"/>
              <a:buChar char="•"/>
            </a:pPr>
            <a:r>
              <a:rPr lang="en-US" sz="3200" dirty="0">
                <a:latin typeface="Arial" panose="020B0604020202020204" pitchFamily="34" charset="0"/>
                <a:cs typeface="Arial" panose="020B0604020202020204" pitchFamily="34" charset="0"/>
              </a:rPr>
              <a:t>Landscape review, comparing and contrasting key types of contributions across the different taxonomies/systems</a:t>
            </a:r>
          </a:p>
          <a:p>
            <a:pPr marL="457189" indent="-457189">
              <a:buFont typeface="Arial" panose="020B0604020202020204" pitchFamily="34" charset="0"/>
              <a:buChar char="•"/>
            </a:pPr>
            <a:r>
              <a:rPr lang="en-US" sz="3200" dirty="0">
                <a:latin typeface="Arial" panose="020B0604020202020204" pitchFamily="34" charset="0"/>
                <a:cs typeface="Arial" panose="020B0604020202020204" pitchFamily="34" charset="0"/>
              </a:rPr>
              <a:t>Recommendations for publishers, IRs, research profiling systems to implement. </a:t>
            </a:r>
          </a:p>
        </p:txBody>
      </p:sp>
      <p:sp>
        <p:nvSpPr>
          <p:cNvPr id="4" name="Rectangle 3"/>
          <p:cNvSpPr/>
          <p:nvPr/>
        </p:nvSpPr>
        <p:spPr>
          <a:xfrm>
            <a:off x="923450" y="32538426"/>
            <a:ext cx="7514336" cy="6494085"/>
          </a:xfrm>
          <a:prstGeom prst="rect">
            <a:avLst/>
          </a:prstGeom>
        </p:spPr>
        <p:txBody>
          <a:bodyPr wrap="square">
            <a:spAutoFit/>
          </a:bodyPr>
          <a:lstStyle/>
          <a:p>
            <a:r>
              <a:rPr lang="en-US" sz="3200" b="1" dirty="0">
                <a:solidFill>
                  <a:srgbClr val="000000"/>
                </a:solidFill>
                <a:latin typeface="Arial" panose="020B0604020202020204" pitchFamily="34" charset="0"/>
                <a:cs typeface="Arial" panose="020B0604020202020204" pitchFamily="34" charset="0"/>
              </a:rPr>
              <a:t>Projects: </a:t>
            </a:r>
          </a:p>
          <a:p>
            <a:pPr marL="457189" indent="-457189">
              <a:buFont typeface="Arial" panose="020B0604020202020204" pitchFamily="34" charset="0"/>
              <a:buChar char="•"/>
            </a:pPr>
            <a:r>
              <a:rPr lang="en-US" sz="3200" dirty="0">
                <a:latin typeface="Arial" panose="020B0604020202020204" pitchFamily="34" charset="0"/>
                <a:cs typeface="Arial" panose="020B0604020202020204" pitchFamily="34" charset="0"/>
              </a:rPr>
              <a:t>Project </a:t>
            </a:r>
            <a:r>
              <a:rPr lang="en-US" sz="3200" dirty="0" err="1">
                <a:latin typeface="Arial" panose="020B0604020202020204" pitchFamily="34" charset="0"/>
                <a:cs typeface="Arial" panose="020B0604020202020204" pitchFamily="34" charset="0"/>
              </a:rPr>
              <a:t>CRediT</a:t>
            </a:r>
            <a:endParaRPr lang="en-US" sz="3200" dirty="0">
              <a:latin typeface="Arial" panose="020B0604020202020204" pitchFamily="34" charset="0"/>
              <a:cs typeface="Arial" panose="020B0604020202020204" pitchFamily="34" charset="0"/>
            </a:endParaRPr>
          </a:p>
          <a:p>
            <a:pPr marL="457189" indent="-457189">
              <a:buFont typeface="Arial" panose="020B0604020202020204" pitchFamily="34" charset="0"/>
              <a:buChar char="•"/>
            </a:pPr>
            <a:r>
              <a:rPr lang="en-US" sz="3200" dirty="0" err="1">
                <a:latin typeface="Arial" panose="020B0604020202020204" pitchFamily="34" charset="0"/>
                <a:cs typeface="Arial" panose="020B0604020202020204" pitchFamily="34" charset="0"/>
              </a:rPr>
              <a:t>OpenRIF</a:t>
            </a:r>
            <a:r>
              <a:rPr lang="en-US" sz="3200" dirty="0">
                <a:latin typeface="Arial" panose="020B0604020202020204" pitchFamily="34" charset="0"/>
                <a:cs typeface="Arial" panose="020B0604020202020204" pitchFamily="34" charset="0"/>
              </a:rPr>
              <a:t> (VIVO-ISF ontology)</a:t>
            </a:r>
          </a:p>
          <a:p>
            <a:pPr marL="457189" indent="-457189">
              <a:buFont typeface="Arial" panose="020B0604020202020204" pitchFamily="34" charset="0"/>
              <a:buChar char="•"/>
            </a:pPr>
            <a:r>
              <a:rPr lang="en-US" sz="3200" dirty="0">
                <a:latin typeface="Arial" panose="020B0604020202020204" pitchFamily="34" charset="0"/>
                <a:cs typeface="Arial" panose="020B0604020202020204" pitchFamily="34" charset="0"/>
              </a:rPr>
              <a:t>PROV</a:t>
            </a:r>
          </a:p>
          <a:p>
            <a:pPr marL="457189" indent="-457189">
              <a:buFont typeface="Arial" panose="020B0604020202020204" pitchFamily="34" charset="0"/>
              <a:buChar char="•"/>
            </a:pPr>
            <a:r>
              <a:rPr lang="en-US" sz="3200" dirty="0">
                <a:latin typeface="Arial" panose="020B0604020202020204" pitchFamily="34" charset="0"/>
                <a:cs typeface="Arial" panose="020B0604020202020204" pitchFamily="34" charset="0"/>
              </a:rPr>
              <a:t>Becker Model for Assessing Research Impact</a:t>
            </a:r>
          </a:p>
          <a:p>
            <a:pPr marL="457189" indent="-457189">
              <a:buFont typeface="Arial" panose="020B0604020202020204" pitchFamily="34" charset="0"/>
              <a:buChar char="•"/>
            </a:pPr>
            <a:r>
              <a:rPr lang="en-US" sz="3200" dirty="0">
                <a:solidFill>
                  <a:srgbClr val="000000"/>
                </a:solidFill>
                <a:latin typeface="Arial" panose="020B0604020202020204" pitchFamily="34" charset="0"/>
                <a:cs typeface="Arial" panose="020B0604020202020204" pitchFamily="34" charset="0"/>
              </a:rPr>
              <a:t>Transitive Credit</a:t>
            </a:r>
          </a:p>
          <a:p>
            <a:pPr marL="457189" indent="-457189">
              <a:buFont typeface="Arial" panose="020B0604020202020204" pitchFamily="34" charset="0"/>
              <a:buChar char="•"/>
            </a:pPr>
            <a:r>
              <a:rPr lang="en-US" sz="3200" dirty="0">
                <a:solidFill>
                  <a:srgbClr val="000000"/>
                </a:solidFill>
                <a:latin typeface="Arial" panose="020B0604020202020204" pitchFamily="34" charset="0"/>
                <a:cs typeface="Arial" panose="020B0604020202020204" pitchFamily="34" charset="0"/>
              </a:rPr>
              <a:t>Academic Careers Understood through Measurements and Norms (ACUMEN Project)</a:t>
            </a:r>
          </a:p>
          <a:p>
            <a:pPr marL="457189" indent="-457189">
              <a:buFont typeface="Arial" panose="020B0604020202020204" pitchFamily="34" charset="0"/>
              <a:buChar char="•"/>
            </a:pPr>
            <a:r>
              <a:rPr lang="en-US" sz="3200" dirty="0">
                <a:solidFill>
                  <a:srgbClr val="000000"/>
                </a:solidFill>
                <a:latin typeface="Arial" panose="020B0604020202020204" pitchFamily="34" charset="0"/>
                <a:cs typeface="Arial" panose="020B0604020202020204" pitchFamily="34" charset="0"/>
              </a:rPr>
              <a:t>Scholarly Contributions and Roles Ontology (</a:t>
            </a:r>
            <a:r>
              <a:rPr lang="en-US" sz="3200" dirty="0" err="1">
                <a:solidFill>
                  <a:srgbClr val="000000"/>
                </a:solidFill>
                <a:latin typeface="Arial" panose="020B0604020202020204" pitchFamily="34" charset="0"/>
                <a:cs typeface="Arial" panose="020B0604020202020204" pitchFamily="34" charset="0"/>
              </a:rPr>
              <a:t>SCoRO</a:t>
            </a:r>
            <a:r>
              <a:rPr lang="en-US" sz="3200" dirty="0">
                <a:solidFill>
                  <a:srgbClr val="000000"/>
                </a:solidFill>
                <a:latin typeface="Arial" panose="020B0604020202020204" pitchFamily="34" charset="0"/>
                <a:cs typeface="Arial" panose="020B0604020202020204" pitchFamily="34" charset="0"/>
              </a:rPr>
              <a:t>)</a:t>
            </a:r>
          </a:p>
          <a:p>
            <a:endParaRPr lang="en-US" sz="3200" dirty="0">
              <a:latin typeface="Arial" panose="020B0604020202020204" pitchFamily="34" charset="0"/>
              <a:cs typeface="Arial" panose="020B0604020202020204" pitchFamily="34" charset="0"/>
            </a:endParaRPr>
          </a:p>
        </p:txBody>
      </p:sp>
      <p:sp>
        <p:nvSpPr>
          <p:cNvPr id="40" name="Rectangle 39"/>
          <p:cNvSpPr/>
          <p:nvPr/>
        </p:nvSpPr>
        <p:spPr>
          <a:xfrm>
            <a:off x="8437786" y="32693579"/>
            <a:ext cx="6149163" cy="3539430"/>
          </a:xfrm>
          <a:prstGeom prst="rect">
            <a:avLst/>
          </a:prstGeom>
        </p:spPr>
        <p:txBody>
          <a:bodyPr wrap="square">
            <a:spAutoFit/>
          </a:bodyPr>
          <a:lstStyle/>
          <a:p>
            <a:r>
              <a:rPr lang="en-US" sz="3200" b="1" dirty="0">
                <a:solidFill>
                  <a:srgbClr val="000000"/>
                </a:solidFill>
                <a:latin typeface="Arial" panose="020B0604020202020204" pitchFamily="34" charset="0"/>
                <a:cs typeface="Arial" panose="020B0604020202020204" pitchFamily="34" charset="0"/>
              </a:rPr>
              <a:t>Groups: </a:t>
            </a:r>
          </a:p>
          <a:p>
            <a:pPr marL="457189" indent="-457189">
              <a:buFont typeface="Arial" panose="020B0604020202020204" pitchFamily="34" charset="0"/>
              <a:buChar char="•"/>
            </a:pPr>
            <a:r>
              <a:rPr lang="en-US" sz="3200" dirty="0">
                <a:solidFill>
                  <a:srgbClr val="000000"/>
                </a:solidFill>
                <a:latin typeface="Arial" panose="020B0604020202020204" pitchFamily="34" charset="0"/>
                <a:cs typeface="Arial" panose="020B0604020202020204" pitchFamily="34" charset="0"/>
              </a:rPr>
              <a:t>Global Alliance for Genomics and Health (GA4GH)</a:t>
            </a:r>
          </a:p>
          <a:p>
            <a:pPr marL="457189" indent="-457189">
              <a:buFont typeface="Arial" panose="020B0604020202020204" pitchFamily="34" charset="0"/>
              <a:buChar char="•"/>
            </a:pPr>
            <a:r>
              <a:rPr lang="en-US" sz="3200" dirty="0">
                <a:solidFill>
                  <a:srgbClr val="000000"/>
                </a:solidFill>
                <a:latin typeface="Arial" panose="020B0604020202020204" pitchFamily="34" charset="0"/>
                <a:cs typeface="Arial" panose="020B0604020202020204" pitchFamily="34" charset="0"/>
              </a:rPr>
              <a:t>National Information Standards Organization (NISO)</a:t>
            </a:r>
          </a:p>
          <a:p>
            <a:pPr marL="457189" indent="-457189">
              <a:buFont typeface="Arial" panose="020B0604020202020204" pitchFamily="34" charset="0"/>
              <a:buChar char="•"/>
            </a:pPr>
            <a:endParaRPr lang="en-US" sz="3200" dirty="0">
              <a:latin typeface="Arial" panose="020B0604020202020204" pitchFamily="34" charset="0"/>
              <a:cs typeface="Arial" panose="020B0604020202020204" pitchFamily="34" charset="0"/>
            </a:endParaRPr>
          </a:p>
        </p:txBody>
      </p:sp>
      <p:sp>
        <p:nvSpPr>
          <p:cNvPr id="5" name="TextBox 4"/>
          <p:cNvSpPr txBox="1"/>
          <p:nvPr/>
        </p:nvSpPr>
        <p:spPr>
          <a:xfrm>
            <a:off x="25635980" y="18542000"/>
            <a:ext cx="6444220" cy="1241237"/>
          </a:xfrm>
          <a:prstGeom prst="rect">
            <a:avLst/>
          </a:prstGeom>
          <a:noFill/>
        </p:spPr>
        <p:txBody>
          <a:bodyPr wrap="square" rtlCol="0">
            <a:spAutoFit/>
          </a:bodyPr>
          <a:lstStyle/>
          <a:p>
            <a:r>
              <a:rPr lang="en-US" sz="3733" dirty="0">
                <a:solidFill>
                  <a:srgbClr val="414385"/>
                </a:solidFill>
                <a:latin typeface="Calibri" charset="0"/>
                <a:ea typeface="Calibri" charset="0"/>
                <a:cs typeface="Calibri" charset="0"/>
              </a:rPr>
              <a:t>FORCE16 submission form that contains “Project Role” field.</a:t>
            </a:r>
            <a:endParaRPr lang="en-US" sz="3733" b="1" dirty="0">
              <a:latin typeface="Arial" panose="020B0604020202020204" pitchFamily="34" charset="0"/>
              <a:cs typeface="Arial" panose="020B0604020202020204" pitchFamily="34" charset="0"/>
            </a:endParaRPr>
          </a:p>
        </p:txBody>
      </p:sp>
      <p:sp>
        <p:nvSpPr>
          <p:cNvPr id="7" name="Rectangle 1"/>
          <p:cNvSpPr>
            <a:spLocks noChangeArrowheads="1"/>
          </p:cNvSpPr>
          <p:nvPr/>
        </p:nvSpPr>
        <p:spPr bwMode="auto">
          <a:xfrm>
            <a:off x="-753210" y="-872132"/>
            <a:ext cx="246286" cy="86177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121920" tIns="60960" rIns="121920" bIns="60960" numCol="1" anchor="ctr" anchorCtr="0" compatLnSpc="1">
            <a:prstTxWarp prst="textNoShape">
              <a:avLst/>
            </a:prstTxWarp>
            <a:spAutoFit/>
          </a:bodyPr>
          <a:lstStyle/>
          <a:p>
            <a:pPr defTabSz="1219170" eaLnBrk="0" hangingPunct="0"/>
            <a:endParaRPr lang="en-US" altLang="en-US" sz="2400" dirty="0">
              <a:latin typeface="Arial" panose="020B0604020202020204" pitchFamily="34" charset="0"/>
            </a:endParaRPr>
          </a:p>
          <a:p>
            <a:pPr defTabSz="1219170" eaLnBrk="0" hangingPunct="0"/>
            <a:endParaRPr lang="en-US" altLang="en-US" sz="2400" dirty="0">
              <a:latin typeface="Arial" panose="020B0604020202020204" pitchFamily="34" charset="0"/>
            </a:endParaRPr>
          </a:p>
        </p:txBody>
      </p:sp>
      <p:sp>
        <p:nvSpPr>
          <p:cNvPr id="8" name="TextBox 7"/>
          <p:cNvSpPr txBox="1"/>
          <p:nvPr/>
        </p:nvSpPr>
        <p:spPr>
          <a:xfrm>
            <a:off x="11197393" y="37743935"/>
            <a:ext cx="11844023" cy="1723549"/>
          </a:xfrm>
          <a:prstGeom prst="rect">
            <a:avLst/>
          </a:prstGeom>
          <a:noFill/>
        </p:spPr>
        <p:txBody>
          <a:bodyPr wrap="square" rtlCol="0">
            <a:spAutoFit/>
          </a:bodyPr>
          <a:lstStyle/>
          <a:p>
            <a:r>
              <a:rPr lang="en-US" sz="5400" dirty="0" smtClean="0">
                <a:solidFill>
                  <a:srgbClr val="414385"/>
                </a:solidFill>
                <a:latin typeface="Arial" charset="0"/>
                <a:ea typeface="Arial" charset="0"/>
                <a:cs typeface="Arial" charset="0"/>
              </a:rPr>
              <a:t>Ontology available on </a:t>
            </a:r>
            <a:r>
              <a:rPr lang="en-US" sz="5400" dirty="0" err="1" smtClean="0">
                <a:solidFill>
                  <a:srgbClr val="414385"/>
                </a:solidFill>
                <a:latin typeface="Arial" charset="0"/>
                <a:ea typeface="Arial" charset="0"/>
                <a:cs typeface="Arial" charset="0"/>
              </a:rPr>
              <a:t>Github</a:t>
            </a:r>
            <a:r>
              <a:rPr lang="en-US" sz="5400" dirty="0">
                <a:solidFill>
                  <a:srgbClr val="414385"/>
                </a:solidFill>
                <a:latin typeface="Arial" charset="0"/>
                <a:ea typeface="Arial" charset="0"/>
                <a:cs typeface="Arial" charset="0"/>
              </a:rPr>
              <a:t>: </a:t>
            </a:r>
          </a:p>
          <a:p>
            <a:endParaRPr lang="en-US" sz="1200" dirty="0" smtClean="0">
              <a:solidFill>
                <a:srgbClr val="414385"/>
              </a:solidFill>
              <a:latin typeface="Arial" charset="0"/>
              <a:ea typeface="Arial" charset="0"/>
              <a:cs typeface="Arial" charset="0"/>
            </a:endParaRPr>
          </a:p>
          <a:p>
            <a:r>
              <a:rPr lang="en-US" sz="4000" dirty="0" smtClean="0">
                <a:solidFill>
                  <a:srgbClr val="414385"/>
                </a:solidFill>
                <a:latin typeface="Arial" charset="0"/>
                <a:ea typeface="Arial" charset="0"/>
                <a:cs typeface="Arial" charset="0"/>
              </a:rPr>
              <a:t>https</a:t>
            </a:r>
            <a:r>
              <a:rPr lang="en-US" sz="4000" dirty="0">
                <a:solidFill>
                  <a:srgbClr val="414385"/>
                </a:solidFill>
                <a:latin typeface="Arial" charset="0"/>
                <a:ea typeface="Arial" charset="0"/>
                <a:cs typeface="Arial" charset="0"/>
              </a:rPr>
              <a:t>://</a:t>
            </a:r>
            <a:r>
              <a:rPr lang="en-US" sz="4000" dirty="0" err="1">
                <a:solidFill>
                  <a:srgbClr val="414385"/>
                </a:solidFill>
                <a:latin typeface="Arial" charset="0"/>
                <a:ea typeface="Arial" charset="0"/>
                <a:cs typeface="Arial" charset="0"/>
              </a:rPr>
              <a:t>github.com</a:t>
            </a:r>
            <a:r>
              <a:rPr lang="en-US" sz="4000" dirty="0">
                <a:solidFill>
                  <a:srgbClr val="414385"/>
                </a:solidFill>
                <a:latin typeface="Arial" charset="0"/>
                <a:ea typeface="Arial" charset="0"/>
                <a:cs typeface="Arial" charset="0"/>
              </a:rPr>
              <a:t>/</a:t>
            </a:r>
            <a:r>
              <a:rPr lang="en-US" sz="4000" dirty="0" err="1">
                <a:solidFill>
                  <a:srgbClr val="414385"/>
                </a:solidFill>
                <a:latin typeface="Arial" charset="0"/>
                <a:ea typeface="Arial" charset="0"/>
                <a:cs typeface="Arial" charset="0"/>
              </a:rPr>
              <a:t>openrif</a:t>
            </a:r>
            <a:r>
              <a:rPr lang="en-US" sz="4000" dirty="0">
                <a:solidFill>
                  <a:srgbClr val="414385"/>
                </a:solidFill>
                <a:latin typeface="Arial" charset="0"/>
                <a:ea typeface="Arial" charset="0"/>
                <a:cs typeface="Arial" charset="0"/>
              </a:rPr>
              <a:t>/contribution-ontology </a:t>
            </a:r>
            <a:endParaRPr lang="en-US" sz="4000" dirty="0">
              <a:latin typeface="Arial" charset="0"/>
              <a:ea typeface="Arial" charset="0"/>
              <a:cs typeface="Arial" charset="0"/>
            </a:endParaRPr>
          </a:p>
        </p:txBody>
      </p:sp>
      <p:sp>
        <p:nvSpPr>
          <p:cNvPr id="11" name="AutoShape 8" descr="http://www.ohsu.edu/news/media/images/OHSU_Logo.jpg"/>
          <p:cNvSpPr>
            <a:spLocks noChangeAspect="1" noChangeArrowheads="1"/>
          </p:cNvSpPr>
          <p:nvPr/>
        </p:nvSpPr>
        <p:spPr bwMode="auto">
          <a:xfrm>
            <a:off x="152400" y="152400"/>
            <a:ext cx="5419725"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AutoShape 10" descr="ttps://projanow.ejoinme.org/portals/6385/Users/124/80/19580/OHSU%20logo.jpg"/>
          <p:cNvSpPr>
            <a:spLocks noChangeAspect="1" noChangeArrowheads="1"/>
          </p:cNvSpPr>
          <p:nvPr/>
        </p:nvSpPr>
        <p:spPr bwMode="auto">
          <a:xfrm>
            <a:off x="0" y="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4" name="Picture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345199" y="41730940"/>
            <a:ext cx="4445715" cy="1115770"/>
          </a:xfrm>
          <a:prstGeom prst="rect">
            <a:avLst/>
          </a:prstGeom>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681129" y="41730940"/>
            <a:ext cx="3466573" cy="1230667"/>
          </a:xfrm>
          <a:prstGeom prst="rect">
            <a:avLst/>
          </a:prstGeom>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69087" y="41739721"/>
            <a:ext cx="5114544" cy="1213104"/>
          </a:xfrm>
          <a:prstGeom prst="rect">
            <a:avLst/>
          </a:prstGeom>
        </p:spPr>
      </p:pic>
      <p:pic>
        <p:nvPicPr>
          <p:cNvPr id="50" name="image05.jpg" descr="B7FLzzNCUAEekkP.jpg"/>
          <p:cNvPicPr/>
          <p:nvPr/>
        </p:nvPicPr>
        <p:blipFill>
          <a:blip r:embed="rId8"/>
          <a:srcRect/>
          <a:stretch>
            <a:fillRect/>
          </a:stretch>
        </p:blipFill>
        <p:spPr>
          <a:xfrm>
            <a:off x="7249974" y="23588101"/>
            <a:ext cx="5848248" cy="4384675"/>
          </a:xfrm>
          <a:prstGeom prst="rect">
            <a:avLst/>
          </a:prstGeom>
          <a:ln/>
        </p:spPr>
      </p:pic>
      <p:sp>
        <p:nvSpPr>
          <p:cNvPr id="21" name="TextBox 20"/>
          <p:cNvSpPr txBox="1"/>
          <p:nvPr/>
        </p:nvSpPr>
        <p:spPr>
          <a:xfrm>
            <a:off x="1075589" y="28277403"/>
            <a:ext cx="12022633" cy="830997"/>
          </a:xfrm>
          <a:prstGeom prst="rect">
            <a:avLst/>
          </a:prstGeom>
          <a:noFill/>
        </p:spPr>
        <p:txBody>
          <a:bodyPr wrap="square" rtlCol="0">
            <a:spAutoFit/>
          </a:bodyPr>
          <a:lstStyle/>
          <a:p>
            <a:r>
              <a:rPr lang="en-US" sz="2400" dirty="0" smtClean="0">
                <a:latin typeface="Arial" charset="0"/>
                <a:ea typeface="Arial" charset="0"/>
                <a:cs typeface="Arial" charset="0"/>
              </a:rPr>
              <a:t>Brainstorming session on output types at the </a:t>
            </a:r>
            <a:r>
              <a:rPr lang="en-US" sz="2400" i="1" dirty="0" smtClean="0">
                <a:latin typeface="Arial" charset="0"/>
                <a:ea typeface="Arial" charset="0"/>
                <a:cs typeface="Arial" charset="0"/>
              </a:rPr>
              <a:t>Contribution </a:t>
            </a:r>
            <a:r>
              <a:rPr lang="en-US" sz="2400" i="1" dirty="0">
                <a:latin typeface="Arial" charset="0"/>
                <a:ea typeface="Arial" charset="0"/>
                <a:cs typeface="Arial" charset="0"/>
              </a:rPr>
              <a:t>and Attribution in the Context of the Scholar </a:t>
            </a:r>
            <a:r>
              <a:rPr lang="en-US" sz="2400" dirty="0">
                <a:latin typeface="Arial" charset="0"/>
                <a:ea typeface="Arial" charset="0"/>
                <a:cs typeface="Arial" charset="0"/>
              </a:rPr>
              <a:t>w</a:t>
            </a:r>
            <a:r>
              <a:rPr lang="en-US" sz="2400" dirty="0" smtClean="0">
                <a:latin typeface="Arial" charset="0"/>
                <a:ea typeface="Arial" charset="0"/>
                <a:cs typeface="Arial" charset="0"/>
              </a:rPr>
              <a:t>orkshop at Force2015, Oxford.</a:t>
            </a:r>
            <a:endParaRPr lang="en-US" sz="2400" dirty="0">
              <a:latin typeface="Arial" charset="0"/>
              <a:ea typeface="Arial" charset="0"/>
              <a:cs typeface="Arial" charset="0"/>
            </a:endParaRPr>
          </a:p>
        </p:txBody>
      </p:sp>
      <p:pic>
        <p:nvPicPr>
          <p:cNvPr id="54" name="Picture 2" descr="ontributionRoleHierarchy.png"/>
          <p:cNvPicPr>
            <a:picLocks noChangeArrowheads="1"/>
          </p:cNvPicPr>
          <p:nvPr/>
        </p:nvPicPr>
        <p:blipFill rotWithShape="1">
          <a:blip r:embed="rId3">
            <a:extLst>
              <a:ext uri="{28A0092B-C50C-407E-A947-70E740481C1C}">
                <a14:useLocalDpi xmlns:a14="http://schemas.microsoft.com/office/drawing/2010/main" val="0"/>
              </a:ext>
            </a:extLst>
          </a:blip>
          <a:srcRect l="59995" t="8740" b="70746"/>
          <a:stretch/>
        </p:blipFill>
        <p:spPr bwMode="auto">
          <a:xfrm>
            <a:off x="35239821" y="17583865"/>
            <a:ext cx="7798931" cy="5924461"/>
          </a:xfrm>
          <a:prstGeom prst="rect">
            <a:avLst/>
          </a:prstGeom>
          <a:noFill/>
          <a:extLst>
            <a:ext uri="{909E8E84-426E-40DD-AFC4-6F175D3DCCD1}">
              <a14:hiddenFill xmlns:a14="http://schemas.microsoft.com/office/drawing/2010/main">
                <a:solidFill>
                  <a:srgbClr val="FFFFFF"/>
                </a:solidFill>
              </a14:hiddenFill>
            </a:ext>
          </a:extLst>
        </p:spPr>
      </p:pic>
      <p:sp>
        <p:nvSpPr>
          <p:cNvPr id="24" name="Rectangle 23"/>
          <p:cNvSpPr/>
          <p:nvPr/>
        </p:nvSpPr>
        <p:spPr bwMode="auto">
          <a:xfrm>
            <a:off x="23947288" y="4983707"/>
            <a:ext cx="3377385" cy="2319791"/>
          </a:xfrm>
          <a:prstGeom prst="rect">
            <a:avLst/>
          </a:prstGeom>
          <a:ln>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62" name="Text Box 3"/>
          <p:cNvSpPr txBox="1">
            <a:spLocks noChangeArrowheads="1"/>
          </p:cNvSpPr>
          <p:nvPr/>
        </p:nvSpPr>
        <p:spPr bwMode="auto">
          <a:xfrm>
            <a:off x="25501600" y="5505001"/>
            <a:ext cx="12903200" cy="1015663"/>
          </a:xfrm>
          <a:prstGeom prst="rect">
            <a:avLst/>
          </a:prstGeom>
          <a:noFill/>
          <a:ln w="9525">
            <a:noFill/>
            <a:miter lim="800000"/>
            <a:headEnd/>
            <a:tailEnd/>
          </a:ln>
          <a:effectLst/>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6000" dirty="0">
                <a:solidFill>
                  <a:srgbClr val="414385"/>
                </a:solidFill>
                <a:latin typeface="Arial" charset="0"/>
                <a:ea typeface="Arial" charset="0"/>
                <a:cs typeface="Arial" charset="0"/>
              </a:rPr>
              <a:t>Results</a:t>
            </a:r>
          </a:p>
        </p:txBody>
      </p:sp>
      <p:cxnSp>
        <p:nvCxnSpPr>
          <p:cNvPr id="73" name="Straight Connector 72"/>
          <p:cNvCxnSpPr/>
          <p:nvPr/>
        </p:nvCxnSpPr>
        <p:spPr bwMode="auto">
          <a:xfrm>
            <a:off x="25497536" y="6427299"/>
            <a:ext cx="12192000" cy="0"/>
          </a:xfrm>
          <a:prstGeom prst="line">
            <a:avLst/>
          </a:prstGeom>
          <a:solidFill>
            <a:schemeClr val="accent1"/>
          </a:solidFill>
          <a:ln w="12700" cap="flat" cmpd="sng" algn="ctr">
            <a:solidFill>
              <a:srgbClr val="6D6E71"/>
            </a:solidFill>
            <a:prstDash val="solid"/>
            <a:round/>
            <a:headEnd type="none" w="med" len="med"/>
            <a:tailEnd type="none" w="med" len="med"/>
          </a:ln>
          <a:effectLst/>
        </p:spPr>
      </p:cxnSp>
      <p:pic>
        <p:nvPicPr>
          <p:cNvPr id="9" name="Picture 8" descr="ForceSF.png"/>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5142424" y="20262066"/>
            <a:ext cx="11966976" cy="6331734"/>
          </a:xfrm>
          <a:prstGeom prst="rect">
            <a:avLst/>
          </a:prstGeom>
        </p:spPr>
      </p:pic>
      <p:sp>
        <p:nvSpPr>
          <p:cNvPr id="91" name="TextBox 90"/>
          <p:cNvSpPr txBox="1"/>
          <p:nvPr/>
        </p:nvSpPr>
        <p:spPr>
          <a:xfrm>
            <a:off x="25635979" y="6918334"/>
            <a:ext cx="17112219" cy="9448740"/>
          </a:xfrm>
          <a:prstGeom prst="rect">
            <a:avLst/>
          </a:prstGeom>
          <a:noFill/>
        </p:spPr>
        <p:txBody>
          <a:bodyPr wrap="square" rtlCol="0">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3200" dirty="0">
                <a:latin typeface="Arial" panose="020B0604020202020204" pitchFamily="34" charset="0"/>
                <a:cs typeface="Arial" panose="020B0604020202020204" pitchFamily="34" charset="0"/>
              </a:rPr>
              <a:t>We found there to be a diverse landscape of projects and groups working in this area, though each with its own perspective. A brief outline of the coverage, goals and relevant factors of these projects or groups is provided. Several projects were identified as being relevant to this inquiry, including Contributor Roles Taxonomy Project (</a:t>
            </a:r>
            <a:r>
              <a:rPr lang="en-US" sz="3200" dirty="0" err="1">
                <a:latin typeface="Arial" panose="020B0604020202020204" pitchFamily="34" charset="0"/>
                <a:cs typeface="Arial" panose="020B0604020202020204" pitchFamily="34" charset="0"/>
              </a:rPr>
              <a:t>CRediT</a:t>
            </a:r>
            <a:r>
              <a:rPr lang="en-US" sz="3200" dirty="0">
                <a:latin typeface="Arial" panose="020B0604020202020204" pitchFamily="34" charset="0"/>
                <a:cs typeface="Arial" panose="020B0604020202020204" pitchFamily="34" charset="0"/>
              </a:rPr>
              <a:t>), VIVO-ISF ontology, Provenance (PROV), the Becker Model </a:t>
            </a:r>
            <a:r>
              <a:rPr lang="en-US" sz="3200" dirty="0" smtClean="0">
                <a:latin typeface="Arial" panose="020B0604020202020204" pitchFamily="34" charset="0"/>
                <a:cs typeface="Arial" panose="020B0604020202020204" pitchFamily="34" charset="0"/>
              </a:rPr>
              <a:t>and other impact frameworks, </a:t>
            </a:r>
            <a:r>
              <a:rPr lang="en-US" sz="3200" dirty="0">
                <a:latin typeface="Arial" panose="020B0604020202020204" pitchFamily="34" charset="0"/>
                <a:cs typeface="Arial" panose="020B0604020202020204" pitchFamily="34" charset="0"/>
              </a:rPr>
              <a:t>Transitive Credit, Academic Careers Understood through Measurement and Norms (ACUMEN Project), and the Scholarly Contributions and Roles Ontology (</a:t>
            </a:r>
            <a:r>
              <a:rPr lang="en-US" sz="3200" dirty="0" err="1">
                <a:latin typeface="Arial" panose="020B0604020202020204" pitchFamily="34" charset="0"/>
                <a:cs typeface="Arial" panose="020B0604020202020204" pitchFamily="34" charset="0"/>
              </a:rPr>
              <a:t>SCoRO</a:t>
            </a:r>
            <a:r>
              <a:rPr lang="en-US" sz="3200" dirty="0">
                <a:latin typeface="Arial" panose="020B0604020202020204" pitchFamily="34" charset="0"/>
                <a:cs typeface="Arial" panose="020B0604020202020204" pitchFamily="34" charset="0"/>
              </a:rPr>
              <a:t>). Additionally, several working groups were identified: Global Alliance for Genomics and Health (GA4GH), National Information Standards Organization (NISO), and the Force 11 Attribution Working Group</a:t>
            </a:r>
            <a:r>
              <a:rPr lang="en-US" sz="3200" dirty="0" smtClean="0">
                <a:latin typeface="Arial" panose="020B0604020202020204" pitchFamily="34" charset="0"/>
                <a:cs typeface="Arial" panose="020B0604020202020204" pitchFamily="34" charset="0"/>
              </a:rPr>
              <a:t>.</a:t>
            </a:r>
          </a:p>
          <a:p>
            <a:endParaRPr lang="en-US" sz="3200" dirty="0">
              <a:latin typeface="Arial" panose="020B0604020202020204" pitchFamily="34" charset="0"/>
              <a:cs typeface="Arial" panose="020B0604020202020204" pitchFamily="34" charset="0"/>
            </a:endParaRPr>
          </a:p>
          <a:p>
            <a:r>
              <a:rPr lang="en-US" sz="3200" dirty="0" smtClean="0">
                <a:latin typeface="Arial" panose="020B0604020202020204" pitchFamily="34" charset="0"/>
                <a:cs typeface="Arial" panose="020B0604020202020204" pitchFamily="34" charset="0"/>
              </a:rPr>
              <a:t>Through the in-depth study of different contribution roles in the scholarly process, we were able to better understand how these contributions might be structures – in terms of a particular output (manuscript, dataset, etc.) and also contributions to the project as a whole.  Moreover, we developed a 2-level hierarchy to enable more complete representation of these roles through major classes such as author, communication, data, IP, project and team management, regulatory administration, software development, and so on.</a:t>
            </a:r>
          </a:p>
          <a:p>
            <a:endParaRPr lang="en-US" sz="3200" dirty="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endParaRPr lang="en-US" sz="3200" dirty="0">
              <a:latin typeface="Calibri" charset="0"/>
              <a:ea typeface="Calibri" charset="0"/>
              <a:cs typeface="Calibri" charset="0"/>
            </a:endParaRPr>
          </a:p>
        </p:txBody>
      </p:sp>
      <p:sp>
        <p:nvSpPr>
          <p:cNvPr id="67" name="Rectangle 66"/>
          <p:cNvSpPr/>
          <p:nvPr/>
        </p:nvSpPr>
        <p:spPr bwMode="auto">
          <a:xfrm>
            <a:off x="22258681" y="7676086"/>
            <a:ext cx="3377385" cy="2319791"/>
          </a:xfrm>
          <a:prstGeom prst="rect">
            <a:avLst/>
          </a:prstGeom>
          <a:ln>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78" name="Rectangle 77"/>
          <p:cNvSpPr/>
          <p:nvPr/>
        </p:nvSpPr>
        <p:spPr bwMode="auto">
          <a:xfrm>
            <a:off x="35239821" y="16425409"/>
            <a:ext cx="3377385" cy="2319791"/>
          </a:xfrm>
          <a:prstGeom prst="rect">
            <a:avLst/>
          </a:prstGeom>
          <a:ln>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30" name="Freeform 29"/>
          <p:cNvSpPr/>
          <p:nvPr/>
        </p:nvSpPr>
        <p:spPr bwMode="auto">
          <a:xfrm>
            <a:off x="22258680" y="9061119"/>
            <a:ext cx="13910700" cy="9653601"/>
          </a:xfrm>
          <a:custGeom>
            <a:avLst/>
            <a:gdLst>
              <a:gd name="connsiteX0" fmla="*/ 0 w 13926600"/>
              <a:gd name="connsiteY0" fmla="*/ 0 h 8812530"/>
              <a:gd name="connsiteX1" fmla="*/ 2045970 w 13926600"/>
              <a:gd name="connsiteY1" fmla="*/ 1794510 h 8812530"/>
              <a:gd name="connsiteX2" fmla="*/ 2228850 w 13926600"/>
              <a:gd name="connsiteY2" fmla="*/ 7086600 h 8812530"/>
              <a:gd name="connsiteX3" fmla="*/ 12470130 w 13926600"/>
              <a:gd name="connsiteY3" fmla="*/ 5703570 h 8812530"/>
              <a:gd name="connsiteX4" fmla="*/ 13853160 w 13926600"/>
              <a:gd name="connsiteY4" fmla="*/ 8812530 h 8812530"/>
              <a:gd name="connsiteX5" fmla="*/ 13853160 w 13926600"/>
              <a:gd name="connsiteY5" fmla="*/ 8812530 h 88125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926600" h="8812530">
                <a:moveTo>
                  <a:pt x="0" y="0"/>
                </a:moveTo>
                <a:cubicBezTo>
                  <a:pt x="837247" y="306705"/>
                  <a:pt x="1674495" y="613410"/>
                  <a:pt x="2045970" y="1794510"/>
                </a:cubicBezTo>
                <a:cubicBezTo>
                  <a:pt x="2417445" y="2975610"/>
                  <a:pt x="491490" y="6435090"/>
                  <a:pt x="2228850" y="7086600"/>
                </a:cubicBezTo>
                <a:cubicBezTo>
                  <a:pt x="3966210" y="7738110"/>
                  <a:pt x="10532745" y="5415915"/>
                  <a:pt x="12470130" y="5703570"/>
                </a:cubicBezTo>
                <a:cubicBezTo>
                  <a:pt x="14407515" y="5991225"/>
                  <a:pt x="13853160" y="8812530"/>
                  <a:pt x="13853160" y="8812530"/>
                </a:cubicBezTo>
                <a:lnTo>
                  <a:pt x="13853160" y="8812530"/>
                </a:lnTo>
              </a:path>
            </a:pathLst>
          </a:custGeom>
          <a:noFill/>
          <a:ln w="1905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79" name="Text Box 3"/>
          <p:cNvSpPr txBox="1">
            <a:spLocks noChangeArrowheads="1"/>
          </p:cNvSpPr>
          <p:nvPr/>
        </p:nvSpPr>
        <p:spPr bwMode="auto">
          <a:xfrm>
            <a:off x="25928076" y="39522737"/>
            <a:ext cx="12903200" cy="1015663"/>
          </a:xfrm>
          <a:prstGeom prst="rect">
            <a:avLst/>
          </a:prstGeom>
          <a:noFill/>
          <a:ln w="9525">
            <a:noFill/>
            <a:miter lim="800000"/>
            <a:headEnd/>
            <a:tailEnd/>
          </a:ln>
          <a:effectLst/>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sz="6000" dirty="0" smtClean="0">
                <a:solidFill>
                  <a:srgbClr val="414385"/>
                </a:solidFill>
                <a:latin typeface="Arial" charset="0"/>
                <a:ea typeface="Arial" charset="0"/>
                <a:cs typeface="Arial" charset="0"/>
              </a:rPr>
              <a:t>References</a:t>
            </a:r>
            <a:endParaRPr lang="en-US" sz="6000" dirty="0">
              <a:solidFill>
                <a:srgbClr val="414385"/>
              </a:solidFill>
              <a:latin typeface="Arial" charset="0"/>
              <a:ea typeface="Arial" charset="0"/>
              <a:cs typeface="Arial" charset="0"/>
            </a:endParaRPr>
          </a:p>
        </p:txBody>
      </p:sp>
      <p:cxnSp>
        <p:nvCxnSpPr>
          <p:cNvPr id="80" name="Straight Connector 79"/>
          <p:cNvCxnSpPr/>
          <p:nvPr/>
        </p:nvCxnSpPr>
        <p:spPr bwMode="auto">
          <a:xfrm>
            <a:off x="25930439" y="40409010"/>
            <a:ext cx="12192000" cy="0"/>
          </a:xfrm>
          <a:prstGeom prst="line">
            <a:avLst/>
          </a:prstGeom>
          <a:solidFill>
            <a:schemeClr val="accent1"/>
          </a:solidFill>
          <a:ln w="12700" cap="flat" cmpd="sng" algn="ctr">
            <a:solidFill>
              <a:srgbClr val="6D6E71"/>
            </a:solidFill>
            <a:prstDash val="solid"/>
            <a:round/>
            <a:headEnd type="none" w="med" len="med"/>
            <a:tailEnd type="none" w="med" len="med"/>
          </a:ln>
          <a:effectLst/>
        </p:spPr>
      </p:cxnSp>
      <p:sp>
        <p:nvSpPr>
          <p:cNvPr id="81" name="Rectangle 80"/>
          <p:cNvSpPr/>
          <p:nvPr/>
        </p:nvSpPr>
        <p:spPr>
          <a:xfrm>
            <a:off x="25974464" y="40668156"/>
            <a:ext cx="16773735" cy="2062103"/>
          </a:xfrm>
          <a:prstGeom prst="rect">
            <a:avLst/>
          </a:prstGeom>
        </p:spPr>
        <p:txBody>
          <a:bodyPr wrap="square">
            <a:spAutoFit/>
          </a:bodyPr>
          <a:lstStyle/>
          <a:p>
            <a:r>
              <a:rPr lang="en-US" sz="3200" b="1" dirty="0" err="1">
                <a:latin typeface="Arial" panose="020B0604020202020204" pitchFamily="34" charset="0"/>
                <a:cs typeface="Arial" panose="020B0604020202020204" pitchFamily="34" charset="0"/>
              </a:rPr>
              <a:t>SCoRO</a:t>
            </a:r>
            <a:r>
              <a:rPr lang="en-US" sz="3200" b="1" dirty="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http://</a:t>
            </a:r>
            <a:r>
              <a:rPr lang="en-US" sz="3200" dirty="0" err="1">
                <a:latin typeface="Arial" panose="020B0604020202020204" pitchFamily="34" charset="0"/>
                <a:cs typeface="Arial" panose="020B0604020202020204" pitchFamily="34" charset="0"/>
              </a:rPr>
              <a:t>www.essepuntato.it</a:t>
            </a:r>
            <a:r>
              <a:rPr lang="en-US" sz="3200" dirty="0">
                <a:latin typeface="Arial" panose="020B0604020202020204" pitchFamily="34" charset="0"/>
                <a:cs typeface="Arial" panose="020B0604020202020204" pitchFamily="34" charset="0"/>
              </a:rPr>
              <a:t>/lode/http://</a:t>
            </a:r>
            <a:r>
              <a:rPr lang="en-US" sz="3200" dirty="0" err="1" smtClean="0">
                <a:latin typeface="Arial" panose="020B0604020202020204" pitchFamily="34" charset="0"/>
                <a:cs typeface="Arial" panose="020B0604020202020204" pitchFamily="34" charset="0"/>
              </a:rPr>
              <a:t>purl.org</a:t>
            </a:r>
            <a:r>
              <a:rPr lang="en-US" sz="3200" dirty="0" smtClean="0">
                <a:latin typeface="Arial" panose="020B0604020202020204" pitchFamily="34" charset="0"/>
                <a:cs typeface="Arial" panose="020B0604020202020204" pitchFamily="34" charset="0"/>
              </a:rPr>
              <a:t>/spar/</a:t>
            </a:r>
            <a:r>
              <a:rPr lang="en-US" sz="3200" dirty="0" err="1" smtClean="0">
                <a:latin typeface="Arial" panose="020B0604020202020204" pitchFamily="34" charset="0"/>
                <a:cs typeface="Arial" panose="020B0604020202020204" pitchFamily="34" charset="0"/>
              </a:rPr>
              <a:t>scoro</a:t>
            </a:r>
            <a:endParaRPr lang="en-US" sz="3200" dirty="0">
              <a:latin typeface="Arial" panose="020B0604020202020204" pitchFamily="34" charset="0"/>
              <a:cs typeface="Arial" panose="020B0604020202020204" pitchFamily="34" charset="0"/>
            </a:endParaRPr>
          </a:p>
          <a:p>
            <a:r>
              <a:rPr lang="en-US" sz="3200" b="1" dirty="0">
                <a:latin typeface="Arial" panose="020B0604020202020204" pitchFamily="34" charset="0"/>
                <a:cs typeface="Arial" panose="020B0604020202020204" pitchFamily="34" charset="0"/>
              </a:rPr>
              <a:t>PROV (W3C): </a:t>
            </a:r>
            <a:r>
              <a:rPr lang="en-US" sz="3200" dirty="0" smtClean="0">
                <a:latin typeface="Arial" panose="020B0604020202020204" pitchFamily="34" charset="0"/>
                <a:cs typeface="Arial" panose="020B0604020202020204" pitchFamily="34" charset="0"/>
              </a:rPr>
              <a:t>https</a:t>
            </a:r>
            <a:r>
              <a:rPr lang="en-US" sz="3200" dirty="0">
                <a:latin typeface="Arial" panose="020B0604020202020204" pitchFamily="34" charset="0"/>
                <a:cs typeface="Arial" panose="020B0604020202020204" pitchFamily="34" charset="0"/>
              </a:rPr>
              <a:t>://</a:t>
            </a:r>
            <a:r>
              <a:rPr lang="en-US" sz="3200" dirty="0" smtClean="0">
                <a:latin typeface="Arial" panose="020B0604020202020204" pitchFamily="34" charset="0"/>
                <a:cs typeface="Arial" panose="020B0604020202020204" pitchFamily="34" charset="0"/>
              </a:rPr>
              <a:t>www.w3.org/TR/</a:t>
            </a:r>
            <a:r>
              <a:rPr lang="en-US" sz="3200" dirty="0" err="1" smtClean="0">
                <a:latin typeface="Arial" panose="020B0604020202020204" pitchFamily="34" charset="0"/>
                <a:cs typeface="Arial" panose="020B0604020202020204" pitchFamily="34" charset="0"/>
              </a:rPr>
              <a:t>prov</a:t>
            </a:r>
            <a:r>
              <a:rPr lang="en-US" sz="3200" dirty="0" smtClean="0">
                <a:latin typeface="Arial" panose="020B0604020202020204" pitchFamily="34" charset="0"/>
                <a:cs typeface="Arial" panose="020B0604020202020204" pitchFamily="34" charset="0"/>
              </a:rPr>
              <a:t>-overview/ </a:t>
            </a:r>
          </a:p>
          <a:p>
            <a:r>
              <a:rPr lang="en-US" sz="3200" b="1" dirty="0" smtClean="0">
                <a:latin typeface="Arial" panose="020B0604020202020204" pitchFamily="34" charset="0"/>
                <a:cs typeface="Arial" panose="020B0604020202020204" pitchFamily="34" charset="0"/>
              </a:rPr>
              <a:t>Becker </a:t>
            </a:r>
            <a:r>
              <a:rPr lang="en-US" sz="3200" b="1" dirty="0">
                <a:latin typeface="Arial" panose="020B0604020202020204" pitchFamily="34" charset="0"/>
                <a:cs typeface="Arial" panose="020B0604020202020204" pitchFamily="34" charset="0"/>
              </a:rPr>
              <a:t>Model: </a:t>
            </a:r>
            <a:r>
              <a:rPr lang="en-US" sz="3200" dirty="0">
                <a:latin typeface="Arial" panose="020B0604020202020204" pitchFamily="34" charset="0"/>
                <a:cs typeface="Arial" panose="020B0604020202020204" pitchFamily="34" charset="0"/>
              </a:rPr>
              <a:t>https://</a:t>
            </a:r>
            <a:r>
              <a:rPr lang="en-US" sz="3200" dirty="0" err="1" smtClean="0">
                <a:latin typeface="Arial" panose="020B0604020202020204" pitchFamily="34" charset="0"/>
                <a:cs typeface="Arial" panose="020B0604020202020204" pitchFamily="34" charset="0"/>
              </a:rPr>
              <a:t>becker.wustl.edu</a:t>
            </a:r>
            <a:r>
              <a:rPr lang="en-US" sz="3200" dirty="0" smtClean="0">
                <a:latin typeface="Arial" panose="020B0604020202020204" pitchFamily="34" charset="0"/>
                <a:cs typeface="Arial" panose="020B0604020202020204" pitchFamily="34" charset="0"/>
              </a:rPr>
              <a:t>/impact-assessment/model </a:t>
            </a:r>
          </a:p>
          <a:p>
            <a:r>
              <a:rPr lang="en-US" sz="3200" b="1" dirty="0" err="1" smtClean="0">
                <a:latin typeface="Arial" panose="020B0604020202020204" pitchFamily="34" charset="0"/>
                <a:cs typeface="Arial" panose="020B0604020202020204" pitchFamily="34" charset="0"/>
              </a:rPr>
              <a:t>CRediT</a:t>
            </a:r>
            <a:r>
              <a:rPr lang="en-US" sz="3200" b="1" dirty="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http://</a:t>
            </a:r>
            <a:r>
              <a:rPr lang="en-US" sz="3200" dirty="0" err="1">
                <a:latin typeface="Arial" panose="020B0604020202020204" pitchFamily="34" charset="0"/>
                <a:cs typeface="Arial" panose="020B0604020202020204" pitchFamily="34" charset="0"/>
              </a:rPr>
              <a:t>casrai.org</a:t>
            </a:r>
            <a:r>
              <a:rPr lang="en-US" sz="3200" dirty="0">
                <a:latin typeface="Arial" panose="020B0604020202020204" pitchFamily="34" charset="0"/>
                <a:cs typeface="Arial" panose="020B0604020202020204" pitchFamily="34" charset="0"/>
              </a:rPr>
              <a:t>/w/images/</a:t>
            </a:r>
            <a:r>
              <a:rPr lang="en-US" sz="3200" dirty="0" err="1">
                <a:latin typeface="Arial" panose="020B0604020202020204" pitchFamily="34" charset="0"/>
                <a:cs typeface="Arial" panose="020B0604020202020204" pitchFamily="34" charset="0"/>
              </a:rPr>
              <a:t>casrai.org</a:t>
            </a:r>
            <a:r>
              <a:rPr lang="en-US" sz="3200" dirty="0">
                <a:latin typeface="Arial" panose="020B0604020202020204" pitchFamily="34" charset="0"/>
                <a:cs typeface="Arial" panose="020B0604020202020204" pitchFamily="34" charset="0"/>
              </a:rPr>
              <a:t>/5/50/CRediT-Fact_Sheet-Jan_2016.pdf</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GG Bridge">
  <a:themeElements>
    <a:clrScheme name="GG Bridg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GG Bridg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G Bridg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GG Bridg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GG Bridg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GG Bridg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GG Bridg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GG Bridg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GG Bridg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C:\WINDOWS\Application Data\Microsoft\Templates\GG Bridge.pot</Template>
  <TotalTime>11373</TotalTime>
  <Words>824</Words>
  <Application>Microsoft Office PowerPoint</Application>
  <PresentationFormat>Custom</PresentationFormat>
  <Paragraphs>43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GG Bridge</vt:lpstr>
      <vt:lpstr>PowerPoint Presentation</vt:lpstr>
    </vt:vector>
  </TitlesOfParts>
  <Manager/>
  <Company>SFVAMC</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Violeta Ilik</dc:creator>
  <cp:keywords/>
  <dc:description/>
  <cp:lastModifiedBy>Karen E Gutzman</cp:lastModifiedBy>
  <cp:revision>136</cp:revision>
  <cp:lastPrinted>2002-09-26T20:21:33Z</cp:lastPrinted>
  <dcterms:created xsi:type="dcterms:W3CDTF">2002-04-02T23:37:14Z</dcterms:created>
  <dcterms:modified xsi:type="dcterms:W3CDTF">2016-04-13T15:39:18Z</dcterms:modified>
  <cp:category/>
</cp:coreProperties>
</file>