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66" r:id="rId2"/>
    <p:sldId id="383" r:id="rId3"/>
    <p:sldId id="384" r:id="rId4"/>
    <p:sldId id="386" r:id="rId5"/>
    <p:sldId id="385"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75" r:id="rId19"/>
    <p:sldId id="376"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a:srgbClr val="CCCCCC"/>
    <a:srgbClr val="61468B"/>
    <a:srgbClr val="9C9C9C"/>
    <a:srgbClr val="6B6B6B"/>
    <a:srgbClr val="6B7DFF"/>
    <a:srgbClr val="C4C2FF"/>
    <a:srgbClr val="C4CCFF"/>
    <a:srgbClr val="63599E"/>
    <a:srgbClr val="9E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6" autoAdjust="0"/>
    <p:restoredTop sz="94660" autoAdjust="0"/>
  </p:normalViewPr>
  <p:slideViewPr>
    <p:cSldViewPr showGuides="1">
      <p:cViewPr>
        <p:scale>
          <a:sx n="76" d="100"/>
          <a:sy n="76" d="100"/>
        </p:scale>
        <p:origin x="-1040" y="-104"/>
      </p:cViewPr>
      <p:guideLst>
        <p:guide orient="horz" pos="2160"/>
        <p:guide orient="horz" pos="3888"/>
        <p:guide orient="horz" pos="223"/>
        <p:guide orient="horz" pos="4032"/>
        <p:guide orient="horz" pos="488"/>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BD6D0B3-A8AC-1F4F-9659-78B6C33AA49D}" type="datetimeFigureOut">
              <a:rPr lang="en-US" smtClean="0"/>
              <a:pPr/>
              <a:t>7/17/17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E2E28A-62F3-AA44-99B8-647DE55633C7}" type="slidenum">
              <a:rPr lang="en-US" smtClean="0"/>
              <a:pPr/>
              <a:t>‹#›</a:t>
            </a:fld>
            <a:endParaRPr lang="en-US"/>
          </a:p>
        </p:txBody>
      </p:sp>
    </p:spTree>
    <p:extLst>
      <p:ext uri="{BB962C8B-B14F-4D97-AF65-F5344CB8AC3E}">
        <p14:creationId xmlns:p14="http://schemas.microsoft.com/office/powerpoint/2010/main" val="81106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FCCE9C-97C6-4127-8839-CAB1314A3683}" type="datetimeFigureOut">
              <a:rPr lang="en-US" smtClean="0"/>
              <a:pPr/>
              <a:t>7/17/17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a:t>
            </a:fld>
            <a:endParaRPr lang="en-US"/>
          </a:p>
        </p:txBody>
      </p:sp>
    </p:spTree>
    <p:extLst>
      <p:ext uri="{BB962C8B-B14F-4D97-AF65-F5344CB8AC3E}">
        <p14:creationId xmlns:p14="http://schemas.microsoft.com/office/powerpoint/2010/main" val="338296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Who is responsible for making sure a paper gets a PMCID number?</a:t>
            </a:r>
          </a:p>
          <a:p>
            <a:r>
              <a:rPr lang="en-US" smtClean="0"/>
              <a:t>https://www.polleverywhere.com/multiple_choice_polls/wDdTHNuZNh6uPLp</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11</a:t>
            </a:fld>
            <a:endParaRPr lang="en-US"/>
          </a:p>
        </p:txBody>
      </p:sp>
    </p:spTree>
    <p:extLst>
      <p:ext uri="{BB962C8B-B14F-4D97-AF65-F5344CB8AC3E}">
        <p14:creationId xmlns:p14="http://schemas.microsoft.com/office/powerpoint/2010/main" val="243183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these compliance status statements are "safe" (are not non-compliant)?</a:t>
            </a:r>
          </a:p>
          <a:p>
            <a:r>
              <a:rPr lang="en-US" smtClean="0"/>
              <a:t>https://www.polleverywhere.com/multiple_choice_polls/uqW8FxqT7ZKlsX3</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377400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 publication listed in the "Products" of a RPPR or in a biosketch must have a PMCID</a:t>
            </a:r>
          </a:p>
          <a:p>
            <a:r>
              <a:rPr lang="en-US" smtClean="0"/>
              <a:t>https://www.polleverywhere.com/multiple_choice_polls/AXQbcbg9neGppd2</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177608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41825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182815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2</a:t>
            </a:fld>
            <a:endParaRPr lang="en-US"/>
          </a:p>
        </p:txBody>
      </p:sp>
    </p:spTree>
    <p:extLst>
      <p:ext uri="{BB962C8B-B14F-4D97-AF65-F5344CB8AC3E}">
        <p14:creationId xmlns:p14="http://schemas.microsoft.com/office/powerpoint/2010/main" val="420756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manage NIH Public Access Policy compliance for</a:t>
            </a:r>
          </a:p>
          <a:p>
            <a:r>
              <a:rPr lang="en-US" smtClean="0"/>
              <a:t>https://www.polleverywhere.com/multiple_choice_polls/oOixiPdWvqYxHoC</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22298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papers supported by NIH grants, which is necessary to show compliance with the NIH policy?</a:t>
            </a:r>
          </a:p>
          <a:p>
            <a:r>
              <a:rPr lang="en-US" smtClean="0"/>
              <a:t>https://www.polleverywhere.com/multiple_choice_polls/CXqUg6Sskjm5NP9</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274993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9236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a grant is mentioned in the Acknowledgements section of a paper, the publisher will put it in PMC</a:t>
            </a:r>
          </a:p>
          <a:p>
            <a:r>
              <a:rPr lang="en-US" smtClean="0"/>
              <a:t>https://www.polleverywhere.com/multiple_choice_polls/r3AbGxzQ8X3gQiR</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282551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7</a:t>
            </a:fld>
            <a:endParaRPr lang="en-US"/>
          </a:p>
        </p:txBody>
      </p:sp>
    </p:spTree>
    <p:extLst>
      <p:ext uri="{BB962C8B-B14F-4D97-AF65-F5344CB8AC3E}">
        <p14:creationId xmlns:p14="http://schemas.microsoft.com/office/powerpoint/2010/main" val="408654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a grant is linked to a paper in My NCBI / My Bibliography, it will automatically get a PMCID</a:t>
            </a:r>
          </a:p>
          <a:p>
            <a:r>
              <a:rPr lang="en-US" smtClean="0"/>
              <a:t>https://www.polleverywhere.com/multiple_choice_polls/w1WyEcndvbMZo8L</a:t>
            </a:r>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292865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214327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smtClean="0"/>
              <a:t>Document Title</a:t>
            </a:r>
            <a:endParaRPr lang="en-US" dirty="0"/>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sp>
        <p:nvSpPr>
          <p:cNvPr id="4" name="Date Placeholder 3"/>
          <p:cNvSpPr>
            <a:spLocks noGrp="1"/>
          </p:cNvSpPr>
          <p:nvPr>
            <p:ph type="dt" sz="half" idx="10"/>
          </p:nvPr>
        </p:nvSpPr>
        <p:spPr>
          <a:xfrm>
            <a:off x="1964422" y="6525841"/>
            <a:ext cx="857339" cy="168275"/>
          </a:xfrm>
        </p:spPr>
        <p:txBody>
          <a:bodyPr/>
          <a:lstStyle>
            <a:lvl1pPr>
              <a:defRPr>
                <a:solidFill>
                  <a:schemeClr val="tx1"/>
                </a:solidFill>
              </a:defRPr>
            </a:lvl1pPr>
          </a:lstStyle>
          <a:p>
            <a:fld id="{9623C80F-5998-4C5A-8426-1B9517C724DD}" type="datetimeFigureOut">
              <a:rPr lang="en-US" smtClean="0"/>
              <a:pPr/>
              <a:t>7/17/17</a:t>
            </a:fld>
            <a:endParaRPr lang="en-US"/>
          </a:p>
        </p:txBody>
      </p:sp>
      <p:sp>
        <p:nvSpPr>
          <p:cNvPr id="8" name="Rectangle 6"/>
          <p:cNvSpPr/>
          <p:nvPr userDrawn="1"/>
        </p:nvSpPr>
        <p:spPr>
          <a:xfrm>
            <a:off x="-3995" y="913644"/>
            <a:ext cx="1756596"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pic>
        <p:nvPicPr>
          <p:cNvPr id="6" name="Picture 5"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7080" y="914400"/>
            <a:ext cx="2438400" cy="457619"/>
          </a:xfrm>
          <a:prstGeom prst="rect">
            <a:avLst/>
          </a:prstGeom>
        </p:spPr>
      </p:pic>
    </p:spTree>
    <p:extLst>
      <p:ext uri="{BB962C8B-B14F-4D97-AF65-F5344CB8AC3E}">
        <p14:creationId xmlns:p14="http://schemas.microsoft.com/office/powerpoint/2010/main" val="20631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Freeform 6"/>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2981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6" name="Picture 5"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sp>
        <p:nvSpPr>
          <p:cNvPr id="4" name="Rectangle 3"/>
          <p:cNvSpPr/>
          <p:nvPr userDrawn="1"/>
        </p:nvSpPr>
        <p:spPr>
          <a:xfrm>
            <a:off x="609600" y="4267200"/>
            <a:ext cx="8534400" cy="1219200"/>
          </a:xfrm>
          <a:custGeom>
            <a:avLst/>
            <a:gdLst>
              <a:gd name="connsiteX0" fmla="*/ 0 w 8534400"/>
              <a:gd name="connsiteY0" fmla="*/ 0 h 1219200"/>
              <a:gd name="connsiteX1" fmla="*/ 8534400 w 8534400"/>
              <a:gd name="connsiteY1" fmla="*/ 0 h 1219200"/>
              <a:gd name="connsiteX2" fmla="*/ 8534400 w 8534400"/>
              <a:gd name="connsiteY2" fmla="*/ 1219200 h 1219200"/>
              <a:gd name="connsiteX3" fmla="*/ 0 w 8534400"/>
              <a:gd name="connsiteY3" fmla="*/ 1219200 h 1219200"/>
              <a:gd name="connsiteX4" fmla="*/ 0 w 8534400"/>
              <a:gd name="connsiteY4" fmla="*/ 0 h 1219200"/>
              <a:gd name="connsiteX0" fmla="*/ 0 w 8534400"/>
              <a:gd name="connsiteY0" fmla="*/ 0 h 1219200"/>
              <a:gd name="connsiteX1" fmla="*/ 8534400 w 8534400"/>
              <a:gd name="connsiteY1" fmla="*/ 0 h 1219200"/>
              <a:gd name="connsiteX2" fmla="*/ 8534400 w 8534400"/>
              <a:gd name="connsiteY2" fmla="*/ 1219200 h 1219200"/>
              <a:gd name="connsiteX3" fmla="*/ 859147 w 8534400"/>
              <a:gd name="connsiteY3" fmla="*/ 1219200 h 1219200"/>
              <a:gd name="connsiteX4" fmla="*/ 0 w 8534400"/>
              <a:gd name="connsiteY4" fmla="*/ 0 h 1219200"/>
              <a:gd name="connsiteX0" fmla="*/ 0 w 8534400"/>
              <a:gd name="connsiteY0" fmla="*/ 0 h 1219200"/>
              <a:gd name="connsiteX1" fmla="*/ 8534400 w 8534400"/>
              <a:gd name="connsiteY1" fmla="*/ 0 h 1219200"/>
              <a:gd name="connsiteX2" fmla="*/ 8534400 w 8534400"/>
              <a:gd name="connsiteY2" fmla="*/ 1219200 h 1219200"/>
              <a:gd name="connsiteX3" fmla="*/ 672376 w 8534400"/>
              <a:gd name="connsiteY3" fmla="*/ 1219200 h 1219200"/>
              <a:gd name="connsiteX4" fmla="*/ 0 w 853440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1219200">
                <a:moveTo>
                  <a:pt x="0" y="0"/>
                </a:moveTo>
                <a:lnTo>
                  <a:pt x="8534400" y="0"/>
                </a:lnTo>
                <a:lnTo>
                  <a:pt x="8534400" y="1219200"/>
                </a:lnTo>
                <a:lnTo>
                  <a:pt x="672376" y="12192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sp>
        <p:nvSpPr>
          <p:cNvPr id="2" name="Title 1"/>
          <p:cNvSpPr>
            <a:spLocks noGrp="1"/>
          </p:cNvSpPr>
          <p:nvPr>
            <p:ph type="ctrTitle" hasCustomPrompt="1"/>
          </p:nvPr>
        </p:nvSpPr>
        <p:spPr>
          <a:xfrm>
            <a:off x="1404256" y="4375768"/>
            <a:ext cx="7282544" cy="993991"/>
          </a:xfrm>
        </p:spPr>
        <p:txBody>
          <a:bodyPr rIns="0" bIns="0" anchor="ctr" anchorCtr="0"/>
          <a:lstStyle>
            <a:lvl1pPr>
              <a:lnSpc>
                <a:spcPct val="90000"/>
              </a:lnSpc>
              <a:defRPr sz="2800" b="0" baseline="0">
                <a:solidFill>
                  <a:schemeClr val="bg1"/>
                </a:solidFill>
              </a:defRPr>
            </a:lvl1pPr>
          </a:lstStyle>
          <a:p>
            <a:r>
              <a:rPr lang="en-US" dirty="0" smtClean="0"/>
              <a:t>Breaker Page Title Goes Here</a:t>
            </a:r>
            <a:endParaRPr lang="en-US" dirty="0"/>
          </a:p>
        </p:txBody>
      </p:sp>
      <p:pic>
        <p:nvPicPr>
          <p:cNvPr id="8" name="Picture 7"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154499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3C80F-5998-4C5A-8426-1B9517C724DD}" type="datetimeFigureOut">
              <a:rPr lang="en-US" smtClean="0"/>
              <a:pPr/>
              <a:t>7/17/17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7" name="TextBox 6"/>
          <p:cNvSpPr txBox="1"/>
          <p:nvPr userDrawn="1"/>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23C80F-5998-4C5A-8426-1B9517C724DD}" type="datetimeFigureOut">
              <a:rPr lang="en-US" smtClean="0"/>
              <a:pPr/>
              <a:t>7/17/17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1197"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08036" y="1624012"/>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7124"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7/17/17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smtClean="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smtClean="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7/17/17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990600" y="1622424"/>
            <a:ext cx="3429000" cy="1994355"/>
          </a:xfr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4908036" y="1622424"/>
            <a:ext cx="3429000" cy="1994355"/>
          </a:xfrm>
        </p:spPr>
        <p:txBody>
          <a:bodyPr anchor="ctr"/>
          <a:lstStyle>
            <a:lvl1pPr marL="0" indent="0" algn="ctr">
              <a:buNone/>
              <a:defRPr/>
            </a:lvl1pPr>
          </a:lstStyle>
          <a:p>
            <a:r>
              <a:rPr lang="en-US" dirty="0" smtClean="0"/>
              <a:t>Insert image</a:t>
            </a:r>
            <a:endParaRPr lang="en-US" dirty="0"/>
          </a:p>
        </p:txBody>
      </p:sp>
      <p:sp>
        <p:nvSpPr>
          <p:cNvPr id="16"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75519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03911"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7/17/17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5209563" y="1676400"/>
            <a:ext cx="3934437"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0"/>
          <p:cNvSpPr>
            <a:spLocks noGrp="1"/>
          </p:cNvSpPr>
          <p:nvPr>
            <p:ph type="body" sz="quarter" idx="14"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93721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90600" y="1624012"/>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7/17/17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smtClean="0"/>
              <a:t>Insert image</a:t>
            </a:r>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56448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287490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3C80F-5998-4C5A-8426-1B9517C724DD}" type="datetimeFigureOut">
              <a:rPr lang="en-US" smtClean="0"/>
              <a:pPr/>
              <a:t>7/17/17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7/17/17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23C80F-5998-4C5A-8426-1B9517C724DD}" type="datetimeFigureOut">
              <a:rPr lang="en-US" smtClean="0"/>
              <a:pPr/>
              <a:t>7/17/17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 title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12906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3335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
        <p:nvSpPr>
          <p:cNvPr id="4" name="TextBox 3"/>
          <p:cNvSpPr txBox="1"/>
          <p:nvPr userDrawn="1"/>
        </p:nvSpPr>
        <p:spPr>
          <a:xfrm>
            <a:off x="7181273" y="22860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146814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a:extLst>
              <a:ext uri="{28A0092B-C50C-407E-A947-70E740481C1C}">
                <a14:useLocalDpi xmlns:a14="http://schemas.microsoft.com/office/drawing/2010/main"/>
              </a:ext>
            </a:extLst>
          </a:blip>
          <a:srcRect r="26667"/>
          <a:stretch/>
        </p:blipFill>
        <p:spPr>
          <a:xfrm>
            <a:off x="2438400" y="0"/>
            <a:ext cx="67056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4332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4" name="Picture 3" descr="Cadence image 1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33452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Section Header 5">
    <p:spTree>
      <p:nvGrpSpPr>
        <p:cNvPr id="1" name=""/>
        <p:cNvGrpSpPr/>
        <p:nvPr/>
      </p:nvGrpSpPr>
      <p:grpSpPr>
        <a:xfrm>
          <a:off x="0" y="0"/>
          <a:ext cx="0" cy="0"/>
          <a:chOff x="0" y="0"/>
          <a:chExt cx="0" cy="0"/>
        </a:xfrm>
      </p:grpSpPr>
      <p:pic>
        <p:nvPicPr>
          <p:cNvPr id="5" name="Picture 4" descr="Lake Forest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418545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400778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284316197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7/17/17</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97" r:id="rId2"/>
    <p:sldLayoutId id="2147483694" r:id="rId3"/>
    <p:sldLayoutId id="2147483696" r:id="rId4"/>
    <p:sldLayoutId id="2147483660" r:id="rId5"/>
    <p:sldLayoutId id="2147483695" r:id="rId6"/>
    <p:sldLayoutId id="2147483726" r:id="rId7"/>
    <p:sldLayoutId id="2147483699" r:id="rId8"/>
    <p:sldLayoutId id="2147483700" r:id="rId9"/>
    <p:sldLayoutId id="2147483701" r:id="rId10"/>
    <p:sldLayoutId id="2147483724" r:id="rId11"/>
    <p:sldLayoutId id="2147483725" r:id="rId12"/>
    <p:sldLayoutId id="2147483675" r:id="rId13"/>
    <p:sldLayoutId id="2147483650" r:id="rId14"/>
    <p:sldLayoutId id="2147483652" r:id="rId15"/>
    <p:sldLayoutId id="2147483653" r:id="rId16"/>
    <p:sldLayoutId id="2147483663" r:id="rId17"/>
    <p:sldLayoutId id="2147483662" r:id="rId18"/>
    <p:sldLayoutId id="2147483676" r:id="rId19"/>
    <p:sldLayoutId id="2147483654" r:id="rId20"/>
    <p:sldLayoutId id="2147483655" r:id="rId21"/>
    <p:sldLayoutId id="2147483723" r:id="rId22"/>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books/NBK53595/" TargetMode="External"/><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hyperlink" Target="https://grants.nih.gov/grants/guide/notice-files/NOT-OD-12-160.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publicaccess.nih.gov/faq.htm%2376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hyperlink" Target="https://publicaccess.nih.gov/include-pmcid-citations.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publicaccess.nih.gov/faq.htm%23792" TargetMode="External"/><Relationship Id="rId3" Type="http://schemas.openxmlformats.org/officeDocument/2006/relationships/hyperlink" Target="https://grants.nih.gov/grants/guide/notice-files/NOT-OD-17-050.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books/NBK3843/" TargetMode="External"/><Relationship Id="rId4" Type="http://schemas.openxmlformats.org/officeDocument/2006/relationships/hyperlink" Target="https://www.ncbi.nlm.nih.gov/books/NBK53595/" TargetMode="External"/><Relationship Id="rId5" Type="http://schemas.openxmlformats.org/officeDocument/2006/relationships/hyperlink" Target="http://tinyurl.com/ybzcmner" TargetMode="External"/><Relationship Id="rId1" Type="http://schemas.openxmlformats.org/officeDocument/2006/relationships/slideLayout" Target="../slideLayouts/slideLayout14.xml"/><Relationship Id="rId2" Type="http://schemas.openxmlformats.org/officeDocument/2006/relationships/hyperlink" Target="https://publicaccess.nih.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publicaccess.nih.gov/faq.htm%23754" TargetMode="External"/><Relationship Id="rId4" Type="http://schemas.openxmlformats.org/officeDocument/2006/relationships/hyperlink" Target="https://publicaccess.nih.gov/policy.htm" TargetMode="External"/><Relationship Id="rId5" Type="http://schemas.openxmlformats.org/officeDocument/2006/relationships/hyperlink" Target="https://publicaccess.nih.gov/faq.htm%23796" TargetMode="Externa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publicaccess.nih.gov/submit_process.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publicaccess.nih.gov/submit_proces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422" y="2209800"/>
            <a:ext cx="6722378" cy="1520204"/>
          </a:xfrm>
        </p:spPr>
        <p:txBody>
          <a:bodyPr/>
          <a:lstStyle/>
          <a:p>
            <a:r>
              <a:rPr lang="en-US" dirty="0"/>
              <a:t>Complying with the NIH Public Access </a:t>
            </a:r>
            <a:r>
              <a:rPr lang="en-US" dirty="0" smtClean="0"/>
              <a:t>Policy</a:t>
            </a:r>
            <a:endParaRPr lang="en-US" dirty="0">
              <a:solidFill>
                <a:srgbClr val="61468B"/>
              </a:solidFill>
            </a:endParaRPr>
          </a:p>
        </p:txBody>
      </p:sp>
      <p:sp>
        <p:nvSpPr>
          <p:cNvPr id="3" name="Subtitle 2"/>
          <p:cNvSpPr>
            <a:spLocks noGrp="1"/>
          </p:cNvSpPr>
          <p:nvPr>
            <p:ph type="subTitle" idx="1"/>
          </p:nvPr>
        </p:nvSpPr>
        <p:spPr>
          <a:xfrm>
            <a:off x="1964422" y="3810000"/>
            <a:ext cx="6400800" cy="685800"/>
          </a:xfrm>
        </p:spPr>
        <p:txBody>
          <a:bodyPr/>
          <a:lstStyle/>
          <a:p>
            <a:r>
              <a:rPr lang="en-US" dirty="0"/>
              <a:t>Q &amp; A Poll</a:t>
            </a:r>
          </a:p>
        </p:txBody>
      </p:sp>
      <p:sp>
        <p:nvSpPr>
          <p:cNvPr id="5" name="TextBox 4"/>
          <p:cNvSpPr txBox="1"/>
          <p:nvPr/>
        </p:nvSpPr>
        <p:spPr>
          <a:xfrm>
            <a:off x="1981200" y="5190226"/>
            <a:ext cx="5410200" cy="738664"/>
          </a:xfrm>
          <a:prstGeom prst="rect">
            <a:avLst/>
          </a:prstGeom>
          <a:noFill/>
        </p:spPr>
        <p:txBody>
          <a:bodyPr wrap="square" lIns="0" tIns="0" rIns="0" bIns="0" rtlCol="0">
            <a:noAutofit/>
          </a:bodyPr>
          <a:lstStyle/>
          <a:p>
            <a:pPr>
              <a:lnSpc>
                <a:spcPct val="90000"/>
              </a:lnSpc>
              <a:spcBef>
                <a:spcPts val="600"/>
              </a:spcBef>
            </a:pPr>
            <a:r>
              <a:rPr lang="en-US" sz="1600" dirty="0" smtClean="0">
                <a:solidFill>
                  <a:schemeClr val="bg1"/>
                </a:solidFill>
              </a:rPr>
              <a:t>Presented to: Insert relevant presenter information Calibri 16pt</a:t>
            </a:r>
          </a:p>
          <a:p>
            <a:pPr>
              <a:lnSpc>
                <a:spcPct val="90000"/>
              </a:lnSpc>
              <a:spcBef>
                <a:spcPts val="600"/>
              </a:spcBef>
            </a:pPr>
            <a:r>
              <a:rPr lang="en-US" sz="1600" dirty="0" smtClean="0">
                <a:solidFill>
                  <a:schemeClr val="bg1"/>
                </a:solidFill>
              </a:rPr>
              <a:t>Presented on: Month day, Year</a:t>
            </a:r>
          </a:p>
          <a:p>
            <a:pPr>
              <a:lnSpc>
                <a:spcPct val="90000"/>
              </a:lnSpc>
              <a:spcBef>
                <a:spcPts val="600"/>
              </a:spcBef>
            </a:pPr>
            <a:r>
              <a:rPr lang="en-US" sz="1600" dirty="0" smtClean="0">
                <a:solidFill>
                  <a:schemeClr val="bg1"/>
                </a:solidFill>
              </a:rPr>
              <a:t>Presented by: Insert relevant presenter information here</a:t>
            </a:r>
            <a:endParaRPr lang="en-US" sz="1600" dirty="0">
              <a:solidFill>
                <a:schemeClr val="bg1"/>
              </a:solidFill>
            </a:endParaRPr>
          </a:p>
        </p:txBody>
      </p:sp>
      <p:sp>
        <p:nvSpPr>
          <p:cNvPr id="6" name="TextBox 5"/>
          <p:cNvSpPr txBox="1"/>
          <p:nvPr/>
        </p:nvSpPr>
        <p:spPr>
          <a:xfrm>
            <a:off x="1981200" y="5190226"/>
            <a:ext cx="6781800" cy="981974"/>
          </a:xfrm>
          <a:prstGeom prst="rect">
            <a:avLst/>
          </a:prstGeom>
          <a:noFill/>
        </p:spPr>
        <p:txBody>
          <a:bodyPr wrap="square" lIns="0" tIns="0" rIns="0" bIns="0" rtlCol="0">
            <a:noAutofit/>
          </a:bodyPr>
          <a:lstStyle/>
          <a:p>
            <a:pPr>
              <a:lnSpc>
                <a:spcPct val="90000"/>
              </a:lnSpc>
              <a:spcBef>
                <a:spcPts val="600"/>
              </a:spcBef>
            </a:pPr>
            <a:r>
              <a:rPr lang="en-US" dirty="0" smtClean="0">
                <a:solidFill>
                  <a:srgbClr val="61468B"/>
                </a:solidFill>
              </a:rPr>
              <a:t>Dissemination, Impact, and Access Workshop</a:t>
            </a:r>
          </a:p>
          <a:p>
            <a:pPr>
              <a:lnSpc>
                <a:spcPct val="90000"/>
              </a:lnSpc>
              <a:spcBef>
                <a:spcPts val="600"/>
              </a:spcBef>
            </a:pPr>
            <a:r>
              <a:rPr lang="en-US" dirty="0" smtClean="0">
                <a:solidFill>
                  <a:srgbClr val="61468B"/>
                </a:solidFill>
              </a:rPr>
              <a:t>July 20, 2017</a:t>
            </a:r>
          </a:p>
          <a:p>
            <a:pPr>
              <a:lnSpc>
                <a:spcPct val="90000"/>
              </a:lnSpc>
              <a:spcBef>
                <a:spcPts val="600"/>
              </a:spcBef>
            </a:pPr>
            <a:r>
              <a:rPr lang="en-US" dirty="0" smtClean="0">
                <a:solidFill>
                  <a:srgbClr val="61468B"/>
                </a:solidFill>
              </a:rPr>
              <a:t>Pamela Shaw, NIH Public Access Compliance Reporter</a:t>
            </a:r>
            <a:endParaRPr lang="en-US" dirty="0">
              <a:solidFill>
                <a:srgbClr val="61468B"/>
              </a:solidFill>
            </a:endParaRPr>
          </a:p>
        </p:txBody>
      </p:sp>
    </p:spTree>
    <p:extLst>
      <p:ext uri="{BB962C8B-B14F-4D97-AF65-F5344CB8AC3E}">
        <p14:creationId xmlns:p14="http://schemas.microsoft.com/office/powerpoint/2010/main" val="23136680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NCBI’s My Bibliography</a:t>
            </a:r>
            <a:endParaRPr lang="en-US" dirty="0"/>
          </a:p>
        </p:txBody>
      </p:sp>
      <p:sp>
        <p:nvSpPr>
          <p:cNvPr id="3" name="Content Placeholder 2"/>
          <p:cNvSpPr>
            <a:spLocks noGrp="1"/>
          </p:cNvSpPr>
          <p:nvPr>
            <p:ph idx="1"/>
          </p:nvPr>
        </p:nvSpPr>
        <p:spPr/>
        <p:txBody>
          <a:bodyPr/>
          <a:lstStyle/>
          <a:p>
            <a:r>
              <a:rPr lang="en-US" sz="2000" dirty="0" smtClean="0"/>
              <a:t>NIH-funded investigators are required to use My Bibliography to link  manuscripts to grants for reporting purposes</a:t>
            </a:r>
          </a:p>
          <a:p>
            <a:pPr lvl="1"/>
            <a:r>
              <a:rPr lang="en-US" sz="2000" dirty="0" smtClean="0"/>
              <a:t>From </a:t>
            </a:r>
            <a:r>
              <a:rPr lang="en-US" sz="2000" dirty="0" smtClean="0">
                <a:hlinkClick r:id="rId2"/>
              </a:rPr>
              <a:t>Guide Notice NOT-OD-12-160</a:t>
            </a:r>
            <a:r>
              <a:rPr lang="en-US" sz="2000" dirty="0" smtClean="0"/>
              <a:t>:</a:t>
            </a:r>
          </a:p>
          <a:p>
            <a:pPr lvl="2"/>
            <a:r>
              <a:rPr lang="en-US" sz="1600" dirty="0"/>
              <a:t>“The RPPR requires grantees to report publications using a Commons linked My NCBI </a:t>
            </a:r>
            <a:r>
              <a:rPr lang="en-US" sz="1600" dirty="0" smtClean="0"/>
              <a:t>account. “</a:t>
            </a:r>
          </a:p>
          <a:p>
            <a:r>
              <a:rPr lang="en-US" sz="2000" dirty="0" smtClean="0"/>
              <a:t>For instructions on using My Bibliography, see the NIH’s My NCBI Help manual available at:</a:t>
            </a:r>
          </a:p>
          <a:p>
            <a:pPr lvl="1"/>
            <a:r>
              <a:rPr lang="en-US" sz="2000" dirty="0">
                <a:hlinkClick r:id="rId3"/>
              </a:rPr>
              <a:t>https://</a:t>
            </a:r>
            <a:r>
              <a:rPr lang="en-US" sz="2000" dirty="0" err="1">
                <a:hlinkClick r:id="rId3"/>
              </a:rPr>
              <a:t>www.ncbi.nlm.nih.gov</a:t>
            </a:r>
            <a:r>
              <a:rPr lang="en-US" sz="2000" dirty="0">
                <a:hlinkClick r:id="rId3"/>
              </a:rPr>
              <a:t>/books/NBK53595/</a:t>
            </a:r>
            <a:endParaRPr lang="en-US" sz="2000" dirty="0"/>
          </a:p>
        </p:txBody>
      </p:sp>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4"/>
          <a:stretch>
            <a:fillRect/>
          </a:stretch>
        </p:blipFill>
        <p:spPr>
          <a:xfrm>
            <a:off x="1066800" y="4648200"/>
            <a:ext cx="3759200" cy="901700"/>
          </a:xfrm>
          <a:prstGeom prst="rect">
            <a:avLst/>
          </a:prstGeom>
          <a:ln>
            <a:solidFill>
              <a:schemeClr val="tx2"/>
            </a:solidFill>
          </a:ln>
        </p:spPr>
      </p:pic>
    </p:spTree>
    <p:extLst>
      <p:ext uri="{BB962C8B-B14F-4D97-AF65-F5344CB8AC3E}">
        <p14:creationId xmlns:p14="http://schemas.microsoft.com/office/powerpoint/2010/main" val="368960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65A4F052-4119-425F-9D6A-ADC41536DF03.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22990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PI</a:t>
            </a:r>
            <a:endParaRPr lang="en-US" dirty="0"/>
          </a:p>
        </p:txBody>
      </p:sp>
      <p:sp>
        <p:nvSpPr>
          <p:cNvPr id="3" name="Content Placeholder 2"/>
          <p:cNvSpPr>
            <a:spLocks noGrp="1"/>
          </p:cNvSpPr>
          <p:nvPr>
            <p:ph idx="1"/>
          </p:nvPr>
        </p:nvSpPr>
        <p:spPr/>
        <p:txBody>
          <a:bodyPr/>
          <a:lstStyle/>
          <a:p>
            <a:r>
              <a:rPr lang="en-US" sz="2400" dirty="0"/>
              <a:t>When papers are linked to a grant, it is ultimately the PI’s responsibility to ensure that they are compliant</a:t>
            </a:r>
          </a:p>
          <a:p>
            <a:pPr lvl="1"/>
            <a:r>
              <a:rPr lang="en-US" sz="2400" dirty="0"/>
              <a:t>From the </a:t>
            </a:r>
            <a:r>
              <a:rPr lang="en-US" sz="2400" dirty="0">
                <a:hlinkClick r:id="rId2"/>
              </a:rPr>
              <a:t>NIH PI FAQ page</a:t>
            </a:r>
            <a:r>
              <a:rPr lang="en-US" sz="2400" dirty="0"/>
              <a:t>:</a:t>
            </a:r>
          </a:p>
          <a:p>
            <a:pPr lvl="1"/>
            <a:r>
              <a:rPr lang="en-US" sz="2000" dirty="0"/>
              <a:t>Principal Investigators and their Institutions are responsible for ensuring all terms and conditions of awards are met. This includes the submission of final peer-reviewed manuscripts that arise directly from their awards, even if they are not an author or co-author of the paper. Principal Investigators and their Institutions should ensure that authors are aware of and comply with the NIH Public Access Policy.</a:t>
            </a:r>
          </a:p>
          <a:p>
            <a:r>
              <a:rPr lang="en-US" sz="2400" dirty="0"/>
              <a:t>Often the PI is not the corresponding author for the journal, so communication between the PI and authors is crucial</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6380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7184BDE-8AD8-4873-9BE7-F4C69116787A.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8105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0134692"/>
              </p:ext>
            </p:extLst>
          </p:nvPr>
        </p:nvGraphicFramePr>
        <p:xfrm>
          <a:off x="990600" y="457200"/>
          <a:ext cx="6818312" cy="2187575"/>
        </p:xfrm>
        <a:graphic>
          <a:graphicData uri="http://schemas.openxmlformats.org/drawingml/2006/table">
            <a:tbl>
              <a:tblPr firstRow="1" bandRow="1">
                <a:tableStyleId>{5C22544A-7EE6-4342-B048-85BDC9FD1C3A}</a:tableStyleId>
              </a:tblPr>
              <a:tblGrid>
                <a:gridCol w="3409156"/>
                <a:gridCol w="3409156"/>
              </a:tblGrid>
              <a:tr h="520173">
                <a:tc>
                  <a:txBody>
                    <a:bodyPr/>
                    <a:lstStyle/>
                    <a:p>
                      <a:pPr algn="l"/>
                      <a:r>
                        <a:rPr lang="en-US" sz="2400" dirty="0" smtClean="0"/>
                        <a:t>Compliant</a:t>
                      </a:r>
                      <a:endParaRPr lang="en-US" sz="2400" dirty="0"/>
                    </a:p>
                  </a:txBody>
                  <a:tcPr/>
                </a:tc>
                <a:tc>
                  <a:txBody>
                    <a:bodyPr/>
                    <a:lstStyle/>
                    <a:p>
                      <a:pPr algn="l"/>
                      <a:r>
                        <a:rPr lang="en-US" sz="2400" dirty="0" smtClean="0"/>
                        <a:t>Not</a:t>
                      </a:r>
                      <a:r>
                        <a:rPr lang="en-US" sz="2400" baseline="0" dirty="0" smtClean="0"/>
                        <a:t> Compliant</a:t>
                      </a:r>
                      <a:endParaRPr lang="en-US" sz="2400" dirty="0"/>
                    </a:p>
                  </a:txBody>
                  <a:tcPr/>
                </a:tc>
              </a:tr>
              <a:tr h="1667402">
                <a:tc>
                  <a:txBody>
                    <a:bodyPr/>
                    <a:lstStyle/>
                    <a:p>
                      <a:pPr marL="285750" indent="-285750" algn="l">
                        <a:buFont typeface="Arial"/>
                        <a:buChar char="•"/>
                      </a:pPr>
                      <a:r>
                        <a:rPr lang="en-US" sz="2400" dirty="0" smtClean="0"/>
                        <a:t>Complete</a:t>
                      </a:r>
                    </a:p>
                    <a:p>
                      <a:pPr marL="285750" indent="-285750" algn="l">
                        <a:buFont typeface="Arial"/>
                        <a:buChar char="•"/>
                      </a:pPr>
                      <a:r>
                        <a:rPr lang="en-US" sz="2400" dirty="0" smtClean="0"/>
                        <a:t>N/A (not applicable)</a:t>
                      </a:r>
                    </a:p>
                    <a:p>
                      <a:pPr marL="285750" indent="-285750" algn="l">
                        <a:buFont typeface="Arial"/>
                        <a:buChar char="•"/>
                      </a:pPr>
                      <a:r>
                        <a:rPr lang="en-US" sz="2400" dirty="0" smtClean="0"/>
                        <a:t>PMC</a:t>
                      </a:r>
                      <a:r>
                        <a:rPr lang="en-US" sz="2400" baseline="0" dirty="0" smtClean="0"/>
                        <a:t> Journal in Process</a:t>
                      </a:r>
                    </a:p>
                    <a:p>
                      <a:pPr marL="285750" indent="-285750" algn="l">
                        <a:buFont typeface="Arial"/>
                        <a:buChar char="•"/>
                      </a:pPr>
                      <a:r>
                        <a:rPr lang="en-US" sz="2400" baseline="0" dirty="0" smtClean="0"/>
                        <a:t>In process at NIHMS**</a:t>
                      </a:r>
                      <a:endParaRPr lang="en-US" sz="2400" dirty="0"/>
                    </a:p>
                  </a:txBody>
                  <a:tcPr/>
                </a:tc>
                <a:tc>
                  <a:txBody>
                    <a:bodyPr/>
                    <a:lstStyle/>
                    <a:p>
                      <a:pPr algn="l"/>
                      <a:endParaRPr lang="en-US" sz="2400" dirty="0" smtClean="0"/>
                    </a:p>
                    <a:p>
                      <a:pPr marL="285750" indent="-285750" algn="l">
                        <a:buFont typeface="Arial"/>
                        <a:buChar char="•"/>
                      </a:pPr>
                      <a:r>
                        <a:rPr lang="en-US" sz="2400" dirty="0" smtClean="0"/>
                        <a:t>Non-compliant</a:t>
                      </a:r>
                      <a:endParaRPr lang="en-US" sz="2400" dirty="0"/>
                    </a:p>
                  </a:txBody>
                  <a:tcPr/>
                </a:tc>
              </a:tr>
            </a:tbl>
          </a:graphicData>
        </a:graphic>
      </p:graphicFrame>
      <p:sp>
        <p:nvSpPr>
          <p:cNvPr id="7" name="TextBox 6"/>
          <p:cNvSpPr txBox="1"/>
          <p:nvPr/>
        </p:nvSpPr>
        <p:spPr>
          <a:xfrm>
            <a:off x="990600" y="2743200"/>
            <a:ext cx="7010400" cy="685800"/>
          </a:xfrm>
          <a:prstGeom prst="rect">
            <a:avLst/>
          </a:prstGeom>
          <a:noFill/>
        </p:spPr>
        <p:txBody>
          <a:bodyPr wrap="square" lIns="0" tIns="0" rIns="0" bIns="0" rtlCol="0">
            <a:noAutofit/>
          </a:bodyPr>
          <a:lstStyle/>
          <a:p>
            <a:pPr>
              <a:lnSpc>
                <a:spcPct val="90000"/>
              </a:lnSpc>
              <a:spcBef>
                <a:spcPts val="600"/>
              </a:spcBef>
            </a:pPr>
            <a:r>
              <a:rPr lang="en-US" spc="-50" dirty="0" smtClean="0"/>
              <a:t>**  This status is only valid (compliant) up to 3 months past the official publication date of the paper</a:t>
            </a:r>
          </a:p>
          <a:p>
            <a:pPr>
              <a:lnSpc>
                <a:spcPct val="90000"/>
              </a:lnSpc>
              <a:spcBef>
                <a:spcPts val="600"/>
              </a:spcBef>
            </a:pPr>
            <a:r>
              <a:rPr lang="en-US" sz="1600" spc="-50" dirty="0" smtClean="0"/>
              <a:t>	Please see the NIH </a:t>
            </a:r>
            <a:r>
              <a:rPr lang="en-US" sz="1600" spc="-50" dirty="0" smtClean="0">
                <a:hlinkClick r:id="rId2"/>
              </a:rPr>
              <a:t>“How to cite” page</a:t>
            </a:r>
            <a:r>
              <a:rPr lang="en-US" sz="1600" spc="-50" dirty="0" smtClean="0"/>
              <a:t> for details</a:t>
            </a:r>
            <a:endParaRPr lang="en-US" sz="1600" spc="-50" dirty="0"/>
          </a:p>
        </p:txBody>
      </p:sp>
      <p:pic>
        <p:nvPicPr>
          <p:cNvPr id="8" name="Picture 7"/>
          <p:cNvPicPr>
            <a:picLocks noChangeAspect="1"/>
          </p:cNvPicPr>
          <p:nvPr/>
        </p:nvPicPr>
        <p:blipFill>
          <a:blip r:embed="rId3"/>
          <a:stretch>
            <a:fillRect/>
          </a:stretch>
        </p:blipFill>
        <p:spPr>
          <a:xfrm>
            <a:off x="990600" y="3810000"/>
            <a:ext cx="5486400" cy="1181100"/>
          </a:xfrm>
          <a:prstGeom prst="rect">
            <a:avLst/>
          </a:prstGeom>
          <a:ln>
            <a:solidFill>
              <a:srgbClr val="61468B"/>
            </a:solidFill>
          </a:ln>
        </p:spPr>
      </p:pic>
      <p:pic>
        <p:nvPicPr>
          <p:cNvPr id="9" name="Picture 8"/>
          <p:cNvPicPr>
            <a:picLocks noChangeAspect="1"/>
          </p:cNvPicPr>
          <p:nvPr/>
        </p:nvPicPr>
        <p:blipFill>
          <a:blip r:embed="rId4"/>
          <a:stretch>
            <a:fillRect/>
          </a:stretch>
        </p:blipFill>
        <p:spPr>
          <a:xfrm>
            <a:off x="1371600" y="4343400"/>
            <a:ext cx="6248400" cy="1112729"/>
          </a:xfrm>
          <a:prstGeom prst="rect">
            <a:avLst/>
          </a:prstGeom>
          <a:ln>
            <a:solidFill>
              <a:srgbClr val="61468B"/>
            </a:solidFill>
          </a:ln>
        </p:spPr>
      </p:pic>
      <p:pic>
        <p:nvPicPr>
          <p:cNvPr id="12" name="Picture 11"/>
          <p:cNvPicPr>
            <a:picLocks noChangeAspect="1"/>
          </p:cNvPicPr>
          <p:nvPr/>
        </p:nvPicPr>
        <p:blipFill>
          <a:blip r:embed="rId5"/>
          <a:stretch>
            <a:fillRect/>
          </a:stretch>
        </p:blipFill>
        <p:spPr>
          <a:xfrm>
            <a:off x="1371600" y="4953000"/>
            <a:ext cx="5867400" cy="1111967"/>
          </a:xfrm>
          <a:prstGeom prst="rect">
            <a:avLst/>
          </a:prstGeom>
          <a:ln>
            <a:solidFill>
              <a:srgbClr val="61468B"/>
            </a:solidFill>
          </a:ln>
        </p:spPr>
      </p:pic>
      <p:pic>
        <p:nvPicPr>
          <p:cNvPr id="13" name="Picture 12"/>
          <p:cNvPicPr>
            <a:picLocks noChangeAspect="1"/>
          </p:cNvPicPr>
          <p:nvPr/>
        </p:nvPicPr>
        <p:blipFill>
          <a:blip r:embed="rId6"/>
          <a:stretch>
            <a:fillRect/>
          </a:stretch>
        </p:blipFill>
        <p:spPr>
          <a:xfrm>
            <a:off x="990600" y="5562600"/>
            <a:ext cx="6019800" cy="650789"/>
          </a:xfrm>
          <a:prstGeom prst="rect">
            <a:avLst/>
          </a:prstGeom>
          <a:ln>
            <a:solidFill>
              <a:srgbClr val="61468B"/>
            </a:solidFill>
          </a:ln>
        </p:spPr>
      </p:pic>
      <p:pic>
        <p:nvPicPr>
          <p:cNvPr id="14" name="Picture 13"/>
          <p:cNvPicPr>
            <a:picLocks noChangeAspect="1"/>
          </p:cNvPicPr>
          <p:nvPr/>
        </p:nvPicPr>
        <p:blipFill rotWithShape="1">
          <a:blip r:embed="rId7"/>
          <a:srcRect b="36555"/>
          <a:stretch/>
        </p:blipFill>
        <p:spPr>
          <a:xfrm>
            <a:off x="381000" y="6172200"/>
            <a:ext cx="8572500" cy="543102"/>
          </a:xfrm>
          <a:prstGeom prst="rect">
            <a:avLst/>
          </a:prstGeom>
          <a:ln>
            <a:solidFill>
              <a:srgbClr val="61468B"/>
            </a:solidFill>
          </a:ln>
        </p:spPr>
      </p:pic>
    </p:spTree>
    <p:extLst>
      <p:ext uri="{BB962C8B-B14F-4D97-AF65-F5344CB8AC3E}">
        <p14:creationId xmlns:p14="http://schemas.microsoft.com/office/powerpoint/2010/main" val="177662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8B1CC1A3-D63E-4540-8DA9-3757BE3873D8.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10186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False</a:t>
            </a:r>
            <a:br>
              <a:rPr lang="en-US" dirty="0" smtClean="0"/>
            </a:br>
            <a:r>
              <a:rPr lang="en-US" dirty="0" smtClean="0"/>
              <a:t>When you don’t need PMCIDs</a:t>
            </a:r>
            <a:endParaRPr lang="en-US" dirty="0"/>
          </a:p>
        </p:txBody>
      </p:sp>
      <p:sp>
        <p:nvSpPr>
          <p:cNvPr id="3" name="Content Placeholder 2"/>
          <p:cNvSpPr>
            <a:spLocks noGrp="1"/>
          </p:cNvSpPr>
          <p:nvPr>
            <p:ph idx="1"/>
          </p:nvPr>
        </p:nvSpPr>
        <p:spPr>
          <a:xfrm>
            <a:off x="990600" y="990600"/>
            <a:ext cx="6858000" cy="4800600"/>
          </a:xfrm>
        </p:spPr>
        <p:txBody>
          <a:bodyPr/>
          <a:lstStyle/>
          <a:p>
            <a:r>
              <a:rPr lang="en-US" dirty="0" smtClean="0"/>
              <a:t>Although </a:t>
            </a:r>
            <a:r>
              <a:rPr lang="en-US" dirty="0" smtClean="0">
                <a:hlinkClick r:id="rId2"/>
              </a:rPr>
              <a:t>NIH PI FAQs state</a:t>
            </a:r>
            <a:r>
              <a:rPr lang="en-US" dirty="0" smtClean="0"/>
              <a:t>:</a:t>
            </a:r>
          </a:p>
          <a:p>
            <a:pPr lvl="1"/>
            <a:r>
              <a:rPr lang="en-US" b="1" dirty="0"/>
              <a:t>Do I have to include a PMCID for every paper that I cite in an NIH application, proposal or progress report?</a:t>
            </a:r>
          </a:p>
          <a:p>
            <a:pPr lvl="2"/>
            <a:r>
              <a:rPr lang="en-US" dirty="0"/>
              <a:t>Yes, include the PMCID if the paper is:</a:t>
            </a:r>
          </a:p>
          <a:p>
            <a:pPr lvl="2"/>
            <a:r>
              <a:rPr lang="en-US" dirty="0" smtClean="0"/>
              <a:t>Authored </a:t>
            </a:r>
            <a:r>
              <a:rPr lang="en-US" dirty="0"/>
              <a:t>by you or arose from your NIH funds (even if you are not an author); and</a:t>
            </a:r>
          </a:p>
          <a:p>
            <a:pPr lvl="2"/>
            <a:r>
              <a:rPr lang="en-US" dirty="0"/>
              <a:t>Is covered by the Public Access Policy (see http://</a:t>
            </a:r>
            <a:r>
              <a:rPr lang="en-US" dirty="0" err="1"/>
              <a:t>publicaccess.nih.gov</a:t>
            </a:r>
            <a:r>
              <a:rPr lang="en-US" dirty="0"/>
              <a:t>/</a:t>
            </a:r>
            <a:r>
              <a:rPr lang="en-US" dirty="0" err="1"/>
              <a:t>determine_applicability.htm</a:t>
            </a:r>
            <a:r>
              <a:rPr lang="en-US" dirty="0"/>
              <a:t>.</a:t>
            </a:r>
            <a:r>
              <a:rPr lang="en-US" dirty="0" smtClean="0"/>
              <a:t>)</a:t>
            </a:r>
          </a:p>
          <a:p>
            <a:r>
              <a:rPr lang="en-US" dirty="0" smtClean="0"/>
              <a:t>Some research products are exempt from the NIH PA policy, such as:</a:t>
            </a:r>
          </a:p>
          <a:p>
            <a:pPr lvl="1"/>
            <a:r>
              <a:rPr lang="en-US" dirty="0" smtClean="0"/>
              <a:t>Book chapters</a:t>
            </a:r>
          </a:p>
          <a:p>
            <a:pPr lvl="1"/>
            <a:r>
              <a:rPr lang="en-US" dirty="0" smtClean="0"/>
              <a:t>Theses &amp; dissertations</a:t>
            </a:r>
          </a:p>
          <a:p>
            <a:pPr lvl="1"/>
            <a:r>
              <a:rPr lang="en-US" dirty="0" smtClean="0"/>
              <a:t>Conference posters/abstracts</a:t>
            </a:r>
          </a:p>
          <a:p>
            <a:r>
              <a:rPr lang="en-US" dirty="0" smtClean="0"/>
              <a:t>If a publication is not a peer reviewed journal article, it does not require a PMCID. You can still link it to grants, but just indicate that it is not peer reviewed in the [Edit status] pop-up in My Bibliography</a:t>
            </a:r>
          </a:p>
          <a:p>
            <a:r>
              <a:rPr lang="en-US" dirty="0" smtClean="0"/>
              <a:t>The NIH also allows “Interim research products” such as preprints to be listed in My Bibliography and to be included in RPPRs. </a:t>
            </a:r>
          </a:p>
          <a:p>
            <a:pPr lvl="1"/>
            <a:r>
              <a:rPr lang="en-US" dirty="0" smtClean="0"/>
              <a:t>See NIH Notice </a:t>
            </a:r>
            <a:r>
              <a:rPr lang="en-US" dirty="0" smtClean="0">
                <a:hlinkClick r:id="rId3"/>
              </a:rPr>
              <a:t>NOT-OD-17-050</a:t>
            </a:r>
            <a:r>
              <a:rPr lang="en-US" dirty="0" smtClean="0"/>
              <a:t> for details</a:t>
            </a:r>
          </a:p>
        </p:txBody>
      </p:sp>
      <p:sp>
        <p:nvSpPr>
          <p:cNvPr id="6" name="Rectangle 5"/>
          <p:cNvSpPr/>
          <p:nvPr/>
        </p:nvSpPr>
        <p:spPr>
          <a:xfrm>
            <a:off x="4953000" y="1371600"/>
            <a:ext cx="609600" cy="304800"/>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64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NIH’s Public Access Policy Page</a:t>
            </a:r>
          </a:p>
          <a:p>
            <a:pPr lvl="1"/>
            <a:r>
              <a:rPr lang="en-US" dirty="0">
                <a:hlinkClick r:id="rId2"/>
              </a:rPr>
              <a:t>https://</a:t>
            </a:r>
            <a:r>
              <a:rPr lang="en-US" dirty="0" err="1">
                <a:hlinkClick r:id="rId2"/>
              </a:rPr>
              <a:t>publicaccess.nih.gov</a:t>
            </a:r>
            <a:r>
              <a:rPr lang="en-US" dirty="0" smtClean="0">
                <a:hlinkClick r:id="rId2"/>
              </a:rPr>
              <a:t>/</a:t>
            </a:r>
            <a:endParaRPr lang="en-US" dirty="0" smtClean="0"/>
          </a:p>
          <a:p>
            <a:r>
              <a:rPr lang="en-US" dirty="0" smtClean="0"/>
              <a:t>My NCBI Help</a:t>
            </a:r>
          </a:p>
          <a:p>
            <a:pPr lvl="1"/>
            <a:r>
              <a:rPr lang="en-US" dirty="0">
                <a:hlinkClick r:id="rId3"/>
              </a:rPr>
              <a:t>https://</a:t>
            </a:r>
            <a:r>
              <a:rPr lang="en-US" dirty="0" err="1">
                <a:hlinkClick r:id="rId3"/>
              </a:rPr>
              <a:t>www.ncbi.nlm.nih.gov</a:t>
            </a:r>
            <a:r>
              <a:rPr lang="en-US" dirty="0">
                <a:hlinkClick r:id="rId3"/>
              </a:rPr>
              <a:t>/books/NBK3843</a:t>
            </a:r>
            <a:r>
              <a:rPr lang="en-US" dirty="0" smtClean="0">
                <a:hlinkClick r:id="rId3"/>
              </a:rPr>
              <a:t>/</a:t>
            </a:r>
            <a:endParaRPr lang="en-US" dirty="0" smtClean="0"/>
          </a:p>
          <a:p>
            <a:r>
              <a:rPr lang="en-US" dirty="0" smtClean="0"/>
              <a:t>My Bibliography Help</a:t>
            </a:r>
          </a:p>
          <a:p>
            <a:pPr lvl="1"/>
            <a:r>
              <a:rPr lang="en-US" dirty="0">
                <a:hlinkClick r:id="rId4"/>
              </a:rPr>
              <a:t>https://</a:t>
            </a:r>
            <a:r>
              <a:rPr lang="en-US" dirty="0" err="1">
                <a:hlinkClick r:id="rId4"/>
              </a:rPr>
              <a:t>www.ncbi.nlm.nih.gov</a:t>
            </a:r>
            <a:r>
              <a:rPr lang="en-US" dirty="0">
                <a:hlinkClick r:id="rId4"/>
              </a:rPr>
              <a:t>/books/NBK53595</a:t>
            </a:r>
            <a:r>
              <a:rPr lang="en-US" dirty="0" smtClean="0">
                <a:hlinkClick r:id="rId4"/>
              </a:rPr>
              <a:t>/</a:t>
            </a:r>
            <a:endParaRPr lang="en-US" dirty="0" smtClean="0"/>
          </a:p>
          <a:p>
            <a:r>
              <a:rPr lang="en-US" dirty="0" smtClean="0"/>
              <a:t>Galter Library’s NIH policies and guides page (with links to individual guides)</a:t>
            </a:r>
          </a:p>
          <a:p>
            <a:pPr lvl="1"/>
            <a:r>
              <a:rPr lang="en-US" dirty="0">
                <a:hlinkClick r:id="rId5"/>
              </a:rPr>
              <a:t>http://tinyurl.com/</a:t>
            </a:r>
            <a:r>
              <a:rPr lang="en-US" dirty="0" smtClean="0">
                <a:hlinkClick r:id="rId5"/>
              </a:rPr>
              <a:t>ybzcmner</a:t>
            </a:r>
            <a:endParaRPr lang="en-US" dirty="0" smtClean="0"/>
          </a:p>
          <a:p>
            <a:r>
              <a:rPr lang="en-US" dirty="0" smtClean="0"/>
              <a:t>Contact me:</a:t>
            </a:r>
          </a:p>
          <a:p>
            <a:pPr lvl="1"/>
            <a:r>
              <a:rPr lang="en-US" dirty="0" smtClean="0"/>
              <a:t>p-shaw2@northwestern.edu</a:t>
            </a:r>
          </a:p>
          <a:p>
            <a:pPr lvl="1"/>
            <a:r>
              <a:rPr lang="en-US" dirty="0" smtClean="0"/>
              <a:t>312-503-8689</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8644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89559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955911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3886200" cy="1143000"/>
          </a:xfrm>
        </p:spPr>
        <p:txBody>
          <a:bodyPr/>
          <a:lstStyle/>
          <a:p>
            <a:r>
              <a:rPr lang="en-US" dirty="0" err="1" smtClean="0"/>
              <a:t>PollEverywhere</a:t>
            </a:r>
            <a:r>
              <a:rPr lang="en-US" dirty="0" smtClean="0"/>
              <a:t> info:</a:t>
            </a:r>
            <a:endParaRPr lang="en-US" dirty="0"/>
          </a:p>
        </p:txBody>
      </p:sp>
      <p:sp>
        <p:nvSpPr>
          <p:cNvPr id="3" name="Subtitle 2"/>
          <p:cNvSpPr>
            <a:spLocks noGrp="1"/>
          </p:cNvSpPr>
          <p:nvPr>
            <p:ph type="subTitle" idx="1"/>
          </p:nvPr>
        </p:nvSpPr>
        <p:spPr>
          <a:xfrm>
            <a:off x="228600" y="3048000"/>
            <a:ext cx="5334000" cy="2819400"/>
          </a:xfrm>
        </p:spPr>
        <p:txBody>
          <a:bodyPr/>
          <a:lstStyle/>
          <a:p>
            <a:r>
              <a:rPr lang="en-US" sz="2800" b="1" dirty="0" smtClean="0"/>
              <a:t>From your phone:</a:t>
            </a:r>
          </a:p>
          <a:p>
            <a:r>
              <a:rPr lang="en-US" sz="2800" dirty="0" smtClean="0"/>
              <a:t>Text PAMELASHAW701 </a:t>
            </a:r>
          </a:p>
          <a:p>
            <a:r>
              <a:rPr lang="en-US" sz="2800" dirty="0" smtClean="0"/>
              <a:t>to Recipient: 37607</a:t>
            </a:r>
          </a:p>
          <a:p>
            <a:r>
              <a:rPr lang="en-US" sz="2800" dirty="0" smtClean="0"/>
              <a:t>Text LEAVE when you’re done with all of the polls in the session.</a:t>
            </a:r>
          </a:p>
          <a:p>
            <a:endParaRPr lang="en-US" sz="2800" dirty="0"/>
          </a:p>
          <a:p>
            <a:r>
              <a:rPr lang="en-US" sz="2800" b="1" dirty="0" smtClean="0"/>
              <a:t>From your computer:</a:t>
            </a:r>
          </a:p>
          <a:p>
            <a:r>
              <a:rPr lang="en-US" sz="2800" dirty="0" smtClean="0"/>
              <a:t>Go to </a:t>
            </a:r>
            <a:r>
              <a:rPr lang="en-US" sz="2800" dirty="0" err="1" smtClean="0"/>
              <a:t>PollEv.com</a:t>
            </a:r>
            <a:r>
              <a:rPr lang="en-US" sz="2800" dirty="0" smtClean="0"/>
              <a:t>/pamelashaw701</a:t>
            </a:r>
            <a:endParaRPr lang="en-US" sz="2800" dirty="0"/>
          </a:p>
        </p:txBody>
      </p:sp>
    </p:spTree>
    <p:extLst>
      <p:ext uri="{BB962C8B-B14F-4D97-AF65-F5344CB8AC3E}">
        <p14:creationId xmlns:p14="http://schemas.microsoft.com/office/powerpoint/2010/main" val="1558396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AD7B560-C249-48CC-81ED-D11D054EB6FB.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42277312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067554F6-4EA5-4BDD-859E-BDA3D318C68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649896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PMCID</a:t>
            </a:r>
            <a:br>
              <a:rPr lang="en-US" dirty="0" smtClean="0"/>
            </a:br>
            <a:r>
              <a:rPr lang="en-US" dirty="0" smtClean="0"/>
              <a:t>PMID vs. PMCID</a:t>
            </a:r>
            <a:endParaRPr lang="en-US" dirty="0"/>
          </a:p>
        </p:txBody>
      </p:sp>
      <p:sp>
        <p:nvSpPr>
          <p:cNvPr id="5" name="Content Placeholder 4"/>
          <p:cNvSpPr>
            <a:spLocks noGrp="1"/>
          </p:cNvSpPr>
          <p:nvPr>
            <p:ph idx="1"/>
          </p:nvPr>
        </p:nvSpPr>
        <p:spPr/>
        <p:txBody>
          <a:bodyPr/>
          <a:lstStyle/>
          <a:p>
            <a:r>
              <a:rPr lang="en-US" sz="3200" dirty="0" smtClean="0"/>
              <a:t>PMID is the </a:t>
            </a:r>
            <a:r>
              <a:rPr lang="en-US" sz="3200" b="1" dirty="0" smtClean="0">
                <a:solidFill>
                  <a:schemeClr val="bg2">
                    <a:lumMod val="50000"/>
                  </a:schemeClr>
                </a:solidFill>
              </a:rPr>
              <a:t>PubMed</a:t>
            </a:r>
            <a:r>
              <a:rPr lang="en-US" sz="3200" dirty="0" smtClean="0"/>
              <a:t> ID</a:t>
            </a:r>
          </a:p>
          <a:p>
            <a:pPr lvl="1"/>
            <a:r>
              <a:rPr lang="en-US" dirty="0" smtClean="0"/>
              <a:t>A PMID is given to each paper listed in the PubMed database</a:t>
            </a:r>
          </a:p>
          <a:p>
            <a:pPr lvl="1"/>
            <a:endParaRPr lang="en-US" dirty="0"/>
          </a:p>
          <a:p>
            <a:r>
              <a:rPr lang="en-US" sz="3200" dirty="0" smtClean="0"/>
              <a:t>PMCID is the </a:t>
            </a:r>
            <a:r>
              <a:rPr lang="en-US" sz="3200" b="1" dirty="0" smtClean="0">
                <a:solidFill>
                  <a:srgbClr val="635181"/>
                </a:solidFill>
              </a:rPr>
              <a:t>PubMed Central</a:t>
            </a:r>
            <a:r>
              <a:rPr lang="en-US" sz="3200" dirty="0" smtClean="0"/>
              <a:t> ID</a:t>
            </a:r>
          </a:p>
          <a:p>
            <a:pPr lvl="1"/>
            <a:r>
              <a:rPr lang="en-US" dirty="0" smtClean="0"/>
              <a:t>This </a:t>
            </a:r>
            <a:r>
              <a:rPr lang="en-US" dirty="0"/>
              <a:t>identifier is given to a paper when its full text version is deposited to </a:t>
            </a:r>
            <a:r>
              <a:rPr lang="en-US" dirty="0">
                <a:hlinkClick r:id="rId3"/>
              </a:rPr>
              <a:t>PubMed Central (PMC)</a:t>
            </a:r>
            <a:r>
              <a:rPr lang="en-US" dirty="0"/>
              <a:t>, the NIH’s database of full text </a:t>
            </a:r>
            <a:r>
              <a:rPr lang="en-US" dirty="0" smtClean="0"/>
              <a:t>manuscripts</a:t>
            </a:r>
          </a:p>
          <a:p>
            <a:pPr lvl="1"/>
            <a:r>
              <a:rPr lang="en-US" dirty="0" smtClean="0"/>
              <a:t>PMCIDs are required for all </a:t>
            </a:r>
            <a:r>
              <a:rPr lang="en-US" b="1" dirty="0" smtClean="0"/>
              <a:t>peer-reviewed journal articles </a:t>
            </a:r>
            <a:r>
              <a:rPr lang="en-US" dirty="0" smtClean="0"/>
              <a:t>that are funded by NIH grants that are active from April 2008 to present</a:t>
            </a:r>
          </a:p>
          <a:p>
            <a:pPr lvl="1"/>
            <a:endParaRPr lang="en-US" dirty="0"/>
          </a:p>
          <a:p>
            <a:pPr lvl="1"/>
            <a:endParaRPr lang="en-US" dirty="0" smtClean="0"/>
          </a:p>
          <a:p>
            <a:pPr marL="206375" lvl="1" indent="0">
              <a:buNone/>
            </a:pPr>
            <a:r>
              <a:rPr lang="en-US" dirty="0">
                <a:hlinkClick r:id="rId4"/>
              </a:rPr>
              <a:t>https://publicaccess.nih.gov/</a:t>
            </a:r>
            <a:r>
              <a:rPr lang="en-US" dirty="0" smtClean="0">
                <a:hlinkClick r:id="rId4"/>
              </a:rPr>
              <a:t>policy.htm</a:t>
            </a:r>
            <a:endParaRPr lang="en-US" dirty="0" smtClean="0"/>
          </a:p>
          <a:p>
            <a:pPr marL="206375" lvl="1" indent="0">
              <a:buNone/>
            </a:pPr>
            <a:r>
              <a:rPr lang="en-US" dirty="0" smtClean="0">
                <a:hlinkClick r:id="rId5"/>
              </a:rPr>
              <a:t>Difference between PubMed and PubMed Central from the NIH PA FAQ</a:t>
            </a:r>
            <a:endParaRPr lang="en-US" dirty="0"/>
          </a:p>
        </p:txBody>
      </p:sp>
      <p:sp>
        <p:nvSpPr>
          <p:cNvPr id="6" name="Text Placeholder 5"/>
          <p:cNvSpPr>
            <a:spLocks noGrp="1"/>
          </p:cNvSpPr>
          <p:nvPr>
            <p:ph type="body" sz="quarter" idx="13"/>
          </p:nvPr>
        </p:nvSpPr>
        <p:spPr/>
        <p:txBody>
          <a:bodyPr/>
          <a:lstStyle/>
          <a:p>
            <a:r>
              <a:rPr lang="en-US" dirty="0" smtClean="0"/>
              <a:t>The difference</a:t>
            </a:r>
            <a:endParaRPr lang="en-US" dirty="0"/>
          </a:p>
        </p:txBody>
      </p:sp>
    </p:spTree>
    <p:extLst>
      <p:ext uri="{BB962C8B-B14F-4D97-AF65-F5344CB8AC3E}">
        <p14:creationId xmlns:p14="http://schemas.microsoft.com/office/powerpoint/2010/main" val="28756727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5D27C06-9893-438A-AB12-068DBBF830D4.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99361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False</a:t>
            </a:r>
            <a:br>
              <a:rPr lang="en-US" dirty="0" smtClean="0"/>
            </a:br>
            <a:r>
              <a:rPr lang="en-US" dirty="0" smtClean="0"/>
              <a:t>When journals deposit to PMC</a:t>
            </a:r>
            <a:endParaRPr lang="en-US" dirty="0"/>
          </a:p>
        </p:txBody>
      </p:sp>
      <p:sp>
        <p:nvSpPr>
          <p:cNvPr id="3" name="Content Placeholder 2"/>
          <p:cNvSpPr>
            <a:spLocks noGrp="1"/>
          </p:cNvSpPr>
          <p:nvPr>
            <p:ph idx="1"/>
          </p:nvPr>
        </p:nvSpPr>
        <p:spPr>
          <a:xfrm>
            <a:off x="762000" y="1295400"/>
            <a:ext cx="7049689" cy="4876800"/>
          </a:xfrm>
        </p:spPr>
        <p:txBody>
          <a:bodyPr>
            <a:normAutofit lnSpcReduction="10000"/>
          </a:bodyPr>
          <a:lstStyle/>
          <a:p>
            <a:r>
              <a:rPr lang="en-US" dirty="0"/>
              <a:t>Publishers are not required to add your papers to PMC. </a:t>
            </a:r>
            <a:endParaRPr lang="en-US" dirty="0" smtClean="0"/>
          </a:p>
          <a:p>
            <a:r>
              <a:rPr lang="en-US" dirty="0" smtClean="0"/>
              <a:t>Publishers </a:t>
            </a:r>
            <a:r>
              <a:rPr lang="en-US" dirty="0"/>
              <a:t>will not take the information from the acknowledgements and automatically deposit the manuscript for you. </a:t>
            </a:r>
            <a:endParaRPr lang="en-US" dirty="0" smtClean="0"/>
          </a:p>
          <a:p>
            <a:r>
              <a:rPr lang="en-US" dirty="0" smtClean="0"/>
              <a:t>Some </a:t>
            </a:r>
            <a:r>
              <a:rPr lang="en-US" dirty="0"/>
              <a:t>journals do deposit all of their content automatically to PMC, regardless of funding. If you publish in one of these journals (called “PMC journals ”), your manuscript will be deposited and will receive a PMCID automatically. </a:t>
            </a:r>
            <a:endParaRPr lang="en-US" dirty="0" smtClean="0"/>
          </a:p>
          <a:p>
            <a:r>
              <a:rPr lang="en-US" dirty="0" smtClean="0"/>
              <a:t>Most </a:t>
            </a:r>
            <a:r>
              <a:rPr lang="en-US" dirty="0"/>
              <a:t>journals do not deposit to PMC, so you will need to take responsibility for having the manuscript deposited to PMC through the NIH Manuscript Submission system (NIHMS)</a:t>
            </a:r>
            <a:r>
              <a:rPr lang="en-US" dirty="0" smtClean="0"/>
              <a:t>.</a:t>
            </a:r>
            <a:endParaRPr lang="en-US" dirty="0"/>
          </a:p>
          <a:p>
            <a:r>
              <a:rPr lang="en-US" dirty="0"/>
              <a:t>Some other publishers will start this process for you by depositing the manuscript to NIHMS, but they will only do this if you tell them at the time you sign the author agreement for publication. </a:t>
            </a:r>
            <a:endParaRPr lang="en-US" dirty="0" smtClean="0"/>
          </a:p>
          <a:p>
            <a:pPr lvl="1"/>
            <a:r>
              <a:rPr lang="en-US" dirty="0" smtClean="0"/>
              <a:t>You </a:t>
            </a:r>
            <a:r>
              <a:rPr lang="en-US" dirty="0"/>
              <a:t>must tell them of your NIH funding and provide them with the appropriate grant numbers on your author agreement </a:t>
            </a:r>
            <a:r>
              <a:rPr lang="en-US" dirty="0" smtClean="0"/>
              <a:t>letter.</a:t>
            </a:r>
          </a:p>
          <a:p>
            <a:pPr lvl="1"/>
            <a:r>
              <a:rPr lang="en-US" dirty="0" smtClean="0"/>
              <a:t>Check the journal’s author instructions for details on whether they will assist you or not.</a:t>
            </a:r>
            <a:endParaRPr lang="en-US" dirty="0"/>
          </a:p>
        </p:txBody>
      </p:sp>
      <p:sp>
        <p:nvSpPr>
          <p:cNvPr id="4" name="Text Placeholder 3"/>
          <p:cNvSpPr>
            <a:spLocks noGrp="1"/>
          </p:cNvSpPr>
          <p:nvPr>
            <p:ph type="body" sz="quarter" idx="13"/>
          </p:nvPr>
        </p:nvSpPr>
        <p:spPr/>
        <p:txBody>
          <a:bodyPr/>
          <a:lstStyle/>
          <a:p>
            <a:r>
              <a:rPr lang="en-US" dirty="0" smtClean="0"/>
              <a:t>And when they don’t</a:t>
            </a:r>
            <a:endParaRPr lang="en-US" dirty="0"/>
          </a:p>
        </p:txBody>
      </p:sp>
      <p:sp>
        <p:nvSpPr>
          <p:cNvPr id="5" name="TextBox 4"/>
          <p:cNvSpPr txBox="1"/>
          <p:nvPr/>
        </p:nvSpPr>
        <p:spPr>
          <a:xfrm>
            <a:off x="4038600" y="6324600"/>
            <a:ext cx="4724400" cy="304800"/>
          </a:xfrm>
          <a:prstGeom prst="rect">
            <a:avLst/>
          </a:prstGeom>
          <a:noFill/>
        </p:spPr>
        <p:txBody>
          <a:bodyPr wrap="none" lIns="0" tIns="0" rIns="0" bIns="0" rtlCol="0">
            <a:noAutofit/>
          </a:bodyPr>
          <a:lstStyle/>
          <a:p>
            <a:pPr>
              <a:lnSpc>
                <a:spcPct val="90000"/>
              </a:lnSpc>
              <a:spcBef>
                <a:spcPts val="600"/>
              </a:spcBef>
            </a:pPr>
            <a:r>
              <a:rPr lang="en-US" sz="1850" spc="-50" dirty="0">
                <a:hlinkClick r:id="rId3"/>
              </a:rPr>
              <a:t>https://</a:t>
            </a:r>
            <a:r>
              <a:rPr lang="en-US" sz="1850" spc="-50" dirty="0" err="1">
                <a:hlinkClick r:id="rId3"/>
              </a:rPr>
              <a:t>publicaccess.nih.gov</a:t>
            </a:r>
            <a:r>
              <a:rPr lang="en-US" sz="1850" spc="-50" dirty="0">
                <a:hlinkClick r:id="rId3"/>
              </a:rPr>
              <a:t>/</a:t>
            </a:r>
            <a:r>
              <a:rPr lang="en-US" sz="1850" spc="-50" dirty="0" err="1">
                <a:hlinkClick r:id="rId3"/>
              </a:rPr>
              <a:t>submit_process.htm</a:t>
            </a:r>
            <a:endParaRPr lang="en-US" sz="1850" spc="-50" dirty="0"/>
          </a:p>
        </p:txBody>
      </p:sp>
    </p:spTree>
    <p:extLst>
      <p:ext uri="{BB962C8B-B14F-4D97-AF65-F5344CB8AC3E}">
        <p14:creationId xmlns:p14="http://schemas.microsoft.com/office/powerpoint/2010/main" val="2496259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11033A7-C2EA-4E04-9382-888FC72E9689.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661348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No</a:t>
            </a:r>
            <a:br>
              <a:rPr lang="en-US" dirty="0" smtClean="0"/>
            </a:br>
            <a:r>
              <a:rPr lang="en-US" dirty="0" smtClean="0"/>
              <a:t>How papers get PMCIDs</a:t>
            </a:r>
            <a:endParaRPr lang="en-US" dirty="0"/>
          </a:p>
        </p:txBody>
      </p:sp>
      <p:sp>
        <p:nvSpPr>
          <p:cNvPr id="3" name="Content Placeholder 2"/>
          <p:cNvSpPr>
            <a:spLocks noGrp="1"/>
          </p:cNvSpPr>
          <p:nvPr>
            <p:ph idx="1"/>
          </p:nvPr>
        </p:nvSpPr>
        <p:spPr/>
        <p:txBody>
          <a:bodyPr/>
          <a:lstStyle/>
          <a:p>
            <a:r>
              <a:rPr lang="en-US" sz="2400" dirty="0" smtClean="0"/>
              <a:t>A paper gets a PMCID once it’s been deposited to PubMed Central (PMC)</a:t>
            </a:r>
          </a:p>
          <a:p>
            <a:r>
              <a:rPr lang="en-US" sz="2400" dirty="0" smtClean="0"/>
              <a:t>A paper only gets a PMCID “automatically” if it’s published in a PMC Journal</a:t>
            </a:r>
          </a:p>
          <a:p>
            <a:r>
              <a:rPr lang="en-US" sz="2400" dirty="0" smtClean="0"/>
              <a:t>Otherwise, the author, PI, a delegate, or the journal’s publisher (by arrangement) must deposit the paper to NIHMS for eventual deposit to PMC – then it gets a PMCID</a:t>
            </a:r>
          </a:p>
          <a:p>
            <a:pPr lvl="1"/>
            <a:r>
              <a:rPr lang="en-US" sz="2400" dirty="0" smtClean="0"/>
              <a:t>See the </a:t>
            </a:r>
            <a:r>
              <a:rPr lang="en-US" sz="2400" dirty="0" smtClean="0">
                <a:hlinkClick r:id="rId3"/>
              </a:rPr>
              <a:t>NIH’s submission process page</a:t>
            </a:r>
            <a:r>
              <a:rPr lang="en-US" sz="2400" dirty="0" smtClean="0"/>
              <a:t> for the ways papers get deposited to PMC</a:t>
            </a:r>
          </a:p>
          <a:p>
            <a:r>
              <a:rPr lang="en-US" sz="2400" dirty="0" smtClean="0"/>
              <a:t>Simply linking a paper to a grant won’t generate a PMCID</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100719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M-Internal-Template_4x3">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NM-Internal-Template_4x3.potx</Template>
  <TotalTime>4312</TotalTime>
  <Words>1178</Words>
  <Application>Microsoft Macintosh PowerPoint</Application>
  <PresentationFormat>On-screen Show (4:3)</PresentationFormat>
  <Paragraphs>120</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NM-Internal-Template_4x3</vt:lpstr>
      <vt:lpstr>Complying with the NIH Public Access Policy</vt:lpstr>
      <vt:lpstr>PollEverywhere info:</vt:lpstr>
      <vt:lpstr>PowerPoint Presentation</vt:lpstr>
      <vt:lpstr>PowerPoint Presentation</vt:lpstr>
      <vt:lpstr>Answer: PMCID PMID vs. PMCID</vt:lpstr>
      <vt:lpstr>PowerPoint Presentation</vt:lpstr>
      <vt:lpstr>Answer: False When journals deposit to PMC</vt:lpstr>
      <vt:lpstr>PowerPoint Presentation</vt:lpstr>
      <vt:lpstr>Answer: No How papers get PMCIDs</vt:lpstr>
      <vt:lpstr>My NCBI’s My Bibliography</vt:lpstr>
      <vt:lpstr>PowerPoint Presentation</vt:lpstr>
      <vt:lpstr>Answer: the PI</vt:lpstr>
      <vt:lpstr>PowerPoint Presentation</vt:lpstr>
      <vt:lpstr>PowerPoint Presentation</vt:lpstr>
      <vt:lpstr>PowerPoint Presentation</vt:lpstr>
      <vt:lpstr>Answer: False When you don’t need PMCIDs</vt:lpstr>
      <vt:lpstr>Resources</vt:lpstr>
      <vt:lpstr>Questions?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Pamela Shaw</cp:lastModifiedBy>
  <cp:revision>327</cp:revision>
  <cp:lastPrinted>2013-12-16T14:56:04Z</cp:lastPrinted>
  <dcterms:created xsi:type="dcterms:W3CDTF">2013-12-16T14:50:03Z</dcterms:created>
  <dcterms:modified xsi:type="dcterms:W3CDTF">2017-07-17T17:37:58Z</dcterms:modified>
</cp:coreProperties>
</file>