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2"/>
  </p:notesMasterIdLst>
  <p:sldIdLst>
    <p:sldId id="256" r:id="rId2"/>
    <p:sldId id="257" r:id="rId3"/>
    <p:sldId id="258" r:id="rId4"/>
    <p:sldId id="261" r:id="rId5"/>
    <p:sldId id="259" r:id="rId6"/>
    <p:sldId id="262" r:id="rId7"/>
    <p:sldId id="260"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1476" autoAdjust="0"/>
  </p:normalViewPr>
  <p:slideViewPr>
    <p:cSldViewPr snapToGrid="0">
      <p:cViewPr varScale="1">
        <p:scale>
          <a:sx n="57" d="100"/>
          <a:sy n="57" d="100"/>
        </p:scale>
        <p:origin x="1589"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1B5D6B-2BCF-4174-8B3E-96175F7017DA}" type="datetimeFigureOut">
              <a:rPr lang="en-US" smtClean="0"/>
              <a:t>4/4/2021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A99E0B-58D1-4453-BB64-9672A242D0FF}" type="slidenum">
              <a:rPr lang="en-US" smtClean="0"/>
              <a:t>‹#›</a:t>
            </a:fld>
            <a:endParaRPr lang="en-US"/>
          </a:p>
        </p:txBody>
      </p:sp>
    </p:spTree>
    <p:extLst>
      <p:ext uri="{BB962C8B-B14F-4D97-AF65-F5344CB8AC3E}">
        <p14:creationId xmlns:p14="http://schemas.microsoft.com/office/powerpoint/2010/main" val="3919132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Charting a new course:</a:t>
            </a:r>
            <a:r>
              <a:rPr lang="en-US" baseline="0" dirty="0" smtClean="0"/>
              <a:t> practical data visualization for librarians. </a:t>
            </a:r>
            <a:endParaRPr lang="en-US" dirty="0"/>
          </a:p>
        </p:txBody>
      </p:sp>
      <p:sp>
        <p:nvSpPr>
          <p:cNvPr id="4" name="Slide Number Placeholder 3"/>
          <p:cNvSpPr>
            <a:spLocks noGrp="1"/>
          </p:cNvSpPr>
          <p:nvPr>
            <p:ph type="sldNum" sz="quarter" idx="10"/>
          </p:nvPr>
        </p:nvSpPr>
        <p:spPr/>
        <p:txBody>
          <a:bodyPr/>
          <a:lstStyle/>
          <a:p>
            <a:fld id="{C9A99E0B-58D1-4453-BB64-9672A242D0FF}" type="slidenum">
              <a:rPr lang="en-US" smtClean="0"/>
              <a:t>1</a:t>
            </a:fld>
            <a:endParaRPr lang="en-US"/>
          </a:p>
        </p:txBody>
      </p:sp>
    </p:spTree>
    <p:extLst>
      <p:ext uri="{BB962C8B-B14F-4D97-AF65-F5344CB8AC3E}">
        <p14:creationId xmlns:p14="http://schemas.microsoft.com/office/powerpoint/2010/main" val="1259841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Data visualization is used to communicate complex information and explore trends in large sources of data. Compelling data visualization requires thoughtful planning and execution; from understanding the data, choosing the right chart, balancing visual cues, and providing narratives to tell interesting stories. This course will give you a strong foundation in the principles of data visualization. In addition we will use Microsoft Excel, a common but incredibly powerful tool, to visualize library-relevant data through a series of hands-on activities. You will gain practical and immediately useful skills for visualizing both qualitative and quantitative data.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9A99E0B-58D1-4453-BB64-9672A242D0FF}" type="slidenum">
              <a:rPr lang="en-US" smtClean="0"/>
              <a:t>2</a:t>
            </a:fld>
            <a:endParaRPr lang="en-US"/>
          </a:p>
        </p:txBody>
      </p:sp>
    </p:spTree>
    <p:extLst>
      <p:ext uri="{BB962C8B-B14F-4D97-AF65-F5344CB8AC3E}">
        <p14:creationId xmlns:p14="http://schemas.microsoft.com/office/powerpoint/2010/main" val="1149897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In</a:t>
            </a:r>
            <a:r>
              <a:rPr lang="en-US" sz="1200" b="0" kern="1200" baseline="0" dirty="0" smtClean="0">
                <a:solidFill>
                  <a:schemeClr val="tx1"/>
                </a:solidFill>
                <a:effectLst/>
                <a:latin typeface="+mn-lt"/>
                <a:ea typeface="+mn-ea"/>
                <a:cs typeface="+mn-cs"/>
              </a:rPr>
              <a:t> this course you’ll meet our four instructors: </a:t>
            </a:r>
            <a:endParaRPr lang="en-US" sz="120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Chris Belter: </a:t>
            </a:r>
            <a:r>
              <a:rPr lang="en-US" sz="1200" kern="1200" dirty="0" smtClean="0">
                <a:solidFill>
                  <a:schemeClr val="tx1"/>
                </a:solidFill>
                <a:effectLst/>
                <a:latin typeface="+mn-lt"/>
                <a:ea typeface="+mn-ea"/>
                <a:cs typeface="+mn-cs"/>
              </a:rPr>
              <a:t>Chris Belter is a </a:t>
            </a:r>
            <a:r>
              <a:rPr lang="en-US" sz="1200" kern="1200" dirty="0" err="1" smtClean="0">
                <a:solidFill>
                  <a:schemeClr val="tx1"/>
                </a:solidFill>
                <a:effectLst/>
                <a:latin typeface="+mn-lt"/>
                <a:ea typeface="+mn-ea"/>
                <a:cs typeface="+mn-cs"/>
              </a:rPr>
              <a:t>bibliometrics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informationist</a:t>
            </a:r>
            <a:r>
              <a:rPr lang="en-US" sz="1200" kern="1200" dirty="0" smtClean="0">
                <a:solidFill>
                  <a:schemeClr val="tx1"/>
                </a:solidFill>
                <a:effectLst/>
                <a:latin typeface="+mn-lt"/>
                <a:ea typeface="+mn-ea"/>
                <a:cs typeface="+mn-cs"/>
              </a:rPr>
              <a:t> at the NIH Library, where he specializes in publication and portfolio analysis. Chris regularly creates infographics related to his </a:t>
            </a:r>
            <a:r>
              <a:rPr lang="en-US" sz="1200" kern="1200" dirty="0" err="1" smtClean="0">
                <a:solidFill>
                  <a:schemeClr val="tx1"/>
                </a:solidFill>
                <a:effectLst/>
                <a:latin typeface="+mn-lt"/>
                <a:ea typeface="+mn-ea"/>
                <a:cs typeface="+mn-cs"/>
              </a:rPr>
              <a:t>bibliometrics</a:t>
            </a:r>
            <a:r>
              <a:rPr lang="en-US" sz="1200" kern="1200" dirty="0" smtClean="0">
                <a:solidFill>
                  <a:schemeClr val="tx1"/>
                </a:solidFill>
                <a:effectLst/>
                <a:latin typeface="+mn-lt"/>
                <a:ea typeface="+mn-ea"/>
                <a:cs typeface="+mn-cs"/>
              </a:rPr>
              <a:t> work and teaches courses on data visualization for NIH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Candace Norton:</a:t>
            </a:r>
            <a:r>
              <a:rPr lang="en-US" sz="1200" kern="1200" dirty="0" smtClean="0">
                <a:solidFill>
                  <a:schemeClr val="tx1"/>
                </a:solidFill>
                <a:effectLst/>
                <a:latin typeface="+mn-lt"/>
                <a:ea typeface="+mn-ea"/>
                <a:cs typeface="+mn-cs"/>
              </a:rPr>
              <a:t> Candace Norton, MLS, is the Instruction Librarian at the James A. </a:t>
            </a:r>
            <a:r>
              <a:rPr lang="en-US" sz="1200" kern="1200" dirty="0" err="1" smtClean="0">
                <a:solidFill>
                  <a:schemeClr val="tx1"/>
                </a:solidFill>
                <a:effectLst/>
                <a:latin typeface="+mn-lt"/>
                <a:ea typeface="+mn-ea"/>
                <a:cs typeface="+mn-cs"/>
              </a:rPr>
              <a:t>Zimble</a:t>
            </a:r>
            <a:r>
              <a:rPr lang="en-US" sz="1200" kern="1200" dirty="0" smtClean="0">
                <a:solidFill>
                  <a:schemeClr val="tx1"/>
                </a:solidFill>
                <a:effectLst/>
                <a:latin typeface="+mn-lt"/>
                <a:ea typeface="+mn-ea"/>
                <a:cs typeface="+mn-cs"/>
              </a:rPr>
              <a:t> Learning Resource Center at the Uniformed Services University of the Health Sciences. Her interest in data visualization grew out of her work in </a:t>
            </a:r>
            <a:r>
              <a:rPr lang="en-US" sz="1200" kern="1200" dirty="0" err="1" smtClean="0">
                <a:solidFill>
                  <a:schemeClr val="tx1"/>
                </a:solidFill>
                <a:effectLst/>
                <a:latin typeface="+mn-lt"/>
                <a:ea typeface="+mn-ea"/>
                <a:cs typeface="+mn-cs"/>
              </a:rPr>
              <a:t>bibliometrics</a:t>
            </a:r>
            <a:r>
              <a:rPr lang="en-US" sz="1200" kern="1200" dirty="0" smtClean="0">
                <a:solidFill>
                  <a:schemeClr val="tx1"/>
                </a:solidFill>
                <a:effectLst/>
                <a:latin typeface="+mn-lt"/>
                <a:ea typeface="+mn-ea"/>
                <a:cs typeface="+mn-cs"/>
              </a:rPr>
              <a:t> and is centered on how to credibly use, and teach others to use, data visualization to communicate complex information in a more concise 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Karen Gutzman:</a:t>
            </a:r>
            <a:r>
              <a:rPr lang="en-US" sz="1200" kern="1200" dirty="0" smtClean="0">
                <a:solidFill>
                  <a:schemeClr val="tx1"/>
                </a:solidFill>
                <a:effectLst/>
                <a:latin typeface="+mn-lt"/>
                <a:ea typeface="+mn-ea"/>
                <a:cs typeface="+mn-cs"/>
              </a:rPr>
              <a:t> Karen Gutzman is Head of the Research Assessment and Communications at </a:t>
            </a:r>
            <a:r>
              <a:rPr lang="en-US" sz="1200" kern="1200" dirty="0" err="1" smtClean="0">
                <a:solidFill>
                  <a:schemeClr val="tx1"/>
                </a:solidFill>
                <a:effectLst/>
                <a:latin typeface="+mn-lt"/>
                <a:ea typeface="+mn-ea"/>
                <a:cs typeface="+mn-cs"/>
              </a:rPr>
              <a:t>Galter</a:t>
            </a:r>
            <a:r>
              <a:rPr lang="en-US" sz="1200" kern="1200" dirty="0" smtClean="0">
                <a:solidFill>
                  <a:schemeClr val="tx1"/>
                </a:solidFill>
                <a:effectLst/>
                <a:latin typeface="+mn-lt"/>
                <a:ea typeface="+mn-ea"/>
                <a:cs typeface="+mn-cs"/>
              </a:rPr>
              <a:t> Health Sciences Library &amp; Learning Center at Northwestern University where supports programs to increase awareness about digital scholarship and issues in the digital environment.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Karen</a:t>
            </a:r>
            <a:r>
              <a:rPr lang="en-US" sz="1200" kern="1200" baseline="0" dirty="0" smtClean="0">
                <a:solidFill>
                  <a:schemeClr val="tx1"/>
                </a:solidFill>
                <a:effectLst/>
                <a:latin typeface="+mn-lt"/>
                <a:ea typeface="+mn-ea"/>
                <a:cs typeface="+mn-cs"/>
              </a:rPr>
              <a:t> focuses </a:t>
            </a:r>
            <a:r>
              <a:rPr lang="en-US" sz="1200" kern="1200" dirty="0" smtClean="0">
                <a:solidFill>
                  <a:schemeClr val="tx1"/>
                </a:solidFill>
                <a:effectLst/>
                <a:latin typeface="+mn-lt"/>
                <a:ea typeface="+mn-ea"/>
                <a:cs typeface="+mn-cs"/>
              </a:rPr>
              <a:t>on using information visualization to facilitate stronger comprehension of data in the assessment process.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Annette Mendoza:</a:t>
            </a:r>
            <a:r>
              <a:rPr lang="en-US" sz="1200" kern="1200" dirty="0" smtClean="0">
                <a:solidFill>
                  <a:schemeClr val="tx1"/>
                </a:solidFill>
                <a:effectLst/>
                <a:latin typeface="+mn-lt"/>
                <a:ea typeface="+mn-ea"/>
                <a:cs typeface="+mn-cs"/>
              </a:rPr>
              <a:t>  Annette Mendoza is the Research Impact Librarian at </a:t>
            </a:r>
            <a:r>
              <a:rPr lang="en-US" sz="1200" kern="1200" dirty="0" err="1" smtClean="0">
                <a:solidFill>
                  <a:schemeClr val="tx1"/>
                </a:solidFill>
                <a:effectLst/>
                <a:latin typeface="+mn-lt"/>
                <a:ea typeface="+mn-ea"/>
                <a:cs typeface="+mn-cs"/>
              </a:rPr>
              <a:t>Galter</a:t>
            </a:r>
            <a:r>
              <a:rPr lang="en-US" sz="1200" kern="1200" dirty="0" smtClean="0">
                <a:solidFill>
                  <a:schemeClr val="tx1"/>
                </a:solidFill>
                <a:effectLst/>
                <a:latin typeface="+mn-lt"/>
                <a:ea typeface="+mn-ea"/>
                <a:cs typeface="+mn-cs"/>
              </a:rPr>
              <a:t> Health Sciences Library &amp; Learning Center at Northwestern University.  Visual explanations of data are a valuable part of telling a story and Annette is dedicated to helping others master the utilization of tools they have access to, like Excel, for creating interesting graphics.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9A99E0B-58D1-4453-BB64-9672A242D0FF}" type="slidenum">
              <a:rPr lang="en-US" smtClean="0"/>
              <a:t>3</a:t>
            </a:fld>
            <a:endParaRPr lang="en-US"/>
          </a:p>
        </p:txBody>
      </p:sp>
    </p:spTree>
    <p:extLst>
      <p:ext uri="{BB962C8B-B14F-4D97-AF65-F5344CB8AC3E}">
        <p14:creationId xmlns:p14="http://schemas.microsoft.com/office/powerpoint/2010/main" val="3288556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course is organized around 3 meetings. The first meeting is today (Thursday, June 17) and will take 2.5 hours. After today’s course you will be given a “hands-on” exercise to complete before Meeting 2 on Tuesday, June 22. Just in case you have questions or need a little extra help, we are holding an optional 1-hour office hour on Friday, June 18. </a:t>
            </a:r>
            <a:endParaRPr lang="en-US" dirty="0"/>
          </a:p>
        </p:txBody>
      </p:sp>
      <p:sp>
        <p:nvSpPr>
          <p:cNvPr id="4" name="Slide Number Placeholder 3"/>
          <p:cNvSpPr>
            <a:spLocks noGrp="1"/>
          </p:cNvSpPr>
          <p:nvPr>
            <p:ph type="sldNum" sz="quarter" idx="10"/>
          </p:nvPr>
        </p:nvSpPr>
        <p:spPr/>
        <p:txBody>
          <a:bodyPr/>
          <a:lstStyle/>
          <a:p>
            <a:fld id="{C9A99E0B-58D1-4453-BB64-9672A242D0FF}" type="slidenum">
              <a:rPr lang="en-US" smtClean="0"/>
              <a:t>4</a:t>
            </a:fld>
            <a:endParaRPr lang="en-US"/>
          </a:p>
        </p:txBody>
      </p:sp>
    </p:spTree>
    <p:extLst>
      <p:ext uri="{BB962C8B-B14F-4D97-AF65-F5344CB8AC3E}">
        <p14:creationId xmlns:p14="http://schemas.microsoft.com/office/powerpoint/2010/main" val="1912478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today’s meeting we will focus on data visualization. Chris Belter will present “Principles of Effective Data Visualization” to get us off on the right foot. After a short break, we will come back and open our course workbook. In the workbook, we will cover Section 1: Get to know Excel, Section 5: Create Basic Charts, and Section 6: Formatting Charts. After today’s session you’ll be given the “Hands On Creating Basic Charts” workbook to complete before Meeting 2. </a:t>
            </a:r>
            <a:endParaRPr lang="en-US" dirty="0"/>
          </a:p>
        </p:txBody>
      </p:sp>
      <p:sp>
        <p:nvSpPr>
          <p:cNvPr id="4" name="Slide Number Placeholder 3"/>
          <p:cNvSpPr>
            <a:spLocks noGrp="1"/>
          </p:cNvSpPr>
          <p:nvPr>
            <p:ph type="sldNum" sz="quarter" idx="10"/>
          </p:nvPr>
        </p:nvSpPr>
        <p:spPr/>
        <p:txBody>
          <a:bodyPr/>
          <a:lstStyle/>
          <a:p>
            <a:fld id="{C9A99E0B-58D1-4453-BB64-9672A242D0FF}" type="slidenum">
              <a:rPr lang="en-US" smtClean="0"/>
              <a:t>5</a:t>
            </a:fld>
            <a:endParaRPr lang="en-US"/>
          </a:p>
        </p:txBody>
      </p:sp>
    </p:spTree>
    <p:extLst>
      <p:ext uri="{BB962C8B-B14F-4D97-AF65-F5344CB8AC3E}">
        <p14:creationId xmlns:p14="http://schemas.microsoft.com/office/powerpoint/2010/main" val="2968256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mentioned,</a:t>
            </a:r>
            <a:r>
              <a:rPr lang="en-US" baseline="0" dirty="0" smtClean="0"/>
              <a:t> we’ll offer an optional 1-hour Office hour to review the “Hands On Creating Basic Charts”. </a:t>
            </a:r>
            <a:endParaRPr lang="en-US" dirty="0"/>
          </a:p>
        </p:txBody>
      </p:sp>
      <p:sp>
        <p:nvSpPr>
          <p:cNvPr id="4" name="Slide Number Placeholder 3"/>
          <p:cNvSpPr>
            <a:spLocks noGrp="1"/>
          </p:cNvSpPr>
          <p:nvPr>
            <p:ph type="sldNum" sz="quarter" idx="10"/>
          </p:nvPr>
        </p:nvSpPr>
        <p:spPr/>
        <p:txBody>
          <a:bodyPr/>
          <a:lstStyle/>
          <a:p>
            <a:fld id="{C9A99E0B-58D1-4453-BB64-9672A242D0FF}" type="slidenum">
              <a:rPr lang="en-US" smtClean="0"/>
              <a:t>6</a:t>
            </a:fld>
            <a:endParaRPr lang="en-US"/>
          </a:p>
        </p:txBody>
      </p:sp>
    </p:spTree>
    <p:extLst>
      <p:ext uri="{BB962C8B-B14F-4D97-AF65-F5344CB8AC3E}">
        <p14:creationId xmlns:p14="http://schemas.microsoft.com/office/powerpoint/2010/main" val="475640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Meeting 2 we will review the “Hands on Creating Basic Charts” workbook. Then we will jump back into the course workbook to cover Section 2: Basics of Data Cleaning, Section 3: Basics of Functions, and Section 4: Basics of Data Manipulation. After a short break we will cover Section 7:  Advanced Data Visualization. Next we will break into small groups and work on the “Hands On Data Visualization Scenarios”. There will be five small groups to correspond with the 5 different scenarios – you’ll get to choose which small group you want to join. These scenarios focus on visualization tasks related to four types of library-based data, such as data related to Institutional Repositories, Library Assessment, Collection Development, Literature Searching, and Research Impact. In the small groups, we will work on cleaning, manipulating, and visualizing data for our scenarios. After a short break, we will come back together as a large group and share our small group work. If time gets away from us, we can share our progress on Slack. </a:t>
            </a:r>
            <a:endParaRPr lang="en-US" dirty="0"/>
          </a:p>
        </p:txBody>
      </p:sp>
      <p:sp>
        <p:nvSpPr>
          <p:cNvPr id="4" name="Slide Number Placeholder 3"/>
          <p:cNvSpPr>
            <a:spLocks noGrp="1"/>
          </p:cNvSpPr>
          <p:nvPr>
            <p:ph type="sldNum" sz="quarter" idx="10"/>
          </p:nvPr>
        </p:nvSpPr>
        <p:spPr/>
        <p:txBody>
          <a:bodyPr/>
          <a:lstStyle/>
          <a:p>
            <a:fld id="{C9A99E0B-58D1-4453-BB64-9672A242D0FF}" type="slidenum">
              <a:rPr lang="en-US" smtClean="0"/>
              <a:t>7</a:t>
            </a:fld>
            <a:endParaRPr lang="en-US"/>
          </a:p>
        </p:txBody>
      </p:sp>
    </p:spTree>
    <p:extLst>
      <p:ext uri="{BB962C8B-B14F-4D97-AF65-F5344CB8AC3E}">
        <p14:creationId xmlns:p14="http://schemas.microsoft.com/office/powerpoint/2010/main" val="246767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Course</a:t>
            </a:r>
            <a:r>
              <a:rPr lang="en-US" baseline="0" dirty="0" smtClean="0"/>
              <a:t> materials are available for download at the following locations: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9A99E0B-58D1-4453-BB64-9672A242D0FF}" type="slidenum">
              <a:rPr lang="en-US" smtClean="0"/>
              <a:t>8</a:t>
            </a:fld>
            <a:endParaRPr lang="en-US"/>
          </a:p>
        </p:txBody>
      </p:sp>
    </p:spTree>
    <p:extLst>
      <p:ext uri="{BB962C8B-B14F-4D97-AF65-F5344CB8AC3E}">
        <p14:creationId xmlns:p14="http://schemas.microsoft.com/office/powerpoint/2010/main" val="3686813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do a quick</a:t>
            </a:r>
            <a:r>
              <a:rPr lang="en-US" baseline="0" dirty="0" smtClean="0"/>
              <a:t> warm-up activity called Zoom Bingo. </a:t>
            </a:r>
          </a:p>
          <a:p>
            <a:endParaRPr lang="en-US" baseline="0" dirty="0" smtClean="0"/>
          </a:p>
          <a:p>
            <a:r>
              <a:rPr lang="en-US" dirty="0" smtClean="0"/>
              <a:t>Set your Zoom screen to the “Gallery view” setting which allows you to see everyone as a set of tiled video screens.</a:t>
            </a:r>
          </a:p>
          <a:p>
            <a:r>
              <a:rPr lang="en-US" dirty="0" smtClean="0"/>
              <a:t>Using a pen and a piece of paper, write in large print a one-word answer to this question: </a:t>
            </a:r>
          </a:p>
          <a:p>
            <a:pPr lvl="1"/>
            <a:r>
              <a:rPr lang="en-US" dirty="0" smtClean="0"/>
              <a:t>What was the last thing you had to drink?</a:t>
            </a:r>
          </a:p>
          <a:p>
            <a:r>
              <a:rPr lang="en-US" dirty="0" smtClean="0"/>
              <a:t>Hold your response up to your camera. Check if you see a column or row (or any diagonal) that contains all the same responses! If yes, type BINGO! in the chat box. </a:t>
            </a:r>
          </a:p>
          <a:p>
            <a:endParaRPr lang="en-US" dirty="0" smtClean="0"/>
          </a:p>
          <a:p>
            <a:r>
              <a:rPr lang="en-US" dirty="0" smtClean="0"/>
              <a:t>Idea from: https://medium.com/future-of-design-in-higher-education/zoom-friendly-warmups-and-icebreakers-3400c8b7263</a:t>
            </a:r>
          </a:p>
          <a:p>
            <a:endParaRPr lang="en-US" dirty="0"/>
          </a:p>
        </p:txBody>
      </p:sp>
      <p:sp>
        <p:nvSpPr>
          <p:cNvPr id="4" name="Slide Number Placeholder 3"/>
          <p:cNvSpPr>
            <a:spLocks noGrp="1"/>
          </p:cNvSpPr>
          <p:nvPr>
            <p:ph type="sldNum" sz="quarter" idx="10"/>
          </p:nvPr>
        </p:nvSpPr>
        <p:spPr/>
        <p:txBody>
          <a:bodyPr/>
          <a:lstStyle/>
          <a:p>
            <a:fld id="{C9A99E0B-58D1-4453-BB64-9672A242D0FF}" type="slidenum">
              <a:rPr lang="en-US" smtClean="0"/>
              <a:t>9</a:t>
            </a:fld>
            <a:endParaRPr lang="en-US"/>
          </a:p>
        </p:txBody>
      </p:sp>
    </p:spTree>
    <p:extLst>
      <p:ext uri="{BB962C8B-B14F-4D97-AF65-F5344CB8AC3E}">
        <p14:creationId xmlns:p14="http://schemas.microsoft.com/office/powerpoint/2010/main" val="1090521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Get your coffee and tea ready…because we are heading into “Principles of Effective Data Visualization”</a:t>
            </a:r>
          </a:p>
          <a:p>
            <a:endParaRPr lang="en-US" dirty="0"/>
          </a:p>
        </p:txBody>
      </p:sp>
      <p:sp>
        <p:nvSpPr>
          <p:cNvPr id="4" name="Slide Number Placeholder 3"/>
          <p:cNvSpPr>
            <a:spLocks noGrp="1"/>
          </p:cNvSpPr>
          <p:nvPr>
            <p:ph type="sldNum" sz="quarter" idx="10"/>
          </p:nvPr>
        </p:nvSpPr>
        <p:spPr/>
        <p:txBody>
          <a:bodyPr/>
          <a:lstStyle/>
          <a:p>
            <a:fld id="{C9A99E0B-58D1-4453-BB64-9672A242D0FF}" type="slidenum">
              <a:rPr lang="en-US" smtClean="0"/>
              <a:t>10</a:t>
            </a:fld>
            <a:endParaRPr lang="en-US"/>
          </a:p>
        </p:txBody>
      </p:sp>
    </p:spTree>
    <p:extLst>
      <p:ext uri="{BB962C8B-B14F-4D97-AF65-F5344CB8AC3E}">
        <p14:creationId xmlns:p14="http://schemas.microsoft.com/office/powerpoint/2010/main" val="3365219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7AED7DF-9001-406E-86ED-FD5FA7E81BC6}"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2355811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AED7DF-9001-406E-86ED-FD5FA7E81BC6}"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994003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D7DF-9001-406E-86ED-FD5FA7E81BC6}"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1374710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AED7DF-9001-406E-86ED-FD5FA7E81BC6}" type="datetimeFigureOut">
              <a:rPr lang="en-US" smtClean="0"/>
              <a:t>4/4/2021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2036512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AED7DF-9001-406E-86ED-FD5FA7E81BC6}" type="datetimeFigureOut">
              <a:rPr lang="en-US" smtClean="0"/>
              <a:t>4/4/2021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595971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7AED7DF-9001-406E-86ED-FD5FA7E81BC6}" type="datetimeFigureOut">
              <a:rPr lang="en-US" smtClean="0"/>
              <a:t>4/4/2021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2816463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AED7DF-9001-406E-86ED-FD5FA7E81BC6}" type="datetimeFigureOut">
              <a:rPr lang="en-US" smtClean="0"/>
              <a:t>4/4/2021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420999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7AED7DF-9001-406E-86ED-FD5FA7E81BC6}" type="datetimeFigureOut">
              <a:rPr lang="en-US" smtClean="0"/>
              <a:t>4/4/2021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1887149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CAD573-B2D7-4EAC-A17C-228E43B0C5E9}" type="slidenum">
              <a:rPr lang="en-US" smtClean="0"/>
              <a:t>‹#›</a:t>
            </a:fld>
            <a:endParaRPr lang="en-US"/>
          </a:p>
        </p:txBody>
      </p:sp>
      <p:sp>
        <p:nvSpPr>
          <p:cNvPr id="5" name="Date Placeholder 4"/>
          <p:cNvSpPr>
            <a:spLocks noGrp="1"/>
          </p:cNvSpPr>
          <p:nvPr>
            <p:ph type="dt" sz="half" idx="10"/>
          </p:nvPr>
        </p:nvSpPr>
        <p:spPr/>
        <p:txBody>
          <a:bodyPr/>
          <a:lstStyle/>
          <a:p>
            <a:fld id="{97AED7DF-9001-406E-86ED-FD5FA7E81BC6}" type="datetimeFigureOut">
              <a:rPr lang="en-US" smtClean="0"/>
              <a:t>4/4/2021</a:t>
            </a:fld>
            <a:endParaRPr lang="en-US"/>
          </a:p>
        </p:txBody>
      </p:sp>
    </p:spTree>
    <p:extLst>
      <p:ext uri="{BB962C8B-B14F-4D97-AF65-F5344CB8AC3E}">
        <p14:creationId xmlns:p14="http://schemas.microsoft.com/office/powerpoint/2010/main" val="2359989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D7DF-9001-406E-86ED-FD5FA7E81BC6}"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1296325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D7DF-9001-406E-86ED-FD5FA7E81BC6}"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AD573-B2D7-4EAC-A17C-228E43B0C5E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89093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D7DF-9001-406E-86ED-FD5FA7E81BC6}"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1415375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D7DF-9001-406E-86ED-FD5FA7E81BC6}"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AD573-B2D7-4EAC-A17C-228E43B0C5E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29083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D7DF-9001-406E-86ED-FD5FA7E81BC6}"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3416133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AED7DF-9001-406E-86ED-FD5FA7E81BC6}"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3388024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AED7DF-9001-406E-86ED-FD5FA7E81BC6}"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AD573-B2D7-4EAC-A17C-228E43B0C5E9}" type="slidenum">
              <a:rPr lang="en-US" smtClean="0"/>
              <a:t>‹#›</a:t>
            </a:fld>
            <a:endParaRPr lang="en-US"/>
          </a:p>
        </p:txBody>
      </p:sp>
    </p:spTree>
    <p:extLst>
      <p:ext uri="{BB962C8B-B14F-4D97-AF65-F5344CB8AC3E}">
        <p14:creationId xmlns:p14="http://schemas.microsoft.com/office/powerpoint/2010/main" val="68207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7AED7DF-9001-406E-86ED-FD5FA7E81BC6}" type="datetimeFigureOut">
              <a:rPr lang="en-US" smtClean="0"/>
              <a:t>4/4/2021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1CAD573-B2D7-4EAC-A17C-228E43B0C5E9}" type="slidenum">
              <a:rPr lang="en-US" smtClean="0"/>
              <a:t>‹#›</a:t>
            </a:fld>
            <a:endParaRPr lang="en-US"/>
          </a:p>
        </p:txBody>
      </p:sp>
    </p:spTree>
    <p:extLst>
      <p:ext uri="{BB962C8B-B14F-4D97-AF65-F5344CB8AC3E}">
        <p14:creationId xmlns:p14="http://schemas.microsoft.com/office/powerpoint/2010/main" val="81269610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solidFill>
                  <a:schemeClr val="accent2"/>
                </a:solidFill>
              </a:rPr>
              <a:t>Charting a new course</a:t>
            </a:r>
            <a:endParaRPr lang="en-US" dirty="0">
              <a:solidFill>
                <a:schemeClr val="accent2"/>
              </a:solidFill>
            </a:endParaRPr>
          </a:p>
        </p:txBody>
      </p:sp>
      <p:sp>
        <p:nvSpPr>
          <p:cNvPr id="3" name="Subtitle 2"/>
          <p:cNvSpPr>
            <a:spLocks noGrp="1"/>
          </p:cNvSpPr>
          <p:nvPr>
            <p:ph type="subTitle" idx="1"/>
          </p:nvPr>
        </p:nvSpPr>
        <p:spPr/>
        <p:txBody>
          <a:bodyPr>
            <a:normAutofit/>
          </a:bodyPr>
          <a:lstStyle/>
          <a:p>
            <a:r>
              <a:rPr lang="en-US" sz="2400" dirty="0" smtClean="0"/>
              <a:t>practical data visualization for librarians</a:t>
            </a:r>
            <a:endParaRPr lang="en-US" sz="2400" dirty="0"/>
          </a:p>
        </p:txBody>
      </p:sp>
    </p:spTree>
    <p:extLst>
      <p:ext uri="{BB962C8B-B14F-4D97-AF65-F5344CB8AC3E}">
        <p14:creationId xmlns:p14="http://schemas.microsoft.com/office/powerpoint/2010/main" val="1439299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will learn</a:t>
            </a:r>
            <a:endParaRPr lang="en-US" dirty="0"/>
          </a:p>
        </p:txBody>
      </p:sp>
      <p:sp>
        <p:nvSpPr>
          <p:cNvPr id="3" name="Content Placeholder 2"/>
          <p:cNvSpPr>
            <a:spLocks noGrp="1"/>
          </p:cNvSpPr>
          <p:nvPr>
            <p:ph idx="1"/>
          </p:nvPr>
        </p:nvSpPr>
        <p:spPr>
          <a:xfrm>
            <a:off x="774549" y="1794829"/>
            <a:ext cx="8713695" cy="3880773"/>
          </a:xfrm>
        </p:spPr>
        <p:txBody>
          <a:bodyPr>
            <a:normAutofit/>
          </a:bodyPr>
          <a:lstStyle/>
          <a:p>
            <a:pPr lvl="0"/>
            <a:r>
              <a:rPr lang="en-US" sz="2000" dirty="0" smtClean="0"/>
              <a:t>Principles </a:t>
            </a:r>
            <a:r>
              <a:rPr lang="en-US" sz="2000" dirty="0"/>
              <a:t>and practices of effective data visualization and visual communication.</a:t>
            </a:r>
          </a:p>
          <a:p>
            <a:pPr lvl="0"/>
            <a:r>
              <a:rPr lang="en-US" sz="2000" dirty="0"/>
              <a:t>Best practices for creating and formatting basic Excel charts to make them both informative and visually appealing.</a:t>
            </a:r>
          </a:p>
          <a:p>
            <a:pPr lvl="0"/>
            <a:r>
              <a:rPr lang="en-US" sz="2000" dirty="0"/>
              <a:t>Advanced data visualization in Excel to create charts such as heat maps, stacked bar charts, and scatter plots.</a:t>
            </a:r>
          </a:p>
          <a:p>
            <a:pPr lvl="0"/>
            <a:r>
              <a:rPr lang="en-US" sz="2000" dirty="0"/>
              <a:t>The usefulness of chart features such as </a:t>
            </a:r>
            <a:r>
              <a:rPr lang="en-US" sz="2000" dirty="0" smtClean="0"/>
              <a:t>legends, sidebars, colors, and benchmarks.</a:t>
            </a:r>
            <a:endParaRPr lang="en-US" sz="2000" dirty="0"/>
          </a:p>
          <a:p>
            <a:endParaRPr lang="en-US" sz="2000" dirty="0"/>
          </a:p>
        </p:txBody>
      </p:sp>
    </p:spTree>
    <p:extLst>
      <p:ext uri="{BB962C8B-B14F-4D97-AF65-F5344CB8AC3E}">
        <p14:creationId xmlns:p14="http://schemas.microsoft.com/office/powerpoint/2010/main" val="358008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 are</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2836" r="22118"/>
          <a:stretch/>
        </p:blipFill>
        <p:spPr>
          <a:xfrm>
            <a:off x="3212983" y="1509841"/>
            <a:ext cx="1581620" cy="216453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334" y="1509841"/>
            <a:ext cx="1548445" cy="217008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1807" y="1509841"/>
            <a:ext cx="1542145" cy="2164535"/>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57990" y="2076096"/>
            <a:ext cx="1032023" cy="1032023"/>
          </a:xfrm>
          <a:prstGeom prst="rect">
            <a:avLst/>
          </a:prstGeom>
        </p:spPr>
      </p:pic>
      <p:sp>
        <p:nvSpPr>
          <p:cNvPr id="10" name="TextBox 9"/>
          <p:cNvSpPr txBox="1"/>
          <p:nvPr/>
        </p:nvSpPr>
        <p:spPr>
          <a:xfrm>
            <a:off x="7840132" y="4062417"/>
            <a:ext cx="2985186" cy="815608"/>
          </a:xfrm>
          <a:prstGeom prst="rect">
            <a:avLst/>
          </a:prstGeom>
          <a:noFill/>
        </p:spPr>
        <p:txBody>
          <a:bodyPr wrap="square" rtlCol="0">
            <a:spAutoFit/>
          </a:bodyPr>
          <a:lstStyle/>
          <a:p>
            <a:pPr algn="ctr"/>
            <a:r>
              <a:rPr lang="en-US" sz="1400" dirty="0"/>
              <a:t>Annette Mendoza </a:t>
            </a:r>
            <a:endParaRPr lang="en-US" sz="1400" dirty="0" smtClean="0"/>
          </a:p>
          <a:p>
            <a:pPr algn="ctr"/>
            <a:r>
              <a:rPr lang="en-US" sz="1100" dirty="0" smtClean="0"/>
              <a:t>Research </a:t>
            </a:r>
            <a:r>
              <a:rPr lang="en-US" sz="1100" dirty="0"/>
              <a:t>Impact Librarian </a:t>
            </a:r>
            <a:endParaRPr lang="en-US" sz="1100" dirty="0" smtClean="0"/>
          </a:p>
          <a:p>
            <a:pPr algn="ctr"/>
            <a:r>
              <a:rPr lang="en-US" sz="1100" dirty="0" err="1" smtClean="0"/>
              <a:t>Galter</a:t>
            </a:r>
            <a:r>
              <a:rPr lang="en-US" sz="1100" dirty="0" smtClean="0"/>
              <a:t> </a:t>
            </a:r>
            <a:r>
              <a:rPr lang="en-US" sz="1100" dirty="0"/>
              <a:t>Health Sciences Library &amp; Learning Center at Northwestern University</a:t>
            </a:r>
          </a:p>
        </p:txBody>
      </p:sp>
      <p:sp>
        <p:nvSpPr>
          <p:cNvPr id="11" name="Rectangle 10"/>
          <p:cNvSpPr/>
          <p:nvPr/>
        </p:nvSpPr>
        <p:spPr>
          <a:xfrm>
            <a:off x="2534873" y="3977779"/>
            <a:ext cx="2685580" cy="984885"/>
          </a:xfrm>
          <a:prstGeom prst="rect">
            <a:avLst/>
          </a:prstGeom>
        </p:spPr>
        <p:txBody>
          <a:bodyPr wrap="square">
            <a:spAutoFit/>
          </a:bodyPr>
          <a:lstStyle/>
          <a:p>
            <a:pPr algn="ctr"/>
            <a:r>
              <a:rPr lang="en-US" sz="1400" dirty="0" smtClean="0"/>
              <a:t>Candace Norton</a:t>
            </a:r>
          </a:p>
          <a:p>
            <a:pPr algn="ctr"/>
            <a:r>
              <a:rPr lang="en-US" sz="1100" dirty="0"/>
              <a:t>Instruction Librarian </a:t>
            </a:r>
            <a:endParaRPr lang="en-US" sz="1100" dirty="0" smtClean="0"/>
          </a:p>
          <a:p>
            <a:pPr algn="ctr"/>
            <a:r>
              <a:rPr lang="en-US" sz="1100" dirty="0" smtClean="0"/>
              <a:t>James </a:t>
            </a:r>
            <a:r>
              <a:rPr lang="en-US" sz="1100" dirty="0"/>
              <a:t>A. </a:t>
            </a:r>
            <a:r>
              <a:rPr lang="en-US" sz="1100" dirty="0" err="1"/>
              <a:t>Zimble</a:t>
            </a:r>
            <a:r>
              <a:rPr lang="en-US" sz="1100" dirty="0"/>
              <a:t> Learning Resource Center at the Uniformed Services University of the Health Sciences</a:t>
            </a:r>
          </a:p>
        </p:txBody>
      </p:sp>
      <p:sp>
        <p:nvSpPr>
          <p:cNvPr id="12" name="Rectangle 11"/>
          <p:cNvSpPr/>
          <p:nvPr/>
        </p:nvSpPr>
        <p:spPr>
          <a:xfrm>
            <a:off x="473978" y="3977779"/>
            <a:ext cx="2060895" cy="646331"/>
          </a:xfrm>
          <a:prstGeom prst="rect">
            <a:avLst/>
          </a:prstGeom>
        </p:spPr>
        <p:txBody>
          <a:bodyPr wrap="square">
            <a:spAutoFit/>
          </a:bodyPr>
          <a:lstStyle/>
          <a:p>
            <a:pPr algn="ctr"/>
            <a:r>
              <a:rPr lang="en-US" sz="1400" dirty="0"/>
              <a:t>Chris Belter </a:t>
            </a:r>
            <a:endParaRPr lang="en-US" sz="1400" dirty="0" smtClean="0"/>
          </a:p>
          <a:p>
            <a:pPr algn="ctr"/>
            <a:r>
              <a:rPr lang="en-US" sz="1100" dirty="0" err="1" smtClean="0"/>
              <a:t>bibliometrics</a:t>
            </a:r>
            <a:r>
              <a:rPr lang="en-US" sz="1100" dirty="0" smtClean="0"/>
              <a:t> </a:t>
            </a:r>
            <a:r>
              <a:rPr lang="en-US" sz="1100" dirty="0" err="1"/>
              <a:t>informationist</a:t>
            </a:r>
            <a:r>
              <a:rPr lang="en-US" sz="1100" dirty="0"/>
              <a:t> </a:t>
            </a:r>
            <a:endParaRPr lang="en-US" sz="1100" dirty="0" smtClean="0"/>
          </a:p>
          <a:p>
            <a:pPr algn="ctr"/>
            <a:r>
              <a:rPr lang="en-US" sz="1100" dirty="0" smtClean="0"/>
              <a:t>NIH </a:t>
            </a:r>
            <a:r>
              <a:rPr lang="en-US" sz="1100" dirty="0"/>
              <a:t>Library</a:t>
            </a:r>
          </a:p>
        </p:txBody>
      </p:sp>
      <p:sp>
        <p:nvSpPr>
          <p:cNvPr id="13" name="Rectangle 12"/>
          <p:cNvSpPr/>
          <p:nvPr/>
        </p:nvSpPr>
        <p:spPr>
          <a:xfrm>
            <a:off x="5154552" y="3977779"/>
            <a:ext cx="2685580" cy="1154162"/>
          </a:xfrm>
          <a:prstGeom prst="rect">
            <a:avLst/>
          </a:prstGeom>
        </p:spPr>
        <p:txBody>
          <a:bodyPr wrap="square">
            <a:spAutoFit/>
          </a:bodyPr>
          <a:lstStyle/>
          <a:p>
            <a:pPr algn="ctr"/>
            <a:r>
              <a:rPr lang="en-US" sz="1400" dirty="0"/>
              <a:t>Karen Gutzman </a:t>
            </a:r>
            <a:endParaRPr lang="en-US" sz="1400" dirty="0" smtClean="0"/>
          </a:p>
          <a:p>
            <a:pPr algn="ctr"/>
            <a:r>
              <a:rPr lang="en-US" sz="1100" dirty="0" smtClean="0"/>
              <a:t>Head, Research </a:t>
            </a:r>
            <a:r>
              <a:rPr lang="en-US" sz="1100" dirty="0"/>
              <a:t>Assessment and Communications </a:t>
            </a:r>
            <a:endParaRPr lang="en-US" sz="1100" dirty="0" smtClean="0"/>
          </a:p>
          <a:p>
            <a:pPr algn="ctr"/>
            <a:r>
              <a:rPr lang="en-US" sz="1100" dirty="0" err="1" smtClean="0"/>
              <a:t>Galter</a:t>
            </a:r>
            <a:r>
              <a:rPr lang="en-US" sz="1100" dirty="0" smtClean="0"/>
              <a:t> </a:t>
            </a:r>
            <a:r>
              <a:rPr lang="en-US" sz="1100" dirty="0"/>
              <a:t>Health Sciences Library &amp; Learning Center at Northwestern University </a:t>
            </a:r>
            <a:endParaRPr lang="en-US" sz="1000" dirty="0"/>
          </a:p>
        </p:txBody>
      </p:sp>
    </p:spTree>
    <p:extLst>
      <p:ext uri="{BB962C8B-B14F-4D97-AF65-F5344CB8AC3E}">
        <p14:creationId xmlns:p14="http://schemas.microsoft.com/office/powerpoint/2010/main" val="3200570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a:t>
            </a:r>
            <a:endParaRPr lang="en-US" dirty="0"/>
          </a:p>
        </p:txBody>
      </p:sp>
      <p:sp>
        <p:nvSpPr>
          <p:cNvPr id="3" name="Content Placeholder 2"/>
          <p:cNvSpPr>
            <a:spLocks noGrp="1"/>
          </p:cNvSpPr>
          <p:nvPr>
            <p:ph idx="1"/>
          </p:nvPr>
        </p:nvSpPr>
        <p:spPr>
          <a:xfrm>
            <a:off x="677334" y="1741041"/>
            <a:ext cx="8596668" cy="3880773"/>
          </a:xfrm>
        </p:spPr>
        <p:txBody>
          <a:bodyPr/>
          <a:lstStyle/>
          <a:p>
            <a:pPr lvl="0"/>
            <a:r>
              <a:rPr lang="en-US" sz="2000" b="1" dirty="0" smtClean="0"/>
              <a:t>Meeting </a:t>
            </a:r>
            <a:r>
              <a:rPr lang="en-US" sz="2000" b="1" dirty="0"/>
              <a:t>1 </a:t>
            </a:r>
            <a:endParaRPr lang="en-US" sz="2000" b="1" dirty="0" smtClean="0"/>
          </a:p>
          <a:p>
            <a:pPr lvl="1"/>
            <a:r>
              <a:rPr lang="en-US" b="1" dirty="0" smtClean="0"/>
              <a:t>Thursday, June 17 </a:t>
            </a:r>
          </a:p>
          <a:p>
            <a:pPr lvl="1"/>
            <a:r>
              <a:rPr lang="en-US" sz="1800" b="1" dirty="0" smtClean="0"/>
              <a:t>1:00 pm – 3:30 pm CT // 12:00 pm – 2:30 pm ET </a:t>
            </a:r>
          </a:p>
          <a:p>
            <a:pPr lvl="0"/>
            <a:r>
              <a:rPr lang="en-US" sz="2000" b="1" dirty="0" smtClean="0"/>
              <a:t>Office Hour (optional)</a:t>
            </a:r>
          </a:p>
          <a:p>
            <a:pPr lvl="1"/>
            <a:r>
              <a:rPr lang="en-US" sz="1800" b="1" dirty="0" smtClean="0"/>
              <a:t>Friday, June 18</a:t>
            </a:r>
          </a:p>
          <a:p>
            <a:pPr lvl="1"/>
            <a:r>
              <a:rPr lang="en-US" sz="1800" b="1" dirty="0" smtClean="0"/>
              <a:t>1:00 pm – 2:00 pm CT // 12:00 pm – 1:00 pm ET</a:t>
            </a:r>
            <a:endParaRPr lang="en-US" sz="1800" b="1" dirty="0"/>
          </a:p>
          <a:p>
            <a:r>
              <a:rPr lang="en-US" sz="2000" b="1" dirty="0"/>
              <a:t>Meeting </a:t>
            </a:r>
            <a:r>
              <a:rPr lang="en-US" sz="2000" b="1" dirty="0" smtClean="0"/>
              <a:t>2</a:t>
            </a:r>
          </a:p>
          <a:p>
            <a:pPr lvl="1"/>
            <a:r>
              <a:rPr lang="en-US" sz="1800" b="1" dirty="0" smtClean="0"/>
              <a:t>Tuesday, June 22</a:t>
            </a:r>
          </a:p>
          <a:p>
            <a:pPr lvl="1"/>
            <a:r>
              <a:rPr lang="en-US" sz="1800" b="1" dirty="0"/>
              <a:t>1:00 pm – 3:30 pm CT // 12:00 pm – 2:30 pm ET </a:t>
            </a:r>
          </a:p>
          <a:p>
            <a:pPr lvl="1"/>
            <a:endParaRPr lang="en-US" sz="1800" b="1" dirty="0"/>
          </a:p>
          <a:p>
            <a:endParaRPr lang="en-US" dirty="0"/>
          </a:p>
        </p:txBody>
      </p:sp>
    </p:spTree>
    <p:extLst>
      <p:ext uri="{BB962C8B-B14F-4D97-AF65-F5344CB8AC3E}">
        <p14:creationId xmlns:p14="http://schemas.microsoft.com/office/powerpoint/2010/main" val="1939569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a:t>
            </a:r>
            <a:endParaRPr lang="en-US" dirty="0"/>
          </a:p>
        </p:txBody>
      </p:sp>
      <p:sp>
        <p:nvSpPr>
          <p:cNvPr id="3" name="Content Placeholder 2"/>
          <p:cNvSpPr>
            <a:spLocks noGrp="1"/>
          </p:cNvSpPr>
          <p:nvPr>
            <p:ph idx="1"/>
          </p:nvPr>
        </p:nvSpPr>
        <p:spPr>
          <a:xfrm>
            <a:off x="677334" y="1741041"/>
            <a:ext cx="8596668" cy="3880773"/>
          </a:xfrm>
        </p:spPr>
        <p:txBody>
          <a:bodyPr/>
          <a:lstStyle/>
          <a:p>
            <a:pPr lvl="0"/>
            <a:r>
              <a:rPr lang="en-US" sz="2000" b="1" dirty="0"/>
              <a:t>Meeting 1 (2.5 hours)</a:t>
            </a:r>
            <a:endParaRPr lang="en-US" sz="2000" dirty="0"/>
          </a:p>
          <a:p>
            <a:pPr lvl="1"/>
            <a:r>
              <a:rPr lang="en-US" sz="1800" dirty="0"/>
              <a:t>15 min:  </a:t>
            </a:r>
            <a:r>
              <a:rPr lang="en-US" sz="1800" dirty="0" smtClean="0"/>
              <a:t>Welcome, review objectives, warm-up activity</a:t>
            </a:r>
          </a:p>
          <a:p>
            <a:pPr lvl="1"/>
            <a:r>
              <a:rPr lang="en-US" sz="1800" dirty="0" smtClean="0"/>
              <a:t>1 hour, </a:t>
            </a:r>
            <a:r>
              <a:rPr lang="en-US" sz="1800" dirty="0"/>
              <a:t>5 min: Principles of Effective Data Visualization</a:t>
            </a:r>
          </a:p>
          <a:p>
            <a:pPr lvl="1"/>
            <a:r>
              <a:rPr lang="en-US" sz="1800" dirty="0"/>
              <a:t>10 min: Break</a:t>
            </a:r>
          </a:p>
          <a:p>
            <a:pPr lvl="1"/>
            <a:r>
              <a:rPr lang="en-US" sz="1800" dirty="0"/>
              <a:t>1 </a:t>
            </a:r>
            <a:r>
              <a:rPr lang="en-US" sz="1800" dirty="0" smtClean="0"/>
              <a:t>hour</a:t>
            </a:r>
            <a:r>
              <a:rPr lang="en-US" sz="1800" dirty="0"/>
              <a:t>: Data Visualization in Excel</a:t>
            </a:r>
          </a:p>
          <a:p>
            <a:pPr lvl="2"/>
            <a:r>
              <a:rPr lang="en-US" sz="1600" dirty="0"/>
              <a:t>Section 1: Get to know Excel</a:t>
            </a:r>
          </a:p>
          <a:p>
            <a:pPr lvl="2"/>
            <a:r>
              <a:rPr lang="en-US" sz="1600" dirty="0"/>
              <a:t>Section 5: Create Basic Charts</a:t>
            </a:r>
          </a:p>
          <a:p>
            <a:pPr lvl="2"/>
            <a:r>
              <a:rPr lang="en-US" sz="1600" dirty="0"/>
              <a:t>Section 6: </a:t>
            </a:r>
            <a:r>
              <a:rPr lang="en-US" sz="1600" dirty="0" smtClean="0"/>
              <a:t>Formatting </a:t>
            </a:r>
            <a:r>
              <a:rPr lang="en-US" sz="1600" dirty="0"/>
              <a:t>Charts</a:t>
            </a:r>
          </a:p>
          <a:p>
            <a:pPr lvl="1"/>
            <a:r>
              <a:rPr lang="en-US" sz="1800" dirty="0"/>
              <a:t>Homework: </a:t>
            </a:r>
            <a:r>
              <a:rPr lang="en-US" sz="1800" dirty="0" smtClean="0"/>
              <a:t>Hands On Creating Basic Charts</a:t>
            </a:r>
            <a:endParaRPr lang="en-US" sz="1800" dirty="0"/>
          </a:p>
          <a:p>
            <a:endParaRPr lang="en-US" dirty="0"/>
          </a:p>
        </p:txBody>
      </p:sp>
    </p:spTree>
    <p:extLst>
      <p:ext uri="{BB962C8B-B14F-4D97-AF65-F5344CB8AC3E}">
        <p14:creationId xmlns:p14="http://schemas.microsoft.com/office/powerpoint/2010/main" val="1636398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a:t>
            </a:r>
            <a:endParaRPr lang="en-US" dirty="0"/>
          </a:p>
        </p:txBody>
      </p:sp>
      <p:sp>
        <p:nvSpPr>
          <p:cNvPr id="3" name="Content Placeholder 2"/>
          <p:cNvSpPr>
            <a:spLocks noGrp="1"/>
          </p:cNvSpPr>
          <p:nvPr>
            <p:ph idx="1"/>
          </p:nvPr>
        </p:nvSpPr>
        <p:spPr>
          <a:xfrm>
            <a:off x="677334" y="1741041"/>
            <a:ext cx="8596668" cy="3880773"/>
          </a:xfrm>
        </p:spPr>
        <p:txBody>
          <a:bodyPr/>
          <a:lstStyle/>
          <a:p>
            <a:pPr lvl="0"/>
            <a:r>
              <a:rPr lang="en-US" sz="2000" b="1" dirty="0" smtClean="0"/>
              <a:t>Office Hour (1 hour)</a:t>
            </a:r>
            <a:endParaRPr lang="en-US" sz="2000" dirty="0"/>
          </a:p>
          <a:p>
            <a:pPr lvl="1"/>
            <a:r>
              <a:rPr lang="en-US" sz="1800" dirty="0" smtClean="0"/>
              <a:t>Optional</a:t>
            </a:r>
            <a:endParaRPr lang="en-US" sz="1600" dirty="0"/>
          </a:p>
          <a:p>
            <a:pPr lvl="1"/>
            <a:r>
              <a:rPr lang="en-US" sz="1800" dirty="0" smtClean="0"/>
              <a:t>Review Homework</a:t>
            </a:r>
            <a:r>
              <a:rPr lang="en-US" sz="1800" dirty="0"/>
              <a:t>: </a:t>
            </a:r>
            <a:r>
              <a:rPr lang="en-US" sz="1800" dirty="0" smtClean="0"/>
              <a:t>Hands On Creating Basic Charts</a:t>
            </a:r>
            <a:endParaRPr lang="en-US" sz="1800" dirty="0"/>
          </a:p>
          <a:p>
            <a:endParaRPr lang="en-US" dirty="0"/>
          </a:p>
        </p:txBody>
      </p:sp>
    </p:spTree>
    <p:extLst>
      <p:ext uri="{BB962C8B-B14F-4D97-AF65-F5344CB8AC3E}">
        <p14:creationId xmlns:p14="http://schemas.microsoft.com/office/powerpoint/2010/main" val="3230151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a:t>
            </a:r>
            <a:endParaRPr lang="en-US" dirty="0"/>
          </a:p>
        </p:txBody>
      </p:sp>
      <p:sp>
        <p:nvSpPr>
          <p:cNvPr id="3" name="Content Placeholder 2"/>
          <p:cNvSpPr>
            <a:spLocks noGrp="1"/>
          </p:cNvSpPr>
          <p:nvPr>
            <p:ph idx="1"/>
          </p:nvPr>
        </p:nvSpPr>
        <p:spPr>
          <a:xfrm>
            <a:off x="677334" y="1493615"/>
            <a:ext cx="8596668" cy="3880773"/>
          </a:xfrm>
        </p:spPr>
        <p:txBody>
          <a:bodyPr>
            <a:noAutofit/>
          </a:bodyPr>
          <a:lstStyle/>
          <a:p>
            <a:pPr lvl="0"/>
            <a:r>
              <a:rPr lang="en-US" b="1" dirty="0"/>
              <a:t>Meeting 2 (2.5 hours)</a:t>
            </a:r>
            <a:endParaRPr lang="en-US" dirty="0"/>
          </a:p>
          <a:p>
            <a:pPr lvl="1"/>
            <a:r>
              <a:rPr lang="en-US" sz="1800" dirty="0"/>
              <a:t>15 min: Review </a:t>
            </a:r>
            <a:r>
              <a:rPr lang="en-US" sz="1800" dirty="0" smtClean="0"/>
              <a:t>“Hands On Creating Basic Charts”</a:t>
            </a:r>
            <a:endParaRPr lang="en-US" sz="1800" dirty="0"/>
          </a:p>
          <a:p>
            <a:pPr lvl="1"/>
            <a:r>
              <a:rPr lang="en-US" sz="1800" dirty="0"/>
              <a:t>45 min:  Data Cleaning and Manipulation in Excel</a:t>
            </a:r>
          </a:p>
          <a:p>
            <a:pPr lvl="2"/>
            <a:r>
              <a:rPr lang="en-US" sz="1800" dirty="0"/>
              <a:t>Section 2: Basics of Data Cleaning</a:t>
            </a:r>
          </a:p>
          <a:p>
            <a:pPr lvl="2"/>
            <a:r>
              <a:rPr lang="en-US" sz="1800" dirty="0"/>
              <a:t>Section 3: Basics of Functions</a:t>
            </a:r>
          </a:p>
          <a:p>
            <a:pPr lvl="2"/>
            <a:r>
              <a:rPr lang="en-US" sz="1800" dirty="0"/>
              <a:t>Section 4: Basics of Data Manipulation</a:t>
            </a:r>
          </a:p>
          <a:p>
            <a:pPr lvl="1"/>
            <a:r>
              <a:rPr lang="en-US" sz="1800" dirty="0"/>
              <a:t>10 </a:t>
            </a:r>
            <a:r>
              <a:rPr lang="en-US" sz="1800" dirty="0" smtClean="0"/>
              <a:t>min: </a:t>
            </a:r>
            <a:r>
              <a:rPr lang="en-US" sz="1800" dirty="0"/>
              <a:t>Break</a:t>
            </a:r>
          </a:p>
          <a:p>
            <a:pPr lvl="1"/>
            <a:r>
              <a:rPr lang="en-US" sz="1800" dirty="0"/>
              <a:t>20 </a:t>
            </a:r>
            <a:r>
              <a:rPr lang="en-US" sz="1800" dirty="0" smtClean="0"/>
              <a:t>min: Section 7: Advanced </a:t>
            </a:r>
            <a:r>
              <a:rPr lang="en-US" sz="1800" dirty="0"/>
              <a:t>Data Visualization </a:t>
            </a:r>
            <a:endParaRPr lang="en-US" sz="1800" dirty="0" smtClean="0"/>
          </a:p>
          <a:p>
            <a:pPr lvl="1"/>
            <a:r>
              <a:rPr lang="en-US" sz="1800" dirty="0" smtClean="0"/>
              <a:t>30 min: </a:t>
            </a:r>
            <a:r>
              <a:rPr lang="en-US" sz="1800" dirty="0"/>
              <a:t>Small group work on </a:t>
            </a:r>
            <a:r>
              <a:rPr lang="en-US" sz="1800" dirty="0" smtClean="0"/>
              <a:t>Hands On Scenarios</a:t>
            </a:r>
            <a:endParaRPr lang="en-US" sz="1800" dirty="0"/>
          </a:p>
          <a:p>
            <a:pPr lvl="1"/>
            <a:r>
              <a:rPr lang="en-US" sz="1800" dirty="0"/>
              <a:t>10 min: Break</a:t>
            </a:r>
          </a:p>
          <a:p>
            <a:pPr lvl="1"/>
            <a:r>
              <a:rPr lang="en-US" sz="1800" dirty="0"/>
              <a:t>15 </a:t>
            </a:r>
            <a:r>
              <a:rPr lang="en-US" sz="1800" dirty="0" smtClean="0"/>
              <a:t>min: Present work </a:t>
            </a:r>
            <a:r>
              <a:rPr lang="en-US" sz="1800" dirty="0"/>
              <a:t>to large group </a:t>
            </a:r>
            <a:r>
              <a:rPr lang="en-US" sz="1800" dirty="0" smtClean="0"/>
              <a:t>(or post </a:t>
            </a:r>
            <a:r>
              <a:rPr lang="en-US" sz="1800" dirty="0"/>
              <a:t>progress to slack</a:t>
            </a:r>
            <a:r>
              <a:rPr lang="en-US" sz="1800" dirty="0" smtClean="0"/>
              <a:t>)</a:t>
            </a:r>
            <a:endParaRPr lang="en-US" sz="1800" dirty="0"/>
          </a:p>
        </p:txBody>
      </p:sp>
    </p:spTree>
    <p:extLst>
      <p:ext uri="{BB962C8B-B14F-4D97-AF65-F5344CB8AC3E}">
        <p14:creationId xmlns:p14="http://schemas.microsoft.com/office/powerpoint/2010/main" val="2048250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Materials and Communication</a:t>
            </a:r>
            <a:endParaRPr lang="en-US" dirty="0"/>
          </a:p>
        </p:txBody>
      </p:sp>
      <p:sp>
        <p:nvSpPr>
          <p:cNvPr id="3" name="Content Placeholder 2"/>
          <p:cNvSpPr>
            <a:spLocks noGrp="1"/>
          </p:cNvSpPr>
          <p:nvPr>
            <p:ph idx="1"/>
          </p:nvPr>
        </p:nvSpPr>
        <p:spPr>
          <a:xfrm>
            <a:off x="677334" y="2160589"/>
            <a:ext cx="8596668" cy="3720093"/>
          </a:xfrm>
        </p:spPr>
        <p:txBody>
          <a:bodyPr>
            <a:normAutofit fontScale="92500"/>
          </a:bodyPr>
          <a:lstStyle/>
          <a:p>
            <a:r>
              <a:rPr lang="en-US" dirty="0" smtClean="0"/>
              <a:t>Course materials available here: </a:t>
            </a:r>
          </a:p>
          <a:p>
            <a:pPr lvl="1"/>
            <a:r>
              <a:rPr lang="en-US" dirty="0"/>
              <a:t>Principles of Effective Data </a:t>
            </a:r>
            <a:r>
              <a:rPr lang="en-US" dirty="0" smtClean="0"/>
              <a:t>Visualization: </a:t>
            </a:r>
            <a:endParaRPr lang="en-US" dirty="0"/>
          </a:p>
          <a:p>
            <a:pPr lvl="1"/>
            <a:r>
              <a:rPr lang="en-US" dirty="0" smtClean="0"/>
              <a:t>Charting a New Course: </a:t>
            </a:r>
          </a:p>
          <a:p>
            <a:pPr lvl="1"/>
            <a:r>
              <a:rPr lang="en-US" dirty="0" smtClean="0"/>
              <a:t>Charting a New Course materials are available using the Attribution-</a:t>
            </a:r>
            <a:r>
              <a:rPr lang="en-US" dirty="0" err="1" smtClean="0"/>
              <a:t>NonCommercial</a:t>
            </a:r>
            <a:r>
              <a:rPr lang="en-US" dirty="0" smtClean="0"/>
              <a:t>-</a:t>
            </a:r>
            <a:r>
              <a:rPr lang="en-US" dirty="0" err="1" smtClean="0"/>
              <a:t>ShareAlike</a:t>
            </a:r>
            <a:r>
              <a:rPr lang="en-US" dirty="0" smtClean="0"/>
              <a:t> 4.0 License. This means you are free to share, copy, redistribute the material in any medium or format, AND you can adapt, remix, transform or build upon the material. However, you must provide appropriate credit, you may not use the material for commercial uses, and you must distribute your material under this same license. </a:t>
            </a:r>
          </a:p>
          <a:p>
            <a:r>
              <a:rPr lang="en-US" dirty="0" smtClean="0"/>
              <a:t>Where do I ask questions or chat with course instructors or attendees?</a:t>
            </a:r>
          </a:p>
          <a:p>
            <a:pPr lvl="1"/>
            <a:r>
              <a:rPr lang="en-US" dirty="0" smtClean="0"/>
              <a:t>Zoom chat: Use the Zoom chat function to ask questions or chat with attendees. Note, any public AND private conversations on chat are recorded</a:t>
            </a:r>
          </a:p>
          <a:p>
            <a:pPr lvl="1"/>
            <a:r>
              <a:rPr lang="en-US" dirty="0" smtClean="0"/>
              <a:t>Join us on the Slack channel: </a:t>
            </a:r>
          </a:p>
          <a:p>
            <a:pPr marL="0" indent="0">
              <a:buNone/>
            </a:pPr>
            <a:endParaRPr lang="en-US" dirty="0"/>
          </a:p>
        </p:txBody>
      </p:sp>
    </p:spTree>
    <p:extLst>
      <p:ext uri="{BB962C8B-B14F-4D97-AF65-F5344CB8AC3E}">
        <p14:creationId xmlns:p14="http://schemas.microsoft.com/office/powerpoint/2010/main" val="3869984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up: Zoom Bingo</a:t>
            </a:r>
            <a:endParaRPr lang="en-US" dirty="0"/>
          </a:p>
        </p:txBody>
      </p:sp>
      <p:sp>
        <p:nvSpPr>
          <p:cNvPr id="3" name="Content Placeholder 2"/>
          <p:cNvSpPr>
            <a:spLocks noGrp="1"/>
          </p:cNvSpPr>
          <p:nvPr>
            <p:ph idx="1"/>
          </p:nvPr>
        </p:nvSpPr>
        <p:spPr>
          <a:xfrm>
            <a:off x="677334" y="1930400"/>
            <a:ext cx="5650899" cy="3880773"/>
          </a:xfrm>
        </p:spPr>
        <p:txBody>
          <a:bodyPr>
            <a:normAutofit fontScale="92500" lnSpcReduction="10000"/>
          </a:bodyPr>
          <a:lstStyle/>
          <a:p>
            <a:r>
              <a:rPr lang="en-US" dirty="0" smtClean="0"/>
              <a:t>Set your Zoom </a:t>
            </a:r>
            <a:r>
              <a:rPr lang="en-US" dirty="0"/>
              <a:t>screen to the “Gallery view” setting which allows you to see everyone as a set of tiled video screens.</a:t>
            </a:r>
          </a:p>
          <a:p>
            <a:r>
              <a:rPr lang="en-US" dirty="0" smtClean="0"/>
              <a:t>Using a pen and a piece of paper, write in large print a one-word answer to this question: </a:t>
            </a:r>
          </a:p>
          <a:p>
            <a:pPr lvl="1"/>
            <a:r>
              <a:rPr lang="en-US" dirty="0"/>
              <a:t>What was the last thing you had to drink?</a:t>
            </a:r>
          </a:p>
          <a:p>
            <a:r>
              <a:rPr lang="en-US" dirty="0" smtClean="0"/>
              <a:t>Hold your response up to your camera. Check if you see a column or row (or any diagonal) that contains all the same responses! If yes, type BINGO! in the chat box. </a:t>
            </a:r>
          </a:p>
          <a:p>
            <a:r>
              <a:rPr lang="en-US" dirty="0" smtClean="0"/>
              <a:t>Other questions we could try: </a:t>
            </a:r>
          </a:p>
          <a:p>
            <a:pPr lvl="1"/>
            <a:r>
              <a:rPr lang="en-US" dirty="0" smtClean="0"/>
              <a:t>What </a:t>
            </a:r>
            <a:r>
              <a:rPr lang="en-US" dirty="0"/>
              <a:t>type of animal was your first pet</a:t>
            </a:r>
            <a:r>
              <a:rPr lang="en-US" dirty="0" smtClean="0"/>
              <a:t>?</a:t>
            </a:r>
          </a:p>
          <a:p>
            <a:pPr lvl="1"/>
            <a:r>
              <a:rPr lang="en-US" dirty="0"/>
              <a:t>What city are you in now?</a:t>
            </a:r>
          </a:p>
          <a:p>
            <a:pPr lvl="1"/>
            <a:endParaRPr lang="en-US" dirty="0"/>
          </a:p>
          <a:p>
            <a:endParaRPr lang="en-US" dirty="0"/>
          </a:p>
        </p:txBody>
      </p:sp>
      <p:pic>
        <p:nvPicPr>
          <p:cNvPr id="1026" name="Picture 2" descr="https://miro.medium.com/max/3360/1*2WlKtKxsNa_t4pLWcrnFUQ.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4645" y="1434517"/>
            <a:ext cx="2966347" cy="18539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3805" y="3362955"/>
            <a:ext cx="2483141" cy="338554"/>
          </a:xfrm>
          <a:prstGeom prst="rect">
            <a:avLst/>
          </a:prstGeom>
          <a:noFill/>
        </p:spPr>
        <p:txBody>
          <a:bodyPr wrap="square" rtlCol="0">
            <a:spAutoFit/>
          </a:bodyPr>
          <a:lstStyle/>
          <a:p>
            <a:pPr algn="ctr"/>
            <a:r>
              <a:rPr lang="en-US" sz="1600" dirty="0" smtClean="0"/>
              <a:t>Gallery view in Zoom</a:t>
            </a:r>
            <a:endParaRPr lang="en-US" sz="1600" dirty="0"/>
          </a:p>
        </p:txBody>
      </p:sp>
      <p:pic>
        <p:nvPicPr>
          <p:cNvPr id="1028" name="Picture 4" descr="Adam Royalty’s class playing Zoom Bin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4646" y="3884102"/>
            <a:ext cx="3010696" cy="20089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786247" y="5906383"/>
            <a:ext cx="2483141" cy="338554"/>
          </a:xfrm>
          <a:prstGeom prst="rect">
            <a:avLst/>
          </a:prstGeom>
          <a:noFill/>
        </p:spPr>
        <p:txBody>
          <a:bodyPr wrap="square" rtlCol="0">
            <a:spAutoFit/>
          </a:bodyPr>
          <a:lstStyle/>
          <a:p>
            <a:pPr algn="ctr"/>
            <a:r>
              <a:rPr lang="en-US" sz="1600" dirty="0" smtClean="0"/>
              <a:t>Holding up responses </a:t>
            </a:r>
            <a:endParaRPr lang="en-US" sz="1600" dirty="0"/>
          </a:p>
        </p:txBody>
      </p:sp>
    </p:spTree>
    <p:extLst>
      <p:ext uri="{BB962C8B-B14F-4D97-AF65-F5344CB8AC3E}">
        <p14:creationId xmlns:p14="http://schemas.microsoft.com/office/powerpoint/2010/main" val="2022347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 your coffee and tea ready…</a:t>
            </a:r>
            <a:endParaRPr lang="en-US" dirty="0"/>
          </a:p>
        </p:txBody>
      </p:sp>
      <p:sp>
        <p:nvSpPr>
          <p:cNvPr id="3" name="Content Placeholder 2"/>
          <p:cNvSpPr>
            <a:spLocks noGrp="1"/>
          </p:cNvSpPr>
          <p:nvPr>
            <p:ph idx="1"/>
          </p:nvPr>
        </p:nvSpPr>
        <p:spPr/>
        <p:txBody>
          <a:bodyPr/>
          <a:lstStyle/>
          <a:p>
            <a:pPr marL="0" indent="0">
              <a:buNone/>
            </a:pPr>
            <a:r>
              <a:rPr lang="en-US" dirty="0" smtClean="0"/>
              <a:t>because we are heading into “Principles of Effective Data Visualization”</a:t>
            </a:r>
            <a:endParaRPr lang="en-US" dirty="0"/>
          </a:p>
        </p:txBody>
      </p:sp>
    </p:spTree>
    <p:extLst>
      <p:ext uri="{BB962C8B-B14F-4D97-AF65-F5344CB8AC3E}">
        <p14:creationId xmlns:p14="http://schemas.microsoft.com/office/powerpoint/2010/main" val="63385348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182</TotalTime>
  <Words>1558</Words>
  <Application>Microsoft Office PowerPoint</Application>
  <PresentationFormat>Widescreen</PresentationFormat>
  <Paragraphs>111</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Trebuchet MS</vt:lpstr>
      <vt:lpstr>Wingdings 3</vt:lpstr>
      <vt:lpstr>Facet</vt:lpstr>
      <vt:lpstr>Charting a new course</vt:lpstr>
      <vt:lpstr>What you will learn</vt:lpstr>
      <vt:lpstr>Who we are</vt:lpstr>
      <vt:lpstr>Schedule</vt:lpstr>
      <vt:lpstr>Schedule</vt:lpstr>
      <vt:lpstr>Schedule</vt:lpstr>
      <vt:lpstr>Schedule</vt:lpstr>
      <vt:lpstr>Course Materials and Communication</vt:lpstr>
      <vt:lpstr>Warm up: Zoom Bingo</vt:lpstr>
      <vt:lpstr>Get your coffee and tea ready…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Charting a new course</dc:title>
  <dc:creator>Karen E Gutzman</dc:creator>
  <cp:lastModifiedBy>Karen E Gutzman</cp:lastModifiedBy>
  <cp:revision>38</cp:revision>
  <dcterms:created xsi:type="dcterms:W3CDTF">2021-04-04T18:33:08Z</dcterms:created>
  <dcterms:modified xsi:type="dcterms:W3CDTF">2021-04-04T21:35:48Z</dcterms:modified>
</cp:coreProperties>
</file>