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5"/>
  </p:notesMasterIdLst>
  <p:handoutMasterIdLst>
    <p:handoutMasterId r:id="rId66"/>
  </p:handoutMasterIdLst>
  <p:sldIdLst>
    <p:sldId id="299" r:id="rId2"/>
    <p:sldId id="339" r:id="rId3"/>
    <p:sldId id="323" r:id="rId4"/>
    <p:sldId id="283" r:id="rId5"/>
    <p:sldId id="318" r:id="rId6"/>
    <p:sldId id="313" r:id="rId7"/>
    <p:sldId id="291" r:id="rId8"/>
    <p:sldId id="286" r:id="rId9"/>
    <p:sldId id="322" r:id="rId10"/>
    <p:sldId id="324" r:id="rId11"/>
    <p:sldId id="287" r:id="rId12"/>
    <p:sldId id="325" r:id="rId13"/>
    <p:sldId id="305" r:id="rId14"/>
    <p:sldId id="338" r:id="rId15"/>
    <p:sldId id="300" r:id="rId16"/>
    <p:sldId id="347" r:id="rId17"/>
    <p:sldId id="301" r:id="rId18"/>
    <p:sldId id="348" r:id="rId19"/>
    <p:sldId id="302" r:id="rId20"/>
    <p:sldId id="340" r:id="rId21"/>
    <p:sldId id="303" r:id="rId22"/>
    <p:sldId id="349" r:id="rId23"/>
    <p:sldId id="304" r:id="rId24"/>
    <p:sldId id="319" r:id="rId25"/>
    <p:sldId id="321" r:id="rId26"/>
    <p:sldId id="326" r:id="rId27"/>
    <p:sldId id="336" r:id="rId28"/>
    <p:sldId id="317" r:id="rId29"/>
    <p:sldId id="297" r:id="rId30"/>
    <p:sldId id="337" r:id="rId31"/>
    <p:sldId id="307" r:id="rId32"/>
    <p:sldId id="293" r:id="rId33"/>
    <p:sldId id="292" r:id="rId34"/>
    <p:sldId id="351" r:id="rId35"/>
    <p:sldId id="350" r:id="rId36"/>
    <p:sldId id="295" r:id="rId37"/>
    <p:sldId id="290" r:id="rId38"/>
    <p:sldId id="309" r:id="rId39"/>
    <p:sldId id="320" r:id="rId40"/>
    <p:sldId id="308" r:id="rId41"/>
    <p:sldId id="345" r:id="rId42"/>
    <p:sldId id="310" r:id="rId43"/>
    <p:sldId id="311" r:id="rId44"/>
    <p:sldId id="312" r:id="rId45"/>
    <p:sldId id="346" r:id="rId46"/>
    <p:sldId id="314" r:id="rId47"/>
    <p:sldId id="332" r:id="rId48"/>
    <p:sldId id="315" r:id="rId49"/>
    <p:sldId id="327" r:id="rId50"/>
    <p:sldId id="328" r:id="rId51"/>
    <p:sldId id="329" r:id="rId52"/>
    <p:sldId id="330" r:id="rId53"/>
    <p:sldId id="331" r:id="rId54"/>
    <p:sldId id="341" r:id="rId55"/>
    <p:sldId id="342" r:id="rId56"/>
    <p:sldId id="344" r:id="rId57"/>
    <p:sldId id="343" r:id="rId58"/>
    <p:sldId id="335" r:id="rId59"/>
    <p:sldId id="334" r:id="rId60"/>
    <p:sldId id="333" r:id="rId61"/>
    <p:sldId id="298" r:id="rId62"/>
    <p:sldId id="278" r:id="rId63"/>
    <p:sldId id="279" r:id="rId6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73">
          <p15:clr>
            <a:srgbClr val="A4A3A4"/>
          </p15:clr>
        </p15:guide>
        <p15:guide id="2" orient="horz" pos="3138">
          <p15:clr>
            <a:srgbClr val="A4A3A4"/>
          </p15:clr>
        </p15:guide>
        <p15:guide id="3" orient="horz" pos="200">
          <p15:clr>
            <a:srgbClr val="A4A3A4"/>
          </p15:clr>
        </p15:guide>
        <p15:guide id="4" orient="horz" pos="1791">
          <p15:clr>
            <a:srgbClr val="A4A3A4"/>
          </p15:clr>
        </p15:guide>
        <p15:guide id="5" orient="horz" pos="2837">
          <p15:clr>
            <a:srgbClr val="A4A3A4"/>
          </p15:clr>
        </p15:guide>
        <p15:guide id="6" orient="horz" pos="953">
          <p15:clr>
            <a:srgbClr val="A4A3A4"/>
          </p15:clr>
        </p15:guide>
        <p15:guide id="7" orient="horz" pos="487">
          <p15:clr>
            <a:srgbClr val="A4A3A4"/>
          </p15:clr>
        </p15:guide>
        <p15:guide id="8" pos="2847">
          <p15:clr>
            <a:srgbClr val="A4A3A4"/>
          </p15:clr>
        </p15:guide>
        <p15:guide id="9" pos="5213">
          <p15:clr>
            <a:srgbClr val="A4A3A4"/>
          </p15:clr>
        </p15:guide>
        <p15:guide id="10" pos="698">
          <p15:clr>
            <a:srgbClr val="A4A3A4"/>
          </p15:clr>
        </p15:guide>
        <p15:guide id="11" pos="205">
          <p15:clr>
            <a:srgbClr val="A4A3A4"/>
          </p15:clr>
        </p15:guide>
        <p15:guide id="12" pos="3064">
          <p15:clr>
            <a:srgbClr val="A4A3A4"/>
          </p15:clr>
        </p15:guide>
        <p15:guide id="13" pos="2956">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a O'Dwyer" initials="LO" lastIdx="1" clrIdx="0"/>
  <p:cmAuthor id="2" name="Annie B. Wescott" initials="AW" lastIdx="2"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6C9F"/>
    <a:srgbClr val="4F4887"/>
    <a:srgbClr val="064FA8"/>
    <a:srgbClr val="514689"/>
    <a:srgbClr val="645B9B"/>
    <a:srgbClr val="61468B"/>
    <a:srgbClr val="51467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87" autoAdjust="0"/>
    <p:restoredTop sz="86506" autoAdjust="0"/>
  </p:normalViewPr>
  <p:slideViewPr>
    <p:cSldViewPr snapToGrid="0" showGuides="1">
      <p:cViewPr varScale="1">
        <p:scale>
          <a:sx n="105" d="100"/>
          <a:sy n="105" d="100"/>
        </p:scale>
        <p:origin x="936" y="184"/>
      </p:cViewPr>
      <p:guideLst>
        <p:guide orient="horz" pos="2973"/>
        <p:guide orient="horz" pos="3138"/>
        <p:guide orient="horz" pos="200"/>
        <p:guide orient="horz" pos="1791"/>
        <p:guide orient="horz" pos="2837"/>
        <p:guide orient="horz" pos="953"/>
        <p:guide orient="horz" pos="487"/>
        <p:guide pos="2847"/>
        <p:guide pos="5213"/>
        <p:guide pos="698"/>
        <p:guide pos="205"/>
        <p:guide pos="3064"/>
        <p:guide pos="2956"/>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102" d="100"/>
          <a:sy n="102" d="100"/>
        </p:scale>
        <p:origin x="3444"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FADEE3-4E13-B64C-8438-AC66B67ED533}" type="datetimeFigureOut">
              <a:rPr lang="en-US" smtClean="0"/>
              <a:t>3/11/20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1B3A18-A99A-974E-8D85-D3FA42850270}" type="slidenum">
              <a:rPr lang="en-US" smtClean="0"/>
              <a:t>‹#›</a:t>
            </a:fld>
            <a:endParaRPr lang="en-US"/>
          </a:p>
        </p:txBody>
      </p:sp>
    </p:spTree>
    <p:extLst>
      <p:ext uri="{BB962C8B-B14F-4D97-AF65-F5344CB8AC3E}">
        <p14:creationId xmlns:p14="http://schemas.microsoft.com/office/powerpoint/2010/main" val="19022422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4D52D7-6AF4-EB44-8548-79E5519F8B96}" type="datetimeFigureOut">
              <a:rPr lang="en-US" smtClean="0"/>
              <a:t>3/11/20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95F329-3889-8645-AA6B-3C2BA478A30C}" type="slidenum">
              <a:rPr lang="en-US" smtClean="0"/>
              <a:t>‹#›</a:t>
            </a:fld>
            <a:endParaRPr lang="en-US"/>
          </a:p>
        </p:txBody>
      </p:sp>
    </p:spTree>
    <p:extLst>
      <p:ext uri="{BB962C8B-B14F-4D97-AF65-F5344CB8AC3E}">
        <p14:creationId xmlns:p14="http://schemas.microsoft.com/office/powerpoint/2010/main" val="25337188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ciencemag.org/careers/2019/05/how-i-became-easy-prey-predatory-publisher"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hronicle.com/article/These-Professors-Don-t-Work/244120"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oaj.org/"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oaspa.org/" TargetMode="External"/><Relationship Id="rId4" Type="http://schemas.openxmlformats.org/officeDocument/2006/relationships/hyperlink" Target="https://publicationethics.org/"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library.cuanschutz.edu/predpub"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galter.northwestern.edu/galterguides?url=https://libguides.galter.northwestern.edu/c.php?g%3D474404%26p%3D3246274"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https://www.sciencemag.org/careers/2019/05/how-i-became-easy-prey-predatory-publisher</a:t>
            </a:r>
            <a:endParaRPr lang="en-US" dirty="0"/>
          </a:p>
          <a:p>
            <a:endParaRPr lang="en-US" dirty="0"/>
          </a:p>
        </p:txBody>
      </p:sp>
      <p:sp>
        <p:nvSpPr>
          <p:cNvPr id="4" name="Slide Number Placeholder 3"/>
          <p:cNvSpPr>
            <a:spLocks noGrp="1"/>
          </p:cNvSpPr>
          <p:nvPr>
            <p:ph type="sldNum" sz="quarter" idx="5"/>
          </p:nvPr>
        </p:nvSpPr>
        <p:spPr/>
        <p:txBody>
          <a:bodyPr/>
          <a:lstStyle/>
          <a:p>
            <a:fld id="{1995F329-3889-8645-AA6B-3C2BA478A30C}" type="slidenum">
              <a:rPr lang="en-US" smtClean="0"/>
              <a:t>2</a:t>
            </a:fld>
            <a:endParaRPr lang="en-US"/>
          </a:p>
        </p:txBody>
      </p:sp>
    </p:spTree>
    <p:extLst>
      <p:ext uri="{BB962C8B-B14F-4D97-AF65-F5344CB8AC3E}">
        <p14:creationId xmlns:p14="http://schemas.microsoft.com/office/powerpoint/2010/main" val="2023124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how similar the two journals are in title</a:t>
            </a:r>
          </a:p>
        </p:txBody>
      </p:sp>
      <p:sp>
        <p:nvSpPr>
          <p:cNvPr id="4" name="Slide Number Placeholder 3"/>
          <p:cNvSpPr>
            <a:spLocks noGrp="1"/>
          </p:cNvSpPr>
          <p:nvPr>
            <p:ph type="sldNum" sz="quarter" idx="5"/>
          </p:nvPr>
        </p:nvSpPr>
        <p:spPr/>
        <p:txBody>
          <a:bodyPr/>
          <a:lstStyle/>
          <a:p>
            <a:fld id="{1995F329-3889-8645-AA6B-3C2BA478A30C}" type="slidenum">
              <a:rPr lang="en-US" smtClean="0"/>
              <a:t>14</a:t>
            </a:fld>
            <a:endParaRPr lang="en-US"/>
          </a:p>
        </p:txBody>
      </p:sp>
    </p:spTree>
    <p:extLst>
      <p:ext uri="{BB962C8B-B14F-4D97-AF65-F5344CB8AC3E}">
        <p14:creationId xmlns:p14="http://schemas.microsoft.com/office/powerpoint/2010/main" val="1179424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also reach out by email to members listed on the editorial board to ask about their experience with the journal. It can be a challenge for individuals to get themselves off the editorial list of predatory journals.</a:t>
            </a:r>
          </a:p>
          <a:p>
            <a:endParaRPr lang="en-US" dirty="0"/>
          </a:p>
          <a:p>
            <a:r>
              <a:rPr lang="en-US" dirty="0">
                <a:hlinkClick r:id="rId3"/>
              </a:rPr>
              <a:t>https://www.chronicle.com/article/These-Professors-Don-t-Work/244120</a:t>
            </a:r>
            <a:endParaRPr lang="en-US" dirty="0"/>
          </a:p>
        </p:txBody>
      </p:sp>
      <p:sp>
        <p:nvSpPr>
          <p:cNvPr id="4" name="Slide Number Placeholder 3"/>
          <p:cNvSpPr>
            <a:spLocks noGrp="1"/>
          </p:cNvSpPr>
          <p:nvPr>
            <p:ph type="sldNum" sz="quarter" idx="5"/>
          </p:nvPr>
        </p:nvSpPr>
        <p:spPr/>
        <p:txBody>
          <a:bodyPr/>
          <a:lstStyle/>
          <a:p>
            <a:fld id="{1995F329-3889-8645-AA6B-3C2BA478A30C}" type="slidenum">
              <a:rPr lang="en-US" smtClean="0"/>
              <a:t>15</a:t>
            </a:fld>
            <a:endParaRPr lang="en-US"/>
          </a:p>
        </p:txBody>
      </p:sp>
    </p:spTree>
    <p:extLst>
      <p:ext uri="{BB962C8B-B14F-4D97-AF65-F5344CB8AC3E}">
        <p14:creationId xmlns:p14="http://schemas.microsoft.com/office/powerpoint/2010/main" val="4217158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https://doaj.org/</a:t>
            </a:r>
            <a:endParaRPr lang="en-US" dirty="0"/>
          </a:p>
          <a:p>
            <a:endParaRPr lang="en-US" dirty="0"/>
          </a:p>
          <a:p>
            <a:r>
              <a:rPr lang="en-US" dirty="0">
                <a:hlinkClick r:id="rId4"/>
              </a:rPr>
              <a:t>https://publicationethics.org/</a:t>
            </a:r>
            <a:endParaRPr lang="en-US" dirty="0"/>
          </a:p>
          <a:p>
            <a:endParaRPr lang="en-US" dirty="0"/>
          </a:p>
          <a:p>
            <a:r>
              <a:rPr lang="en-US" dirty="0">
                <a:hlinkClick r:id="rId5"/>
              </a:rPr>
              <a:t>https://oaspa.org/</a:t>
            </a:r>
            <a:endParaRPr lang="en-US" dirty="0"/>
          </a:p>
        </p:txBody>
      </p:sp>
      <p:sp>
        <p:nvSpPr>
          <p:cNvPr id="4" name="Slide Number Placeholder 3"/>
          <p:cNvSpPr>
            <a:spLocks noGrp="1"/>
          </p:cNvSpPr>
          <p:nvPr>
            <p:ph type="sldNum" sz="quarter" idx="5"/>
          </p:nvPr>
        </p:nvSpPr>
        <p:spPr/>
        <p:txBody>
          <a:bodyPr/>
          <a:lstStyle/>
          <a:p>
            <a:fld id="{1995F329-3889-8645-AA6B-3C2BA478A30C}" type="slidenum">
              <a:rPr lang="en-US" smtClean="0"/>
              <a:t>19</a:t>
            </a:fld>
            <a:endParaRPr lang="en-US"/>
          </a:p>
        </p:txBody>
      </p:sp>
    </p:spTree>
    <p:extLst>
      <p:ext uri="{BB962C8B-B14F-4D97-AF65-F5344CB8AC3E}">
        <p14:creationId xmlns:p14="http://schemas.microsoft.com/office/powerpoint/2010/main" val="2354796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they list the fee schedule on the website or is it difficult to find information about the fees? That’s a red flag. These journals will express these fees after the article is submitted.</a:t>
            </a:r>
          </a:p>
        </p:txBody>
      </p:sp>
      <p:sp>
        <p:nvSpPr>
          <p:cNvPr id="4" name="Slide Number Placeholder 3"/>
          <p:cNvSpPr>
            <a:spLocks noGrp="1"/>
          </p:cNvSpPr>
          <p:nvPr>
            <p:ph type="sldNum" sz="quarter" idx="5"/>
          </p:nvPr>
        </p:nvSpPr>
        <p:spPr/>
        <p:txBody>
          <a:bodyPr/>
          <a:lstStyle/>
          <a:p>
            <a:fld id="{1995F329-3889-8645-AA6B-3C2BA478A30C}" type="slidenum">
              <a:rPr lang="en-US" smtClean="0"/>
              <a:t>23</a:t>
            </a:fld>
            <a:endParaRPr lang="en-US"/>
          </a:p>
        </p:txBody>
      </p:sp>
    </p:spTree>
    <p:extLst>
      <p:ext uri="{BB962C8B-B14F-4D97-AF65-F5344CB8AC3E}">
        <p14:creationId xmlns:p14="http://schemas.microsoft.com/office/powerpoint/2010/main" val="2107998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https://library.cuanschutz.edu/predpub</a:t>
            </a:r>
            <a:endParaRPr lang="en-US" dirty="0"/>
          </a:p>
        </p:txBody>
      </p:sp>
      <p:sp>
        <p:nvSpPr>
          <p:cNvPr id="4" name="Slide Number Placeholder 3"/>
          <p:cNvSpPr>
            <a:spLocks noGrp="1"/>
          </p:cNvSpPr>
          <p:nvPr>
            <p:ph type="sldNum" sz="quarter" idx="5"/>
          </p:nvPr>
        </p:nvSpPr>
        <p:spPr/>
        <p:txBody>
          <a:bodyPr/>
          <a:lstStyle/>
          <a:p>
            <a:fld id="{1995F329-3889-8645-AA6B-3C2BA478A30C}" type="slidenum">
              <a:rPr lang="en-US" smtClean="0"/>
              <a:t>24</a:t>
            </a:fld>
            <a:endParaRPr lang="en-US"/>
          </a:p>
        </p:txBody>
      </p:sp>
    </p:spTree>
    <p:extLst>
      <p:ext uri="{BB962C8B-B14F-4D97-AF65-F5344CB8AC3E}">
        <p14:creationId xmlns:p14="http://schemas.microsoft.com/office/powerpoint/2010/main" val="4228318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95F329-3889-8645-AA6B-3C2BA478A30C}" type="slidenum">
              <a:rPr lang="en-US" smtClean="0"/>
              <a:t>25</a:t>
            </a:fld>
            <a:endParaRPr lang="en-US"/>
          </a:p>
        </p:txBody>
      </p:sp>
    </p:spTree>
    <p:extLst>
      <p:ext uri="{BB962C8B-B14F-4D97-AF65-F5344CB8AC3E}">
        <p14:creationId xmlns:p14="http://schemas.microsoft.com/office/powerpoint/2010/main" val="3894700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95F329-3889-8645-AA6B-3C2BA478A30C}" type="slidenum">
              <a:rPr lang="en-US" smtClean="0"/>
              <a:t>28</a:t>
            </a:fld>
            <a:endParaRPr lang="en-US"/>
          </a:p>
        </p:txBody>
      </p:sp>
    </p:spTree>
    <p:extLst>
      <p:ext uri="{BB962C8B-B14F-4D97-AF65-F5344CB8AC3E}">
        <p14:creationId xmlns:p14="http://schemas.microsoft.com/office/powerpoint/2010/main" val="3559426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Beall’s list is no longer updated</a:t>
            </a:r>
          </a:p>
        </p:txBody>
      </p:sp>
      <p:sp>
        <p:nvSpPr>
          <p:cNvPr id="4" name="Slide Number Placeholder 3"/>
          <p:cNvSpPr>
            <a:spLocks noGrp="1"/>
          </p:cNvSpPr>
          <p:nvPr>
            <p:ph type="sldNum" sz="quarter" idx="10"/>
          </p:nvPr>
        </p:nvSpPr>
        <p:spPr/>
        <p:txBody>
          <a:bodyPr/>
          <a:lstStyle/>
          <a:p>
            <a:fld id="{1995F329-3889-8645-AA6B-3C2BA478A30C}" type="slidenum">
              <a:rPr lang="en-US" smtClean="0"/>
              <a:t>29</a:t>
            </a:fld>
            <a:endParaRPr lang="en-US"/>
          </a:p>
        </p:txBody>
      </p:sp>
    </p:spTree>
    <p:extLst>
      <p:ext uri="{BB962C8B-B14F-4D97-AF65-F5344CB8AC3E}">
        <p14:creationId xmlns:p14="http://schemas.microsoft.com/office/powerpoint/2010/main" val="3293329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95F329-3889-8645-AA6B-3C2BA478A30C}" type="slidenum">
              <a:rPr lang="en-US" smtClean="0"/>
              <a:t>30</a:t>
            </a:fld>
            <a:endParaRPr lang="en-US"/>
          </a:p>
        </p:txBody>
      </p:sp>
    </p:spTree>
    <p:extLst>
      <p:ext uri="{BB962C8B-B14F-4D97-AF65-F5344CB8AC3E}">
        <p14:creationId xmlns:p14="http://schemas.microsoft.com/office/powerpoint/2010/main" val="26933790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95F329-3889-8645-AA6B-3C2BA478A30C}" type="slidenum">
              <a:rPr lang="en-US" smtClean="0"/>
              <a:t>33</a:t>
            </a:fld>
            <a:endParaRPr lang="en-US"/>
          </a:p>
        </p:txBody>
      </p:sp>
    </p:spTree>
    <p:extLst>
      <p:ext uri="{BB962C8B-B14F-4D97-AF65-F5344CB8AC3E}">
        <p14:creationId xmlns:p14="http://schemas.microsoft.com/office/powerpoint/2010/main" val="1421702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Quote is from Academic Nightmares:</a:t>
            </a:r>
            <a:r>
              <a:rPr lang="en-US" baseline="0" dirty="0"/>
              <a:t> Predatory Publishing by Sonya E. Van </a:t>
            </a:r>
            <a:r>
              <a:rPr lang="en-US" baseline="0" dirty="0" err="1"/>
              <a:t>Nuland</a:t>
            </a:r>
            <a:r>
              <a:rPr lang="en-US" baseline="0" dirty="0"/>
              <a:t> and </a:t>
            </a:r>
            <a:r>
              <a:rPr lang="en-US" baseline="0" dirty="0" err="1"/>
              <a:t>Kem</a:t>
            </a:r>
            <a:r>
              <a:rPr lang="en-US" baseline="0" dirty="0"/>
              <a:t> A. Rogers.</a:t>
            </a:r>
            <a:endParaRPr lang="en-US" dirty="0"/>
          </a:p>
        </p:txBody>
      </p:sp>
      <p:sp>
        <p:nvSpPr>
          <p:cNvPr id="4" name="Slide Number Placeholder 3"/>
          <p:cNvSpPr>
            <a:spLocks noGrp="1"/>
          </p:cNvSpPr>
          <p:nvPr>
            <p:ph type="sldNum" sz="quarter" idx="5"/>
          </p:nvPr>
        </p:nvSpPr>
        <p:spPr/>
        <p:txBody>
          <a:bodyPr/>
          <a:lstStyle/>
          <a:p>
            <a:fld id="{1995F329-3889-8645-AA6B-3C2BA478A30C}" type="slidenum">
              <a:rPr lang="en-US" smtClean="0"/>
              <a:t>4</a:t>
            </a:fld>
            <a:endParaRPr lang="en-US"/>
          </a:p>
        </p:txBody>
      </p:sp>
    </p:spTree>
    <p:extLst>
      <p:ext uri="{BB962C8B-B14F-4D97-AF65-F5344CB8AC3E}">
        <p14:creationId xmlns:p14="http://schemas.microsoft.com/office/powerpoint/2010/main" val="1266550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95F329-3889-8645-AA6B-3C2BA478A30C}" type="slidenum">
              <a:rPr lang="en-US" smtClean="0"/>
              <a:t>34</a:t>
            </a:fld>
            <a:endParaRPr lang="en-US"/>
          </a:p>
        </p:txBody>
      </p:sp>
    </p:spTree>
    <p:extLst>
      <p:ext uri="{BB962C8B-B14F-4D97-AF65-F5344CB8AC3E}">
        <p14:creationId xmlns:p14="http://schemas.microsoft.com/office/powerpoint/2010/main" val="20918406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95F329-3889-8645-AA6B-3C2BA478A30C}" type="slidenum">
              <a:rPr lang="en-US" smtClean="0"/>
              <a:t>35</a:t>
            </a:fld>
            <a:endParaRPr lang="en-US"/>
          </a:p>
        </p:txBody>
      </p:sp>
    </p:spTree>
    <p:extLst>
      <p:ext uri="{BB962C8B-B14F-4D97-AF65-F5344CB8AC3E}">
        <p14:creationId xmlns:p14="http://schemas.microsoft.com/office/powerpoint/2010/main" val="14499448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95F329-3889-8645-AA6B-3C2BA478A30C}" type="slidenum">
              <a:rPr lang="en-US" smtClean="0"/>
              <a:t>36</a:t>
            </a:fld>
            <a:endParaRPr lang="en-US"/>
          </a:p>
        </p:txBody>
      </p:sp>
    </p:spTree>
    <p:extLst>
      <p:ext uri="{BB962C8B-B14F-4D97-AF65-F5344CB8AC3E}">
        <p14:creationId xmlns:p14="http://schemas.microsoft.com/office/powerpoint/2010/main" val="14217029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95F329-3889-8645-AA6B-3C2BA478A30C}" type="slidenum">
              <a:rPr lang="en-US" smtClean="0"/>
              <a:t>37</a:t>
            </a:fld>
            <a:endParaRPr lang="en-US"/>
          </a:p>
        </p:txBody>
      </p:sp>
    </p:spTree>
    <p:extLst>
      <p:ext uri="{BB962C8B-B14F-4D97-AF65-F5344CB8AC3E}">
        <p14:creationId xmlns:p14="http://schemas.microsoft.com/office/powerpoint/2010/main" val="11809217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https://galter.northwestern.edu/galterguides?url=https%3A%2F%2Flibguides.galter.northwestern.edu%2Fc.php%3Fg%3D474404%26p%3D3246274</a:t>
            </a:r>
            <a:endParaRPr lang="en-US" dirty="0"/>
          </a:p>
          <a:p>
            <a:endParaRPr lang="en-US" dirty="0"/>
          </a:p>
        </p:txBody>
      </p:sp>
      <p:sp>
        <p:nvSpPr>
          <p:cNvPr id="4" name="Slide Number Placeholder 3"/>
          <p:cNvSpPr>
            <a:spLocks noGrp="1"/>
          </p:cNvSpPr>
          <p:nvPr>
            <p:ph type="sldNum" sz="quarter" idx="5"/>
          </p:nvPr>
        </p:nvSpPr>
        <p:spPr/>
        <p:txBody>
          <a:bodyPr/>
          <a:lstStyle/>
          <a:p>
            <a:fld id="{1995F329-3889-8645-AA6B-3C2BA478A30C}" type="slidenum">
              <a:rPr lang="en-US" smtClean="0"/>
              <a:t>38</a:t>
            </a:fld>
            <a:endParaRPr lang="en-US"/>
          </a:p>
        </p:txBody>
      </p:sp>
    </p:spTree>
    <p:extLst>
      <p:ext uri="{BB962C8B-B14F-4D97-AF65-F5344CB8AC3E}">
        <p14:creationId xmlns:p14="http://schemas.microsoft.com/office/powerpoint/2010/main" val="11189509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about this open access journal - </a:t>
            </a:r>
            <a:r>
              <a:rPr lang="en-US" baseline="0" dirty="0"/>
              <a:t>Psychiatric Research and Clinical Practice, do you think it is a predatory journal?</a:t>
            </a:r>
          </a:p>
          <a:p>
            <a:r>
              <a:rPr lang="en-US" baseline="0" dirty="0"/>
              <a:t>Do you recognize the title?</a:t>
            </a:r>
          </a:p>
        </p:txBody>
      </p:sp>
      <p:sp>
        <p:nvSpPr>
          <p:cNvPr id="4" name="Slide Number Placeholder 3"/>
          <p:cNvSpPr>
            <a:spLocks noGrp="1"/>
          </p:cNvSpPr>
          <p:nvPr>
            <p:ph type="sldNum" sz="quarter" idx="10"/>
          </p:nvPr>
        </p:nvSpPr>
        <p:spPr/>
        <p:txBody>
          <a:bodyPr/>
          <a:lstStyle/>
          <a:p>
            <a:fld id="{1995F329-3889-8645-AA6B-3C2BA478A30C}" type="slidenum">
              <a:rPr lang="en-US" smtClean="0"/>
              <a:t>46</a:t>
            </a:fld>
            <a:endParaRPr lang="en-US"/>
          </a:p>
        </p:txBody>
      </p:sp>
    </p:spTree>
    <p:extLst>
      <p:ext uri="{BB962C8B-B14F-4D97-AF65-F5344CB8AC3E}">
        <p14:creationId xmlns:p14="http://schemas.microsoft.com/office/powerpoint/2010/main" val="13129913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information states it is peer-reviewed, which is a good sign. Further, there are outlined guidelines for the review process, so we are able to verify what the peer review process looks like.</a:t>
            </a:r>
          </a:p>
          <a:p>
            <a:endParaRPr lang="en-US" baseline="0" dirty="0"/>
          </a:p>
          <a:p>
            <a:r>
              <a:rPr lang="en-US" baseline="0" dirty="0"/>
              <a:t>  Does the editor information check out?</a:t>
            </a:r>
          </a:p>
        </p:txBody>
      </p:sp>
      <p:sp>
        <p:nvSpPr>
          <p:cNvPr id="4" name="Slide Number Placeholder 3"/>
          <p:cNvSpPr>
            <a:spLocks noGrp="1"/>
          </p:cNvSpPr>
          <p:nvPr>
            <p:ph type="sldNum" sz="quarter" idx="10"/>
          </p:nvPr>
        </p:nvSpPr>
        <p:spPr/>
        <p:txBody>
          <a:bodyPr/>
          <a:lstStyle/>
          <a:p>
            <a:fld id="{1995F329-3889-8645-AA6B-3C2BA478A30C}" type="slidenum">
              <a:rPr lang="en-US" smtClean="0"/>
              <a:t>47</a:t>
            </a:fld>
            <a:endParaRPr lang="en-US"/>
          </a:p>
        </p:txBody>
      </p:sp>
    </p:spTree>
    <p:extLst>
      <p:ext uri="{BB962C8B-B14F-4D97-AF65-F5344CB8AC3E}">
        <p14:creationId xmlns:p14="http://schemas.microsoft.com/office/powerpoint/2010/main" val="28999921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visit Kim Yonkers webpage on</a:t>
            </a:r>
            <a:r>
              <a:rPr lang="en-US" baseline="0" dirty="0"/>
              <a:t> Yale’s website, she mentions the publication.</a:t>
            </a:r>
            <a:endParaRPr lang="en-US" dirty="0"/>
          </a:p>
        </p:txBody>
      </p:sp>
      <p:sp>
        <p:nvSpPr>
          <p:cNvPr id="4" name="Slide Number Placeholder 3"/>
          <p:cNvSpPr>
            <a:spLocks noGrp="1"/>
          </p:cNvSpPr>
          <p:nvPr>
            <p:ph type="sldNum" sz="quarter" idx="10"/>
          </p:nvPr>
        </p:nvSpPr>
        <p:spPr/>
        <p:txBody>
          <a:bodyPr/>
          <a:lstStyle/>
          <a:p>
            <a:fld id="{1995F329-3889-8645-AA6B-3C2BA478A30C}" type="slidenum">
              <a:rPr lang="en-US" smtClean="0"/>
              <a:t>48</a:t>
            </a:fld>
            <a:endParaRPr lang="en-US"/>
          </a:p>
        </p:txBody>
      </p:sp>
    </p:spTree>
    <p:extLst>
      <p:ext uri="{BB962C8B-B14F-4D97-AF65-F5344CB8AC3E}">
        <p14:creationId xmlns:p14="http://schemas.microsoft.com/office/powerpoint/2010/main" val="9687786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solidFill>
                  <a:srgbClr val="C00000"/>
                </a:solidFill>
              </a:rPr>
              <a:t>This journal was just launched in April of 2019.  It is good to keep in mind that newer journals are going to be more challenging to verify, but that does not mean they are predatory.</a:t>
            </a:r>
            <a:endParaRPr lang="en-US" dirty="0">
              <a:solidFill>
                <a:srgbClr val="C00000"/>
              </a:solidFill>
            </a:endParaRPr>
          </a:p>
        </p:txBody>
      </p:sp>
      <p:sp>
        <p:nvSpPr>
          <p:cNvPr id="4" name="Slide Number Placeholder 3"/>
          <p:cNvSpPr>
            <a:spLocks noGrp="1"/>
          </p:cNvSpPr>
          <p:nvPr>
            <p:ph type="sldNum" sz="quarter" idx="10"/>
          </p:nvPr>
        </p:nvSpPr>
        <p:spPr/>
        <p:txBody>
          <a:bodyPr/>
          <a:lstStyle/>
          <a:p>
            <a:fld id="{1995F329-3889-8645-AA6B-3C2BA478A30C}" type="slidenum">
              <a:rPr lang="en-US" smtClean="0"/>
              <a:t>49</a:t>
            </a:fld>
            <a:endParaRPr lang="en-US"/>
          </a:p>
        </p:txBody>
      </p:sp>
    </p:spTree>
    <p:extLst>
      <p:ext uri="{BB962C8B-B14F-4D97-AF65-F5344CB8AC3E}">
        <p14:creationId xmlns:p14="http://schemas.microsoft.com/office/powerpoint/2010/main" val="28561710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about this open access journal – </a:t>
            </a:r>
            <a:r>
              <a:rPr lang="en-US" baseline="0" dirty="0"/>
              <a:t>International Journal of Psychology and Educational Studies, do you think it is a predatory journal?</a:t>
            </a:r>
          </a:p>
          <a:p>
            <a:r>
              <a:rPr lang="en-US" baseline="0" dirty="0"/>
              <a:t>Do you recognize the title?</a:t>
            </a:r>
          </a:p>
          <a:p>
            <a:endParaRPr lang="en-US" dirty="0"/>
          </a:p>
        </p:txBody>
      </p:sp>
      <p:sp>
        <p:nvSpPr>
          <p:cNvPr id="4" name="Slide Number Placeholder 3"/>
          <p:cNvSpPr>
            <a:spLocks noGrp="1"/>
          </p:cNvSpPr>
          <p:nvPr>
            <p:ph type="sldNum" sz="quarter" idx="10"/>
          </p:nvPr>
        </p:nvSpPr>
        <p:spPr/>
        <p:txBody>
          <a:bodyPr/>
          <a:lstStyle/>
          <a:p>
            <a:fld id="{1995F329-3889-8645-AA6B-3C2BA478A30C}" type="slidenum">
              <a:rPr lang="en-US" smtClean="0"/>
              <a:t>50</a:t>
            </a:fld>
            <a:endParaRPr lang="en-US"/>
          </a:p>
        </p:txBody>
      </p:sp>
    </p:spTree>
    <p:extLst>
      <p:ext uri="{BB962C8B-B14F-4D97-AF65-F5344CB8AC3E}">
        <p14:creationId xmlns:p14="http://schemas.microsoft.com/office/powerpoint/2010/main" val="764024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995F329-3889-8645-AA6B-3C2BA478A30C}" type="slidenum">
              <a:rPr lang="en-US" smtClean="0"/>
              <a:t>5</a:t>
            </a:fld>
            <a:endParaRPr lang="en-US"/>
          </a:p>
        </p:txBody>
      </p:sp>
    </p:spTree>
    <p:extLst>
      <p:ext uri="{BB962C8B-B14F-4D97-AF65-F5344CB8AC3E}">
        <p14:creationId xmlns:p14="http://schemas.microsoft.com/office/powerpoint/2010/main" val="32373374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The information states it is peer-reviewed, which is a good sign.  Does the editor information check out?</a:t>
            </a:r>
          </a:p>
          <a:p>
            <a:endParaRPr lang="en-US" dirty="0"/>
          </a:p>
        </p:txBody>
      </p:sp>
      <p:sp>
        <p:nvSpPr>
          <p:cNvPr id="4" name="Slide Number Placeholder 3"/>
          <p:cNvSpPr>
            <a:spLocks noGrp="1"/>
          </p:cNvSpPr>
          <p:nvPr>
            <p:ph type="sldNum" sz="quarter" idx="10"/>
          </p:nvPr>
        </p:nvSpPr>
        <p:spPr/>
        <p:txBody>
          <a:bodyPr/>
          <a:lstStyle/>
          <a:p>
            <a:fld id="{1995F329-3889-8645-AA6B-3C2BA478A30C}" type="slidenum">
              <a:rPr lang="en-US" smtClean="0"/>
              <a:t>51</a:t>
            </a:fld>
            <a:endParaRPr lang="en-US"/>
          </a:p>
        </p:txBody>
      </p:sp>
    </p:spTree>
    <p:extLst>
      <p:ext uri="{BB962C8B-B14F-4D97-AF65-F5344CB8AC3E}">
        <p14:creationId xmlns:p14="http://schemas.microsoft.com/office/powerpoint/2010/main" val="40932384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visit Murat </a:t>
            </a:r>
            <a:r>
              <a:rPr lang="en-US" dirty="0" err="1"/>
              <a:t>Iskender’s</a:t>
            </a:r>
            <a:r>
              <a:rPr lang="en-US" dirty="0"/>
              <a:t> webpage on</a:t>
            </a:r>
            <a:r>
              <a:rPr lang="en-US" baseline="0" dirty="0"/>
              <a:t> </a:t>
            </a:r>
            <a:r>
              <a:rPr lang="en-US" baseline="0" dirty="0" err="1"/>
              <a:t>Sakarya</a:t>
            </a:r>
            <a:r>
              <a:rPr lang="en-US" baseline="0" dirty="0"/>
              <a:t> University’s website, he mentions the publication.</a:t>
            </a:r>
            <a:endParaRPr lang="en-US" dirty="0"/>
          </a:p>
        </p:txBody>
      </p:sp>
      <p:sp>
        <p:nvSpPr>
          <p:cNvPr id="4" name="Slide Number Placeholder 3"/>
          <p:cNvSpPr>
            <a:spLocks noGrp="1"/>
          </p:cNvSpPr>
          <p:nvPr>
            <p:ph type="sldNum" sz="quarter" idx="10"/>
          </p:nvPr>
        </p:nvSpPr>
        <p:spPr/>
        <p:txBody>
          <a:bodyPr/>
          <a:lstStyle/>
          <a:p>
            <a:fld id="{1995F329-3889-8645-AA6B-3C2BA478A30C}" type="slidenum">
              <a:rPr lang="en-US" smtClean="0"/>
              <a:t>52</a:t>
            </a:fld>
            <a:endParaRPr lang="en-US"/>
          </a:p>
        </p:txBody>
      </p:sp>
    </p:spTree>
    <p:extLst>
      <p:ext uri="{BB962C8B-B14F-4D97-AF65-F5344CB8AC3E}">
        <p14:creationId xmlns:p14="http://schemas.microsoft.com/office/powerpoint/2010/main" val="21857761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website provides</a:t>
            </a:r>
            <a:r>
              <a:rPr lang="en-US" baseline="0" dirty="0"/>
              <a:t> evidence of databases it is indexed in and there is an ISSN number. I use this journal as an example because it is on a list of predatory journals – this just goes to show that you have to investigate yourself.  Journals that may have had a rocky start may have been saddled with a “predatory journal” tag.</a:t>
            </a:r>
            <a:endParaRPr lang="en-US" dirty="0"/>
          </a:p>
        </p:txBody>
      </p:sp>
      <p:sp>
        <p:nvSpPr>
          <p:cNvPr id="4" name="Slide Number Placeholder 3"/>
          <p:cNvSpPr>
            <a:spLocks noGrp="1"/>
          </p:cNvSpPr>
          <p:nvPr>
            <p:ph type="sldNum" sz="quarter" idx="10"/>
          </p:nvPr>
        </p:nvSpPr>
        <p:spPr/>
        <p:txBody>
          <a:bodyPr/>
          <a:lstStyle/>
          <a:p>
            <a:fld id="{1995F329-3889-8645-AA6B-3C2BA478A30C}" type="slidenum">
              <a:rPr lang="en-US" smtClean="0"/>
              <a:t>53</a:t>
            </a:fld>
            <a:endParaRPr lang="en-US"/>
          </a:p>
        </p:txBody>
      </p:sp>
    </p:spTree>
    <p:extLst>
      <p:ext uri="{BB962C8B-B14F-4D97-AF65-F5344CB8AC3E}">
        <p14:creationId xmlns:p14="http://schemas.microsoft.com/office/powerpoint/2010/main" val="31338109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about this open access journal – </a:t>
            </a:r>
            <a:r>
              <a:rPr lang="en-US" baseline="0" dirty="0"/>
              <a:t>International Journal of Clinical and Diagnostic Research.</a:t>
            </a:r>
          </a:p>
          <a:p>
            <a:endParaRPr lang="en-US" baseline="0" dirty="0"/>
          </a:p>
          <a:p>
            <a:r>
              <a:rPr lang="en-US" baseline="0" dirty="0"/>
              <a:t>Do you recognize the title? There is another journal that is quite similar in title, which appears on the DOAJ list.</a:t>
            </a:r>
          </a:p>
          <a:p>
            <a:endParaRPr lang="en-US" dirty="0"/>
          </a:p>
        </p:txBody>
      </p:sp>
      <p:sp>
        <p:nvSpPr>
          <p:cNvPr id="4" name="Slide Number Placeholder 3"/>
          <p:cNvSpPr>
            <a:spLocks noGrp="1"/>
          </p:cNvSpPr>
          <p:nvPr>
            <p:ph type="sldNum" sz="quarter" idx="10"/>
          </p:nvPr>
        </p:nvSpPr>
        <p:spPr/>
        <p:txBody>
          <a:bodyPr/>
          <a:lstStyle/>
          <a:p>
            <a:fld id="{1995F329-3889-8645-AA6B-3C2BA478A30C}" type="slidenum">
              <a:rPr lang="en-US" smtClean="0"/>
              <a:t>54</a:t>
            </a:fld>
            <a:endParaRPr lang="en-US"/>
          </a:p>
        </p:txBody>
      </p:sp>
    </p:spTree>
    <p:extLst>
      <p:ext uri="{BB962C8B-B14F-4D97-AF65-F5344CB8AC3E}">
        <p14:creationId xmlns:p14="http://schemas.microsoft.com/office/powerpoint/2010/main" val="15938680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On the home page, the journal says it is peer-reviewed, but one cannot find any information about the process on the website.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The journal claims to be indexed in Google Scholar, but we know that Google Scholar does not index journals.</a:t>
            </a:r>
          </a:p>
          <a:p>
            <a:endParaRPr lang="en-US" dirty="0"/>
          </a:p>
        </p:txBody>
      </p:sp>
      <p:sp>
        <p:nvSpPr>
          <p:cNvPr id="4" name="Slide Number Placeholder 3"/>
          <p:cNvSpPr>
            <a:spLocks noGrp="1"/>
          </p:cNvSpPr>
          <p:nvPr>
            <p:ph type="sldNum" sz="quarter" idx="10"/>
          </p:nvPr>
        </p:nvSpPr>
        <p:spPr/>
        <p:txBody>
          <a:bodyPr/>
          <a:lstStyle/>
          <a:p>
            <a:fld id="{1995F329-3889-8645-AA6B-3C2BA478A30C}" type="slidenum">
              <a:rPr lang="en-US" smtClean="0"/>
              <a:t>55</a:t>
            </a:fld>
            <a:endParaRPr lang="en-US"/>
          </a:p>
        </p:txBody>
      </p:sp>
    </p:spTree>
    <p:extLst>
      <p:ext uri="{BB962C8B-B14F-4D97-AF65-F5344CB8AC3E}">
        <p14:creationId xmlns:p14="http://schemas.microsoft.com/office/powerpoint/2010/main" val="1482254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visit Namrata Raman’s LinkedIn, there is no mention of work on the journal’s editorial board</a:t>
            </a:r>
            <a:r>
              <a:rPr lang="en-US" baseline="0" dirty="0"/>
              <a:t>.</a:t>
            </a:r>
            <a:endParaRPr lang="en-US" dirty="0"/>
          </a:p>
        </p:txBody>
      </p:sp>
      <p:sp>
        <p:nvSpPr>
          <p:cNvPr id="4" name="Slide Number Placeholder 3"/>
          <p:cNvSpPr>
            <a:spLocks noGrp="1"/>
          </p:cNvSpPr>
          <p:nvPr>
            <p:ph type="sldNum" sz="quarter" idx="10"/>
          </p:nvPr>
        </p:nvSpPr>
        <p:spPr/>
        <p:txBody>
          <a:bodyPr/>
          <a:lstStyle/>
          <a:p>
            <a:fld id="{1995F329-3889-8645-AA6B-3C2BA478A30C}" type="slidenum">
              <a:rPr lang="en-US" smtClean="0"/>
              <a:t>56</a:t>
            </a:fld>
            <a:endParaRPr lang="en-US"/>
          </a:p>
        </p:txBody>
      </p:sp>
    </p:spTree>
    <p:extLst>
      <p:ext uri="{BB962C8B-B14F-4D97-AF65-F5344CB8AC3E}">
        <p14:creationId xmlns:p14="http://schemas.microsoft.com/office/powerpoint/2010/main" val="9453339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final example appears on Beall’s List as a predatory journal, and does not appear in the DOAJ or other trusted directories. Be sure to use the full title as searching for “Journal of Clinical and Diagnostic Research” would give you a false result.</a:t>
            </a:r>
          </a:p>
        </p:txBody>
      </p:sp>
      <p:sp>
        <p:nvSpPr>
          <p:cNvPr id="4" name="Slide Number Placeholder 3"/>
          <p:cNvSpPr>
            <a:spLocks noGrp="1"/>
          </p:cNvSpPr>
          <p:nvPr>
            <p:ph type="sldNum" sz="quarter" idx="10"/>
          </p:nvPr>
        </p:nvSpPr>
        <p:spPr/>
        <p:txBody>
          <a:bodyPr/>
          <a:lstStyle/>
          <a:p>
            <a:fld id="{1995F329-3889-8645-AA6B-3C2BA478A30C}" type="slidenum">
              <a:rPr lang="en-US" smtClean="0"/>
              <a:t>57</a:t>
            </a:fld>
            <a:endParaRPr lang="en-US"/>
          </a:p>
        </p:txBody>
      </p:sp>
    </p:spTree>
    <p:extLst>
      <p:ext uri="{BB962C8B-B14F-4D97-AF65-F5344CB8AC3E}">
        <p14:creationId xmlns:p14="http://schemas.microsoft.com/office/powerpoint/2010/main" val="21193487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95F329-3889-8645-AA6B-3C2BA478A30C}" type="slidenum">
              <a:rPr lang="en-US" smtClean="0"/>
              <a:t>63</a:t>
            </a:fld>
            <a:endParaRPr lang="en-US"/>
          </a:p>
        </p:txBody>
      </p:sp>
    </p:spTree>
    <p:extLst>
      <p:ext uri="{BB962C8B-B14F-4D97-AF65-F5344CB8AC3E}">
        <p14:creationId xmlns:p14="http://schemas.microsoft.com/office/powerpoint/2010/main" val="3772841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95F329-3889-8645-AA6B-3C2BA478A30C}" type="slidenum">
              <a:rPr lang="en-US" smtClean="0"/>
              <a:t>6</a:t>
            </a:fld>
            <a:endParaRPr lang="en-US"/>
          </a:p>
        </p:txBody>
      </p:sp>
    </p:spTree>
    <p:extLst>
      <p:ext uri="{BB962C8B-B14F-4D97-AF65-F5344CB8AC3E}">
        <p14:creationId xmlns:p14="http://schemas.microsoft.com/office/powerpoint/2010/main" val="2171583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95F329-3889-8645-AA6B-3C2BA478A30C}" type="slidenum">
              <a:rPr lang="en-US" smtClean="0"/>
              <a:t>7</a:t>
            </a:fld>
            <a:endParaRPr lang="en-US"/>
          </a:p>
        </p:txBody>
      </p:sp>
    </p:spTree>
    <p:extLst>
      <p:ext uri="{BB962C8B-B14F-4D97-AF65-F5344CB8AC3E}">
        <p14:creationId xmlns:p14="http://schemas.microsoft.com/office/powerpoint/2010/main" val="2749740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95F329-3889-8645-AA6B-3C2BA478A30C}" type="slidenum">
              <a:rPr lang="en-US" smtClean="0"/>
              <a:t>8</a:t>
            </a:fld>
            <a:endParaRPr lang="en-US"/>
          </a:p>
        </p:txBody>
      </p:sp>
    </p:spTree>
    <p:extLst>
      <p:ext uri="{BB962C8B-B14F-4D97-AF65-F5344CB8AC3E}">
        <p14:creationId xmlns:p14="http://schemas.microsoft.com/office/powerpoint/2010/main" val="261692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95F329-3889-8645-AA6B-3C2BA478A30C}" type="slidenum">
              <a:rPr lang="en-US" smtClean="0"/>
              <a:t>9</a:t>
            </a:fld>
            <a:endParaRPr lang="en-US"/>
          </a:p>
        </p:txBody>
      </p:sp>
    </p:spTree>
    <p:extLst>
      <p:ext uri="{BB962C8B-B14F-4D97-AF65-F5344CB8AC3E}">
        <p14:creationId xmlns:p14="http://schemas.microsoft.com/office/powerpoint/2010/main" val="2329072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Flowery greeting.</a:t>
            </a:r>
          </a:p>
          <a:p>
            <a:endParaRPr lang="en-US" dirty="0"/>
          </a:p>
          <a:p>
            <a:r>
              <a:rPr lang="en-US" dirty="0"/>
              <a:t>Generic Email.</a:t>
            </a:r>
          </a:p>
          <a:p>
            <a:endParaRPr lang="en-US" dirty="0"/>
          </a:p>
          <a:p>
            <a:r>
              <a:rPr lang="en-US" dirty="0"/>
              <a:t>Complicated contact.</a:t>
            </a:r>
          </a:p>
        </p:txBody>
      </p:sp>
      <p:sp>
        <p:nvSpPr>
          <p:cNvPr id="4" name="Slide Number Placeholder 3"/>
          <p:cNvSpPr>
            <a:spLocks noGrp="1"/>
          </p:cNvSpPr>
          <p:nvPr>
            <p:ph type="sldNum" sz="quarter" idx="5"/>
          </p:nvPr>
        </p:nvSpPr>
        <p:spPr/>
        <p:txBody>
          <a:bodyPr/>
          <a:lstStyle/>
          <a:p>
            <a:fld id="{1995F329-3889-8645-AA6B-3C2BA478A30C}" type="slidenum">
              <a:rPr lang="en-US" smtClean="0"/>
              <a:t>10</a:t>
            </a:fld>
            <a:endParaRPr lang="en-US"/>
          </a:p>
        </p:txBody>
      </p:sp>
    </p:spTree>
    <p:extLst>
      <p:ext uri="{BB962C8B-B14F-4D97-AF65-F5344CB8AC3E}">
        <p14:creationId xmlns:p14="http://schemas.microsoft.com/office/powerpoint/2010/main" val="1308876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one way to contact (no address, phone number, etc.)</a:t>
            </a:r>
          </a:p>
          <a:p>
            <a:endParaRPr lang="en-US" dirty="0"/>
          </a:p>
          <a:p>
            <a:r>
              <a:rPr lang="en-US" dirty="0"/>
              <a:t>Grammatical errors on the website.</a:t>
            </a:r>
          </a:p>
        </p:txBody>
      </p:sp>
      <p:sp>
        <p:nvSpPr>
          <p:cNvPr id="4" name="Slide Number Placeholder 3"/>
          <p:cNvSpPr>
            <a:spLocks noGrp="1"/>
          </p:cNvSpPr>
          <p:nvPr>
            <p:ph type="sldNum" sz="quarter" idx="5"/>
          </p:nvPr>
        </p:nvSpPr>
        <p:spPr/>
        <p:txBody>
          <a:bodyPr/>
          <a:lstStyle/>
          <a:p>
            <a:fld id="{1995F329-3889-8645-AA6B-3C2BA478A30C}" type="slidenum">
              <a:rPr lang="en-US" smtClean="0"/>
              <a:t>12</a:t>
            </a:fld>
            <a:endParaRPr lang="en-US"/>
          </a:p>
        </p:txBody>
      </p:sp>
    </p:spTree>
    <p:extLst>
      <p:ext uri="{BB962C8B-B14F-4D97-AF65-F5344CB8AC3E}">
        <p14:creationId xmlns:p14="http://schemas.microsoft.com/office/powerpoint/2010/main" val="27218074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0">
              <a:srgbClr val="514689"/>
            </a:gs>
            <a:gs pos="100000">
              <a:schemeClr val="accent1"/>
            </a:gs>
          </a:gsLst>
          <a:lin ang="14520000" scaled="0"/>
          <a:tileRect/>
        </a:gradFill>
        <a:effectLst/>
      </p:bgPr>
    </p:bg>
    <p:spTree>
      <p:nvGrpSpPr>
        <p:cNvPr id="1" name=""/>
        <p:cNvGrpSpPr/>
        <p:nvPr/>
      </p:nvGrpSpPr>
      <p:grpSpPr>
        <a:xfrm>
          <a:off x="0" y="0"/>
          <a:ext cx="0" cy="0"/>
          <a:chOff x="0" y="0"/>
          <a:chExt cx="0" cy="0"/>
        </a:xfrm>
      </p:grpSpPr>
      <p:sp>
        <p:nvSpPr>
          <p:cNvPr id="6" name="Rectangle 6"/>
          <p:cNvSpPr/>
          <p:nvPr userDrawn="1"/>
        </p:nvSpPr>
        <p:spPr>
          <a:xfrm>
            <a:off x="0" y="4078"/>
            <a:ext cx="3033057" cy="5139422"/>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22311 w 241956"/>
              <a:gd name="connsiteY3" fmla="*/ 380776 h 381336"/>
              <a:gd name="connsiteX4" fmla="*/ 0 w 241956"/>
              <a:gd name="connsiteY4" fmla="*/ 231 h 381336"/>
              <a:gd name="connsiteX0" fmla="*/ 0 w 241956"/>
              <a:gd name="connsiteY0" fmla="*/ 231 h 381687"/>
              <a:gd name="connsiteX1" fmla="*/ 41468 w 241956"/>
              <a:gd name="connsiteY1" fmla="*/ 0 h 381687"/>
              <a:gd name="connsiteX2" fmla="*/ 241956 w 241956"/>
              <a:gd name="connsiteY2" fmla="*/ 381336 h 381687"/>
              <a:gd name="connsiteX3" fmla="*/ 21400 w 241956"/>
              <a:gd name="connsiteY3" fmla="*/ 381687 h 381687"/>
              <a:gd name="connsiteX4" fmla="*/ 0 w 2419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56" h="381687">
                <a:moveTo>
                  <a:pt x="0" y="231"/>
                </a:moveTo>
                <a:lnTo>
                  <a:pt x="20068" y="0"/>
                </a:lnTo>
                <a:lnTo>
                  <a:pt x="220556" y="381336"/>
                </a:lnTo>
                <a:lnTo>
                  <a:pt x="0" y="381687"/>
                </a:lnTo>
                <a:lnTo>
                  <a:pt x="0" y="231"/>
                </a:ln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a:solidFill>
                  <a:schemeClr val="tx2"/>
                </a:solidFill>
              </a:rPr>
              <a:t>            </a:t>
            </a:r>
          </a:p>
        </p:txBody>
      </p:sp>
      <p:sp>
        <p:nvSpPr>
          <p:cNvPr id="21" name="Title 1"/>
          <p:cNvSpPr>
            <a:spLocks noGrp="1"/>
          </p:cNvSpPr>
          <p:nvPr>
            <p:ph type="ctrTitle" hasCustomPrompt="1"/>
          </p:nvPr>
        </p:nvSpPr>
        <p:spPr bwMode="gray">
          <a:xfrm>
            <a:off x="2408321" y="1541795"/>
            <a:ext cx="5411472" cy="876329"/>
          </a:xfrm>
          <a:prstGeom prst="rect">
            <a:avLst/>
          </a:prstGeom>
        </p:spPr>
        <p:txBody>
          <a:bodyPr lIns="0" rIns="0" bIns="0" anchor="b" anchorCtr="0"/>
          <a:lstStyle>
            <a:lvl1pPr>
              <a:lnSpc>
                <a:spcPct val="90000"/>
              </a:lnSpc>
              <a:defRPr sz="4000" b="0">
                <a:solidFill>
                  <a:schemeClr val="bg1"/>
                </a:solidFill>
              </a:defRPr>
            </a:lvl1pPr>
          </a:lstStyle>
          <a:p>
            <a:r>
              <a:rPr lang="en-US" dirty="0"/>
              <a:t>Document Title</a:t>
            </a:r>
          </a:p>
        </p:txBody>
      </p:sp>
      <p:sp>
        <p:nvSpPr>
          <p:cNvPr id="22" name="Subtitle 2"/>
          <p:cNvSpPr>
            <a:spLocks noGrp="1"/>
          </p:cNvSpPr>
          <p:nvPr>
            <p:ph type="subTitle" idx="1" hasCustomPrompt="1"/>
          </p:nvPr>
        </p:nvSpPr>
        <p:spPr bwMode="gray">
          <a:xfrm>
            <a:off x="2403929" y="2469119"/>
            <a:ext cx="5393680" cy="1576738"/>
          </a:xfrm>
          <a:prstGeom prst="rect">
            <a:avLst/>
          </a:prstGeom>
        </p:spPr>
        <p:txBody>
          <a:bodyPr/>
          <a:lstStyle>
            <a:lvl1pPr marL="0" indent="0" algn="l">
              <a:lnSpc>
                <a:spcPct val="90000"/>
              </a:lnSpc>
              <a:spcBef>
                <a:spcPts val="0"/>
              </a:spcBef>
              <a:buNone/>
              <a:defRPr sz="2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Document Title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356" y="373884"/>
            <a:ext cx="2488753" cy="351646"/>
          </a:xfrm>
          <a:prstGeom prst="rect">
            <a:avLst/>
          </a:prstGeom>
        </p:spPr>
      </p:pic>
    </p:spTree>
    <p:extLst>
      <p:ext uri="{BB962C8B-B14F-4D97-AF65-F5344CB8AC3E}">
        <p14:creationId xmlns:p14="http://schemas.microsoft.com/office/powerpoint/2010/main" val="558398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Your Photo">
    <p:bg>
      <p:bgPr>
        <a:gradFill flip="none" rotWithShape="1">
          <a:gsLst>
            <a:gs pos="0">
              <a:srgbClr val="645B9B"/>
            </a:gs>
            <a:gs pos="100000">
              <a:schemeClr val="accent1"/>
            </a:gs>
          </a:gsLst>
          <a:lin ang="14520000" scaled="0"/>
          <a:tileRect/>
        </a:gradFill>
        <a:effectLst/>
      </p:bgPr>
    </p:bg>
    <p:spTree>
      <p:nvGrpSpPr>
        <p:cNvPr id="1" name=""/>
        <p:cNvGrpSpPr/>
        <p:nvPr/>
      </p:nvGrpSpPr>
      <p:grpSpPr>
        <a:xfrm>
          <a:off x="0" y="0"/>
          <a:ext cx="0" cy="0"/>
          <a:chOff x="0" y="0"/>
          <a:chExt cx="0" cy="0"/>
        </a:xfrm>
      </p:grpSpPr>
      <p:sp>
        <p:nvSpPr>
          <p:cNvPr id="10" name="TextBox 9"/>
          <p:cNvSpPr txBox="1"/>
          <p:nvPr userDrawn="1"/>
        </p:nvSpPr>
        <p:spPr>
          <a:xfrm>
            <a:off x="9220200" y="877304"/>
            <a:ext cx="1642462" cy="3237496"/>
          </a:xfrm>
          <a:prstGeom prst="rect">
            <a:avLst/>
          </a:prstGeom>
          <a:solidFill>
            <a:schemeClr val="tx1">
              <a:lumMod val="60000"/>
              <a:lumOff val="40000"/>
            </a:schemeClr>
          </a:solidFill>
        </p:spPr>
        <p:txBody>
          <a:bodyPr wrap="square" lIns="0" tIns="0" rIns="0" bIns="0" rtlCol="0">
            <a:noAutofit/>
          </a:bodyPr>
          <a:lstStyle/>
          <a:p>
            <a:pPr>
              <a:lnSpc>
                <a:spcPct val="90000"/>
              </a:lnSpc>
              <a:spcBef>
                <a:spcPts val="600"/>
              </a:spcBef>
            </a:pPr>
            <a:r>
              <a:rPr lang="en-US" sz="1200" spc="-50" dirty="0">
                <a:solidFill>
                  <a:schemeClr val="bg1"/>
                </a:solidFill>
              </a:rPr>
              <a:t>How to put in your own Photo:</a:t>
            </a:r>
          </a:p>
          <a:p>
            <a:pPr>
              <a:lnSpc>
                <a:spcPct val="90000"/>
              </a:lnSpc>
              <a:spcBef>
                <a:spcPts val="600"/>
              </a:spcBef>
            </a:pPr>
            <a:r>
              <a:rPr lang="en-US" sz="1200" spc="-50" dirty="0">
                <a:solidFill>
                  <a:schemeClr val="bg1"/>
                </a:solidFill>
              </a:rPr>
              <a:t>Go to ‘View-Slide Master’</a:t>
            </a:r>
          </a:p>
          <a:p>
            <a:pPr>
              <a:lnSpc>
                <a:spcPct val="90000"/>
              </a:lnSpc>
              <a:spcBef>
                <a:spcPts val="600"/>
              </a:spcBef>
            </a:pPr>
            <a:r>
              <a:rPr lang="en-US" sz="1200" spc="-50" dirty="0">
                <a:solidFill>
                  <a:schemeClr val="bg1"/>
                </a:solidFill>
              </a:rPr>
              <a:t>Go to ‘Insert-Picture’</a:t>
            </a:r>
          </a:p>
          <a:p>
            <a:pPr>
              <a:lnSpc>
                <a:spcPct val="90000"/>
              </a:lnSpc>
              <a:spcBef>
                <a:spcPts val="600"/>
              </a:spcBef>
            </a:pPr>
            <a:r>
              <a:rPr lang="en-US" sz="1200" spc="-50" dirty="0">
                <a:solidFill>
                  <a:schemeClr val="bg1"/>
                </a:solidFill>
              </a:rPr>
              <a:t>Browse to the</a:t>
            </a:r>
            <a:r>
              <a:rPr lang="en-US" sz="1200" spc="-50" baseline="0" dirty="0">
                <a:solidFill>
                  <a:schemeClr val="bg1"/>
                </a:solidFill>
              </a:rPr>
              <a:t> image you would like to place. Image should be 1024x768, 1200x900, or other 4:3 aspect ratio</a:t>
            </a:r>
          </a:p>
          <a:p>
            <a:pPr>
              <a:lnSpc>
                <a:spcPct val="90000"/>
              </a:lnSpc>
              <a:spcBef>
                <a:spcPts val="600"/>
              </a:spcBef>
            </a:pPr>
            <a:r>
              <a:rPr lang="en-US" sz="1200" spc="-50" dirty="0">
                <a:solidFill>
                  <a:schemeClr val="bg1"/>
                </a:solidFill>
              </a:rPr>
              <a:t>Select image and click OK</a:t>
            </a:r>
          </a:p>
          <a:p>
            <a:pPr>
              <a:lnSpc>
                <a:spcPct val="90000"/>
              </a:lnSpc>
              <a:spcBef>
                <a:spcPts val="600"/>
              </a:spcBef>
            </a:pPr>
            <a:r>
              <a:rPr lang="en-US" sz="1200" spc="-50" dirty="0">
                <a:solidFill>
                  <a:schemeClr val="bg1"/>
                </a:solidFill>
              </a:rPr>
              <a:t>Scale to full screen size if necessary.</a:t>
            </a:r>
          </a:p>
          <a:p>
            <a:pPr>
              <a:lnSpc>
                <a:spcPct val="90000"/>
              </a:lnSpc>
              <a:spcBef>
                <a:spcPts val="600"/>
              </a:spcBef>
            </a:pPr>
            <a:r>
              <a:rPr lang="en-US" sz="1200" spc="-50" dirty="0">
                <a:solidFill>
                  <a:schemeClr val="bg1"/>
                </a:solidFill>
              </a:rPr>
              <a:t>Click image, go</a:t>
            </a:r>
            <a:r>
              <a:rPr lang="en-US" sz="1200" spc="-50" baseline="0" dirty="0">
                <a:solidFill>
                  <a:schemeClr val="bg1"/>
                </a:solidFill>
              </a:rPr>
              <a:t> to ‘Format-</a:t>
            </a:r>
            <a:r>
              <a:rPr lang="en-US" sz="1200" spc="-50" dirty="0">
                <a:solidFill>
                  <a:schemeClr val="bg1"/>
                </a:solidFill>
              </a:rPr>
              <a:t>Send to Back’</a:t>
            </a:r>
          </a:p>
          <a:p>
            <a:pPr>
              <a:lnSpc>
                <a:spcPct val="90000"/>
              </a:lnSpc>
              <a:spcBef>
                <a:spcPts val="600"/>
              </a:spcBef>
            </a:pPr>
            <a:r>
              <a:rPr lang="en-US" sz="1200" spc="-50" dirty="0">
                <a:solidFill>
                  <a:schemeClr val="bg1"/>
                </a:solidFill>
              </a:rPr>
              <a:t>Go to ‘View-Normal’ to return to slides</a:t>
            </a:r>
          </a:p>
        </p:txBody>
      </p:sp>
      <p:sp>
        <p:nvSpPr>
          <p:cNvPr id="7" name="Freeform 6"/>
          <p:cNvSpPr/>
          <p:nvPr userDrawn="1"/>
        </p:nvSpPr>
        <p:spPr bwMode="gray">
          <a:xfrm>
            <a:off x="-32777" y="4089"/>
            <a:ext cx="6693408" cy="5148072"/>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 name="connsiteX0" fmla="*/ 5222260 w 8888024"/>
              <a:gd name="connsiteY0" fmla="*/ 2891 h 6942534"/>
              <a:gd name="connsiteX1" fmla="*/ 8888024 w 8888024"/>
              <a:gd name="connsiteY1" fmla="*/ 6942534 h 6942534"/>
              <a:gd name="connsiteX2" fmla="*/ 1768767 w 8888024"/>
              <a:gd name="connsiteY2" fmla="*/ 6942534 h 6942534"/>
              <a:gd name="connsiteX3" fmla="*/ 0 w 8888024"/>
              <a:gd name="connsiteY3" fmla="*/ 0 h 6942534"/>
              <a:gd name="connsiteX4" fmla="*/ 5222260 w 8888024"/>
              <a:gd name="connsiteY4" fmla="*/ 2891 h 6942534"/>
              <a:gd name="connsiteX0" fmla="*/ 5222260 w 8888024"/>
              <a:gd name="connsiteY0" fmla="*/ 2891 h 6953589"/>
              <a:gd name="connsiteX1" fmla="*/ 8888024 w 8888024"/>
              <a:gd name="connsiteY1" fmla="*/ 6942534 h 6953589"/>
              <a:gd name="connsiteX2" fmla="*/ 0 w 8888024"/>
              <a:gd name="connsiteY2" fmla="*/ 6953589 h 6953589"/>
              <a:gd name="connsiteX3" fmla="*/ 0 w 8888024"/>
              <a:gd name="connsiteY3" fmla="*/ 0 h 6953589"/>
              <a:gd name="connsiteX4" fmla="*/ 5222260 w 8888024"/>
              <a:gd name="connsiteY4" fmla="*/ 2891 h 6953589"/>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65897 w 8931661"/>
              <a:gd name="connsiteY0" fmla="*/ 2891 h 6942534"/>
              <a:gd name="connsiteX1" fmla="*/ 8931661 w 8931661"/>
              <a:gd name="connsiteY1" fmla="*/ 6942534 h 6942534"/>
              <a:gd name="connsiteX2" fmla="*/ 0 w 8931661"/>
              <a:gd name="connsiteY2" fmla="*/ 6931481 h 6942534"/>
              <a:gd name="connsiteX3" fmla="*/ 43637 w 8931661"/>
              <a:gd name="connsiteY3" fmla="*/ 0 h 6942534"/>
              <a:gd name="connsiteX4" fmla="*/ 5265897 w 8931661"/>
              <a:gd name="connsiteY4" fmla="*/ 2891 h 6942534"/>
              <a:gd name="connsiteX0" fmla="*/ 5266013 w 8931777"/>
              <a:gd name="connsiteY0" fmla="*/ 13828 h 6953471"/>
              <a:gd name="connsiteX1" fmla="*/ 8931777 w 8931777"/>
              <a:gd name="connsiteY1" fmla="*/ 6953471 h 6953471"/>
              <a:gd name="connsiteX2" fmla="*/ 116 w 8931777"/>
              <a:gd name="connsiteY2" fmla="*/ 6942418 h 6953471"/>
              <a:gd name="connsiteX3" fmla="*/ 0 w 8931777"/>
              <a:gd name="connsiteY3" fmla="*/ 0 h 6953471"/>
              <a:gd name="connsiteX4" fmla="*/ 5266013 w 8931777"/>
              <a:gd name="connsiteY4" fmla="*/ 13828 h 6953471"/>
              <a:gd name="connsiteX0" fmla="*/ 5266013 w 8931777"/>
              <a:gd name="connsiteY0" fmla="*/ 2891 h 6942534"/>
              <a:gd name="connsiteX1" fmla="*/ 8931777 w 8931777"/>
              <a:gd name="connsiteY1" fmla="*/ 6942534 h 6942534"/>
              <a:gd name="connsiteX2" fmla="*/ 116 w 8931777"/>
              <a:gd name="connsiteY2" fmla="*/ 6931481 h 6942534"/>
              <a:gd name="connsiteX3" fmla="*/ 0 w 8931777"/>
              <a:gd name="connsiteY3" fmla="*/ 0 h 6942534"/>
              <a:gd name="connsiteX4" fmla="*/ 5266013 w 8931777"/>
              <a:gd name="connsiteY4" fmla="*/ 2891 h 694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1777" h="6942534">
                <a:moveTo>
                  <a:pt x="5266013" y="2891"/>
                </a:moveTo>
                <a:lnTo>
                  <a:pt x="8931777" y="6942534"/>
                </a:lnTo>
                <a:lnTo>
                  <a:pt x="116" y="6931481"/>
                </a:lnTo>
                <a:cubicBezTo>
                  <a:pt x="77" y="4617342"/>
                  <a:pt x="39" y="2314139"/>
                  <a:pt x="0" y="0"/>
                </a:cubicBezTo>
                <a:lnTo>
                  <a:pt x="5266013" y="2891"/>
                </a:ln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788" y="373884"/>
            <a:ext cx="2488753" cy="351646"/>
          </a:xfrm>
          <a:prstGeom prst="rect">
            <a:avLst/>
          </a:prstGeom>
        </p:spPr>
      </p:pic>
      <p:sp>
        <p:nvSpPr>
          <p:cNvPr id="9" name="Title 1"/>
          <p:cNvSpPr>
            <a:spLocks noGrp="1"/>
          </p:cNvSpPr>
          <p:nvPr>
            <p:ph type="ctrTitle" hasCustomPrompt="1"/>
          </p:nvPr>
        </p:nvSpPr>
        <p:spPr bwMode="gray">
          <a:xfrm>
            <a:off x="1104050" y="1767083"/>
            <a:ext cx="3886200" cy="1143000"/>
          </a:xfrm>
          <a:prstGeom prst="rect">
            <a:avLst/>
          </a:prstGeom>
        </p:spPr>
        <p:txBody>
          <a:bodyPr rIns="0" bIns="0" anchor="b" anchorCtr="0"/>
          <a:lstStyle>
            <a:lvl1pPr>
              <a:lnSpc>
                <a:spcPct val="90000"/>
              </a:lnSpc>
              <a:defRPr sz="2800" b="0">
                <a:solidFill>
                  <a:schemeClr val="bg1"/>
                </a:solidFill>
              </a:defRPr>
            </a:lvl1pPr>
          </a:lstStyle>
          <a:p>
            <a:r>
              <a:rPr lang="en-US" dirty="0"/>
              <a:t>Section Title</a:t>
            </a:r>
          </a:p>
        </p:txBody>
      </p:sp>
      <p:sp>
        <p:nvSpPr>
          <p:cNvPr id="11" name="Subtitle 2"/>
          <p:cNvSpPr>
            <a:spLocks noGrp="1"/>
          </p:cNvSpPr>
          <p:nvPr>
            <p:ph type="subTitle" idx="1" hasCustomPrompt="1"/>
          </p:nvPr>
        </p:nvSpPr>
        <p:spPr bwMode="gray">
          <a:xfrm>
            <a:off x="1104050" y="2965167"/>
            <a:ext cx="4386944"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136476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1098557" y="282859"/>
            <a:ext cx="7180264" cy="752292"/>
          </a:xfrm>
          <a:prstGeom prst="rect">
            <a:avLst/>
          </a:prstGeom>
        </p:spPr>
        <p:txBody>
          <a:bodyPr lIns="0"/>
          <a:lstStyle>
            <a:lvl1pPr>
              <a:lnSpc>
                <a:spcPct val="90000"/>
              </a:lnSpc>
              <a:defRPr>
                <a:solidFill>
                  <a:srgbClr val="514689"/>
                </a:solidFill>
              </a:defRPr>
            </a:lvl1pPr>
          </a:lstStyle>
          <a:p>
            <a:r>
              <a:rPr lang="en-US" dirty="0"/>
              <a:t>Click to edit Master title style</a:t>
            </a:r>
          </a:p>
        </p:txBody>
      </p:sp>
      <p:sp>
        <p:nvSpPr>
          <p:cNvPr id="9" name="Content Placeholder 2"/>
          <p:cNvSpPr>
            <a:spLocks noGrp="1"/>
          </p:cNvSpPr>
          <p:nvPr>
            <p:ph idx="1"/>
          </p:nvPr>
        </p:nvSpPr>
        <p:spPr>
          <a:xfrm>
            <a:off x="1088570" y="1526709"/>
            <a:ext cx="7190249" cy="297656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0"/>
          <p:cNvSpPr>
            <a:spLocks noGrp="1"/>
          </p:cNvSpPr>
          <p:nvPr>
            <p:ph type="body" sz="quarter" idx="13" hasCustomPrompt="1"/>
          </p:nvPr>
        </p:nvSpPr>
        <p:spPr>
          <a:xfrm>
            <a:off x="1088572" y="1035152"/>
            <a:ext cx="7190248" cy="391312"/>
          </a:xfrm>
          <a:prstGeom prst="rect">
            <a:avLst/>
          </a:prstGeo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
        <p:nvSpPr>
          <p:cNvPr id="15" name="Date Placeholder 11"/>
          <p:cNvSpPr>
            <a:spLocks noGrp="1"/>
          </p:cNvSpPr>
          <p:nvPr>
            <p:ph type="dt" sz="half" idx="14"/>
          </p:nvPr>
        </p:nvSpPr>
        <p:spPr>
          <a:xfrm>
            <a:off x="2830750" y="4780683"/>
            <a:ext cx="440597" cy="231266"/>
          </a:xfrm>
          <a:prstGeom prst="rect">
            <a:avLst/>
          </a:prstGeom>
        </p:spPr>
        <p:txBody>
          <a:bodyPr/>
          <a:lstStyle/>
          <a:p>
            <a:fld id="{4221F580-C0C7-FE4A-BB06-8E6F259722CB}" type="datetime1">
              <a:rPr lang="en-US" smtClean="0"/>
              <a:t>3/11/20</a:t>
            </a:fld>
            <a:endParaRPr lang="en-US" dirty="0"/>
          </a:p>
        </p:txBody>
      </p:sp>
      <p:sp>
        <p:nvSpPr>
          <p:cNvPr id="16" name="Footer Placeholder 12"/>
          <p:cNvSpPr>
            <a:spLocks noGrp="1"/>
          </p:cNvSpPr>
          <p:nvPr>
            <p:ph type="ftr" sz="quarter" idx="15"/>
          </p:nvPr>
        </p:nvSpPr>
        <p:spPr>
          <a:xfrm>
            <a:off x="3273552" y="4780683"/>
            <a:ext cx="5030042" cy="231266"/>
          </a:xfrm>
          <a:prstGeom prst="rect">
            <a:avLst/>
          </a:prstGeom>
        </p:spPr>
        <p:txBody>
          <a:bodyPr/>
          <a:lstStyle/>
          <a:p>
            <a:r>
              <a:rPr lang="en-US" dirty="0">
                <a:solidFill>
                  <a:srgbClr val="605F62"/>
                </a:solidFill>
              </a:rPr>
              <a:t>Presentation or Section Title</a:t>
            </a:r>
          </a:p>
        </p:txBody>
      </p:sp>
      <p:sp>
        <p:nvSpPr>
          <p:cNvPr id="17" name="Slide Number Placeholder 13"/>
          <p:cNvSpPr>
            <a:spLocks noGrp="1"/>
          </p:cNvSpPr>
          <p:nvPr>
            <p:ph type="sldNum" sz="quarter" idx="16"/>
          </p:nvPr>
        </p:nvSpPr>
        <p:spPr>
          <a:xfrm>
            <a:off x="8305799" y="4780684"/>
            <a:ext cx="346745" cy="231266"/>
          </a:xfrm>
          <a:prstGeom prst="rect">
            <a:avLst/>
          </a:prstGeom>
        </p:spPr>
        <p:txBody>
          <a:body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1576511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Title 1"/>
          <p:cNvSpPr>
            <a:spLocks noGrp="1"/>
          </p:cNvSpPr>
          <p:nvPr>
            <p:ph type="title"/>
          </p:nvPr>
        </p:nvSpPr>
        <p:spPr>
          <a:xfrm>
            <a:off x="1098557" y="292002"/>
            <a:ext cx="7178040" cy="749808"/>
          </a:xfrm>
          <a:prstGeom prst="rect">
            <a:avLst/>
          </a:prstGeom>
        </p:spPr>
        <p:txBody>
          <a:bodyPr/>
          <a:lstStyle>
            <a:lvl1pPr>
              <a:lnSpc>
                <a:spcPct val="90000"/>
              </a:lnSpc>
              <a:defRPr>
                <a:solidFill>
                  <a:srgbClr val="514689"/>
                </a:solidFill>
              </a:defRPr>
            </a:lvl1pPr>
          </a:lstStyle>
          <a:p>
            <a:r>
              <a:rPr lang="en-US" dirty="0"/>
              <a:t>Click to edit Master title style</a:t>
            </a:r>
          </a:p>
        </p:txBody>
      </p:sp>
      <p:sp>
        <p:nvSpPr>
          <p:cNvPr id="14" name="Content Placeholder 2"/>
          <p:cNvSpPr>
            <a:spLocks noGrp="1"/>
          </p:cNvSpPr>
          <p:nvPr>
            <p:ph sz="half" idx="1"/>
          </p:nvPr>
        </p:nvSpPr>
        <p:spPr>
          <a:xfrm>
            <a:off x="931380" y="1526710"/>
            <a:ext cx="3577127" cy="2976561"/>
          </a:xfrm>
          <a:prstGeom prst="rect">
            <a:avLst/>
          </a:prstGeo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Date Placeholder 11"/>
          <p:cNvSpPr>
            <a:spLocks noGrp="1"/>
          </p:cNvSpPr>
          <p:nvPr>
            <p:ph type="dt" sz="half" idx="14"/>
          </p:nvPr>
        </p:nvSpPr>
        <p:spPr>
          <a:xfrm>
            <a:off x="2779776" y="4780682"/>
            <a:ext cx="492673" cy="231267"/>
          </a:xfrm>
          <a:prstGeom prst="rect">
            <a:avLst/>
          </a:prstGeom>
        </p:spPr>
        <p:txBody>
          <a:bodyPr/>
          <a:lstStyle/>
          <a:p>
            <a:fld id="{B62F187D-5CCE-2540-89F0-172D7E4DA3AC}" type="datetime1">
              <a:rPr lang="en-US" smtClean="0"/>
              <a:t>3/11/20</a:t>
            </a:fld>
            <a:endParaRPr lang="en-US" dirty="0"/>
          </a:p>
        </p:txBody>
      </p:sp>
      <p:sp>
        <p:nvSpPr>
          <p:cNvPr id="17" name="Footer Placeholder 12"/>
          <p:cNvSpPr>
            <a:spLocks noGrp="1"/>
          </p:cNvSpPr>
          <p:nvPr>
            <p:ph type="ftr" sz="quarter" idx="15"/>
          </p:nvPr>
        </p:nvSpPr>
        <p:spPr>
          <a:xfrm>
            <a:off x="3273552" y="4780683"/>
            <a:ext cx="5030042" cy="231266"/>
          </a:xfrm>
          <a:prstGeom prst="rect">
            <a:avLst/>
          </a:prstGeom>
        </p:spPr>
        <p:txBody>
          <a:bodyPr/>
          <a:lstStyle/>
          <a:p>
            <a:r>
              <a:rPr lang="en-US">
                <a:solidFill>
                  <a:srgbClr val="605F62"/>
                </a:solidFill>
              </a:rPr>
              <a:t>Presentation or Section Title</a:t>
            </a:r>
            <a:endParaRPr lang="en-US" dirty="0">
              <a:solidFill>
                <a:srgbClr val="605F62"/>
              </a:solidFill>
            </a:endParaRPr>
          </a:p>
        </p:txBody>
      </p:sp>
      <p:sp>
        <p:nvSpPr>
          <p:cNvPr id="18" name="Slide Number Placeholder 13"/>
          <p:cNvSpPr>
            <a:spLocks noGrp="1"/>
          </p:cNvSpPr>
          <p:nvPr>
            <p:ph type="sldNum" sz="quarter" idx="16"/>
          </p:nvPr>
        </p:nvSpPr>
        <p:spPr>
          <a:xfrm>
            <a:off x="8305799" y="4780684"/>
            <a:ext cx="346745" cy="231266"/>
          </a:xfrm>
          <a:prstGeom prst="rect">
            <a:avLst/>
          </a:prstGeom>
        </p:spPr>
        <p:txBody>
          <a:bodyPr/>
          <a:lstStyle/>
          <a:p>
            <a:fld id="{0D558541-60C9-42A2-8392-FF12533A6B7A}" type="slidenum">
              <a:rPr lang="en-US" smtClean="0"/>
              <a:pPr/>
              <a:t>‹#›</a:t>
            </a:fld>
            <a:endParaRPr lang="en-US" dirty="0"/>
          </a:p>
        </p:txBody>
      </p:sp>
      <p:sp>
        <p:nvSpPr>
          <p:cNvPr id="19" name="Content Placeholder 2"/>
          <p:cNvSpPr>
            <a:spLocks noGrp="1"/>
          </p:cNvSpPr>
          <p:nvPr>
            <p:ph sz="half" idx="17"/>
          </p:nvPr>
        </p:nvSpPr>
        <p:spPr>
          <a:xfrm>
            <a:off x="4695833" y="1524606"/>
            <a:ext cx="3582987" cy="2978665"/>
          </a:xfrm>
          <a:prstGeom prst="rect">
            <a:avLst/>
          </a:prstGeo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0"/>
          <p:cNvSpPr>
            <a:spLocks noGrp="1"/>
          </p:cNvSpPr>
          <p:nvPr>
            <p:ph type="body" sz="quarter" idx="18" hasCustomPrompt="1"/>
          </p:nvPr>
        </p:nvSpPr>
        <p:spPr>
          <a:xfrm>
            <a:off x="1098556" y="1035152"/>
            <a:ext cx="7180263" cy="391312"/>
          </a:xfrm>
          <a:prstGeom prst="rect">
            <a:avLst/>
          </a:prstGeo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3186518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Content Placeholder 2"/>
          <p:cNvSpPr>
            <a:spLocks noGrp="1"/>
          </p:cNvSpPr>
          <p:nvPr>
            <p:ph sz="half" idx="18"/>
          </p:nvPr>
        </p:nvSpPr>
        <p:spPr>
          <a:xfrm>
            <a:off x="932494" y="1799760"/>
            <a:ext cx="3587119" cy="2697161"/>
          </a:xfrm>
          <a:prstGeom prst="rect">
            <a:avLst/>
          </a:prstGeo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
          <p:cNvSpPr>
            <a:spLocks noGrp="1"/>
          </p:cNvSpPr>
          <p:nvPr>
            <p:ph type="body" idx="1"/>
          </p:nvPr>
        </p:nvSpPr>
        <p:spPr>
          <a:xfrm>
            <a:off x="1107414" y="1523713"/>
            <a:ext cx="3412205" cy="295195"/>
          </a:xfrm>
          <a:prstGeom prst="rect">
            <a:avLst/>
          </a:prstGeom>
        </p:spPr>
        <p:txBody>
          <a:bodyPr anchor="b"/>
          <a:lstStyle>
            <a:lvl1pPr marL="0" indent="0">
              <a:buNone/>
              <a:defRPr sz="1700" b="0">
                <a:solidFill>
                  <a:srgbClr val="5146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Date Placeholder 11"/>
          <p:cNvSpPr>
            <a:spLocks noGrp="1"/>
          </p:cNvSpPr>
          <p:nvPr>
            <p:ph type="dt" sz="half" idx="14"/>
          </p:nvPr>
        </p:nvSpPr>
        <p:spPr>
          <a:xfrm>
            <a:off x="2798064" y="4780482"/>
            <a:ext cx="473282" cy="231267"/>
          </a:xfrm>
          <a:prstGeom prst="rect">
            <a:avLst/>
          </a:prstGeom>
        </p:spPr>
        <p:txBody>
          <a:bodyPr/>
          <a:lstStyle/>
          <a:p>
            <a:fld id="{7390B150-5DE9-D249-9EDB-A4FEB84366A7}" type="datetime1">
              <a:rPr lang="en-US" smtClean="0"/>
              <a:t>3/11/20</a:t>
            </a:fld>
            <a:endParaRPr lang="en-US" dirty="0"/>
          </a:p>
        </p:txBody>
      </p:sp>
      <p:sp>
        <p:nvSpPr>
          <p:cNvPr id="21" name="Footer Placeholder 12"/>
          <p:cNvSpPr>
            <a:spLocks noGrp="1"/>
          </p:cNvSpPr>
          <p:nvPr>
            <p:ph type="ftr" sz="quarter" idx="15"/>
          </p:nvPr>
        </p:nvSpPr>
        <p:spPr>
          <a:xfrm>
            <a:off x="3273552" y="4780683"/>
            <a:ext cx="5030042" cy="231266"/>
          </a:xfrm>
          <a:prstGeom prst="rect">
            <a:avLst/>
          </a:prstGeom>
        </p:spPr>
        <p:txBody>
          <a:bodyPr/>
          <a:lstStyle/>
          <a:p>
            <a:r>
              <a:rPr lang="en-US">
                <a:solidFill>
                  <a:srgbClr val="605F62"/>
                </a:solidFill>
              </a:rPr>
              <a:t>Presentation or Section Title</a:t>
            </a:r>
            <a:endParaRPr lang="en-US" dirty="0">
              <a:solidFill>
                <a:srgbClr val="605F62"/>
              </a:solidFill>
            </a:endParaRPr>
          </a:p>
        </p:txBody>
      </p:sp>
      <p:sp>
        <p:nvSpPr>
          <p:cNvPr id="22" name="Slide Number Placeholder 13"/>
          <p:cNvSpPr>
            <a:spLocks noGrp="1"/>
          </p:cNvSpPr>
          <p:nvPr>
            <p:ph type="sldNum" sz="quarter" idx="16"/>
          </p:nvPr>
        </p:nvSpPr>
        <p:spPr>
          <a:xfrm>
            <a:off x="8305799" y="4780684"/>
            <a:ext cx="346745" cy="231266"/>
          </a:xfrm>
          <a:prstGeom prst="rect">
            <a:avLst/>
          </a:prstGeom>
        </p:spPr>
        <p:txBody>
          <a:bodyPr/>
          <a:lstStyle/>
          <a:p>
            <a:fld id="{0D558541-60C9-42A2-8392-FF12533A6B7A}" type="slidenum">
              <a:rPr lang="en-US" smtClean="0"/>
              <a:pPr/>
              <a:t>‹#›</a:t>
            </a:fld>
            <a:endParaRPr lang="en-US" dirty="0"/>
          </a:p>
        </p:txBody>
      </p:sp>
      <p:sp>
        <p:nvSpPr>
          <p:cNvPr id="11" name="Content Placeholder 2"/>
          <p:cNvSpPr>
            <a:spLocks noGrp="1"/>
          </p:cNvSpPr>
          <p:nvPr>
            <p:ph sz="half" idx="19"/>
          </p:nvPr>
        </p:nvSpPr>
        <p:spPr>
          <a:xfrm>
            <a:off x="4688513" y="1799760"/>
            <a:ext cx="3587119" cy="2697161"/>
          </a:xfrm>
          <a:prstGeom prst="rect">
            <a:avLst/>
          </a:prstGeo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idx="20"/>
          </p:nvPr>
        </p:nvSpPr>
        <p:spPr>
          <a:xfrm>
            <a:off x="4863433" y="1523713"/>
            <a:ext cx="3412205" cy="295195"/>
          </a:xfrm>
          <a:prstGeom prst="rect">
            <a:avLst/>
          </a:prstGeom>
        </p:spPr>
        <p:txBody>
          <a:bodyPr anchor="b"/>
          <a:lstStyle>
            <a:lvl1pPr marL="0" indent="0">
              <a:buNone/>
              <a:defRPr sz="1700" b="0">
                <a:solidFill>
                  <a:srgbClr val="5146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itle 1"/>
          <p:cNvSpPr>
            <a:spLocks noGrp="1"/>
          </p:cNvSpPr>
          <p:nvPr>
            <p:ph type="title"/>
          </p:nvPr>
        </p:nvSpPr>
        <p:spPr>
          <a:xfrm>
            <a:off x="1098557" y="292002"/>
            <a:ext cx="7178040" cy="749808"/>
          </a:xfrm>
          <a:prstGeom prst="rect">
            <a:avLst/>
          </a:prstGeom>
        </p:spPr>
        <p:txBody>
          <a:bodyPr/>
          <a:lstStyle>
            <a:lvl1pPr>
              <a:lnSpc>
                <a:spcPct val="90000"/>
              </a:lnSpc>
              <a:defRPr>
                <a:solidFill>
                  <a:srgbClr val="514689"/>
                </a:solidFill>
              </a:defRPr>
            </a:lvl1pPr>
          </a:lstStyle>
          <a:p>
            <a:r>
              <a:rPr lang="en-US" dirty="0"/>
              <a:t>Click to edit Master title style</a:t>
            </a:r>
          </a:p>
        </p:txBody>
      </p:sp>
      <p:sp>
        <p:nvSpPr>
          <p:cNvPr id="23" name="Text Placeholder 10"/>
          <p:cNvSpPr>
            <a:spLocks noGrp="1"/>
          </p:cNvSpPr>
          <p:nvPr>
            <p:ph type="body" sz="quarter" idx="21" hasCustomPrompt="1"/>
          </p:nvPr>
        </p:nvSpPr>
        <p:spPr>
          <a:xfrm>
            <a:off x="1098556" y="1035152"/>
            <a:ext cx="7180263" cy="391312"/>
          </a:xfrm>
          <a:prstGeom prst="rect">
            <a:avLst/>
          </a:prstGeo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2403314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w/ image top">
    <p:spTree>
      <p:nvGrpSpPr>
        <p:cNvPr id="1" name=""/>
        <p:cNvGrpSpPr/>
        <p:nvPr/>
      </p:nvGrpSpPr>
      <p:grpSpPr>
        <a:xfrm>
          <a:off x="0" y="0"/>
          <a:ext cx="0" cy="0"/>
          <a:chOff x="0" y="0"/>
          <a:chExt cx="0" cy="0"/>
        </a:xfrm>
      </p:grpSpPr>
      <p:sp>
        <p:nvSpPr>
          <p:cNvPr id="18" name="Text Placeholder 2"/>
          <p:cNvSpPr>
            <a:spLocks noGrp="1"/>
          </p:cNvSpPr>
          <p:nvPr>
            <p:ph type="body" idx="1"/>
          </p:nvPr>
        </p:nvSpPr>
        <p:spPr>
          <a:xfrm>
            <a:off x="1105814" y="3148557"/>
            <a:ext cx="3413806" cy="347472"/>
          </a:xfrm>
          <a:prstGeom prst="rect">
            <a:avLst/>
          </a:prstGeom>
        </p:spPr>
        <p:txBody>
          <a:bodyPr anchor="b"/>
          <a:lstStyle>
            <a:lvl1pPr marL="0" indent="0">
              <a:buNone/>
              <a:defRPr sz="1700" b="0">
                <a:solidFill>
                  <a:srgbClr val="5146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Content Placeholder 3"/>
          <p:cNvSpPr>
            <a:spLocks noGrp="1"/>
          </p:cNvSpPr>
          <p:nvPr>
            <p:ph sz="half" idx="2"/>
          </p:nvPr>
        </p:nvSpPr>
        <p:spPr>
          <a:xfrm>
            <a:off x="1104906" y="3418648"/>
            <a:ext cx="3414713" cy="1064379"/>
          </a:xfrm>
          <a:prstGeom prst="rect">
            <a:avLst/>
          </a:prstGeom>
        </p:spPr>
        <p:txBody>
          <a:bodyPr vert="horz" lIns="0" tIns="0" rIns="91440" bIns="45720" rtlCol="0">
            <a:noAutofit/>
          </a:bodyPr>
          <a:lstStyle>
            <a:lvl1pPr marL="0" indent="0">
              <a:buNone/>
              <a:defRPr lang="en-US" smtClean="0"/>
            </a:lvl1pPr>
            <a:lvl2pPr marL="206375" indent="0">
              <a:buNone/>
              <a:defRPr lang="en-US" smtClean="0"/>
            </a:lvl2pPr>
            <a:lvl3pPr marL="457200" indent="0">
              <a:buNone/>
              <a:defRPr lang="en-US" smtClean="0"/>
            </a:lvl3pPr>
            <a:lvl4pPr marL="631825" indent="0">
              <a:buNone/>
              <a:defRPr lang="en-US" smtClean="0"/>
            </a:lvl4pPr>
            <a:lvl5pPr marL="804862" indent="0">
              <a:buNone/>
              <a:defRPr lang="en-US"/>
            </a:lvl5pPr>
          </a:lstStyle>
          <a:p>
            <a:pPr lvl="0"/>
            <a:r>
              <a:rPr lang="en-US" dirty="0"/>
              <a:t>Click to edit Master text styles</a:t>
            </a:r>
          </a:p>
        </p:txBody>
      </p:sp>
      <p:sp>
        <p:nvSpPr>
          <p:cNvPr id="23" name="Picture Placeholder 12"/>
          <p:cNvSpPr>
            <a:spLocks noGrp="1"/>
          </p:cNvSpPr>
          <p:nvPr>
            <p:ph type="pic" sz="quarter" idx="14" hasCustomPrompt="1"/>
          </p:nvPr>
        </p:nvSpPr>
        <p:spPr>
          <a:xfrm>
            <a:off x="1108075" y="1526709"/>
            <a:ext cx="3411545" cy="1546280"/>
          </a:xfrm>
          <a:prstGeom prst="rect">
            <a:avLst/>
          </a:prstGeom>
        </p:spPr>
        <p:txBody>
          <a:bodyPr anchor="ctr"/>
          <a:lstStyle>
            <a:lvl1pPr marL="0" indent="0" algn="ctr">
              <a:buNone/>
              <a:defRPr/>
            </a:lvl1pPr>
          </a:lstStyle>
          <a:p>
            <a:r>
              <a:rPr lang="en-US" dirty="0"/>
              <a:t>Insert image</a:t>
            </a:r>
          </a:p>
        </p:txBody>
      </p:sp>
      <p:sp>
        <p:nvSpPr>
          <p:cNvPr id="25" name="Date Placeholder 11"/>
          <p:cNvSpPr>
            <a:spLocks noGrp="1"/>
          </p:cNvSpPr>
          <p:nvPr>
            <p:ph type="dt" sz="half" idx="16"/>
          </p:nvPr>
        </p:nvSpPr>
        <p:spPr>
          <a:xfrm>
            <a:off x="2603835" y="4779052"/>
            <a:ext cx="667512" cy="231266"/>
          </a:xfrm>
          <a:prstGeom prst="rect">
            <a:avLst/>
          </a:prstGeom>
        </p:spPr>
        <p:txBody>
          <a:bodyPr/>
          <a:lstStyle/>
          <a:p>
            <a:fld id="{482CC369-25CA-A140-8CA0-FF7FC94DB54C}" type="datetime1">
              <a:rPr lang="en-US" smtClean="0"/>
              <a:t>3/11/20</a:t>
            </a:fld>
            <a:endParaRPr lang="en-US" dirty="0"/>
          </a:p>
        </p:txBody>
      </p:sp>
      <p:sp>
        <p:nvSpPr>
          <p:cNvPr id="26" name="Footer Placeholder 12"/>
          <p:cNvSpPr>
            <a:spLocks noGrp="1"/>
          </p:cNvSpPr>
          <p:nvPr>
            <p:ph type="ftr" sz="quarter" idx="17"/>
          </p:nvPr>
        </p:nvSpPr>
        <p:spPr>
          <a:xfrm>
            <a:off x="3273552" y="4780683"/>
            <a:ext cx="5030042" cy="231266"/>
          </a:xfrm>
          <a:prstGeom prst="rect">
            <a:avLst/>
          </a:prstGeom>
        </p:spPr>
        <p:txBody>
          <a:bodyPr/>
          <a:lstStyle/>
          <a:p>
            <a:r>
              <a:rPr lang="en-US">
                <a:solidFill>
                  <a:srgbClr val="605F62"/>
                </a:solidFill>
              </a:rPr>
              <a:t>Presentation or Section Title</a:t>
            </a:r>
            <a:endParaRPr lang="en-US" dirty="0">
              <a:solidFill>
                <a:srgbClr val="605F62"/>
              </a:solidFill>
            </a:endParaRPr>
          </a:p>
        </p:txBody>
      </p:sp>
      <p:sp>
        <p:nvSpPr>
          <p:cNvPr id="27" name="Slide Number Placeholder 13"/>
          <p:cNvSpPr>
            <a:spLocks noGrp="1"/>
          </p:cNvSpPr>
          <p:nvPr>
            <p:ph type="sldNum" sz="quarter" idx="18"/>
          </p:nvPr>
        </p:nvSpPr>
        <p:spPr>
          <a:xfrm>
            <a:off x="8305799" y="4780684"/>
            <a:ext cx="346745" cy="231266"/>
          </a:xfrm>
          <a:prstGeom prst="rect">
            <a:avLst/>
          </a:prstGeom>
        </p:spPr>
        <p:txBody>
          <a:bodyPr/>
          <a:lstStyle/>
          <a:p>
            <a:fld id="{0D558541-60C9-42A2-8392-FF12533A6B7A}" type="slidenum">
              <a:rPr lang="en-US" smtClean="0"/>
              <a:pPr/>
              <a:t>‹#›</a:t>
            </a:fld>
            <a:endParaRPr lang="en-US" dirty="0"/>
          </a:p>
        </p:txBody>
      </p:sp>
      <p:sp>
        <p:nvSpPr>
          <p:cNvPr id="14" name="Text Placeholder 2"/>
          <p:cNvSpPr>
            <a:spLocks noGrp="1"/>
          </p:cNvSpPr>
          <p:nvPr>
            <p:ph type="body" idx="19"/>
          </p:nvPr>
        </p:nvSpPr>
        <p:spPr>
          <a:xfrm>
            <a:off x="4865008" y="3148557"/>
            <a:ext cx="3413806" cy="347472"/>
          </a:xfrm>
          <a:prstGeom prst="rect">
            <a:avLst/>
          </a:prstGeom>
        </p:spPr>
        <p:txBody>
          <a:bodyPr anchor="b"/>
          <a:lstStyle>
            <a:lvl1pPr marL="0" indent="0">
              <a:buNone/>
              <a:defRPr sz="1700" b="0">
                <a:solidFill>
                  <a:srgbClr val="5146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Content Placeholder 3"/>
          <p:cNvSpPr>
            <a:spLocks noGrp="1"/>
          </p:cNvSpPr>
          <p:nvPr>
            <p:ph sz="half" idx="20"/>
          </p:nvPr>
        </p:nvSpPr>
        <p:spPr>
          <a:xfrm>
            <a:off x="4864100" y="3418648"/>
            <a:ext cx="3414713" cy="1064379"/>
          </a:xfrm>
          <a:prstGeom prst="rect">
            <a:avLst/>
          </a:prstGeom>
        </p:spPr>
        <p:txBody>
          <a:bodyPr vert="horz" lIns="0" tIns="0" rIns="91440" bIns="45720" rtlCol="0">
            <a:noAutofit/>
          </a:bodyPr>
          <a:lstStyle>
            <a:lvl1pPr marL="0" indent="0">
              <a:buNone/>
              <a:defRPr lang="en-US" smtClean="0"/>
            </a:lvl1pPr>
            <a:lvl2pPr marL="206375" indent="0">
              <a:buNone/>
              <a:defRPr lang="en-US" smtClean="0"/>
            </a:lvl2pPr>
            <a:lvl3pPr marL="457200" indent="0">
              <a:buNone/>
              <a:defRPr lang="en-US" smtClean="0"/>
            </a:lvl3pPr>
            <a:lvl4pPr marL="631825" indent="0">
              <a:buNone/>
              <a:defRPr lang="en-US" smtClean="0"/>
            </a:lvl4pPr>
            <a:lvl5pPr marL="804862" indent="0">
              <a:buNone/>
              <a:defRPr lang="en-US"/>
            </a:lvl5pPr>
          </a:lstStyle>
          <a:p>
            <a:pPr lvl="0"/>
            <a:r>
              <a:rPr lang="en-US" dirty="0"/>
              <a:t>Click to edit Master text styles</a:t>
            </a:r>
          </a:p>
        </p:txBody>
      </p:sp>
      <p:sp>
        <p:nvSpPr>
          <p:cNvPr id="16" name="Picture Placeholder 12"/>
          <p:cNvSpPr>
            <a:spLocks noGrp="1"/>
          </p:cNvSpPr>
          <p:nvPr>
            <p:ph type="pic" sz="quarter" idx="21" hasCustomPrompt="1"/>
          </p:nvPr>
        </p:nvSpPr>
        <p:spPr>
          <a:xfrm>
            <a:off x="4867269" y="1526709"/>
            <a:ext cx="3411545" cy="1546280"/>
          </a:xfrm>
          <a:prstGeom prst="rect">
            <a:avLst/>
          </a:prstGeom>
        </p:spPr>
        <p:txBody>
          <a:bodyPr anchor="ctr"/>
          <a:lstStyle>
            <a:lvl1pPr marL="0" indent="0" algn="ctr">
              <a:buNone/>
              <a:defRPr/>
            </a:lvl1pPr>
          </a:lstStyle>
          <a:p>
            <a:r>
              <a:rPr lang="en-US" dirty="0"/>
              <a:t>Insert image</a:t>
            </a:r>
          </a:p>
        </p:txBody>
      </p:sp>
      <p:sp>
        <p:nvSpPr>
          <p:cNvPr id="21" name="Title 1"/>
          <p:cNvSpPr>
            <a:spLocks noGrp="1"/>
          </p:cNvSpPr>
          <p:nvPr>
            <p:ph type="title"/>
          </p:nvPr>
        </p:nvSpPr>
        <p:spPr>
          <a:xfrm>
            <a:off x="1098557" y="292002"/>
            <a:ext cx="7178040" cy="749808"/>
          </a:xfrm>
          <a:prstGeom prst="rect">
            <a:avLst/>
          </a:prstGeom>
        </p:spPr>
        <p:txBody>
          <a:bodyPr/>
          <a:lstStyle>
            <a:lvl1pPr>
              <a:lnSpc>
                <a:spcPct val="90000"/>
              </a:lnSpc>
              <a:defRPr>
                <a:solidFill>
                  <a:srgbClr val="514689"/>
                </a:solidFill>
              </a:defRPr>
            </a:lvl1pPr>
          </a:lstStyle>
          <a:p>
            <a:r>
              <a:rPr lang="en-US" dirty="0"/>
              <a:t>Click to edit Master title style</a:t>
            </a:r>
          </a:p>
        </p:txBody>
      </p:sp>
      <p:sp>
        <p:nvSpPr>
          <p:cNvPr id="24" name="Text Placeholder 10"/>
          <p:cNvSpPr>
            <a:spLocks noGrp="1"/>
          </p:cNvSpPr>
          <p:nvPr>
            <p:ph type="body" sz="quarter" idx="22" hasCustomPrompt="1"/>
          </p:nvPr>
        </p:nvSpPr>
        <p:spPr>
          <a:xfrm>
            <a:off x="1098556" y="1035152"/>
            <a:ext cx="7180263" cy="391312"/>
          </a:xfrm>
          <a:prstGeom prst="rect">
            <a:avLst/>
          </a:prstGeo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508794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cked Two Content + Side">
    <p:spTree>
      <p:nvGrpSpPr>
        <p:cNvPr id="1" name=""/>
        <p:cNvGrpSpPr/>
        <p:nvPr/>
      </p:nvGrpSpPr>
      <p:grpSpPr>
        <a:xfrm>
          <a:off x="0" y="0"/>
          <a:ext cx="0" cy="0"/>
          <a:chOff x="0" y="0"/>
          <a:chExt cx="0" cy="0"/>
        </a:xfrm>
      </p:grpSpPr>
      <p:sp>
        <p:nvSpPr>
          <p:cNvPr id="23" name="Date Placeholder 11"/>
          <p:cNvSpPr>
            <a:spLocks noGrp="1"/>
          </p:cNvSpPr>
          <p:nvPr>
            <p:ph type="dt" sz="half" idx="22"/>
          </p:nvPr>
        </p:nvSpPr>
        <p:spPr>
          <a:xfrm>
            <a:off x="2807208" y="4780682"/>
            <a:ext cx="466344" cy="231267"/>
          </a:xfrm>
          <a:prstGeom prst="rect">
            <a:avLst/>
          </a:prstGeom>
        </p:spPr>
        <p:txBody>
          <a:bodyPr/>
          <a:lstStyle/>
          <a:p>
            <a:fld id="{D84B06E5-F86A-B54A-BD79-1396288F3124}" type="datetime1">
              <a:rPr lang="en-US" smtClean="0"/>
              <a:t>3/11/20</a:t>
            </a:fld>
            <a:endParaRPr lang="en-US" dirty="0"/>
          </a:p>
        </p:txBody>
      </p:sp>
      <p:sp>
        <p:nvSpPr>
          <p:cNvPr id="24" name="Footer Placeholder 12"/>
          <p:cNvSpPr>
            <a:spLocks noGrp="1"/>
          </p:cNvSpPr>
          <p:nvPr>
            <p:ph type="ftr" sz="quarter" idx="23"/>
          </p:nvPr>
        </p:nvSpPr>
        <p:spPr>
          <a:xfrm>
            <a:off x="3273552" y="4780683"/>
            <a:ext cx="5030042" cy="231266"/>
          </a:xfrm>
          <a:prstGeom prst="rect">
            <a:avLst/>
          </a:prstGeom>
        </p:spPr>
        <p:txBody>
          <a:bodyPr/>
          <a:lstStyle/>
          <a:p>
            <a:r>
              <a:rPr lang="en-US">
                <a:solidFill>
                  <a:srgbClr val="605F62"/>
                </a:solidFill>
              </a:rPr>
              <a:t>Presentation or Section Title</a:t>
            </a:r>
            <a:endParaRPr lang="en-US" dirty="0">
              <a:solidFill>
                <a:srgbClr val="605F62"/>
              </a:solidFill>
            </a:endParaRPr>
          </a:p>
        </p:txBody>
      </p:sp>
      <p:sp>
        <p:nvSpPr>
          <p:cNvPr id="25" name="Slide Number Placeholder 13"/>
          <p:cNvSpPr>
            <a:spLocks noGrp="1"/>
          </p:cNvSpPr>
          <p:nvPr>
            <p:ph type="sldNum" sz="quarter" idx="16"/>
          </p:nvPr>
        </p:nvSpPr>
        <p:spPr>
          <a:xfrm>
            <a:off x="8305799" y="4780684"/>
            <a:ext cx="346745" cy="231266"/>
          </a:xfrm>
          <a:prstGeom prst="rect">
            <a:avLst/>
          </a:prstGeom>
        </p:spPr>
        <p:txBody>
          <a:bodyPr/>
          <a:lstStyle/>
          <a:p>
            <a:fld id="{0D558541-60C9-42A2-8392-FF12533A6B7A}" type="slidenum">
              <a:rPr lang="en-US" smtClean="0"/>
              <a:pPr/>
              <a:t>‹#›</a:t>
            </a:fld>
            <a:endParaRPr lang="en-US" dirty="0"/>
          </a:p>
        </p:txBody>
      </p:sp>
      <p:sp>
        <p:nvSpPr>
          <p:cNvPr id="26" name="Content Placeholder 2"/>
          <p:cNvSpPr>
            <a:spLocks noGrp="1"/>
          </p:cNvSpPr>
          <p:nvPr>
            <p:ph sz="half" idx="24" hasCustomPrompt="1"/>
          </p:nvPr>
        </p:nvSpPr>
        <p:spPr>
          <a:xfrm>
            <a:off x="5195169" y="1524466"/>
            <a:ext cx="3948831" cy="2971333"/>
          </a:xfrm>
          <a:prstGeom prst="rect">
            <a:avLst/>
          </a:prstGeom>
        </p:spPr>
        <p:txBody>
          <a:bodyPr vert="horz" lIns="0" tIns="0" rIns="91440" bIns="45720" rtlCol="0">
            <a:noAutofit/>
          </a:bodyPr>
          <a:lstStyle>
            <a:lvl1pPr marL="0" indent="0">
              <a:buNone/>
              <a:defRPr lang="en-US" smtClean="0"/>
            </a:lvl1pPr>
            <a:lvl2pPr>
              <a:defRPr lang="en-US" smtClean="0"/>
            </a:lvl2pPr>
            <a:lvl3pPr>
              <a:defRPr lang="en-US" smtClean="0"/>
            </a:lvl3pPr>
            <a:lvl4pPr>
              <a:defRPr lang="en-US" smtClean="0"/>
            </a:lvl4pPr>
            <a:lvl5pPr>
              <a:defRPr lang="en-US"/>
            </a:lvl5pPr>
          </a:lstStyle>
          <a:p>
            <a:pPr lvl="0"/>
            <a:r>
              <a:rPr lang="en-US" dirty="0"/>
              <a:t>Placeholder</a:t>
            </a:r>
          </a:p>
        </p:txBody>
      </p:sp>
      <p:sp>
        <p:nvSpPr>
          <p:cNvPr id="14" name="Content Placeholder 2"/>
          <p:cNvSpPr>
            <a:spLocks noGrp="1"/>
          </p:cNvSpPr>
          <p:nvPr>
            <p:ph sz="half" idx="18"/>
          </p:nvPr>
        </p:nvSpPr>
        <p:spPr>
          <a:xfrm>
            <a:off x="932494" y="1799760"/>
            <a:ext cx="3931606" cy="1087903"/>
          </a:xfrm>
          <a:prstGeom prst="rect">
            <a:avLst/>
          </a:prstGeo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Text Placeholder 2"/>
          <p:cNvSpPr>
            <a:spLocks noGrp="1"/>
          </p:cNvSpPr>
          <p:nvPr>
            <p:ph type="body" idx="1"/>
          </p:nvPr>
        </p:nvSpPr>
        <p:spPr>
          <a:xfrm>
            <a:off x="1107414" y="1523713"/>
            <a:ext cx="3756686" cy="295195"/>
          </a:xfrm>
          <a:prstGeom prst="rect">
            <a:avLst/>
          </a:prstGeom>
        </p:spPr>
        <p:txBody>
          <a:bodyPr anchor="b"/>
          <a:lstStyle>
            <a:lvl1pPr marL="0" indent="0">
              <a:buNone/>
              <a:defRPr sz="1700" b="0">
                <a:solidFill>
                  <a:srgbClr val="5146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Content Placeholder 2"/>
          <p:cNvSpPr>
            <a:spLocks noGrp="1"/>
          </p:cNvSpPr>
          <p:nvPr>
            <p:ph sz="half" idx="25"/>
          </p:nvPr>
        </p:nvSpPr>
        <p:spPr>
          <a:xfrm>
            <a:off x="932494" y="3301348"/>
            <a:ext cx="3931606" cy="1087903"/>
          </a:xfrm>
          <a:prstGeom prst="rect">
            <a:avLst/>
          </a:prstGeo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7" name="Text Placeholder 2"/>
          <p:cNvSpPr>
            <a:spLocks noGrp="1"/>
          </p:cNvSpPr>
          <p:nvPr>
            <p:ph type="body" idx="26"/>
          </p:nvPr>
        </p:nvSpPr>
        <p:spPr>
          <a:xfrm>
            <a:off x="1107414" y="3025301"/>
            <a:ext cx="3756686" cy="295195"/>
          </a:xfrm>
          <a:prstGeom prst="rect">
            <a:avLst/>
          </a:prstGeom>
        </p:spPr>
        <p:txBody>
          <a:bodyPr anchor="b"/>
          <a:lstStyle>
            <a:lvl1pPr marL="0" indent="0">
              <a:buNone/>
              <a:defRPr sz="1700" b="0">
                <a:solidFill>
                  <a:srgbClr val="5146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itle 1"/>
          <p:cNvSpPr>
            <a:spLocks noGrp="1"/>
          </p:cNvSpPr>
          <p:nvPr>
            <p:ph type="title"/>
          </p:nvPr>
        </p:nvSpPr>
        <p:spPr>
          <a:xfrm>
            <a:off x="1098557" y="292002"/>
            <a:ext cx="7178040" cy="749808"/>
          </a:xfrm>
          <a:prstGeom prst="rect">
            <a:avLst/>
          </a:prstGeom>
        </p:spPr>
        <p:txBody>
          <a:bodyPr/>
          <a:lstStyle>
            <a:lvl1pPr>
              <a:lnSpc>
                <a:spcPct val="90000"/>
              </a:lnSpc>
              <a:defRPr>
                <a:solidFill>
                  <a:srgbClr val="514689"/>
                </a:solidFill>
              </a:defRPr>
            </a:lvl1pPr>
          </a:lstStyle>
          <a:p>
            <a:r>
              <a:rPr lang="en-US" dirty="0"/>
              <a:t>Click to edit Master title style</a:t>
            </a:r>
          </a:p>
        </p:txBody>
      </p:sp>
      <p:sp>
        <p:nvSpPr>
          <p:cNvPr id="17" name="Text Placeholder 10"/>
          <p:cNvSpPr>
            <a:spLocks noGrp="1"/>
          </p:cNvSpPr>
          <p:nvPr>
            <p:ph type="body" sz="quarter" idx="27" hasCustomPrompt="1"/>
          </p:nvPr>
        </p:nvSpPr>
        <p:spPr>
          <a:xfrm>
            <a:off x="1098556" y="1035152"/>
            <a:ext cx="7180263" cy="391312"/>
          </a:xfrm>
          <a:prstGeom prst="rect">
            <a:avLst/>
          </a:prstGeo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4000161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Key Facts + Side Images">
    <p:bg>
      <p:bgPr>
        <a:gradFill flip="none" rotWithShape="1">
          <a:gsLst>
            <a:gs pos="0">
              <a:srgbClr val="645B9B"/>
            </a:gs>
            <a:gs pos="100000">
              <a:schemeClr val="accent1"/>
            </a:gs>
          </a:gsLst>
          <a:lin ang="14520000" scaled="0"/>
          <a:tileRect/>
        </a:gradFill>
        <a:effectLst/>
      </p:bgPr>
    </p:bg>
    <p:spTree>
      <p:nvGrpSpPr>
        <p:cNvPr id="1" name=""/>
        <p:cNvGrpSpPr/>
        <p:nvPr/>
      </p:nvGrpSpPr>
      <p:grpSpPr>
        <a:xfrm>
          <a:off x="0" y="0"/>
          <a:ext cx="0" cy="0"/>
          <a:chOff x="0" y="0"/>
          <a:chExt cx="0" cy="0"/>
        </a:xfrm>
      </p:grpSpPr>
      <p:sp>
        <p:nvSpPr>
          <p:cNvPr id="13" name="Rectangle 6"/>
          <p:cNvSpPr/>
          <p:nvPr userDrawn="1"/>
        </p:nvSpPr>
        <p:spPr>
          <a:xfrm>
            <a:off x="0" y="0"/>
            <a:ext cx="3033057" cy="5143500"/>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22311 w 241956"/>
              <a:gd name="connsiteY3" fmla="*/ 380776 h 381336"/>
              <a:gd name="connsiteX4" fmla="*/ 0 w 241956"/>
              <a:gd name="connsiteY4" fmla="*/ 231 h 381336"/>
              <a:gd name="connsiteX0" fmla="*/ 0 w 241956"/>
              <a:gd name="connsiteY0" fmla="*/ 231 h 381687"/>
              <a:gd name="connsiteX1" fmla="*/ 41468 w 241956"/>
              <a:gd name="connsiteY1" fmla="*/ 0 h 381687"/>
              <a:gd name="connsiteX2" fmla="*/ 241956 w 241956"/>
              <a:gd name="connsiteY2" fmla="*/ 381336 h 381687"/>
              <a:gd name="connsiteX3" fmla="*/ 21400 w 241956"/>
              <a:gd name="connsiteY3" fmla="*/ 381687 h 381687"/>
              <a:gd name="connsiteX4" fmla="*/ 0 w 2419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56" h="381687">
                <a:moveTo>
                  <a:pt x="0" y="231"/>
                </a:moveTo>
                <a:lnTo>
                  <a:pt x="20068" y="0"/>
                </a:lnTo>
                <a:lnTo>
                  <a:pt x="220556" y="381336"/>
                </a:lnTo>
                <a:lnTo>
                  <a:pt x="0" y="381687"/>
                </a:lnTo>
                <a:lnTo>
                  <a:pt x="0" y="231"/>
                </a:ln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a:solidFill>
                  <a:schemeClr val="tx2"/>
                </a:solidFill>
              </a:rPr>
              <a:t>            </a:t>
            </a:r>
          </a:p>
        </p:txBody>
      </p:sp>
      <p:sp>
        <p:nvSpPr>
          <p:cNvPr id="17" name="Picture Placeholder 11"/>
          <p:cNvSpPr>
            <a:spLocks noGrp="1"/>
          </p:cNvSpPr>
          <p:nvPr>
            <p:ph type="pic" sz="quarter" idx="15" hasCustomPrompt="1"/>
          </p:nvPr>
        </p:nvSpPr>
        <p:spPr bwMode="gray">
          <a:xfrm>
            <a:off x="3654424" y="1525450"/>
            <a:ext cx="2209800" cy="2970350"/>
          </a:xfrm>
          <a:prstGeom prst="rect">
            <a:avLst/>
          </a:prstGeom>
        </p:spPr>
        <p:txBody>
          <a:bodyPr anchor="ctr"/>
          <a:lstStyle>
            <a:lvl1pPr marL="0" indent="0" algn="ctr">
              <a:buNone/>
              <a:defRPr>
                <a:solidFill>
                  <a:schemeClr val="bg1"/>
                </a:solidFill>
              </a:defRPr>
            </a:lvl1pPr>
          </a:lstStyle>
          <a:p>
            <a:r>
              <a:rPr lang="en-US" dirty="0"/>
              <a:t>Insert image</a:t>
            </a:r>
          </a:p>
        </p:txBody>
      </p:sp>
      <p:sp>
        <p:nvSpPr>
          <p:cNvPr id="18" name="Picture Placeholder 11"/>
          <p:cNvSpPr>
            <a:spLocks noGrp="1"/>
          </p:cNvSpPr>
          <p:nvPr>
            <p:ph type="pic" sz="quarter" idx="16" hasCustomPrompt="1"/>
          </p:nvPr>
        </p:nvSpPr>
        <p:spPr bwMode="gray">
          <a:xfrm>
            <a:off x="6065837" y="1525450"/>
            <a:ext cx="2209800" cy="2970350"/>
          </a:xfrm>
          <a:prstGeom prst="rect">
            <a:avLst/>
          </a:prstGeom>
        </p:spPr>
        <p:txBody>
          <a:bodyPr anchor="ctr"/>
          <a:lstStyle>
            <a:lvl1pPr marL="0" indent="0" algn="ctr">
              <a:buNone/>
              <a:defRPr>
                <a:solidFill>
                  <a:schemeClr val="bg1"/>
                </a:solidFill>
              </a:defRPr>
            </a:lvl1pPr>
          </a:lstStyle>
          <a:p>
            <a:r>
              <a:rPr lang="en-US" dirty="0"/>
              <a:t>Insert image</a:t>
            </a:r>
          </a:p>
        </p:txBody>
      </p:sp>
      <p:sp>
        <p:nvSpPr>
          <p:cNvPr id="19" name="Date Placeholder 11"/>
          <p:cNvSpPr>
            <a:spLocks noGrp="1"/>
          </p:cNvSpPr>
          <p:nvPr>
            <p:ph type="dt" sz="half" idx="17"/>
          </p:nvPr>
        </p:nvSpPr>
        <p:spPr>
          <a:xfrm>
            <a:off x="2763741" y="4784799"/>
            <a:ext cx="507606" cy="237452"/>
          </a:xfrm>
          <a:prstGeom prst="rect">
            <a:avLst/>
          </a:prstGeom>
        </p:spPr>
        <p:txBody>
          <a:bodyPr/>
          <a:lstStyle>
            <a:lvl1pPr>
              <a:defRPr>
                <a:solidFill>
                  <a:schemeClr val="bg1"/>
                </a:solidFill>
              </a:defRPr>
            </a:lvl1pPr>
          </a:lstStyle>
          <a:p>
            <a:fld id="{84DE7821-82FA-5D47-A338-FEE7FB12F249}" type="datetime1">
              <a:rPr lang="en-US" smtClean="0"/>
              <a:pPr/>
              <a:t>3/11/20</a:t>
            </a:fld>
            <a:endParaRPr lang="en-US" dirty="0"/>
          </a:p>
        </p:txBody>
      </p:sp>
      <p:sp>
        <p:nvSpPr>
          <p:cNvPr id="22" name="Text Placeholder 2"/>
          <p:cNvSpPr>
            <a:spLocks noGrp="1"/>
          </p:cNvSpPr>
          <p:nvPr>
            <p:ph type="body" idx="20"/>
          </p:nvPr>
        </p:nvSpPr>
        <p:spPr>
          <a:xfrm>
            <a:off x="1111702" y="1523713"/>
            <a:ext cx="2338565" cy="295195"/>
          </a:xfrm>
          <a:prstGeom prst="rect">
            <a:avLst/>
          </a:prstGeom>
        </p:spPr>
        <p:txBody>
          <a:bodyPr anchor="b"/>
          <a:lstStyle>
            <a:lvl1pPr marL="0" indent="0">
              <a:buNone/>
              <a:defRPr sz="17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23" name="Content Placeholder 2"/>
          <p:cNvSpPr>
            <a:spLocks noGrp="1"/>
          </p:cNvSpPr>
          <p:nvPr>
            <p:ph sz="half" idx="21"/>
          </p:nvPr>
        </p:nvSpPr>
        <p:spPr>
          <a:xfrm>
            <a:off x="935667" y="1803966"/>
            <a:ext cx="2514600" cy="2691834"/>
          </a:xfrm>
          <a:prstGeom prst="rect">
            <a:avLst/>
          </a:prstGeom>
        </p:spPr>
        <p:txBody>
          <a:bodyPr vert="horz" lIns="0" tIns="0" rIns="91440" bIns="45720" rtlCol="0">
            <a:noAutofit/>
          </a:bodyPr>
          <a:lstStyle>
            <a:lvl1pPr>
              <a:buClrTx/>
              <a:defRPr lang="en-US" smtClean="0">
                <a:solidFill>
                  <a:srgbClr val="FFFFFF"/>
                </a:solidFill>
              </a:defRPr>
            </a:lvl1pPr>
            <a:lvl2pPr>
              <a:defRPr lang="en-US" smtClean="0">
                <a:solidFill>
                  <a:srgbClr val="FFFFFF"/>
                </a:solidFill>
              </a:defRPr>
            </a:lvl2pPr>
            <a:lvl3pPr>
              <a:defRPr lang="en-US" smtClean="0">
                <a:solidFill>
                  <a:srgbClr val="FFFFFF"/>
                </a:solidFill>
              </a:defRPr>
            </a:lvl3pPr>
            <a:lvl4pPr>
              <a:defRPr lang="en-US" smtClean="0">
                <a:solidFill>
                  <a:srgbClr val="FFFFFF"/>
                </a:solidFill>
              </a:defRPr>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Title 1"/>
          <p:cNvSpPr>
            <a:spLocks noGrp="1"/>
          </p:cNvSpPr>
          <p:nvPr>
            <p:ph type="title"/>
          </p:nvPr>
        </p:nvSpPr>
        <p:spPr>
          <a:xfrm>
            <a:off x="1102845" y="127411"/>
            <a:ext cx="7180264" cy="762000"/>
          </a:xfrm>
          <a:prstGeom prst="rect">
            <a:avLst/>
          </a:prstGeom>
        </p:spPr>
        <p:txBody>
          <a:bodyPr/>
          <a:lstStyle>
            <a:lvl1pPr>
              <a:defRPr>
                <a:solidFill>
                  <a:schemeClr val="bg1"/>
                </a:solidFill>
              </a:defRPr>
            </a:lvl1pPr>
          </a:lstStyle>
          <a:p>
            <a:r>
              <a:rPr lang="en-US" dirty="0"/>
              <a:t>Click to edit Master title style</a:t>
            </a:r>
          </a:p>
        </p:txBody>
      </p:sp>
      <p:sp>
        <p:nvSpPr>
          <p:cNvPr id="25" name="Text Placeholder 10"/>
          <p:cNvSpPr>
            <a:spLocks noGrp="1"/>
          </p:cNvSpPr>
          <p:nvPr>
            <p:ph type="body" sz="quarter" idx="14" hasCustomPrompt="1"/>
          </p:nvPr>
        </p:nvSpPr>
        <p:spPr>
          <a:xfrm>
            <a:off x="1102844" y="896882"/>
            <a:ext cx="7180263" cy="457200"/>
          </a:xfrm>
          <a:prstGeom prst="rect">
            <a:avLst/>
          </a:prstGeom>
        </p:spPr>
        <p:txBody>
          <a:bodyPr/>
          <a:lstStyle>
            <a:lvl1pPr marL="0" indent="0">
              <a:lnSpc>
                <a:spcPct val="85000"/>
              </a:lnSpc>
              <a:spcBef>
                <a:spcPts val="0"/>
              </a:spcBef>
              <a:buNone/>
              <a:defRPr sz="2000" spc="-80" baseline="0">
                <a:solidFill>
                  <a:srgbClr val="FFFFFF"/>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
        <p:nvSpPr>
          <p:cNvPr id="27" name="Footer Placeholder 7"/>
          <p:cNvSpPr>
            <a:spLocks noGrp="1"/>
          </p:cNvSpPr>
          <p:nvPr>
            <p:ph type="ftr" sz="quarter" idx="11"/>
          </p:nvPr>
        </p:nvSpPr>
        <p:spPr bwMode="gray">
          <a:xfrm>
            <a:off x="3273552" y="4782239"/>
            <a:ext cx="5030042" cy="231266"/>
          </a:xfrm>
          <a:prstGeom prst="rect">
            <a:avLst/>
          </a:prstGeom>
        </p:spPr>
        <p:txBody>
          <a:bodyPr/>
          <a:lstStyle>
            <a:lvl1pPr>
              <a:defRPr>
                <a:solidFill>
                  <a:schemeClr val="bg1"/>
                </a:solidFill>
              </a:defRPr>
            </a:lvl1pPr>
          </a:lstStyle>
          <a:p>
            <a:r>
              <a:rPr lang="en-US">
                <a:solidFill>
                  <a:prstClr val="white"/>
                </a:solidFill>
              </a:rPr>
              <a:t>Presentation or Section Title</a:t>
            </a:r>
          </a:p>
        </p:txBody>
      </p:sp>
      <p:sp>
        <p:nvSpPr>
          <p:cNvPr id="28" name="Slide Number Placeholder 8"/>
          <p:cNvSpPr>
            <a:spLocks noGrp="1"/>
          </p:cNvSpPr>
          <p:nvPr>
            <p:ph type="sldNum" sz="quarter" idx="12"/>
          </p:nvPr>
        </p:nvSpPr>
        <p:spPr bwMode="gray">
          <a:xfrm>
            <a:off x="8305799" y="4782239"/>
            <a:ext cx="346745" cy="231266"/>
          </a:xfrm>
          <a:prstGeom prst="rect">
            <a:avLst/>
          </a:prstGeom>
        </p:spPr>
        <p:txBody>
          <a:bodyPr/>
          <a:lstStyle>
            <a:lvl1pPr>
              <a:defRPr>
                <a:solidFill>
                  <a:schemeClr val="bg1"/>
                </a:solidFill>
              </a:defRPr>
            </a:lvl1pPr>
          </a:lstStyle>
          <a:p>
            <a:fld id="{0D558541-60C9-42A2-8392-FF12533A6B7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3332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4" name="Date Placeholder 11"/>
          <p:cNvSpPr>
            <a:spLocks noGrp="1"/>
          </p:cNvSpPr>
          <p:nvPr>
            <p:ph type="dt" sz="half" idx="14"/>
          </p:nvPr>
        </p:nvSpPr>
        <p:spPr>
          <a:xfrm>
            <a:off x="2667843" y="4780682"/>
            <a:ext cx="603504" cy="231267"/>
          </a:xfrm>
          <a:prstGeom prst="rect">
            <a:avLst/>
          </a:prstGeom>
        </p:spPr>
        <p:txBody>
          <a:bodyPr/>
          <a:lstStyle/>
          <a:p>
            <a:fld id="{6E460D88-FDEE-654D-9AC4-EB2542DECCF3}" type="datetime1">
              <a:rPr lang="en-US" smtClean="0"/>
              <a:t>3/11/20</a:t>
            </a:fld>
            <a:endParaRPr lang="en-US" dirty="0"/>
          </a:p>
        </p:txBody>
      </p:sp>
      <p:sp>
        <p:nvSpPr>
          <p:cNvPr id="15" name="Footer Placeholder 12"/>
          <p:cNvSpPr>
            <a:spLocks noGrp="1"/>
          </p:cNvSpPr>
          <p:nvPr>
            <p:ph type="ftr" sz="quarter" idx="15"/>
          </p:nvPr>
        </p:nvSpPr>
        <p:spPr>
          <a:xfrm>
            <a:off x="3273552" y="4780683"/>
            <a:ext cx="5030042" cy="231266"/>
          </a:xfrm>
          <a:prstGeom prst="rect">
            <a:avLst/>
          </a:prstGeom>
        </p:spPr>
        <p:txBody>
          <a:bodyPr/>
          <a:lstStyle/>
          <a:p>
            <a:r>
              <a:rPr lang="en-US">
                <a:solidFill>
                  <a:srgbClr val="605F62"/>
                </a:solidFill>
              </a:rPr>
              <a:t>Presentation or Section Title</a:t>
            </a:r>
            <a:endParaRPr lang="en-US" dirty="0">
              <a:solidFill>
                <a:srgbClr val="605F62"/>
              </a:solidFill>
            </a:endParaRPr>
          </a:p>
        </p:txBody>
      </p:sp>
      <p:sp>
        <p:nvSpPr>
          <p:cNvPr id="16" name="Slide Number Placeholder 13"/>
          <p:cNvSpPr>
            <a:spLocks noGrp="1"/>
          </p:cNvSpPr>
          <p:nvPr>
            <p:ph type="sldNum" sz="quarter" idx="16"/>
          </p:nvPr>
        </p:nvSpPr>
        <p:spPr>
          <a:xfrm>
            <a:off x="8305799" y="4780684"/>
            <a:ext cx="346745" cy="231266"/>
          </a:xfrm>
          <a:prstGeom prst="rect">
            <a:avLst/>
          </a:prstGeom>
        </p:spPr>
        <p:txBody>
          <a:bodyPr/>
          <a:lstStyle/>
          <a:p>
            <a:fld id="{0D558541-60C9-42A2-8392-FF12533A6B7A}" type="slidenum">
              <a:rPr lang="en-US" smtClean="0"/>
              <a:pPr/>
              <a:t>‹#›</a:t>
            </a:fld>
            <a:endParaRPr lang="en-US" dirty="0"/>
          </a:p>
        </p:txBody>
      </p:sp>
      <p:sp>
        <p:nvSpPr>
          <p:cNvPr id="9" name="Title 1"/>
          <p:cNvSpPr>
            <a:spLocks noGrp="1"/>
          </p:cNvSpPr>
          <p:nvPr>
            <p:ph type="title"/>
          </p:nvPr>
        </p:nvSpPr>
        <p:spPr>
          <a:xfrm>
            <a:off x="1098557" y="292002"/>
            <a:ext cx="7178040" cy="749808"/>
          </a:xfrm>
          <a:prstGeom prst="rect">
            <a:avLst/>
          </a:prstGeom>
        </p:spPr>
        <p:txBody>
          <a:bodyPr/>
          <a:lstStyle>
            <a:lvl1pPr>
              <a:lnSpc>
                <a:spcPct val="90000"/>
              </a:lnSpc>
              <a:defRPr>
                <a:solidFill>
                  <a:srgbClr val="514689"/>
                </a:solidFill>
              </a:defRPr>
            </a:lvl1pPr>
          </a:lstStyle>
          <a:p>
            <a:r>
              <a:rPr lang="en-US" dirty="0"/>
              <a:t>Click to edit Master title style</a:t>
            </a:r>
          </a:p>
        </p:txBody>
      </p:sp>
      <p:sp>
        <p:nvSpPr>
          <p:cNvPr id="10" name="Text Placeholder 10"/>
          <p:cNvSpPr>
            <a:spLocks noGrp="1"/>
          </p:cNvSpPr>
          <p:nvPr>
            <p:ph type="body" sz="quarter" idx="18" hasCustomPrompt="1"/>
          </p:nvPr>
        </p:nvSpPr>
        <p:spPr>
          <a:xfrm>
            <a:off x="1098556" y="1035152"/>
            <a:ext cx="7180263" cy="391312"/>
          </a:xfrm>
          <a:prstGeom prst="rect">
            <a:avLst/>
          </a:prstGeo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3659358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6" name="Date Placeholder 11"/>
          <p:cNvSpPr>
            <a:spLocks noGrp="1"/>
          </p:cNvSpPr>
          <p:nvPr>
            <p:ph type="dt" sz="half" idx="14"/>
          </p:nvPr>
        </p:nvSpPr>
        <p:spPr>
          <a:xfrm>
            <a:off x="2678106" y="4780683"/>
            <a:ext cx="593241" cy="231266"/>
          </a:xfrm>
          <a:prstGeom prst="rect">
            <a:avLst/>
          </a:prstGeom>
        </p:spPr>
        <p:txBody>
          <a:bodyPr/>
          <a:lstStyle/>
          <a:p>
            <a:fld id="{6E460D88-FDEE-654D-9AC4-EB2542DECCF3}" type="datetime1">
              <a:rPr lang="en-US" smtClean="0"/>
              <a:t>3/11/20</a:t>
            </a:fld>
            <a:endParaRPr lang="en-US" dirty="0"/>
          </a:p>
        </p:txBody>
      </p:sp>
      <p:sp>
        <p:nvSpPr>
          <p:cNvPr id="7" name="Footer Placeholder 12"/>
          <p:cNvSpPr>
            <a:spLocks noGrp="1"/>
          </p:cNvSpPr>
          <p:nvPr>
            <p:ph type="ftr" sz="quarter" idx="15"/>
          </p:nvPr>
        </p:nvSpPr>
        <p:spPr>
          <a:xfrm>
            <a:off x="3273552" y="4780683"/>
            <a:ext cx="5030042" cy="231266"/>
          </a:xfrm>
          <a:prstGeom prst="rect">
            <a:avLst/>
          </a:prstGeom>
        </p:spPr>
        <p:txBody>
          <a:bodyPr/>
          <a:lstStyle/>
          <a:p>
            <a:r>
              <a:rPr lang="en-US">
                <a:solidFill>
                  <a:srgbClr val="605F62"/>
                </a:solidFill>
              </a:rPr>
              <a:t>Presentation or Section Title</a:t>
            </a:r>
            <a:endParaRPr lang="en-US" dirty="0">
              <a:solidFill>
                <a:srgbClr val="605F62"/>
              </a:solidFill>
            </a:endParaRPr>
          </a:p>
        </p:txBody>
      </p:sp>
      <p:sp>
        <p:nvSpPr>
          <p:cNvPr id="8" name="Slide Number Placeholder 13"/>
          <p:cNvSpPr>
            <a:spLocks noGrp="1"/>
          </p:cNvSpPr>
          <p:nvPr>
            <p:ph type="sldNum" sz="quarter" idx="16"/>
          </p:nvPr>
        </p:nvSpPr>
        <p:spPr>
          <a:xfrm>
            <a:off x="8305799" y="4780684"/>
            <a:ext cx="346745" cy="231266"/>
          </a:xfrm>
          <a:prstGeom prst="rect">
            <a:avLst/>
          </a:prstGeom>
        </p:spPr>
        <p:txBody>
          <a:bodyPr/>
          <a:lstStyle/>
          <a:p>
            <a:fld id="{0D558541-60C9-42A2-8392-FF12533A6B7A}"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7662" y="4740418"/>
            <a:ext cx="1693981" cy="321439"/>
          </a:xfrm>
          <a:prstGeom prst="rect">
            <a:avLst/>
          </a:prstGeom>
        </p:spPr>
      </p:pic>
    </p:spTree>
    <p:extLst>
      <p:ext uri="{BB962C8B-B14F-4D97-AF65-F5344CB8AC3E}">
        <p14:creationId xmlns:p14="http://schemas.microsoft.com/office/powerpoint/2010/main" val="4937135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No Logo">
    <p:spTree>
      <p:nvGrpSpPr>
        <p:cNvPr id="1" name=""/>
        <p:cNvGrpSpPr/>
        <p:nvPr/>
      </p:nvGrpSpPr>
      <p:grpSpPr>
        <a:xfrm>
          <a:off x="0" y="0"/>
          <a:ext cx="0" cy="0"/>
          <a:chOff x="0" y="0"/>
          <a:chExt cx="0" cy="0"/>
        </a:xfrm>
      </p:grpSpPr>
      <p:sp>
        <p:nvSpPr>
          <p:cNvPr id="6" name="Date Placeholder 11"/>
          <p:cNvSpPr>
            <a:spLocks noGrp="1"/>
          </p:cNvSpPr>
          <p:nvPr>
            <p:ph type="dt" sz="half" idx="14"/>
          </p:nvPr>
        </p:nvSpPr>
        <p:spPr>
          <a:xfrm>
            <a:off x="2423160" y="4780682"/>
            <a:ext cx="850392" cy="215061"/>
          </a:xfrm>
          <a:prstGeom prst="rect">
            <a:avLst/>
          </a:prstGeom>
        </p:spPr>
        <p:txBody>
          <a:bodyPr/>
          <a:lstStyle/>
          <a:p>
            <a:fld id="{6E460D88-FDEE-654D-9AC4-EB2542DECCF3}" type="datetime1">
              <a:rPr lang="en-US" smtClean="0"/>
              <a:t>3/11/20</a:t>
            </a:fld>
            <a:endParaRPr lang="en-US" dirty="0"/>
          </a:p>
        </p:txBody>
      </p:sp>
      <p:sp>
        <p:nvSpPr>
          <p:cNvPr id="7" name="Footer Placeholder 12"/>
          <p:cNvSpPr>
            <a:spLocks noGrp="1"/>
          </p:cNvSpPr>
          <p:nvPr>
            <p:ph type="ftr" sz="quarter" idx="15"/>
          </p:nvPr>
        </p:nvSpPr>
        <p:spPr>
          <a:xfrm>
            <a:off x="3273552" y="4780683"/>
            <a:ext cx="5030042" cy="231266"/>
          </a:xfrm>
          <a:prstGeom prst="rect">
            <a:avLst/>
          </a:prstGeom>
        </p:spPr>
        <p:txBody>
          <a:bodyPr/>
          <a:lstStyle/>
          <a:p>
            <a:r>
              <a:rPr lang="en-US" dirty="0">
                <a:solidFill>
                  <a:srgbClr val="605F62"/>
                </a:solidFill>
              </a:rPr>
              <a:t>Presentation or Section Title</a:t>
            </a:r>
          </a:p>
        </p:txBody>
      </p:sp>
      <p:sp>
        <p:nvSpPr>
          <p:cNvPr id="8" name="Slide Number Placeholder 13"/>
          <p:cNvSpPr>
            <a:spLocks noGrp="1"/>
          </p:cNvSpPr>
          <p:nvPr>
            <p:ph type="sldNum" sz="quarter" idx="16"/>
          </p:nvPr>
        </p:nvSpPr>
        <p:spPr>
          <a:xfrm>
            <a:off x="8305799" y="4780684"/>
            <a:ext cx="346745" cy="231266"/>
          </a:xfrm>
          <a:prstGeom prst="rect">
            <a:avLst/>
          </a:prstGeom>
        </p:spPr>
        <p:txBody>
          <a:body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727820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5">
    <p:bg>
      <p:bgPr>
        <a:gradFill>
          <a:gsLst>
            <a:gs pos="0">
              <a:srgbClr val="645B9B"/>
            </a:gs>
            <a:gs pos="100000">
              <a:schemeClr val="accent1"/>
            </a:gs>
          </a:gsLst>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283" t="1833" r="60099" b="41331"/>
          <a:stretch/>
        </p:blipFill>
        <p:spPr>
          <a:xfrm>
            <a:off x="3610421" y="-1"/>
            <a:ext cx="5533579" cy="5143501"/>
          </a:xfrm>
          <a:prstGeom prst="rect">
            <a:avLst/>
          </a:prstGeom>
        </p:spPr>
      </p:pic>
      <p:sp>
        <p:nvSpPr>
          <p:cNvPr id="14" name="Freeform 13"/>
          <p:cNvSpPr/>
          <p:nvPr userDrawn="1"/>
        </p:nvSpPr>
        <p:spPr bwMode="gray">
          <a:xfrm>
            <a:off x="-32776" y="-1"/>
            <a:ext cx="6690687" cy="5143501"/>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 name="connsiteX0" fmla="*/ 5222260 w 8888024"/>
              <a:gd name="connsiteY0" fmla="*/ 2891 h 6942534"/>
              <a:gd name="connsiteX1" fmla="*/ 8888024 w 8888024"/>
              <a:gd name="connsiteY1" fmla="*/ 6942534 h 6942534"/>
              <a:gd name="connsiteX2" fmla="*/ 1768767 w 8888024"/>
              <a:gd name="connsiteY2" fmla="*/ 6942534 h 6942534"/>
              <a:gd name="connsiteX3" fmla="*/ 0 w 8888024"/>
              <a:gd name="connsiteY3" fmla="*/ 0 h 6942534"/>
              <a:gd name="connsiteX4" fmla="*/ 5222260 w 8888024"/>
              <a:gd name="connsiteY4" fmla="*/ 2891 h 6942534"/>
              <a:gd name="connsiteX0" fmla="*/ 5222260 w 8888024"/>
              <a:gd name="connsiteY0" fmla="*/ 2891 h 6953589"/>
              <a:gd name="connsiteX1" fmla="*/ 8888024 w 8888024"/>
              <a:gd name="connsiteY1" fmla="*/ 6942534 h 6953589"/>
              <a:gd name="connsiteX2" fmla="*/ 0 w 8888024"/>
              <a:gd name="connsiteY2" fmla="*/ 6953589 h 6953589"/>
              <a:gd name="connsiteX3" fmla="*/ 0 w 8888024"/>
              <a:gd name="connsiteY3" fmla="*/ 0 h 6953589"/>
              <a:gd name="connsiteX4" fmla="*/ 5222260 w 8888024"/>
              <a:gd name="connsiteY4" fmla="*/ 2891 h 6953589"/>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65897 w 8931661"/>
              <a:gd name="connsiteY0" fmla="*/ 2891 h 6942534"/>
              <a:gd name="connsiteX1" fmla="*/ 8931661 w 8931661"/>
              <a:gd name="connsiteY1" fmla="*/ 6942534 h 6942534"/>
              <a:gd name="connsiteX2" fmla="*/ 0 w 8931661"/>
              <a:gd name="connsiteY2" fmla="*/ 6931481 h 6942534"/>
              <a:gd name="connsiteX3" fmla="*/ 43637 w 8931661"/>
              <a:gd name="connsiteY3" fmla="*/ 0 h 6942534"/>
              <a:gd name="connsiteX4" fmla="*/ 5265897 w 8931661"/>
              <a:gd name="connsiteY4" fmla="*/ 2891 h 6942534"/>
              <a:gd name="connsiteX0" fmla="*/ 5266013 w 8931777"/>
              <a:gd name="connsiteY0" fmla="*/ 13828 h 6953471"/>
              <a:gd name="connsiteX1" fmla="*/ 8931777 w 8931777"/>
              <a:gd name="connsiteY1" fmla="*/ 6953471 h 6953471"/>
              <a:gd name="connsiteX2" fmla="*/ 116 w 8931777"/>
              <a:gd name="connsiteY2" fmla="*/ 6942418 h 6953471"/>
              <a:gd name="connsiteX3" fmla="*/ 0 w 8931777"/>
              <a:gd name="connsiteY3" fmla="*/ 0 h 6953471"/>
              <a:gd name="connsiteX4" fmla="*/ 5266013 w 8931777"/>
              <a:gd name="connsiteY4" fmla="*/ 13828 h 6953471"/>
              <a:gd name="connsiteX0" fmla="*/ 5266013 w 8931777"/>
              <a:gd name="connsiteY0" fmla="*/ 2891 h 6942534"/>
              <a:gd name="connsiteX1" fmla="*/ 8931777 w 8931777"/>
              <a:gd name="connsiteY1" fmla="*/ 6942534 h 6942534"/>
              <a:gd name="connsiteX2" fmla="*/ 116 w 8931777"/>
              <a:gd name="connsiteY2" fmla="*/ 6931481 h 6942534"/>
              <a:gd name="connsiteX3" fmla="*/ 0 w 8931777"/>
              <a:gd name="connsiteY3" fmla="*/ 0 h 6942534"/>
              <a:gd name="connsiteX4" fmla="*/ 5266013 w 8931777"/>
              <a:gd name="connsiteY4" fmla="*/ 2891 h 694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1777" h="6942534">
                <a:moveTo>
                  <a:pt x="5266013" y="2891"/>
                </a:moveTo>
                <a:lnTo>
                  <a:pt x="8931777" y="6942534"/>
                </a:lnTo>
                <a:lnTo>
                  <a:pt x="116" y="6931481"/>
                </a:lnTo>
                <a:cubicBezTo>
                  <a:pt x="77" y="4617342"/>
                  <a:pt x="39" y="2314139"/>
                  <a:pt x="0" y="0"/>
                </a:cubicBezTo>
                <a:lnTo>
                  <a:pt x="5266013" y="2891"/>
                </a:ln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a:spLocks noGrp="1"/>
          </p:cNvSpPr>
          <p:nvPr>
            <p:ph type="ctrTitle" hasCustomPrompt="1"/>
          </p:nvPr>
        </p:nvSpPr>
        <p:spPr bwMode="gray">
          <a:xfrm>
            <a:off x="680356" y="1868713"/>
            <a:ext cx="4309893" cy="1041369"/>
          </a:xfrm>
          <a:prstGeom prst="rect">
            <a:avLst/>
          </a:prstGeom>
        </p:spPr>
        <p:txBody>
          <a:bodyPr lIns="0" rIns="0" bIns="0" anchor="b" anchorCtr="0"/>
          <a:lstStyle>
            <a:lvl1pPr>
              <a:lnSpc>
                <a:spcPct val="90000"/>
              </a:lnSpc>
              <a:defRPr sz="2800" b="0">
                <a:solidFill>
                  <a:schemeClr val="bg1"/>
                </a:solidFill>
              </a:defRPr>
            </a:lvl1pPr>
          </a:lstStyle>
          <a:p>
            <a:r>
              <a:rPr lang="en-US" dirty="0"/>
              <a:t>Section Title</a:t>
            </a:r>
          </a:p>
        </p:txBody>
      </p:sp>
      <p:sp>
        <p:nvSpPr>
          <p:cNvPr id="17" name="Subtitle 2"/>
          <p:cNvSpPr>
            <a:spLocks noGrp="1"/>
          </p:cNvSpPr>
          <p:nvPr>
            <p:ph type="subTitle" idx="1" hasCustomPrompt="1"/>
          </p:nvPr>
        </p:nvSpPr>
        <p:spPr bwMode="gray">
          <a:xfrm>
            <a:off x="671286" y="2965167"/>
            <a:ext cx="4819708"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356" y="373884"/>
            <a:ext cx="2488753" cy="351646"/>
          </a:xfrm>
          <a:prstGeom prst="rect">
            <a:avLst/>
          </a:prstGeom>
        </p:spPr>
      </p:pic>
    </p:spTree>
    <p:extLst>
      <p:ext uri="{BB962C8B-B14F-4D97-AF65-F5344CB8AC3E}">
        <p14:creationId xmlns:p14="http://schemas.microsoft.com/office/powerpoint/2010/main" val="21507789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gradFill flip="none" rotWithShape="1">
          <a:gsLst>
            <a:gs pos="0">
              <a:schemeClr val="tx2"/>
            </a:gs>
            <a:gs pos="100000">
              <a:schemeClr val="accent1"/>
            </a:gs>
          </a:gsLst>
          <a:lin ang="14520000" scaled="0"/>
          <a:tileRect/>
        </a:gradFill>
        <a:effectLst/>
      </p:bgPr>
    </p:bg>
    <p:spTree>
      <p:nvGrpSpPr>
        <p:cNvPr id="1" name=""/>
        <p:cNvGrpSpPr/>
        <p:nvPr/>
      </p:nvGrpSpPr>
      <p:grpSpPr>
        <a:xfrm>
          <a:off x="0" y="0"/>
          <a:ext cx="0" cy="0"/>
          <a:chOff x="0" y="0"/>
          <a:chExt cx="0" cy="0"/>
        </a:xfrm>
      </p:grpSpPr>
      <p:sp>
        <p:nvSpPr>
          <p:cNvPr id="14" name="Rectangle 6"/>
          <p:cNvSpPr/>
          <p:nvPr userDrawn="1"/>
        </p:nvSpPr>
        <p:spPr>
          <a:xfrm>
            <a:off x="0" y="0"/>
            <a:ext cx="3033057" cy="5143500"/>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22311 w 241956"/>
              <a:gd name="connsiteY3" fmla="*/ 380776 h 381336"/>
              <a:gd name="connsiteX4" fmla="*/ 0 w 241956"/>
              <a:gd name="connsiteY4" fmla="*/ 231 h 381336"/>
              <a:gd name="connsiteX0" fmla="*/ 0 w 241956"/>
              <a:gd name="connsiteY0" fmla="*/ 231 h 381687"/>
              <a:gd name="connsiteX1" fmla="*/ 41468 w 241956"/>
              <a:gd name="connsiteY1" fmla="*/ 0 h 381687"/>
              <a:gd name="connsiteX2" fmla="*/ 241956 w 241956"/>
              <a:gd name="connsiteY2" fmla="*/ 381336 h 381687"/>
              <a:gd name="connsiteX3" fmla="*/ 21400 w 241956"/>
              <a:gd name="connsiteY3" fmla="*/ 381687 h 381687"/>
              <a:gd name="connsiteX4" fmla="*/ 0 w 2419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56" h="381687">
                <a:moveTo>
                  <a:pt x="0" y="231"/>
                </a:moveTo>
                <a:lnTo>
                  <a:pt x="20068" y="0"/>
                </a:lnTo>
                <a:lnTo>
                  <a:pt x="220556" y="381336"/>
                </a:lnTo>
                <a:lnTo>
                  <a:pt x="0" y="381687"/>
                </a:lnTo>
                <a:lnTo>
                  <a:pt x="0" y="231"/>
                </a:ln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a:solidFill>
                  <a:schemeClr val="tx2"/>
                </a:solidFill>
              </a:rPr>
              <a:t>            </a:t>
            </a:r>
          </a:p>
        </p:txBody>
      </p:sp>
      <p:sp>
        <p:nvSpPr>
          <p:cNvPr id="9" name="Date Placeholder 6"/>
          <p:cNvSpPr>
            <a:spLocks noGrp="1"/>
          </p:cNvSpPr>
          <p:nvPr>
            <p:ph type="dt" sz="half" idx="10"/>
          </p:nvPr>
        </p:nvSpPr>
        <p:spPr bwMode="gray">
          <a:xfrm>
            <a:off x="6855794" y="4626218"/>
            <a:ext cx="1447800" cy="168275"/>
          </a:xfrm>
          <a:prstGeom prst="rect">
            <a:avLst/>
          </a:prstGeom>
        </p:spPr>
        <p:txBody>
          <a:bodyPr/>
          <a:lstStyle>
            <a:lvl1pPr>
              <a:defRPr>
                <a:solidFill>
                  <a:schemeClr val="bg1"/>
                </a:solidFill>
              </a:defRPr>
            </a:lvl1pPr>
          </a:lstStyle>
          <a:p>
            <a:fld id="{0A38EC05-E3EA-C649-9CE5-71E503F74839}" type="datetime1">
              <a:rPr lang="en-US" smtClean="0">
                <a:solidFill>
                  <a:prstClr val="white"/>
                </a:solidFill>
              </a:rPr>
              <a:t>3/11/20</a:t>
            </a:fld>
            <a:endParaRPr lang="en-US">
              <a:solidFill>
                <a:prstClr val="white"/>
              </a:solidFill>
            </a:endParaRPr>
          </a:p>
        </p:txBody>
      </p:sp>
      <p:sp>
        <p:nvSpPr>
          <p:cNvPr id="10" name="Footer Placeholder 7"/>
          <p:cNvSpPr>
            <a:spLocks noGrp="1"/>
          </p:cNvSpPr>
          <p:nvPr>
            <p:ph type="ftr" sz="quarter" idx="11"/>
          </p:nvPr>
        </p:nvSpPr>
        <p:spPr bwMode="gray">
          <a:xfrm>
            <a:off x="3273552" y="4789710"/>
            <a:ext cx="5030042" cy="231266"/>
          </a:xfrm>
          <a:prstGeom prst="rect">
            <a:avLst/>
          </a:prstGeom>
        </p:spPr>
        <p:txBody>
          <a:bodyPr/>
          <a:lstStyle>
            <a:lvl1pPr>
              <a:defRPr>
                <a:solidFill>
                  <a:schemeClr val="bg1"/>
                </a:solidFill>
              </a:defRPr>
            </a:lvl1pPr>
          </a:lstStyle>
          <a:p>
            <a:r>
              <a:rPr lang="en-US">
                <a:solidFill>
                  <a:prstClr val="white"/>
                </a:solidFill>
              </a:rPr>
              <a:t>Presentation or Section Title</a:t>
            </a:r>
          </a:p>
        </p:txBody>
      </p:sp>
      <p:sp>
        <p:nvSpPr>
          <p:cNvPr id="11" name="Slide Number Placeholder 8"/>
          <p:cNvSpPr>
            <a:spLocks noGrp="1"/>
          </p:cNvSpPr>
          <p:nvPr>
            <p:ph type="sldNum" sz="quarter" idx="12"/>
          </p:nvPr>
        </p:nvSpPr>
        <p:spPr bwMode="gray">
          <a:xfrm>
            <a:off x="8305799" y="4789710"/>
            <a:ext cx="346745" cy="231265"/>
          </a:xfrm>
          <a:prstGeom prst="rect">
            <a:avLst/>
          </a:prstGeom>
        </p:spPr>
        <p:txBody>
          <a:bodyPr/>
          <a:lstStyle>
            <a:lvl1pPr>
              <a:defRPr>
                <a:solidFill>
                  <a:schemeClr val="bg1"/>
                </a:solidFill>
              </a:defRPr>
            </a:lvl1pPr>
          </a:lstStyle>
          <a:p>
            <a:fld id="{0D558541-60C9-42A2-8392-FF12533A6B7A}" type="slidenum">
              <a:rPr lang="en-US" smtClean="0">
                <a:solidFill>
                  <a:prstClr val="white"/>
                </a:solidFill>
              </a:rPr>
              <a:pPr/>
              <a:t>‹#›</a:t>
            </a:fld>
            <a:endParaRPr lang="en-US" dirty="0">
              <a:solidFill>
                <a:prstClr val="white"/>
              </a:solidFill>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5285" y="373884"/>
            <a:ext cx="2488753" cy="351646"/>
          </a:xfrm>
          <a:prstGeom prst="rect">
            <a:avLst/>
          </a:prstGeom>
        </p:spPr>
      </p:pic>
      <p:sp>
        <p:nvSpPr>
          <p:cNvPr id="15" name="Title 1"/>
          <p:cNvSpPr>
            <a:spLocks noGrp="1"/>
          </p:cNvSpPr>
          <p:nvPr>
            <p:ph type="ctrTitle" hasCustomPrompt="1"/>
          </p:nvPr>
        </p:nvSpPr>
        <p:spPr bwMode="gray">
          <a:xfrm>
            <a:off x="2408321" y="1541795"/>
            <a:ext cx="5411472" cy="876329"/>
          </a:xfrm>
          <a:prstGeom prst="rect">
            <a:avLst/>
          </a:prstGeom>
        </p:spPr>
        <p:txBody>
          <a:bodyPr lIns="0" rIns="0" bIns="0" anchor="b" anchorCtr="0"/>
          <a:lstStyle>
            <a:lvl1pPr>
              <a:lnSpc>
                <a:spcPct val="90000"/>
              </a:lnSpc>
              <a:defRPr sz="4000" b="0">
                <a:solidFill>
                  <a:schemeClr val="bg1"/>
                </a:solidFill>
              </a:defRPr>
            </a:lvl1pPr>
          </a:lstStyle>
          <a:p>
            <a:r>
              <a:rPr lang="en-US" dirty="0"/>
              <a:t>Document Title</a:t>
            </a:r>
          </a:p>
        </p:txBody>
      </p:sp>
      <p:sp>
        <p:nvSpPr>
          <p:cNvPr id="18" name="Subtitle 2"/>
          <p:cNvSpPr>
            <a:spLocks noGrp="1"/>
          </p:cNvSpPr>
          <p:nvPr>
            <p:ph type="subTitle" idx="1" hasCustomPrompt="1"/>
          </p:nvPr>
        </p:nvSpPr>
        <p:spPr bwMode="gray">
          <a:xfrm>
            <a:off x="2403929" y="2469119"/>
            <a:ext cx="5393680" cy="1576738"/>
          </a:xfrm>
          <a:prstGeom prst="rect">
            <a:avLst/>
          </a:prstGeom>
        </p:spPr>
        <p:txBody>
          <a:bodyPr/>
          <a:lstStyle>
            <a:lvl1pPr marL="0" indent="0" algn="l">
              <a:lnSpc>
                <a:spcPct val="90000"/>
              </a:lnSpc>
              <a:spcBef>
                <a:spcPts val="0"/>
              </a:spcBef>
              <a:buNone/>
              <a:defRPr sz="2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Document Title</a:t>
            </a:r>
          </a:p>
        </p:txBody>
      </p:sp>
    </p:spTree>
    <p:extLst>
      <p:ext uri="{BB962C8B-B14F-4D97-AF65-F5344CB8AC3E}">
        <p14:creationId xmlns:p14="http://schemas.microsoft.com/office/powerpoint/2010/main" val="1488109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4">
    <p:bg>
      <p:bgPr>
        <a:gradFill>
          <a:gsLst>
            <a:gs pos="0">
              <a:srgbClr val="645B9B"/>
            </a:gs>
            <a:gs pos="100000">
              <a:schemeClr val="accent1"/>
            </a:gs>
          </a:gsLst>
        </a:gradFill>
        <a:effectLst/>
      </p:bgPr>
    </p:bg>
    <p:spTree>
      <p:nvGrpSpPr>
        <p:cNvPr id="1" name=""/>
        <p:cNvGrpSpPr/>
        <p:nvPr/>
      </p:nvGrpSpPr>
      <p:grpSpPr>
        <a:xfrm>
          <a:off x="0" y="0"/>
          <a:ext cx="0" cy="0"/>
          <a:chOff x="0" y="0"/>
          <a:chExt cx="0" cy="0"/>
        </a:xfrm>
      </p:grpSpPr>
      <p:pic>
        <p:nvPicPr>
          <p:cNvPr id="2" name="Picture 1" descr="Cadence image1rgb 16x9.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4319" y="0"/>
            <a:ext cx="9119681" cy="5143500"/>
          </a:xfrm>
          <a:prstGeom prst="rect">
            <a:avLst/>
          </a:prstGeom>
        </p:spPr>
      </p:pic>
      <p:sp>
        <p:nvSpPr>
          <p:cNvPr id="7" name="Freeform 6"/>
          <p:cNvSpPr/>
          <p:nvPr userDrawn="1"/>
        </p:nvSpPr>
        <p:spPr bwMode="gray">
          <a:xfrm>
            <a:off x="-32776" y="-1"/>
            <a:ext cx="6690687" cy="5143501"/>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 name="connsiteX0" fmla="*/ 5222260 w 8888024"/>
              <a:gd name="connsiteY0" fmla="*/ 2891 h 6942534"/>
              <a:gd name="connsiteX1" fmla="*/ 8888024 w 8888024"/>
              <a:gd name="connsiteY1" fmla="*/ 6942534 h 6942534"/>
              <a:gd name="connsiteX2" fmla="*/ 1768767 w 8888024"/>
              <a:gd name="connsiteY2" fmla="*/ 6942534 h 6942534"/>
              <a:gd name="connsiteX3" fmla="*/ 0 w 8888024"/>
              <a:gd name="connsiteY3" fmla="*/ 0 h 6942534"/>
              <a:gd name="connsiteX4" fmla="*/ 5222260 w 8888024"/>
              <a:gd name="connsiteY4" fmla="*/ 2891 h 6942534"/>
              <a:gd name="connsiteX0" fmla="*/ 5222260 w 8888024"/>
              <a:gd name="connsiteY0" fmla="*/ 2891 h 6953589"/>
              <a:gd name="connsiteX1" fmla="*/ 8888024 w 8888024"/>
              <a:gd name="connsiteY1" fmla="*/ 6942534 h 6953589"/>
              <a:gd name="connsiteX2" fmla="*/ 0 w 8888024"/>
              <a:gd name="connsiteY2" fmla="*/ 6953589 h 6953589"/>
              <a:gd name="connsiteX3" fmla="*/ 0 w 8888024"/>
              <a:gd name="connsiteY3" fmla="*/ 0 h 6953589"/>
              <a:gd name="connsiteX4" fmla="*/ 5222260 w 8888024"/>
              <a:gd name="connsiteY4" fmla="*/ 2891 h 6953589"/>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65897 w 8931661"/>
              <a:gd name="connsiteY0" fmla="*/ 2891 h 6942534"/>
              <a:gd name="connsiteX1" fmla="*/ 8931661 w 8931661"/>
              <a:gd name="connsiteY1" fmla="*/ 6942534 h 6942534"/>
              <a:gd name="connsiteX2" fmla="*/ 0 w 8931661"/>
              <a:gd name="connsiteY2" fmla="*/ 6931481 h 6942534"/>
              <a:gd name="connsiteX3" fmla="*/ 43637 w 8931661"/>
              <a:gd name="connsiteY3" fmla="*/ 0 h 6942534"/>
              <a:gd name="connsiteX4" fmla="*/ 5265897 w 8931661"/>
              <a:gd name="connsiteY4" fmla="*/ 2891 h 6942534"/>
              <a:gd name="connsiteX0" fmla="*/ 5266013 w 8931777"/>
              <a:gd name="connsiteY0" fmla="*/ 13828 h 6953471"/>
              <a:gd name="connsiteX1" fmla="*/ 8931777 w 8931777"/>
              <a:gd name="connsiteY1" fmla="*/ 6953471 h 6953471"/>
              <a:gd name="connsiteX2" fmla="*/ 116 w 8931777"/>
              <a:gd name="connsiteY2" fmla="*/ 6942418 h 6953471"/>
              <a:gd name="connsiteX3" fmla="*/ 0 w 8931777"/>
              <a:gd name="connsiteY3" fmla="*/ 0 h 6953471"/>
              <a:gd name="connsiteX4" fmla="*/ 5266013 w 8931777"/>
              <a:gd name="connsiteY4" fmla="*/ 13828 h 6953471"/>
              <a:gd name="connsiteX0" fmla="*/ 5266013 w 8931777"/>
              <a:gd name="connsiteY0" fmla="*/ 2891 h 6942534"/>
              <a:gd name="connsiteX1" fmla="*/ 8931777 w 8931777"/>
              <a:gd name="connsiteY1" fmla="*/ 6942534 h 6942534"/>
              <a:gd name="connsiteX2" fmla="*/ 116 w 8931777"/>
              <a:gd name="connsiteY2" fmla="*/ 6931481 h 6942534"/>
              <a:gd name="connsiteX3" fmla="*/ 0 w 8931777"/>
              <a:gd name="connsiteY3" fmla="*/ 0 h 6942534"/>
              <a:gd name="connsiteX4" fmla="*/ 5266013 w 8931777"/>
              <a:gd name="connsiteY4" fmla="*/ 2891 h 694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1777" h="6942534">
                <a:moveTo>
                  <a:pt x="5266013" y="2891"/>
                </a:moveTo>
                <a:lnTo>
                  <a:pt x="8931777" y="6942534"/>
                </a:lnTo>
                <a:lnTo>
                  <a:pt x="116" y="6931481"/>
                </a:lnTo>
                <a:cubicBezTo>
                  <a:pt x="77" y="4617342"/>
                  <a:pt x="39" y="2314139"/>
                  <a:pt x="0" y="0"/>
                </a:cubicBezTo>
                <a:lnTo>
                  <a:pt x="5266013" y="2891"/>
                </a:ln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bwMode="gray">
          <a:xfrm>
            <a:off x="680356" y="1868713"/>
            <a:ext cx="4309893" cy="1041369"/>
          </a:xfrm>
          <a:prstGeom prst="rect">
            <a:avLst/>
          </a:prstGeom>
        </p:spPr>
        <p:txBody>
          <a:bodyPr lIns="0" rIns="0" bIns="0" anchor="b" anchorCtr="0"/>
          <a:lstStyle>
            <a:lvl1pPr>
              <a:lnSpc>
                <a:spcPct val="90000"/>
              </a:lnSpc>
              <a:defRPr sz="2800" b="0">
                <a:solidFill>
                  <a:schemeClr val="bg1"/>
                </a:solidFill>
              </a:defRPr>
            </a:lvl1pPr>
          </a:lstStyle>
          <a:p>
            <a:r>
              <a:rPr lang="en-US" dirty="0"/>
              <a:t>Section Title</a:t>
            </a:r>
          </a:p>
        </p:txBody>
      </p:sp>
      <p:sp>
        <p:nvSpPr>
          <p:cNvPr id="12" name="Subtitle 2"/>
          <p:cNvSpPr>
            <a:spLocks noGrp="1"/>
          </p:cNvSpPr>
          <p:nvPr>
            <p:ph type="subTitle" idx="1" hasCustomPrompt="1"/>
          </p:nvPr>
        </p:nvSpPr>
        <p:spPr bwMode="gray">
          <a:xfrm>
            <a:off x="671286" y="2965167"/>
            <a:ext cx="4819708"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356" y="373884"/>
            <a:ext cx="2488753" cy="351646"/>
          </a:xfrm>
          <a:prstGeom prst="rect">
            <a:avLst/>
          </a:prstGeom>
        </p:spPr>
      </p:pic>
    </p:spTree>
    <p:extLst>
      <p:ext uri="{BB962C8B-B14F-4D97-AF65-F5344CB8AC3E}">
        <p14:creationId xmlns:p14="http://schemas.microsoft.com/office/powerpoint/2010/main" val="2700804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a:gsLst>
            <a:gs pos="0">
              <a:srgbClr val="645B9B"/>
            </a:gs>
            <a:gs pos="100000">
              <a:schemeClr val="accent1"/>
            </a:gs>
          </a:gsLst>
        </a:gradFill>
        <a:effectLst/>
      </p:bgPr>
    </p:bg>
    <p:spTree>
      <p:nvGrpSpPr>
        <p:cNvPr id="1" name=""/>
        <p:cNvGrpSpPr/>
        <p:nvPr/>
      </p:nvGrpSpPr>
      <p:grpSpPr>
        <a:xfrm>
          <a:off x="0" y="0"/>
          <a:ext cx="0" cy="0"/>
          <a:chOff x="0" y="0"/>
          <a:chExt cx="0" cy="0"/>
        </a:xfrm>
      </p:grpSpPr>
      <p:sp>
        <p:nvSpPr>
          <p:cNvPr id="8" name="Freeform 7"/>
          <p:cNvSpPr/>
          <p:nvPr userDrawn="1"/>
        </p:nvSpPr>
        <p:spPr bwMode="gray">
          <a:xfrm>
            <a:off x="-32776" y="-1"/>
            <a:ext cx="6690687" cy="5143501"/>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 name="connsiteX0" fmla="*/ 5222260 w 8888024"/>
              <a:gd name="connsiteY0" fmla="*/ 2891 h 6942534"/>
              <a:gd name="connsiteX1" fmla="*/ 8888024 w 8888024"/>
              <a:gd name="connsiteY1" fmla="*/ 6942534 h 6942534"/>
              <a:gd name="connsiteX2" fmla="*/ 1768767 w 8888024"/>
              <a:gd name="connsiteY2" fmla="*/ 6942534 h 6942534"/>
              <a:gd name="connsiteX3" fmla="*/ 0 w 8888024"/>
              <a:gd name="connsiteY3" fmla="*/ 0 h 6942534"/>
              <a:gd name="connsiteX4" fmla="*/ 5222260 w 8888024"/>
              <a:gd name="connsiteY4" fmla="*/ 2891 h 6942534"/>
              <a:gd name="connsiteX0" fmla="*/ 5222260 w 8888024"/>
              <a:gd name="connsiteY0" fmla="*/ 2891 h 6953589"/>
              <a:gd name="connsiteX1" fmla="*/ 8888024 w 8888024"/>
              <a:gd name="connsiteY1" fmla="*/ 6942534 h 6953589"/>
              <a:gd name="connsiteX2" fmla="*/ 0 w 8888024"/>
              <a:gd name="connsiteY2" fmla="*/ 6953589 h 6953589"/>
              <a:gd name="connsiteX3" fmla="*/ 0 w 8888024"/>
              <a:gd name="connsiteY3" fmla="*/ 0 h 6953589"/>
              <a:gd name="connsiteX4" fmla="*/ 5222260 w 8888024"/>
              <a:gd name="connsiteY4" fmla="*/ 2891 h 6953589"/>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65897 w 8931661"/>
              <a:gd name="connsiteY0" fmla="*/ 2891 h 6942534"/>
              <a:gd name="connsiteX1" fmla="*/ 8931661 w 8931661"/>
              <a:gd name="connsiteY1" fmla="*/ 6942534 h 6942534"/>
              <a:gd name="connsiteX2" fmla="*/ 0 w 8931661"/>
              <a:gd name="connsiteY2" fmla="*/ 6931481 h 6942534"/>
              <a:gd name="connsiteX3" fmla="*/ 43637 w 8931661"/>
              <a:gd name="connsiteY3" fmla="*/ 0 h 6942534"/>
              <a:gd name="connsiteX4" fmla="*/ 5265897 w 8931661"/>
              <a:gd name="connsiteY4" fmla="*/ 2891 h 6942534"/>
              <a:gd name="connsiteX0" fmla="*/ 5266013 w 8931777"/>
              <a:gd name="connsiteY0" fmla="*/ 13828 h 6953471"/>
              <a:gd name="connsiteX1" fmla="*/ 8931777 w 8931777"/>
              <a:gd name="connsiteY1" fmla="*/ 6953471 h 6953471"/>
              <a:gd name="connsiteX2" fmla="*/ 116 w 8931777"/>
              <a:gd name="connsiteY2" fmla="*/ 6942418 h 6953471"/>
              <a:gd name="connsiteX3" fmla="*/ 0 w 8931777"/>
              <a:gd name="connsiteY3" fmla="*/ 0 h 6953471"/>
              <a:gd name="connsiteX4" fmla="*/ 5266013 w 8931777"/>
              <a:gd name="connsiteY4" fmla="*/ 13828 h 6953471"/>
              <a:gd name="connsiteX0" fmla="*/ 5266013 w 8931777"/>
              <a:gd name="connsiteY0" fmla="*/ 2891 h 6942534"/>
              <a:gd name="connsiteX1" fmla="*/ 8931777 w 8931777"/>
              <a:gd name="connsiteY1" fmla="*/ 6942534 h 6942534"/>
              <a:gd name="connsiteX2" fmla="*/ 116 w 8931777"/>
              <a:gd name="connsiteY2" fmla="*/ 6931481 h 6942534"/>
              <a:gd name="connsiteX3" fmla="*/ 0 w 8931777"/>
              <a:gd name="connsiteY3" fmla="*/ 0 h 6942534"/>
              <a:gd name="connsiteX4" fmla="*/ 5266013 w 8931777"/>
              <a:gd name="connsiteY4" fmla="*/ 2891 h 694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1777" h="6942534">
                <a:moveTo>
                  <a:pt x="5266013" y="2891"/>
                </a:moveTo>
                <a:lnTo>
                  <a:pt x="8931777" y="6942534"/>
                </a:lnTo>
                <a:lnTo>
                  <a:pt x="116" y="6931481"/>
                </a:lnTo>
                <a:cubicBezTo>
                  <a:pt x="77" y="4617342"/>
                  <a:pt x="39" y="2314139"/>
                  <a:pt x="0" y="0"/>
                </a:cubicBezTo>
                <a:lnTo>
                  <a:pt x="5266013" y="2891"/>
                </a:ln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ctrTitle" hasCustomPrompt="1"/>
          </p:nvPr>
        </p:nvSpPr>
        <p:spPr bwMode="gray">
          <a:xfrm>
            <a:off x="680356" y="1868713"/>
            <a:ext cx="4309893" cy="1041369"/>
          </a:xfrm>
          <a:prstGeom prst="rect">
            <a:avLst/>
          </a:prstGeom>
        </p:spPr>
        <p:txBody>
          <a:bodyPr lIns="0" rIns="0" bIns="0" anchor="b" anchorCtr="0"/>
          <a:lstStyle>
            <a:lvl1pPr>
              <a:lnSpc>
                <a:spcPct val="90000"/>
              </a:lnSpc>
              <a:defRPr sz="2800" b="0">
                <a:solidFill>
                  <a:schemeClr val="bg1"/>
                </a:solidFill>
              </a:defRPr>
            </a:lvl1pPr>
          </a:lstStyle>
          <a:p>
            <a:r>
              <a:rPr lang="en-US" dirty="0"/>
              <a:t>Section Title</a:t>
            </a:r>
          </a:p>
        </p:txBody>
      </p:sp>
      <p:sp>
        <p:nvSpPr>
          <p:cNvPr id="7" name="Subtitle 2"/>
          <p:cNvSpPr>
            <a:spLocks noGrp="1"/>
          </p:cNvSpPr>
          <p:nvPr>
            <p:ph type="subTitle" idx="1" hasCustomPrompt="1"/>
          </p:nvPr>
        </p:nvSpPr>
        <p:spPr bwMode="gray">
          <a:xfrm>
            <a:off x="671286" y="2965167"/>
            <a:ext cx="4819708"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356" y="373884"/>
            <a:ext cx="2488753" cy="351646"/>
          </a:xfrm>
          <a:prstGeom prst="rect">
            <a:avLst/>
          </a:prstGeom>
        </p:spPr>
      </p:pic>
    </p:spTree>
    <p:extLst>
      <p:ext uri="{BB962C8B-B14F-4D97-AF65-F5344CB8AC3E}">
        <p14:creationId xmlns:p14="http://schemas.microsoft.com/office/powerpoint/2010/main" val="2693841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3">
    <p:bg>
      <p:bgPr>
        <a:gradFill>
          <a:gsLst>
            <a:gs pos="0">
              <a:srgbClr val="645B9B"/>
            </a:gs>
            <a:gs pos="100000">
              <a:schemeClr val="accent1"/>
            </a:gs>
          </a:gsLst>
        </a:gra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9144000" cy="5143501"/>
          </a:xfrm>
          <a:prstGeom prst="rect">
            <a:avLst/>
          </a:prstGeom>
        </p:spPr>
      </p:pic>
      <p:sp>
        <p:nvSpPr>
          <p:cNvPr id="8" name="Freeform 7"/>
          <p:cNvSpPr/>
          <p:nvPr userDrawn="1"/>
        </p:nvSpPr>
        <p:spPr bwMode="gray">
          <a:xfrm>
            <a:off x="-32776" y="-1"/>
            <a:ext cx="6690687" cy="5143501"/>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 name="connsiteX0" fmla="*/ 5222260 w 8888024"/>
              <a:gd name="connsiteY0" fmla="*/ 2891 h 6942534"/>
              <a:gd name="connsiteX1" fmla="*/ 8888024 w 8888024"/>
              <a:gd name="connsiteY1" fmla="*/ 6942534 h 6942534"/>
              <a:gd name="connsiteX2" fmla="*/ 1768767 w 8888024"/>
              <a:gd name="connsiteY2" fmla="*/ 6942534 h 6942534"/>
              <a:gd name="connsiteX3" fmla="*/ 0 w 8888024"/>
              <a:gd name="connsiteY3" fmla="*/ 0 h 6942534"/>
              <a:gd name="connsiteX4" fmla="*/ 5222260 w 8888024"/>
              <a:gd name="connsiteY4" fmla="*/ 2891 h 6942534"/>
              <a:gd name="connsiteX0" fmla="*/ 5222260 w 8888024"/>
              <a:gd name="connsiteY0" fmla="*/ 2891 h 6953589"/>
              <a:gd name="connsiteX1" fmla="*/ 8888024 w 8888024"/>
              <a:gd name="connsiteY1" fmla="*/ 6942534 h 6953589"/>
              <a:gd name="connsiteX2" fmla="*/ 0 w 8888024"/>
              <a:gd name="connsiteY2" fmla="*/ 6953589 h 6953589"/>
              <a:gd name="connsiteX3" fmla="*/ 0 w 8888024"/>
              <a:gd name="connsiteY3" fmla="*/ 0 h 6953589"/>
              <a:gd name="connsiteX4" fmla="*/ 5222260 w 8888024"/>
              <a:gd name="connsiteY4" fmla="*/ 2891 h 6953589"/>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65897 w 8931661"/>
              <a:gd name="connsiteY0" fmla="*/ 2891 h 6942534"/>
              <a:gd name="connsiteX1" fmla="*/ 8931661 w 8931661"/>
              <a:gd name="connsiteY1" fmla="*/ 6942534 h 6942534"/>
              <a:gd name="connsiteX2" fmla="*/ 0 w 8931661"/>
              <a:gd name="connsiteY2" fmla="*/ 6931481 h 6942534"/>
              <a:gd name="connsiteX3" fmla="*/ 43637 w 8931661"/>
              <a:gd name="connsiteY3" fmla="*/ 0 h 6942534"/>
              <a:gd name="connsiteX4" fmla="*/ 5265897 w 8931661"/>
              <a:gd name="connsiteY4" fmla="*/ 2891 h 6942534"/>
              <a:gd name="connsiteX0" fmla="*/ 5266013 w 8931777"/>
              <a:gd name="connsiteY0" fmla="*/ 13828 h 6953471"/>
              <a:gd name="connsiteX1" fmla="*/ 8931777 w 8931777"/>
              <a:gd name="connsiteY1" fmla="*/ 6953471 h 6953471"/>
              <a:gd name="connsiteX2" fmla="*/ 116 w 8931777"/>
              <a:gd name="connsiteY2" fmla="*/ 6942418 h 6953471"/>
              <a:gd name="connsiteX3" fmla="*/ 0 w 8931777"/>
              <a:gd name="connsiteY3" fmla="*/ 0 h 6953471"/>
              <a:gd name="connsiteX4" fmla="*/ 5266013 w 8931777"/>
              <a:gd name="connsiteY4" fmla="*/ 13828 h 6953471"/>
              <a:gd name="connsiteX0" fmla="*/ 5266013 w 8931777"/>
              <a:gd name="connsiteY0" fmla="*/ 2891 h 6942534"/>
              <a:gd name="connsiteX1" fmla="*/ 8931777 w 8931777"/>
              <a:gd name="connsiteY1" fmla="*/ 6942534 h 6942534"/>
              <a:gd name="connsiteX2" fmla="*/ 116 w 8931777"/>
              <a:gd name="connsiteY2" fmla="*/ 6931481 h 6942534"/>
              <a:gd name="connsiteX3" fmla="*/ 0 w 8931777"/>
              <a:gd name="connsiteY3" fmla="*/ 0 h 6942534"/>
              <a:gd name="connsiteX4" fmla="*/ 5266013 w 8931777"/>
              <a:gd name="connsiteY4" fmla="*/ 2891 h 694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1777" h="6942534">
                <a:moveTo>
                  <a:pt x="5266013" y="2891"/>
                </a:moveTo>
                <a:lnTo>
                  <a:pt x="8931777" y="6942534"/>
                </a:lnTo>
                <a:lnTo>
                  <a:pt x="116" y="6931481"/>
                </a:lnTo>
                <a:cubicBezTo>
                  <a:pt x="77" y="4617342"/>
                  <a:pt x="39" y="2314139"/>
                  <a:pt x="0" y="0"/>
                </a:cubicBezTo>
                <a:lnTo>
                  <a:pt x="5266013" y="2891"/>
                </a:ln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ctrTitle" hasCustomPrompt="1"/>
          </p:nvPr>
        </p:nvSpPr>
        <p:spPr bwMode="gray">
          <a:xfrm>
            <a:off x="680356" y="1868713"/>
            <a:ext cx="4309893" cy="1041369"/>
          </a:xfrm>
          <a:prstGeom prst="rect">
            <a:avLst/>
          </a:prstGeom>
        </p:spPr>
        <p:txBody>
          <a:bodyPr lIns="0" rIns="0" bIns="0" anchor="b" anchorCtr="0"/>
          <a:lstStyle>
            <a:lvl1pPr>
              <a:lnSpc>
                <a:spcPct val="90000"/>
              </a:lnSpc>
              <a:defRPr sz="2800" b="0">
                <a:solidFill>
                  <a:schemeClr val="bg1"/>
                </a:solidFill>
              </a:defRPr>
            </a:lvl1pPr>
          </a:lstStyle>
          <a:p>
            <a:r>
              <a:rPr lang="en-US" dirty="0"/>
              <a:t>Section Title</a:t>
            </a:r>
          </a:p>
        </p:txBody>
      </p:sp>
      <p:sp>
        <p:nvSpPr>
          <p:cNvPr id="13" name="Subtitle 2"/>
          <p:cNvSpPr>
            <a:spLocks noGrp="1"/>
          </p:cNvSpPr>
          <p:nvPr>
            <p:ph type="subTitle" idx="1" hasCustomPrompt="1"/>
          </p:nvPr>
        </p:nvSpPr>
        <p:spPr bwMode="gray">
          <a:xfrm>
            <a:off x="671286" y="2965167"/>
            <a:ext cx="4819708"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356" y="373884"/>
            <a:ext cx="2488753" cy="351646"/>
          </a:xfrm>
          <a:prstGeom prst="rect">
            <a:avLst/>
          </a:prstGeom>
        </p:spPr>
      </p:pic>
    </p:spTree>
    <p:extLst>
      <p:ext uri="{BB962C8B-B14F-4D97-AF65-F5344CB8AC3E}">
        <p14:creationId xmlns:p14="http://schemas.microsoft.com/office/powerpoint/2010/main" val="453309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6">
    <p:bg>
      <p:bgPr>
        <a:gradFill>
          <a:gsLst>
            <a:gs pos="0">
              <a:srgbClr val="514689"/>
            </a:gs>
            <a:gs pos="100000">
              <a:schemeClr val="accent1"/>
            </a:gs>
          </a:gsLst>
        </a:gradFill>
        <a:effectLst/>
      </p:bgPr>
    </p:bg>
    <p:spTree>
      <p:nvGrpSpPr>
        <p:cNvPr id="1" name=""/>
        <p:cNvGrpSpPr/>
        <p:nvPr/>
      </p:nvGrpSpPr>
      <p:grpSpPr>
        <a:xfrm>
          <a:off x="0" y="0"/>
          <a:ext cx="0" cy="0"/>
          <a:chOff x="0" y="0"/>
          <a:chExt cx="0" cy="0"/>
        </a:xfrm>
      </p:grpSpPr>
      <p:sp>
        <p:nvSpPr>
          <p:cNvPr id="7" name="Freeform 6"/>
          <p:cNvSpPr/>
          <p:nvPr userDrawn="1"/>
        </p:nvSpPr>
        <p:spPr bwMode="gray">
          <a:xfrm>
            <a:off x="-32777" y="4089"/>
            <a:ext cx="6693408" cy="5148072"/>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 name="connsiteX0" fmla="*/ 5222260 w 8888024"/>
              <a:gd name="connsiteY0" fmla="*/ 2891 h 6942534"/>
              <a:gd name="connsiteX1" fmla="*/ 8888024 w 8888024"/>
              <a:gd name="connsiteY1" fmla="*/ 6942534 h 6942534"/>
              <a:gd name="connsiteX2" fmla="*/ 1768767 w 8888024"/>
              <a:gd name="connsiteY2" fmla="*/ 6942534 h 6942534"/>
              <a:gd name="connsiteX3" fmla="*/ 0 w 8888024"/>
              <a:gd name="connsiteY3" fmla="*/ 0 h 6942534"/>
              <a:gd name="connsiteX4" fmla="*/ 5222260 w 8888024"/>
              <a:gd name="connsiteY4" fmla="*/ 2891 h 6942534"/>
              <a:gd name="connsiteX0" fmla="*/ 5222260 w 8888024"/>
              <a:gd name="connsiteY0" fmla="*/ 2891 h 6953589"/>
              <a:gd name="connsiteX1" fmla="*/ 8888024 w 8888024"/>
              <a:gd name="connsiteY1" fmla="*/ 6942534 h 6953589"/>
              <a:gd name="connsiteX2" fmla="*/ 0 w 8888024"/>
              <a:gd name="connsiteY2" fmla="*/ 6953589 h 6953589"/>
              <a:gd name="connsiteX3" fmla="*/ 0 w 8888024"/>
              <a:gd name="connsiteY3" fmla="*/ 0 h 6953589"/>
              <a:gd name="connsiteX4" fmla="*/ 5222260 w 8888024"/>
              <a:gd name="connsiteY4" fmla="*/ 2891 h 6953589"/>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65897 w 8931661"/>
              <a:gd name="connsiteY0" fmla="*/ 2891 h 6942534"/>
              <a:gd name="connsiteX1" fmla="*/ 8931661 w 8931661"/>
              <a:gd name="connsiteY1" fmla="*/ 6942534 h 6942534"/>
              <a:gd name="connsiteX2" fmla="*/ 0 w 8931661"/>
              <a:gd name="connsiteY2" fmla="*/ 6931481 h 6942534"/>
              <a:gd name="connsiteX3" fmla="*/ 43637 w 8931661"/>
              <a:gd name="connsiteY3" fmla="*/ 0 h 6942534"/>
              <a:gd name="connsiteX4" fmla="*/ 5265897 w 8931661"/>
              <a:gd name="connsiteY4" fmla="*/ 2891 h 6942534"/>
              <a:gd name="connsiteX0" fmla="*/ 5266013 w 8931777"/>
              <a:gd name="connsiteY0" fmla="*/ 13828 h 6953471"/>
              <a:gd name="connsiteX1" fmla="*/ 8931777 w 8931777"/>
              <a:gd name="connsiteY1" fmla="*/ 6953471 h 6953471"/>
              <a:gd name="connsiteX2" fmla="*/ 116 w 8931777"/>
              <a:gd name="connsiteY2" fmla="*/ 6942418 h 6953471"/>
              <a:gd name="connsiteX3" fmla="*/ 0 w 8931777"/>
              <a:gd name="connsiteY3" fmla="*/ 0 h 6953471"/>
              <a:gd name="connsiteX4" fmla="*/ 5266013 w 8931777"/>
              <a:gd name="connsiteY4" fmla="*/ 13828 h 6953471"/>
              <a:gd name="connsiteX0" fmla="*/ 5266013 w 8931777"/>
              <a:gd name="connsiteY0" fmla="*/ 2891 h 6942534"/>
              <a:gd name="connsiteX1" fmla="*/ 8931777 w 8931777"/>
              <a:gd name="connsiteY1" fmla="*/ 6942534 h 6942534"/>
              <a:gd name="connsiteX2" fmla="*/ 116 w 8931777"/>
              <a:gd name="connsiteY2" fmla="*/ 6931481 h 6942534"/>
              <a:gd name="connsiteX3" fmla="*/ 0 w 8931777"/>
              <a:gd name="connsiteY3" fmla="*/ 0 h 6942534"/>
              <a:gd name="connsiteX4" fmla="*/ 5266013 w 8931777"/>
              <a:gd name="connsiteY4" fmla="*/ 2891 h 694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1777" h="6942534">
                <a:moveTo>
                  <a:pt x="5266013" y="2891"/>
                </a:moveTo>
                <a:lnTo>
                  <a:pt x="8931777" y="6942534"/>
                </a:lnTo>
                <a:lnTo>
                  <a:pt x="116" y="6931481"/>
                </a:lnTo>
                <a:cubicBezTo>
                  <a:pt x="77" y="4617342"/>
                  <a:pt x="39" y="2314139"/>
                  <a:pt x="0" y="0"/>
                </a:cubicBezTo>
                <a:lnTo>
                  <a:pt x="5266013" y="2891"/>
                </a:ln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788" y="373884"/>
            <a:ext cx="2488753" cy="351646"/>
          </a:xfrm>
          <a:prstGeom prst="rect">
            <a:avLst/>
          </a:prstGeom>
        </p:spPr>
      </p:pic>
      <p:sp>
        <p:nvSpPr>
          <p:cNvPr id="9" name="Title 1"/>
          <p:cNvSpPr>
            <a:spLocks noGrp="1"/>
          </p:cNvSpPr>
          <p:nvPr>
            <p:ph type="ctrTitle" hasCustomPrompt="1"/>
          </p:nvPr>
        </p:nvSpPr>
        <p:spPr bwMode="gray">
          <a:xfrm>
            <a:off x="1104050" y="1767083"/>
            <a:ext cx="3886200" cy="1143000"/>
          </a:xfrm>
          <a:prstGeom prst="rect">
            <a:avLst/>
          </a:prstGeom>
        </p:spPr>
        <p:txBody>
          <a:bodyPr rIns="0" bIns="0" anchor="b" anchorCtr="0"/>
          <a:lstStyle>
            <a:lvl1pPr>
              <a:lnSpc>
                <a:spcPct val="90000"/>
              </a:lnSpc>
              <a:defRPr sz="2800" b="0">
                <a:solidFill>
                  <a:schemeClr val="bg1"/>
                </a:solidFill>
              </a:defRPr>
            </a:lvl1pPr>
          </a:lstStyle>
          <a:p>
            <a:r>
              <a:rPr lang="en-US" dirty="0"/>
              <a:t>Section Title</a:t>
            </a:r>
          </a:p>
        </p:txBody>
      </p:sp>
      <p:sp>
        <p:nvSpPr>
          <p:cNvPr id="10" name="Subtitle 2"/>
          <p:cNvSpPr>
            <a:spLocks noGrp="1"/>
          </p:cNvSpPr>
          <p:nvPr>
            <p:ph type="subTitle" idx="1" hasCustomPrompt="1"/>
          </p:nvPr>
        </p:nvSpPr>
        <p:spPr bwMode="gray">
          <a:xfrm>
            <a:off x="1104050" y="2965167"/>
            <a:ext cx="4386944"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4100627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gradFill>
          <a:gsLst>
            <a:gs pos="0">
              <a:srgbClr val="645B9B"/>
            </a:gs>
            <a:gs pos="100000">
              <a:schemeClr val="accent1"/>
            </a:gs>
          </a:gsLst>
        </a:gradFill>
        <a:effectLst/>
      </p:bgPr>
    </p:bg>
    <p:spTree>
      <p:nvGrpSpPr>
        <p:cNvPr id="1" name=""/>
        <p:cNvGrpSpPr/>
        <p:nvPr/>
      </p:nvGrpSpPr>
      <p:grpSpPr>
        <a:xfrm>
          <a:off x="0" y="0"/>
          <a:ext cx="0" cy="0"/>
          <a:chOff x="0" y="0"/>
          <a:chExt cx="0" cy="0"/>
        </a:xfrm>
      </p:grpSpPr>
      <p:pic>
        <p:nvPicPr>
          <p:cNvPr id="2" name="Picture 1" descr="Cadence image2rgb 16x9.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4319" y="0"/>
            <a:ext cx="9119681" cy="5143500"/>
          </a:xfrm>
          <a:prstGeom prst="rect">
            <a:avLst/>
          </a:prstGeom>
        </p:spPr>
      </p:pic>
      <p:sp>
        <p:nvSpPr>
          <p:cNvPr id="7" name="Freeform 6"/>
          <p:cNvSpPr/>
          <p:nvPr userDrawn="1"/>
        </p:nvSpPr>
        <p:spPr bwMode="gray">
          <a:xfrm>
            <a:off x="-32777" y="-5055"/>
            <a:ext cx="6693408" cy="5148072"/>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 name="connsiteX0" fmla="*/ 5222260 w 8888024"/>
              <a:gd name="connsiteY0" fmla="*/ 2891 h 6942534"/>
              <a:gd name="connsiteX1" fmla="*/ 8888024 w 8888024"/>
              <a:gd name="connsiteY1" fmla="*/ 6942534 h 6942534"/>
              <a:gd name="connsiteX2" fmla="*/ 1768767 w 8888024"/>
              <a:gd name="connsiteY2" fmla="*/ 6942534 h 6942534"/>
              <a:gd name="connsiteX3" fmla="*/ 0 w 8888024"/>
              <a:gd name="connsiteY3" fmla="*/ 0 h 6942534"/>
              <a:gd name="connsiteX4" fmla="*/ 5222260 w 8888024"/>
              <a:gd name="connsiteY4" fmla="*/ 2891 h 6942534"/>
              <a:gd name="connsiteX0" fmla="*/ 5222260 w 8888024"/>
              <a:gd name="connsiteY0" fmla="*/ 2891 h 6953589"/>
              <a:gd name="connsiteX1" fmla="*/ 8888024 w 8888024"/>
              <a:gd name="connsiteY1" fmla="*/ 6942534 h 6953589"/>
              <a:gd name="connsiteX2" fmla="*/ 0 w 8888024"/>
              <a:gd name="connsiteY2" fmla="*/ 6953589 h 6953589"/>
              <a:gd name="connsiteX3" fmla="*/ 0 w 8888024"/>
              <a:gd name="connsiteY3" fmla="*/ 0 h 6953589"/>
              <a:gd name="connsiteX4" fmla="*/ 5222260 w 8888024"/>
              <a:gd name="connsiteY4" fmla="*/ 2891 h 6953589"/>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65897 w 8931661"/>
              <a:gd name="connsiteY0" fmla="*/ 2891 h 6942534"/>
              <a:gd name="connsiteX1" fmla="*/ 8931661 w 8931661"/>
              <a:gd name="connsiteY1" fmla="*/ 6942534 h 6942534"/>
              <a:gd name="connsiteX2" fmla="*/ 0 w 8931661"/>
              <a:gd name="connsiteY2" fmla="*/ 6931481 h 6942534"/>
              <a:gd name="connsiteX3" fmla="*/ 43637 w 8931661"/>
              <a:gd name="connsiteY3" fmla="*/ 0 h 6942534"/>
              <a:gd name="connsiteX4" fmla="*/ 5265897 w 8931661"/>
              <a:gd name="connsiteY4" fmla="*/ 2891 h 6942534"/>
              <a:gd name="connsiteX0" fmla="*/ 5266013 w 8931777"/>
              <a:gd name="connsiteY0" fmla="*/ 13828 h 6953471"/>
              <a:gd name="connsiteX1" fmla="*/ 8931777 w 8931777"/>
              <a:gd name="connsiteY1" fmla="*/ 6953471 h 6953471"/>
              <a:gd name="connsiteX2" fmla="*/ 116 w 8931777"/>
              <a:gd name="connsiteY2" fmla="*/ 6942418 h 6953471"/>
              <a:gd name="connsiteX3" fmla="*/ 0 w 8931777"/>
              <a:gd name="connsiteY3" fmla="*/ 0 h 6953471"/>
              <a:gd name="connsiteX4" fmla="*/ 5266013 w 8931777"/>
              <a:gd name="connsiteY4" fmla="*/ 13828 h 6953471"/>
              <a:gd name="connsiteX0" fmla="*/ 5266013 w 8931777"/>
              <a:gd name="connsiteY0" fmla="*/ 2891 h 6942534"/>
              <a:gd name="connsiteX1" fmla="*/ 8931777 w 8931777"/>
              <a:gd name="connsiteY1" fmla="*/ 6942534 h 6942534"/>
              <a:gd name="connsiteX2" fmla="*/ 116 w 8931777"/>
              <a:gd name="connsiteY2" fmla="*/ 6931481 h 6942534"/>
              <a:gd name="connsiteX3" fmla="*/ 0 w 8931777"/>
              <a:gd name="connsiteY3" fmla="*/ 0 h 6942534"/>
              <a:gd name="connsiteX4" fmla="*/ 5266013 w 8931777"/>
              <a:gd name="connsiteY4" fmla="*/ 2891 h 694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1777" h="6942534">
                <a:moveTo>
                  <a:pt x="5266013" y="2891"/>
                </a:moveTo>
                <a:lnTo>
                  <a:pt x="8931777" y="6942534"/>
                </a:lnTo>
                <a:lnTo>
                  <a:pt x="116" y="6931481"/>
                </a:lnTo>
                <a:cubicBezTo>
                  <a:pt x="77" y="4617342"/>
                  <a:pt x="39" y="2314139"/>
                  <a:pt x="0" y="0"/>
                </a:cubicBezTo>
                <a:lnTo>
                  <a:pt x="5266013" y="2891"/>
                </a:ln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hasCustomPrompt="1"/>
          </p:nvPr>
        </p:nvSpPr>
        <p:spPr bwMode="gray">
          <a:xfrm>
            <a:off x="680356" y="1868713"/>
            <a:ext cx="4309893" cy="1041369"/>
          </a:xfrm>
          <a:prstGeom prst="rect">
            <a:avLst/>
          </a:prstGeom>
        </p:spPr>
        <p:txBody>
          <a:bodyPr lIns="0" rIns="0" bIns="0" anchor="b" anchorCtr="0"/>
          <a:lstStyle>
            <a:lvl1pPr>
              <a:lnSpc>
                <a:spcPct val="90000"/>
              </a:lnSpc>
              <a:defRPr sz="2800" b="0">
                <a:solidFill>
                  <a:schemeClr val="bg1"/>
                </a:solidFill>
              </a:defRPr>
            </a:lvl1pPr>
          </a:lstStyle>
          <a:p>
            <a:r>
              <a:rPr lang="en-US" dirty="0"/>
              <a:t>Section Title</a:t>
            </a:r>
          </a:p>
        </p:txBody>
      </p:sp>
      <p:sp>
        <p:nvSpPr>
          <p:cNvPr id="12" name="Subtitle 2"/>
          <p:cNvSpPr>
            <a:spLocks noGrp="1"/>
          </p:cNvSpPr>
          <p:nvPr>
            <p:ph type="subTitle" idx="1" hasCustomPrompt="1"/>
          </p:nvPr>
        </p:nvSpPr>
        <p:spPr bwMode="gray">
          <a:xfrm>
            <a:off x="671286" y="2965167"/>
            <a:ext cx="4819708"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356" y="373884"/>
            <a:ext cx="2488753" cy="351646"/>
          </a:xfrm>
          <a:prstGeom prst="rect">
            <a:avLst/>
          </a:prstGeom>
        </p:spPr>
      </p:pic>
    </p:spTree>
    <p:extLst>
      <p:ext uri="{BB962C8B-B14F-4D97-AF65-F5344CB8AC3E}">
        <p14:creationId xmlns:p14="http://schemas.microsoft.com/office/powerpoint/2010/main" val="480693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9">
    <p:bg>
      <p:bgPr>
        <a:gradFill>
          <a:gsLst>
            <a:gs pos="0">
              <a:srgbClr val="514689"/>
            </a:gs>
            <a:gs pos="100000">
              <a:schemeClr val="accent1"/>
            </a:gs>
          </a:gsLst>
        </a:gradFill>
        <a:effectLst/>
      </p:bgPr>
    </p:bg>
    <p:spTree>
      <p:nvGrpSpPr>
        <p:cNvPr id="1" name=""/>
        <p:cNvGrpSpPr/>
        <p:nvPr/>
      </p:nvGrpSpPr>
      <p:grpSpPr>
        <a:xfrm>
          <a:off x="0" y="0"/>
          <a:ext cx="0" cy="0"/>
          <a:chOff x="0" y="0"/>
          <a:chExt cx="0" cy="0"/>
        </a:xfrm>
      </p:grpSpPr>
      <p:sp>
        <p:nvSpPr>
          <p:cNvPr id="7" name="Freeform 6"/>
          <p:cNvSpPr/>
          <p:nvPr userDrawn="1"/>
        </p:nvSpPr>
        <p:spPr bwMode="gray">
          <a:xfrm>
            <a:off x="-32777" y="4089"/>
            <a:ext cx="6693408" cy="5148072"/>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 name="connsiteX0" fmla="*/ 5222260 w 8888024"/>
              <a:gd name="connsiteY0" fmla="*/ 2891 h 6942534"/>
              <a:gd name="connsiteX1" fmla="*/ 8888024 w 8888024"/>
              <a:gd name="connsiteY1" fmla="*/ 6942534 h 6942534"/>
              <a:gd name="connsiteX2" fmla="*/ 1768767 w 8888024"/>
              <a:gd name="connsiteY2" fmla="*/ 6942534 h 6942534"/>
              <a:gd name="connsiteX3" fmla="*/ 0 w 8888024"/>
              <a:gd name="connsiteY3" fmla="*/ 0 h 6942534"/>
              <a:gd name="connsiteX4" fmla="*/ 5222260 w 8888024"/>
              <a:gd name="connsiteY4" fmla="*/ 2891 h 6942534"/>
              <a:gd name="connsiteX0" fmla="*/ 5222260 w 8888024"/>
              <a:gd name="connsiteY0" fmla="*/ 2891 h 6953589"/>
              <a:gd name="connsiteX1" fmla="*/ 8888024 w 8888024"/>
              <a:gd name="connsiteY1" fmla="*/ 6942534 h 6953589"/>
              <a:gd name="connsiteX2" fmla="*/ 0 w 8888024"/>
              <a:gd name="connsiteY2" fmla="*/ 6953589 h 6953589"/>
              <a:gd name="connsiteX3" fmla="*/ 0 w 8888024"/>
              <a:gd name="connsiteY3" fmla="*/ 0 h 6953589"/>
              <a:gd name="connsiteX4" fmla="*/ 5222260 w 8888024"/>
              <a:gd name="connsiteY4" fmla="*/ 2891 h 6953589"/>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65897 w 8931661"/>
              <a:gd name="connsiteY0" fmla="*/ 2891 h 6942534"/>
              <a:gd name="connsiteX1" fmla="*/ 8931661 w 8931661"/>
              <a:gd name="connsiteY1" fmla="*/ 6942534 h 6942534"/>
              <a:gd name="connsiteX2" fmla="*/ 0 w 8931661"/>
              <a:gd name="connsiteY2" fmla="*/ 6931481 h 6942534"/>
              <a:gd name="connsiteX3" fmla="*/ 43637 w 8931661"/>
              <a:gd name="connsiteY3" fmla="*/ 0 h 6942534"/>
              <a:gd name="connsiteX4" fmla="*/ 5265897 w 8931661"/>
              <a:gd name="connsiteY4" fmla="*/ 2891 h 6942534"/>
              <a:gd name="connsiteX0" fmla="*/ 5266013 w 8931777"/>
              <a:gd name="connsiteY0" fmla="*/ 13828 h 6953471"/>
              <a:gd name="connsiteX1" fmla="*/ 8931777 w 8931777"/>
              <a:gd name="connsiteY1" fmla="*/ 6953471 h 6953471"/>
              <a:gd name="connsiteX2" fmla="*/ 116 w 8931777"/>
              <a:gd name="connsiteY2" fmla="*/ 6942418 h 6953471"/>
              <a:gd name="connsiteX3" fmla="*/ 0 w 8931777"/>
              <a:gd name="connsiteY3" fmla="*/ 0 h 6953471"/>
              <a:gd name="connsiteX4" fmla="*/ 5266013 w 8931777"/>
              <a:gd name="connsiteY4" fmla="*/ 13828 h 6953471"/>
              <a:gd name="connsiteX0" fmla="*/ 5266013 w 8931777"/>
              <a:gd name="connsiteY0" fmla="*/ 2891 h 6942534"/>
              <a:gd name="connsiteX1" fmla="*/ 8931777 w 8931777"/>
              <a:gd name="connsiteY1" fmla="*/ 6942534 h 6942534"/>
              <a:gd name="connsiteX2" fmla="*/ 116 w 8931777"/>
              <a:gd name="connsiteY2" fmla="*/ 6931481 h 6942534"/>
              <a:gd name="connsiteX3" fmla="*/ 0 w 8931777"/>
              <a:gd name="connsiteY3" fmla="*/ 0 h 6942534"/>
              <a:gd name="connsiteX4" fmla="*/ 5266013 w 8931777"/>
              <a:gd name="connsiteY4" fmla="*/ 2891 h 694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1777" h="6942534">
                <a:moveTo>
                  <a:pt x="5266013" y="2891"/>
                </a:moveTo>
                <a:lnTo>
                  <a:pt x="8931777" y="6942534"/>
                </a:lnTo>
                <a:lnTo>
                  <a:pt x="116" y="6931481"/>
                </a:lnTo>
                <a:cubicBezTo>
                  <a:pt x="77" y="4617342"/>
                  <a:pt x="39" y="2314139"/>
                  <a:pt x="0" y="0"/>
                </a:cubicBezTo>
                <a:lnTo>
                  <a:pt x="5266013" y="2891"/>
                </a:ln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ctrTitle" hasCustomPrompt="1"/>
          </p:nvPr>
        </p:nvSpPr>
        <p:spPr bwMode="gray">
          <a:xfrm>
            <a:off x="680356" y="1868713"/>
            <a:ext cx="4309893" cy="1041369"/>
          </a:xfrm>
          <a:prstGeom prst="rect">
            <a:avLst/>
          </a:prstGeom>
        </p:spPr>
        <p:txBody>
          <a:bodyPr lIns="0" rIns="0" bIns="0" anchor="b" anchorCtr="0"/>
          <a:lstStyle>
            <a:lvl1pPr>
              <a:lnSpc>
                <a:spcPct val="90000"/>
              </a:lnSpc>
              <a:defRPr sz="2800" b="0">
                <a:solidFill>
                  <a:schemeClr val="bg1"/>
                </a:solidFill>
              </a:defRPr>
            </a:lvl1pPr>
          </a:lstStyle>
          <a:p>
            <a:r>
              <a:rPr lang="en-US" dirty="0"/>
              <a:t>Section Title</a:t>
            </a:r>
          </a:p>
        </p:txBody>
      </p:sp>
      <p:sp>
        <p:nvSpPr>
          <p:cNvPr id="14" name="Subtitle 2"/>
          <p:cNvSpPr>
            <a:spLocks noGrp="1"/>
          </p:cNvSpPr>
          <p:nvPr>
            <p:ph type="subTitle" idx="1" hasCustomPrompt="1"/>
          </p:nvPr>
        </p:nvSpPr>
        <p:spPr bwMode="gray">
          <a:xfrm>
            <a:off x="671286" y="2965167"/>
            <a:ext cx="4819708"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356" y="373884"/>
            <a:ext cx="2488753" cy="351646"/>
          </a:xfrm>
          <a:prstGeom prst="rect">
            <a:avLst/>
          </a:prstGeom>
        </p:spPr>
      </p:pic>
    </p:spTree>
    <p:extLst>
      <p:ext uri="{BB962C8B-B14F-4D97-AF65-F5344CB8AC3E}">
        <p14:creationId xmlns:p14="http://schemas.microsoft.com/office/powerpoint/2010/main" val="2612062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7">
    <p:bg>
      <p:bgPr>
        <a:gradFill>
          <a:gsLst>
            <a:gs pos="0">
              <a:srgbClr val="645B9B"/>
            </a:gs>
            <a:gs pos="100000">
              <a:schemeClr val="accent1"/>
            </a:gs>
          </a:gsLst>
        </a:gra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7" name="Freeform 6"/>
          <p:cNvSpPr/>
          <p:nvPr userDrawn="1"/>
        </p:nvSpPr>
        <p:spPr bwMode="gray">
          <a:xfrm>
            <a:off x="-32777" y="4089"/>
            <a:ext cx="6693408" cy="5148072"/>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 name="connsiteX0" fmla="*/ 5222260 w 8888024"/>
              <a:gd name="connsiteY0" fmla="*/ 2891 h 6942534"/>
              <a:gd name="connsiteX1" fmla="*/ 8888024 w 8888024"/>
              <a:gd name="connsiteY1" fmla="*/ 6942534 h 6942534"/>
              <a:gd name="connsiteX2" fmla="*/ 1768767 w 8888024"/>
              <a:gd name="connsiteY2" fmla="*/ 6942534 h 6942534"/>
              <a:gd name="connsiteX3" fmla="*/ 0 w 8888024"/>
              <a:gd name="connsiteY3" fmla="*/ 0 h 6942534"/>
              <a:gd name="connsiteX4" fmla="*/ 5222260 w 8888024"/>
              <a:gd name="connsiteY4" fmla="*/ 2891 h 6942534"/>
              <a:gd name="connsiteX0" fmla="*/ 5222260 w 8888024"/>
              <a:gd name="connsiteY0" fmla="*/ 2891 h 6953589"/>
              <a:gd name="connsiteX1" fmla="*/ 8888024 w 8888024"/>
              <a:gd name="connsiteY1" fmla="*/ 6942534 h 6953589"/>
              <a:gd name="connsiteX2" fmla="*/ 0 w 8888024"/>
              <a:gd name="connsiteY2" fmla="*/ 6953589 h 6953589"/>
              <a:gd name="connsiteX3" fmla="*/ 0 w 8888024"/>
              <a:gd name="connsiteY3" fmla="*/ 0 h 6953589"/>
              <a:gd name="connsiteX4" fmla="*/ 5222260 w 8888024"/>
              <a:gd name="connsiteY4" fmla="*/ 2891 h 6953589"/>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22260 w 8888024"/>
              <a:gd name="connsiteY0" fmla="*/ 2891 h 6942534"/>
              <a:gd name="connsiteX1" fmla="*/ 8888024 w 8888024"/>
              <a:gd name="connsiteY1" fmla="*/ 6942534 h 6942534"/>
              <a:gd name="connsiteX2" fmla="*/ 11054 w 8888024"/>
              <a:gd name="connsiteY2" fmla="*/ 6931480 h 6942534"/>
              <a:gd name="connsiteX3" fmla="*/ 0 w 8888024"/>
              <a:gd name="connsiteY3" fmla="*/ 0 h 6942534"/>
              <a:gd name="connsiteX4" fmla="*/ 5222260 w 8888024"/>
              <a:gd name="connsiteY4" fmla="*/ 2891 h 6942534"/>
              <a:gd name="connsiteX0" fmla="*/ 5265897 w 8931661"/>
              <a:gd name="connsiteY0" fmla="*/ 2891 h 6942534"/>
              <a:gd name="connsiteX1" fmla="*/ 8931661 w 8931661"/>
              <a:gd name="connsiteY1" fmla="*/ 6942534 h 6942534"/>
              <a:gd name="connsiteX2" fmla="*/ 0 w 8931661"/>
              <a:gd name="connsiteY2" fmla="*/ 6931481 h 6942534"/>
              <a:gd name="connsiteX3" fmla="*/ 43637 w 8931661"/>
              <a:gd name="connsiteY3" fmla="*/ 0 h 6942534"/>
              <a:gd name="connsiteX4" fmla="*/ 5265897 w 8931661"/>
              <a:gd name="connsiteY4" fmla="*/ 2891 h 6942534"/>
              <a:gd name="connsiteX0" fmla="*/ 5266013 w 8931777"/>
              <a:gd name="connsiteY0" fmla="*/ 13828 h 6953471"/>
              <a:gd name="connsiteX1" fmla="*/ 8931777 w 8931777"/>
              <a:gd name="connsiteY1" fmla="*/ 6953471 h 6953471"/>
              <a:gd name="connsiteX2" fmla="*/ 116 w 8931777"/>
              <a:gd name="connsiteY2" fmla="*/ 6942418 h 6953471"/>
              <a:gd name="connsiteX3" fmla="*/ 0 w 8931777"/>
              <a:gd name="connsiteY3" fmla="*/ 0 h 6953471"/>
              <a:gd name="connsiteX4" fmla="*/ 5266013 w 8931777"/>
              <a:gd name="connsiteY4" fmla="*/ 13828 h 6953471"/>
              <a:gd name="connsiteX0" fmla="*/ 5266013 w 8931777"/>
              <a:gd name="connsiteY0" fmla="*/ 2891 h 6942534"/>
              <a:gd name="connsiteX1" fmla="*/ 8931777 w 8931777"/>
              <a:gd name="connsiteY1" fmla="*/ 6942534 h 6942534"/>
              <a:gd name="connsiteX2" fmla="*/ 116 w 8931777"/>
              <a:gd name="connsiteY2" fmla="*/ 6931481 h 6942534"/>
              <a:gd name="connsiteX3" fmla="*/ 0 w 8931777"/>
              <a:gd name="connsiteY3" fmla="*/ 0 h 6942534"/>
              <a:gd name="connsiteX4" fmla="*/ 5266013 w 8931777"/>
              <a:gd name="connsiteY4" fmla="*/ 2891 h 694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1777" h="6942534">
                <a:moveTo>
                  <a:pt x="5266013" y="2891"/>
                </a:moveTo>
                <a:lnTo>
                  <a:pt x="8931777" y="6942534"/>
                </a:lnTo>
                <a:lnTo>
                  <a:pt x="116" y="6931481"/>
                </a:lnTo>
                <a:cubicBezTo>
                  <a:pt x="77" y="4617342"/>
                  <a:pt x="39" y="2314139"/>
                  <a:pt x="0" y="0"/>
                </a:cubicBezTo>
                <a:lnTo>
                  <a:pt x="5266013" y="2891"/>
                </a:ln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hasCustomPrompt="1"/>
          </p:nvPr>
        </p:nvSpPr>
        <p:spPr bwMode="gray">
          <a:xfrm>
            <a:off x="680356" y="1868713"/>
            <a:ext cx="4309893" cy="1041369"/>
          </a:xfrm>
          <a:prstGeom prst="rect">
            <a:avLst/>
          </a:prstGeom>
        </p:spPr>
        <p:txBody>
          <a:bodyPr lIns="0" rIns="0" bIns="0" anchor="b" anchorCtr="0"/>
          <a:lstStyle>
            <a:lvl1pPr>
              <a:lnSpc>
                <a:spcPct val="90000"/>
              </a:lnSpc>
              <a:defRPr sz="2800" b="0">
                <a:solidFill>
                  <a:schemeClr val="bg1"/>
                </a:solidFill>
              </a:defRPr>
            </a:lvl1pPr>
          </a:lstStyle>
          <a:p>
            <a:r>
              <a:rPr lang="en-US" dirty="0"/>
              <a:t>Section Title</a:t>
            </a:r>
          </a:p>
        </p:txBody>
      </p:sp>
      <p:sp>
        <p:nvSpPr>
          <p:cNvPr id="12" name="Subtitle 2"/>
          <p:cNvSpPr>
            <a:spLocks noGrp="1"/>
          </p:cNvSpPr>
          <p:nvPr>
            <p:ph type="subTitle" idx="1" hasCustomPrompt="1"/>
          </p:nvPr>
        </p:nvSpPr>
        <p:spPr bwMode="gray">
          <a:xfrm>
            <a:off x="671286" y="2965167"/>
            <a:ext cx="4819708"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356" y="373884"/>
            <a:ext cx="2488753" cy="351646"/>
          </a:xfrm>
          <a:prstGeom prst="rect">
            <a:avLst/>
          </a:prstGeom>
        </p:spPr>
      </p:pic>
    </p:spTree>
    <p:extLst>
      <p:ext uri="{BB962C8B-B14F-4D97-AF65-F5344CB8AC3E}">
        <p14:creationId xmlns:p14="http://schemas.microsoft.com/office/powerpoint/2010/main" val="868419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Text Placeholder 2"/>
          <p:cNvSpPr>
            <a:spLocks noGrp="1"/>
          </p:cNvSpPr>
          <p:nvPr>
            <p:ph type="body" idx="1"/>
          </p:nvPr>
        </p:nvSpPr>
        <p:spPr>
          <a:xfrm>
            <a:off x="1052286" y="1524784"/>
            <a:ext cx="7230662" cy="2978954"/>
          </a:xfrm>
          <a:prstGeom prst="rect">
            <a:avLst/>
          </a:prstGeom>
        </p:spPr>
        <p:txBody>
          <a:bodyPr vert="horz" lIns="0" tIns="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Date Placeholder 3"/>
          <p:cNvSpPr>
            <a:spLocks noGrp="1"/>
          </p:cNvSpPr>
          <p:nvPr>
            <p:ph type="dt" sz="half" idx="2"/>
          </p:nvPr>
        </p:nvSpPr>
        <p:spPr>
          <a:xfrm>
            <a:off x="2697479" y="4787032"/>
            <a:ext cx="573867" cy="231267"/>
          </a:xfrm>
          <a:prstGeom prst="rect">
            <a:avLst/>
          </a:prstGeom>
        </p:spPr>
        <p:txBody>
          <a:bodyPr vert="horz" wrap="none" lIns="0" tIns="0" rIns="0" bIns="0" rtlCol="0" anchor="b"/>
          <a:lstStyle>
            <a:lvl1pPr algn="r">
              <a:defRPr lang="en-US" sz="800" smtClean="0"/>
            </a:lvl1pPr>
          </a:lstStyle>
          <a:p>
            <a:fld id="{4DD056AA-046F-1E41-8A7D-BECBA863898E}" type="datetime1">
              <a:rPr lang="en-US" smtClean="0"/>
              <a:pPr/>
              <a:t>3/11/20</a:t>
            </a:fld>
            <a:endParaRPr lang="en-US" dirty="0"/>
          </a:p>
        </p:txBody>
      </p:sp>
      <p:sp>
        <p:nvSpPr>
          <p:cNvPr id="17" name="Footer Placeholder 4"/>
          <p:cNvSpPr>
            <a:spLocks noGrp="1"/>
          </p:cNvSpPr>
          <p:nvPr>
            <p:ph type="ftr" sz="quarter" idx="3"/>
          </p:nvPr>
        </p:nvSpPr>
        <p:spPr>
          <a:xfrm>
            <a:off x="3273552" y="4787033"/>
            <a:ext cx="5030042" cy="231266"/>
          </a:xfrm>
          <a:prstGeom prst="rect">
            <a:avLst/>
          </a:prstGeom>
        </p:spPr>
        <p:txBody>
          <a:bodyPr vert="horz" lIns="0" tIns="0" rIns="0" bIns="0" rtlCol="0" anchor="b"/>
          <a:lstStyle>
            <a:lvl1pPr algn="r">
              <a:defRPr sz="1400">
                <a:solidFill>
                  <a:schemeClr val="tx1"/>
                </a:solidFill>
              </a:defRPr>
            </a:lvl1pPr>
          </a:lstStyle>
          <a:p>
            <a:r>
              <a:rPr lang="en-US">
                <a:solidFill>
                  <a:srgbClr val="605F62"/>
                </a:solidFill>
              </a:rPr>
              <a:t>Presentation or Section Title</a:t>
            </a:r>
            <a:endParaRPr lang="en-US" dirty="0">
              <a:solidFill>
                <a:srgbClr val="605F62"/>
              </a:solidFill>
            </a:endParaRPr>
          </a:p>
        </p:txBody>
      </p:sp>
      <p:sp>
        <p:nvSpPr>
          <p:cNvPr id="18" name="Slide Number Placeholder 5"/>
          <p:cNvSpPr>
            <a:spLocks noGrp="1"/>
          </p:cNvSpPr>
          <p:nvPr>
            <p:ph type="sldNum" sz="quarter" idx="4"/>
          </p:nvPr>
        </p:nvSpPr>
        <p:spPr>
          <a:xfrm>
            <a:off x="8305799" y="4787034"/>
            <a:ext cx="346745" cy="231266"/>
          </a:xfrm>
          <a:prstGeom prst="rect">
            <a:avLst/>
          </a:prstGeom>
        </p:spPr>
        <p:txBody>
          <a:bodyPr vert="horz" wrap="none" lIns="0" tIns="0" rIns="0" bIns="0" rtlCol="0" anchor="b"/>
          <a:lstStyle>
            <a:lvl1pPr algn="r">
              <a:defRPr sz="1400">
                <a:solidFill>
                  <a:schemeClr val="accent2"/>
                </a:solidFill>
              </a:defRPr>
            </a:lvl1pPr>
          </a:lstStyle>
          <a:p>
            <a:fld id="{0D558541-60C9-42A2-8392-FF12533A6B7A}" type="slidenum">
              <a:rPr lang="en-US" smtClean="0"/>
              <a:pPr/>
              <a:t>‹#›</a:t>
            </a:fld>
            <a:endParaRPr lang="en-US" dirty="0"/>
          </a:p>
        </p:txBody>
      </p:sp>
      <p:sp>
        <p:nvSpPr>
          <p:cNvPr id="19" name="Rectangle 6"/>
          <p:cNvSpPr/>
          <p:nvPr userDrawn="1"/>
        </p:nvSpPr>
        <p:spPr>
          <a:xfrm>
            <a:off x="-5927" y="470648"/>
            <a:ext cx="998038" cy="306244"/>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260237 w 1259183"/>
              <a:gd name="connsiteY0" fmla="*/ 0 h 381000"/>
              <a:gd name="connsiteX1" fmla="*/ 1054494 w 1259183"/>
              <a:gd name="connsiteY1" fmla="*/ 0 h 381000"/>
              <a:gd name="connsiteX2" fmla="*/ 1259183 w 1259183"/>
              <a:gd name="connsiteY2" fmla="*/ 381000 h 381000"/>
              <a:gd name="connsiteX3" fmla="*/ 0 w 1259183"/>
              <a:gd name="connsiteY3" fmla="*/ 381000 h 381000"/>
              <a:gd name="connsiteX4" fmla="*/ 260237 w 1259183"/>
              <a:gd name="connsiteY4" fmla="*/ 0 h 381000"/>
              <a:gd name="connsiteX0" fmla="*/ 0 w 1261140"/>
              <a:gd name="connsiteY0" fmla="*/ 6900 h 381000"/>
              <a:gd name="connsiteX1" fmla="*/ 1056451 w 1261140"/>
              <a:gd name="connsiteY1" fmla="*/ 0 h 381000"/>
              <a:gd name="connsiteX2" fmla="*/ 1261140 w 1261140"/>
              <a:gd name="connsiteY2" fmla="*/ 381000 h 381000"/>
              <a:gd name="connsiteX3" fmla="*/ 1957 w 1261140"/>
              <a:gd name="connsiteY3" fmla="*/ 381000 h 381000"/>
              <a:gd name="connsiteX4" fmla="*/ 0 w 1261140"/>
              <a:gd name="connsiteY4" fmla="*/ 6900 h 381000"/>
              <a:gd name="connsiteX0" fmla="*/ 0 w 1261140"/>
              <a:gd name="connsiteY0" fmla="*/ 6900 h 381000"/>
              <a:gd name="connsiteX1" fmla="*/ 1056451 w 1261140"/>
              <a:gd name="connsiteY1" fmla="*/ 0 h 381000"/>
              <a:gd name="connsiteX2" fmla="*/ 1261140 w 1261140"/>
              <a:gd name="connsiteY2" fmla="*/ 381000 h 381000"/>
              <a:gd name="connsiteX3" fmla="*/ 1957 w 1261140"/>
              <a:gd name="connsiteY3" fmla="*/ 381000 h 381000"/>
              <a:gd name="connsiteX4" fmla="*/ 0 w 1261140"/>
              <a:gd name="connsiteY4" fmla="*/ 6900 h 381000"/>
              <a:gd name="connsiteX0" fmla="*/ 0 w 1261140"/>
              <a:gd name="connsiteY0" fmla="*/ 6900 h 381000"/>
              <a:gd name="connsiteX1" fmla="*/ 1056451 w 1261140"/>
              <a:gd name="connsiteY1" fmla="*/ 0 h 381000"/>
              <a:gd name="connsiteX2" fmla="*/ 1261140 w 1261140"/>
              <a:gd name="connsiteY2" fmla="*/ 381000 h 381000"/>
              <a:gd name="connsiteX3" fmla="*/ 1957 w 1261140"/>
              <a:gd name="connsiteY3" fmla="*/ 381000 h 381000"/>
              <a:gd name="connsiteX4" fmla="*/ 0 w 1261140"/>
              <a:gd name="connsiteY4" fmla="*/ 6900 h 381000"/>
              <a:gd name="connsiteX0" fmla="*/ 2151 w 1259341"/>
              <a:gd name="connsiteY0" fmla="*/ 0 h 382000"/>
              <a:gd name="connsiteX1" fmla="*/ 1054652 w 1259341"/>
              <a:gd name="connsiteY1" fmla="*/ 1000 h 382000"/>
              <a:gd name="connsiteX2" fmla="*/ 1259341 w 1259341"/>
              <a:gd name="connsiteY2" fmla="*/ 382000 h 382000"/>
              <a:gd name="connsiteX3" fmla="*/ 158 w 1259341"/>
              <a:gd name="connsiteY3" fmla="*/ 382000 h 382000"/>
              <a:gd name="connsiteX4" fmla="*/ 2151 w 1259341"/>
              <a:gd name="connsiteY4" fmla="*/ 0 h 382000"/>
              <a:gd name="connsiteX0" fmla="*/ 2151 w 1259341"/>
              <a:gd name="connsiteY0" fmla="*/ 2950 h 381000"/>
              <a:gd name="connsiteX1" fmla="*/ 1054652 w 1259341"/>
              <a:gd name="connsiteY1" fmla="*/ 0 h 381000"/>
              <a:gd name="connsiteX2" fmla="*/ 1259341 w 1259341"/>
              <a:gd name="connsiteY2" fmla="*/ 381000 h 381000"/>
              <a:gd name="connsiteX3" fmla="*/ 158 w 1259341"/>
              <a:gd name="connsiteY3" fmla="*/ 381000 h 381000"/>
              <a:gd name="connsiteX4" fmla="*/ 2151 w 1259341"/>
              <a:gd name="connsiteY4" fmla="*/ 2950 h 381000"/>
              <a:gd name="connsiteX0" fmla="*/ 2258 w 1259448"/>
              <a:gd name="connsiteY0" fmla="*/ 2950 h 381000"/>
              <a:gd name="connsiteX1" fmla="*/ 1054759 w 1259448"/>
              <a:gd name="connsiteY1" fmla="*/ 0 h 381000"/>
              <a:gd name="connsiteX2" fmla="*/ 1259448 w 1259448"/>
              <a:gd name="connsiteY2" fmla="*/ 381000 h 381000"/>
              <a:gd name="connsiteX3" fmla="*/ 265 w 1259448"/>
              <a:gd name="connsiteY3" fmla="*/ 381000 h 381000"/>
              <a:gd name="connsiteX4" fmla="*/ 2258 w 1259448"/>
              <a:gd name="connsiteY4" fmla="*/ 2950 h 381000"/>
              <a:gd name="connsiteX0" fmla="*/ 17832 w 1259222"/>
              <a:gd name="connsiteY0" fmla="*/ 2950 h 381000"/>
              <a:gd name="connsiteX1" fmla="*/ 1054533 w 1259222"/>
              <a:gd name="connsiteY1" fmla="*/ 0 h 381000"/>
              <a:gd name="connsiteX2" fmla="*/ 1259222 w 1259222"/>
              <a:gd name="connsiteY2" fmla="*/ 381000 h 381000"/>
              <a:gd name="connsiteX3" fmla="*/ 39 w 1259222"/>
              <a:gd name="connsiteY3" fmla="*/ 381000 h 381000"/>
              <a:gd name="connsiteX4" fmla="*/ 17832 w 1259222"/>
              <a:gd name="connsiteY4" fmla="*/ 2950 h 381000"/>
              <a:gd name="connsiteX0" fmla="*/ 274 w 1241664"/>
              <a:gd name="connsiteY0" fmla="*/ 2950 h 381000"/>
              <a:gd name="connsiteX1" fmla="*/ 1036975 w 1241664"/>
              <a:gd name="connsiteY1" fmla="*/ 0 h 381000"/>
              <a:gd name="connsiteX2" fmla="*/ 1241664 w 1241664"/>
              <a:gd name="connsiteY2" fmla="*/ 381000 h 381000"/>
              <a:gd name="connsiteX3" fmla="*/ 2231 w 1241664"/>
              <a:gd name="connsiteY3" fmla="*/ 381000 h 381000"/>
              <a:gd name="connsiteX4" fmla="*/ 274 w 1241664"/>
              <a:gd name="connsiteY4" fmla="*/ 295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1664" h="381000">
                <a:moveTo>
                  <a:pt x="274" y="2950"/>
                </a:moveTo>
                <a:lnTo>
                  <a:pt x="1036975" y="0"/>
                </a:lnTo>
                <a:lnTo>
                  <a:pt x="1241664" y="381000"/>
                </a:lnTo>
                <a:lnTo>
                  <a:pt x="2231" y="381000"/>
                </a:lnTo>
                <a:cubicBezTo>
                  <a:pt x="1252" y="193950"/>
                  <a:pt x="-723" y="191975"/>
                  <a:pt x="274" y="2950"/>
                </a:cubicBezTo>
                <a:close/>
              </a:path>
            </a:pathLst>
          </a:custGeom>
          <a:gradFill flip="none" rotWithShape="1">
            <a:gsLst>
              <a:gs pos="0">
                <a:srgbClr val="514689"/>
              </a:gs>
              <a:gs pos="100000">
                <a:schemeClr val="accent1"/>
              </a:gs>
            </a:gsLst>
            <a:lin ang="1452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645B9B"/>
                </a:solidFill>
              </a:rPr>
              <a:t>  </a:t>
            </a:r>
          </a:p>
        </p:txBody>
      </p:sp>
      <p:sp>
        <p:nvSpPr>
          <p:cNvPr id="2" name="Title Placeholder 1"/>
          <p:cNvSpPr>
            <a:spLocks noGrp="1"/>
          </p:cNvSpPr>
          <p:nvPr>
            <p:ph type="title"/>
          </p:nvPr>
        </p:nvSpPr>
        <p:spPr>
          <a:xfrm>
            <a:off x="1049274" y="183198"/>
            <a:ext cx="7886700" cy="914081"/>
          </a:xfrm>
          <a:prstGeom prst="rect">
            <a:avLst/>
          </a:prstGeom>
        </p:spPr>
        <p:txBody>
          <a:bodyPr vert="horz" lIns="91440" tIns="45720" rIns="91440" bIns="45720" rtlCol="0" anchor="ctr">
            <a:normAutofit/>
          </a:bodyPr>
          <a:lstStyle/>
          <a:p>
            <a:r>
              <a:rPr lang="en-US" dirty="0"/>
              <a:t>Click to edit Master title style</a:t>
            </a:r>
          </a:p>
        </p:txBody>
      </p:sp>
      <p:pic>
        <p:nvPicPr>
          <p:cNvPr id="9" name="Picture 8"/>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927662" y="4740418"/>
            <a:ext cx="1693981" cy="321439"/>
          </a:xfrm>
          <a:prstGeom prst="rect">
            <a:avLst/>
          </a:prstGeom>
        </p:spPr>
      </p:pic>
    </p:spTree>
    <p:extLst>
      <p:ext uri="{BB962C8B-B14F-4D97-AF65-F5344CB8AC3E}">
        <p14:creationId xmlns:p14="http://schemas.microsoft.com/office/powerpoint/2010/main" val="1382538097"/>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3" r:id="rId3"/>
    <p:sldLayoutId id="2147483650" r:id="rId4"/>
    <p:sldLayoutId id="2147483652" r:id="rId5"/>
    <p:sldLayoutId id="2147483655" r:id="rId6"/>
    <p:sldLayoutId id="2147483651" r:id="rId7"/>
    <p:sldLayoutId id="2147483658" r:id="rId8"/>
    <p:sldLayoutId id="2147483656"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hf hdr="0"/>
  <p:txStyles>
    <p:titleStyle>
      <a:lvl1pPr algn="l" defTabSz="457200" rtl="0" eaLnBrk="1" latinLnBrk="0" hangingPunct="1">
        <a:lnSpc>
          <a:spcPct val="90000"/>
        </a:lnSpc>
        <a:spcBef>
          <a:spcPct val="0"/>
        </a:spcBef>
        <a:buNone/>
        <a:tabLst/>
        <a:defRPr sz="2800" kern="1200">
          <a:solidFill>
            <a:srgbClr val="514689"/>
          </a:solidFill>
          <a:latin typeface="+mj-lt"/>
          <a:ea typeface="+mj-ea"/>
          <a:cs typeface="+mj-cs"/>
        </a:defRPr>
      </a:lvl1pPr>
    </p:titleStyle>
    <p:bodyStyle>
      <a:lvl1pPr marL="174625" indent="-174625" algn="l" defTabSz="457200" rtl="0" eaLnBrk="1" latinLnBrk="0" hangingPunct="1">
        <a:spcBef>
          <a:spcPct val="20000"/>
        </a:spcBef>
        <a:buClr>
          <a:schemeClr val="accent1"/>
        </a:buClr>
        <a:buFont typeface="Arial"/>
        <a:buChar char="•"/>
        <a:defRPr sz="1700" kern="1200">
          <a:solidFill>
            <a:schemeClr val="tx1"/>
          </a:solidFill>
          <a:latin typeface="+mn-lt"/>
          <a:ea typeface="+mn-ea"/>
          <a:cs typeface="+mn-cs"/>
        </a:defRPr>
      </a:lvl1pPr>
      <a:lvl2pPr marL="403225" indent="-228600" algn="l" defTabSz="457200" rtl="0" eaLnBrk="1" latinLnBrk="0" hangingPunct="1">
        <a:spcBef>
          <a:spcPct val="20000"/>
        </a:spcBef>
        <a:buSzPct val="80000"/>
        <a:buFont typeface="Lucida Grande"/>
        <a:buChar char="-"/>
        <a:defRPr sz="1700" kern="1200">
          <a:solidFill>
            <a:schemeClr val="tx1"/>
          </a:solidFill>
          <a:latin typeface="+mn-lt"/>
          <a:ea typeface="+mn-ea"/>
          <a:cs typeface="+mn-cs"/>
        </a:defRPr>
      </a:lvl2pPr>
      <a:lvl3pPr marL="630238" indent="-174625" algn="l" defTabSz="457200" rtl="0" eaLnBrk="1" latinLnBrk="0" hangingPunct="1">
        <a:spcBef>
          <a:spcPct val="20000"/>
        </a:spcBef>
        <a:buFont typeface="Arial"/>
        <a:buChar char="•"/>
        <a:defRPr sz="1400" kern="1200">
          <a:solidFill>
            <a:schemeClr val="tx1"/>
          </a:solidFill>
          <a:latin typeface="+mn-lt"/>
          <a:ea typeface="+mn-ea"/>
          <a:cs typeface="+mn-cs"/>
        </a:defRPr>
      </a:lvl3pPr>
      <a:lvl4pPr marL="858838" indent="-176213" algn="l" defTabSz="457200" rtl="0" eaLnBrk="1" latinLnBrk="0" hangingPunct="1">
        <a:spcBef>
          <a:spcPct val="20000"/>
        </a:spcBef>
        <a:buFont typeface="Arial"/>
        <a:buChar char="•"/>
        <a:defRPr sz="1400" kern="1200">
          <a:solidFill>
            <a:schemeClr val="tx1"/>
          </a:solidFill>
          <a:latin typeface="+mn-lt"/>
          <a:ea typeface="+mn-ea"/>
          <a:cs typeface="+mn-cs"/>
        </a:defRPr>
      </a:lvl4pPr>
      <a:lvl5pPr marL="1025525" indent="-166688"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jpg"/><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hyperlink" Target="https://galter.northwestern.edu/exit?url=http://ulrichsweb.serialssolutions.com/" TargetMode="External"/><Relationship Id="rId2" Type="http://schemas.openxmlformats.org/officeDocument/2006/relationships/image" Target="../media/image10.jp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jpg"/><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hyperlink" Target="https://doaj.org/"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10.jpg"/><Relationship Id="rId5" Type="http://schemas.openxmlformats.org/officeDocument/2006/relationships/hyperlink" Target="https://oaspa.org/" TargetMode="External"/><Relationship Id="rId4" Type="http://schemas.openxmlformats.org/officeDocument/2006/relationships/hyperlink" Target="https://publicationethic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10.jpg"/></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0.jpg"/><Relationship Id="rId1" Type="http://schemas.openxmlformats.org/officeDocument/2006/relationships/slideLayout" Target="../slideLayouts/slideLayout1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10.jpg"/></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hyperlink" Target="https://thinkchecksubmit.org/" TargetMode="External"/><Relationship Id="rId4" Type="http://schemas.openxmlformats.org/officeDocument/2006/relationships/hyperlink" Target="https://beallslist.ne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8.emf"/><Relationship Id="rId1" Type="http://schemas.openxmlformats.org/officeDocument/2006/relationships/slideLayout" Target="../slideLayouts/slideLayout13.xml"/><Relationship Id="rId4" Type="http://schemas.openxmlformats.org/officeDocument/2006/relationships/hyperlink" Target="http://thinkchecksubmit.org/check/"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hyperlink" Target="https://galter.northwestern.edu/exit?url=https://access.clarivate.com/#/login?app%3Dendnote%26pageview%3D" TargetMode="External"/><Relationship Id="rId2" Type="http://schemas.openxmlformats.org/officeDocument/2006/relationships/hyperlink" Target="https://galter.northwestern.edu/exit?url=http://jane.biosemantics.org/" TargetMode="External"/><Relationship Id="rId1" Type="http://schemas.openxmlformats.org/officeDocument/2006/relationships/slideLayout" Target="../slideLayouts/slideLayout11.xml"/><Relationship Id="rId5" Type="http://schemas.openxmlformats.org/officeDocument/2006/relationships/image" Target="../media/image10.jpg"/><Relationship Id="rId4" Type="http://schemas.openxmlformats.org/officeDocument/2006/relationships/hyperlink" Target="https://galter.northwestern.edu/exit?url=https://journalfinder.elsevier.com/"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hyperlink" Target="https://galter.northwestern.edu/exit?url=http://www.sherpa.ac.uk/romeo/" TargetMode="External"/><Relationship Id="rId2" Type="http://schemas.openxmlformats.org/officeDocument/2006/relationships/hyperlink" Target="https://digitalhub.northwestern.edu/" TargetMode="External"/><Relationship Id="rId1" Type="http://schemas.openxmlformats.org/officeDocument/2006/relationships/slideLayout" Target="../slideLayouts/slideLayout11.xml"/><Relationship Id="rId5" Type="http://schemas.openxmlformats.org/officeDocument/2006/relationships/hyperlink" Target="https://galter.northwestern.edu/galterguides?url=https%3A%2F%2Flibguides.galter.northwestern.edu%2Fc.php%3Fg%3D474404%26p%3D3246274" TargetMode="External"/><Relationship Id="rId4" Type="http://schemas.openxmlformats.org/officeDocument/2006/relationships/image" Target="../media/image10.jpg"/></Relationships>
</file>

<file path=ppt/slides/_rels/slide4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notesSlide" Target="../notesSlides/notesSlide27.xml"/><Relationship Id="rId1" Type="http://schemas.openxmlformats.org/officeDocument/2006/relationships/slideLayout" Target="../slideLayouts/slideLayout11.xml"/><Relationship Id="rId5" Type="http://schemas.openxmlformats.org/officeDocument/2006/relationships/image" Target="../media/image36.tmp"/><Relationship Id="rId4" Type="http://schemas.openxmlformats.org/officeDocument/2006/relationships/image" Target="../media/image10.jpg"/></Relationships>
</file>

<file path=ppt/slides/_rels/slide4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8.xml"/><Relationship Id="rId1" Type="http://schemas.openxmlformats.org/officeDocument/2006/relationships/slideLayout" Target="../slideLayouts/slideLayout11.xml"/><Relationship Id="rId5" Type="http://schemas.openxmlformats.org/officeDocument/2006/relationships/image" Target="../media/image38.png"/><Relationship Id="rId4" Type="http://schemas.openxmlformats.org/officeDocument/2006/relationships/image" Target="../media/image37.tmp"/></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image" Target="../media/image39.tmp"/></Relationships>
</file>

<file path=ppt/slides/_rels/slide5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0.xml"/><Relationship Id="rId1" Type="http://schemas.openxmlformats.org/officeDocument/2006/relationships/slideLayout" Target="../slideLayouts/slideLayout11.xml"/><Relationship Id="rId4" Type="http://schemas.openxmlformats.org/officeDocument/2006/relationships/image" Target="../media/image40.tmp"/></Relationships>
</file>

<file path=ppt/slides/_rels/slide5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1.xml"/><Relationship Id="rId1" Type="http://schemas.openxmlformats.org/officeDocument/2006/relationships/slideLayout" Target="../slideLayouts/slideLayout11.xml"/><Relationship Id="rId5" Type="http://schemas.openxmlformats.org/officeDocument/2006/relationships/image" Target="../media/image42.tmp"/><Relationship Id="rId4" Type="http://schemas.openxmlformats.org/officeDocument/2006/relationships/image" Target="../media/image41.tmp"/></Relationships>
</file>

<file path=ppt/slides/_rels/slide5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2.xml"/><Relationship Id="rId1" Type="http://schemas.openxmlformats.org/officeDocument/2006/relationships/slideLayout" Target="../slideLayouts/slideLayout11.xml"/><Relationship Id="rId5" Type="http://schemas.openxmlformats.org/officeDocument/2006/relationships/image" Target="../media/image44.tmp"/><Relationship Id="rId4" Type="http://schemas.openxmlformats.org/officeDocument/2006/relationships/image" Target="../media/image43.tmp"/></Relationships>
</file>

<file path=ppt/slides/_rels/slide5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3.xml"/><Relationship Id="rId1" Type="http://schemas.openxmlformats.org/officeDocument/2006/relationships/slideLayout" Target="../slideLayouts/slideLayout11.xml"/><Relationship Id="rId5" Type="http://schemas.openxmlformats.org/officeDocument/2006/relationships/image" Target="../media/image46.png"/><Relationship Id="rId4" Type="http://schemas.openxmlformats.org/officeDocument/2006/relationships/image" Target="../media/image45.png"/></Relationships>
</file>

<file path=ppt/slides/_rels/slide5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4.xml"/><Relationship Id="rId1" Type="http://schemas.openxmlformats.org/officeDocument/2006/relationships/slideLayout" Target="../slideLayouts/slideLayout11.xml"/><Relationship Id="rId4" Type="http://schemas.openxmlformats.org/officeDocument/2006/relationships/image" Target="../media/image47.png"/></Relationships>
</file>

<file path=ppt/slides/_rels/slide5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5.xml"/><Relationship Id="rId1" Type="http://schemas.openxmlformats.org/officeDocument/2006/relationships/slideLayout" Target="../slideLayouts/slideLayout11.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6.xml"/><Relationship Id="rId1" Type="http://schemas.openxmlformats.org/officeDocument/2006/relationships/slideLayout" Target="../slideLayouts/slideLayout11.xml"/><Relationship Id="rId5" Type="http://schemas.openxmlformats.org/officeDocument/2006/relationships/image" Target="../media/image51.png"/><Relationship Id="rId4" Type="http://schemas.openxmlformats.org/officeDocument/2006/relationships/image" Target="../media/image50.png"/></Relationships>
</file>

<file path=ppt/slides/_rels/slide5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hyperlink" Target="https://www.sciencemag.org/careers/2019/05/how-i-became-easy-prey-predatory-publisher" TargetMode="External"/><Relationship Id="rId2" Type="http://schemas.openxmlformats.org/officeDocument/2006/relationships/image" Target="../media/image10.jpg"/><Relationship Id="rId1" Type="http://schemas.openxmlformats.org/officeDocument/2006/relationships/slideLayout" Target="../slideLayouts/slideLayout11.xml"/><Relationship Id="rId6" Type="http://schemas.openxmlformats.org/officeDocument/2006/relationships/hyperlink" Target="https://www.bloomberg.com/news/features/2017-08-29/medical-journals-have-a-fake-news-problem" TargetMode="External"/><Relationship Id="rId5" Type="http://schemas.openxmlformats.org/officeDocument/2006/relationships/hyperlink" Target="https://scholarlykitchen.sspnet.org/2017/12/11/guest-post-authors-get-caught-predatory-illegitimate-publishing-net/" TargetMode="External"/><Relationship Id="rId4" Type="http://schemas.openxmlformats.org/officeDocument/2006/relationships/hyperlink" Target="https://www.chronicle.com/article/These-Professors-Don-t-Work/24412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hyperlink" Target="https://doi:10.5688/ajpe7810176" TargetMode="External"/><Relationship Id="rId7" Type="http://schemas.openxmlformats.org/officeDocument/2006/relationships/hyperlink" Target="https://doi:10.1002/ase.1671" TargetMode="External"/><Relationship Id="rId2" Type="http://schemas.openxmlformats.org/officeDocument/2006/relationships/image" Target="../media/image10.jpg"/><Relationship Id="rId1" Type="http://schemas.openxmlformats.org/officeDocument/2006/relationships/slideLayout" Target="../slideLayouts/slideLayout11.xml"/><Relationship Id="rId6" Type="http://schemas.openxmlformats.org/officeDocument/2006/relationships/hyperlink" Target="https://www.scopus.com/inward/record.uri?eid=2-s2.0-84982135046&amp;doi=10.7326%2fM15-3015&amp;partnerID=40&amp;md5=34778f44726e4643fe09f6bc47042f0c" TargetMode="External"/><Relationship Id="rId5" Type="http://schemas.openxmlformats.org/officeDocument/2006/relationships/hyperlink" Target="https://doi-org.ezproxy.galter.northwestern.edu/10.1007/s40037-017-0381-x" TargetMode="External"/><Relationship Id="rId4" Type="http://schemas.openxmlformats.org/officeDocument/2006/relationships/hyperlink" Target="https://libguides.galter.northwestern.edu/c.php?g=474404" TargetMode="External"/></Relationships>
</file>

<file path=ppt/slides/_rels/slide6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7.xml"/><Relationship Id="rId1" Type="http://schemas.openxmlformats.org/officeDocument/2006/relationships/slideLayout" Target="../slideLayouts/slideLayout20.xml"/><Relationship Id="rId4" Type="http://schemas.openxmlformats.org/officeDocument/2006/relationships/hyperlink" Target="http://galter.northwestern.ed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9518B-6143-FF40-BEFB-CE15B308E4E3}"/>
              </a:ext>
            </a:extLst>
          </p:cNvPr>
          <p:cNvSpPr>
            <a:spLocks noGrp="1"/>
          </p:cNvSpPr>
          <p:nvPr>
            <p:ph type="ctrTitle"/>
          </p:nvPr>
        </p:nvSpPr>
        <p:spPr>
          <a:xfrm>
            <a:off x="170541" y="995257"/>
            <a:ext cx="4456050" cy="1843478"/>
          </a:xfrm>
        </p:spPr>
        <p:txBody>
          <a:bodyPr>
            <a:normAutofit/>
          </a:bodyPr>
          <a:lstStyle/>
          <a:p>
            <a:r>
              <a:rPr lang="en-US" dirty="0"/>
              <a:t> Identifying Predatory Journals and Questionable Conferences</a:t>
            </a:r>
          </a:p>
        </p:txBody>
      </p:sp>
      <p:sp>
        <p:nvSpPr>
          <p:cNvPr id="3" name="Subtitle 2">
            <a:extLst>
              <a:ext uri="{FF2B5EF4-FFF2-40B4-BE49-F238E27FC236}">
                <a16:creationId xmlns:a16="http://schemas.microsoft.com/office/drawing/2014/main" id="{D3A84884-7CD5-034A-9B31-CDA7618DF844}"/>
              </a:ext>
            </a:extLst>
          </p:cNvPr>
          <p:cNvSpPr>
            <a:spLocks noGrp="1"/>
          </p:cNvSpPr>
          <p:nvPr>
            <p:ph type="subTitle" idx="1"/>
          </p:nvPr>
        </p:nvSpPr>
        <p:spPr>
          <a:xfrm>
            <a:off x="170540" y="4076435"/>
            <a:ext cx="5303159" cy="935515"/>
          </a:xfrm>
        </p:spPr>
        <p:txBody>
          <a:bodyPr/>
          <a:lstStyle/>
          <a:p>
            <a:r>
              <a:rPr lang="en-US" dirty="0"/>
              <a:t>A Presentation for Psychiatry Grand Rounds by </a:t>
            </a:r>
            <a:r>
              <a:rPr lang="en-US" sz="1600" dirty="0"/>
              <a:t>Annie Wescott and Annette Mendoza </a:t>
            </a:r>
          </a:p>
          <a:p>
            <a:r>
              <a:rPr lang="en-US" b="1" dirty="0"/>
              <a:t>Galter Health Sciences Library &amp; Learning Center </a:t>
            </a:r>
          </a:p>
          <a:p>
            <a:endParaRPr lang="en-US" dirty="0"/>
          </a:p>
        </p:txBody>
      </p:sp>
      <p:sp>
        <p:nvSpPr>
          <p:cNvPr id="4" name="Slide Number Placeholder 5">
            <a:extLst>
              <a:ext uri="{FF2B5EF4-FFF2-40B4-BE49-F238E27FC236}">
                <a16:creationId xmlns:a16="http://schemas.microsoft.com/office/drawing/2014/main" id="{4EDC6B6F-8053-1D4E-96D2-2D4EAE340737}"/>
              </a:ext>
            </a:extLst>
          </p:cNvPr>
          <p:cNvSpPr txBox="1">
            <a:spLocks/>
          </p:cNvSpPr>
          <p:nvPr/>
        </p:nvSpPr>
        <p:spPr>
          <a:xfrm>
            <a:off x="8305799" y="4780684"/>
            <a:ext cx="346745" cy="23126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558541-60C9-42A2-8392-FF12533A6B7A}" type="slidenum">
              <a:rPr lang="en-US" smtClean="0"/>
              <a:pPr/>
              <a:t>1</a:t>
            </a:fld>
            <a:endParaRPr lang="en-US" dirty="0"/>
          </a:p>
        </p:txBody>
      </p:sp>
    </p:spTree>
    <p:extLst>
      <p:ext uri="{BB962C8B-B14F-4D97-AF65-F5344CB8AC3E}">
        <p14:creationId xmlns:p14="http://schemas.microsoft.com/office/powerpoint/2010/main" val="1450189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462514D-B554-1E45-BCAD-02CB3DFA1346}"/>
              </a:ext>
            </a:extLst>
          </p:cNvPr>
          <p:cNvSpPr>
            <a:spLocks noGrp="1"/>
          </p:cNvSpPr>
          <p:nvPr>
            <p:ph type="ftr" sz="quarter" idx="15"/>
          </p:nvPr>
        </p:nvSpPr>
        <p:spPr/>
        <p:txBody>
          <a:bodyPr/>
          <a:lstStyle/>
          <a:p>
            <a:r>
              <a:rPr lang="en-US">
                <a:solidFill>
                  <a:srgbClr val="605F62"/>
                </a:solidFill>
              </a:rPr>
              <a:t>Presentation or Section Title</a:t>
            </a:r>
            <a:endParaRPr lang="en-US" dirty="0">
              <a:solidFill>
                <a:srgbClr val="605F62"/>
              </a:solidFill>
            </a:endParaRPr>
          </a:p>
        </p:txBody>
      </p:sp>
      <p:sp>
        <p:nvSpPr>
          <p:cNvPr id="6" name="Slide Number Placeholder 5">
            <a:extLst>
              <a:ext uri="{FF2B5EF4-FFF2-40B4-BE49-F238E27FC236}">
                <a16:creationId xmlns:a16="http://schemas.microsoft.com/office/drawing/2014/main" id="{5330B416-DAD8-BA4A-B386-3AC5B62514D7}"/>
              </a:ext>
            </a:extLst>
          </p:cNvPr>
          <p:cNvSpPr>
            <a:spLocks noGrp="1"/>
          </p:cNvSpPr>
          <p:nvPr>
            <p:ph type="sldNum" sz="quarter" idx="16"/>
          </p:nvPr>
        </p:nvSpPr>
        <p:spPr/>
        <p:txBody>
          <a:bodyPr/>
          <a:lstStyle/>
          <a:p>
            <a:fld id="{0D558541-60C9-42A2-8392-FF12533A6B7A}" type="slidenum">
              <a:rPr lang="en-US" smtClean="0"/>
              <a:pPr/>
              <a:t>10</a:t>
            </a:fld>
            <a:endParaRPr lang="en-US" dirty="0"/>
          </a:p>
        </p:txBody>
      </p:sp>
      <p:pic>
        <p:nvPicPr>
          <p:cNvPr id="12" name="Picture 11">
            <a:extLst>
              <a:ext uri="{FF2B5EF4-FFF2-40B4-BE49-F238E27FC236}">
                <a16:creationId xmlns:a16="http://schemas.microsoft.com/office/drawing/2014/main" id="{D7345CED-2A9F-834D-8AD5-A39DA12DC793}"/>
              </a:ext>
            </a:extLst>
          </p:cNvPr>
          <p:cNvPicPr>
            <a:picLocks noChangeAspect="1"/>
          </p:cNvPicPr>
          <p:nvPr/>
        </p:nvPicPr>
        <p:blipFill>
          <a:blip r:embed="rId3"/>
          <a:stretch>
            <a:fillRect/>
          </a:stretch>
        </p:blipFill>
        <p:spPr>
          <a:xfrm>
            <a:off x="824721" y="0"/>
            <a:ext cx="7494557" cy="5143500"/>
          </a:xfrm>
          <a:prstGeom prst="rect">
            <a:avLst/>
          </a:prstGeom>
        </p:spPr>
      </p:pic>
      <p:cxnSp>
        <p:nvCxnSpPr>
          <p:cNvPr id="14" name="Straight Arrow Connector 13">
            <a:extLst>
              <a:ext uri="{FF2B5EF4-FFF2-40B4-BE49-F238E27FC236}">
                <a16:creationId xmlns:a16="http://schemas.microsoft.com/office/drawing/2014/main" id="{CF0584E6-D2F3-8248-9168-276DC17C937D}"/>
              </a:ext>
            </a:extLst>
          </p:cNvPr>
          <p:cNvCxnSpPr/>
          <p:nvPr/>
        </p:nvCxnSpPr>
        <p:spPr>
          <a:xfrm flipH="1">
            <a:off x="2446638" y="1828800"/>
            <a:ext cx="195236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89E781CB-19AB-C74B-8965-CB51DF230AA0}"/>
              </a:ext>
            </a:extLst>
          </p:cNvPr>
          <p:cNvCxnSpPr/>
          <p:nvPr/>
        </p:nvCxnSpPr>
        <p:spPr>
          <a:xfrm flipH="1">
            <a:off x="4992129" y="395416"/>
            <a:ext cx="207593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15812BC3-F463-1146-AAC8-B0E125E03BDF}"/>
              </a:ext>
            </a:extLst>
          </p:cNvPr>
          <p:cNvCxnSpPr/>
          <p:nvPr/>
        </p:nvCxnSpPr>
        <p:spPr>
          <a:xfrm flipH="1">
            <a:off x="3395404" y="4000500"/>
            <a:ext cx="1585913" cy="5113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246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cs typeface="Calibri"/>
              </a:rPr>
              <a:t>Red Flag: Contact Information </a:t>
            </a:r>
          </a:p>
        </p:txBody>
      </p:sp>
      <p:sp>
        <p:nvSpPr>
          <p:cNvPr id="3" name="Content Placeholder 2"/>
          <p:cNvSpPr>
            <a:spLocks noGrp="1"/>
          </p:cNvSpPr>
          <p:nvPr>
            <p:ph idx="1"/>
          </p:nvPr>
        </p:nvSpPr>
        <p:spPr>
          <a:xfrm>
            <a:off x="1060217" y="1530531"/>
            <a:ext cx="5635858" cy="2667939"/>
          </a:xfrm>
        </p:spPr>
        <p:txBody>
          <a:bodyPr/>
          <a:lstStyle/>
          <a:p>
            <a:pPr>
              <a:buFont typeface="Arial" panose="020B0604020202020204" pitchFamily="34" charset="0"/>
              <a:buChar char="•"/>
            </a:pPr>
            <a:r>
              <a:rPr lang="en-US" sz="1800" dirty="0"/>
              <a:t>Can you verify the contact information that is listed on the website?</a:t>
            </a:r>
          </a:p>
          <a:p>
            <a:pPr>
              <a:buFont typeface="Arial" panose="020B0604020202020204" pitchFamily="34" charset="0"/>
              <a:buChar char="•"/>
            </a:pPr>
            <a:endParaRPr lang="en-US" sz="1000" dirty="0"/>
          </a:p>
          <a:p>
            <a:pPr>
              <a:buFont typeface="Arial" panose="020B0604020202020204" pitchFamily="34" charset="0"/>
              <a:buChar char="•"/>
            </a:pPr>
            <a:r>
              <a:rPr lang="en-US" sz="1800" dirty="0"/>
              <a:t>Do they list a business address?</a:t>
            </a:r>
          </a:p>
          <a:p>
            <a:pPr>
              <a:buFont typeface="Arial" panose="020B0604020202020204" pitchFamily="34" charset="0"/>
              <a:buChar char="•"/>
            </a:pPr>
            <a:endParaRPr lang="en-US" sz="1000" dirty="0"/>
          </a:p>
          <a:p>
            <a:pPr>
              <a:buFont typeface="Arial" panose="020B0604020202020204" pitchFamily="34" charset="0"/>
              <a:buChar char="•"/>
            </a:pPr>
            <a:r>
              <a:rPr lang="en-US" sz="1800" dirty="0"/>
              <a:t>Can you verify the identity of the individual sending the email?</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p:txBody>
      </p:sp>
      <p:pic>
        <p:nvPicPr>
          <p:cNvPr id="10" name="Picture 9" descr="NUCATS-with-NU-large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4416" y="4669971"/>
            <a:ext cx="1335458" cy="473529"/>
          </a:xfrm>
          <a:prstGeom prst="rect">
            <a:avLst/>
          </a:prstGeom>
        </p:spPr>
      </p:pic>
      <p:pic>
        <p:nvPicPr>
          <p:cNvPr id="6" name="Content Placeholder 3">
            <a:extLst>
              <a:ext uri="{FF2B5EF4-FFF2-40B4-BE49-F238E27FC236}">
                <a16:creationId xmlns:a16="http://schemas.microsoft.com/office/drawing/2014/main" id="{99DE35BC-6F1F-BF40-9682-B862CEADA981}"/>
              </a:ext>
            </a:extLst>
          </p:cNvPr>
          <p:cNvPicPr>
            <a:picLocks noChangeAspect="1"/>
          </p:cNvPicPr>
          <p:nvPr/>
        </p:nvPicPr>
        <p:blipFill>
          <a:blip r:embed="rId3"/>
          <a:stretch>
            <a:fillRect/>
          </a:stretch>
        </p:blipFill>
        <p:spPr bwMode="auto">
          <a:xfrm>
            <a:off x="7430312" y="53744"/>
            <a:ext cx="1425420" cy="1476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
        <p:nvSpPr>
          <p:cNvPr id="7" name="Rectangle 6">
            <a:extLst>
              <a:ext uri="{FF2B5EF4-FFF2-40B4-BE49-F238E27FC236}">
                <a16:creationId xmlns:a16="http://schemas.microsoft.com/office/drawing/2014/main" id="{C9CA41B4-362E-7540-BF6A-4DC8C1168C4E}"/>
              </a:ext>
            </a:extLst>
          </p:cNvPr>
          <p:cNvSpPr/>
          <p:nvPr/>
        </p:nvSpPr>
        <p:spPr>
          <a:xfrm>
            <a:off x="4572000" y="4260404"/>
            <a:ext cx="4572000" cy="646331"/>
          </a:xfrm>
          <a:prstGeom prst="rect">
            <a:avLst/>
          </a:prstGeom>
        </p:spPr>
        <p:txBody>
          <a:bodyPr>
            <a:spAutoFit/>
          </a:bodyPr>
          <a:lstStyle/>
          <a:p>
            <a:r>
              <a:rPr lang="en-US" dirty="0"/>
              <a:t>Quick Check: Look up the journal address in Google Maps.</a:t>
            </a:r>
          </a:p>
        </p:txBody>
      </p:sp>
      <p:sp>
        <p:nvSpPr>
          <p:cNvPr id="8" name="Slide Number Placeholder 5">
            <a:extLst>
              <a:ext uri="{FF2B5EF4-FFF2-40B4-BE49-F238E27FC236}">
                <a16:creationId xmlns:a16="http://schemas.microsoft.com/office/drawing/2014/main" id="{31BE4A6E-E099-6C4B-9318-FFAA5DAA1D3A}"/>
              </a:ext>
            </a:extLst>
          </p:cNvPr>
          <p:cNvSpPr>
            <a:spLocks noGrp="1"/>
          </p:cNvSpPr>
          <p:nvPr>
            <p:ph type="sldNum" sz="quarter" idx="16"/>
          </p:nvPr>
        </p:nvSpPr>
        <p:spPr>
          <a:xfrm>
            <a:off x="8305799" y="4780684"/>
            <a:ext cx="346745" cy="231266"/>
          </a:xfrm>
        </p:spPr>
        <p:txBody>
          <a:bodyPr/>
          <a:lstStyle/>
          <a:p>
            <a:fld id="{0D558541-60C9-42A2-8392-FF12533A6B7A}" type="slidenum">
              <a:rPr lang="en-US" smtClean="0"/>
              <a:pPr/>
              <a:t>11</a:t>
            </a:fld>
            <a:endParaRPr lang="en-US" dirty="0"/>
          </a:p>
        </p:txBody>
      </p:sp>
    </p:spTree>
    <p:extLst>
      <p:ext uri="{BB962C8B-B14F-4D97-AF65-F5344CB8AC3E}">
        <p14:creationId xmlns:p14="http://schemas.microsoft.com/office/powerpoint/2010/main" val="2386051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962836B-7E01-F848-8747-46153909A71A}"/>
              </a:ext>
            </a:extLst>
          </p:cNvPr>
          <p:cNvSpPr>
            <a:spLocks noGrp="1"/>
          </p:cNvSpPr>
          <p:nvPr>
            <p:ph type="dt" sz="half" idx="14"/>
          </p:nvPr>
        </p:nvSpPr>
        <p:spPr/>
        <p:txBody>
          <a:bodyPr/>
          <a:lstStyle/>
          <a:p>
            <a:fld id="{4221F580-C0C7-FE4A-BB06-8E6F259722CB}" type="datetime1">
              <a:rPr lang="en-US" smtClean="0"/>
              <a:t>3/11/20</a:t>
            </a:fld>
            <a:endParaRPr lang="en-US" dirty="0"/>
          </a:p>
        </p:txBody>
      </p:sp>
      <p:sp>
        <p:nvSpPr>
          <p:cNvPr id="7" name="Slide Number Placeholder 6">
            <a:extLst>
              <a:ext uri="{FF2B5EF4-FFF2-40B4-BE49-F238E27FC236}">
                <a16:creationId xmlns:a16="http://schemas.microsoft.com/office/drawing/2014/main" id="{AB19D5BF-4296-2B44-9FCC-D0E6161658B2}"/>
              </a:ext>
            </a:extLst>
          </p:cNvPr>
          <p:cNvSpPr>
            <a:spLocks noGrp="1"/>
          </p:cNvSpPr>
          <p:nvPr>
            <p:ph type="sldNum" sz="quarter" idx="16"/>
          </p:nvPr>
        </p:nvSpPr>
        <p:spPr/>
        <p:txBody>
          <a:bodyPr/>
          <a:lstStyle/>
          <a:p>
            <a:fld id="{0D558541-60C9-42A2-8392-FF12533A6B7A}" type="slidenum">
              <a:rPr lang="en-US" smtClean="0"/>
              <a:pPr/>
              <a:t>12</a:t>
            </a:fld>
            <a:endParaRPr lang="en-US" dirty="0"/>
          </a:p>
        </p:txBody>
      </p:sp>
      <p:pic>
        <p:nvPicPr>
          <p:cNvPr id="8" name="Picture 7" descr="NUCATS-with-NU-large copy.jpg">
            <a:extLst>
              <a:ext uri="{FF2B5EF4-FFF2-40B4-BE49-F238E27FC236}">
                <a16:creationId xmlns:a16="http://schemas.microsoft.com/office/drawing/2014/main" id="{4D14FEA4-9F97-0641-9A49-859B576E8A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4416" y="4669971"/>
            <a:ext cx="1335458" cy="473529"/>
          </a:xfrm>
          <a:prstGeom prst="rect">
            <a:avLst/>
          </a:prstGeom>
        </p:spPr>
      </p:pic>
      <p:pic>
        <p:nvPicPr>
          <p:cNvPr id="10" name="Picture 9">
            <a:extLst>
              <a:ext uri="{FF2B5EF4-FFF2-40B4-BE49-F238E27FC236}">
                <a16:creationId xmlns:a16="http://schemas.microsoft.com/office/drawing/2014/main" id="{702D1D41-00C4-2641-808F-C7BF51BD877E}"/>
              </a:ext>
            </a:extLst>
          </p:cNvPr>
          <p:cNvPicPr>
            <a:picLocks noChangeAspect="1"/>
          </p:cNvPicPr>
          <p:nvPr/>
        </p:nvPicPr>
        <p:blipFill>
          <a:blip r:embed="rId4"/>
          <a:stretch>
            <a:fillRect/>
          </a:stretch>
        </p:blipFill>
        <p:spPr>
          <a:xfrm>
            <a:off x="0" y="71022"/>
            <a:ext cx="9144000" cy="5001456"/>
          </a:xfrm>
          <a:prstGeom prst="rect">
            <a:avLst/>
          </a:prstGeom>
        </p:spPr>
      </p:pic>
      <p:cxnSp>
        <p:nvCxnSpPr>
          <p:cNvPr id="12" name="Straight Arrow Connector 11">
            <a:extLst>
              <a:ext uri="{FF2B5EF4-FFF2-40B4-BE49-F238E27FC236}">
                <a16:creationId xmlns:a16="http://schemas.microsoft.com/office/drawing/2014/main" id="{1915EF15-E11E-C840-B416-14A97B2DB05A}"/>
              </a:ext>
            </a:extLst>
          </p:cNvPr>
          <p:cNvCxnSpPr/>
          <p:nvPr/>
        </p:nvCxnSpPr>
        <p:spPr>
          <a:xfrm flipH="1" flipV="1">
            <a:off x="4019874" y="4343400"/>
            <a:ext cx="1923726" cy="3265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13A2F272-15A4-374C-A418-818BA99F288E}"/>
              </a:ext>
            </a:extLst>
          </p:cNvPr>
          <p:cNvCxnSpPr>
            <a:cxnSpLocks/>
          </p:cNvCxnSpPr>
          <p:nvPr/>
        </p:nvCxnSpPr>
        <p:spPr>
          <a:xfrm>
            <a:off x="76523" y="3557588"/>
            <a:ext cx="1485901" cy="7858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50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cs typeface="Calibri"/>
              </a:rPr>
              <a:t>Red Flag: Journal Description</a:t>
            </a:r>
          </a:p>
        </p:txBody>
      </p:sp>
      <p:sp>
        <p:nvSpPr>
          <p:cNvPr id="3" name="Content Placeholder 2"/>
          <p:cNvSpPr>
            <a:spLocks noGrp="1"/>
          </p:cNvSpPr>
          <p:nvPr>
            <p:ph idx="1"/>
          </p:nvPr>
        </p:nvSpPr>
        <p:spPr>
          <a:xfrm>
            <a:off x="1060217" y="1530531"/>
            <a:ext cx="5531083" cy="2667939"/>
          </a:xfrm>
        </p:spPr>
        <p:txBody>
          <a:bodyPr/>
          <a:lstStyle/>
          <a:p>
            <a:pPr>
              <a:buFont typeface="Arial" panose="020B0604020202020204" pitchFamily="34" charset="0"/>
              <a:buChar char="•"/>
            </a:pPr>
            <a:r>
              <a:rPr lang="en-US" sz="1800" dirty="0"/>
              <a:t>Is the name of the journal nearly indistinguishable from a highly-respected journal in your field?</a:t>
            </a:r>
          </a:p>
          <a:p>
            <a:pPr>
              <a:buFont typeface="Arial" panose="020B0604020202020204" pitchFamily="34" charset="0"/>
              <a:buChar char="•"/>
            </a:pPr>
            <a:endParaRPr lang="en-US" sz="1000" dirty="0"/>
          </a:p>
          <a:p>
            <a:pPr>
              <a:buFont typeface="Arial" panose="020B0604020202020204" pitchFamily="34" charset="0"/>
              <a:buChar char="•"/>
            </a:pPr>
            <a:r>
              <a:rPr lang="en-US" sz="1800" dirty="0"/>
              <a:t>Is the journal scope of interest broad or unclear?</a:t>
            </a:r>
          </a:p>
          <a:p>
            <a:pPr>
              <a:buFont typeface="Arial" panose="020B0604020202020204" pitchFamily="34" charset="0"/>
              <a:buChar char="•"/>
            </a:pPr>
            <a:endParaRPr lang="en-US" sz="1000" dirty="0"/>
          </a:p>
          <a:p>
            <a:pPr>
              <a:buFont typeface="Arial" panose="020B0604020202020204" pitchFamily="34" charset="0"/>
              <a:buChar char="•"/>
            </a:pPr>
            <a:r>
              <a:rPr lang="en-US" sz="1800" dirty="0"/>
              <a:t>Does the journal have a ISSN number that can be verified?</a:t>
            </a:r>
          </a:p>
          <a:p>
            <a:pPr>
              <a:buFont typeface="Arial" panose="020B0604020202020204" pitchFamily="34" charset="0"/>
              <a:buChar char="•"/>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p:txBody>
      </p:sp>
      <p:pic>
        <p:nvPicPr>
          <p:cNvPr id="10" name="Picture 9" descr="NUCATS-with-NU-large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4416" y="4669971"/>
            <a:ext cx="1335458" cy="473529"/>
          </a:xfrm>
          <a:prstGeom prst="rect">
            <a:avLst/>
          </a:prstGeom>
        </p:spPr>
      </p:pic>
      <p:sp>
        <p:nvSpPr>
          <p:cNvPr id="7" name="Slide Number Placeholder 5">
            <a:extLst>
              <a:ext uri="{FF2B5EF4-FFF2-40B4-BE49-F238E27FC236}">
                <a16:creationId xmlns:a16="http://schemas.microsoft.com/office/drawing/2014/main" id="{1FFB3999-024B-1A4D-9B9F-5942F9E46807}"/>
              </a:ext>
            </a:extLst>
          </p:cNvPr>
          <p:cNvSpPr>
            <a:spLocks noGrp="1"/>
          </p:cNvSpPr>
          <p:nvPr>
            <p:ph type="sldNum" sz="quarter" idx="16"/>
          </p:nvPr>
        </p:nvSpPr>
        <p:spPr>
          <a:xfrm>
            <a:off x="8305799" y="4780684"/>
            <a:ext cx="346745" cy="231266"/>
          </a:xfrm>
        </p:spPr>
        <p:txBody>
          <a:bodyPr/>
          <a:lstStyle/>
          <a:p>
            <a:fld id="{0D558541-60C9-42A2-8392-FF12533A6B7A}" type="slidenum">
              <a:rPr lang="en-US" smtClean="0"/>
              <a:pPr/>
              <a:t>13</a:t>
            </a:fld>
            <a:endParaRPr lang="en-US" dirty="0"/>
          </a:p>
        </p:txBody>
      </p:sp>
    </p:spTree>
    <p:extLst>
      <p:ext uri="{BB962C8B-B14F-4D97-AF65-F5344CB8AC3E}">
        <p14:creationId xmlns:p14="http://schemas.microsoft.com/office/powerpoint/2010/main" val="1870107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2455BE-BCB4-694F-B33E-FAE1B702B902}"/>
              </a:ext>
            </a:extLst>
          </p:cNvPr>
          <p:cNvSpPr>
            <a:spLocks noGrp="1"/>
          </p:cNvSpPr>
          <p:nvPr>
            <p:ph type="sldNum" sz="quarter" idx="16"/>
          </p:nvPr>
        </p:nvSpPr>
        <p:spPr/>
        <p:txBody>
          <a:bodyPr/>
          <a:lstStyle/>
          <a:p>
            <a:fld id="{0D558541-60C9-42A2-8392-FF12533A6B7A}" type="slidenum">
              <a:rPr lang="en-US" smtClean="0"/>
              <a:pPr/>
              <a:t>14</a:t>
            </a:fld>
            <a:endParaRPr lang="en-US" dirty="0"/>
          </a:p>
        </p:txBody>
      </p:sp>
      <p:pic>
        <p:nvPicPr>
          <p:cNvPr id="9" name="Picture 8">
            <a:extLst>
              <a:ext uri="{FF2B5EF4-FFF2-40B4-BE49-F238E27FC236}">
                <a16:creationId xmlns:a16="http://schemas.microsoft.com/office/drawing/2014/main" id="{906B899D-E7F9-0E4B-8807-F30B458C3B9D}"/>
              </a:ext>
            </a:extLst>
          </p:cNvPr>
          <p:cNvPicPr>
            <a:picLocks noChangeAspect="1"/>
          </p:cNvPicPr>
          <p:nvPr/>
        </p:nvPicPr>
        <p:blipFill rotWithShape="1">
          <a:blip r:embed="rId3"/>
          <a:srcRect b="64539"/>
          <a:stretch/>
        </p:blipFill>
        <p:spPr>
          <a:xfrm>
            <a:off x="12700" y="2980538"/>
            <a:ext cx="9144000" cy="1624078"/>
          </a:xfrm>
          <a:prstGeom prst="rect">
            <a:avLst/>
          </a:prstGeom>
          <a:ln w="38100">
            <a:solidFill>
              <a:schemeClr val="accent1"/>
            </a:solidFill>
          </a:ln>
        </p:spPr>
      </p:pic>
      <p:pic>
        <p:nvPicPr>
          <p:cNvPr id="11" name="Picture 10">
            <a:extLst>
              <a:ext uri="{FF2B5EF4-FFF2-40B4-BE49-F238E27FC236}">
                <a16:creationId xmlns:a16="http://schemas.microsoft.com/office/drawing/2014/main" id="{9BCFFC71-8E3B-414E-B85B-254AC4FAAC52}"/>
              </a:ext>
            </a:extLst>
          </p:cNvPr>
          <p:cNvPicPr>
            <a:picLocks noChangeAspect="1"/>
          </p:cNvPicPr>
          <p:nvPr/>
        </p:nvPicPr>
        <p:blipFill rotWithShape="1">
          <a:blip r:embed="rId4"/>
          <a:srcRect t="6308" b="46222"/>
          <a:stretch/>
        </p:blipFill>
        <p:spPr>
          <a:xfrm>
            <a:off x="12700" y="812799"/>
            <a:ext cx="9144000" cy="2104239"/>
          </a:xfrm>
          <a:prstGeom prst="rect">
            <a:avLst/>
          </a:prstGeom>
          <a:ln w="38100">
            <a:solidFill>
              <a:schemeClr val="accent1"/>
            </a:solidFill>
          </a:ln>
        </p:spPr>
      </p:pic>
      <p:cxnSp>
        <p:nvCxnSpPr>
          <p:cNvPr id="19" name="Straight Arrow Connector 18">
            <a:extLst>
              <a:ext uri="{FF2B5EF4-FFF2-40B4-BE49-F238E27FC236}">
                <a16:creationId xmlns:a16="http://schemas.microsoft.com/office/drawing/2014/main" id="{E74D3B76-A657-9F45-83E0-AAE8DC2E49DE}"/>
              </a:ext>
            </a:extLst>
          </p:cNvPr>
          <p:cNvCxnSpPr>
            <a:cxnSpLocks/>
          </p:cNvCxnSpPr>
          <p:nvPr/>
        </p:nvCxnSpPr>
        <p:spPr>
          <a:xfrm flipH="1">
            <a:off x="7082172" y="1371600"/>
            <a:ext cx="982328" cy="0"/>
          </a:xfrm>
          <a:prstGeom prst="straightConnector1">
            <a:avLst/>
          </a:prstGeom>
          <a:ln w="50800">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4145A087-1045-4947-8727-46C32664A535}"/>
              </a:ext>
            </a:extLst>
          </p:cNvPr>
          <p:cNvCxnSpPr>
            <a:cxnSpLocks/>
          </p:cNvCxnSpPr>
          <p:nvPr/>
        </p:nvCxnSpPr>
        <p:spPr>
          <a:xfrm flipH="1">
            <a:off x="7784807" y="3341879"/>
            <a:ext cx="965493" cy="0"/>
          </a:xfrm>
          <a:prstGeom prst="straightConnector1">
            <a:avLst/>
          </a:prstGeom>
          <a:ln w="508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21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cs typeface="Calibri"/>
              </a:rPr>
              <a:t>Red Flag: Editorial Board</a:t>
            </a:r>
          </a:p>
        </p:txBody>
      </p:sp>
      <p:sp>
        <p:nvSpPr>
          <p:cNvPr id="3" name="Content Placeholder 2"/>
          <p:cNvSpPr>
            <a:spLocks noGrp="1"/>
          </p:cNvSpPr>
          <p:nvPr>
            <p:ph idx="1"/>
          </p:nvPr>
        </p:nvSpPr>
        <p:spPr>
          <a:xfrm>
            <a:off x="1060217" y="1530531"/>
            <a:ext cx="5016733" cy="3139440"/>
          </a:xfrm>
        </p:spPr>
        <p:txBody>
          <a:bodyPr/>
          <a:lstStyle/>
          <a:p>
            <a:r>
              <a:rPr lang="en-US" sz="1800" dirty="0"/>
              <a:t>Do you recognize the editorial board?</a:t>
            </a:r>
          </a:p>
          <a:p>
            <a:endParaRPr lang="en-US" sz="1000" dirty="0"/>
          </a:p>
          <a:p>
            <a:r>
              <a:rPr lang="en-US" sz="1800" dirty="0"/>
              <a:t>Do the members mention their work on the board on personal websites or online profile systems?</a:t>
            </a:r>
          </a:p>
          <a:p>
            <a:endParaRPr lang="en-US" sz="1000" dirty="0"/>
          </a:p>
          <a:p>
            <a:r>
              <a:rPr lang="en-US" sz="1800" dirty="0"/>
              <a:t>Are the academic affiliations of those listed on the editorial board confirmed to be genuine?</a:t>
            </a:r>
          </a:p>
          <a:p>
            <a:endParaRPr lang="en-US" sz="1800" dirty="0"/>
          </a:p>
          <a:p>
            <a:endParaRPr lang="en-US" sz="1800" dirty="0"/>
          </a:p>
          <a:p>
            <a:endParaRPr lang="en-US" sz="1800" dirty="0"/>
          </a:p>
          <a:p>
            <a:pPr>
              <a:buFont typeface="Arial" panose="020B0604020202020204" pitchFamily="34" charset="0"/>
              <a:buChar char="•"/>
            </a:pPr>
            <a:endParaRPr lang="en-US" sz="1800" dirty="0"/>
          </a:p>
        </p:txBody>
      </p:sp>
      <p:pic>
        <p:nvPicPr>
          <p:cNvPr id="10" name="Picture 9" descr="NUCATS-with-NU-large cop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4416" y="4669971"/>
            <a:ext cx="1335458" cy="473529"/>
          </a:xfrm>
          <a:prstGeom prst="rect">
            <a:avLst/>
          </a:prstGeom>
        </p:spPr>
      </p:pic>
      <p:sp>
        <p:nvSpPr>
          <p:cNvPr id="7" name="Rectangle 6">
            <a:extLst>
              <a:ext uri="{FF2B5EF4-FFF2-40B4-BE49-F238E27FC236}">
                <a16:creationId xmlns:a16="http://schemas.microsoft.com/office/drawing/2014/main" id="{467C9196-F84D-874C-A093-C5FD61F57561}"/>
              </a:ext>
            </a:extLst>
          </p:cNvPr>
          <p:cNvSpPr/>
          <p:nvPr/>
        </p:nvSpPr>
        <p:spPr>
          <a:xfrm>
            <a:off x="4319516" y="3983406"/>
            <a:ext cx="4572000" cy="923330"/>
          </a:xfrm>
          <a:prstGeom prst="rect">
            <a:avLst/>
          </a:prstGeom>
        </p:spPr>
        <p:txBody>
          <a:bodyPr>
            <a:spAutoFit/>
          </a:bodyPr>
          <a:lstStyle/>
          <a:p>
            <a:pPr>
              <a:buClr>
                <a:srgbClr val="EF53A5"/>
              </a:buClr>
            </a:pPr>
            <a:r>
              <a:rPr lang="en-US" dirty="0"/>
              <a:t>Quick Check: Look up members on LinkedIn or VIVO and check if they list their board work on their profile. When in doubt, reach out!</a:t>
            </a:r>
          </a:p>
        </p:txBody>
      </p:sp>
      <p:sp>
        <p:nvSpPr>
          <p:cNvPr id="8" name="Slide Number Placeholder 5">
            <a:extLst>
              <a:ext uri="{FF2B5EF4-FFF2-40B4-BE49-F238E27FC236}">
                <a16:creationId xmlns:a16="http://schemas.microsoft.com/office/drawing/2014/main" id="{39A747AC-95C2-B84E-A2BD-68A7858B3AA4}"/>
              </a:ext>
            </a:extLst>
          </p:cNvPr>
          <p:cNvSpPr>
            <a:spLocks noGrp="1"/>
          </p:cNvSpPr>
          <p:nvPr>
            <p:ph type="sldNum" sz="quarter" idx="16"/>
          </p:nvPr>
        </p:nvSpPr>
        <p:spPr>
          <a:xfrm>
            <a:off x="8305799" y="4780684"/>
            <a:ext cx="346745" cy="231266"/>
          </a:xfrm>
        </p:spPr>
        <p:txBody>
          <a:bodyPr/>
          <a:lstStyle/>
          <a:p>
            <a:fld id="{0D558541-60C9-42A2-8392-FF12533A6B7A}" type="slidenum">
              <a:rPr lang="en-US" smtClean="0"/>
              <a:pPr/>
              <a:t>15</a:t>
            </a:fld>
            <a:endParaRPr lang="en-US" dirty="0"/>
          </a:p>
        </p:txBody>
      </p:sp>
    </p:spTree>
    <p:extLst>
      <p:ext uri="{BB962C8B-B14F-4D97-AF65-F5344CB8AC3E}">
        <p14:creationId xmlns:p14="http://schemas.microsoft.com/office/powerpoint/2010/main" val="3180590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40DF419-2632-2741-AACC-C03A0644A81A}"/>
              </a:ext>
            </a:extLst>
          </p:cNvPr>
          <p:cNvSpPr>
            <a:spLocks noGrp="1"/>
          </p:cNvSpPr>
          <p:nvPr>
            <p:ph type="dt" sz="half" idx="14"/>
          </p:nvPr>
        </p:nvSpPr>
        <p:spPr/>
        <p:txBody>
          <a:bodyPr/>
          <a:lstStyle/>
          <a:p>
            <a:fld id="{4221F580-C0C7-FE4A-BB06-8E6F259722CB}" type="datetime1">
              <a:rPr lang="en-US" smtClean="0"/>
              <a:t>3/11/20</a:t>
            </a:fld>
            <a:endParaRPr lang="en-US" dirty="0"/>
          </a:p>
        </p:txBody>
      </p:sp>
      <p:sp>
        <p:nvSpPr>
          <p:cNvPr id="7" name="Slide Number Placeholder 6">
            <a:extLst>
              <a:ext uri="{FF2B5EF4-FFF2-40B4-BE49-F238E27FC236}">
                <a16:creationId xmlns:a16="http://schemas.microsoft.com/office/drawing/2014/main" id="{C9CE82B5-714E-B146-B105-75C855302BA6}"/>
              </a:ext>
            </a:extLst>
          </p:cNvPr>
          <p:cNvSpPr>
            <a:spLocks noGrp="1"/>
          </p:cNvSpPr>
          <p:nvPr>
            <p:ph type="sldNum" sz="quarter" idx="16"/>
          </p:nvPr>
        </p:nvSpPr>
        <p:spPr/>
        <p:txBody>
          <a:bodyPr/>
          <a:lstStyle/>
          <a:p>
            <a:fld id="{0D558541-60C9-42A2-8392-FF12533A6B7A}" type="slidenum">
              <a:rPr lang="en-US" smtClean="0"/>
              <a:pPr/>
              <a:t>16</a:t>
            </a:fld>
            <a:endParaRPr lang="en-US" dirty="0"/>
          </a:p>
        </p:txBody>
      </p:sp>
      <p:pic>
        <p:nvPicPr>
          <p:cNvPr id="8" name="Picture 7" descr="NUCATS-with-NU-large copy.jpg">
            <a:extLst>
              <a:ext uri="{FF2B5EF4-FFF2-40B4-BE49-F238E27FC236}">
                <a16:creationId xmlns:a16="http://schemas.microsoft.com/office/drawing/2014/main" id="{67B960C0-D4FE-B440-9E42-718913F412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4416" y="4669971"/>
            <a:ext cx="1335458" cy="473529"/>
          </a:xfrm>
          <a:prstGeom prst="rect">
            <a:avLst/>
          </a:prstGeom>
        </p:spPr>
      </p:pic>
      <p:pic>
        <p:nvPicPr>
          <p:cNvPr id="10" name="Picture 9">
            <a:extLst>
              <a:ext uri="{FF2B5EF4-FFF2-40B4-BE49-F238E27FC236}">
                <a16:creationId xmlns:a16="http://schemas.microsoft.com/office/drawing/2014/main" id="{2049E6B5-4816-7D49-B7D9-7633234CC2A6}"/>
              </a:ext>
            </a:extLst>
          </p:cNvPr>
          <p:cNvPicPr>
            <a:picLocks noChangeAspect="1"/>
          </p:cNvPicPr>
          <p:nvPr/>
        </p:nvPicPr>
        <p:blipFill>
          <a:blip r:embed="rId3"/>
          <a:stretch>
            <a:fillRect/>
          </a:stretch>
        </p:blipFill>
        <p:spPr>
          <a:xfrm>
            <a:off x="816336" y="1037457"/>
            <a:ext cx="5950223" cy="3577158"/>
          </a:xfrm>
          <a:prstGeom prst="rect">
            <a:avLst/>
          </a:prstGeom>
          <a:effectLst>
            <a:outerShdw blurRad="63500" sx="102000" sy="102000" algn="ctr" rotWithShape="0">
              <a:prstClr val="black">
                <a:alpha val="40000"/>
              </a:prstClr>
            </a:outerShdw>
          </a:effectLst>
        </p:spPr>
      </p:pic>
      <p:pic>
        <p:nvPicPr>
          <p:cNvPr id="12" name="Picture 11">
            <a:extLst>
              <a:ext uri="{FF2B5EF4-FFF2-40B4-BE49-F238E27FC236}">
                <a16:creationId xmlns:a16="http://schemas.microsoft.com/office/drawing/2014/main" id="{4BDD122B-5F13-2F41-8C93-6518C28ED6D8}"/>
              </a:ext>
            </a:extLst>
          </p:cNvPr>
          <p:cNvPicPr>
            <a:picLocks noChangeAspect="1"/>
          </p:cNvPicPr>
          <p:nvPr/>
        </p:nvPicPr>
        <p:blipFill rotWithShape="1">
          <a:blip r:embed="rId4"/>
          <a:srcRect l="2264" t="209" r="42117" b="-209"/>
          <a:stretch/>
        </p:blipFill>
        <p:spPr>
          <a:xfrm>
            <a:off x="5442856" y="2223919"/>
            <a:ext cx="2647405" cy="2094651"/>
          </a:xfrm>
          <a:prstGeom prst="rect">
            <a:avLst/>
          </a:prstGeom>
          <a:effectLst>
            <a:outerShdw blurRad="63500" sx="102000" sy="102000" algn="ctr" rotWithShape="0">
              <a:prstClr val="black">
                <a:alpha val="40000"/>
              </a:prstClr>
            </a:outerShdw>
          </a:effectLst>
        </p:spPr>
      </p:pic>
      <p:cxnSp>
        <p:nvCxnSpPr>
          <p:cNvPr id="14" name="Straight Arrow Connector 13">
            <a:extLst>
              <a:ext uri="{FF2B5EF4-FFF2-40B4-BE49-F238E27FC236}">
                <a16:creationId xmlns:a16="http://schemas.microsoft.com/office/drawing/2014/main" id="{3C1A0408-91BE-434A-8A75-44B41FCA199F}"/>
              </a:ext>
            </a:extLst>
          </p:cNvPr>
          <p:cNvCxnSpPr/>
          <p:nvPr/>
        </p:nvCxnSpPr>
        <p:spPr>
          <a:xfrm>
            <a:off x="3143794" y="2656114"/>
            <a:ext cx="212489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2869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cs typeface="Calibri"/>
              </a:rPr>
              <a:t>Red Flag: Peer Review</a:t>
            </a:r>
          </a:p>
        </p:txBody>
      </p:sp>
      <p:sp>
        <p:nvSpPr>
          <p:cNvPr id="3" name="Content Placeholder 2"/>
          <p:cNvSpPr>
            <a:spLocks noGrp="1"/>
          </p:cNvSpPr>
          <p:nvPr>
            <p:ph idx="1"/>
          </p:nvPr>
        </p:nvSpPr>
        <p:spPr>
          <a:xfrm>
            <a:off x="1060217" y="1530531"/>
            <a:ext cx="4426183" cy="2667939"/>
          </a:xfrm>
        </p:spPr>
        <p:txBody>
          <a:bodyPr/>
          <a:lstStyle/>
          <a:p>
            <a:pPr>
              <a:buFont typeface="Arial" panose="020B0604020202020204" pitchFamily="34" charset="0"/>
              <a:buChar char="•"/>
            </a:pPr>
            <a:r>
              <a:rPr lang="en-US" sz="1800" dirty="0"/>
              <a:t>Check the “About this Journal” section</a:t>
            </a:r>
          </a:p>
          <a:p>
            <a:pPr lvl="1">
              <a:buFontTx/>
              <a:buChar char="-"/>
            </a:pPr>
            <a:r>
              <a:rPr lang="en-US" sz="1800" dirty="0"/>
              <a:t>Look for keywords like, “peer-reviewed,” or  ”refereed”</a:t>
            </a:r>
          </a:p>
          <a:p>
            <a:pPr>
              <a:buFont typeface="Arial" panose="020B0604020202020204" pitchFamily="34" charset="0"/>
              <a:buChar char="•"/>
            </a:pPr>
            <a:r>
              <a:rPr lang="en-US" sz="1800" dirty="0"/>
              <a:t>Be aware: just because a journal is peer-reviewed does not mean every output is peer-reviewed</a:t>
            </a:r>
          </a:p>
          <a:p>
            <a:pPr lvl="1">
              <a:buFontTx/>
              <a:buChar char="-"/>
            </a:pPr>
            <a:r>
              <a:rPr lang="en-US" sz="1800" dirty="0"/>
              <a:t>Editorials, brief news, and short communications may not be peer-reviewed</a:t>
            </a:r>
          </a:p>
          <a:p>
            <a:pPr marL="174625" lvl="1" indent="0">
              <a:buNone/>
            </a:pPr>
            <a:endParaRPr lang="en-US" sz="1800" dirty="0"/>
          </a:p>
        </p:txBody>
      </p:sp>
      <p:pic>
        <p:nvPicPr>
          <p:cNvPr id="10" name="Picture 9" descr="NUCATS-with-NU-large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4416" y="4669971"/>
            <a:ext cx="1335458" cy="473529"/>
          </a:xfrm>
          <a:prstGeom prst="rect">
            <a:avLst/>
          </a:prstGeom>
        </p:spPr>
      </p:pic>
      <p:sp>
        <p:nvSpPr>
          <p:cNvPr id="5" name="Text Placeholder 4">
            <a:extLst>
              <a:ext uri="{FF2B5EF4-FFF2-40B4-BE49-F238E27FC236}">
                <a16:creationId xmlns:a16="http://schemas.microsoft.com/office/drawing/2014/main" id="{0AB46925-8E6B-BF45-A818-01C67C3DF490}"/>
              </a:ext>
            </a:extLst>
          </p:cNvPr>
          <p:cNvSpPr>
            <a:spLocks noGrp="1"/>
          </p:cNvSpPr>
          <p:nvPr>
            <p:ph type="body" sz="quarter" idx="13"/>
          </p:nvPr>
        </p:nvSpPr>
        <p:spPr/>
        <p:txBody>
          <a:bodyPr/>
          <a:lstStyle/>
          <a:p>
            <a:r>
              <a:rPr lang="en-US" dirty="0"/>
              <a:t>Does the journal undergo peer-review?</a:t>
            </a:r>
          </a:p>
        </p:txBody>
      </p:sp>
      <p:sp>
        <p:nvSpPr>
          <p:cNvPr id="11" name="Rectangle 10">
            <a:extLst>
              <a:ext uri="{FF2B5EF4-FFF2-40B4-BE49-F238E27FC236}">
                <a16:creationId xmlns:a16="http://schemas.microsoft.com/office/drawing/2014/main" id="{D9A8F3F4-4F2E-7743-BC35-2F0853259DC9}"/>
              </a:ext>
            </a:extLst>
          </p:cNvPr>
          <p:cNvSpPr/>
          <p:nvPr/>
        </p:nvSpPr>
        <p:spPr>
          <a:xfrm>
            <a:off x="4920018" y="4302535"/>
            <a:ext cx="4572000" cy="646331"/>
          </a:xfrm>
          <a:prstGeom prst="rect">
            <a:avLst/>
          </a:prstGeom>
        </p:spPr>
        <p:txBody>
          <a:bodyPr>
            <a:spAutoFit/>
          </a:bodyPr>
          <a:lstStyle/>
          <a:p>
            <a:pPr>
              <a:buClr>
                <a:srgbClr val="EF53A5"/>
              </a:buClr>
            </a:pPr>
            <a:r>
              <a:rPr lang="en-US" dirty="0"/>
              <a:t>Quick Check: Check </a:t>
            </a:r>
            <a:r>
              <a:rPr lang="en-US" u="sng" dirty="0">
                <a:hlinkClick r:id="rId3"/>
              </a:rPr>
              <a:t>Ulrich's Periodicals Directory</a:t>
            </a:r>
            <a:r>
              <a:rPr lang="en-US" dirty="0"/>
              <a:t> for detailed journal information.</a:t>
            </a:r>
          </a:p>
        </p:txBody>
      </p:sp>
      <p:sp>
        <p:nvSpPr>
          <p:cNvPr id="8" name="Slide Number Placeholder 5">
            <a:extLst>
              <a:ext uri="{FF2B5EF4-FFF2-40B4-BE49-F238E27FC236}">
                <a16:creationId xmlns:a16="http://schemas.microsoft.com/office/drawing/2014/main" id="{5DE26109-9FBF-294E-807A-4A5D5E8D24FF}"/>
              </a:ext>
            </a:extLst>
          </p:cNvPr>
          <p:cNvSpPr>
            <a:spLocks noGrp="1"/>
          </p:cNvSpPr>
          <p:nvPr>
            <p:ph type="sldNum" sz="quarter" idx="16"/>
          </p:nvPr>
        </p:nvSpPr>
        <p:spPr>
          <a:xfrm>
            <a:off x="8305799" y="4780684"/>
            <a:ext cx="346745" cy="231266"/>
          </a:xfrm>
        </p:spPr>
        <p:txBody>
          <a:bodyPr/>
          <a:lstStyle/>
          <a:p>
            <a:fld id="{0D558541-60C9-42A2-8392-FF12533A6B7A}" type="slidenum">
              <a:rPr lang="en-US" smtClean="0"/>
              <a:pPr/>
              <a:t>17</a:t>
            </a:fld>
            <a:endParaRPr lang="en-US" dirty="0"/>
          </a:p>
        </p:txBody>
      </p:sp>
    </p:spTree>
    <p:extLst>
      <p:ext uri="{BB962C8B-B14F-4D97-AF65-F5344CB8AC3E}">
        <p14:creationId xmlns:p14="http://schemas.microsoft.com/office/powerpoint/2010/main" val="2645867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6F0FB08-996B-A341-A547-412889150F02}"/>
              </a:ext>
            </a:extLst>
          </p:cNvPr>
          <p:cNvSpPr>
            <a:spLocks noGrp="1"/>
          </p:cNvSpPr>
          <p:nvPr>
            <p:ph type="dt" sz="half" idx="14"/>
          </p:nvPr>
        </p:nvSpPr>
        <p:spPr/>
        <p:txBody>
          <a:bodyPr/>
          <a:lstStyle/>
          <a:p>
            <a:fld id="{4221F580-C0C7-FE4A-BB06-8E6F259722CB}" type="datetime1">
              <a:rPr lang="en-US" smtClean="0"/>
              <a:t>3/11/20</a:t>
            </a:fld>
            <a:endParaRPr lang="en-US" dirty="0"/>
          </a:p>
        </p:txBody>
      </p:sp>
      <p:sp>
        <p:nvSpPr>
          <p:cNvPr id="7" name="Slide Number Placeholder 6">
            <a:extLst>
              <a:ext uri="{FF2B5EF4-FFF2-40B4-BE49-F238E27FC236}">
                <a16:creationId xmlns:a16="http://schemas.microsoft.com/office/drawing/2014/main" id="{8ACFFB4C-9F8A-524A-9C9E-F57B3A87F477}"/>
              </a:ext>
            </a:extLst>
          </p:cNvPr>
          <p:cNvSpPr>
            <a:spLocks noGrp="1"/>
          </p:cNvSpPr>
          <p:nvPr>
            <p:ph type="sldNum" sz="quarter" idx="16"/>
          </p:nvPr>
        </p:nvSpPr>
        <p:spPr/>
        <p:txBody>
          <a:bodyPr/>
          <a:lstStyle/>
          <a:p>
            <a:fld id="{0D558541-60C9-42A2-8392-FF12533A6B7A}" type="slidenum">
              <a:rPr lang="en-US" smtClean="0"/>
              <a:pPr/>
              <a:t>18</a:t>
            </a:fld>
            <a:endParaRPr lang="en-US" dirty="0"/>
          </a:p>
        </p:txBody>
      </p:sp>
      <p:pic>
        <p:nvPicPr>
          <p:cNvPr id="8" name="Picture 7" descr="NUCATS-with-NU-large copy.jpg">
            <a:extLst>
              <a:ext uri="{FF2B5EF4-FFF2-40B4-BE49-F238E27FC236}">
                <a16:creationId xmlns:a16="http://schemas.microsoft.com/office/drawing/2014/main" id="{121457B4-1015-044C-B888-FD4686AAC3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4416" y="4669971"/>
            <a:ext cx="1335458" cy="473529"/>
          </a:xfrm>
          <a:prstGeom prst="rect">
            <a:avLst/>
          </a:prstGeom>
        </p:spPr>
      </p:pic>
      <p:pic>
        <p:nvPicPr>
          <p:cNvPr id="12" name="Picture 11">
            <a:extLst>
              <a:ext uri="{FF2B5EF4-FFF2-40B4-BE49-F238E27FC236}">
                <a16:creationId xmlns:a16="http://schemas.microsoft.com/office/drawing/2014/main" id="{6F21EB38-AA82-8840-A210-316EF43E893E}"/>
              </a:ext>
            </a:extLst>
          </p:cNvPr>
          <p:cNvPicPr>
            <a:picLocks noChangeAspect="1"/>
          </p:cNvPicPr>
          <p:nvPr/>
        </p:nvPicPr>
        <p:blipFill>
          <a:blip r:embed="rId3"/>
          <a:stretch>
            <a:fillRect/>
          </a:stretch>
        </p:blipFill>
        <p:spPr>
          <a:xfrm>
            <a:off x="330801" y="995005"/>
            <a:ext cx="8554919" cy="2809514"/>
          </a:xfrm>
          <a:prstGeom prst="rect">
            <a:avLst/>
          </a:prstGeom>
        </p:spPr>
      </p:pic>
      <p:pic>
        <p:nvPicPr>
          <p:cNvPr id="10" name="Picture 9">
            <a:extLst>
              <a:ext uri="{FF2B5EF4-FFF2-40B4-BE49-F238E27FC236}">
                <a16:creationId xmlns:a16="http://schemas.microsoft.com/office/drawing/2014/main" id="{8E773D4C-0E9C-DD49-86DB-EC9F5A97BF5E}"/>
              </a:ext>
            </a:extLst>
          </p:cNvPr>
          <p:cNvPicPr>
            <a:picLocks noChangeAspect="1"/>
          </p:cNvPicPr>
          <p:nvPr/>
        </p:nvPicPr>
        <p:blipFill>
          <a:blip r:embed="rId4"/>
          <a:stretch>
            <a:fillRect/>
          </a:stretch>
        </p:blipFill>
        <p:spPr>
          <a:xfrm>
            <a:off x="912688" y="533426"/>
            <a:ext cx="7739856" cy="4004994"/>
          </a:xfrm>
          <a:prstGeom prst="rect">
            <a:avLst/>
          </a:prstGeom>
        </p:spPr>
      </p:pic>
      <p:cxnSp>
        <p:nvCxnSpPr>
          <p:cNvPr id="14" name="Straight Arrow Connector 13">
            <a:extLst>
              <a:ext uri="{FF2B5EF4-FFF2-40B4-BE49-F238E27FC236}">
                <a16:creationId xmlns:a16="http://schemas.microsoft.com/office/drawing/2014/main" id="{EF645407-85A8-894D-B932-D5500BC2EAB3}"/>
              </a:ext>
            </a:extLst>
          </p:cNvPr>
          <p:cNvCxnSpPr/>
          <p:nvPr/>
        </p:nvCxnSpPr>
        <p:spPr>
          <a:xfrm flipH="1">
            <a:off x="2330821" y="2020389"/>
            <a:ext cx="188105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789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cs typeface="Calibri"/>
              </a:rPr>
              <a:t>Red Flag: Industry Membership </a:t>
            </a:r>
          </a:p>
        </p:txBody>
      </p:sp>
      <p:sp>
        <p:nvSpPr>
          <p:cNvPr id="3" name="Content Placeholder 2"/>
          <p:cNvSpPr>
            <a:spLocks noGrp="1"/>
          </p:cNvSpPr>
          <p:nvPr>
            <p:ph idx="1"/>
          </p:nvPr>
        </p:nvSpPr>
        <p:spPr>
          <a:xfrm>
            <a:off x="1060217" y="1530531"/>
            <a:ext cx="4426183" cy="2667939"/>
          </a:xfrm>
        </p:spPr>
        <p:txBody>
          <a:bodyPr/>
          <a:lstStyle/>
          <a:p>
            <a:pPr>
              <a:buFont typeface="Arial" panose="020B0604020202020204" pitchFamily="34" charset="0"/>
              <a:buChar char="•"/>
            </a:pPr>
            <a:r>
              <a:rPr lang="en-US" sz="1800" dirty="0"/>
              <a:t>Is the journal listed on the </a:t>
            </a:r>
            <a:r>
              <a:rPr lang="en-US" sz="1800" dirty="0">
                <a:hlinkClick r:id="rId3"/>
              </a:rPr>
              <a:t>Directory of Open Access Journals (DOAJ)</a:t>
            </a:r>
            <a:r>
              <a:rPr lang="en-US" sz="1800" dirty="0"/>
              <a:t>?</a:t>
            </a:r>
          </a:p>
          <a:p>
            <a:pPr marL="0" indent="0">
              <a:buNone/>
            </a:pPr>
            <a:endParaRPr lang="en-US" sz="1000" dirty="0"/>
          </a:p>
          <a:p>
            <a:pPr>
              <a:buFont typeface="Arial" panose="020B0604020202020204" pitchFamily="34" charset="0"/>
              <a:buChar char="•"/>
            </a:pPr>
            <a:r>
              <a:rPr lang="en-US" sz="1800" dirty="0"/>
              <a:t>Is the publisher a member of the </a:t>
            </a:r>
            <a:r>
              <a:rPr lang="en-US" sz="1800" dirty="0">
                <a:hlinkClick r:id="rId4"/>
              </a:rPr>
              <a:t>Committee on Publication Ethics (COPE)</a:t>
            </a:r>
            <a:r>
              <a:rPr lang="en-US" sz="1800" dirty="0"/>
              <a:t>, or the </a:t>
            </a:r>
            <a:r>
              <a:rPr lang="en-US" sz="1800" dirty="0">
                <a:hlinkClick r:id="rId5"/>
              </a:rPr>
              <a:t>Open Access Scholarly Publishers Association (OASPA)</a:t>
            </a:r>
            <a:r>
              <a:rPr lang="en-US" sz="1800" dirty="0"/>
              <a:t>?</a:t>
            </a:r>
          </a:p>
          <a:p>
            <a:pPr>
              <a:buFont typeface="Arial" panose="020B0604020202020204" pitchFamily="34" charset="0"/>
              <a:buChar char="•"/>
            </a:pPr>
            <a:endParaRPr lang="en-US" sz="1800" dirty="0"/>
          </a:p>
          <a:p>
            <a:pPr>
              <a:buFont typeface="Arial" panose="020B0604020202020204" pitchFamily="34" charset="0"/>
              <a:buChar char="•"/>
            </a:pPr>
            <a:endParaRPr lang="en-US" sz="1800" dirty="0"/>
          </a:p>
        </p:txBody>
      </p:sp>
      <p:pic>
        <p:nvPicPr>
          <p:cNvPr id="10" name="Picture 9" descr="NUCATS-with-NU-large copy.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84416" y="4669971"/>
            <a:ext cx="1335458" cy="473529"/>
          </a:xfrm>
          <a:prstGeom prst="rect">
            <a:avLst/>
          </a:prstGeom>
        </p:spPr>
      </p:pic>
      <p:sp>
        <p:nvSpPr>
          <p:cNvPr id="7" name="Slide Number Placeholder 5">
            <a:extLst>
              <a:ext uri="{FF2B5EF4-FFF2-40B4-BE49-F238E27FC236}">
                <a16:creationId xmlns:a16="http://schemas.microsoft.com/office/drawing/2014/main" id="{2238DD7B-EF18-FD47-A103-4A302F2B7340}"/>
              </a:ext>
            </a:extLst>
          </p:cNvPr>
          <p:cNvSpPr>
            <a:spLocks noGrp="1"/>
          </p:cNvSpPr>
          <p:nvPr>
            <p:ph type="sldNum" sz="quarter" idx="16"/>
          </p:nvPr>
        </p:nvSpPr>
        <p:spPr>
          <a:xfrm>
            <a:off x="8305799" y="4780684"/>
            <a:ext cx="346745" cy="231266"/>
          </a:xfrm>
        </p:spPr>
        <p:txBody>
          <a:bodyPr/>
          <a:lstStyle/>
          <a:p>
            <a:fld id="{0D558541-60C9-42A2-8392-FF12533A6B7A}" type="slidenum">
              <a:rPr lang="en-US" smtClean="0"/>
              <a:pPr/>
              <a:t>19</a:t>
            </a:fld>
            <a:endParaRPr lang="en-US" dirty="0"/>
          </a:p>
        </p:txBody>
      </p:sp>
      <p:sp>
        <p:nvSpPr>
          <p:cNvPr id="9" name="Rectangle 8">
            <a:extLst>
              <a:ext uri="{FF2B5EF4-FFF2-40B4-BE49-F238E27FC236}">
                <a16:creationId xmlns:a16="http://schemas.microsoft.com/office/drawing/2014/main" id="{37654A8B-9E7A-9A43-81D7-6A7D8B4ED214}"/>
              </a:ext>
            </a:extLst>
          </p:cNvPr>
          <p:cNvSpPr/>
          <p:nvPr/>
        </p:nvSpPr>
        <p:spPr>
          <a:xfrm>
            <a:off x="4920018" y="4302535"/>
            <a:ext cx="4572000" cy="646331"/>
          </a:xfrm>
          <a:prstGeom prst="rect">
            <a:avLst/>
          </a:prstGeom>
        </p:spPr>
        <p:txBody>
          <a:bodyPr>
            <a:spAutoFit/>
          </a:bodyPr>
          <a:lstStyle/>
          <a:p>
            <a:pPr>
              <a:buClr>
                <a:srgbClr val="EF53A5"/>
              </a:buClr>
            </a:pPr>
            <a:r>
              <a:rPr lang="en-US" dirty="0"/>
              <a:t>Keep in mind: There may be a bias against newer journals. </a:t>
            </a:r>
          </a:p>
        </p:txBody>
      </p:sp>
    </p:spTree>
    <p:extLst>
      <p:ext uri="{BB962C8B-B14F-4D97-AF65-F5344CB8AC3E}">
        <p14:creationId xmlns:p14="http://schemas.microsoft.com/office/powerpoint/2010/main" val="1861867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A5E55A4-9A00-E140-BD61-2D89DC2D8990}"/>
              </a:ext>
            </a:extLst>
          </p:cNvPr>
          <p:cNvSpPr>
            <a:spLocks noGrp="1"/>
          </p:cNvSpPr>
          <p:nvPr>
            <p:ph type="sldNum" sz="quarter" idx="16"/>
          </p:nvPr>
        </p:nvSpPr>
        <p:spPr/>
        <p:txBody>
          <a:bodyPr/>
          <a:lstStyle/>
          <a:p>
            <a:fld id="{0D558541-60C9-42A2-8392-FF12533A6B7A}" type="slidenum">
              <a:rPr lang="en-US" smtClean="0"/>
              <a:pPr/>
              <a:t>2</a:t>
            </a:fld>
            <a:endParaRPr lang="en-US" dirty="0"/>
          </a:p>
        </p:txBody>
      </p:sp>
      <p:pic>
        <p:nvPicPr>
          <p:cNvPr id="6" name="Content Placeholder 5">
            <a:extLst>
              <a:ext uri="{FF2B5EF4-FFF2-40B4-BE49-F238E27FC236}">
                <a16:creationId xmlns:a16="http://schemas.microsoft.com/office/drawing/2014/main" id="{B1062CB8-1624-454C-AFC3-76A1D6B4BBC3}"/>
              </a:ext>
            </a:extLst>
          </p:cNvPr>
          <p:cNvPicPr>
            <a:picLocks noGrp="1" noChangeAspect="1"/>
          </p:cNvPicPr>
          <p:nvPr>
            <p:ph idx="1"/>
          </p:nvPr>
        </p:nvPicPr>
        <p:blipFill>
          <a:blip r:embed="rId3"/>
          <a:stretch>
            <a:fillRect/>
          </a:stretch>
        </p:blipFill>
        <p:spPr>
          <a:xfrm>
            <a:off x="185629" y="460980"/>
            <a:ext cx="8786497" cy="3974994"/>
          </a:xfrm>
        </p:spPr>
      </p:pic>
      <p:pic>
        <p:nvPicPr>
          <p:cNvPr id="34" name="Picture 33" descr="NUCATS-with-NU-large copy.jpg">
            <a:extLst>
              <a:ext uri="{FF2B5EF4-FFF2-40B4-BE49-F238E27FC236}">
                <a16:creationId xmlns:a16="http://schemas.microsoft.com/office/drawing/2014/main" id="{E2DB3099-9029-FB48-B3AD-69D90B5DAA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4416" y="4669971"/>
            <a:ext cx="1335458" cy="473529"/>
          </a:xfrm>
          <a:prstGeom prst="rect">
            <a:avLst/>
          </a:prstGeom>
        </p:spPr>
      </p:pic>
    </p:spTree>
    <p:extLst>
      <p:ext uri="{BB962C8B-B14F-4D97-AF65-F5344CB8AC3E}">
        <p14:creationId xmlns:p14="http://schemas.microsoft.com/office/powerpoint/2010/main" val="321812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0DC2B201-68CE-3D41-AF28-741968778E94}"/>
              </a:ext>
            </a:extLst>
          </p:cNvPr>
          <p:cNvPicPr>
            <a:picLocks noGrp="1" noChangeAspect="1"/>
          </p:cNvPicPr>
          <p:nvPr>
            <p:ph idx="1"/>
          </p:nvPr>
        </p:nvPicPr>
        <p:blipFill>
          <a:blip r:embed="rId2"/>
          <a:stretch>
            <a:fillRect/>
          </a:stretch>
        </p:blipFill>
        <p:spPr>
          <a:xfrm>
            <a:off x="238668" y="857251"/>
            <a:ext cx="8676732" cy="3474938"/>
          </a:xfrm>
        </p:spPr>
      </p:pic>
      <p:sp>
        <p:nvSpPr>
          <p:cNvPr id="5" name="Date Placeholder 4">
            <a:extLst>
              <a:ext uri="{FF2B5EF4-FFF2-40B4-BE49-F238E27FC236}">
                <a16:creationId xmlns:a16="http://schemas.microsoft.com/office/drawing/2014/main" id="{26468394-ACE0-6D48-AB23-E583578E264D}"/>
              </a:ext>
            </a:extLst>
          </p:cNvPr>
          <p:cNvSpPr>
            <a:spLocks noGrp="1"/>
          </p:cNvSpPr>
          <p:nvPr>
            <p:ph type="dt" sz="half" idx="14"/>
          </p:nvPr>
        </p:nvSpPr>
        <p:spPr/>
        <p:txBody>
          <a:bodyPr/>
          <a:lstStyle/>
          <a:p>
            <a:fld id="{4221F580-C0C7-FE4A-BB06-8E6F259722CB}" type="datetime1">
              <a:rPr lang="en-US" smtClean="0"/>
              <a:t>3/11/20</a:t>
            </a:fld>
            <a:endParaRPr lang="en-US" dirty="0"/>
          </a:p>
        </p:txBody>
      </p:sp>
      <p:sp>
        <p:nvSpPr>
          <p:cNvPr id="7" name="Slide Number Placeholder 6">
            <a:extLst>
              <a:ext uri="{FF2B5EF4-FFF2-40B4-BE49-F238E27FC236}">
                <a16:creationId xmlns:a16="http://schemas.microsoft.com/office/drawing/2014/main" id="{36969CB8-CFF4-3D40-8074-E7417906F23C}"/>
              </a:ext>
            </a:extLst>
          </p:cNvPr>
          <p:cNvSpPr>
            <a:spLocks noGrp="1"/>
          </p:cNvSpPr>
          <p:nvPr>
            <p:ph type="sldNum" sz="quarter" idx="16"/>
          </p:nvPr>
        </p:nvSpPr>
        <p:spPr/>
        <p:txBody>
          <a:bodyPr/>
          <a:lstStyle/>
          <a:p>
            <a:fld id="{0D558541-60C9-42A2-8392-FF12533A6B7A}" type="slidenum">
              <a:rPr lang="en-US" smtClean="0"/>
              <a:pPr/>
              <a:t>20</a:t>
            </a:fld>
            <a:endParaRPr lang="en-US" dirty="0"/>
          </a:p>
        </p:txBody>
      </p:sp>
      <p:pic>
        <p:nvPicPr>
          <p:cNvPr id="10" name="Picture 9" descr="NUCATS-with-NU-large copy.jpg">
            <a:extLst>
              <a:ext uri="{FF2B5EF4-FFF2-40B4-BE49-F238E27FC236}">
                <a16:creationId xmlns:a16="http://schemas.microsoft.com/office/drawing/2014/main" id="{DB51ED9F-DF65-7346-A123-EDD6289F76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4416" y="4669971"/>
            <a:ext cx="1335458" cy="473529"/>
          </a:xfrm>
          <a:prstGeom prst="rect">
            <a:avLst/>
          </a:prstGeom>
        </p:spPr>
      </p:pic>
    </p:spTree>
    <p:extLst>
      <p:ext uri="{BB962C8B-B14F-4D97-AF65-F5344CB8AC3E}">
        <p14:creationId xmlns:p14="http://schemas.microsoft.com/office/powerpoint/2010/main" val="2076890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cs typeface="Calibri"/>
              </a:rPr>
              <a:t>Red Flag: Database Lists</a:t>
            </a:r>
          </a:p>
        </p:txBody>
      </p:sp>
      <p:sp>
        <p:nvSpPr>
          <p:cNvPr id="3" name="Content Placeholder 2"/>
          <p:cNvSpPr>
            <a:spLocks noGrp="1"/>
          </p:cNvSpPr>
          <p:nvPr>
            <p:ph idx="1"/>
          </p:nvPr>
        </p:nvSpPr>
        <p:spPr>
          <a:xfrm>
            <a:off x="1060217" y="1530531"/>
            <a:ext cx="4426183" cy="2667939"/>
          </a:xfrm>
        </p:spPr>
        <p:txBody>
          <a:bodyPr/>
          <a:lstStyle/>
          <a:p>
            <a:pPr>
              <a:buFont typeface="Arial" panose="020B0604020202020204" pitchFamily="34" charset="0"/>
              <a:buChar char="•"/>
            </a:pPr>
            <a:r>
              <a:rPr lang="en-US" sz="1800" dirty="0"/>
              <a:t>Can you find the journal and/or publisher in a database you have confidence in, i.e. Scopus® or PubMed®?</a:t>
            </a:r>
          </a:p>
          <a:p>
            <a:pPr>
              <a:buFont typeface="Arial" panose="020B0604020202020204" pitchFamily="34" charset="0"/>
              <a:buChar char="•"/>
            </a:pPr>
            <a:endParaRPr lang="en-US" sz="1000" dirty="0"/>
          </a:p>
          <a:p>
            <a:pPr>
              <a:buFont typeface="Arial" panose="020B0604020202020204" pitchFamily="34" charset="0"/>
              <a:buChar char="•"/>
            </a:pPr>
            <a:r>
              <a:rPr lang="en-US" sz="1800" dirty="0"/>
              <a:t>Do they claim to be indexed in a database, but you cannot locate them?</a:t>
            </a:r>
          </a:p>
          <a:p>
            <a:pPr marL="0" indent="0">
              <a:buNone/>
            </a:pPr>
            <a:endParaRPr lang="en-US" sz="1000" dirty="0"/>
          </a:p>
          <a:p>
            <a:pPr>
              <a:buFont typeface="Arial" panose="020B0604020202020204" pitchFamily="34" charset="0"/>
              <a:buChar char="•"/>
            </a:pPr>
            <a:r>
              <a:rPr lang="en-US" sz="1800" dirty="0"/>
              <a:t>Can the verify the impact factor of the publication? </a:t>
            </a:r>
          </a:p>
        </p:txBody>
      </p:sp>
      <p:pic>
        <p:nvPicPr>
          <p:cNvPr id="10" name="Picture 9" descr="NUCATS-with-NU-large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4416" y="4669971"/>
            <a:ext cx="1335458" cy="473529"/>
          </a:xfrm>
          <a:prstGeom prst="rect">
            <a:avLst/>
          </a:prstGeom>
        </p:spPr>
      </p:pic>
      <p:sp>
        <p:nvSpPr>
          <p:cNvPr id="7" name="Slide Number Placeholder 5">
            <a:extLst>
              <a:ext uri="{FF2B5EF4-FFF2-40B4-BE49-F238E27FC236}">
                <a16:creationId xmlns:a16="http://schemas.microsoft.com/office/drawing/2014/main" id="{D2D227F9-78B3-DC43-A54A-3B56C28B251C}"/>
              </a:ext>
            </a:extLst>
          </p:cNvPr>
          <p:cNvSpPr>
            <a:spLocks noGrp="1"/>
          </p:cNvSpPr>
          <p:nvPr>
            <p:ph type="sldNum" sz="quarter" idx="16"/>
          </p:nvPr>
        </p:nvSpPr>
        <p:spPr>
          <a:xfrm>
            <a:off x="8305799" y="4780684"/>
            <a:ext cx="346745" cy="231266"/>
          </a:xfrm>
        </p:spPr>
        <p:txBody>
          <a:bodyPr/>
          <a:lstStyle/>
          <a:p>
            <a:fld id="{0D558541-60C9-42A2-8392-FF12533A6B7A}" type="slidenum">
              <a:rPr lang="en-US" smtClean="0"/>
              <a:pPr/>
              <a:t>21</a:t>
            </a:fld>
            <a:endParaRPr lang="en-US" dirty="0"/>
          </a:p>
        </p:txBody>
      </p:sp>
    </p:spTree>
    <p:extLst>
      <p:ext uri="{BB962C8B-B14F-4D97-AF65-F5344CB8AC3E}">
        <p14:creationId xmlns:p14="http://schemas.microsoft.com/office/powerpoint/2010/main" val="3284166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94107BD3-ED6E-F944-AA78-F33B46C6ABE1}"/>
              </a:ext>
            </a:extLst>
          </p:cNvPr>
          <p:cNvSpPr>
            <a:spLocks noGrp="1"/>
          </p:cNvSpPr>
          <p:nvPr>
            <p:ph type="dt" sz="half" idx="14"/>
          </p:nvPr>
        </p:nvSpPr>
        <p:spPr/>
        <p:txBody>
          <a:bodyPr/>
          <a:lstStyle/>
          <a:p>
            <a:fld id="{4221F580-C0C7-FE4A-BB06-8E6F259722CB}" type="datetime1">
              <a:rPr lang="en-US" smtClean="0"/>
              <a:t>3/11/20</a:t>
            </a:fld>
            <a:endParaRPr lang="en-US" dirty="0"/>
          </a:p>
        </p:txBody>
      </p:sp>
      <p:sp>
        <p:nvSpPr>
          <p:cNvPr id="7" name="Slide Number Placeholder 6">
            <a:extLst>
              <a:ext uri="{FF2B5EF4-FFF2-40B4-BE49-F238E27FC236}">
                <a16:creationId xmlns:a16="http://schemas.microsoft.com/office/drawing/2014/main" id="{DE648E05-9574-194B-AA1C-020DC21A8076}"/>
              </a:ext>
            </a:extLst>
          </p:cNvPr>
          <p:cNvSpPr>
            <a:spLocks noGrp="1"/>
          </p:cNvSpPr>
          <p:nvPr>
            <p:ph type="sldNum" sz="quarter" idx="16"/>
          </p:nvPr>
        </p:nvSpPr>
        <p:spPr/>
        <p:txBody>
          <a:bodyPr/>
          <a:lstStyle/>
          <a:p>
            <a:fld id="{0D558541-60C9-42A2-8392-FF12533A6B7A}" type="slidenum">
              <a:rPr lang="en-US" smtClean="0"/>
              <a:pPr/>
              <a:t>22</a:t>
            </a:fld>
            <a:endParaRPr lang="en-US" dirty="0"/>
          </a:p>
        </p:txBody>
      </p:sp>
      <p:pic>
        <p:nvPicPr>
          <p:cNvPr id="8" name="Picture 7" descr="NUCATS-with-NU-large copy.jpg">
            <a:extLst>
              <a:ext uri="{FF2B5EF4-FFF2-40B4-BE49-F238E27FC236}">
                <a16:creationId xmlns:a16="http://schemas.microsoft.com/office/drawing/2014/main" id="{74040F1A-D1BD-344A-8B26-5F864C97DD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4416" y="4669971"/>
            <a:ext cx="1335458" cy="473529"/>
          </a:xfrm>
          <a:prstGeom prst="rect">
            <a:avLst/>
          </a:prstGeom>
        </p:spPr>
      </p:pic>
      <p:pic>
        <p:nvPicPr>
          <p:cNvPr id="9" name="Picture 8">
            <a:extLst>
              <a:ext uri="{FF2B5EF4-FFF2-40B4-BE49-F238E27FC236}">
                <a16:creationId xmlns:a16="http://schemas.microsoft.com/office/drawing/2014/main" id="{05362388-F7AB-704F-BE6B-03994FA74557}"/>
              </a:ext>
            </a:extLst>
          </p:cNvPr>
          <p:cNvPicPr>
            <a:picLocks noChangeAspect="1"/>
          </p:cNvPicPr>
          <p:nvPr/>
        </p:nvPicPr>
        <p:blipFill>
          <a:blip r:embed="rId3"/>
          <a:stretch>
            <a:fillRect/>
          </a:stretch>
        </p:blipFill>
        <p:spPr>
          <a:xfrm>
            <a:off x="48310" y="297409"/>
            <a:ext cx="9144000" cy="5143500"/>
          </a:xfrm>
          <a:prstGeom prst="rect">
            <a:avLst/>
          </a:prstGeom>
        </p:spPr>
      </p:pic>
      <p:pic>
        <p:nvPicPr>
          <p:cNvPr id="11" name="Picture 10">
            <a:extLst>
              <a:ext uri="{FF2B5EF4-FFF2-40B4-BE49-F238E27FC236}">
                <a16:creationId xmlns:a16="http://schemas.microsoft.com/office/drawing/2014/main" id="{62759BA8-AA19-5A45-B479-CAC8C1E23C6C}"/>
              </a:ext>
            </a:extLst>
          </p:cNvPr>
          <p:cNvPicPr>
            <a:picLocks noChangeAspect="1"/>
          </p:cNvPicPr>
          <p:nvPr/>
        </p:nvPicPr>
        <p:blipFill>
          <a:blip r:embed="rId4"/>
          <a:stretch>
            <a:fillRect/>
          </a:stretch>
        </p:blipFill>
        <p:spPr>
          <a:xfrm>
            <a:off x="4925910" y="2625795"/>
            <a:ext cx="3514487" cy="2044175"/>
          </a:xfrm>
          <a:prstGeom prst="rect">
            <a:avLst/>
          </a:prstGeom>
          <a:effectLst>
            <a:outerShdw blurRad="63500" sx="102000" sy="102000" algn="ctr" rotWithShape="0">
              <a:prstClr val="black">
                <a:alpha val="40000"/>
              </a:prstClr>
            </a:outerShdw>
          </a:effectLst>
        </p:spPr>
      </p:pic>
      <p:cxnSp>
        <p:nvCxnSpPr>
          <p:cNvPr id="13" name="Straight Arrow Connector 12">
            <a:extLst>
              <a:ext uri="{FF2B5EF4-FFF2-40B4-BE49-F238E27FC236}">
                <a16:creationId xmlns:a16="http://schemas.microsoft.com/office/drawing/2014/main" id="{327E90C7-A785-074E-85A3-F38B5C4DD061}"/>
              </a:ext>
            </a:extLst>
          </p:cNvPr>
          <p:cNvCxnSpPr>
            <a:cxnSpLocks/>
          </p:cNvCxnSpPr>
          <p:nvPr/>
        </p:nvCxnSpPr>
        <p:spPr>
          <a:xfrm>
            <a:off x="4611078" y="3366895"/>
            <a:ext cx="558623" cy="3858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3A2E07E2-1039-FC43-A79F-D5D4758AB40A}"/>
              </a:ext>
            </a:extLst>
          </p:cNvPr>
          <p:cNvPicPr>
            <a:picLocks noChangeAspect="1"/>
          </p:cNvPicPr>
          <p:nvPr/>
        </p:nvPicPr>
        <p:blipFill>
          <a:blip r:embed="rId5"/>
          <a:stretch>
            <a:fillRect/>
          </a:stretch>
        </p:blipFill>
        <p:spPr>
          <a:xfrm>
            <a:off x="566721" y="2635769"/>
            <a:ext cx="4012244" cy="2034201"/>
          </a:xfrm>
          <a:prstGeom prst="rect">
            <a:avLst/>
          </a:prstGeom>
          <a:effectLst>
            <a:outerShdw blurRad="63500" sx="102000" sy="102000" algn="ctr" rotWithShape="0">
              <a:prstClr val="black">
                <a:alpha val="40000"/>
              </a:prstClr>
            </a:outerShdw>
          </a:effectLst>
        </p:spPr>
      </p:pic>
      <p:cxnSp>
        <p:nvCxnSpPr>
          <p:cNvPr id="18" name="Straight Arrow Connector 17">
            <a:extLst>
              <a:ext uri="{FF2B5EF4-FFF2-40B4-BE49-F238E27FC236}">
                <a16:creationId xmlns:a16="http://schemas.microsoft.com/office/drawing/2014/main" id="{9A407931-C4DA-3C48-AE65-96A24C8BB3D0}"/>
              </a:ext>
            </a:extLst>
          </p:cNvPr>
          <p:cNvCxnSpPr>
            <a:cxnSpLocks/>
          </p:cNvCxnSpPr>
          <p:nvPr/>
        </p:nvCxnSpPr>
        <p:spPr>
          <a:xfrm flipH="1">
            <a:off x="1511793" y="3497523"/>
            <a:ext cx="131895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2" name="Picture 21">
            <a:extLst>
              <a:ext uri="{FF2B5EF4-FFF2-40B4-BE49-F238E27FC236}">
                <a16:creationId xmlns:a16="http://schemas.microsoft.com/office/drawing/2014/main" id="{D9145F68-F0FF-5F47-A033-BC4B19B0A358}"/>
              </a:ext>
            </a:extLst>
          </p:cNvPr>
          <p:cNvPicPr>
            <a:picLocks noChangeAspect="1"/>
          </p:cNvPicPr>
          <p:nvPr/>
        </p:nvPicPr>
        <p:blipFill>
          <a:blip r:embed="rId6"/>
          <a:stretch>
            <a:fillRect/>
          </a:stretch>
        </p:blipFill>
        <p:spPr>
          <a:xfrm>
            <a:off x="2611868" y="297409"/>
            <a:ext cx="4350250" cy="2274341"/>
          </a:xfrm>
          <a:prstGeom prst="rect">
            <a:avLst/>
          </a:prstGeom>
          <a:effectLst>
            <a:outerShdw blurRad="63500" sx="102000" sy="102000" algn="ctr" rotWithShape="0">
              <a:prstClr val="black">
                <a:alpha val="40000"/>
              </a:prstClr>
            </a:outerShdw>
          </a:effectLst>
        </p:spPr>
      </p:pic>
      <p:cxnSp>
        <p:nvCxnSpPr>
          <p:cNvPr id="24" name="Straight Arrow Connector 23">
            <a:extLst>
              <a:ext uri="{FF2B5EF4-FFF2-40B4-BE49-F238E27FC236}">
                <a16:creationId xmlns:a16="http://schemas.microsoft.com/office/drawing/2014/main" id="{2E778540-75A9-7B41-B49B-CAC796A55637}"/>
              </a:ext>
            </a:extLst>
          </p:cNvPr>
          <p:cNvCxnSpPr/>
          <p:nvPr/>
        </p:nvCxnSpPr>
        <p:spPr>
          <a:xfrm>
            <a:off x="4925910" y="1341120"/>
            <a:ext cx="995919" cy="9231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6449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cs typeface="Calibri"/>
              </a:rPr>
              <a:t>Red Flag: Fees</a:t>
            </a:r>
          </a:p>
        </p:txBody>
      </p:sp>
      <p:sp>
        <p:nvSpPr>
          <p:cNvPr id="3" name="Content Placeholder 2"/>
          <p:cNvSpPr>
            <a:spLocks noGrp="1"/>
          </p:cNvSpPr>
          <p:nvPr>
            <p:ph idx="1"/>
          </p:nvPr>
        </p:nvSpPr>
        <p:spPr>
          <a:xfrm>
            <a:off x="1060217" y="1530531"/>
            <a:ext cx="4426183" cy="2667939"/>
          </a:xfrm>
        </p:spPr>
        <p:txBody>
          <a:bodyPr/>
          <a:lstStyle/>
          <a:p>
            <a:pPr>
              <a:buFont typeface="Arial" panose="020B0604020202020204" pitchFamily="34" charset="0"/>
              <a:buChar char="•"/>
            </a:pPr>
            <a:r>
              <a:rPr lang="en-US" sz="1800" dirty="0"/>
              <a:t>Note:  Fees are not an automatic indicator of a predatory publisher.</a:t>
            </a:r>
          </a:p>
          <a:p>
            <a:pPr>
              <a:buFont typeface="Arial" panose="020B0604020202020204" pitchFamily="34" charset="0"/>
              <a:buChar char="•"/>
            </a:pPr>
            <a:endParaRPr lang="en-US" sz="1000" dirty="0"/>
          </a:p>
          <a:p>
            <a:pPr>
              <a:buFont typeface="Arial" panose="020B0604020202020204" pitchFamily="34" charset="0"/>
              <a:buChar char="•"/>
            </a:pPr>
            <a:r>
              <a:rPr lang="en-US" sz="1800" dirty="0"/>
              <a:t>Is there a lack of clarity about fees?</a:t>
            </a:r>
          </a:p>
          <a:p>
            <a:pPr>
              <a:buFont typeface="Arial" panose="020B0604020202020204" pitchFamily="34" charset="0"/>
              <a:buChar char="•"/>
            </a:pPr>
            <a:endParaRPr lang="en-US" sz="1000" dirty="0"/>
          </a:p>
          <a:p>
            <a:pPr>
              <a:buFont typeface="Arial" panose="020B0604020202020204" pitchFamily="34" charset="0"/>
              <a:buChar char="•"/>
            </a:pPr>
            <a:r>
              <a:rPr lang="en-US" sz="1800" dirty="0"/>
              <a:t>Are they charging for odd services?</a:t>
            </a:r>
          </a:p>
          <a:p>
            <a:pPr>
              <a:buFont typeface="Arial" panose="020B0604020202020204" pitchFamily="34" charset="0"/>
              <a:buChar char="•"/>
            </a:pPr>
            <a:endParaRPr lang="en-US" sz="1800" dirty="0"/>
          </a:p>
          <a:p>
            <a:pPr>
              <a:buFont typeface="Arial" panose="020B0604020202020204" pitchFamily="34" charset="0"/>
              <a:buChar char="•"/>
            </a:pPr>
            <a:endParaRPr lang="en-US" sz="1800" dirty="0"/>
          </a:p>
          <a:p>
            <a:pPr>
              <a:buFont typeface="Arial" panose="020B0604020202020204" pitchFamily="34" charset="0"/>
              <a:buChar char="•"/>
            </a:pPr>
            <a:endParaRPr lang="en-US" sz="1800" dirty="0"/>
          </a:p>
        </p:txBody>
      </p:sp>
      <p:pic>
        <p:nvPicPr>
          <p:cNvPr id="10" name="Picture 9" descr="NUCATS-with-NU-large cop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4416" y="4669971"/>
            <a:ext cx="1335458" cy="473529"/>
          </a:xfrm>
          <a:prstGeom prst="rect">
            <a:avLst/>
          </a:prstGeom>
        </p:spPr>
      </p:pic>
      <p:sp>
        <p:nvSpPr>
          <p:cNvPr id="8" name="Slide Number Placeholder 5">
            <a:extLst>
              <a:ext uri="{FF2B5EF4-FFF2-40B4-BE49-F238E27FC236}">
                <a16:creationId xmlns:a16="http://schemas.microsoft.com/office/drawing/2014/main" id="{7F4BE8AF-A103-2745-9659-FCA06D5766D7}"/>
              </a:ext>
            </a:extLst>
          </p:cNvPr>
          <p:cNvSpPr>
            <a:spLocks noGrp="1"/>
          </p:cNvSpPr>
          <p:nvPr>
            <p:ph type="sldNum" sz="quarter" idx="16"/>
          </p:nvPr>
        </p:nvSpPr>
        <p:spPr>
          <a:xfrm>
            <a:off x="8305799" y="4780684"/>
            <a:ext cx="346745" cy="231266"/>
          </a:xfrm>
        </p:spPr>
        <p:txBody>
          <a:bodyPr/>
          <a:lstStyle/>
          <a:p>
            <a:fld id="{0D558541-60C9-42A2-8392-FF12533A6B7A}" type="slidenum">
              <a:rPr lang="en-US" smtClean="0"/>
              <a:pPr/>
              <a:t>23</a:t>
            </a:fld>
            <a:endParaRPr lang="en-US" dirty="0"/>
          </a:p>
        </p:txBody>
      </p:sp>
    </p:spTree>
    <p:extLst>
      <p:ext uri="{BB962C8B-B14F-4D97-AF65-F5344CB8AC3E}">
        <p14:creationId xmlns:p14="http://schemas.microsoft.com/office/powerpoint/2010/main" val="1484854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cs typeface="Calibri"/>
              </a:rPr>
              <a:t>Red Flag: Publication Timeline</a:t>
            </a:r>
          </a:p>
        </p:txBody>
      </p:sp>
      <p:sp>
        <p:nvSpPr>
          <p:cNvPr id="3" name="Content Placeholder 2"/>
          <p:cNvSpPr>
            <a:spLocks noGrp="1"/>
          </p:cNvSpPr>
          <p:nvPr>
            <p:ph idx="1"/>
          </p:nvPr>
        </p:nvSpPr>
        <p:spPr>
          <a:xfrm>
            <a:off x="1060218" y="1530531"/>
            <a:ext cx="6134666" cy="2794906"/>
          </a:xfrm>
        </p:spPr>
        <p:txBody>
          <a:bodyPr/>
          <a:lstStyle/>
          <a:p>
            <a:pPr>
              <a:buFont typeface="Arial" panose="020B0604020202020204" pitchFamily="34" charset="0"/>
              <a:buChar char="•"/>
            </a:pPr>
            <a:r>
              <a:rPr lang="en-US" sz="1800" dirty="0"/>
              <a:t>Does the journal boast a short submission-to-publication process? </a:t>
            </a:r>
          </a:p>
          <a:p>
            <a:pPr marL="0" indent="0">
              <a:buNone/>
            </a:pPr>
            <a:endParaRPr lang="en-US" sz="1000" dirty="0"/>
          </a:p>
          <a:p>
            <a:pPr lvl="1">
              <a:buFontTx/>
              <a:buChar char="-"/>
            </a:pPr>
            <a:r>
              <a:rPr lang="en-US" sz="1800" dirty="0"/>
              <a:t>The peer-review process is a time consuming process</a:t>
            </a:r>
          </a:p>
          <a:p>
            <a:pPr lvl="1">
              <a:buFontTx/>
              <a:buChar char="-"/>
            </a:pPr>
            <a:endParaRPr lang="en-US" sz="1000" dirty="0"/>
          </a:p>
          <a:p>
            <a:pPr lvl="1">
              <a:buFontTx/>
              <a:buChar char="-"/>
            </a:pPr>
            <a:r>
              <a:rPr lang="en-US" sz="1800" dirty="0"/>
              <a:t>Less than one month should be a red flag</a:t>
            </a:r>
          </a:p>
          <a:p>
            <a:pPr marL="174625" lvl="1" indent="0">
              <a:buNone/>
            </a:pPr>
            <a:endParaRPr lang="en-US" sz="1800" dirty="0"/>
          </a:p>
          <a:p>
            <a:pPr lvl="1">
              <a:buFont typeface="Arial" panose="020B0604020202020204" pitchFamily="34" charset="0"/>
              <a:buChar char="•"/>
            </a:pPr>
            <a:endParaRPr lang="en-US" sz="1000" dirty="0"/>
          </a:p>
          <a:p>
            <a:pPr marL="0" indent="0">
              <a:buNone/>
            </a:pPr>
            <a:endParaRPr lang="en-US" sz="1800" dirty="0"/>
          </a:p>
          <a:p>
            <a:pPr>
              <a:buFont typeface="Arial" panose="020B0604020202020204" pitchFamily="34" charset="0"/>
              <a:buChar char="•"/>
            </a:pPr>
            <a:endParaRPr lang="en-US" sz="1800" dirty="0"/>
          </a:p>
          <a:p>
            <a:pPr>
              <a:buFont typeface="Arial" panose="020B0604020202020204" pitchFamily="34" charset="0"/>
              <a:buChar char="•"/>
            </a:pPr>
            <a:endParaRPr lang="en-US" sz="1800" dirty="0"/>
          </a:p>
        </p:txBody>
      </p:sp>
      <p:pic>
        <p:nvPicPr>
          <p:cNvPr id="10" name="Picture 9" descr="NUCATS-with-NU-large cop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4416" y="4669971"/>
            <a:ext cx="1335458" cy="473529"/>
          </a:xfrm>
          <a:prstGeom prst="rect">
            <a:avLst/>
          </a:prstGeom>
        </p:spPr>
      </p:pic>
      <p:sp>
        <p:nvSpPr>
          <p:cNvPr id="5" name="Text Placeholder 4">
            <a:extLst>
              <a:ext uri="{FF2B5EF4-FFF2-40B4-BE49-F238E27FC236}">
                <a16:creationId xmlns:a16="http://schemas.microsoft.com/office/drawing/2014/main" id="{194A4F5C-01E9-4D4F-B3E7-1FCEA06DC058}"/>
              </a:ext>
            </a:extLst>
          </p:cNvPr>
          <p:cNvSpPr>
            <a:spLocks noGrp="1"/>
          </p:cNvSpPr>
          <p:nvPr>
            <p:ph type="body" sz="quarter" idx="13"/>
          </p:nvPr>
        </p:nvSpPr>
        <p:spPr/>
        <p:txBody>
          <a:bodyPr/>
          <a:lstStyle/>
          <a:p>
            <a:r>
              <a:rPr lang="en-US" dirty="0"/>
              <a:t>How long does the journal estimate for publication?</a:t>
            </a:r>
          </a:p>
        </p:txBody>
      </p:sp>
      <p:sp>
        <p:nvSpPr>
          <p:cNvPr id="8" name="Slide Number Placeholder 5">
            <a:extLst>
              <a:ext uri="{FF2B5EF4-FFF2-40B4-BE49-F238E27FC236}">
                <a16:creationId xmlns:a16="http://schemas.microsoft.com/office/drawing/2014/main" id="{7F4BE8AF-A103-2745-9659-FCA06D5766D7}"/>
              </a:ext>
            </a:extLst>
          </p:cNvPr>
          <p:cNvSpPr>
            <a:spLocks noGrp="1"/>
          </p:cNvSpPr>
          <p:nvPr>
            <p:ph type="sldNum" sz="quarter" idx="16"/>
          </p:nvPr>
        </p:nvSpPr>
        <p:spPr>
          <a:xfrm>
            <a:off x="8305799" y="4780684"/>
            <a:ext cx="346745" cy="231266"/>
          </a:xfrm>
        </p:spPr>
        <p:txBody>
          <a:bodyPr/>
          <a:lstStyle/>
          <a:p>
            <a:fld id="{0D558541-60C9-42A2-8392-FF12533A6B7A}" type="slidenum">
              <a:rPr lang="en-US" smtClean="0"/>
              <a:pPr/>
              <a:t>24</a:t>
            </a:fld>
            <a:endParaRPr lang="en-US" dirty="0"/>
          </a:p>
        </p:txBody>
      </p:sp>
    </p:spTree>
    <p:extLst>
      <p:ext uri="{BB962C8B-B14F-4D97-AF65-F5344CB8AC3E}">
        <p14:creationId xmlns:p14="http://schemas.microsoft.com/office/powerpoint/2010/main" val="4227184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cs typeface="Calibri"/>
              </a:rPr>
              <a:t>Timeline: Positive Example</a:t>
            </a:r>
          </a:p>
        </p:txBody>
      </p:sp>
      <p:pic>
        <p:nvPicPr>
          <p:cNvPr id="10" name="Picture 9" descr="NUCATS-with-NU-large cop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4416" y="4669971"/>
            <a:ext cx="1335458" cy="473529"/>
          </a:xfrm>
          <a:prstGeom prst="rect">
            <a:avLst/>
          </a:prstGeom>
        </p:spPr>
      </p:pic>
      <p:sp>
        <p:nvSpPr>
          <p:cNvPr id="8" name="Slide Number Placeholder 5">
            <a:extLst>
              <a:ext uri="{FF2B5EF4-FFF2-40B4-BE49-F238E27FC236}">
                <a16:creationId xmlns:a16="http://schemas.microsoft.com/office/drawing/2014/main" id="{7F4BE8AF-A103-2745-9659-FCA06D5766D7}"/>
              </a:ext>
            </a:extLst>
          </p:cNvPr>
          <p:cNvSpPr>
            <a:spLocks noGrp="1"/>
          </p:cNvSpPr>
          <p:nvPr>
            <p:ph type="sldNum" sz="quarter" idx="16"/>
          </p:nvPr>
        </p:nvSpPr>
        <p:spPr>
          <a:xfrm>
            <a:off x="8305799" y="4780684"/>
            <a:ext cx="346745" cy="231266"/>
          </a:xfrm>
        </p:spPr>
        <p:txBody>
          <a:bodyPr/>
          <a:lstStyle/>
          <a:p>
            <a:fld id="{0D558541-60C9-42A2-8392-FF12533A6B7A}" type="slidenum">
              <a:rPr lang="en-US" smtClean="0"/>
              <a:pPr/>
              <a:t>25</a:t>
            </a:fld>
            <a:endParaRPr lang="en-US" dirty="0"/>
          </a:p>
        </p:txBody>
      </p:sp>
      <p:pic>
        <p:nvPicPr>
          <p:cNvPr id="9" name="Content Placeholder 8">
            <a:extLst>
              <a:ext uri="{FF2B5EF4-FFF2-40B4-BE49-F238E27FC236}">
                <a16:creationId xmlns:a16="http://schemas.microsoft.com/office/drawing/2014/main" id="{09ABB724-48BD-6A4A-AE37-D8B8520EF8F0}"/>
              </a:ext>
            </a:extLst>
          </p:cNvPr>
          <p:cNvPicPr>
            <a:picLocks noGrp="1" noChangeAspect="1"/>
          </p:cNvPicPr>
          <p:nvPr>
            <p:ph idx="1"/>
          </p:nvPr>
        </p:nvPicPr>
        <p:blipFill>
          <a:blip r:embed="rId4"/>
          <a:stretch>
            <a:fillRect/>
          </a:stretch>
        </p:blipFill>
        <p:spPr>
          <a:xfrm>
            <a:off x="701810" y="1035151"/>
            <a:ext cx="7777361" cy="3634820"/>
          </a:xfrm>
        </p:spPr>
      </p:pic>
      <p:sp>
        <p:nvSpPr>
          <p:cNvPr id="13" name="Rounded Rectangle 12">
            <a:extLst>
              <a:ext uri="{FF2B5EF4-FFF2-40B4-BE49-F238E27FC236}">
                <a16:creationId xmlns:a16="http://schemas.microsoft.com/office/drawing/2014/main" id="{6E0D14C7-1259-3748-B1A4-B67520C886FA}"/>
              </a:ext>
            </a:extLst>
          </p:cNvPr>
          <p:cNvSpPr/>
          <p:nvPr/>
        </p:nvSpPr>
        <p:spPr>
          <a:xfrm>
            <a:off x="6884450" y="3181507"/>
            <a:ext cx="1503848" cy="1599177"/>
          </a:xfrm>
          <a:prstGeom prst="roundRect">
            <a:avLst/>
          </a:prstGeom>
          <a:noFill/>
          <a:ln w="44450">
            <a:solidFill>
              <a:schemeClr val="accent1">
                <a:shade val="95000"/>
                <a:satMod val="105000"/>
              </a:schemeClr>
            </a:solidFill>
          </a:ln>
          <a:effectLst>
            <a:glow>
              <a:schemeClr val="accent1">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7A7F19CE-C0D6-7246-BD1F-FEA092AB917E}"/>
              </a:ext>
            </a:extLst>
          </p:cNvPr>
          <p:cNvCxnSpPr>
            <a:cxnSpLocks/>
          </p:cNvCxnSpPr>
          <p:nvPr/>
        </p:nvCxnSpPr>
        <p:spPr>
          <a:xfrm>
            <a:off x="5947379" y="2153752"/>
            <a:ext cx="937071" cy="1010290"/>
          </a:xfrm>
          <a:prstGeom prst="straightConnector1">
            <a:avLst/>
          </a:prstGeom>
          <a:ln w="4445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8642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94365556-4707-6B40-B7E9-95705619D730}"/>
              </a:ext>
            </a:extLst>
          </p:cNvPr>
          <p:cNvSpPr>
            <a:spLocks noGrp="1"/>
          </p:cNvSpPr>
          <p:nvPr>
            <p:ph type="dt" sz="half" idx="14"/>
          </p:nvPr>
        </p:nvSpPr>
        <p:spPr/>
        <p:txBody>
          <a:bodyPr/>
          <a:lstStyle/>
          <a:p>
            <a:fld id="{4221F580-C0C7-FE4A-BB06-8E6F259722CB}" type="datetime1">
              <a:rPr lang="en-US" smtClean="0"/>
              <a:t>3/11/20</a:t>
            </a:fld>
            <a:endParaRPr lang="en-US" dirty="0"/>
          </a:p>
        </p:txBody>
      </p:sp>
      <p:sp>
        <p:nvSpPr>
          <p:cNvPr id="7" name="Slide Number Placeholder 6">
            <a:extLst>
              <a:ext uri="{FF2B5EF4-FFF2-40B4-BE49-F238E27FC236}">
                <a16:creationId xmlns:a16="http://schemas.microsoft.com/office/drawing/2014/main" id="{97A4C74C-88D6-E74D-97FC-E3E9E15F0E4A}"/>
              </a:ext>
            </a:extLst>
          </p:cNvPr>
          <p:cNvSpPr>
            <a:spLocks noGrp="1"/>
          </p:cNvSpPr>
          <p:nvPr>
            <p:ph type="sldNum" sz="quarter" idx="16"/>
          </p:nvPr>
        </p:nvSpPr>
        <p:spPr/>
        <p:txBody>
          <a:bodyPr/>
          <a:lstStyle/>
          <a:p>
            <a:fld id="{0D558541-60C9-42A2-8392-FF12533A6B7A}" type="slidenum">
              <a:rPr lang="en-US" smtClean="0"/>
              <a:pPr/>
              <a:t>26</a:t>
            </a:fld>
            <a:endParaRPr lang="en-US" dirty="0"/>
          </a:p>
        </p:txBody>
      </p:sp>
      <p:pic>
        <p:nvPicPr>
          <p:cNvPr id="8" name="Content Placeholder 5">
            <a:extLst>
              <a:ext uri="{FF2B5EF4-FFF2-40B4-BE49-F238E27FC236}">
                <a16:creationId xmlns:a16="http://schemas.microsoft.com/office/drawing/2014/main" id="{BAB29A16-46A2-2746-B21C-682964377817}"/>
              </a:ext>
            </a:extLst>
          </p:cNvPr>
          <p:cNvPicPr>
            <a:picLocks noGrp="1" noChangeAspect="1"/>
          </p:cNvPicPr>
          <p:nvPr>
            <p:ph idx="1"/>
          </p:nvPr>
        </p:nvPicPr>
        <p:blipFill>
          <a:blip r:embed="rId2"/>
          <a:stretch>
            <a:fillRect/>
          </a:stretch>
        </p:blipFill>
        <p:spPr>
          <a:xfrm>
            <a:off x="1654019" y="841980"/>
            <a:ext cx="5719393" cy="3938703"/>
          </a:xfrm>
        </p:spPr>
      </p:pic>
      <p:pic>
        <p:nvPicPr>
          <p:cNvPr id="10" name="Picture 9" descr="NUCATS-with-NU-large copy.jpg">
            <a:extLst>
              <a:ext uri="{FF2B5EF4-FFF2-40B4-BE49-F238E27FC236}">
                <a16:creationId xmlns:a16="http://schemas.microsoft.com/office/drawing/2014/main" id="{19B09592-9D9B-674B-84F5-09522FFF10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4416" y="4669971"/>
            <a:ext cx="1335458" cy="473529"/>
          </a:xfrm>
          <a:prstGeom prst="rect">
            <a:avLst/>
          </a:prstGeom>
        </p:spPr>
      </p:pic>
      <p:sp>
        <p:nvSpPr>
          <p:cNvPr id="11" name="Rounded Rectangle 10">
            <a:extLst>
              <a:ext uri="{FF2B5EF4-FFF2-40B4-BE49-F238E27FC236}">
                <a16:creationId xmlns:a16="http://schemas.microsoft.com/office/drawing/2014/main" id="{8E1046BD-65E5-3144-821E-18FA653215E1}"/>
              </a:ext>
            </a:extLst>
          </p:cNvPr>
          <p:cNvSpPr/>
          <p:nvPr/>
        </p:nvSpPr>
        <p:spPr>
          <a:xfrm>
            <a:off x="1680146" y="3478591"/>
            <a:ext cx="5547970" cy="457684"/>
          </a:xfrm>
          <a:prstGeom prst="roundRect">
            <a:avLst/>
          </a:prstGeom>
          <a:noFill/>
          <a:ln w="317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3D219DB4-8266-E54D-9198-C7874F3425B3}"/>
              </a:ext>
            </a:extLst>
          </p:cNvPr>
          <p:cNvCxnSpPr>
            <a:cxnSpLocks/>
          </p:cNvCxnSpPr>
          <p:nvPr/>
        </p:nvCxnSpPr>
        <p:spPr>
          <a:xfrm>
            <a:off x="770940" y="2700201"/>
            <a:ext cx="883079" cy="769681"/>
          </a:xfrm>
          <a:prstGeom prst="straightConnector1">
            <a:avLst/>
          </a:prstGeom>
          <a:ln w="31750">
            <a:tailEnd type="triangle"/>
          </a:ln>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E2FA00BC-088A-CE49-9AEB-491E3826A2D4}"/>
              </a:ext>
            </a:extLst>
          </p:cNvPr>
          <p:cNvSpPr>
            <a:spLocks noGrp="1"/>
          </p:cNvSpPr>
          <p:nvPr>
            <p:ph type="title"/>
          </p:nvPr>
        </p:nvSpPr>
        <p:spPr>
          <a:xfrm>
            <a:off x="1125535" y="279977"/>
            <a:ext cx="7180264" cy="752292"/>
          </a:xfrm>
        </p:spPr>
        <p:txBody>
          <a:bodyPr/>
          <a:lstStyle/>
          <a:p>
            <a:r>
              <a:rPr lang="en-US" b="1" dirty="0">
                <a:cs typeface="Calibri"/>
              </a:rPr>
              <a:t>Timeline: Concerning Example</a:t>
            </a:r>
          </a:p>
        </p:txBody>
      </p:sp>
    </p:spTree>
    <p:extLst>
      <p:ext uri="{BB962C8B-B14F-4D97-AF65-F5344CB8AC3E}">
        <p14:creationId xmlns:p14="http://schemas.microsoft.com/office/powerpoint/2010/main" val="3570803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FA62A-C4B2-4442-B745-1E717138C750}"/>
              </a:ext>
            </a:extLst>
          </p:cNvPr>
          <p:cNvSpPr>
            <a:spLocks noGrp="1"/>
          </p:cNvSpPr>
          <p:nvPr>
            <p:ph type="title"/>
          </p:nvPr>
        </p:nvSpPr>
        <p:spPr>
          <a:xfrm>
            <a:off x="2787657" y="1895758"/>
            <a:ext cx="3981443" cy="1088741"/>
          </a:xfrm>
        </p:spPr>
        <p:txBody>
          <a:bodyPr>
            <a:normAutofit fontScale="90000"/>
          </a:bodyPr>
          <a:lstStyle/>
          <a:p>
            <a:r>
              <a:rPr lang="en-US" sz="4800" dirty="0"/>
              <a:t>Progress Check!</a:t>
            </a:r>
          </a:p>
        </p:txBody>
      </p:sp>
      <p:sp>
        <p:nvSpPr>
          <p:cNvPr id="7" name="Slide Number Placeholder 6">
            <a:extLst>
              <a:ext uri="{FF2B5EF4-FFF2-40B4-BE49-F238E27FC236}">
                <a16:creationId xmlns:a16="http://schemas.microsoft.com/office/drawing/2014/main" id="{87B17BA3-02BE-9444-A565-94F11F955F16}"/>
              </a:ext>
            </a:extLst>
          </p:cNvPr>
          <p:cNvSpPr>
            <a:spLocks noGrp="1"/>
          </p:cNvSpPr>
          <p:nvPr>
            <p:ph type="sldNum" sz="quarter" idx="16"/>
          </p:nvPr>
        </p:nvSpPr>
        <p:spPr/>
        <p:txBody>
          <a:bodyPr/>
          <a:lstStyle/>
          <a:p>
            <a:fld id="{0D558541-60C9-42A2-8392-FF12533A6B7A}" type="slidenum">
              <a:rPr lang="en-US" smtClean="0"/>
              <a:pPr/>
              <a:t>27</a:t>
            </a:fld>
            <a:endParaRPr lang="en-US" dirty="0"/>
          </a:p>
        </p:txBody>
      </p:sp>
      <p:pic>
        <p:nvPicPr>
          <p:cNvPr id="8" name="Picture 7" descr="NUCATS-with-NU-large copy.jpg">
            <a:extLst>
              <a:ext uri="{FF2B5EF4-FFF2-40B4-BE49-F238E27FC236}">
                <a16:creationId xmlns:a16="http://schemas.microsoft.com/office/drawing/2014/main" id="{18C7012F-6CB8-CA43-8D19-78CE45C9E0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4416" y="4669971"/>
            <a:ext cx="1335458" cy="473529"/>
          </a:xfrm>
          <a:prstGeom prst="rect">
            <a:avLst/>
          </a:prstGeom>
        </p:spPr>
      </p:pic>
    </p:spTree>
    <p:extLst>
      <p:ext uri="{BB962C8B-B14F-4D97-AF65-F5344CB8AC3E}">
        <p14:creationId xmlns:p14="http://schemas.microsoft.com/office/powerpoint/2010/main" val="773905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A5E55A4-9A00-E140-BD61-2D89DC2D8990}"/>
              </a:ext>
            </a:extLst>
          </p:cNvPr>
          <p:cNvSpPr>
            <a:spLocks noGrp="1"/>
          </p:cNvSpPr>
          <p:nvPr>
            <p:ph type="sldNum" sz="quarter" idx="16"/>
          </p:nvPr>
        </p:nvSpPr>
        <p:spPr/>
        <p:txBody>
          <a:bodyPr/>
          <a:lstStyle/>
          <a:p>
            <a:fld id="{0D558541-60C9-42A2-8392-FF12533A6B7A}" type="slidenum">
              <a:rPr lang="en-US" smtClean="0"/>
              <a:pPr/>
              <a:t>28</a:t>
            </a:fld>
            <a:endParaRPr lang="en-US" dirty="0"/>
          </a:p>
        </p:txBody>
      </p:sp>
      <p:pic>
        <p:nvPicPr>
          <p:cNvPr id="6" name="Content Placeholder 5">
            <a:extLst>
              <a:ext uri="{FF2B5EF4-FFF2-40B4-BE49-F238E27FC236}">
                <a16:creationId xmlns:a16="http://schemas.microsoft.com/office/drawing/2014/main" id="{B1062CB8-1624-454C-AFC3-76A1D6B4BBC3}"/>
              </a:ext>
            </a:extLst>
          </p:cNvPr>
          <p:cNvPicPr>
            <a:picLocks noGrp="1" noChangeAspect="1"/>
          </p:cNvPicPr>
          <p:nvPr>
            <p:ph idx="1"/>
          </p:nvPr>
        </p:nvPicPr>
        <p:blipFill>
          <a:blip r:embed="rId3"/>
          <a:stretch>
            <a:fillRect/>
          </a:stretch>
        </p:blipFill>
        <p:spPr>
          <a:xfrm>
            <a:off x="185629" y="460980"/>
            <a:ext cx="8786497" cy="3974994"/>
          </a:xfrm>
        </p:spPr>
      </p:pic>
      <p:cxnSp>
        <p:nvCxnSpPr>
          <p:cNvPr id="9" name="Straight Arrow Connector 8">
            <a:extLst>
              <a:ext uri="{FF2B5EF4-FFF2-40B4-BE49-F238E27FC236}">
                <a16:creationId xmlns:a16="http://schemas.microsoft.com/office/drawing/2014/main" id="{066BE46F-467A-A247-A7DE-60479B0AAACB}"/>
              </a:ext>
            </a:extLst>
          </p:cNvPr>
          <p:cNvCxnSpPr/>
          <p:nvPr/>
        </p:nvCxnSpPr>
        <p:spPr>
          <a:xfrm flipH="1">
            <a:off x="768626" y="1099930"/>
            <a:ext cx="180229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15275629-8B95-7A4B-90A1-72296D0D9AC9}"/>
              </a:ext>
            </a:extLst>
          </p:cNvPr>
          <p:cNvSpPr txBox="1"/>
          <p:nvPr/>
        </p:nvSpPr>
        <p:spPr>
          <a:xfrm>
            <a:off x="2570922" y="915264"/>
            <a:ext cx="2357505" cy="369332"/>
          </a:xfrm>
          <a:prstGeom prst="rect">
            <a:avLst/>
          </a:prstGeom>
          <a:noFill/>
        </p:spPr>
        <p:txBody>
          <a:bodyPr wrap="none" rtlCol="0">
            <a:spAutoFit/>
          </a:bodyPr>
          <a:lstStyle/>
          <a:p>
            <a:r>
              <a:rPr lang="en-US" dirty="0"/>
              <a:t>Overly-formal greeting.</a:t>
            </a:r>
          </a:p>
        </p:txBody>
      </p:sp>
      <p:cxnSp>
        <p:nvCxnSpPr>
          <p:cNvPr id="13" name="Straight Arrow Connector 12">
            <a:extLst>
              <a:ext uri="{FF2B5EF4-FFF2-40B4-BE49-F238E27FC236}">
                <a16:creationId xmlns:a16="http://schemas.microsoft.com/office/drawing/2014/main" id="{79B6CCE2-AB12-8747-83FE-DBB28F231697}"/>
              </a:ext>
            </a:extLst>
          </p:cNvPr>
          <p:cNvCxnSpPr>
            <a:cxnSpLocks/>
          </p:cNvCxnSpPr>
          <p:nvPr/>
        </p:nvCxnSpPr>
        <p:spPr>
          <a:xfrm flipH="1">
            <a:off x="5247861" y="808383"/>
            <a:ext cx="1033669" cy="5813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6DB254BE-0CE7-B644-84CC-D1626111095B}"/>
              </a:ext>
            </a:extLst>
          </p:cNvPr>
          <p:cNvSpPr txBox="1"/>
          <p:nvPr/>
        </p:nvSpPr>
        <p:spPr>
          <a:xfrm>
            <a:off x="6281530" y="545932"/>
            <a:ext cx="1914435" cy="369332"/>
          </a:xfrm>
          <a:prstGeom prst="rect">
            <a:avLst/>
          </a:prstGeom>
          <a:noFill/>
        </p:spPr>
        <p:txBody>
          <a:bodyPr wrap="none" rtlCol="0">
            <a:spAutoFit/>
          </a:bodyPr>
          <a:lstStyle/>
          <a:p>
            <a:r>
              <a:rPr lang="en-US" dirty="0"/>
              <a:t>Lack of focus area.</a:t>
            </a:r>
          </a:p>
        </p:txBody>
      </p:sp>
      <p:cxnSp>
        <p:nvCxnSpPr>
          <p:cNvPr id="18" name="Straight Arrow Connector 17">
            <a:extLst>
              <a:ext uri="{FF2B5EF4-FFF2-40B4-BE49-F238E27FC236}">
                <a16:creationId xmlns:a16="http://schemas.microsoft.com/office/drawing/2014/main" id="{48B0D3A7-835D-CD44-A57F-37496407ABA5}"/>
              </a:ext>
            </a:extLst>
          </p:cNvPr>
          <p:cNvCxnSpPr/>
          <p:nvPr/>
        </p:nvCxnSpPr>
        <p:spPr>
          <a:xfrm flipH="1">
            <a:off x="3080439" y="2395469"/>
            <a:ext cx="133847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F0EA7485-73BB-3049-A98D-2B1CA3B6ECC9}"/>
              </a:ext>
            </a:extLst>
          </p:cNvPr>
          <p:cNvSpPr txBox="1"/>
          <p:nvPr/>
        </p:nvSpPr>
        <p:spPr>
          <a:xfrm>
            <a:off x="4500669" y="2210803"/>
            <a:ext cx="1494383" cy="369332"/>
          </a:xfrm>
          <a:prstGeom prst="rect">
            <a:avLst/>
          </a:prstGeom>
          <a:noFill/>
        </p:spPr>
        <p:txBody>
          <a:bodyPr wrap="none" rtlCol="0">
            <a:spAutoFit/>
          </a:bodyPr>
          <a:lstStyle/>
          <a:p>
            <a:r>
              <a:rPr lang="en-US" dirty="0"/>
              <a:t>Odd phrasing.</a:t>
            </a:r>
          </a:p>
        </p:txBody>
      </p:sp>
      <p:cxnSp>
        <p:nvCxnSpPr>
          <p:cNvPr id="21" name="Straight Arrow Connector 20">
            <a:extLst>
              <a:ext uri="{FF2B5EF4-FFF2-40B4-BE49-F238E27FC236}">
                <a16:creationId xmlns:a16="http://schemas.microsoft.com/office/drawing/2014/main" id="{D86217C6-019B-5F46-97DB-4D3E5D399033}"/>
              </a:ext>
            </a:extLst>
          </p:cNvPr>
          <p:cNvCxnSpPr>
            <a:cxnSpLocks/>
          </p:cNvCxnSpPr>
          <p:nvPr/>
        </p:nvCxnSpPr>
        <p:spPr>
          <a:xfrm flipH="1" flipV="1">
            <a:off x="1963649" y="2961974"/>
            <a:ext cx="1548177" cy="2268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940F7412-58D8-504C-A5DB-70FD8AF9161C}"/>
              </a:ext>
            </a:extLst>
          </p:cNvPr>
          <p:cNvSpPr txBox="1"/>
          <p:nvPr/>
        </p:nvSpPr>
        <p:spPr>
          <a:xfrm>
            <a:off x="3511826" y="3019974"/>
            <a:ext cx="3895362" cy="369332"/>
          </a:xfrm>
          <a:prstGeom prst="rect">
            <a:avLst/>
          </a:prstGeom>
          <a:noFill/>
        </p:spPr>
        <p:txBody>
          <a:bodyPr wrap="none" rtlCol="0">
            <a:spAutoFit/>
          </a:bodyPr>
          <a:lstStyle/>
          <a:p>
            <a:r>
              <a:rPr lang="en-US" dirty="0"/>
              <a:t>Google Scholar does not index journals.</a:t>
            </a:r>
          </a:p>
        </p:txBody>
      </p:sp>
      <p:cxnSp>
        <p:nvCxnSpPr>
          <p:cNvPr id="25" name="Straight Arrow Connector 24">
            <a:extLst>
              <a:ext uri="{FF2B5EF4-FFF2-40B4-BE49-F238E27FC236}">
                <a16:creationId xmlns:a16="http://schemas.microsoft.com/office/drawing/2014/main" id="{DD20F222-BE18-2E47-A256-B6D0E48D4904}"/>
              </a:ext>
            </a:extLst>
          </p:cNvPr>
          <p:cNvCxnSpPr>
            <a:cxnSpLocks/>
          </p:cNvCxnSpPr>
          <p:nvPr/>
        </p:nvCxnSpPr>
        <p:spPr>
          <a:xfrm flipH="1">
            <a:off x="4790855" y="1994949"/>
            <a:ext cx="120419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1473F239-2775-7A49-A601-2EC2DB8799B9}"/>
              </a:ext>
            </a:extLst>
          </p:cNvPr>
          <p:cNvSpPr txBox="1"/>
          <p:nvPr/>
        </p:nvSpPr>
        <p:spPr>
          <a:xfrm>
            <a:off x="5976042" y="1782953"/>
            <a:ext cx="2676502" cy="369332"/>
          </a:xfrm>
          <a:prstGeom prst="rect">
            <a:avLst/>
          </a:prstGeom>
          <a:noFill/>
        </p:spPr>
        <p:txBody>
          <a:bodyPr wrap="none" rtlCol="0">
            <a:spAutoFit/>
          </a:bodyPr>
          <a:lstStyle/>
          <a:p>
            <a:r>
              <a:rPr lang="en-US" dirty="0"/>
              <a:t>Short publication timeline.</a:t>
            </a:r>
          </a:p>
        </p:txBody>
      </p:sp>
      <p:cxnSp>
        <p:nvCxnSpPr>
          <p:cNvPr id="31" name="Straight Arrow Connector 30">
            <a:extLst>
              <a:ext uri="{FF2B5EF4-FFF2-40B4-BE49-F238E27FC236}">
                <a16:creationId xmlns:a16="http://schemas.microsoft.com/office/drawing/2014/main" id="{DBC91B72-7FE9-FE4E-8350-5A55C947C39A}"/>
              </a:ext>
            </a:extLst>
          </p:cNvPr>
          <p:cNvCxnSpPr>
            <a:cxnSpLocks/>
          </p:cNvCxnSpPr>
          <p:nvPr/>
        </p:nvCxnSpPr>
        <p:spPr>
          <a:xfrm flipH="1">
            <a:off x="980662" y="3896139"/>
            <a:ext cx="120594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54693BE3-E189-C74F-AA82-E5B9D69CB157}"/>
              </a:ext>
            </a:extLst>
          </p:cNvPr>
          <p:cNvSpPr txBox="1"/>
          <p:nvPr/>
        </p:nvSpPr>
        <p:spPr>
          <a:xfrm>
            <a:off x="2186609" y="3687205"/>
            <a:ext cx="1652375" cy="369332"/>
          </a:xfrm>
          <a:prstGeom prst="rect">
            <a:avLst/>
          </a:prstGeom>
          <a:noFill/>
        </p:spPr>
        <p:txBody>
          <a:bodyPr wrap="none" rtlCol="0">
            <a:spAutoFit/>
          </a:bodyPr>
          <a:lstStyle/>
          <a:p>
            <a:r>
              <a:rPr lang="en-US" dirty="0"/>
              <a:t>No name given.</a:t>
            </a:r>
          </a:p>
        </p:txBody>
      </p:sp>
      <p:pic>
        <p:nvPicPr>
          <p:cNvPr id="34" name="Picture 33" descr="NUCATS-with-NU-large copy.jpg">
            <a:extLst>
              <a:ext uri="{FF2B5EF4-FFF2-40B4-BE49-F238E27FC236}">
                <a16:creationId xmlns:a16="http://schemas.microsoft.com/office/drawing/2014/main" id="{E2DB3099-9029-FB48-B3AD-69D90B5DAA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4416" y="4669971"/>
            <a:ext cx="1335458" cy="473529"/>
          </a:xfrm>
          <a:prstGeom prst="rect">
            <a:avLst/>
          </a:prstGeom>
        </p:spPr>
      </p:pic>
    </p:spTree>
    <p:extLst>
      <p:ext uri="{BB962C8B-B14F-4D97-AF65-F5344CB8AC3E}">
        <p14:creationId xmlns:p14="http://schemas.microsoft.com/office/powerpoint/2010/main" val="291726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9" grpId="0"/>
      <p:bldP spid="23" grpId="0"/>
      <p:bldP spid="29"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p>
            <a:fld id="{7390B150-5DE9-D249-9EDB-A4FEB84366A7}" type="datetime1">
              <a:rPr lang="en-US" smtClean="0"/>
              <a:t>3/11/20</a:t>
            </a:fld>
            <a:endParaRPr lang="en-US" dirty="0"/>
          </a:p>
        </p:txBody>
      </p:sp>
      <p:sp>
        <p:nvSpPr>
          <p:cNvPr id="6" name="Slide Number Placeholder 5"/>
          <p:cNvSpPr>
            <a:spLocks noGrp="1"/>
          </p:cNvSpPr>
          <p:nvPr>
            <p:ph type="sldNum" sz="quarter" idx="16"/>
          </p:nvPr>
        </p:nvSpPr>
        <p:spPr/>
        <p:txBody>
          <a:bodyPr/>
          <a:lstStyle/>
          <a:p>
            <a:fld id="{0D558541-60C9-42A2-8392-FF12533A6B7A}" type="slidenum">
              <a:rPr lang="en-US" smtClean="0"/>
              <a:pPr/>
              <a:t>29</a:t>
            </a:fld>
            <a:endParaRPr lang="en-US" dirty="0"/>
          </a:p>
        </p:txBody>
      </p:sp>
      <p:sp>
        <p:nvSpPr>
          <p:cNvPr id="9" name="Title 8"/>
          <p:cNvSpPr>
            <a:spLocks noGrp="1"/>
          </p:cNvSpPr>
          <p:nvPr>
            <p:ph type="title"/>
          </p:nvPr>
        </p:nvSpPr>
        <p:spPr/>
        <p:txBody>
          <a:bodyPr>
            <a:normAutofit/>
          </a:bodyPr>
          <a:lstStyle/>
          <a:p>
            <a:r>
              <a:rPr lang="en-US" b="1" dirty="0">
                <a:cs typeface="Calibri"/>
              </a:rPr>
              <a:t>Other Lines of Defense </a:t>
            </a:r>
          </a:p>
        </p:txBody>
      </p:sp>
      <p:pic>
        <p:nvPicPr>
          <p:cNvPr id="11" name="Picture 10" descr="NUCATS-with-NU-large cop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4416" y="4669971"/>
            <a:ext cx="1335458" cy="473529"/>
          </a:xfrm>
          <a:prstGeom prst="rect">
            <a:avLst/>
          </a:prstGeom>
        </p:spPr>
      </p:pic>
      <p:sp>
        <p:nvSpPr>
          <p:cNvPr id="8" name="Content Placeholder 7">
            <a:extLst>
              <a:ext uri="{FF2B5EF4-FFF2-40B4-BE49-F238E27FC236}">
                <a16:creationId xmlns:a16="http://schemas.microsoft.com/office/drawing/2014/main" id="{7895F8EF-E590-8143-BE7E-893CDC6D2EFC}"/>
              </a:ext>
            </a:extLst>
          </p:cNvPr>
          <p:cNvSpPr>
            <a:spLocks noGrp="1"/>
          </p:cNvSpPr>
          <p:nvPr>
            <p:ph sz="half" idx="18"/>
          </p:nvPr>
        </p:nvSpPr>
        <p:spPr>
          <a:xfrm>
            <a:off x="1098557" y="954907"/>
            <a:ext cx="6748794" cy="2697161"/>
          </a:xfrm>
        </p:spPr>
        <p:txBody>
          <a:bodyPr/>
          <a:lstStyle/>
          <a:p>
            <a:r>
              <a:rPr lang="en-US" sz="1800" dirty="0"/>
              <a:t>Learn about the ethics of publishing</a:t>
            </a:r>
          </a:p>
          <a:p>
            <a:pPr marL="0" indent="0">
              <a:buNone/>
            </a:pPr>
            <a:endParaRPr lang="en-US" sz="1000" dirty="0"/>
          </a:p>
          <a:p>
            <a:r>
              <a:rPr lang="en-US" sz="1800" dirty="0"/>
              <a:t>Consult </a:t>
            </a:r>
            <a:r>
              <a:rPr lang="en-US" sz="1800" dirty="0">
                <a:hlinkClick r:id="rId4"/>
              </a:rPr>
              <a:t>Beall’s List </a:t>
            </a:r>
            <a:r>
              <a:rPr lang="en-US" sz="1800" dirty="0"/>
              <a:t>or other predatory journal lists</a:t>
            </a:r>
          </a:p>
          <a:p>
            <a:endParaRPr lang="en-US" sz="1000" dirty="0"/>
          </a:p>
          <a:p>
            <a:r>
              <a:rPr lang="en-US" sz="1800" dirty="0"/>
              <a:t>Use </a:t>
            </a:r>
            <a:r>
              <a:rPr lang="en-US" sz="1800" dirty="0">
                <a:hlinkClick r:id="rId5"/>
              </a:rPr>
              <a:t>Think, Check, Submit</a:t>
            </a:r>
            <a:endParaRPr lang="en-US" sz="1800" dirty="0"/>
          </a:p>
          <a:p>
            <a:endParaRPr lang="en-US" sz="1000" dirty="0"/>
          </a:p>
          <a:p>
            <a:r>
              <a:rPr lang="en-US" sz="1800" dirty="0"/>
              <a:t>Block emails from journals you have deemed predatory</a:t>
            </a:r>
          </a:p>
          <a:p>
            <a:endParaRPr lang="en-US" sz="1000" dirty="0"/>
          </a:p>
          <a:p>
            <a:r>
              <a:rPr lang="en-US" sz="1800" dirty="0"/>
              <a:t>Stay abreast of new journals in your field</a:t>
            </a:r>
          </a:p>
          <a:p>
            <a:endParaRPr lang="en-US" sz="1000" dirty="0"/>
          </a:p>
          <a:p>
            <a:r>
              <a:rPr lang="en-US" sz="1800" dirty="0"/>
              <a:t>Ask a librarian</a:t>
            </a:r>
          </a:p>
          <a:p>
            <a:endParaRPr lang="en-US" dirty="0"/>
          </a:p>
        </p:txBody>
      </p:sp>
    </p:spTree>
    <p:extLst>
      <p:ext uri="{BB962C8B-B14F-4D97-AF65-F5344CB8AC3E}">
        <p14:creationId xmlns:p14="http://schemas.microsoft.com/office/powerpoint/2010/main" val="2178823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7EEC9-A777-F442-95A0-F14AD51F7F71}"/>
              </a:ext>
            </a:extLst>
          </p:cNvPr>
          <p:cNvSpPr>
            <a:spLocks noGrp="1"/>
          </p:cNvSpPr>
          <p:nvPr>
            <p:ph type="title"/>
          </p:nvPr>
        </p:nvSpPr>
        <p:spPr/>
        <p:txBody>
          <a:bodyPr/>
          <a:lstStyle/>
          <a:p>
            <a:r>
              <a:rPr lang="en-US" dirty="0"/>
              <a:t>Questions to be Answered</a:t>
            </a:r>
          </a:p>
        </p:txBody>
      </p:sp>
      <p:sp>
        <p:nvSpPr>
          <p:cNvPr id="3" name="Content Placeholder 2">
            <a:extLst>
              <a:ext uri="{FF2B5EF4-FFF2-40B4-BE49-F238E27FC236}">
                <a16:creationId xmlns:a16="http://schemas.microsoft.com/office/drawing/2014/main" id="{818F040C-89A2-424C-860F-C67A6D04C739}"/>
              </a:ext>
            </a:extLst>
          </p:cNvPr>
          <p:cNvSpPr>
            <a:spLocks noGrp="1"/>
          </p:cNvSpPr>
          <p:nvPr>
            <p:ph idx="1"/>
          </p:nvPr>
        </p:nvSpPr>
        <p:spPr>
          <a:xfrm>
            <a:off x="1085378" y="1193076"/>
            <a:ext cx="7190249" cy="2976561"/>
          </a:xfrm>
        </p:spPr>
        <p:txBody>
          <a:bodyPr/>
          <a:lstStyle/>
          <a:p>
            <a:r>
              <a:rPr lang="en-US" sz="1800" dirty="0"/>
              <a:t>What is predatory publishing?</a:t>
            </a:r>
          </a:p>
          <a:p>
            <a:endParaRPr lang="en-US" sz="1000" dirty="0"/>
          </a:p>
          <a:p>
            <a:r>
              <a:rPr lang="en-US" sz="1800" dirty="0"/>
              <a:t>Why should we worry about it?</a:t>
            </a:r>
          </a:p>
          <a:p>
            <a:endParaRPr lang="en-US" sz="1000" dirty="0"/>
          </a:p>
          <a:p>
            <a:r>
              <a:rPr lang="en-US" sz="1800" dirty="0"/>
              <a:t>How can I tell if a journal is predatory?</a:t>
            </a:r>
          </a:p>
          <a:p>
            <a:endParaRPr lang="en-US" sz="1000" dirty="0"/>
          </a:p>
          <a:p>
            <a:r>
              <a:rPr lang="en-US" sz="1800" dirty="0"/>
              <a:t>What are some tools I can use?</a:t>
            </a:r>
          </a:p>
          <a:p>
            <a:endParaRPr lang="en-US" sz="1000" dirty="0"/>
          </a:p>
          <a:p>
            <a:r>
              <a:rPr lang="en-US" sz="1800" dirty="0"/>
              <a:t>What are predatory conferences?</a:t>
            </a:r>
          </a:p>
          <a:p>
            <a:endParaRPr lang="en-US" sz="1000" dirty="0"/>
          </a:p>
          <a:p>
            <a:r>
              <a:rPr lang="en-US" sz="1800" dirty="0"/>
              <a:t>How do I find a trustworthy journal?</a:t>
            </a:r>
          </a:p>
          <a:p>
            <a:endParaRPr lang="en-US" dirty="0"/>
          </a:p>
          <a:p>
            <a:endParaRPr lang="en-US" dirty="0"/>
          </a:p>
        </p:txBody>
      </p:sp>
      <p:sp>
        <p:nvSpPr>
          <p:cNvPr id="5" name="Date Placeholder 4">
            <a:extLst>
              <a:ext uri="{FF2B5EF4-FFF2-40B4-BE49-F238E27FC236}">
                <a16:creationId xmlns:a16="http://schemas.microsoft.com/office/drawing/2014/main" id="{2E149DBD-5A04-EC4F-AD32-7C12AEA8ACA8}"/>
              </a:ext>
            </a:extLst>
          </p:cNvPr>
          <p:cNvSpPr>
            <a:spLocks noGrp="1"/>
          </p:cNvSpPr>
          <p:nvPr>
            <p:ph type="dt" sz="half" idx="14"/>
          </p:nvPr>
        </p:nvSpPr>
        <p:spPr/>
        <p:txBody>
          <a:bodyPr/>
          <a:lstStyle/>
          <a:p>
            <a:fld id="{4221F580-C0C7-FE4A-BB06-8E6F259722CB}" type="datetime1">
              <a:rPr lang="en-US" smtClean="0"/>
              <a:t>3/11/20</a:t>
            </a:fld>
            <a:endParaRPr lang="en-US" dirty="0"/>
          </a:p>
        </p:txBody>
      </p:sp>
      <p:sp>
        <p:nvSpPr>
          <p:cNvPr id="7" name="Slide Number Placeholder 6">
            <a:extLst>
              <a:ext uri="{FF2B5EF4-FFF2-40B4-BE49-F238E27FC236}">
                <a16:creationId xmlns:a16="http://schemas.microsoft.com/office/drawing/2014/main" id="{72CA826D-278A-974B-BABC-537B76846312}"/>
              </a:ext>
            </a:extLst>
          </p:cNvPr>
          <p:cNvSpPr>
            <a:spLocks noGrp="1"/>
          </p:cNvSpPr>
          <p:nvPr>
            <p:ph type="sldNum" sz="quarter" idx="16"/>
          </p:nvPr>
        </p:nvSpPr>
        <p:spPr/>
        <p:txBody>
          <a:bodyPr/>
          <a:lstStyle/>
          <a:p>
            <a:fld id="{0D558541-60C9-42A2-8392-FF12533A6B7A}" type="slidenum">
              <a:rPr lang="en-US" smtClean="0"/>
              <a:pPr/>
              <a:t>3</a:t>
            </a:fld>
            <a:endParaRPr lang="en-US" dirty="0"/>
          </a:p>
        </p:txBody>
      </p:sp>
      <p:pic>
        <p:nvPicPr>
          <p:cNvPr id="8" name="Picture 7" descr="NUCATS-with-NU-large copy.jpg">
            <a:extLst>
              <a:ext uri="{FF2B5EF4-FFF2-40B4-BE49-F238E27FC236}">
                <a16:creationId xmlns:a16="http://schemas.microsoft.com/office/drawing/2014/main" id="{2C425739-7904-F840-899D-872D704262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4416" y="4669971"/>
            <a:ext cx="1335458" cy="473529"/>
          </a:xfrm>
          <a:prstGeom prst="rect">
            <a:avLst/>
          </a:prstGeom>
        </p:spPr>
      </p:pic>
    </p:spTree>
    <p:extLst>
      <p:ext uri="{BB962C8B-B14F-4D97-AF65-F5344CB8AC3E}">
        <p14:creationId xmlns:p14="http://schemas.microsoft.com/office/powerpoint/2010/main" val="109531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CF04959-AD7F-604F-A271-B69D2CA71878}"/>
              </a:ext>
            </a:extLst>
          </p:cNvPr>
          <p:cNvSpPr>
            <a:spLocks noGrp="1"/>
          </p:cNvSpPr>
          <p:nvPr>
            <p:ph type="dt" sz="half" idx="14"/>
          </p:nvPr>
        </p:nvSpPr>
        <p:spPr/>
        <p:txBody>
          <a:bodyPr/>
          <a:lstStyle/>
          <a:p>
            <a:fld id="{7390B150-5DE9-D249-9EDB-A4FEB84366A7}" type="datetime1">
              <a:rPr lang="en-US" smtClean="0"/>
              <a:t>3/11/20</a:t>
            </a:fld>
            <a:endParaRPr lang="en-US" dirty="0"/>
          </a:p>
        </p:txBody>
      </p:sp>
      <p:sp>
        <p:nvSpPr>
          <p:cNvPr id="6" name="Slide Number Placeholder 5">
            <a:extLst>
              <a:ext uri="{FF2B5EF4-FFF2-40B4-BE49-F238E27FC236}">
                <a16:creationId xmlns:a16="http://schemas.microsoft.com/office/drawing/2014/main" id="{E42A5767-2AE0-1F46-B467-0314F8F07F33}"/>
              </a:ext>
            </a:extLst>
          </p:cNvPr>
          <p:cNvSpPr>
            <a:spLocks noGrp="1"/>
          </p:cNvSpPr>
          <p:nvPr>
            <p:ph type="sldNum" sz="quarter" idx="16"/>
          </p:nvPr>
        </p:nvSpPr>
        <p:spPr/>
        <p:txBody>
          <a:bodyPr/>
          <a:lstStyle/>
          <a:p>
            <a:fld id="{0D558541-60C9-42A2-8392-FF12533A6B7A}" type="slidenum">
              <a:rPr lang="en-US" smtClean="0"/>
              <a:pPr/>
              <a:t>30</a:t>
            </a:fld>
            <a:endParaRPr lang="en-US" dirty="0"/>
          </a:p>
        </p:txBody>
      </p:sp>
      <p:sp>
        <p:nvSpPr>
          <p:cNvPr id="9" name="Title 8">
            <a:extLst>
              <a:ext uri="{FF2B5EF4-FFF2-40B4-BE49-F238E27FC236}">
                <a16:creationId xmlns:a16="http://schemas.microsoft.com/office/drawing/2014/main" id="{AFE20509-5FD5-BA45-92E9-B6A8EF5516CA}"/>
              </a:ext>
            </a:extLst>
          </p:cNvPr>
          <p:cNvSpPr>
            <a:spLocks noGrp="1"/>
          </p:cNvSpPr>
          <p:nvPr>
            <p:ph type="title"/>
          </p:nvPr>
        </p:nvSpPr>
        <p:spPr/>
        <p:txBody>
          <a:bodyPr/>
          <a:lstStyle/>
          <a:p>
            <a:r>
              <a:rPr lang="en-US" b="1" dirty="0"/>
              <a:t>Predatory Journal Lists</a:t>
            </a:r>
          </a:p>
        </p:txBody>
      </p:sp>
      <p:pic>
        <p:nvPicPr>
          <p:cNvPr id="11" name="Picture 10" descr="NUCATS-with-NU-large copy.jpg">
            <a:extLst>
              <a:ext uri="{FF2B5EF4-FFF2-40B4-BE49-F238E27FC236}">
                <a16:creationId xmlns:a16="http://schemas.microsoft.com/office/drawing/2014/main" id="{BB2CDFCE-2EB5-4445-8848-FB4506118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4416" y="4669971"/>
            <a:ext cx="1335458" cy="473529"/>
          </a:xfrm>
          <a:prstGeom prst="rect">
            <a:avLst/>
          </a:prstGeom>
        </p:spPr>
      </p:pic>
      <p:sp>
        <p:nvSpPr>
          <p:cNvPr id="12" name="Rectangle 11">
            <a:extLst>
              <a:ext uri="{FF2B5EF4-FFF2-40B4-BE49-F238E27FC236}">
                <a16:creationId xmlns:a16="http://schemas.microsoft.com/office/drawing/2014/main" id="{71D7BF05-D1CE-8E40-B41A-66F212CD9A45}"/>
              </a:ext>
            </a:extLst>
          </p:cNvPr>
          <p:cNvSpPr/>
          <p:nvPr/>
        </p:nvSpPr>
        <p:spPr>
          <a:xfrm>
            <a:off x="939750" y="1220102"/>
            <a:ext cx="6750203" cy="1163395"/>
          </a:xfrm>
          <a:prstGeom prst="rect">
            <a:avLst/>
          </a:prstGeom>
        </p:spPr>
        <p:txBody>
          <a:bodyPr wrap="square">
            <a:spAutoFit/>
          </a:bodyPr>
          <a:lstStyle/>
          <a:p>
            <a:pPr marL="174625" lvl="0" indent="-174625">
              <a:spcBef>
                <a:spcPct val="20000"/>
              </a:spcBef>
              <a:buClr>
                <a:srgbClr val="917EAE"/>
              </a:buClr>
              <a:buFont typeface="Arial"/>
              <a:buChar char="•"/>
            </a:pPr>
            <a:r>
              <a:rPr lang="en-US" dirty="0">
                <a:solidFill>
                  <a:srgbClr val="54585A"/>
                </a:solidFill>
              </a:rPr>
              <a:t>Look up the standalone journal AND the parent company </a:t>
            </a:r>
          </a:p>
          <a:p>
            <a:pPr lvl="0">
              <a:spcBef>
                <a:spcPct val="20000"/>
              </a:spcBef>
              <a:buClr>
                <a:srgbClr val="917EAE"/>
              </a:buClr>
            </a:pPr>
            <a:endParaRPr lang="en-US" sz="1000" dirty="0">
              <a:solidFill>
                <a:srgbClr val="54585A"/>
              </a:solidFill>
            </a:endParaRPr>
          </a:p>
          <a:p>
            <a:pPr marL="174625" lvl="0" indent="-174625">
              <a:spcBef>
                <a:spcPct val="20000"/>
              </a:spcBef>
              <a:buClr>
                <a:srgbClr val="917EAE"/>
              </a:buClr>
              <a:buFont typeface="Arial"/>
              <a:buChar char="•"/>
            </a:pPr>
            <a:r>
              <a:rPr lang="en-US" dirty="0">
                <a:solidFill>
                  <a:srgbClr val="54585A"/>
                </a:solidFill>
              </a:rPr>
              <a:t>Trust your gut and your process – just because it is not on the list, does not mean it is not predatory. </a:t>
            </a:r>
          </a:p>
        </p:txBody>
      </p:sp>
      <p:pic>
        <p:nvPicPr>
          <p:cNvPr id="3" name="Picture 2">
            <a:extLst>
              <a:ext uri="{FF2B5EF4-FFF2-40B4-BE49-F238E27FC236}">
                <a16:creationId xmlns:a16="http://schemas.microsoft.com/office/drawing/2014/main" id="{1D190798-E565-9842-88FC-578C9517E7A2}"/>
              </a:ext>
            </a:extLst>
          </p:cNvPr>
          <p:cNvPicPr>
            <a:picLocks noChangeAspect="1"/>
          </p:cNvPicPr>
          <p:nvPr/>
        </p:nvPicPr>
        <p:blipFill>
          <a:blip r:embed="rId4"/>
          <a:stretch>
            <a:fillRect/>
          </a:stretch>
        </p:blipFill>
        <p:spPr>
          <a:xfrm>
            <a:off x="138062" y="2438955"/>
            <a:ext cx="8930987" cy="2286271"/>
          </a:xfrm>
          <a:prstGeom prst="rect">
            <a:avLst/>
          </a:prstGeom>
          <a:effectLst/>
        </p:spPr>
      </p:pic>
    </p:spTree>
    <p:extLst>
      <p:ext uri="{BB962C8B-B14F-4D97-AF65-F5344CB8AC3E}">
        <p14:creationId xmlns:p14="http://schemas.microsoft.com/office/powerpoint/2010/main" val="3734612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B833215C-A1C0-DF47-A83A-41CC2C27E273}"/>
              </a:ext>
            </a:extLst>
          </p:cNvPr>
          <p:cNvPicPr>
            <a:picLocks noGrp="1" noChangeAspect="1"/>
          </p:cNvPicPr>
          <p:nvPr>
            <p:ph sz="half" idx="18"/>
          </p:nvPr>
        </p:nvPicPr>
        <p:blipFill rotWithShape="1">
          <a:blip r:embed="rId2"/>
          <a:srcRect l="69419" t="26773" b="36965"/>
          <a:stretch/>
        </p:blipFill>
        <p:spPr>
          <a:xfrm>
            <a:off x="4983144" y="1041810"/>
            <a:ext cx="3805877" cy="3188996"/>
          </a:xfrm>
        </p:spPr>
      </p:pic>
      <p:sp>
        <p:nvSpPr>
          <p:cNvPr id="6" name="Slide Number Placeholder 5">
            <a:extLst>
              <a:ext uri="{FF2B5EF4-FFF2-40B4-BE49-F238E27FC236}">
                <a16:creationId xmlns:a16="http://schemas.microsoft.com/office/drawing/2014/main" id="{ECB7259F-8F4A-2F47-ABA3-12F90F5CA1E2}"/>
              </a:ext>
            </a:extLst>
          </p:cNvPr>
          <p:cNvSpPr>
            <a:spLocks noGrp="1"/>
          </p:cNvSpPr>
          <p:nvPr>
            <p:ph type="sldNum" sz="quarter" idx="16"/>
          </p:nvPr>
        </p:nvSpPr>
        <p:spPr/>
        <p:txBody>
          <a:bodyPr/>
          <a:lstStyle/>
          <a:p>
            <a:fld id="{0D558541-60C9-42A2-8392-FF12533A6B7A}" type="slidenum">
              <a:rPr lang="en-US" smtClean="0"/>
              <a:pPr/>
              <a:t>31</a:t>
            </a:fld>
            <a:endParaRPr lang="en-US" dirty="0"/>
          </a:p>
        </p:txBody>
      </p:sp>
      <p:sp>
        <p:nvSpPr>
          <p:cNvPr id="9" name="Title 8">
            <a:extLst>
              <a:ext uri="{FF2B5EF4-FFF2-40B4-BE49-F238E27FC236}">
                <a16:creationId xmlns:a16="http://schemas.microsoft.com/office/drawing/2014/main" id="{1ADF1407-6A57-3041-B489-735BAFDF3665}"/>
              </a:ext>
            </a:extLst>
          </p:cNvPr>
          <p:cNvSpPr>
            <a:spLocks noGrp="1"/>
          </p:cNvSpPr>
          <p:nvPr>
            <p:ph type="title"/>
          </p:nvPr>
        </p:nvSpPr>
        <p:spPr/>
        <p:txBody>
          <a:bodyPr/>
          <a:lstStyle/>
          <a:p>
            <a:r>
              <a:rPr lang="en-US" b="1" dirty="0"/>
              <a:t>Think, Check, Submit</a:t>
            </a:r>
          </a:p>
        </p:txBody>
      </p:sp>
      <p:pic>
        <p:nvPicPr>
          <p:cNvPr id="16" name="Picture 15" descr="NUCATS-with-NU-large copy.jpg">
            <a:extLst>
              <a:ext uri="{FF2B5EF4-FFF2-40B4-BE49-F238E27FC236}">
                <a16:creationId xmlns:a16="http://schemas.microsoft.com/office/drawing/2014/main" id="{975E95A8-0325-3B4E-A6D2-38AA223280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4416" y="4669971"/>
            <a:ext cx="1335458" cy="473529"/>
          </a:xfrm>
          <a:prstGeom prst="rect">
            <a:avLst/>
          </a:prstGeom>
        </p:spPr>
      </p:pic>
      <p:sp>
        <p:nvSpPr>
          <p:cNvPr id="17" name="Content Placeholder 7">
            <a:extLst>
              <a:ext uri="{FF2B5EF4-FFF2-40B4-BE49-F238E27FC236}">
                <a16:creationId xmlns:a16="http://schemas.microsoft.com/office/drawing/2014/main" id="{F22291B8-3BEC-B94E-9167-E543A0723900}"/>
              </a:ext>
            </a:extLst>
          </p:cNvPr>
          <p:cNvSpPr txBox="1">
            <a:spLocks/>
          </p:cNvSpPr>
          <p:nvPr/>
        </p:nvSpPr>
        <p:spPr>
          <a:xfrm>
            <a:off x="421033" y="1651918"/>
            <a:ext cx="4752611" cy="2704182"/>
          </a:xfrm>
          <a:prstGeom prst="rect">
            <a:avLst/>
          </a:prstGeom>
        </p:spPr>
        <p:txBody>
          <a:bodyPr vert="horz" lIns="0" tIns="0" rIns="91440" bIns="45720" rtlCol="0">
            <a:noAutofit/>
          </a:bodyPr>
          <a:lstStyle>
            <a:lvl1pPr marL="174625" indent="-174625" algn="l" defTabSz="457200" rtl="0" eaLnBrk="1" latinLnBrk="0" hangingPunct="1">
              <a:spcBef>
                <a:spcPct val="20000"/>
              </a:spcBef>
              <a:buClr>
                <a:schemeClr val="accent1"/>
              </a:buClr>
              <a:buFont typeface="Arial"/>
              <a:buChar char="•"/>
              <a:defRPr lang="en-US" sz="1700" kern="1200" smtClean="0">
                <a:solidFill>
                  <a:schemeClr val="tx1"/>
                </a:solidFill>
                <a:latin typeface="+mn-lt"/>
                <a:ea typeface="+mn-ea"/>
                <a:cs typeface="+mn-cs"/>
              </a:defRPr>
            </a:lvl1pPr>
            <a:lvl2pPr marL="403225" indent="-228600" algn="l" defTabSz="457200" rtl="0" eaLnBrk="1" latinLnBrk="0" hangingPunct="1">
              <a:spcBef>
                <a:spcPct val="20000"/>
              </a:spcBef>
              <a:buSzPct val="80000"/>
              <a:buFont typeface="Lucida Grande"/>
              <a:buChar char="-"/>
              <a:defRPr lang="en-US" sz="1700" kern="1200" smtClean="0">
                <a:solidFill>
                  <a:schemeClr val="tx1"/>
                </a:solidFill>
                <a:latin typeface="+mn-lt"/>
                <a:ea typeface="+mn-ea"/>
                <a:cs typeface="+mn-cs"/>
              </a:defRPr>
            </a:lvl2pPr>
            <a:lvl3pPr marL="630238" indent="-174625" algn="l" defTabSz="457200" rtl="0" eaLnBrk="1" latinLnBrk="0" hangingPunct="1">
              <a:spcBef>
                <a:spcPct val="20000"/>
              </a:spcBef>
              <a:buFont typeface="Arial"/>
              <a:buChar char="•"/>
              <a:defRPr lang="en-US" sz="1400" kern="1200" smtClean="0">
                <a:solidFill>
                  <a:schemeClr val="tx1"/>
                </a:solidFill>
                <a:latin typeface="+mn-lt"/>
                <a:ea typeface="+mn-ea"/>
                <a:cs typeface="+mn-cs"/>
              </a:defRPr>
            </a:lvl3pPr>
            <a:lvl4pPr marL="858838" indent="-176213" algn="l" defTabSz="457200" rtl="0" eaLnBrk="1" latinLnBrk="0" hangingPunct="1">
              <a:spcBef>
                <a:spcPct val="20000"/>
              </a:spcBef>
              <a:buFont typeface="Arial"/>
              <a:buChar char="•"/>
              <a:defRPr lang="en-US" sz="1400" kern="1200" smtClean="0">
                <a:solidFill>
                  <a:schemeClr val="tx1"/>
                </a:solidFill>
                <a:latin typeface="+mn-lt"/>
                <a:ea typeface="+mn-ea"/>
                <a:cs typeface="+mn-cs"/>
              </a:defRPr>
            </a:lvl4pPr>
            <a:lvl5pPr marL="1025525" indent="-166688" algn="l" defTabSz="457200" rtl="0" eaLnBrk="1" latinLnBrk="0" hangingPunct="1">
              <a:spcBef>
                <a:spcPct val="20000"/>
              </a:spcBef>
              <a:buFont typeface="Arial"/>
              <a:buChar char="•"/>
              <a:defRPr lang="en-US"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Utilize Think, Check, Submit guide to help determine whether a journal is right for you.</a:t>
            </a:r>
          </a:p>
          <a:p>
            <a:endParaRPr lang="en-US" sz="1800" dirty="0"/>
          </a:p>
          <a:p>
            <a:r>
              <a:rPr lang="en-US" sz="1800" dirty="0"/>
              <a:t>Use the check list to walk through the process:</a:t>
            </a:r>
          </a:p>
          <a:p>
            <a:pPr lvl="1"/>
            <a:r>
              <a:rPr lang="en-US" sz="1800" dirty="0">
                <a:hlinkClick r:id="rId4"/>
              </a:rPr>
              <a:t>http://thinkchecksubmit.org/check/</a:t>
            </a:r>
            <a:endParaRPr lang="en-US" sz="1800" dirty="0"/>
          </a:p>
          <a:p>
            <a:endParaRPr lang="en-US" dirty="0"/>
          </a:p>
        </p:txBody>
      </p:sp>
    </p:spTree>
    <p:extLst>
      <p:ext uri="{BB962C8B-B14F-4D97-AF65-F5344CB8AC3E}">
        <p14:creationId xmlns:p14="http://schemas.microsoft.com/office/powerpoint/2010/main" val="31703638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8"/>
          </p:nvPr>
        </p:nvSpPr>
        <p:spPr>
          <a:xfrm>
            <a:off x="1143373" y="1152321"/>
            <a:ext cx="7162426" cy="3068620"/>
          </a:xfrm>
        </p:spPr>
        <p:txBody>
          <a:bodyPr/>
          <a:lstStyle/>
          <a:p>
            <a:r>
              <a:rPr lang="en-US" sz="1800" dirty="0"/>
              <a:t>Send an email calling for withdrawal of the article and in that email:</a:t>
            </a:r>
          </a:p>
          <a:p>
            <a:endParaRPr lang="en-US" sz="1000" dirty="0"/>
          </a:p>
          <a:p>
            <a:pPr lvl="1"/>
            <a:r>
              <a:rPr lang="en-US" sz="1800" dirty="0"/>
              <a:t>Clarify your retention of copyright</a:t>
            </a:r>
          </a:p>
          <a:p>
            <a:pPr lvl="1"/>
            <a:endParaRPr lang="en-US" sz="1000" dirty="0"/>
          </a:p>
          <a:p>
            <a:pPr lvl="1"/>
            <a:r>
              <a:rPr lang="en-US" sz="1800" dirty="0"/>
              <a:t>Point out fraudulent practices</a:t>
            </a:r>
          </a:p>
          <a:p>
            <a:pPr lvl="1"/>
            <a:endParaRPr lang="en-US" sz="1000" dirty="0"/>
          </a:p>
          <a:p>
            <a:pPr lvl="1"/>
            <a:r>
              <a:rPr lang="en-US" sz="1800" dirty="0"/>
              <a:t>Suggest pending legal action</a:t>
            </a:r>
          </a:p>
          <a:p>
            <a:pPr lvl="1"/>
            <a:endParaRPr lang="en-US" sz="1000" dirty="0"/>
          </a:p>
          <a:p>
            <a:pPr marL="0" lvl="1">
              <a:buFont typeface="Arial" panose="020B0604020202020204" pitchFamily="34" charset="0"/>
              <a:buChar char="•"/>
            </a:pPr>
            <a:r>
              <a:rPr lang="en-US" sz="1800" dirty="0"/>
              <a:t>Set up a Google Alert</a:t>
            </a:r>
          </a:p>
          <a:p>
            <a:pPr marL="0" lvl="1">
              <a:buFont typeface="Arial" panose="020B0604020202020204" pitchFamily="34" charset="0"/>
              <a:buChar char="•"/>
            </a:pPr>
            <a:endParaRPr lang="en-US" sz="1000" dirty="0"/>
          </a:p>
          <a:p>
            <a:pPr marL="0" lvl="1">
              <a:buFont typeface="Arial" panose="020B0604020202020204" pitchFamily="34" charset="0"/>
              <a:buChar char="•"/>
            </a:pPr>
            <a:r>
              <a:rPr lang="en-US" sz="1800" dirty="0"/>
              <a:t>Contact the Federal Trade Commission</a:t>
            </a:r>
          </a:p>
        </p:txBody>
      </p:sp>
      <p:sp>
        <p:nvSpPr>
          <p:cNvPr id="4" name="Date Placeholder 3"/>
          <p:cNvSpPr>
            <a:spLocks noGrp="1"/>
          </p:cNvSpPr>
          <p:nvPr>
            <p:ph type="dt" sz="half" idx="14"/>
          </p:nvPr>
        </p:nvSpPr>
        <p:spPr/>
        <p:txBody>
          <a:bodyPr/>
          <a:lstStyle/>
          <a:p>
            <a:fld id="{7390B150-5DE9-D249-9EDB-A4FEB84366A7}" type="datetime1">
              <a:rPr lang="en-US" smtClean="0"/>
              <a:t>3/11/20</a:t>
            </a:fld>
            <a:endParaRPr lang="en-US" dirty="0"/>
          </a:p>
        </p:txBody>
      </p:sp>
      <p:sp>
        <p:nvSpPr>
          <p:cNvPr id="6" name="Slide Number Placeholder 5"/>
          <p:cNvSpPr>
            <a:spLocks noGrp="1"/>
          </p:cNvSpPr>
          <p:nvPr>
            <p:ph type="sldNum" sz="quarter" idx="16"/>
          </p:nvPr>
        </p:nvSpPr>
        <p:spPr/>
        <p:txBody>
          <a:bodyPr/>
          <a:lstStyle/>
          <a:p>
            <a:fld id="{0D558541-60C9-42A2-8392-FF12533A6B7A}" type="slidenum">
              <a:rPr lang="en-US" smtClean="0"/>
              <a:pPr/>
              <a:t>32</a:t>
            </a:fld>
            <a:endParaRPr lang="en-US" dirty="0"/>
          </a:p>
        </p:txBody>
      </p:sp>
      <p:sp>
        <p:nvSpPr>
          <p:cNvPr id="9" name="Title 8"/>
          <p:cNvSpPr>
            <a:spLocks noGrp="1"/>
          </p:cNvSpPr>
          <p:nvPr>
            <p:ph type="title"/>
          </p:nvPr>
        </p:nvSpPr>
        <p:spPr/>
        <p:txBody>
          <a:bodyPr>
            <a:normAutofit/>
          </a:bodyPr>
          <a:lstStyle/>
          <a:p>
            <a:r>
              <a:rPr lang="en-US" b="1" dirty="0"/>
              <a:t>Actions if you suspect you are a victim</a:t>
            </a:r>
          </a:p>
        </p:txBody>
      </p:sp>
      <p:pic>
        <p:nvPicPr>
          <p:cNvPr id="11" name="Picture 10" descr="NUCATS-with-NU-large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4416" y="4669971"/>
            <a:ext cx="1335458" cy="473529"/>
          </a:xfrm>
          <a:prstGeom prst="rect">
            <a:avLst/>
          </a:prstGeom>
        </p:spPr>
      </p:pic>
    </p:spTree>
    <p:extLst>
      <p:ext uri="{BB962C8B-B14F-4D97-AF65-F5344CB8AC3E}">
        <p14:creationId xmlns:p14="http://schemas.microsoft.com/office/powerpoint/2010/main" val="14967593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p>
            <a:fld id="{7390B150-5DE9-D249-9EDB-A4FEB84366A7}" type="datetime1">
              <a:rPr lang="en-US" smtClean="0"/>
              <a:t>3/11/20</a:t>
            </a:fld>
            <a:endParaRPr lang="en-US" dirty="0"/>
          </a:p>
        </p:txBody>
      </p:sp>
      <p:sp>
        <p:nvSpPr>
          <p:cNvPr id="6" name="Slide Number Placeholder 5"/>
          <p:cNvSpPr>
            <a:spLocks noGrp="1"/>
          </p:cNvSpPr>
          <p:nvPr>
            <p:ph type="sldNum" sz="quarter" idx="16"/>
          </p:nvPr>
        </p:nvSpPr>
        <p:spPr/>
        <p:txBody>
          <a:bodyPr/>
          <a:lstStyle/>
          <a:p>
            <a:fld id="{0D558541-60C9-42A2-8392-FF12533A6B7A}" type="slidenum">
              <a:rPr lang="en-US" smtClean="0"/>
              <a:pPr/>
              <a:t>33</a:t>
            </a:fld>
            <a:endParaRPr lang="en-US" dirty="0"/>
          </a:p>
        </p:txBody>
      </p:sp>
      <p:sp>
        <p:nvSpPr>
          <p:cNvPr id="9" name="Title 8"/>
          <p:cNvSpPr>
            <a:spLocks noGrp="1"/>
          </p:cNvSpPr>
          <p:nvPr>
            <p:ph type="title"/>
          </p:nvPr>
        </p:nvSpPr>
        <p:spPr/>
        <p:txBody>
          <a:bodyPr>
            <a:normAutofit/>
          </a:bodyPr>
          <a:lstStyle/>
          <a:p>
            <a:r>
              <a:rPr lang="en-US" b="1" dirty="0"/>
              <a:t>Questionable Conferences</a:t>
            </a:r>
          </a:p>
        </p:txBody>
      </p:sp>
      <p:pic>
        <p:nvPicPr>
          <p:cNvPr id="11" name="Picture 10" descr="NUCATS-with-NU-large cop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4416" y="4669971"/>
            <a:ext cx="1335458" cy="473529"/>
          </a:xfrm>
          <a:prstGeom prst="rect">
            <a:avLst/>
          </a:prstGeom>
        </p:spPr>
      </p:pic>
      <p:sp>
        <p:nvSpPr>
          <p:cNvPr id="12" name="Content Placeholder 8">
            <a:extLst>
              <a:ext uri="{FF2B5EF4-FFF2-40B4-BE49-F238E27FC236}">
                <a16:creationId xmlns:a16="http://schemas.microsoft.com/office/drawing/2014/main" id="{00E61638-F54A-B342-814B-04D799908C8C}"/>
              </a:ext>
            </a:extLst>
          </p:cNvPr>
          <p:cNvSpPr txBox="1">
            <a:spLocks/>
          </p:cNvSpPr>
          <p:nvPr/>
        </p:nvSpPr>
        <p:spPr>
          <a:xfrm>
            <a:off x="1019285" y="1343516"/>
            <a:ext cx="7286514" cy="2340210"/>
          </a:xfrm>
          <a:prstGeom prst="rect">
            <a:avLst/>
          </a:prstGeom>
        </p:spPr>
        <p:txBody>
          <a:bodyPr vert="horz" lIns="0" tIns="0" rIns="91440" bIns="45720" rtlCol="0" anchor="b">
            <a:noAutofit/>
          </a:bodyPr>
          <a:lstStyle>
            <a:lvl1pPr marL="0" indent="0" algn="l" defTabSz="457200" rtl="0" eaLnBrk="1" latinLnBrk="0" hangingPunct="1">
              <a:spcBef>
                <a:spcPct val="20000"/>
              </a:spcBef>
              <a:buClr>
                <a:schemeClr val="accent1"/>
              </a:buClr>
              <a:buFont typeface="Arial"/>
              <a:buNone/>
              <a:defRPr sz="1700" b="0" kern="1200">
                <a:solidFill>
                  <a:srgbClr val="514689"/>
                </a:solidFill>
                <a:latin typeface="+mn-lt"/>
                <a:ea typeface="+mn-ea"/>
                <a:cs typeface="+mn-cs"/>
              </a:defRPr>
            </a:lvl1pPr>
            <a:lvl2pPr marL="457200" indent="0" algn="l" defTabSz="457200" rtl="0" eaLnBrk="1" latinLnBrk="0" hangingPunct="1">
              <a:spcBef>
                <a:spcPct val="20000"/>
              </a:spcBef>
              <a:buSzPct val="80000"/>
              <a:buFont typeface="Lucida Grande"/>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r>
              <a:rPr lang="en-US" sz="2400" dirty="0"/>
              <a:t>Similar to predatory publishing, questionable conferences are situations where researchers, scientists and other professionals are enticed to attend and/or participate in fraudulent conferences in an effort to extort money.</a:t>
            </a:r>
          </a:p>
          <a:p>
            <a:endParaRPr lang="en-US" sz="1600" dirty="0"/>
          </a:p>
        </p:txBody>
      </p:sp>
    </p:spTree>
    <p:extLst>
      <p:ext uri="{BB962C8B-B14F-4D97-AF65-F5344CB8AC3E}">
        <p14:creationId xmlns:p14="http://schemas.microsoft.com/office/powerpoint/2010/main" val="29097611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p>
            <a:fld id="{7390B150-5DE9-D249-9EDB-A4FEB84366A7}" type="datetime1">
              <a:rPr lang="en-US" smtClean="0"/>
              <a:t>3/11/20</a:t>
            </a:fld>
            <a:endParaRPr lang="en-US" dirty="0"/>
          </a:p>
        </p:txBody>
      </p:sp>
      <p:sp>
        <p:nvSpPr>
          <p:cNvPr id="6" name="Slide Number Placeholder 5"/>
          <p:cNvSpPr>
            <a:spLocks noGrp="1"/>
          </p:cNvSpPr>
          <p:nvPr>
            <p:ph type="sldNum" sz="quarter" idx="16"/>
          </p:nvPr>
        </p:nvSpPr>
        <p:spPr/>
        <p:txBody>
          <a:bodyPr/>
          <a:lstStyle/>
          <a:p>
            <a:fld id="{0D558541-60C9-42A2-8392-FF12533A6B7A}" type="slidenum">
              <a:rPr lang="en-US" smtClean="0"/>
              <a:pPr/>
              <a:t>34</a:t>
            </a:fld>
            <a:endParaRPr lang="en-US" dirty="0"/>
          </a:p>
        </p:txBody>
      </p:sp>
      <p:sp>
        <p:nvSpPr>
          <p:cNvPr id="9" name="Title 8"/>
          <p:cNvSpPr>
            <a:spLocks noGrp="1"/>
          </p:cNvSpPr>
          <p:nvPr>
            <p:ph type="title"/>
          </p:nvPr>
        </p:nvSpPr>
        <p:spPr/>
        <p:txBody>
          <a:bodyPr>
            <a:normAutofit/>
          </a:bodyPr>
          <a:lstStyle/>
          <a:p>
            <a:r>
              <a:rPr lang="en-US" b="1" dirty="0"/>
              <a:t>Conference Checks</a:t>
            </a:r>
          </a:p>
        </p:txBody>
      </p:sp>
      <p:pic>
        <p:nvPicPr>
          <p:cNvPr id="11" name="Picture 10" descr="NUCATS-with-NU-large cop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4416" y="4669971"/>
            <a:ext cx="1335458" cy="473529"/>
          </a:xfrm>
          <a:prstGeom prst="rect">
            <a:avLst/>
          </a:prstGeom>
        </p:spPr>
      </p:pic>
      <p:sp>
        <p:nvSpPr>
          <p:cNvPr id="8" name="Content Placeholder 7">
            <a:extLst>
              <a:ext uri="{FF2B5EF4-FFF2-40B4-BE49-F238E27FC236}">
                <a16:creationId xmlns:a16="http://schemas.microsoft.com/office/drawing/2014/main" id="{1F5C3BC1-669B-EB4E-902C-9D657FA08C38}"/>
              </a:ext>
            </a:extLst>
          </p:cNvPr>
          <p:cNvSpPr>
            <a:spLocks noGrp="1"/>
          </p:cNvSpPr>
          <p:nvPr>
            <p:ph sz="half" idx="18"/>
          </p:nvPr>
        </p:nvSpPr>
        <p:spPr>
          <a:xfrm>
            <a:off x="771849" y="945920"/>
            <a:ext cx="6496050" cy="2697161"/>
          </a:xfrm>
        </p:spPr>
        <p:txBody>
          <a:bodyPr/>
          <a:lstStyle/>
          <a:p>
            <a:r>
              <a:rPr lang="en-US" sz="1800" dirty="0"/>
              <a:t>Check the name</a:t>
            </a:r>
          </a:p>
          <a:p>
            <a:pPr lvl="1"/>
            <a:r>
              <a:rPr lang="en-US" sz="1800" dirty="0"/>
              <a:t>Conference promotors will alter the name of a well known conference secure registration fees (i.e., Entomology 2020 will be renamed Entomology-2020) </a:t>
            </a:r>
          </a:p>
          <a:p>
            <a:pPr lvl="1"/>
            <a:endParaRPr lang="en-US" sz="1000" dirty="0"/>
          </a:p>
          <a:p>
            <a:r>
              <a:rPr lang="en-US" sz="1800" dirty="0"/>
              <a:t>Keep an eye on fees</a:t>
            </a:r>
          </a:p>
          <a:p>
            <a:pPr lvl="1"/>
            <a:r>
              <a:rPr lang="en-US" sz="1800" dirty="0"/>
              <a:t>Speakers are recruited and then requested to pay a fee</a:t>
            </a:r>
          </a:p>
          <a:p>
            <a:pPr lvl="1"/>
            <a:r>
              <a:rPr lang="en-US" sz="1800" dirty="0"/>
              <a:t>Attendance fees may be higher than typical</a:t>
            </a:r>
          </a:p>
          <a:p>
            <a:endParaRPr lang="en-US" sz="1000" dirty="0"/>
          </a:p>
          <a:p>
            <a:r>
              <a:rPr lang="en-US" sz="1800" dirty="0"/>
              <a:t>Be aware of broad topic areas</a:t>
            </a:r>
          </a:p>
          <a:p>
            <a:pPr lvl="1"/>
            <a:r>
              <a:rPr lang="en-US" sz="1800" dirty="0"/>
              <a:t>Consider the agenda’s range of focus</a:t>
            </a:r>
          </a:p>
          <a:p>
            <a:endParaRPr lang="en-US" sz="1000" dirty="0"/>
          </a:p>
          <a:p>
            <a:pPr marL="0" indent="0">
              <a:buNone/>
            </a:pPr>
            <a:endParaRPr lang="en-US" sz="1800" dirty="0"/>
          </a:p>
        </p:txBody>
      </p:sp>
    </p:spTree>
    <p:extLst>
      <p:ext uri="{BB962C8B-B14F-4D97-AF65-F5344CB8AC3E}">
        <p14:creationId xmlns:p14="http://schemas.microsoft.com/office/powerpoint/2010/main" val="20422843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5270013-1F07-3946-8B71-C90C9A98F7FE}"/>
              </a:ext>
            </a:extLst>
          </p:cNvPr>
          <p:cNvSpPr>
            <a:spLocks noGrp="1"/>
          </p:cNvSpPr>
          <p:nvPr>
            <p:ph type="sldNum" sz="quarter" idx="16"/>
          </p:nvPr>
        </p:nvSpPr>
        <p:spPr/>
        <p:txBody>
          <a:bodyPr/>
          <a:lstStyle/>
          <a:p>
            <a:fld id="{0D558541-60C9-42A2-8392-FF12533A6B7A}" type="slidenum">
              <a:rPr lang="en-US" smtClean="0"/>
              <a:pPr/>
              <a:t>35</a:t>
            </a:fld>
            <a:endParaRPr lang="en-US" dirty="0"/>
          </a:p>
        </p:txBody>
      </p:sp>
      <p:sp>
        <p:nvSpPr>
          <p:cNvPr id="9" name="Title 8">
            <a:extLst>
              <a:ext uri="{FF2B5EF4-FFF2-40B4-BE49-F238E27FC236}">
                <a16:creationId xmlns:a16="http://schemas.microsoft.com/office/drawing/2014/main" id="{5C8D4665-54A9-B143-9F8B-BE4ADA52A672}"/>
              </a:ext>
            </a:extLst>
          </p:cNvPr>
          <p:cNvSpPr>
            <a:spLocks noGrp="1"/>
          </p:cNvSpPr>
          <p:nvPr>
            <p:ph type="title"/>
          </p:nvPr>
        </p:nvSpPr>
        <p:spPr/>
        <p:txBody>
          <a:bodyPr/>
          <a:lstStyle/>
          <a:p>
            <a:r>
              <a:rPr lang="en-US" b="1" dirty="0"/>
              <a:t>Conference Checks</a:t>
            </a:r>
          </a:p>
        </p:txBody>
      </p:sp>
      <p:pic>
        <p:nvPicPr>
          <p:cNvPr id="11" name="Picture 10" descr="NUCATS-with-NU-large copy.jpg">
            <a:extLst>
              <a:ext uri="{FF2B5EF4-FFF2-40B4-BE49-F238E27FC236}">
                <a16:creationId xmlns:a16="http://schemas.microsoft.com/office/drawing/2014/main" id="{4D063221-B271-DA42-9CF6-212AEE4D94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4416" y="4669971"/>
            <a:ext cx="1335458" cy="473529"/>
          </a:xfrm>
          <a:prstGeom prst="rect">
            <a:avLst/>
          </a:prstGeom>
        </p:spPr>
      </p:pic>
      <p:sp>
        <p:nvSpPr>
          <p:cNvPr id="12" name="Content Placeholder 7">
            <a:extLst>
              <a:ext uri="{FF2B5EF4-FFF2-40B4-BE49-F238E27FC236}">
                <a16:creationId xmlns:a16="http://schemas.microsoft.com/office/drawing/2014/main" id="{4D5C6A25-8554-D944-B166-B4148149FC5E}"/>
              </a:ext>
            </a:extLst>
          </p:cNvPr>
          <p:cNvSpPr>
            <a:spLocks noGrp="1"/>
          </p:cNvSpPr>
          <p:nvPr>
            <p:ph sz="half" idx="18"/>
          </p:nvPr>
        </p:nvSpPr>
        <p:spPr>
          <a:xfrm>
            <a:off x="771848" y="1041810"/>
            <a:ext cx="7640631" cy="2697161"/>
          </a:xfrm>
        </p:spPr>
        <p:txBody>
          <a:bodyPr/>
          <a:lstStyle/>
          <a:p>
            <a:r>
              <a:rPr lang="en-US" sz="1800" dirty="0"/>
              <a:t>Locate listed speakers and committee members</a:t>
            </a:r>
          </a:p>
          <a:p>
            <a:pPr lvl="1"/>
            <a:r>
              <a:rPr lang="en-US" sz="1800" dirty="0"/>
              <a:t>Well known scientists will be listed as speakers without their knowledge to legitimize an event </a:t>
            </a:r>
          </a:p>
          <a:p>
            <a:pPr lvl="1"/>
            <a:r>
              <a:rPr lang="en-US" sz="1800" dirty="0"/>
              <a:t>Reach out to speakers and committee members</a:t>
            </a:r>
          </a:p>
          <a:p>
            <a:pPr lvl="1"/>
            <a:endParaRPr lang="en-US" sz="1000" dirty="0"/>
          </a:p>
          <a:p>
            <a:r>
              <a:rPr lang="en-US" sz="1800" dirty="0"/>
              <a:t>Research the conference venue</a:t>
            </a:r>
          </a:p>
          <a:p>
            <a:pPr lvl="1"/>
            <a:r>
              <a:rPr lang="en-US" sz="1800" dirty="0"/>
              <a:t>Is it clear this is a reputable venue? </a:t>
            </a:r>
          </a:p>
          <a:p>
            <a:pPr lvl="1"/>
            <a:r>
              <a:rPr lang="en-US" sz="1800" dirty="0"/>
              <a:t>Is the conference offered in many cities?</a:t>
            </a:r>
          </a:p>
          <a:p>
            <a:endParaRPr lang="en-US" sz="1000" dirty="0"/>
          </a:p>
          <a:p>
            <a:r>
              <a:rPr lang="en-US" sz="1800" dirty="0"/>
              <a:t>Check with your peers</a:t>
            </a:r>
          </a:p>
          <a:p>
            <a:pPr lvl="1"/>
            <a:r>
              <a:rPr lang="en-US" sz="1800" dirty="0"/>
              <a:t>Is the conference known in your field or by your colleagues? </a:t>
            </a:r>
          </a:p>
          <a:p>
            <a:endParaRPr lang="en-US" sz="1800" dirty="0"/>
          </a:p>
        </p:txBody>
      </p:sp>
    </p:spTree>
    <p:extLst>
      <p:ext uri="{BB962C8B-B14F-4D97-AF65-F5344CB8AC3E}">
        <p14:creationId xmlns:p14="http://schemas.microsoft.com/office/powerpoint/2010/main" val="30708367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p>
            <a:fld id="{7390B150-5DE9-D249-9EDB-A4FEB84366A7}" type="datetime1">
              <a:rPr lang="en-US" smtClean="0"/>
              <a:t>3/11/20</a:t>
            </a:fld>
            <a:endParaRPr lang="en-US" dirty="0"/>
          </a:p>
        </p:txBody>
      </p:sp>
      <p:sp>
        <p:nvSpPr>
          <p:cNvPr id="6" name="Slide Number Placeholder 5"/>
          <p:cNvSpPr>
            <a:spLocks noGrp="1"/>
          </p:cNvSpPr>
          <p:nvPr>
            <p:ph type="sldNum" sz="quarter" idx="16"/>
          </p:nvPr>
        </p:nvSpPr>
        <p:spPr/>
        <p:txBody>
          <a:bodyPr/>
          <a:lstStyle/>
          <a:p>
            <a:fld id="{0D558541-60C9-42A2-8392-FF12533A6B7A}" type="slidenum">
              <a:rPr lang="en-US" smtClean="0"/>
              <a:pPr/>
              <a:t>36</a:t>
            </a:fld>
            <a:endParaRPr lang="en-US" dirty="0"/>
          </a:p>
        </p:txBody>
      </p:sp>
      <p:sp>
        <p:nvSpPr>
          <p:cNvPr id="9" name="Title 8"/>
          <p:cNvSpPr>
            <a:spLocks noGrp="1"/>
          </p:cNvSpPr>
          <p:nvPr>
            <p:ph type="title"/>
          </p:nvPr>
        </p:nvSpPr>
        <p:spPr/>
        <p:txBody>
          <a:bodyPr>
            <a:normAutofit/>
          </a:bodyPr>
          <a:lstStyle/>
          <a:p>
            <a:r>
              <a:rPr lang="en-US" b="1" dirty="0"/>
              <a:t>Finding Journals</a:t>
            </a:r>
          </a:p>
        </p:txBody>
      </p:sp>
      <p:pic>
        <p:nvPicPr>
          <p:cNvPr id="11" name="Picture 10" descr="NUCATS-with-NU-large cop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4416" y="4669971"/>
            <a:ext cx="1335458" cy="473529"/>
          </a:xfrm>
          <a:prstGeom prst="rect">
            <a:avLst/>
          </a:prstGeom>
        </p:spPr>
      </p:pic>
      <p:sp>
        <p:nvSpPr>
          <p:cNvPr id="7" name="Text Placeholder 6">
            <a:extLst>
              <a:ext uri="{FF2B5EF4-FFF2-40B4-BE49-F238E27FC236}">
                <a16:creationId xmlns:a16="http://schemas.microsoft.com/office/drawing/2014/main" id="{74157701-0BD9-C244-BB32-B8A78655A8AC}"/>
              </a:ext>
            </a:extLst>
          </p:cNvPr>
          <p:cNvSpPr>
            <a:spLocks noGrp="1"/>
          </p:cNvSpPr>
          <p:nvPr>
            <p:ph type="body" sz="quarter" idx="21"/>
          </p:nvPr>
        </p:nvSpPr>
        <p:spPr>
          <a:xfrm>
            <a:off x="1125536" y="956665"/>
            <a:ext cx="7180263" cy="391312"/>
          </a:xfrm>
        </p:spPr>
        <p:txBody>
          <a:bodyPr/>
          <a:lstStyle/>
          <a:p>
            <a:r>
              <a:rPr lang="en-US" dirty="0"/>
              <a:t>Locating the right fit for your research</a:t>
            </a:r>
          </a:p>
        </p:txBody>
      </p:sp>
      <p:sp>
        <p:nvSpPr>
          <p:cNvPr id="12" name="Content Placeholder 7">
            <a:extLst>
              <a:ext uri="{FF2B5EF4-FFF2-40B4-BE49-F238E27FC236}">
                <a16:creationId xmlns:a16="http://schemas.microsoft.com/office/drawing/2014/main" id="{BA211606-1D12-6749-98C0-E405D830C775}"/>
              </a:ext>
            </a:extLst>
          </p:cNvPr>
          <p:cNvSpPr>
            <a:spLocks noGrp="1"/>
          </p:cNvSpPr>
          <p:nvPr>
            <p:ph sz="half" idx="18"/>
          </p:nvPr>
        </p:nvSpPr>
        <p:spPr>
          <a:xfrm>
            <a:off x="828675" y="1485899"/>
            <a:ext cx="6496050" cy="2697161"/>
          </a:xfrm>
        </p:spPr>
        <p:txBody>
          <a:bodyPr/>
          <a:lstStyle/>
          <a:p>
            <a:r>
              <a:rPr lang="en-US" sz="1800" dirty="0"/>
              <a:t>Plan your process</a:t>
            </a:r>
          </a:p>
          <a:p>
            <a:endParaRPr lang="en-US" sz="1000" dirty="0"/>
          </a:p>
          <a:p>
            <a:r>
              <a:rPr lang="en-US" sz="1800" dirty="0"/>
              <a:t>Check for topic journals in databases</a:t>
            </a:r>
          </a:p>
          <a:p>
            <a:endParaRPr lang="en-US" sz="1000" dirty="0"/>
          </a:p>
          <a:p>
            <a:r>
              <a:rPr lang="en-US" sz="1800" dirty="0"/>
              <a:t>Utilize available tools </a:t>
            </a:r>
          </a:p>
          <a:p>
            <a:endParaRPr lang="en-US" sz="1000" dirty="0"/>
          </a:p>
          <a:p>
            <a:r>
              <a:rPr lang="en-US" sz="1800" dirty="0"/>
              <a:t>Keep an open mind</a:t>
            </a:r>
          </a:p>
          <a:p>
            <a:endParaRPr lang="en-US" dirty="0"/>
          </a:p>
        </p:txBody>
      </p:sp>
    </p:spTree>
    <p:extLst>
      <p:ext uri="{BB962C8B-B14F-4D97-AF65-F5344CB8AC3E}">
        <p14:creationId xmlns:p14="http://schemas.microsoft.com/office/powerpoint/2010/main" val="30040465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cs typeface="Calibri"/>
              </a:rPr>
              <a:t>Think Ahead</a:t>
            </a:r>
          </a:p>
        </p:txBody>
      </p:sp>
      <p:sp>
        <p:nvSpPr>
          <p:cNvPr id="3" name="Content Placeholder 2"/>
          <p:cNvSpPr>
            <a:spLocks noGrp="1"/>
          </p:cNvSpPr>
          <p:nvPr>
            <p:ph idx="1"/>
          </p:nvPr>
        </p:nvSpPr>
        <p:spPr>
          <a:xfrm>
            <a:off x="1081482" y="1427471"/>
            <a:ext cx="7190249" cy="3158706"/>
          </a:xfrm>
        </p:spPr>
        <p:txBody>
          <a:bodyPr/>
          <a:lstStyle/>
          <a:p>
            <a:pPr marL="0" indent="0">
              <a:buNone/>
            </a:pPr>
            <a:br>
              <a:rPr lang="en-US" sz="1000" dirty="0"/>
            </a:br>
            <a:br>
              <a:rPr lang="en-US" sz="1600" dirty="0"/>
            </a:br>
            <a:endParaRPr lang="en-US" sz="1400" dirty="0">
              <a:effectLst/>
            </a:endParaRPr>
          </a:p>
        </p:txBody>
      </p:sp>
      <p:sp>
        <p:nvSpPr>
          <p:cNvPr id="4" name="Text Placeholder 3"/>
          <p:cNvSpPr>
            <a:spLocks noGrp="1"/>
          </p:cNvSpPr>
          <p:nvPr>
            <p:ph type="body" sz="quarter" idx="13"/>
          </p:nvPr>
        </p:nvSpPr>
        <p:spPr>
          <a:xfrm>
            <a:off x="1088572" y="893384"/>
            <a:ext cx="7190248" cy="391312"/>
          </a:xfrm>
        </p:spPr>
        <p:txBody>
          <a:bodyPr/>
          <a:lstStyle/>
          <a:p>
            <a:r>
              <a:rPr lang="en-US" sz="1800" dirty="0"/>
              <a:t>Identify a journal before you start	</a:t>
            </a:r>
          </a:p>
        </p:txBody>
      </p:sp>
      <p:sp>
        <p:nvSpPr>
          <p:cNvPr id="5" name="Date Placeholder 4"/>
          <p:cNvSpPr>
            <a:spLocks noGrp="1"/>
          </p:cNvSpPr>
          <p:nvPr>
            <p:ph type="dt" sz="half" idx="14"/>
          </p:nvPr>
        </p:nvSpPr>
        <p:spPr/>
        <p:txBody>
          <a:bodyPr/>
          <a:lstStyle/>
          <a:p>
            <a:endParaRPr lang="en-US" dirty="0"/>
          </a:p>
        </p:txBody>
      </p:sp>
      <p:sp>
        <p:nvSpPr>
          <p:cNvPr id="7" name="Slide Number Placeholder 6"/>
          <p:cNvSpPr>
            <a:spLocks noGrp="1"/>
          </p:cNvSpPr>
          <p:nvPr>
            <p:ph type="sldNum" sz="quarter" idx="16"/>
          </p:nvPr>
        </p:nvSpPr>
        <p:spPr/>
        <p:txBody>
          <a:bodyPr/>
          <a:lstStyle/>
          <a:p>
            <a:fld id="{0D558541-60C9-42A2-8392-FF12533A6B7A}" type="slidenum">
              <a:rPr lang="en-US" smtClean="0"/>
              <a:pPr/>
              <a:t>37</a:t>
            </a:fld>
            <a:endParaRPr lang="en-US" dirty="0"/>
          </a:p>
        </p:txBody>
      </p:sp>
      <p:pic>
        <p:nvPicPr>
          <p:cNvPr id="8" name="Picture 7" descr="NUCATS-with-NU-large cop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4416" y="4669971"/>
            <a:ext cx="1335458" cy="473529"/>
          </a:xfrm>
          <a:prstGeom prst="rect">
            <a:avLst/>
          </a:prstGeom>
        </p:spPr>
      </p:pic>
      <p:sp>
        <p:nvSpPr>
          <p:cNvPr id="9" name="Content Placeholder 7">
            <a:extLst>
              <a:ext uri="{FF2B5EF4-FFF2-40B4-BE49-F238E27FC236}">
                <a16:creationId xmlns:a16="http://schemas.microsoft.com/office/drawing/2014/main" id="{3BFF73A9-B88B-1441-9B7F-5404875624F1}"/>
              </a:ext>
            </a:extLst>
          </p:cNvPr>
          <p:cNvSpPr txBox="1">
            <a:spLocks/>
          </p:cNvSpPr>
          <p:nvPr/>
        </p:nvSpPr>
        <p:spPr>
          <a:xfrm>
            <a:off x="828675" y="1485899"/>
            <a:ext cx="6496050" cy="2697161"/>
          </a:xfrm>
          <a:prstGeom prst="rect">
            <a:avLst/>
          </a:prstGeom>
        </p:spPr>
        <p:txBody>
          <a:bodyPr/>
          <a:lstStyle>
            <a:lvl1pPr marL="174625" indent="-174625" algn="l" defTabSz="457200" rtl="0" eaLnBrk="1" latinLnBrk="0" hangingPunct="1">
              <a:spcBef>
                <a:spcPct val="20000"/>
              </a:spcBef>
              <a:buClr>
                <a:schemeClr val="accent1"/>
              </a:buClr>
              <a:buFont typeface="Arial"/>
              <a:buChar char="•"/>
              <a:defRPr sz="1700" kern="1200">
                <a:solidFill>
                  <a:schemeClr val="tx1"/>
                </a:solidFill>
                <a:latin typeface="+mn-lt"/>
                <a:ea typeface="+mn-ea"/>
                <a:cs typeface="+mn-cs"/>
              </a:defRPr>
            </a:lvl1pPr>
            <a:lvl2pPr marL="403225" indent="-228600" algn="l" defTabSz="457200" rtl="0" eaLnBrk="1" latinLnBrk="0" hangingPunct="1">
              <a:spcBef>
                <a:spcPct val="20000"/>
              </a:spcBef>
              <a:buSzPct val="80000"/>
              <a:buFont typeface="Lucida Grande"/>
              <a:buChar char="-"/>
              <a:defRPr sz="1700" kern="1200">
                <a:solidFill>
                  <a:schemeClr val="tx1"/>
                </a:solidFill>
                <a:latin typeface="+mn-lt"/>
                <a:ea typeface="+mn-ea"/>
                <a:cs typeface="+mn-cs"/>
              </a:defRPr>
            </a:lvl2pPr>
            <a:lvl3pPr marL="630238" indent="-174625" algn="l" defTabSz="457200" rtl="0" eaLnBrk="1" latinLnBrk="0" hangingPunct="1">
              <a:spcBef>
                <a:spcPct val="20000"/>
              </a:spcBef>
              <a:buFont typeface="Arial"/>
              <a:buChar char="•"/>
              <a:defRPr sz="1400" kern="1200">
                <a:solidFill>
                  <a:schemeClr val="tx1"/>
                </a:solidFill>
                <a:latin typeface="+mn-lt"/>
                <a:ea typeface="+mn-ea"/>
                <a:cs typeface="+mn-cs"/>
              </a:defRPr>
            </a:lvl3pPr>
            <a:lvl4pPr marL="858838" indent="-176213" algn="l" defTabSz="457200" rtl="0" eaLnBrk="1" latinLnBrk="0" hangingPunct="1">
              <a:spcBef>
                <a:spcPct val="20000"/>
              </a:spcBef>
              <a:buFont typeface="Arial"/>
              <a:buChar char="•"/>
              <a:defRPr sz="1400" kern="1200">
                <a:solidFill>
                  <a:schemeClr val="tx1"/>
                </a:solidFill>
                <a:latin typeface="+mn-lt"/>
                <a:ea typeface="+mn-ea"/>
                <a:cs typeface="+mn-cs"/>
              </a:defRPr>
            </a:lvl4pPr>
            <a:lvl5pPr marL="1025525" indent="-166688"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If possible, identify a target journal before you begin writing your manuscript.</a:t>
            </a:r>
          </a:p>
          <a:p>
            <a:endParaRPr lang="en-US" sz="1000" dirty="0"/>
          </a:p>
          <a:p>
            <a:pPr lvl="1"/>
            <a:r>
              <a:rPr lang="en-US" sz="1800" dirty="0"/>
              <a:t>Allows you to tailor to journal specifications</a:t>
            </a:r>
          </a:p>
          <a:p>
            <a:pPr lvl="1"/>
            <a:endParaRPr lang="en-US" sz="1000" dirty="0"/>
          </a:p>
          <a:p>
            <a:pPr lvl="1"/>
            <a:r>
              <a:rPr lang="en-US" sz="1800" dirty="0"/>
              <a:t>Ensures you follow author guidelines </a:t>
            </a:r>
          </a:p>
          <a:p>
            <a:pPr marL="174625" lvl="1" indent="0">
              <a:buNone/>
            </a:pPr>
            <a:endParaRPr lang="en-US" dirty="0"/>
          </a:p>
          <a:p>
            <a:endParaRPr lang="en-US" dirty="0"/>
          </a:p>
        </p:txBody>
      </p:sp>
    </p:spTree>
    <p:extLst>
      <p:ext uri="{BB962C8B-B14F-4D97-AF65-F5344CB8AC3E}">
        <p14:creationId xmlns:p14="http://schemas.microsoft.com/office/powerpoint/2010/main" val="22387215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B0670-A03C-794F-8DF5-A43EFF4906B2}"/>
              </a:ext>
            </a:extLst>
          </p:cNvPr>
          <p:cNvSpPr>
            <a:spLocks noGrp="1"/>
          </p:cNvSpPr>
          <p:nvPr>
            <p:ph type="title"/>
          </p:nvPr>
        </p:nvSpPr>
        <p:spPr/>
        <p:txBody>
          <a:bodyPr/>
          <a:lstStyle/>
          <a:p>
            <a:r>
              <a:rPr lang="en-US" b="1" dirty="0"/>
              <a:t>Check Databases</a:t>
            </a:r>
          </a:p>
        </p:txBody>
      </p:sp>
      <p:sp>
        <p:nvSpPr>
          <p:cNvPr id="3" name="Content Placeholder 2">
            <a:extLst>
              <a:ext uri="{FF2B5EF4-FFF2-40B4-BE49-F238E27FC236}">
                <a16:creationId xmlns:a16="http://schemas.microsoft.com/office/drawing/2014/main" id="{AF9F6AF2-0E4E-564D-BB17-0712A6D2BA42}"/>
              </a:ext>
            </a:extLst>
          </p:cNvPr>
          <p:cNvSpPr>
            <a:spLocks noGrp="1"/>
          </p:cNvSpPr>
          <p:nvPr>
            <p:ph idx="1"/>
          </p:nvPr>
        </p:nvSpPr>
        <p:spPr>
          <a:xfrm>
            <a:off x="1088570" y="1526709"/>
            <a:ext cx="5353173" cy="2745040"/>
          </a:xfrm>
        </p:spPr>
        <p:txBody>
          <a:bodyPr/>
          <a:lstStyle/>
          <a:p>
            <a:r>
              <a:rPr lang="en-US" dirty="0"/>
              <a:t>Search your topic and related keywords in various databases to identify journals that publish on the topic</a:t>
            </a:r>
          </a:p>
          <a:p>
            <a:endParaRPr lang="en-US" sz="1000" dirty="0"/>
          </a:p>
          <a:p>
            <a:pPr lvl="1"/>
            <a:r>
              <a:rPr lang="en-US" dirty="0"/>
              <a:t>Looking at the search results, analyze the journals that have published articles on similar topics</a:t>
            </a:r>
          </a:p>
          <a:p>
            <a:pPr lvl="1"/>
            <a:endParaRPr lang="en-US" sz="1000" dirty="0"/>
          </a:p>
          <a:p>
            <a:pPr lvl="1"/>
            <a:r>
              <a:rPr lang="en-US" dirty="0"/>
              <a:t>Look at the journal's website to see the mission, aim, &amp; scope of the journal, information for authors, and to see other articles they have recently published</a:t>
            </a:r>
          </a:p>
        </p:txBody>
      </p:sp>
      <p:sp>
        <p:nvSpPr>
          <p:cNvPr id="4" name="Text Placeholder 3">
            <a:extLst>
              <a:ext uri="{FF2B5EF4-FFF2-40B4-BE49-F238E27FC236}">
                <a16:creationId xmlns:a16="http://schemas.microsoft.com/office/drawing/2014/main" id="{85E8201F-8018-4E4D-A465-0995A487BCF2}"/>
              </a:ext>
            </a:extLst>
          </p:cNvPr>
          <p:cNvSpPr>
            <a:spLocks noGrp="1"/>
          </p:cNvSpPr>
          <p:nvPr>
            <p:ph type="body" sz="quarter" idx="13"/>
          </p:nvPr>
        </p:nvSpPr>
        <p:spPr/>
        <p:txBody>
          <a:bodyPr/>
          <a:lstStyle/>
          <a:p>
            <a:r>
              <a:rPr lang="en-US" dirty="0"/>
              <a:t>Explore journals in various databases</a:t>
            </a:r>
          </a:p>
        </p:txBody>
      </p:sp>
      <p:sp>
        <p:nvSpPr>
          <p:cNvPr id="7" name="Slide Number Placeholder 6">
            <a:extLst>
              <a:ext uri="{FF2B5EF4-FFF2-40B4-BE49-F238E27FC236}">
                <a16:creationId xmlns:a16="http://schemas.microsoft.com/office/drawing/2014/main" id="{AD8E378A-B62E-7B44-975A-5CD461523166}"/>
              </a:ext>
            </a:extLst>
          </p:cNvPr>
          <p:cNvSpPr>
            <a:spLocks noGrp="1"/>
          </p:cNvSpPr>
          <p:nvPr>
            <p:ph type="sldNum" sz="quarter" idx="16"/>
          </p:nvPr>
        </p:nvSpPr>
        <p:spPr/>
        <p:txBody>
          <a:bodyPr/>
          <a:lstStyle/>
          <a:p>
            <a:fld id="{0D558541-60C9-42A2-8392-FF12533A6B7A}" type="slidenum">
              <a:rPr lang="en-US" smtClean="0"/>
              <a:pPr/>
              <a:t>38</a:t>
            </a:fld>
            <a:endParaRPr lang="en-US" dirty="0"/>
          </a:p>
        </p:txBody>
      </p:sp>
      <p:pic>
        <p:nvPicPr>
          <p:cNvPr id="10" name="Picture 9" descr="NUCATS-with-NU-large copy.jpg">
            <a:extLst>
              <a:ext uri="{FF2B5EF4-FFF2-40B4-BE49-F238E27FC236}">
                <a16:creationId xmlns:a16="http://schemas.microsoft.com/office/drawing/2014/main" id="{EA34043C-63E8-F449-BA09-18445931D1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4416" y="4669971"/>
            <a:ext cx="1335458" cy="473529"/>
          </a:xfrm>
          <a:prstGeom prst="rect">
            <a:avLst/>
          </a:prstGeom>
        </p:spPr>
      </p:pic>
    </p:spTree>
    <p:extLst>
      <p:ext uri="{BB962C8B-B14F-4D97-AF65-F5344CB8AC3E}">
        <p14:creationId xmlns:p14="http://schemas.microsoft.com/office/powerpoint/2010/main" val="28545453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50157A9D-E0A2-824A-AA04-AA411986B5FC}"/>
              </a:ext>
            </a:extLst>
          </p:cNvPr>
          <p:cNvPicPr>
            <a:picLocks noGrp="1" noChangeAspect="1"/>
          </p:cNvPicPr>
          <p:nvPr>
            <p:ph idx="1"/>
          </p:nvPr>
        </p:nvPicPr>
        <p:blipFill>
          <a:blip r:embed="rId2"/>
          <a:stretch>
            <a:fillRect/>
          </a:stretch>
        </p:blipFill>
        <p:spPr>
          <a:xfrm>
            <a:off x="68240" y="409437"/>
            <a:ext cx="8992240" cy="3957852"/>
          </a:xfrm>
        </p:spPr>
      </p:pic>
      <p:sp>
        <p:nvSpPr>
          <p:cNvPr id="7" name="Slide Number Placeholder 6">
            <a:extLst>
              <a:ext uri="{FF2B5EF4-FFF2-40B4-BE49-F238E27FC236}">
                <a16:creationId xmlns:a16="http://schemas.microsoft.com/office/drawing/2014/main" id="{2AAABE39-90C6-5647-AD15-1EFBA30D176D}"/>
              </a:ext>
            </a:extLst>
          </p:cNvPr>
          <p:cNvSpPr>
            <a:spLocks noGrp="1"/>
          </p:cNvSpPr>
          <p:nvPr>
            <p:ph type="sldNum" sz="quarter" idx="16"/>
          </p:nvPr>
        </p:nvSpPr>
        <p:spPr/>
        <p:txBody>
          <a:bodyPr/>
          <a:lstStyle/>
          <a:p>
            <a:fld id="{0D558541-60C9-42A2-8392-FF12533A6B7A}" type="slidenum">
              <a:rPr lang="en-US" smtClean="0"/>
              <a:pPr/>
              <a:t>39</a:t>
            </a:fld>
            <a:endParaRPr lang="en-US" dirty="0"/>
          </a:p>
        </p:txBody>
      </p:sp>
      <p:pic>
        <p:nvPicPr>
          <p:cNvPr id="10" name="Picture 9" descr="NUCATS-with-NU-large copy.jpg">
            <a:extLst>
              <a:ext uri="{FF2B5EF4-FFF2-40B4-BE49-F238E27FC236}">
                <a16:creationId xmlns:a16="http://schemas.microsoft.com/office/drawing/2014/main" id="{BCE59BEF-F408-1D4D-B326-E7B706437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4416" y="4669971"/>
            <a:ext cx="1335458" cy="473529"/>
          </a:xfrm>
          <a:prstGeom prst="rect">
            <a:avLst/>
          </a:prstGeom>
        </p:spPr>
      </p:pic>
    </p:spTree>
    <p:extLst>
      <p:ext uri="{BB962C8B-B14F-4D97-AF65-F5344CB8AC3E}">
        <p14:creationId xmlns:p14="http://schemas.microsoft.com/office/powerpoint/2010/main" val="741899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Predatory Publishing </a:t>
            </a:r>
            <a:endParaRPr lang="en-US" b="1" dirty="0">
              <a:cs typeface="Calibri"/>
            </a:endParaRPr>
          </a:p>
        </p:txBody>
      </p:sp>
      <p:pic>
        <p:nvPicPr>
          <p:cNvPr id="5" name="Picture 4" descr="NUCATS-with-NU-large cop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4416" y="4679496"/>
            <a:ext cx="1335458" cy="473529"/>
          </a:xfrm>
          <a:prstGeom prst="rect">
            <a:avLst/>
          </a:prstGeom>
        </p:spPr>
      </p:pic>
      <p:sp>
        <p:nvSpPr>
          <p:cNvPr id="9" name="Content Placeholder 8">
            <a:extLst>
              <a:ext uri="{FF2B5EF4-FFF2-40B4-BE49-F238E27FC236}">
                <a16:creationId xmlns:a16="http://schemas.microsoft.com/office/drawing/2014/main" id="{F6687B88-69A1-CB42-8E5E-8C14470419A3}"/>
              </a:ext>
            </a:extLst>
          </p:cNvPr>
          <p:cNvSpPr>
            <a:spLocks noGrp="1"/>
          </p:cNvSpPr>
          <p:nvPr>
            <p:ph idx="1"/>
          </p:nvPr>
        </p:nvSpPr>
        <p:spPr>
          <a:xfrm>
            <a:off x="1271834" y="1379561"/>
            <a:ext cx="6619164" cy="2074460"/>
          </a:xfrm>
        </p:spPr>
        <p:txBody>
          <a:bodyPr/>
          <a:lstStyle/>
          <a:p>
            <a:pPr marL="0" indent="0">
              <a:buNone/>
            </a:pPr>
            <a:r>
              <a:rPr lang="en-US" sz="2400" i="1" dirty="0"/>
              <a:t>Predatory journals and their associated publishers uphold few ethical standards, often charging fees, known as author processing fees, prior to acceptance for publication without providing thorough editorial and publishing services.</a:t>
            </a:r>
          </a:p>
          <a:p>
            <a:endParaRPr lang="en-US" sz="1600" dirty="0"/>
          </a:p>
        </p:txBody>
      </p:sp>
      <p:sp>
        <p:nvSpPr>
          <p:cNvPr id="6" name="Content Placeholder 8">
            <a:extLst>
              <a:ext uri="{FF2B5EF4-FFF2-40B4-BE49-F238E27FC236}">
                <a16:creationId xmlns:a16="http://schemas.microsoft.com/office/drawing/2014/main" id="{E4C55454-1818-C84F-BFD8-C8333FE1AD74}"/>
              </a:ext>
            </a:extLst>
          </p:cNvPr>
          <p:cNvSpPr txBox="1">
            <a:spLocks/>
          </p:cNvSpPr>
          <p:nvPr/>
        </p:nvSpPr>
        <p:spPr>
          <a:xfrm>
            <a:off x="671015" y="1162335"/>
            <a:ext cx="529988" cy="434453"/>
          </a:xfrm>
          <a:prstGeom prst="rect">
            <a:avLst/>
          </a:prstGeom>
        </p:spPr>
        <p:txBody>
          <a:bodyPr vert="horz" lIns="0" tIns="0" rIns="91440" bIns="45720" rtlCol="0">
            <a:noAutofit/>
          </a:bodyPr>
          <a:lstStyle>
            <a:lvl1pPr marL="174625" indent="-174625" algn="l" defTabSz="457200" rtl="0" eaLnBrk="1" latinLnBrk="0" hangingPunct="1">
              <a:spcBef>
                <a:spcPct val="20000"/>
              </a:spcBef>
              <a:buClr>
                <a:schemeClr val="accent1"/>
              </a:buClr>
              <a:buFont typeface="Arial"/>
              <a:buChar char="•"/>
              <a:defRPr sz="1700" kern="1200">
                <a:solidFill>
                  <a:schemeClr val="tx1"/>
                </a:solidFill>
                <a:latin typeface="+mn-lt"/>
                <a:ea typeface="+mn-ea"/>
                <a:cs typeface="+mn-cs"/>
              </a:defRPr>
            </a:lvl1pPr>
            <a:lvl2pPr marL="403225" indent="-228600" algn="l" defTabSz="457200" rtl="0" eaLnBrk="1" latinLnBrk="0" hangingPunct="1">
              <a:spcBef>
                <a:spcPct val="20000"/>
              </a:spcBef>
              <a:buSzPct val="80000"/>
              <a:buFont typeface="Lucida Grande"/>
              <a:buChar char="-"/>
              <a:defRPr sz="1700" kern="1200">
                <a:solidFill>
                  <a:schemeClr val="tx1"/>
                </a:solidFill>
                <a:latin typeface="+mn-lt"/>
                <a:ea typeface="+mn-ea"/>
                <a:cs typeface="+mn-cs"/>
              </a:defRPr>
            </a:lvl2pPr>
            <a:lvl3pPr marL="630238" indent="-174625" algn="l" defTabSz="457200" rtl="0" eaLnBrk="1" latinLnBrk="0" hangingPunct="1">
              <a:spcBef>
                <a:spcPct val="20000"/>
              </a:spcBef>
              <a:buFont typeface="Arial"/>
              <a:buChar char="•"/>
              <a:defRPr sz="1400" kern="1200">
                <a:solidFill>
                  <a:schemeClr val="tx1"/>
                </a:solidFill>
                <a:latin typeface="+mn-lt"/>
                <a:ea typeface="+mn-ea"/>
                <a:cs typeface="+mn-cs"/>
              </a:defRPr>
            </a:lvl3pPr>
            <a:lvl4pPr marL="858838" indent="-176213" algn="l" defTabSz="457200" rtl="0" eaLnBrk="1" latinLnBrk="0" hangingPunct="1">
              <a:spcBef>
                <a:spcPct val="20000"/>
              </a:spcBef>
              <a:buFont typeface="Arial"/>
              <a:buChar char="•"/>
              <a:defRPr sz="1400" kern="1200">
                <a:solidFill>
                  <a:schemeClr val="tx1"/>
                </a:solidFill>
                <a:latin typeface="+mn-lt"/>
                <a:ea typeface="+mn-ea"/>
                <a:cs typeface="+mn-cs"/>
              </a:defRPr>
            </a:lvl4pPr>
            <a:lvl5pPr marL="1025525" indent="-166688"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6000" i="1" dirty="0"/>
              <a:t>“</a:t>
            </a:r>
          </a:p>
          <a:p>
            <a:endParaRPr lang="en-US" sz="1600" dirty="0"/>
          </a:p>
        </p:txBody>
      </p:sp>
      <p:sp>
        <p:nvSpPr>
          <p:cNvPr id="7" name="Content Placeholder 8">
            <a:extLst>
              <a:ext uri="{FF2B5EF4-FFF2-40B4-BE49-F238E27FC236}">
                <a16:creationId xmlns:a16="http://schemas.microsoft.com/office/drawing/2014/main" id="{9E8FB65B-16F9-5F4C-89D4-C944F4D740B8}"/>
              </a:ext>
            </a:extLst>
          </p:cNvPr>
          <p:cNvSpPr txBox="1">
            <a:spLocks/>
          </p:cNvSpPr>
          <p:nvPr/>
        </p:nvSpPr>
        <p:spPr>
          <a:xfrm>
            <a:off x="7653300" y="1162335"/>
            <a:ext cx="529988" cy="434453"/>
          </a:xfrm>
          <a:prstGeom prst="rect">
            <a:avLst/>
          </a:prstGeom>
        </p:spPr>
        <p:txBody>
          <a:bodyPr vert="horz" lIns="0" tIns="0" rIns="91440" bIns="45720" rtlCol="0">
            <a:noAutofit/>
          </a:bodyPr>
          <a:lstStyle>
            <a:lvl1pPr marL="174625" indent="-174625" algn="l" defTabSz="457200" rtl="0" eaLnBrk="1" latinLnBrk="0" hangingPunct="1">
              <a:spcBef>
                <a:spcPct val="20000"/>
              </a:spcBef>
              <a:buClr>
                <a:schemeClr val="accent1"/>
              </a:buClr>
              <a:buFont typeface="Arial"/>
              <a:buChar char="•"/>
              <a:defRPr sz="1700" kern="1200">
                <a:solidFill>
                  <a:schemeClr val="tx1"/>
                </a:solidFill>
                <a:latin typeface="+mn-lt"/>
                <a:ea typeface="+mn-ea"/>
                <a:cs typeface="+mn-cs"/>
              </a:defRPr>
            </a:lvl1pPr>
            <a:lvl2pPr marL="403225" indent="-228600" algn="l" defTabSz="457200" rtl="0" eaLnBrk="1" latinLnBrk="0" hangingPunct="1">
              <a:spcBef>
                <a:spcPct val="20000"/>
              </a:spcBef>
              <a:buSzPct val="80000"/>
              <a:buFont typeface="Lucida Grande"/>
              <a:buChar char="-"/>
              <a:defRPr sz="1700" kern="1200">
                <a:solidFill>
                  <a:schemeClr val="tx1"/>
                </a:solidFill>
                <a:latin typeface="+mn-lt"/>
                <a:ea typeface="+mn-ea"/>
                <a:cs typeface="+mn-cs"/>
              </a:defRPr>
            </a:lvl2pPr>
            <a:lvl3pPr marL="630238" indent="-174625" algn="l" defTabSz="457200" rtl="0" eaLnBrk="1" latinLnBrk="0" hangingPunct="1">
              <a:spcBef>
                <a:spcPct val="20000"/>
              </a:spcBef>
              <a:buFont typeface="Arial"/>
              <a:buChar char="•"/>
              <a:defRPr sz="1400" kern="1200">
                <a:solidFill>
                  <a:schemeClr val="tx1"/>
                </a:solidFill>
                <a:latin typeface="+mn-lt"/>
                <a:ea typeface="+mn-ea"/>
                <a:cs typeface="+mn-cs"/>
              </a:defRPr>
            </a:lvl3pPr>
            <a:lvl4pPr marL="858838" indent="-176213" algn="l" defTabSz="457200" rtl="0" eaLnBrk="1" latinLnBrk="0" hangingPunct="1">
              <a:spcBef>
                <a:spcPct val="20000"/>
              </a:spcBef>
              <a:buFont typeface="Arial"/>
              <a:buChar char="•"/>
              <a:defRPr sz="1400" kern="1200">
                <a:solidFill>
                  <a:schemeClr val="tx1"/>
                </a:solidFill>
                <a:latin typeface="+mn-lt"/>
                <a:ea typeface="+mn-ea"/>
                <a:cs typeface="+mn-cs"/>
              </a:defRPr>
            </a:lvl4pPr>
            <a:lvl5pPr marL="1025525" indent="-166688"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6000" i="1" dirty="0"/>
              <a:t>”</a:t>
            </a:r>
          </a:p>
          <a:p>
            <a:endParaRPr lang="en-US" sz="1600" dirty="0"/>
          </a:p>
        </p:txBody>
      </p:sp>
      <p:sp>
        <p:nvSpPr>
          <p:cNvPr id="8" name="Slide Number Placeholder 5">
            <a:extLst>
              <a:ext uri="{FF2B5EF4-FFF2-40B4-BE49-F238E27FC236}">
                <a16:creationId xmlns:a16="http://schemas.microsoft.com/office/drawing/2014/main" id="{025A51BC-8AF6-CE49-908A-B4E375BCC814}"/>
              </a:ext>
            </a:extLst>
          </p:cNvPr>
          <p:cNvSpPr>
            <a:spLocks noGrp="1"/>
          </p:cNvSpPr>
          <p:nvPr>
            <p:ph type="sldNum" sz="quarter" idx="16"/>
          </p:nvPr>
        </p:nvSpPr>
        <p:spPr>
          <a:xfrm>
            <a:off x="8305799" y="4780684"/>
            <a:ext cx="346745" cy="231266"/>
          </a:xfrm>
        </p:spPr>
        <p:txBody>
          <a:bodyPr/>
          <a:lstStyle/>
          <a:p>
            <a:fld id="{0D558541-60C9-42A2-8392-FF12533A6B7A}" type="slidenum">
              <a:rPr lang="en-US" smtClean="0"/>
              <a:pPr/>
              <a:t>4</a:t>
            </a:fld>
            <a:endParaRPr lang="en-US" dirty="0"/>
          </a:p>
        </p:txBody>
      </p:sp>
    </p:spTree>
    <p:extLst>
      <p:ext uri="{BB962C8B-B14F-4D97-AF65-F5344CB8AC3E}">
        <p14:creationId xmlns:p14="http://schemas.microsoft.com/office/powerpoint/2010/main" val="29590976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9F3D9-3719-184D-914B-43221F0BC761}"/>
              </a:ext>
            </a:extLst>
          </p:cNvPr>
          <p:cNvSpPr>
            <a:spLocks noGrp="1"/>
          </p:cNvSpPr>
          <p:nvPr>
            <p:ph type="title"/>
          </p:nvPr>
        </p:nvSpPr>
        <p:spPr/>
        <p:txBody>
          <a:bodyPr/>
          <a:lstStyle/>
          <a:p>
            <a:r>
              <a:rPr lang="en-US" b="1" dirty="0"/>
              <a:t>Utilize Tools</a:t>
            </a:r>
          </a:p>
        </p:txBody>
      </p:sp>
      <p:sp>
        <p:nvSpPr>
          <p:cNvPr id="3" name="Content Placeholder 2">
            <a:extLst>
              <a:ext uri="{FF2B5EF4-FFF2-40B4-BE49-F238E27FC236}">
                <a16:creationId xmlns:a16="http://schemas.microsoft.com/office/drawing/2014/main" id="{76E1160F-01D1-B74D-91D3-6D092A78A154}"/>
              </a:ext>
            </a:extLst>
          </p:cNvPr>
          <p:cNvSpPr>
            <a:spLocks noGrp="1"/>
          </p:cNvSpPr>
          <p:nvPr>
            <p:ph idx="1"/>
          </p:nvPr>
        </p:nvSpPr>
        <p:spPr/>
        <p:txBody>
          <a:bodyPr/>
          <a:lstStyle/>
          <a:p>
            <a:r>
              <a:rPr lang="en-US" sz="1800" b="1" dirty="0">
                <a:hlinkClick r:id="rId2"/>
              </a:rPr>
              <a:t>JANE (Journal Author Name Estimator)</a:t>
            </a:r>
            <a:r>
              <a:rPr lang="en-US" sz="1800" dirty="0"/>
              <a:t>: Enter the title, abstract, or keywords for your paper, and find a suitable journal to submit it to for publication</a:t>
            </a:r>
          </a:p>
          <a:p>
            <a:endParaRPr lang="en-US" sz="1000" dirty="0"/>
          </a:p>
          <a:p>
            <a:r>
              <a:rPr lang="en-US" sz="1800" b="1" dirty="0">
                <a:hlinkClick r:id="rId3"/>
              </a:rPr>
              <a:t>EndNote Web</a:t>
            </a:r>
            <a:r>
              <a:rPr lang="en-US" sz="1800" dirty="0"/>
              <a:t>: Login to EndNote Web, click on the "Match" tab. Enter the title of your article and the abstract, and EndNote will return a list of suggested journals for your topic</a:t>
            </a:r>
          </a:p>
          <a:p>
            <a:endParaRPr lang="en-US" sz="1000" dirty="0"/>
          </a:p>
          <a:p>
            <a:r>
              <a:rPr lang="en-US" sz="1800" b="1" dirty="0">
                <a:hlinkClick r:id="rId4"/>
              </a:rPr>
              <a:t>Elsevier Journal Finder</a:t>
            </a:r>
            <a:r>
              <a:rPr lang="en-US" sz="1800" dirty="0"/>
              <a:t>: Enter the title and abstract of your paper and find a journal that might be suitable to submit it to for publication</a:t>
            </a:r>
          </a:p>
          <a:p>
            <a:endParaRPr lang="en-US" dirty="0"/>
          </a:p>
        </p:txBody>
      </p:sp>
      <p:sp>
        <p:nvSpPr>
          <p:cNvPr id="4" name="Text Placeholder 3">
            <a:extLst>
              <a:ext uri="{FF2B5EF4-FFF2-40B4-BE49-F238E27FC236}">
                <a16:creationId xmlns:a16="http://schemas.microsoft.com/office/drawing/2014/main" id="{CC12717B-33E6-4B43-838C-6DE20BC6C458}"/>
              </a:ext>
            </a:extLst>
          </p:cNvPr>
          <p:cNvSpPr>
            <a:spLocks noGrp="1"/>
          </p:cNvSpPr>
          <p:nvPr>
            <p:ph type="body" sz="quarter" idx="13"/>
          </p:nvPr>
        </p:nvSpPr>
        <p:spPr/>
        <p:txBody>
          <a:bodyPr/>
          <a:lstStyle/>
          <a:p>
            <a:r>
              <a:rPr lang="en-US" dirty="0"/>
              <a:t>There are various tools that can help you identify the right journals</a:t>
            </a:r>
          </a:p>
        </p:txBody>
      </p:sp>
      <p:sp>
        <p:nvSpPr>
          <p:cNvPr id="7" name="Slide Number Placeholder 6">
            <a:extLst>
              <a:ext uri="{FF2B5EF4-FFF2-40B4-BE49-F238E27FC236}">
                <a16:creationId xmlns:a16="http://schemas.microsoft.com/office/drawing/2014/main" id="{E4B6D04C-69DC-3E40-85CA-AA7044F96502}"/>
              </a:ext>
            </a:extLst>
          </p:cNvPr>
          <p:cNvSpPr>
            <a:spLocks noGrp="1"/>
          </p:cNvSpPr>
          <p:nvPr>
            <p:ph type="sldNum" sz="quarter" idx="16"/>
          </p:nvPr>
        </p:nvSpPr>
        <p:spPr/>
        <p:txBody>
          <a:bodyPr/>
          <a:lstStyle/>
          <a:p>
            <a:fld id="{0D558541-60C9-42A2-8392-FF12533A6B7A}" type="slidenum">
              <a:rPr lang="en-US" smtClean="0"/>
              <a:pPr/>
              <a:t>40</a:t>
            </a:fld>
            <a:endParaRPr lang="en-US" dirty="0"/>
          </a:p>
        </p:txBody>
      </p:sp>
      <p:pic>
        <p:nvPicPr>
          <p:cNvPr id="8" name="Picture 7" descr="NUCATS-with-NU-large copy.jpg">
            <a:extLst>
              <a:ext uri="{FF2B5EF4-FFF2-40B4-BE49-F238E27FC236}">
                <a16:creationId xmlns:a16="http://schemas.microsoft.com/office/drawing/2014/main" id="{2C15FFAD-185A-BA4A-BEFA-277113013C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4416" y="4669971"/>
            <a:ext cx="1335458" cy="473529"/>
          </a:xfrm>
          <a:prstGeom prst="rect">
            <a:avLst/>
          </a:prstGeom>
        </p:spPr>
      </p:pic>
    </p:spTree>
    <p:extLst>
      <p:ext uri="{BB962C8B-B14F-4D97-AF65-F5344CB8AC3E}">
        <p14:creationId xmlns:p14="http://schemas.microsoft.com/office/powerpoint/2010/main" val="22166763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B847A0E-0C58-8D4C-B2A2-1C6D9B939C7F}"/>
              </a:ext>
            </a:extLst>
          </p:cNvPr>
          <p:cNvSpPr>
            <a:spLocks noGrp="1"/>
          </p:cNvSpPr>
          <p:nvPr>
            <p:ph type="sldNum" sz="quarter" idx="16"/>
          </p:nvPr>
        </p:nvSpPr>
        <p:spPr/>
        <p:txBody>
          <a:bodyPr/>
          <a:lstStyle/>
          <a:p>
            <a:fld id="{0D558541-60C9-42A2-8392-FF12533A6B7A}" type="slidenum">
              <a:rPr lang="en-US" smtClean="0"/>
              <a:pPr/>
              <a:t>41</a:t>
            </a:fld>
            <a:endParaRPr lang="en-US" dirty="0"/>
          </a:p>
        </p:txBody>
      </p:sp>
      <p:pic>
        <p:nvPicPr>
          <p:cNvPr id="3" name="Picture 2">
            <a:extLst>
              <a:ext uri="{FF2B5EF4-FFF2-40B4-BE49-F238E27FC236}">
                <a16:creationId xmlns:a16="http://schemas.microsoft.com/office/drawing/2014/main" id="{A875DA91-2E5F-9B4E-B5BD-D893423A5790}"/>
              </a:ext>
            </a:extLst>
          </p:cNvPr>
          <p:cNvPicPr>
            <a:picLocks noChangeAspect="1"/>
          </p:cNvPicPr>
          <p:nvPr/>
        </p:nvPicPr>
        <p:blipFill>
          <a:blip r:embed="rId2"/>
          <a:stretch>
            <a:fillRect/>
          </a:stretch>
        </p:blipFill>
        <p:spPr>
          <a:xfrm>
            <a:off x="435429" y="203837"/>
            <a:ext cx="4717798" cy="3182753"/>
          </a:xfrm>
          <a:prstGeom prst="rect">
            <a:avLst/>
          </a:prstGeom>
        </p:spPr>
      </p:pic>
      <p:pic>
        <p:nvPicPr>
          <p:cNvPr id="5" name="Picture 4">
            <a:extLst>
              <a:ext uri="{FF2B5EF4-FFF2-40B4-BE49-F238E27FC236}">
                <a16:creationId xmlns:a16="http://schemas.microsoft.com/office/drawing/2014/main" id="{4D7956F4-71D5-8140-AECA-2FE784D01E0C}"/>
              </a:ext>
            </a:extLst>
          </p:cNvPr>
          <p:cNvPicPr>
            <a:picLocks noChangeAspect="1"/>
          </p:cNvPicPr>
          <p:nvPr/>
        </p:nvPicPr>
        <p:blipFill>
          <a:blip r:embed="rId3"/>
          <a:stretch>
            <a:fillRect/>
          </a:stretch>
        </p:blipFill>
        <p:spPr>
          <a:xfrm>
            <a:off x="4491669" y="2136687"/>
            <a:ext cx="4539120" cy="2499805"/>
          </a:xfrm>
          <a:prstGeom prst="rect">
            <a:avLst/>
          </a:prstGeom>
        </p:spPr>
      </p:pic>
    </p:spTree>
    <p:extLst>
      <p:ext uri="{BB962C8B-B14F-4D97-AF65-F5344CB8AC3E}">
        <p14:creationId xmlns:p14="http://schemas.microsoft.com/office/powerpoint/2010/main" val="37191611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29522-E0B0-9E4F-9BCA-7F2716DCA9BC}"/>
              </a:ext>
            </a:extLst>
          </p:cNvPr>
          <p:cNvSpPr>
            <a:spLocks noGrp="1"/>
          </p:cNvSpPr>
          <p:nvPr>
            <p:ph type="title"/>
          </p:nvPr>
        </p:nvSpPr>
        <p:spPr/>
        <p:txBody>
          <a:bodyPr/>
          <a:lstStyle/>
          <a:p>
            <a:r>
              <a:rPr lang="en-US" b="1" dirty="0"/>
              <a:t>Be Realistic</a:t>
            </a:r>
          </a:p>
        </p:txBody>
      </p:sp>
      <p:sp>
        <p:nvSpPr>
          <p:cNvPr id="3" name="Content Placeholder 2">
            <a:extLst>
              <a:ext uri="{FF2B5EF4-FFF2-40B4-BE49-F238E27FC236}">
                <a16:creationId xmlns:a16="http://schemas.microsoft.com/office/drawing/2014/main" id="{FABB2DC1-BB6C-CB4F-A5BE-D3B1F80E8FAE}"/>
              </a:ext>
            </a:extLst>
          </p:cNvPr>
          <p:cNvSpPr>
            <a:spLocks noGrp="1"/>
          </p:cNvSpPr>
          <p:nvPr>
            <p:ph idx="1"/>
          </p:nvPr>
        </p:nvSpPr>
        <p:spPr/>
        <p:txBody>
          <a:bodyPr/>
          <a:lstStyle/>
          <a:p>
            <a:r>
              <a:rPr lang="en-US" sz="1800" dirty="0"/>
              <a:t>Impact factor is not the only measure of reputation</a:t>
            </a:r>
          </a:p>
          <a:p>
            <a:endParaRPr lang="en-US" sz="1000" dirty="0"/>
          </a:p>
          <a:p>
            <a:pPr lvl="1"/>
            <a:r>
              <a:rPr lang="en-US" sz="1800" dirty="0"/>
              <a:t>Consider the readership numbers</a:t>
            </a:r>
          </a:p>
          <a:p>
            <a:pPr lvl="1"/>
            <a:endParaRPr lang="en-US" sz="1000" dirty="0"/>
          </a:p>
          <a:p>
            <a:pPr lvl="1"/>
            <a:r>
              <a:rPr lang="en-US" sz="1800" dirty="0"/>
              <a:t>Think about whether the journal publishes on your topic</a:t>
            </a:r>
          </a:p>
          <a:p>
            <a:pPr lvl="1"/>
            <a:endParaRPr lang="en-US" sz="1000" dirty="0"/>
          </a:p>
          <a:p>
            <a:pPr lvl="1"/>
            <a:r>
              <a:rPr lang="en-US" sz="1800" dirty="0"/>
              <a:t>Be objective and consider the importance of your research</a:t>
            </a:r>
          </a:p>
          <a:p>
            <a:pPr lvl="1"/>
            <a:endParaRPr lang="en-US" dirty="0"/>
          </a:p>
          <a:p>
            <a:endParaRPr lang="en-US" dirty="0"/>
          </a:p>
        </p:txBody>
      </p:sp>
      <p:sp>
        <p:nvSpPr>
          <p:cNvPr id="4" name="Text Placeholder 3">
            <a:extLst>
              <a:ext uri="{FF2B5EF4-FFF2-40B4-BE49-F238E27FC236}">
                <a16:creationId xmlns:a16="http://schemas.microsoft.com/office/drawing/2014/main" id="{6AEFC89A-083C-9041-8E38-58C8624B11D1}"/>
              </a:ext>
            </a:extLst>
          </p:cNvPr>
          <p:cNvSpPr>
            <a:spLocks noGrp="1"/>
          </p:cNvSpPr>
          <p:nvPr>
            <p:ph type="body" sz="quarter" idx="13"/>
          </p:nvPr>
        </p:nvSpPr>
        <p:spPr/>
        <p:txBody>
          <a:bodyPr/>
          <a:lstStyle/>
          <a:p>
            <a:r>
              <a:rPr lang="en-US" dirty="0"/>
              <a:t>Choose a journal that is realistically within reach</a:t>
            </a:r>
          </a:p>
        </p:txBody>
      </p:sp>
      <p:sp>
        <p:nvSpPr>
          <p:cNvPr id="7" name="Slide Number Placeholder 6">
            <a:extLst>
              <a:ext uri="{FF2B5EF4-FFF2-40B4-BE49-F238E27FC236}">
                <a16:creationId xmlns:a16="http://schemas.microsoft.com/office/drawing/2014/main" id="{B4C84DF2-40BD-7B48-A399-E753B6319175}"/>
              </a:ext>
            </a:extLst>
          </p:cNvPr>
          <p:cNvSpPr>
            <a:spLocks noGrp="1"/>
          </p:cNvSpPr>
          <p:nvPr>
            <p:ph type="sldNum" sz="quarter" idx="16"/>
          </p:nvPr>
        </p:nvSpPr>
        <p:spPr/>
        <p:txBody>
          <a:bodyPr/>
          <a:lstStyle/>
          <a:p>
            <a:fld id="{0D558541-60C9-42A2-8392-FF12533A6B7A}" type="slidenum">
              <a:rPr lang="en-US" smtClean="0"/>
              <a:pPr/>
              <a:t>42</a:t>
            </a:fld>
            <a:endParaRPr lang="en-US" dirty="0"/>
          </a:p>
        </p:txBody>
      </p:sp>
      <p:pic>
        <p:nvPicPr>
          <p:cNvPr id="8" name="Picture 7" descr="NUCATS-with-NU-large copy.jpg">
            <a:extLst>
              <a:ext uri="{FF2B5EF4-FFF2-40B4-BE49-F238E27FC236}">
                <a16:creationId xmlns:a16="http://schemas.microsoft.com/office/drawing/2014/main" id="{5B3976B8-7A48-004A-84BE-718F005238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4416" y="4669971"/>
            <a:ext cx="1335458" cy="473529"/>
          </a:xfrm>
          <a:prstGeom prst="rect">
            <a:avLst/>
          </a:prstGeom>
        </p:spPr>
      </p:pic>
    </p:spTree>
    <p:extLst>
      <p:ext uri="{BB962C8B-B14F-4D97-AF65-F5344CB8AC3E}">
        <p14:creationId xmlns:p14="http://schemas.microsoft.com/office/powerpoint/2010/main" val="14983429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A3AC9-27FC-2244-BC59-FADDD30925AE}"/>
              </a:ext>
            </a:extLst>
          </p:cNvPr>
          <p:cNvSpPr>
            <a:spLocks noGrp="1"/>
          </p:cNvSpPr>
          <p:nvPr>
            <p:ph type="title"/>
          </p:nvPr>
        </p:nvSpPr>
        <p:spPr/>
        <p:txBody>
          <a:bodyPr/>
          <a:lstStyle/>
          <a:p>
            <a:r>
              <a:rPr lang="en-US" b="1" dirty="0"/>
              <a:t>Consider Your Topic Area</a:t>
            </a:r>
          </a:p>
        </p:txBody>
      </p:sp>
      <p:sp>
        <p:nvSpPr>
          <p:cNvPr id="3" name="Content Placeholder 2">
            <a:extLst>
              <a:ext uri="{FF2B5EF4-FFF2-40B4-BE49-F238E27FC236}">
                <a16:creationId xmlns:a16="http://schemas.microsoft.com/office/drawing/2014/main" id="{6BCC4BC3-3D6A-DB4B-AACA-17C54E30E3A1}"/>
              </a:ext>
            </a:extLst>
          </p:cNvPr>
          <p:cNvSpPr>
            <a:spLocks noGrp="1"/>
          </p:cNvSpPr>
          <p:nvPr>
            <p:ph idx="1"/>
          </p:nvPr>
        </p:nvSpPr>
        <p:spPr/>
        <p:txBody>
          <a:bodyPr/>
          <a:lstStyle/>
          <a:p>
            <a:r>
              <a:rPr lang="en-US" sz="1800" dirty="0"/>
              <a:t>Consider a journal that is especially geared toward your niche area</a:t>
            </a:r>
          </a:p>
          <a:p>
            <a:endParaRPr lang="en-US" sz="1000" dirty="0"/>
          </a:p>
          <a:p>
            <a:pPr lvl="1"/>
            <a:r>
              <a:rPr lang="en-US" sz="1800" dirty="0"/>
              <a:t>Better publishing opportunities</a:t>
            </a:r>
          </a:p>
          <a:p>
            <a:pPr lvl="1"/>
            <a:endParaRPr lang="en-US" sz="1000" dirty="0"/>
          </a:p>
          <a:p>
            <a:pPr lvl="1"/>
            <a:r>
              <a:rPr lang="en-US" sz="1800" dirty="0"/>
              <a:t>More likely to reach your target audience</a:t>
            </a:r>
          </a:p>
          <a:p>
            <a:pPr lvl="1"/>
            <a:endParaRPr lang="en-US" sz="1800" dirty="0"/>
          </a:p>
        </p:txBody>
      </p:sp>
      <p:sp>
        <p:nvSpPr>
          <p:cNvPr id="4" name="Text Placeholder 3">
            <a:extLst>
              <a:ext uri="{FF2B5EF4-FFF2-40B4-BE49-F238E27FC236}">
                <a16:creationId xmlns:a16="http://schemas.microsoft.com/office/drawing/2014/main" id="{B304B5CC-BA84-0447-97B2-E47BE06DE689}"/>
              </a:ext>
            </a:extLst>
          </p:cNvPr>
          <p:cNvSpPr>
            <a:spLocks noGrp="1"/>
          </p:cNvSpPr>
          <p:nvPr>
            <p:ph type="body" sz="quarter" idx="13"/>
          </p:nvPr>
        </p:nvSpPr>
        <p:spPr>
          <a:xfrm>
            <a:off x="1088572" y="1035152"/>
            <a:ext cx="7190248" cy="391312"/>
          </a:xfrm>
        </p:spPr>
        <p:txBody>
          <a:bodyPr/>
          <a:lstStyle/>
          <a:p>
            <a:r>
              <a:rPr lang="en-US" dirty="0"/>
              <a:t>Choose a journal that specializes in your sub-area</a:t>
            </a:r>
          </a:p>
        </p:txBody>
      </p:sp>
      <p:sp>
        <p:nvSpPr>
          <p:cNvPr id="7" name="Slide Number Placeholder 6">
            <a:extLst>
              <a:ext uri="{FF2B5EF4-FFF2-40B4-BE49-F238E27FC236}">
                <a16:creationId xmlns:a16="http://schemas.microsoft.com/office/drawing/2014/main" id="{5823E9DE-FC7D-DF48-A24B-FD395C83AF9F}"/>
              </a:ext>
            </a:extLst>
          </p:cNvPr>
          <p:cNvSpPr>
            <a:spLocks noGrp="1"/>
          </p:cNvSpPr>
          <p:nvPr>
            <p:ph type="sldNum" sz="quarter" idx="16"/>
          </p:nvPr>
        </p:nvSpPr>
        <p:spPr/>
        <p:txBody>
          <a:bodyPr/>
          <a:lstStyle/>
          <a:p>
            <a:fld id="{0D558541-60C9-42A2-8392-FF12533A6B7A}" type="slidenum">
              <a:rPr lang="en-US" smtClean="0"/>
              <a:pPr/>
              <a:t>43</a:t>
            </a:fld>
            <a:endParaRPr lang="en-US" dirty="0"/>
          </a:p>
        </p:txBody>
      </p:sp>
      <p:pic>
        <p:nvPicPr>
          <p:cNvPr id="8" name="Picture 7" descr="NUCATS-with-NU-large copy.jpg">
            <a:extLst>
              <a:ext uri="{FF2B5EF4-FFF2-40B4-BE49-F238E27FC236}">
                <a16:creationId xmlns:a16="http://schemas.microsoft.com/office/drawing/2014/main" id="{7A038477-10A2-964F-900B-4467F2C33C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4416" y="4669971"/>
            <a:ext cx="1335458" cy="473529"/>
          </a:xfrm>
          <a:prstGeom prst="rect">
            <a:avLst/>
          </a:prstGeom>
        </p:spPr>
      </p:pic>
    </p:spTree>
    <p:extLst>
      <p:ext uri="{BB962C8B-B14F-4D97-AF65-F5344CB8AC3E}">
        <p14:creationId xmlns:p14="http://schemas.microsoft.com/office/powerpoint/2010/main" val="11602979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CAA0B-DFDD-A349-8D46-F7F80C7C58C4}"/>
              </a:ext>
            </a:extLst>
          </p:cNvPr>
          <p:cNvSpPr>
            <a:spLocks noGrp="1"/>
          </p:cNvSpPr>
          <p:nvPr>
            <p:ph type="title"/>
          </p:nvPr>
        </p:nvSpPr>
        <p:spPr/>
        <p:txBody>
          <a:bodyPr/>
          <a:lstStyle/>
          <a:p>
            <a:r>
              <a:rPr lang="en-US" b="1" dirty="0"/>
              <a:t>Check Permissions</a:t>
            </a:r>
          </a:p>
        </p:txBody>
      </p:sp>
      <p:sp>
        <p:nvSpPr>
          <p:cNvPr id="3" name="Content Placeholder 2">
            <a:extLst>
              <a:ext uri="{FF2B5EF4-FFF2-40B4-BE49-F238E27FC236}">
                <a16:creationId xmlns:a16="http://schemas.microsoft.com/office/drawing/2014/main" id="{1FC0C1A8-480A-6045-80B1-443037C4BDA1}"/>
              </a:ext>
            </a:extLst>
          </p:cNvPr>
          <p:cNvSpPr>
            <a:spLocks noGrp="1"/>
          </p:cNvSpPr>
          <p:nvPr>
            <p:ph idx="1"/>
          </p:nvPr>
        </p:nvSpPr>
        <p:spPr/>
        <p:txBody>
          <a:bodyPr/>
          <a:lstStyle/>
          <a:p>
            <a:r>
              <a:rPr lang="en-US" sz="1800" dirty="0"/>
              <a:t>When you choose a journal that allows self-archiving, you have the option of uploading your work to your author’s website and/or institutional repository such as </a:t>
            </a:r>
            <a:r>
              <a:rPr lang="en-US" sz="1800" dirty="0">
                <a:hlinkClick r:id="rId2"/>
              </a:rPr>
              <a:t>DigitalHub</a:t>
            </a:r>
            <a:endParaRPr lang="en-US" sz="1800" dirty="0"/>
          </a:p>
          <a:p>
            <a:endParaRPr lang="en-US" sz="1000" dirty="0"/>
          </a:p>
          <a:p>
            <a:r>
              <a:rPr lang="en-US" sz="1800" dirty="0"/>
              <a:t> Check the </a:t>
            </a:r>
            <a:r>
              <a:rPr lang="en-US" sz="1800" dirty="0">
                <a:hlinkClick r:id="rId3"/>
              </a:rPr>
              <a:t>Sherpa/Romeo</a:t>
            </a:r>
            <a:r>
              <a:rPr lang="en-US" sz="1800" dirty="0"/>
              <a:t> website to see if a journal permits self-archiving</a:t>
            </a:r>
          </a:p>
        </p:txBody>
      </p:sp>
      <p:sp>
        <p:nvSpPr>
          <p:cNvPr id="4" name="Text Placeholder 3">
            <a:extLst>
              <a:ext uri="{FF2B5EF4-FFF2-40B4-BE49-F238E27FC236}">
                <a16:creationId xmlns:a16="http://schemas.microsoft.com/office/drawing/2014/main" id="{F4D05A5B-075B-464A-93BD-8A1DF0F4486E}"/>
              </a:ext>
            </a:extLst>
          </p:cNvPr>
          <p:cNvSpPr>
            <a:spLocks noGrp="1"/>
          </p:cNvSpPr>
          <p:nvPr>
            <p:ph type="body" sz="quarter" idx="13"/>
          </p:nvPr>
        </p:nvSpPr>
        <p:spPr/>
        <p:txBody>
          <a:bodyPr/>
          <a:lstStyle/>
          <a:p>
            <a:r>
              <a:rPr lang="en-US" dirty="0"/>
              <a:t>Choose a journal that permits self-archiving</a:t>
            </a:r>
          </a:p>
        </p:txBody>
      </p:sp>
      <p:sp>
        <p:nvSpPr>
          <p:cNvPr id="7" name="Slide Number Placeholder 6">
            <a:extLst>
              <a:ext uri="{FF2B5EF4-FFF2-40B4-BE49-F238E27FC236}">
                <a16:creationId xmlns:a16="http://schemas.microsoft.com/office/drawing/2014/main" id="{879CBE57-D0D9-CB40-9F52-BDE867C727B6}"/>
              </a:ext>
            </a:extLst>
          </p:cNvPr>
          <p:cNvSpPr>
            <a:spLocks noGrp="1"/>
          </p:cNvSpPr>
          <p:nvPr>
            <p:ph type="sldNum" sz="quarter" idx="16"/>
          </p:nvPr>
        </p:nvSpPr>
        <p:spPr/>
        <p:txBody>
          <a:bodyPr/>
          <a:lstStyle/>
          <a:p>
            <a:fld id="{0D558541-60C9-42A2-8392-FF12533A6B7A}" type="slidenum">
              <a:rPr lang="en-US" smtClean="0"/>
              <a:pPr/>
              <a:t>44</a:t>
            </a:fld>
            <a:endParaRPr lang="en-US" dirty="0"/>
          </a:p>
        </p:txBody>
      </p:sp>
      <p:pic>
        <p:nvPicPr>
          <p:cNvPr id="8" name="Picture 7" descr="NUCATS-with-NU-large copy.jpg">
            <a:extLst>
              <a:ext uri="{FF2B5EF4-FFF2-40B4-BE49-F238E27FC236}">
                <a16:creationId xmlns:a16="http://schemas.microsoft.com/office/drawing/2014/main" id="{B16913C8-5F88-534A-9539-3869E97D56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4416" y="4669971"/>
            <a:ext cx="1335458" cy="473529"/>
          </a:xfrm>
          <a:prstGeom prst="rect">
            <a:avLst/>
          </a:prstGeom>
        </p:spPr>
      </p:pic>
      <p:sp>
        <p:nvSpPr>
          <p:cNvPr id="9" name="TextBox 8">
            <a:extLst>
              <a:ext uri="{FF2B5EF4-FFF2-40B4-BE49-F238E27FC236}">
                <a16:creationId xmlns:a16="http://schemas.microsoft.com/office/drawing/2014/main" id="{42211730-2D19-474C-BFF8-C5BB7E88E524}"/>
              </a:ext>
            </a:extLst>
          </p:cNvPr>
          <p:cNvSpPr txBox="1"/>
          <p:nvPr/>
        </p:nvSpPr>
        <p:spPr>
          <a:xfrm>
            <a:off x="4683694" y="4727040"/>
            <a:ext cx="3703684" cy="338554"/>
          </a:xfrm>
          <a:prstGeom prst="rect">
            <a:avLst/>
          </a:prstGeom>
          <a:noFill/>
        </p:spPr>
        <p:txBody>
          <a:bodyPr wrap="square" rtlCol="0">
            <a:spAutoFit/>
          </a:bodyPr>
          <a:lstStyle/>
          <a:p>
            <a:r>
              <a:rPr lang="en-US" sz="800" dirty="0">
                <a:hlinkClick r:id="rId5"/>
              </a:rPr>
              <a:t>https://galter.northwestern.edu/galterguides?url=https%3A%2F%2Flibguides.galter.northwestern.edu%2Fc.php%3Fg%3D474404%26p%3D3246274</a:t>
            </a:r>
            <a:endParaRPr lang="en-US" sz="800" dirty="0"/>
          </a:p>
        </p:txBody>
      </p:sp>
    </p:spTree>
    <p:extLst>
      <p:ext uri="{BB962C8B-B14F-4D97-AF65-F5344CB8AC3E}">
        <p14:creationId xmlns:p14="http://schemas.microsoft.com/office/powerpoint/2010/main" val="15448054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366C4271-7550-2845-A8CE-064D061A6914}"/>
              </a:ext>
            </a:extLst>
          </p:cNvPr>
          <p:cNvPicPr>
            <a:picLocks noGrp="1" noChangeAspect="1"/>
          </p:cNvPicPr>
          <p:nvPr>
            <p:ph idx="1"/>
          </p:nvPr>
        </p:nvPicPr>
        <p:blipFill rotWithShape="1">
          <a:blip r:embed="rId2"/>
          <a:srcRect r="656"/>
          <a:stretch/>
        </p:blipFill>
        <p:spPr>
          <a:xfrm>
            <a:off x="7495" y="455376"/>
            <a:ext cx="9129010" cy="3862067"/>
          </a:xfrm>
        </p:spPr>
      </p:pic>
      <p:sp>
        <p:nvSpPr>
          <p:cNvPr id="5" name="Date Placeholder 4">
            <a:extLst>
              <a:ext uri="{FF2B5EF4-FFF2-40B4-BE49-F238E27FC236}">
                <a16:creationId xmlns:a16="http://schemas.microsoft.com/office/drawing/2014/main" id="{A22982D9-4D1F-4A49-BC0C-C9EA2BF3BF37}"/>
              </a:ext>
            </a:extLst>
          </p:cNvPr>
          <p:cNvSpPr>
            <a:spLocks noGrp="1"/>
          </p:cNvSpPr>
          <p:nvPr>
            <p:ph type="dt" sz="half" idx="14"/>
          </p:nvPr>
        </p:nvSpPr>
        <p:spPr/>
        <p:txBody>
          <a:bodyPr/>
          <a:lstStyle/>
          <a:p>
            <a:fld id="{4221F580-C0C7-FE4A-BB06-8E6F259722CB}" type="datetime1">
              <a:rPr lang="en-US" smtClean="0"/>
              <a:t>3/11/20</a:t>
            </a:fld>
            <a:endParaRPr lang="en-US" dirty="0"/>
          </a:p>
        </p:txBody>
      </p:sp>
      <p:sp>
        <p:nvSpPr>
          <p:cNvPr id="7" name="Slide Number Placeholder 6">
            <a:extLst>
              <a:ext uri="{FF2B5EF4-FFF2-40B4-BE49-F238E27FC236}">
                <a16:creationId xmlns:a16="http://schemas.microsoft.com/office/drawing/2014/main" id="{2B1D780C-6DCA-484F-9680-C8128946A3AC}"/>
              </a:ext>
            </a:extLst>
          </p:cNvPr>
          <p:cNvSpPr>
            <a:spLocks noGrp="1"/>
          </p:cNvSpPr>
          <p:nvPr>
            <p:ph type="sldNum" sz="quarter" idx="16"/>
          </p:nvPr>
        </p:nvSpPr>
        <p:spPr/>
        <p:txBody>
          <a:bodyPr/>
          <a:lstStyle/>
          <a:p>
            <a:fld id="{0D558541-60C9-42A2-8392-FF12533A6B7A}" type="slidenum">
              <a:rPr lang="en-US" smtClean="0"/>
              <a:pPr/>
              <a:t>45</a:t>
            </a:fld>
            <a:endParaRPr lang="en-US" dirty="0"/>
          </a:p>
        </p:txBody>
      </p:sp>
      <p:pic>
        <p:nvPicPr>
          <p:cNvPr id="8" name="Picture 7" descr="NUCATS-with-NU-large copy.jpg">
            <a:extLst>
              <a:ext uri="{FF2B5EF4-FFF2-40B4-BE49-F238E27FC236}">
                <a16:creationId xmlns:a16="http://schemas.microsoft.com/office/drawing/2014/main" id="{5463F190-C7F8-D74A-B0D6-1853449C91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4416" y="4669971"/>
            <a:ext cx="1335458" cy="473529"/>
          </a:xfrm>
          <a:prstGeom prst="rect">
            <a:avLst/>
          </a:prstGeom>
        </p:spPr>
      </p:pic>
    </p:spTree>
    <p:extLst>
      <p:ext uri="{BB962C8B-B14F-4D97-AF65-F5344CB8AC3E}">
        <p14:creationId xmlns:p14="http://schemas.microsoft.com/office/powerpoint/2010/main" val="7843305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2EA35-68CC-294E-B22C-0147E0FD81BE}"/>
              </a:ext>
            </a:extLst>
          </p:cNvPr>
          <p:cNvSpPr>
            <a:spLocks noGrp="1"/>
          </p:cNvSpPr>
          <p:nvPr>
            <p:ph type="title"/>
          </p:nvPr>
        </p:nvSpPr>
        <p:spPr/>
        <p:txBody>
          <a:bodyPr/>
          <a:lstStyle/>
          <a:p>
            <a:r>
              <a:rPr lang="en-US" b="1" dirty="0"/>
              <a:t>Predatory or Not?</a:t>
            </a:r>
          </a:p>
        </p:txBody>
      </p:sp>
      <p:sp>
        <p:nvSpPr>
          <p:cNvPr id="7" name="Slide Number Placeholder 6">
            <a:extLst>
              <a:ext uri="{FF2B5EF4-FFF2-40B4-BE49-F238E27FC236}">
                <a16:creationId xmlns:a16="http://schemas.microsoft.com/office/drawing/2014/main" id="{5DC04505-4C21-B24B-A04F-226708723D22}"/>
              </a:ext>
            </a:extLst>
          </p:cNvPr>
          <p:cNvSpPr>
            <a:spLocks noGrp="1"/>
          </p:cNvSpPr>
          <p:nvPr>
            <p:ph type="sldNum" sz="quarter" idx="16"/>
          </p:nvPr>
        </p:nvSpPr>
        <p:spPr/>
        <p:txBody>
          <a:bodyPr/>
          <a:lstStyle/>
          <a:p>
            <a:fld id="{0D558541-60C9-42A2-8392-FF12533A6B7A}" type="slidenum">
              <a:rPr lang="en-US" smtClean="0"/>
              <a:pPr/>
              <a:t>46</a:t>
            </a:fld>
            <a:endParaRPr lang="en-US" dirty="0"/>
          </a:p>
        </p:txBody>
      </p:sp>
      <p:pic>
        <p:nvPicPr>
          <p:cNvPr id="10" name="Content Placeholder 9"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40687" y="929650"/>
            <a:ext cx="2921938" cy="3851034"/>
          </a:xfrm>
        </p:spPr>
      </p:pic>
    </p:spTree>
    <p:extLst>
      <p:ext uri="{BB962C8B-B14F-4D97-AF65-F5344CB8AC3E}">
        <p14:creationId xmlns:p14="http://schemas.microsoft.com/office/powerpoint/2010/main" val="28730454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9506" y="692251"/>
            <a:ext cx="6883393" cy="3545530"/>
          </a:xfrm>
        </p:spPr>
      </p:pic>
      <p:sp>
        <p:nvSpPr>
          <p:cNvPr id="7" name="Slide Number Placeholder 6">
            <a:extLst>
              <a:ext uri="{FF2B5EF4-FFF2-40B4-BE49-F238E27FC236}">
                <a16:creationId xmlns:a16="http://schemas.microsoft.com/office/drawing/2014/main" id="{5DC04505-4C21-B24B-A04F-226708723D22}"/>
              </a:ext>
            </a:extLst>
          </p:cNvPr>
          <p:cNvSpPr>
            <a:spLocks noGrp="1"/>
          </p:cNvSpPr>
          <p:nvPr>
            <p:ph type="sldNum" sz="quarter" idx="16"/>
          </p:nvPr>
        </p:nvSpPr>
        <p:spPr/>
        <p:txBody>
          <a:bodyPr/>
          <a:lstStyle/>
          <a:p>
            <a:fld id="{0D558541-60C9-42A2-8392-FF12533A6B7A}" type="slidenum">
              <a:rPr lang="en-US" smtClean="0"/>
              <a:pPr/>
              <a:t>47</a:t>
            </a:fld>
            <a:endParaRPr lang="en-US" dirty="0"/>
          </a:p>
        </p:txBody>
      </p:sp>
    </p:spTree>
    <p:extLst>
      <p:ext uri="{BB962C8B-B14F-4D97-AF65-F5344CB8AC3E}">
        <p14:creationId xmlns:p14="http://schemas.microsoft.com/office/powerpoint/2010/main" val="12584738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5721" y="407411"/>
            <a:ext cx="2997653" cy="4186525"/>
          </a:xfrm>
        </p:spPr>
      </p:pic>
      <p:sp>
        <p:nvSpPr>
          <p:cNvPr id="7" name="Slide Number Placeholder 6">
            <a:extLst>
              <a:ext uri="{FF2B5EF4-FFF2-40B4-BE49-F238E27FC236}">
                <a16:creationId xmlns:a16="http://schemas.microsoft.com/office/drawing/2014/main" id="{5EB8910E-2CB3-AF48-9C6D-14D5E7BFA5B7}"/>
              </a:ext>
            </a:extLst>
          </p:cNvPr>
          <p:cNvSpPr>
            <a:spLocks noGrp="1"/>
          </p:cNvSpPr>
          <p:nvPr>
            <p:ph type="sldNum" sz="quarter" idx="16"/>
          </p:nvPr>
        </p:nvSpPr>
        <p:spPr/>
        <p:txBody>
          <a:bodyPr/>
          <a:lstStyle/>
          <a:p>
            <a:fld id="{0D558541-60C9-42A2-8392-FF12533A6B7A}" type="slidenum">
              <a:rPr lang="en-US" smtClean="0"/>
              <a:pPr/>
              <a:t>48</a:t>
            </a:fld>
            <a:endParaRPr lang="en-US" dirty="0"/>
          </a:p>
        </p:txBody>
      </p:sp>
      <p:pic>
        <p:nvPicPr>
          <p:cNvPr id="8" name="Picture 7" descr="NUCATS-with-NU-large copy.jpg">
            <a:extLst>
              <a:ext uri="{FF2B5EF4-FFF2-40B4-BE49-F238E27FC236}">
                <a16:creationId xmlns:a16="http://schemas.microsoft.com/office/drawing/2014/main" id="{72CD5DBB-9922-BE42-9920-ED2AD4B1EA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4416" y="4669971"/>
            <a:ext cx="1335458" cy="473529"/>
          </a:xfrm>
          <a:prstGeom prst="rect">
            <a:avLst/>
          </a:prstGeom>
        </p:spPr>
      </p:pic>
      <p:pic>
        <p:nvPicPr>
          <p:cNvPr id="6" name="Picture 5"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7379" y="2524066"/>
            <a:ext cx="5125165" cy="83831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cxnSp>
        <p:nvCxnSpPr>
          <p:cNvPr id="10" name="Straight Arrow Connector 9"/>
          <p:cNvCxnSpPr/>
          <p:nvPr/>
        </p:nvCxnSpPr>
        <p:spPr>
          <a:xfrm flipV="1">
            <a:off x="3943350" y="3457575"/>
            <a:ext cx="590550" cy="99060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864661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EB8910E-2CB3-AF48-9C6D-14D5E7BFA5B7}"/>
              </a:ext>
            </a:extLst>
          </p:cNvPr>
          <p:cNvSpPr>
            <a:spLocks noGrp="1"/>
          </p:cNvSpPr>
          <p:nvPr>
            <p:ph type="sldNum" sz="quarter" idx="16"/>
          </p:nvPr>
        </p:nvSpPr>
        <p:spPr/>
        <p:txBody>
          <a:bodyPr/>
          <a:lstStyle/>
          <a:p>
            <a:fld id="{0D558541-60C9-42A2-8392-FF12533A6B7A}" type="slidenum">
              <a:rPr lang="en-US" smtClean="0"/>
              <a:pPr/>
              <a:t>49</a:t>
            </a:fld>
            <a:endParaRPr lang="en-US" dirty="0"/>
          </a:p>
        </p:txBody>
      </p:sp>
      <p:pic>
        <p:nvPicPr>
          <p:cNvPr id="8" name="Picture 7" descr="NUCATS-with-NU-large copy.jpg">
            <a:extLst>
              <a:ext uri="{FF2B5EF4-FFF2-40B4-BE49-F238E27FC236}">
                <a16:creationId xmlns:a16="http://schemas.microsoft.com/office/drawing/2014/main" id="{72CD5DBB-9922-BE42-9920-ED2AD4B1EA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4416" y="4669971"/>
            <a:ext cx="1335458" cy="473529"/>
          </a:xfrm>
          <a:prstGeom prst="rect">
            <a:avLst/>
          </a:prstGeom>
        </p:spPr>
      </p:pic>
      <p:pic>
        <p:nvPicPr>
          <p:cNvPr id="6" name="Content Placeholder 5" descr="Screen Clippin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36650" y="611044"/>
            <a:ext cx="7093200" cy="2808431"/>
          </a:xfrm>
        </p:spPr>
      </p:pic>
      <p:pic>
        <p:nvPicPr>
          <p:cNvPr id="3" name="Picture 2">
            <a:extLst>
              <a:ext uri="{FF2B5EF4-FFF2-40B4-BE49-F238E27FC236}">
                <a16:creationId xmlns:a16="http://schemas.microsoft.com/office/drawing/2014/main" id="{AD65A539-8C5A-5D4D-A320-12C665AFAFD9}"/>
              </a:ext>
            </a:extLst>
          </p:cNvPr>
          <p:cNvPicPr>
            <a:picLocks noChangeAspect="1"/>
          </p:cNvPicPr>
          <p:nvPr/>
        </p:nvPicPr>
        <p:blipFill>
          <a:blip r:embed="rId5"/>
          <a:stretch>
            <a:fillRect/>
          </a:stretch>
        </p:blipFill>
        <p:spPr>
          <a:xfrm>
            <a:off x="3352145" y="2015259"/>
            <a:ext cx="3792101" cy="1410573"/>
          </a:xfrm>
          <a:prstGeom prst="rect">
            <a:avLst/>
          </a:prstGeom>
        </p:spPr>
      </p:pic>
    </p:spTree>
    <p:extLst>
      <p:ext uri="{BB962C8B-B14F-4D97-AF65-F5344CB8AC3E}">
        <p14:creationId xmlns:p14="http://schemas.microsoft.com/office/powerpoint/2010/main" val="1729294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Predatory Publishing </a:t>
            </a:r>
            <a:endParaRPr lang="en-US" b="1" dirty="0">
              <a:cs typeface="Calibri"/>
            </a:endParaRPr>
          </a:p>
        </p:txBody>
      </p:sp>
      <p:pic>
        <p:nvPicPr>
          <p:cNvPr id="5" name="Picture 4" descr="NUCATS-with-NU-large cop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4416" y="4679496"/>
            <a:ext cx="1335458" cy="473529"/>
          </a:xfrm>
          <a:prstGeom prst="rect">
            <a:avLst/>
          </a:prstGeom>
        </p:spPr>
      </p:pic>
      <p:sp>
        <p:nvSpPr>
          <p:cNvPr id="9" name="Content Placeholder 8">
            <a:extLst>
              <a:ext uri="{FF2B5EF4-FFF2-40B4-BE49-F238E27FC236}">
                <a16:creationId xmlns:a16="http://schemas.microsoft.com/office/drawing/2014/main" id="{F6687B88-69A1-CB42-8E5E-8C14470419A3}"/>
              </a:ext>
            </a:extLst>
          </p:cNvPr>
          <p:cNvSpPr>
            <a:spLocks noGrp="1"/>
          </p:cNvSpPr>
          <p:nvPr>
            <p:ph idx="1"/>
          </p:nvPr>
        </p:nvSpPr>
        <p:spPr>
          <a:xfrm>
            <a:off x="1088572" y="1198925"/>
            <a:ext cx="7190249" cy="2976561"/>
          </a:xfrm>
        </p:spPr>
        <p:txBody>
          <a:bodyPr/>
          <a:lstStyle/>
          <a:p>
            <a:r>
              <a:rPr lang="en-US" sz="1800" b="1" dirty="0"/>
              <a:t>Motive: </a:t>
            </a:r>
            <a:r>
              <a:rPr lang="en-US" sz="1800" dirty="0"/>
              <a:t>$$$</a:t>
            </a:r>
          </a:p>
          <a:p>
            <a:endParaRPr lang="en-US" sz="1000" dirty="0"/>
          </a:p>
          <a:p>
            <a:r>
              <a:rPr lang="en-US" sz="1800" b="1" dirty="0"/>
              <a:t>Mode of outreach:  </a:t>
            </a:r>
            <a:r>
              <a:rPr lang="en-US" sz="1800" dirty="0"/>
              <a:t>Email</a:t>
            </a:r>
          </a:p>
          <a:p>
            <a:endParaRPr lang="en-US" sz="1000" dirty="0"/>
          </a:p>
          <a:p>
            <a:r>
              <a:rPr lang="en-US" sz="1800" b="1" dirty="0"/>
              <a:t>Targets:  </a:t>
            </a:r>
            <a:r>
              <a:rPr lang="en-US" sz="1800" dirty="0"/>
              <a:t>New authors and those who feel pressure to publish quickly</a:t>
            </a:r>
          </a:p>
          <a:p>
            <a:endParaRPr lang="en-US" sz="1000" dirty="0"/>
          </a:p>
          <a:p>
            <a:r>
              <a:rPr lang="en-US" sz="1800" b="1" dirty="0"/>
              <a:t>Pervasiveness: </a:t>
            </a:r>
            <a:r>
              <a:rPr lang="en-US" sz="1800" dirty="0"/>
              <a:t>potentially 1400+ predatory publishers, many of which take advantage of the open access model</a:t>
            </a:r>
          </a:p>
          <a:p>
            <a:endParaRPr lang="en-US" dirty="0"/>
          </a:p>
        </p:txBody>
      </p:sp>
      <p:sp>
        <p:nvSpPr>
          <p:cNvPr id="6" name="Slide Number Placeholder 5">
            <a:extLst>
              <a:ext uri="{FF2B5EF4-FFF2-40B4-BE49-F238E27FC236}">
                <a16:creationId xmlns:a16="http://schemas.microsoft.com/office/drawing/2014/main" id="{05F644E5-1064-8E4D-BE8C-5FAA3EB74C4E}"/>
              </a:ext>
            </a:extLst>
          </p:cNvPr>
          <p:cNvSpPr>
            <a:spLocks noGrp="1"/>
          </p:cNvSpPr>
          <p:nvPr>
            <p:ph type="sldNum" sz="quarter" idx="16"/>
          </p:nvPr>
        </p:nvSpPr>
        <p:spPr>
          <a:xfrm>
            <a:off x="8305799" y="4780684"/>
            <a:ext cx="346745" cy="231266"/>
          </a:xfrm>
        </p:spPr>
        <p:txBody>
          <a:bodyPr/>
          <a:lstStyle/>
          <a:p>
            <a:fld id="{0D558541-60C9-42A2-8392-FF12533A6B7A}" type="slidenum">
              <a:rPr lang="en-US" smtClean="0"/>
              <a:pPr/>
              <a:t>5</a:t>
            </a:fld>
            <a:endParaRPr lang="en-US" dirty="0"/>
          </a:p>
        </p:txBody>
      </p:sp>
    </p:spTree>
    <p:extLst>
      <p:ext uri="{BB962C8B-B14F-4D97-AF65-F5344CB8AC3E}">
        <p14:creationId xmlns:p14="http://schemas.microsoft.com/office/powerpoint/2010/main" val="2533318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D9B8A-2AD6-5A46-AFF6-E6167CB90E56}"/>
              </a:ext>
            </a:extLst>
          </p:cNvPr>
          <p:cNvSpPr>
            <a:spLocks noGrp="1"/>
          </p:cNvSpPr>
          <p:nvPr>
            <p:ph type="title"/>
          </p:nvPr>
        </p:nvSpPr>
        <p:spPr/>
        <p:txBody>
          <a:bodyPr/>
          <a:lstStyle/>
          <a:p>
            <a:r>
              <a:rPr lang="en-US" b="1" dirty="0"/>
              <a:t>Predatory or not?</a:t>
            </a:r>
          </a:p>
        </p:txBody>
      </p:sp>
      <p:sp>
        <p:nvSpPr>
          <p:cNvPr id="7" name="Slide Number Placeholder 6">
            <a:extLst>
              <a:ext uri="{FF2B5EF4-FFF2-40B4-BE49-F238E27FC236}">
                <a16:creationId xmlns:a16="http://schemas.microsoft.com/office/drawing/2014/main" id="{5EB8910E-2CB3-AF48-9C6D-14D5E7BFA5B7}"/>
              </a:ext>
            </a:extLst>
          </p:cNvPr>
          <p:cNvSpPr>
            <a:spLocks noGrp="1"/>
          </p:cNvSpPr>
          <p:nvPr>
            <p:ph type="sldNum" sz="quarter" idx="16"/>
          </p:nvPr>
        </p:nvSpPr>
        <p:spPr/>
        <p:txBody>
          <a:bodyPr/>
          <a:lstStyle/>
          <a:p>
            <a:fld id="{0D558541-60C9-42A2-8392-FF12533A6B7A}" type="slidenum">
              <a:rPr lang="en-US" smtClean="0"/>
              <a:pPr/>
              <a:t>50</a:t>
            </a:fld>
            <a:endParaRPr lang="en-US" dirty="0"/>
          </a:p>
        </p:txBody>
      </p:sp>
      <p:pic>
        <p:nvPicPr>
          <p:cNvPr id="8" name="Picture 7" descr="NUCATS-with-NU-large copy.jpg">
            <a:extLst>
              <a:ext uri="{FF2B5EF4-FFF2-40B4-BE49-F238E27FC236}">
                <a16:creationId xmlns:a16="http://schemas.microsoft.com/office/drawing/2014/main" id="{72CD5DBB-9922-BE42-9920-ED2AD4B1EA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4416" y="4669971"/>
            <a:ext cx="1335458" cy="473529"/>
          </a:xfrm>
          <a:prstGeom prst="rect">
            <a:avLst/>
          </a:prstGeom>
        </p:spPr>
      </p:pic>
      <p:pic>
        <p:nvPicPr>
          <p:cNvPr id="11" name="Content Placeholder 10" descr="Screen Clippin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985226" y="850261"/>
            <a:ext cx="2844073" cy="3819710"/>
          </a:xfrm>
        </p:spPr>
      </p:pic>
    </p:spTree>
    <p:extLst>
      <p:ext uri="{BB962C8B-B14F-4D97-AF65-F5344CB8AC3E}">
        <p14:creationId xmlns:p14="http://schemas.microsoft.com/office/powerpoint/2010/main" val="25422750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EB8910E-2CB3-AF48-9C6D-14D5E7BFA5B7}"/>
              </a:ext>
            </a:extLst>
          </p:cNvPr>
          <p:cNvSpPr>
            <a:spLocks noGrp="1"/>
          </p:cNvSpPr>
          <p:nvPr>
            <p:ph type="sldNum" sz="quarter" idx="16"/>
          </p:nvPr>
        </p:nvSpPr>
        <p:spPr/>
        <p:txBody>
          <a:bodyPr/>
          <a:lstStyle/>
          <a:p>
            <a:fld id="{0D558541-60C9-42A2-8392-FF12533A6B7A}" type="slidenum">
              <a:rPr lang="en-US" smtClean="0"/>
              <a:pPr/>
              <a:t>51</a:t>
            </a:fld>
            <a:endParaRPr lang="en-US" dirty="0"/>
          </a:p>
        </p:txBody>
      </p:sp>
      <p:pic>
        <p:nvPicPr>
          <p:cNvPr id="8" name="Picture 7" descr="NUCATS-with-NU-large copy.jpg">
            <a:extLst>
              <a:ext uri="{FF2B5EF4-FFF2-40B4-BE49-F238E27FC236}">
                <a16:creationId xmlns:a16="http://schemas.microsoft.com/office/drawing/2014/main" id="{72CD5DBB-9922-BE42-9920-ED2AD4B1EA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4416" y="4669971"/>
            <a:ext cx="1335458" cy="473529"/>
          </a:xfrm>
          <a:prstGeom prst="rect">
            <a:avLst/>
          </a:prstGeom>
        </p:spPr>
      </p:pic>
      <p:pic>
        <p:nvPicPr>
          <p:cNvPr id="5" name="Content Placeholder 4" descr="Screen Clippin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431797" y="869950"/>
            <a:ext cx="6466143" cy="2976563"/>
          </a:xfrm>
        </p:spPr>
      </p:pic>
    </p:spTree>
    <p:extLst>
      <p:ext uri="{BB962C8B-B14F-4D97-AF65-F5344CB8AC3E}">
        <p14:creationId xmlns:p14="http://schemas.microsoft.com/office/powerpoint/2010/main" val="20062741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EB8910E-2CB3-AF48-9C6D-14D5E7BFA5B7}"/>
              </a:ext>
            </a:extLst>
          </p:cNvPr>
          <p:cNvSpPr>
            <a:spLocks noGrp="1"/>
          </p:cNvSpPr>
          <p:nvPr>
            <p:ph type="sldNum" sz="quarter" idx="16"/>
          </p:nvPr>
        </p:nvSpPr>
        <p:spPr/>
        <p:txBody>
          <a:bodyPr/>
          <a:lstStyle/>
          <a:p>
            <a:fld id="{0D558541-60C9-42A2-8392-FF12533A6B7A}" type="slidenum">
              <a:rPr lang="en-US" smtClean="0"/>
              <a:pPr/>
              <a:t>52</a:t>
            </a:fld>
            <a:endParaRPr lang="en-US" dirty="0"/>
          </a:p>
        </p:txBody>
      </p:sp>
      <p:pic>
        <p:nvPicPr>
          <p:cNvPr id="8" name="Picture 7" descr="NUCATS-with-NU-large copy.jpg">
            <a:extLst>
              <a:ext uri="{FF2B5EF4-FFF2-40B4-BE49-F238E27FC236}">
                <a16:creationId xmlns:a16="http://schemas.microsoft.com/office/drawing/2014/main" id="{72CD5DBB-9922-BE42-9920-ED2AD4B1EA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4416" y="4669971"/>
            <a:ext cx="1335458" cy="473529"/>
          </a:xfrm>
          <a:prstGeom prst="rect">
            <a:avLst/>
          </a:prstGeom>
        </p:spPr>
      </p:pic>
      <p:pic>
        <p:nvPicPr>
          <p:cNvPr id="5" name="Content Placeholder 4" descr="Screen Clippin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11136" y="938450"/>
            <a:ext cx="5380039" cy="1915587"/>
          </a:xfrm>
        </p:spPr>
      </p:pic>
      <p:pic>
        <p:nvPicPr>
          <p:cNvPr id="6" name="Picture 5" descr="Screen Clipping"/>
          <p:cNvPicPr>
            <a:picLocks noChangeAspect="1"/>
          </p:cNvPicPr>
          <p:nvPr/>
        </p:nvPicPr>
        <p:blipFill rotWithShape="1">
          <a:blip r:embed="rId5">
            <a:extLst>
              <a:ext uri="{28A0092B-C50C-407E-A947-70E740481C1C}">
                <a14:useLocalDpi xmlns:a14="http://schemas.microsoft.com/office/drawing/2010/main" val="0"/>
              </a:ext>
            </a:extLst>
          </a:blip>
          <a:srcRect r="26731"/>
          <a:stretch/>
        </p:blipFill>
        <p:spPr>
          <a:xfrm>
            <a:off x="4318669" y="2314055"/>
            <a:ext cx="4333875" cy="2466629"/>
          </a:xfrm>
          <a:prstGeom prst="rect">
            <a:avLst/>
          </a:prstGeom>
        </p:spPr>
      </p:pic>
      <p:cxnSp>
        <p:nvCxnSpPr>
          <p:cNvPr id="10" name="Straight Arrow Connector 9"/>
          <p:cNvCxnSpPr/>
          <p:nvPr/>
        </p:nvCxnSpPr>
        <p:spPr>
          <a:xfrm>
            <a:off x="2076450" y="2314055"/>
            <a:ext cx="2085975" cy="103874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76616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EB8910E-2CB3-AF48-9C6D-14D5E7BFA5B7}"/>
              </a:ext>
            </a:extLst>
          </p:cNvPr>
          <p:cNvSpPr>
            <a:spLocks noGrp="1"/>
          </p:cNvSpPr>
          <p:nvPr>
            <p:ph type="sldNum" sz="quarter" idx="16"/>
          </p:nvPr>
        </p:nvSpPr>
        <p:spPr/>
        <p:txBody>
          <a:bodyPr/>
          <a:lstStyle/>
          <a:p>
            <a:fld id="{0D558541-60C9-42A2-8392-FF12533A6B7A}" type="slidenum">
              <a:rPr lang="en-US" smtClean="0"/>
              <a:pPr/>
              <a:t>53</a:t>
            </a:fld>
            <a:endParaRPr lang="en-US" dirty="0"/>
          </a:p>
        </p:txBody>
      </p:sp>
      <p:pic>
        <p:nvPicPr>
          <p:cNvPr id="8" name="Picture 7" descr="NUCATS-with-NU-large copy.jpg">
            <a:extLst>
              <a:ext uri="{FF2B5EF4-FFF2-40B4-BE49-F238E27FC236}">
                <a16:creationId xmlns:a16="http://schemas.microsoft.com/office/drawing/2014/main" id="{72CD5DBB-9922-BE42-9920-ED2AD4B1EA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4416" y="4669971"/>
            <a:ext cx="1335458" cy="473529"/>
          </a:xfrm>
          <a:prstGeom prst="rect">
            <a:avLst/>
          </a:prstGeom>
        </p:spPr>
      </p:pic>
      <p:pic>
        <p:nvPicPr>
          <p:cNvPr id="5" name="Content Placeholder 4" descr="Screen Clippin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76490" y="412750"/>
            <a:ext cx="3319157" cy="2976563"/>
          </a:xfrm>
        </p:spPr>
      </p:pic>
      <p:cxnSp>
        <p:nvCxnSpPr>
          <p:cNvPr id="10" name="Straight Arrow Connector 9"/>
          <p:cNvCxnSpPr/>
          <p:nvPr/>
        </p:nvCxnSpPr>
        <p:spPr>
          <a:xfrm flipV="1">
            <a:off x="2933700" y="2009775"/>
            <a:ext cx="1561947" cy="5048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4" name="Picture 1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8868" y="1755321"/>
            <a:ext cx="4199850" cy="2914650"/>
          </a:xfrm>
          <a:prstGeom prst="rect">
            <a:avLst/>
          </a:prstGeom>
          <a:ln>
            <a:noFill/>
          </a:ln>
          <a:effectLst>
            <a:glow rad="101600">
              <a:schemeClr val="accent2">
                <a:satMod val="175000"/>
                <a:alpha val="40000"/>
              </a:schemeClr>
            </a:glow>
            <a:outerShdw blurRad="292100" dist="139700" dir="2700000" algn="tl" rotWithShape="0">
              <a:srgbClr val="333333">
                <a:alpha val="65000"/>
              </a:srgbClr>
            </a:outerShdw>
          </a:effectLst>
        </p:spPr>
      </p:pic>
    </p:spTree>
    <p:extLst>
      <p:ext uri="{BB962C8B-B14F-4D97-AF65-F5344CB8AC3E}">
        <p14:creationId xmlns:p14="http://schemas.microsoft.com/office/powerpoint/2010/main" val="11891024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D9B8A-2AD6-5A46-AFF6-E6167CB90E56}"/>
              </a:ext>
            </a:extLst>
          </p:cNvPr>
          <p:cNvSpPr>
            <a:spLocks noGrp="1"/>
          </p:cNvSpPr>
          <p:nvPr>
            <p:ph type="title"/>
          </p:nvPr>
        </p:nvSpPr>
        <p:spPr/>
        <p:txBody>
          <a:bodyPr/>
          <a:lstStyle/>
          <a:p>
            <a:r>
              <a:rPr lang="en-US" b="1" dirty="0"/>
              <a:t>Predatory or not?</a:t>
            </a:r>
          </a:p>
        </p:txBody>
      </p:sp>
      <p:sp>
        <p:nvSpPr>
          <p:cNvPr id="7" name="Slide Number Placeholder 6">
            <a:extLst>
              <a:ext uri="{FF2B5EF4-FFF2-40B4-BE49-F238E27FC236}">
                <a16:creationId xmlns:a16="http://schemas.microsoft.com/office/drawing/2014/main" id="{5EB8910E-2CB3-AF48-9C6D-14D5E7BFA5B7}"/>
              </a:ext>
            </a:extLst>
          </p:cNvPr>
          <p:cNvSpPr>
            <a:spLocks noGrp="1"/>
          </p:cNvSpPr>
          <p:nvPr>
            <p:ph type="sldNum" sz="quarter" idx="16"/>
          </p:nvPr>
        </p:nvSpPr>
        <p:spPr/>
        <p:txBody>
          <a:bodyPr/>
          <a:lstStyle/>
          <a:p>
            <a:fld id="{0D558541-60C9-42A2-8392-FF12533A6B7A}" type="slidenum">
              <a:rPr lang="en-US" smtClean="0"/>
              <a:pPr/>
              <a:t>54</a:t>
            </a:fld>
            <a:endParaRPr lang="en-US" dirty="0"/>
          </a:p>
        </p:txBody>
      </p:sp>
      <p:pic>
        <p:nvPicPr>
          <p:cNvPr id="8" name="Picture 7" descr="NUCATS-with-NU-large copy.jpg">
            <a:extLst>
              <a:ext uri="{FF2B5EF4-FFF2-40B4-BE49-F238E27FC236}">
                <a16:creationId xmlns:a16="http://schemas.microsoft.com/office/drawing/2014/main" id="{72CD5DBB-9922-BE42-9920-ED2AD4B1EA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4416" y="4669971"/>
            <a:ext cx="1335458" cy="473529"/>
          </a:xfrm>
          <a:prstGeom prst="rect">
            <a:avLst/>
          </a:prstGeom>
        </p:spPr>
      </p:pic>
      <p:pic>
        <p:nvPicPr>
          <p:cNvPr id="11" name="Content Placeholder 10"/>
          <p:cNvPicPr>
            <a:picLocks noGrp="1" noChangeAspect="1"/>
          </p:cNvPicPr>
          <p:nvPr>
            <p:ph idx="1"/>
          </p:nvPr>
        </p:nvPicPr>
        <p:blipFill>
          <a:blip r:embed="rId4"/>
          <a:stretch>
            <a:fillRect/>
          </a:stretch>
        </p:blipFill>
        <p:spPr>
          <a:xfrm>
            <a:off x="3049817" y="850261"/>
            <a:ext cx="2714890" cy="3819710"/>
          </a:xfrm>
        </p:spPr>
      </p:pic>
      <p:pic>
        <p:nvPicPr>
          <p:cNvPr id="4" name="Picture 3">
            <a:extLst>
              <a:ext uri="{FF2B5EF4-FFF2-40B4-BE49-F238E27FC236}">
                <a16:creationId xmlns:a16="http://schemas.microsoft.com/office/drawing/2014/main" id="{0B2FB614-2236-E849-A5EA-C34C8C12BE8F}"/>
              </a:ext>
            </a:extLst>
          </p:cNvPr>
          <p:cNvPicPr>
            <a:picLocks noChangeAspect="1"/>
          </p:cNvPicPr>
          <p:nvPr/>
        </p:nvPicPr>
        <p:blipFill>
          <a:blip r:embed="rId5"/>
          <a:stretch>
            <a:fillRect/>
          </a:stretch>
        </p:blipFill>
        <p:spPr>
          <a:xfrm>
            <a:off x="6420622" y="1675251"/>
            <a:ext cx="1659205" cy="2169729"/>
          </a:xfrm>
          <a:prstGeom prst="rect">
            <a:avLst/>
          </a:prstGeom>
        </p:spPr>
      </p:pic>
    </p:spTree>
    <p:extLst>
      <p:ext uri="{BB962C8B-B14F-4D97-AF65-F5344CB8AC3E}">
        <p14:creationId xmlns:p14="http://schemas.microsoft.com/office/powerpoint/2010/main" val="147366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EB8910E-2CB3-AF48-9C6D-14D5E7BFA5B7}"/>
              </a:ext>
            </a:extLst>
          </p:cNvPr>
          <p:cNvSpPr>
            <a:spLocks noGrp="1"/>
          </p:cNvSpPr>
          <p:nvPr>
            <p:ph type="sldNum" sz="quarter" idx="16"/>
          </p:nvPr>
        </p:nvSpPr>
        <p:spPr/>
        <p:txBody>
          <a:bodyPr/>
          <a:lstStyle/>
          <a:p>
            <a:fld id="{0D558541-60C9-42A2-8392-FF12533A6B7A}" type="slidenum">
              <a:rPr lang="en-US" smtClean="0"/>
              <a:pPr/>
              <a:t>55</a:t>
            </a:fld>
            <a:endParaRPr lang="en-US" dirty="0"/>
          </a:p>
        </p:txBody>
      </p:sp>
      <p:pic>
        <p:nvPicPr>
          <p:cNvPr id="8" name="Picture 7" descr="NUCATS-with-NU-large copy.jpg">
            <a:extLst>
              <a:ext uri="{FF2B5EF4-FFF2-40B4-BE49-F238E27FC236}">
                <a16:creationId xmlns:a16="http://schemas.microsoft.com/office/drawing/2014/main" id="{72CD5DBB-9922-BE42-9920-ED2AD4B1EA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4416" y="4669971"/>
            <a:ext cx="1335458" cy="473529"/>
          </a:xfrm>
          <a:prstGeom prst="rect">
            <a:avLst/>
          </a:prstGeom>
        </p:spPr>
      </p:pic>
      <p:pic>
        <p:nvPicPr>
          <p:cNvPr id="5" name="Content Placeholder 4"/>
          <p:cNvPicPr>
            <a:picLocks noGrp="1" noChangeAspect="1"/>
          </p:cNvPicPr>
          <p:nvPr>
            <p:ph idx="1"/>
          </p:nvPr>
        </p:nvPicPr>
        <p:blipFill rotWithShape="1">
          <a:blip r:embed="rId4"/>
          <a:srcRect r="14736"/>
          <a:stretch/>
        </p:blipFill>
        <p:spPr>
          <a:xfrm>
            <a:off x="1724441" y="428515"/>
            <a:ext cx="5869425" cy="3800021"/>
          </a:xfrm>
        </p:spPr>
      </p:pic>
      <p:cxnSp>
        <p:nvCxnSpPr>
          <p:cNvPr id="9" name="Straight Arrow Connector 8">
            <a:extLst>
              <a:ext uri="{FF2B5EF4-FFF2-40B4-BE49-F238E27FC236}">
                <a16:creationId xmlns:a16="http://schemas.microsoft.com/office/drawing/2014/main" id="{50BC31EE-F558-7C45-9E72-248EEB405DF2}"/>
              </a:ext>
            </a:extLst>
          </p:cNvPr>
          <p:cNvCxnSpPr>
            <a:cxnSpLocks/>
          </p:cNvCxnSpPr>
          <p:nvPr/>
        </p:nvCxnSpPr>
        <p:spPr>
          <a:xfrm flipH="1" flipV="1">
            <a:off x="6230006" y="1216572"/>
            <a:ext cx="1263868" cy="5806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5237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EB8910E-2CB3-AF48-9C6D-14D5E7BFA5B7}"/>
              </a:ext>
            </a:extLst>
          </p:cNvPr>
          <p:cNvSpPr>
            <a:spLocks noGrp="1"/>
          </p:cNvSpPr>
          <p:nvPr>
            <p:ph type="sldNum" sz="quarter" idx="16"/>
          </p:nvPr>
        </p:nvSpPr>
        <p:spPr/>
        <p:txBody>
          <a:bodyPr/>
          <a:lstStyle/>
          <a:p>
            <a:fld id="{0D558541-60C9-42A2-8392-FF12533A6B7A}" type="slidenum">
              <a:rPr lang="en-US" smtClean="0"/>
              <a:pPr/>
              <a:t>56</a:t>
            </a:fld>
            <a:endParaRPr lang="en-US" dirty="0"/>
          </a:p>
        </p:txBody>
      </p:sp>
      <p:pic>
        <p:nvPicPr>
          <p:cNvPr id="8" name="Picture 7" descr="NUCATS-with-NU-large copy.jpg">
            <a:extLst>
              <a:ext uri="{FF2B5EF4-FFF2-40B4-BE49-F238E27FC236}">
                <a16:creationId xmlns:a16="http://schemas.microsoft.com/office/drawing/2014/main" id="{72CD5DBB-9922-BE42-9920-ED2AD4B1EA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4416" y="4669971"/>
            <a:ext cx="1335458" cy="473529"/>
          </a:xfrm>
          <a:prstGeom prst="rect">
            <a:avLst/>
          </a:prstGeom>
        </p:spPr>
      </p:pic>
      <p:pic>
        <p:nvPicPr>
          <p:cNvPr id="5" name="Content Placeholder 4"/>
          <p:cNvPicPr>
            <a:picLocks noGrp="1" noChangeAspect="1"/>
          </p:cNvPicPr>
          <p:nvPr>
            <p:ph idx="1"/>
          </p:nvPr>
        </p:nvPicPr>
        <p:blipFill>
          <a:blip r:embed="rId4"/>
          <a:stretch>
            <a:fillRect/>
          </a:stretch>
        </p:blipFill>
        <p:spPr>
          <a:xfrm>
            <a:off x="1051059" y="938450"/>
            <a:ext cx="3700193" cy="1915587"/>
          </a:xfr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5"/>
          <a:stretch>
            <a:fillRect/>
          </a:stretch>
        </p:blipFill>
        <p:spPr>
          <a:xfrm>
            <a:off x="4627506" y="2314055"/>
            <a:ext cx="3716201" cy="2466629"/>
          </a:xfrm>
          <a:prstGeom prst="rect">
            <a:avLst/>
          </a:prstGeom>
          <a:effectLst>
            <a:outerShdw blurRad="50800" dist="38100" dir="2700000" algn="tl" rotWithShape="0">
              <a:prstClr val="black">
                <a:alpha val="40000"/>
              </a:prstClr>
            </a:outerShdw>
          </a:effectLst>
        </p:spPr>
      </p:pic>
      <p:cxnSp>
        <p:nvCxnSpPr>
          <p:cNvPr id="10" name="Straight Arrow Connector 9"/>
          <p:cNvCxnSpPr>
            <a:cxnSpLocks/>
          </p:cNvCxnSpPr>
          <p:nvPr/>
        </p:nvCxnSpPr>
        <p:spPr>
          <a:xfrm>
            <a:off x="1994338" y="1710559"/>
            <a:ext cx="2569779" cy="145042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46873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EB8910E-2CB3-AF48-9C6D-14D5E7BFA5B7}"/>
              </a:ext>
            </a:extLst>
          </p:cNvPr>
          <p:cNvSpPr>
            <a:spLocks noGrp="1"/>
          </p:cNvSpPr>
          <p:nvPr>
            <p:ph type="sldNum" sz="quarter" idx="16"/>
          </p:nvPr>
        </p:nvSpPr>
        <p:spPr/>
        <p:txBody>
          <a:bodyPr/>
          <a:lstStyle/>
          <a:p>
            <a:fld id="{0D558541-60C9-42A2-8392-FF12533A6B7A}" type="slidenum">
              <a:rPr lang="en-US" smtClean="0"/>
              <a:pPr/>
              <a:t>57</a:t>
            </a:fld>
            <a:endParaRPr lang="en-US" dirty="0"/>
          </a:p>
        </p:txBody>
      </p:sp>
      <p:pic>
        <p:nvPicPr>
          <p:cNvPr id="8" name="Picture 7" descr="NUCATS-with-NU-large copy.jpg">
            <a:extLst>
              <a:ext uri="{FF2B5EF4-FFF2-40B4-BE49-F238E27FC236}">
                <a16:creationId xmlns:a16="http://schemas.microsoft.com/office/drawing/2014/main" id="{72CD5DBB-9922-BE42-9920-ED2AD4B1EA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4416" y="4669971"/>
            <a:ext cx="1335458" cy="473529"/>
          </a:xfrm>
          <a:prstGeom prst="rect">
            <a:avLst/>
          </a:prstGeom>
        </p:spPr>
      </p:pic>
      <p:pic>
        <p:nvPicPr>
          <p:cNvPr id="5" name="Content Placeholder 4"/>
          <p:cNvPicPr>
            <a:picLocks noGrp="1" noChangeAspect="1"/>
          </p:cNvPicPr>
          <p:nvPr>
            <p:ph idx="1"/>
          </p:nvPr>
        </p:nvPicPr>
        <p:blipFill>
          <a:blip r:embed="rId4"/>
          <a:stretch>
            <a:fillRect/>
          </a:stretch>
        </p:blipFill>
        <p:spPr>
          <a:xfrm>
            <a:off x="1176490" y="570472"/>
            <a:ext cx="3319157" cy="2661119"/>
          </a:xfrm>
          <a:effectLst>
            <a:outerShdw blurRad="50800" dist="38100" dir="2700000" algn="tl" rotWithShape="0">
              <a:prstClr val="black">
                <a:alpha val="40000"/>
              </a:prstClr>
            </a:outerShdw>
          </a:effectLst>
        </p:spPr>
      </p:pic>
      <p:cxnSp>
        <p:nvCxnSpPr>
          <p:cNvPr id="10" name="Straight Arrow Connector 9"/>
          <p:cNvCxnSpPr>
            <a:cxnSpLocks/>
          </p:cNvCxnSpPr>
          <p:nvPr/>
        </p:nvCxnSpPr>
        <p:spPr>
          <a:xfrm>
            <a:off x="106474" y="2315399"/>
            <a:ext cx="1228187" cy="80797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a:blip r:embed="rId5"/>
          <a:stretch>
            <a:fillRect/>
          </a:stretch>
        </p:blipFill>
        <p:spPr>
          <a:xfrm>
            <a:off x="4638868" y="1774575"/>
            <a:ext cx="4199850" cy="2876142"/>
          </a:xfrm>
          <a:prstGeom prst="rect">
            <a:avLst/>
          </a:prstGeom>
          <a:ln>
            <a:noFill/>
          </a:ln>
          <a:effectLst>
            <a:glow rad="101600">
              <a:schemeClr val="accent2">
                <a:satMod val="175000"/>
                <a:alpha val="40000"/>
              </a:schemeClr>
            </a:glow>
            <a:outerShdw blurRad="292100" dist="139700" dir="2700000" algn="tl" rotWithShape="0">
              <a:srgbClr val="333333">
                <a:alpha val="65000"/>
              </a:srgbClr>
            </a:outerShdw>
          </a:effectLst>
        </p:spPr>
      </p:pic>
      <p:cxnSp>
        <p:nvCxnSpPr>
          <p:cNvPr id="9" name="Straight Arrow Connector 8">
            <a:extLst>
              <a:ext uri="{FF2B5EF4-FFF2-40B4-BE49-F238E27FC236}">
                <a16:creationId xmlns:a16="http://schemas.microsoft.com/office/drawing/2014/main" id="{8171143C-9808-4B4F-843D-E79F5F6A97FF}"/>
              </a:ext>
            </a:extLst>
          </p:cNvPr>
          <p:cNvCxnSpPr/>
          <p:nvPr/>
        </p:nvCxnSpPr>
        <p:spPr>
          <a:xfrm flipV="1">
            <a:off x="3472356" y="3823138"/>
            <a:ext cx="1561947" cy="5048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05362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D9B8A-2AD6-5A46-AFF6-E6167CB90E56}"/>
              </a:ext>
            </a:extLst>
          </p:cNvPr>
          <p:cNvSpPr>
            <a:spLocks noGrp="1"/>
          </p:cNvSpPr>
          <p:nvPr>
            <p:ph type="title"/>
          </p:nvPr>
        </p:nvSpPr>
        <p:spPr/>
        <p:txBody>
          <a:bodyPr/>
          <a:lstStyle/>
          <a:p>
            <a:r>
              <a:rPr lang="en-US" b="1" dirty="0"/>
              <a:t>Takeaways</a:t>
            </a:r>
          </a:p>
        </p:txBody>
      </p:sp>
      <p:sp>
        <p:nvSpPr>
          <p:cNvPr id="7" name="Slide Number Placeholder 6">
            <a:extLst>
              <a:ext uri="{FF2B5EF4-FFF2-40B4-BE49-F238E27FC236}">
                <a16:creationId xmlns:a16="http://schemas.microsoft.com/office/drawing/2014/main" id="{5EB8910E-2CB3-AF48-9C6D-14D5E7BFA5B7}"/>
              </a:ext>
            </a:extLst>
          </p:cNvPr>
          <p:cNvSpPr>
            <a:spLocks noGrp="1"/>
          </p:cNvSpPr>
          <p:nvPr>
            <p:ph type="sldNum" sz="quarter" idx="16"/>
          </p:nvPr>
        </p:nvSpPr>
        <p:spPr/>
        <p:txBody>
          <a:bodyPr/>
          <a:lstStyle/>
          <a:p>
            <a:fld id="{0D558541-60C9-42A2-8392-FF12533A6B7A}" type="slidenum">
              <a:rPr lang="en-US" smtClean="0"/>
              <a:pPr/>
              <a:t>58</a:t>
            </a:fld>
            <a:endParaRPr lang="en-US" dirty="0"/>
          </a:p>
        </p:txBody>
      </p:sp>
      <p:pic>
        <p:nvPicPr>
          <p:cNvPr id="8" name="Picture 7" descr="NUCATS-with-NU-large copy.jpg">
            <a:extLst>
              <a:ext uri="{FF2B5EF4-FFF2-40B4-BE49-F238E27FC236}">
                <a16:creationId xmlns:a16="http://schemas.microsoft.com/office/drawing/2014/main" id="{72CD5DBB-9922-BE42-9920-ED2AD4B1E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4416" y="4669971"/>
            <a:ext cx="1335458" cy="473529"/>
          </a:xfrm>
          <a:prstGeom prst="rect">
            <a:avLst/>
          </a:prstGeom>
        </p:spPr>
      </p:pic>
      <p:sp>
        <p:nvSpPr>
          <p:cNvPr id="3" name="Content Placeholder 2"/>
          <p:cNvSpPr>
            <a:spLocks noGrp="1"/>
          </p:cNvSpPr>
          <p:nvPr>
            <p:ph idx="1"/>
          </p:nvPr>
        </p:nvSpPr>
        <p:spPr>
          <a:xfrm>
            <a:off x="1001859" y="1132571"/>
            <a:ext cx="7190249" cy="2976561"/>
          </a:xfrm>
        </p:spPr>
        <p:txBody>
          <a:bodyPr/>
          <a:lstStyle/>
          <a:p>
            <a:r>
              <a:rPr lang="en-US" sz="1600" b="1" dirty="0"/>
              <a:t>Remember the consequences!</a:t>
            </a:r>
          </a:p>
          <a:p>
            <a:pPr lvl="1"/>
            <a:r>
              <a:rPr lang="en-US" sz="1600" dirty="0"/>
              <a:t>Predatory journals cost time, money, and copyrights</a:t>
            </a:r>
          </a:p>
          <a:p>
            <a:endParaRPr lang="en-US" sz="900" dirty="0"/>
          </a:p>
          <a:p>
            <a:r>
              <a:rPr lang="en-US" sz="1600" b="1" dirty="0"/>
              <a:t>Do the work!</a:t>
            </a:r>
          </a:p>
          <a:p>
            <a:pPr lvl="1"/>
            <a:r>
              <a:rPr lang="en-US" sz="1600" dirty="0"/>
              <a:t>Do your due diligence when checking for red flags in journal or conference invitations</a:t>
            </a:r>
          </a:p>
          <a:p>
            <a:endParaRPr lang="en-US" sz="900" dirty="0"/>
          </a:p>
          <a:p>
            <a:r>
              <a:rPr lang="en-US" sz="1600" b="1" dirty="0"/>
              <a:t>Get ahead of the game!</a:t>
            </a:r>
          </a:p>
          <a:p>
            <a:pPr lvl="1"/>
            <a:r>
              <a:rPr lang="en-US" sz="1600" dirty="0"/>
              <a:t>Use the tools available to you to find journals for yourself – utilize Journal Impact Reports or look up journals in your topic area on Scopus or Web of Science to find a good match</a:t>
            </a:r>
          </a:p>
          <a:p>
            <a:endParaRPr lang="en-US" dirty="0"/>
          </a:p>
        </p:txBody>
      </p:sp>
    </p:spTree>
    <p:extLst>
      <p:ext uri="{BB962C8B-B14F-4D97-AF65-F5344CB8AC3E}">
        <p14:creationId xmlns:p14="http://schemas.microsoft.com/office/powerpoint/2010/main" val="348664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D9B8A-2AD6-5A46-AFF6-E6167CB90E56}"/>
              </a:ext>
            </a:extLst>
          </p:cNvPr>
          <p:cNvSpPr>
            <a:spLocks noGrp="1"/>
          </p:cNvSpPr>
          <p:nvPr>
            <p:ph type="title"/>
          </p:nvPr>
        </p:nvSpPr>
        <p:spPr/>
        <p:txBody>
          <a:bodyPr/>
          <a:lstStyle/>
          <a:p>
            <a:r>
              <a:rPr lang="en-US" dirty="0"/>
              <a:t>Cautionary Tales</a:t>
            </a:r>
          </a:p>
        </p:txBody>
      </p:sp>
      <p:sp>
        <p:nvSpPr>
          <p:cNvPr id="4" name="Text Placeholder 3">
            <a:extLst>
              <a:ext uri="{FF2B5EF4-FFF2-40B4-BE49-F238E27FC236}">
                <a16:creationId xmlns:a16="http://schemas.microsoft.com/office/drawing/2014/main" id="{A40A8BCF-3040-D849-ACF8-9DD0CD7AC2B0}"/>
              </a:ext>
            </a:extLst>
          </p:cNvPr>
          <p:cNvSpPr>
            <a:spLocks noGrp="1"/>
          </p:cNvSpPr>
          <p:nvPr>
            <p:ph type="body" sz="quarter" idx="13"/>
          </p:nvPr>
        </p:nvSpPr>
        <p:spPr/>
        <p:txBody>
          <a:bodyPr/>
          <a:lstStyle/>
          <a:p>
            <a:r>
              <a:rPr lang="en-US" dirty="0"/>
              <a:t>Stories from the media about predatory publishing</a:t>
            </a:r>
          </a:p>
        </p:txBody>
      </p:sp>
      <p:sp>
        <p:nvSpPr>
          <p:cNvPr id="7" name="Slide Number Placeholder 6">
            <a:extLst>
              <a:ext uri="{FF2B5EF4-FFF2-40B4-BE49-F238E27FC236}">
                <a16:creationId xmlns:a16="http://schemas.microsoft.com/office/drawing/2014/main" id="{5EB8910E-2CB3-AF48-9C6D-14D5E7BFA5B7}"/>
              </a:ext>
            </a:extLst>
          </p:cNvPr>
          <p:cNvSpPr>
            <a:spLocks noGrp="1"/>
          </p:cNvSpPr>
          <p:nvPr>
            <p:ph type="sldNum" sz="quarter" idx="16"/>
          </p:nvPr>
        </p:nvSpPr>
        <p:spPr/>
        <p:txBody>
          <a:bodyPr/>
          <a:lstStyle/>
          <a:p>
            <a:fld id="{0D558541-60C9-42A2-8392-FF12533A6B7A}" type="slidenum">
              <a:rPr lang="en-US" smtClean="0"/>
              <a:pPr/>
              <a:t>59</a:t>
            </a:fld>
            <a:endParaRPr lang="en-US" dirty="0"/>
          </a:p>
        </p:txBody>
      </p:sp>
      <p:pic>
        <p:nvPicPr>
          <p:cNvPr id="8" name="Picture 7" descr="NUCATS-with-NU-large copy.jpg">
            <a:extLst>
              <a:ext uri="{FF2B5EF4-FFF2-40B4-BE49-F238E27FC236}">
                <a16:creationId xmlns:a16="http://schemas.microsoft.com/office/drawing/2014/main" id="{72CD5DBB-9922-BE42-9920-ED2AD4B1E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4416" y="4669971"/>
            <a:ext cx="1335458" cy="473529"/>
          </a:xfrm>
          <a:prstGeom prst="rect">
            <a:avLst/>
          </a:prstGeom>
        </p:spPr>
      </p:pic>
      <p:sp>
        <p:nvSpPr>
          <p:cNvPr id="3" name="Content Placeholder 2"/>
          <p:cNvSpPr>
            <a:spLocks noGrp="1"/>
          </p:cNvSpPr>
          <p:nvPr>
            <p:ph idx="1"/>
          </p:nvPr>
        </p:nvSpPr>
        <p:spPr>
          <a:xfrm>
            <a:off x="1088570" y="1391241"/>
            <a:ext cx="7190249" cy="2976561"/>
          </a:xfrm>
        </p:spPr>
        <p:txBody>
          <a:bodyPr/>
          <a:lstStyle/>
          <a:p>
            <a:r>
              <a:rPr lang="en-US" dirty="0">
                <a:hlinkClick r:id="rId3"/>
              </a:rPr>
              <a:t>How I became easy prey to a predatory publisher </a:t>
            </a:r>
            <a:r>
              <a:rPr lang="en-US" dirty="0"/>
              <a:t>By Alan H. Chambers</a:t>
            </a:r>
          </a:p>
          <a:p>
            <a:endParaRPr lang="en-US" dirty="0">
              <a:hlinkClick r:id="rId4"/>
            </a:endParaRPr>
          </a:p>
          <a:p>
            <a:r>
              <a:rPr lang="en-US" dirty="0">
                <a:hlinkClick r:id="rId4"/>
              </a:rPr>
              <a:t>These Professors Don’t Work for a Predatory Publisher. It Keeps Claiming They Do </a:t>
            </a:r>
            <a:r>
              <a:rPr lang="en-US" dirty="0"/>
              <a:t>By Emma Pettit</a:t>
            </a:r>
          </a:p>
          <a:p>
            <a:endParaRPr lang="en-US" dirty="0"/>
          </a:p>
          <a:p>
            <a:r>
              <a:rPr lang="en-US" dirty="0">
                <a:hlinkClick r:id="rId5"/>
              </a:rPr>
              <a:t>When Authors Get Caught in the Predatory (Illegitimate Publishing) Net </a:t>
            </a:r>
            <a:r>
              <a:rPr lang="en-US" dirty="0"/>
              <a:t>By Phaedra Cress</a:t>
            </a:r>
          </a:p>
          <a:p>
            <a:endParaRPr lang="en-US" dirty="0"/>
          </a:p>
          <a:p>
            <a:r>
              <a:rPr lang="en-US" dirty="0">
                <a:hlinkClick r:id="rId6"/>
              </a:rPr>
              <a:t>Medical Journals Have a Fake News Problem </a:t>
            </a:r>
            <a:r>
              <a:rPr lang="en-US" dirty="0"/>
              <a:t>By Esme E. </a:t>
            </a:r>
            <a:r>
              <a:rPr lang="en-US" dirty="0" err="1"/>
              <a:t>Deprez</a:t>
            </a:r>
            <a:r>
              <a:rPr lang="en-US" dirty="0"/>
              <a:t> and Caroline Chen</a:t>
            </a:r>
          </a:p>
        </p:txBody>
      </p:sp>
    </p:spTree>
    <p:extLst>
      <p:ext uri="{BB962C8B-B14F-4D97-AF65-F5344CB8AC3E}">
        <p14:creationId xmlns:p14="http://schemas.microsoft.com/office/powerpoint/2010/main" val="3715248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513B4-6971-864E-9875-7327F1230752}"/>
              </a:ext>
            </a:extLst>
          </p:cNvPr>
          <p:cNvSpPr>
            <a:spLocks noGrp="1"/>
          </p:cNvSpPr>
          <p:nvPr>
            <p:ph type="title"/>
          </p:nvPr>
        </p:nvSpPr>
        <p:spPr/>
        <p:txBody>
          <a:bodyPr/>
          <a:lstStyle/>
          <a:p>
            <a:r>
              <a:rPr lang="en-US" b="1" dirty="0"/>
              <a:t>Open Access ≠ Predatory</a:t>
            </a:r>
          </a:p>
        </p:txBody>
      </p:sp>
      <p:sp>
        <p:nvSpPr>
          <p:cNvPr id="3" name="Content Placeholder 2">
            <a:extLst>
              <a:ext uri="{FF2B5EF4-FFF2-40B4-BE49-F238E27FC236}">
                <a16:creationId xmlns:a16="http://schemas.microsoft.com/office/drawing/2014/main" id="{98BDAE5D-F17D-FD45-AC3F-4F31E6E34F95}"/>
              </a:ext>
            </a:extLst>
          </p:cNvPr>
          <p:cNvSpPr>
            <a:spLocks noGrp="1"/>
          </p:cNvSpPr>
          <p:nvPr>
            <p:ph idx="1"/>
          </p:nvPr>
        </p:nvSpPr>
        <p:spPr>
          <a:xfrm>
            <a:off x="936760" y="1035151"/>
            <a:ext cx="7008027" cy="2976561"/>
          </a:xfrm>
        </p:spPr>
        <p:txBody>
          <a:bodyPr/>
          <a:lstStyle/>
          <a:p>
            <a:r>
              <a:rPr lang="en-US" sz="1800" b="1" dirty="0"/>
              <a:t>Purpose: </a:t>
            </a:r>
            <a:r>
              <a:rPr lang="en-US" sz="1800" dirty="0"/>
              <a:t>Quality Open Access journals strive to make research available to the end-user free of charge</a:t>
            </a:r>
          </a:p>
          <a:p>
            <a:endParaRPr lang="en-US" sz="1000" dirty="0"/>
          </a:p>
          <a:p>
            <a:r>
              <a:rPr lang="en-US" sz="1800" b="1" dirty="0"/>
              <a:t>Fees: </a:t>
            </a:r>
            <a:r>
              <a:rPr lang="en-US" sz="1800" dirty="0"/>
              <a:t>Open Access journals may charge a fee to the author, which should cover the costs of maintaining the quality standards of the journal</a:t>
            </a:r>
          </a:p>
          <a:p>
            <a:endParaRPr lang="en-US" sz="1000" dirty="0"/>
          </a:p>
          <a:p>
            <a:r>
              <a:rPr lang="en-US" sz="1800" b="1" dirty="0"/>
              <a:t>Benefits: </a:t>
            </a:r>
            <a:r>
              <a:rPr lang="en-US" sz="1800" dirty="0"/>
              <a:t>Open Access benefits the authors and readers by eliminating barriers to viewership</a:t>
            </a:r>
          </a:p>
          <a:p>
            <a:endParaRPr lang="en-US" sz="1000" dirty="0"/>
          </a:p>
          <a:p>
            <a:r>
              <a:rPr lang="en-US" sz="1800" b="1" dirty="0"/>
              <a:t>Rights: </a:t>
            </a:r>
            <a:r>
              <a:rPr lang="en-US" sz="1800" dirty="0"/>
              <a:t>You should be able to retain your copyright with most Open Access journals</a:t>
            </a:r>
          </a:p>
          <a:p>
            <a:endParaRPr lang="en-US" dirty="0"/>
          </a:p>
        </p:txBody>
      </p:sp>
      <p:sp>
        <p:nvSpPr>
          <p:cNvPr id="7" name="Slide Number Placeholder 6">
            <a:extLst>
              <a:ext uri="{FF2B5EF4-FFF2-40B4-BE49-F238E27FC236}">
                <a16:creationId xmlns:a16="http://schemas.microsoft.com/office/drawing/2014/main" id="{98000618-7B35-884F-A4DB-D8236B91EBCB}"/>
              </a:ext>
            </a:extLst>
          </p:cNvPr>
          <p:cNvSpPr>
            <a:spLocks noGrp="1"/>
          </p:cNvSpPr>
          <p:nvPr>
            <p:ph type="sldNum" sz="quarter" idx="16"/>
          </p:nvPr>
        </p:nvSpPr>
        <p:spPr/>
        <p:txBody>
          <a:bodyPr/>
          <a:lstStyle/>
          <a:p>
            <a:fld id="{0D558541-60C9-42A2-8392-FF12533A6B7A}" type="slidenum">
              <a:rPr lang="en-US" smtClean="0"/>
              <a:pPr/>
              <a:t>6</a:t>
            </a:fld>
            <a:endParaRPr lang="en-US" dirty="0"/>
          </a:p>
        </p:txBody>
      </p:sp>
      <p:pic>
        <p:nvPicPr>
          <p:cNvPr id="8" name="Picture 7" descr="NUCATS-with-NU-large copy.jpg">
            <a:extLst>
              <a:ext uri="{FF2B5EF4-FFF2-40B4-BE49-F238E27FC236}">
                <a16:creationId xmlns:a16="http://schemas.microsoft.com/office/drawing/2014/main" id="{B4D6D0D7-CA23-9E41-A091-C133960D17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4416" y="4669971"/>
            <a:ext cx="1335458" cy="473529"/>
          </a:xfrm>
          <a:prstGeom prst="rect">
            <a:avLst/>
          </a:prstGeom>
        </p:spPr>
      </p:pic>
    </p:spTree>
    <p:extLst>
      <p:ext uri="{BB962C8B-B14F-4D97-AF65-F5344CB8AC3E}">
        <p14:creationId xmlns:p14="http://schemas.microsoft.com/office/powerpoint/2010/main" val="13729388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D9B8A-2AD6-5A46-AFF6-E6167CB90E56}"/>
              </a:ext>
            </a:extLst>
          </p:cNvPr>
          <p:cNvSpPr>
            <a:spLocks noGrp="1"/>
          </p:cNvSpPr>
          <p:nvPr>
            <p:ph type="title"/>
          </p:nvPr>
        </p:nvSpPr>
        <p:spPr/>
        <p:txBody>
          <a:bodyPr/>
          <a:lstStyle/>
          <a:p>
            <a:r>
              <a:rPr lang="en-US" dirty="0"/>
              <a:t>References</a:t>
            </a:r>
          </a:p>
        </p:txBody>
      </p:sp>
      <p:sp>
        <p:nvSpPr>
          <p:cNvPr id="7" name="Slide Number Placeholder 6">
            <a:extLst>
              <a:ext uri="{FF2B5EF4-FFF2-40B4-BE49-F238E27FC236}">
                <a16:creationId xmlns:a16="http://schemas.microsoft.com/office/drawing/2014/main" id="{5EB8910E-2CB3-AF48-9C6D-14D5E7BFA5B7}"/>
              </a:ext>
            </a:extLst>
          </p:cNvPr>
          <p:cNvSpPr>
            <a:spLocks noGrp="1"/>
          </p:cNvSpPr>
          <p:nvPr>
            <p:ph type="sldNum" sz="quarter" idx="16"/>
          </p:nvPr>
        </p:nvSpPr>
        <p:spPr/>
        <p:txBody>
          <a:bodyPr/>
          <a:lstStyle/>
          <a:p>
            <a:fld id="{0D558541-60C9-42A2-8392-FF12533A6B7A}" type="slidenum">
              <a:rPr lang="en-US" smtClean="0"/>
              <a:pPr/>
              <a:t>60</a:t>
            </a:fld>
            <a:endParaRPr lang="en-US" dirty="0"/>
          </a:p>
        </p:txBody>
      </p:sp>
      <p:pic>
        <p:nvPicPr>
          <p:cNvPr id="8" name="Picture 7" descr="NUCATS-with-NU-large copy.jpg">
            <a:extLst>
              <a:ext uri="{FF2B5EF4-FFF2-40B4-BE49-F238E27FC236}">
                <a16:creationId xmlns:a16="http://schemas.microsoft.com/office/drawing/2014/main" id="{72CD5DBB-9922-BE42-9920-ED2AD4B1E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4416" y="4669971"/>
            <a:ext cx="1335458" cy="473529"/>
          </a:xfrm>
          <a:prstGeom prst="rect">
            <a:avLst/>
          </a:prstGeom>
        </p:spPr>
      </p:pic>
      <p:sp>
        <p:nvSpPr>
          <p:cNvPr id="3" name="Content Placeholder 2"/>
          <p:cNvSpPr>
            <a:spLocks noGrp="1"/>
          </p:cNvSpPr>
          <p:nvPr>
            <p:ph idx="1"/>
          </p:nvPr>
        </p:nvSpPr>
        <p:spPr>
          <a:xfrm>
            <a:off x="1088570" y="1526709"/>
            <a:ext cx="7403358" cy="2976561"/>
          </a:xfrm>
        </p:spPr>
        <p:txBody>
          <a:bodyPr/>
          <a:lstStyle/>
          <a:p>
            <a:r>
              <a:rPr lang="en-US" sz="1200" dirty="0"/>
              <a:t>Bowman JD. (2014). Predatory Publishing, Questionable Peer Review, and Fraudulent Conferences. </a:t>
            </a:r>
            <a:r>
              <a:rPr lang="en-US" sz="1200" i="1" dirty="0"/>
              <a:t>American Journal of Pharmaceutical Education</a:t>
            </a:r>
            <a:r>
              <a:rPr lang="en-US" sz="1200" dirty="0"/>
              <a:t>, 78(10):1-6. </a:t>
            </a:r>
            <a:r>
              <a:rPr lang="en-US" sz="1200" dirty="0">
                <a:hlinkClick r:id="rId3"/>
              </a:rPr>
              <a:t>https://doi:10.5688/ajpe7810176</a:t>
            </a:r>
            <a:r>
              <a:rPr lang="en-US" sz="1200" dirty="0"/>
              <a:t> </a:t>
            </a:r>
          </a:p>
          <a:p>
            <a:r>
              <a:rPr lang="en-US" sz="1200" dirty="0" err="1"/>
              <a:t>Gutzman</a:t>
            </a:r>
            <a:r>
              <a:rPr lang="en-US" sz="1200" dirty="0"/>
              <a:t>, K. Writing, Citing, &amp; Publishing: Publishing Your Work. </a:t>
            </a:r>
            <a:r>
              <a:rPr lang="en-US" sz="1200" i="1" dirty="0"/>
              <a:t>Galter Health Sciences Library: </a:t>
            </a:r>
            <a:r>
              <a:rPr lang="en-US" sz="1200" i="1" dirty="0" err="1"/>
              <a:t>GalterGuides</a:t>
            </a:r>
            <a:r>
              <a:rPr lang="en-US" sz="1200" dirty="0"/>
              <a:t>. </a:t>
            </a:r>
            <a:r>
              <a:rPr lang="en-US" sz="1200" dirty="0">
                <a:hlinkClick r:id="rId4"/>
              </a:rPr>
              <a:t>https://libguides.galter.northwestern.edu/c.php?g=474404</a:t>
            </a:r>
            <a:endParaRPr lang="en-US" sz="1200" dirty="0"/>
          </a:p>
          <a:p>
            <a:r>
              <a:rPr lang="en-US" sz="1200" dirty="0"/>
              <a:t>Mercier, E., Tardif, P., </a:t>
            </a:r>
            <a:r>
              <a:rPr lang="en-US" sz="1200" dirty="0" err="1"/>
              <a:t>Émond</a:t>
            </a:r>
            <a:r>
              <a:rPr lang="en-US" sz="1200" dirty="0"/>
              <a:t>, M. &amp; Le Sage, N. (2017)</a:t>
            </a:r>
            <a:r>
              <a:rPr lang="en-US" sz="1200" i="1" dirty="0"/>
              <a:t>.</a:t>
            </a:r>
            <a:r>
              <a:rPr lang="en-US" sz="1200" dirty="0"/>
              <a:t> Predatory publishers and fraudulent conferences: Perspectives and implications for novice researchers. </a:t>
            </a:r>
            <a:r>
              <a:rPr lang="en-US" sz="1200" i="1" dirty="0" err="1"/>
              <a:t>Perspect</a:t>
            </a:r>
            <a:r>
              <a:rPr lang="en-US" sz="1200" i="1" dirty="0"/>
              <a:t> Med </a:t>
            </a:r>
            <a:r>
              <a:rPr lang="en-US" sz="1200" i="1" dirty="0" err="1"/>
              <a:t>Educ</a:t>
            </a:r>
            <a:r>
              <a:rPr lang="en-US" sz="1200" i="1" dirty="0"/>
              <a:t>,</a:t>
            </a:r>
            <a:r>
              <a:rPr lang="en-US" sz="1200" dirty="0"/>
              <a:t> 6, 433–434. </a:t>
            </a:r>
            <a:r>
              <a:rPr lang="en-US" sz="1200" dirty="0">
                <a:hlinkClick r:id="rId5"/>
              </a:rPr>
              <a:t>https://doi-org.ezproxy.galter.northwestern.edu/10.1007/s40037-017-0381-x</a:t>
            </a:r>
            <a:endParaRPr lang="en-US" sz="1200" dirty="0"/>
          </a:p>
          <a:p>
            <a:r>
              <a:rPr lang="en-US" sz="1200" dirty="0"/>
              <a:t>Moher, D. &amp; Moher, E. (2016). Stop predatory publishers now: Act collaboratively. </a:t>
            </a:r>
            <a:r>
              <a:rPr lang="en-US" sz="1200" i="1" dirty="0"/>
              <a:t>Annals of Internal Medicine</a:t>
            </a:r>
            <a:r>
              <a:rPr lang="en-US" sz="1200" dirty="0"/>
              <a:t>,164(9): 616-617. </a:t>
            </a:r>
            <a:r>
              <a:rPr lang="en-US" sz="1200" dirty="0">
                <a:hlinkClick r:id="rId6"/>
              </a:rPr>
              <a:t>https://www.scopus.com/inward/record.uri?eid=2-s2.0-84982135046&amp;doi=10.7326%2fM15-3015&amp;partnerID=40&amp;md5=34778f44726e4643fe09f6bc47042f0c</a:t>
            </a:r>
            <a:endParaRPr lang="en-US" sz="1200" dirty="0"/>
          </a:p>
          <a:p>
            <a:r>
              <a:rPr lang="en-US" sz="1200" dirty="0"/>
              <a:t>Van </a:t>
            </a:r>
            <a:r>
              <a:rPr lang="en-US" sz="1200" dirty="0" err="1"/>
              <a:t>Nuland</a:t>
            </a:r>
            <a:r>
              <a:rPr lang="en-US" sz="1200" dirty="0"/>
              <a:t>, S.E. &amp; Rogers, K.A. (2017). Academic nightmares: Predatory publishing. </a:t>
            </a:r>
            <a:r>
              <a:rPr lang="en-US" sz="1200" i="1" dirty="0"/>
              <a:t>American Association of Anatomists</a:t>
            </a:r>
            <a:r>
              <a:rPr lang="en-US" sz="1200" dirty="0"/>
              <a:t>, 10(4): 392-394. </a:t>
            </a:r>
            <a:r>
              <a:rPr lang="en-US" sz="1200" dirty="0">
                <a:hlinkClick r:id="rId7"/>
              </a:rPr>
              <a:t>https://doi:10.1002/ase.1671</a:t>
            </a:r>
            <a:r>
              <a:rPr lang="en-US" sz="1200" dirty="0"/>
              <a:t> </a:t>
            </a:r>
          </a:p>
        </p:txBody>
      </p:sp>
    </p:spTree>
    <p:extLst>
      <p:ext uri="{BB962C8B-B14F-4D97-AF65-F5344CB8AC3E}">
        <p14:creationId xmlns:p14="http://schemas.microsoft.com/office/powerpoint/2010/main" val="19404040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923372-4DF6-BD40-BF1E-CC99B0C2F075}"/>
              </a:ext>
            </a:extLst>
          </p:cNvPr>
          <p:cNvSpPr>
            <a:spLocks noGrp="1"/>
          </p:cNvSpPr>
          <p:nvPr>
            <p:ph type="sldNum" sz="quarter" idx="12"/>
          </p:nvPr>
        </p:nvSpPr>
        <p:spPr/>
        <p:txBody>
          <a:bodyPr/>
          <a:lstStyle/>
          <a:p>
            <a:fld id="{0D558541-60C9-42A2-8392-FF12533A6B7A}" type="slidenum">
              <a:rPr lang="en-US" smtClean="0">
                <a:solidFill>
                  <a:prstClr val="white"/>
                </a:solidFill>
              </a:rPr>
              <a:pPr/>
              <a:t>61</a:t>
            </a:fld>
            <a:endParaRPr lang="en-US" dirty="0">
              <a:solidFill>
                <a:prstClr val="white"/>
              </a:solidFill>
            </a:endParaRPr>
          </a:p>
        </p:txBody>
      </p:sp>
      <p:sp>
        <p:nvSpPr>
          <p:cNvPr id="5" name="Title 4">
            <a:extLst>
              <a:ext uri="{FF2B5EF4-FFF2-40B4-BE49-F238E27FC236}">
                <a16:creationId xmlns:a16="http://schemas.microsoft.com/office/drawing/2014/main" id="{2B195F43-52A9-F84D-AB3E-0CA4C2835257}"/>
              </a:ext>
            </a:extLst>
          </p:cNvPr>
          <p:cNvSpPr>
            <a:spLocks noGrp="1"/>
          </p:cNvSpPr>
          <p:nvPr>
            <p:ph type="ctrTitle"/>
          </p:nvPr>
        </p:nvSpPr>
        <p:spPr>
          <a:xfrm>
            <a:off x="2597025" y="1204331"/>
            <a:ext cx="5481909" cy="2810749"/>
          </a:xfrm>
        </p:spPr>
        <p:txBody>
          <a:bodyPr>
            <a:normAutofit/>
          </a:bodyPr>
          <a:lstStyle/>
          <a:p>
            <a:r>
              <a:rPr lang="en-US" dirty="0"/>
              <a:t>Conflicts of Interest</a:t>
            </a:r>
            <a:br>
              <a:rPr lang="en-US" dirty="0"/>
            </a:br>
            <a:br>
              <a:rPr lang="en-US" dirty="0"/>
            </a:br>
            <a:r>
              <a:rPr lang="en-US" sz="3100" dirty="0"/>
              <a:t>Annie Wescott and Annette Mendoza have no conflicts of interest to disclose.</a:t>
            </a:r>
            <a:endParaRPr lang="en-US" dirty="0"/>
          </a:p>
        </p:txBody>
      </p:sp>
      <p:pic>
        <p:nvPicPr>
          <p:cNvPr id="7" name="Picture 6" descr="NUCATS-with-NU-large copy.jpg">
            <a:extLst>
              <a:ext uri="{FF2B5EF4-FFF2-40B4-BE49-F238E27FC236}">
                <a16:creationId xmlns:a16="http://schemas.microsoft.com/office/drawing/2014/main" id="{412E2467-6653-0E47-A855-01144EBAE4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1205" y="4316181"/>
            <a:ext cx="1335458" cy="473529"/>
          </a:xfrm>
          <a:prstGeom prst="rect">
            <a:avLst/>
          </a:prstGeom>
        </p:spPr>
      </p:pic>
    </p:spTree>
    <p:extLst>
      <p:ext uri="{BB962C8B-B14F-4D97-AF65-F5344CB8AC3E}">
        <p14:creationId xmlns:p14="http://schemas.microsoft.com/office/powerpoint/2010/main" val="35761549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a:t>
            </a:r>
          </a:p>
        </p:txBody>
      </p:sp>
      <p:pic>
        <p:nvPicPr>
          <p:cNvPr id="4" name="Picture 3" descr="NUCATS-with-NU-large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5828" y="4356462"/>
            <a:ext cx="1335458" cy="473529"/>
          </a:xfrm>
          <a:prstGeom prst="rect">
            <a:avLst/>
          </a:prstGeom>
        </p:spPr>
      </p:pic>
      <p:sp>
        <p:nvSpPr>
          <p:cNvPr id="5" name="Slide Number Placeholder 5">
            <a:extLst>
              <a:ext uri="{FF2B5EF4-FFF2-40B4-BE49-F238E27FC236}">
                <a16:creationId xmlns:a16="http://schemas.microsoft.com/office/drawing/2014/main" id="{1BC647A3-A751-E840-9C92-4CD0A09272DD}"/>
              </a:ext>
            </a:extLst>
          </p:cNvPr>
          <p:cNvSpPr txBox="1">
            <a:spLocks/>
          </p:cNvSpPr>
          <p:nvPr/>
        </p:nvSpPr>
        <p:spPr>
          <a:xfrm>
            <a:off x="8305799" y="4780684"/>
            <a:ext cx="475487" cy="36281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D558541-60C9-42A2-8392-FF12533A6B7A}" type="slidenum">
              <a:rPr lang="en-US" sz="1400" smtClean="0">
                <a:solidFill>
                  <a:schemeClr val="bg1"/>
                </a:solidFill>
              </a:rPr>
              <a:pPr/>
              <a:t>62</a:t>
            </a:fld>
            <a:endParaRPr lang="en-US" sz="1400" dirty="0">
              <a:solidFill>
                <a:schemeClr val="bg1"/>
              </a:solidFill>
            </a:endParaRPr>
          </a:p>
        </p:txBody>
      </p:sp>
    </p:spTree>
    <p:extLst>
      <p:ext uri="{BB962C8B-B14F-4D97-AF65-F5344CB8AC3E}">
        <p14:creationId xmlns:p14="http://schemas.microsoft.com/office/powerpoint/2010/main" val="38474597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p>
        </p:txBody>
      </p:sp>
      <p:pic>
        <p:nvPicPr>
          <p:cNvPr id="5" name="Picture 4" descr="NUCATS-with-NU-large cop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5828" y="4356462"/>
            <a:ext cx="1335458" cy="473529"/>
          </a:xfrm>
          <a:prstGeom prst="rect">
            <a:avLst/>
          </a:prstGeom>
        </p:spPr>
      </p:pic>
      <p:sp>
        <p:nvSpPr>
          <p:cNvPr id="6" name="Rectangle 5"/>
          <p:cNvSpPr/>
          <p:nvPr/>
        </p:nvSpPr>
        <p:spPr>
          <a:xfrm>
            <a:off x="3117769" y="4429881"/>
            <a:ext cx="3496090" cy="400110"/>
          </a:xfrm>
          <a:prstGeom prst="rect">
            <a:avLst/>
          </a:prstGeom>
        </p:spPr>
        <p:txBody>
          <a:bodyPr wrap="square">
            <a:spAutoFit/>
          </a:bodyPr>
          <a:lstStyle/>
          <a:p>
            <a:r>
              <a:rPr lang="en-US" sz="2000" dirty="0">
                <a:solidFill>
                  <a:srgbClr val="064FA8"/>
                </a:solidFill>
                <a:hlinkClick r:id="rId4"/>
              </a:rPr>
              <a:t>http://galter.northwestern.edu</a:t>
            </a:r>
            <a:endParaRPr lang="en-US" sz="2000" dirty="0">
              <a:solidFill>
                <a:srgbClr val="064FA8"/>
              </a:solidFill>
            </a:endParaRPr>
          </a:p>
        </p:txBody>
      </p:sp>
      <p:sp>
        <p:nvSpPr>
          <p:cNvPr id="7" name="Slide Number Placeholder 3">
            <a:extLst>
              <a:ext uri="{FF2B5EF4-FFF2-40B4-BE49-F238E27FC236}">
                <a16:creationId xmlns:a16="http://schemas.microsoft.com/office/drawing/2014/main" id="{121A23A6-277A-7F47-B195-BD6488CCA000}"/>
              </a:ext>
            </a:extLst>
          </p:cNvPr>
          <p:cNvSpPr>
            <a:spLocks noGrp="1"/>
          </p:cNvSpPr>
          <p:nvPr>
            <p:ph type="sldNum" sz="quarter" idx="12"/>
          </p:nvPr>
        </p:nvSpPr>
        <p:spPr>
          <a:xfrm>
            <a:off x="8305799" y="4789710"/>
            <a:ext cx="346745" cy="231265"/>
          </a:xfrm>
        </p:spPr>
        <p:txBody>
          <a:bodyPr/>
          <a:lstStyle/>
          <a:p>
            <a:fld id="{0D558541-60C9-42A2-8392-FF12533A6B7A}" type="slidenum">
              <a:rPr lang="en-US" smtClean="0">
                <a:solidFill>
                  <a:prstClr val="white"/>
                </a:solidFill>
              </a:rPr>
              <a:pPr/>
              <a:t>63</a:t>
            </a:fld>
            <a:endParaRPr lang="en-US" dirty="0">
              <a:solidFill>
                <a:prstClr val="white"/>
              </a:solidFill>
            </a:endParaRPr>
          </a:p>
        </p:txBody>
      </p:sp>
    </p:spTree>
    <p:extLst>
      <p:ext uri="{BB962C8B-B14F-4D97-AF65-F5344CB8AC3E}">
        <p14:creationId xmlns:p14="http://schemas.microsoft.com/office/powerpoint/2010/main" val="1980818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p>
            <a:fld id="{7390B150-5DE9-D249-9EDB-A4FEB84366A7}" type="datetime1">
              <a:rPr lang="en-US" smtClean="0"/>
              <a:t>3/11/20</a:t>
            </a:fld>
            <a:endParaRPr lang="en-US" dirty="0"/>
          </a:p>
        </p:txBody>
      </p:sp>
      <p:sp>
        <p:nvSpPr>
          <p:cNvPr id="6" name="Slide Number Placeholder 5"/>
          <p:cNvSpPr>
            <a:spLocks noGrp="1"/>
          </p:cNvSpPr>
          <p:nvPr>
            <p:ph type="sldNum" sz="quarter" idx="16"/>
          </p:nvPr>
        </p:nvSpPr>
        <p:spPr/>
        <p:txBody>
          <a:bodyPr/>
          <a:lstStyle/>
          <a:p>
            <a:fld id="{0D558541-60C9-42A2-8392-FF12533A6B7A}" type="slidenum">
              <a:rPr lang="en-US" smtClean="0"/>
              <a:pPr/>
              <a:t>7</a:t>
            </a:fld>
            <a:endParaRPr lang="en-US" dirty="0"/>
          </a:p>
        </p:txBody>
      </p:sp>
      <p:pic>
        <p:nvPicPr>
          <p:cNvPr id="11" name="Picture 10" descr="NUCATS-with-NU-large cop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4416" y="4669971"/>
            <a:ext cx="1335458" cy="473529"/>
          </a:xfrm>
          <a:prstGeom prst="rect">
            <a:avLst/>
          </a:prstGeom>
        </p:spPr>
      </p:pic>
      <p:sp>
        <p:nvSpPr>
          <p:cNvPr id="3" name="Content Placeholder 2">
            <a:extLst>
              <a:ext uri="{FF2B5EF4-FFF2-40B4-BE49-F238E27FC236}">
                <a16:creationId xmlns:a16="http://schemas.microsoft.com/office/drawing/2014/main" id="{9D4FCD64-68F9-A344-BA29-F2DDF3E0CD63}"/>
              </a:ext>
            </a:extLst>
          </p:cNvPr>
          <p:cNvSpPr>
            <a:spLocks noGrp="1"/>
          </p:cNvSpPr>
          <p:nvPr>
            <p:ph sz="half" idx="18"/>
          </p:nvPr>
        </p:nvSpPr>
        <p:spPr>
          <a:xfrm>
            <a:off x="1098557" y="1507310"/>
            <a:ext cx="6471476" cy="2697161"/>
          </a:xfrm>
        </p:spPr>
        <p:txBody>
          <a:bodyPr/>
          <a:lstStyle/>
          <a:p>
            <a:r>
              <a:rPr lang="en-US" sz="1800" dirty="0"/>
              <a:t>Potential loss of an author’s ownership of their ideas and copyright</a:t>
            </a:r>
          </a:p>
          <a:p>
            <a:endParaRPr lang="en-US" sz="1000" dirty="0"/>
          </a:p>
          <a:p>
            <a:r>
              <a:rPr lang="en-US" sz="1800" dirty="0"/>
              <a:t>Inability to disseminate high quality research as it becomes undiscoverable</a:t>
            </a:r>
          </a:p>
          <a:p>
            <a:endParaRPr lang="en-US" sz="1000" dirty="0"/>
          </a:p>
          <a:p>
            <a:r>
              <a:rPr lang="en-US" sz="1800" dirty="0"/>
              <a:t>Poor quality publications that can decrease confidence in scholarly research output</a:t>
            </a:r>
          </a:p>
          <a:p>
            <a:endParaRPr lang="en-US" sz="1000" dirty="0"/>
          </a:p>
        </p:txBody>
      </p:sp>
      <p:sp>
        <p:nvSpPr>
          <p:cNvPr id="7" name="Title 6">
            <a:extLst>
              <a:ext uri="{FF2B5EF4-FFF2-40B4-BE49-F238E27FC236}">
                <a16:creationId xmlns:a16="http://schemas.microsoft.com/office/drawing/2014/main" id="{453666FE-CA60-0B43-8D03-C195CA36ABF2}"/>
              </a:ext>
            </a:extLst>
          </p:cNvPr>
          <p:cNvSpPr>
            <a:spLocks noGrp="1"/>
          </p:cNvSpPr>
          <p:nvPr>
            <p:ph type="title"/>
          </p:nvPr>
        </p:nvSpPr>
        <p:spPr/>
        <p:txBody>
          <a:bodyPr/>
          <a:lstStyle/>
          <a:p>
            <a:r>
              <a:rPr lang="en-US" b="1" dirty="0"/>
              <a:t>Consequences of Predatory Publishing</a:t>
            </a:r>
          </a:p>
        </p:txBody>
      </p:sp>
    </p:spTree>
    <p:extLst>
      <p:ext uri="{BB962C8B-B14F-4D97-AF65-F5344CB8AC3E}">
        <p14:creationId xmlns:p14="http://schemas.microsoft.com/office/powerpoint/2010/main" val="2664637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Check for Red Flags</a:t>
            </a:r>
            <a:endParaRPr lang="en-US" b="1" dirty="0">
              <a:cs typeface="Calibri"/>
            </a:endParaRPr>
          </a:p>
        </p:txBody>
      </p:sp>
      <p:sp>
        <p:nvSpPr>
          <p:cNvPr id="3" name="Content Placeholder 2"/>
          <p:cNvSpPr>
            <a:spLocks noGrp="1"/>
          </p:cNvSpPr>
          <p:nvPr>
            <p:ph sz="half" idx="1"/>
          </p:nvPr>
        </p:nvSpPr>
        <p:spPr>
          <a:xfrm>
            <a:off x="973184" y="1204110"/>
            <a:ext cx="6437550" cy="3105546"/>
          </a:xfrm>
        </p:spPr>
        <p:txBody>
          <a:bodyPr vert="horz" lIns="0" tIns="0" rIns="91440" bIns="45720" rtlCol="0" anchor="t">
            <a:noAutofit/>
          </a:bodyPr>
          <a:lstStyle/>
          <a:p>
            <a:r>
              <a:rPr lang="en-US" sz="1800" dirty="0"/>
              <a:t>There are a number of red flags you can check (e.g. emails, contact information, editorial board, etc.)</a:t>
            </a:r>
          </a:p>
          <a:p>
            <a:endParaRPr lang="en-US" sz="1000" dirty="0"/>
          </a:p>
          <a:p>
            <a:r>
              <a:rPr lang="en-US" sz="1800" dirty="0"/>
              <a:t>Do your due diligence to check multiple source before accepting something as trustworthy</a:t>
            </a:r>
          </a:p>
          <a:p>
            <a:endParaRPr lang="en-US" sz="1000" dirty="0"/>
          </a:p>
          <a:p>
            <a:r>
              <a:rPr lang="en-US" sz="1800" dirty="0"/>
              <a:t>Don’t be afraid to ask your colleagues or reach out others about their experiences</a:t>
            </a:r>
          </a:p>
          <a:p>
            <a:pPr marL="0" indent="0">
              <a:buNone/>
            </a:pPr>
            <a:endParaRPr lang="en-US" dirty="0"/>
          </a:p>
          <a:p>
            <a:pPr marL="0" indent="0">
              <a:buNone/>
            </a:pPr>
            <a:endParaRPr lang="en-US" dirty="0"/>
          </a:p>
        </p:txBody>
      </p:sp>
      <p:pic>
        <p:nvPicPr>
          <p:cNvPr id="7" name="Picture 6" descr="NUCATS-with-NU-large cop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4416" y="4669971"/>
            <a:ext cx="1335458" cy="473529"/>
          </a:xfrm>
          <a:prstGeom prst="rect">
            <a:avLst/>
          </a:prstGeom>
        </p:spPr>
      </p:pic>
      <p:sp>
        <p:nvSpPr>
          <p:cNvPr id="6" name="Slide Number Placeholder 5">
            <a:extLst>
              <a:ext uri="{FF2B5EF4-FFF2-40B4-BE49-F238E27FC236}">
                <a16:creationId xmlns:a16="http://schemas.microsoft.com/office/drawing/2014/main" id="{CC9A971B-1FF8-1542-8F46-D19D433DF9C6}"/>
              </a:ext>
            </a:extLst>
          </p:cNvPr>
          <p:cNvSpPr>
            <a:spLocks noGrp="1"/>
          </p:cNvSpPr>
          <p:nvPr>
            <p:ph type="sldNum" sz="quarter" idx="16"/>
          </p:nvPr>
        </p:nvSpPr>
        <p:spPr>
          <a:xfrm>
            <a:off x="8305799" y="4780684"/>
            <a:ext cx="346745" cy="231266"/>
          </a:xfrm>
        </p:spPr>
        <p:txBody>
          <a:bodyPr/>
          <a:lstStyle/>
          <a:p>
            <a:fld id="{0D558541-60C9-42A2-8392-FF12533A6B7A}" type="slidenum">
              <a:rPr lang="en-US" smtClean="0"/>
              <a:pPr/>
              <a:t>8</a:t>
            </a:fld>
            <a:endParaRPr lang="en-US" dirty="0"/>
          </a:p>
        </p:txBody>
      </p:sp>
    </p:spTree>
    <p:extLst>
      <p:ext uri="{BB962C8B-B14F-4D97-AF65-F5344CB8AC3E}">
        <p14:creationId xmlns:p14="http://schemas.microsoft.com/office/powerpoint/2010/main" val="2502864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77C8E-27CC-C249-A922-84DAADAA975C}"/>
              </a:ext>
            </a:extLst>
          </p:cNvPr>
          <p:cNvSpPr>
            <a:spLocks noGrp="1"/>
          </p:cNvSpPr>
          <p:nvPr>
            <p:ph type="title"/>
          </p:nvPr>
        </p:nvSpPr>
        <p:spPr/>
        <p:txBody>
          <a:bodyPr/>
          <a:lstStyle/>
          <a:p>
            <a:r>
              <a:rPr lang="en-US" b="1" dirty="0">
                <a:cs typeface="Calibri"/>
              </a:rPr>
              <a:t>Red Flag: Flattery &amp; Errors</a:t>
            </a:r>
            <a:endParaRPr lang="en-US" dirty="0"/>
          </a:p>
        </p:txBody>
      </p:sp>
      <p:sp>
        <p:nvSpPr>
          <p:cNvPr id="3" name="Content Placeholder 2">
            <a:extLst>
              <a:ext uri="{FF2B5EF4-FFF2-40B4-BE49-F238E27FC236}">
                <a16:creationId xmlns:a16="http://schemas.microsoft.com/office/drawing/2014/main" id="{E4712484-830C-B542-9FCE-0260D9B24A75}"/>
              </a:ext>
            </a:extLst>
          </p:cNvPr>
          <p:cNvSpPr>
            <a:spLocks noGrp="1"/>
          </p:cNvSpPr>
          <p:nvPr>
            <p:ph idx="1"/>
          </p:nvPr>
        </p:nvSpPr>
        <p:spPr/>
        <p:txBody>
          <a:bodyPr/>
          <a:lstStyle/>
          <a:p>
            <a:r>
              <a:rPr lang="en-US" sz="1800" dirty="0"/>
              <a:t>Did you receive an email solicitation with oddly stilted language or flattery? </a:t>
            </a:r>
          </a:p>
          <a:p>
            <a:r>
              <a:rPr lang="en-US" sz="1800" dirty="0"/>
              <a:t>Do the emails come at odd hours?</a:t>
            </a:r>
          </a:p>
          <a:p>
            <a:endParaRPr lang="en-US" sz="1000" dirty="0"/>
          </a:p>
          <a:p>
            <a:r>
              <a:rPr lang="en-US" sz="1800" dirty="0"/>
              <a:t>Does the the sender have a generic email address (e.g. </a:t>
            </a:r>
            <a:r>
              <a:rPr lang="en-US" sz="1800" dirty="0" err="1"/>
              <a:t>gmail</a:t>
            </a:r>
            <a:r>
              <a:rPr lang="en-US" sz="1800" dirty="0"/>
              <a:t>, yahoo, etc.)?</a:t>
            </a:r>
          </a:p>
          <a:p>
            <a:endParaRPr lang="en-US" sz="1000" dirty="0"/>
          </a:p>
          <a:p>
            <a:r>
              <a:rPr lang="en-US" sz="1800" dirty="0"/>
              <a:t>Do you notice frequent grammatical errors in the journal or on the journal’s website?</a:t>
            </a:r>
          </a:p>
          <a:p>
            <a:endParaRPr lang="en-US" sz="1000" dirty="0"/>
          </a:p>
        </p:txBody>
      </p:sp>
      <p:sp>
        <p:nvSpPr>
          <p:cNvPr id="7" name="Slide Number Placeholder 6">
            <a:extLst>
              <a:ext uri="{FF2B5EF4-FFF2-40B4-BE49-F238E27FC236}">
                <a16:creationId xmlns:a16="http://schemas.microsoft.com/office/drawing/2014/main" id="{EAE7AD3D-C219-2A42-841B-892D3F53590C}"/>
              </a:ext>
            </a:extLst>
          </p:cNvPr>
          <p:cNvSpPr>
            <a:spLocks noGrp="1"/>
          </p:cNvSpPr>
          <p:nvPr>
            <p:ph type="sldNum" sz="quarter" idx="16"/>
          </p:nvPr>
        </p:nvSpPr>
        <p:spPr/>
        <p:txBody>
          <a:bodyPr/>
          <a:lstStyle/>
          <a:p>
            <a:fld id="{0D558541-60C9-42A2-8392-FF12533A6B7A}" type="slidenum">
              <a:rPr lang="en-US" smtClean="0"/>
              <a:pPr/>
              <a:t>9</a:t>
            </a:fld>
            <a:endParaRPr lang="en-US" dirty="0"/>
          </a:p>
        </p:txBody>
      </p:sp>
      <p:pic>
        <p:nvPicPr>
          <p:cNvPr id="8" name="Picture 7" descr="NUCATS-with-NU-large copy.jpg">
            <a:extLst>
              <a:ext uri="{FF2B5EF4-FFF2-40B4-BE49-F238E27FC236}">
                <a16:creationId xmlns:a16="http://schemas.microsoft.com/office/drawing/2014/main" id="{6B6A9E52-E02F-8D43-8690-EF3DF0ED22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4416" y="4669971"/>
            <a:ext cx="1335458" cy="473529"/>
          </a:xfrm>
          <a:prstGeom prst="rect">
            <a:avLst/>
          </a:prstGeom>
        </p:spPr>
      </p:pic>
    </p:spTree>
    <p:extLst>
      <p:ext uri="{BB962C8B-B14F-4D97-AF65-F5344CB8AC3E}">
        <p14:creationId xmlns:p14="http://schemas.microsoft.com/office/powerpoint/2010/main" val="1525178001"/>
      </p:ext>
    </p:extLst>
  </p:cSld>
  <p:clrMapOvr>
    <a:masterClrMapping/>
  </p:clrMapOvr>
</p:sld>
</file>

<file path=ppt/theme/theme1.xml><?xml version="1.0" encoding="utf-8"?>
<a:theme xmlns:a="http://schemas.openxmlformats.org/drawingml/2006/main" name="Office Theme">
  <a:themeElements>
    <a:clrScheme name="FSM">
      <a:dk1>
        <a:srgbClr val="54585A"/>
      </a:dk1>
      <a:lt1>
        <a:srgbClr val="FFFFFF"/>
      </a:lt1>
      <a:dk2>
        <a:srgbClr val="61468B"/>
      </a:dk2>
      <a:lt2>
        <a:srgbClr val="CFC7DC"/>
      </a:lt2>
      <a:accent1>
        <a:srgbClr val="917EAE"/>
      </a:accent1>
      <a:accent2>
        <a:srgbClr val="B0A2C5"/>
      </a:accent2>
      <a:accent3>
        <a:srgbClr val="00A144"/>
      </a:accent3>
      <a:accent4>
        <a:srgbClr val="CFD641"/>
      </a:accent4>
      <a:accent5>
        <a:srgbClr val="EDAC1A"/>
      </a:accent5>
      <a:accent6>
        <a:srgbClr val="DF6426"/>
      </a:accent6>
      <a:hlink>
        <a:srgbClr val="B1ACCE"/>
      </a:hlink>
      <a:folHlink>
        <a:srgbClr val="D4D5D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49316</TotalTime>
  <Words>2763</Words>
  <Application>Microsoft Macintosh PowerPoint</Application>
  <PresentationFormat>On-screen Show (16:9)</PresentationFormat>
  <Paragraphs>424</Paragraphs>
  <Slides>63</Slides>
  <Notes>37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63</vt:i4>
      </vt:variant>
    </vt:vector>
  </HeadingPairs>
  <TitlesOfParts>
    <vt:vector size="67" baseType="lpstr">
      <vt:lpstr>Arial</vt:lpstr>
      <vt:lpstr>Calibri</vt:lpstr>
      <vt:lpstr>Lucida Grande</vt:lpstr>
      <vt:lpstr>Office Theme</vt:lpstr>
      <vt:lpstr> Identifying Predatory Journals and Questionable Conferences</vt:lpstr>
      <vt:lpstr>PowerPoint Presentation</vt:lpstr>
      <vt:lpstr>Questions to be Answered</vt:lpstr>
      <vt:lpstr>Predatory Publishing </vt:lpstr>
      <vt:lpstr>Predatory Publishing </vt:lpstr>
      <vt:lpstr>Open Access ≠ Predatory</vt:lpstr>
      <vt:lpstr>Consequences of Predatory Publishing</vt:lpstr>
      <vt:lpstr>Check for Red Flags</vt:lpstr>
      <vt:lpstr>Red Flag: Flattery &amp; Errors</vt:lpstr>
      <vt:lpstr>PowerPoint Presentation</vt:lpstr>
      <vt:lpstr>Red Flag: Contact Information </vt:lpstr>
      <vt:lpstr>PowerPoint Presentation</vt:lpstr>
      <vt:lpstr>Red Flag: Journal Description</vt:lpstr>
      <vt:lpstr>PowerPoint Presentation</vt:lpstr>
      <vt:lpstr>Red Flag: Editorial Board</vt:lpstr>
      <vt:lpstr>PowerPoint Presentation</vt:lpstr>
      <vt:lpstr>Red Flag: Peer Review</vt:lpstr>
      <vt:lpstr>PowerPoint Presentation</vt:lpstr>
      <vt:lpstr>Red Flag: Industry Membership </vt:lpstr>
      <vt:lpstr>PowerPoint Presentation</vt:lpstr>
      <vt:lpstr>Red Flag: Database Lists</vt:lpstr>
      <vt:lpstr>PowerPoint Presentation</vt:lpstr>
      <vt:lpstr>Red Flag: Fees</vt:lpstr>
      <vt:lpstr>Red Flag: Publication Timeline</vt:lpstr>
      <vt:lpstr>Timeline: Positive Example</vt:lpstr>
      <vt:lpstr>Timeline: Concerning Example</vt:lpstr>
      <vt:lpstr>Progress Check!</vt:lpstr>
      <vt:lpstr>PowerPoint Presentation</vt:lpstr>
      <vt:lpstr>Other Lines of Defense </vt:lpstr>
      <vt:lpstr>Predatory Journal Lists</vt:lpstr>
      <vt:lpstr>Think, Check, Submit</vt:lpstr>
      <vt:lpstr>Actions if you suspect you are a victim</vt:lpstr>
      <vt:lpstr>Questionable Conferences</vt:lpstr>
      <vt:lpstr>Conference Checks</vt:lpstr>
      <vt:lpstr>Conference Checks</vt:lpstr>
      <vt:lpstr>Finding Journals</vt:lpstr>
      <vt:lpstr>Think Ahead</vt:lpstr>
      <vt:lpstr>Check Databases</vt:lpstr>
      <vt:lpstr>PowerPoint Presentation</vt:lpstr>
      <vt:lpstr>Utilize Tools</vt:lpstr>
      <vt:lpstr>PowerPoint Presentation</vt:lpstr>
      <vt:lpstr>Be Realistic</vt:lpstr>
      <vt:lpstr>Consider Your Topic Area</vt:lpstr>
      <vt:lpstr>Check Permissions</vt:lpstr>
      <vt:lpstr>PowerPoint Presentation</vt:lpstr>
      <vt:lpstr>Predatory or Not?</vt:lpstr>
      <vt:lpstr>PowerPoint Presentation</vt:lpstr>
      <vt:lpstr>PowerPoint Presentation</vt:lpstr>
      <vt:lpstr>PowerPoint Presentation</vt:lpstr>
      <vt:lpstr>Predatory or not?</vt:lpstr>
      <vt:lpstr>PowerPoint Presentation</vt:lpstr>
      <vt:lpstr>PowerPoint Presentation</vt:lpstr>
      <vt:lpstr>PowerPoint Presentation</vt:lpstr>
      <vt:lpstr>Predatory or not?</vt:lpstr>
      <vt:lpstr>PowerPoint Presentation</vt:lpstr>
      <vt:lpstr>PowerPoint Presentation</vt:lpstr>
      <vt:lpstr>PowerPoint Presentation</vt:lpstr>
      <vt:lpstr>Takeaways</vt:lpstr>
      <vt:lpstr>Cautionary Tales</vt:lpstr>
      <vt:lpstr>References</vt:lpstr>
      <vt:lpstr>Conflicts of Interest  Annie Wescott and Annette Mendoza have no conflicts of interest to disclose.</vt:lpstr>
      <vt:lpstr>Questions?</vt:lpstr>
      <vt:lpstr>Thank You</vt:lpstr>
    </vt:vector>
  </TitlesOfParts>
  <Company>Liska + Associates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SunJoo</dc:creator>
  <cp:lastModifiedBy>Microsoft Office User</cp:lastModifiedBy>
  <cp:revision>309</cp:revision>
  <cp:lastPrinted>2014-06-11T14:40:11Z</cp:lastPrinted>
  <dcterms:created xsi:type="dcterms:W3CDTF">2014-06-09T22:24:31Z</dcterms:created>
  <dcterms:modified xsi:type="dcterms:W3CDTF">2020-03-11T19:18:06Z</dcterms:modified>
</cp:coreProperties>
</file>