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"/>
  </p:notesMasterIdLst>
  <p:handoutMasterIdLst>
    <p:handoutMasterId r:id="rId6"/>
  </p:handoutMasterIdLst>
  <p:sldIdLst>
    <p:sldId id="370" r:id="rId2"/>
    <p:sldId id="391" r:id="rId3"/>
    <p:sldId id="313" r:id="rId4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223">
          <p15:clr>
            <a:srgbClr val="A4A3A4"/>
          </p15:clr>
        </p15:guide>
        <p15:guide id="4" orient="horz" pos="1022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orient="horz" pos="488">
          <p15:clr>
            <a:srgbClr val="A4A3A4"/>
          </p15:clr>
        </p15:guide>
        <p15:guide id="7" orient="horz" pos="576">
          <p15:clr>
            <a:srgbClr val="A4A3A4"/>
          </p15:clr>
        </p15:guide>
        <p15:guide id="8" orient="horz" pos="96">
          <p15:clr>
            <a:srgbClr val="A4A3A4"/>
          </p15:clr>
        </p15:guide>
        <p15:guide id="9" orient="horz" pos="3600">
          <p15:clr>
            <a:srgbClr val="A4A3A4"/>
          </p15:clr>
        </p15:guide>
        <p15:guide id="10" orient="horz" pos="4203">
          <p15:clr>
            <a:srgbClr val="A4A3A4"/>
          </p15:clr>
        </p15:guide>
        <p15:guide id="11" orient="horz" pos="1248">
          <p15:clr>
            <a:srgbClr val="A4A3A4"/>
          </p15:clr>
        </p15:guide>
        <p15:guide id="12" pos="2880">
          <p15:clr>
            <a:srgbClr val="A4A3A4"/>
          </p15:clr>
        </p15:guide>
        <p15:guide id="13" pos="624">
          <p15:clr>
            <a:srgbClr val="A4A3A4"/>
          </p15:clr>
        </p15:guide>
        <p15:guide id="1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3599E"/>
    <a:srgbClr val="FFF10E"/>
    <a:srgbClr val="FFE402"/>
    <a:srgbClr val="9C8DB8"/>
    <a:srgbClr val="898099"/>
    <a:srgbClr val="89808E"/>
    <a:srgbClr val="7B6F8E"/>
    <a:srgbClr val="7B6F83"/>
    <a:srgbClr val="6D5E83"/>
    <a:srgbClr val="6D2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69" autoAdjust="0"/>
    <p:restoredTop sz="94571" autoAdjust="0"/>
  </p:normalViewPr>
  <p:slideViewPr>
    <p:cSldViewPr snapToGrid="0" showGuides="1">
      <p:cViewPr varScale="1">
        <p:scale>
          <a:sx n="144" d="100"/>
          <a:sy n="144" d="100"/>
        </p:scale>
        <p:origin x="-368" y="-104"/>
      </p:cViewPr>
      <p:guideLst>
        <p:guide orient="horz" pos="2160"/>
        <p:guide orient="horz" pos="3888"/>
        <p:guide orient="horz" pos="223"/>
        <p:guide orient="horz" pos="1022"/>
        <p:guide orient="horz" pos="4032"/>
        <p:guide orient="horz" pos="488"/>
        <p:guide orient="horz" pos="576"/>
        <p:guide orient="horz" pos="96"/>
        <p:guide orient="horz" pos="3600"/>
        <p:guide orient="horz" pos="4203"/>
        <p:guide orient="horz" pos="1248"/>
        <p:guide pos="2880"/>
        <p:guide pos="624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2962" y="-91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23F87-3981-554C-B1BD-65E6FCAD02B5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F94C0789-CDB2-B846-AE65-F945583A8032}">
      <dgm:prSet phldrT="[Text]"/>
      <dgm:spPr/>
      <dgm:t>
        <a:bodyPr/>
        <a:lstStyle/>
        <a:p>
          <a:r>
            <a:rPr lang="en-US" dirty="0" smtClean="0"/>
            <a:t>NIH Notice (12/04/14)</a:t>
          </a:r>
          <a:endParaRPr lang="en-US" dirty="0"/>
        </a:p>
      </dgm:t>
    </dgm:pt>
    <dgm:pt modelId="{70529296-71F0-5C4B-8EA0-6D3DF0C62CF2}" type="parTrans" cxnId="{3AC27E76-48DF-1041-A419-A94C3E3A83D3}">
      <dgm:prSet/>
      <dgm:spPr/>
      <dgm:t>
        <a:bodyPr/>
        <a:lstStyle/>
        <a:p>
          <a:endParaRPr lang="en-US"/>
        </a:p>
      </dgm:t>
    </dgm:pt>
    <dgm:pt modelId="{B15456F0-3AE9-B34A-B8AC-CD36264BCAB6}" type="sibTrans" cxnId="{3AC27E76-48DF-1041-A419-A94C3E3A83D3}">
      <dgm:prSet/>
      <dgm:spPr/>
      <dgm:t>
        <a:bodyPr/>
        <a:lstStyle/>
        <a:p>
          <a:endParaRPr lang="en-US"/>
        </a:p>
      </dgm:t>
    </dgm:pt>
    <dgm:pt modelId="{66DD64AB-395E-794D-BE0C-2513910D21E6}">
      <dgm:prSet phldrT="[Text]"/>
      <dgm:spPr/>
      <dgm:t>
        <a:bodyPr/>
        <a:lstStyle/>
        <a:p>
          <a:r>
            <a:rPr lang="en-US" dirty="0" smtClean="0"/>
            <a:t>Galter Guide created (12/06/14)</a:t>
          </a:r>
          <a:endParaRPr lang="en-US" dirty="0"/>
        </a:p>
      </dgm:t>
    </dgm:pt>
    <dgm:pt modelId="{383D69B7-E700-A846-B3BE-4CF870403C93}" type="parTrans" cxnId="{D6AC8129-C43F-D64A-9C59-F881505F4C88}">
      <dgm:prSet/>
      <dgm:spPr/>
      <dgm:t>
        <a:bodyPr/>
        <a:lstStyle/>
        <a:p>
          <a:endParaRPr lang="en-US"/>
        </a:p>
      </dgm:t>
    </dgm:pt>
    <dgm:pt modelId="{1F48A269-023A-614B-A0DF-FCA31315450B}" type="sibTrans" cxnId="{D6AC8129-C43F-D64A-9C59-F881505F4C88}">
      <dgm:prSet/>
      <dgm:spPr/>
      <dgm:t>
        <a:bodyPr/>
        <a:lstStyle/>
        <a:p>
          <a:endParaRPr lang="en-US"/>
        </a:p>
      </dgm:t>
    </dgm:pt>
    <dgm:pt modelId="{FC3E8C50-617D-4E4C-9F0C-7FFA8E87FB59}">
      <dgm:prSet phldrT="[Text]"/>
      <dgm:spPr/>
      <dgm:t>
        <a:bodyPr/>
        <a:lstStyle/>
        <a:p>
          <a:r>
            <a:rPr lang="en-US" dirty="0" smtClean="0"/>
            <a:t>First classes offered (03/05/15)</a:t>
          </a:r>
          <a:endParaRPr lang="en-US" dirty="0"/>
        </a:p>
      </dgm:t>
    </dgm:pt>
    <dgm:pt modelId="{83B83D6F-4925-BF4F-9646-7988EB889704}" type="parTrans" cxnId="{41123E0A-98BF-C149-BA66-9C3FD7350F55}">
      <dgm:prSet/>
      <dgm:spPr/>
      <dgm:t>
        <a:bodyPr/>
        <a:lstStyle/>
        <a:p>
          <a:endParaRPr lang="en-US"/>
        </a:p>
      </dgm:t>
    </dgm:pt>
    <dgm:pt modelId="{1F27F4AF-DDB6-0C4B-A211-0FF8FBC34A27}" type="sibTrans" cxnId="{41123E0A-98BF-C149-BA66-9C3FD7350F55}">
      <dgm:prSet/>
      <dgm:spPr/>
      <dgm:t>
        <a:bodyPr/>
        <a:lstStyle/>
        <a:p>
          <a:endParaRPr lang="en-US"/>
        </a:p>
      </dgm:t>
    </dgm:pt>
    <dgm:pt modelId="{B60EDE2E-29E1-C14C-B63D-D5B929D04E1D}">
      <dgm:prSet/>
      <dgm:spPr/>
      <dgm:t>
        <a:bodyPr/>
        <a:lstStyle/>
        <a:p>
          <a:r>
            <a:rPr lang="en-US" dirty="0" smtClean="0"/>
            <a:t>First consultation request 08/2015</a:t>
          </a:r>
          <a:endParaRPr lang="en-US" dirty="0"/>
        </a:p>
      </dgm:t>
    </dgm:pt>
    <dgm:pt modelId="{D4756899-D925-2A46-8999-83D5AF64F80B}" type="parTrans" cxnId="{4C74F7F0-2141-F84D-9A91-1B96234DF314}">
      <dgm:prSet/>
      <dgm:spPr/>
      <dgm:t>
        <a:bodyPr/>
        <a:lstStyle/>
        <a:p>
          <a:endParaRPr lang="en-US"/>
        </a:p>
      </dgm:t>
    </dgm:pt>
    <dgm:pt modelId="{8325C7E1-9264-4748-8253-58E76B408D39}" type="sibTrans" cxnId="{4C74F7F0-2141-F84D-9A91-1B96234DF314}">
      <dgm:prSet/>
      <dgm:spPr/>
      <dgm:t>
        <a:bodyPr/>
        <a:lstStyle/>
        <a:p>
          <a:endParaRPr lang="en-US"/>
        </a:p>
      </dgm:t>
    </dgm:pt>
    <dgm:pt modelId="{01A0173B-3304-A14C-AAEF-0A184EDF7745}">
      <dgm:prSet/>
      <dgm:spPr/>
      <dgm:t>
        <a:bodyPr/>
        <a:lstStyle/>
        <a:p>
          <a:r>
            <a:rPr lang="en-US" dirty="0" smtClean="0"/>
            <a:t>News items, guide updates, and new guides (ongoing)</a:t>
          </a:r>
          <a:endParaRPr lang="en-US" dirty="0"/>
        </a:p>
      </dgm:t>
    </dgm:pt>
    <dgm:pt modelId="{B6E06940-C692-6A47-A4AB-F4FCA3636990}" type="parTrans" cxnId="{32787594-C8DE-8548-9300-176C6A15A9AC}">
      <dgm:prSet/>
      <dgm:spPr/>
      <dgm:t>
        <a:bodyPr/>
        <a:lstStyle/>
        <a:p>
          <a:endParaRPr lang="en-US"/>
        </a:p>
      </dgm:t>
    </dgm:pt>
    <dgm:pt modelId="{F5A64D87-3520-AD4B-9077-F39CD48204A0}" type="sibTrans" cxnId="{32787594-C8DE-8548-9300-176C6A15A9AC}">
      <dgm:prSet/>
      <dgm:spPr/>
      <dgm:t>
        <a:bodyPr/>
        <a:lstStyle/>
        <a:p>
          <a:endParaRPr lang="en-US"/>
        </a:p>
      </dgm:t>
    </dgm:pt>
    <dgm:pt modelId="{5BC919B2-732A-4247-93FD-56696D9E72F9}" type="pres">
      <dgm:prSet presAssocID="{6AF23F87-3981-554C-B1BD-65E6FCAD02B5}" presName="Name0" presStyleCnt="0">
        <dgm:presLayoutVars>
          <dgm:dir/>
          <dgm:resizeHandles val="exact"/>
        </dgm:presLayoutVars>
      </dgm:prSet>
      <dgm:spPr/>
    </dgm:pt>
    <dgm:pt modelId="{2F87EF81-8FC4-A24C-8310-0AEA834054B4}" type="pres">
      <dgm:prSet presAssocID="{6AF23F87-3981-554C-B1BD-65E6FCAD02B5}" presName="arrow" presStyleLbl="bgShp" presStyleIdx="0" presStyleCnt="1"/>
      <dgm:spPr/>
    </dgm:pt>
    <dgm:pt modelId="{FCF96600-C594-F548-8AF2-2A1414D7BD30}" type="pres">
      <dgm:prSet presAssocID="{6AF23F87-3981-554C-B1BD-65E6FCAD02B5}" presName="points" presStyleCnt="0"/>
      <dgm:spPr/>
    </dgm:pt>
    <dgm:pt modelId="{2F9F2050-8A17-6742-A17B-0801B2208E98}" type="pres">
      <dgm:prSet presAssocID="{F94C0789-CDB2-B846-AE65-F945583A8032}" presName="compositeA" presStyleCnt="0"/>
      <dgm:spPr/>
    </dgm:pt>
    <dgm:pt modelId="{7B5B7BB0-C66A-D249-BE05-8A435A13B0C3}" type="pres">
      <dgm:prSet presAssocID="{F94C0789-CDB2-B846-AE65-F945583A8032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61B3-3441-6A49-B787-5C742D463354}" type="pres">
      <dgm:prSet presAssocID="{F94C0789-CDB2-B846-AE65-F945583A8032}" presName="circleA" presStyleLbl="node1" presStyleIdx="0" presStyleCnt="5"/>
      <dgm:spPr/>
    </dgm:pt>
    <dgm:pt modelId="{561B2932-A382-D349-906F-B7255714C8C0}" type="pres">
      <dgm:prSet presAssocID="{F94C0789-CDB2-B846-AE65-F945583A8032}" presName="spaceA" presStyleCnt="0"/>
      <dgm:spPr/>
    </dgm:pt>
    <dgm:pt modelId="{0B689E90-3CD3-3D4F-8B49-0D9C9B6C3F32}" type="pres">
      <dgm:prSet presAssocID="{B15456F0-3AE9-B34A-B8AC-CD36264BCAB6}" presName="space" presStyleCnt="0"/>
      <dgm:spPr/>
    </dgm:pt>
    <dgm:pt modelId="{9008DD2F-E553-2B4D-9C46-1F60E42DC946}" type="pres">
      <dgm:prSet presAssocID="{66DD64AB-395E-794D-BE0C-2513910D21E6}" presName="compositeB" presStyleCnt="0"/>
      <dgm:spPr/>
    </dgm:pt>
    <dgm:pt modelId="{4B87E02F-097E-674D-9FCF-F92DA93E3AD1}" type="pres">
      <dgm:prSet presAssocID="{66DD64AB-395E-794D-BE0C-2513910D21E6}" presName="textB" presStyleLbl="revTx" presStyleIdx="1" presStyleCnt="5" custLinFactNeighborX="-80539" custLinFactNeighborY="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FD8A4-B8D9-BB43-8F9B-E2C9E82CAE52}" type="pres">
      <dgm:prSet presAssocID="{66DD64AB-395E-794D-BE0C-2513910D21E6}" presName="circleB" presStyleLbl="node1" presStyleIdx="1" presStyleCnt="5" custLinFactX="-400000" custLinFactNeighborX="-451043" custLinFactNeighborY="-760"/>
      <dgm:spPr/>
    </dgm:pt>
    <dgm:pt modelId="{06265C16-8838-0743-9E21-BF2279D02D94}" type="pres">
      <dgm:prSet presAssocID="{66DD64AB-395E-794D-BE0C-2513910D21E6}" presName="spaceB" presStyleCnt="0"/>
      <dgm:spPr/>
    </dgm:pt>
    <dgm:pt modelId="{2B1C0992-2157-CE40-8307-A0948256A81C}" type="pres">
      <dgm:prSet presAssocID="{1F48A269-023A-614B-A0DF-FCA31315450B}" presName="space" presStyleCnt="0"/>
      <dgm:spPr/>
    </dgm:pt>
    <dgm:pt modelId="{F48185EF-3029-4240-AFB6-740B3517320C}" type="pres">
      <dgm:prSet presAssocID="{FC3E8C50-617D-4E4C-9F0C-7FFA8E87FB59}" presName="compositeA" presStyleCnt="0"/>
      <dgm:spPr/>
    </dgm:pt>
    <dgm:pt modelId="{DED7030C-B2C7-A549-9719-A2EB4137B947}" type="pres">
      <dgm:prSet presAssocID="{FC3E8C50-617D-4E4C-9F0C-7FFA8E87FB59}" presName="textA" presStyleLbl="revTx" presStyleIdx="2" presStyleCnt="5" custLinFactNeighborX="-9857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3F69F-FCB2-0C4A-B477-B0EF052C9F41}" type="pres">
      <dgm:prSet presAssocID="{FC3E8C50-617D-4E4C-9F0C-7FFA8E87FB59}" presName="circleA" presStyleLbl="node1" presStyleIdx="2" presStyleCnt="5" custLinFactX="-500000" custLinFactNeighborX="-589725" custLinFactNeighborY="-1882"/>
      <dgm:spPr/>
    </dgm:pt>
    <dgm:pt modelId="{3BBAF2F5-BF90-3542-A42B-2FC5A146AD79}" type="pres">
      <dgm:prSet presAssocID="{FC3E8C50-617D-4E4C-9F0C-7FFA8E87FB59}" presName="spaceA" presStyleCnt="0"/>
      <dgm:spPr/>
    </dgm:pt>
    <dgm:pt modelId="{54FC37BD-1F6E-D445-9087-CF67920BDA92}" type="pres">
      <dgm:prSet presAssocID="{1F27F4AF-DDB6-0C4B-A211-0FF8FBC34A27}" presName="space" presStyleCnt="0"/>
      <dgm:spPr/>
    </dgm:pt>
    <dgm:pt modelId="{6FC7AEE5-FB62-254F-B7DD-0EE864094184}" type="pres">
      <dgm:prSet presAssocID="{B60EDE2E-29E1-C14C-B63D-D5B929D04E1D}" presName="compositeB" presStyleCnt="0"/>
      <dgm:spPr/>
    </dgm:pt>
    <dgm:pt modelId="{D386E8F2-1C5F-6C43-86B9-EB60AB48BBE2}" type="pres">
      <dgm:prSet presAssocID="{B60EDE2E-29E1-C14C-B63D-D5B929D04E1D}" presName="textB" presStyleLbl="revTx" presStyleIdx="3" presStyleCnt="5" custLinFactX="-40051" custLinFactNeighborX="-100000" custLinFactNeighborY="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6481A-8A90-AC4E-9EFD-2902C36F79B9}" type="pres">
      <dgm:prSet presAssocID="{B60EDE2E-29E1-C14C-B63D-D5B929D04E1D}" presName="circleB" presStyleLbl="node1" presStyleIdx="3" presStyleCnt="5" custLinFactX="-547553" custLinFactNeighborX="-600000" custLinFactNeighborY="-1882"/>
      <dgm:spPr/>
    </dgm:pt>
    <dgm:pt modelId="{AA2CFB4D-2F07-6C48-9837-35A7BF75AD46}" type="pres">
      <dgm:prSet presAssocID="{B60EDE2E-29E1-C14C-B63D-D5B929D04E1D}" presName="spaceB" presStyleCnt="0"/>
      <dgm:spPr/>
    </dgm:pt>
    <dgm:pt modelId="{432CC4C5-CB30-F44E-9433-C63C0F741107}" type="pres">
      <dgm:prSet presAssocID="{8325C7E1-9264-4748-8253-58E76B408D39}" presName="space" presStyleCnt="0"/>
      <dgm:spPr/>
    </dgm:pt>
    <dgm:pt modelId="{F224C6ED-F39D-754F-99BE-DD13BB59F770}" type="pres">
      <dgm:prSet presAssocID="{01A0173B-3304-A14C-AAEF-0A184EDF7745}" presName="compositeA" presStyleCnt="0"/>
      <dgm:spPr/>
    </dgm:pt>
    <dgm:pt modelId="{32F3EFE2-28A5-6741-80FF-A96052DC56FA}" type="pres">
      <dgm:prSet presAssocID="{01A0173B-3304-A14C-AAEF-0A184EDF7745}" presName="textA" presStyleLbl="revTx" presStyleIdx="4" presStyleCnt="5" custLinFactNeighborX="58907" custLinFactNeighborY="6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566BD-A320-AA44-A56B-1629DF6B640C}" type="pres">
      <dgm:prSet presAssocID="{01A0173B-3304-A14C-AAEF-0A184EDF7745}" presName="circleA" presStyleLbl="node1" presStyleIdx="4" presStyleCnt="5" custLinFactX="228911" custLinFactNeighborX="300000"/>
      <dgm:spPr/>
    </dgm:pt>
    <dgm:pt modelId="{81B4C0E8-759A-E645-BAB0-B3A9EBB2EA27}" type="pres">
      <dgm:prSet presAssocID="{01A0173B-3304-A14C-AAEF-0A184EDF7745}" presName="spaceA" presStyleCnt="0"/>
      <dgm:spPr/>
    </dgm:pt>
  </dgm:ptLst>
  <dgm:cxnLst>
    <dgm:cxn modelId="{3F7F7F7B-23A7-CE44-98B7-9C6DC90B4BE5}" type="presOf" srcId="{FC3E8C50-617D-4E4C-9F0C-7FFA8E87FB59}" destId="{DED7030C-B2C7-A549-9719-A2EB4137B947}" srcOrd="0" destOrd="0" presId="urn:microsoft.com/office/officeart/2005/8/layout/hProcess11"/>
    <dgm:cxn modelId="{A0D90FE8-2C87-9F43-B912-1D1AD850234E}" type="presOf" srcId="{01A0173B-3304-A14C-AAEF-0A184EDF7745}" destId="{32F3EFE2-28A5-6741-80FF-A96052DC56FA}" srcOrd="0" destOrd="0" presId="urn:microsoft.com/office/officeart/2005/8/layout/hProcess11"/>
    <dgm:cxn modelId="{D6AC8129-C43F-D64A-9C59-F881505F4C88}" srcId="{6AF23F87-3981-554C-B1BD-65E6FCAD02B5}" destId="{66DD64AB-395E-794D-BE0C-2513910D21E6}" srcOrd="1" destOrd="0" parTransId="{383D69B7-E700-A846-B3BE-4CF870403C93}" sibTransId="{1F48A269-023A-614B-A0DF-FCA31315450B}"/>
    <dgm:cxn modelId="{3AC27E76-48DF-1041-A419-A94C3E3A83D3}" srcId="{6AF23F87-3981-554C-B1BD-65E6FCAD02B5}" destId="{F94C0789-CDB2-B846-AE65-F945583A8032}" srcOrd="0" destOrd="0" parTransId="{70529296-71F0-5C4B-8EA0-6D3DF0C62CF2}" sibTransId="{B15456F0-3AE9-B34A-B8AC-CD36264BCAB6}"/>
    <dgm:cxn modelId="{28A5FD8C-078A-D74B-A27C-22347B6B8995}" type="presOf" srcId="{F94C0789-CDB2-B846-AE65-F945583A8032}" destId="{7B5B7BB0-C66A-D249-BE05-8A435A13B0C3}" srcOrd="0" destOrd="0" presId="urn:microsoft.com/office/officeart/2005/8/layout/hProcess11"/>
    <dgm:cxn modelId="{B6D7512C-2E20-1747-85D6-12E1F71D0D6F}" type="presOf" srcId="{6AF23F87-3981-554C-B1BD-65E6FCAD02B5}" destId="{5BC919B2-732A-4247-93FD-56696D9E72F9}" srcOrd="0" destOrd="0" presId="urn:microsoft.com/office/officeart/2005/8/layout/hProcess11"/>
    <dgm:cxn modelId="{FB4A40EE-F043-BC49-9A99-B2524E18F85C}" type="presOf" srcId="{B60EDE2E-29E1-C14C-B63D-D5B929D04E1D}" destId="{D386E8F2-1C5F-6C43-86B9-EB60AB48BBE2}" srcOrd="0" destOrd="0" presId="urn:microsoft.com/office/officeart/2005/8/layout/hProcess11"/>
    <dgm:cxn modelId="{4C74F7F0-2141-F84D-9A91-1B96234DF314}" srcId="{6AF23F87-3981-554C-B1BD-65E6FCAD02B5}" destId="{B60EDE2E-29E1-C14C-B63D-D5B929D04E1D}" srcOrd="3" destOrd="0" parTransId="{D4756899-D925-2A46-8999-83D5AF64F80B}" sibTransId="{8325C7E1-9264-4748-8253-58E76B408D39}"/>
    <dgm:cxn modelId="{A6C5A483-28F4-7340-91A4-FD2E0549F097}" type="presOf" srcId="{66DD64AB-395E-794D-BE0C-2513910D21E6}" destId="{4B87E02F-097E-674D-9FCF-F92DA93E3AD1}" srcOrd="0" destOrd="0" presId="urn:microsoft.com/office/officeart/2005/8/layout/hProcess11"/>
    <dgm:cxn modelId="{32787594-C8DE-8548-9300-176C6A15A9AC}" srcId="{6AF23F87-3981-554C-B1BD-65E6FCAD02B5}" destId="{01A0173B-3304-A14C-AAEF-0A184EDF7745}" srcOrd="4" destOrd="0" parTransId="{B6E06940-C692-6A47-A4AB-F4FCA3636990}" sibTransId="{F5A64D87-3520-AD4B-9077-F39CD48204A0}"/>
    <dgm:cxn modelId="{41123E0A-98BF-C149-BA66-9C3FD7350F55}" srcId="{6AF23F87-3981-554C-B1BD-65E6FCAD02B5}" destId="{FC3E8C50-617D-4E4C-9F0C-7FFA8E87FB59}" srcOrd="2" destOrd="0" parTransId="{83B83D6F-4925-BF4F-9646-7988EB889704}" sibTransId="{1F27F4AF-DDB6-0C4B-A211-0FF8FBC34A27}"/>
    <dgm:cxn modelId="{48405E91-5300-9B41-BCD3-3992ADD484C3}" type="presParOf" srcId="{5BC919B2-732A-4247-93FD-56696D9E72F9}" destId="{2F87EF81-8FC4-A24C-8310-0AEA834054B4}" srcOrd="0" destOrd="0" presId="urn:microsoft.com/office/officeart/2005/8/layout/hProcess11"/>
    <dgm:cxn modelId="{FD0FF81C-0B82-0545-920A-DB35AB497595}" type="presParOf" srcId="{5BC919B2-732A-4247-93FD-56696D9E72F9}" destId="{FCF96600-C594-F548-8AF2-2A1414D7BD30}" srcOrd="1" destOrd="0" presId="urn:microsoft.com/office/officeart/2005/8/layout/hProcess11"/>
    <dgm:cxn modelId="{6E3F1D7F-DF1C-CC48-B1D3-172F83EF3C2B}" type="presParOf" srcId="{FCF96600-C594-F548-8AF2-2A1414D7BD30}" destId="{2F9F2050-8A17-6742-A17B-0801B2208E98}" srcOrd="0" destOrd="0" presId="urn:microsoft.com/office/officeart/2005/8/layout/hProcess11"/>
    <dgm:cxn modelId="{059D73E5-B182-D54D-B7A6-2184E54AA9C0}" type="presParOf" srcId="{2F9F2050-8A17-6742-A17B-0801B2208E98}" destId="{7B5B7BB0-C66A-D249-BE05-8A435A13B0C3}" srcOrd="0" destOrd="0" presId="urn:microsoft.com/office/officeart/2005/8/layout/hProcess11"/>
    <dgm:cxn modelId="{346A3BC3-96F7-7243-8E56-5E180ABB3BB8}" type="presParOf" srcId="{2F9F2050-8A17-6742-A17B-0801B2208E98}" destId="{4C7861B3-3441-6A49-B787-5C742D463354}" srcOrd="1" destOrd="0" presId="urn:microsoft.com/office/officeart/2005/8/layout/hProcess11"/>
    <dgm:cxn modelId="{C8567811-4839-8A41-B295-D82550F94B0D}" type="presParOf" srcId="{2F9F2050-8A17-6742-A17B-0801B2208E98}" destId="{561B2932-A382-D349-906F-B7255714C8C0}" srcOrd="2" destOrd="0" presId="urn:microsoft.com/office/officeart/2005/8/layout/hProcess11"/>
    <dgm:cxn modelId="{9EF6F3BE-F97E-2E48-963B-629135AAD2CD}" type="presParOf" srcId="{FCF96600-C594-F548-8AF2-2A1414D7BD30}" destId="{0B689E90-3CD3-3D4F-8B49-0D9C9B6C3F32}" srcOrd="1" destOrd="0" presId="urn:microsoft.com/office/officeart/2005/8/layout/hProcess11"/>
    <dgm:cxn modelId="{A299E94A-C662-4E48-B4EE-2A3773AA983A}" type="presParOf" srcId="{FCF96600-C594-F548-8AF2-2A1414D7BD30}" destId="{9008DD2F-E553-2B4D-9C46-1F60E42DC946}" srcOrd="2" destOrd="0" presId="urn:microsoft.com/office/officeart/2005/8/layout/hProcess11"/>
    <dgm:cxn modelId="{F62D9EF2-8606-4B4C-A9F8-EB13B80FBC7D}" type="presParOf" srcId="{9008DD2F-E553-2B4D-9C46-1F60E42DC946}" destId="{4B87E02F-097E-674D-9FCF-F92DA93E3AD1}" srcOrd="0" destOrd="0" presId="urn:microsoft.com/office/officeart/2005/8/layout/hProcess11"/>
    <dgm:cxn modelId="{063EE04D-CC3E-5E42-8D30-C184959E2225}" type="presParOf" srcId="{9008DD2F-E553-2B4D-9C46-1F60E42DC946}" destId="{7E6FD8A4-B8D9-BB43-8F9B-E2C9E82CAE52}" srcOrd="1" destOrd="0" presId="urn:microsoft.com/office/officeart/2005/8/layout/hProcess11"/>
    <dgm:cxn modelId="{1C1D9466-5677-B245-982A-799D887152BC}" type="presParOf" srcId="{9008DD2F-E553-2B4D-9C46-1F60E42DC946}" destId="{06265C16-8838-0743-9E21-BF2279D02D94}" srcOrd="2" destOrd="0" presId="urn:microsoft.com/office/officeart/2005/8/layout/hProcess11"/>
    <dgm:cxn modelId="{4CBFE91F-78DB-8D43-BF02-11D0A55E8C7F}" type="presParOf" srcId="{FCF96600-C594-F548-8AF2-2A1414D7BD30}" destId="{2B1C0992-2157-CE40-8307-A0948256A81C}" srcOrd="3" destOrd="0" presId="urn:microsoft.com/office/officeart/2005/8/layout/hProcess11"/>
    <dgm:cxn modelId="{587A709D-295E-0F4C-B2AA-F2948239763B}" type="presParOf" srcId="{FCF96600-C594-F548-8AF2-2A1414D7BD30}" destId="{F48185EF-3029-4240-AFB6-740B3517320C}" srcOrd="4" destOrd="0" presId="urn:microsoft.com/office/officeart/2005/8/layout/hProcess11"/>
    <dgm:cxn modelId="{2799AA45-E025-FF4A-A0AA-F8512EE3F710}" type="presParOf" srcId="{F48185EF-3029-4240-AFB6-740B3517320C}" destId="{DED7030C-B2C7-A549-9719-A2EB4137B947}" srcOrd="0" destOrd="0" presId="urn:microsoft.com/office/officeart/2005/8/layout/hProcess11"/>
    <dgm:cxn modelId="{3930C6C7-BFC1-684B-8E2E-E29680AA7DB5}" type="presParOf" srcId="{F48185EF-3029-4240-AFB6-740B3517320C}" destId="{EEE3F69F-FCB2-0C4A-B477-B0EF052C9F41}" srcOrd="1" destOrd="0" presId="urn:microsoft.com/office/officeart/2005/8/layout/hProcess11"/>
    <dgm:cxn modelId="{AA43F086-EB4E-A24A-8FC7-134D810EA07A}" type="presParOf" srcId="{F48185EF-3029-4240-AFB6-740B3517320C}" destId="{3BBAF2F5-BF90-3542-A42B-2FC5A146AD79}" srcOrd="2" destOrd="0" presId="urn:microsoft.com/office/officeart/2005/8/layout/hProcess11"/>
    <dgm:cxn modelId="{C8736965-4308-0E4C-A31E-4C30A1BF2062}" type="presParOf" srcId="{FCF96600-C594-F548-8AF2-2A1414D7BD30}" destId="{54FC37BD-1F6E-D445-9087-CF67920BDA92}" srcOrd="5" destOrd="0" presId="urn:microsoft.com/office/officeart/2005/8/layout/hProcess11"/>
    <dgm:cxn modelId="{8D0B276E-1C6F-9844-8DB5-5C51235C310C}" type="presParOf" srcId="{FCF96600-C594-F548-8AF2-2A1414D7BD30}" destId="{6FC7AEE5-FB62-254F-B7DD-0EE864094184}" srcOrd="6" destOrd="0" presId="urn:microsoft.com/office/officeart/2005/8/layout/hProcess11"/>
    <dgm:cxn modelId="{7442F3E9-91FD-3B47-BD66-F9FF56C32759}" type="presParOf" srcId="{6FC7AEE5-FB62-254F-B7DD-0EE864094184}" destId="{D386E8F2-1C5F-6C43-86B9-EB60AB48BBE2}" srcOrd="0" destOrd="0" presId="urn:microsoft.com/office/officeart/2005/8/layout/hProcess11"/>
    <dgm:cxn modelId="{26A2C3EA-8030-0842-96E6-7A287261E81B}" type="presParOf" srcId="{6FC7AEE5-FB62-254F-B7DD-0EE864094184}" destId="{E2D6481A-8A90-AC4E-9EFD-2902C36F79B9}" srcOrd="1" destOrd="0" presId="urn:microsoft.com/office/officeart/2005/8/layout/hProcess11"/>
    <dgm:cxn modelId="{A0B7447B-8B47-8640-B265-6A62CDFD0FF8}" type="presParOf" srcId="{6FC7AEE5-FB62-254F-B7DD-0EE864094184}" destId="{AA2CFB4D-2F07-6C48-9837-35A7BF75AD46}" srcOrd="2" destOrd="0" presId="urn:microsoft.com/office/officeart/2005/8/layout/hProcess11"/>
    <dgm:cxn modelId="{E1F4FF05-91F9-7A4C-8BB2-5CBDC741A866}" type="presParOf" srcId="{FCF96600-C594-F548-8AF2-2A1414D7BD30}" destId="{432CC4C5-CB30-F44E-9433-C63C0F741107}" srcOrd="7" destOrd="0" presId="urn:microsoft.com/office/officeart/2005/8/layout/hProcess11"/>
    <dgm:cxn modelId="{04705F2D-7203-6147-BD8A-F6A80C5584F0}" type="presParOf" srcId="{FCF96600-C594-F548-8AF2-2A1414D7BD30}" destId="{F224C6ED-F39D-754F-99BE-DD13BB59F770}" srcOrd="8" destOrd="0" presId="urn:microsoft.com/office/officeart/2005/8/layout/hProcess11"/>
    <dgm:cxn modelId="{F3362291-8BAF-6140-97DC-ACB43E72BB74}" type="presParOf" srcId="{F224C6ED-F39D-754F-99BE-DD13BB59F770}" destId="{32F3EFE2-28A5-6741-80FF-A96052DC56FA}" srcOrd="0" destOrd="0" presId="urn:microsoft.com/office/officeart/2005/8/layout/hProcess11"/>
    <dgm:cxn modelId="{B32343DC-2BD8-8443-972F-851947F654E1}" type="presParOf" srcId="{F224C6ED-F39D-754F-99BE-DD13BB59F770}" destId="{235566BD-A320-AA44-A56B-1629DF6B640C}" srcOrd="1" destOrd="0" presId="urn:microsoft.com/office/officeart/2005/8/layout/hProcess11"/>
    <dgm:cxn modelId="{3590EB5D-06EF-7F4C-B127-0BC38A1F9010}" type="presParOf" srcId="{F224C6ED-F39D-754F-99BE-DD13BB59F770}" destId="{81B4C0E8-759A-E645-BAB0-B3A9EBB2EA2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D564E-9BA6-C146-BF38-B3A873E6BD20}" type="doc">
      <dgm:prSet loTypeId="urn:microsoft.com/office/officeart/2005/8/layout/pyramid3" loCatId="" qsTypeId="urn:microsoft.com/office/officeart/2005/8/quickstyle/simple4" qsCatId="simple" csTypeId="urn:microsoft.com/office/officeart/2005/8/colors/accent1_3" csCatId="accent1" phldr="1"/>
      <dgm:spPr/>
    </dgm:pt>
    <dgm:pt modelId="{67D7C834-EA13-0C4B-B852-3789371BE994}">
      <dgm:prSet phldrT="[Text]"/>
      <dgm:spPr>
        <a:solidFill>
          <a:srgbClr val="5E4D78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Over 100 </a:t>
          </a:r>
          <a:r>
            <a:rPr lang="en-US" dirty="0" err="1" smtClean="0">
              <a:solidFill>
                <a:schemeClr val="bg1"/>
              </a:solidFill>
            </a:rPr>
            <a:t>biosketch</a:t>
          </a:r>
          <a:r>
            <a:rPr lang="en-US" dirty="0" smtClean="0">
              <a:solidFill>
                <a:schemeClr val="bg1"/>
              </a:solidFill>
            </a:rPr>
            <a:t>  reviews / consultations</a:t>
          </a:r>
          <a:endParaRPr lang="en-US" dirty="0">
            <a:solidFill>
              <a:schemeClr val="bg1"/>
            </a:solidFill>
          </a:endParaRPr>
        </a:p>
      </dgm:t>
    </dgm:pt>
    <dgm:pt modelId="{31D3ECC6-39E6-8248-9D11-005BCA4063AC}" type="parTrans" cxnId="{11A9C26B-FA7C-F343-A7F4-D2B66F6F30C0}">
      <dgm:prSet/>
      <dgm:spPr/>
      <dgm:t>
        <a:bodyPr/>
        <a:lstStyle/>
        <a:p>
          <a:endParaRPr lang="en-US"/>
        </a:p>
      </dgm:t>
    </dgm:pt>
    <dgm:pt modelId="{44C2439A-B1E5-274B-AACE-C076AFF703A1}" type="sibTrans" cxnId="{11A9C26B-FA7C-F343-A7F4-D2B66F6F30C0}">
      <dgm:prSet/>
      <dgm:spPr/>
      <dgm:t>
        <a:bodyPr/>
        <a:lstStyle/>
        <a:p>
          <a:endParaRPr lang="en-US"/>
        </a:p>
      </dgm:t>
    </dgm:pt>
    <dgm:pt modelId="{28C78D26-6542-4140-B9BD-BECD00859180}">
      <dgm:prSet phldrT="[Text]"/>
      <dgm:spPr>
        <a:solidFill>
          <a:srgbClr val="6D5E83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Over 40 </a:t>
          </a:r>
          <a:r>
            <a:rPr lang="en-US" dirty="0" err="1" smtClean="0">
              <a:solidFill>
                <a:srgbClr val="FFFFFF"/>
              </a:solidFill>
            </a:rPr>
            <a:t>biosketch</a:t>
          </a:r>
          <a:r>
            <a:rPr lang="en-US" dirty="0" smtClean="0">
              <a:solidFill>
                <a:srgbClr val="FFFFFF"/>
              </a:solidFill>
            </a:rPr>
            <a:t> class sessions</a:t>
          </a:r>
          <a:endParaRPr lang="en-US" dirty="0">
            <a:solidFill>
              <a:srgbClr val="FFFFFF"/>
            </a:solidFill>
          </a:endParaRPr>
        </a:p>
      </dgm:t>
    </dgm:pt>
    <dgm:pt modelId="{878349D8-FEA3-F24B-8747-0A815B253607}" type="parTrans" cxnId="{115C0325-3B8C-724C-A014-F9EBB5AEC538}">
      <dgm:prSet/>
      <dgm:spPr/>
      <dgm:t>
        <a:bodyPr/>
        <a:lstStyle/>
        <a:p>
          <a:endParaRPr lang="en-US"/>
        </a:p>
      </dgm:t>
    </dgm:pt>
    <dgm:pt modelId="{2AE2A906-67EC-8E45-9424-2ECA7726881C}" type="sibTrans" cxnId="{115C0325-3B8C-724C-A014-F9EBB5AEC538}">
      <dgm:prSet/>
      <dgm:spPr/>
      <dgm:t>
        <a:bodyPr/>
        <a:lstStyle/>
        <a:p>
          <a:endParaRPr lang="en-US"/>
        </a:p>
      </dgm:t>
    </dgm:pt>
    <dgm:pt modelId="{9C8E3255-F69A-764F-A535-300183E57137}">
      <dgm:prSet phldrT="[Text]"/>
      <dgm:spPr>
        <a:solidFill>
          <a:srgbClr val="7B6F8E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9 university news features</a:t>
          </a:r>
          <a:endParaRPr lang="en-US" dirty="0">
            <a:solidFill>
              <a:srgbClr val="FFFFFF"/>
            </a:solidFill>
          </a:endParaRPr>
        </a:p>
      </dgm:t>
    </dgm:pt>
    <dgm:pt modelId="{1D33DC24-BE9C-8449-BED0-85F1195B4532}" type="parTrans" cxnId="{BFF10853-CD94-CC46-ABC9-C9DE703FBDC5}">
      <dgm:prSet/>
      <dgm:spPr/>
      <dgm:t>
        <a:bodyPr/>
        <a:lstStyle/>
        <a:p>
          <a:endParaRPr lang="en-US"/>
        </a:p>
      </dgm:t>
    </dgm:pt>
    <dgm:pt modelId="{552A6FF0-7C00-2347-801D-D841967B391A}" type="sibTrans" cxnId="{BFF10853-CD94-CC46-ABC9-C9DE703FBDC5}">
      <dgm:prSet/>
      <dgm:spPr/>
      <dgm:t>
        <a:bodyPr/>
        <a:lstStyle/>
        <a:p>
          <a:endParaRPr lang="en-US"/>
        </a:p>
      </dgm:t>
    </dgm:pt>
    <dgm:pt modelId="{E9CB01A8-8DE4-4D47-B1B0-1BD70AA1AA5D}">
      <dgm:prSet/>
      <dgm:spPr>
        <a:solidFill>
          <a:srgbClr val="BDB2CE"/>
        </a:solidFill>
      </dgm:spPr>
      <dgm:t>
        <a:bodyPr/>
        <a:lstStyle/>
        <a:p>
          <a:r>
            <a:rPr lang="en-US" dirty="0" smtClean="0"/>
            <a:t>4 </a:t>
          </a:r>
          <a:r>
            <a:rPr lang="en-US" dirty="0" smtClean="0">
              <a:solidFill>
                <a:srgbClr val="3F4243"/>
              </a:solidFill>
            </a:rPr>
            <a:t>guides</a:t>
          </a:r>
          <a:r>
            <a:rPr lang="en-US" dirty="0" smtClean="0"/>
            <a:t> / web pages</a:t>
          </a:r>
          <a:endParaRPr lang="en-US" dirty="0"/>
        </a:p>
      </dgm:t>
    </dgm:pt>
    <dgm:pt modelId="{D3FF7346-DFFA-734B-823C-EC1D6C14D521}" type="parTrans" cxnId="{AA3C72B2-85CE-BE48-9829-859D17AA788C}">
      <dgm:prSet/>
      <dgm:spPr/>
      <dgm:t>
        <a:bodyPr/>
        <a:lstStyle/>
        <a:p>
          <a:endParaRPr lang="en-US"/>
        </a:p>
      </dgm:t>
    </dgm:pt>
    <dgm:pt modelId="{D40C62AD-47F3-F248-9242-50A731592D1E}" type="sibTrans" cxnId="{AA3C72B2-85CE-BE48-9829-859D17AA788C}">
      <dgm:prSet/>
      <dgm:spPr/>
      <dgm:t>
        <a:bodyPr/>
        <a:lstStyle/>
        <a:p>
          <a:endParaRPr lang="en-US"/>
        </a:p>
      </dgm:t>
    </dgm:pt>
    <dgm:pt modelId="{08FD97D5-ED78-7341-A307-1877B57ECE1F}" type="pres">
      <dgm:prSet presAssocID="{54ED564E-9BA6-C146-BF38-B3A873E6BD20}" presName="Name0" presStyleCnt="0">
        <dgm:presLayoutVars>
          <dgm:dir/>
          <dgm:animLvl val="lvl"/>
          <dgm:resizeHandles val="exact"/>
        </dgm:presLayoutVars>
      </dgm:prSet>
      <dgm:spPr/>
    </dgm:pt>
    <dgm:pt modelId="{7B4EBEC6-F200-D94E-B59B-CB8F4D89C7D0}" type="pres">
      <dgm:prSet presAssocID="{67D7C834-EA13-0C4B-B852-3789371BE994}" presName="Name8" presStyleCnt="0"/>
      <dgm:spPr/>
    </dgm:pt>
    <dgm:pt modelId="{0237971F-8D8D-3743-9EB9-D4B934398E64}" type="pres">
      <dgm:prSet presAssocID="{67D7C834-EA13-0C4B-B852-3789371BE99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BB845-26AB-E249-9AD5-E84A74E1D280}" type="pres">
      <dgm:prSet presAssocID="{67D7C834-EA13-0C4B-B852-3789371BE9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B2BF8-916C-9C41-AEFE-F90E0742DCCF}" type="pres">
      <dgm:prSet presAssocID="{28C78D26-6542-4140-B9BD-BECD00859180}" presName="Name8" presStyleCnt="0"/>
      <dgm:spPr/>
    </dgm:pt>
    <dgm:pt modelId="{49699328-1AC2-6E4B-BE28-1CE16C2D13D4}" type="pres">
      <dgm:prSet presAssocID="{28C78D26-6542-4140-B9BD-BECD0085918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7F136-8306-DA4C-ADC7-A27D8F966321}" type="pres">
      <dgm:prSet presAssocID="{28C78D26-6542-4140-B9BD-BECD008591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94E4D-EEC4-F74E-9C87-805D099DFD37}" type="pres">
      <dgm:prSet presAssocID="{9C8E3255-F69A-764F-A535-300183E57137}" presName="Name8" presStyleCnt="0"/>
      <dgm:spPr/>
    </dgm:pt>
    <dgm:pt modelId="{7A28926F-EEC2-C74A-98A9-63E497E1FF9B}" type="pres">
      <dgm:prSet presAssocID="{9C8E3255-F69A-764F-A535-300183E5713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6A0A-85F8-5B4C-9C35-5C2C799B2492}" type="pres">
      <dgm:prSet presAssocID="{9C8E3255-F69A-764F-A535-300183E571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BB395-B970-E840-A6C6-27A9522B835D}" type="pres">
      <dgm:prSet presAssocID="{E9CB01A8-8DE4-4D47-B1B0-1BD70AA1AA5D}" presName="Name8" presStyleCnt="0"/>
      <dgm:spPr/>
    </dgm:pt>
    <dgm:pt modelId="{FA47C3F5-F63C-6343-B74D-41A48EDD8047}" type="pres">
      <dgm:prSet presAssocID="{E9CB01A8-8DE4-4D47-B1B0-1BD70AA1AA5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52F46-DE7E-C34C-908B-7868FC4028E4}" type="pres">
      <dgm:prSet presAssocID="{E9CB01A8-8DE4-4D47-B1B0-1BD70AA1AA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A9C26B-FA7C-F343-A7F4-D2B66F6F30C0}" srcId="{54ED564E-9BA6-C146-BF38-B3A873E6BD20}" destId="{67D7C834-EA13-0C4B-B852-3789371BE994}" srcOrd="0" destOrd="0" parTransId="{31D3ECC6-39E6-8248-9D11-005BCA4063AC}" sibTransId="{44C2439A-B1E5-274B-AACE-C076AFF703A1}"/>
    <dgm:cxn modelId="{115C0325-3B8C-724C-A014-F9EBB5AEC538}" srcId="{54ED564E-9BA6-C146-BF38-B3A873E6BD20}" destId="{28C78D26-6542-4140-B9BD-BECD00859180}" srcOrd="1" destOrd="0" parTransId="{878349D8-FEA3-F24B-8747-0A815B253607}" sibTransId="{2AE2A906-67EC-8E45-9424-2ECA7726881C}"/>
    <dgm:cxn modelId="{C2BF5645-737C-0443-BCE7-67ED958B9ED8}" type="presOf" srcId="{9C8E3255-F69A-764F-A535-300183E57137}" destId="{7A28926F-EEC2-C74A-98A9-63E497E1FF9B}" srcOrd="0" destOrd="0" presId="urn:microsoft.com/office/officeart/2005/8/layout/pyramid3"/>
    <dgm:cxn modelId="{439D56B4-D934-BA4D-A60A-8FD95DB5161E}" type="presOf" srcId="{28C78D26-6542-4140-B9BD-BECD00859180}" destId="{8B07F136-8306-DA4C-ADC7-A27D8F966321}" srcOrd="1" destOrd="0" presId="urn:microsoft.com/office/officeart/2005/8/layout/pyramid3"/>
    <dgm:cxn modelId="{BFF10853-CD94-CC46-ABC9-C9DE703FBDC5}" srcId="{54ED564E-9BA6-C146-BF38-B3A873E6BD20}" destId="{9C8E3255-F69A-764F-A535-300183E57137}" srcOrd="2" destOrd="0" parTransId="{1D33DC24-BE9C-8449-BED0-85F1195B4532}" sibTransId="{552A6FF0-7C00-2347-801D-D841967B391A}"/>
    <dgm:cxn modelId="{088EEECF-C1F5-1D44-B0A7-73030A0276C6}" type="presOf" srcId="{9C8E3255-F69A-764F-A535-300183E57137}" destId="{64306A0A-85F8-5B4C-9C35-5C2C799B2492}" srcOrd="1" destOrd="0" presId="urn:microsoft.com/office/officeart/2005/8/layout/pyramid3"/>
    <dgm:cxn modelId="{FEEE4A57-1045-0045-AA25-5CEBB18FE888}" type="presOf" srcId="{E9CB01A8-8DE4-4D47-B1B0-1BD70AA1AA5D}" destId="{FA47C3F5-F63C-6343-B74D-41A48EDD8047}" srcOrd="0" destOrd="0" presId="urn:microsoft.com/office/officeart/2005/8/layout/pyramid3"/>
    <dgm:cxn modelId="{F53DAB6E-D832-E04B-A266-1FD4CB88806B}" type="presOf" srcId="{54ED564E-9BA6-C146-BF38-B3A873E6BD20}" destId="{08FD97D5-ED78-7341-A307-1877B57ECE1F}" srcOrd="0" destOrd="0" presId="urn:microsoft.com/office/officeart/2005/8/layout/pyramid3"/>
    <dgm:cxn modelId="{3E6FE648-AB9B-9A42-AE4E-E91DD0A27E31}" type="presOf" srcId="{E9CB01A8-8DE4-4D47-B1B0-1BD70AA1AA5D}" destId="{51052F46-DE7E-C34C-908B-7868FC4028E4}" srcOrd="1" destOrd="0" presId="urn:microsoft.com/office/officeart/2005/8/layout/pyramid3"/>
    <dgm:cxn modelId="{ABF54CBA-EF92-5C4F-B7A9-35539EDC15EF}" type="presOf" srcId="{67D7C834-EA13-0C4B-B852-3789371BE994}" destId="{33EBB845-26AB-E249-9AD5-E84A74E1D280}" srcOrd="1" destOrd="0" presId="urn:microsoft.com/office/officeart/2005/8/layout/pyramid3"/>
    <dgm:cxn modelId="{48648BBB-1FAD-E748-A434-4B23C2889486}" type="presOf" srcId="{67D7C834-EA13-0C4B-B852-3789371BE994}" destId="{0237971F-8D8D-3743-9EB9-D4B934398E64}" srcOrd="0" destOrd="0" presId="urn:microsoft.com/office/officeart/2005/8/layout/pyramid3"/>
    <dgm:cxn modelId="{AA3C72B2-85CE-BE48-9829-859D17AA788C}" srcId="{54ED564E-9BA6-C146-BF38-B3A873E6BD20}" destId="{E9CB01A8-8DE4-4D47-B1B0-1BD70AA1AA5D}" srcOrd="3" destOrd="0" parTransId="{D3FF7346-DFFA-734B-823C-EC1D6C14D521}" sibTransId="{D40C62AD-47F3-F248-9242-50A731592D1E}"/>
    <dgm:cxn modelId="{001185C4-5B20-B34A-A94C-193F0330DF45}" type="presOf" srcId="{28C78D26-6542-4140-B9BD-BECD00859180}" destId="{49699328-1AC2-6E4B-BE28-1CE16C2D13D4}" srcOrd="0" destOrd="0" presId="urn:microsoft.com/office/officeart/2005/8/layout/pyramid3"/>
    <dgm:cxn modelId="{A43B34C4-FFD5-B848-81C4-22754D0D2797}" type="presParOf" srcId="{08FD97D5-ED78-7341-A307-1877B57ECE1F}" destId="{7B4EBEC6-F200-D94E-B59B-CB8F4D89C7D0}" srcOrd="0" destOrd="0" presId="urn:microsoft.com/office/officeart/2005/8/layout/pyramid3"/>
    <dgm:cxn modelId="{2772D845-02EB-F340-85D7-3BAB33D9DCD1}" type="presParOf" srcId="{7B4EBEC6-F200-D94E-B59B-CB8F4D89C7D0}" destId="{0237971F-8D8D-3743-9EB9-D4B934398E64}" srcOrd="0" destOrd="0" presId="urn:microsoft.com/office/officeart/2005/8/layout/pyramid3"/>
    <dgm:cxn modelId="{7178DC70-9D83-1B45-848A-4BA0835C6CD3}" type="presParOf" srcId="{7B4EBEC6-F200-D94E-B59B-CB8F4D89C7D0}" destId="{33EBB845-26AB-E249-9AD5-E84A74E1D280}" srcOrd="1" destOrd="0" presId="urn:microsoft.com/office/officeart/2005/8/layout/pyramid3"/>
    <dgm:cxn modelId="{80ECCB5F-363D-1E4C-9139-744EA8F2F90F}" type="presParOf" srcId="{08FD97D5-ED78-7341-A307-1877B57ECE1F}" destId="{4DAB2BF8-916C-9C41-AEFE-F90E0742DCCF}" srcOrd="1" destOrd="0" presId="urn:microsoft.com/office/officeart/2005/8/layout/pyramid3"/>
    <dgm:cxn modelId="{FBF61E4A-CC05-ED40-88E6-811AC6EA5DD1}" type="presParOf" srcId="{4DAB2BF8-916C-9C41-AEFE-F90E0742DCCF}" destId="{49699328-1AC2-6E4B-BE28-1CE16C2D13D4}" srcOrd="0" destOrd="0" presId="urn:microsoft.com/office/officeart/2005/8/layout/pyramid3"/>
    <dgm:cxn modelId="{3A6F3184-4A57-2A46-B7E1-311EE5959987}" type="presParOf" srcId="{4DAB2BF8-916C-9C41-AEFE-F90E0742DCCF}" destId="{8B07F136-8306-DA4C-ADC7-A27D8F966321}" srcOrd="1" destOrd="0" presId="urn:microsoft.com/office/officeart/2005/8/layout/pyramid3"/>
    <dgm:cxn modelId="{5ECD6B70-42D4-C244-B029-50FEED550B54}" type="presParOf" srcId="{08FD97D5-ED78-7341-A307-1877B57ECE1F}" destId="{D3694E4D-EEC4-F74E-9C87-805D099DFD37}" srcOrd="2" destOrd="0" presId="urn:microsoft.com/office/officeart/2005/8/layout/pyramid3"/>
    <dgm:cxn modelId="{A761B82E-514F-6F45-9F3C-A9F5521D5DF5}" type="presParOf" srcId="{D3694E4D-EEC4-F74E-9C87-805D099DFD37}" destId="{7A28926F-EEC2-C74A-98A9-63E497E1FF9B}" srcOrd="0" destOrd="0" presId="urn:microsoft.com/office/officeart/2005/8/layout/pyramid3"/>
    <dgm:cxn modelId="{88FD859D-E7EC-5444-ACBA-FF93B6E5BB5A}" type="presParOf" srcId="{D3694E4D-EEC4-F74E-9C87-805D099DFD37}" destId="{64306A0A-85F8-5B4C-9C35-5C2C799B2492}" srcOrd="1" destOrd="0" presId="urn:microsoft.com/office/officeart/2005/8/layout/pyramid3"/>
    <dgm:cxn modelId="{8D5980A7-19F1-F242-82F7-B84AD3808D7A}" type="presParOf" srcId="{08FD97D5-ED78-7341-A307-1877B57ECE1F}" destId="{18FBB395-B970-E840-A6C6-27A9522B835D}" srcOrd="3" destOrd="0" presId="urn:microsoft.com/office/officeart/2005/8/layout/pyramid3"/>
    <dgm:cxn modelId="{AD24F934-2135-3449-8CE8-E16A71E3422F}" type="presParOf" srcId="{18FBB395-B970-E840-A6C6-27A9522B835D}" destId="{FA47C3F5-F63C-6343-B74D-41A48EDD8047}" srcOrd="0" destOrd="0" presId="urn:microsoft.com/office/officeart/2005/8/layout/pyramid3"/>
    <dgm:cxn modelId="{0FAEED34-16DD-294A-8F5D-97C159365568}" type="presParOf" srcId="{18FBB395-B970-E840-A6C6-27A9522B835D}" destId="{51052F46-DE7E-C34C-908B-7868FC4028E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7EF81-8FC4-A24C-8310-0AEA834054B4}">
      <dsp:nvSpPr>
        <dsp:cNvPr id="0" name=""/>
        <dsp:cNvSpPr/>
      </dsp:nvSpPr>
      <dsp:spPr>
        <a:xfrm>
          <a:off x="0" y="391205"/>
          <a:ext cx="6724075" cy="5216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5B7BB0-C66A-D249-BE05-8A435A13B0C3}">
      <dsp:nvSpPr>
        <dsp:cNvPr id="0" name=""/>
        <dsp:cNvSpPr/>
      </dsp:nvSpPr>
      <dsp:spPr>
        <a:xfrm>
          <a:off x="2659" y="0"/>
          <a:ext cx="1162759" cy="52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NIH Notice (12/04/14)</a:t>
          </a:r>
          <a:endParaRPr lang="en-US" sz="900" kern="1200" dirty="0"/>
        </a:p>
      </dsp:txBody>
      <dsp:txXfrm>
        <a:off x="2659" y="0"/>
        <a:ext cx="1162759" cy="521607"/>
      </dsp:txXfrm>
    </dsp:sp>
    <dsp:sp modelId="{4C7861B3-3441-6A49-B787-5C742D463354}">
      <dsp:nvSpPr>
        <dsp:cNvPr id="0" name=""/>
        <dsp:cNvSpPr/>
      </dsp:nvSpPr>
      <dsp:spPr>
        <a:xfrm>
          <a:off x="518838" y="586808"/>
          <a:ext cx="130401" cy="130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7E02F-097E-674D-9FCF-F92DA93E3AD1}">
      <dsp:nvSpPr>
        <dsp:cNvPr id="0" name=""/>
        <dsp:cNvSpPr/>
      </dsp:nvSpPr>
      <dsp:spPr>
        <a:xfrm>
          <a:off x="287081" y="782410"/>
          <a:ext cx="1162759" cy="52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Galter Guide created (12/06/14)</a:t>
          </a:r>
          <a:endParaRPr lang="en-US" sz="900" kern="1200" dirty="0"/>
        </a:p>
      </dsp:txBody>
      <dsp:txXfrm>
        <a:off x="287081" y="782410"/>
        <a:ext cx="1162759" cy="521607"/>
      </dsp:txXfrm>
    </dsp:sp>
    <dsp:sp modelId="{7E6FD8A4-B8D9-BB43-8F9B-E2C9E82CAE52}">
      <dsp:nvSpPr>
        <dsp:cNvPr id="0" name=""/>
        <dsp:cNvSpPr/>
      </dsp:nvSpPr>
      <dsp:spPr>
        <a:xfrm>
          <a:off x="629960" y="585817"/>
          <a:ext cx="130401" cy="130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D7030C-B2C7-A549-9719-A2EB4137B947}">
      <dsp:nvSpPr>
        <dsp:cNvPr id="0" name=""/>
        <dsp:cNvSpPr/>
      </dsp:nvSpPr>
      <dsp:spPr>
        <a:xfrm>
          <a:off x="1298217" y="0"/>
          <a:ext cx="1162759" cy="52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First classes offered (03/05/15)</a:t>
          </a:r>
          <a:endParaRPr lang="en-US" sz="900" kern="1200" dirty="0"/>
        </a:p>
      </dsp:txBody>
      <dsp:txXfrm>
        <a:off x="1298217" y="0"/>
        <a:ext cx="1162759" cy="521607"/>
      </dsp:txXfrm>
    </dsp:sp>
    <dsp:sp modelId="{EEE3F69F-FCB2-0C4A-B477-B0EF052C9F41}">
      <dsp:nvSpPr>
        <dsp:cNvPr id="0" name=""/>
        <dsp:cNvSpPr/>
      </dsp:nvSpPr>
      <dsp:spPr>
        <a:xfrm>
          <a:off x="1539611" y="584353"/>
          <a:ext cx="130401" cy="130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6E8F2-1C5F-6C43-86B9-EB60AB48BBE2}">
      <dsp:nvSpPr>
        <dsp:cNvPr id="0" name=""/>
        <dsp:cNvSpPr/>
      </dsp:nvSpPr>
      <dsp:spPr>
        <a:xfrm>
          <a:off x="2036895" y="782410"/>
          <a:ext cx="1162759" cy="52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First consultation request 08/2015</a:t>
          </a:r>
          <a:endParaRPr lang="en-US" sz="900" kern="1200" dirty="0"/>
        </a:p>
      </dsp:txBody>
      <dsp:txXfrm>
        <a:off x="2036895" y="782410"/>
        <a:ext cx="1162759" cy="521607"/>
      </dsp:txXfrm>
    </dsp:sp>
    <dsp:sp modelId="{E2D6481A-8A90-AC4E-9EFD-2902C36F79B9}">
      <dsp:nvSpPr>
        <dsp:cNvPr id="0" name=""/>
        <dsp:cNvSpPr/>
      </dsp:nvSpPr>
      <dsp:spPr>
        <a:xfrm>
          <a:off x="2685100" y="584353"/>
          <a:ext cx="130401" cy="130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F3EFE2-28A5-6741-80FF-A96052DC56FA}">
      <dsp:nvSpPr>
        <dsp:cNvPr id="0" name=""/>
        <dsp:cNvSpPr/>
      </dsp:nvSpPr>
      <dsp:spPr>
        <a:xfrm>
          <a:off x="5561315" y="33299"/>
          <a:ext cx="1162759" cy="52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News items, guide updates, and new guides (ongoing)</a:t>
          </a:r>
          <a:endParaRPr lang="en-US" sz="900" kern="1200" dirty="0"/>
        </a:p>
      </dsp:txBody>
      <dsp:txXfrm>
        <a:off x="5561315" y="33299"/>
        <a:ext cx="1162759" cy="521607"/>
      </dsp:txXfrm>
    </dsp:sp>
    <dsp:sp modelId="{235566BD-A320-AA44-A56B-1629DF6B640C}">
      <dsp:nvSpPr>
        <dsp:cNvPr id="0" name=""/>
        <dsp:cNvSpPr/>
      </dsp:nvSpPr>
      <dsp:spPr>
        <a:xfrm>
          <a:off x="6092136" y="586808"/>
          <a:ext cx="130401" cy="1304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7971F-8D8D-3743-9EB9-D4B934398E64}">
      <dsp:nvSpPr>
        <dsp:cNvPr id="0" name=""/>
        <dsp:cNvSpPr/>
      </dsp:nvSpPr>
      <dsp:spPr>
        <a:xfrm rot="10800000">
          <a:off x="0" y="0"/>
          <a:ext cx="5486400" cy="926789"/>
        </a:xfrm>
        <a:prstGeom prst="trapezoid">
          <a:avLst>
            <a:gd name="adj" fmla="val 73997"/>
          </a:avLst>
        </a:prstGeom>
        <a:solidFill>
          <a:srgbClr val="5E4D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Over 100 </a:t>
          </a:r>
          <a:r>
            <a:rPr lang="en-US" sz="2300" kern="1200" dirty="0" err="1" smtClean="0">
              <a:solidFill>
                <a:schemeClr val="bg1"/>
              </a:solidFill>
            </a:rPr>
            <a:t>biosketch</a:t>
          </a:r>
          <a:r>
            <a:rPr lang="en-US" sz="2300" kern="1200" dirty="0" smtClean="0">
              <a:solidFill>
                <a:schemeClr val="bg1"/>
              </a:solidFill>
            </a:rPr>
            <a:t>  reviews / consultations</a:t>
          </a:r>
          <a:endParaRPr lang="en-US" sz="2300" kern="1200" dirty="0">
            <a:solidFill>
              <a:schemeClr val="bg1"/>
            </a:solidFill>
          </a:endParaRPr>
        </a:p>
      </dsp:txBody>
      <dsp:txXfrm rot="-10800000">
        <a:off x="960119" y="0"/>
        <a:ext cx="3566160" cy="926789"/>
      </dsp:txXfrm>
    </dsp:sp>
    <dsp:sp modelId="{49699328-1AC2-6E4B-BE28-1CE16C2D13D4}">
      <dsp:nvSpPr>
        <dsp:cNvPr id="0" name=""/>
        <dsp:cNvSpPr/>
      </dsp:nvSpPr>
      <dsp:spPr>
        <a:xfrm rot="10800000">
          <a:off x="685799" y="926789"/>
          <a:ext cx="4114800" cy="926789"/>
        </a:xfrm>
        <a:prstGeom prst="trapezoid">
          <a:avLst>
            <a:gd name="adj" fmla="val 73997"/>
          </a:avLst>
        </a:prstGeom>
        <a:solidFill>
          <a:srgbClr val="6D5E8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Over 40 </a:t>
          </a:r>
          <a:r>
            <a:rPr lang="en-US" sz="2300" kern="1200" dirty="0" err="1" smtClean="0">
              <a:solidFill>
                <a:srgbClr val="FFFFFF"/>
              </a:solidFill>
            </a:rPr>
            <a:t>biosketch</a:t>
          </a:r>
          <a:r>
            <a:rPr lang="en-US" sz="2300" kern="1200" dirty="0" smtClean="0">
              <a:solidFill>
                <a:srgbClr val="FFFFFF"/>
              </a:solidFill>
            </a:rPr>
            <a:t> class sessions</a:t>
          </a:r>
          <a:endParaRPr lang="en-US" sz="2300" kern="1200" dirty="0">
            <a:solidFill>
              <a:srgbClr val="FFFFFF"/>
            </a:solidFill>
          </a:endParaRPr>
        </a:p>
      </dsp:txBody>
      <dsp:txXfrm rot="-10800000">
        <a:off x="1405889" y="926789"/>
        <a:ext cx="2674620" cy="926789"/>
      </dsp:txXfrm>
    </dsp:sp>
    <dsp:sp modelId="{7A28926F-EEC2-C74A-98A9-63E497E1FF9B}">
      <dsp:nvSpPr>
        <dsp:cNvPr id="0" name=""/>
        <dsp:cNvSpPr/>
      </dsp:nvSpPr>
      <dsp:spPr>
        <a:xfrm rot="10800000">
          <a:off x="1371600" y="1853578"/>
          <a:ext cx="2743200" cy="926789"/>
        </a:xfrm>
        <a:prstGeom prst="trapezoid">
          <a:avLst>
            <a:gd name="adj" fmla="val 73997"/>
          </a:avLst>
        </a:prstGeom>
        <a:solidFill>
          <a:srgbClr val="7B6F8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9 university news features</a:t>
          </a:r>
          <a:endParaRPr lang="en-US" sz="2300" kern="1200" dirty="0">
            <a:solidFill>
              <a:srgbClr val="FFFFFF"/>
            </a:solidFill>
          </a:endParaRPr>
        </a:p>
      </dsp:txBody>
      <dsp:txXfrm rot="-10800000">
        <a:off x="1851660" y="1853578"/>
        <a:ext cx="1783080" cy="926789"/>
      </dsp:txXfrm>
    </dsp:sp>
    <dsp:sp modelId="{FA47C3F5-F63C-6343-B74D-41A48EDD8047}">
      <dsp:nvSpPr>
        <dsp:cNvPr id="0" name=""/>
        <dsp:cNvSpPr/>
      </dsp:nvSpPr>
      <dsp:spPr>
        <a:xfrm rot="10800000">
          <a:off x="2057400" y="2780367"/>
          <a:ext cx="1371600" cy="926789"/>
        </a:xfrm>
        <a:prstGeom prst="trapezoid">
          <a:avLst>
            <a:gd name="adj" fmla="val 73997"/>
          </a:avLst>
        </a:prstGeom>
        <a:solidFill>
          <a:srgbClr val="BDB2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4 </a:t>
          </a:r>
          <a:r>
            <a:rPr lang="en-US" sz="2300" kern="1200" dirty="0" smtClean="0">
              <a:solidFill>
                <a:srgbClr val="3F4243"/>
              </a:solidFill>
            </a:rPr>
            <a:t>guides</a:t>
          </a:r>
          <a:r>
            <a:rPr lang="en-US" sz="2300" kern="1200" dirty="0" smtClean="0"/>
            <a:t> / web pages</a:t>
          </a:r>
          <a:endParaRPr lang="en-US" sz="2300" kern="1200" dirty="0"/>
        </a:p>
      </dsp:txBody>
      <dsp:txXfrm rot="-10800000">
        <a:off x="2057400" y="2780367"/>
        <a:ext cx="1371600" cy="92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4" y="1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/>
          <a:lstStyle>
            <a:lvl1pPr algn="r">
              <a:defRPr sz="1200"/>
            </a:lvl1pPr>
          </a:lstStyle>
          <a:p>
            <a:fld id="{F35AC1A4-BE0D-49E7-9347-99EBFE8E8BC9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69510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4" y="8769510"/>
            <a:ext cx="3005448" cy="461804"/>
          </a:xfrm>
          <a:prstGeom prst="rect">
            <a:avLst/>
          </a:prstGeom>
        </p:spPr>
        <p:txBody>
          <a:bodyPr vert="horz" lIns="90986" tIns="45492" rIns="90986" bIns="45492" rtlCol="0" anchor="b"/>
          <a:lstStyle>
            <a:lvl1pPr algn="r">
              <a:defRPr sz="1200"/>
            </a:lvl1pPr>
          </a:lstStyle>
          <a:p>
            <a:fld id="{5A6982BA-8E65-43F5-A169-0A825F43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r">
              <a:defRPr sz="1200"/>
            </a:lvl1pPr>
          </a:lstStyle>
          <a:p>
            <a:fld id="{96FCCE9C-97C6-4127-8839-CAB1314A368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8" tIns="46184" rIns="92368" bIns="461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68" tIns="46184" rIns="92368" bIns="461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2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2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r">
              <a:defRPr sz="1200"/>
            </a:lvl1pPr>
          </a:lstStyle>
          <a:p>
            <a:fld id="{AF3C882C-6931-48D7-9B18-809CA6FAE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has been</a:t>
            </a:r>
            <a:r>
              <a:rPr lang="en-US" baseline="0" dirty="0" smtClean="0"/>
              <a:t> one of the most well-received services of the library in recent years. Our class is “tag team”: I do format, compliance nuts-and-bolts of using My Bibliography and </a:t>
            </a:r>
            <a:r>
              <a:rPr lang="en-US" baseline="0" dirty="0" err="1" smtClean="0"/>
              <a:t>SciENcv</a:t>
            </a:r>
            <a:r>
              <a:rPr lang="en-US" baseline="0" dirty="0" smtClean="0"/>
              <a:t>; Karen does 2</a:t>
            </a:r>
            <a:r>
              <a:rPr lang="en-US" baseline="30000" dirty="0" smtClean="0"/>
              <a:t>nd</a:t>
            </a:r>
            <a:r>
              <a:rPr lang="en-US" baseline="0" dirty="0" smtClean="0"/>
              <a:t> half on writing about your work, metrics of impact, other means of describing impact. </a:t>
            </a:r>
          </a:p>
          <a:p>
            <a:r>
              <a:rPr lang="en-US" baseline="0" dirty="0" smtClean="0"/>
              <a:t>First sketch review request came after our first class.</a:t>
            </a:r>
          </a:p>
          <a:p>
            <a:r>
              <a:rPr lang="en-US" baseline="0" dirty="0" smtClean="0"/>
              <a:t>We keep a shared “</a:t>
            </a:r>
            <a:r>
              <a:rPr lang="en-US" baseline="0" dirty="0" err="1" smtClean="0"/>
              <a:t>Biosketch</a:t>
            </a:r>
            <a:r>
              <a:rPr lang="en-US" baseline="0" dirty="0" smtClean="0"/>
              <a:t>” folder, organized by year. Folder for presentations (we tailor each presentation to the audience)</a:t>
            </a:r>
          </a:p>
          <a:p>
            <a:r>
              <a:rPr lang="en-US" baseline="0" dirty="0" smtClean="0"/>
              <a:t>Have talked about our </a:t>
            </a:r>
            <a:r>
              <a:rPr lang="en-US" baseline="0" dirty="0" err="1" smtClean="0"/>
              <a:t>biosketch</a:t>
            </a:r>
            <a:r>
              <a:rPr lang="en-US" baseline="0" dirty="0" smtClean="0"/>
              <a:t> work in </a:t>
            </a:r>
            <a:r>
              <a:rPr lang="en-US" baseline="0" dirty="0" err="1" smtClean="0"/>
              <a:t>Altmetric</a:t>
            </a:r>
            <a:r>
              <a:rPr lang="en-US" baseline="0" dirty="0" smtClean="0"/>
              <a:t> webinar—slides in </a:t>
            </a:r>
            <a:r>
              <a:rPr lang="en-US" baseline="0" dirty="0" err="1" smtClean="0"/>
              <a:t>DigitalHub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People are “getting it”, so review requests have slowed, but they pick up after NUCATS “road show” and right before large grant deadlines.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2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sketches look pretty good. </a:t>
            </a:r>
          </a:p>
          <a:p>
            <a:r>
              <a:rPr lang="en-US" dirty="0" smtClean="0"/>
              <a:t>When we receive a request</a:t>
            </a:r>
            <a:r>
              <a:rPr lang="en-US" baseline="0" dirty="0" smtClean="0"/>
              <a:t> via our email request form, we contact the investigator and offer to meet in person or, if they prefer, to conduct the entire review via email. </a:t>
            </a:r>
          </a:p>
          <a:p>
            <a:r>
              <a:rPr lang="en-US" baseline="0" dirty="0" smtClean="0"/>
              <a:t>We encourage them to at least begin writing some text for their contributions if they haven’t—no one knows their research better than they do. </a:t>
            </a:r>
          </a:p>
          <a:p>
            <a:r>
              <a:rPr lang="en-US" baseline="0" dirty="0" smtClean="0"/>
              <a:t>Impact statements can be </a:t>
            </a:r>
            <a:r>
              <a:rPr lang="en-US" baseline="0" dirty="0" err="1" smtClean="0"/>
              <a:t>bibliometrics</a:t>
            </a:r>
            <a:r>
              <a:rPr lang="en-US" baseline="0" dirty="0" smtClean="0"/>
              <a:t>, news media attention, mentions in guidelines, changes in methodology, etc. Some departments embrace </a:t>
            </a:r>
            <a:r>
              <a:rPr lang="en-US" baseline="0" dirty="0" err="1" smtClean="0"/>
              <a:t>bibliometrics</a:t>
            </a:r>
            <a:r>
              <a:rPr lang="en-US" baseline="0" dirty="0" smtClean="0"/>
              <a:t>, others consider them “immodest”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      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423524" y="6528816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5/18/17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23524" y="2212882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23524" y="3166257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5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9">
    <p:bg>
      <p:bgPr>
        <a:gradFill>
          <a:gsLst>
            <a:gs pos="0">
              <a:srgbClr val="645B9B"/>
            </a:gs>
            <a:gs pos="100000">
              <a:schemeClr val="accent1"/>
            </a:gs>
          </a:gsLst>
          <a:lin ang="14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8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5/18/17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197" y="1621971"/>
            <a:ext cx="3767328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22" y="1621971"/>
            <a:ext cx="3767328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5/18/17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799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3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6889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1624012"/>
            <a:ext cx="3770375" cy="357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4" y="1981200"/>
            <a:ext cx="377037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5/18/17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1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3724712"/>
            <a:ext cx="3586843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6" y="4038600"/>
            <a:ext cx="3580898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5/18/17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4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4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4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73089" cy="17113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1" y="4012035"/>
            <a:ext cx="3770375" cy="15589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5/18/17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209563" y="1676400"/>
            <a:ext cx="3934437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3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 + Side Images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      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90599" y="155448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90599" y="1624013"/>
            <a:ext cx="2438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801197" y="1981200"/>
            <a:ext cx="2399203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5/18/17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or Section 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bg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05200" y="1622425"/>
            <a:ext cx="2209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19800" y="1622425"/>
            <a:ext cx="2209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6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5/18/17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9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      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0600" y="2731512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90600" y="35814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6855794" y="6232524"/>
            <a:ext cx="1447800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5/18/17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639768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Presentation or Section 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639768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5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9144000" cy="6858000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dence image 2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gradFill>
          <a:gsLst>
            <a:gs pos="0">
              <a:srgbClr val="645B9B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79" y="-2"/>
            <a:ext cx="8604504" cy="6858665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gradFill>
          <a:gsLst>
            <a:gs pos="0">
              <a:srgbClr val="514689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6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gradFill>
          <a:gsLst>
            <a:gs pos="0">
              <a:srgbClr val="514689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1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>
                <a:solidFill>
                  <a:schemeClr val="tx2"/>
                </a:solidFill>
              </a:rPr>
              <a:t>   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" y="373884"/>
            <a:ext cx="2488753" cy="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531" y="6525841"/>
            <a:ext cx="857339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623C80F-5998-4C5A-8426-1B9517C724DD}" type="datetimeFigureOut">
              <a:rPr lang="en-US" smtClean="0"/>
              <a:pPr/>
              <a:t>5/18/17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484127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6484127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6"/>
          <p:cNvSpPr/>
          <p:nvPr/>
        </p:nvSpPr>
        <p:spPr>
          <a:xfrm>
            <a:off x="0" y="515326"/>
            <a:ext cx="685800" cy="26156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6" h="381000">
                <a:moveTo>
                  <a:pt x="0" y="0"/>
                </a:moveTo>
                <a:lnTo>
                  <a:pt x="794257" y="0"/>
                </a:lnTo>
                <a:lnTo>
                  <a:pt x="99894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9" y="6469536"/>
            <a:ext cx="1693981" cy="3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4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1" r:id="rId2"/>
    <p:sldLayoutId id="2147483708" r:id="rId3"/>
    <p:sldLayoutId id="2147483709" r:id="rId4"/>
    <p:sldLayoutId id="2147483707" r:id="rId5"/>
    <p:sldLayoutId id="2147483710" r:id="rId6"/>
    <p:sldLayoutId id="2147483712" r:id="rId7"/>
    <p:sldLayoutId id="2147483713" r:id="rId8"/>
    <p:sldLayoutId id="2147483714" r:id="rId9"/>
    <p:sldLayoutId id="2147483715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723" r:id="rId18"/>
    <p:sldLayoutId id="2147483721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ct val="20000"/>
        </a:spcBef>
        <a:buClr>
          <a:srgbClr val="605F62"/>
        </a:buClr>
        <a:buFont typeface="Symbol" pitchFamily="18" charset="2"/>
        <a:buChar char="-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hyperlink" Target="http://dx.doi.org/10.18131/G35P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2410346"/>
              </p:ext>
            </p:extLst>
          </p:nvPr>
        </p:nvGraphicFramePr>
        <p:xfrm>
          <a:off x="914400" y="1600200"/>
          <a:ext cx="6724075" cy="130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13969" cy="762000"/>
          </a:xfrm>
        </p:spPr>
        <p:txBody>
          <a:bodyPr/>
          <a:lstStyle/>
          <a:p>
            <a:r>
              <a:rPr lang="en-US" sz="2400" dirty="0" smtClean="0"/>
              <a:t>Keeping up with Demand: Doing NIH </a:t>
            </a:r>
            <a:r>
              <a:rPr lang="en-US" sz="2400" dirty="0" err="1" smtClean="0"/>
              <a:t>Biosketch</a:t>
            </a:r>
            <a:r>
              <a:rPr lang="en-US" sz="2400" dirty="0" smtClean="0"/>
              <a:t> Support</a:t>
            </a:r>
            <a:br>
              <a:rPr lang="en-US" sz="2400" dirty="0" smtClean="0"/>
            </a:br>
            <a:r>
              <a:rPr lang="en-US" sz="2000" dirty="0" err="1" smtClean="0"/>
              <a:t>Gutzman</a:t>
            </a:r>
            <a:r>
              <a:rPr lang="en-US" sz="2000" dirty="0" smtClean="0"/>
              <a:t>, Shaw &amp; Holmes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762000"/>
            <a:ext cx="6854952" cy="457200"/>
          </a:xfrm>
        </p:spPr>
        <p:txBody>
          <a:bodyPr/>
          <a:lstStyle/>
          <a:p>
            <a:r>
              <a:rPr lang="en-US" sz="1600" dirty="0" smtClean="0"/>
              <a:t>Galter Health Sciences Library</a:t>
            </a:r>
          </a:p>
          <a:p>
            <a:r>
              <a:rPr lang="en-US" sz="1600" dirty="0" smtClean="0"/>
              <a:t>Northwestern University Feinberg School of Medicine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621374"/>
            <a:ext cx="6477000" cy="219991"/>
          </a:xfrm>
        </p:spPr>
        <p:txBody>
          <a:bodyPr/>
          <a:lstStyle/>
          <a:p>
            <a:r>
              <a:rPr lang="en-US" sz="900" dirty="0"/>
              <a:t>https://</a:t>
            </a:r>
            <a:r>
              <a:rPr lang="en-US" sz="900" dirty="0" err="1"/>
              <a:t>galter.northwestern.edu</a:t>
            </a:r>
            <a:r>
              <a:rPr lang="en-US" sz="900" dirty="0"/>
              <a:t>/Request%20Services%20and%20Materials/</a:t>
            </a:r>
            <a:r>
              <a:rPr lang="en-US" sz="900" dirty="0" err="1"/>
              <a:t>nih</a:t>
            </a:r>
            <a:r>
              <a:rPr lang="en-US" sz="900" dirty="0"/>
              <a:t>-grants-public-access-policy-and-compliance-</a:t>
            </a:r>
            <a:r>
              <a:rPr lang="en-US" sz="900" dirty="0" smtClean="0"/>
              <a:t>resources </a:t>
            </a:r>
            <a:endParaRPr lang="en-US" sz="9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41246957"/>
              </p:ext>
            </p:extLst>
          </p:nvPr>
        </p:nvGraphicFramePr>
        <p:xfrm>
          <a:off x="1524000" y="2994848"/>
          <a:ext cx="5486400" cy="370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0" y="1371600"/>
            <a:ext cx="601381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spc="-50" dirty="0" err="1" smtClean="0">
                <a:solidFill>
                  <a:srgbClr val="61468B"/>
                </a:solidFill>
              </a:rPr>
              <a:t>Biosketch</a:t>
            </a:r>
            <a:r>
              <a:rPr lang="en-US" sz="2400" spc="-50" dirty="0" smtClean="0">
                <a:solidFill>
                  <a:srgbClr val="61468B"/>
                </a:solidFill>
              </a:rPr>
              <a:t> support: Timeline and “by the numbers”</a:t>
            </a:r>
            <a:endParaRPr lang="en-US" sz="2400" spc="-50" dirty="0">
              <a:solidFill>
                <a:srgbClr val="61468B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7239000" y="3000154"/>
            <a:ext cx="1371600" cy="1371600"/>
          </a:xfrm>
          <a:prstGeom prst="borderCallout1">
            <a:avLst>
              <a:gd name="adj1" fmla="val 49547"/>
              <a:gd name="adj2" fmla="val -272"/>
              <a:gd name="adj3" fmla="val 23834"/>
              <a:gd name="adj4" fmla="val -60562"/>
            </a:avLst>
          </a:prstGeom>
          <a:solidFill>
            <a:srgbClr val="5E4D78"/>
          </a:solidFill>
          <a:ln>
            <a:solidFill>
              <a:srgbClr val="5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dirty="0" smtClean="0"/>
              <a:t>Including  large project grants with over 25 sketches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304800" y="3421229"/>
            <a:ext cx="1371600" cy="1371600"/>
          </a:xfrm>
          <a:prstGeom prst="borderCallout1">
            <a:avLst>
              <a:gd name="adj1" fmla="val 48495"/>
              <a:gd name="adj2" fmla="val 101391"/>
              <a:gd name="adj3" fmla="val 60185"/>
              <a:gd name="adj4" fmla="val 179351"/>
            </a:avLst>
          </a:prstGeom>
          <a:solidFill>
            <a:srgbClr val="6D5E83"/>
          </a:solidFill>
          <a:ln>
            <a:solidFill>
              <a:srgbClr val="6D5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 smtClean="0"/>
              <a:t>Some done in library; most done in departments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7239000" y="4611259"/>
            <a:ext cx="1371600" cy="1371600"/>
          </a:xfrm>
          <a:prstGeom prst="borderCallout1">
            <a:avLst>
              <a:gd name="adj1" fmla="val 49547"/>
              <a:gd name="adj2" fmla="val 385"/>
              <a:gd name="adj3" fmla="val 47367"/>
              <a:gd name="adj4" fmla="val -153319"/>
            </a:avLst>
          </a:prstGeom>
          <a:solidFill>
            <a:srgbClr val="7B6F8E"/>
          </a:solidFill>
          <a:ln>
            <a:solidFill>
              <a:srgbClr val="7B6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Our </a:t>
            </a:r>
            <a:r>
              <a:rPr lang="en-US" dirty="0" err="1" smtClean="0">
                <a:solidFill>
                  <a:schemeClr val="bg1"/>
                </a:solidFill>
              </a:rPr>
              <a:t>biosketch</a:t>
            </a:r>
            <a:r>
              <a:rPr lang="en-US" dirty="0" smtClean="0">
                <a:solidFill>
                  <a:schemeClr val="bg1"/>
                </a:solidFill>
              </a:rPr>
              <a:t> services also featured in CTSA’s “road show”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04800" y="5079363"/>
            <a:ext cx="1371600" cy="1371600"/>
          </a:xfrm>
          <a:prstGeom prst="borderCallout1">
            <a:avLst>
              <a:gd name="adj1" fmla="val 47443"/>
              <a:gd name="adj2" fmla="val 101391"/>
              <a:gd name="adj3" fmla="val 60473"/>
              <a:gd name="adj4" fmla="val 26495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Pages link to our NIH PA compliance guide, writing guides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2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6854952" cy="457200"/>
          </a:xfrm>
        </p:spPr>
        <p:txBody>
          <a:bodyPr/>
          <a:lstStyle/>
          <a:p>
            <a:r>
              <a:rPr lang="en-US" dirty="0"/>
              <a:t>and what it looks like</a:t>
            </a:r>
          </a:p>
        </p:txBody>
      </p:sp>
      <p:pic>
        <p:nvPicPr>
          <p:cNvPr id="5" name="Picture 4" descr="RGSketch-befo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6622" r="9697" b="2998"/>
          <a:stretch/>
        </p:blipFill>
        <p:spPr>
          <a:xfrm>
            <a:off x="4267200" y="1219200"/>
            <a:ext cx="4343806" cy="5512374"/>
          </a:xfrm>
          <a:prstGeom prst="rect">
            <a:avLst/>
          </a:prstGeom>
        </p:spPr>
      </p:pic>
      <p:pic>
        <p:nvPicPr>
          <p:cNvPr id="6" name="Picture 5" descr="RGSketch-after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16412" r="2268" b="3209"/>
          <a:stretch/>
        </p:blipFill>
        <p:spPr>
          <a:xfrm>
            <a:off x="3581400" y="1219200"/>
            <a:ext cx="5108662" cy="5512375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381000" y="3962400"/>
            <a:ext cx="2362200" cy="838200"/>
          </a:xfrm>
          <a:prstGeom prst="borderCallout1">
            <a:avLst>
              <a:gd name="adj1" fmla="val 51269"/>
              <a:gd name="adj2" fmla="val 98200"/>
              <a:gd name="adj3" fmla="val 27187"/>
              <a:gd name="adj4" fmla="val 153916"/>
            </a:avLst>
          </a:prstGeom>
          <a:solidFill>
            <a:srgbClr val="5E4D78"/>
          </a:solidFill>
          <a:ln>
            <a:solidFill>
              <a:srgbClr val="5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/>
              <a:t>Edits for formatting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381000" y="1600200"/>
            <a:ext cx="2362200" cy="838200"/>
          </a:xfrm>
          <a:prstGeom prst="borderCallout1">
            <a:avLst>
              <a:gd name="adj1" fmla="val 50217"/>
              <a:gd name="adj2" fmla="val 98336"/>
              <a:gd name="adj3" fmla="val 14656"/>
              <a:gd name="adj4" fmla="val 150531"/>
            </a:avLst>
          </a:prstGeom>
          <a:solidFill>
            <a:srgbClr val="6D5E83"/>
          </a:solidFill>
          <a:ln>
            <a:solidFill>
              <a:srgbClr val="6D5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/>
              <a:t>Edits for grammar and writing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381000" y="2667000"/>
            <a:ext cx="2362200" cy="1066800"/>
          </a:xfrm>
          <a:prstGeom prst="borderCallout1">
            <a:avLst>
              <a:gd name="adj1" fmla="val 49322"/>
              <a:gd name="adj2" fmla="val 99468"/>
              <a:gd name="adj3" fmla="val 61701"/>
              <a:gd name="adj4" fmla="val 151503"/>
            </a:avLst>
          </a:prstGeom>
          <a:solidFill>
            <a:srgbClr val="9C8DB8"/>
          </a:solidFill>
          <a:ln>
            <a:solidFill>
              <a:srgbClr val="9C8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Recommend sample citation “impact” statements using data from Scopus, NIH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iCites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(RCR)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81000" y="5029200"/>
            <a:ext cx="2362200" cy="838200"/>
          </a:xfrm>
          <a:prstGeom prst="borderCallout1">
            <a:avLst>
              <a:gd name="adj1" fmla="val 52608"/>
              <a:gd name="adj2" fmla="val 97114"/>
              <a:gd name="adj3" fmla="val 151906"/>
              <a:gd name="adj4" fmla="val 15760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Check citations for NIH PA compliance (PMCIDs)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438400"/>
            <a:ext cx="25908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91440" rIns="91440" bIns="0" rtlCol="0"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50" b="1" spc="-50" dirty="0" smtClean="0"/>
              <a:t>Sample comment on </a:t>
            </a:r>
            <a:r>
              <a:rPr lang="en-US" sz="1850" b="1" spc="-50" dirty="0" err="1" smtClean="0"/>
              <a:t>bibliometrics</a:t>
            </a:r>
            <a:r>
              <a:rPr lang="en-US" sz="1850" b="1" spc="-50" dirty="0" smtClean="0"/>
              <a:t> (using Scopus data)</a:t>
            </a:r>
            <a:r>
              <a:rPr lang="en-US" sz="1850" spc="-50" dirty="0" smtClean="0"/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50" spc="-50" dirty="0" smtClean="0"/>
              <a:t>“</a:t>
            </a:r>
            <a:r>
              <a:rPr lang="en-US" sz="1850" spc="-50" dirty="0" err="1" smtClean="0"/>
              <a:t>Bibliometric</a:t>
            </a:r>
            <a:r>
              <a:rPr lang="en-US" sz="1850" spc="-50" dirty="0" smtClean="0"/>
              <a:t> </a:t>
            </a:r>
            <a:r>
              <a:rPr lang="en-US" sz="1850" spc="-50" dirty="0"/>
              <a:t>information for the four documents (combined) from Elsevier’s Scopus database: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50" spc="-50" dirty="0"/>
              <a:t> </a:t>
            </a:r>
            <a:r>
              <a:rPr lang="en-US" sz="1850" spc="-50" dirty="0" smtClean="0"/>
              <a:t>358 </a:t>
            </a:r>
            <a:r>
              <a:rPr lang="en-US" sz="1850" spc="-50" dirty="0"/>
              <a:t>citations: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50" spc="-50" dirty="0"/>
              <a:t>234 article, 87 reviews, 13 book chapters, 11 letters, 5 short surveys, 4 editorials, 3 notes, 1 conference paper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50" spc="-50" dirty="0" smtClean="0"/>
              <a:t>Cited </a:t>
            </a:r>
            <a:r>
              <a:rPr lang="en-US" sz="1850" spc="-50" dirty="0"/>
              <a:t>by authors from 57 countries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50" spc="-50" dirty="0"/>
              <a:t>Cited by articles in 14 </a:t>
            </a:r>
            <a:r>
              <a:rPr lang="en-US" sz="1850" spc="-50" dirty="0" smtClean="0"/>
              <a:t>languages”</a:t>
            </a:r>
            <a:endParaRPr lang="en-US" sz="1850" spc="-5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2667000" y="3352800"/>
            <a:ext cx="3429000" cy="304800"/>
          </a:xfrm>
          <a:prstGeom prst="straightConnector1">
            <a:avLst/>
          </a:prstGeom>
          <a:ln w="28575" cmpd="sng">
            <a:solidFill>
              <a:srgbClr val="9C8DB8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8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sketch is an opportunity for education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44846" y="1592522"/>
            <a:ext cx="3581400" cy="357187"/>
          </a:xfrm>
        </p:spPr>
        <p:txBody>
          <a:bodyPr/>
          <a:lstStyle/>
          <a:p>
            <a:r>
              <a:rPr lang="en-US" dirty="0" smtClean="0"/>
              <a:t>Early or late career investigators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265939" y="1981200"/>
            <a:ext cx="3365423" cy="3733800"/>
          </a:xfrm>
        </p:spPr>
        <p:txBody>
          <a:bodyPr/>
          <a:lstStyle/>
          <a:p>
            <a:r>
              <a:rPr lang="en-US" sz="1800" dirty="0" smtClean="0"/>
              <a:t>Early career investigators</a:t>
            </a:r>
          </a:p>
          <a:p>
            <a:pPr lvl="1"/>
            <a:r>
              <a:rPr lang="en-US" sz="1600" dirty="0" smtClean="0"/>
              <a:t>Talk about other scholarly outputs</a:t>
            </a:r>
          </a:p>
          <a:p>
            <a:pPr lvl="2"/>
            <a:r>
              <a:rPr lang="en-US" dirty="0" smtClean="0"/>
              <a:t>Databases, blogs, conference abstracts, etc.</a:t>
            </a:r>
            <a:endParaRPr lang="is-IS" dirty="0" smtClean="0"/>
          </a:p>
          <a:p>
            <a:pPr lvl="1"/>
            <a:r>
              <a:rPr lang="is-IS" sz="1600" dirty="0" smtClean="0"/>
              <a:t>Talk about technical contributions without authorship</a:t>
            </a:r>
            <a:endParaRPr lang="en-US" sz="1600" dirty="0" smtClean="0"/>
          </a:p>
          <a:p>
            <a:r>
              <a:rPr lang="en-US" sz="1800" dirty="0" smtClean="0"/>
              <a:t>Later career investigators</a:t>
            </a:r>
          </a:p>
          <a:p>
            <a:pPr lvl="1"/>
            <a:r>
              <a:rPr lang="en-US" sz="1600" dirty="0" smtClean="0"/>
              <a:t>Talk about teaching </a:t>
            </a:r>
            <a:endParaRPr lang="en-US" sz="1800" dirty="0" smtClean="0"/>
          </a:p>
          <a:p>
            <a:pPr lvl="2"/>
            <a:r>
              <a:rPr lang="en-US" dirty="0" smtClean="0"/>
              <a:t>Cite teaching materials</a:t>
            </a:r>
          </a:p>
          <a:p>
            <a:pPr lvl="1"/>
            <a:r>
              <a:rPr lang="en-US" sz="1600" dirty="0" smtClean="0"/>
              <a:t>Talk about other mentorship</a:t>
            </a:r>
          </a:p>
          <a:p>
            <a:pPr lvl="2"/>
            <a:r>
              <a:rPr lang="en-US" dirty="0" smtClean="0"/>
              <a:t>Cite papers from “star” trainees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225844" y="1624012"/>
            <a:ext cx="3770375" cy="357188"/>
          </a:xfrm>
        </p:spPr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034437" y="1949711"/>
            <a:ext cx="3249277" cy="3733800"/>
          </a:xfrm>
        </p:spPr>
        <p:txBody>
          <a:bodyPr/>
          <a:lstStyle/>
          <a:p>
            <a:r>
              <a:rPr lang="en-US" sz="1800" dirty="0" smtClean="0"/>
              <a:t>Researchers don’t update My Bibliography</a:t>
            </a:r>
          </a:p>
          <a:p>
            <a:pPr lvl="1"/>
            <a:r>
              <a:rPr lang="en-US" sz="1600" dirty="0" smtClean="0"/>
              <a:t>Aren’t aware of the “Add manually” button for addition of chapters, presentations, other works</a:t>
            </a:r>
          </a:p>
          <a:p>
            <a:r>
              <a:rPr lang="en-US" sz="1800" dirty="0" smtClean="0"/>
              <a:t>Authors forget to add their role in a project &amp; background statement to contributions</a:t>
            </a:r>
          </a:p>
          <a:p>
            <a:r>
              <a:rPr lang="en-US" sz="1800" dirty="0" smtClean="0"/>
              <a:t>Authors will write a sketch and “leave it”</a:t>
            </a:r>
          </a:p>
          <a:p>
            <a:pPr lvl="1"/>
            <a:r>
              <a:rPr lang="en-US" sz="1600" dirty="0" smtClean="0"/>
              <a:t>We encourage them to change the sketch with each new proposal </a:t>
            </a:r>
            <a:r>
              <a:rPr lang="en-US" sz="1400" dirty="0" smtClean="0"/>
              <a:t>(when appropriate)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And a conversation about the 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283"/>
          <a:stretch/>
        </p:blipFill>
        <p:spPr>
          <a:xfrm>
            <a:off x="6979352" y="1897752"/>
            <a:ext cx="2164648" cy="1604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47154" y="5566416"/>
            <a:ext cx="4957985" cy="1144740"/>
            <a:chOff x="3715668" y="5062595"/>
            <a:chExt cx="4957985" cy="1144740"/>
          </a:xfrm>
        </p:grpSpPr>
        <p:sp>
          <p:nvSpPr>
            <p:cNvPr id="6" name="TextBox 5"/>
            <p:cNvSpPr txBox="1"/>
            <p:nvPr/>
          </p:nvSpPr>
          <p:spPr>
            <a:xfrm>
              <a:off x="3715668" y="5380868"/>
              <a:ext cx="4353422" cy="82646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63599E"/>
              </a:solidFill>
            </a:ln>
          </p:spPr>
          <p:txBody>
            <a:bodyPr wrap="square" lIns="91440" tIns="45720" rIns="91440" bIns="45720" rtlCol="0">
              <a:normAutofit fontScale="92500"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850" spc="-50" dirty="0" smtClean="0"/>
                <a:t>Our work on sketches has led to news features, peer referrals via “word of mouth”, and greater exposure for the library as a resource and partner</a:t>
              </a:r>
              <a:endParaRPr lang="en-US" sz="1850" spc="-50" dirty="0"/>
            </a:p>
          </p:txBody>
        </p:sp>
        <p:sp>
          <p:nvSpPr>
            <p:cNvPr id="7" name="5-Point Star 6"/>
            <p:cNvSpPr/>
            <p:nvPr/>
          </p:nvSpPr>
          <p:spPr>
            <a:xfrm rot="1510630">
              <a:off x="7683513" y="5062595"/>
              <a:ext cx="990140" cy="947045"/>
            </a:xfrm>
            <a:prstGeom prst="star5">
              <a:avLst/>
            </a:prstGeom>
            <a:solidFill>
              <a:srgbClr val="FFF10E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Up Arrow 11"/>
          <p:cNvSpPr/>
          <p:nvPr/>
        </p:nvSpPr>
        <p:spPr>
          <a:xfrm rot="5400000">
            <a:off x="6947865" y="2403649"/>
            <a:ext cx="262382" cy="58779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0992" y="5273856"/>
            <a:ext cx="2187329" cy="7408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3599E"/>
            </a:solidFill>
          </a:ln>
        </p:spPr>
        <p:txBody>
          <a:bodyPr wrap="square" lIns="91440" tIns="45720" rIns="91440" bIns="45720" rtlCol="0">
            <a:normAutofit fontScale="92500" lnSpcReduction="10000"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spc="-50" dirty="0" smtClean="0"/>
              <a:t>Our </a:t>
            </a:r>
            <a:r>
              <a:rPr lang="en-US" sz="1200" spc="-50" dirty="0" err="1" smtClean="0"/>
              <a:t>Altmetric</a:t>
            </a:r>
            <a:r>
              <a:rPr lang="en-US" sz="1200" spc="-50" dirty="0" smtClean="0"/>
              <a:t> presentation slides are in </a:t>
            </a:r>
            <a:r>
              <a:rPr lang="en-US" sz="1200" spc="-50" dirty="0" err="1" smtClean="0"/>
              <a:t>Galter’s</a:t>
            </a:r>
            <a:r>
              <a:rPr lang="en-US" sz="1200" spc="-50" dirty="0" smtClean="0"/>
              <a:t> </a:t>
            </a:r>
            <a:r>
              <a:rPr lang="en-US" sz="1200" spc="-50" dirty="0" err="1" smtClean="0"/>
              <a:t>DigitalHub</a:t>
            </a:r>
            <a:r>
              <a:rPr lang="en-US" sz="1200" spc="-50" dirty="0" smtClean="0"/>
              <a:t> repository</a:t>
            </a:r>
            <a:br>
              <a:rPr lang="en-US" sz="1200" spc="-50" dirty="0" smtClean="0"/>
            </a:br>
            <a:r>
              <a:rPr lang="en-US" sz="1200" spc="-50" dirty="0" err="1" smtClean="0"/>
              <a:t>doi</a:t>
            </a:r>
            <a:r>
              <a:rPr lang="en-US" sz="1200" spc="-50" dirty="0" smtClean="0"/>
              <a:t>: </a:t>
            </a:r>
            <a:r>
              <a:rPr lang="en-US" sz="1200" spc="-50" dirty="0" smtClean="0">
                <a:hlinkClick r:id="rId3"/>
              </a:rPr>
              <a:t> </a:t>
            </a:r>
            <a:r>
              <a:rPr lang="hr-HR" sz="1000" spc="-50" dirty="0" smtClean="0">
                <a:solidFill>
                  <a:schemeClr val="tx2"/>
                </a:solidFill>
              </a:rPr>
              <a:t>10.18131/G35P4S</a:t>
            </a:r>
            <a:endParaRPr lang="en-US" sz="1000" spc="-5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200" spc="-50" dirty="0" smtClean="0"/>
          </a:p>
        </p:txBody>
      </p:sp>
    </p:spTree>
    <p:extLst>
      <p:ext uri="{BB962C8B-B14F-4D97-AF65-F5344CB8AC3E}">
        <p14:creationId xmlns:p14="http://schemas.microsoft.com/office/powerpoint/2010/main" val="359146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inberg-Template_4x3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Feinberg-Template_4x3.potx</Template>
  <TotalTime>9266</TotalTime>
  <Words>639</Words>
  <Application>Microsoft Macintosh PowerPoint</Application>
  <PresentationFormat>On-screen Show (4:3)</PresentationFormat>
  <Paragraphs>64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Feinberg-Template_4x3</vt:lpstr>
      <vt:lpstr>Keeping up with Demand: Doing NIH Biosketch Support Gutzman, Shaw &amp; Holmes</vt:lpstr>
      <vt:lpstr>What we do</vt:lpstr>
      <vt:lpstr>Each sketch is an opportunity for education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Northwestern Medicine</dc:title>
  <dc:creator>Landor Associates Chicago</dc:creator>
  <cp:lastModifiedBy>Pamela Shaw</cp:lastModifiedBy>
  <cp:revision>342</cp:revision>
  <cp:lastPrinted>2013-09-27T20:14:21Z</cp:lastPrinted>
  <dcterms:created xsi:type="dcterms:W3CDTF">2013-10-23T14:57:36Z</dcterms:created>
  <dcterms:modified xsi:type="dcterms:W3CDTF">2017-05-18T17:18:37Z</dcterms:modified>
</cp:coreProperties>
</file>