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389" r:id="rId2"/>
    <p:sldId id="284" r:id="rId3"/>
    <p:sldId id="312" r:id="rId4"/>
    <p:sldId id="313" r:id="rId5"/>
    <p:sldId id="314" r:id="rId6"/>
    <p:sldId id="311" r:id="rId7"/>
    <p:sldId id="348" r:id="rId8"/>
    <p:sldId id="337" r:id="rId9"/>
    <p:sldId id="340" r:id="rId10"/>
    <p:sldId id="342" r:id="rId11"/>
    <p:sldId id="315" r:id="rId12"/>
    <p:sldId id="384" r:id="rId13"/>
    <p:sldId id="386" r:id="rId14"/>
    <p:sldId id="270" r:id="rId15"/>
    <p:sldId id="316" r:id="rId16"/>
    <p:sldId id="326" r:id="rId17"/>
    <p:sldId id="285" r:id="rId18"/>
    <p:sldId id="304" r:id="rId19"/>
    <p:sldId id="334" r:id="rId20"/>
    <p:sldId id="269" r:id="rId21"/>
    <p:sldId id="335" r:id="rId22"/>
    <p:sldId id="351" r:id="rId23"/>
    <p:sldId id="287" r:id="rId24"/>
    <p:sldId id="305" r:id="rId25"/>
    <p:sldId id="301" r:id="rId26"/>
    <p:sldId id="302" r:id="rId27"/>
    <p:sldId id="303" r:id="rId28"/>
    <p:sldId id="288" r:id="rId29"/>
    <p:sldId id="289" r:id="rId30"/>
    <p:sldId id="359" r:id="rId31"/>
    <p:sldId id="318" r:id="rId32"/>
    <p:sldId id="387" r:id="rId33"/>
    <p:sldId id="360" r:id="rId34"/>
    <p:sldId id="353" r:id="rId35"/>
    <p:sldId id="357" r:id="rId36"/>
    <p:sldId id="362" r:id="rId37"/>
    <p:sldId id="350" r:id="rId38"/>
    <p:sldId id="374" r:id="rId39"/>
    <p:sldId id="370" r:id="rId40"/>
    <p:sldId id="367" r:id="rId41"/>
    <p:sldId id="290" r:id="rId42"/>
    <p:sldId id="364" r:id="rId43"/>
    <p:sldId id="382" r:id="rId44"/>
    <p:sldId id="375" r:id="rId45"/>
    <p:sldId id="291" r:id="rId46"/>
    <p:sldId id="378" r:id="rId47"/>
    <p:sldId id="383" r:id="rId48"/>
    <p:sldId id="308" r:id="rId49"/>
    <p:sldId id="300" r:id="rId50"/>
    <p:sldId id="366" r:id="rId51"/>
    <p:sldId id="323" r:id="rId52"/>
    <p:sldId id="321" r:id="rId53"/>
    <p:sldId id="322" r:id="rId5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zie A Cameron" initials="KAC" lastIdx="1" clrIdx="0">
    <p:extLst>
      <p:ext uri="{19B8F6BF-5375-455C-9EA6-DF929625EA0E}">
        <p15:presenceInfo xmlns:p15="http://schemas.microsoft.com/office/powerpoint/2012/main" userId="Kenzie A Camer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B2CB"/>
    <a:srgbClr val="9F92B4"/>
    <a:srgbClr val="83729D"/>
    <a:srgbClr val="61468B"/>
    <a:srgbClr val="514689"/>
    <a:srgbClr val="336699"/>
    <a:srgbClr val="3399FF"/>
    <a:srgbClr val="938FC3"/>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57A7F-9D34-F2CD-07C6-93246CC5FD9C}" v="84" dt="2020-12-01T19:50:01.539"/>
    <p1510:client id="{C7F98237-D5C7-C004-6890-5C4573BE3C79}" v="37" dt="2020-12-01T19:44:29.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37" autoAdjust="0"/>
    <p:restoredTop sz="63197" autoAdjust="0"/>
  </p:normalViewPr>
  <p:slideViewPr>
    <p:cSldViewPr snapToGrid="0" showGuides="1">
      <p:cViewPr varScale="1">
        <p:scale>
          <a:sx n="32" d="100"/>
          <a:sy n="32" d="100"/>
        </p:scale>
        <p:origin x="1316" y="20"/>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3126"/>
    </p:cViewPr>
  </p:sorterViewPr>
  <p:notesViewPr>
    <p:cSldViewPr snapToGrid="0">
      <p:cViewPr varScale="1">
        <p:scale>
          <a:sx n="81" d="100"/>
          <a:sy n="81" d="100"/>
        </p:scale>
        <p:origin x="1980" y="6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F57E81-B3DC-4481-A20B-F5069F69C19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FDFE7E6C-3312-4B12-8771-3D1EDCD63674}">
      <dgm:prSet phldrT="[Text]"/>
      <dgm:spPr>
        <a:solidFill>
          <a:srgbClr val="83729D"/>
        </a:solidFill>
      </dgm:spPr>
      <dgm:t>
        <a:bodyPr/>
        <a:lstStyle/>
        <a:p>
          <a:r>
            <a:rPr lang="en-US" dirty="0">
              <a:effectLst>
                <a:outerShdw blurRad="38100" dist="38100" dir="2700000" algn="tl">
                  <a:srgbClr val="000000">
                    <a:alpha val="43137"/>
                  </a:srgbClr>
                </a:outerShdw>
              </a:effectLst>
            </a:rPr>
            <a:t>You</a:t>
          </a:r>
        </a:p>
      </dgm:t>
    </dgm:pt>
    <dgm:pt modelId="{AC7819CD-AD5B-475E-8A73-35E15358C155}" type="parTrans" cxnId="{46AC3EC9-E833-48A5-B021-CD68B4005348}">
      <dgm:prSet/>
      <dgm:spPr/>
      <dgm:t>
        <a:bodyPr/>
        <a:lstStyle/>
        <a:p>
          <a:endParaRPr lang="en-US"/>
        </a:p>
      </dgm:t>
    </dgm:pt>
    <dgm:pt modelId="{6B8D8E89-E5AD-4841-BAFD-496D618CB87A}" type="sibTrans" cxnId="{46AC3EC9-E833-48A5-B021-CD68B4005348}">
      <dgm:prSet/>
      <dgm:spPr/>
      <dgm:t>
        <a:bodyPr/>
        <a:lstStyle/>
        <a:p>
          <a:endParaRPr lang="en-US"/>
        </a:p>
      </dgm:t>
    </dgm:pt>
    <dgm:pt modelId="{4A5A2BBC-F5DE-45AE-9659-00FEF82D3F05}">
      <dgm:prSet phldrT="[Text]" custT="1"/>
      <dgm:spPr>
        <a:solidFill>
          <a:srgbClr val="9F92B4"/>
        </a:solidFill>
      </dgm:spPr>
      <dgm:t>
        <a:bodyPr/>
        <a:lstStyle/>
        <a:p>
          <a:r>
            <a:rPr lang="en-US" sz="1800" dirty="0"/>
            <a:t>Mentor</a:t>
          </a:r>
        </a:p>
      </dgm:t>
    </dgm:pt>
    <dgm:pt modelId="{37FE2ADF-9188-4CE5-B667-A8FE212D4D92}" type="parTrans" cxnId="{D67AF1D5-D9AF-464D-B7E7-B08671DDD671}">
      <dgm:prSet/>
      <dgm:spPr>
        <a:ln>
          <a:solidFill>
            <a:schemeClr val="tx1"/>
          </a:solidFill>
        </a:ln>
      </dgm:spPr>
      <dgm:t>
        <a:bodyPr/>
        <a:lstStyle/>
        <a:p>
          <a:endParaRPr lang="en-US"/>
        </a:p>
      </dgm:t>
    </dgm:pt>
    <dgm:pt modelId="{BA9B8FBC-FDA1-4B04-898E-9DACFA595D38}" type="sibTrans" cxnId="{D67AF1D5-D9AF-464D-B7E7-B08671DDD671}">
      <dgm:prSet/>
      <dgm:spPr/>
      <dgm:t>
        <a:bodyPr/>
        <a:lstStyle/>
        <a:p>
          <a:endParaRPr lang="en-US"/>
        </a:p>
      </dgm:t>
    </dgm:pt>
    <dgm:pt modelId="{A7DAB848-02F2-49EB-9A72-5D1FC5DC39CA}">
      <dgm:prSet phldrT="[Text]" custT="1"/>
      <dgm:spPr>
        <a:solidFill>
          <a:srgbClr val="9F92B4"/>
        </a:solidFill>
      </dgm:spPr>
      <dgm:t>
        <a:bodyPr/>
        <a:lstStyle/>
        <a:p>
          <a:r>
            <a:rPr lang="en-US" sz="1600" dirty="0"/>
            <a:t>Peer(s)</a:t>
          </a:r>
        </a:p>
      </dgm:t>
    </dgm:pt>
    <dgm:pt modelId="{6AC6148E-9BB8-4E65-8891-B641991BAD3C}" type="parTrans" cxnId="{3CDBCA80-00DC-4F06-BB23-A3D59E8BF366}">
      <dgm:prSet/>
      <dgm:spPr>
        <a:ln>
          <a:solidFill>
            <a:schemeClr val="tx1"/>
          </a:solidFill>
        </a:ln>
      </dgm:spPr>
      <dgm:t>
        <a:bodyPr/>
        <a:lstStyle/>
        <a:p>
          <a:endParaRPr lang="en-US"/>
        </a:p>
      </dgm:t>
    </dgm:pt>
    <dgm:pt modelId="{6BF666D7-8265-4331-A2BD-24D99A512D16}" type="sibTrans" cxnId="{3CDBCA80-00DC-4F06-BB23-A3D59E8BF366}">
      <dgm:prSet/>
      <dgm:spPr/>
      <dgm:t>
        <a:bodyPr/>
        <a:lstStyle/>
        <a:p>
          <a:endParaRPr lang="en-US"/>
        </a:p>
      </dgm:t>
    </dgm:pt>
    <dgm:pt modelId="{7CD9393B-8CAB-453C-8D04-803FD3FDD66C}">
      <dgm:prSet phldrT="[Text]" custT="1"/>
      <dgm:spPr>
        <a:solidFill>
          <a:srgbClr val="9F92B4"/>
        </a:solidFill>
      </dgm:spPr>
      <dgm:t>
        <a:bodyPr/>
        <a:lstStyle/>
        <a:p>
          <a:r>
            <a:rPr lang="en-US" sz="1200" dirty="0"/>
            <a:t>Professional Associates</a:t>
          </a:r>
        </a:p>
      </dgm:t>
    </dgm:pt>
    <dgm:pt modelId="{AEB25F46-C6C5-4055-9CF5-B740DEC95BAC}" type="parTrans" cxnId="{7D35FFB4-AC7D-4CEF-8191-7AEC4A2301A6}">
      <dgm:prSet/>
      <dgm:spPr>
        <a:ln>
          <a:solidFill>
            <a:schemeClr val="tx1"/>
          </a:solidFill>
        </a:ln>
      </dgm:spPr>
      <dgm:t>
        <a:bodyPr/>
        <a:lstStyle/>
        <a:p>
          <a:endParaRPr lang="en-US"/>
        </a:p>
      </dgm:t>
    </dgm:pt>
    <dgm:pt modelId="{0C68320F-F066-4EBD-B278-BA2B7355676C}" type="sibTrans" cxnId="{7D35FFB4-AC7D-4CEF-8191-7AEC4A2301A6}">
      <dgm:prSet/>
      <dgm:spPr/>
      <dgm:t>
        <a:bodyPr/>
        <a:lstStyle/>
        <a:p>
          <a:endParaRPr lang="en-US"/>
        </a:p>
      </dgm:t>
    </dgm:pt>
    <dgm:pt modelId="{A77E4B71-1829-47E5-B3FF-684D047BC5C4}">
      <dgm:prSet phldrT="[Text]" custT="1"/>
      <dgm:spPr>
        <a:solidFill>
          <a:srgbClr val="9F92B4"/>
        </a:solidFill>
      </dgm:spPr>
      <dgm:t>
        <a:bodyPr/>
        <a:lstStyle/>
        <a:p>
          <a:r>
            <a:rPr lang="en-US" sz="1600" dirty="0"/>
            <a:t>Family &amp; Friends</a:t>
          </a:r>
        </a:p>
      </dgm:t>
    </dgm:pt>
    <dgm:pt modelId="{3E73AFAA-152B-496A-A734-34DC473787FC}" type="parTrans" cxnId="{F526312C-872D-4C48-9D58-2735B5A56F20}">
      <dgm:prSet/>
      <dgm:spPr>
        <a:ln>
          <a:solidFill>
            <a:schemeClr val="tx1"/>
          </a:solidFill>
        </a:ln>
      </dgm:spPr>
      <dgm:t>
        <a:bodyPr/>
        <a:lstStyle/>
        <a:p>
          <a:endParaRPr lang="en-US"/>
        </a:p>
      </dgm:t>
    </dgm:pt>
    <dgm:pt modelId="{187BA27A-1F93-47B6-84BA-14C7715C5443}" type="sibTrans" cxnId="{F526312C-872D-4C48-9D58-2735B5A56F20}">
      <dgm:prSet/>
      <dgm:spPr/>
      <dgm:t>
        <a:bodyPr/>
        <a:lstStyle/>
        <a:p>
          <a:endParaRPr lang="en-US"/>
        </a:p>
      </dgm:t>
    </dgm:pt>
    <dgm:pt modelId="{86D35801-DE10-4D13-BABE-7FCC1B4FDE62}">
      <dgm:prSet custT="1"/>
      <dgm:spPr>
        <a:solidFill>
          <a:srgbClr val="9F92B4"/>
        </a:solidFill>
      </dgm:spPr>
      <dgm:t>
        <a:bodyPr/>
        <a:lstStyle/>
        <a:p>
          <a:r>
            <a:rPr lang="en-US" sz="1200" dirty="0"/>
            <a:t>Junior </a:t>
          </a:r>
          <a:r>
            <a:rPr lang="en-US" sz="1300" dirty="0"/>
            <a:t>Colleagues</a:t>
          </a:r>
        </a:p>
      </dgm:t>
    </dgm:pt>
    <dgm:pt modelId="{19232192-79C3-4CA2-876A-CC20D879F9FA}" type="parTrans" cxnId="{71F9280A-E34C-4B65-9438-11474633DB2C}">
      <dgm:prSet/>
      <dgm:spPr>
        <a:ln>
          <a:solidFill>
            <a:schemeClr val="tx1"/>
          </a:solidFill>
        </a:ln>
      </dgm:spPr>
      <dgm:t>
        <a:bodyPr/>
        <a:lstStyle/>
        <a:p>
          <a:endParaRPr lang="en-US"/>
        </a:p>
      </dgm:t>
    </dgm:pt>
    <dgm:pt modelId="{C75B4D1B-0AF6-4BF2-9ACB-62C0361162ED}" type="sibTrans" cxnId="{71F9280A-E34C-4B65-9438-11474633DB2C}">
      <dgm:prSet/>
      <dgm:spPr/>
      <dgm:t>
        <a:bodyPr/>
        <a:lstStyle/>
        <a:p>
          <a:endParaRPr lang="en-US"/>
        </a:p>
      </dgm:t>
    </dgm:pt>
    <dgm:pt modelId="{A972F2AF-5335-4060-8F85-AE370CD2B494}">
      <dgm:prSet custT="1"/>
      <dgm:spPr>
        <a:solidFill>
          <a:srgbClr val="9F92B4"/>
        </a:solidFill>
      </dgm:spPr>
      <dgm:t>
        <a:bodyPr/>
        <a:lstStyle/>
        <a:p>
          <a:r>
            <a:rPr lang="en-US" sz="1400" dirty="0"/>
            <a:t>Leader(s)</a:t>
          </a:r>
        </a:p>
      </dgm:t>
    </dgm:pt>
    <dgm:pt modelId="{87EF4F41-5ECE-41C1-A512-D06DCC856340}" type="parTrans" cxnId="{A5643DDE-9C36-455C-B1E9-BF53CBA65293}">
      <dgm:prSet/>
      <dgm:spPr>
        <a:ln>
          <a:solidFill>
            <a:schemeClr val="tx1"/>
          </a:solidFill>
        </a:ln>
      </dgm:spPr>
      <dgm:t>
        <a:bodyPr/>
        <a:lstStyle/>
        <a:p>
          <a:endParaRPr lang="en-US"/>
        </a:p>
      </dgm:t>
    </dgm:pt>
    <dgm:pt modelId="{36AB6A61-4C33-48EE-84D6-B57E9825BA2D}" type="sibTrans" cxnId="{A5643DDE-9C36-455C-B1E9-BF53CBA65293}">
      <dgm:prSet/>
      <dgm:spPr/>
      <dgm:t>
        <a:bodyPr/>
        <a:lstStyle/>
        <a:p>
          <a:endParaRPr lang="en-US"/>
        </a:p>
      </dgm:t>
    </dgm:pt>
    <dgm:pt modelId="{9F6594D4-9E46-4F84-82D0-3ED1B3C46C6D}" type="pres">
      <dgm:prSet presAssocID="{87F57E81-B3DC-4481-A20B-F5069F69C198}" presName="cycle" presStyleCnt="0">
        <dgm:presLayoutVars>
          <dgm:chMax val="1"/>
          <dgm:dir/>
          <dgm:animLvl val="ctr"/>
          <dgm:resizeHandles val="exact"/>
        </dgm:presLayoutVars>
      </dgm:prSet>
      <dgm:spPr/>
      <dgm:t>
        <a:bodyPr/>
        <a:lstStyle/>
        <a:p>
          <a:endParaRPr lang="en-US"/>
        </a:p>
      </dgm:t>
    </dgm:pt>
    <dgm:pt modelId="{154BDD33-32A2-443B-B60A-B5B2045D979B}" type="pres">
      <dgm:prSet presAssocID="{FDFE7E6C-3312-4B12-8771-3D1EDCD63674}" presName="centerShape" presStyleLbl="node0" presStyleIdx="0" presStyleCnt="1" custScaleX="117359" custScaleY="117359"/>
      <dgm:spPr/>
      <dgm:t>
        <a:bodyPr/>
        <a:lstStyle/>
        <a:p>
          <a:endParaRPr lang="en-US"/>
        </a:p>
      </dgm:t>
    </dgm:pt>
    <dgm:pt modelId="{34465C78-10D7-4F46-86D5-47EB49323A82}" type="pres">
      <dgm:prSet presAssocID="{37FE2ADF-9188-4CE5-B667-A8FE212D4D92}" presName="Name9" presStyleLbl="parChTrans1D2" presStyleIdx="0" presStyleCnt="6"/>
      <dgm:spPr/>
      <dgm:t>
        <a:bodyPr/>
        <a:lstStyle/>
        <a:p>
          <a:endParaRPr lang="en-US"/>
        </a:p>
      </dgm:t>
    </dgm:pt>
    <dgm:pt modelId="{1D6D8BE7-938C-44F4-9229-FB62F667CFE0}" type="pres">
      <dgm:prSet presAssocID="{37FE2ADF-9188-4CE5-B667-A8FE212D4D92}" presName="connTx" presStyleLbl="parChTrans1D2" presStyleIdx="0" presStyleCnt="6"/>
      <dgm:spPr/>
      <dgm:t>
        <a:bodyPr/>
        <a:lstStyle/>
        <a:p>
          <a:endParaRPr lang="en-US"/>
        </a:p>
      </dgm:t>
    </dgm:pt>
    <dgm:pt modelId="{998D4632-1EE6-466E-BF09-83051E237749}" type="pres">
      <dgm:prSet presAssocID="{4A5A2BBC-F5DE-45AE-9659-00FEF82D3F05}" presName="node" presStyleLbl="node1" presStyleIdx="0" presStyleCnt="6">
        <dgm:presLayoutVars>
          <dgm:bulletEnabled val="1"/>
        </dgm:presLayoutVars>
      </dgm:prSet>
      <dgm:spPr/>
      <dgm:t>
        <a:bodyPr/>
        <a:lstStyle/>
        <a:p>
          <a:endParaRPr lang="en-US"/>
        </a:p>
      </dgm:t>
    </dgm:pt>
    <dgm:pt modelId="{2250216B-392B-46DB-ADE1-0D9855AB016C}" type="pres">
      <dgm:prSet presAssocID="{6AC6148E-9BB8-4E65-8891-B641991BAD3C}" presName="Name9" presStyleLbl="parChTrans1D2" presStyleIdx="1" presStyleCnt="6"/>
      <dgm:spPr/>
      <dgm:t>
        <a:bodyPr/>
        <a:lstStyle/>
        <a:p>
          <a:endParaRPr lang="en-US"/>
        </a:p>
      </dgm:t>
    </dgm:pt>
    <dgm:pt modelId="{CC79DF6B-7670-4772-8430-903E60CA69EF}" type="pres">
      <dgm:prSet presAssocID="{6AC6148E-9BB8-4E65-8891-B641991BAD3C}" presName="connTx" presStyleLbl="parChTrans1D2" presStyleIdx="1" presStyleCnt="6"/>
      <dgm:spPr/>
      <dgm:t>
        <a:bodyPr/>
        <a:lstStyle/>
        <a:p>
          <a:endParaRPr lang="en-US"/>
        </a:p>
      </dgm:t>
    </dgm:pt>
    <dgm:pt modelId="{2CCB789D-01C4-47EE-AEBE-7CBE4FBD0A4F}" type="pres">
      <dgm:prSet presAssocID="{A7DAB848-02F2-49EB-9A72-5D1FC5DC39CA}" presName="node" presStyleLbl="node1" presStyleIdx="1" presStyleCnt="6">
        <dgm:presLayoutVars>
          <dgm:bulletEnabled val="1"/>
        </dgm:presLayoutVars>
      </dgm:prSet>
      <dgm:spPr/>
      <dgm:t>
        <a:bodyPr/>
        <a:lstStyle/>
        <a:p>
          <a:endParaRPr lang="en-US"/>
        </a:p>
      </dgm:t>
    </dgm:pt>
    <dgm:pt modelId="{BD617D49-C8B6-43BB-B658-4733CAE43DAC}" type="pres">
      <dgm:prSet presAssocID="{AEB25F46-C6C5-4055-9CF5-B740DEC95BAC}" presName="Name9" presStyleLbl="parChTrans1D2" presStyleIdx="2" presStyleCnt="6"/>
      <dgm:spPr/>
      <dgm:t>
        <a:bodyPr/>
        <a:lstStyle/>
        <a:p>
          <a:endParaRPr lang="en-US"/>
        </a:p>
      </dgm:t>
    </dgm:pt>
    <dgm:pt modelId="{364FA648-0774-4EB8-BD53-100F2DAD9BF8}" type="pres">
      <dgm:prSet presAssocID="{AEB25F46-C6C5-4055-9CF5-B740DEC95BAC}" presName="connTx" presStyleLbl="parChTrans1D2" presStyleIdx="2" presStyleCnt="6"/>
      <dgm:spPr/>
      <dgm:t>
        <a:bodyPr/>
        <a:lstStyle/>
        <a:p>
          <a:endParaRPr lang="en-US"/>
        </a:p>
      </dgm:t>
    </dgm:pt>
    <dgm:pt modelId="{AAE037EF-2D8B-43FC-9842-FA4598EA282A}" type="pres">
      <dgm:prSet presAssocID="{7CD9393B-8CAB-453C-8D04-803FD3FDD66C}" presName="node" presStyleLbl="node1" presStyleIdx="2" presStyleCnt="6">
        <dgm:presLayoutVars>
          <dgm:bulletEnabled val="1"/>
        </dgm:presLayoutVars>
      </dgm:prSet>
      <dgm:spPr/>
      <dgm:t>
        <a:bodyPr/>
        <a:lstStyle/>
        <a:p>
          <a:endParaRPr lang="en-US"/>
        </a:p>
      </dgm:t>
    </dgm:pt>
    <dgm:pt modelId="{C1155D79-3281-4B1F-9CDB-FB9095DDB809}" type="pres">
      <dgm:prSet presAssocID="{3E73AFAA-152B-496A-A734-34DC473787FC}" presName="Name9" presStyleLbl="parChTrans1D2" presStyleIdx="3" presStyleCnt="6"/>
      <dgm:spPr/>
      <dgm:t>
        <a:bodyPr/>
        <a:lstStyle/>
        <a:p>
          <a:endParaRPr lang="en-US"/>
        </a:p>
      </dgm:t>
    </dgm:pt>
    <dgm:pt modelId="{F078D79B-0054-4F53-81CC-CCDAD20E50F0}" type="pres">
      <dgm:prSet presAssocID="{3E73AFAA-152B-496A-A734-34DC473787FC}" presName="connTx" presStyleLbl="parChTrans1D2" presStyleIdx="3" presStyleCnt="6"/>
      <dgm:spPr/>
      <dgm:t>
        <a:bodyPr/>
        <a:lstStyle/>
        <a:p>
          <a:endParaRPr lang="en-US"/>
        </a:p>
      </dgm:t>
    </dgm:pt>
    <dgm:pt modelId="{792477E6-EAB2-4A7F-8AD0-7DB50687BB3A}" type="pres">
      <dgm:prSet presAssocID="{A77E4B71-1829-47E5-B3FF-684D047BC5C4}" presName="node" presStyleLbl="node1" presStyleIdx="3" presStyleCnt="6">
        <dgm:presLayoutVars>
          <dgm:bulletEnabled val="1"/>
        </dgm:presLayoutVars>
      </dgm:prSet>
      <dgm:spPr/>
      <dgm:t>
        <a:bodyPr/>
        <a:lstStyle/>
        <a:p>
          <a:endParaRPr lang="en-US"/>
        </a:p>
      </dgm:t>
    </dgm:pt>
    <dgm:pt modelId="{108BD9D3-2176-4233-BBDE-6F30F9382793}" type="pres">
      <dgm:prSet presAssocID="{19232192-79C3-4CA2-876A-CC20D879F9FA}" presName="Name9" presStyleLbl="parChTrans1D2" presStyleIdx="4" presStyleCnt="6"/>
      <dgm:spPr/>
      <dgm:t>
        <a:bodyPr/>
        <a:lstStyle/>
        <a:p>
          <a:endParaRPr lang="en-US"/>
        </a:p>
      </dgm:t>
    </dgm:pt>
    <dgm:pt modelId="{F6FF72D8-B1DA-4982-80EA-9170446BA9FB}" type="pres">
      <dgm:prSet presAssocID="{19232192-79C3-4CA2-876A-CC20D879F9FA}" presName="connTx" presStyleLbl="parChTrans1D2" presStyleIdx="4" presStyleCnt="6"/>
      <dgm:spPr/>
      <dgm:t>
        <a:bodyPr/>
        <a:lstStyle/>
        <a:p>
          <a:endParaRPr lang="en-US"/>
        </a:p>
      </dgm:t>
    </dgm:pt>
    <dgm:pt modelId="{B30D3518-DD70-4766-9505-5A111A4A3446}" type="pres">
      <dgm:prSet presAssocID="{86D35801-DE10-4D13-BABE-7FCC1B4FDE62}" presName="node" presStyleLbl="node1" presStyleIdx="4" presStyleCnt="6">
        <dgm:presLayoutVars>
          <dgm:bulletEnabled val="1"/>
        </dgm:presLayoutVars>
      </dgm:prSet>
      <dgm:spPr/>
      <dgm:t>
        <a:bodyPr/>
        <a:lstStyle/>
        <a:p>
          <a:endParaRPr lang="en-US"/>
        </a:p>
      </dgm:t>
    </dgm:pt>
    <dgm:pt modelId="{37E11246-0D97-44F8-8D71-8E125D0EA70B}" type="pres">
      <dgm:prSet presAssocID="{87EF4F41-5ECE-41C1-A512-D06DCC856340}" presName="Name9" presStyleLbl="parChTrans1D2" presStyleIdx="5" presStyleCnt="6"/>
      <dgm:spPr/>
      <dgm:t>
        <a:bodyPr/>
        <a:lstStyle/>
        <a:p>
          <a:endParaRPr lang="en-US"/>
        </a:p>
      </dgm:t>
    </dgm:pt>
    <dgm:pt modelId="{773DFF8B-0D0B-4CE4-98A7-1A8DBFD5FF05}" type="pres">
      <dgm:prSet presAssocID="{87EF4F41-5ECE-41C1-A512-D06DCC856340}" presName="connTx" presStyleLbl="parChTrans1D2" presStyleIdx="5" presStyleCnt="6"/>
      <dgm:spPr/>
      <dgm:t>
        <a:bodyPr/>
        <a:lstStyle/>
        <a:p>
          <a:endParaRPr lang="en-US"/>
        </a:p>
      </dgm:t>
    </dgm:pt>
    <dgm:pt modelId="{8B8A90CB-E249-44E1-91D8-D8AEA30010C1}" type="pres">
      <dgm:prSet presAssocID="{A972F2AF-5335-4060-8F85-AE370CD2B494}" presName="node" presStyleLbl="node1" presStyleIdx="5" presStyleCnt="6">
        <dgm:presLayoutVars>
          <dgm:bulletEnabled val="1"/>
        </dgm:presLayoutVars>
      </dgm:prSet>
      <dgm:spPr/>
      <dgm:t>
        <a:bodyPr/>
        <a:lstStyle/>
        <a:p>
          <a:endParaRPr lang="en-US"/>
        </a:p>
      </dgm:t>
    </dgm:pt>
  </dgm:ptLst>
  <dgm:cxnLst>
    <dgm:cxn modelId="{46AC3EC9-E833-48A5-B021-CD68B4005348}" srcId="{87F57E81-B3DC-4481-A20B-F5069F69C198}" destId="{FDFE7E6C-3312-4B12-8771-3D1EDCD63674}" srcOrd="0" destOrd="0" parTransId="{AC7819CD-AD5B-475E-8A73-35E15358C155}" sibTransId="{6B8D8E89-E5AD-4841-BAFD-496D618CB87A}"/>
    <dgm:cxn modelId="{D5146558-4060-42CC-A2D4-2DC8E0DEAB53}" type="presOf" srcId="{6AC6148E-9BB8-4E65-8891-B641991BAD3C}" destId="{2250216B-392B-46DB-ADE1-0D9855AB016C}" srcOrd="0" destOrd="0" presId="urn:microsoft.com/office/officeart/2005/8/layout/radial1"/>
    <dgm:cxn modelId="{A5643DDE-9C36-455C-B1E9-BF53CBA65293}" srcId="{FDFE7E6C-3312-4B12-8771-3D1EDCD63674}" destId="{A972F2AF-5335-4060-8F85-AE370CD2B494}" srcOrd="5" destOrd="0" parTransId="{87EF4F41-5ECE-41C1-A512-D06DCC856340}" sibTransId="{36AB6A61-4C33-48EE-84D6-B57E9825BA2D}"/>
    <dgm:cxn modelId="{A6CD77B0-9332-4ACC-A537-87ECFE8ACBD0}" type="presOf" srcId="{3E73AFAA-152B-496A-A734-34DC473787FC}" destId="{C1155D79-3281-4B1F-9CDB-FB9095DDB809}" srcOrd="0" destOrd="0" presId="urn:microsoft.com/office/officeart/2005/8/layout/radial1"/>
    <dgm:cxn modelId="{D67AF1D5-D9AF-464D-B7E7-B08671DDD671}" srcId="{FDFE7E6C-3312-4B12-8771-3D1EDCD63674}" destId="{4A5A2BBC-F5DE-45AE-9659-00FEF82D3F05}" srcOrd="0" destOrd="0" parTransId="{37FE2ADF-9188-4CE5-B667-A8FE212D4D92}" sibTransId="{BA9B8FBC-FDA1-4B04-898E-9DACFA595D38}"/>
    <dgm:cxn modelId="{9B5975E4-7AA6-43AC-B24A-278B83F7BE38}" type="presOf" srcId="{19232192-79C3-4CA2-876A-CC20D879F9FA}" destId="{F6FF72D8-B1DA-4982-80EA-9170446BA9FB}" srcOrd="1" destOrd="0" presId="urn:microsoft.com/office/officeart/2005/8/layout/radial1"/>
    <dgm:cxn modelId="{8A94D69B-A8E6-4E61-9AD2-3E76BCB1D627}" type="presOf" srcId="{87EF4F41-5ECE-41C1-A512-D06DCC856340}" destId="{773DFF8B-0D0B-4CE4-98A7-1A8DBFD5FF05}" srcOrd="1" destOrd="0" presId="urn:microsoft.com/office/officeart/2005/8/layout/radial1"/>
    <dgm:cxn modelId="{8F92E886-9B66-49E0-8C85-4CC18DE6152B}" type="presOf" srcId="{A972F2AF-5335-4060-8F85-AE370CD2B494}" destId="{8B8A90CB-E249-44E1-91D8-D8AEA30010C1}" srcOrd="0" destOrd="0" presId="urn:microsoft.com/office/officeart/2005/8/layout/radial1"/>
    <dgm:cxn modelId="{3CDBCA80-00DC-4F06-BB23-A3D59E8BF366}" srcId="{FDFE7E6C-3312-4B12-8771-3D1EDCD63674}" destId="{A7DAB848-02F2-49EB-9A72-5D1FC5DC39CA}" srcOrd="1" destOrd="0" parTransId="{6AC6148E-9BB8-4E65-8891-B641991BAD3C}" sibTransId="{6BF666D7-8265-4331-A2BD-24D99A512D16}"/>
    <dgm:cxn modelId="{BE412D0B-5F6C-4FD0-8A0C-F6FEC818104E}" type="presOf" srcId="{7CD9393B-8CAB-453C-8D04-803FD3FDD66C}" destId="{AAE037EF-2D8B-43FC-9842-FA4598EA282A}" srcOrd="0" destOrd="0" presId="urn:microsoft.com/office/officeart/2005/8/layout/radial1"/>
    <dgm:cxn modelId="{50F195BD-DEDD-41BF-9E3F-4A0C25691761}" type="presOf" srcId="{86D35801-DE10-4D13-BABE-7FCC1B4FDE62}" destId="{B30D3518-DD70-4766-9505-5A111A4A3446}" srcOrd="0" destOrd="0" presId="urn:microsoft.com/office/officeart/2005/8/layout/radial1"/>
    <dgm:cxn modelId="{F9195F25-194B-444F-842D-B2511AF09EB7}" type="presOf" srcId="{87EF4F41-5ECE-41C1-A512-D06DCC856340}" destId="{37E11246-0D97-44F8-8D71-8E125D0EA70B}" srcOrd="0" destOrd="0" presId="urn:microsoft.com/office/officeart/2005/8/layout/radial1"/>
    <dgm:cxn modelId="{D75EE6D9-2630-4E5F-A684-42AF089C3A60}" type="presOf" srcId="{A7DAB848-02F2-49EB-9A72-5D1FC5DC39CA}" destId="{2CCB789D-01C4-47EE-AEBE-7CBE4FBD0A4F}" srcOrd="0" destOrd="0" presId="urn:microsoft.com/office/officeart/2005/8/layout/radial1"/>
    <dgm:cxn modelId="{2C215AE5-5CF7-4464-8DFE-36FCCF3D46AB}" type="presOf" srcId="{3E73AFAA-152B-496A-A734-34DC473787FC}" destId="{F078D79B-0054-4F53-81CC-CCDAD20E50F0}" srcOrd="1" destOrd="0" presId="urn:microsoft.com/office/officeart/2005/8/layout/radial1"/>
    <dgm:cxn modelId="{71F9280A-E34C-4B65-9438-11474633DB2C}" srcId="{FDFE7E6C-3312-4B12-8771-3D1EDCD63674}" destId="{86D35801-DE10-4D13-BABE-7FCC1B4FDE62}" srcOrd="4" destOrd="0" parTransId="{19232192-79C3-4CA2-876A-CC20D879F9FA}" sibTransId="{C75B4D1B-0AF6-4BF2-9ACB-62C0361162ED}"/>
    <dgm:cxn modelId="{F526312C-872D-4C48-9D58-2735B5A56F20}" srcId="{FDFE7E6C-3312-4B12-8771-3D1EDCD63674}" destId="{A77E4B71-1829-47E5-B3FF-684D047BC5C4}" srcOrd="3" destOrd="0" parTransId="{3E73AFAA-152B-496A-A734-34DC473787FC}" sibTransId="{187BA27A-1F93-47B6-84BA-14C7715C5443}"/>
    <dgm:cxn modelId="{0AD099A5-9DE5-40D0-8785-E36733587C4B}" type="presOf" srcId="{87F57E81-B3DC-4481-A20B-F5069F69C198}" destId="{9F6594D4-9E46-4F84-82D0-3ED1B3C46C6D}" srcOrd="0" destOrd="0" presId="urn:microsoft.com/office/officeart/2005/8/layout/radial1"/>
    <dgm:cxn modelId="{7D35FFB4-AC7D-4CEF-8191-7AEC4A2301A6}" srcId="{FDFE7E6C-3312-4B12-8771-3D1EDCD63674}" destId="{7CD9393B-8CAB-453C-8D04-803FD3FDD66C}" srcOrd="2" destOrd="0" parTransId="{AEB25F46-C6C5-4055-9CF5-B740DEC95BAC}" sibTransId="{0C68320F-F066-4EBD-B278-BA2B7355676C}"/>
    <dgm:cxn modelId="{04055AE6-8565-461D-BB68-8D908A9D9B60}" type="presOf" srcId="{AEB25F46-C6C5-4055-9CF5-B740DEC95BAC}" destId="{364FA648-0774-4EB8-BD53-100F2DAD9BF8}" srcOrd="1" destOrd="0" presId="urn:microsoft.com/office/officeart/2005/8/layout/radial1"/>
    <dgm:cxn modelId="{5582B827-5AB8-4A72-A37E-7EADFBE8FFE6}" type="presOf" srcId="{19232192-79C3-4CA2-876A-CC20D879F9FA}" destId="{108BD9D3-2176-4233-BBDE-6F30F9382793}" srcOrd="0" destOrd="0" presId="urn:microsoft.com/office/officeart/2005/8/layout/radial1"/>
    <dgm:cxn modelId="{EF176097-D474-46E9-91F7-A6476337C07E}" type="presOf" srcId="{4A5A2BBC-F5DE-45AE-9659-00FEF82D3F05}" destId="{998D4632-1EE6-466E-BF09-83051E237749}" srcOrd="0" destOrd="0" presId="urn:microsoft.com/office/officeart/2005/8/layout/radial1"/>
    <dgm:cxn modelId="{262FB740-4207-40C5-8965-CC1C8A1C8AC3}" type="presOf" srcId="{6AC6148E-9BB8-4E65-8891-B641991BAD3C}" destId="{CC79DF6B-7670-4772-8430-903E60CA69EF}" srcOrd="1" destOrd="0" presId="urn:microsoft.com/office/officeart/2005/8/layout/radial1"/>
    <dgm:cxn modelId="{729A0C25-CBD9-4836-8106-C6FE39E47327}" type="presOf" srcId="{37FE2ADF-9188-4CE5-B667-A8FE212D4D92}" destId="{1D6D8BE7-938C-44F4-9229-FB62F667CFE0}" srcOrd="1" destOrd="0" presId="urn:microsoft.com/office/officeart/2005/8/layout/radial1"/>
    <dgm:cxn modelId="{7FF2FC4A-D117-4FF0-A2D1-6EC11A1EC1D6}" type="presOf" srcId="{37FE2ADF-9188-4CE5-B667-A8FE212D4D92}" destId="{34465C78-10D7-4F46-86D5-47EB49323A82}" srcOrd="0" destOrd="0" presId="urn:microsoft.com/office/officeart/2005/8/layout/radial1"/>
    <dgm:cxn modelId="{3D894DFA-9504-45F4-86D1-41321EDC0784}" type="presOf" srcId="{A77E4B71-1829-47E5-B3FF-684D047BC5C4}" destId="{792477E6-EAB2-4A7F-8AD0-7DB50687BB3A}" srcOrd="0" destOrd="0" presId="urn:microsoft.com/office/officeart/2005/8/layout/radial1"/>
    <dgm:cxn modelId="{2CB4A8E1-0F84-461F-AEF6-AFBBBE022222}" type="presOf" srcId="{AEB25F46-C6C5-4055-9CF5-B740DEC95BAC}" destId="{BD617D49-C8B6-43BB-B658-4733CAE43DAC}" srcOrd="0" destOrd="0" presId="urn:microsoft.com/office/officeart/2005/8/layout/radial1"/>
    <dgm:cxn modelId="{107A3931-6F6E-4BE2-A046-4BB9770ABAD5}" type="presOf" srcId="{FDFE7E6C-3312-4B12-8771-3D1EDCD63674}" destId="{154BDD33-32A2-443B-B60A-B5B2045D979B}" srcOrd="0" destOrd="0" presId="urn:microsoft.com/office/officeart/2005/8/layout/radial1"/>
    <dgm:cxn modelId="{AE714B03-2B52-4842-A4F1-99F60286CC04}" type="presParOf" srcId="{9F6594D4-9E46-4F84-82D0-3ED1B3C46C6D}" destId="{154BDD33-32A2-443B-B60A-B5B2045D979B}" srcOrd="0" destOrd="0" presId="urn:microsoft.com/office/officeart/2005/8/layout/radial1"/>
    <dgm:cxn modelId="{50E1B8BC-8690-4030-8AC6-A3246C501BB3}" type="presParOf" srcId="{9F6594D4-9E46-4F84-82D0-3ED1B3C46C6D}" destId="{34465C78-10D7-4F46-86D5-47EB49323A82}" srcOrd="1" destOrd="0" presId="urn:microsoft.com/office/officeart/2005/8/layout/radial1"/>
    <dgm:cxn modelId="{FA0E1F98-B372-4E7E-AE5F-6DC0A4F8D812}" type="presParOf" srcId="{34465C78-10D7-4F46-86D5-47EB49323A82}" destId="{1D6D8BE7-938C-44F4-9229-FB62F667CFE0}" srcOrd="0" destOrd="0" presId="urn:microsoft.com/office/officeart/2005/8/layout/radial1"/>
    <dgm:cxn modelId="{FE50ACF8-6BD8-40F9-9D39-2A817DDB336E}" type="presParOf" srcId="{9F6594D4-9E46-4F84-82D0-3ED1B3C46C6D}" destId="{998D4632-1EE6-466E-BF09-83051E237749}" srcOrd="2" destOrd="0" presId="urn:microsoft.com/office/officeart/2005/8/layout/radial1"/>
    <dgm:cxn modelId="{CD0B3B3C-7396-4CE8-BB28-FC05EF97CB8C}" type="presParOf" srcId="{9F6594D4-9E46-4F84-82D0-3ED1B3C46C6D}" destId="{2250216B-392B-46DB-ADE1-0D9855AB016C}" srcOrd="3" destOrd="0" presId="urn:microsoft.com/office/officeart/2005/8/layout/radial1"/>
    <dgm:cxn modelId="{A9C51339-1B95-4136-B341-966A19EBE86C}" type="presParOf" srcId="{2250216B-392B-46DB-ADE1-0D9855AB016C}" destId="{CC79DF6B-7670-4772-8430-903E60CA69EF}" srcOrd="0" destOrd="0" presId="urn:microsoft.com/office/officeart/2005/8/layout/radial1"/>
    <dgm:cxn modelId="{E4676CC9-30E0-42DF-88CB-326C6F9488BA}" type="presParOf" srcId="{9F6594D4-9E46-4F84-82D0-3ED1B3C46C6D}" destId="{2CCB789D-01C4-47EE-AEBE-7CBE4FBD0A4F}" srcOrd="4" destOrd="0" presId="urn:microsoft.com/office/officeart/2005/8/layout/radial1"/>
    <dgm:cxn modelId="{ECEDC705-843E-471A-82FA-EDB27363A49A}" type="presParOf" srcId="{9F6594D4-9E46-4F84-82D0-3ED1B3C46C6D}" destId="{BD617D49-C8B6-43BB-B658-4733CAE43DAC}" srcOrd="5" destOrd="0" presId="urn:microsoft.com/office/officeart/2005/8/layout/radial1"/>
    <dgm:cxn modelId="{F238F992-A60C-4844-BD90-6A71D6EAB8DB}" type="presParOf" srcId="{BD617D49-C8B6-43BB-B658-4733CAE43DAC}" destId="{364FA648-0774-4EB8-BD53-100F2DAD9BF8}" srcOrd="0" destOrd="0" presId="urn:microsoft.com/office/officeart/2005/8/layout/radial1"/>
    <dgm:cxn modelId="{3A24FCCA-4995-487F-9D81-A8FB959FD59C}" type="presParOf" srcId="{9F6594D4-9E46-4F84-82D0-3ED1B3C46C6D}" destId="{AAE037EF-2D8B-43FC-9842-FA4598EA282A}" srcOrd="6" destOrd="0" presId="urn:microsoft.com/office/officeart/2005/8/layout/radial1"/>
    <dgm:cxn modelId="{12B5ED40-1800-4605-B27E-F23FC1DF5031}" type="presParOf" srcId="{9F6594D4-9E46-4F84-82D0-3ED1B3C46C6D}" destId="{C1155D79-3281-4B1F-9CDB-FB9095DDB809}" srcOrd="7" destOrd="0" presId="urn:microsoft.com/office/officeart/2005/8/layout/radial1"/>
    <dgm:cxn modelId="{18112D1B-F4E3-41F4-AABA-77E90AAE2424}" type="presParOf" srcId="{C1155D79-3281-4B1F-9CDB-FB9095DDB809}" destId="{F078D79B-0054-4F53-81CC-CCDAD20E50F0}" srcOrd="0" destOrd="0" presId="urn:microsoft.com/office/officeart/2005/8/layout/radial1"/>
    <dgm:cxn modelId="{F2016A72-E965-4239-A482-6008E0ABBE2B}" type="presParOf" srcId="{9F6594D4-9E46-4F84-82D0-3ED1B3C46C6D}" destId="{792477E6-EAB2-4A7F-8AD0-7DB50687BB3A}" srcOrd="8" destOrd="0" presId="urn:microsoft.com/office/officeart/2005/8/layout/radial1"/>
    <dgm:cxn modelId="{176E6257-2355-4823-8278-168672A05B7C}" type="presParOf" srcId="{9F6594D4-9E46-4F84-82D0-3ED1B3C46C6D}" destId="{108BD9D3-2176-4233-BBDE-6F30F9382793}" srcOrd="9" destOrd="0" presId="urn:microsoft.com/office/officeart/2005/8/layout/radial1"/>
    <dgm:cxn modelId="{6F83C3A4-F1C5-4ADA-9CBC-4711A2566163}" type="presParOf" srcId="{108BD9D3-2176-4233-BBDE-6F30F9382793}" destId="{F6FF72D8-B1DA-4982-80EA-9170446BA9FB}" srcOrd="0" destOrd="0" presId="urn:microsoft.com/office/officeart/2005/8/layout/radial1"/>
    <dgm:cxn modelId="{6FBB2B19-EBE0-47A3-AD59-2DAE95E3CC0A}" type="presParOf" srcId="{9F6594D4-9E46-4F84-82D0-3ED1B3C46C6D}" destId="{B30D3518-DD70-4766-9505-5A111A4A3446}" srcOrd="10" destOrd="0" presId="urn:microsoft.com/office/officeart/2005/8/layout/radial1"/>
    <dgm:cxn modelId="{FF8C788E-B274-41A2-BCED-37F26A139432}" type="presParOf" srcId="{9F6594D4-9E46-4F84-82D0-3ED1B3C46C6D}" destId="{37E11246-0D97-44F8-8D71-8E125D0EA70B}" srcOrd="11" destOrd="0" presId="urn:microsoft.com/office/officeart/2005/8/layout/radial1"/>
    <dgm:cxn modelId="{5D6F7349-7274-4D3E-88EF-9385C11E2F2C}" type="presParOf" srcId="{37E11246-0D97-44F8-8D71-8E125D0EA70B}" destId="{773DFF8B-0D0B-4CE4-98A7-1A8DBFD5FF05}" srcOrd="0" destOrd="0" presId="urn:microsoft.com/office/officeart/2005/8/layout/radial1"/>
    <dgm:cxn modelId="{93ECCC20-8056-45CB-B098-2E0436248D5B}" type="presParOf" srcId="{9F6594D4-9E46-4F84-82D0-3ED1B3C46C6D}" destId="{8B8A90CB-E249-44E1-91D8-D8AEA30010C1}"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F57E81-B3DC-4481-A20B-F5069F69C19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FDFE7E6C-3312-4B12-8771-3D1EDCD63674}">
      <dgm:prSet phldrT="[Text]"/>
      <dgm:spPr>
        <a:solidFill>
          <a:srgbClr val="83729D"/>
        </a:solidFill>
      </dgm:spPr>
      <dgm:t>
        <a:bodyPr/>
        <a:lstStyle/>
        <a:p>
          <a:r>
            <a:rPr lang="en-US" dirty="0">
              <a:effectLst>
                <a:outerShdw blurRad="38100" dist="38100" dir="2700000" algn="tl">
                  <a:srgbClr val="000000">
                    <a:alpha val="43137"/>
                  </a:srgbClr>
                </a:outerShdw>
              </a:effectLst>
            </a:rPr>
            <a:t>You</a:t>
          </a:r>
        </a:p>
      </dgm:t>
    </dgm:pt>
    <dgm:pt modelId="{AC7819CD-AD5B-475E-8A73-35E15358C155}" type="parTrans" cxnId="{46AC3EC9-E833-48A5-B021-CD68B4005348}">
      <dgm:prSet/>
      <dgm:spPr/>
      <dgm:t>
        <a:bodyPr/>
        <a:lstStyle/>
        <a:p>
          <a:endParaRPr lang="en-US"/>
        </a:p>
      </dgm:t>
    </dgm:pt>
    <dgm:pt modelId="{6B8D8E89-E5AD-4841-BAFD-496D618CB87A}" type="sibTrans" cxnId="{46AC3EC9-E833-48A5-B021-CD68B4005348}">
      <dgm:prSet/>
      <dgm:spPr/>
      <dgm:t>
        <a:bodyPr/>
        <a:lstStyle/>
        <a:p>
          <a:endParaRPr lang="en-US"/>
        </a:p>
      </dgm:t>
    </dgm:pt>
    <dgm:pt modelId="{4A5A2BBC-F5DE-45AE-9659-00FEF82D3F05}">
      <dgm:prSet phldrT="[Text]" custT="1"/>
      <dgm:spPr>
        <a:solidFill>
          <a:srgbClr val="9F92B4"/>
        </a:solidFill>
      </dgm:spPr>
      <dgm:t>
        <a:bodyPr/>
        <a:lstStyle/>
        <a:p>
          <a:r>
            <a:rPr lang="en-US" sz="1800" dirty="0"/>
            <a:t>Mentor</a:t>
          </a:r>
        </a:p>
      </dgm:t>
    </dgm:pt>
    <dgm:pt modelId="{37FE2ADF-9188-4CE5-B667-A8FE212D4D92}" type="parTrans" cxnId="{D67AF1D5-D9AF-464D-B7E7-B08671DDD671}">
      <dgm:prSet/>
      <dgm:spPr>
        <a:ln>
          <a:solidFill>
            <a:schemeClr val="tx1"/>
          </a:solidFill>
        </a:ln>
      </dgm:spPr>
      <dgm:t>
        <a:bodyPr/>
        <a:lstStyle/>
        <a:p>
          <a:endParaRPr lang="en-US"/>
        </a:p>
      </dgm:t>
    </dgm:pt>
    <dgm:pt modelId="{BA9B8FBC-FDA1-4B04-898E-9DACFA595D38}" type="sibTrans" cxnId="{D67AF1D5-D9AF-464D-B7E7-B08671DDD671}">
      <dgm:prSet/>
      <dgm:spPr/>
      <dgm:t>
        <a:bodyPr/>
        <a:lstStyle/>
        <a:p>
          <a:endParaRPr lang="en-US"/>
        </a:p>
      </dgm:t>
    </dgm:pt>
    <dgm:pt modelId="{A7DAB848-02F2-49EB-9A72-5D1FC5DC39CA}">
      <dgm:prSet phldrT="[Text]" custT="1"/>
      <dgm:spPr>
        <a:solidFill>
          <a:srgbClr val="9F92B4"/>
        </a:solidFill>
      </dgm:spPr>
      <dgm:t>
        <a:bodyPr/>
        <a:lstStyle/>
        <a:p>
          <a:r>
            <a:rPr lang="en-US" sz="1600" dirty="0"/>
            <a:t>Peer(s)</a:t>
          </a:r>
        </a:p>
      </dgm:t>
    </dgm:pt>
    <dgm:pt modelId="{6AC6148E-9BB8-4E65-8891-B641991BAD3C}" type="parTrans" cxnId="{3CDBCA80-00DC-4F06-BB23-A3D59E8BF366}">
      <dgm:prSet/>
      <dgm:spPr>
        <a:ln>
          <a:solidFill>
            <a:schemeClr val="tx1"/>
          </a:solidFill>
        </a:ln>
      </dgm:spPr>
      <dgm:t>
        <a:bodyPr/>
        <a:lstStyle/>
        <a:p>
          <a:endParaRPr lang="en-US"/>
        </a:p>
      </dgm:t>
    </dgm:pt>
    <dgm:pt modelId="{6BF666D7-8265-4331-A2BD-24D99A512D16}" type="sibTrans" cxnId="{3CDBCA80-00DC-4F06-BB23-A3D59E8BF366}">
      <dgm:prSet/>
      <dgm:spPr/>
      <dgm:t>
        <a:bodyPr/>
        <a:lstStyle/>
        <a:p>
          <a:endParaRPr lang="en-US"/>
        </a:p>
      </dgm:t>
    </dgm:pt>
    <dgm:pt modelId="{7CD9393B-8CAB-453C-8D04-803FD3FDD66C}">
      <dgm:prSet phldrT="[Text]" custT="1"/>
      <dgm:spPr>
        <a:solidFill>
          <a:srgbClr val="9F92B4"/>
        </a:solidFill>
      </dgm:spPr>
      <dgm:t>
        <a:bodyPr/>
        <a:lstStyle/>
        <a:p>
          <a:r>
            <a:rPr lang="en-US" sz="1200" dirty="0"/>
            <a:t>Professional Associates</a:t>
          </a:r>
        </a:p>
      </dgm:t>
    </dgm:pt>
    <dgm:pt modelId="{AEB25F46-C6C5-4055-9CF5-B740DEC95BAC}" type="parTrans" cxnId="{7D35FFB4-AC7D-4CEF-8191-7AEC4A2301A6}">
      <dgm:prSet/>
      <dgm:spPr>
        <a:ln>
          <a:solidFill>
            <a:schemeClr val="tx1"/>
          </a:solidFill>
        </a:ln>
      </dgm:spPr>
      <dgm:t>
        <a:bodyPr/>
        <a:lstStyle/>
        <a:p>
          <a:endParaRPr lang="en-US"/>
        </a:p>
      </dgm:t>
    </dgm:pt>
    <dgm:pt modelId="{0C68320F-F066-4EBD-B278-BA2B7355676C}" type="sibTrans" cxnId="{7D35FFB4-AC7D-4CEF-8191-7AEC4A2301A6}">
      <dgm:prSet/>
      <dgm:spPr/>
      <dgm:t>
        <a:bodyPr/>
        <a:lstStyle/>
        <a:p>
          <a:endParaRPr lang="en-US"/>
        </a:p>
      </dgm:t>
    </dgm:pt>
    <dgm:pt modelId="{A77E4B71-1829-47E5-B3FF-684D047BC5C4}">
      <dgm:prSet phldrT="[Text]" custT="1"/>
      <dgm:spPr>
        <a:solidFill>
          <a:srgbClr val="9F92B4"/>
        </a:solidFill>
      </dgm:spPr>
      <dgm:t>
        <a:bodyPr/>
        <a:lstStyle/>
        <a:p>
          <a:r>
            <a:rPr lang="en-US" sz="1600" dirty="0"/>
            <a:t>Family &amp; Friends</a:t>
          </a:r>
        </a:p>
      </dgm:t>
    </dgm:pt>
    <dgm:pt modelId="{3E73AFAA-152B-496A-A734-34DC473787FC}" type="parTrans" cxnId="{F526312C-872D-4C48-9D58-2735B5A56F20}">
      <dgm:prSet/>
      <dgm:spPr>
        <a:ln>
          <a:solidFill>
            <a:schemeClr val="tx1"/>
          </a:solidFill>
        </a:ln>
      </dgm:spPr>
      <dgm:t>
        <a:bodyPr/>
        <a:lstStyle/>
        <a:p>
          <a:endParaRPr lang="en-US"/>
        </a:p>
      </dgm:t>
    </dgm:pt>
    <dgm:pt modelId="{187BA27A-1F93-47B6-84BA-14C7715C5443}" type="sibTrans" cxnId="{F526312C-872D-4C48-9D58-2735B5A56F20}">
      <dgm:prSet/>
      <dgm:spPr/>
      <dgm:t>
        <a:bodyPr/>
        <a:lstStyle/>
        <a:p>
          <a:endParaRPr lang="en-US"/>
        </a:p>
      </dgm:t>
    </dgm:pt>
    <dgm:pt modelId="{86D35801-DE10-4D13-BABE-7FCC1B4FDE62}">
      <dgm:prSet custT="1"/>
      <dgm:spPr>
        <a:solidFill>
          <a:srgbClr val="9F92B4"/>
        </a:solidFill>
      </dgm:spPr>
      <dgm:t>
        <a:bodyPr/>
        <a:lstStyle/>
        <a:p>
          <a:r>
            <a:rPr lang="en-US" sz="1200" dirty="0"/>
            <a:t>Junior </a:t>
          </a:r>
          <a:r>
            <a:rPr lang="en-US" sz="1300" dirty="0"/>
            <a:t>Colleagues</a:t>
          </a:r>
        </a:p>
      </dgm:t>
    </dgm:pt>
    <dgm:pt modelId="{19232192-79C3-4CA2-876A-CC20D879F9FA}" type="parTrans" cxnId="{71F9280A-E34C-4B65-9438-11474633DB2C}">
      <dgm:prSet/>
      <dgm:spPr>
        <a:ln>
          <a:solidFill>
            <a:schemeClr val="tx1"/>
          </a:solidFill>
        </a:ln>
      </dgm:spPr>
      <dgm:t>
        <a:bodyPr/>
        <a:lstStyle/>
        <a:p>
          <a:endParaRPr lang="en-US"/>
        </a:p>
      </dgm:t>
    </dgm:pt>
    <dgm:pt modelId="{C75B4D1B-0AF6-4BF2-9ACB-62C0361162ED}" type="sibTrans" cxnId="{71F9280A-E34C-4B65-9438-11474633DB2C}">
      <dgm:prSet/>
      <dgm:spPr/>
      <dgm:t>
        <a:bodyPr/>
        <a:lstStyle/>
        <a:p>
          <a:endParaRPr lang="en-US"/>
        </a:p>
      </dgm:t>
    </dgm:pt>
    <dgm:pt modelId="{A972F2AF-5335-4060-8F85-AE370CD2B494}">
      <dgm:prSet custT="1"/>
      <dgm:spPr>
        <a:solidFill>
          <a:srgbClr val="9F92B4"/>
        </a:solidFill>
      </dgm:spPr>
      <dgm:t>
        <a:bodyPr/>
        <a:lstStyle/>
        <a:p>
          <a:r>
            <a:rPr lang="en-US" sz="1400" dirty="0"/>
            <a:t>Leader(s)</a:t>
          </a:r>
        </a:p>
      </dgm:t>
    </dgm:pt>
    <dgm:pt modelId="{87EF4F41-5ECE-41C1-A512-D06DCC856340}" type="parTrans" cxnId="{A5643DDE-9C36-455C-B1E9-BF53CBA65293}">
      <dgm:prSet/>
      <dgm:spPr>
        <a:ln>
          <a:solidFill>
            <a:schemeClr val="tx1"/>
          </a:solidFill>
        </a:ln>
      </dgm:spPr>
      <dgm:t>
        <a:bodyPr/>
        <a:lstStyle/>
        <a:p>
          <a:endParaRPr lang="en-US"/>
        </a:p>
      </dgm:t>
    </dgm:pt>
    <dgm:pt modelId="{36AB6A61-4C33-48EE-84D6-B57E9825BA2D}" type="sibTrans" cxnId="{A5643DDE-9C36-455C-B1E9-BF53CBA65293}">
      <dgm:prSet/>
      <dgm:spPr/>
      <dgm:t>
        <a:bodyPr/>
        <a:lstStyle/>
        <a:p>
          <a:endParaRPr lang="en-US"/>
        </a:p>
      </dgm:t>
    </dgm:pt>
    <dgm:pt modelId="{9F6594D4-9E46-4F84-82D0-3ED1B3C46C6D}" type="pres">
      <dgm:prSet presAssocID="{87F57E81-B3DC-4481-A20B-F5069F69C198}" presName="cycle" presStyleCnt="0">
        <dgm:presLayoutVars>
          <dgm:chMax val="1"/>
          <dgm:dir/>
          <dgm:animLvl val="ctr"/>
          <dgm:resizeHandles val="exact"/>
        </dgm:presLayoutVars>
      </dgm:prSet>
      <dgm:spPr/>
      <dgm:t>
        <a:bodyPr/>
        <a:lstStyle/>
        <a:p>
          <a:endParaRPr lang="en-US"/>
        </a:p>
      </dgm:t>
    </dgm:pt>
    <dgm:pt modelId="{154BDD33-32A2-443B-B60A-B5B2045D979B}" type="pres">
      <dgm:prSet presAssocID="{FDFE7E6C-3312-4B12-8771-3D1EDCD63674}" presName="centerShape" presStyleLbl="node0" presStyleIdx="0" presStyleCnt="1" custScaleX="117359" custScaleY="117359"/>
      <dgm:spPr/>
      <dgm:t>
        <a:bodyPr/>
        <a:lstStyle/>
        <a:p>
          <a:endParaRPr lang="en-US"/>
        </a:p>
      </dgm:t>
    </dgm:pt>
    <dgm:pt modelId="{34465C78-10D7-4F46-86D5-47EB49323A82}" type="pres">
      <dgm:prSet presAssocID="{37FE2ADF-9188-4CE5-B667-A8FE212D4D92}" presName="Name9" presStyleLbl="parChTrans1D2" presStyleIdx="0" presStyleCnt="6"/>
      <dgm:spPr/>
      <dgm:t>
        <a:bodyPr/>
        <a:lstStyle/>
        <a:p>
          <a:endParaRPr lang="en-US"/>
        </a:p>
      </dgm:t>
    </dgm:pt>
    <dgm:pt modelId="{1D6D8BE7-938C-44F4-9229-FB62F667CFE0}" type="pres">
      <dgm:prSet presAssocID="{37FE2ADF-9188-4CE5-B667-A8FE212D4D92}" presName="connTx" presStyleLbl="parChTrans1D2" presStyleIdx="0" presStyleCnt="6"/>
      <dgm:spPr/>
      <dgm:t>
        <a:bodyPr/>
        <a:lstStyle/>
        <a:p>
          <a:endParaRPr lang="en-US"/>
        </a:p>
      </dgm:t>
    </dgm:pt>
    <dgm:pt modelId="{998D4632-1EE6-466E-BF09-83051E237749}" type="pres">
      <dgm:prSet presAssocID="{4A5A2BBC-F5DE-45AE-9659-00FEF82D3F05}" presName="node" presStyleLbl="node1" presStyleIdx="0" presStyleCnt="6">
        <dgm:presLayoutVars>
          <dgm:bulletEnabled val="1"/>
        </dgm:presLayoutVars>
      </dgm:prSet>
      <dgm:spPr/>
      <dgm:t>
        <a:bodyPr/>
        <a:lstStyle/>
        <a:p>
          <a:endParaRPr lang="en-US"/>
        </a:p>
      </dgm:t>
    </dgm:pt>
    <dgm:pt modelId="{2250216B-392B-46DB-ADE1-0D9855AB016C}" type="pres">
      <dgm:prSet presAssocID="{6AC6148E-9BB8-4E65-8891-B641991BAD3C}" presName="Name9" presStyleLbl="parChTrans1D2" presStyleIdx="1" presStyleCnt="6"/>
      <dgm:spPr/>
      <dgm:t>
        <a:bodyPr/>
        <a:lstStyle/>
        <a:p>
          <a:endParaRPr lang="en-US"/>
        </a:p>
      </dgm:t>
    </dgm:pt>
    <dgm:pt modelId="{CC79DF6B-7670-4772-8430-903E60CA69EF}" type="pres">
      <dgm:prSet presAssocID="{6AC6148E-9BB8-4E65-8891-B641991BAD3C}" presName="connTx" presStyleLbl="parChTrans1D2" presStyleIdx="1" presStyleCnt="6"/>
      <dgm:spPr/>
      <dgm:t>
        <a:bodyPr/>
        <a:lstStyle/>
        <a:p>
          <a:endParaRPr lang="en-US"/>
        </a:p>
      </dgm:t>
    </dgm:pt>
    <dgm:pt modelId="{2CCB789D-01C4-47EE-AEBE-7CBE4FBD0A4F}" type="pres">
      <dgm:prSet presAssocID="{A7DAB848-02F2-49EB-9A72-5D1FC5DC39CA}" presName="node" presStyleLbl="node1" presStyleIdx="1" presStyleCnt="6">
        <dgm:presLayoutVars>
          <dgm:bulletEnabled val="1"/>
        </dgm:presLayoutVars>
      </dgm:prSet>
      <dgm:spPr/>
      <dgm:t>
        <a:bodyPr/>
        <a:lstStyle/>
        <a:p>
          <a:endParaRPr lang="en-US"/>
        </a:p>
      </dgm:t>
    </dgm:pt>
    <dgm:pt modelId="{BD617D49-C8B6-43BB-B658-4733CAE43DAC}" type="pres">
      <dgm:prSet presAssocID="{AEB25F46-C6C5-4055-9CF5-B740DEC95BAC}" presName="Name9" presStyleLbl="parChTrans1D2" presStyleIdx="2" presStyleCnt="6"/>
      <dgm:spPr/>
      <dgm:t>
        <a:bodyPr/>
        <a:lstStyle/>
        <a:p>
          <a:endParaRPr lang="en-US"/>
        </a:p>
      </dgm:t>
    </dgm:pt>
    <dgm:pt modelId="{364FA648-0774-4EB8-BD53-100F2DAD9BF8}" type="pres">
      <dgm:prSet presAssocID="{AEB25F46-C6C5-4055-9CF5-B740DEC95BAC}" presName="connTx" presStyleLbl="parChTrans1D2" presStyleIdx="2" presStyleCnt="6"/>
      <dgm:spPr/>
      <dgm:t>
        <a:bodyPr/>
        <a:lstStyle/>
        <a:p>
          <a:endParaRPr lang="en-US"/>
        </a:p>
      </dgm:t>
    </dgm:pt>
    <dgm:pt modelId="{AAE037EF-2D8B-43FC-9842-FA4598EA282A}" type="pres">
      <dgm:prSet presAssocID="{7CD9393B-8CAB-453C-8D04-803FD3FDD66C}" presName="node" presStyleLbl="node1" presStyleIdx="2" presStyleCnt="6">
        <dgm:presLayoutVars>
          <dgm:bulletEnabled val="1"/>
        </dgm:presLayoutVars>
      </dgm:prSet>
      <dgm:spPr/>
      <dgm:t>
        <a:bodyPr/>
        <a:lstStyle/>
        <a:p>
          <a:endParaRPr lang="en-US"/>
        </a:p>
      </dgm:t>
    </dgm:pt>
    <dgm:pt modelId="{C1155D79-3281-4B1F-9CDB-FB9095DDB809}" type="pres">
      <dgm:prSet presAssocID="{3E73AFAA-152B-496A-A734-34DC473787FC}" presName="Name9" presStyleLbl="parChTrans1D2" presStyleIdx="3" presStyleCnt="6"/>
      <dgm:spPr/>
      <dgm:t>
        <a:bodyPr/>
        <a:lstStyle/>
        <a:p>
          <a:endParaRPr lang="en-US"/>
        </a:p>
      </dgm:t>
    </dgm:pt>
    <dgm:pt modelId="{F078D79B-0054-4F53-81CC-CCDAD20E50F0}" type="pres">
      <dgm:prSet presAssocID="{3E73AFAA-152B-496A-A734-34DC473787FC}" presName="connTx" presStyleLbl="parChTrans1D2" presStyleIdx="3" presStyleCnt="6"/>
      <dgm:spPr/>
      <dgm:t>
        <a:bodyPr/>
        <a:lstStyle/>
        <a:p>
          <a:endParaRPr lang="en-US"/>
        </a:p>
      </dgm:t>
    </dgm:pt>
    <dgm:pt modelId="{792477E6-EAB2-4A7F-8AD0-7DB50687BB3A}" type="pres">
      <dgm:prSet presAssocID="{A77E4B71-1829-47E5-B3FF-684D047BC5C4}" presName="node" presStyleLbl="node1" presStyleIdx="3" presStyleCnt="6">
        <dgm:presLayoutVars>
          <dgm:bulletEnabled val="1"/>
        </dgm:presLayoutVars>
      </dgm:prSet>
      <dgm:spPr/>
      <dgm:t>
        <a:bodyPr/>
        <a:lstStyle/>
        <a:p>
          <a:endParaRPr lang="en-US"/>
        </a:p>
      </dgm:t>
    </dgm:pt>
    <dgm:pt modelId="{108BD9D3-2176-4233-BBDE-6F30F9382793}" type="pres">
      <dgm:prSet presAssocID="{19232192-79C3-4CA2-876A-CC20D879F9FA}" presName="Name9" presStyleLbl="parChTrans1D2" presStyleIdx="4" presStyleCnt="6"/>
      <dgm:spPr/>
      <dgm:t>
        <a:bodyPr/>
        <a:lstStyle/>
        <a:p>
          <a:endParaRPr lang="en-US"/>
        </a:p>
      </dgm:t>
    </dgm:pt>
    <dgm:pt modelId="{F6FF72D8-B1DA-4982-80EA-9170446BA9FB}" type="pres">
      <dgm:prSet presAssocID="{19232192-79C3-4CA2-876A-CC20D879F9FA}" presName="connTx" presStyleLbl="parChTrans1D2" presStyleIdx="4" presStyleCnt="6"/>
      <dgm:spPr/>
      <dgm:t>
        <a:bodyPr/>
        <a:lstStyle/>
        <a:p>
          <a:endParaRPr lang="en-US"/>
        </a:p>
      </dgm:t>
    </dgm:pt>
    <dgm:pt modelId="{B30D3518-DD70-4766-9505-5A111A4A3446}" type="pres">
      <dgm:prSet presAssocID="{86D35801-DE10-4D13-BABE-7FCC1B4FDE62}" presName="node" presStyleLbl="node1" presStyleIdx="4" presStyleCnt="6">
        <dgm:presLayoutVars>
          <dgm:bulletEnabled val="1"/>
        </dgm:presLayoutVars>
      </dgm:prSet>
      <dgm:spPr/>
      <dgm:t>
        <a:bodyPr/>
        <a:lstStyle/>
        <a:p>
          <a:endParaRPr lang="en-US"/>
        </a:p>
      </dgm:t>
    </dgm:pt>
    <dgm:pt modelId="{37E11246-0D97-44F8-8D71-8E125D0EA70B}" type="pres">
      <dgm:prSet presAssocID="{87EF4F41-5ECE-41C1-A512-D06DCC856340}" presName="Name9" presStyleLbl="parChTrans1D2" presStyleIdx="5" presStyleCnt="6"/>
      <dgm:spPr/>
      <dgm:t>
        <a:bodyPr/>
        <a:lstStyle/>
        <a:p>
          <a:endParaRPr lang="en-US"/>
        </a:p>
      </dgm:t>
    </dgm:pt>
    <dgm:pt modelId="{773DFF8B-0D0B-4CE4-98A7-1A8DBFD5FF05}" type="pres">
      <dgm:prSet presAssocID="{87EF4F41-5ECE-41C1-A512-D06DCC856340}" presName="connTx" presStyleLbl="parChTrans1D2" presStyleIdx="5" presStyleCnt="6"/>
      <dgm:spPr/>
      <dgm:t>
        <a:bodyPr/>
        <a:lstStyle/>
        <a:p>
          <a:endParaRPr lang="en-US"/>
        </a:p>
      </dgm:t>
    </dgm:pt>
    <dgm:pt modelId="{8B8A90CB-E249-44E1-91D8-D8AEA30010C1}" type="pres">
      <dgm:prSet presAssocID="{A972F2AF-5335-4060-8F85-AE370CD2B494}" presName="node" presStyleLbl="node1" presStyleIdx="5" presStyleCnt="6">
        <dgm:presLayoutVars>
          <dgm:bulletEnabled val="1"/>
        </dgm:presLayoutVars>
      </dgm:prSet>
      <dgm:spPr/>
      <dgm:t>
        <a:bodyPr/>
        <a:lstStyle/>
        <a:p>
          <a:endParaRPr lang="en-US"/>
        </a:p>
      </dgm:t>
    </dgm:pt>
  </dgm:ptLst>
  <dgm:cxnLst>
    <dgm:cxn modelId="{F526312C-872D-4C48-9D58-2735B5A56F20}" srcId="{FDFE7E6C-3312-4B12-8771-3D1EDCD63674}" destId="{A77E4B71-1829-47E5-B3FF-684D047BC5C4}" srcOrd="3" destOrd="0" parTransId="{3E73AFAA-152B-496A-A734-34DC473787FC}" sibTransId="{187BA27A-1F93-47B6-84BA-14C7715C5443}"/>
    <dgm:cxn modelId="{893801E1-C68A-4AAD-85CC-A953FDDEDC0D}" type="presOf" srcId="{3E73AFAA-152B-496A-A734-34DC473787FC}" destId="{C1155D79-3281-4B1F-9CDB-FB9095DDB809}" srcOrd="0" destOrd="0" presId="urn:microsoft.com/office/officeart/2005/8/layout/radial1"/>
    <dgm:cxn modelId="{812E5B2E-C2AF-49B3-91CE-AAB984DA67A9}" type="presOf" srcId="{37FE2ADF-9188-4CE5-B667-A8FE212D4D92}" destId="{34465C78-10D7-4F46-86D5-47EB49323A82}" srcOrd="0" destOrd="0" presId="urn:microsoft.com/office/officeart/2005/8/layout/radial1"/>
    <dgm:cxn modelId="{A5643DDE-9C36-455C-B1E9-BF53CBA65293}" srcId="{FDFE7E6C-3312-4B12-8771-3D1EDCD63674}" destId="{A972F2AF-5335-4060-8F85-AE370CD2B494}" srcOrd="5" destOrd="0" parTransId="{87EF4F41-5ECE-41C1-A512-D06DCC856340}" sibTransId="{36AB6A61-4C33-48EE-84D6-B57E9825BA2D}"/>
    <dgm:cxn modelId="{EF67E41E-329A-4EB3-8603-8763BF76D8D2}" type="presOf" srcId="{A972F2AF-5335-4060-8F85-AE370CD2B494}" destId="{8B8A90CB-E249-44E1-91D8-D8AEA30010C1}" srcOrd="0" destOrd="0" presId="urn:microsoft.com/office/officeart/2005/8/layout/radial1"/>
    <dgm:cxn modelId="{71F9280A-E34C-4B65-9438-11474633DB2C}" srcId="{FDFE7E6C-3312-4B12-8771-3D1EDCD63674}" destId="{86D35801-DE10-4D13-BABE-7FCC1B4FDE62}" srcOrd="4" destOrd="0" parTransId="{19232192-79C3-4CA2-876A-CC20D879F9FA}" sibTransId="{C75B4D1B-0AF6-4BF2-9ACB-62C0361162ED}"/>
    <dgm:cxn modelId="{5C550402-0CD8-4F3F-9974-6E2CDDA57D69}" type="presOf" srcId="{86D35801-DE10-4D13-BABE-7FCC1B4FDE62}" destId="{B30D3518-DD70-4766-9505-5A111A4A3446}" srcOrd="0" destOrd="0" presId="urn:microsoft.com/office/officeart/2005/8/layout/radial1"/>
    <dgm:cxn modelId="{7B2112B1-3C07-460B-8228-A9D0580E1424}" type="presOf" srcId="{37FE2ADF-9188-4CE5-B667-A8FE212D4D92}" destId="{1D6D8BE7-938C-44F4-9229-FB62F667CFE0}" srcOrd="1" destOrd="0" presId="urn:microsoft.com/office/officeart/2005/8/layout/radial1"/>
    <dgm:cxn modelId="{16EDAAA6-B6E8-45FA-9784-94287DE8151F}" type="presOf" srcId="{19232192-79C3-4CA2-876A-CC20D879F9FA}" destId="{F6FF72D8-B1DA-4982-80EA-9170446BA9FB}" srcOrd="1" destOrd="0" presId="urn:microsoft.com/office/officeart/2005/8/layout/radial1"/>
    <dgm:cxn modelId="{269B6DBF-7F08-4D20-8E0B-4D27A4E2B489}" type="presOf" srcId="{87EF4F41-5ECE-41C1-A512-D06DCC856340}" destId="{37E11246-0D97-44F8-8D71-8E125D0EA70B}" srcOrd="0" destOrd="0" presId="urn:microsoft.com/office/officeart/2005/8/layout/radial1"/>
    <dgm:cxn modelId="{23C84E02-B7B9-47B0-87C3-F2F3F64DAD5F}" type="presOf" srcId="{FDFE7E6C-3312-4B12-8771-3D1EDCD63674}" destId="{154BDD33-32A2-443B-B60A-B5B2045D979B}" srcOrd="0" destOrd="0" presId="urn:microsoft.com/office/officeart/2005/8/layout/radial1"/>
    <dgm:cxn modelId="{7D35FFB4-AC7D-4CEF-8191-7AEC4A2301A6}" srcId="{FDFE7E6C-3312-4B12-8771-3D1EDCD63674}" destId="{7CD9393B-8CAB-453C-8D04-803FD3FDD66C}" srcOrd="2" destOrd="0" parTransId="{AEB25F46-C6C5-4055-9CF5-B740DEC95BAC}" sibTransId="{0C68320F-F066-4EBD-B278-BA2B7355676C}"/>
    <dgm:cxn modelId="{3CDBCA80-00DC-4F06-BB23-A3D59E8BF366}" srcId="{FDFE7E6C-3312-4B12-8771-3D1EDCD63674}" destId="{A7DAB848-02F2-49EB-9A72-5D1FC5DC39CA}" srcOrd="1" destOrd="0" parTransId="{6AC6148E-9BB8-4E65-8891-B641991BAD3C}" sibTransId="{6BF666D7-8265-4331-A2BD-24D99A512D16}"/>
    <dgm:cxn modelId="{BD640A80-CF9F-4585-8581-72DB9A69D47A}" type="presOf" srcId="{A77E4B71-1829-47E5-B3FF-684D047BC5C4}" destId="{792477E6-EAB2-4A7F-8AD0-7DB50687BB3A}" srcOrd="0" destOrd="0" presId="urn:microsoft.com/office/officeart/2005/8/layout/radial1"/>
    <dgm:cxn modelId="{51AAF5CB-862E-4355-9205-23BD1739FE90}" type="presOf" srcId="{7CD9393B-8CAB-453C-8D04-803FD3FDD66C}" destId="{AAE037EF-2D8B-43FC-9842-FA4598EA282A}" srcOrd="0" destOrd="0" presId="urn:microsoft.com/office/officeart/2005/8/layout/radial1"/>
    <dgm:cxn modelId="{203447A2-79BE-4651-B9F1-4E0FA1543484}" type="presOf" srcId="{A7DAB848-02F2-49EB-9A72-5D1FC5DC39CA}" destId="{2CCB789D-01C4-47EE-AEBE-7CBE4FBD0A4F}" srcOrd="0" destOrd="0" presId="urn:microsoft.com/office/officeart/2005/8/layout/radial1"/>
    <dgm:cxn modelId="{02F6AD81-92AD-4177-A782-C54540E5091E}" type="presOf" srcId="{6AC6148E-9BB8-4E65-8891-B641991BAD3C}" destId="{2250216B-392B-46DB-ADE1-0D9855AB016C}" srcOrd="0" destOrd="0" presId="urn:microsoft.com/office/officeart/2005/8/layout/radial1"/>
    <dgm:cxn modelId="{66352460-8472-420F-8669-3D2319F558DB}" type="presOf" srcId="{19232192-79C3-4CA2-876A-CC20D879F9FA}" destId="{108BD9D3-2176-4233-BBDE-6F30F9382793}" srcOrd="0" destOrd="0" presId="urn:microsoft.com/office/officeart/2005/8/layout/radial1"/>
    <dgm:cxn modelId="{ED85889C-BBD3-4686-AA37-A86CB3F6538C}" type="presOf" srcId="{3E73AFAA-152B-496A-A734-34DC473787FC}" destId="{F078D79B-0054-4F53-81CC-CCDAD20E50F0}" srcOrd="1" destOrd="0" presId="urn:microsoft.com/office/officeart/2005/8/layout/radial1"/>
    <dgm:cxn modelId="{EC46E063-907D-499E-B077-C16B6B19B0B2}" type="presOf" srcId="{6AC6148E-9BB8-4E65-8891-B641991BAD3C}" destId="{CC79DF6B-7670-4772-8430-903E60CA69EF}" srcOrd="1" destOrd="0" presId="urn:microsoft.com/office/officeart/2005/8/layout/radial1"/>
    <dgm:cxn modelId="{46AC3EC9-E833-48A5-B021-CD68B4005348}" srcId="{87F57E81-B3DC-4481-A20B-F5069F69C198}" destId="{FDFE7E6C-3312-4B12-8771-3D1EDCD63674}" srcOrd="0" destOrd="0" parTransId="{AC7819CD-AD5B-475E-8A73-35E15358C155}" sibTransId="{6B8D8E89-E5AD-4841-BAFD-496D618CB87A}"/>
    <dgm:cxn modelId="{470BDC54-575C-41AD-BE7A-7EBD9BE20634}" type="presOf" srcId="{4A5A2BBC-F5DE-45AE-9659-00FEF82D3F05}" destId="{998D4632-1EE6-466E-BF09-83051E237749}" srcOrd="0" destOrd="0" presId="urn:microsoft.com/office/officeart/2005/8/layout/radial1"/>
    <dgm:cxn modelId="{E1010D0C-F663-4AA1-A54C-6587F4846725}" type="presOf" srcId="{AEB25F46-C6C5-4055-9CF5-B740DEC95BAC}" destId="{BD617D49-C8B6-43BB-B658-4733CAE43DAC}" srcOrd="0" destOrd="0" presId="urn:microsoft.com/office/officeart/2005/8/layout/radial1"/>
    <dgm:cxn modelId="{D67AF1D5-D9AF-464D-B7E7-B08671DDD671}" srcId="{FDFE7E6C-3312-4B12-8771-3D1EDCD63674}" destId="{4A5A2BBC-F5DE-45AE-9659-00FEF82D3F05}" srcOrd="0" destOrd="0" parTransId="{37FE2ADF-9188-4CE5-B667-A8FE212D4D92}" sibTransId="{BA9B8FBC-FDA1-4B04-898E-9DACFA595D38}"/>
    <dgm:cxn modelId="{422A519C-F44D-44FD-832F-05388FAD0A0D}" type="presOf" srcId="{AEB25F46-C6C5-4055-9CF5-B740DEC95BAC}" destId="{364FA648-0774-4EB8-BD53-100F2DAD9BF8}" srcOrd="1" destOrd="0" presId="urn:microsoft.com/office/officeart/2005/8/layout/radial1"/>
    <dgm:cxn modelId="{B869CB12-8831-4BD1-8DD1-0DE9005A5FEC}" type="presOf" srcId="{87EF4F41-5ECE-41C1-A512-D06DCC856340}" destId="{773DFF8B-0D0B-4CE4-98A7-1A8DBFD5FF05}" srcOrd="1" destOrd="0" presId="urn:microsoft.com/office/officeart/2005/8/layout/radial1"/>
    <dgm:cxn modelId="{64552F11-7B4F-4739-90F8-87A6C8CFF8AC}" type="presOf" srcId="{87F57E81-B3DC-4481-A20B-F5069F69C198}" destId="{9F6594D4-9E46-4F84-82D0-3ED1B3C46C6D}" srcOrd="0" destOrd="0" presId="urn:microsoft.com/office/officeart/2005/8/layout/radial1"/>
    <dgm:cxn modelId="{728FBDA3-3778-4CF8-BBA7-99D49E2D3765}" type="presParOf" srcId="{9F6594D4-9E46-4F84-82D0-3ED1B3C46C6D}" destId="{154BDD33-32A2-443B-B60A-B5B2045D979B}" srcOrd="0" destOrd="0" presId="urn:microsoft.com/office/officeart/2005/8/layout/radial1"/>
    <dgm:cxn modelId="{832A26CB-28DE-4CF5-B8B2-756F0602E175}" type="presParOf" srcId="{9F6594D4-9E46-4F84-82D0-3ED1B3C46C6D}" destId="{34465C78-10D7-4F46-86D5-47EB49323A82}" srcOrd="1" destOrd="0" presId="urn:microsoft.com/office/officeart/2005/8/layout/radial1"/>
    <dgm:cxn modelId="{9000A57A-8F1B-4D42-A7B7-60B6D2850CBF}" type="presParOf" srcId="{34465C78-10D7-4F46-86D5-47EB49323A82}" destId="{1D6D8BE7-938C-44F4-9229-FB62F667CFE0}" srcOrd="0" destOrd="0" presId="urn:microsoft.com/office/officeart/2005/8/layout/radial1"/>
    <dgm:cxn modelId="{A30BC075-D891-4BAF-8D19-D75B7864BD0B}" type="presParOf" srcId="{9F6594D4-9E46-4F84-82D0-3ED1B3C46C6D}" destId="{998D4632-1EE6-466E-BF09-83051E237749}" srcOrd="2" destOrd="0" presId="urn:microsoft.com/office/officeart/2005/8/layout/radial1"/>
    <dgm:cxn modelId="{4605556F-BE75-4EA3-834E-739DC91201A1}" type="presParOf" srcId="{9F6594D4-9E46-4F84-82D0-3ED1B3C46C6D}" destId="{2250216B-392B-46DB-ADE1-0D9855AB016C}" srcOrd="3" destOrd="0" presId="urn:microsoft.com/office/officeart/2005/8/layout/radial1"/>
    <dgm:cxn modelId="{6583C7E6-243C-4877-A3A5-64DFCAEC3531}" type="presParOf" srcId="{2250216B-392B-46DB-ADE1-0D9855AB016C}" destId="{CC79DF6B-7670-4772-8430-903E60CA69EF}" srcOrd="0" destOrd="0" presId="urn:microsoft.com/office/officeart/2005/8/layout/radial1"/>
    <dgm:cxn modelId="{A29D9F70-A913-48C6-90A5-E004ECA158DB}" type="presParOf" srcId="{9F6594D4-9E46-4F84-82D0-3ED1B3C46C6D}" destId="{2CCB789D-01C4-47EE-AEBE-7CBE4FBD0A4F}" srcOrd="4" destOrd="0" presId="urn:microsoft.com/office/officeart/2005/8/layout/radial1"/>
    <dgm:cxn modelId="{D6174473-20A1-4C65-8F28-CF4B104337AB}" type="presParOf" srcId="{9F6594D4-9E46-4F84-82D0-3ED1B3C46C6D}" destId="{BD617D49-C8B6-43BB-B658-4733CAE43DAC}" srcOrd="5" destOrd="0" presId="urn:microsoft.com/office/officeart/2005/8/layout/radial1"/>
    <dgm:cxn modelId="{A207C5C7-7653-43DF-81BE-5A2B73BD6F9B}" type="presParOf" srcId="{BD617D49-C8B6-43BB-B658-4733CAE43DAC}" destId="{364FA648-0774-4EB8-BD53-100F2DAD9BF8}" srcOrd="0" destOrd="0" presId="urn:microsoft.com/office/officeart/2005/8/layout/radial1"/>
    <dgm:cxn modelId="{A6FA6843-D73D-4202-A89F-ECE8959CA38B}" type="presParOf" srcId="{9F6594D4-9E46-4F84-82D0-3ED1B3C46C6D}" destId="{AAE037EF-2D8B-43FC-9842-FA4598EA282A}" srcOrd="6" destOrd="0" presId="urn:microsoft.com/office/officeart/2005/8/layout/radial1"/>
    <dgm:cxn modelId="{E9468BFA-1F1A-458D-8081-3991DA285965}" type="presParOf" srcId="{9F6594D4-9E46-4F84-82D0-3ED1B3C46C6D}" destId="{C1155D79-3281-4B1F-9CDB-FB9095DDB809}" srcOrd="7" destOrd="0" presId="urn:microsoft.com/office/officeart/2005/8/layout/radial1"/>
    <dgm:cxn modelId="{048C997F-A695-44F7-894A-42E3D65ABFC1}" type="presParOf" srcId="{C1155D79-3281-4B1F-9CDB-FB9095DDB809}" destId="{F078D79B-0054-4F53-81CC-CCDAD20E50F0}" srcOrd="0" destOrd="0" presId="urn:microsoft.com/office/officeart/2005/8/layout/radial1"/>
    <dgm:cxn modelId="{827BFB5D-CB85-4E4C-AEFB-E48916E8D0E3}" type="presParOf" srcId="{9F6594D4-9E46-4F84-82D0-3ED1B3C46C6D}" destId="{792477E6-EAB2-4A7F-8AD0-7DB50687BB3A}" srcOrd="8" destOrd="0" presId="urn:microsoft.com/office/officeart/2005/8/layout/radial1"/>
    <dgm:cxn modelId="{314AFA58-FD1D-4B85-986D-CEBD13F2B2DA}" type="presParOf" srcId="{9F6594D4-9E46-4F84-82D0-3ED1B3C46C6D}" destId="{108BD9D3-2176-4233-BBDE-6F30F9382793}" srcOrd="9" destOrd="0" presId="urn:microsoft.com/office/officeart/2005/8/layout/radial1"/>
    <dgm:cxn modelId="{29E26AA4-AEE7-4A3A-AE35-E67166355E5D}" type="presParOf" srcId="{108BD9D3-2176-4233-BBDE-6F30F9382793}" destId="{F6FF72D8-B1DA-4982-80EA-9170446BA9FB}" srcOrd="0" destOrd="0" presId="urn:microsoft.com/office/officeart/2005/8/layout/radial1"/>
    <dgm:cxn modelId="{45A68488-BD23-4A0E-8B8B-A31C47000500}" type="presParOf" srcId="{9F6594D4-9E46-4F84-82D0-3ED1B3C46C6D}" destId="{B30D3518-DD70-4766-9505-5A111A4A3446}" srcOrd="10" destOrd="0" presId="urn:microsoft.com/office/officeart/2005/8/layout/radial1"/>
    <dgm:cxn modelId="{2796A966-07DC-4E6B-9F7A-7079EB895512}" type="presParOf" srcId="{9F6594D4-9E46-4F84-82D0-3ED1B3C46C6D}" destId="{37E11246-0D97-44F8-8D71-8E125D0EA70B}" srcOrd="11" destOrd="0" presId="urn:microsoft.com/office/officeart/2005/8/layout/radial1"/>
    <dgm:cxn modelId="{CFAA7484-834D-4F87-8706-52728245F6FF}" type="presParOf" srcId="{37E11246-0D97-44F8-8D71-8E125D0EA70B}" destId="{773DFF8B-0D0B-4CE4-98A7-1A8DBFD5FF05}" srcOrd="0" destOrd="0" presId="urn:microsoft.com/office/officeart/2005/8/layout/radial1"/>
    <dgm:cxn modelId="{CC23879F-1CCE-490D-B5C3-0CC08B76144C}" type="presParOf" srcId="{9F6594D4-9E46-4F84-82D0-3ED1B3C46C6D}" destId="{8B8A90CB-E249-44E1-91D8-D8AEA30010C1}"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545898-5932-4B3A-93F7-64B070D8CDD6}" type="doc">
      <dgm:prSet loTypeId="urn:microsoft.com/office/officeart/2005/8/layout/cycle2" loCatId="cycle" qsTypeId="urn:microsoft.com/office/officeart/2005/8/quickstyle/simple1" qsCatId="simple" csTypeId="urn:microsoft.com/office/officeart/2005/8/colors/accent1_3" csCatId="accent1" phldr="1"/>
      <dgm:spPr/>
      <dgm:t>
        <a:bodyPr/>
        <a:lstStyle/>
        <a:p>
          <a:endParaRPr lang="en-US"/>
        </a:p>
      </dgm:t>
    </dgm:pt>
    <dgm:pt modelId="{B62A9252-59F0-48CE-8276-C0551B9D9D04}">
      <dgm:prSet phldrT="[Text]" custT="1"/>
      <dgm:spPr>
        <a:solidFill>
          <a:schemeClr val="tx2">
            <a:lumMod val="60000"/>
            <a:lumOff val="40000"/>
          </a:schemeClr>
        </a:solidFill>
      </dgm:spPr>
      <dgm:t>
        <a:bodyPr/>
        <a:lstStyle/>
        <a:p>
          <a:r>
            <a:rPr lang="en-US" sz="1600" dirty="0">
              <a:effectLst>
                <a:outerShdw blurRad="38100" dist="38100" dir="2700000" algn="tl">
                  <a:srgbClr val="000000">
                    <a:alpha val="43137"/>
                  </a:srgbClr>
                </a:outerShdw>
              </a:effectLst>
            </a:rPr>
            <a:t>Identify Career Goals</a:t>
          </a:r>
        </a:p>
      </dgm:t>
    </dgm:pt>
    <dgm:pt modelId="{59E1C4B9-522E-44D0-8CE2-E7D4B8001F91}" type="parTrans" cxnId="{516D61C7-FF11-4864-B7A6-993A18894545}">
      <dgm:prSet/>
      <dgm:spPr/>
      <dgm:t>
        <a:bodyPr/>
        <a:lstStyle/>
        <a:p>
          <a:endParaRPr lang="en-US"/>
        </a:p>
      </dgm:t>
    </dgm:pt>
    <dgm:pt modelId="{BA960C3A-2CA9-442B-848E-A1C81E248B54}" type="sibTrans" cxnId="{516D61C7-FF11-4864-B7A6-993A18894545}">
      <dgm:prSet/>
      <dgm:spPr>
        <a:solidFill>
          <a:schemeClr val="tx1"/>
        </a:solidFill>
        <a:ln>
          <a:noFill/>
        </a:ln>
      </dgm:spPr>
      <dgm:t>
        <a:bodyPr/>
        <a:lstStyle/>
        <a:p>
          <a:endParaRPr lang="en-US"/>
        </a:p>
      </dgm:t>
    </dgm:pt>
    <dgm:pt modelId="{476E597A-DABB-49B3-9FA6-324EAC59830F}">
      <dgm:prSet phldrT="[Text]" custT="1"/>
      <dgm:spPr>
        <a:solidFill>
          <a:schemeClr val="tx2">
            <a:lumMod val="60000"/>
            <a:lumOff val="40000"/>
          </a:schemeClr>
        </a:solidFill>
      </dgm:spPr>
      <dgm:t>
        <a:bodyPr/>
        <a:lstStyle/>
        <a:p>
          <a:r>
            <a:rPr lang="en-US" sz="1200" dirty="0">
              <a:effectLst>
                <a:outerShdw blurRad="38100" dist="38100" dir="2700000" algn="tl">
                  <a:srgbClr val="000000">
                    <a:alpha val="43137"/>
                  </a:srgbClr>
                </a:outerShdw>
              </a:effectLst>
            </a:rPr>
            <a:t>Assess Strengths and Weaknesses to Achieve Goals</a:t>
          </a:r>
        </a:p>
      </dgm:t>
    </dgm:pt>
    <dgm:pt modelId="{D5891A06-A0C2-4B6A-9999-E3AFE738B027}" type="parTrans" cxnId="{265F065D-D288-460D-B274-F70AF44617A5}">
      <dgm:prSet/>
      <dgm:spPr/>
      <dgm:t>
        <a:bodyPr/>
        <a:lstStyle/>
        <a:p>
          <a:endParaRPr lang="en-US"/>
        </a:p>
      </dgm:t>
    </dgm:pt>
    <dgm:pt modelId="{F549464B-E251-4878-AF21-38167871A3E5}" type="sibTrans" cxnId="{265F065D-D288-460D-B274-F70AF44617A5}">
      <dgm:prSet/>
      <dgm:spPr>
        <a:solidFill>
          <a:schemeClr val="tx1"/>
        </a:solidFill>
        <a:ln>
          <a:noFill/>
        </a:ln>
      </dgm:spPr>
      <dgm:t>
        <a:bodyPr/>
        <a:lstStyle/>
        <a:p>
          <a:endParaRPr lang="en-US"/>
        </a:p>
      </dgm:t>
    </dgm:pt>
    <dgm:pt modelId="{C85FAEE2-DD47-402F-9AEA-BA078FEFFEB6}">
      <dgm:prSet phldrT="[Text]" custT="1"/>
      <dgm:spPr>
        <a:solidFill>
          <a:schemeClr val="tx2"/>
        </a:solidFill>
      </dgm:spPr>
      <dgm:t>
        <a:bodyPr/>
        <a:lstStyle/>
        <a:p>
          <a:r>
            <a:rPr lang="en-US" sz="1400" dirty="0">
              <a:effectLst>
                <a:outerShdw blurRad="38100" dist="38100" dir="2700000" algn="tl">
                  <a:srgbClr val="000000">
                    <a:alpha val="43137"/>
                  </a:srgbClr>
                </a:outerShdw>
              </a:effectLst>
            </a:rPr>
            <a:t>Map </a:t>
          </a:r>
          <a:r>
            <a:rPr lang="en-US" sz="1100" dirty="0">
              <a:effectLst>
                <a:outerShdw blurRad="38100" dist="38100" dir="2700000" algn="tl">
                  <a:srgbClr val="000000">
                    <a:alpha val="43137"/>
                  </a:srgbClr>
                </a:outerShdw>
              </a:effectLst>
            </a:rPr>
            <a:t>Developmental</a:t>
          </a:r>
          <a:r>
            <a:rPr lang="en-US" sz="1400" dirty="0">
              <a:effectLst>
                <a:outerShdw blurRad="38100" dist="38100" dir="2700000" algn="tl">
                  <a:srgbClr val="000000">
                    <a:alpha val="43137"/>
                  </a:srgbClr>
                </a:outerShdw>
              </a:effectLst>
            </a:rPr>
            <a:t> Network</a:t>
          </a:r>
        </a:p>
      </dgm:t>
    </dgm:pt>
    <dgm:pt modelId="{626C229B-0804-4A6A-AB10-33B7E9EB12A7}" type="parTrans" cxnId="{228B4921-E7AC-4CFF-8101-E3C7B658964C}">
      <dgm:prSet/>
      <dgm:spPr/>
      <dgm:t>
        <a:bodyPr/>
        <a:lstStyle/>
        <a:p>
          <a:endParaRPr lang="en-US"/>
        </a:p>
      </dgm:t>
    </dgm:pt>
    <dgm:pt modelId="{35B64123-25C1-4B3E-B663-78003001360E}" type="sibTrans" cxnId="{228B4921-E7AC-4CFF-8101-E3C7B658964C}">
      <dgm:prSet/>
      <dgm:spPr>
        <a:solidFill>
          <a:schemeClr val="tx1"/>
        </a:solidFill>
        <a:ln>
          <a:noFill/>
        </a:ln>
      </dgm:spPr>
      <dgm:t>
        <a:bodyPr/>
        <a:lstStyle/>
        <a:p>
          <a:endParaRPr lang="en-US"/>
        </a:p>
      </dgm:t>
    </dgm:pt>
    <dgm:pt modelId="{7CB0AFDD-1A8C-4167-9FB3-9F4C414FA8A6}">
      <dgm:prSet phldrT="[Text]" custT="1"/>
      <dgm:spPr>
        <a:solidFill>
          <a:schemeClr val="tx2">
            <a:lumMod val="60000"/>
            <a:lumOff val="40000"/>
          </a:schemeClr>
        </a:solidFill>
      </dgm:spPr>
      <dgm:t>
        <a:bodyPr/>
        <a:lstStyle/>
        <a:p>
          <a:r>
            <a:rPr lang="en-US" sz="1400" dirty="0">
              <a:effectLst>
                <a:outerShdw blurRad="38100" dist="38100" dir="2700000" algn="tl">
                  <a:srgbClr val="000000">
                    <a:alpha val="43137"/>
                  </a:srgbClr>
                </a:outerShdw>
              </a:effectLst>
            </a:rPr>
            <a:t>Analyze </a:t>
          </a:r>
          <a:r>
            <a:rPr lang="en-US" sz="1100" dirty="0">
              <a:effectLst>
                <a:outerShdw blurRad="38100" dist="38100" dir="2700000" algn="tl">
                  <a:srgbClr val="000000">
                    <a:alpha val="43137"/>
                  </a:srgbClr>
                </a:outerShdw>
              </a:effectLst>
            </a:rPr>
            <a:t>Developmental</a:t>
          </a:r>
          <a:r>
            <a:rPr lang="en-US" sz="1400" dirty="0">
              <a:effectLst>
                <a:outerShdw blurRad="38100" dist="38100" dir="2700000" algn="tl">
                  <a:srgbClr val="000000">
                    <a:alpha val="43137"/>
                  </a:srgbClr>
                </a:outerShdw>
              </a:effectLst>
            </a:rPr>
            <a:t> Network</a:t>
          </a:r>
        </a:p>
      </dgm:t>
    </dgm:pt>
    <dgm:pt modelId="{B0ED89BA-6C02-47EA-ACAB-8F23F48FAFD8}" type="parTrans" cxnId="{0A24E869-3D3C-4A3F-BD8A-8C3BB03473AF}">
      <dgm:prSet/>
      <dgm:spPr/>
      <dgm:t>
        <a:bodyPr/>
        <a:lstStyle/>
        <a:p>
          <a:endParaRPr lang="en-US"/>
        </a:p>
      </dgm:t>
    </dgm:pt>
    <dgm:pt modelId="{38AB004A-DED0-41D1-9CB5-83DCB20EBE5F}" type="sibTrans" cxnId="{0A24E869-3D3C-4A3F-BD8A-8C3BB03473AF}">
      <dgm:prSet/>
      <dgm:spPr>
        <a:solidFill>
          <a:schemeClr val="tx1"/>
        </a:solidFill>
        <a:ln>
          <a:noFill/>
        </a:ln>
      </dgm:spPr>
      <dgm:t>
        <a:bodyPr/>
        <a:lstStyle/>
        <a:p>
          <a:endParaRPr lang="en-US"/>
        </a:p>
      </dgm:t>
    </dgm:pt>
    <dgm:pt modelId="{4EACB9AA-3A02-4178-A5AC-9FA64F3F06C9}">
      <dgm:prSet phldrT="[Text]" custT="1"/>
      <dgm:spPr>
        <a:solidFill>
          <a:schemeClr val="tx2">
            <a:lumMod val="60000"/>
            <a:lumOff val="40000"/>
          </a:schemeClr>
        </a:solidFill>
      </dgm:spPr>
      <dgm:t>
        <a:bodyPr/>
        <a:lstStyle/>
        <a:p>
          <a:r>
            <a:rPr lang="en-US" sz="1600" dirty="0">
              <a:effectLst>
                <a:outerShdw blurRad="38100" dist="38100" dir="2700000" algn="tl">
                  <a:srgbClr val="000000">
                    <a:alpha val="43137"/>
                  </a:srgbClr>
                </a:outerShdw>
              </a:effectLst>
            </a:rPr>
            <a:t>Reassess Career Goals and Network</a:t>
          </a:r>
        </a:p>
      </dgm:t>
    </dgm:pt>
    <dgm:pt modelId="{0E7C67AA-DEE0-4399-868D-54F997A3C46F}" type="parTrans" cxnId="{B4A30B14-653D-4AEC-8515-28950EFB04E7}">
      <dgm:prSet/>
      <dgm:spPr/>
      <dgm:t>
        <a:bodyPr/>
        <a:lstStyle/>
        <a:p>
          <a:endParaRPr lang="en-US"/>
        </a:p>
      </dgm:t>
    </dgm:pt>
    <dgm:pt modelId="{AEA07658-7F50-4D93-8493-618B186D47A6}" type="sibTrans" cxnId="{B4A30B14-653D-4AEC-8515-28950EFB04E7}">
      <dgm:prSet/>
      <dgm:spPr>
        <a:solidFill>
          <a:schemeClr val="tx1"/>
        </a:solidFill>
        <a:ln>
          <a:noFill/>
        </a:ln>
      </dgm:spPr>
      <dgm:t>
        <a:bodyPr/>
        <a:lstStyle/>
        <a:p>
          <a:endParaRPr lang="en-US"/>
        </a:p>
      </dgm:t>
    </dgm:pt>
    <dgm:pt modelId="{36828851-3F86-4577-8E7C-FD379B7FC135}" type="pres">
      <dgm:prSet presAssocID="{31545898-5932-4B3A-93F7-64B070D8CDD6}" presName="cycle" presStyleCnt="0">
        <dgm:presLayoutVars>
          <dgm:dir/>
          <dgm:resizeHandles val="exact"/>
        </dgm:presLayoutVars>
      </dgm:prSet>
      <dgm:spPr/>
      <dgm:t>
        <a:bodyPr/>
        <a:lstStyle/>
        <a:p>
          <a:endParaRPr lang="en-US"/>
        </a:p>
      </dgm:t>
    </dgm:pt>
    <dgm:pt modelId="{625C00B7-2BA5-4C45-911C-5D1CC0D2D9A6}" type="pres">
      <dgm:prSet presAssocID="{B62A9252-59F0-48CE-8276-C0551B9D9D04}" presName="node" presStyleLbl="node1" presStyleIdx="0" presStyleCnt="5" custScaleX="104241" custScaleY="104241" custRadScaleRad="91562" custRadScaleInc="2447">
        <dgm:presLayoutVars>
          <dgm:bulletEnabled val="1"/>
        </dgm:presLayoutVars>
      </dgm:prSet>
      <dgm:spPr/>
      <dgm:t>
        <a:bodyPr/>
        <a:lstStyle/>
        <a:p>
          <a:endParaRPr lang="en-US"/>
        </a:p>
      </dgm:t>
    </dgm:pt>
    <dgm:pt modelId="{2A7B087B-F0EE-467A-A3BE-27738C107F44}" type="pres">
      <dgm:prSet presAssocID="{BA960C3A-2CA9-442B-848E-A1C81E248B54}" presName="sibTrans" presStyleLbl="sibTrans2D1" presStyleIdx="0" presStyleCnt="5" custScaleX="140467" custScaleY="44123" custLinFactNeighborX="0" custLinFactNeighborY="0"/>
      <dgm:spPr/>
      <dgm:t>
        <a:bodyPr/>
        <a:lstStyle/>
        <a:p>
          <a:endParaRPr lang="en-US"/>
        </a:p>
      </dgm:t>
    </dgm:pt>
    <dgm:pt modelId="{A9EE144B-EA01-40E9-8AA4-646E5ECB3D0E}" type="pres">
      <dgm:prSet presAssocID="{BA960C3A-2CA9-442B-848E-A1C81E248B54}" presName="connectorText" presStyleLbl="sibTrans2D1" presStyleIdx="0" presStyleCnt="5"/>
      <dgm:spPr/>
      <dgm:t>
        <a:bodyPr/>
        <a:lstStyle/>
        <a:p>
          <a:endParaRPr lang="en-US"/>
        </a:p>
      </dgm:t>
    </dgm:pt>
    <dgm:pt modelId="{5FE383D2-2EA3-4660-97BE-1F3B8F78FB1A}" type="pres">
      <dgm:prSet presAssocID="{476E597A-DABB-49B3-9FA6-324EAC59830F}" presName="node" presStyleLbl="node1" presStyleIdx="1" presStyleCnt="5" custScaleX="104241" custScaleY="104241">
        <dgm:presLayoutVars>
          <dgm:bulletEnabled val="1"/>
        </dgm:presLayoutVars>
      </dgm:prSet>
      <dgm:spPr/>
      <dgm:t>
        <a:bodyPr/>
        <a:lstStyle/>
        <a:p>
          <a:endParaRPr lang="en-US"/>
        </a:p>
      </dgm:t>
    </dgm:pt>
    <dgm:pt modelId="{30786CB1-2A7A-4E6D-9474-EB735C3198C9}" type="pres">
      <dgm:prSet presAssocID="{F549464B-E251-4878-AF21-38167871A3E5}" presName="sibTrans" presStyleLbl="sibTrans2D1" presStyleIdx="1" presStyleCnt="5" custScaleX="140467" custScaleY="44123" custLinFactNeighborX="0" custLinFactNeighborY="0"/>
      <dgm:spPr/>
      <dgm:t>
        <a:bodyPr/>
        <a:lstStyle/>
        <a:p>
          <a:endParaRPr lang="en-US"/>
        </a:p>
      </dgm:t>
    </dgm:pt>
    <dgm:pt modelId="{91A16258-D225-4E16-BFE7-6AB90D0A0F89}" type="pres">
      <dgm:prSet presAssocID="{F549464B-E251-4878-AF21-38167871A3E5}" presName="connectorText" presStyleLbl="sibTrans2D1" presStyleIdx="1" presStyleCnt="5"/>
      <dgm:spPr/>
      <dgm:t>
        <a:bodyPr/>
        <a:lstStyle/>
        <a:p>
          <a:endParaRPr lang="en-US"/>
        </a:p>
      </dgm:t>
    </dgm:pt>
    <dgm:pt modelId="{35E02CF7-7266-42AA-8598-23CABD00CABF}" type="pres">
      <dgm:prSet presAssocID="{C85FAEE2-DD47-402F-9AEA-BA078FEFFEB6}" presName="node" presStyleLbl="node1" presStyleIdx="2" presStyleCnt="5" custScaleX="104241" custScaleY="104241">
        <dgm:presLayoutVars>
          <dgm:bulletEnabled val="1"/>
        </dgm:presLayoutVars>
      </dgm:prSet>
      <dgm:spPr/>
      <dgm:t>
        <a:bodyPr/>
        <a:lstStyle/>
        <a:p>
          <a:endParaRPr lang="en-US"/>
        </a:p>
      </dgm:t>
    </dgm:pt>
    <dgm:pt modelId="{48C7104D-2723-4006-97AC-6AA19480248D}" type="pres">
      <dgm:prSet presAssocID="{35B64123-25C1-4B3E-B663-78003001360E}" presName="sibTrans" presStyleLbl="sibTrans2D1" presStyleIdx="2" presStyleCnt="5" custScaleX="140467" custScaleY="44123" custLinFactNeighborX="0" custLinFactNeighborY="0"/>
      <dgm:spPr/>
      <dgm:t>
        <a:bodyPr/>
        <a:lstStyle/>
        <a:p>
          <a:endParaRPr lang="en-US"/>
        </a:p>
      </dgm:t>
    </dgm:pt>
    <dgm:pt modelId="{48DCA794-AA7D-4332-AABE-FD0B87BAD51A}" type="pres">
      <dgm:prSet presAssocID="{35B64123-25C1-4B3E-B663-78003001360E}" presName="connectorText" presStyleLbl="sibTrans2D1" presStyleIdx="2" presStyleCnt="5"/>
      <dgm:spPr/>
      <dgm:t>
        <a:bodyPr/>
        <a:lstStyle/>
        <a:p>
          <a:endParaRPr lang="en-US"/>
        </a:p>
      </dgm:t>
    </dgm:pt>
    <dgm:pt modelId="{37E3B106-EC13-4D07-8F62-C08A1BB8C254}" type="pres">
      <dgm:prSet presAssocID="{7CB0AFDD-1A8C-4167-9FB3-9F4C414FA8A6}" presName="node" presStyleLbl="node1" presStyleIdx="3" presStyleCnt="5" custScaleX="104241" custScaleY="104241">
        <dgm:presLayoutVars>
          <dgm:bulletEnabled val="1"/>
        </dgm:presLayoutVars>
      </dgm:prSet>
      <dgm:spPr/>
      <dgm:t>
        <a:bodyPr/>
        <a:lstStyle/>
        <a:p>
          <a:endParaRPr lang="en-US"/>
        </a:p>
      </dgm:t>
    </dgm:pt>
    <dgm:pt modelId="{2783C15F-CD2C-429D-8A96-A544D3563E20}" type="pres">
      <dgm:prSet presAssocID="{38AB004A-DED0-41D1-9CB5-83DCB20EBE5F}" presName="sibTrans" presStyleLbl="sibTrans2D1" presStyleIdx="3" presStyleCnt="5" custScaleX="140467" custScaleY="44123" custLinFactNeighborX="0" custLinFactNeighborY="0"/>
      <dgm:spPr/>
      <dgm:t>
        <a:bodyPr/>
        <a:lstStyle/>
        <a:p>
          <a:endParaRPr lang="en-US"/>
        </a:p>
      </dgm:t>
    </dgm:pt>
    <dgm:pt modelId="{A4E136B4-85EB-4852-8FD0-A6EFB72B16F6}" type="pres">
      <dgm:prSet presAssocID="{38AB004A-DED0-41D1-9CB5-83DCB20EBE5F}" presName="connectorText" presStyleLbl="sibTrans2D1" presStyleIdx="3" presStyleCnt="5"/>
      <dgm:spPr/>
      <dgm:t>
        <a:bodyPr/>
        <a:lstStyle/>
        <a:p>
          <a:endParaRPr lang="en-US"/>
        </a:p>
      </dgm:t>
    </dgm:pt>
    <dgm:pt modelId="{01A4FC1B-B52C-4324-AEB7-1C6B9480E011}" type="pres">
      <dgm:prSet presAssocID="{4EACB9AA-3A02-4178-A5AC-9FA64F3F06C9}" presName="node" presStyleLbl="node1" presStyleIdx="4" presStyleCnt="5" custScaleX="104241" custScaleY="104241">
        <dgm:presLayoutVars>
          <dgm:bulletEnabled val="1"/>
        </dgm:presLayoutVars>
      </dgm:prSet>
      <dgm:spPr/>
      <dgm:t>
        <a:bodyPr/>
        <a:lstStyle/>
        <a:p>
          <a:endParaRPr lang="en-US"/>
        </a:p>
      </dgm:t>
    </dgm:pt>
    <dgm:pt modelId="{D88D83BA-8C79-45F5-B2B5-7CFCDB59DCF6}" type="pres">
      <dgm:prSet presAssocID="{AEA07658-7F50-4D93-8493-618B186D47A6}" presName="sibTrans" presStyleLbl="sibTrans2D1" presStyleIdx="4" presStyleCnt="5" custScaleX="140467" custScaleY="44123" custLinFactNeighborX="0" custLinFactNeighborY="0"/>
      <dgm:spPr/>
      <dgm:t>
        <a:bodyPr/>
        <a:lstStyle/>
        <a:p>
          <a:endParaRPr lang="en-US"/>
        </a:p>
      </dgm:t>
    </dgm:pt>
    <dgm:pt modelId="{F8748716-9A4E-4A2E-A5C6-941FCCF70635}" type="pres">
      <dgm:prSet presAssocID="{AEA07658-7F50-4D93-8493-618B186D47A6}" presName="connectorText" presStyleLbl="sibTrans2D1" presStyleIdx="4" presStyleCnt="5"/>
      <dgm:spPr/>
      <dgm:t>
        <a:bodyPr/>
        <a:lstStyle/>
        <a:p>
          <a:endParaRPr lang="en-US"/>
        </a:p>
      </dgm:t>
    </dgm:pt>
  </dgm:ptLst>
  <dgm:cxnLst>
    <dgm:cxn modelId="{228B4921-E7AC-4CFF-8101-E3C7B658964C}" srcId="{31545898-5932-4B3A-93F7-64B070D8CDD6}" destId="{C85FAEE2-DD47-402F-9AEA-BA078FEFFEB6}" srcOrd="2" destOrd="0" parTransId="{626C229B-0804-4A6A-AB10-33B7E9EB12A7}" sibTransId="{35B64123-25C1-4B3E-B663-78003001360E}"/>
    <dgm:cxn modelId="{0A24E869-3D3C-4A3F-BD8A-8C3BB03473AF}" srcId="{31545898-5932-4B3A-93F7-64B070D8CDD6}" destId="{7CB0AFDD-1A8C-4167-9FB3-9F4C414FA8A6}" srcOrd="3" destOrd="0" parTransId="{B0ED89BA-6C02-47EA-ACAB-8F23F48FAFD8}" sibTransId="{38AB004A-DED0-41D1-9CB5-83DCB20EBE5F}"/>
    <dgm:cxn modelId="{B1B0C5A6-8CD3-43E8-A2E9-5209563568DA}" type="presOf" srcId="{BA960C3A-2CA9-442B-848E-A1C81E248B54}" destId="{2A7B087B-F0EE-467A-A3BE-27738C107F44}" srcOrd="0" destOrd="0" presId="urn:microsoft.com/office/officeart/2005/8/layout/cycle2"/>
    <dgm:cxn modelId="{D0CB8CF3-94F4-40B3-8908-8143256C3DFF}" type="presOf" srcId="{38AB004A-DED0-41D1-9CB5-83DCB20EBE5F}" destId="{2783C15F-CD2C-429D-8A96-A544D3563E20}" srcOrd="0" destOrd="0" presId="urn:microsoft.com/office/officeart/2005/8/layout/cycle2"/>
    <dgm:cxn modelId="{870C25D0-3654-4F6E-8D94-F06008871F02}" type="presOf" srcId="{35B64123-25C1-4B3E-B663-78003001360E}" destId="{48DCA794-AA7D-4332-AABE-FD0B87BAD51A}" srcOrd="1" destOrd="0" presId="urn:microsoft.com/office/officeart/2005/8/layout/cycle2"/>
    <dgm:cxn modelId="{0E7580F3-252C-4595-B9BF-53B2ECA394ED}" type="presOf" srcId="{38AB004A-DED0-41D1-9CB5-83DCB20EBE5F}" destId="{A4E136B4-85EB-4852-8FD0-A6EFB72B16F6}" srcOrd="1" destOrd="0" presId="urn:microsoft.com/office/officeart/2005/8/layout/cycle2"/>
    <dgm:cxn modelId="{CE5E3BA1-9333-458C-A0F6-83FC2F55D548}" type="presOf" srcId="{31545898-5932-4B3A-93F7-64B070D8CDD6}" destId="{36828851-3F86-4577-8E7C-FD379B7FC135}" srcOrd="0" destOrd="0" presId="urn:microsoft.com/office/officeart/2005/8/layout/cycle2"/>
    <dgm:cxn modelId="{5ADBE6B9-77D0-40F7-8F77-42B27B59DFC3}" type="presOf" srcId="{35B64123-25C1-4B3E-B663-78003001360E}" destId="{48C7104D-2723-4006-97AC-6AA19480248D}" srcOrd="0" destOrd="0" presId="urn:microsoft.com/office/officeart/2005/8/layout/cycle2"/>
    <dgm:cxn modelId="{55C4ACA1-15BA-47D6-8E24-9D3FE9F0D6CB}" type="presOf" srcId="{B62A9252-59F0-48CE-8276-C0551B9D9D04}" destId="{625C00B7-2BA5-4C45-911C-5D1CC0D2D9A6}" srcOrd="0" destOrd="0" presId="urn:microsoft.com/office/officeart/2005/8/layout/cycle2"/>
    <dgm:cxn modelId="{265F065D-D288-460D-B274-F70AF44617A5}" srcId="{31545898-5932-4B3A-93F7-64B070D8CDD6}" destId="{476E597A-DABB-49B3-9FA6-324EAC59830F}" srcOrd="1" destOrd="0" parTransId="{D5891A06-A0C2-4B6A-9999-E3AFE738B027}" sibTransId="{F549464B-E251-4878-AF21-38167871A3E5}"/>
    <dgm:cxn modelId="{6F8B3A82-7C17-4408-BA22-B83E70D3E1D7}" type="presOf" srcId="{476E597A-DABB-49B3-9FA6-324EAC59830F}" destId="{5FE383D2-2EA3-4660-97BE-1F3B8F78FB1A}" srcOrd="0" destOrd="0" presId="urn:microsoft.com/office/officeart/2005/8/layout/cycle2"/>
    <dgm:cxn modelId="{0BDC88F0-465B-40C8-B7D2-BCB254B85842}" type="presOf" srcId="{F549464B-E251-4878-AF21-38167871A3E5}" destId="{30786CB1-2A7A-4E6D-9474-EB735C3198C9}" srcOrd="0" destOrd="0" presId="urn:microsoft.com/office/officeart/2005/8/layout/cycle2"/>
    <dgm:cxn modelId="{A539FBE9-B1D5-4139-994D-1BD545ADE69A}" type="presOf" srcId="{AEA07658-7F50-4D93-8493-618B186D47A6}" destId="{F8748716-9A4E-4A2E-A5C6-941FCCF70635}" srcOrd="1" destOrd="0" presId="urn:microsoft.com/office/officeart/2005/8/layout/cycle2"/>
    <dgm:cxn modelId="{57DDBD51-DE62-445E-A618-0981D11A720C}" type="presOf" srcId="{BA960C3A-2CA9-442B-848E-A1C81E248B54}" destId="{A9EE144B-EA01-40E9-8AA4-646E5ECB3D0E}" srcOrd="1" destOrd="0" presId="urn:microsoft.com/office/officeart/2005/8/layout/cycle2"/>
    <dgm:cxn modelId="{93129E99-4B2C-472C-8F76-F987A21DF75E}" type="presOf" srcId="{F549464B-E251-4878-AF21-38167871A3E5}" destId="{91A16258-D225-4E16-BFE7-6AB90D0A0F89}" srcOrd="1" destOrd="0" presId="urn:microsoft.com/office/officeart/2005/8/layout/cycle2"/>
    <dgm:cxn modelId="{516D61C7-FF11-4864-B7A6-993A18894545}" srcId="{31545898-5932-4B3A-93F7-64B070D8CDD6}" destId="{B62A9252-59F0-48CE-8276-C0551B9D9D04}" srcOrd="0" destOrd="0" parTransId="{59E1C4B9-522E-44D0-8CE2-E7D4B8001F91}" sibTransId="{BA960C3A-2CA9-442B-848E-A1C81E248B54}"/>
    <dgm:cxn modelId="{CF047B93-B23A-462A-B7E9-5255F1B92988}" type="presOf" srcId="{C85FAEE2-DD47-402F-9AEA-BA078FEFFEB6}" destId="{35E02CF7-7266-42AA-8598-23CABD00CABF}" srcOrd="0" destOrd="0" presId="urn:microsoft.com/office/officeart/2005/8/layout/cycle2"/>
    <dgm:cxn modelId="{6552BFDA-F5D5-4D63-9882-BEB00CBBF5B7}" type="presOf" srcId="{4EACB9AA-3A02-4178-A5AC-9FA64F3F06C9}" destId="{01A4FC1B-B52C-4324-AEB7-1C6B9480E011}" srcOrd="0" destOrd="0" presId="urn:microsoft.com/office/officeart/2005/8/layout/cycle2"/>
    <dgm:cxn modelId="{B4A30B14-653D-4AEC-8515-28950EFB04E7}" srcId="{31545898-5932-4B3A-93F7-64B070D8CDD6}" destId="{4EACB9AA-3A02-4178-A5AC-9FA64F3F06C9}" srcOrd="4" destOrd="0" parTransId="{0E7C67AA-DEE0-4399-868D-54F997A3C46F}" sibTransId="{AEA07658-7F50-4D93-8493-618B186D47A6}"/>
    <dgm:cxn modelId="{C926D272-555E-4AFB-8F32-380091876ACF}" type="presOf" srcId="{7CB0AFDD-1A8C-4167-9FB3-9F4C414FA8A6}" destId="{37E3B106-EC13-4D07-8F62-C08A1BB8C254}" srcOrd="0" destOrd="0" presId="urn:microsoft.com/office/officeart/2005/8/layout/cycle2"/>
    <dgm:cxn modelId="{4FCABC5D-BCDA-453E-BD4A-A1DB19E360E6}" type="presOf" srcId="{AEA07658-7F50-4D93-8493-618B186D47A6}" destId="{D88D83BA-8C79-45F5-B2B5-7CFCDB59DCF6}" srcOrd="0" destOrd="0" presId="urn:microsoft.com/office/officeart/2005/8/layout/cycle2"/>
    <dgm:cxn modelId="{31E986F6-E63A-4D5A-88A3-72C5B2A1368D}" type="presParOf" srcId="{36828851-3F86-4577-8E7C-FD379B7FC135}" destId="{625C00B7-2BA5-4C45-911C-5D1CC0D2D9A6}" srcOrd="0" destOrd="0" presId="urn:microsoft.com/office/officeart/2005/8/layout/cycle2"/>
    <dgm:cxn modelId="{A02AD3C9-0753-41CB-95F6-B226E6C3C683}" type="presParOf" srcId="{36828851-3F86-4577-8E7C-FD379B7FC135}" destId="{2A7B087B-F0EE-467A-A3BE-27738C107F44}" srcOrd="1" destOrd="0" presId="urn:microsoft.com/office/officeart/2005/8/layout/cycle2"/>
    <dgm:cxn modelId="{3F2B8458-F249-4478-BE76-1BF4FDE41A5A}" type="presParOf" srcId="{2A7B087B-F0EE-467A-A3BE-27738C107F44}" destId="{A9EE144B-EA01-40E9-8AA4-646E5ECB3D0E}" srcOrd="0" destOrd="0" presId="urn:microsoft.com/office/officeart/2005/8/layout/cycle2"/>
    <dgm:cxn modelId="{7E2C171F-9796-4C18-B875-8CEC4925FD78}" type="presParOf" srcId="{36828851-3F86-4577-8E7C-FD379B7FC135}" destId="{5FE383D2-2EA3-4660-97BE-1F3B8F78FB1A}" srcOrd="2" destOrd="0" presId="urn:microsoft.com/office/officeart/2005/8/layout/cycle2"/>
    <dgm:cxn modelId="{A3E15AA9-D42D-4365-9600-445F80C28AF1}" type="presParOf" srcId="{36828851-3F86-4577-8E7C-FD379B7FC135}" destId="{30786CB1-2A7A-4E6D-9474-EB735C3198C9}" srcOrd="3" destOrd="0" presId="urn:microsoft.com/office/officeart/2005/8/layout/cycle2"/>
    <dgm:cxn modelId="{519594C9-E571-47F2-9D34-2471E4D2ED7B}" type="presParOf" srcId="{30786CB1-2A7A-4E6D-9474-EB735C3198C9}" destId="{91A16258-D225-4E16-BFE7-6AB90D0A0F89}" srcOrd="0" destOrd="0" presId="urn:microsoft.com/office/officeart/2005/8/layout/cycle2"/>
    <dgm:cxn modelId="{13A2F724-A727-4B77-BE80-BA273F12679F}" type="presParOf" srcId="{36828851-3F86-4577-8E7C-FD379B7FC135}" destId="{35E02CF7-7266-42AA-8598-23CABD00CABF}" srcOrd="4" destOrd="0" presId="urn:microsoft.com/office/officeart/2005/8/layout/cycle2"/>
    <dgm:cxn modelId="{24A79AA1-4D0B-4BE3-9FA4-3BED8B2008E0}" type="presParOf" srcId="{36828851-3F86-4577-8E7C-FD379B7FC135}" destId="{48C7104D-2723-4006-97AC-6AA19480248D}" srcOrd="5" destOrd="0" presId="urn:microsoft.com/office/officeart/2005/8/layout/cycle2"/>
    <dgm:cxn modelId="{3C3A6C70-B106-4D19-990F-E9846575FED3}" type="presParOf" srcId="{48C7104D-2723-4006-97AC-6AA19480248D}" destId="{48DCA794-AA7D-4332-AABE-FD0B87BAD51A}" srcOrd="0" destOrd="0" presId="urn:microsoft.com/office/officeart/2005/8/layout/cycle2"/>
    <dgm:cxn modelId="{2F117CD9-7789-43D0-8B10-D74BBE5FF42D}" type="presParOf" srcId="{36828851-3F86-4577-8E7C-FD379B7FC135}" destId="{37E3B106-EC13-4D07-8F62-C08A1BB8C254}" srcOrd="6" destOrd="0" presId="urn:microsoft.com/office/officeart/2005/8/layout/cycle2"/>
    <dgm:cxn modelId="{EA1D53D5-00C4-41CF-BD72-E7767CC09314}" type="presParOf" srcId="{36828851-3F86-4577-8E7C-FD379B7FC135}" destId="{2783C15F-CD2C-429D-8A96-A544D3563E20}" srcOrd="7" destOrd="0" presId="urn:microsoft.com/office/officeart/2005/8/layout/cycle2"/>
    <dgm:cxn modelId="{F534B893-7824-4269-8C69-8387A8D72D2B}" type="presParOf" srcId="{2783C15F-CD2C-429D-8A96-A544D3563E20}" destId="{A4E136B4-85EB-4852-8FD0-A6EFB72B16F6}" srcOrd="0" destOrd="0" presId="urn:microsoft.com/office/officeart/2005/8/layout/cycle2"/>
    <dgm:cxn modelId="{B7C3BEC8-65BD-434A-80EB-054B4600F5C6}" type="presParOf" srcId="{36828851-3F86-4577-8E7C-FD379B7FC135}" destId="{01A4FC1B-B52C-4324-AEB7-1C6B9480E011}" srcOrd="8" destOrd="0" presId="urn:microsoft.com/office/officeart/2005/8/layout/cycle2"/>
    <dgm:cxn modelId="{15C6C2BF-EEEA-4490-85CC-4EA4E8CE8FE4}" type="presParOf" srcId="{36828851-3F86-4577-8E7C-FD379B7FC135}" destId="{D88D83BA-8C79-45F5-B2B5-7CFCDB59DCF6}" srcOrd="9" destOrd="0" presId="urn:microsoft.com/office/officeart/2005/8/layout/cycle2"/>
    <dgm:cxn modelId="{80AFEC12-F61F-4242-8A20-0D6A5D78A07A}" type="presParOf" srcId="{D88D83BA-8C79-45F5-B2B5-7CFCDB59DCF6}" destId="{F8748716-9A4E-4A2E-A5C6-941FCCF70635}"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BDD33-32A2-443B-B60A-B5B2045D979B}">
      <dsp:nvSpPr>
        <dsp:cNvPr id="0" name=""/>
        <dsp:cNvSpPr/>
      </dsp:nvSpPr>
      <dsp:spPr>
        <a:xfrm>
          <a:off x="1722068" y="1341278"/>
          <a:ext cx="1279820" cy="1279820"/>
        </a:xfrm>
        <a:prstGeom prst="ellipse">
          <a:avLst/>
        </a:prstGeom>
        <a:solidFill>
          <a:srgbClr val="83729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en-US" sz="4400" kern="1200" dirty="0">
              <a:effectLst>
                <a:outerShdw blurRad="38100" dist="38100" dir="2700000" algn="tl">
                  <a:srgbClr val="000000">
                    <a:alpha val="43137"/>
                  </a:srgbClr>
                </a:outerShdw>
              </a:effectLst>
            </a:rPr>
            <a:t>You</a:t>
          </a:r>
        </a:p>
      </dsp:txBody>
      <dsp:txXfrm>
        <a:off x="1909493" y="1528703"/>
        <a:ext cx="904970" cy="904970"/>
      </dsp:txXfrm>
    </dsp:sp>
    <dsp:sp modelId="{34465C78-10D7-4F46-86D5-47EB49323A82}">
      <dsp:nvSpPr>
        <dsp:cNvPr id="0" name=""/>
        <dsp:cNvSpPr/>
      </dsp:nvSpPr>
      <dsp:spPr>
        <a:xfrm rot="16200000">
          <a:off x="2244706" y="1203230"/>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56114" y="1218143"/>
        <a:ext cx="11727" cy="11727"/>
      </dsp:txXfrm>
    </dsp:sp>
    <dsp:sp modelId="{998D4632-1EE6-466E-BF09-83051E237749}">
      <dsp:nvSpPr>
        <dsp:cNvPr id="0" name=""/>
        <dsp:cNvSpPr/>
      </dsp:nvSpPr>
      <dsp:spPr>
        <a:xfrm>
          <a:off x="1816719" y="16217"/>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t>Mentor</a:t>
          </a:r>
        </a:p>
      </dsp:txBody>
      <dsp:txXfrm>
        <a:off x="1976422" y="175920"/>
        <a:ext cx="771111" cy="771111"/>
      </dsp:txXfrm>
    </dsp:sp>
    <dsp:sp modelId="{2250216B-392B-46DB-ADE1-0D9855AB016C}">
      <dsp:nvSpPr>
        <dsp:cNvPr id="0" name=""/>
        <dsp:cNvSpPr/>
      </dsp:nvSpPr>
      <dsp:spPr>
        <a:xfrm rot="19800000">
          <a:off x="2900445" y="1581821"/>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1853" y="1596734"/>
        <a:ext cx="11727" cy="11727"/>
      </dsp:txXfrm>
    </dsp:sp>
    <dsp:sp modelId="{2CCB789D-01C4-47EE-AEBE-7CBE4FBD0A4F}">
      <dsp:nvSpPr>
        <dsp:cNvPr id="0" name=""/>
        <dsp:cNvSpPr/>
      </dsp:nvSpPr>
      <dsp:spPr>
        <a:xfrm>
          <a:off x="3046226" y="726074"/>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Peer(s)</a:t>
          </a:r>
        </a:p>
      </dsp:txBody>
      <dsp:txXfrm>
        <a:off x="3205929" y="885777"/>
        <a:ext cx="771111" cy="771111"/>
      </dsp:txXfrm>
    </dsp:sp>
    <dsp:sp modelId="{BD617D49-C8B6-43BB-B658-4733CAE43DAC}">
      <dsp:nvSpPr>
        <dsp:cNvPr id="0" name=""/>
        <dsp:cNvSpPr/>
      </dsp:nvSpPr>
      <dsp:spPr>
        <a:xfrm rot="1800000">
          <a:off x="2900445" y="2339003"/>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1853" y="2353916"/>
        <a:ext cx="11727" cy="11727"/>
      </dsp:txXfrm>
    </dsp:sp>
    <dsp:sp modelId="{AAE037EF-2D8B-43FC-9842-FA4598EA282A}">
      <dsp:nvSpPr>
        <dsp:cNvPr id="0" name=""/>
        <dsp:cNvSpPr/>
      </dsp:nvSpPr>
      <dsp:spPr>
        <a:xfrm>
          <a:off x="3046226" y="2145786"/>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Professional Associates</a:t>
          </a:r>
        </a:p>
      </dsp:txBody>
      <dsp:txXfrm>
        <a:off x="3205929" y="2305489"/>
        <a:ext cx="771111" cy="771111"/>
      </dsp:txXfrm>
    </dsp:sp>
    <dsp:sp modelId="{C1155D79-3281-4B1F-9CDB-FB9095DDB809}">
      <dsp:nvSpPr>
        <dsp:cNvPr id="0" name=""/>
        <dsp:cNvSpPr/>
      </dsp:nvSpPr>
      <dsp:spPr>
        <a:xfrm rot="5400000">
          <a:off x="2244706" y="2717594"/>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56114" y="2732507"/>
        <a:ext cx="11727" cy="11727"/>
      </dsp:txXfrm>
    </dsp:sp>
    <dsp:sp modelId="{792477E6-EAB2-4A7F-8AD0-7DB50687BB3A}">
      <dsp:nvSpPr>
        <dsp:cNvPr id="0" name=""/>
        <dsp:cNvSpPr/>
      </dsp:nvSpPr>
      <dsp:spPr>
        <a:xfrm>
          <a:off x="1816719" y="2855642"/>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Family &amp; Friends</a:t>
          </a:r>
        </a:p>
      </dsp:txBody>
      <dsp:txXfrm>
        <a:off x="1976422" y="3015345"/>
        <a:ext cx="771111" cy="771111"/>
      </dsp:txXfrm>
    </dsp:sp>
    <dsp:sp modelId="{108BD9D3-2176-4233-BBDE-6F30F9382793}">
      <dsp:nvSpPr>
        <dsp:cNvPr id="0" name=""/>
        <dsp:cNvSpPr/>
      </dsp:nvSpPr>
      <dsp:spPr>
        <a:xfrm rot="9000000">
          <a:off x="1588968" y="2339003"/>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700376" y="2353916"/>
        <a:ext cx="11727" cy="11727"/>
      </dsp:txXfrm>
    </dsp:sp>
    <dsp:sp modelId="{B30D3518-DD70-4766-9505-5A111A4A3446}">
      <dsp:nvSpPr>
        <dsp:cNvPr id="0" name=""/>
        <dsp:cNvSpPr/>
      </dsp:nvSpPr>
      <dsp:spPr>
        <a:xfrm>
          <a:off x="587212" y="2145786"/>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Junior </a:t>
          </a:r>
          <a:r>
            <a:rPr lang="en-US" sz="1300" kern="1200" dirty="0"/>
            <a:t>Colleagues</a:t>
          </a:r>
        </a:p>
      </dsp:txBody>
      <dsp:txXfrm>
        <a:off x="746915" y="2305489"/>
        <a:ext cx="771111" cy="771111"/>
      </dsp:txXfrm>
    </dsp:sp>
    <dsp:sp modelId="{37E11246-0D97-44F8-8D71-8E125D0EA70B}">
      <dsp:nvSpPr>
        <dsp:cNvPr id="0" name=""/>
        <dsp:cNvSpPr/>
      </dsp:nvSpPr>
      <dsp:spPr>
        <a:xfrm rot="12600000">
          <a:off x="1588968" y="1581821"/>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700376" y="1596734"/>
        <a:ext cx="11727" cy="11727"/>
      </dsp:txXfrm>
    </dsp:sp>
    <dsp:sp modelId="{8B8A90CB-E249-44E1-91D8-D8AEA30010C1}">
      <dsp:nvSpPr>
        <dsp:cNvPr id="0" name=""/>
        <dsp:cNvSpPr/>
      </dsp:nvSpPr>
      <dsp:spPr>
        <a:xfrm>
          <a:off x="587212" y="726074"/>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Leader(s)</a:t>
          </a:r>
        </a:p>
      </dsp:txBody>
      <dsp:txXfrm>
        <a:off x="746915" y="885777"/>
        <a:ext cx="771111" cy="7711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BDD33-32A2-443B-B60A-B5B2045D979B}">
      <dsp:nvSpPr>
        <dsp:cNvPr id="0" name=""/>
        <dsp:cNvSpPr/>
      </dsp:nvSpPr>
      <dsp:spPr>
        <a:xfrm>
          <a:off x="1722068" y="1341278"/>
          <a:ext cx="1279820" cy="1279820"/>
        </a:xfrm>
        <a:prstGeom prst="ellipse">
          <a:avLst/>
        </a:prstGeom>
        <a:solidFill>
          <a:srgbClr val="83729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en-US" sz="4400" kern="1200" dirty="0">
              <a:effectLst>
                <a:outerShdw blurRad="38100" dist="38100" dir="2700000" algn="tl">
                  <a:srgbClr val="000000">
                    <a:alpha val="43137"/>
                  </a:srgbClr>
                </a:outerShdw>
              </a:effectLst>
            </a:rPr>
            <a:t>You</a:t>
          </a:r>
        </a:p>
      </dsp:txBody>
      <dsp:txXfrm>
        <a:off x="1909493" y="1528703"/>
        <a:ext cx="904970" cy="904970"/>
      </dsp:txXfrm>
    </dsp:sp>
    <dsp:sp modelId="{34465C78-10D7-4F46-86D5-47EB49323A82}">
      <dsp:nvSpPr>
        <dsp:cNvPr id="0" name=""/>
        <dsp:cNvSpPr/>
      </dsp:nvSpPr>
      <dsp:spPr>
        <a:xfrm rot="16200000">
          <a:off x="2244706" y="1203230"/>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56114" y="1218143"/>
        <a:ext cx="11727" cy="11727"/>
      </dsp:txXfrm>
    </dsp:sp>
    <dsp:sp modelId="{998D4632-1EE6-466E-BF09-83051E237749}">
      <dsp:nvSpPr>
        <dsp:cNvPr id="0" name=""/>
        <dsp:cNvSpPr/>
      </dsp:nvSpPr>
      <dsp:spPr>
        <a:xfrm>
          <a:off x="1816719" y="16217"/>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t>Mentor</a:t>
          </a:r>
        </a:p>
      </dsp:txBody>
      <dsp:txXfrm>
        <a:off x="1976422" y="175920"/>
        <a:ext cx="771111" cy="771111"/>
      </dsp:txXfrm>
    </dsp:sp>
    <dsp:sp modelId="{2250216B-392B-46DB-ADE1-0D9855AB016C}">
      <dsp:nvSpPr>
        <dsp:cNvPr id="0" name=""/>
        <dsp:cNvSpPr/>
      </dsp:nvSpPr>
      <dsp:spPr>
        <a:xfrm rot="19800000">
          <a:off x="2900445" y="1581821"/>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1853" y="1596734"/>
        <a:ext cx="11727" cy="11727"/>
      </dsp:txXfrm>
    </dsp:sp>
    <dsp:sp modelId="{2CCB789D-01C4-47EE-AEBE-7CBE4FBD0A4F}">
      <dsp:nvSpPr>
        <dsp:cNvPr id="0" name=""/>
        <dsp:cNvSpPr/>
      </dsp:nvSpPr>
      <dsp:spPr>
        <a:xfrm>
          <a:off x="3046226" y="726074"/>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Peer(s)</a:t>
          </a:r>
        </a:p>
      </dsp:txBody>
      <dsp:txXfrm>
        <a:off x="3205929" y="885777"/>
        <a:ext cx="771111" cy="771111"/>
      </dsp:txXfrm>
    </dsp:sp>
    <dsp:sp modelId="{BD617D49-C8B6-43BB-B658-4733CAE43DAC}">
      <dsp:nvSpPr>
        <dsp:cNvPr id="0" name=""/>
        <dsp:cNvSpPr/>
      </dsp:nvSpPr>
      <dsp:spPr>
        <a:xfrm rot="1800000">
          <a:off x="2900445" y="2339003"/>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1853" y="2353916"/>
        <a:ext cx="11727" cy="11727"/>
      </dsp:txXfrm>
    </dsp:sp>
    <dsp:sp modelId="{AAE037EF-2D8B-43FC-9842-FA4598EA282A}">
      <dsp:nvSpPr>
        <dsp:cNvPr id="0" name=""/>
        <dsp:cNvSpPr/>
      </dsp:nvSpPr>
      <dsp:spPr>
        <a:xfrm>
          <a:off x="3046226" y="2145786"/>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Professional Associates</a:t>
          </a:r>
        </a:p>
      </dsp:txBody>
      <dsp:txXfrm>
        <a:off x="3205929" y="2305489"/>
        <a:ext cx="771111" cy="771111"/>
      </dsp:txXfrm>
    </dsp:sp>
    <dsp:sp modelId="{C1155D79-3281-4B1F-9CDB-FB9095DDB809}">
      <dsp:nvSpPr>
        <dsp:cNvPr id="0" name=""/>
        <dsp:cNvSpPr/>
      </dsp:nvSpPr>
      <dsp:spPr>
        <a:xfrm rot="5400000">
          <a:off x="2244706" y="2717594"/>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56114" y="2732507"/>
        <a:ext cx="11727" cy="11727"/>
      </dsp:txXfrm>
    </dsp:sp>
    <dsp:sp modelId="{792477E6-EAB2-4A7F-8AD0-7DB50687BB3A}">
      <dsp:nvSpPr>
        <dsp:cNvPr id="0" name=""/>
        <dsp:cNvSpPr/>
      </dsp:nvSpPr>
      <dsp:spPr>
        <a:xfrm>
          <a:off x="1816719" y="2855642"/>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Family &amp; Friends</a:t>
          </a:r>
        </a:p>
      </dsp:txBody>
      <dsp:txXfrm>
        <a:off x="1976422" y="3015345"/>
        <a:ext cx="771111" cy="771111"/>
      </dsp:txXfrm>
    </dsp:sp>
    <dsp:sp modelId="{108BD9D3-2176-4233-BBDE-6F30F9382793}">
      <dsp:nvSpPr>
        <dsp:cNvPr id="0" name=""/>
        <dsp:cNvSpPr/>
      </dsp:nvSpPr>
      <dsp:spPr>
        <a:xfrm rot="9000000">
          <a:off x="1588968" y="2339003"/>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700376" y="2353916"/>
        <a:ext cx="11727" cy="11727"/>
      </dsp:txXfrm>
    </dsp:sp>
    <dsp:sp modelId="{B30D3518-DD70-4766-9505-5A111A4A3446}">
      <dsp:nvSpPr>
        <dsp:cNvPr id="0" name=""/>
        <dsp:cNvSpPr/>
      </dsp:nvSpPr>
      <dsp:spPr>
        <a:xfrm>
          <a:off x="587212" y="2145786"/>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Junior </a:t>
          </a:r>
          <a:r>
            <a:rPr lang="en-US" sz="1300" kern="1200" dirty="0"/>
            <a:t>Colleagues</a:t>
          </a:r>
        </a:p>
      </dsp:txBody>
      <dsp:txXfrm>
        <a:off x="746915" y="2305489"/>
        <a:ext cx="771111" cy="771111"/>
      </dsp:txXfrm>
    </dsp:sp>
    <dsp:sp modelId="{37E11246-0D97-44F8-8D71-8E125D0EA70B}">
      <dsp:nvSpPr>
        <dsp:cNvPr id="0" name=""/>
        <dsp:cNvSpPr/>
      </dsp:nvSpPr>
      <dsp:spPr>
        <a:xfrm rot="12600000">
          <a:off x="1588968" y="1581821"/>
          <a:ext cx="234543" cy="41552"/>
        </a:xfrm>
        <a:custGeom>
          <a:avLst/>
          <a:gdLst/>
          <a:ahLst/>
          <a:cxnLst/>
          <a:rect l="0" t="0" r="0" b="0"/>
          <a:pathLst>
            <a:path>
              <a:moveTo>
                <a:pt x="0" y="20776"/>
              </a:moveTo>
              <a:lnTo>
                <a:pt x="234543" y="207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700376" y="1596734"/>
        <a:ext cx="11727" cy="11727"/>
      </dsp:txXfrm>
    </dsp:sp>
    <dsp:sp modelId="{8B8A90CB-E249-44E1-91D8-D8AEA30010C1}">
      <dsp:nvSpPr>
        <dsp:cNvPr id="0" name=""/>
        <dsp:cNvSpPr/>
      </dsp:nvSpPr>
      <dsp:spPr>
        <a:xfrm>
          <a:off x="587212" y="726074"/>
          <a:ext cx="1090517" cy="1090517"/>
        </a:xfrm>
        <a:prstGeom prst="ellipse">
          <a:avLst/>
        </a:prstGeom>
        <a:solidFill>
          <a:srgbClr val="9F92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Leader(s)</a:t>
          </a:r>
        </a:p>
      </dsp:txBody>
      <dsp:txXfrm>
        <a:off x="746915" y="885777"/>
        <a:ext cx="771111" cy="7711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C00B7-2BA5-4C45-911C-5D1CC0D2D9A6}">
      <dsp:nvSpPr>
        <dsp:cNvPr id="0" name=""/>
        <dsp:cNvSpPr/>
      </dsp:nvSpPr>
      <dsp:spPr>
        <a:xfrm>
          <a:off x="3367889" y="106885"/>
          <a:ext cx="1280164" cy="128016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effectLst>
                <a:outerShdw blurRad="38100" dist="38100" dir="2700000" algn="tl">
                  <a:srgbClr val="000000">
                    <a:alpha val="43137"/>
                  </a:srgbClr>
                </a:outerShdw>
              </a:effectLst>
            </a:rPr>
            <a:t>Identify Career Goals</a:t>
          </a:r>
        </a:p>
      </dsp:txBody>
      <dsp:txXfrm>
        <a:off x="3555365" y="294361"/>
        <a:ext cx="905212" cy="905212"/>
      </dsp:txXfrm>
    </dsp:sp>
    <dsp:sp modelId="{2A7B087B-F0EE-467A-A3BE-27738C107F44}">
      <dsp:nvSpPr>
        <dsp:cNvPr id="0" name=""/>
        <dsp:cNvSpPr/>
      </dsp:nvSpPr>
      <dsp:spPr>
        <a:xfrm rot="1974868">
          <a:off x="4561679" y="1126916"/>
          <a:ext cx="349090" cy="18287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4566082" y="1148586"/>
        <a:ext cx="294226" cy="109727"/>
      </dsp:txXfrm>
    </dsp:sp>
    <dsp:sp modelId="{5FE383D2-2EA3-4660-97BE-1F3B8F78FB1A}">
      <dsp:nvSpPr>
        <dsp:cNvPr id="0" name=""/>
        <dsp:cNvSpPr/>
      </dsp:nvSpPr>
      <dsp:spPr>
        <a:xfrm>
          <a:off x="4836206" y="1057307"/>
          <a:ext cx="1280164" cy="128016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effectLst>
                <a:outerShdw blurRad="38100" dist="38100" dir="2700000" algn="tl">
                  <a:srgbClr val="000000">
                    <a:alpha val="43137"/>
                  </a:srgbClr>
                </a:outerShdw>
              </a:effectLst>
            </a:rPr>
            <a:t>Assess Strengths and Weaknesses to Achieve Goals</a:t>
          </a:r>
        </a:p>
      </dsp:txBody>
      <dsp:txXfrm>
        <a:off x="5023682" y="1244783"/>
        <a:ext cx="905212" cy="905212"/>
      </dsp:txXfrm>
    </dsp:sp>
    <dsp:sp modelId="{30786CB1-2A7A-4E6D-9474-EB735C3198C9}">
      <dsp:nvSpPr>
        <dsp:cNvPr id="0" name=""/>
        <dsp:cNvSpPr/>
      </dsp:nvSpPr>
      <dsp:spPr>
        <a:xfrm rot="6480000">
          <a:off x="4985043" y="2473952"/>
          <a:ext cx="418426" cy="18287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5020952" y="2484439"/>
        <a:ext cx="363562" cy="109727"/>
      </dsp:txXfrm>
    </dsp:sp>
    <dsp:sp modelId="{35E02CF7-7266-42AA-8598-23CABD00CABF}">
      <dsp:nvSpPr>
        <dsp:cNvPr id="0" name=""/>
        <dsp:cNvSpPr/>
      </dsp:nvSpPr>
      <dsp:spPr>
        <a:xfrm>
          <a:off x="4266933" y="2809349"/>
          <a:ext cx="1280164" cy="1280164"/>
        </a:xfrm>
        <a:prstGeom prst="ellipse">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effectLst>
                <a:outerShdw blurRad="38100" dist="38100" dir="2700000" algn="tl">
                  <a:srgbClr val="000000">
                    <a:alpha val="43137"/>
                  </a:srgbClr>
                </a:outerShdw>
              </a:effectLst>
            </a:rPr>
            <a:t>Map </a:t>
          </a:r>
          <a:r>
            <a:rPr lang="en-US" sz="1100" kern="1200" dirty="0">
              <a:effectLst>
                <a:outerShdw blurRad="38100" dist="38100" dir="2700000" algn="tl">
                  <a:srgbClr val="000000">
                    <a:alpha val="43137"/>
                  </a:srgbClr>
                </a:outerShdw>
              </a:effectLst>
            </a:rPr>
            <a:t>Developmental</a:t>
          </a:r>
          <a:r>
            <a:rPr lang="en-US" sz="1400" kern="1200" dirty="0">
              <a:effectLst>
                <a:outerShdw blurRad="38100" dist="38100" dir="2700000" algn="tl">
                  <a:srgbClr val="000000">
                    <a:alpha val="43137"/>
                  </a:srgbClr>
                </a:outerShdw>
              </a:effectLst>
            </a:rPr>
            <a:t> Network</a:t>
          </a:r>
        </a:p>
      </dsp:txBody>
      <dsp:txXfrm>
        <a:off x="4454409" y="2996825"/>
        <a:ext cx="905212" cy="905212"/>
      </dsp:txXfrm>
    </dsp:sp>
    <dsp:sp modelId="{48C7104D-2723-4006-97AC-6AA19480248D}">
      <dsp:nvSpPr>
        <dsp:cNvPr id="0" name=""/>
        <dsp:cNvSpPr/>
      </dsp:nvSpPr>
      <dsp:spPr>
        <a:xfrm rot="10800000">
          <a:off x="3785129" y="3357992"/>
          <a:ext cx="418426" cy="18287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839993" y="3394568"/>
        <a:ext cx="363562" cy="109727"/>
      </dsp:txXfrm>
    </dsp:sp>
    <dsp:sp modelId="{37E3B106-EC13-4D07-8F62-C08A1BB8C254}">
      <dsp:nvSpPr>
        <dsp:cNvPr id="0" name=""/>
        <dsp:cNvSpPr/>
      </dsp:nvSpPr>
      <dsp:spPr>
        <a:xfrm>
          <a:off x="2424726" y="2809349"/>
          <a:ext cx="1280164" cy="128016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effectLst>
                <a:outerShdw blurRad="38100" dist="38100" dir="2700000" algn="tl">
                  <a:srgbClr val="000000">
                    <a:alpha val="43137"/>
                  </a:srgbClr>
                </a:outerShdw>
              </a:effectLst>
            </a:rPr>
            <a:t>Analyze </a:t>
          </a:r>
          <a:r>
            <a:rPr lang="en-US" sz="1100" kern="1200" dirty="0">
              <a:effectLst>
                <a:outerShdw blurRad="38100" dist="38100" dir="2700000" algn="tl">
                  <a:srgbClr val="000000">
                    <a:alpha val="43137"/>
                  </a:srgbClr>
                </a:outerShdw>
              </a:effectLst>
            </a:rPr>
            <a:t>Developmental</a:t>
          </a:r>
          <a:r>
            <a:rPr lang="en-US" sz="1400" kern="1200" dirty="0">
              <a:effectLst>
                <a:outerShdw blurRad="38100" dist="38100" dir="2700000" algn="tl">
                  <a:srgbClr val="000000">
                    <a:alpha val="43137"/>
                  </a:srgbClr>
                </a:outerShdw>
              </a:effectLst>
            </a:rPr>
            <a:t> Network</a:t>
          </a:r>
        </a:p>
      </dsp:txBody>
      <dsp:txXfrm>
        <a:off x="2612202" y="2996825"/>
        <a:ext cx="905212" cy="905212"/>
      </dsp:txXfrm>
    </dsp:sp>
    <dsp:sp modelId="{2783C15F-CD2C-429D-8A96-A544D3563E20}">
      <dsp:nvSpPr>
        <dsp:cNvPr id="0" name=""/>
        <dsp:cNvSpPr/>
      </dsp:nvSpPr>
      <dsp:spPr>
        <a:xfrm rot="15120000">
          <a:off x="2573564" y="2489988"/>
          <a:ext cx="418426" cy="18287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2609473" y="2552653"/>
        <a:ext cx="363562" cy="109727"/>
      </dsp:txXfrm>
    </dsp:sp>
    <dsp:sp modelId="{01A4FC1B-B52C-4324-AEB7-1C6B9480E011}">
      <dsp:nvSpPr>
        <dsp:cNvPr id="0" name=""/>
        <dsp:cNvSpPr/>
      </dsp:nvSpPr>
      <dsp:spPr>
        <a:xfrm>
          <a:off x="1855453" y="1057307"/>
          <a:ext cx="1280164" cy="128016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effectLst>
                <a:outerShdw blurRad="38100" dist="38100" dir="2700000" algn="tl">
                  <a:srgbClr val="000000">
                    <a:alpha val="43137"/>
                  </a:srgbClr>
                </a:outerShdw>
              </a:effectLst>
            </a:rPr>
            <a:t>Reassess Career Goals and Network</a:t>
          </a:r>
        </a:p>
      </dsp:txBody>
      <dsp:txXfrm>
        <a:off x="2042929" y="1244783"/>
        <a:ext cx="905212" cy="905212"/>
      </dsp:txXfrm>
    </dsp:sp>
    <dsp:sp modelId="{D88D83BA-8C79-45F5-B2B5-7CFCDB59DCF6}">
      <dsp:nvSpPr>
        <dsp:cNvPr id="0" name=""/>
        <dsp:cNvSpPr/>
      </dsp:nvSpPr>
      <dsp:spPr>
        <a:xfrm rot="19671272">
          <a:off x="3056933" y="1134777"/>
          <a:ext cx="376784" cy="18287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3061138" y="1185949"/>
        <a:ext cx="321920" cy="10972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4/9/2021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dirty="0"/>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4/9/2021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dirty="0"/>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a:t>
            </a:fld>
            <a:endParaRPr lang="en-US" dirty="0"/>
          </a:p>
        </p:txBody>
      </p:sp>
    </p:spTree>
    <p:extLst>
      <p:ext uri="{BB962C8B-B14F-4D97-AF65-F5344CB8AC3E}">
        <p14:creationId xmlns:p14="http://schemas.microsoft.com/office/powerpoint/2010/main" val="3622742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2</a:t>
            </a:fld>
            <a:endParaRPr lang="en-US" dirty="0"/>
          </a:p>
        </p:txBody>
      </p:sp>
    </p:spTree>
    <p:extLst>
      <p:ext uri="{BB962C8B-B14F-4D97-AF65-F5344CB8AC3E}">
        <p14:creationId xmlns:p14="http://schemas.microsoft.com/office/powerpoint/2010/main" val="28733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3</a:t>
            </a:fld>
            <a:endParaRPr lang="en-US" dirty="0"/>
          </a:p>
        </p:txBody>
      </p:sp>
    </p:spTree>
    <p:extLst>
      <p:ext uri="{BB962C8B-B14F-4D97-AF65-F5344CB8AC3E}">
        <p14:creationId xmlns:p14="http://schemas.microsoft.com/office/powerpoint/2010/main" val="320404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KENZIE</a:t>
            </a:r>
          </a:p>
        </p:txBody>
      </p:sp>
      <p:sp>
        <p:nvSpPr>
          <p:cNvPr id="4" name="Slide Number Placeholder 3"/>
          <p:cNvSpPr>
            <a:spLocks noGrp="1"/>
          </p:cNvSpPr>
          <p:nvPr>
            <p:ph type="sldNum" sz="quarter" idx="10"/>
          </p:nvPr>
        </p:nvSpPr>
        <p:spPr/>
        <p:txBody>
          <a:bodyPr/>
          <a:lstStyle/>
          <a:p>
            <a:fld id="{1995F329-3889-8645-AA6B-3C2BA478A30C}" type="slidenum">
              <a:rPr lang="en-US" smtClean="0"/>
              <a:t>4</a:t>
            </a:fld>
            <a:endParaRPr lang="en-US" dirty="0"/>
          </a:p>
        </p:txBody>
      </p:sp>
    </p:spTree>
    <p:extLst>
      <p:ext uri="{BB962C8B-B14F-4D97-AF65-F5344CB8AC3E}">
        <p14:creationId xmlns:p14="http://schemas.microsoft.com/office/powerpoint/2010/main" val="2183038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CFE7591-D03B-AB48-97D7-CE06F1471332}" type="slidenum">
              <a:rPr lang="en-US" smtClean="0"/>
              <a:t>5</a:t>
            </a:fld>
            <a:endParaRPr lang="en-US"/>
          </a:p>
        </p:txBody>
      </p:sp>
    </p:spTree>
    <p:extLst>
      <p:ext uri="{BB962C8B-B14F-4D97-AF65-F5344CB8AC3E}">
        <p14:creationId xmlns:p14="http://schemas.microsoft.com/office/powerpoint/2010/main" val="2324817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dirty="0"/>
          </a:p>
        </p:txBody>
      </p:sp>
    </p:spTree>
    <p:extLst>
      <p:ext uri="{BB962C8B-B14F-4D97-AF65-F5344CB8AC3E}">
        <p14:creationId xmlns:p14="http://schemas.microsoft.com/office/powerpoint/2010/main" val="3905544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a:t>
            </a:fld>
            <a:endParaRPr lang="en-US" dirty="0"/>
          </a:p>
        </p:txBody>
      </p:sp>
    </p:spTree>
    <p:extLst>
      <p:ext uri="{BB962C8B-B14F-4D97-AF65-F5344CB8AC3E}">
        <p14:creationId xmlns:p14="http://schemas.microsoft.com/office/powerpoint/2010/main" val="957265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dirty="0"/>
          </a:p>
        </p:txBody>
      </p:sp>
    </p:spTree>
    <p:extLst>
      <p:ext uri="{BB962C8B-B14F-4D97-AF65-F5344CB8AC3E}">
        <p14:creationId xmlns:p14="http://schemas.microsoft.com/office/powerpoint/2010/main" val="1145485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A84542-9543-457D-99CC-432FAF7A9B6C}" type="slidenum">
              <a:rPr lang="en-US" smtClean="0"/>
              <a:t>9</a:t>
            </a:fld>
            <a:endParaRPr lang="en-US"/>
          </a:p>
        </p:txBody>
      </p:sp>
    </p:spTree>
    <p:extLst>
      <p:ext uri="{BB962C8B-B14F-4D97-AF65-F5344CB8AC3E}">
        <p14:creationId xmlns:p14="http://schemas.microsoft.com/office/powerpoint/2010/main" val="1495125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endParaRPr lang="en-US" b="1" baseline="0" dirty="0"/>
          </a:p>
        </p:txBody>
      </p:sp>
      <p:sp>
        <p:nvSpPr>
          <p:cNvPr id="4" name="Slide Number Placeholder 3"/>
          <p:cNvSpPr>
            <a:spLocks noGrp="1"/>
          </p:cNvSpPr>
          <p:nvPr>
            <p:ph type="sldNum" sz="quarter" idx="10"/>
          </p:nvPr>
        </p:nvSpPr>
        <p:spPr/>
        <p:txBody>
          <a:bodyPr/>
          <a:lstStyle/>
          <a:p>
            <a:fld id="{75A84542-9543-457D-99CC-432FAF7A9B6C}" type="slidenum">
              <a:rPr lang="en-US" smtClean="0"/>
              <a:t>10</a:t>
            </a:fld>
            <a:endParaRPr lang="en-US"/>
          </a:p>
        </p:txBody>
      </p:sp>
    </p:spTree>
    <p:extLst>
      <p:ext uri="{BB962C8B-B14F-4D97-AF65-F5344CB8AC3E}">
        <p14:creationId xmlns:p14="http://schemas.microsoft.com/office/powerpoint/2010/main" val="199812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dirty="0"/>
          </a:p>
        </p:txBody>
      </p:sp>
    </p:spTree>
    <p:extLst>
      <p:ext uri="{BB962C8B-B14F-4D97-AF65-F5344CB8AC3E}">
        <p14:creationId xmlns:p14="http://schemas.microsoft.com/office/powerpoint/2010/main" val="67316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dirty="0"/>
          </a:p>
        </p:txBody>
      </p:sp>
    </p:spTree>
    <p:extLst>
      <p:ext uri="{BB962C8B-B14F-4D97-AF65-F5344CB8AC3E}">
        <p14:creationId xmlns:p14="http://schemas.microsoft.com/office/powerpoint/2010/main" val="4111737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629234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C364E0B3-C51E-4186-922E-B0A330358763}" type="slidenum">
              <a:rPr lang="en-US" smtClean="0"/>
              <a:t>15</a:t>
            </a:fld>
            <a:endParaRPr lang="en-US"/>
          </a:p>
        </p:txBody>
      </p:sp>
    </p:spTree>
    <p:extLst>
      <p:ext uri="{BB962C8B-B14F-4D97-AF65-F5344CB8AC3E}">
        <p14:creationId xmlns:p14="http://schemas.microsoft.com/office/powerpoint/2010/main" val="1164599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16</a:t>
            </a:fld>
            <a:endParaRPr lang="en-US" dirty="0"/>
          </a:p>
        </p:txBody>
      </p:sp>
    </p:spTree>
    <p:extLst>
      <p:ext uri="{BB962C8B-B14F-4D97-AF65-F5344CB8AC3E}">
        <p14:creationId xmlns:p14="http://schemas.microsoft.com/office/powerpoint/2010/main" val="3197717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dirty="0"/>
          </a:p>
        </p:txBody>
      </p:sp>
    </p:spTree>
    <p:extLst>
      <p:ext uri="{BB962C8B-B14F-4D97-AF65-F5344CB8AC3E}">
        <p14:creationId xmlns:p14="http://schemas.microsoft.com/office/powerpoint/2010/main" val="3864717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dirty="0"/>
          </a:p>
        </p:txBody>
      </p:sp>
    </p:spTree>
    <p:extLst>
      <p:ext uri="{BB962C8B-B14F-4D97-AF65-F5344CB8AC3E}">
        <p14:creationId xmlns:p14="http://schemas.microsoft.com/office/powerpoint/2010/main" val="3706377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dirty="0"/>
          </a:p>
        </p:txBody>
      </p:sp>
    </p:spTree>
    <p:extLst>
      <p:ext uri="{BB962C8B-B14F-4D97-AF65-F5344CB8AC3E}">
        <p14:creationId xmlns:p14="http://schemas.microsoft.com/office/powerpoint/2010/main" val="17754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dirty="0"/>
          </a:p>
        </p:txBody>
      </p:sp>
    </p:spTree>
    <p:extLst>
      <p:ext uri="{BB962C8B-B14F-4D97-AF65-F5344CB8AC3E}">
        <p14:creationId xmlns:p14="http://schemas.microsoft.com/office/powerpoint/2010/main" val="1444655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22</a:t>
            </a:fld>
            <a:endParaRPr lang="en-US" dirty="0"/>
          </a:p>
        </p:txBody>
      </p:sp>
    </p:spTree>
    <p:extLst>
      <p:ext uri="{BB962C8B-B14F-4D97-AF65-F5344CB8AC3E}">
        <p14:creationId xmlns:p14="http://schemas.microsoft.com/office/powerpoint/2010/main" val="3633160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3189835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4290705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1109878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2185283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27</a:t>
            </a:fld>
            <a:endParaRPr lang="en-US"/>
          </a:p>
        </p:txBody>
      </p:sp>
    </p:spTree>
    <p:extLst>
      <p:ext uri="{BB962C8B-B14F-4D97-AF65-F5344CB8AC3E}">
        <p14:creationId xmlns:p14="http://schemas.microsoft.com/office/powerpoint/2010/main" val="867268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28</a:t>
            </a:fld>
            <a:endParaRPr lang="en-US"/>
          </a:p>
        </p:txBody>
      </p:sp>
    </p:spTree>
    <p:extLst>
      <p:ext uri="{BB962C8B-B14F-4D97-AF65-F5344CB8AC3E}">
        <p14:creationId xmlns:p14="http://schemas.microsoft.com/office/powerpoint/2010/main" val="2372707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29</a:t>
            </a:fld>
            <a:endParaRPr lang="en-US"/>
          </a:p>
        </p:txBody>
      </p:sp>
    </p:spTree>
    <p:extLst>
      <p:ext uri="{BB962C8B-B14F-4D97-AF65-F5344CB8AC3E}">
        <p14:creationId xmlns:p14="http://schemas.microsoft.com/office/powerpoint/2010/main" val="2374081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p:txBody>
      </p:sp>
      <p:sp>
        <p:nvSpPr>
          <p:cNvPr id="4" name="Slide Number Placeholder 3"/>
          <p:cNvSpPr>
            <a:spLocks noGrp="1"/>
          </p:cNvSpPr>
          <p:nvPr>
            <p:ph type="sldNum" sz="quarter" idx="10"/>
          </p:nvPr>
        </p:nvSpPr>
        <p:spPr/>
        <p:txBody>
          <a:bodyPr/>
          <a:lstStyle/>
          <a:p>
            <a:fld id="{8CFE7591-D03B-AB48-97D7-CE06F1471332}" type="slidenum">
              <a:rPr lang="en-US" smtClean="0"/>
              <a:t>30</a:t>
            </a:fld>
            <a:endParaRPr lang="en-US"/>
          </a:p>
        </p:txBody>
      </p:sp>
    </p:spTree>
    <p:extLst>
      <p:ext uri="{BB962C8B-B14F-4D97-AF65-F5344CB8AC3E}">
        <p14:creationId xmlns:p14="http://schemas.microsoft.com/office/powerpoint/2010/main" val="37221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1" i="0" dirty="0"/>
          </a:p>
        </p:txBody>
      </p:sp>
      <p:sp>
        <p:nvSpPr>
          <p:cNvPr id="4" name="Slide Number Placeholder 3"/>
          <p:cNvSpPr>
            <a:spLocks noGrp="1"/>
          </p:cNvSpPr>
          <p:nvPr>
            <p:ph type="sldNum" sz="quarter" idx="10"/>
          </p:nvPr>
        </p:nvSpPr>
        <p:spPr/>
        <p:txBody>
          <a:bodyPr/>
          <a:lstStyle/>
          <a:p>
            <a:fld id="{1995F329-3889-8645-AA6B-3C2BA478A30C}" type="slidenum">
              <a:rPr lang="en-US" smtClean="0"/>
              <a:t>31</a:t>
            </a:fld>
            <a:endParaRPr lang="en-US"/>
          </a:p>
        </p:txBody>
      </p:sp>
    </p:spTree>
    <p:extLst>
      <p:ext uri="{BB962C8B-B14F-4D97-AF65-F5344CB8AC3E}">
        <p14:creationId xmlns:p14="http://schemas.microsoft.com/office/powerpoint/2010/main" val="2093892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E7591-D03B-AB48-97D7-CE06F1471332}" type="slidenum">
              <a:rPr lang="en-US" smtClean="0"/>
              <a:t>32</a:t>
            </a:fld>
            <a:endParaRPr lang="en-US"/>
          </a:p>
        </p:txBody>
      </p:sp>
    </p:spTree>
    <p:extLst>
      <p:ext uri="{BB962C8B-B14F-4D97-AF65-F5344CB8AC3E}">
        <p14:creationId xmlns:p14="http://schemas.microsoft.com/office/powerpoint/2010/main" val="4258774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8CFE7591-D03B-AB48-97D7-CE06F1471332}" type="slidenum">
              <a:rPr lang="en-US" smtClean="0"/>
              <a:t>33</a:t>
            </a:fld>
            <a:endParaRPr lang="en-US"/>
          </a:p>
        </p:txBody>
      </p:sp>
    </p:spTree>
    <p:extLst>
      <p:ext uri="{BB962C8B-B14F-4D97-AF65-F5344CB8AC3E}">
        <p14:creationId xmlns:p14="http://schemas.microsoft.com/office/powerpoint/2010/main" val="40631899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34</a:t>
            </a:fld>
            <a:endParaRPr lang="en-US" dirty="0"/>
          </a:p>
        </p:txBody>
      </p:sp>
    </p:spTree>
    <p:extLst>
      <p:ext uri="{BB962C8B-B14F-4D97-AF65-F5344CB8AC3E}">
        <p14:creationId xmlns:p14="http://schemas.microsoft.com/office/powerpoint/2010/main" val="2809070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35</a:t>
            </a:fld>
            <a:endParaRPr lang="en-US" dirty="0"/>
          </a:p>
        </p:txBody>
      </p:sp>
    </p:spTree>
    <p:extLst>
      <p:ext uri="{BB962C8B-B14F-4D97-AF65-F5344CB8AC3E}">
        <p14:creationId xmlns:p14="http://schemas.microsoft.com/office/powerpoint/2010/main" val="3329438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36</a:t>
            </a:fld>
            <a:endParaRPr lang="en-US" dirty="0"/>
          </a:p>
        </p:txBody>
      </p:sp>
    </p:spTree>
    <p:extLst>
      <p:ext uri="{BB962C8B-B14F-4D97-AF65-F5344CB8AC3E}">
        <p14:creationId xmlns:p14="http://schemas.microsoft.com/office/powerpoint/2010/main" val="23184100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37</a:t>
            </a:fld>
            <a:endParaRPr lang="en-US" dirty="0"/>
          </a:p>
        </p:txBody>
      </p:sp>
    </p:spTree>
    <p:extLst>
      <p:ext uri="{BB962C8B-B14F-4D97-AF65-F5344CB8AC3E}">
        <p14:creationId xmlns:p14="http://schemas.microsoft.com/office/powerpoint/2010/main" val="14116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i="0" baseline="0" dirty="0"/>
          </a:p>
        </p:txBody>
      </p:sp>
      <p:sp>
        <p:nvSpPr>
          <p:cNvPr id="4" name="Slide Number Placeholder 3"/>
          <p:cNvSpPr>
            <a:spLocks noGrp="1"/>
          </p:cNvSpPr>
          <p:nvPr>
            <p:ph type="sldNum" sz="quarter" idx="10"/>
          </p:nvPr>
        </p:nvSpPr>
        <p:spPr/>
        <p:txBody>
          <a:bodyPr/>
          <a:lstStyle/>
          <a:p>
            <a:fld id="{1995F329-3889-8645-AA6B-3C2BA478A30C}" type="slidenum">
              <a:rPr lang="en-US" smtClean="0"/>
              <a:t>38</a:t>
            </a:fld>
            <a:endParaRPr lang="en-US" dirty="0"/>
          </a:p>
        </p:txBody>
      </p:sp>
    </p:spTree>
    <p:extLst>
      <p:ext uri="{BB962C8B-B14F-4D97-AF65-F5344CB8AC3E}">
        <p14:creationId xmlns:p14="http://schemas.microsoft.com/office/powerpoint/2010/main" val="40893318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1995F329-3889-8645-AA6B-3C2BA478A30C}" type="slidenum">
              <a:rPr lang="en-US" smtClean="0"/>
              <a:t>39</a:t>
            </a:fld>
            <a:endParaRPr lang="en-US" dirty="0"/>
          </a:p>
        </p:txBody>
      </p:sp>
    </p:spTree>
    <p:extLst>
      <p:ext uri="{BB962C8B-B14F-4D97-AF65-F5344CB8AC3E}">
        <p14:creationId xmlns:p14="http://schemas.microsoft.com/office/powerpoint/2010/main" val="17640636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40</a:t>
            </a:fld>
            <a:endParaRPr lang="en-US" dirty="0"/>
          </a:p>
        </p:txBody>
      </p:sp>
    </p:spTree>
    <p:extLst>
      <p:ext uri="{BB962C8B-B14F-4D97-AF65-F5344CB8AC3E}">
        <p14:creationId xmlns:p14="http://schemas.microsoft.com/office/powerpoint/2010/main" val="3748714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41</a:t>
            </a:fld>
            <a:endParaRPr lang="en-US"/>
          </a:p>
        </p:txBody>
      </p:sp>
    </p:spTree>
    <p:extLst>
      <p:ext uri="{BB962C8B-B14F-4D97-AF65-F5344CB8AC3E}">
        <p14:creationId xmlns:p14="http://schemas.microsoft.com/office/powerpoint/2010/main" val="1404927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10"/>
          </p:nvPr>
        </p:nvSpPr>
        <p:spPr/>
        <p:txBody>
          <a:bodyPr/>
          <a:lstStyle/>
          <a:p>
            <a:fld id="{8CFE7591-D03B-AB48-97D7-CE06F1471332}" type="slidenum">
              <a:rPr lang="en-US" smtClean="0"/>
              <a:t>42</a:t>
            </a:fld>
            <a:endParaRPr lang="en-US"/>
          </a:p>
        </p:txBody>
      </p:sp>
    </p:spTree>
    <p:extLst>
      <p:ext uri="{BB962C8B-B14F-4D97-AF65-F5344CB8AC3E}">
        <p14:creationId xmlns:p14="http://schemas.microsoft.com/office/powerpoint/2010/main" val="26650862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8CFE7591-D03B-AB48-97D7-CE06F1471332}" type="slidenum">
              <a:rPr lang="en-US" smtClean="0"/>
              <a:t>43</a:t>
            </a:fld>
            <a:endParaRPr lang="en-US"/>
          </a:p>
        </p:txBody>
      </p:sp>
    </p:spTree>
    <p:extLst>
      <p:ext uri="{BB962C8B-B14F-4D97-AF65-F5344CB8AC3E}">
        <p14:creationId xmlns:p14="http://schemas.microsoft.com/office/powerpoint/2010/main" val="30910590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44</a:t>
            </a:fld>
            <a:endParaRPr lang="en-US" dirty="0"/>
          </a:p>
        </p:txBody>
      </p:sp>
    </p:spTree>
    <p:extLst>
      <p:ext uri="{BB962C8B-B14F-4D97-AF65-F5344CB8AC3E}">
        <p14:creationId xmlns:p14="http://schemas.microsoft.com/office/powerpoint/2010/main" val="6574954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45</a:t>
            </a:fld>
            <a:endParaRPr lang="en-US"/>
          </a:p>
        </p:txBody>
      </p:sp>
    </p:spTree>
    <p:extLst>
      <p:ext uri="{BB962C8B-B14F-4D97-AF65-F5344CB8AC3E}">
        <p14:creationId xmlns:p14="http://schemas.microsoft.com/office/powerpoint/2010/main" val="9055124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46</a:t>
            </a:fld>
            <a:endParaRPr lang="en-US" dirty="0"/>
          </a:p>
        </p:txBody>
      </p:sp>
    </p:spTree>
    <p:extLst>
      <p:ext uri="{BB962C8B-B14F-4D97-AF65-F5344CB8AC3E}">
        <p14:creationId xmlns:p14="http://schemas.microsoft.com/office/powerpoint/2010/main" val="22615112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47</a:t>
            </a:fld>
            <a:endParaRPr lang="en-US" dirty="0"/>
          </a:p>
        </p:txBody>
      </p:sp>
    </p:spTree>
    <p:extLst>
      <p:ext uri="{BB962C8B-B14F-4D97-AF65-F5344CB8AC3E}">
        <p14:creationId xmlns:p14="http://schemas.microsoft.com/office/powerpoint/2010/main" val="2564370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10"/>
          </p:nvPr>
        </p:nvSpPr>
        <p:spPr/>
        <p:txBody>
          <a:bodyPr/>
          <a:lstStyle/>
          <a:p>
            <a:fld id="{1995F329-3889-8645-AA6B-3C2BA478A30C}" type="slidenum">
              <a:rPr lang="en-US" smtClean="0"/>
              <a:t>48</a:t>
            </a:fld>
            <a:endParaRPr lang="en-US" dirty="0"/>
          </a:p>
        </p:txBody>
      </p:sp>
    </p:spTree>
    <p:extLst>
      <p:ext uri="{BB962C8B-B14F-4D97-AF65-F5344CB8AC3E}">
        <p14:creationId xmlns:p14="http://schemas.microsoft.com/office/powerpoint/2010/main" val="1725761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49</a:t>
            </a:fld>
            <a:endParaRPr lang="en-US" dirty="0"/>
          </a:p>
        </p:txBody>
      </p:sp>
    </p:spTree>
    <p:extLst>
      <p:ext uri="{BB962C8B-B14F-4D97-AF65-F5344CB8AC3E}">
        <p14:creationId xmlns:p14="http://schemas.microsoft.com/office/powerpoint/2010/main" val="3044637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50</a:t>
            </a:fld>
            <a:endParaRPr lang="en-US" dirty="0"/>
          </a:p>
        </p:txBody>
      </p:sp>
    </p:spTree>
    <p:extLst>
      <p:ext uri="{BB962C8B-B14F-4D97-AF65-F5344CB8AC3E}">
        <p14:creationId xmlns:p14="http://schemas.microsoft.com/office/powerpoint/2010/main" val="4380725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51</a:t>
            </a:fld>
            <a:endParaRPr lang="en-US" dirty="0"/>
          </a:p>
        </p:txBody>
      </p:sp>
    </p:spTree>
    <p:extLst>
      <p:ext uri="{BB962C8B-B14F-4D97-AF65-F5344CB8AC3E}">
        <p14:creationId xmlns:p14="http://schemas.microsoft.com/office/powerpoint/2010/main" val="14624407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E7591-D03B-AB48-97D7-CE06F1471332}" type="slidenum">
              <a:rPr lang="en-US" smtClean="0"/>
              <a:t>52</a:t>
            </a:fld>
            <a:endParaRPr lang="en-US"/>
          </a:p>
        </p:txBody>
      </p:sp>
    </p:spTree>
    <p:extLst>
      <p:ext uri="{BB962C8B-B14F-4D97-AF65-F5344CB8AC3E}">
        <p14:creationId xmlns:p14="http://schemas.microsoft.com/office/powerpoint/2010/main" val="25918019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995F329-3889-8645-AA6B-3C2BA478A30C}" type="slidenum">
              <a:rPr lang="en-US" smtClean="0"/>
              <a:t>53</a:t>
            </a:fld>
            <a:endParaRPr lang="en-US" dirty="0"/>
          </a:p>
        </p:txBody>
      </p:sp>
    </p:spTree>
    <p:extLst>
      <p:ext uri="{BB962C8B-B14F-4D97-AF65-F5344CB8AC3E}">
        <p14:creationId xmlns:p14="http://schemas.microsoft.com/office/powerpoint/2010/main" val="9610248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t="23482"/>
          <a:stretch/>
        </p:blipFill>
        <p:spPr>
          <a:xfrm>
            <a:off x="-32776" y="-1"/>
            <a:ext cx="9221521" cy="5168083"/>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a:extLst>
              <a:ext uri="{28A0092B-C50C-407E-A947-70E740481C1C}">
                <a14:useLocalDpi xmlns:a14="http://schemas.microsoft.com/office/drawing/2010/main" val="0"/>
              </a:ext>
            </a:extLst>
          </a:blip>
          <a:srcRect l="12696" t="17621" b="9168"/>
          <a:stretch/>
        </p:blipFill>
        <p:spPr>
          <a:xfrm flipH="1">
            <a:off x="0" y="-1"/>
            <a:ext cx="9144000" cy="5143501"/>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a:srcRect t="23220" r="10172" b="6716"/>
          <a:stretch/>
        </p:blipFill>
        <p:spPr>
          <a:xfrm>
            <a:off x="0" y="0"/>
            <a:ext cx="9179371"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9091" t="9615" b="16603"/>
          <a:stretch/>
        </p:blipFill>
        <p:spPr>
          <a:xfrm>
            <a:off x="0" y="-5919"/>
            <a:ext cx="9143999" cy="5149419"/>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2">
            <a:extLst>
              <a:ext uri="{28A0092B-C50C-407E-A947-70E740481C1C}">
                <a14:useLocalDpi xmlns:a14="http://schemas.microsoft.com/office/drawing/2010/main" val="0"/>
              </a:ext>
            </a:extLst>
          </a:blip>
          <a:srcRect l="271" t="4993" r="24008" b="15459"/>
          <a:stretch/>
        </p:blipFill>
        <p:spPr>
          <a:xfrm>
            <a:off x="0" y="0"/>
            <a:ext cx="9144000" cy="514350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1" t="8412" r="256" b="7220"/>
          <a:stretch/>
        </p:blipFill>
        <p:spPr>
          <a:xfrm>
            <a:off x="-32776" y="0"/>
            <a:ext cx="9153264" cy="516808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a:extLst>
              <a:ext uri="{28A0092B-C50C-407E-A947-70E740481C1C}">
                <a14:useLocalDpi xmlns:a14="http://schemas.microsoft.com/office/drawing/2010/main" val="0"/>
              </a:ext>
            </a:extLst>
          </a:blip>
          <a:srcRect l="-622" t="31125" r="25270" b="9940"/>
          <a:stretch/>
        </p:blipFill>
        <p:spPr>
          <a:xfrm>
            <a:off x="-76200" y="-7891"/>
            <a:ext cx="9220200" cy="5151391"/>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a:blip r:embed="rId2"/>
          <a:stretch>
            <a:fillRect/>
          </a:stretch>
        </p:blipFill>
        <p:spPr>
          <a:xfrm>
            <a:off x="1116" y="0"/>
            <a:ext cx="9141768" cy="5143500"/>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57651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3557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Blank No Logo">
    <p:spTree>
      <p:nvGrpSpPr>
        <p:cNvPr id="1" name=""/>
        <p:cNvGrpSpPr/>
        <p:nvPr/>
      </p:nvGrpSpPr>
      <p:grpSpPr>
        <a:xfrm>
          <a:off x="0" y="0"/>
          <a:ext cx="0" cy="0"/>
          <a:chOff x="0" y="0"/>
          <a:chExt cx="0" cy="0"/>
        </a:xfrm>
      </p:grpSpPr>
      <p:sp>
        <p:nvSpPr>
          <p:cNvPr id="9" name="Footer Placeholder 12"/>
          <p:cNvSpPr>
            <a:spLocks noGrp="1"/>
          </p:cNvSpPr>
          <p:nvPr>
            <p:ph type="ftr" sz="quarter" idx="15"/>
          </p:nvPr>
        </p:nvSpPr>
        <p:spPr>
          <a:xfrm>
            <a:off x="3121994" y="4780683"/>
            <a:ext cx="5181600" cy="231266"/>
          </a:xfrm>
          <a:prstGeom prst="rect">
            <a:avLst/>
          </a:prstGeom>
        </p:spPr>
        <p:txBody>
          <a:bodyPr/>
          <a:lstStyle/>
          <a:p>
            <a:endParaRPr lang="en-US" dirty="0">
              <a:solidFill>
                <a:srgbClr val="605F62"/>
              </a:solidFill>
            </a:endParaRPr>
          </a:p>
        </p:txBody>
      </p:sp>
      <p:sp>
        <p:nvSpPr>
          <p:cNvPr id="13"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2165325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14300"/>
            <a:ext cx="7713969" cy="5715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01198" y="1216478"/>
            <a:ext cx="7049689" cy="30697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990600" y="685800"/>
            <a:ext cx="6854952" cy="342900"/>
          </a:xfrm>
          <a:prstGeom prst="rect">
            <a:avLst/>
          </a:prstGeom>
        </p:spPr>
        <p:txBody>
          <a:bodyPr/>
          <a:lstStyle>
            <a:lvl1pPr marL="0" indent="0">
              <a:lnSpc>
                <a:spcPct val="85000"/>
              </a:lnSpc>
              <a:spcBef>
                <a:spcPts val="0"/>
              </a:spcBef>
              <a:buNone/>
              <a:defRPr sz="1500" spc="-60" baseline="0">
                <a:solidFill>
                  <a:schemeClr val="accent2"/>
                </a:solidFill>
              </a:defRPr>
            </a:lvl1pPr>
            <a:lvl2pPr marL="154781" indent="0">
              <a:buNone/>
              <a:defRPr/>
            </a:lvl2pPr>
            <a:lvl3pPr marL="342900" indent="0">
              <a:buNone/>
              <a:defRPr/>
            </a:lvl3pPr>
            <a:lvl4pPr marL="473869" indent="0">
              <a:buNone/>
              <a:defRPr/>
            </a:lvl4pPr>
            <a:lvl5pPr marL="603647" indent="0">
              <a:buNone/>
              <a:defRPr/>
            </a:lvl5pPr>
          </a:lstStyle>
          <a:p>
            <a:pPr lvl="0"/>
            <a:r>
              <a:rPr lang="en-US" dirty="0"/>
              <a:t>Slide Subtitle</a:t>
            </a:r>
          </a:p>
        </p:txBody>
      </p:sp>
      <p:sp>
        <p:nvSpPr>
          <p:cNvPr id="9" name="Footer Placeholder 4"/>
          <p:cNvSpPr>
            <a:spLocks noGrp="1"/>
          </p:cNvSpPr>
          <p:nvPr>
            <p:ph type="ftr" sz="quarter" idx="3"/>
          </p:nvPr>
        </p:nvSpPr>
        <p:spPr>
          <a:xfrm>
            <a:off x="3676739" y="4863096"/>
            <a:ext cx="4626855" cy="173450"/>
          </a:xfrm>
          <a:prstGeom prst="rect">
            <a:avLst/>
          </a:prstGeom>
        </p:spPr>
        <p:txBody>
          <a:bodyPr vert="horz" lIns="0" tIns="0" rIns="0" bIns="0" rtlCol="0" anchor="b"/>
          <a:lstStyle>
            <a:lvl1pPr algn="r">
              <a:defRPr sz="1050">
                <a:solidFill>
                  <a:schemeClr val="tx1"/>
                </a:solidFill>
              </a:defRPr>
            </a:lvl1pPr>
          </a:lstStyle>
          <a:p>
            <a:endParaRPr lang="en-US"/>
          </a:p>
        </p:txBody>
      </p:sp>
      <p:sp>
        <p:nvSpPr>
          <p:cNvPr id="10" name="Slide Number Placeholder 5"/>
          <p:cNvSpPr>
            <a:spLocks noGrp="1"/>
          </p:cNvSpPr>
          <p:nvPr>
            <p:ph type="sldNum" sz="quarter" idx="4"/>
          </p:nvPr>
        </p:nvSpPr>
        <p:spPr>
          <a:xfrm>
            <a:off x="8305800" y="4863095"/>
            <a:ext cx="346745" cy="173450"/>
          </a:xfrm>
          <a:prstGeom prst="rect">
            <a:avLst/>
          </a:prstGeom>
        </p:spPr>
        <p:txBody>
          <a:bodyPr vert="horz" wrap="none" lIns="0" tIns="0" rIns="0" bIns="0" rtlCol="0" anchor="b"/>
          <a:lstStyle>
            <a:lvl1pPr algn="r">
              <a:defRPr sz="1050">
                <a:solidFill>
                  <a:schemeClr val="accent2"/>
                </a:solidFill>
              </a:defRPr>
            </a:lvl1pPr>
          </a:lstStyle>
          <a:p>
            <a:fld id="{70A6CCDF-EE61-4FC3-B500-537375B0937A}" type="slidenum">
              <a:rPr lang="en-US" smtClean="0"/>
              <a:t>‹#›</a:t>
            </a:fld>
            <a:endParaRPr lang="en-US"/>
          </a:p>
        </p:txBody>
      </p:sp>
    </p:spTree>
    <p:extLst>
      <p:ext uri="{BB962C8B-B14F-4D97-AF65-F5344CB8AC3E}">
        <p14:creationId xmlns:p14="http://schemas.microsoft.com/office/powerpoint/2010/main" val="3055943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Breaker Page">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1109212" y="4271027"/>
            <a:ext cx="4386944" cy="685800"/>
          </a:xfrm>
          <a:prstGeom prst="rect">
            <a:avLst/>
          </a:prstGeom>
        </p:spPr>
        <p:txBody>
          <a:bodyPr/>
          <a:lstStyle>
            <a:lvl1pPr marL="0" indent="0" algn="l">
              <a:lnSpc>
                <a:spcPct val="90000"/>
              </a:lnSpc>
              <a:spcBef>
                <a:spcPts val="0"/>
              </a:spcBef>
              <a:buNone/>
              <a:defRPr sz="2000" baseline="0">
                <a:solidFill>
                  <a:schemeClr val="tx1"/>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dirty="0"/>
              <a:t>Secondary Text Goes here</a:t>
            </a:r>
          </a:p>
        </p:txBody>
      </p:sp>
      <p:pic>
        <p:nvPicPr>
          <p:cNvPr id="3" name="Picture 2" descr="PPT-RGB-Shapes3.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0650" y="2745014"/>
            <a:ext cx="9144000" cy="1422123"/>
          </a:xfrm>
          <a:prstGeom prst="rect">
            <a:avLst/>
          </a:prstGeom>
        </p:spPr>
      </p:pic>
      <p:sp>
        <p:nvSpPr>
          <p:cNvPr id="8" name="Title 1"/>
          <p:cNvSpPr>
            <a:spLocks noGrp="1"/>
          </p:cNvSpPr>
          <p:nvPr>
            <p:ph type="ctrTitle" hasCustomPrompt="1"/>
          </p:nvPr>
        </p:nvSpPr>
        <p:spPr>
          <a:xfrm>
            <a:off x="1086799" y="2844801"/>
            <a:ext cx="7282544" cy="1196676"/>
          </a:xfrm>
          <a:prstGeom prst="rect">
            <a:avLst/>
          </a:prstGeom>
        </p:spPr>
        <p:txBody>
          <a:bodyPr rIns="0" bIns="0" anchor="ctr" anchorCtr="0"/>
          <a:lstStyle>
            <a:lvl1pPr>
              <a:lnSpc>
                <a:spcPct val="90000"/>
              </a:lnSpc>
              <a:defRPr sz="2800" b="0" baseline="0">
                <a:solidFill>
                  <a:schemeClr val="bg1"/>
                </a:solidFill>
              </a:defRPr>
            </a:lvl1pPr>
          </a:lstStyle>
          <a:p>
            <a:r>
              <a:rPr lang="en-US" dirty="0"/>
              <a:t>Breaker Page Title Goes Here</a:t>
            </a:r>
          </a:p>
        </p:txBody>
      </p:sp>
      <p:pic>
        <p:nvPicPr>
          <p:cNvPr id="6" name="Picture 5">
            <a:extLst>
              <a:ext uri="{FF2B5EF4-FFF2-40B4-BE49-F238E27FC236}">
                <a16:creationId xmlns:a16="http://schemas.microsoft.com/office/drawing/2014/main" id="{660F1ECC-695A-2A43-A751-96596A4F86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0050" y="114300"/>
            <a:ext cx="2420758" cy="833890"/>
          </a:xfrm>
          <a:prstGeom prst="rect">
            <a:avLst/>
          </a:prstGeom>
        </p:spPr>
      </p:pic>
    </p:spTree>
    <p:extLst>
      <p:ext uri="{BB962C8B-B14F-4D97-AF65-F5344CB8AC3E}">
        <p14:creationId xmlns:p14="http://schemas.microsoft.com/office/powerpoint/2010/main" val="3026574740"/>
      </p:ext>
    </p:extLst>
  </p:cSld>
  <p:clrMapOvr>
    <a:masterClrMapping/>
  </p:clrMapOvr>
  <p:transition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PPT-RGB-Shapes1.ai"/>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54" r:id="rId1"/>
    <p:sldLayoutId id="2147483673" r:id="rId2"/>
    <p:sldLayoutId id="2147483674" r:id="rId3"/>
    <p:sldLayoutId id="2147483675" r:id="rId4"/>
    <p:sldLayoutId id="2147483676" r:id="rId5"/>
    <p:sldLayoutId id="2147483677" r:id="rId6"/>
    <p:sldLayoutId id="2147483678" r:id="rId7"/>
    <p:sldLayoutId id="2147483679" r:id="rId8"/>
    <p:sldLayoutId id="2147483662" r:id="rId9"/>
    <p:sldLayoutId id="2147483669" r:id="rId10"/>
    <p:sldLayoutId id="2147483671" r:id="rId11"/>
    <p:sldLayoutId id="2147483680" r:id="rId12"/>
    <p:sldLayoutId id="2147483681" r:id="rId13"/>
    <p:sldLayoutId id="2147483682" r:id="rId14"/>
    <p:sldLayoutId id="2147483683" r:id="rId15"/>
  </p:sldLayoutIdLst>
  <p:hf hdr="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17.jp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0.pn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hyperlink" Target="mailto:farzaneh.sorond@nm.org" TargetMode="Externa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hyperlink" Target="https://www.nucats.northwestern.edu/education-and-career-development/investigator-development/index.html" TargetMode="External"/><Relationship Id="rId5" Type="http://schemas.openxmlformats.org/officeDocument/2006/relationships/hyperlink" Target="mailto:k-Cameron@northwestern.edu" TargetMode="External"/><Relationship Id="rId4" Type="http://schemas.openxmlformats.org/officeDocument/2006/relationships/hyperlink" Target="mailto:jeanne.horowitz@n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44A1107-C64D-3740-940A-335F1A03D379}"/>
              </a:ext>
            </a:extLst>
          </p:cNvPr>
          <p:cNvSpPr>
            <a:spLocks noGrp="1"/>
          </p:cNvSpPr>
          <p:nvPr>
            <p:ph type="subTitle" idx="1"/>
          </p:nvPr>
        </p:nvSpPr>
        <p:spPr>
          <a:xfrm>
            <a:off x="1109212" y="4271027"/>
            <a:ext cx="7260131" cy="685800"/>
          </a:xfrm>
        </p:spPr>
        <p:txBody>
          <a:bodyPr>
            <a:normAutofit/>
          </a:bodyPr>
          <a:lstStyle/>
          <a:p>
            <a:r>
              <a:rPr lang="en-US" sz="1650" dirty="0"/>
              <a:t>Presenters: Farzaneh A. Sorond, MD, PhD; Jeanne M. Horowitz, MD</a:t>
            </a:r>
          </a:p>
          <a:p>
            <a:r>
              <a:rPr lang="en-US" sz="1650" dirty="0"/>
              <a:t>Kenzie A. Cameron, PhD, MPH</a:t>
            </a:r>
          </a:p>
        </p:txBody>
      </p:sp>
      <p:sp>
        <p:nvSpPr>
          <p:cNvPr id="3" name="Title 2">
            <a:extLst>
              <a:ext uri="{FF2B5EF4-FFF2-40B4-BE49-F238E27FC236}">
                <a16:creationId xmlns:a16="http://schemas.microsoft.com/office/drawing/2014/main" id="{EEC1DDB7-3C71-614E-8955-79F795F5AC21}"/>
              </a:ext>
            </a:extLst>
          </p:cNvPr>
          <p:cNvSpPr>
            <a:spLocks noGrp="1"/>
          </p:cNvSpPr>
          <p:nvPr>
            <p:ph type="ctrTitle"/>
          </p:nvPr>
        </p:nvSpPr>
        <p:spPr/>
        <p:txBody>
          <a:bodyPr/>
          <a:lstStyle/>
          <a:p>
            <a:r>
              <a:rPr lang="en-US" sz="2400" b="1" i="1" dirty="0">
                <a:effectLst>
                  <a:outerShdw blurRad="38100" dist="38100" dir="2700000" algn="tl">
                    <a:srgbClr val="000000">
                      <a:alpha val="43137"/>
                    </a:srgbClr>
                  </a:outerShdw>
                </a:effectLst>
              </a:rPr>
              <a:t>Mentor Mapping and Developmental Networks</a:t>
            </a:r>
            <a:br>
              <a:rPr lang="en-US" sz="2400" b="1" i="1" dirty="0">
                <a:effectLst>
                  <a:outerShdw blurRad="38100" dist="38100" dir="2700000" algn="tl">
                    <a:srgbClr val="000000">
                      <a:alpha val="43137"/>
                    </a:srgbClr>
                  </a:outerShdw>
                </a:effectLst>
              </a:rPr>
            </a:br>
            <a:r>
              <a:rPr lang="en-US" sz="1500" b="1" dirty="0"/>
              <a:t>NUCATS Series on Developing and Enhancing Mentoring Relationships</a:t>
            </a:r>
            <a:endParaRPr lang="en-US" sz="1800" b="1" dirty="0"/>
          </a:p>
        </p:txBody>
      </p:sp>
      <p:sp>
        <p:nvSpPr>
          <p:cNvPr id="4" name="Subtitle 1">
            <a:extLst>
              <a:ext uri="{FF2B5EF4-FFF2-40B4-BE49-F238E27FC236}">
                <a16:creationId xmlns:a16="http://schemas.microsoft.com/office/drawing/2014/main" id="{99616E7D-904D-42B9-B5AA-FCAD6DDCC69D}"/>
              </a:ext>
            </a:extLst>
          </p:cNvPr>
          <p:cNvSpPr txBox="1">
            <a:spLocks/>
          </p:cNvSpPr>
          <p:nvPr/>
        </p:nvSpPr>
        <p:spPr>
          <a:xfrm>
            <a:off x="1440432" y="1612899"/>
            <a:ext cx="6263138" cy="685800"/>
          </a:xfrm>
          <a:prstGeom prst="rect">
            <a:avLst/>
          </a:prstGeom>
        </p:spPr>
        <p:txBody>
          <a:bodyPr vert="horz" lIns="0" tIns="0" rIns="91440" bIns="45720" rtlCol="0">
            <a:noAutofit/>
          </a:bodyPr>
          <a:lstStyle>
            <a:lvl1pPr marL="0" indent="0" algn="l" defTabSz="457189" rtl="0" eaLnBrk="1" latinLnBrk="0" hangingPunct="1">
              <a:lnSpc>
                <a:spcPct val="90000"/>
              </a:lnSpc>
              <a:spcBef>
                <a:spcPts val="0"/>
              </a:spcBef>
              <a:buClr>
                <a:schemeClr val="accent1"/>
              </a:buClr>
              <a:buFont typeface="Arial"/>
              <a:buNone/>
              <a:defRPr sz="2000" kern="1200" baseline="0">
                <a:solidFill>
                  <a:schemeClr val="tx1"/>
                </a:solidFill>
                <a:latin typeface="+mn-lt"/>
                <a:ea typeface="+mn-ea"/>
                <a:cs typeface="+mn-cs"/>
              </a:defRPr>
            </a:lvl1pPr>
            <a:lvl2pPr marL="457189" indent="0" algn="ctr" defTabSz="457189" rtl="0" eaLnBrk="1" latinLnBrk="0" hangingPunct="1">
              <a:spcBef>
                <a:spcPct val="20000"/>
              </a:spcBef>
              <a:buFont typeface="Lucida Grande"/>
              <a:buNone/>
              <a:defRPr sz="1700" kern="1200">
                <a:solidFill>
                  <a:schemeClr val="tx1">
                    <a:tint val="75000"/>
                  </a:schemeClr>
                </a:solidFill>
                <a:latin typeface="+mn-lt"/>
                <a:ea typeface="+mn-ea"/>
                <a:cs typeface="+mn-cs"/>
              </a:defRPr>
            </a:lvl2pPr>
            <a:lvl3pPr marL="914378"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3pPr>
            <a:lvl4pPr marL="1371566"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754"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5943"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132"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320"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509"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defTabSz="342892">
              <a:buClr>
                <a:srgbClr val="4472C4"/>
              </a:buClr>
              <a:defRPr/>
            </a:pPr>
            <a:r>
              <a:rPr lang="en-US" dirty="0">
                <a:solidFill>
                  <a:prstClr val="black"/>
                </a:solidFill>
                <a:latin typeface="Calibri" panose="020F0502020204030204"/>
              </a:rPr>
              <a:t>Welcome! We will start on time at 7:30.</a:t>
            </a:r>
          </a:p>
        </p:txBody>
      </p:sp>
    </p:spTree>
    <p:extLst>
      <p:ext uri="{BB962C8B-B14F-4D97-AF65-F5344CB8AC3E}">
        <p14:creationId xmlns:p14="http://schemas.microsoft.com/office/powerpoint/2010/main" val="321104609"/>
      </p:ext>
    </p:extLst>
  </p:cSld>
  <p:clrMapOvr>
    <a:masterClrMapping/>
  </p:clrMapOvr>
  <p:transition advClick="0" advTm="150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77042" y="1501679"/>
            <a:ext cx="3501400" cy="1370041"/>
          </a:xfrm>
        </p:spPr>
        <p:txBody>
          <a:bodyPr/>
          <a:lstStyle/>
          <a:p>
            <a:r>
              <a:rPr lang="en-US" sz="3200" dirty="0">
                <a:effectLst>
                  <a:outerShdw blurRad="38100" dist="38100" dir="2700000" algn="tl">
                    <a:srgbClr val="000000">
                      <a:alpha val="43137"/>
                    </a:srgbClr>
                  </a:outerShdw>
                </a:effectLst>
              </a:rPr>
              <a:t>Mentor Mapping and Developmental Networks</a:t>
            </a:r>
          </a:p>
        </p:txBody>
      </p:sp>
      <p:sp>
        <p:nvSpPr>
          <p:cNvPr id="4" name="Subtitle 3"/>
          <p:cNvSpPr>
            <a:spLocks noGrp="1"/>
          </p:cNvSpPr>
          <p:nvPr>
            <p:ph type="subTitle" idx="1"/>
          </p:nvPr>
        </p:nvSpPr>
        <p:spPr>
          <a:xfrm>
            <a:off x="477042" y="2946682"/>
            <a:ext cx="3501400" cy="1703086"/>
          </a:xfrm>
        </p:spPr>
        <p:txBody>
          <a:bodyPr/>
          <a:lstStyle/>
          <a:p>
            <a:r>
              <a:rPr lang="en-US" dirty="0"/>
              <a:t>Farzaneh Sorond, MD, PhD</a:t>
            </a:r>
          </a:p>
          <a:p>
            <a:r>
              <a:rPr lang="en-US" dirty="0"/>
              <a:t>Jeanne M. Horowitz, MD</a:t>
            </a:r>
          </a:p>
          <a:p>
            <a:r>
              <a:rPr lang="en-US" dirty="0"/>
              <a:t>Kenzie A. Cameron, PhD, MPH</a:t>
            </a:r>
          </a:p>
          <a:p>
            <a:endParaRPr lang="en-US" dirty="0"/>
          </a:p>
          <a:p>
            <a:r>
              <a:rPr lang="en-US" sz="1400" dirty="0"/>
              <a:t>Adapted from the work by</a:t>
            </a:r>
          </a:p>
          <a:p>
            <a:r>
              <a:rPr lang="en-US" sz="1400" dirty="0"/>
              <a:t>Kathy E. </a:t>
            </a:r>
            <a:r>
              <a:rPr lang="en-US" sz="1400" dirty="0" err="1"/>
              <a:t>Kram</a:t>
            </a:r>
            <a:r>
              <a:rPr lang="en-US" sz="1400" dirty="0"/>
              <a:t> and Monica C. Higgins </a:t>
            </a:r>
          </a:p>
          <a:p>
            <a:r>
              <a:rPr lang="en-US" sz="1400" dirty="0"/>
              <a:t>and the National Center for Faculty Development &amp; Diversity</a:t>
            </a:r>
          </a:p>
        </p:txBody>
      </p:sp>
    </p:spTree>
    <p:extLst>
      <p:ext uri="{BB962C8B-B14F-4D97-AF65-F5344CB8AC3E}">
        <p14:creationId xmlns:p14="http://schemas.microsoft.com/office/powerpoint/2010/main" val="4197822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Introductions</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8556" y="1382352"/>
            <a:ext cx="1524000" cy="1790700"/>
          </a:xfrm>
        </p:spPr>
      </p:pic>
      <p:sp>
        <p:nvSpPr>
          <p:cNvPr id="6" name="Text Placeholder 5"/>
          <p:cNvSpPr>
            <a:spLocks noGrp="1"/>
          </p:cNvSpPr>
          <p:nvPr>
            <p:ph type="body" sz="quarter" idx="13"/>
          </p:nvPr>
        </p:nvSpPr>
        <p:spPr/>
        <p:txBody>
          <a:bodyPr/>
          <a:lstStyle/>
          <a:p>
            <a:r>
              <a:rPr lang="en-US" dirty="0"/>
              <a:t>Workshop Facilitators</a:t>
            </a:r>
          </a:p>
        </p:txBody>
      </p:sp>
      <p:sp>
        <p:nvSpPr>
          <p:cNvPr id="8" name="TextBox 7"/>
          <p:cNvSpPr txBox="1"/>
          <p:nvPr/>
        </p:nvSpPr>
        <p:spPr>
          <a:xfrm>
            <a:off x="516835" y="3201322"/>
            <a:ext cx="3110948" cy="1569660"/>
          </a:xfrm>
          <a:prstGeom prst="rect">
            <a:avLst/>
          </a:prstGeom>
          <a:noFill/>
        </p:spPr>
        <p:txBody>
          <a:bodyPr wrap="square" rtlCol="0">
            <a:spAutoFit/>
          </a:bodyPr>
          <a:lstStyle/>
          <a:p>
            <a:r>
              <a:rPr lang="en-US" sz="1200" b="1" dirty="0"/>
              <a:t>Farzaneh A. Sorond, MD, PhD</a:t>
            </a:r>
          </a:p>
          <a:p>
            <a:r>
              <a:rPr lang="en-US" sz="1200" dirty="0"/>
              <a:t>Associate Dean for Faculty Development</a:t>
            </a:r>
            <a:br>
              <a:rPr lang="en-US" sz="1200" dirty="0"/>
            </a:br>
            <a:r>
              <a:rPr lang="en-US" sz="1200" dirty="0"/>
              <a:t>Vice Chair for Faculty Development and Education, Department of Neurology</a:t>
            </a:r>
            <a:br>
              <a:rPr lang="en-US" sz="1200" dirty="0"/>
            </a:br>
            <a:r>
              <a:rPr lang="en-US" sz="1200" dirty="0"/>
              <a:t>Chief of Stroke and </a:t>
            </a:r>
            <a:r>
              <a:rPr lang="en-US" sz="1200" dirty="0" err="1"/>
              <a:t>Neurocritical</a:t>
            </a:r>
            <a:r>
              <a:rPr lang="en-US" sz="1200" dirty="0"/>
              <a:t> Care in the Department of Neurology</a:t>
            </a:r>
          </a:p>
          <a:p>
            <a:r>
              <a:rPr lang="en-US" sz="1200" dirty="0"/>
              <a:t>Dean Richard H. Young and Ellen Stearns Young Professor</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7783" y="1382352"/>
            <a:ext cx="1524000" cy="1790700"/>
          </a:xfrm>
          <a:prstGeom prst="rect">
            <a:avLst/>
          </a:prstGeom>
        </p:spPr>
      </p:pic>
      <p:sp>
        <p:nvSpPr>
          <p:cNvPr id="10" name="TextBox 9"/>
          <p:cNvSpPr txBox="1"/>
          <p:nvPr/>
        </p:nvSpPr>
        <p:spPr>
          <a:xfrm>
            <a:off x="3627783" y="3201322"/>
            <a:ext cx="2286000" cy="1200329"/>
          </a:xfrm>
          <a:prstGeom prst="rect">
            <a:avLst/>
          </a:prstGeom>
          <a:noFill/>
        </p:spPr>
        <p:txBody>
          <a:bodyPr wrap="square" rtlCol="0">
            <a:spAutoFit/>
          </a:bodyPr>
          <a:lstStyle/>
          <a:p>
            <a:r>
              <a:rPr lang="en-US" sz="1200" b="1" dirty="0"/>
              <a:t>Jeanne M. Horowitz, MD</a:t>
            </a:r>
          </a:p>
          <a:p>
            <a:r>
              <a:rPr lang="en-US" sz="1200" dirty="0"/>
              <a:t>Vice Chair for Academic and Faculty Affairs, Department of Radiology</a:t>
            </a:r>
          </a:p>
          <a:p>
            <a:r>
              <a:rPr lang="en-US" sz="1200" dirty="0"/>
              <a:t>Associate Professor of Radiology (Body Imaging)</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1800" y="1458130"/>
            <a:ext cx="1639144" cy="1639144"/>
          </a:xfrm>
          <a:prstGeom prst="rect">
            <a:avLst/>
          </a:prstGeom>
        </p:spPr>
      </p:pic>
      <p:sp>
        <p:nvSpPr>
          <p:cNvPr id="12" name="TextBox 11"/>
          <p:cNvSpPr txBox="1"/>
          <p:nvPr/>
        </p:nvSpPr>
        <p:spPr>
          <a:xfrm>
            <a:off x="6231835" y="3201322"/>
            <a:ext cx="2435087" cy="1754326"/>
          </a:xfrm>
          <a:prstGeom prst="rect">
            <a:avLst/>
          </a:prstGeom>
          <a:noFill/>
        </p:spPr>
        <p:txBody>
          <a:bodyPr wrap="square" rtlCol="0">
            <a:spAutoFit/>
          </a:bodyPr>
          <a:lstStyle/>
          <a:p>
            <a:r>
              <a:rPr lang="en-US" sz="1200" b="1" dirty="0"/>
              <a:t>Kenzie A. Cameron, PhD, MPH</a:t>
            </a:r>
          </a:p>
          <a:p>
            <a:r>
              <a:rPr lang="en-US" sz="1200" dirty="0"/>
              <a:t>Director, NUCATS Mentoring Programs</a:t>
            </a:r>
          </a:p>
          <a:p>
            <a:endParaRPr lang="en-US" sz="1200" dirty="0"/>
          </a:p>
          <a:p>
            <a:r>
              <a:rPr lang="en-US" sz="1200" dirty="0"/>
              <a:t>Research Professor of Medicine (General Internal Medicine and Geriatrics), Medical Education, Medical Social Sciences and Preventive Medicine</a:t>
            </a:r>
          </a:p>
        </p:txBody>
      </p:sp>
    </p:spTree>
    <p:extLst>
      <p:ext uri="{BB962C8B-B14F-4D97-AF65-F5344CB8AC3E}">
        <p14:creationId xmlns:p14="http://schemas.microsoft.com/office/powerpoint/2010/main" val="2645770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lstStyle/>
          <a:p>
            <a:r>
              <a:rPr lang="en-US" dirty="0"/>
              <a:t>Christine Charles</a:t>
            </a:r>
          </a:p>
          <a:p>
            <a:r>
              <a:rPr lang="en-US" dirty="0"/>
              <a:t>Jaime Zeigler</a:t>
            </a:r>
          </a:p>
          <a:p>
            <a:r>
              <a:rPr lang="en-US" dirty="0"/>
              <a:t>Emily Traw</a:t>
            </a:r>
          </a:p>
        </p:txBody>
      </p:sp>
      <p:sp>
        <p:nvSpPr>
          <p:cNvPr id="4" name="Text Placeholder 3"/>
          <p:cNvSpPr>
            <a:spLocks noGrp="1"/>
          </p:cNvSpPr>
          <p:nvPr>
            <p:ph type="body" sz="quarter" idx="13"/>
          </p:nvPr>
        </p:nvSpPr>
        <p:spPr/>
        <p:txBody>
          <a:bodyPr/>
          <a:lstStyle/>
          <a:p>
            <a:r>
              <a:rPr lang="en-US" dirty="0"/>
              <a:t>NUCATS Staff</a:t>
            </a:r>
          </a:p>
        </p:txBody>
      </p:sp>
    </p:spTree>
    <p:extLst>
      <p:ext uri="{BB962C8B-B14F-4D97-AF65-F5344CB8AC3E}">
        <p14:creationId xmlns:p14="http://schemas.microsoft.com/office/powerpoint/2010/main" val="248980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Agenda</a:t>
            </a:r>
          </a:p>
        </p:txBody>
      </p:sp>
      <p:sp>
        <p:nvSpPr>
          <p:cNvPr id="6" name="Content Placeholder 5"/>
          <p:cNvSpPr>
            <a:spLocks noGrp="1"/>
          </p:cNvSpPr>
          <p:nvPr>
            <p:ph idx="1"/>
          </p:nvPr>
        </p:nvSpPr>
        <p:spPr/>
        <p:txBody>
          <a:bodyPr/>
          <a:lstStyle/>
          <a:p>
            <a:r>
              <a:rPr lang="en-US" dirty="0"/>
              <a:t>Learning Objectives</a:t>
            </a:r>
          </a:p>
          <a:p>
            <a:r>
              <a:rPr lang="en-US" dirty="0"/>
              <a:t>Mentoring and Career Development Needs</a:t>
            </a:r>
          </a:p>
          <a:p>
            <a:r>
              <a:rPr lang="en-US" dirty="0"/>
              <a:t>Defining Developmental Networks for Career Development</a:t>
            </a:r>
          </a:p>
          <a:p>
            <a:r>
              <a:rPr lang="en-US" dirty="0"/>
              <a:t>Mapping Your Developmental Network: Identifying your Developers </a:t>
            </a:r>
          </a:p>
          <a:p>
            <a:pPr lvl="1"/>
            <a:r>
              <a:rPr lang="en-US" dirty="0"/>
              <a:t>Individual Activity/Breakout #1: Identifying your Developers</a:t>
            </a:r>
          </a:p>
          <a:p>
            <a:r>
              <a:rPr lang="en-US" dirty="0"/>
              <a:t>Mapping your Developmental Network: Identifying Career and Personal Goal Areas, </a:t>
            </a:r>
            <a:r>
              <a:rPr lang="en-US" i="1" dirty="0"/>
              <a:t>a.k.a.</a:t>
            </a:r>
            <a:r>
              <a:rPr lang="en-US" dirty="0"/>
              <a:t> your “Buckets”</a:t>
            </a:r>
          </a:p>
          <a:p>
            <a:r>
              <a:rPr lang="en-US" dirty="0"/>
              <a:t>Evaluating Your Developmental Network</a:t>
            </a:r>
          </a:p>
          <a:p>
            <a:r>
              <a:rPr lang="en-US" dirty="0"/>
              <a:t>Action Planning</a:t>
            </a:r>
          </a:p>
          <a:p>
            <a:r>
              <a:rPr lang="en-US" dirty="0"/>
              <a:t>Take </a:t>
            </a:r>
            <a:r>
              <a:rPr lang="en-US" dirty="0" err="1"/>
              <a:t>Aways</a:t>
            </a:r>
            <a:endParaRPr lang="en-US" dirty="0"/>
          </a:p>
        </p:txBody>
      </p:sp>
      <p:sp>
        <p:nvSpPr>
          <p:cNvPr id="2" name="Text Placeholder 1"/>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749797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5" name="Content Placeholder 4"/>
          <p:cNvSpPr>
            <a:spLocks noGrp="1"/>
          </p:cNvSpPr>
          <p:nvPr>
            <p:ph idx="1"/>
          </p:nvPr>
        </p:nvSpPr>
        <p:spPr>
          <a:xfrm>
            <a:off x="931380" y="1354083"/>
            <a:ext cx="8116028" cy="3149188"/>
          </a:xfrm>
        </p:spPr>
        <p:txBody>
          <a:bodyPr/>
          <a:lstStyle/>
          <a:p>
            <a:r>
              <a:rPr lang="en-US" dirty="0"/>
              <a:t>Compare and contrast the roles of mentors and/or developers in your academic career</a:t>
            </a:r>
          </a:p>
          <a:p>
            <a:r>
              <a:rPr lang="en-US" dirty="0"/>
              <a:t>Begin identifying their own developmental network (“developers”) who:</a:t>
            </a:r>
          </a:p>
          <a:p>
            <a:pPr lvl="1"/>
            <a:r>
              <a:rPr lang="en-US" dirty="0"/>
              <a:t>Help get work done</a:t>
            </a:r>
          </a:p>
          <a:p>
            <a:pPr lvl="1"/>
            <a:r>
              <a:rPr lang="en-US" dirty="0"/>
              <a:t>Help in career advancement</a:t>
            </a:r>
          </a:p>
          <a:p>
            <a:pPr lvl="1"/>
            <a:r>
              <a:rPr lang="en-US" dirty="0"/>
              <a:t>Provide personal support</a:t>
            </a:r>
          </a:p>
          <a:p>
            <a:pPr lvl="1"/>
            <a:r>
              <a:rPr lang="en-US" dirty="0"/>
              <a:t>Serve as role models</a:t>
            </a:r>
          </a:p>
          <a:p>
            <a:r>
              <a:rPr lang="en-US" dirty="0"/>
              <a:t>Identify Career and Personal Goal Areas</a:t>
            </a:r>
          </a:p>
          <a:p>
            <a:pPr lvl="1"/>
            <a:r>
              <a:rPr lang="en-US" dirty="0"/>
              <a:t>Begin to identify relevant developers in each area</a:t>
            </a:r>
          </a:p>
          <a:p>
            <a:r>
              <a:rPr lang="en-US" dirty="0"/>
              <a:t>Appraise and Evaluate their initial Developmental Networks</a:t>
            </a:r>
          </a:p>
          <a:p>
            <a:r>
              <a:rPr lang="en-US" dirty="0"/>
              <a:t>Recognize the Need for Action Planning and Next Steps</a:t>
            </a:r>
          </a:p>
        </p:txBody>
      </p:sp>
      <p:sp>
        <p:nvSpPr>
          <p:cNvPr id="6" name="Text Placeholder 5"/>
          <p:cNvSpPr>
            <a:spLocks noGrp="1"/>
          </p:cNvSpPr>
          <p:nvPr>
            <p:ph type="body" sz="quarter" idx="13"/>
          </p:nvPr>
        </p:nvSpPr>
        <p:spPr/>
        <p:txBody>
          <a:bodyPr/>
          <a:lstStyle/>
          <a:p>
            <a:r>
              <a:rPr lang="en-US" dirty="0"/>
              <a:t>By the end of this workshop, participants will…</a:t>
            </a:r>
          </a:p>
        </p:txBody>
      </p:sp>
    </p:spTree>
    <p:extLst>
      <p:ext uri="{BB962C8B-B14F-4D97-AF65-F5344CB8AC3E}">
        <p14:creationId xmlns:p14="http://schemas.microsoft.com/office/powerpoint/2010/main" val="200018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1782305"/>
            <a:ext cx="9143999" cy="707886"/>
          </a:xfrm>
          <a:prstGeom prst="rect">
            <a:avLst/>
          </a:prstGeom>
          <a:noFill/>
        </p:spPr>
        <p:txBody>
          <a:bodyPr wrap="square" rtlCol="0">
            <a:spAutoFit/>
          </a:bodyPr>
          <a:lstStyle/>
          <a:p>
            <a:pPr algn="ctr"/>
            <a:r>
              <a:rPr lang="en-US" sz="4000" dirty="0">
                <a:solidFill>
                  <a:schemeClr val="bg1"/>
                </a:solidFill>
              </a:rPr>
              <a:t>Mentoring and Career Development Needs</a:t>
            </a:r>
          </a:p>
        </p:txBody>
      </p:sp>
    </p:spTree>
    <p:extLst>
      <p:ext uri="{BB962C8B-B14F-4D97-AF65-F5344CB8AC3E}">
        <p14:creationId xmlns:p14="http://schemas.microsoft.com/office/powerpoint/2010/main" val="880911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fld id="{0D558541-60C9-42A2-8392-FF12533A6B7A}" type="slidenum">
              <a:rPr lang="en-US" smtClean="0"/>
              <a:pPr/>
              <a:t>8</a:t>
            </a:fld>
            <a:endParaRPr lang="en-US" dirty="0"/>
          </a:p>
        </p:txBody>
      </p:sp>
      <p:pic>
        <p:nvPicPr>
          <p:cNvPr id="4" name="Picture 3"/>
          <p:cNvPicPr>
            <a:picLocks noChangeAspect="1"/>
          </p:cNvPicPr>
          <p:nvPr/>
        </p:nvPicPr>
        <p:blipFill>
          <a:blip r:embed="rId3"/>
          <a:stretch>
            <a:fillRect/>
          </a:stretch>
        </p:blipFill>
        <p:spPr>
          <a:xfrm>
            <a:off x="193040" y="157215"/>
            <a:ext cx="6451600" cy="4739102"/>
          </a:xfrm>
          <a:prstGeom prst="rect">
            <a:avLst/>
          </a:prstGeom>
        </p:spPr>
      </p:pic>
      <p:sp>
        <p:nvSpPr>
          <p:cNvPr id="5" name="Left Arrow 4"/>
          <p:cNvSpPr/>
          <p:nvPr/>
        </p:nvSpPr>
        <p:spPr>
          <a:xfrm>
            <a:off x="6644640" y="674510"/>
            <a:ext cx="1528354" cy="287383"/>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644640" y="1166295"/>
            <a:ext cx="2184400" cy="1477328"/>
          </a:xfrm>
          <a:prstGeom prst="rect">
            <a:avLst/>
          </a:prstGeom>
          <a:noFill/>
        </p:spPr>
        <p:txBody>
          <a:bodyPr wrap="square" rtlCol="0">
            <a:spAutoFit/>
          </a:bodyPr>
          <a:lstStyle/>
          <a:p>
            <a:r>
              <a:rPr lang="en-US" dirty="0">
                <a:solidFill>
                  <a:srgbClr val="000000"/>
                </a:solidFill>
              </a:rPr>
              <a:t>Click on “Annotate”</a:t>
            </a:r>
          </a:p>
          <a:p>
            <a:endParaRPr lang="en-US" dirty="0">
              <a:solidFill>
                <a:srgbClr val="000000"/>
              </a:solidFill>
            </a:endParaRPr>
          </a:p>
          <a:p>
            <a:r>
              <a:rPr lang="en-US" dirty="0">
                <a:solidFill>
                  <a:srgbClr val="000000"/>
                </a:solidFill>
              </a:rPr>
              <a:t>A bar will appear that allows for annotation</a:t>
            </a:r>
          </a:p>
        </p:txBody>
      </p:sp>
      <p:pic>
        <p:nvPicPr>
          <p:cNvPr id="7" name="Picture 6"/>
          <p:cNvPicPr>
            <a:picLocks noChangeAspect="1"/>
          </p:cNvPicPr>
          <p:nvPr/>
        </p:nvPicPr>
        <p:blipFill>
          <a:blip r:embed="rId4"/>
          <a:stretch>
            <a:fillRect/>
          </a:stretch>
        </p:blipFill>
        <p:spPr>
          <a:xfrm>
            <a:off x="861740" y="2633124"/>
            <a:ext cx="6715125" cy="666750"/>
          </a:xfrm>
          <a:prstGeom prst="rect">
            <a:avLst/>
          </a:prstGeom>
        </p:spPr>
      </p:pic>
      <p:sp>
        <p:nvSpPr>
          <p:cNvPr id="8" name="Up Arrow 7"/>
          <p:cNvSpPr/>
          <p:nvPr/>
        </p:nvSpPr>
        <p:spPr>
          <a:xfrm>
            <a:off x="2129245" y="3299874"/>
            <a:ext cx="300446" cy="53792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Up Arrow 8"/>
          <p:cNvSpPr/>
          <p:nvPr/>
        </p:nvSpPr>
        <p:spPr>
          <a:xfrm>
            <a:off x="3118394" y="3315614"/>
            <a:ext cx="300446" cy="53792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6644640" y="43296"/>
            <a:ext cx="1528354" cy="287383"/>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6780340" y="3264338"/>
            <a:ext cx="2064030" cy="1692771"/>
          </a:xfrm>
          <a:prstGeom prst="rect">
            <a:avLst/>
          </a:prstGeom>
          <a:noFill/>
        </p:spPr>
        <p:txBody>
          <a:bodyPr wrap="square" rtlCol="0">
            <a:spAutoFit/>
          </a:bodyPr>
          <a:lstStyle/>
          <a:p>
            <a:r>
              <a:rPr lang="en-US" dirty="0">
                <a:solidFill>
                  <a:srgbClr val="000000"/>
                </a:solidFill>
              </a:rPr>
              <a:t>Use:</a:t>
            </a:r>
          </a:p>
          <a:p>
            <a:r>
              <a:rPr lang="en-US" dirty="0">
                <a:solidFill>
                  <a:srgbClr val="000000"/>
                </a:solidFill>
              </a:rPr>
              <a:t>TEXT</a:t>
            </a:r>
          </a:p>
          <a:p>
            <a:pPr lvl="1"/>
            <a:r>
              <a:rPr lang="en-US" sz="1600" dirty="0">
                <a:solidFill>
                  <a:srgbClr val="000000"/>
                </a:solidFill>
              </a:rPr>
              <a:t>(Format: if need to increase font)</a:t>
            </a:r>
          </a:p>
          <a:p>
            <a:r>
              <a:rPr lang="en-US" dirty="0">
                <a:solidFill>
                  <a:srgbClr val="000000"/>
                </a:solidFill>
              </a:rPr>
              <a:t>STAMP</a:t>
            </a:r>
          </a:p>
          <a:p>
            <a:r>
              <a:rPr lang="en-US" dirty="0">
                <a:solidFill>
                  <a:srgbClr val="000000"/>
                </a:solidFill>
              </a:rPr>
              <a:t>ERASER if needed</a:t>
            </a:r>
            <a:endParaRPr lang="en-US" dirty="0"/>
          </a:p>
        </p:txBody>
      </p:sp>
    </p:spTree>
    <p:extLst>
      <p:ext uri="{BB962C8B-B14F-4D97-AF65-F5344CB8AC3E}">
        <p14:creationId xmlns:p14="http://schemas.microsoft.com/office/powerpoint/2010/main" val="420471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234" y="114300"/>
            <a:ext cx="8996766" cy="571500"/>
          </a:xfrm>
        </p:spPr>
        <p:txBody>
          <a:bodyPr/>
          <a:lstStyle/>
          <a:p>
            <a:r>
              <a:rPr lang="en-US" dirty="0">
                <a:solidFill>
                  <a:schemeClr val="bg1"/>
                </a:solidFill>
              </a:rPr>
              <a:t>What I most need from my mentor is….</a:t>
            </a:r>
          </a:p>
        </p:txBody>
      </p:sp>
    </p:spTree>
    <p:extLst>
      <p:ext uri="{BB962C8B-B14F-4D97-AF65-F5344CB8AC3E}">
        <p14:creationId xmlns:p14="http://schemas.microsoft.com/office/powerpoint/2010/main" val="1726306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234" y="114300"/>
            <a:ext cx="8996766" cy="571500"/>
          </a:xfrm>
        </p:spPr>
        <p:txBody>
          <a:bodyPr/>
          <a:lstStyle/>
          <a:p>
            <a:r>
              <a:rPr lang="en-US" dirty="0">
                <a:solidFill>
                  <a:schemeClr val="bg1"/>
                </a:solidFill>
              </a:rPr>
              <a:t>What I most need to advance my career is….</a:t>
            </a:r>
          </a:p>
        </p:txBody>
      </p:sp>
    </p:spTree>
    <p:extLst>
      <p:ext uri="{BB962C8B-B14F-4D97-AF65-F5344CB8AC3E}">
        <p14:creationId xmlns:p14="http://schemas.microsoft.com/office/powerpoint/2010/main" val="1892530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05912" y="1485901"/>
            <a:ext cx="7679410" cy="2145323"/>
          </a:xfrm>
          <a:prstGeom prst="rect">
            <a:avLst/>
          </a:prstGeom>
          <a:solidFill>
            <a:schemeClr val="tx2">
              <a:lumMod val="75000"/>
            </a:schemeClr>
          </a:solidFill>
        </p:spPr>
        <p:txBody>
          <a:bodyPr wrap="square" lIns="0" tIns="0" rIns="0" bIns="0" rtlCol="0">
            <a:noAutofit/>
          </a:bodyPr>
          <a:lstStyle/>
          <a:p>
            <a:pPr>
              <a:lnSpc>
                <a:spcPct val="90000"/>
              </a:lnSpc>
              <a:spcBef>
                <a:spcPts val="450"/>
              </a:spcBef>
            </a:pPr>
            <a:endParaRPr lang="en-US" sz="2400" b="1" spc="-38" dirty="0">
              <a:solidFill>
                <a:schemeClr val="bg1"/>
              </a:solidFill>
            </a:endParaRPr>
          </a:p>
          <a:p>
            <a:pPr algn="ctr">
              <a:lnSpc>
                <a:spcPct val="120000"/>
              </a:lnSpc>
              <a:spcBef>
                <a:spcPts val="450"/>
              </a:spcBef>
            </a:pPr>
            <a:r>
              <a:rPr lang="en-US" sz="2400" b="1" spc="-38" dirty="0">
                <a:solidFill>
                  <a:schemeClr val="bg1"/>
                </a:solidFill>
              </a:rPr>
              <a:t>Make a note of your responses in terms of your greatest perceived mentoring need and career advancement need </a:t>
            </a:r>
          </a:p>
          <a:p>
            <a:pPr algn="ctr">
              <a:lnSpc>
                <a:spcPct val="120000"/>
              </a:lnSpc>
              <a:spcBef>
                <a:spcPts val="450"/>
              </a:spcBef>
            </a:pPr>
            <a:r>
              <a:rPr lang="en-US" sz="2400" b="1" spc="-38" dirty="0">
                <a:solidFill>
                  <a:schemeClr val="bg1"/>
                </a:solidFill>
              </a:rPr>
              <a:t>Consider time frame of 3 – 6 months</a:t>
            </a:r>
          </a:p>
        </p:txBody>
      </p:sp>
    </p:spTree>
    <p:extLst>
      <p:ext uri="{BB962C8B-B14F-4D97-AF65-F5344CB8AC3E}">
        <p14:creationId xmlns:p14="http://schemas.microsoft.com/office/powerpoint/2010/main" val="4110569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1782305"/>
            <a:ext cx="9143999" cy="1323439"/>
          </a:xfrm>
          <a:prstGeom prst="rect">
            <a:avLst/>
          </a:prstGeom>
          <a:noFill/>
        </p:spPr>
        <p:txBody>
          <a:bodyPr wrap="square" rtlCol="0">
            <a:spAutoFit/>
          </a:bodyPr>
          <a:lstStyle/>
          <a:p>
            <a:pPr algn="ctr"/>
            <a:r>
              <a:rPr lang="en-US" sz="4000" dirty="0">
                <a:solidFill>
                  <a:schemeClr val="bg1"/>
                </a:solidFill>
              </a:rPr>
              <a:t>Defining Developmental Networks for Career Development</a:t>
            </a:r>
          </a:p>
        </p:txBody>
      </p:sp>
    </p:spTree>
    <p:extLst>
      <p:ext uri="{BB962C8B-B14F-4D97-AF65-F5344CB8AC3E}">
        <p14:creationId xmlns:p14="http://schemas.microsoft.com/office/powerpoint/2010/main" val="4261069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27000"/>
            <a:ext cx="9144000" cy="762000"/>
          </a:xfrm>
        </p:spPr>
        <p:txBody>
          <a:bodyPr/>
          <a:lstStyle/>
          <a:p>
            <a:pPr algn="ctr"/>
            <a:r>
              <a:rPr lang="en-US" dirty="0"/>
              <a:t>Mentoring Myths</a:t>
            </a:r>
          </a:p>
        </p:txBody>
      </p:sp>
      <p:sp>
        <p:nvSpPr>
          <p:cNvPr id="8" name="TextBox 7"/>
          <p:cNvSpPr txBox="1"/>
          <p:nvPr/>
        </p:nvSpPr>
        <p:spPr>
          <a:xfrm>
            <a:off x="804091" y="1116229"/>
            <a:ext cx="3265866" cy="923330"/>
          </a:xfrm>
          <a:prstGeom prst="rect">
            <a:avLst/>
          </a:prstGeom>
          <a:solidFill>
            <a:schemeClr val="tx2"/>
          </a:solidFill>
          <a:ln>
            <a:solidFill>
              <a:schemeClr val="tx2"/>
            </a:solidFill>
          </a:ln>
        </p:spPr>
        <p:txBody>
          <a:bodyPr wrap="square" rtlCol="0" anchor="ctr">
            <a:spAutoFit/>
          </a:bodyPr>
          <a:lstStyle/>
          <a:p>
            <a:r>
              <a:rPr lang="en-US" dirty="0">
                <a:solidFill>
                  <a:schemeClr val="bg1"/>
                </a:solidFill>
              </a:rPr>
              <a:t>You have to find one perfect mentor</a:t>
            </a:r>
          </a:p>
          <a:p>
            <a:endParaRPr lang="en-US" dirty="0">
              <a:solidFill>
                <a:schemeClr val="bg1"/>
              </a:solidFill>
            </a:endParaRPr>
          </a:p>
        </p:txBody>
      </p:sp>
      <p:sp>
        <p:nvSpPr>
          <p:cNvPr id="9" name="TextBox 8"/>
          <p:cNvSpPr txBox="1"/>
          <p:nvPr/>
        </p:nvSpPr>
        <p:spPr>
          <a:xfrm>
            <a:off x="5097796" y="1116229"/>
            <a:ext cx="3265866" cy="923330"/>
          </a:xfrm>
          <a:prstGeom prst="rect">
            <a:avLst/>
          </a:prstGeom>
          <a:solidFill>
            <a:schemeClr val="tx2"/>
          </a:solidFill>
          <a:ln>
            <a:solidFill>
              <a:schemeClr val="tx2"/>
            </a:solidFill>
          </a:ln>
        </p:spPr>
        <p:txBody>
          <a:bodyPr wrap="square" rtlCol="0">
            <a:spAutoFit/>
          </a:bodyPr>
          <a:lstStyle/>
          <a:p>
            <a:r>
              <a:rPr lang="en-US" dirty="0">
                <a:solidFill>
                  <a:schemeClr val="bg1"/>
                </a:solidFill>
              </a:rPr>
              <a:t>Mentoring is a formal, long-term relationship</a:t>
            </a:r>
          </a:p>
          <a:p>
            <a:endParaRPr lang="en-US" dirty="0">
              <a:solidFill>
                <a:schemeClr val="bg1"/>
              </a:solidFill>
            </a:endParaRPr>
          </a:p>
        </p:txBody>
      </p:sp>
      <p:sp>
        <p:nvSpPr>
          <p:cNvPr id="10" name="TextBox 9"/>
          <p:cNvSpPr txBox="1"/>
          <p:nvPr/>
        </p:nvSpPr>
        <p:spPr>
          <a:xfrm>
            <a:off x="5097796" y="2287615"/>
            <a:ext cx="3265866" cy="923330"/>
          </a:xfrm>
          <a:prstGeom prst="rect">
            <a:avLst/>
          </a:prstGeom>
          <a:solidFill>
            <a:schemeClr val="tx2"/>
          </a:solidFill>
          <a:ln>
            <a:solidFill>
              <a:schemeClr val="tx2"/>
            </a:solidFill>
          </a:ln>
        </p:spPr>
        <p:txBody>
          <a:bodyPr wrap="square" rtlCol="0">
            <a:spAutoFit/>
          </a:bodyPr>
          <a:lstStyle/>
          <a:p>
            <a:r>
              <a:rPr lang="en-US" dirty="0">
                <a:solidFill>
                  <a:schemeClr val="bg1"/>
                </a:solidFill>
              </a:rPr>
              <a:t>The closer a mentor is to my specific area of research or life experience, the better</a:t>
            </a:r>
          </a:p>
        </p:txBody>
      </p:sp>
      <p:sp>
        <p:nvSpPr>
          <p:cNvPr id="13" name="TextBox 12"/>
          <p:cNvSpPr txBox="1"/>
          <p:nvPr/>
        </p:nvSpPr>
        <p:spPr>
          <a:xfrm>
            <a:off x="5097796" y="3459001"/>
            <a:ext cx="3265866" cy="923330"/>
          </a:xfrm>
          <a:prstGeom prst="rect">
            <a:avLst/>
          </a:prstGeom>
          <a:solidFill>
            <a:schemeClr val="tx2"/>
          </a:solidFill>
          <a:ln>
            <a:solidFill>
              <a:schemeClr val="tx2"/>
            </a:solidFill>
          </a:ln>
        </p:spPr>
        <p:txBody>
          <a:bodyPr wrap="square" rtlCol="0" anchor="ctr">
            <a:spAutoFit/>
          </a:bodyPr>
          <a:lstStyle/>
          <a:p>
            <a:r>
              <a:rPr lang="en-US" dirty="0">
                <a:solidFill>
                  <a:schemeClr val="bg1"/>
                </a:solidFill>
              </a:rPr>
              <a:t>The mentor must be older or more senior to mentee</a:t>
            </a:r>
          </a:p>
          <a:p>
            <a:endParaRPr lang="en-US" dirty="0">
              <a:solidFill>
                <a:schemeClr val="bg1"/>
              </a:solidFill>
            </a:endParaRPr>
          </a:p>
        </p:txBody>
      </p:sp>
      <p:sp>
        <p:nvSpPr>
          <p:cNvPr id="14" name="TextBox 13"/>
          <p:cNvSpPr txBox="1"/>
          <p:nvPr/>
        </p:nvSpPr>
        <p:spPr>
          <a:xfrm>
            <a:off x="804091" y="2287615"/>
            <a:ext cx="3265866" cy="923330"/>
          </a:xfrm>
          <a:prstGeom prst="rect">
            <a:avLst/>
          </a:prstGeom>
          <a:solidFill>
            <a:schemeClr val="tx2"/>
          </a:solidFill>
          <a:ln>
            <a:solidFill>
              <a:schemeClr val="tx2"/>
            </a:solidFill>
          </a:ln>
        </p:spPr>
        <p:txBody>
          <a:bodyPr wrap="square" rtlCol="0" anchor="ctr">
            <a:spAutoFit/>
          </a:bodyPr>
          <a:lstStyle/>
          <a:p>
            <a:r>
              <a:rPr lang="en-US" dirty="0">
                <a:solidFill>
                  <a:schemeClr val="bg1"/>
                </a:solidFill>
              </a:rPr>
              <a:t>Mentoring Matches need to be perfect</a:t>
            </a:r>
          </a:p>
          <a:p>
            <a:endParaRPr lang="en-US" dirty="0">
              <a:solidFill>
                <a:schemeClr val="bg1"/>
              </a:solidFill>
            </a:endParaRPr>
          </a:p>
        </p:txBody>
      </p:sp>
      <p:sp>
        <p:nvSpPr>
          <p:cNvPr id="16" name="TextBox 15"/>
          <p:cNvSpPr txBox="1"/>
          <p:nvPr/>
        </p:nvSpPr>
        <p:spPr>
          <a:xfrm>
            <a:off x="804091" y="3459001"/>
            <a:ext cx="3265866" cy="923330"/>
          </a:xfrm>
          <a:prstGeom prst="rect">
            <a:avLst/>
          </a:prstGeom>
          <a:solidFill>
            <a:schemeClr val="tx2"/>
          </a:solidFill>
          <a:ln>
            <a:solidFill>
              <a:schemeClr val="tx2"/>
            </a:solidFill>
          </a:ln>
        </p:spPr>
        <p:txBody>
          <a:bodyPr wrap="square" rtlCol="0" anchor="ctr">
            <a:spAutoFit/>
          </a:bodyPr>
          <a:lstStyle/>
          <a:p>
            <a:r>
              <a:rPr lang="en-US" dirty="0">
                <a:solidFill>
                  <a:schemeClr val="bg1"/>
                </a:solidFill>
              </a:rPr>
              <a:t>You only need one mentor at a time</a:t>
            </a:r>
          </a:p>
          <a:p>
            <a:endParaRPr lang="en-US" dirty="0">
              <a:solidFill>
                <a:schemeClr val="bg1"/>
              </a:solidFill>
            </a:endParaRPr>
          </a:p>
        </p:txBody>
      </p:sp>
    </p:spTree>
    <p:extLst>
      <p:ext uri="{BB962C8B-B14F-4D97-AF65-F5344CB8AC3E}">
        <p14:creationId xmlns:p14="http://schemas.microsoft.com/office/powerpoint/2010/main" val="300864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Career Development &amp; Mentoring</a:t>
            </a:r>
          </a:p>
        </p:txBody>
      </p:sp>
      <p:sp>
        <p:nvSpPr>
          <p:cNvPr id="13" name="TextBox 12">
            <a:extLst>
              <a:ext uri="{FF2B5EF4-FFF2-40B4-BE49-F238E27FC236}">
                <a16:creationId xmlns:a16="http://schemas.microsoft.com/office/drawing/2014/main" id="{4B1FCB95-AEDC-4D50-9A32-05C9703B14EE}"/>
              </a:ext>
            </a:extLst>
          </p:cNvPr>
          <p:cNvSpPr txBox="1"/>
          <p:nvPr/>
        </p:nvSpPr>
        <p:spPr>
          <a:xfrm>
            <a:off x="369091" y="3300261"/>
            <a:ext cx="2449039" cy="1169551"/>
          </a:xfrm>
          <a:prstGeom prst="rect">
            <a:avLst/>
          </a:prstGeom>
          <a:solidFill>
            <a:schemeClr val="tx2">
              <a:lumMod val="40000"/>
              <a:lumOff val="60000"/>
            </a:schemeClr>
          </a:solidFill>
        </p:spPr>
        <p:txBody>
          <a:bodyPr wrap="square" rtlCol="0">
            <a:spAutoFit/>
          </a:bodyPr>
          <a:lstStyle/>
          <a:p>
            <a:pPr algn="ctr"/>
            <a:r>
              <a:rPr lang="en-US" sz="1400" dirty="0"/>
              <a:t>A single senior colleague who introduces you to the dimensions of academic medicine and advocates for and helps guide your career.</a:t>
            </a:r>
          </a:p>
        </p:txBody>
      </p:sp>
      <p:grpSp>
        <p:nvGrpSpPr>
          <p:cNvPr id="14" name="Group 13">
            <a:extLst>
              <a:ext uri="{FF2B5EF4-FFF2-40B4-BE49-F238E27FC236}">
                <a16:creationId xmlns:a16="http://schemas.microsoft.com/office/drawing/2014/main" id="{1AD09E65-DA90-4498-98B2-68161CB3508F}"/>
              </a:ext>
            </a:extLst>
          </p:cNvPr>
          <p:cNvGrpSpPr/>
          <p:nvPr/>
        </p:nvGrpSpPr>
        <p:grpSpPr>
          <a:xfrm>
            <a:off x="680720" y="4739640"/>
            <a:ext cx="1828800" cy="355503"/>
            <a:chOff x="680720" y="4739640"/>
            <a:chExt cx="1828800" cy="355503"/>
          </a:xfrm>
        </p:grpSpPr>
        <p:sp>
          <p:nvSpPr>
            <p:cNvPr id="15" name="Rectangle 14">
              <a:extLst>
                <a:ext uri="{FF2B5EF4-FFF2-40B4-BE49-F238E27FC236}">
                  <a16:creationId xmlns:a16="http://schemas.microsoft.com/office/drawing/2014/main" id="{88ADCEEE-16C4-4B1A-91F8-1C0C4ED59C7E}"/>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42A09D1-A356-4496-A715-7235B75ED87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18" name="Oval 17">
            <a:extLst>
              <a:ext uri="{FF2B5EF4-FFF2-40B4-BE49-F238E27FC236}">
                <a16:creationId xmlns:a16="http://schemas.microsoft.com/office/drawing/2014/main" id="{80FD89F7-51B7-4A65-8A5C-A8BAEDD43075}"/>
              </a:ext>
            </a:extLst>
          </p:cNvPr>
          <p:cNvSpPr/>
          <p:nvPr/>
        </p:nvSpPr>
        <p:spPr>
          <a:xfrm>
            <a:off x="3267992" y="962098"/>
            <a:ext cx="1828800" cy="1828800"/>
          </a:xfrm>
          <a:prstGeom prst="ellipse">
            <a:avLst/>
          </a:prstGeom>
          <a:gradFill>
            <a:gsLst>
              <a:gs pos="15000">
                <a:srgbClr val="83729D"/>
              </a:gs>
              <a:gs pos="100000">
                <a:srgbClr val="BBB2CB"/>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Identify</a:t>
            </a:r>
          </a:p>
          <a:p>
            <a:pPr algn="ctr"/>
            <a:r>
              <a:rPr lang="en-US" sz="2400" dirty="0"/>
              <a:t>Career</a:t>
            </a:r>
          </a:p>
          <a:p>
            <a:pPr algn="ctr"/>
            <a:r>
              <a:rPr lang="en-US" sz="2400" dirty="0"/>
              <a:t>Goals</a:t>
            </a:r>
          </a:p>
        </p:txBody>
      </p:sp>
      <p:sp>
        <p:nvSpPr>
          <p:cNvPr id="20" name="Oval 19">
            <a:extLst>
              <a:ext uri="{FF2B5EF4-FFF2-40B4-BE49-F238E27FC236}">
                <a16:creationId xmlns:a16="http://schemas.microsoft.com/office/drawing/2014/main" id="{05586C82-80B4-42C2-9A03-3D8120C42D2C}"/>
              </a:ext>
            </a:extLst>
          </p:cNvPr>
          <p:cNvSpPr/>
          <p:nvPr/>
        </p:nvSpPr>
        <p:spPr>
          <a:xfrm>
            <a:off x="3267992" y="2970636"/>
            <a:ext cx="1828800" cy="1828800"/>
          </a:xfrm>
          <a:prstGeom prst="ellipse">
            <a:avLst/>
          </a:prstGeom>
          <a:gradFill>
            <a:gsLst>
              <a:gs pos="15000">
                <a:srgbClr val="83729D"/>
              </a:gs>
              <a:gs pos="100000">
                <a:srgbClr val="BBB2CB"/>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Find the “Right” Mentor</a:t>
            </a:r>
          </a:p>
        </p:txBody>
      </p:sp>
      <p:sp>
        <p:nvSpPr>
          <p:cNvPr id="22" name="Oval 21">
            <a:extLst>
              <a:ext uri="{FF2B5EF4-FFF2-40B4-BE49-F238E27FC236}">
                <a16:creationId xmlns:a16="http://schemas.microsoft.com/office/drawing/2014/main" id="{B5D174DE-2F1D-4F8D-BF0A-8C29874341E5}"/>
              </a:ext>
            </a:extLst>
          </p:cNvPr>
          <p:cNvSpPr/>
          <p:nvPr/>
        </p:nvSpPr>
        <p:spPr>
          <a:xfrm>
            <a:off x="6069919" y="1507596"/>
            <a:ext cx="2743200" cy="2743200"/>
          </a:xfrm>
          <a:prstGeom prst="ellipse">
            <a:avLst/>
          </a:prstGeom>
          <a:gradFill>
            <a:gsLst>
              <a:gs pos="15000">
                <a:srgbClr val="83729D"/>
              </a:gs>
              <a:gs pos="100000">
                <a:srgbClr val="BBB2CB"/>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a:effectLst>
                  <a:outerShdw blurRad="38100" dist="38100" dir="2700000" algn="tl">
                    <a:srgbClr val="000000">
                      <a:alpha val="43137"/>
                    </a:srgbClr>
                  </a:outerShdw>
                </a:effectLst>
              </a:rPr>
              <a:t>Build Your Career</a:t>
            </a:r>
          </a:p>
        </p:txBody>
      </p:sp>
      <p:sp>
        <p:nvSpPr>
          <p:cNvPr id="25" name="Plus Sign 24">
            <a:extLst>
              <a:ext uri="{FF2B5EF4-FFF2-40B4-BE49-F238E27FC236}">
                <a16:creationId xmlns:a16="http://schemas.microsoft.com/office/drawing/2014/main" id="{F6FE1DB1-E3C9-4F02-8DFB-F0A335E92F6C}"/>
              </a:ext>
            </a:extLst>
          </p:cNvPr>
          <p:cNvSpPr/>
          <p:nvPr/>
        </p:nvSpPr>
        <p:spPr>
          <a:xfrm>
            <a:off x="3609898" y="2314653"/>
            <a:ext cx="1144988" cy="1129086"/>
          </a:xfrm>
          <a:prstGeom prst="mathPlus">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6" name="Arrow: Striped Right 25">
            <a:extLst>
              <a:ext uri="{FF2B5EF4-FFF2-40B4-BE49-F238E27FC236}">
                <a16:creationId xmlns:a16="http://schemas.microsoft.com/office/drawing/2014/main" id="{640A81A1-6051-440A-A964-3DC329567CCF}"/>
              </a:ext>
            </a:extLst>
          </p:cNvPr>
          <p:cNvSpPr/>
          <p:nvPr/>
        </p:nvSpPr>
        <p:spPr>
          <a:xfrm>
            <a:off x="4754886" y="2408872"/>
            <a:ext cx="1249902" cy="940649"/>
          </a:xfrm>
          <a:prstGeom prst="stripedRightArrow">
            <a:avLst>
              <a:gd name="adj1" fmla="val 45522"/>
              <a:gd name="adj2" fmla="val 51492"/>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D27C8695-A670-46F0-9121-76F806572C6C}"/>
              </a:ext>
            </a:extLst>
          </p:cNvPr>
          <p:cNvCxnSpPr>
            <a:cxnSpLocks/>
          </p:cNvCxnSpPr>
          <p:nvPr/>
        </p:nvCxnSpPr>
        <p:spPr>
          <a:xfrm flipV="1">
            <a:off x="2818130" y="3885037"/>
            <a:ext cx="449862" cy="1"/>
          </a:xfrm>
          <a:prstGeom prst="straightConnector1">
            <a:avLst/>
          </a:prstGeom>
          <a:ln w="19050">
            <a:prstDash val="sysDash"/>
            <a:tailEnd type="triangle"/>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14016" y="1119772"/>
            <a:ext cx="3287263" cy="1612164"/>
          </a:xfrm>
          <a:prstGeom prst="rect">
            <a:avLst/>
          </a:prstGeom>
          <a:solidFill>
            <a:schemeClr val="accent1">
              <a:lumMod val="60000"/>
              <a:lumOff val="40000"/>
            </a:schemeClr>
          </a:solidFill>
          <a:ln w="38100">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Traditional Mentor</a:t>
            </a:r>
          </a:p>
          <a:p>
            <a:pPr algn="ctr"/>
            <a:r>
              <a:rPr lang="en-US" sz="1125" dirty="0"/>
              <a:t>Formal</a:t>
            </a:r>
          </a:p>
          <a:p>
            <a:pPr algn="ctr"/>
            <a:r>
              <a:rPr lang="en-US" sz="1125" dirty="0"/>
              <a:t>Career-focused</a:t>
            </a:r>
          </a:p>
          <a:p>
            <a:pPr algn="ctr"/>
            <a:r>
              <a:rPr lang="en-US" sz="1125" dirty="0"/>
              <a:t>Long-term</a:t>
            </a:r>
          </a:p>
          <a:p>
            <a:pPr algn="ctr"/>
            <a:r>
              <a:rPr lang="en-US" sz="1125" dirty="0"/>
              <a:t>Reciprocal</a:t>
            </a:r>
          </a:p>
        </p:txBody>
      </p:sp>
      <p:sp>
        <p:nvSpPr>
          <p:cNvPr id="9" name="Rectangle 8"/>
          <p:cNvSpPr/>
          <p:nvPr/>
        </p:nvSpPr>
        <p:spPr>
          <a:xfrm>
            <a:off x="4090133" y="1119772"/>
            <a:ext cx="3287263" cy="1612164"/>
          </a:xfrm>
          <a:prstGeom prst="rect">
            <a:avLst/>
          </a:prstGeom>
          <a:solidFill>
            <a:schemeClr val="accent1">
              <a:lumMod val="60000"/>
              <a:lumOff val="40000"/>
            </a:schemeClr>
          </a:solidFill>
          <a:ln w="38100">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Coach</a:t>
            </a:r>
          </a:p>
          <a:p>
            <a:pPr algn="ctr"/>
            <a:endParaRPr lang="en-US" sz="281" dirty="0"/>
          </a:p>
          <a:p>
            <a:pPr algn="ctr"/>
            <a:endParaRPr lang="en-US" sz="281" dirty="0"/>
          </a:p>
          <a:p>
            <a:pPr algn="ctr"/>
            <a:endParaRPr lang="en-US" sz="281" dirty="0"/>
          </a:p>
          <a:p>
            <a:pPr algn="ctr"/>
            <a:r>
              <a:rPr lang="en-US" sz="1125" dirty="0"/>
              <a:t>Issue-focused</a:t>
            </a:r>
          </a:p>
          <a:p>
            <a:pPr algn="ctr"/>
            <a:r>
              <a:rPr lang="en-US" sz="1125" dirty="0"/>
              <a:t>Short-term</a:t>
            </a:r>
          </a:p>
          <a:p>
            <a:pPr algn="ctr"/>
            <a:endParaRPr lang="en-US" sz="1125" dirty="0"/>
          </a:p>
        </p:txBody>
      </p:sp>
      <p:sp>
        <p:nvSpPr>
          <p:cNvPr id="6" name="Rectangle 5"/>
          <p:cNvSpPr/>
          <p:nvPr/>
        </p:nvSpPr>
        <p:spPr>
          <a:xfrm>
            <a:off x="1209934" y="2557761"/>
            <a:ext cx="3287263" cy="1566979"/>
          </a:xfrm>
          <a:prstGeom prst="rect">
            <a:avLst/>
          </a:prstGeom>
          <a:solidFill>
            <a:schemeClr val="accent1">
              <a:lumMod val="60000"/>
              <a:lumOff val="40000"/>
            </a:schemeClr>
          </a:solidFill>
          <a:ln w="38100">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Sponsor</a:t>
            </a:r>
          </a:p>
          <a:p>
            <a:pPr algn="ctr"/>
            <a:r>
              <a:rPr lang="en-US" sz="1125" dirty="0"/>
              <a:t>Influential</a:t>
            </a:r>
          </a:p>
          <a:p>
            <a:pPr algn="ctr"/>
            <a:r>
              <a:rPr lang="en-US" sz="1125" dirty="0"/>
              <a:t>Visibility-focused</a:t>
            </a:r>
          </a:p>
          <a:p>
            <a:pPr algn="ctr"/>
            <a:r>
              <a:rPr lang="en-US" sz="1125" dirty="0"/>
              <a:t>  </a:t>
            </a:r>
          </a:p>
        </p:txBody>
      </p:sp>
      <p:sp>
        <p:nvSpPr>
          <p:cNvPr id="7" name="Rectangle 6"/>
          <p:cNvSpPr/>
          <p:nvPr/>
        </p:nvSpPr>
        <p:spPr>
          <a:xfrm>
            <a:off x="4086050" y="2557761"/>
            <a:ext cx="3287263" cy="1566979"/>
          </a:xfrm>
          <a:prstGeom prst="rect">
            <a:avLst/>
          </a:prstGeom>
          <a:solidFill>
            <a:schemeClr val="accent1">
              <a:lumMod val="60000"/>
              <a:lumOff val="40000"/>
            </a:schemeClr>
          </a:solidFill>
          <a:ln w="38100">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Connector</a:t>
            </a:r>
            <a:endParaRPr lang="en-US" sz="1125" b="1" dirty="0"/>
          </a:p>
          <a:p>
            <a:pPr algn="ctr"/>
            <a:endParaRPr lang="en-US" sz="1125" dirty="0"/>
          </a:p>
          <a:p>
            <a:pPr algn="ctr"/>
            <a:r>
              <a:rPr lang="en-US" sz="1125" dirty="0"/>
              <a:t>Link mentees with others</a:t>
            </a:r>
          </a:p>
          <a:p>
            <a:pPr algn="ctr"/>
            <a:r>
              <a:rPr lang="en-US" sz="1125" dirty="0"/>
              <a:t>Create networks</a:t>
            </a:r>
          </a:p>
          <a:p>
            <a:pPr algn="ctr"/>
            <a:r>
              <a:rPr lang="en-US" sz="1125" dirty="0"/>
              <a:t>Focused on their field</a:t>
            </a:r>
            <a:endParaRPr lang="en-US" dirty="0"/>
          </a:p>
        </p:txBody>
      </p:sp>
      <p:pic>
        <p:nvPicPr>
          <p:cNvPr id="11" name="Picture 10"/>
          <p:cNvPicPr>
            <a:picLocks noChangeAspect="1"/>
          </p:cNvPicPr>
          <p:nvPr/>
        </p:nvPicPr>
        <p:blipFill rotWithShape="1">
          <a:blip r:embed="rId3"/>
          <a:srcRect r="14645"/>
          <a:stretch/>
        </p:blipFill>
        <p:spPr>
          <a:xfrm>
            <a:off x="6698087" y="1164957"/>
            <a:ext cx="671342" cy="1004078"/>
          </a:xfrm>
          <a:prstGeom prst="rect">
            <a:avLst/>
          </a:prstGeom>
        </p:spPr>
      </p:pic>
      <p:pic>
        <p:nvPicPr>
          <p:cNvPr id="12" name="Picture 11"/>
          <p:cNvPicPr>
            <a:picLocks noChangeAspect="1"/>
          </p:cNvPicPr>
          <p:nvPr/>
        </p:nvPicPr>
        <p:blipFill rotWithShape="1">
          <a:blip r:embed="rId4"/>
          <a:srcRect r="25459"/>
          <a:stretch/>
        </p:blipFill>
        <p:spPr>
          <a:xfrm>
            <a:off x="6800975" y="3151599"/>
            <a:ext cx="568256" cy="918475"/>
          </a:xfrm>
          <a:prstGeom prst="rect">
            <a:avLst/>
          </a:prstGeom>
        </p:spPr>
      </p:pic>
      <p:pic>
        <p:nvPicPr>
          <p:cNvPr id="13" name="Picture 12"/>
          <p:cNvPicPr>
            <a:picLocks noChangeAspect="1"/>
          </p:cNvPicPr>
          <p:nvPr/>
        </p:nvPicPr>
        <p:blipFill>
          <a:blip r:embed="rId5"/>
          <a:stretch>
            <a:fillRect/>
          </a:stretch>
        </p:blipFill>
        <p:spPr>
          <a:xfrm>
            <a:off x="1240468" y="3008307"/>
            <a:ext cx="705763" cy="1061767"/>
          </a:xfrm>
          <a:prstGeom prst="rect">
            <a:avLst/>
          </a:prstGeom>
        </p:spPr>
      </p:pic>
      <p:sp>
        <p:nvSpPr>
          <p:cNvPr id="3" name="Rectangle 2"/>
          <p:cNvSpPr/>
          <p:nvPr/>
        </p:nvSpPr>
        <p:spPr>
          <a:xfrm>
            <a:off x="2267194" y="4387011"/>
            <a:ext cx="5558082" cy="611706"/>
          </a:xfrm>
          <a:prstGeom prst="rect">
            <a:avLst/>
          </a:prstGeom>
        </p:spPr>
        <p:txBody>
          <a:bodyPr wrap="square">
            <a:spAutoFit/>
          </a:bodyPr>
          <a:lstStyle/>
          <a:p>
            <a:pPr algn="r"/>
            <a:r>
              <a:rPr lang="en-US" sz="675" dirty="0"/>
              <a:t>Chopra V, Arora VM, Saint S. Will You Be My Mentor?—Four Archetypes to Help Mentees Succeed in Academic Medicine. </a:t>
            </a:r>
            <a:r>
              <a:rPr lang="en-US" sz="675" i="1" dirty="0"/>
              <a:t>JAMA Intern Med.</a:t>
            </a:r>
            <a:r>
              <a:rPr lang="en-US" sz="675" dirty="0"/>
              <a:t> 2018;178(2):175–176. doi:10.1001/jamainternmed.2017.6537</a:t>
            </a:r>
          </a:p>
          <a:p>
            <a:pPr algn="r"/>
            <a:endParaRPr lang="en-US" sz="675" spc="-28" dirty="0">
              <a:solidFill>
                <a:schemeClr val="tx2"/>
              </a:solidFill>
            </a:endParaRPr>
          </a:p>
          <a:p>
            <a:pPr algn="r"/>
            <a:r>
              <a:rPr lang="en-US" sz="675" spc="-28" dirty="0">
                <a:solidFill>
                  <a:schemeClr val="tx2"/>
                </a:solidFill>
              </a:rPr>
              <a:t>Slide: Heather Heiman, MD, Director of Faculty Development and Mentoring (Clinician Educators) , Division of General Internal Medicine and Geriatrics, Northwestern University Feinberg School of Medicine</a:t>
            </a:r>
            <a:endParaRPr lang="en-US" sz="675" i="1" spc="-28" dirty="0">
              <a:solidFill>
                <a:schemeClr val="tx2"/>
              </a:solidFill>
            </a:endParaRPr>
          </a:p>
        </p:txBody>
      </p:sp>
      <p:pic>
        <p:nvPicPr>
          <p:cNvPr id="15" name="Picture 14"/>
          <p:cNvPicPr>
            <a:picLocks noChangeAspect="1"/>
          </p:cNvPicPr>
          <p:nvPr/>
        </p:nvPicPr>
        <p:blipFill rotWithShape="1">
          <a:blip r:embed="rId6"/>
          <a:srcRect r="14406"/>
          <a:stretch/>
        </p:blipFill>
        <p:spPr>
          <a:xfrm>
            <a:off x="1240468" y="1164957"/>
            <a:ext cx="652857" cy="1036103"/>
          </a:xfrm>
          <a:prstGeom prst="rect">
            <a:avLst/>
          </a:prstGeom>
        </p:spPr>
      </p:pic>
      <p:sp>
        <p:nvSpPr>
          <p:cNvPr id="14" name="Title 1"/>
          <p:cNvSpPr>
            <a:spLocks noGrp="1"/>
          </p:cNvSpPr>
          <p:nvPr>
            <p:ph type="title"/>
          </p:nvPr>
        </p:nvSpPr>
        <p:spPr/>
        <p:txBody>
          <a:bodyPr>
            <a:normAutofit/>
          </a:bodyPr>
          <a:lstStyle/>
          <a:p>
            <a:r>
              <a:rPr lang="en-US" sz="2025" b="1" dirty="0"/>
              <a:t>4 Mentoring Archetypes-Chopra, Arora, Saint (2018)</a:t>
            </a:r>
          </a:p>
        </p:txBody>
      </p:sp>
    </p:spTree>
    <p:extLst>
      <p:ext uri="{BB962C8B-B14F-4D97-AF65-F5344CB8AC3E}">
        <p14:creationId xmlns:p14="http://schemas.microsoft.com/office/powerpoint/2010/main" val="178138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Strength of Weak Ties</a:t>
            </a:r>
          </a:p>
        </p:txBody>
      </p:sp>
      <p:sp>
        <p:nvSpPr>
          <p:cNvPr id="3" name="Content Placeholder 2"/>
          <p:cNvSpPr>
            <a:spLocks noGrp="1"/>
          </p:cNvSpPr>
          <p:nvPr>
            <p:ph idx="1"/>
          </p:nvPr>
        </p:nvSpPr>
        <p:spPr>
          <a:xfrm>
            <a:off x="956154" y="1495136"/>
            <a:ext cx="7347440" cy="2976561"/>
          </a:xfrm>
        </p:spPr>
        <p:txBody>
          <a:bodyPr/>
          <a:lstStyle/>
          <a:p>
            <a:r>
              <a:rPr lang="en-US" dirty="0"/>
              <a:t>Acquaintances (weak ties) less likely to be socially involved with one another than close friends (strong ties)</a:t>
            </a:r>
          </a:p>
          <a:p>
            <a:endParaRPr lang="en-US" dirty="0"/>
          </a:p>
          <a:p>
            <a:r>
              <a:rPr lang="en-US" dirty="0"/>
              <a:t>Weak ties form a “low density network” but provide “crucial bridges” to others</a:t>
            </a:r>
          </a:p>
          <a:p>
            <a:pPr lvl="1"/>
            <a:r>
              <a:rPr lang="en-US" dirty="0"/>
              <a:t>Weak ties may become strong over time and vice versa</a:t>
            </a:r>
          </a:p>
          <a:p>
            <a:endParaRPr lang="en-US" dirty="0"/>
          </a:p>
          <a:p>
            <a:r>
              <a:rPr lang="en-US" dirty="0"/>
              <a:t>When considering your developers, realize they will fall along a continuum of how close they may be to you</a:t>
            </a:r>
          </a:p>
        </p:txBody>
      </p:sp>
      <p:sp>
        <p:nvSpPr>
          <p:cNvPr id="4" name="Text Placeholder 3"/>
          <p:cNvSpPr>
            <a:spLocks noGrp="1"/>
          </p:cNvSpPr>
          <p:nvPr>
            <p:ph type="body" sz="quarter" idx="13"/>
          </p:nvPr>
        </p:nvSpPr>
        <p:spPr/>
        <p:txBody>
          <a:bodyPr/>
          <a:lstStyle/>
          <a:p>
            <a:endParaRPr lang="en-US"/>
          </a:p>
        </p:txBody>
      </p:sp>
      <p:sp>
        <p:nvSpPr>
          <p:cNvPr id="8" name="TextBox 7"/>
          <p:cNvSpPr txBox="1"/>
          <p:nvPr/>
        </p:nvSpPr>
        <p:spPr>
          <a:xfrm>
            <a:off x="3001617" y="4590288"/>
            <a:ext cx="5548023" cy="307777"/>
          </a:xfrm>
          <a:prstGeom prst="rect">
            <a:avLst/>
          </a:prstGeom>
          <a:noFill/>
        </p:spPr>
        <p:txBody>
          <a:bodyPr wrap="square" rtlCol="0">
            <a:spAutoFit/>
          </a:bodyPr>
          <a:lstStyle/>
          <a:p>
            <a:pPr algn="r"/>
            <a:r>
              <a:rPr lang="en-US" sz="1400" dirty="0" err="1"/>
              <a:t>Granovetter</a:t>
            </a:r>
            <a:r>
              <a:rPr lang="en-US" sz="1400" dirty="0"/>
              <a:t> M. (1973). </a:t>
            </a:r>
            <a:r>
              <a:rPr lang="en-US" sz="1400" i="1" dirty="0"/>
              <a:t>Am J </a:t>
            </a:r>
            <a:r>
              <a:rPr lang="en-US" sz="1400" i="1" dirty="0" err="1"/>
              <a:t>Sociol</a:t>
            </a:r>
            <a:r>
              <a:rPr lang="en-US" sz="1400" i="1" dirty="0"/>
              <a:t>.; </a:t>
            </a:r>
            <a:r>
              <a:rPr lang="en-US" sz="1400" dirty="0" err="1"/>
              <a:t>Granovetter</a:t>
            </a:r>
            <a:r>
              <a:rPr lang="en-US" sz="1400" dirty="0"/>
              <a:t> M. (1983). </a:t>
            </a:r>
            <a:r>
              <a:rPr lang="en-US" sz="1400" i="1" dirty="0" err="1"/>
              <a:t>Sociol</a:t>
            </a:r>
            <a:r>
              <a:rPr lang="en-US" sz="1400" i="1" dirty="0"/>
              <a:t> Theory</a:t>
            </a:r>
          </a:p>
        </p:txBody>
      </p:sp>
    </p:spTree>
    <p:extLst>
      <p:ext uri="{BB962C8B-B14F-4D97-AF65-F5344CB8AC3E}">
        <p14:creationId xmlns:p14="http://schemas.microsoft.com/office/powerpoint/2010/main" val="2133342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111509"/>
            <a:ext cx="7553987" cy="762000"/>
          </a:xfrm>
        </p:spPr>
        <p:txBody>
          <a:bodyPr/>
          <a:lstStyle/>
          <a:p>
            <a:pPr algn="ctr"/>
            <a:r>
              <a:rPr lang="en-US" dirty="0"/>
              <a:t>Developmental Networks for Career Development</a:t>
            </a:r>
          </a:p>
        </p:txBody>
      </p:sp>
      <p:graphicFrame>
        <p:nvGraphicFramePr>
          <p:cNvPr id="6" name="Diagram 5">
            <a:extLst>
              <a:ext uri="{FF2B5EF4-FFF2-40B4-BE49-F238E27FC236}">
                <a16:creationId xmlns:a16="http://schemas.microsoft.com/office/drawing/2014/main" id="{42DDE343-F584-477C-909C-33262740CAB8}"/>
              </a:ext>
            </a:extLst>
          </p:cNvPr>
          <p:cNvGraphicFramePr/>
          <p:nvPr>
            <p:extLst>
              <p:ext uri="{D42A27DB-BD31-4B8C-83A1-F6EECF244321}">
                <p14:modId xmlns:p14="http://schemas.microsoft.com/office/powerpoint/2010/main" val="2823530547"/>
              </p:ext>
            </p:extLst>
          </p:nvPr>
        </p:nvGraphicFramePr>
        <p:xfrm>
          <a:off x="2210022" y="873509"/>
          <a:ext cx="4723957" cy="3962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9" name="Group 8">
            <a:extLst>
              <a:ext uri="{FF2B5EF4-FFF2-40B4-BE49-F238E27FC236}">
                <a16:creationId xmlns:a16="http://schemas.microsoft.com/office/drawing/2014/main" id="{723F15E1-8023-4A7D-9CF5-4F610B9B072C}"/>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D55F792A-0A1D-49EB-AFB9-9CBCE9808931}"/>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B4BF250-94CD-497F-BF67-85C5CBAF51DD}"/>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Tree>
    <p:extLst>
      <p:ext uri="{BB962C8B-B14F-4D97-AF65-F5344CB8AC3E}">
        <p14:creationId xmlns:p14="http://schemas.microsoft.com/office/powerpoint/2010/main" val="3606696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111509"/>
            <a:ext cx="7553987" cy="762000"/>
          </a:xfrm>
        </p:spPr>
        <p:txBody>
          <a:bodyPr/>
          <a:lstStyle/>
          <a:p>
            <a:pPr algn="ctr"/>
            <a:r>
              <a:rPr lang="en-US" dirty="0"/>
              <a:t>Developmental Networks for Career Development</a:t>
            </a:r>
          </a:p>
        </p:txBody>
      </p:sp>
      <p:graphicFrame>
        <p:nvGraphicFramePr>
          <p:cNvPr id="6" name="Diagram 5">
            <a:extLst>
              <a:ext uri="{FF2B5EF4-FFF2-40B4-BE49-F238E27FC236}">
                <a16:creationId xmlns:a16="http://schemas.microsoft.com/office/drawing/2014/main" id="{42DDE343-F584-477C-909C-33262740CAB8}"/>
              </a:ext>
            </a:extLst>
          </p:cNvPr>
          <p:cNvGraphicFramePr/>
          <p:nvPr>
            <p:extLst>
              <p:ext uri="{D42A27DB-BD31-4B8C-83A1-F6EECF244321}">
                <p14:modId xmlns:p14="http://schemas.microsoft.com/office/powerpoint/2010/main" val="2823530547"/>
              </p:ext>
            </p:extLst>
          </p:nvPr>
        </p:nvGraphicFramePr>
        <p:xfrm>
          <a:off x="2210022" y="873509"/>
          <a:ext cx="4723957" cy="3962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51BB91CF-924E-4D3B-914D-89EBC8C846D3}"/>
              </a:ext>
            </a:extLst>
          </p:cNvPr>
          <p:cNvSpPr txBox="1"/>
          <p:nvPr/>
        </p:nvSpPr>
        <p:spPr>
          <a:xfrm>
            <a:off x="690880" y="1857600"/>
            <a:ext cx="3201252" cy="1938992"/>
          </a:xfrm>
          <a:prstGeom prst="rect">
            <a:avLst/>
          </a:prstGeom>
          <a:solidFill>
            <a:schemeClr val="accent1">
              <a:lumMod val="60000"/>
              <a:lumOff val="40000"/>
            </a:schemeClr>
          </a:solidFill>
          <a:ln>
            <a:solidFill>
              <a:schemeClr val="tx1"/>
            </a:solidFill>
          </a:ln>
        </p:spPr>
        <p:txBody>
          <a:bodyPr wrap="square" rtlCol="0">
            <a:spAutoFit/>
          </a:bodyPr>
          <a:lstStyle/>
          <a:p>
            <a:pPr algn="ctr"/>
            <a:r>
              <a:rPr lang="en-US" sz="4000" dirty="0">
                <a:solidFill>
                  <a:schemeClr val="tx1">
                    <a:lumMod val="75000"/>
                  </a:schemeClr>
                </a:solidFill>
              </a:rPr>
              <a:t>Your Personal Board of Directors</a:t>
            </a:r>
          </a:p>
        </p:txBody>
      </p:sp>
      <p:grpSp>
        <p:nvGrpSpPr>
          <p:cNvPr id="9" name="Group 8">
            <a:extLst>
              <a:ext uri="{FF2B5EF4-FFF2-40B4-BE49-F238E27FC236}">
                <a16:creationId xmlns:a16="http://schemas.microsoft.com/office/drawing/2014/main" id="{723F15E1-8023-4A7D-9CF5-4F610B9B072C}"/>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D55F792A-0A1D-49EB-AFB9-9CBCE9808931}"/>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B4BF250-94CD-497F-BF67-85C5CBAF51DD}"/>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Tree>
    <p:extLst>
      <p:ext uri="{BB962C8B-B14F-4D97-AF65-F5344CB8AC3E}">
        <p14:creationId xmlns:p14="http://schemas.microsoft.com/office/powerpoint/2010/main" val="123812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63" presetClass="path" presetSubtype="0" accel="50000" decel="50000" fill="hold" grpId="0" nodeType="withEffect">
                                  <p:stCondLst>
                                    <p:cond delay="250"/>
                                  </p:stCondLst>
                                  <p:childTnLst>
                                    <p:animMotion origin="layout" path="M 0 1.7284E-6 L 0.19358 -0.00031 " pathEditMode="relative" rAng="0" ptsTypes="AA">
                                      <p:cBhvr>
                                        <p:cTn id="10" dur="1250" fill="hold"/>
                                        <p:tgtEl>
                                          <p:spTgt spid="6"/>
                                        </p:tgtEl>
                                        <p:attrNameLst>
                                          <p:attrName>ppt_x</p:attrName>
                                          <p:attrName>ppt_y</p:attrName>
                                        </p:attrNameLst>
                                      </p:cBhvr>
                                      <p:rCtr x="9670" y="-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127411"/>
            <a:ext cx="7852260" cy="762000"/>
          </a:xfrm>
        </p:spPr>
        <p:txBody>
          <a:bodyPr/>
          <a:lstStyle/>
          <a:p>
            <a:r>
              <a:rPr lang="en-US" sz="2400" dirty="0"/>
              <a:t>Traditional Mentor and Developmental Network Models</a:t>
            </a:r>
          </a:p>
        </p:txBody>
      </p:sp>
      <p:pic>
        <p:nvPicPr>
          <p:cNvPr id="6" name="Content Placeholder 5"/>
          <p:cNvPicPr>
            <a:picLocks noGrp="1" noChangeAspect="1"/>
          </p:cNvPicPr>
          <p:nvPr>
            <p:ph idx="1"/>
          </p:nvPr>
        </p:nvPicPr>
        <p:blipFill rotWithShape="1">
          <a:blip r:embed="rId3"/>
          <a:srcRect b="44238"/>
          <a:stretch/>
        </p:blipFill>
        <p:spPr>
          <a:xfrm>
            <a:off x="1317005" y="1277153"/>
            <a:ext cx="6563605" cy="2907221"/>
          </a:xfrm>
          <a:prstGeom prst="rect">
            <a:avLst/>
          </a:prstGeom>
        </p:spPr>
      </p:pic>
      <p:sp>
        <p:nvSpPr>
          <p:cNvPr id="7" name="TextBox 6"/>
          <p:cNvSpPr txBox="1"/>
          <p:nvPr/>
        </p:nvSpPr>
        <p:spPr>
          <a:xfrm>
            <a:off x="3123127" y="4681835"/>
            <a:ext cx="6020873" cy="461665"/>
          </a:xfrm>
          <a:prstGeom prst="rect">
            <a:avLst/>
          </a:prstGeom>
          <a:noFill/>
        </p:spPr>
        <p:txBody>
          <a:bodyPr wrap="square" rtlCol="0">
            <a:spAutoFit/>
          </a:bodyPr>
          <a:lstStyle/>
          <a:p>
            <a:r>
              <a:rPr lang="en-US" sz="1200" dirty="0" err="1"/>
              <a:t>Kram</a:t>
            </a:r>
            <a:r>
              <a:rPr lang="en-US" sz="1200" dirty="0"/>
              <a:t> KE, Higgins MC. A new approach to mentoring. </a:t>
            </a:r>
            <a:r>
              <a:rPr lang="en-US" sz="1200" i="1" dirty="0"/>
              <a:t>Wall Street Journal.</a:t>
            </a:r>
            <a:r>
              <a:rPr lang="en-US" sz="1200" dirty="0"/>
              <a:t> 2008 September 22. Available online: https://online.wsj.com/article/SB122160063875344843.html</a:t>
            </a:r>
          </a:p>
        </p:txBody>
      </p:sp>
    </p:spTree>
    <p:extLst>
      <p:ext uri="{BB962C8B-B14F-4D97-AF65-F5344CB8AC3E}">
        <p14:creationId xmlns:p14="http://schemas.microsoft.com/office/powerpoint/2010/main" val="3506211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Life Cycle of Career Development</a:t>
            </a:r>
          </a:p>
        </p:txBody>
      </p:sp>
      <p:grpSp>
        <p:nvGrpSpPr>
          <p:cNvPr id="16" name="Group 15">
            <a:extLst>
              <a:ext uri="{FF2B5EF4-FFF2-40B4-BE49-F238E27FC236}">
                <a16:creationId xmlns:a16="http://schemas.microsoft.com/office/drawing/2014/main" id="{482A56EC-1958-4CFD-A8E8-11D7241E4A3D}"/>
              </a:ext>
            </a:extLst>
          </p:cNvPr>
          <p:cNvGrpSpPr/>
          <p:nvPr/>
        </p:nvGrpSpPr>
        <p:grpSpPr>
          <a:xfrm>
            <a:off x="680720" y="4739640"/>
            <a:ext cx="1828800" cy="355503"/>
            <a:chOff x="680720" y="4739640"/>
            <a:chExt cx="1828800" cy="355503"/>
          </a:xfrm>
        </p:grpSpPr>
        <p:sp>
          <p:nvSpPr>
            <p:cNvPr id="17" name="Rectangle 16">
              <a:extLst>
                <a:ext uri="{FF2B5EF4-FFF2-40B4-BE49-F238E27FC236}">
                  <a16:creationId xmlns:a16="http://schemas.microsoft.com/office/drawing/2014/main" id="{CEA49EA5-7A08-4E4C-A24D-B39688D698A0}"/>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5920039-DDDB-47F4-ABBF-51A5BF5CA65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graphicFrame>
        <p:nvGraphicFramePr>
          <p:cNvPr id="19" name="Diagram 18">
            <a:extLst>
              <a:ext uri="{FF2B5EF4-FFF2-40B4-BE49-F238E27FC236}">
                <a16:creationId xmlns:a16="http://schemas.microsoft.com/office/drawing/2014/main" id="{E44A3B3D-77B9-4794-ADFA-2A480189D79B}"/>
              </a:ext>
            </a:extLst>
          </p:cNvPr>
          <p:cNvGraphicFramePr/>
          <p:nvPr>
            <p:extLst>
              <p:ext uri="{D42A27DB-BD31-4B8C-83A1-F6EECF244321}">
                <p14:modId xmlns:p14="http://schemas.microsoft.com/office/powerpoint/2010/main" val="2039161639"/>
              </p:ext>
            </p:extLst>
          </p:nvPr>
        </p:nvGraphicFramePr>
        <p:xfrm>
          <a:off x="680720" y="782526"/>
          <a:ext cx="7971824"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rved Down Arrow 2"/>
          <p:cNvSpPr/>
          <p:nvPr/>
        </p:nvSpPr>
        <p:spPr>
          <a:xfrm flipH="1">
            <a:off x="1242060" y="1182756"/>
            <a:ext cx="2514600" cy="566531"/>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Oval 3"/>
          <p:cNvSpPr/>
          <p:nvPr/>
        </p:nvSpPr>
        <p:spPr>
          <a:xfrm>
            <a:off x="680720" y="1811865"/>
            <a:ext cx="1302027" cy="12523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“Survival Mode”</a:t>
            </a:r>
          </a:p>
        </p:txBody>
      </p:sp>
      <p:sp>
        <p:nvSpPr>
          <p:cNvPr id="5" name="Curved Up Arrow 4"/>
          <p:cNvSpPr/>
          <p:nvPr/>
        </p:nvSpPr>
        <p:spPr>
          <a:xfrm>
            <a:off x="690880" y="3289852"/>
            <a:ext cx="2431114" cy="606287"/>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2782957" y="3389243"/>
            <a:ext cx="3816626" cy="1695837"/>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86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anim calcmode="lin" valueType="num">
                                      <p:cBhvr>
                                        <p:cTn id="12" dur="2000" fill="hold"/>
                                        <p:tgtEl>
                                          <p:spTgt spid="4"/>
                                        </p:tgtEl>
                                        <p:attrNameLst>
                                          <p:attrName>ppt_w</p:attrName>
                                        </p:attrNameLst>
                                      </p:cBhvr>
                                      <p:tavLst>
                                        <p:tav tm="0" fmla="#ppt_w*sin(2.5*pi*$)">
                                          <p:val>
                                            <p:fltVal val="0"/>
                                          </p:val>
                                        </p:tav>
                                        <p:tav tm="100000">
                                          <p:val>
                                            <p:fltVal val="1"/>
                                          </p:val>
                                        </p:tav>
                                      </p:tavLst>
                                    </p:anim>
                                    <p:anim calcmode="lin" valueType="num">
                                      <p:cBhvr>
                                        <p:cTn id="13"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1782305"/>
            <a:ext cx="9143999" cy="1323439"/>
          </a:xfrm>
          <a:prstGeom prst="rect">
            <a:avLst/>
          </a:prstGeom>
          <a:noFill/>
        </p:spPr>
        <p:txBody>
          <a:bodyPr wrap="square" rtlCol="0">
            <a:spAutoFit/>
          </a:bodyPr>
          <a:lstStyle/>
          <a:p>
            <a:pPr algn="ctr"/>
            <a:r>
              <a:rPr lang="en-US" sz="4000" dirty="0">
                <a:solidFill>
                  <a:schemeClr val="bg1"/>
                </a:solidFill>
              </a:rPr>
              <a:t>Mapping your Developmental Network:</a:t>
            </a:r>
          </a:p>
          <a:p>
            <a:pPr algn="ctr"/>
            <a:r>
              <a:rPr lang="en-US" sz="4000" dirty="0">
                <a:solidFill>
                  <a:schemeClr val="bg1"/>
                </a:solidFill>
              </a:rPr>
              <a:t>Identifying your Developers</a:t>
            </a:r>
          </a:p>
        </p:txBody>
      </p:sp>
    </p:spTree>
    <p:extLst>
      <p:ext uri="{BB962C8B-B14F-4D97-AF65-F5344CB8AC3E}">
        <p14:creationId xmlns:p14="http://schemas.microsoft.com/office/powerpoint/2010/main" val="3294030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Pieces</a:t>
            </a:r>
          </a:p>
        </p:txBody>
      </p:sp>
      <p:sp>
        <p:nvSpPr>
          <p:cNvPr id="4" name="Content Placeholder 3"/>
          <p:cNvSpPr>
            <a:spLocks noGrp="1"/>
          </p:cNvSpPr>
          <p:nvPr>
            <p:ph idx="1"/>
          </p:nvPr>
        </p:nvSpPr>
        <p:spPr/>
        <p:txBody>
          <a:bodyPr/>
          <a:lstStyle/>
          <a:p>
            <a:r>
              <a:rPr lang="en-US" dirty="0"/>
              <a:t>Your Developers: </a:t>
            </a:r>
            <a:r>
              <a:rPr lang="en-US" b="1" dirty="0"/>
              <a:t>Who</a:t>
            </a:r>
            <a:r>
              <a:rPr lang="en-US" dirty="0"/>
              <a:t> are your developers?</a:t>
            </a:r>
          </a:p>
          <a:p>
            <a:r>
              <a:rPr lang="en-US" dirty="0"/>
              <a:t>Type of support: </a:t>
            </a:r>
            <a:r>
              <a:rPr lang="en-US" b="1" dirty="0"/>
              <a:t>What</a:t>
            </a:r>
            <a:r>
              <a:rPr lang="en-US" dirty="0"/>
              <a:t> do your developers do for you?</a:t>
            </a:r>
          </a:p>
          <a:p>
            <a:pPr lvl="1"/>
            <a:r>
              <a:rPr lang="en-US" dirty="0"/>
              <a:t>Get your work done</a:t>
            </a:r>
          </a:p>
          <a:p>
            <a:pPr lvl="1"/>
            <a:r>
              <a:rPr lang="en-US" dirty="0"/>
              <a:t>Advance your career</a:t>
            </a:r>
          </a:p>
          <a:p>
            <a:pPr lvl="1"/>
            <a:r>
              <a:rPr lang="en-US" dirty="0"/>
              <a:t>Provide personal support</a:t>
            </a:r>
          </a:p>
          <a:p>
            <a:pPr lvl="1"/>
            <a:r>
              <a:rPr lang="en-US" dirty="0"/>
              <a:t>Are role models</a:t>
            </a:r>
          </a:p>
          <a:p>
            <a:r>
              <a:rPr lang="en-US" dirty="0"/>
              <a:t>Extent of assistance provided (</a:t>
            </a:r>
            <a:r>
              <a:rPr lang="en-US" b="1" dirty="0"/>
              <a:t>How much: </a:t>
            </a:r>
            <a:r>
              <a:rPr lang="en-US" dirty="0"/>
              <a:t>Never – Always)</a:t>
            </a:r>
          </a:p>
          <a:p>
            <a:endParaRPr lang="en-US" dirty="0"/>
          </a:p>
        </p:txBody>
      </p:sp>
      <p:sp>
        <p:nvSpPr>
          <p:cNvPr id="5" name="Text Placeholder 4"/>
          <p:cNvSpPr>
            <a:spLocks noGrp="1"/>
          </p:cNvSpPr>
          <p:nvPr>
            <p:ph type="body" sz="quarter" idx="13"/>
          </p:nvPr>
        </p:nvSpPr>
        <p:spPr/>
        <p:txBody>
          <a:bodyPr/>
          <a:lstStyle/>
          <a:p>
            <a:endParaRPr lang="en-US"/>
          </a:p>
        </p:txBody>
      </p:sp>
      <p:sp>
        <p:nvSpPr>
          <p:cNvPr id="2" name="Slide Number Placeholder 1"/>
          <p:cNvSpPr>
            <a:spLocks noGrp="1"/>
          </p:cNvSpPr>
          <p:nvPr>
            <p:ph type="sldNum" sz="quarter" idx="4294967295"/>
          </p:nvPr>
        </p:nvSpPr>
        <p:spPr>
          <a:xfrm>
            <a:off x="8797925" y="4779963"/>
            <a:ext cx="346075" cy="231775"/>
          </a:xfrm>
          <a:prstGeom prst="rect">
            <a:avLst/>
          </a:prstGeom>
        </p:spPr>
        <p:txBody>
          <a:bodyPr/>
          <a:lstStyle/>
          <a:p>
            <a:fld id="{0D558541-60C9-42A2-8392-FF12533A6B7A}" type="slidenum">
              <a:rPr lang="en-US" smtClean="0"/>
              <a:pPr/>
              <a:t>22</a:t>
            </a:fld>
            <a:endParaRPr lang="en-US" dirty="0"/>
          </a:p>
        </p:txBody>
      </p:sp>
    </p:spTree>
    <p:extLst>
      <p:ext uri="{BB962C8B-B14F-4D97-AF65-F5344CB8AC3E}">
        <p14:creationId xmlns:p14="http://schemas.microsoft.com/office/powerpoint/2010/main" val="2275608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Identifying Your Developers</a:t>
            </a:r>
          </a:p>
        </p:txBody>
      </p:sp>
      <p:grpSp>
        <p:nvGrpSpPr>
          <p:cNvPr id="9" name="Group 8">
            <a:extLst>
              <a:ext uri="{FF2B5EF4-FFF2-40B4-BE49-F238E27FC236}">
                <a16:creationId xmlns:a16="http://schemas.microsoft.com/office/drawing/2014/main" id="{E4C9437C-BF3D-4D2F-A3FA-94018E6BBE98}"/>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FA31483D-8CCC-411B-BF4C-5D4D78BAF276}"/>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52DCF14-56A1-4F36-8A25-7D2B82D3F4F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graphicFrame>
        <p:nvGraphicFramePr>
          <p:cNvPr id="17" name="Table 5">
            <a:extLst>
              <a:ext uri="{FF2B5EF4-FFF2-40B4-BE49-F238E27FC236}">
                <a16:creationId xmlns:a16="http://schemas.microsoft.com/office/drawing/2014/main" id="{C930D8F6-BC03-45D3-B9BF-FB318A7C2832}"/>
              </a:ext>
            </a:extLst>
          </p:cNvPr>
          <p:cNvGraphicFramePr>
            <a:graphicFrameLocks noGrp="1"/>
          </p:cNvGraphicFramePr>
          <p:nvPr>
            <p:extLst>
              <p:ext uri="{D42A27DB-BD31-4B8C-83A1-F6EECF244321}">
                <p14:modId xmlns:p14="http://schemas.microsoft.com/office/powerpoint/2010/main" val="3878526168"/>
              </p:ext>
            </p:extLst>
          </p:nvPr>
        </p:nvGraphicFramePr>
        <p:xfrm>
          <a:off x="2034034" y="1007353"/>
          <a:ext cx="6160127" cy="3428279"/>
        </p:xfrm>
        <a:graphic>
          <a:graphicData uri="http://schemas.openxmlformats.org/drawingml/2006/table">
            <a:tbl>
              <a:tblPr>
                <a:tableStyleId>{2D5ABB26-0587-4C30-8999-92F81FD0307C}</a:tableStyleId>
              </a:tblPr>
              <a:tblGrid>
                <a:gridCol w="1433471">
                  <a:extLst>
                    <a:ext uri="{9D8B030D-6E8A-4147-A177-3AD203B41FA5}">
                      <a16:colId xmlns:a16="http://schemas.microsoft.com/office/drawing/2014/main" val="4184382081"/>
                    </a:ext>
                  </a:extLst>
                </a:gridCol>
                <a:gridCol w="1146604">
                  <a:extLst>
                    <a:ext uri="{9D8B030D-6E8A-4147-A177-3AD203B41FA5}">
                      <a16:colId xmlns:a16="http://schemas.microsoft.com/office/drawing/2014/main" val="299424248"/>
                    </a:ext>
                  </a:extLst>
                </a:gridCol>
                <a:gridCol w="1096015">
                  <a:extLst>
                    <a:ext uri="{9D8B030D-6E8A-4147-A177-3AD203B41FA5}">
                      <a16:colId xmlns:a16="http://schemas.microsoft.com/office/drawing/2014/main" val="513185463"/>
                    </a:ext>
                  </a:extLst>
                </a:gridCol>
                <a:gridCol w="1252011">
                  <a:extLst>
                    <a:ext uri="{9D8B030D-6E8A-4147-A177-3AD203B41FA5}">
                      <a16:colId xmlns:a16="http://schemas.microsoft.com/office/drawing/2014/main" val="3329689662"/>
                    </a:ext>
                  </a:extLst>
                </a:gridCol>
                <a:gridCol w="1232026">
                  <a:extLst>
                    <a:ext uri="{9D8B030D-6E8A-4147-A177-3AD203B41FA5}">
                      <a16:colId xmlns:a16="http://schemas.microsoft.com/office/drawing/2014/main" val="2403363958"/>
                    </a:ext>
                  </a:extLst>
                </a:gridCol>
              </a:tblGrid>
              <a:tr h="310898">
                <a:tc rowSpan="2">
                  <a:txBody>
                    <a:bodyPr/>
                    <a:lstStyle/>
                    <a:p>
                      <a:pPr algn="ctr"/>
                      <a:r>
                        <a:rPr lang="en-US" sz="1400" b="1" dirty="0"/>
                        <a:t>Developer Name</a:t>
                      </a:r>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4">
                  <a:txBody>
                    <a:bodyPr/>
                    <a:lstStyle/>
                    <a:p>
                      <a:pPr algn="ctr"/>
                      <a:r>
                        <a:rPr lang="en-US" sz="1400" b="1" dirty="0"/>
                        <a:t>Type of Support Provided</a:t>
                      </a:r>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149979"/>
                  </a:ext>
                </a:extLst>
              </a:tr>
              <a:tr h="1251993">
                <a:tc vMerge="1">
                  <a:txBody>
                    <a:bodyPr/>
                    <a:lstStyle/>
                    <a:p>
                      <a:endParaRPr lang="en-US"/>
                    </a:p>
                  </a:txBody>
                  <a:tcPr/>
                </a:tc>
                <a:tc>
                  <a:txBody>
                    <a:bodyPr/>
                    <a:lstStyle/>
                    <a:p>
                      <a:pPr algn="ctr"/>
                      <a:endParaRPr lang="en-US" sz="1400" b="0" dirty="0"/>
                    </a:p>
                    <a:p>
                      <a:pPr algn="ctr"/>
                      <a:r>
                        <a:rPr lang="en-US" sz="1400" b="0" dirty="0"/>
                        <a:t>Helps me get the</a:t>
                      </a:r>
                      <a:r>
                        <a:rPr lang="en-US" sz="1400" b="0" baseline="0" dirty="0"/>
                        <a:t> job </a:t>
                      </a:r>
                      <a:r>
                        <a:rPr lang="en-US" sz="1400" b="0" dirty="0"/>
                        <a:t>done</a:t>
                      </a:r>
                    </a:p>
                    <a:p>
                      <a:pPr algn="ctr"/>
                      <a:endParaRPr lang="en-US" sz="1400" b="0" dirty="0"/>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b="0" dirty="0"/>
                        <a:t>Helps advance my career</a:t>
                      </a:r>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b="0" dirty="0"/>
                        <a:t>Provides personal support</a:t>
                      </a:r>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b="0" dirty="0"/>
                        <a:t>Is a role model for me</a:t>
                      </a:r>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1714202"/>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2852753"/>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01330"/>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995104"/>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9951316"/>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2833951"/>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4370721"/>
                  </a:ext>
                </a:extLst>
              </a:tr>
            </a:tbl>
          </a:graphicData>
        </a:graphic>
      </p:graphicFrame>
      <p:grpSp>
        <p:nvGrpSpPr>
          <p:cNvPr id="52" name="Group 51">
            <a:extLst>
              <a:ext uri="{FF2B5EF4-FFF2-40B4-BE49-F238E27FC236}">
                <a16:creationId xmlns:a16="http://schemas.microsoft.com/office/drawing/2014/main" id="{F25D4036-0146-445C-9916-90D3BC933B25}"/>
              </a:ext>
            </a:extLst>
          </p:cNvPr>
          <p:cNvGrpSpPr/>
          <p:nvPr/>
        </p:nvGrpSpPr>
        <p:grpSpPr>
          <a:xfrm>
            <a:off x="3867632" y="2186389"/>
            <a:ext cx="4183647" cy="281729"/>
            <a:chOff x="3867632" y="2186389"/>
            <a:chExt cx="4183647" cy="281729"/>
          </a:xfrm>
        </p:grpSpPr>
        <p:sp>
          <p:nvSpPr>
            <p:cNvPr id="25" name="Rectangle 24">
              <a:extLst>
                <a:ext uri="{FF2B5EF4-FFF2-40B4-BE49-F238E27FC236}">
                  <a16:creationId xmlns:a16="http://schemas.microsoft.com/office/drawing/2014/main" id="{161E767D-6995-491E-B97C-C79162C791CE}"/>
                </a:ext>
              </a:extLst>
            </p:cNvPr>
            <p:cNvSpPr/>
            <p:nvPr/>
          </p:nvSpPr>
          <p:spPr>
            <a:xfrm>
              <a:off x="3867632" y="2191329"/>
              <a:ext cx="274320" cy="274320"/>
            </a:xfrm>
            <a:prstGeom prst="rect">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63DC76D-36C2-4EAE-871D-AFA342BD5852}"/>
                </a:ext>
              </a:extLst>
            </p:cNvPr>
            <p:cNvSpPr/>
            <p:nvPr/>
          </p:nvSpPr>
          <p:spPr>
            <a:xfrm>
              <a:off x="7108405" y="2191329"/>
              <a:ext cx="277000" cy="27432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74269B2C-E2A9-4A06-9DB8-494EBFA66620}"/>
                </a:ext>
              </a:extLst>
            </p:cNvPr>
            <p:cNvSpPr/>
            <p:nvPr/>
          </p:nvSpPr>
          <p:spPr>
            <a:xfrm>
              <a:off x="5004710" y="2193798"/>
              <a:ext cx="277000" cy="274320"/>
            </a:xfrm>
            <a:prstGeom prst="triangl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04C1FE9C-CB82-4B27-A756-D76639AFA27A}"/>
                </a:ext>
              </a:extLst>
            </p:cNvPr>
            <p:cNvSpPr/>
            <p:nvPr/>
          </p:nvSpPr>
          <p:spPr>
            <a:xfrm>
              <a:off x="7450801" y="2191328"/>
              <a:ext cx="277000" cy="274320"/>
            </a:xfrm>
            <a:prstGeom prst="triangl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10B9F8D-C370-418B-8B9D-68548207B07E}"/>
                </a:ext>
              </a:extLst>
            </p:cNvPr>
            <p:cNvSpPr/>
            <p:nvPr/>
          </p:nvSpPr>
          <p:spPr>
            <a:xfrm>
              <a:off x="6189360" y="2186389"/>
              <a:ext cx="277000" cy="274320"/>
            </a:xfrm>
            <a:prstGeom prst="ellips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A435D90-E1E0-4D60-BEAE-0E61E32557A4}"/>
                </a:ext>
              </a:extLst>
            </p:cNvPr>
            <p:cNvSpPr/>
            <p:nvPr/>
          </p:nvSpPr>
          <p:spPr>
            <a:xfrm>
              <a:off x="7774279" y="2191327"/>
              <a:ext cx="277000" cy="274320"/>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BF97CA1D-E2F9-484B-9D5E-C127AC0EF60D}"/>
              </a:ext>
            </a:extLst>
          </p:cNvPr>
          <p:cNvGrpSpPr/>
          <p:nvPr/>
        </p:nvGrpSpPr>
        <p:grpSpPr>
          <a:xfrm>
            <a:off x="989547" y="1007353"/>
            <a:ext cx="998030" cy="3429862"/>
            <a:chOff x="913570" y="1066075"/>
            <a:chExt cx="998030" cy="3429862"/>
          </a:xfrm>
        </p:grpSpPr>
        <p:sp>
          <p:nvSpPr>
            <p:cNvPr id="20" name="TextBox 19">
              <a:extLst>
                <a:ext uri="{FF2B5EF4-FFF2-40B4-BE49-F238E27FC236}">
                  <a16:creationId xmlns:a16="http://schemas.microsoft.com/office/drawing/2014/main" id="{AF717785-A20C-4CF1-91EE-FDB63848964D}"/>
                </a:ext>
              </a:extLst>
            </p:cNvPr>
            <p:cNvSpPr txBox="1"/>
            <p:nvPr/>
          </p:nvSpPr>
          <p:spPr>
            <a:xfrm>
              <a:off x="1101955" y="1253036"/>
              <a:ext cx="621259" cy="307777"/>
            </a:xfrm>
            <a:prstGeom prst="rect">
              <a:avLst/>
            </a:prstGeom>
            <a:noFill/>
          </p:spPr>
          <p:txBody>
            <a:bodyPr wrap="none" rtlCol="0">
              <a:spAutoFit/>
            </a:bodyPr>
            <a:lstStyle/>
            <a:p>
              <a:pPr algn="ctr"/>
              <a:r>
                <a:rPr lang="en-US" sz="1400" dirty="0"/>
                <a:t>Never</a:t>
              </a:r>
            </a:p>
          </p:txBody>
        </p:sp>
        <p:sp>
          <p:nvSpPr>
            <p:cNvPr id="21" name="TextBox 20">
              <a:extLst>
                <a:ext uri="{FF2B5EF4-FFF2-40B4-BE49-F238E27FC236}">
                  <a16:creationId xmlns:a16="http://schemas.microsoft.com/office/drawing/2014/main" id="{20C16D7F-E141-4D5C-A846-D24045F67204}"/>
                </a:ext>
              </a:extLst>
            </p:cNvPr>
            <p:cNvSpPr txBox="1"/>
            <p:nvPr/>
          </p:nvSpPr>
          <p:spPr>
            <a:xfrm>
              <a:off x="1091408" y="1986817"/>
              <a:ext cx="642355" cy="307777"/>
            </a:xfrm>
            <a:prstGeom prst="rect">
              <a:avLst/>
            </a:prstGeom>
            <a:noFill/>
          </p:spPr>
          <p:txBody>
            <a:bodyPr wrap="none" rtlCol="0">
              <a:spAutoFit/>
            </a:bodyPr>
            <a:lstStyle/>
            <a:p>
              <a:pPr algn="ctr"/>
              <a:r>
                <a:rPr lang="en-US" sz="1400" dirty="0"/>
                <a:t>Rarely</a:t>
              </a:r>
            </a:p>
          </p:txBody>
        </p:sp>
        <p:sp>
          <p:nvSpPr>
            <p:cNvPr id="22" name="TextBox 21">
              <a:extLst>
                <a:ext uri="{FF2B5EF4-FFF2-40B4-BE49-F238E27FC236}">
                  <a16:creationId xmlns:a16="http://schemas.microsoft.com/office/drawing/2014/main" id="{0745D450-4BBF-461D-9834-419ED4103BB6}"/>
                </a:ext>
              </a:extLst>
            </p:cNvPr>
            <p:cNvSpPr txBox="1"/>
            <p:nvPr/>
          </p:nvSpPr>
          <p:spPr>
            <a:xfrm>
              <a:off x="913570" y="2720598"/>
              <a:ext cx="998030" cy="307777"/>
            </a:xfrm>
            <a:prstGeom prst="rect">
              <a:avLst/>
            </a:prstGeom>
            <a:noFill/>
          </p:spPr>
          <p:txBody>
            <a:bodyPr wrap="none" rtlCol="0">
              <a:spAutoFit/>
            </a:bodyPr>
            <a:lstStyle/>
            <a:p>
              <a:pPr algn="ctr"/>
              <a:r>
                <a:rPr lang="en-US" sz="1400" dirty="0"/>
                <a:t>Sometimes</a:t>
              </a:r>
            </a:p>
          </p:txBody>
        </p:sp>
        <p:sp>
          <p:nvSpPr>
            <p:cNvPr id="23" name="TextBox 22">
              <a:extLst>
                <a:ext uri="{FF2B5EF4-FFF2-40B4-BE49-F238E27FC236}">
                  <a16:creationId xmlns:a16="http://schemas.microsoft.com/office/drawing/2014/main" id="{DC21BE3B-956A-4BEF-BC30-C69E85DB76F8}"/>
                </a:ext>
              </a:extLst>
            </p:cNvPr>
            <p:cNvSpPr txBox="1"/>
            <p:nvPr/>
          </p:nvSpPr>
          <p:spPr>
            <a:xfrm>
              <a:off x="1112022" y="3454379"/>
              <a:ext cx="601127" cy="307777"/>
            </a:xfrm>
            <a:prstGeom prst="rect">
              <a:avLst/>
            </a:prstGeom>
            <a:noFill/>
          </p:spPr>
          <p:txBody>
            <a:bodyPr wrap="none" rtlCol="0">
              <a:spAutoFit/>
            </a:bodyPr>
            <a:lstStyle/>
            <a:p>
              <a:pPr algn="ctr"/>
              <a:r>
                <a:rPr lang="en-US" sz="1400" dirty="0"/>
                <a:t>Often</a:t>
              </a:r>
            </a:p>
          </p:txBody>
        </p:sp>
        <p:sp>
          <p:nvSpPr>
            <p:cNvPr id="24" name="TextBox 23">
              <a:extLst>
                <a:ext uri="{FF2B5EF4-FFF2-40B4-BE49-F238E27FC236}">
                  <a16:creationId xmlns:a16="http://schemas.microsoft.com/office/drawing/2014/main" id="{B3ABE1B6-8D4E-439F-A83B-D8DA583AA480}"/>
                </a:ext>
              </a:extLst>
            </p:cNvPr>
            <p:cNvSpPr txBox="1"/>
            <p:nvPr/>
          </p:nvSpPr>
          <p:spPr>
            <a:xfrm>
              <a:off x="1067266" y="4188160"/>
              <a:ext cx="690638" cy="307777"/>
            </a:xfrm>
            <a:prstGeom prst="rect">
              <a:avLst/>
            </a:prstGeom>
            <a:noFill/>
          </p:spPr>
          <p:txBody>
            <a:bodyPr wrap="none" rtlCol="0">
              <a:spAutoFit/>
            </a:bodyPr>
            <a:lstStyle/>
            <a:p>
              <a:pPr algn="ctr"/>
              <a:r>
                <a:rPr lang="en-US" sz="1400" dirty="0"/>
                <a:t>Always</a:t>
              </a:r>
            </a:p>
          </p:txBody>
        </p:sp>
        <p:sp>
          <p:nvSpPr>
            <p:cNvPr id="35" name="TextBox 34">
              <a:extLst>
                <a:ext uri="{FF2B5EF4-FFF2-40B4-BE49-F238E27FC236}">
                  <a16:creationId xmlns:a16="http://schemas.microsoft.com/office/drawing/2014/main" id="{2C64D9C1-E297-4041-BF39-4818FC904D2F}"/>
                </a:ext>
              </a:extLst>
            </p:cNvPr>
            <p:cNvSpPr txBox="1"/>
            <p:nvPr/>
          </p:nvSpPr>
          <p:spPr>
            <a:xfrm>
              <a:off x="1277772" y="1066075"/>
              <a:ext cx="269626" cy="292388"/>
            </a:xfrm>
            <a:prstGeom prst="rect">
              <a:avLst/>
            </a:prstGeom>
            <a:noFill/>
          </p:spPr>
          <p:txBody>
            <a:bodyPr wrap="none" rtlCol="0">
              <a:spAutoFit/>
            </a:bodyPr>
            <a:lstStyle/>
            <a:p>
              <a:pPr algn="ctr"/>
              <a:r>
                <a:rPr lang="en-US" sz="1300" dirty="0"/>
                <a:t>1</a:t>
              </a:r>
            </a:p>
          </p:txBody>
        </p:sp>
        <p:sp>
          <p:nvSpPr>
            <p:cNvPr id="37" name="TextBox 36">
              <a:extLst>
                <a:ext uri="{FF2B5EF4-FFF2-40B4-BE49-F238E27FC236}">
                  <a16:creationId xmlns:a16="http://schemas.microsoft.com/office/drawing/2014/main" id="{EC60AB81-C777-478F-8361-DE13AFDC426D}"/>
                </a:ext>
              </a:extLst>
            </p:cNvPr>
            <p:cNvSpPr txBox="1"/>
            <p:nvPr/>
          </p:nvSpPr>
          <p:spPr>
            <a:xfrm>
              <a:off x="1277772" y="1802729"/>
              <a:ext cx="269626" cy="292388"/>
            </a:xfrm>
            <a:prstGeom prst="rect">
              <a:avLst/>
            </a:prstGeom>
            <a:noFill/>
          </p:spPr>
          <p:txBody>
            <a:bodyPr wrap="none" rtlCol="0">
              <a:spAutoFit/>
            </a:bodyPr>
            <a:lstStyle/>
            <a:p>
              <a:pPr algn="ctr"/>
              <a:r>
                <a:rPr lang="en-US" sz="1300" dirty="0"/>
                <a:t>2</a:t>
              </a:r>
            </a:p>
          </p:txBody>
        </p:sp>
        <p:sp>
          <p:nvSpPr>
            <p:cNvPr id="39" name="TextBox 38">
              <a:extLst>
                <a:ext uri="{FF2B5EF4-FFF2-40B4-BE49-F238E27FC236}">
                  <a16:creationId xmlns:a16="http://schemas.microsoft.com/office/drawing/2014/main" id="{565FD208-6CC3-4D26-84F6-478D4E7108F2}"/>
                </a:ext>
              </a:extLst>
            </p:cNvPr>
            <p:cNvSpPr txBox="1"/>
            <p:nvPr/>
          </p:nvSpPr>
          <p:spPr>
            <a:xfrm>
              <a:off x="1277772" y="2539383"/>
              <a:ext cx="269626" cy="292388"/>
            </a:xfrm>
            <a:prstGeom prst="rect">
              <a:avLst/>
            </a:prstGeom>
            <a:noFill/>
          </p:spPr>
          <p:txBody>
            <a:bodyPr wrap="none" rtlCol="0">
              <a:spAutoFit/>
            </a:bodyPr>
            <a:lstStyle/>
            <a:p>
              <a:pPr algn="ctr"/>
              <a:r>
                <a:rPr lang="en-US" sz="1300" dirty="0"/>
                <a:t>3</a:t>
              </a:r>
            </a:p>
          </p:txBody>
        </p:sp>
        <p:sp>
          <p:nvSpPr>
            <p:cNvPr id="41" name="TextBox 40">
              <a:extLst>
                <a:ext uri="{FF2B5EF4-FFF2-40B4-BE49-F238E27FC236}">
                  <a16:creationId xmlns:a16="http://schemas.microsoft.com/office/drawing/2014/main" id="{FDDC622C-EF9F-4277-8C43-2A83356D19ED}"/>
                </a:ext>
              </a:extLst>
            </p:cNvPr>
            <p:cNvSpPr txBox="1"/>
            <p:nvPr/>
          </p:nvSpPr>
          <p:spPr>
            <a:xfrm>
              <a:off x="1277772" y="4012692"/>
              <a:ext cx="269626" cy="292388"/>
            </a:xfrm>
            <a:prstGeom prst="rect">
              <a:avLst/>
            </a:prstGeom>
            <a:noFill/>
          </p:spPr>
          <p:txBody>
            <a:bodyPr wrap="none" rtlCol="0">
              <a:spAutoFit/>
            </a:bodyPr>
            <a:lstStyle/>
            <a:p>
              <a:pPr algn="ctr"/>
              <a:r>
                <a:rPr lang="en-US" sz="1300" dirty="0"/>
                <a:t>5</a:t>
              </a:r>
            </a:p>
          </p:txBody>
        </p:sp>
        <p:sp>
          <p:nvSpPr>
            <p:cNvPr id="43" name="TextBox 42">
              <a:extLst>
                <a:ext uri="{FF2B5EF4-FFF2-40B4-BE49-F238E27FC236}">
                  <a16:creationId xmlns:a16="http://schemas.microsoft.com/office/drawing/2014/main" id="{4B553944-E2C0-44A4-A4A0-2B0763A2D642}"/>
                </a:ext>
              </a:extLst>
            </p:cNvPr>
            <p:cNvSpPr txBox="1"/>
            <p:nvPr/>
          </p:nvSpPr>
          <p:spPr>
            <a:xfrm>
              <a:off x="1277772" y="3276037"/>
              <a:ext cx="269626" cy="292388"/>
            </a:xfrm>
            <a:prstGeom prst="rect">
              <a:avLst/>
            </a:prstGeom>
            <a:noFill/>
          </p:spPr>
          <p:txBody>
            <a:bodyPr wrap="none" rtlCol="0">
              <a:spAutoFit/>
            </a:bodyPr>
            <a:lstStyle/>
            <a:p>
              <a:pPr algn="ctr"/>
              <a:r>
                <a:rPr lang="en-US" sz="1300" dirty="0"/>
                <a:t>4</a:t>
              </a:r>
            </a:p>
          </p:txBody>
        </p:sp>
        <p:cxnSp>
          <p:nvCxnSpPr>
            <p:cNvPr id="45" name="Straight Connector 44">
              <a:extLst>
                <a:ext uri="{FF2B5EF4-FFF2-40B4-BE49-F238E27FC236}">
                  <a16:creationId xmlns:a16="http://schemas.microsoft.com/office/drawing/2014/main" id="{8AFCFEA7-371E-4944-9C6C-5C3CA5362FDD}"/>
                </a:ext>
              </a:extLst>
            </p:cNvPr>
            <p:cNvCxnSpPr>
              <a:cxnSpLocks/>
            </p:cNvCxnSpPr>
            <p:nvPr/>
          </p:nvCxnSpPr>
          <p:spPr>
            <a:xfrm>
              <a:off x="1412584" y="1586930"/>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FC1B505F-D802-45AB-9C96-ACE2F06EC100}"/>
                </a:ext>
              </a:extLst>
            </p:cNvPr>
            <p:cNvCxnSpPr>
              <a:cxnSpLocks/>
            </p:cNvCxnSpPr>
            <p:nvPr/>
          </p:nvCxnSpPr>
          <p:spPr>
            <a:xfrm>
              <a:off x="1412585" y="2322147"/>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cxnSp>
          <p:nvCxnSpPr>
            <p:cNvPr id="47" name="Straight Connector 46">
              <a:extLst>
                <a:ext uri="{FF2B5EF4-FFF2-40B4-BE49-F238E27FC236}">
                  <a16:creationId xmlns:a16="http://schemas.microsoft.com/office/drawing/2014/main" id="{531E9BF2-A1A1-4EC5-ACC2-8F0F5063203C}"/>
                </a:ext>
              </a:extLst>
            </p:cNvPr>
            <p:cNvCxnSpPr>
              <a:cxnSpLocks/>
            </p:cNvCxnSpPr>
            <p:nvPr/>
          </p:nvCxnSpPr>
          <p:spPr>
            <a:xfrm>
              <a:off x="1412585" y="3057365"/>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cxnSp>
          <p:nvCxnSpPr>
            <p:cNvPr id="49" name="Straight Connector 48">
              <a:extLst>
                <a:ext uri="{FF2B5EF4-FFF2-40B4-BE49-F238E27FC236}">
                  <a16:creationId xmlns:a16="http://schemas.microsoft.com/office/drawing/2014/main" id="{7F5F25B7-26B9-4B0F-A20C-AFE58C41FABC}"/>
                </a:ext>
              </a:extLst>
            </p:cNvPr>
            <p:cNvCxnSpPr>
              <a:cxnSpLocks/>
            </p:cNvCxnSpPr>
            <p:nvPr/>
          </p:nvCxnSpPr>
          <p:spPr>
            <a:xfrm>
              <a:off x="1412584" y="3792583"/>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6847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Mapping Your Developmental Network</a:t>
            </a:r>
          </a:p>
        </p:txBody>
      </p:sp>
      <p:grpSp>
        <p:nvGrpSpPr>
          <p:cNvPr id="9" name="Group 8">
            <a:extLst>
              <a:ext uri="{FF2B5EF4-FFF2-40B4-BE49-F238E27FC236}">
                <a16:creationId xmlns:a16="http://schemas.microsoft.com/office/drawing/2014/main" id="{241ED089-FAF7-46F5-971B-1A7F7ECA0523}"/>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0D53F6CE-B4C6-4052-B42E-8A3B5EA89257}"/>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E9F9C5B-86EE-4ABB-8ED7-471591A32E9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5" name="Rectangle: Rounded Corners 4">
            <a:extLst>
              <a:ext uri="{FF2B5EF4-FFF2-40B4-BE49-F238E27FC236}">
                <a16:creationId xmlns:a16="http://schemas.microsoft.com/office/drawing/2014/main" id="{C5DFFFC2-3589-49BE-9B2F-821B2409241C}"/>
              </a:ext>
            </a:extLst>
          </p:cNvPr>
          <p:cNvSpPr/>
          <p:nvPr/>
        </p:nvSpPr>
        <p:spPr>
          <a:xfrm>
            <a:off x="273588" y="1761259"/>
            <a:ext cx="1828800" cy="457200"/>
          </a:xfrm>
          <a:prstGeom prst="roundRect">
            <a:avLst>
              <a:gd name="adj" fmla="val 9470"/>
            </a:avLst>
          </a:prstGeom>
          <a:solidFill>
            <a:srgbClr val="837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Get the Job Done</a:t>
            </a:r>
          </a:p>
        </p:txBody>
      </p:sp>
      <p:grpSp>
        <p:nvGrpSpPr>
          <p:cNvPr id="21" name="Group 20">
            <a:extLst>
              <a:ext uri="{FF2B5EF4-FFF2-40B4-BE49-F238E27FC236}">
                <a16:creationId xmlns:a16="http://schemas.microsoft.com/office/drawing/2014/main" id="{C96B733A-EDE5-4B67-AB5B-2DE2BF95F8A9}"/>
              </a:ext>
            </a:extLst>
          </p:cNvPr>
          <p:cNvGrpSpPr/>
          <p:nvPr/>
        </p:nvGrpSpPr>
        <p:grpSpPr>
          <a:xfrm>
            <a:off x="2185876" y="1760367"/>
            <a:ext cx="3741088" cy="457200"/>
            <a:chOff x="5129324" y="1761259"/>
            <a:chExt cx="3741088" cy="457200"/>
          </a:xfrm>
        </p:grpSpPr>
        <p:sp>
          <p:nvSpPr>
            <p:cNvPr id="22" name="Rectangle: Rounded Corners 21">
              <a:extLst>
                <a:ext uri="{FF2B5EF4-FFF2-40B4-BE49-F238E27FC236}">
                  <a16:creationId xmlns:a16="http://schemas.microsoft.com/office/drawing/2014/main" id="{81AB931A-26DE-4377-AA27-29587A1FAB0A}"/>
                </a:ext>
              </a:extLst>
            </p:cNvPr>
            <p:cNvSpPr/>
            <p:nvPr/>
          </p:nvSpPr>
          <p:spPr>
            <a:xfrm>
              <a:off x="5129324" y="1761259"/>
              <a:ext cx="1828800" cy="457200"/>
            </a:xfrm>
            <a:prstGeom prst="roundRect">
              <a:avLst>
                <a:gd name="adj" fmla="val 9470"/>
              </a:avLst>
            </a:prstGeom>
            <a:solidFill>
              <a:srgbClr val="9F92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effectLst>
                    <a:outerShdw blurRad="38100" dist="38100" dir="2700000" algn="tl">
                      <a:srgbClr val="000000">
                        <a:alpha val="43137"/>
                      </a:srgbClr>
                    </a:outerShdw>
                  </a:effectLst>
                </a:rPr>
                <a:t>Advance Your Career</a:t>
              </a:r>
            </a:p>
          </p:txBody>
        </p:sp>
        <p:sp>
          <p:nvSpPr>
            <p:cNvPr id="23" name="Rectangle: Rounded Corners 22">
              <a:extLst>
                <a:ext uri="{FF2B5EF4-FFF2-40B4-BE49-F238E27FC236}">
                  <a16:creationId xmlns:a16="http://schemas.microsoft.com/office/drawing/2014/main" id="{94E5F705-C811-401D-829F-70369344B5FD}"/>
                </a:ext>
              </a:extLst>
            </p:cNvPr>
            <p:cNvSpPr/>
            <p:nvPr/>
          </p:nvSpPr>
          <p:spPr>
            <a:xfrm>
              <a:off x="7041612" y="1761259"/>
              <a:ext cx="1828800" cy="457200"/>
            </a:xfrm>
            <a:prstGeom prst="roundRect">
              <a:avLst>
                <a:gd name="adj" fmla="val 9470"/>
              </a:avLst>
            </a:prstGeom>
            <a:solidFill>
              <a:srgbClr val="BBB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Personal Support</a:t>
              </a:r>
            </a:p>
          </p:txBody>
        </p:sp>
      </p:grpSp>
    </p:spTree>
    <p:extLst>
      <p:ext uri="{BB962C8B-B14F-4D97-AF65-F5344CB8AC3E}">
        <p14:creationId xmlns:p14="http://schemas.microsoft.com/office/powerpoint/2010/main" val="137005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Mapping Your Developmental Network</a:t>
            </a:r>
          </a:p>
        </p:txBody>
      </p:sp>
      <p:grpSp>
        <p:nvGrpSpPr>
          <p:cNvPr id="9" name="Group 8">
            <a:extLst>
              <a:ext uri="{FF2B5EF4-FFF2-40B4-BE49-F238E27FC236}">
                <a16:creationId xmlns:a16="http://schemas.microsoft.com/office/drawing/2014/main" id="{241ED089-FAF7-46F5-971B-1A7F7ECA0523}"/>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0D53F6CE-B4C6-4052-B42E-8A3B5EA89257}"/>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E9F9C5B-86EE-4ABB-8ED7-471591A32E9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4" name="Rectangle: Rounded Corners 3">
            <a:extLst>
              <a:ext uri="{FF2B5EF4-FFF2-40B4-BE49-F238E27FC236}">
                <a16:creationId xmlns:a16="http://schemas.microsoft.com/office/drawing/2014/main" id="{F8AF00F5-D7A5-47BB-8F15-94DD4F66E1ED}"/>
              </a:ext>
            </a:extLst>
          </p:cNvPr>
          <p:cNvSpPr/>
          <p:nvPr/>
        </p:nvSpPr>
        <p:spPr>
          <a:xfrm>
            <a:off x="777871" y="2061466"/>
            <a:ext cx="4267965" cy="2560323"/>
          </a:xfrm>
          <a:prstGeom prst="roundRect">
            <a:avLst>
              <a:gd name="adj" fmla="val 5747"/>
            </a:avLst>
          </a:prstGeom>
          <a:solidFill>
            <a:schemeClr val="bg1">
              <a:lumMod val="95000"/>
            </a:schemeClr>
          </a:solidFill>
          <a:effectLst/>
        </p:spPr>
        <p:style>
          <a:lnRef idx="1">
            <a:schemeClr val="accent1"/>
          </a:lnRef>
          <a:fillRef idx="3">
            <a:schemeClr val="accent1"/>
          </a:fillRef>
          <a:effectRef idx="2">
            <a:schemeClr val="accent1"/>
          </a:effectRef>
          <a:fontRef idx="minor">
            <a:schemeClr val="lt1"/>
          </a:fontRef>
        </p:style>
        <p:txBody>
          <a:bodyPr rtlCol="0" anchor="b"/>
          <a:lstStyle/>
          <a:p>
            <a:pPr marL="285750" indent="-285750">
              <a:buFont typeface="Arial" panose="020B0604020202020204" pitchFamily="34" charset="0"/>
              <a:buChar char="•"/>
            </a:pPr>
            <a:r>
              <a:rPr lang="en-US" dirty="0">
                <a:solidFill>
                  <a:schemeClr val="tx1"/>
                </a:solidFill>
              </a:rPr>
              <a:t>Are helpful and useful in doing your work;</a:t>
            </a:r>
          </a:p>
          <a:p>
            <a:pPr marL="285750" indent="-285750">
              <a:buClr>
                <a:srgbClr val="83729D"/>
              </a:buClr>
              <a:buFont typeface="Arial" panose="020B0604020202020204" pitchFamily="34" charset="0"/>
              <a:buChar char="•"/>
            </a:pPr>
            <a:r>
              <a:rPr lang="en-US" dirty="0">
                <a:solidFill>
                  <a:schemeClr val="tx1"/>
                </a:solidFill>
              </a:rPr>
              <a:t>May work directly with you; and/or,</a:t>
            </a:r>
          </a:p>
          <a:p>
            <a:pPr marL="285750" indent="-285750">
              <a:buFont typeface="Arial" panose="020B0604020202020204" pitchFamily="34" charset="0"/>
              <a:buChar char="•"/>
            </a:pPr>
            <a:r>
              <a:rPr lang="en-US" dirty="0">
                <a:solidFill>
                  <a:schemeClr val="tx1"/>
                </a:solidFill>
              </a:rPr>
              <a:t>Have provided leads to others who helped you with important information, scientific or technical advice, professional expertise, or other resources to do your work.</a:t>
            </a:r>
          </a:p>
        </p:txBody>
      </p:sp>
      <p:sp>
        <p:nvSpPr>
          <p:cNvPr id="5" name="Rectangle: Rounded Corners 4">
            <a:extLst>
              <a:ext uri="{FF2B5EF4-FFF2-40B4-BE49-F238E27FC236}">
                <a16:creationId xmlns:a16="http://schemas.microsoft.com/office/drawing/2014/main" id="{C5DFFFC2-3589-49BE-9B2F-821B2409241C}"/>
              </a:ext>
            </a:extLst>
          </p:cNvPr>
          <p:cNvSpPr/>
          <p:nvPr/>
        </p:nvSpPr>
        <p:spPr>
          <a:xfrm>
            <a:off x="273588" y="1761259"/>
            <a:ext cx="1828800" cy="457200"/>
          </a:xfrm>
          <a:prstGeom prst="roundRect">
            <a:avLst>
              <a:gd name="adj" fmla="val 9470"/>
            </a:avLst>
          </a:prstGeom>
          <a:solidFill>
            <a:srgbClr val="837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Get the Job Done</a:t>
            </a:r>
          </a:p>
        </p:txBody>
      </p:sp>
      <p:grpSp>
        <p:nvGrpSpPr>
          <p:cNvPr id="21" name="Group 20">
            <a:extLst>
              <a:ext uri="{FF2B5EF4-FFF2-40B4-BE49-F238E27FC236}">
                <a16:creationId xmlns:a16="http://schemas.microsoft.com/office/drawing/2014/main" id="{C96B733A-EDE5-4B67-AB5B-2DE2BF95F8A9}"/>
              </a:ext>
            </a:extLst>
          </p:cNvPr>
          <p:cNvGrpSpPr/>
          <p:nvPr/>
        </p:nvGrpSpPr>
        <p:grpSpPr>
          <a:xfrm>
            <a:off x="2185876" y="1760367"/>
            <a:ext cx="3741088" cy="457200"/>
            <a:chOff x="5129324" y="1761259"/>
            <a:chExt cx="3741088" cy="457200"/>
          </a:xfrm>
        </p:grpSpPr>
        <p:sp>
          <p:nvSpPr>
            <p:cNvPr id="22" name="Rectangle: Rounded Corners 21">
              <a:extLst>
                <a:ext uri="{FF2B5EF4-FFF2-40B4-BE49-F238E27FC236}">
                  <a16:creationId xmlns:a16="http://schemas.microsoft.com/office/drawing/2014/main" id="{81AB931A-26DE-4377-AA27-29587A1FAB0A}"/>
                </a:ext>
              </a:extLst>
            </p:cNvPr>
            <p:cNvSpPr/>
            <p:nvPr/>
          </p:nvSpPr>
          <p:spPr>
            <a:xfrm>
              <a:off x="5129324" y="1761259"/>
              <a:ext cx="1828800" cy="457200"/>
            </a:xfrm>
            <a:prstGeom prst="roundRect">
              <a:avLst>
                <a:gd name="adj" fmla="val 9470"/>
              </a:avLst>
            </a:prstGeom>
            <a:solidFill>
              <a:srgbClr val="9F92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effectLst>
                    <a:outerShdw blurRad="38100" dist="38100" dir="2700000" algn="tl">
                      <a:srgbClr val="000000">
                        <a:alpha val="43137"/>
                      </a:srgbClr>
                    </a:outerShdw>
                  </a:effectLst>
                </a:rPr>
                <a:t>Advance Your Career</a:t>
              </a:r>
            </a:p>
          </p:txBody>
        </p:sp>
        <p:sp>
          <p:nvSpPr>
            <p:cNvPr id="23" name="Rectangle: Rounded Corners 22">
              <a:extLst>
                <a:ext uri="{FF2B5EF4-FFF2-40B4-BE49-F238E27FC236}">
                  <a16:creationId xmlns:a16="http://schemas.microsoft.com/office/drawing/2014/main" id="{94E5F705-C811-401D-829F-70369344B5FD}"/>
                </a:ext>
              </a:extLst>
            </p:cNvPr>
            <p:cNvSpPr/>
            <p:nvPr/>
          </p:nvSpPr>
          <p:spPr>
            <a:xfrm>
              <a:off x="7041612" y="1761259"/>
              <a:ext cx="1828800" cy="457200"/>
            </a:xfrm>
            <a:prstGeom prst="roundRect">
              <a:avLst>
                <a:gd name="adj" fmla="val 9470"/>
              </a:avLst>
            </a:prstGeom>
            <a:solidFill>
              <a:srgbClr val="BBB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Personal Support</a:t>
              </a:r>
            </a:p>
          </p:txBody>
        </p:sp>
      </p:grpSp>
    </p:spTree>
    <p:extLst>
      <p:ext uri="{BB962C8B-B14F-4D97-AF65-F5344CB8AC3E}">
        <p14:creationId xmlns:p14="http://schemas.microsoft.com/office/powerpoint/2010/main" val="137442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3.61111E-6 1.60494E-6 L 0.3217 0.00123 " pathEditMode="relative" rAng="0" ptsTypes="AA">
                                      <p:cBhvr>
                                        <p:cTn id="6" dur="1500" fill="hold"/>
                                        <p:tgtEl>
                                          <p:spTgt spid="21"/>
                                        </p:tgtEl>
                                        <p:attrNameLst>
                                          <p:attrName>ppt_x</p:attrName>
                                          <p:attrName>ppt_y</p:attrName>
                                        </p:attrNameLst>
                                      </p:cBhvr>
                                      <p:rCtr x="16076" y="62"/>
                                    </p:animMotion>
                                  </p:childTnLst>
                                </p:cTn>
                              </p:par>
                            </p:childTnLst>
                          </p:cTn>
                        </p:par>
                        <p:par>
                          <p:cTn id="7" fill="hold">
                            <p:stCondLst>
                              <p:cond delay="15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Mapping Your Developmental Network</a:t>
            </a:r>
          </a:p>
        </p:txBody>
      </p:sp>
      <p:grpSp>
        <p:nvGrpSpPr>
          <p:cNvPr id="9" name="Group 8">
            <a:extLst>
              <a:ext uri="{FF2B5EF4-FFF2-40B4-BE49-F238E27FC236}">
                <a16:creationId xmlns:a16="http://schemas.microsoft.com/office/drawing/2014/main" id="{76862B34-97EC-46C6-BB4D-E22583010F7E}"/>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A0094297-0ACC-4230-B53A-1A149F7928E9}"/>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6C0668D-A771-4652-94A8-3EF62016C4A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18" name="Rectangle: Rounded Corners 17">
            <a:extLst>
              <a:ext uri="{FF2B5EF4-FFF2-40B4-BE49-F238E27FC236}">
                <a16:creationId xmlns:a16="http://schemas.microsoft.com/office/drawing/2014/main" id="{C68AB927-07F8-4C8D-9097-06F8871B590A}"/>
              </a:ext>
            </a:extLst>
          </p:cNvPr>
          <p:cNvSpPr/>
          <p:nvPr/>
        </p:nvSpPr>
        <p:spPr>
          <a:xfrm>
            <a:off x="2438017" y="1994950"/>
            <a:ext cx="4520107" cy="2734627"/>
          </a:xfrm>
          <a:prstGeom prst="roundRect">
            <a:avLst>
              <a:gd name="adj" fmla="val 5747"/>
            </a:avLst>
          </a:prstGeom>
          <a:solidFill>
            <a:schemeClr val="bg1">
              <a:lumMod val="95000"/>
            </a:schemeClr>
          </a:solidFill>
          <a:effectLst/>
        </p:spPr>
        <p:style>
          <a:lnRef idx="1">
            <a:schemeClr val="accent1"/>
          </a:lnRef>
          <a:fillRef idx="3">
            <a:schemeClr val="accent1"/>
          </a:fillRef>
          <a:effectRef idx="2">
            <a:schemeClr val="accent1"/>
          </a:effectRef>
          <a:fontRef idx="minor">
            <a:schemeClr val="lt1"/>
          </a:fontRef>
        </p:style>
        <p:txBody>
          <a:bodyPr rtlCol="0" anchor="b"/>
          <a:lstStyle/>
          <a:p>
            <a:pPr marL="285750" indent="-285750">
              <a:buFont typeface="Arial" panose="020B0604020202020204" pitchFamily="34" charset="0"/>
              <a:buChar char="•"/>
            </a:pPr>
            <a:r>
              <a:rPr lang="en-US" sz="1400" dirty="0">
                <a:solidFill>
                  <a:schemeClr val="tx1"/>
                </a:solidFill>
              </a:rPr>
              <a:t>Contribute to your professional development/career advancement;</a:t>
            </a:r>
          </a:p>
          <a:p>
            <a:pPr marL="285750" indent="-285750">
              <a:buFont typeface="Arial" panose="020B0604020202020204" pitchFamily="34" charset="0"/>
              <a:buChar char="•"/>
            </a:pPr>
            <a:r>
              <a:rPr lang="en-US" sz="1400" dirty="0">
                <a:solidFill>
                  <a:schemeClr val="tx1"/>
                </a:solidFill>
              </a:rPr>
              <a:t>Give you career guidance/direction;</a:t>
            </a:r>
          </a:p>
          <a:p>
            <a:pPr marL="285750" indent="-285750">
              <a:buFont typeface="Arial" panose="020B0604020202020204" pitchFamily="34" charset="0"/>
              <a:buChar char="•"/>
            </a:pPr>
            <a:r>
              <a:rPr lang="en-US" sz="1400" dirty="0">
                <a:solidFill>
                  <a:schemeClr val="tx1"/>
                </a:solidFill>
              </a:rPr>
              <a:t>Arrange exposure to critical people;</a:t>
            </a:r>
          </a:p>
          <a:p>
            <a:pPr marL="285750" indent="-285750">
              <a:buFont typeface="Arial" panose="020B0604020202020204" pitchFamily="34" charset="0"/>
              <a:buChar char="•"/>
            </a:pPr>
            <a:r>
              <a:rPr lang="en-US" sz="1400" dirty="0">
                <a:solidFill>
                  <a:schemeClr val="tx1"/>
                </a:solidFill>
              </a:rPr>
              <a:t>Provide political advice;</a:t>
            </a:r>
          </a:p>
          <a:p>
            <a:pPr marL="285750" indent="-285750">
              <a:buFont typeface="Arial" panose="020B0604020202020204" pitchFamily="34" charset="0"/>
              <a:buChar char="•"/>
            </a:pPr>
            <a:r>
              <a:rPr lang="en-US" sz="1400" dirty="0">
                <a:solidFill>
                  <a:schemeClr val="tx1"/>
                </a:solidFill>
              </a:rPr>
              <a:t>Help you get important opportunities and assignments (such as appointments on hospital or national committees, journal editorships, or grant panels);</a:t>
            </a:r>
          </a:p>
          <a:p>
            <a:pPr marL="285750" indent="-285750">
              <a:buFont typeface="Arial" panose="020B0604020202020204" pitchFamily="34" charset="0"/>
              <a:buChar char="•"/>
            </a:pPr>
            <a:r>
              <a:rPr lang="en-US" sz="1400" dirty="0">
                <a:solidFill>
                  <a:schemeClr val="tx1"/>
                </a:solidFill>
              </a:rPr>
              <a:t>Advise you on promotion;</a:t>
            </a:r>
          </a:p>
          <a:p>
            <a:pPr marL="285750" indent="-285750">
              <a:buFont typeface="Arial" panose="020B0604020202020204" pitchFamily="34" charset="0"/>
              <a:buChar char="•"/>
            </a:pPr>
            <a:r>
              <a:rPr lang="en-US" sz="1400" dirty="0">
                <a:solidFill>
                  <a:schemeClr val="tx1"/>
                </a:solidFill>
              </a:rPr>
              <a:t>Provide advice on funding opportunities; and/or,</a:t>
            </a:r>
          </a:p>
          <a:p>
            <a:pPr marL="285750" indent="-285750">
              <a:buFont typeface="Arial" panose="020B0604020202020204" pitchFamily="34" charset="0"/>
              <a:buChar char="•"/>
            </a:pPr>
            <a:r>
              <a:rPr lang="en-US" sz="1400" dirty="0">
                <a:solidFill>
                  <a:schemeClr val="tx1"/>
                </a:solidFill>
              </a:rPr>
              <a:t>Advocate for you.</a:t>
            </a:r>
          </a:p>
        </p:txBody>
      </p:sp>
      <p:sp>
        <p:nvSpPr>
          <p:cNvPr id="20" name="Rectangle: Rounded Corners 19">
            <a:extLst>
              <a:ext uri="{FF2B5EF4-FFF2-40B4-BE49-F238E27FC236}">
                <a16:creationId xmlns:a16="http://schemas.microsoft.com/office/drawing/2014/main" id="{CD6BED0B-C320-4287-8E6A-87D0731E03DF}"/>
              </a:ext>
            </a:extLst>
          </p:cNvPr>
          <p:cNvSpPr/>
          <p:nvPr/>
        </p:nvSpPr>
        <p:spPr>
          <a:xfrm>
            <a:off x="273588" y="1766350"/>
            <a:ext cx="1828800" cy="457200"/>
          </a:xfrm>
          <a:prstGeom prst="roundRect">
            <a:avLst>
              <a:gd name="adj" fmla="val 9470"/>
            </a:avLst>
          </a:prstGeom>
          <a:solidFill>
            <a:srgbClr val="837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Get the Job Done</a:t>
            </a:r>
          </a:p>
        </p:txBody>
      </p:sp>
      <p:sp>
        <p:nvSpPr>
          <p:cNvPr id="24" name="Rectangle: Rounded Corners 23">
            <a:extLst>
              <a:ext uri="{FF2B5EF4-FFF2-40B4-BE49-F238E27FC236}">
                <a16:creationId xmlns:a16="http://schemas.microsoft.com/office/drawing/2014/main" id="{AF8DB2AF-DDEC-49FD-AA0C-090D5A6BDC52}"/>
              </a:ext>
            </a:extLst>
          </p:cNvPr>
          <p:cNvSpPr/>
          <p:nvPr/>
        </p:nvSpPr>
        <p:spPr>
          <a:xfrm>
            <a:off x="7041612" y="1766350"/>
            <a:ext cx="1828800" cy="457200"/>
          </a:xfrm>
          <a:prstGeom prst="roundRect">
            <a:avLst>
              <a:gd name="adj" fmla="val 9470"/>
            </a:avLst>
          </a:prstGeom>
          <a:solidFill>
            <a:srgbClr val="BBB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Personal Support</a:t>
            </a:r>
          </a:p>
        </p:txBody>
      </p:sp>
      <p:sp>
        <p:nvSpPr>
          <p:cNvPr id="28" name="Rectangle: Rounded Corners 27">
            <a:extLst>
              <a:ext uri="{FF2B5EF4-FFF2-40B4-BE49-F238E27FC236}">
                <a16:creationId xmlns:a16="http://schemas.microsoft.com/office/drawing/2014/main" id="{870E96FC-B73B-41AB-AC56-FFC29FE76961}"/>
              </a:ext>
            </a:extLst>
          </p:cNvPr>
          <p:cNvSpPr/>
          <p:nvPr/>
        </p:nvSpPr>
        <p:spPr>
          <a:xfrm>
            <a:off x="5129324" y="1766349"/>
            <a:ext cx="1828800" cy="457200"/>
          </a:xfrm>
          <a:prstGeom prst="roundRect">
            <a:avLst>
              <a:gd name="adj" fmla="val 9470"/>
            </a:avLst>
          </a:prstGeom>
          <a:solidFill>
            <a:srgbClr val="9F92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effectLst>
                  <a:outerShdw blurRad="38100" dist="38100" dir="2700000" algn="tl">
                    <a:srgbClr val="000000">
                      <a:alpha val="43137"/>
                    </a:srgbClr>
                  </a:outerShdw>
                </a:effectLst>
              </a:rPr>
              <a:t>Advance Your Career</a:t>
            </a:r>
          </a:p>
        </p:txBody>
      </p:sp>
    </p:spTree>
    <p:extLst>
      <p:ext uri="{BB962C8B-B14F-4D97-AF65-F5344CB8AC3E}">
        <p14:creationId xmlns:p14="http://schemas.microsoft.com/office/powerpoint/2010/main" val="258007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afterEffect">
                                  <p:stCondLst>
                                    <p:cond delay="0"/>
                                  </p:stCondLst>
                                  <p:childTnLst>
                                    <p:animMotion origin="layout" path="M 2.5E-6 -2.96296E-6 L -0.32136 -2.96296E-6 " pathEditMode="relative" rAng="0" ptsTypes="AA">
                                      <p:cBhvr>
                                        <p:cTn id="6" dur="1500" fill="hold"/>
                                        <p:tgtEl>
                                          <p:spTgt spid="28"/>
                                        </p:tgtEl>
                                        <p:attrNameLst>
                                          <p:attrName>ppt_x</p:attrName>
                                          <p:attrName>ppt_y</p:attrName>
                                        </p:attrNameLst>
                                      </p:cBhvr>
                                      <p:rCtr x="-16076" y="0"/>
                                    </p:animMotion>
                                  </p:childTnLst>
                                </p:cTn>
                              </p:par>
                            </p:childTnLst>
                          </p:cTn>
                        </p:par>
                        <p:par>
                          <p:cTn id="7" fill="hold">
                            <p:stCondLst>
                              <p:cond delay="1500"/>
                            </p:stCondLst>
                            <p:childTnLst>
                              <p:par>
                                <p:cTn id="8" presetID="10" presetClass="entr" presetSubtype="0"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Mapping Your Developmental Network</a:t>
            </a:r>
          </a:p>
        </p:txBody>
      </p:sp>
      <p:grpSp>
        <p:nvGrpSpPr>
          <p:cNvPr id="9" name="Group 8">
            <a:extLst>
              <a:ext uri="{FF2B5EF4-FFF2-40B4-BE49-F238E27FC236}">
                <a16:creationId xmlns:a16="http://schemas.microsoft.com/office/drawing/2014/main" id="{76862B34-97EC-46C6-BB4D-E22583010F7E}"/>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A0094297-0ACC-4230-B53A-1A149F7928E9}"/>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6C0668D-A771-4652-94A8-3EF62016C4A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4" name="Rectangle: Rounded Corners 3">
            <a:extLst>
              <a:ext uri="{FF2B5EF4-FFF2-40B4-BE49-F238E27FC236}">
                <a16:creationId xmlns:a16="http://schemas.microsoft.com/office/drawing/2014/main" id="{9B051EF3-AF64-4B52-AEFB-C3BD56DD7572}"/>
              </a:ext>
            </a:extLst>
          </p:cNvPr>
          <p:cNvSpPr/>
          <p:nvPr/>
        </p:nvSpPr>
        <p:spPr>
          <a:xfrm>
            <a:off x="4460830" y="2060294"/>
            <a:ext cx="4520107" cy="2679346"/>
          </a:xfrm>
          <a:prstGeom prst="roundRect">
            <a:avLst>
              <a:gd name="adj" fmla="val 5747"/>
            </a:avLst>
          </a:prstGeom>
          <a:solidFill>
            <a:schemeClr val="bg1">
              <a:lumMod val="95000"/>
            </a:schemeClr>
          </a:solidFill>
          <a:effectLst/>
        </p:spPr>
        <p:style>
          <a:lnRef idx="1">
            <a:schemeClr val="accent1"/>
          </a:lnRef>
          <a:fillRef idx="3">
            <a:schemeClr val="accent1"/>
          </a:fillRef>
          <a:effectRef idx="2">
            <a:schemeClr val="accent1"/>
          </a:effectRef>
          <a:fontRef idx="minor">
            <a:schemeClr val="lt1"/>
          </a:fontRef>
        </p:style>
        <p:txBody>
          <a:bodyPr rtlCol="0" anchor="b"/>
          <a:lstStyle/>
          <a:p>
            <a:pPr marL="285750" indent="-285750">
              <a:buFont typeface="Arial" panose="020B0604020202020204" pitchFamily="34" charset="0"/>
              <a:buChar char="•"/>
            </a:pPr>
            <a:r>
              <a:rPr lang="en-US" sz="1700" dirty="0">
                <a:solidFill>
                  <a:schemeClr val="tx1"/>
                </a:solidFill>
              </a:rPr>
              <a:t>People you go to for your emotional well being and psychosocial support;</a:t>
            </a:r>
          </a:p>
          <a:p>
            <a:pPr marL="285750" indent="-285750">
              <a:buFont typeface="Arial" panose="020B0604020202020204" pitchFamily="34" charset="0"/>
              <a:buChar char="•"/>
            </a:pPr>
            <a:r>
              <a:rPr lang="en-US" sz="1700" dirty="0">
                <a:solidFill>
                  <a:schemeClr val="tx1"/>
                </a:solidFill>
              </a:rPr>
              <a:t>Ones with whom you share experiences – positive and negative;</a:t>
            </a:r>
          </a:p>
          <a:p>
            <a:pPr marL="285750" indent="-285750">
              <a:buFont typeface="Arial" panose="020B0604020202020204" pitchFamily="34" charset="0"/>
              <a:buChar char="•"/>
            </a:pPr>
            <a:r>
              <a:rPr lang="en-US" sz="1700" dirty="0">
                <a:solidFill>
                  <a:schemeClr val="tx1"/>
                </a:solidFill>
              </a:rPr>
              <a:t>Consult about decisions or concerns that are important to you;</a:t>
            </a:r>
          </a:p>
          <a:p>
            <a:pPr marL="285750" indent="-285750">
              <a:buFont typeface="Arial" panose="020B0604020202020204" pitchFamily="34" charset="0"/>
              <a:buChar char="•"/>
            </a:pPr>
            <a:r>
              <a:rPr lang="en-US" sz="1700" dirty="0">
                <a:solidFill>
                  <a:schemeClr val="tx1"/>
                </a:solidFill>
              </a:rPr>
              <a:t>Vent/commiserate with;</a:t>
            </a:r>
          </a:p>
          <a:p>
            <a:pPr marL="285750" indent="-285750">
              <a:buFont typeface="Arial" panose="020B0604020202020204" pitchFamily="34" charset="0"/>
              <a:buChar char="•"/>
            </a:pPr>
            <a:r>
              <a:rPr lang="en-US" sz="1700" dirty="0">
                <a:solidFill>
                  <a:schemeClr val="tx1"/>
                </a:solidFill>
              </a:rPr>
              <a:t>Debrief critical experiences with;</a:t>
            </a:r>
          </a:p>
          <a:p>
            <a:pPr marL="285750" indent="-285750">
              <a:buFont typeface="Arial" panose="020B0604020202020204" pitchFamily="34" charset="0"/>
              <a:buChar char="•"/>
            </a:pPr>
            <a:r>
              <a:rPr lang="en-US" sz="1700" dirty="0">
                <a:solidFill>
                  <a:schemeClr val="tx1"/>
                </a:solidFill>
              </a:rPr>
              <a:t>People with whom you can be yourself.</a:t>
            </a:r>
          </a:p>
        </p:txBody>
      </p:sp>
      <p:sp>
        <p:nvSpPr>
          <p:cNvPr id="5" name="Rectangle: Rounded Corners 4">
            <a:extLst>
              <a:ext uri="{FF2B5EF4-FFF2-40B4-BE49-F238E27FC236}">
                <a16:creationId xmlns:a16="http://schemas.microsoft.com/office/drawing/2014/main" id="{FB276259-8CFD-47EF-AB66-475A0651C399}"/>
              </a:ext>
            </a:extLst>
          </p:cNvPr>
          <p:cNvSpPr/>
          <p:nvPr/>
        </p:nvSpPr>
        <p:spPr>
          <a:xfrm>
            <a:off x="273588" y="1766350"/>
            <a:ext cx="1828800" cy="457200"/>
          </a:xfrm>
          <a:prstGeom prst="roundRect">
            <a:avLst>
              <a:gd name="adj" fmla="val 9470"/>
            </a:avLst>
          </a:prstGeom>
          <a:solidFill>
            <a:srgbClr val="837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Get the Job Done</a:t>
            </a:r>
          </a:p>
        </p:txBody>
      </p:sp>
      <p:sp>
        <p:nvSpPr>
          <p:cNvPr id="7" name="Rectangle: Rounded Corners 6">
            <a:extLst>
              <a:ext uri="{FF2B5EF4-FFF2-40B4-BE49-F238E27FC236}">
                <a16:creationId xmlns:a16="http://schemas.microsoft.com/office/drawing/2014/main" id="{767C4D75-71A7-43F1-B7A3-2DD27929B6DD}"/>
              </a:ext>
            </a:extLst>
          </p:cNvPr>
          <p:cNvSpPr/>
          <p:nvPr/>
        </p:nvSpPr>
        <p:spPr>
          <a:xfrm>
            <a:off x="2185876" y="1766350"/>
            <a:ext cx="1828800" cy="457200"/>
          </a:xfrm>
          <a:prstGeom prst="roundRect">
            <a:avLst>
              <a:gd name="adj" fmla="val 9470"/>
            </a:avLst>
          </a:prstGeom>
          <a:solidFill>
            <a:srgbClr val="9F92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effectLst>
                  <a:outerShdw blurRad="38100" dist="38100" dir="2700000" algn="tl">
                    <a:srgbClr val="000000">
                      <a:alpha val="43137"/>
                    </a:srgbClr>
                  </a:outerShdw>
                </a:effectLst>
              </a:rPr>
              <a:t>Advance Your Career</a:t>
            </a:r>
          </a:p>
        </p:txBody>
      </p:sp>
      <p:sp>
        <p:nvSpPr>
          <p:cNvPr id="28" name="Rectangle: Rounded Corners 27">
            <a:extLst>
              <a:ext uri="{FF2B5EF4-FFF2-40B4-BE49-F238E27FC236}">
                <a16:creationId xmlns:a16="http://schemas.microsoft.com/office/drawing/2014/main" id="{1FAE7BE0-7633-4629-ADC5-571F07767FF5}"/>
              </a:ext>
            </a:extLst>
          </p:cNvPr>
          <p:cNvSpPr/>
          <p:nvPr/>
        </p:nvSpPr>
        <p:spPr>
          <a:xfrm>
            <a:off x="7041612" y="1766350"/>
            <a:ext cx="1828800" cy="457200"/>
          </a:xfrm>
          <a:prstGeom prst="roundRect">
            <a:avLst>
              <a:gd name="adj" fmla="val 9470"/>
            </a:avLst>
          </a:prstGeom>
          <a:solidFill>
            <a:srgbClr val="BBB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Personal Support</a:t>
            </a:r>
          </a:p>
        </p:txBody>
      </p:sp>
    </p:spTree>
    <p:extLst>
      <p:ext uri="{BB962C8B-B14F-4D97-AF65-F5344CB8AC3E}">
        <p14:creationId xmlns:p14="http://schemas.microsoft.com/office/powerpoint/2010/main" val="3466961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afterEffect">
                                  <p:stCondLst>
                                    <p:cond delay="0"/>
                                  </p:stCondLst>
                                  <p:childTnLst>
                                    <p:animMotion origin="layout" path="M 1.11111E-6 -2.96296E-6 L -0.32136 0.00031 " pathEditMode="relative" rAng="0" ptsTypes="AA">
                                      <p:cBhvr>
                                        <p:cTn id="6" dur="1500" fill="hold"/>
                                        <p:tgtEl>
                                          <p:spTgt spid="28"/>
                                        </p:tgtEl>
                                        <p:attrNameLst>
                                          <p:attrName>ppt_x</p:attrName>
                                          <p:attrName>ppt_y</p:attrName>
                                        </p:attrNameLst>
                                      </p:cBhvr>
                                      <p:rCtr x="-16076" y="0"/>
                                    </p:animMotion>
                                  </p:childTnLst>
                                </p:cTn>
                              </p:par>
                            </p:childTnLst>
                          </p:cTn>
                        </p:par>
                        <p:par>
                          <p:cTn id="7" fill="hold">
                            <p:stCondLst>
                              <p:cond delay="15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Types of Support: What Developers May Provide</a:t>
            </a:r>
          </a:p>
        </p:txBody>
      </p:sp>
      <p:grpSp>
        <p:nvGrpSpPr>
          <p:cNvPr id="9" name="Group 8">
            <a:extLst>
              <a:ext uri="{FF2B5EF4-FFF2-40B4-BE49-F238E27FC236}">
                <a16:creationId xmlns:a16="http://schemas.microsoft.com/office/drawing/2014/main" id="{13A64669-B05D-4771-856A-5EA2BF762452}"/>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D2E288B5-AADF-4CE7-BE2E-9A654CA6B7B4}"/>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C33BC84-69B8-4965-B9AC-6DCE356F066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graphicFrame>
        <p:nvGraphicFramePr>
          <p:cNvPr id="16" name="Table 5">
            <a:extLst>
              <a:ext uri="{FF2B5EF4-FFF2-40B4-BE49-F238E27FC236}">
                <a16:creationId xmlns:a16="http://schemas.microsoft.com/office/drawing/2014/main" id="{9AEA0829-E638-42A5-BC2F-DEFDA9EA5766}"/>
              </a:ext>
            </a:extLst>
          </p:cNvPr>
          <p:cNvGraphicFramePr>
            <a:graphicFrameLocks noGrp="1"/>
          </p:cNvGraphicFramePr>
          <p:nvPr>
            <p:extLst>
              <p:ext uri="{D42A27DB-BD31-4B8C-83A1-F6EECF244321}">
                <p14:modId xmlns:p14="http://schemas.microsoft.com/office/powerpoint/2010/main" val="3490367365"/>
              </p:ext>
            </p:extLst>
          </p:nvPr>
        </p:nvGraphicFramePr>
        <p:xfrm>
          <a:off x="327992" y="889412"/>
          <a:ext cx="8567530" cy="3863095"/>
        </p:xfrm>
        <a:graphic>
          <a:graphicData uri="http://schemas.openxmlformats.org/drawingml/2006/table">
            <a:tbl>
              <a:tblPr>
                <a:tableStyleId>{2D5ABB26-0587-4C30-8999-92F81FD0307C}</a:tableStyleId>
              </a:tblPr>
              <a:tblGrid>
                <a:gridCol w="2855843">
                  <a:extLst>
                    <a:ext uri="{9D8B030D-6E8A-4147-A177-3AD203B41FA5}">
                      <a16:colId xmlns:a16="http://schemas.microsoft.com/office/drawing/2014/main" val="4184382081"/>
                    </a:ext>
                  </a:extLst>
                </a:gridCol>
                <a:gridCol w="3132913">
                  <a:extLst>
                    <a:ext uri="{9D8B030D-6E8A-4147-A177-3AD203B41FA5}">
                      <a16:colId xmlns:a16="http://schemas.microsoft.com/office/drawing/2014/main" val="299424248"/>
                    </a:ext>
                  </a:extLst>
                </a:gridCol>
                <a:gridCol w="2578774">
                  <a:extLst>
                    <a:ext uri="{9D8B030D-6E8A-4147-A177-3AD203B41FA5}">
                      <a16:colId xmlns:a16="http://schemas.microsoft.com/office/drawing/2014/main" val="513185463"/>
                    </a:ext>
                  </a:extLst>
                </a:gridCol>
              </a:tblGrid>
              <a:tr h="322747">
                <a:tc>
                  <a:txBody>
                    <a:bodyPr/>
                    <a:lstStyle/>
                    <a:p>
                      <a:pPr algn="ctr">
                        <a:lnSpc>
                          <a:spcPct val="100000"/>
                        </a:lnSpc>
                      </a:pPr>
                      <a:r>
                        <a:rPr lang="en-US" sz="1600" b="1" dirty="0">
                          <a:solidFill>
                            <a:schemeClr val="tx1"/>
                          </a:solidFill>
                          <a:latin typeface="+mn-lt"/>
                        </a:rPr>
                        <a:t>Career Support</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en-US" sz="1600" b="1" dirty="0">
                          <a:solidFill>
                            <a:schemeClr val="tx1"/>
                          </a:solidFill>
                          <a:latin typeface="+mn-lt"/>
                        </a:rPr>
                        <a:t>Psychosocial Support</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en-US" sz="1600" b="1" dirty="0">
                          <a:solidFill>
                            <a:schemeClr val="tx1"/>
                          </a:solidFill>
                          <a:latin typeface="+mn-lt"/>
                        </a:rPr>
                        <a:t>Role Modeling</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149979"/>
                  </a:ext>
                </a:extLst>
              </a:tr>
              <a:tr h="557472">
                <a:tc>
                  <a:txBody>
                    <a:bodyPr/>
                    <a:lstStyle/>
                    <a:p>
                      <a:pPr>
                        <a:lnSpc>
                          <a:spcPct val="100000"/>
                        </a:lnSpc>
                      </a:pPr>
                      <a:r>
                        <a:rPr lang="en-US" sz="1600" b="0" dirty="0">
                          <a:latin typeface="+mn-lt"/>
                        </a:rPr>
                        <a:t>Sponsorship</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nSpc>
                          <a:spcPct val="100000"/>
                        </a:lnSpc>
                      </a:pPr>
                      <a:r>
                        <a:rPr lang="en-US" sz="1600" b="0" dirty="0">
                          <a:latin typeface="+mn-lt"/>
                        </a:rPr>
                        <a:t>Encouragement and emotional support</a:t>
                      </a:r>
                    </a:p>
                  </a:txBody>
                  <a:tcPr anchor="ctr">
                    <a:lnL>
                      <a:noFill/>
                    </a:lnL>
                    <a:lnT w="12700" cap="flat" cmpd="sng" algn="ctr">
                      <a:solidFill>
                        <a:schemeClr val="tx1"/>
                      </a:solidFill>
                      <a:prstDash val="solid"/>
                      <a:round/>
                      <a:headEnd type="none" w="med" len="med"/>
                      <a:tailEnd type="none" w="med" len="med"/>
                    </a:lnT>
                  </a:tcPr>
                </a:tc>
                <a:tc>
                  <a:txBody>
                    <a:bodyPr/>
                    <a:lstStyle/>
                    <a:p>
                      <a:pPr>
                        <a:lnSpc>
                          <a:spcPct val="100000"/>
                        </a:lnSpc>
                      </a:pPr>
                      <a:r>
                        <a:rPr lang="en-US" sz="1600" b="0" dirty="0">
                          <a:latin typeface="+mn-lt"/>
                        </a:rPr>
                        <a:t>Behavior to emulate</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12852753"/>
                  </a:ext>
                </a:extLst>
              </a:tr>
              <a:tr h="594866">
                <a:tc>
                  <a:txBody>
                    <a:bodyPr/>
                    <a:lstStyle/>
                    <a:p>
                      <a:pPr>
                        <a:lnSpc>
                          <a:spcPct val="100000"/>
                        </a:lnSpc>
                      </a:pPr>
                      <a:r>
                        <a:rPr lang="en-US" sz="1600" b="0" dirty="0">
                          <a:latin typeface="+mn-lt"/>
                        </a:rPr>
                        <a:t>Coaching</a:t>
                      </a:r>
                    </a:p>
                  </a:txBody>
                  <a:tcPr anchor="ctr">
                    <a:lnT>
                      <a:noFill/>
                    </a:lnT>
                  </a:tcPr>
                </a:tc>
                <a:tc>
                  <a:txBody>
                    <a:bodyPr/>
                    <a:lstStyle/>
                    <a:p>
                      <a:pPr>
                        <a:lnSpc>
                          <a:spcPct val="100000"/>
                        </a:lnSpc>
                      </a:pPr>
                      <a:r>
                        <a:rPr lang="en-US" sz="1600" b="0" dirty="0">
                          <a:latin typeface="+mn-lt"/>
                        </a:rPr>
                        <a:t>Acceptance and confirmation</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Work ethic and values</a:t>
                      </a:r>
                    </a:p>
                  </a:txBody>
                  <a:tcPr anchor="ctr"/>
                </a:tc>
                <a:extLst>
                  <a:ext uri="{0D108BD9-81ED-4DB2-BD59-A6C34878D82A}">
                    <a16:rowId xmlns:a16="http://schemas.microsoft.com/office/drawing/2014/main" val="337801330"/>
                  </a:ext>
                </a:extLst>
              </a:tr>
              <a:tr h="55747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Substantive Feedback</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Accountability for what REALLY matters</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Inspiration and motivation</a:t>
                      </a:r>
                    </a:p>
                    <a:p>
                      <a:pPr>
                        <a:lnSpc>
                          <a:spcPct val="100000"/>
                        </a:lnSpc>
                      </a:pPr>
                      <a:endParaRPr lang="en-US" sz="1600" b="0" dirty="0">
                        <a:latin typeface="+mn-lt"/>
                      </a:endParaRPr>
                    </a:p>
                  </a:txBody>
                  <a:tcPr anchor="ctr"/>
                </a:tc>
                <a:extLst>
                  <a:ext uri="{0D108BD9-81ED-4DB2-BD59-A6C34878D82A}">
                    <a16:rowId xmlns:a16="http://schemas.microsoft.com/office/drawing/2014/main" val="3088995104"/>
                  </a:ext>
                </a:extLst>
              </a:tr>
              <a:tr h="3689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Exposure and visibility</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Counseling</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Productivity</a:t>
                      </a:r>
                    </a:p>
                  </a:txBody>
                  <a:tcPr anchor="ctr"/>
                </a:tc>
                <a:extLst>
                  <a:ext uri="{0D108BD9-81ED-4DB2-BD59-A6C34878D82A}">
                    <a16:rowId xmlns:a16="http://schemas.microsoft.com/office/drawing/2014/main" val="3749951316"/>
                  </a:ext>
                </a:extLst>
              </a:tr>
              <a:tr h="4133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Challenging assignments</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Friendship</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Skill set</a:t>
                      </a:r>
                    </a:p>
                  </a:txBody>
                  <a:tcPr anchor="ctr"/>
                </a:tc>
                <a:extLst>
                  <a:ext uri="{0D108BD9-81ED-4DB2-BD59-A6C34878D82A}">
                    <a16:rowId xmlns:a16="http://schemas.microsoft.com/office/drawing/2014/main" val="2182833951"/>
                  </a:ext>
                </a:extLst>
              </a:tr>
              <a:tr h="4133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Protection and preservation</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Personal Feedback</a:t>
                      </a:r>
                    </a:p>
                  </a:txBody>
                  <a:tcPr anchor="ctr"/>
                </a:tc>
                <a:tc>
                  <a:txBody>
                    <a:bodyPr/>
                    <a:lstStyle/>
                    <a:p>
                      <a:pPr>
                        <a:lnSpc>
                          <a:spcPct val="100000"/>
                        </a:lnSpc>
                      </a:pPr>
                      <a:endParaRPr lang="en-US" sz="1600" b="0" dirty="0">
                        <a:latin typeface="+mn-lt"/>
                      </a:endParaRPr>
                    </a:p>
                  </a:txBody>
                  <a:tcPr anchor="ctr"/>
                </a:tc>
                <a:extLst>
                  <a:ext uri="{0D108BD9-81ED-4DB2-BD59-A6C34878D82A}">
                    <a16:rowId xmlns:a16="http://schemas.microsoft.com/office/drawing/2014/main" val="347286676"/>
                  </a:ext>
                </a:extLst>
              </a:tr>
              <a:tr h="557472">
                <a:tc>
                  <a:txBody>
                    <a:bodyPr/>
                    <a:lstStyle/>
                    <a:p>
                      <a:pPr>
                        <a:lnSpc>
                          <a:spcPct val="100000"/>
                        </a:lnSpc>
                      </a:pPr>
                      <a:endParaRPr lang="en-US" sz="1600" b="0" dirty="0">
                        <a:latin typeface="+mn-lt"/>
                      </a:endParaRPr>
                    </a:p>
                  </a:txBody>
                  <a:tcPr anchor="ctr">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latin typeface="+mn-lt"/>
                        </a:rPr>
                        <a:t>Safe Space</a:t>
                      </a:r>
                    </a:p>
                    <a:p>
                      <a:pPr>
                        <a:lnSpc>
                          <a:spcPct val="100000"/>
                        </a:lnSpc>
                      </a:pPr>
                      <a:endParaRPr lang="en-US" sz="1600" b="0" dirty="0">
                        <a:latin typeface="+mn-lt"/>
                      </a:endParaRPr>
                    </a:p>
                  </a:txBody>
                  <a:tcPr anchor="ctr">
                    <a:lnB w="12700" cap="flat" cmpd="sng" algn="ctr">
                      <a:solidFill>
                        <a:schemeClr val="tx1"/>
                      </a:solidFill>
                      <a:prstDash val="solid"/>
                      <a:round/>
                      <a:headEnd type="none" w="med" len="med"/>
                      <a:tailEnd type="none" w="med" len="med"/>
                    </a:lnB>
                  </a:tcPr>
                </a:tc>
                <a:tc>
                  <a:txBody>
                    <a:bodyPr/>
                    <a:lstStyle/>
                    <a:p>
                      <a:pPr>
                        <a:lnSpc>
                          <a:spcPct val="100000"/>
                        </a:lnSpc>
                      </a:pPr>
                      <a:endParaRPr lang="en-US" sz="1600" b="0" dirty="0">
                        <a:latin typeface="+mn-lt"/>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4706965"/>
                  </a:ext>
                </a:extLst>
              </a:tr>
            </a:tbl>
          </a:graphicData>
        </a:graphic>
      </p:graphicFrame>
    </p:spTree>
    <p:extLst>
      <p:ext uri="{BB962C8B-B14F-4D97-AF65-F5344CB8AC3E}">
        <p14:creationId xmlns:p14="http://schemas.microsoft.com/office/powerpoint/2010/main" val="217303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Social Roles of Developers</a:t>
            </a:r>
          </a:p>
        </p:txBody>
      </p:sp>
      <p:grpSp>
        <p:nvGrpSpPr>
          <p:cNvPr id="9" name="Group 8">
            <a:extLst>
              <a:ext uri="{FF2B5EF4-FFF2-40B4-BE49-F238E27FC236}">
                <a16:creationId xmlns:a16="http://schemas.microsoft.com/office/drawing/2014/main" id="{EB0EDD2F-B6E4-4F47-88F1-F4661728B4A1}"/>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2FE7584B-B10B-4283-AF7C-CE9297B74934}"/>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7EC7E44-B5C9-4463-889B-0F688E77A83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graphicFrame>
        <p:nvGraphicFramePr>
          <p:cNvPr id="18" name="Table 5">
            <a:extLst>
              <a:ext uri="{FF2B5EF4-FFF2-40B4-BE49-F238E27FC236}">
                <a16:creationId xmlns:a16="http://schemas.microsoft.com/office/drawing/2014/main" id="{90ECCE89-47A6-4111-99CE-F96CE039CC20}"/>
              </a:ext>
            </a:extLst>
          </p:cNvPr>
          <p:cNvGraphicFramePr>
            <a:graphicFrameLocks noGrp="1"/>
          </p:cNvGraphicFramePr>
          <p:nvPr>
            <p:extLst>
              <p:ext uri="{D42A27DB-BD31-4B8C-83A1-F6EECF244321}">
                <p14:modId xmlns:p14="http://schemas.microsoft.com/office/powerpoint/2010/main" val="3684926945"/>
              </p:ext>
            </p:extLst>
          </p:nvPr>
        </p:nvGraphicFramePr>
        <p:xfrm>
          <a:off x="680721" y="1101031"/>
          <a:ext cx="7932928" cy="3498401"/>
        </p:xfrm>
        <a:graphic>
          <a:graphicData uri="http://schemas.openxmlformats.org/drawingml/2006/table">
            <a:tbl>
              <a:tblPr>
                <a:tableStyleId>{2D5ABB26-0587-4C30-8999-92F81FD0307C}</a:tableStyleId>
              </a:tblPr>
              <a:tblGrid>
                <a:gridCol w="1934463">
                  <a:extLst>
                    <a:ext uri="{9D8B030D-6E8A-4147-A177-3AD203B41FA5}">
                      <a16:colId xmlns:a16="http://schemas.microsoft.com/office/drawing/2014/main" val="4184382081"/>
                    </a:ext>
                  </a:extLst>
                </a:gridCol>
                <a:gridCol w="1754512">
                  <a:extLst>
                    <a:ext uri="{9D8B030D-6E8A-4147-A177-3AD203B41FA5}">
                      <a16:colId xmlns:a16="http://schemas.microsoft.com/office/drawing/2014/main" val="299424248"/>
                    </a:ext>
                  </a:extLst>
                </a:gridCol>
                <a:gridCol w="2056685">
                  <a:extLst>
                    <a:ext uri="{9D8B030D-6E8A-4147-A177-3AD203B41FA5}">
                      <a16:colId xmlns:a16="http://schemas.microsoft.com/office/drawing/2014/main" val="513185463"/>
                    </a:ext>
                  </a:extLst>
                </a:gridCol>
                <a:gridCol w="2187268">
                  <a:extLst>
                    <a:ext uri="{9D8B030D-6E8A-4147-A177-3AD203B41FA5}">
                      <a16:colId xmlns:a16="http://schemas.microsoft.com/office/drawing/2014/main" val="1514083678"/>
                    </a:ext>
                  </a:extLst>
                </a:gridCol>
              </a:tblGrid>
              <a:tr h="395000">
                <a:tc>
                  <a:txBody>
                    <a:bodyPr/>
                    <a:lstStyle/>
                    <a:p>
                      <a:pPr algn="ctr">
                        <a:lnSpc>
                          <a:spcPts val="1350"/>
                        </a:lnSpc>
                      </a:pPr>
                      <a:r>
                        <a:rPr lang="en-US" sz="1600" b="1" dirty="0"/>
                        <a:t>Organization</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350"/>
                        </a:lnSpc>
                      </a:pPr>
                      <a:r>
                        <a:rPr lang="en-US" sz="1600" b="1" dirty="0"/>
                        <a:t>Family</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350"/>
                        </a:lnSpc>
                      </a:pPr>
                      <a:r>
                        <a:rPr lang="en-US" sz="1600" b="1" dirty="0"/>
                        <a:t>Community</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350"/>
                        </a:lnSpc>
                      </a:pPr>
                      <a:r>
                        <a:rPr lang="en-US" sz="1600" b="1" dirty="0"/>
                        <a:t>Other</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149979"/>
                  </a:ext>
                </a:extLst>
              </a:tr>
              <a:tr h="416195">
                <a:tc>
                  <a:txBody>
                    <a:bodyPr/>
                    <a:lstStyle/>
                    <a:p>
                      <a:pPr>
                        <a:lnSpc>
                          <a:spcPts val="1350"/>
                        </a:lnSpc>
                      </a:pPr>
                      <a:r>
                        <a:rPr lang="en-US" sz="1600" dirty="0"/>
                        <a:t>Superior</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nSpc>
                          <a:spcPts val="1350"/>
                        </a:lnSpc>
                      </a:pPr>
                      <a:r>
                        <a:rPr lang="en-US" sz="1600" dirty="0"/>
                        <a:t>Spouse/partner</a:t>
                      </a:r>
                    </a:p>
                  </a:txBody>
                  <a:tcPr anchor="ctr">
                    <a:lnL>
                      <a:noFill/>
                    </a:lnL>
                    <a:lnT w="12700" cap="flat" cmpd="sng" algn="ctr">
                      <a:solidFill>
                        <a:schemeClr val="tx1"/>
                      </a:solidFill>
                      <a:prstDash val="solid"/>
                      <a:round/>
                      <a:headEnd type="none" w="med" len="med"/>
                      <a:tailEnd type="none" w="med" len="med"/>
                    </a:lnT>
                  </a:tcPr>
                </a:tc>
                <a:tc>
                  <a:txBody>
                    <a:bodyPr/>
                    <a:lstStyle/>
                    <a:p>
                      <a:pPr>
                        <a:lnSpc>
                          <a:spcPts val="1350"/>
                        </a:lnSpc>
                      </a:pPr>
                      <a:r>
                        <a:rPr lang="en-US" sz="1600" dirty="0"/>
                        <a:t>Personal friend</a:t>
                      </a:r>
                    </a:p>
                  </a:txBody>
                  <a:tcPr anchor="ctr">
                    <a:lnT w="12700" cap="flat" cmpd="sng" algn="ctr">
                      <a:solidFill>
                        <a:schemeClr val="tx1"/>
                      </a:solidFill>
                      <a:prstDash val="solid"/>
                      <a:round/>
                      <a:headEnd type="none" w="med" len="med"/>
                      <a:tailEnd type="none" w="med" len="med"/>
                    </a:lnT>
                  </a:tcPr>
                </a:tc>
                <a:tc>
                  <a:txBody>
                    <a:bodyPr/>
                    <a:lstStyle/>
                    <a:p>
                      <a:pPr>
                        <a:lnSpc>
                          <a:spcPts val="1350"/>
                        </a:lnSpc>
                      </a:pPr>
                      <a:r>
                        <a:rPr lang="en-US" sz="1600" dirty="0"/>
                        <a:t>Former work colleague</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12852753"/>
                  </a:ext>
                </a:extLst>
              </a:tr>
              <a:tr h="416195">
                <a:tc>
                  <a:txBody>
                    <a:bodyPr/>
                    <a:lstStyle/>
                    <a:p>
                      <a:pPr>
                        <a:lnSpc>
                          <a:spcPts val="1350"/>
                        </a:lnSpc>
                      </a:pPr>
                      <a:r>
                        <a:rPr lang="en-US" sz="1600" dirty="0"/>
                        <a:t>Manager/supervisor</a:t>
                      </a:r>
                    </a:p>
                  </a:txBody>
                  <a:tcPr anchor="ctr">
                    <a:lnT>
                      <a:noFill/>
                    </a:lnT>
                  </a:tcPr>
                </a:tc>
                <a:tc>
                  <a:txBody>
                    <a:bodyPr/>
                    <a:lstStyle/>
                    <a:p>
                      <a:pPr>
                        <a:lnSpc>
                          <a:spcPts val="1350"/>
                        </a:lnSpc>
                      </a:pPr>
                      <a:r>
                        <a:rPr lang="en-US" sz="1600" dirty="0"/>
                        <a:t>Parent/guardian</a:t>
                      </a:r>
                    </a:p>
                  </a:txBody>
                  <a:tcPr anchor="ctr"/>
                </a:tc>
                <a:tc>
                  <a:txBody>
                    <a:bodyPr/>
                    <a:lstStyle/>
                    <a:p>
                      <a:pPr>
                        <a:lnSpc>
                          <a:spcPts val="1350"/>
                        </a:lnSpc>
                      </a:pPr>
                      <a:r>
                        <a:rPr lang="en-US" sz="1600" dirty="0"/>
                        <a:t>Romantic partner</a:t>
                      </a:r>
                    </a:p>
                  </a:txBody>
                  <a:tcPr anchor="ctr"/>
                </a:tc>
                <a:tc>
                  <a:txBody>
                    <a:bodyPr/>
                    <a:lstStyle/>
                    <a:p>
                      <a:pPr>
                        <a:lnSpc>
                          <a:spcPts val="1350"/>
                        </a:lnSpc>
                      </a:pPr>
                      <a:r>
                        <a:rPr lang="en-US" sz="1600" dirty="0"/>
                        <a:t>Teacher/instructor</a:t>
                      </a:r>
                    </a:p>
                  </a:txBody>
                  <a:tcPr anchor="ctr"/>
                </a:tc>
                <a:extLst>
                  <a:ext uri="{0D108BD9-81ED-4DB2-BD59-A6C34878D82A}">
                    <a16:rowId xmlns:a16="http://schemas.microsoft.com/office/drawing/2014/main" val="337801330"/>
                  </a:ext>
                </a:extLst>
              </a:tr>
              <a:tr h="416195">
                <a:tc>
                  <a:txBody>
                    <a:bodyPr/>
                    <a:lstStyle/>
                    <a:p>
                      <a:pPr>
                        <a:lnSpc>
                          <a:spcPts val="1350"/>
                        </a:lnSpc>
                      </a:pPr>
                      <a:r>
                        <a:rPr lang="en-US" sz="1600" dirty="0"/>
                        <a:t>CEO/president</a:t>
                      </a:r>
                    </a:p>
                  </a:txBody>
                  <a:tcPr anchor="ctr"/>
                </a:tc>
                <a:tc>
                  <a:txBody>
                    <a:bodyPr/>
                    <a:lstStyle/>
                    <a:p>
                      <a:pPr>
                        <a:lnSpc>
                          <a:spcPts val="1350"/>
                        </a:lnSpc>
                      </a:pPr>
                      <a:r>
                        <a:rPr lang="en-US" sz="1600" dirty="0"/>
                        <a:t>Sibling</a:t>
                      </a:r>
                    </a:p>
                  </a:txBody>
                  <a:tcPr anchor="ctr"/>
                </a:tc>
                <a:tc>
                  <a:txBody>
                    <a:bodyPr/>
                    <a:lstStyle/>
                    <a:p>
                      <a:pPr>
                        <a:lnSpc>
                          <a:spcPts val="1350"/>
                        </a:lnSpc>
                      </a:pPr>
                      <a:r>
                        <a:rPr lang="en-US" sz="1600" dirty="0"/>
                        <a:t>Counselor/therapist</a:t>
                      </a:r>
                    </a:p>
                  </a:txBody>
                  <a:tcPr anchor="ctr"/>
                </a:tc>
                <a:tc>
                  <a:txBody>
                    <a:bodyPr/>
                    <a:lstStyle/>
                    <a:p>
                      <a:pPr>
                        <a:lnSpc>
                          <a:spcPts val="1350"/>
                        </a:lnSpc>
                      </a:pPr>
                      <a:r>
                        <a:rPr lang="en-US" sz="1600" dirty="0"/>
                        <a:t>Business associate</a:t>
                      </a:r>
                    </a:p>
                  </a:txBody>
                  <a:tcPr anchor="ctr"/>
                </a:tc>
                <a:extLst>
                  <a:ext uri="{0D108BD9-81ED-4DB2-BD59-A6C34878D82A}">
                    <a16:rowId xmlns:a16="http://schemas.microsoft.com/office/drawing/2014/main" val="3088995104"/>
                  </a:ext>
                </a:extLst>
              </a:tr>
              <a:tr h="425253">
                <a:tc>
                  <a:txBody>
                    <a:bodyPr/>
                    <a:lstStyle/>
                    <a:p>
                      <a:pPr>
                        <a:lnSpc>
                          <a:spcPts val="1350"/>
                        </a:lnSpc>
                      </a:pPr>
                      <a:r>
                        <a:rPr lang="en-US" sz="1600" dirty="0"/>
                        <a:t>Coworkers</a:t>
                      </a:r>
                    </a:p>
                  </a:txBody>
                  <a:tcPr anchor="ctr"/>
                </a:tc>
                <a:tc>
                  <a:txBody>
                    <a:bodyPr/>
                    <a:lstStyle/>
                    <a:p>
                      <a:pPr>
                        <a:lnSpc>
                          <a:spcPts val="1350"/>
                        </a:lnSpc>
                      </a:pPr>
                      <a:r>
                        <a:rPr lang="en-US" sz="1600" dirty="0"/>
                        <a:t>Aunt/Uncle</a:t>
                      </a:r>
                    </a:p>
                  </a:txBody>
                  <a:tcPr anchor="ctr"/>
                </a:tc>
                <a:tc>
                  <a:txBody>
                    <a:bodyPr/>
                    <a:lstStyle/>
                    <a:p>
                      <a:pPr>
                        <a:lnSpc>
                          <a:spcPts val="1350"/>
                        </a:lnSpc>
                      </a:pPr>
                      <a:r>
                        <a:rPr lang="en-US" sz="1600" dirty="0"/>
                        <a:t>Neighbor</a:t>
                      </a:r>
                    </a:p>
                  </a:txBody>
                  <a:tcPr anchor="ctr"/>
                </a:tc>
                <a:tc>
                  <a:txBody>
                    <a:bodyPr/>
                    <a:lstStyle/>
                    <a:p>
                      <a:pPr>
                        <a:lnSpc>
                          <a:spcPts val="1350"/>
                        </a:lnSpc>
                      </a:pPr>
                      <a:r>
                        <a:rPr lang="en-US" sz="1600" dirty="0"/>
                        <a:t>Recruiter</a:t>
                      </a:r>
                    </a:p>
                  </a:txBody>
                  <a:tcPr anchor="ctr"/>
                </a:tc>
                <a:extLst>
                  <a:ext uri="{0D108BD9-81ED-4DB2-BD59-A6C34878D82A}">
                    <a16:rowId xmlns:a16="http://schemas.microsoft.com/office/drawing/2014/main" val="3749951316"/>
                  </a:ext>
                </a:extLst>
              </a:tr>
              <a:tr h="471444">
                <a:tc>
                  <a:txBody>
                    <a:bodyPr/>
                    <a:lstStyle/>
                    <a:p>
                      <a:pPr>
                        <a:lnSpc>
                          <a:spcPts val="1350"/>
                        </a:lnSpc>
                      </a:pPr>
                      <a:r>
                        <a:rPr lang="en-US" sz="1600" dirty="0"/>
                        <a:t>Formal mentor</a:t>
                      </a:r>
                    </a:p>
                  </a:txBody>
                  <a:tcPr anchor="ctr"/>
                </a:tc>
                <a:tc>
                  <a:txBody>
                    <a:bodyPr/>
                    <a:lstStyle/>
                    <a:p>
                      <a:pPr>
                        <a:lnSpc>
                          <a:spcPts val="1350"/>
                        </a:lnSpc>
                      </a:pPr>
                      <a:r>
                        <a:rPr lang="en-US" sz="1600" dirty="0"/>
                        <a:t>Grandparent</a:t>
                      </a:r>
                    </a:p>
                  </a:txBody>
                  <a:tcPr anchor="ctr"/>
                </a:tc>
                <a:tc>
                  <a:txBody>
                    <a:bodyPr/>
                    <a:lstStyle/>
                    <a:p>
                      <a:pPr>
                        <a:lnSpc>
                          <a:spcPts val="1350"/>
                        </a:lnSpc>
                      </a:pPr>
                      <a:r>
                        <a:rPr lang="en-US" sz="1600" dirty="0"/>
                        <a:t>Spiritual guide</a:t>
                      </a:r>
                    </a:p>
                  </a:txBody>
                  <a:tcPr anchor="ctr"/>
                </a:tc>
                <a:tc>
                  <a:txBody>
                    <a:bodyPr/>
                    <a:lstStyle/>
                    <a:p>
                      <a:pPr>
                        <a:lnSpc>
                          <a:spcPts val="1350"/>
                        </a:lnSpc>
                      </a:pPr>
                      <a:r>
                        <a:rPr lang="en-US" sz="1600" dirty="0"/>
                        <a:t>Unmet hero</a:t>
                      </a:r>
                    </a:p>
                  </a:txBody>
                  <a:tcPr anchor="ctr"/>
                </a:tc>
                <a:extLst>
                  <a:ext uri="{0D108BD9-81ED-4DB2-BD59-A6C34878D82A}">
                    <a16:rowId xmlns:a16="http://schemas.microsoft.com/office/drawing/2014/main" val="2182833951"/>
                  </a:ext>
                </a:extLst>
              </a:tr>
              <a:tr h="384359">
                <a:tc>
                  <a:txBody>
                    <a:bodyPr/>
                    <a:lstStyle/>
                    <a:p>
                      <a:pPr>
                        <a:lnSpc>
                          <a:spcPts val="1350"/>
                        </a:lnSpc>
                      </a:pPr>
                      <a:r>
                        <a:rPr lang="en-US" sz="1600" dirty="0"/>
                        <a:t>Subordinate</a:t>
                      </a:r>
                    </a:p>
                  </a:txBody>
                  <a:tcPr anchor="ctr"/>
                </a:tc>
                <a:tc>
                  <a:txBody>
                    <a:bodyPr/>
                    <a:lstStyle/>
                    <a:p>
                      <a:pPr>
                        <a:lnSpc>
                          <a:spcPts val="1350"/>
                        </a:lnSpc>
                      </a:pPr>
                      <a:r>
                        <a:rPr lang="en-US" sz="1600" dirty="0"/>
                        <a:t>Child</a:t>
                      </a:r>
                    </a:p>
                  </a:txBody>
                  <a:tcPr anchor="ctr"/>
                </a:tc>
                <a:tc>
                  <a:txBody>
                    <a:bodyPr/>
                    <a:lstStyle/>
                    <a:p>
                      <a:pPr>
                        <a:lnSpc>
                          <a:spcPts val="1350"/>
                        </a:lnSpc>
                      </a:pPr>
                      <a:r>
                        <a:rPr lang="en-US" sz="1600" dirty="0"/>
                        <a:t>Acquaintance</a:t>
                      </a:r>
                    </a:p>
                  </a:txBody>
                  <a:tcPr anchor="ctr"/>
                </a:tc>
                <a:tc>
                  <a:txBody>
                    <a:bodyPr/>
                    <a:lstStyle/>
                    <a:p>
                      <a:pPr>
                        <a:lnSpc>
                          <a:spcPts val="1350"/>
                        </a:lnSpc>
                      </a:pPr>
                      <a:endParaRPr lang="en-US" sz="1600" dirty="0"/>
                    </a:p>
                  </a:txBody>
                  <a:tcPr anchor="ctr"/>
                </a:tc>
                <a:extLst>
                  <a:ext uri="{0D108BD9-81ED-4DB2-BD59-A6C34878D82A}">
                    <a16:rowId xmlns:a16="http://schemas.microsoft.com/office/drawing/2014/main" val="3555110086"/>
                  </a:ext>
                </a:extLst>
              </a:tr>
              <a:tr h="573760">
                <a:tc>
                  <a:txBody>
                    <a:bodyPr/>
                    <a:lstStyle/>
                    <a:p>
                      <a:pPr>
                        <a:lnSpc>
                          <a:spcPts val="1350"/>
                        </a:lnSpc>
                      </a:pPr>
                      <a:r>
                        <a:rPr lang="en-US" sz="1600" dirty="0"/>
                        <a:t>HR representative</a:t>
                      </a:r>
                    </a:p>
                  </a:txBody>
                  <a:tcPr anchor="ctr">
                    <a:lnB w="12700" cap="flat" cmpd="sng" algn="ctr">
                      <a:solidFill>
                        <a:schemeClr val="tx1"/>
                      </a:solidFill>
                      <a:prstDash val="solid"/>
                      <a:round/>
                      <a:headEnd type="none" w="med" len="med"/>
                      <a:tailEnd type="none" w="med" len="med"/>
                    </a:lnB>
                  </a:tcPr>
                </a:tc>
                <a:tc>
                  <a:txBody>
                    <a:bodyPr/>
                    <a:lstStyle/>
                    <a:p>
                      <a:pPr>
                        <a:lnSpc>
                          <a:spcPts val="1350"/>
                        </a:lnSpc>
                      </a:pPr>
                      <a:r>
                        <a:rPr lang="en-US" sz="1600" dirty="0"/>
                        <a:t>Relative/other</a:t>
                      </a:r>
                    </a:p>
                  </a:txBody>
                  <a:tcPr anchor="ctr">
                    <a:lnB w="12700" cap="flat" cmpd="sng" algn="ctr">
                      <a:solidFill>
                        <a:schemeClr val="tx1"/>
                      </a:solidFill>
                      <a:prstDash val="solid"/>
                      <a:round/>
                      <a:headEnd type="none" w="med" len="med"/>
                      <a:tailEnd type="none" w="med" len="med"/>
                    </a:lnB>
                  </a:tcPr>
                </a:tc>
                <a:tc>
                  <a:txBody>
                    <a:bodyPr/>
                    <a:lstStyle/>
                    <a:p>
                      <a:pPr>
                        <a:lnSpc>
                          <a:spcPts val="1350"/>
                        </a:lnSpc>
                      </a:pPr>
                      <a:endParaRPr lang="en-US" sz="1600" dirty="0"/>
                    </a:p>
                  </a:txBody>
                  <a:tcPr anchor="ctr">
                    <a:lnB w="12700" cap="flat" cmpd="sng" algn="ctr">
                      <a:solidFill>
                        <a:schemeClr val="tx1"/>
                      </a:solidFill>
                      <a:prstDash val="solid"/>
                      <a:round/>
                      <a:headEnd type="none" w="med" len="med"/>
                      <a:tailEnd type="none" w="med" len="med"/>
                    </a:lnB>
                  </a:tcPr>
                </a:tc>
                <a:tc>
                  <a:txBody>
                    <a:bodyPr/>
                    <a:lstStyle/>
                    <a:p>
                      <a:pPr>
                        <a:lnSpc>
                          <a:spcPts val="1350"/>
                        </a:lnSpc>
                      </a:pPr>
                      <a:endParaRPr lang="en-US" sz="1600" dirty="0"/>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5724540"/>
                  </a:ext>
                </a:extLst>
              </a:tr>
            </a:tbl>
          </a:graphicData>
        </a:graphic>
      </p:graphicFrame>
    </p:spTree>
    <p:extLst>
      <p:ext uri="{BB962C8B-B14F-4D97-AF65-F5344CB8AC3E}">
        <p14:creationId xmlns:p14="http://schemas.microsoft.com/office/powerpoint/2010/main" val="314099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935" y="208189"/>
            <a:ext cx="7713969" cy="571500"/>
          </a:xfrm>
        </p:spPr>
        <p:txBody>
          <a:bodyPr/>
          <a:lstStyle/>
          <a:p>
            <a:r>
              <a:rPr lang="en-US" sz="2400" dirty="0"/>
              <a:t>INDIVIDUAL ACTIVITY 			</a:t>
            </a:r>
          </a:p>
        </p:txBody>
      </p:sp>
      <p:sp>
        <p:nvSpPr>
          <p:cNvPr id="3" name="Content Placeholder 2"/>
          <p:cNvSpPr>
            <a:spLocks noGrp="1"/>
          </p:cNvSpPr>
          <p:nvPr>
            <p:ph idx="1"/>
          </p:nvPr>
        </p:nvSpPr>
        <p:spPr>
          <a:xfrm>
            <a:off x="878050" y="1511188"/>
            <a:ext cx="7601122" cy="1444788"/>
          </a:xfrm>
          <a:solidFill>
            <a:schemeClr val="tx2">
              <a:lumMod val="75000"/>
            </a:schemeClr>
          </a:solidFill>
        </p:spPr>
        <p:txBody>
          <a:bodyPr/>
          <a:lstStyle/>
          <a:p>
            <a:pPr marL="457200" indent="-288925"/>
            <a:r>
              <a:rPr lang="en-US" dirty="0">
                <a:solidFill>
                  <a:schemeClr val="bg1"/>
                </a:solidFill>
              </a:rPr>
              <a:t>Individually: 2 minutes </a:t>
            </a:r>
          </a:p>
          <a:p>
            <a:pPr marL="457200" indent="-288925"/>
            <a:r>
              <a:rPr lang="en-US" dirty="0">
                <a:solidFill>
                  <a:schemeClr val="bg1"/>
                </a:solidFill>
              </a:rPr>
              <a:t>Start to jot down a list of your developers (see chat box for link to fillable form)</a:t>
            </a:r>
          </a:p>
          <a:p>
            <a:pPr marL="685800" lvl="3" indent="-288925"/>
            <a:r>
              <a:rPr lang="en-US" i="1" dirty="0">
                <a:solidFill>
                  <a:schemeClr val="bg1"/>
                </a:solidFill>
              </a:rPr>
              <a:t>Note – you do NOT need to fill out the numbers for frequency yet – </a:t>
            </a:r>
            <a:r>
              <a:rPr lang="en-US" b="1" i="1" dirty="0">
                <a:solidFill>
                  <a:schemeClr val="bg1"/>
                </a:solidFill>
              </a:rPr>
              <a:t>focus on getting names of your developers down</a:t>
            </a:r>
            <a:endParaRPr lang="en-US" i="1" dirty="0">
              <a:solidFill>
                <a:schemeClr val="bg1"/>
              </a:solidFill>
            </a:endParaRPr>
          </a:p>
          <a:p>
            <a:pPr marL="457200" indent="-288925"/>
            <a:r>
              <a:rPr lang="en-US" dirty="0">
                <a:solidFill>
                  <a:schemeClr val="bg1"/>
                </a:solidFill>
              </a:rPr>
              <a:t>You will then be sent to Breakout groups</a:t>
            </a:r>
          </a:p>
          <a:p>
            <a:endParaRPr lang="en-US" dirty="0">
              <a:solidFill>
                <a:schemeClr val="bg1"/>
              </a:solidFill>
            </a:endParaRPr>
          </a:p>
          <a:p>
            <a:endParaRPr lang="en-US" dirty="0">
              <a:solidFill>
                <a:schemeClr val="bg1"/>
              </a:solidFill>
            </a:endParaRPr>
          </a:p>
        </p:txBody>
      </p:sp>
      <p:sp>
        <p:nvSpPr>
          <p:cNvPr id="4" name="Text Placeholder 3"/>
          <p:cNvSpPr>
            <a:spLocks noGrp="1"/>
          </p:cNvSpPr>
          <p:nvPr>
            <p:ph type="body" sz="quarter" idx="13"/>
          </p:nvPr>
        </p:nvSpPr>
        <p:spPr>
          <a:xfrm>
            <a:off x="1026415" y="705957"/>
            <a:ext cx="6854952" cy="342900"/>
          </a:xfrm>
        </p:spPr>
        <p:txBody>
          <a:bodyPr/>
          <a:lstStyle/>
          <a:p>
            <a:r>
              <a:rPr lang="en-US" sz="2000" dirty="0"/>
              <a:t>Identifying Your Developers</a:t>
            </a:r>
          </a:p>
        </p:txBody>
      </p:sp>
      <p:sp>
        <p:nvSpPr>
          <p:cNvPr id="6" name="Footer Placeholder 5"/>
          <p:cNvSpPr>
            <a:spLocks noGrp="1"/>
          </p:cNvSpPr>
          <p:nvPr>
            <p:ph type="ftr" sz="quarter" idx="3"/>
          </p:nvPr>
        </p:nvSpPr>
        <p:spPr/>
        <p:txBody>
          <a:bodyPr/>
          <a:lstStyle/>
          <a:p>
            <a:endParaRPr lang="en-US"/>
          </a:p>
        </p:txBody>
      </p:sp>
      <p:sp>
        <p:nvSpPr>
          <p:cNvPr id="7" name="Slide Number Placeholder 6"/>
          <p:cNvSpPr>
            <a:spLocks noGrp="1"/>
          </p:cNvSpPr>
          <p:nvPr>
            <p:ph type="sldNum" sz="quarter" idx="4"/>
          </p:nvPr>
        </p:nvSpPr>
        <p:spPr/>
        <p:txBody>
          <a:bodyPr/>
          <a:lstStyle/>
          <a:p>
            <a:fld id="{70A6CCDF-EE61-4FC3-B500-537375B0937A}" type="slidenum">
              <a:rPr lang="en-US" smtClean="0"/>
              <a:t>30</a:t>
            </a:fld>
            <a:endParaRPr lang="en-US"/>
          </a:p>
        </p:txBody>
      </p:sp>
    </p:spTree>
    <p:extLst>
      <p:ext uri="{BB962C8B-B14F-4D97-AF65-F5344CB8AC3E}">
        <p14:creationId xmlns:p14="http://schemas.microsoft.com/office/powerpoint/2010/main" val="3396177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Identifying Your Developers: Individual Activity</a:t>
            </a:r>
          </a:p>
        </p:txBody>
      </p:sp>
      <p:grpSp>
        <p:nvGrpSpPr>
          <p:cNvPr id="9" name="Group 8">
            <a:extLst>
              <a:ext uri="{FF2B5EF4-FFF2-40B4-BE49-F238E27FC236}">
                <a16:creationId xmlns:a16="http://schemas.microsoft.com/office/drawing/2014/main" id="{E4C9437C-BF3D-4D2F-A3FA-94018E6BBE98}"/>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FA31483D-8CCC-411B-BF4C-5D4D78BAF276}"/>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52DCF14-56A1-4F36-8A25-7D2B82D3F4F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graphicFrame>
        <p:nvGraphicFramePr>
          <p:cNvPr id="17" name="Table 5">
            <a:extLst>
              <a:ext uri="{FF2B5EF4-FFF2-40B4-BE49-F238E27FC236}">
                <a16:creationId xmlns:a16="http://schemas.microsoft.com/office/drawing/2014/main" id="{C930D8F6-BC03-45D3-B9BF-FB318A7C2832}"/>
              </a:ext>
            </a:extLst>
          </p:cNvPr>
          <p:cNvGraphicFramePr>
            <a:graphicFrameLocks noGrp="1"/>
          </p:cNvGraphicFramePr>
          <p:nvPr>
            <p:extLst/>
          </p:nvPr>
        </p:nvGraphicFramePr>
        <p:xfrm>
          <a:off x="2034034" y="1007353"/>
          <a:ext cx="6160127" cy="3428279"/>
        </p:xfrm>
        <a:graphic>
          <a:graphicData uri="http://schemas.openxmlformats.org/drawingml/2006/table">
            <a:tbl>
              <a:tblPr>
                <a:tableStyleId>{2D5ABB26-0587-4C30-8999-92F81FD0307C}</a:tableStyleId>
              </a:tblPr>
              <a:tblGrid>
                <a:gridCol w="1433471">
                  <a:extLst>
                    <a:ext uri="{9D8B030D-6E8A-4147-A177-3AD203B41FA5}">
                      <a16:colId xmlns:a16="http://schemas.microsoft.com/office/drawing/2014/main" val="4184382081"/>
                    </a:ext>
                  </a:extLst>
                </a:gridCol>
                <a:gridCol w="1146604">
                  <a:extLst>
                    <a:ext uri="{9D8B030D-6E8A-4147-A177-3AD203B41FA5}">
                      <a16:colId xmlns:a16="http://schemas.microsoft.com/office/drawing/2014/main" val="299424248"/>
                    </a:ext>
                  </a:extLst>
                </a:gridCol>
                <a:gridCol w="1096015">
                  <a:extLst>
                    <a:ext uri="{9D8B030D-6E8A-4147-A177-3AD203B41FA5}">
                      <a16:colId xmlns:a16="http://schemas.microsoft.com/office/drawing/2014/main" val="513185463"/>
                    </a:ext>
                  </a:extLst>
                </a:gridCol>
                <a:gridCol w="1252011">
                  <a:extLst>
                    <a:ext uri="{9D8B030D-6E8A-4147-A177-3AD203B41FA5}">
                      <a16:colId xmlns:a16="http://schemas.microsoft.com/office/drawing/2014/main" val="3329689662"/>
                    </a:ext>
                  </a:extLst>
                </a:gridCol>
                <a:gridCol w="1232026">
                  <a:extLst>
                    <a:ext uri="{9D8B030D-6E8A-4147-A177-3AD203B41FA5}">
                      <a16:colId xmlns:a16="http://schemas.microsoft.com/office/drawing/2014/main" val="2403363958"/>
                    </a:ext>
                  </a:extLst>
                </a:gridCol>
              </a:tblGrid>
              <a:tr h="310898">
                <a:tc rowSpan="2">
                  <a:txBody>
                    <a:bodyPr/>
                    <a:lstStyle/>
                    <a:p>
                      <a:pPr algn="ctr"/>
                      <a:r>
                        <a:rPr lang="en-US" sz="1400" b="1" dirty="0"/>
                        <a:t>Developer Name</a:t>
                      </a:r>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4">
                  <a:txBody>
                    <a:bodyPr/>
                    <a:lstStyle/>
                    <a:p>
                      <a:pPr algn="ctr"/>
                      <a:r>
                        <a:rPr lang="en-US" sz="1400" b="1" dirty="0"/>
                        <a:t>Type of Support Provided</a:t>
                      </a:r>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149979"/>
                  </a:ext>
                </a:extLst>
              </a:tr>
              <a:tr h="1251993">
                <a:tc vMerge="1">
                  <a:txBody>
                    <a:bodyPr/>
                    <a:lstStyle/>
                    <a:p>
                      <a:endParaRPr lang="en-US"/>
                    </a:p>
                  </a:txBody>
                  <a:tcPr/>
                </a:tc>
                <a:tc>
                  <a:txBody>
                    <a:bodyPr/>
                    <a:lstStyle/>
                    <a:p>
                      <a:pPr algn="ctr"/>
                      <a:endParaRPr lang="en-US" sz="1400" b="0" dirty="0"/>
                    </a:p>
                    <a:p>
                      <a:pPr algn="ctr"/>
                      <a:r>
                        <a:rPr lang="en-US" sz="1400" b="0" dirty="0"/>
                        <a:t>Helps me get the</a:t>
                      </a:r>
                      <a:r>
                        <a:rPr lang="en-US" sz="1400" b="0" baseline="0" dirty="0"/>
                        <a:t> job </a:t>
                      </a:r>
                      <a:r>
                        <a:rPr lang="en-US" sz="1400" b="0" dirty="0"/>
                        <a:t>done</a:t>
                      </a:r>
                    </a:p>
                    <a:p>
                      <a:pPr algn="ctr"/>
                      <a:endParaRPr lang="en-US" sz="1400" b="0" dirty="0"/>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b="0" dirty="0"/>
                        <a:t>Helps advance my career</a:t>
                      </a:r>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b="0" dirty="0"/>
                        <a:t>Provides personal support</a:t>
                      </a:r>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b="0" dirty="0"/>
                        <a:t>Is a role model for me</a:t>
                      </a:r>
                    </a:p>
                    <a:p>
                      <a:pPr algn="ctr"/>
                      <a:endParaRPr lang="en-US" sz="14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1714202"/>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2852753"/>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01330"/>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995104"/>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9951316"/>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2833951"/>
                  </a:ext>
                </a:extLst>
              </a:tr>
              <a:tr h="310898">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4370721"/>
                  </a:ext>
                </a:extLst>
              </a:tr>
            </a:tbl>
          </a:graphicData>
        </a:graphic>
      </p:graphicFrame>
      <p:grpSp>
        <p:nvGrpSpPr>
          <p:cNvPr id="52" name="Group 51">
            <a:extLst>
              <a:ext uri="{FF2B5EF4-FFF2-40B4-BE49-F238E27FC236}">
                <a16:creationId xmlns:a16="http://schemas.microsoft.com/office/drawing/2014/main" id="{F25D4036-0146-445C-9916-90D3BC933B25}"/>
              </a:ext>
            </a:extLst>
          </p:cNvPr>
          <p:cNvGrpSpPr/>
          <p:nvPr/>
        </p:nvGrpSpPr>
        <p:grpSpPr>
          <a:xfrm>
            <a:off x="3867632" y="2186389"/>
            <a:ext cx="4183647" cy="281729"/>
            <a:chOff x="3867632" y="2186389"/>
            <a:chExt cx="4183647" cy="281729"/>
          </a:xfrm>
        </p:grpSpPr>
        <p:sp>
          <p:nvSpPr>
            <p:cNvPr id="25" name="Rectangle 24">
              <a:extLst>
                <a:ext uri="{FF2B5EF4-FFF2-40B4-BE49-F238E27FC236}">
                  <a16:creationId xmlns:a16="http://schemas.microsoft.com/office/drawing/2014/main" id="{161E767D-6995-491E-B97C-C79162C791CE}"/>
                </a:ext>
              </a:extLst>
            </p:cNvPr>
            <p:cNvSpPr/>
            <p:nvPr/>
          </p:nvSpPr>
          <p:spPr>
            <a:xfrm>
              <a:off x="3867632" y="2191329"/>
              <a:ext cx="274320" cy="274320"/>
            </a:xfrm>
            <a:prstGeom prst="rect">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63DC76D-36C2-4EAE-871D-AFA342BD5852}"/>
                </a:ext>
              </a:extLst>
            </p:cNvPr>
            <p:cNvSpPr/>
            <p:nvPr/>
          </p:nvSpPr>
          <p:spPr>
            <a:xfrm>
              <a:off x="7108405" y="2191329"/>
              <a:ext cx="277000" cy="27432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74269B2C-E2A9-4A06-9DB8-494EBFA66620}"/>
                </a:ext>
              </a:extLst>
            </p:cNvPr>
            <p:cNvSpPr/>
            <p:nvPr/>
          </p:nvSpPr>
          <p:spPr>
            <a:xfrm>
              <a:off x="5004710" y="2193798"/>
              <a:ext cx="277000" cy="274320"/>
            </a:xfrm>
            <a:prstGeom prst="triangl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04C1FE9C-CB82-4B27-A756-D76639AFA27A}"/>
                </a:ext>
              </a:extLst>
            </p:cNvPr>
            <p:cNvSpPr/>
            <p:nvPr/>
          </p:nvSpPr>
          <p:spPr>
            <a:xfrm>
              <a:off x="7450801" y="2191328"/>
              <a:ext cx="277000" cy="274320"/>
            </a:xfrm>
            <a:prstGeom prst="triangl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10B9F8D-C370-418B-8B9D-68548207B07E}"/>
                </a:ext>
              </a:extLst>
            </p:cNvPr>
            <p:cNvSpPr/>
            <p:nvPr/>
          </p:nvSpPr>
          <p:spPr>
            <a:xfrm>
              <a:off x="6189360" y="2186389"/>
              <a:ext cx="277000" cy="274320"/>
            </a:xfrm>
            <a:prstGeom prst="ellips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A435D90-E1E0-4D60-BEAE-0E61E32557A4}"/>
                </a:ext>
              </a:extLst>
            </p:cNvPr>
            <p:cNvSpPr/>
            <p:nvPr/>
          </p:nvSpPr>
          <p:spPr>
            <a:xfrm>
              <a:off x="7774279" y="2191327"/>
              <a:ext cx="277000" cy="274320"/>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BF97CA1D-E2F9-484B-9D5E-C127AC0EF60D}"/>
              </a:ext>
            </a:extLst>
          </p:cNvPr>
          <p:cNvGrpSpPr/>
          <p:nvPr/>
        </p:nvGrpSpPr>
        <p:grpSpPr>
          <a:xfrm>
            <a:off x="989547" y="1007353"/>
            <a:ext cx="998030" cy="3429862"/>
            <a:chOff x="913570" y="1066075"/>
            <a:chExt cx="998030" cy="3429862"/>
          </a:xfrm>
        </p:grpSpPr>
        <p:sp>
          <p:nvSpPr>
            <p:cNvPr id="20" name="TextBox 19">
              <a:extLst>
                <a:ext uri="{FF2B5EF4-FFF2-40B4-BE49-F238E27FC236}">
                  <a16:creationId xmlns:a16="http://schemas.microsoft.com/office/drawing/2014/main" id="{AF717785-A20C-4CF1-91EE-FDB63848964D}"/>
                </a:ext>
              </a:extLst>
            </p:cNvPr>
            <p:cNvSpPr txBox="1"/>
            <p:nvPr/>
          </p:nvSpPr>
          <p:spPr>
            <a:xfrm>
              <a:off x="1101955" y="1253036"/>
              <a:ext cx="621259" cy="307777"/>
            </a:xfrm>
            <a:prstGeom prst="rect">
              <a:avLst/>
            </a:prstGeom>
            <a:noFill/>
          </p:spPr>
          <p:txBody>
            <a:bodyPr wrap="none" rtlCol="0">
              <a:spAutoFit/>
            </a:bodyPr>
            <a:lstStyle/>
            <a:p>
              <a:pPr algn="ctr"/>
              <a:r>
                <a:rPr lang="en-US" sz="1400" dirty="0"/>
                <a:t>Never</a:t>
              </a:r>
            </a:p>
          </p:txBody>
        </p:sp>
        <p:sp>
          <p:nvSpPr>
            <p:cNvPr id="21" name="TextBox 20">
              <a:extLst>
                <a:ext uri="{FF2B5EF4-FFF2-40B4-BE49-F238E27FC236}">
                  <a16:creationId xmlns:a16="http://schemas.microsoft.com/office/drawing/2014/main" id="{20C16D7F-E141-4D5C-A846-D24045F67204}"/>
                </a:ext>
              </a:extLst>
            </p:cNvPr>
            <p:cNvSpPr txBox="1"/>
            <p:nvPr/>
          </p:nvSpPr>
          <p:spPr>
            <a:xfrm>
              <a:off x="1091408" y="1986817"/>
              <a:ext cx="642355" cy="307777"/>
            </a:xfrm>
            <a:prstGeom prst="rect">
              <a:avLst/>
            </a:prstGeom>
            <a:noFill/>
          </p:spPr>
          <p:txBody>
            <a:bodyPr wrap="none" rtlCol="0">
              <a:spAutoFit/>
            </a:bodyPr>
            <a:lstStyle/>
            <a:p>
              <a:pPr algn="ctr"/>
              <a:r>
                <a:rPr lang="en-US" sz="1400" dirty="0"/>
                <a:t>Rarely</a:t>
              </a:r>
            </a:p>
          </p:txBody>
        </p:sp>
        <p:sp>
          <p:nvSpPr>
            <p:cNvPr id="22" name="TextBox 21">
              <a:extLst>
                <a:ext uri="{FF2B5EF4-FFF2-40B4-BE49-F238E27FC236}">
                  <a16:creationId xmlns:a16="http://schemas.microsoft.com/office/drawing/2014/main" id="{0745D450-4BBF-461D-9834-419ED4103BB6}"/>
                </a:ext>
              </a:extLst>
            </p:cNvPr>
            <p:cNvSpPr txBox="1"/>
            <p:nvPr/>
          </p:nvSpPr>
          <p:spPr>
            <a:xfrm>
              <a:off x="913570" y="2720598"/>
              <a:ext cx="998030" cy="307777"/>
            </a:xfrm>
            <a:prstGeom prst="rect">
              <a:avLst/>
            </a:prstGeom>
            <a:noFill/>
          </p:spPr>
          <p:txBody>
            <a:bodyPr wrap="none" rtlCol="0">
              <a:spAutoFit/>
            </a:bodyPr>
            <a:lstStyle/>
            <a:p>
              <a:pPr algn="ctr"/>
              <a:r>
                <a:rPr lang="en-US" sz="1400" dirty="0"/>
                <a:t>Sometimes</a:t>
              </a:r>
            </a:p>
          </p:txBody>
        </p:sp>
        <p:sp>
          <p:nvSpPr>
            <p:cNvPr id="23" name="TextBox 22">
              <a:extLst>
                <a:ext uri="{FF2B5EF4-FFF2-40B4-BE49-F238E27FC236}">
                  <a16:creationId xmlns:a16="http://schemas.microsoft.com/office/drawing/2014/main" id="{DC21BE3B-956A-4BEF-BC30-C69E85DB76F8}"/>
                </a:ext>
              </a:extLst>
            </p:cNvPr>
            <p:cNvSpPr txBox="1"/>
            <p:nvPr/>
          </p:nvSpPr>
          <p:spPr>
            <a:xfrm>
              <a:off x="1112022" y="3454379"/>
              <a:ext cx="601127" cy="307777"/>
            </a:xfrm>
            <a:prstGeom prst="rect">
              <a:avLst/>
            </a:prstGeom>
            <a:noFill/>
          </p:spPr>
          <p:txBody>
            <a:bodyPr wrap="none" rtlCol="0">
              <a:spAutoFit/>
            </a:bodyPr>
            <a:lstStyle/>
            <a:p>
              <a:pPr algn="ctr"/>
              <a:r>
                <a:rPr lang="en-US" sz="1400" dirty="0"/>
                <a:t>Often</a:t>
              </a:r>
            </a:p>
          </p:txBody>
        </p:sp>
        <p:sp>
          <p:nvSpPr>
            <p:cNvPr id="24" name="TextBox 23">
              <a:extLst>
                <a:ext uri="{FF2B5EF4-FFF2-40B4-BE49-F238E27FC236}">
                  <a16:creationId xmlns:a16="http://schemas.microsoft.com/office/drawing/2014/main" id="{B3ABE1B6-8D4E-439F-A83B-D8DA583AA480}"/>
                </a:ext>
              </a:extLst>
            </p:cNvPr>
            <p:cNvSpPr txBox="1"/>
            <p:nvPr/>
          </p:nvSpPr>
          <p:spPr>
            <a:xfrm>
              <a:off x="1067266" y="4188160"/>
              <a:ext cx="690638" cy="307777"/>
            </a:xfrm>
            <a:prstGeom prst="rect">
              <a:avLst/>
            </a:prstGeom>
            <a:noFill/>
          </p:spPr>
          <p:txBody>
            <a:bodyPr wrap="none" rtlCol="0">
              <a:spAutoFit/>
            </a:bodyPr>
            <a:lstStyle/>
            <a:p>
              <a:pPr algn="ctr"/>
              <a:r>
                <a:rPr lang="en-US" sz="1400" dirty="0"/>
                <a:t>Always</a:t>
              </a:r>
            </a:p>
          </p:txBody>
        </p:sp>
        <p:sp>
          <p:nvSpPr>
            <p:cNvPr id="35" name="TextBox 34">
              <a:extLst>
                <a:ext uri="{FF2B5EF4-FFF2-40B4-BE49-F238E27FC236}">
                  <a16:creationId xmlns:a16="http://schemas.microsoft.com/office/drawing/2014/main" id="{2C64D9C1-E297-4041-BF39-4818FC904D2F}"/>
                </a:ext>
              </a:extLst>
            </p:cNvPr>
            <p:cNvSpPr txBox="1"/>
            <p:nvPr/>
          </p:nvSpPr>
          <p:spPr>
            <a:xfrm>
              <a:off x="1277772" y="1066075"/>
              <a:ext cx="269626" cy="292388"/>
            </a:xfrm>
            <a:prstGeom prst="rect">
              <a:avLst/>
            </a:prstGeom>
            <a:noFill/>
          </p:spPr>
          <p:txBody>
            <a:bodyPr wrap="none" rtlCol="0">
              <a:spAutoFit/>
            </a:bodyPr>
            <a:lstStyle/>
            <a:p>
              <a:pPr algn="ctr"/>
              <a:r>
                <a:rPr lang="en-US" sz="1300" dirty="0"/>
                <a:t>1</a:t>
              </a:r>
            </a:p>
          </p:txBody>
        </p:sp>
        <p:sp>
          <p:nvSpPr>
            <p:cNvPr id="37" name="TextBox 36">
              <a:extLst>
                <a:ext uri="{FF2B5EF4-FFF2-40B4-BE49-F238E27FC236}">
                  <a16:creationId xmlns:a16="http://schemas.microsoft.com/office/drawing/2014/main" id="{EC60AB81-C777-478F-8361-DE13AFDC426D}"/>
                </a:ext>
              </a:extLst>
            </p:cNvPr>
            <p:cNvSpPr txBox="1"/>
            <p:nvPr/>
          </p:nvSpPr>
          <p:spPr>
            <a:xfrm>
              <a:off x="1277772" y="1802729"/>
              <a:ext cx="269626" cy="292388"/>
            </a:xfrm>
            <a:prstGeom prst="rect">
              <a:avLst/>
            </a:prstGeom>
            <a:noFill/>
          </p:spPr>
          <p:txBody>
            <a:bodyPr wrap="none" rtlCol="0">
              <a:spAutoFit/>
            </a:bodyPr>
            <a:lstStyle/>
            <a:p>
              <a:pPr algn="ctr"/>
              <a:r>
                <a:rPr lang="en-US" sz="1300" dirty="0"/>
                <a:t>2</a:t>
              </a:r>
            </a:p>
          </p:txBody>
        </p:sp>
        <p:sp>
          <p:nvSpPr>
            <p:cNvPr id="39" name="TextBox 38">
              <a:extLst>
                <a:ext uri="{FF2B5EF4-FFF2-40B4-BE49-F238E27FC236}">
                  <a16:creationId xmlns:a16="http://schemas.microsoft.com/office/drawing/2014/main" id="{565FD208-6CC3-4D26-84F6-478D4E7108F2}"/>
                </a:ext>
              </a:extLst>
            </p:cNvPr>
            <p:cNvSpPr txBox="1"/>
            <p:nvPr/>
          </p:nvSpPr>
          <p:spPr>
            <a:xfrm>
              <a:off x="1277772" y="2539383"/>
              <a:ext cx="269626" cy="292388"/>
            </a:xfrm>
            <a:prstGeom prst="rect">
              <a:avLst/>
            </a:prstGeom>
            <a:noFill/>
          </p:spPr>
          <p:txBody>
            <a:bodyPr wrap="none" rtlCol="0">
              <a:spAutoFit/>
            </a:bodyPr>
            <a:lstStyle/>
            <a:p>
              <a:pPr algn="ctr"/>
              <a:r>
                <a:rPr lang="en-US" sz="1300" dirty="0"/>
                <a:t>3</a:t>
              </a:r>
            </a:p>
          </p:txBody>
        </p:sp>
        <p:sp>
          <p:nvSpPr>
            <p:cNvPr id="41" name="TextBox 40">
              <a:extLst>
                <a:ext uri="{FF2B5EF4-FFF2-40B4-BE49-F238E27FC236}">
                  <a16:creationId xmlns:a16="http://schemas.microsoft.com/office/drawing/2014/main" id="{FDDC622C-EF9F-4277-8C43-2A83356D19ED}"/>
                </a:ext>
              </a:extLst>
            </p:cNvPr>
            <p:cNvSpPr txBox="1"/>
            <p:nvPr/>
          </p:nvSpPr>
          <p:spPr>
            <a:xfrm>
              <a:off x="1277772" y="4012692"/>
              <a:ext cx="269626" cy="292388"/>
            </a:xfrm>
            <a:prstGeom prst="rect">
              <a:avLst/>
            </a:prstGeom>
            <a:noFill/>
          </p:spPr>
          <p:txBody>
            <a:bodyPr wrap="none" rtlCol="0">
              <a:spAutoFit/>
            </a:bodyPr>
            <a:lstStyle/>
            <a:p>
              <a:pPr algn="ctr"/>
              <a:r>
                <a:rPr lang="en-US" sz="1300" dirty="0"/>
                <a:t>5</a:t>
              </a:r>
            </a:p>
          </p:txBody>
        </p:sp>
        <p:sp>
          <p:nvSpPr>
            <p:cNvPr id="43" name="TextBox 42">
              <a:extLst>
                <a:ext uri="{FF2B5EF4-FFF2-40B4-BE49-F238E27FC236}">
                  <a16:creationId xmlns:a16="http://schemas.microsoft.com/office/drawing/2014/main" id="{4B553944-E2C0-44A4-A4A0-2B0763A2D642}"/>
                </a:ext>
              </a:extLst>
            </p:cNvPr>
            <p:cNvSpPr txBox="1"/>
            <p:nvPr/>
          </p:nvSpPr>
          <p:spPr>
            <a:xfrm>
              <a:off x="1277772" y="3276037"/>
              <a:ext cx="269626" cy="292388"/>
            </a:xfrm>
            <a:prstGeom prst="rect">
              <a:avLst/>
            </a:prstGeom>
            <a:noFill/>
          </p:spPr>
          <p:txBody>
            <a:bodyPr wrap="none" rtlCol="0">
              <a:spAutoFit/>
            </a:bodyPr>
            <a:lstStyle/>
            <a:p>
              <a:pPr algn="ctr"/>
              <a:r>
                <a:rPr lang="en-US" sz="1300" dirty="0"/>
                <a:t>4</a:t>
              </a:r>
            </a:p>
          </p:txBody>
        </p:sp>
        <p:cxnSp>
          <p:nvCxnSpPr>
            <p:cNvPr id="45" name="Straight Connector 44">
              <a:extLst>
                <a:ext uri="{FF2B5EF4-FFF2-40B4-BE49-F238E27FC236}">
                  <a16:creationId xmlns:a16="http://schemas.microsoft.com/office/drawing/2014/main" id="{8AFCFEA7-371E-4944-9C6C-5C3CA5362FDD}"/>
                </a:ext>
              </a:extLst>
            </p:cNvPr>
            <p:cNvCxnSpPr>
              <a:cxnSpLocks/>
            </p:cNvCxnSpPr>
            <p:nvPr/>
          </p:nvCxnSpPr>
          <p:spPr>
            <a:xfrm>
              <a:off x="1412584" y="1586930"/>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FC1B505F-D802-45AB-9C96-ACE2F06EC100}"/>
                </a:ext>
              </a:extLst>
            </p:cNvPr>
            <p:cNvCxnSpPr>
              <a:cxnSpLocks/>
            </p:cNvCxnSpPr>
            <p:nvPr/>
          </p:nvCxnSpPr>
          <p:spPr>
            <a:xfrm>
              <a:off x="1412585" y="2322147"/>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cxnSp>
          <p:nvCxnSpPr>
            <p:cNvPr id="47" name="Straight Connector 46">
              <a:extLst>
                <a:ext uri="{FF2B5EF4-FFF2-40B4-BE49-F238E27FC236}">
                  <a16:creationId xmlns:a16="http://schemas.microsoft.com/office/drawing/2014/main" id="{531E9BF2-A1A1-4EC5-ACC2-8F0F5063203C}"/>
                </a:ext>
              </a:extLst>
            </p:cNvPr>
            <p:cNvCxnSpPr>
              <a:cxnSpLocks/>
            </p:cNvCxnSpPr>
            <p:nvPr/>
          </p:nvCxnSpPr>
          <p:spPr>
            <a:xfrm>
              <a:off x="1412585" y="3057365"/>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cxnSp>
          <p:nvCxnSpPr>
            <p:cNvPr id="49" name="Straight Connector 48">
              <a:extLst>
                <a:ext uri="{FF2B5EF4-FFF2-40B4-BE49-F238E27FC236}">
                  <a16:creationId xmlns:a16="http://schemas.microsoft.com/office/drawing/2014/main" id="{7F5F25B7-26B9-4B0F-A20C-AFE58C41FABC}"/>
                </a:ext>
              </a:extLst>
            </p:cNvPr>
            <p:cNvCxnSpPr>
              <a:cxnSpLocks/>
            </p:cNvCxnSpPr>
            <p:nvPr/>
          </p:nvCxnSpPr>
          <p:spPr>
            <a:xfrm>
              <a:off x="1412584" y="3792583"/>
              <a:ext cx="0" cy="189682"/>
            </a:xfrm>
            <a:prstGeom prst="line">
              <a:avLst/>
            </a:prstGeom>
            <a:ln w="9525">
              <a:solidFill>
                <a:schemeClr val="tx1"/>
              </a:solidFill>
            </a:ln>
            <a:effectLst/>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24059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935" y="208189"/>
            <a:ext cx="7713969" cy="571500"/>
          </a:xfrm>
        </p:spPr>
        <p:txBody>
          <a:bodyPr/>
          <a:lstStyle/>
          <a:p>
            <a:r>
              <a:rPr lang="en-US" sz="2400" dirty="0"/>
              <a:t>INDIVIDUAL ACTIVITY 			</a:t>
            </a:r>
            <a:r>
              <a:rPr lang="en-US" sz="2400" b="1" dirty="0"/>
              <a:t>BREAKOUT GROUPS</a:t>
            </a:r>
            <a:endParaRPr lang="en-US" sz="2400" dirty="0"/>
          </a:p>
        </p:txBody>
      </p:sp>
      <p:sp>
        <p:nvSpPr>
          <p:cNvPr id="3" name="Content Placeholder 2"/>
          <p:cNvSpPr>
            <a:spLocks noGrp="1"/>
          </p:cNvSpPr>
          <p:nvPr>
            <p:ph idx="1"/>
          </p:nvPr>
        </p:nvSpPr>
        <p:spPr>
          <a:xfrm>
            <a:off x="801198" y="1000239"/>
            <a:ext cx="7601122" cy="1444788"/>
          </a:xfrm>
          <a:solidFill>
            <a:schemeClr val="tx2">
              <a:lumMod val="75000"/>
            </a:schemeClr>
          </a:solidFill>
        </p:spPr>
        <p:txBody>
          <a:bodyPr/>
          <a:lstStyle/>
          <a:p>
            <a:pPr marL="457200" indent="-288925"/>
            <a:r>
              <a:rPr lang="en-US" dirty="0">
                <a:solidFill>
                  <a:schemeClr val="bg1"/>
                </a:solidFill>
              </a:rPr>
              <a:t>Individually: 2 minutes </a:t>
            </a:r>
          </a:p>
          <a:p>
            <a:pPr marL="457200" indent="-288925"/>
            <a:r>
              <a:rPr lang="en-US" dirty="0">
                <a:solidFill>
                  <a:schemeClr val="bg1"/>
                </a:solidFill>
              </a:rPr>
              <a:t>Start to jot down a list of your developers (see chat box for link to fillable form)</a:t>
            </a:r>
          </a:p>
          <a:p>
            <a:pPr marL="685800" lvl="3" indent="-288925"/>
            <a:r>
              <a:rPr lang="en-US" i="1" dirty="0">
                <a:solidFill>
                  <a:schemeClr val="bg1"/>
                </a:solidFill>
              </a:rPr>
              <a:t>Note – you do NOT need to fill out the numbers for frequency yet – </a:t>
            </a:r>
            <a:r>
              <a:rPr lang="en-US" b="1" i="1" dirty="0">
                <a:solidFill>
                  <a:schemeClr val="bg1"/>
                </a:solidFill>
              </a:rPr>
              <a:t>focus on getting names of your developers down</a:t>
            </a:r>
            <a:endParaRPr lang="en-US" i="1" dirty="0">
              <a:solidFill>
                <a:schemeClr val="bg1"/>
              </a:solidFill>
            </a:endParaRPr>
          </a:p>
          <a:p>
            <a:pPr marL="457200" indent="-288925"/>
            <a:r>
              <a:rPr lang="en-US" dirty="0">
                <a:solidFill>
                  <a:schemeClr val="bg1"/>
                </a:solidFill>
              </a:rPr>
              <a:t>You will then be sent to Breakout groups</a:t>
            </a:r>
          </a:p>
          <a:p>
            <a:endParaRPr lang="en-US" dirty="0">
              <a:solidFill>
                <a:schemeClr val="bg1"/>
              </a:solidFill>
            </a:endParaRPr>
          </a:p>
          <a:p>
            <a:endParaRPr lang="en-US" dirty="0">
              <a:solidFill>
                <a:schemeClr val="bg1"/>
              </a:solidFill>
            </a:endParaRPr>
          </a:p>
        </p:txBody>
      </p:sp>
      <p:sp>
        <p:nvSpPr>
          <p:cNvPr id="4" name="Text Placeholder 3"/>
          <p:cNvSpPr>
            <a:spLocks noGrp="1"/>
          </p:cNvSpPr>
          <p:nvPr>
            <p:ph type="body" sz="quarter" idx="13"/>
          </p:nvPr>
        </p:nvSpPr>
        <p:spPr>
          <a:xfrm>
            <a:off x="1026415" y="705957"/>
            <a:ext cx="6854952" cy="342900"/>
          </a:xfrm>
        </p:spPr>
        <p:txBody>
          <a:bodyPr/>
          <a:lstStyle/>
          <a:p>
            <a:r>
              <a:rPr lang="en-US" sz="2000" dirty="0"/>
              <a:t>Identifying Your Developers</a:t>
            </a:r>
          </a:p>
        </p:txBody>
      </p:sp>
      <p:sp>
        <p:nvSpPr>
          <p:cNvPr id="6" name="Footer Placeholder 5"/>
          <p:cNvSpPr>
            <a:spLocks noGrp="1"/>
          </p:cNvSpPr>
          <p:nvPr>
            <p:ph type="ftr" sz="quarter" idx="3"/>
          </p:nvPr>
        </p:nvSpPr>
        <p:spPr/>
        <p:txBody>
          <a:bodyPr/>
          <a:lstStyle/>
          <a:p>
            <a:endParaRPr lang="en-US"/>
          </a:p>
        </p:txBody>
      </p:sp>
      <p:sp>
        <p:nvSpPr>
          <p:cNvPr id="7" name="Slide Number Placeholder 6"/>
          <p:cNvSpPr>
            <a:spLocks noGrp="1"/>
          </p:cNvSpPr>
          <p:nvPr>
            <p:ph type="sldNum" sz="quarter" idx="4"/>
          </p:nvPr>
        </p:nvSpPr>
        <p:spPr/>
        <p:txBody>
          <a:bodyPr/>
          <a:lstStyle/>
          <a:p>
            <a:fld id="{70A6CCDF-EE61-4FC3-B500-537375B0937A}" type="slidenum">
              <a:rPr lang="en-US" smtClean="0"/>
              <a:t>32</a:t>
            </a:fld>
            <a:endParaRPr lang="en-US"/>
          </a:p>
        </p:txBody>
      </p:sp>
      <p:sp>
        <p:nvSpPr>
          <p:cNvPr id="9" name="Rectangle 8"/>
          <p:cNvSpPr/>
          <p:nvPr/>
        </p:nvSpPr>
        <p:spPr>
          <a:xfrm>
            <a:off x="801198" y="2522771"/>
            <a:ext cx="7589520" cy="220825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lvl="2">
              <a:spcAft>
                <a:spcPts val="300"/>
              </a:spcAft>
            </a:pPr>
            <a:r>
              <a:rPr lang="en-US" sz="1700" i="1" dirty="0">
                <a:solidFill>
                  <a:srgbClr val="000000"/>
                </a:solidFill>
              </a:rPr>
              <a:t>In Group: (8 minutes total)</a:t>
            </a:r>
          </a:p>
          <a:p>
            <a:pPr marL="396875" lvl="2" indent="-285750">
              <a:spcAft>
                <a:spcPts val="300"/>
              </a:spcAft>
              <a:buFont typeface="Arial" panose="020B0604020202020204" pitchFamily="34" charset="0"/>
              <a:buChar char="•"/>
            </a:pPr>
            <a:r>
              <a:rPr lang="en-US" sz="1700" dirty="0">
                <a:solidFill>
                  <a:schemeClr val="tx1">
                    <a:lumMod val="50000"/>
                  </a:schemeClr>
                </a:solidFill>
              </a:rPr>
              <a:t>Introduce yourself (BRIEFLY: Name, Division, Primary Role – e.g., research, teaching, clinical, administrative)</a:t>
            </a:r>
          </a:p>
          <a:p>
            <a:pPr marL="396875" lvl="2" indent="-285750">
              <a:spcAft>
                <a:spcPts val="300"/>
              </a:spcAft>
              <a:buFont typeface="Arial" panose="020B0604020202020204" pitchFamily="34" charset="0"/>
              <a:buChar char="•"/>
            </a:pPr>
            <a:r>
              <a:rPr lang="en-US" sz="1700" i="1" dirty="0">
                <a:solidFill>
                  <a:schemeClr val="tx1">
                    <a:lumMod val="50000"/>
                  </a:schemeClr>
                </a:solidFill>
              </a:rPr>
              <a:t>Share the types of people (or names, as comfortable) you listed</a:t>
            </a:r>
          </a:p>
          <a:p>
            <a:pPr marL="396875" lvl="2" indent="-285750">
              <a:spcAft>
                <a:spcPts val="300"/>
              </a:spcAft>
              <a:buFont typeface="Arial" panose="020B0604020202020204" pitchFamily="34" charset="0"/>
              <a:buChar char="•"/>
            </a:pPr>
            <a:r>
              <a:rPr lang="en-US" sz="1700" i="1" dirty="0">
                <a:solidFill>
                  <a:schemeClr val="tx1">
                    <a:lumMod val="50000"/>
                  </a:schemeClr>
                </a:solidFill>
              </a:rPr>
              <a:t>Compare and contrast types of people listed among your group members</a:t>
            </a:r>
          </a:p>
          <a:p>
            <a:pPr marL="396875" lvl="2" indent="-285750">
              <a:spcAft>
                <a:spcPts val="300"/>
              </a:spcAft>
              <a:buFont typeface="Arial" panose="020B0604020202020204" pitchFamily="34" charset="0"/>
              <a:buChar char="•"/>
            </a:pPr>
            <a:r>
              <a:rPr lang="en-US" sz="1700" i="1" dirty="0">
                <a:solidFill>
                  <a:schemeClr val="tx1">
                    <a:lumMod val="50000"/>
                  </a:schemeClr>
                </a:solidFill>
              </a:rPr>
              <a:t>Assist each other in thinking outside the box of traditional mentors – remember you are identifying DEVELOPERS</a:t>
            </a:r>
          </a:p>
          <a:p>
            <a:pPr marL="0" lvl="2">
              <a:spcAft>
                <a:spcPts val="300"/>
              </a:spcAft>
            </a:pPr>
            <a:endParaRPr lang="en-US" i="1" dirty="0">
              <a:solidFill>
                <a:schemeClr val="tx1">
                  <a:lumMod val="50000"/>
                </a:schemeClr>
              </a:solidFill>
            </a:endParaRPr>
          </a:p>
        </p:txBody>
      </p:sp>
      <p:sp>
        <p:nvSpPr>
          <p:cNvPr id="5" name="Right Arrow 4"/>
          <p:cNvSpPr/>
          <p:nvPr/>
        </p:nvSpPr>
        <p:spPr>
          <a:xfrm>
            <a:off x="3860462" y="343573"/>
            <a:ext cx="735496" cy="40778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6058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4294967295"/>
          </p:nvPr>
        </p:nvSpPr>
        <p:spPr>
          <a:xfrm>
            <a:off x="8797925" y="4862513"/>
            <a:ext cx="346075" cy="174625"/>
          </a:xfrm>
        </p:spPr>
        <p:txBody>
          <a:bodyPr/>
          <a:lstStyle/>
          <a:p>
            <a:fld id="{70A6CCDF-EE61-4FC3-B500-537375B0937A}" type="slidenum">
              <a:rPr lang="en-US" smtClean="0"/>
              <a:t>33</a:t>
            </a:fld>
            <a:endParaRPr lang="en-US"/>
          </a:p>
        </p:txBody>
      </p:sp>
      <p:sp>
        <p:nvSpPr>
          <p:cNvPr id="9" name="Rectangle 8"/>
          <p:cNvSpPr/>
          <p:nvPr/>
        </p:nvSpPr>
        <p:spPr>
          <a:xfrm>
            <a:off x="215355" y="436698"/>
            <a:ext cx="6309741" cy="523220"/>
          </a:xfrm>
          <a:prstGeom prst="rect">
            <a:avLst/>
          </a:prstGeom>
        </p:spPr>
        <p:txBody>
          <a:bodyPr wrap="none">
            <a:spAutoFit/>
          </a:bodyPr>
          <a:lstStyle/>
          <a:p>
            <a:pPr algn="ctr"/>
            <a:r>
              <a:rPr lang="en-US" sz="2800" b="1" dirty="0">
                <a:solidFill>
                  <a:schemeClr val="bg1"/>
                </a:solidFill>
                <a:latin typeface="+mj-lt"/>
              </a:rPr>
              <a:t>REPORT BACK FROM BREAKOUT GROUPS</a:t>
            </a:r>
          </a:p>
        </p:txBody>
      </p:sp>
      <p:sp>
        <p:nvSpPr>
          <p:cNvPr id="12" name="Rectangle 11"/>
          <p:cNvSpPr/>
          <p:nvPr/>
        </p:nvSpPr>
        <p:spPr>
          <a:xfrm>
            <a:off x="215354" y="1125415"/>
            <a:ext cx="8365937" cy="32265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lnSpc>
                <a:spcPct val="200000"/>
              </a:lnSpc>
              <a:buFont typeface="Arial" panose="020B0604020202020204" pitchFamily="34" charset="0"/>
              <a:buChar char="•"/>
            </a:pPr>
            <a:r>
              <a:rPr lang="en-US" dirty="0">
                <a:solidFill>
                  <a:schemeClr val="tx1">
                    <a:lumMod val="50000"/>
                  </a:schemeClr>
                </a:solidFill>
              </a:rPr>
              <a:t>General Reactions to task?</a:t>
            </a:r>
          </a:p>
          <a:p>
            <a:pPr marL="285750" indent="-285750">
              <a:buFont typeface="Arial" panose="020B0604020202020204" pitchFamily="34" charset="0"/>
              <a:buChar char="•"/>
            </a:pPr>
            <a:r>
              <a:rPr lang="en-US" dirty="0">
                <a:solidFill>
                  <a:schemeClr val="tx1">
                    <a:lumMod val="50000"/>
                  </a:schemeClr>
                </a:solidFill>
              </a:rPr>
              <a:t>How similar or different were each of you in terms of who (types of people) you listed?</a:t>
            </a:r>
          </a:p>
          <a:p>
            <a:pPr marL="285750" indent="-285750">
              <a:lnSpc>
                <a:spcPct val="200000"/>
              </a:lnSpc>
              <a:buFont typeface="Arial" panose="020B0604020202020204" pitchFamily="34" charset="0"/>
              <a:buChar char="•"/>
            </a:pPr>
            <a:r>
              <a:rPr lang="en-US" dirty="0">
                <a:solidFill>
                  <a:schemeClr val="tx1">
                    <a:lumMod val="50000"/>
                  </a:schemeClr>
                </a:solidFill>
              </a:rPr>
              <a:t>Were there any surprises from what others’ listed that you had not considered? </a:t>
            </a:r>
          </a:p>
        </p:txBody>
      </p:sp>
    </p:spTree>
    <p:extLst>
      <p:ext uri="{BB962C8B-B14F-4D97-AF65-F5344CB8AC3E}">
        <p14:creationId xmlns:p14="http://schemas.microsoft.com/office/powerpoint/2010/main" val="3789949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List</a:t>
            </a:r>
          </a:p>
        </p:txBody>
      </p:sp>
      <p:pic>
        <p:nvPicPr>
          <p:cNvPr id="8" name="Picture 7">
            <a:extLst>
              <a:ext uri="{FF2B5EF4-FFF2-40B4-BE49-F238E27FC236}">
                <a16:creationId xmlns:a16="http://schemas.microsoft.com/office/drawing/2014/main" id="{9C7680F4-DC2A-4668-8DEC-E55B6E0A479E}"/>
              </a:ext>
            </a:extLst>
          </p:cNvPr>
          <p:cNvPicPr>
            <a:picLocks noChangeAspect="1"/>
          </p:cNvPicPr>
          <p:nvPr/>
        </p:nvPicPr>
        <p:blipFill>
          <a:blip r:embed="rId3"/>
          <a:stretch>
            <a:fillRect/>
          </a:stretch>
        </p:blipFill>
        <p:spPr>
          <a:xfrm>
            <a:off x="3415130" y="0"/>
            <a:ext cx="4744118" cy="5143500"/>
          </a:xfrm>
          <a:prstGeom prst="rect">
            <a:avLst/>
          </a:prstGeom>
        </p:spPr>
      </p:pic>
    </p:spTree>
    <p:extLst>
      <p:ext uri="{BB962C8B-B14F-4D97-AF65-F5344CB8AC3E}">
        <p14:creationId xmlns:p14="http://schemas.microsoft.com/office/powerpoint/2010/main" val="1275973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 on Assigning Frequency</a:t>
            </a:r>
          </a:p>
        </p:txBody>
      </p:sp>
      <p:sp>
        <p:nvSpPr>
          <p:cNvPr id="3" name="Content Placeholder 2"/>
          <p:cNvSpPr>
            <a:spLocks noGrp="1"/>
          </p:cNvSpPr>
          <p:nvPr>
            <p:ph idx="1"/>
          </p:nvPr>
        </p:nvSpPr>
        <p:spPr/>
        <p:txBody>
          <a:bodyPr/>
          <a:lstStyle/>
          <a:p>
            <a:r>
              <a:rPr lang="en-US" sz="1800" dirty="0"/>
              <a:t>“Always” may refer to:</a:t>
            </a:r>
          </a:p>
          <a:p>
            <a:pPr lvl="1"/>
            <a:r>
              <a:rPr lang="en-US" sz="1800" dirty="0"/>
              <a:t>Your clinical staff who work with you each clinic for clinical related career goals</a:t>
            </a:r>
          </a:p>
          <a:p>
            <a:pPr lvl="1"/>
            <a:r>
              <a:rPr lang="en-US" sz="1800" dirty="0"/>
              <a:t>Your study coordinator for projects for which you serve as the PI</a:t>
            </a:r>
          </a:p>
          <a:p>
            <a:r>
              <a:rPr lang="en-US" sz="1800" dirty="0"/>
              <a:t>“Sometimes” may refer to:</a:t>
            </a:r>
          </a:p>
          <a:p>
            <a:pPr lvl="1"/>
            <a:r>
              <a:rPr lang="en-US" sz="1800" dirty="0"/>
              <a:t>The director of a program in which you teach </a:t>
            </a:r>
          </a:p>
          <a:p>
            <a:pPr lvl="1"/>
            <a:r>
              <a:rPr lang="en-US" sz="1800" dirty="0"/>
              <a:t>Colleagues with whom you consult for difficult cases</a:t>
            </a:r>
          </a:p>
          <a:p>
            <a:r>
              <a:rPr lang="en-US" sz="1800" dirty="0"/>
              <a:t>“Rarely” may refer to:</a:t>
            </a:r>
          </a:p>
          <a:p>
            <a:pPr lvl="1"/>
            <a:r>
              <a:rPr lang="en-US" sz="1800" dirty="0"/>
              <a:t>Colleague at outside institution (weak tie)</a:t>
            </a:r>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960015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1782305"/>
            <a:ext cx="9143999" cy="1938992"/>
          </a:xfrm>
          <a:prstGeom prst="rect">
            <a:avLst/>
          </a:prstGeom>
          <a:noFill/>
        </p:spPr>
        <p:txBody>
          <a:bodyPr wrap="square" rtlCol="0">
            <a:spAutoFit/>
          </a:bodyPr>
          <a:lstStyle/>
          <a:p>
            <a:pPr algn="ctr"/>
            <a:r>
              <a:rPr lang="en-US" sz="4000" dirty="0">
                <a:solidFill>
                  <a:schemeClr val="bg1"/>
                </a:solidFill>
              </a:rPr>
              <a:t>Mapping your Developmental Network:</a:t>
            </a:r>
          </a:p>
          <a:p>
            <a:pPr algn="ctr"/>
            <a:r>
              <a:rPr lang="en-US" sz="4000" dirty="0">
                <a:solidFill>
                  <a:schemeClr val="bg1"/>
                </a:solidFill>
              </a:rPr>
              <a:t>Identifying Career and Personal Goal Areas</a:t>
            </a:r>
          </a:p>
          <a:p>
            <a:pPr algn="ctr"/>
            <a:r>
              <a:rPr lang="en-US" sz="4000" dirty="0">
                <a:solidFill>
                  <a:schemeClr val="bg1"/>
                </a:solidFill>
              </a:rPr>
              <a:t> </a:t>
            </a:r>
            <a:r>
              <a:rPr lang="en-US" sz="4000" i="1" dirty="0">
                <a:solidFill>
                  <a:schemeClr val="bg1"/>
                </a:solidFill>
              </a:rPr>
              <a:t>a.k.a.</a:t>
            </a:r>
            <a:r>
              <a:rPr lang="en-US" sz="4000" dirty="0">
                <a:solidFill>
                  <a:schemeClr val="bg1"/>
                </a:solidFill>
              </a:rPr>
              <a:t> your “Buckets”</a:t>
            </a:r>
          </a:p>
        </p:txBody>
      </p:sp>
    </p:spTree>
    <p:extLst>
      <p:ext uri="{BB962C8B-B14F-4D97-AF65-F5344CB8AC3E}">
        <p14:creationId xmlns:p14="http://schemas.microsoft.com/office/powerpoint/2010/main" val="4138628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Preview of Process</a:t>
            </a:r>
          </a:p>
        </p:txBody>
      </p:sp>
      <p:sp>
        <p:nvSpPr>
          <p:cNvPr id="4" name="Text Placeholder 3"/>
          <p:cNvSpPr>
            <a:spLocks noGrp="1"/>
          </p:cNvSpPr>
          <p:nvPr>
            <p:ph type="body" sz="quarter" idx="13"/>
          </p:nvPr>
        </p:nvSpPr>
        <p:spPr/>
        <p:txBody>
          <a:bodyPr/>
          <a:lstStyle/>
          <a:p>
            <a:endParaRPr lang="en-US"/>
          </a:p>
        </p:txBody>
      </p:sp>
      <p:grpSp>
        <p:nvGrpSpPr>
          <p:cNvPr id="5" name="Group 4"/>
          <p:cNvGrpSpPr/>
          <p:nvPr/>
        </p:nvGrpSpPr>
        <p:grpSpPr>
          <a:xfrm>
            <a:off x="422137" y="1707915"/>
            <a:ext cx="1739900" cy="1548765"/>
            <a:chOff x="0" y="0"/>
            <a:chExt cx="4027805" cy="3108960"/>
          </a:xfrm>
        </p:grpSpPr>
        <p:pic>
          <p:nvPicPr>
            <p:cNvPr id="6" name="table"/>
            <p:cNvPicPr>
              <a:picLocks noChangeAspect="1"/>
            </p:cNvPicPr>
            <p:nvPr/>
          </p:nvPicPr>
          <p:blipFill>
            <a:blip r:embed="rId3"/>
            <a:stretch>
              <a:fillRect/>
            </a:stretch>
          </p:blipFill>
          <p:spPr>
            <a:xfrm>
              <a:off x="0" y="0"/>
              <a:ext cx="4027805" cy="3108960"/>
            </a:xfrm>
            <a:prstGeom prst="rect">
              <a:avLst/>
            </a:prstGeom>
          </p:spPr>
        </p:pic>
        <p:grpSp>
          <p:nvGrpSpPr>
            <p:cNvPr id="7" name="Group 6">
              <a:extLst>
                <a:ext uri="{FF2B5EF4-FFF2-40B4-BE49-F238E27FC236}">
                  <a16:creationId xmlns:a16="http://schemas.microsoft.com/office/drawing/2014/main" id="{50B1ABE1-0525-4E05-9835-14B006298564}"/>
                </a:ext>
              </a:extLst>
            </p:cNvPr>
            <p:cNvGrpSpPr/>
            <p:nvPr/>
          </p:nvGrpSpPr>
          <p:grpSpPr>
            <a:xfrm>
              <a:off x="1187357" y="1146412"/>
              <a:ext cx="2736818" cy="187685"/>
              <a:chOff x="1190987" y="1144668"/>
              <a:chExt cx="4183647" cy="281729"/>
            </a:xfrm>
          </p:grpSpPr>
          <p:sp>
            <p:nvSpPr>
              <p:cNvPr id="8" name="Rectangle 7">
                <a:extLst>
                  <a:ext uri="{FF2B5EF4-FFF2-40B4-BE49-F238E27FC236}">
                    <a16:creationId xmlns:a16="http://schemas.microsoft.com/office/drawing/2014/main" id="{9EA696CF-6ECD-48B7-94D1-C43409A155DF}"/>
                  </a:ext>
                </a:extLst>
              </p:cNvPr>
              <p:cNvSpPr/>
              <p:nvPr/>
            </p:nvSpPr>
            <p:spPr>
              <a:xfrm>
                <a:off x="1190987" y="1149608"/>
                <a:ext cx="274320" cy="274320"/>
              </a:xfrm>
              <a:prstGeom prst="rect">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9" name="Rectangle 8">
                <a:extLst>
                  <a:ext uri="{FF2B5EF4-FFF2-40B4-BE49-F238E27FC236}">
                    <a16:creationId xmlns:a16="http://schemas.microsoft.com/office/drawing/2014/main" id="{3A09853A-5F9A-40F6-8C79-BE915BB53677}"/>
                  </a:ext>
                </a:extLst>
              </p:cNvPr>
              <p:cNvSpPr/>
              <p:nvPr/>
            </p:nvSpPr>
            <p:spPr>
              <a:xfrm>
                <a:off x="4431760" y="1149608"/>
                <a:ext cx="277000" cy="27432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10" name="Isosceles Triangle 9">
                <a:extLst>
                  <a:ext uri="{FF2B5EF4-FFF2-40B4-BE49-F238E27FC236}">
                    <a16:creationId xmlns:a16="http://schemas.microsoft.com/office/drawing/2014/main" id="{ECFB2C94-A5FA-4C12-91C4-6C44AE2239FB}"/>
                  </a:ext>
                </a:extLst>
              </p:cNvPr>
              <p:cNvSpPr/>
              <p:nvPr/>
            </p:nvSpPr>
            <p:spPr>
              <a:xfrm>
                <a:off x="2328065" y="1152077"/>
                <a:ext cx="277000" cy="274320"/>
              </a:xfrm>
              <a:prstGeom prst="triangl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11" name="Isosceles Triangle 10">
                <a:extLst>
                  <a:ext uri="{FF2B5EF4-FFF2-40B4-BE49-F238E27FC236}">
                    <a16:creationId xmlns:a16="http://schemas.microsoft.com/office/drawing/2014/main" id="{D6D59893-BA88-4F51-84BF-F9A2FE29CF4A}"/>
                  </a:ext>
                </a:extLst>
              </p:cNvPr>
              <p:cNvSpPr/>
              <p:nvPr/>
            </p:nvSpPr>
            <p:spPr>
              <a:xfrm>
                <a:off x="4774156" y="1149607"/>
                <a:ext cx="277000" cy="274320"/>
              </a:xfrm>
              <a:prstGeom prst="triangl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12" name="Oval 11">
                <a:extLst>
                  <a:ext uri="{FF2B5EF4-FFF2-40B4-BE49-F238E27FC236}">
                    <a16:creationId xmlns:a16="http://schemas.microsoft.com/office/drawing/2014/main" id="{89A89213-EDF0-4A4F-B4E8-3260321A4B2B}"/>
                  </a:ext>
                </a:extLst>
              </p:cNvPr>
              <p:cNvSpPr/>
              <p:nvPr/>
            </p:nvSpPr>
            <p:spPr>
              <a:xfrm>
                <a:off x="3512715" y="1144668"/>
                <a:ext cx="277000" cy="274320"/>
              </a:xfrm>
              <a:prstGeom prst="ellips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13" name="Oval 12">
                <a:extLst>
                  <a:ext uri="{FF2B5EF4-FFF2-40B4-BE49-F238E27FC236}">
                    <a16:creationId xmlns:a16="http://schemas.microsoft.com/office/drawing/2014/main" id="{40780735-D8FC-4637-A326-ABEF1B853D4D}"/>
                  </a:ext>
                </a:extLst>
              </p:cNvPr>
              <p:cNvSpPr/>
              <p:nvPr/>
            </p:nvSpPr>
            <p:spPr>
              <a:xfrm>
                <a:off x="5097634" y="1149606"/>
                <a:ext cx="277000" cy="274320"/>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grpSp>
      </p:grpSp>
      <p:grpSp>
        <p:nvGrpSpPr>
          <p:cNvPr id="14" name="Group 13"/>
          <p:cNvGrpSpPr/>
          <p:nvPr/>
        </p:nvGrpSpPr>
        <p:grpSpPr>
          <a:xfrm>
            <a:off x="2910878" y="1715315"/>
            <a:ext cx="2088503" cy="1541365"/>
            <a:chOff x="0" y="0"/>
            <a:chExt cx="4708479" cy="2895397"/>
          </a:xfrm>
        </p:grpSpPr>
        <p:grpSp>
          <p:nvGrpSpPr>
            <p:cNvPr id="15" name="Group 14">
              <a:extLst>
                <a:ext uri="{FF2B5EF4-FFF2-40B4-BE49-F238E27FC236}">
                  <a16:creationId xmlns:a16="http://schemas.microsoft.com/office/drawing/2014/main" id="{A2982DD0-8820-403F-A5CD-63E2B19B5375}"/>
                </a:ext>
              </a:extLst>
            </p:cNvPr>
            <p:cNvGrpSpPr/>
            <p:nvPr/>
          </p:nvGrpSpPr>
          <p:grpSpPr>
            <a:xfrm>
              <a:off x="0" y="0"/>
              <a:ext cx="4708479" cy="2729595"/>
              <a:chOff x="0" y="0"/>
              <a:chExt cx="6389783" cy="4014251"/>
            </a:xfrm>
          </p:grpSpPr>
          <p:sp>
            <p:nvSpPr>
              <p:cNvPr id="28" name="Rectangle: Rounded Corners 81">
                <a:extLst>
                  <a:ext uri="{FF2B5EF4-FFF2-40B4-BE49-F238E27FC236}">
                    <a16:creationId xmlns:a16="http://schemas.microsoft.com/office/drawing/2014/main" id="{0FE07124-6305-4735-B167-494B2C8017C7}"/>
                  </a:ext>
                </a:extLst>
              </p:cNvPr>
              <p:cNvSpPr/>
              <p:nvPr/>
            </p:nvSpPr>
            <p:spPr>
              <a:xfrm>
                <a:off x="5041773" y="1123088"/>
                <a:ext cx="1348010" cy="403667"/>
              </a:xfrm>
              <a:prstGeom prst="roundRect">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9" name="Rectangle: Rounded Corners 85">
                <a:extLst>
                  <a:ext uri="{FF2B5EF4-FFF2-40B4-BE49-F238E27FC236}">
                    <a16:creationId xmlns:a16="http://schemas.microsoft.com/office/drawing/2014/main" id="{272FAD31-45A2-4590-8631-D31917735FA0}"/>
                  </a:ext>
                </a:extLst>
              </p:cNvPr>
              <p:cNvSpPr/>
              <p:nvPr/>
            </p:nvSpPr>
            <p:spPr>
              <a:xfrm>
                <a:off x="4724898" y="3610584"/>
                <a:ext cx="1340777" cy="403667"/>
              </a:xfrm>
              <a:prstGeom prst="roundRect">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0" name="Rectangle: Rounded Corners 86">
                <a:extLst>
                  <a:ext uri="{FF2B5EF4-FFF2-40B4-BE49-F238E27FC236}">
                    <a16:creationId xmlns:a16="http://schemas.microsoft.com/office/drawing/2014/main" id="{B9E54385-8223-449E-8AD3-4492AD0FC4E9}"/>
                  </a:ext>
                </a:extLst>
              </p:cNvPr>
              <p:cNvSpPr/>
              <p:nvPr/>
            </p:nvSpPr>
            <p:spPr>
              <a:xfrm>
                <a:off x="259278" y="3610584"/>
                <a:ext cx="1348010" cy="403667"/>
              </a:xfrm>
              <a:prstGeom prst="roundRect">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1" name="Speech Bubble: Rectangle with Corners Rounded 88">
                <a:extLst>
                  <a:ext uri="{FF2B5EF4-FFF2-40B4-BE49-F238E27FC236}">
                    <a16:creationId xmlns:a16="http://schemas.microsoft.com/office/drawing/2014/main" id="{39194FE8-E4B5-4B40-B6AD-A18E1257638A}"/>
                  </a:ext>
                </a:extLst>
              </p:cNvPr>
              <p:cNvSpPr/>
              <p:nvPr/>
            </p:nvSpPr>
            <p:spPr>
              <a:xfrm>
                <a:off x="2519852" y="0"/>
                <a:ext cx="1340777" cy="403667"/>
              </a:xfrm>
              <a:prstGeom prst="wedgeRoundRectCallout">
                <a:avLst>
                  <a:gd name="adj1" fmla="val -19634"/>
                  <a:gd name="adj2" fmla="val -2337"/>
                  <a:gd name="adj3" fmla="val 16667"/>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2" name="Speech Bubble: Rectangle with Corners Rounded 89">
                <a:extLst>
                  <a:ext uri="{FF2B5EF4-FFF2-40B4-BE49-F238E27FC236}">
                    <a16:creationId xmlns:a16="http://schemas.microsoft.com/office/drawing/2014/main" id="{13706F4A-2EB4-4F61-87D5-04D095C41A46}"/>
                  </a:ext>
                </a:extLst>
              </p:cNvPr>
              <p:cNvSpPr/>
              <p:nvPr/>
            </p:nvSpPr>
            <p:spPr>
              <a:xfrm flipH="1">
                <a:off x="0" y="1173727"/>
                <a:ext cx="1348010" cy="403667"/>
              </a:xfrm>
              <a:prstGeom prst="wedgeRoundRectCallout">
                <a:avLst>
                  <a:gd name="adj1" fmla="val -19371"/>
                  <a:gd name="adj2" fmla="val 22685"/>
                  <a:gd name="adj3" fmla="val 16667"/>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grpSp>
          <p:nvGrpSpPr>
            <p:cNvPr id="16" name="Group 15">
              <a:extLst>
                <a:ext uri="{FF2B5EF4-FFF2-40B4-BE49-F238E27FC236}">
                  <a16:creationId xmlns:a16="http://schemas.microsoft.com/office/drawing/2014/main" id="{2F06E9E1-F705-4342-8327-768B427FD49E}"/>
                </a:ext>
              </a:extLst>
            </p:cNvPr>
            <p:cNvGrpSpPr/>
            <p:nvPr/>
          </p:nvGrpSpPr>
          <p:grpSpPr>
            <a:xfrm>
              <a:off x="1003109" y="409433"/>
              <a:ext cx="2693867" cy="2485964"/>
              <a:chOff x="928847" y="411776"/>
              <a:chExt cx="4673797" cy="4768795"/>
            </a:xfrm>
          </p:grpSpPr>
          <p:sp>
            <p:nvSpPr>
              <p:cNvPr id="17" name="Oval 16">
                <a:extLst>
                  <a:ext uri="{FF2B5EF4-FFF2-40B4-BE49-F238E27FC236}">
                    <a16:creationId xmlns:a16="http://schemas.microsoft.com/office/drawing/2014/main" id="{ABCB1A75-F3A0-45EE-B114-88B7A4E61C45}"/>
                  </a:ext>
                </a:extLst>
              </p:cNvPr>
              <p:cNvSpPr/>
              <p:nvPr/>
            </p:nvSpPr>
            <p:spPr>
              <a:xfrm>
                <a:off x="2403568" y="1874816"/>
                <a:ext cx="1645920" cy="164592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8" name="Oval 17">
                <a:extLst>
                  <a:ext uri="{FF2B5EF4-FFF2-40B4-BE49-F238E27FC236}">
                    <a16:creationId xmlns:a16="http://schemas.microsoft.com/office/drawing/2014/main" id="{E03D812E-725E-4900-86C1-D9A96B10E5BC}"/>
                  </a:ext>
                </a:extLst>
              </p:cNvPr>
              <p:cNvSpPr/>
              <p:nvPr/>
            </p:nvSpPr>
            <p:spPr>
              <a:xfrm>
                <a:off x="1671386" y="1143296"/>
                <a:ext cx="3108960" cy="310896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9" name="Oval 18">
                <a:extLst>
                  <a:ext uri="{FF2B5EF4-FFF2-40B4-BE49-F238E27FC236}">
                    <a16:creationId xmlns:a16="http://schemas.microsoft.com/office/drawing/2014/main" id="{A6562F56-15FF-46EE-BC14-2076652E900B}"/>
                  </a:ext>
                </a:extLst>
              </p:cNvPr>
              <p:cNvSpPr/>
              <p:nvPr/>
            </p:nvSpPr>
            <p:spPr>
              <a:xfrm>
                <a:off x="2037146" y="1509056"/>
                <a:ext cx="2377440" cy="237744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0" name="Oval 19">
                <a:extLst>
                  <a:ext uri="{FF2B5EF4-FFF2-40B4-BE49-F238E27FC236}">
                    <a16:creationId xmlns:a16="http://schemas.microsoft.com/office/drawing/2014/main" id="{E50E989D-3DD8-4E24-9906-49A2EA73897A}"/>
                  </a:ext>
                </a:extLst>
              </p:cNvPr>
              <p:cNvSpPr/>
              <p:nvPr/>
            </p:nvSpPr>
            <p:spPr>
              <a:xfrm>
                <a:off x="1305626" y="777536"/>
                <a:ext cx="3840480" cy="384048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1" name="Oval 20">
                <a:extLst>
                  <a:ext uri="{FF2B5EF4-FFF2-40B4-BE49-F238E27FC236}">
                    <a16:creationId xmlns:a16="http://schemas.microsoft.com/office/drawing/2014/main" id="{753B047D-BB6E-44AA-AD65-BFE07760D6DA}"/>
                  </a:ext>
                </a:extLst>
              </p:cNvPr>
              <p:cNvSpPr/>
              <p:nvPr/>
            </p:nvSpPr>
            <p:spPr>
              <a:xfrm>
                <a:off x="939866" y="411776"/>
                <a:ext cx="4572000" cy="457200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cxnSp>
            <p:nvCxnSpPr>
              <p:cNvPr id="22" name="Straight Connector 21">
                <a:extLst>
                  <a:ext uri="{FF2B5EF4-FFF2-40B4-BE49-F238E27FC236}">
                    <a16:creationId xmlns:a16="http://schemas.microsoft.com/office/drawing/2014/main" id="{3E708460-4699-4FC6-AB09-3E335EE983C9}"/>
                  </a:ext>
                </a:extLst>
              </p:cNvPr>
              <p:cNvCxnSpPr>
                <a:cxnSpLocks/>
              </p:cNvCxnSpPr>
              <p:nvPr/>
            </p:nvCxnSpPr>
            <p:spPr>
              <a:xfrm flipV="1">
                <a:off x="3422453" y="688128"/>
                <a:ext cx="1227255" cy="16107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625A6E4-6BC0-488F-92F8-EE22BF58A42F}"/>
                  </a:ext>
                </a:extLst>
              </p:cNvPr>
              <p:cNvCxnSpPr>
                <a:cxnSpLocks/>
              </p:cNvCxnSpPr>
              <p:nvPr/>
            </p:nvCxnSpPr>
            <p:spPr>
              <a:xfrm>
                <a:off x="1731475" y="703692"/>
                <a:ext cx="1299130" cy="15951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9582904-DF5B-4B36-806B-2BED1D7491AC}"/>
                  </a:ext>
                </a:extLst>
              </p:cNvPr>
              <p:cNvCxnSpPr>
                <a:cxnSpLocks/>
                <a:stCxn id="23" idx="4"/>
              </p:cNvCxnSpPr>
              <p:nvPr/>
            </p:nvCxnSpPr>
            <p:spPr>
              <a:xfrm>
                <a:off x="3226528" y="3156301"/>
                <a:ext cx="0" cy="20242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DC01AE3-6DA9-4EDF-948D-B6EAD24E391E}"/>
                  </a:ext>
                </a:extLst>
              </p:cNvPr>
              <p:cNvCxnSpPr>
                <a:cxnSpLocks/>
              </p:cNvCxnSpPr>
              <p:nvPr/>
            </p:nvCxnSpPr>
            <p:spPr>
              <a:xfrm>
                <a:off x="3648170" y="2816429"/>
                <a:ext cx="1954474" cy="4292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FC260E3-7D39-4B79-AED0-204980E8AFB1}"/>
                  </a:ext>
                </a:extLst>
              </p:cNvPr>
              <p:cNvCxnSpPr>
                <a:cxnSpLocks/>
              </p:cNvCxnSpPr>
              <p:nvPr/>
            </p:nvCxnSpPr>
            <p:spPr>
              <a:xfrm flipV="1">
                <a:off x="928847" y="2864093"/>
                <a:ext cx="1876041" cy="708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D344898C-6089-49F3-9264-37580A6938FA}"/>
                  </a:ext>
                </a:extLst>
              </p:cNvPr>
              <p:cNvSpPr/>
              <p:nvPr/>
            </p:nvSpPr>
            <p:spPr>
              <a:xfrm>
                <a:off x="2769329" y="2241903"/>
                <a:ext cx="914400" cy="914402"/>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algn="ctr">
                  <a:spcBef>
                    <a:spcPts val="0"/>
                  </a:spcBef>
                  <a:spcAft>
                    <a:spcPts val="0"/>
                  </a:spcAft>
                </a:pPr>
                <a:endParaRPr lang="en-US" sz="600" dirty="0">
                  <a:effectLst/>
                  <a:latin typeface="Times New Roman" panose="02020603050405020304" pitchFamily="18" charset="0"/>
                  <a:ea typeface="Times New Roman" panose="02020603050405020304" pitchFamily="18" charset="0"/>
                </a:endParaRPr>
              </a:p>
            </p:txBody>
          </p:sp>
        </p:grpSp>
      </p:grpSp>
      <p:sp>
        <p:nvSpPr>
          <p:cNvPr id="33" name="Right Arrow 32"/>
          <p:cNvSpPr/>
          <p:nvPr/>
        </p:nvSpPr>
        <p:spPr>
          <a:xfrm>
            <a:off x="2305878" y="2456966"/>
            <a:ext cx="689745" cy="23795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4" name="Picture 33"/>
          <p:cNvPicPr>
            <a:picLocks noChangeAspect="1"/>
          </p:cNvPicPr>
          <p:nvPr/>
        </p:nvPicPr>
        <p:blipFill>
          <a:blip r:embed="rId4"/>
          <a:stretch>
            <a:fillRect/>
          </a:stretch>
        </p:blipFill>
        <p:spPr>
          <a:xfrm>
            <a:off x="5465608" y="1499908"/>
            <a:ext cx="3369694" cy="2135526"/>
          </a:xfrm>
          <a:prstGeom prst="rect">
            <a:avLst/>
          </a:prstGeom>
        </p:spPr>
      </p:pic>
      <p:sp>
        <p:nvSpPr>
          <p:cNvPr id="35" name="Right Arrow 34"/>
          <p:cNvSpPr/>
          <p:nvPr/>
        </p:nvSpPr>
        <p:spPr>
          <a:xfrm>
            <a:off x="4892749" y="2472904"/>
            <a:ext cx="689745" cy="23795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565978" y="4031431"/>
            <a:ext cx="1739900" cy="369332"/>
          </a:xfrm>
          <a:prstGeom prst="rect">
            <a:avLst/>
          </a:prstGeom>
          <a:noFill/>
        </p:spPr>
        <p:txBody>
          <a:bodyPr wrap="square" rtlCol="0">
            <a:spAutoFit/>
          </a:bodyPr>
          <a:lstStyle/>
          <a:p>
            <a:r>
              <a:rPr lang="en-US" dirty="0"/>
              <a:t>Developers</a:t>
            </a:r>
          </a:p>
        </p:txBody>
      </p:sp>
      <p:sp>
        <p:nvSpPr>
          <p:cNvPr id="66" name="TextBox 65"/>
          <p:cNvSpPr txBox="1"/>
          <p:nvPr/>
        </p:nvSpPr>
        <p:spPr>
          <a:xfrm>
            <a:off x="3340478" y="4027017"/>
            <a:ext cx="1739900" cy="923330"/>
          </a:xfrm>
          <a:prstGeom prst="rect">
            <a:avLst/>
          </a:prstGeom>
          <a:noFill/>
        </p:spPr>
        <p:txBody>
          <a:bodyPr wrap="square" rtlCol="0">
            <a:spAutoFit/>
          </a:bodyPr>
          <a:lstStyle/>
          <a:p>
            <a:r>
              <a:rPr lang="en-US" dirty="0"/>
              <a:t>Career and Personal Goal Areas</a:t>
            </a:r>
          </a:p>
        </p:txBody>
      </p:sp>
      <p:sp>
        <p:nvSpPr>
          <p:cNvPr id="67" name="TextBox 66"/>
          <p:cNvSpPr txBox="1"/>
          <p:nvPr/>
        </p:nvSpPr>
        <p:spPr>
          <a:xfrm>
            <a:off x="6928954" y="4031431"/>
            <a:ext cx="1739900" cy="369332"/>
          </a:xfrm>
          <a:prstGeom prst="rect">
            <a:avLst/>
          </a:prstGeom>
          <a:noFill/>
        </p:spPr>
        <p:txBody>
          <a:bodyPr wrap="square" rtlCol="0">
            <a:spAutoFit/>
          </a:bodyPr>
          <a:lstStyle/>
          <a:p>
            <a:r>
              <a:rPr lang="en-US" dirty="0"/>
              <a:t>Developer Map</a:t>
            </a:r>
          </a:p>
        </p:txBody>
      </p:sp>
    </p:spTree>
    <p:extLst>
      <p:ext uri="{BB962C8B-B14F-4D97-AF65-F5344CB8AC3E}">
        <p14:creationId xmlns:p14="http://schemas.microsoft.com/office/powerpoint/2010/main" val="396406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02420" y="157131"/>
            <a:ext cx="7159932" cy="762000"/>
          </a:xfrm>
        </p:spPr>
        <p:txBody>
          <a:bodyPr/>
          <a:lstStyle/>
          <a:p>
            <a:r>
              <a:rPr lang="en-US" dirty="0"/>
              <a:t>Preview: Developers to Network Map</a:t>
            </a:r>
          </a:p>
        </p:txBody>
      </p:sp>
      <p:graphicFrame>
        <p:nvGraphicFramePr>
          <p:cNvPr id="8" name="Table 5">
            <a:extLst>
              <a:ext uri="{FF2B5EF4-FFF2-40B4-BE49-F238E27FC236}">
                <a16:creationId xmlns:a16="http://schemas.microsoft.com/office/drawing/2014/main" id="{EC09670D-755B-4E7C-89E3-86BCE0E140BF}"/>
              </a:ext>
            </a:extLst>
          </p:cNvPr>
          <p:cNvGraphicFramePr>
            <a:graphicFrameLocks noGrp="1"/>
          </p:cNvGraphicFramePr>
          <p:nvPr>
            <p:extLst/>
          </p:nvPr>
        </p:nvGraphicFramePr>
        <p:xfrm>
          <a:off x="114112" y="1383363"/>
          <a:ext cx="4027983" cy="3108960"/>
        </p:xfrm>
        <a:graphic>
          <a:graphicData uri="http://schemas.openxmlformats.org/drawingml/2006/table">
            <a:tbl>
              <a:tblPr>
                <a:tableStyleId>{2D5ABB26-0587-4C30-8999-92F81FD0307C}</a:tableStyleId>
              </a:tblPr>
              <a:tblGrid>
                <a:gridCol w="937318">
                  <a:extLst>
                    <a:ext uri="{9D8B030D-6E8A-4147-A177-3AD203B41FA5}">
                      <a16:colId xmlns:a16="http://schemas.microsoft.com/office/drawing/2014/main" val="4184382081"/>
                    </a:ext>
                  </a:extLst>
                </a:gridCol>
                <a:gridCol w="749741">
                  <a:extLst>
                    <a:ext uri="{9D8B030D-6E8A-4147-A177-3AD203B41FA5}">
                      <a16:colId xmlns:a16="http://schemas.microsoft.com/office/drawing/2014/main" val="299424248"/>
                    </a:ext>
                  </a:extLst>
                </a:gridCol>
                <a:gridCol w="716662">
                  <a:extLst>
                    <a:ext uri="{9D8B030D-6E8A-4147-A177-3AD203B41FA5}">
                      <a16:colId xmlns:a16="http://schemas.microsoft.com/office/drawing/2014/main" val="513185463"/>
                    </a:ext>
                  </a:extLst>
                </a:gridCol>
                <a:gridCol w="818665">
                  <a:extLst>
                    <a:ext uri="{9D8B030D-6E8A-4147-A177-3AD203B41FA5}">
                      <a16:colId xmlns:a16="http://schemas.microsoft.com/office/drawing/2014/main" val="3329689662"/>
                    </a:ext>
                  </a:extLst>
                </a:gridCol>
                <a:gridCol w="805597">
                  <a:extLst>
                    <a:ext uri="{9D8B030D-6E8A-4147-A177-3AD203B41FA5}">
                      <a16:colId xmlns:a16="http://schemas.microsoft.com/office/drawing/2014/main" val="2403363958"/>
                    </a:ext>
                  </a:extLst>
                </a:gridCol>
              </a:tblGrid>
              <a:tr h="241225">
                <a:tc rowSpan="2">
                  <a:txBody>
                    <a:bodyPr/>
                    <a:lstStyle/>
                    <a:p>
                      <a:pPr algn="ctr"/>
                      <a:r>
                        <a:rPr lang="en-US" sz="1200" b="1" dirty="0"/>
                        <a:t>Developer Name</a:t>
                      </a:r>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4">
                  <a:txBody>
                    <a:bodyPr/>
                    <a:lstStyle/>
                    <a:p>
                      <a:pPr algn="ctr"/>
                      <a:r>
                        <a:rPr lang="en-US" sz="1200" b="1" dirty="0"/>
                        <a:t>Type of Support Provided</a:t>
                      </a:r>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12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149979"/>
                  </a:ext>
                </a:extLst>
              </a:tr>
              <a:tr h="1161693">
                <a:tc vMerge="1">
                  <a:txBody>
                    <a:bodyPr/>
                    <a:lstStyle/>
                    <a:p>
                      <a:endParaRPr lang="en-US"/>
                    </a:p>
                  </a:txBody>
                  <a:tcPr/>
                </a:tc>
                <a:tc>
                  <a:txBody>
                    <a:bodyPr/>
                    <a:lstStyle/>
                    <a:p>
                      <a:pPr algn="ctr"/>
                      <a:endParaRPr lang="en-US" sz="1200" b="0" dirty="0"/>
                    </a:p>
                    <a:p>
                      <a:pPr algn="ctr"/>
                      <a:r>
                        <a:rPr lang="en-US" sz="1200" b="0" dirty="0"/>
                        <a:t>Helps me get the</a:t>
                      </a:r>
                      <a:r>
                        <a:rPr lang="en-US" sz="1200" b="0" baseline="0" dirty="0"/>
                        <a:t> job </a:t>
                      </a:r>
                      <a:r>
                        <a:rPr lang="en-US" sz="1200" b="0" dirty="0"/>
                        <a:t>done</a:t>
                      </a:r>
                    </a:p>
                    <a:p>
                      <a:pPr algn="ctr"/>
                      <a:endParaRPr lang="en-US" sz="1200" b="0" dirty="0"/>
                    </a:p>
                    <a:p>
                      <a:pPr algn="ctr"/>
                      <a:endParaRPr lang="en-US" sz="12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200" b="0" dirty="0"/>
                        <a:t>Helps advance my career</a:t>
                      </a:r>
                    </a:p>
                    <a:p>
                      <a:pPr algn="ctr"/>
                      <a:endParaRPr lang="en-US" sz="12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200" b="0" dirty="0"/>
                        <a:t>Provides personal support</a:t>
                      </a:r>
                    </a:p>
                    <a:p>
                      <a:pPr algn="ctr"/>
                      <a:endParaRPr lang="en-US" sz="12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200" b="0" dirty="0"/>
                        <a:t>Is a role model for me</a:t>
                      </a:r>
                    </a:p>
                    <a:p>
                      <a:pPr algn="ctr"/>
                      <a:endParaRPr lang="en-US" sz="1200" b="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1714202"/>
                  </a:ext>
                </a:extLst>
              </a:tr>
              <a:tr h="241225">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2852753"/>
                  </a:ext>
                </a:extLst>
              </a:tr>
              <a:tr h="241225">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01330"/>
                  </a:ext>
                </a:extLst>
              </a:tr>
              <a:tr h="241225">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995104"/>
                  </a:ext>
                </a:extLst>
              </a:tr>
              <a:tr h="241225">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9951316"/>
                  </a:ext>
                </a:extLst>
              </a:tr>
              <a:tr h="241225">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2833951"/>
                  </a:ext>
                </a:extLst>
              </a:tr>
              <a:tr h="241225">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400" dirty="0"/>
                    </a:p>
                  </a:txBody>
                  <a:tcPr marL="68580" marR="68580" marT="34290"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4370721"/>
                  </a:ext>
                </a:extLst>
              </a:tr>
            </a:tbl>
          </a:graphicData>
        </a:graphic>
      </p:graphicFrame>
      <p:grpSp>
        <p:nvGrpSpPr>
          <p:cNvPr id="9" name="Group 8">
            <a:extLst>
              <a:ext uri="{FF2B5EF4-FFF2-40B4-BE49-F238E27FC236}">
                <a16:creationId xmlns:a16="http://schemas.microsoft.com/office/drawing/2014/main" id="{50B1ABE1-0525-4E05-9835-14B006298564}"/>
              </a:ext>
            </a:extLst>
          </p:cNvPr>
          <p:cNvGrpSpPr/>
          <p:nvPr/>
        </p:nvGrpSpPr>
        <p:grpSpPr>
          <a:xfrm>
            <a:off x="1305099" y="2528031"/>
            <a:ext cx="2736812" cy="187685"/>
            <a:chOff x="3867632" y="2186389"/>
            <a:chExt cx="4183647" cy="281729"/>
          </a:xfrm>
        </p:grpSpPr>
        <p:sp>
          <p:nvSpPr>
            <p:cNvPr id="10" name="Rectangle 9">
              <a:extLst>
                <a:ext uri="{FF2B5EF4-FFF2-40B4-BE49-F238E27FC236}">
                  <a16:creationId xmlns:a16="http://schemas.microsoft.com/office/drawing/2014/main" id="{9EA696CF-6ECD-48B7-94D1-C43409A155DF}"/>
                </a:ext>
              </a:extLst>
            </p:cNvPr>
            <p:cNvSpPr/>
            <p:nvPr/>
          </p:nvSpPr>
          <p:spPr>
            <a:xfrm>
              <a:off x="3867632" y="2191329"/>
              <a:ext cx="274320" cy="274320"/>
            </a:xfrm>
            <a:prstGeom prst="rect">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09853A-5F9A-40F6-8C79-BE915BB53677}"/>
                </a:ext>
              </a:extLst>
            </p:cNvPr>
            <p:cNvSpPr/>
            <p:nvPr/>
          </p:nvSpPr>
          <p:spPr>
            <a:xfrm>
              <a:off x="7108405" y="2191329"/>
              <a:ext cx="277000" cy="27432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ECFB2C94-A5FA-4C12-91C4-6C44AE2239FB}"/>
                </a:ext>
              </a:extLst>
            </p:cNvPr>
            <p:cNvSpPr/>
            <p:nvPr/>
          </p:nvSpPr>
          <p:spPr>
            <a:xfrm>
              <a:off x="5004710" y="2193798"/>
              <a:ext cx="277000" cy="274320"/>
            </a:xfrm>
            <a:prstGeom prst="triangl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D6D59893-BA88-4F51-84BF-F9A2FE29CF4A}"/>
                </a:ext>
              </a:extLst>
            </p:cNvPr>
            <p:cNvSpPr/>
            <p:nvPr/>
          </p:nvSpPr>
          <p:spPr>
            <a:xfrm>
              <a:off x="7450801" y="2191328"/>
              <a:ext cx="277000" cy="274320"/>
            </a:xfrm>
            <a:prstGeom prst="triangl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9A89213-EDF0-4A4F-B4E8-3260321A4B2B}"/>
                </a:ext>
              </a:extLst>
            </p:cNvPr>
            <p:cNvSpPr/>
            <p:nvPr/>
          </p:nvSpPr>
          <p:spPr>
            <a:xfrm>
              <a:off x="6189360" y="2186389"/>
              <a:ext cx="277000" cy="274320"/>
            </a:xfrm>
            <a:prstGeom prst="ellipse">
              <a:avLst/>
            </a:prstGeom>
            <a:solidFill>
              <a:srgbClr val="3366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0780735-D8FC-4637-A326-ABEF1B853D4D}"/>
                </a:ext>
              </a:extLst>
            </p:cNvPr>
            <p:cNvSpPr/>
            <p:nvPr/>
          </p:nvSpPr>
          <p:spPr>
            <a:xfrm>
              <a:off x="7774279" y="2191327"/>
              <a:ext cx="277000" cy="274320"/>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4682386" y="1345983"/>
            <a:ext cx="4343820" cy="2897739"/>
            <a:chOff x="4682386" y="1345983"/>
            <a:chExt cx="4343820" cy="2897739"/>
          </a:xfrm>
        </p:grpSpPr>
        <p:grpSp>
          <p:nvGrpSpPr>
            <p:cNvPr id="16" name="Group 15">
              <a:extLst>
                <a:ext uri="{FF2B5EF4-FFF2-40B4-BE49-F238E27FC236}">
                  <a16:creationId xmlns:a16="http://schemas.microsoft.com/office/drawing/2014/main" id="{A2982DD0-8820-403F-A5CD-63E2B19B5375}"/>
                </a:ext>
              </a:extLst>
            </p:cNvPr>
            <p:cNvGrpSpPr/>
            <p:nvPr/>
          </p:nvGrpSpPr>
          <p:grpSpPr>
            <a:xfrm>
              <a:off x="4682386" y="1345983"/>
              <a:ext cx="4343820" cy="2729594"/>
              <a:chOff x="1394620" y="745127"/>
              <a:chExt cx="6389783" cy="4014251"/>
            </a:xfrm>
          </p:grpSpPr>
          <p:sp>
            <p:nvSpPr>
              <p:cNvPr id="17" name="Rectangle: Rounded Corners 81">
                <a:extLst>
                  <a:ext uri="{FF2B5EF4-FFF2-40B4-BE49-F238E27FC236}">
                    <a16:creationId xmlns:a16="http://schemas.microsoft.com/office/drawing/2014/main" id="{0FE07124-6305-4735-B167-494B2C8017C7}"/>
                  </a:ext>
                </a:extLst>
              </p:cNvPr>
              <p:cNvSpPr/>
              <p:nvPr/>
            </p:nvSpPr>
            <p:spPr>
              <a:xfrm>
                <a:off x="6436393" y="1868215"/>
                <a:ext cx="1348010" cy="403667"/>
              </a:xfrm>
              <a:prstGeom prst="roundRect">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85">
                <a:extLst>
                  <a:ext uri="{FF2B5EF4-FFF2-40B4-BE49-F238E27FC236}">
                    <a16:creationId xmlns:a16="http://schemas.microsoft.com/office/drawing/2014/main" id="{272FAD31-45A2-4590-8631-D31917735FA0}"/>
                  </a:ext>
                </a:extLst>
              </p:cNvPr>
              <p:cNvSpPr/>
              <p:nvPr/>
            </p:nvSpPr>
            <p:spPr>
              <a:xfrm>
                <a:off x="6119518" y="4355711"/>
                <a:ext cx="1340777" cy="403667"/>
              </a:xfrm>
              <a:prstGeom prst="roundRect">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86">
                <a:extLst>
                  <a:ext uri="{FF2B5EF4-FFF2-40B4-BE49-F238E27FC236}">
                    <a16:creationId xmlns:a16="http://schemas.microsoft.com/office/drawing/2014/main" id="{B9E54385-8223-449E-8AD3-4492AD0FC4E9}"/>
                  </a:ext>
                </a:extLst>
              </p:cNvPr>
              <p:cNvSpPr/>
              <p:nvPr/>
            </p:nvSpPr>
            <p:spPr>
              <a:xfrm>
                <a:off x="1653898" y="4355711"/>
                <a:ext cx="1348010" cy="403667"/>
              </a:xfrm>
              <a:prstGeom prst="roundRect">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peech Bubble: Rectangle with Corners Rounded 88">
                <a:extLst>
                  <a:ext uri="{FF2B5EF4-FFF2-40B4-BE49-F238E27FC236}">
                    <a16:creationId xmlns:a16="http://schemas.microsoft.com/office/drawing/2014/main" id="{39194FE8-E4B5-4B40-B6AD-A18E1257638A}"/>
                  </a:ext>
                </a:extLst>
              </p:cNvPr>
              <p:cNvSpPr/>
              <p:nvPr/>
            </p:nvSpPr>
            <p:spPr>
              <a:xfrm>
                <a:off x="3914472" y="745127"/>
                <a:ext cx="1340777" cy="403667"/>
              </a:xfrm>
              <a:prstGeom prst="wedgeRoundRectCallout">
                <a:avLst>
                  <a:gd name="adj1" fmla="val -19634"/>
                  <a:gd name="adj2" fmla="val -2337"/>
                  <a:gd name="adj3" fmla="val 16667"/>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peech Bubble: Rectangle with Corners Rounded 89">
                <a:extLst>
                  <a:ext uri="{FF2B5EF4-FFF2-40B4-BE49-F238E27FC236}">
                    <a16:creationId xmlns:a16="http://schemas.microsoft.com/office/drawing/2014/main" id="{13706F4A-2EB4-4F61-87D5-04D095C41A46}"/>
                  </a:ext>
                </a:extLst>
              </p:cNvPr>
              <p:cNvSpPr/>
              <p:nvPr/>
            </p:nvSpPr>
            <p:spPr>
              <a:xfrm flipH="1">
                <a:off x="1394620" y="1918854"/>
                <a:ext cx="1348010" cy="403667"/>
              </a:xfrm>
              <a:prstGeom prst="wedgeRoundRectCallout">
                <a:avLst>
                  <a:gd name="adj1" fmla="val -19371"/>
                  <a:gd name="adj2" fmla="val 22685"/>
                  <a:gd name="adj3" fmla="val 16667"/>
                </a:avLst>
              </a:prstGeom>
              <a:solidFill>
                <a:schemeClr val="bg1">
                  <a:lumMod val="95000"/>
                </a:schemeClr>
              </a:solid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2F06E9E1-F705-4342-8327-768B427FD49E}"/>
                </a:ext>
              </a:extLst>
            </p:cNvPr>
            <p:cNvGrpSpPr/>
            <p:nvPr/>
          </p:nvGrpSpPr>
          <p:grpSpPr>
            <a:xfrm>
              <a:off x="5611233" y="1757759"/>
              <a:ext cx="2485237" cy="2485963"/>
              <a:chOff x="1131319" y="1403405"/>
              <a:chExt cx="4673797" cy="4768795"/>
            </a:xfrm>
          </p:grpSpPr>
          <p:sp>
            <p:nvSpPr>
              <p:cNvPr id="23" name="Oval 22">
                <a:extLst>
                  <a:ext uri="{FF2B5EF4-FFF2-40B4-BE49-F238E27FC236}">
                    <a16:creationId xmlns:a16="http://schemas.microsoft.com/office/drawing/2014/main" id="{ABCB1A75-F3A0-45EE-B114-88B7A4E61C45}"/>
                  </a:ext>
                </a:extLst>
              </p:cNvPr>
              <p:cNvSpPr/>
              <p:nvPr/>
            </p:nvSpPr>
            <p:spPr>
              <a:xfrm>
                <a:off x="2606040" y="2866445"/>
                <a:ext cx="1645920" cy="164592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24" name="Oval 23">
                <a:extLst>
                  <a:ext uri="{FF2B5EF4-FFF2-40B4-BE49-F238E27FC236}">
                    <a16:creationId xmlns:a16="http://schemas.microsoft.com/office/drawing/2014/main" id="{E03D812E-725E-4900-86C1-D9A96B10E5BC}"/>
                  </a:ext>
                </a:extLst>
              </p:cNvPr>
              <p:cNvSpPr/>
              <p:nvPr/>
            </p:nvSpPr>
            <p:spPr>
              <a:xfrm>
                <a:off x="1873858" y="2134925"/>
                <a:ext cx="3108960" cy="310896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25" name="Oval 24">
                <a:extLst>
                  <a:ext uri="{FF2B5EF4-FFF2-40B4-BE49-F238E27FC236}">
                    <a16:creationId xmlns:a16="http://schemas.microsoft.com/office/drawing/2014/main" id="{A6562F56-15FF-46EE-BC14-2076652E900B}"/>
                  </a:ext>
                </a:extLst>
              </p:cNvPr>
              <p:cNvSpPr/>
              <p:nvPr/>
            </p:nvSpPr>
            <p:spPr>
              <a:xfrm>
                <a:off x="2239618" y="2500685"/>
                <a:ext cx="2377440" cy="237744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26" name="Oval 25">
                <a:extLst>
                  <a:ext uri="{FF2B5EF4-FFF2-40B4-BE49-F238E27FC236}">
                    <a16:creationId xmlns:a16="http://schemas.microsoft.com/office/drawing/2014/main" id="{E50E989D-3DD8-4E24-9906-49A2EA73897A}"/>
                  </a:ext>
                </a:extLst>
              </p:cNvPr>
              <p:cNvSpPr/>
              <p:nvPr/>
            </p:nvSpPr>
            <p:spPr>
              <a:xfrm>
                <a:off x="1508098" y="1769165"/>
                <a:ext cx="3840480" cy="384048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27" name="Oval 26">
                <a:extLst>
                  <a:ext uri="{FF2B5EF4-FFF2-40B4-BE49-F238E27FC236}">
                    <a16:creationId xmlns:a16="http://schemas.microsoft.com/office/drawing/2014/main" id="{753B047D-BB6E-44AA-AD65-BFE07760D6DA}"/>
                  </a:ext>
                </a:extLst>
              </p:cNvPr>
              <p:cNvSpPr/>
              <p:nvPr/>
            </p:nvSpPr>
            <p:spPr>
              <a:xfrm>
                <a:off x="1142338" y="1403405"/>
                <a:ext cx="4572000" cy="457200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cxnSp>
            <p:nvCxnSpPr>
              <p:cNvPr id="28" name="Straight Connector 27">
                <a:extLst>
                  <a:ext uri="{FF2B5EF4-FFF2-40B4-BE49-F238E27FC236}">
                    <a16:creationId xmlns:a16="http://schemas.microsoft.com/office/drawing/2014/main" id="{3E708460-4699-4FC6-AB09-3E335EE983C9}"/>
                  </a:ext>
                </a:extLst>
              </p:cNvPr>
              <p:cNvCxnSpPr>
                <a:cxnSpLocks/>
              </p:cNvCxnSpPr>
              <p:nvPr/>
            </p:nvCxnSpPr>
            <p:spPr>
              <a:xfrm flipV="1">
                <a:off x="3624925" y="1679757"/>
                <a:ext cx="1227255" cy="16107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25A6E4-6BC0-488F-92F8-EE22BF58A42F}"/>
                  </a:ext>
                </a:extLst>
              </p:cNvPr>
              <p:cNvCxnSpPr>
                <a:cxnSpLocks/>
              </p:cNvCxnSpPr>
              <p:nvPr/>
            </p:nvCxnSpPr>
            <p:spPr>
              <a:xfrm>
                <a:off x="1933947" y="1695321"/>
                <a:ext cx="1299130" cy="15951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582904-DF5B-4B36-806B-2BED1D7491AC}"/>
                  </a:ext>
                </a:extLst>
              </p:cNvPr>
              <p:cNvCxnSpPr>
                <a:cxnSpLocks/>
                <a:stCxn id="29" idx="4"/>
              </p:cNvCxnSpPr>
              <p:nvPr/>
            </p:nvCxnSpPr>
            <p:spPr>
              <a:xfrm>
                <a:off x="3429000" y="4147930"/>
                <a:ext cx="0" cy="20242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DC01AE3-6DA9-4EDF-948D-B6EAD24E391E}"/>
                  </a:ext>
                </a:extLst>
              </p:cNvPr>
              <p:cNvCxnSpPr>
                <a:cxnSpLocks/>
              </p:cNvCxnSpPr>
              <p:nvPr/>
            </p:nvCxnSpPr>
            <p:spPr>
              <a:xfrm>
                <a:off x="3850642" y="3808058"/>
                <a:ext cx="1954474" cy="4292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FC260E3-7D39-4B79-AED0-204980E8AFB1}"/>
                  </a:ext>
                </a:extLst>
              </p:cNvPr>
              <p:cNvCxnSpPr>
                <a:cxnSpLocks/>
              </p:cNvCxnSpPr>
              <p:nvPr/>
            </p:nvCxnSpPr>
            <p:spPr>
              <a:xfrm flipV="1">
                <a:off x="1131319" y="3855722"/>
                <a:ext cx="1876041" cy="708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D344898C-6089-49F3-9264-37580A6938FA}"/>
                  </a:ext>
                </a:extLst>
              </p:cNvPr>
              <p:cNvSpPr/>
              <p:nvPr/>
            </p:nvSpPr>
            <p:spPr>
              <a:xfrm>
                <a:off x="2971800" y="3233531"/>
                <a:ext cx="914399" cy="914400"/>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900" b="1" dirty="0">
                    <a:solidFill>
                      <a:schemeClr val="tx1"/>
                    </a:solidFill>
                  </a:rPr>
                  <a:t>ME</a:t>
                </a:r>
                <a:endParaRPr lang="en-US" sz="900" b="1">
                  <a:solidFill>
                    <a:schemeClr val="tx1"/>
                  </a:solidFill>
                  <a:cs typeface="Calibri"/>
                </a:endParaRPr>
              </a:p>
            </p:txBody>
          </p:sp>
        </p:grpSp>
      </p:grpSp>
    </p:spTree>
    <p:extLst>
      <p:ext uri="{BB962C8B-B14F-4D97-AF65-F5344CB8AC3E}">
        <p14:creationId xmlns:p14="http://schemas.microsoft.com/office/powerpoint/2010/main" val="628425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189F57-6A9E-4B7D-A428-C1F2C807C54F}"/>
              </a:ext>
            </a:extLst>
          </p:cNvPr>
          <p:cNvPicPr>
            <a:picLocks noChangeAspect="1"/>
          </p:cNvPicPr>
          <p:nvPr/>
        </p:nvPicPr>
        <p:blipFill>
          <a:blip r:embed="rId3"/>
          <a:stretch>
            <a:fillRect/>
          </a:stretch>
        </p:blipFill>
        <p:spPr>
          <a:xfrm>
            <a:off x="0" y="4696"/>
            <a:ext cx="9144000" cy="5134107"/>
          </a:xfrm>
          <a:prstGeom prst="rect">
            <a:avLst/>
          </a:prstGeom>
        </p:spPr>
      </p:pic>
    </p:spTree>
    <p:extLst>
      <p:ext uri="{BB962C8B-B14F-4D97-AF65-F5344CB8AC3E}">
        <p14:creationId xmlns:p14="http://schemas.microsoft.com/office/powerpoint/2010/main" val="3314806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71142" y="478183"/>
            <a:ext cx="3216275" cy="4289425"/>
          </a:xfrm>
        </p:spPr>
      </p:pic>
      <p:pic>
        <p:nvPicPr>
          <p:cNvPr id="10" name="Picture 9"/>
          <p:cNvPicPr>
            <a:picLocks noChangeAspect="1"/>
          </p:cNvPicPr>
          <p:nvPr/>
        </p:nvPicPr>
        <p:blipFill>
          <a:blip r:embed="rId4"/>
          <a:stretch>
            <a:fillRect/>
          </a:stretch>
        </p:blipFill>
        <p:spPr>
          <a:xfrm>
            <a:off x="4174435" y="940580"/>
            <a:ext cx="4650684" cy="3045631"/>
          </a:xfrm>
          <a:prstGeom prst="rect">
            <a:avLst/>
          </a:prstGeom>
        </p:spPr>
      </p:pic>
    </p:spTree>
    <p:extLst>
      <p:ext uri="{BB962C8B-B14F-4D97-AF65-F5344CB8AC3E}">
        <p14:creationId xmlns:p14="http://schemas.microsoft.com/office/powerpoint/2010/main" val="398129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127411"/>
            <a:ext cx="8045444" cy="762000"/>
          </a:xfrm>
        </p:spPr>
        <p:txBody>
          <a:bodyPr/>
          <a:lstStyle/>
          <a:p>
            <a:r>
              <a:rPr lang="en-US" dirty="0"/>
              <a:t> Developmental Network Map: What are your buckets?</a:t>
            </a:r>
          </a:p>
        </p:txBody>
      </p:sp>
      <p:grpSp>
        <p:nvGrpSpPr>
          <p:cNvPr id="9" name="Group 8">
            <a:extLst>
              <a:ext uri="{FF2B5EF4-FFF2-40B4-BE49-F238E27FC236}">
                <a16:creationId xmlns:a16="http://schemas.microsoft.com/office/drawing/2014/main" id="{FE2291B8-169E-45E7-B042-197DD8D6D0E9}"/>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6B7B9721-C0E5-46DC-9CC4-40A296F97572}"/>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3C41957-D518-439F-A96F-57F7973FC26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grpSp>
        <p:nvGrpSpPr>
          <p:cNvPr id="15" name="Group 14">
            <a:extLst>
              <a:ext uri="{FF2B5EF4-FFF2-40B4-BE49-F238E27FC236}">
                <a16:creationId xmlns:a16="http://schemas.microsoft.com/office/drawing/2014/main" id="{D3B20E8D-0394-4FC4-8B0E-AE4628B7830B}"/>
              </a:ext>
            </a:extLst>
          </p:cNvPr>
          <p:cNvGrpSpPr/>
          <p:nvPr/>
        </p:nvGrpSpPr>
        <p:grpSpPr>
          <a:xfrm>
            <a:off x="2858796" y="1348515"/>
            <a:ext cx="3657173" cy="3657898"/>
            <a:chOff x="1131319" y="1403405"/>
            <a:chExt cx="4673797" cy="4768795"/>
          </a:xfrm>
        </p:grpSpPr>
        <p:sp>
          <p:nvSpPr>
            <p:cNvPr id="16" name="Oval 15">
              <a:extLst>
                <a:ext uri="{FF2B5EF4-FFF2-40B4-BE49-F238E27FC236}">
                  <a16:creationId xmlns:a16="http://schemas.microsoft.com/office/drawing/2014/main" id="{C3628F92-7DB0-4214-86FE-728A9CD441E1}"/>
                </a:ext>
              </a:extLst>
            </p:cNvPr>
            <p:cNvSpPr/>
            <p:nvPr/>
          </p:nvSpPr>
          <p:spPr>
            <a:xfrm>
              <a:off x="2606040" y="2866445"/>
              <a:ext cx="1645920" cy="164592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17" name="Oval 16">
              <a:extLst>
                <a:ext uri="{FF2B5EF4-FFF2-40B4-BE49-F238E27FC236}">
                  <a16:creationId xmlns:a16="http://schemas.microsoft.com/office/drawing/2014/main" id="{66A53D81-019F-4685-8AD7-2458E771A710}"/>
                </a:ext>
              </a:extLst>
            </p:cNvPr>
            <p:cNvSpPr/>
            <p:nvPr/>
          </p:nvSpPr>
          <p:spPr>
            <a:xfrm>
              <a:off x="1873858" y="2134925"/>
              <a:ext cx="3108960" cy="310896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18" name="Oval 17">
              <a:extLst>
                <a:ext uri="{FF2B5EF4-FFF2-40B4-BE49-F238E27FC236}">
                  <a16:creationId xmlns:a16="http://schemas.microsoft.com/office/drawing/2014/main" id="{8D94E69F-86F2-43E6-A454-5F83CB55FC4F}"/>
                </a:ext>
              </a:extLst>
            </p:cNvPr>
            <p:cNvSpPr/>
            <p:nvPr/>
          </p:nvSpPr>
          <p:spPr>
            <a:xfrm>
              <a:off x="2239618" y="2500685"/>
              <a:ext cx="2377440" cy="237744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19" name="Oval 18">
              <a:extLst>
                <a:ext uri="{FF2B5EF4-FFF2-40B4-BE49-F238E27FC236}">
                  <a16:creationId xmlns:a16="http://schemas.microsoft.com/office/drawing/2014/main" id="{F0861121-3933-4DDA-B0F0-7FDE7C9805BA}"/>
                </a:ext>
              </a:extLst>
            </p:cNvPr>
            <p:cNvSpPr/>
            <p:nvPr/>
          </p:nvSpPr>
          <p:spPr>
            <a:xfrm>
              <a:off x="1508098" y="1769165"/>
              <a:ext cx="3840480" cy="384048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sp>
          <p:nvSpPr>
            <p:cNvPr id="20" name="Oval 19">
              <a:extLst>
                <a:ext uri="{FF2B5EF4-FFF2-40B4-BE49-F238E27FC236}">
                  <a16:creationId xmlns:a16="http://schemas.microsoft.com/office/drawing/2014/main" id="{587729BF-D784-43E6-A77A-522C3841B16D}"/>
                </a:ext>
              </a:extLst>
            </p:cNvPr>
            <p:cNvSpPr/>
            <p:nvPr/>
          </p:nvSpPr>
          <p:spPr>
            <a:xfrm>
              <a:off x="1142338" y="1403405"/>
              <a:ext cx="4572000" cy="457200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p:txBody>
        </p:sp>
        <p:cxnSp>
          <p:nvCxnSpPr>
            <p:cNvPr id="21" name="Straight Connector 20">
              <a:extLst>
                <a:ext uri="{FF2B5EF4-FFF2-40B4-BE49-F238E27FC236}">
                  <a16:creationId xmlns:a16="http://schemas.microsoft.com/office/drawing/2014/main" id="{067BE9F8-AA17-4F83-ADFD-F5C4FB9CB71E}"/>
                </a:ext>
              </a:extLst>
            </p:cNvPr>
            <p:cNvCxnSpPr>
              <a:cxnSpLocks/>
            </p:cNvCxnSpPr>
            <p:nvPr/>
          </p:nvCxnSpPr>
          <p:spPr>
            <a:xfrm flipV="1">
              <a:off x="3624925" y="1679757"/>
              <a:ext cx="1227255" cy="16107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02F9D4E-73C6-4EC9-BE14-CCA8311EC4D2}"/>
                </a:ext>
              </a:extLst>
            </p:cNvPr>
            <p:cNvCxnSpPr>
              <a:cxnSpLocks/>
            </p:cNvCxnSpPr>
            <p:nvPr/>
          </p:nvCxnSpPr>
          <p:spPr>
            <a:xfrm>
              <a:off x="1933947" y="1695321"/>
              <a:ext cx="1299130" cy="15951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27DACB8-BCD1-4A8C-9064-4C12E712155D}"/>
                </a:ext>
              </a:extLst>
            </p:cNvPr>
            <p:cNvCxnSpPr>
              <a:cxnSpLocks/>
              <a:stCxn id="26" idx="4"/>
            </p:cNvCxnSpPr>
            <p:nvPr/>
          </p:nvCxnSpPr>
          <p:spPr>
            <a:xfrm>
              <a:off x="3429000" y="4147930"/>
              <a:ext cx="0" cy="20242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993779C-2FC3-4645-8127-3ECFA8B0EA2B}"/>
                </a:ext>
              </a:extLst>
            </p:cNvPr>
            <p:cNvCxnSpPr>
              <a:cxnSpLocks/>
            </p:cNvCxnSpPr>
            <p:nvPr/>
          </p:nvCxnSpPr>
          <p:spPr>
            <a:xfrm>
              <a:off x="3850642" y="3808058"/>
              <a:ext cx="1954474" cy="4292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0DC1D85-8A4F-42AF-A0F2-BAA3619CEBD1}"/>
                </a:ext>
              </a:extLst>
            </p:cNvPr>
            <p:cNvCxnSpPr>
              <a:cxnSpLocks/>
            </p:cNvCxnSpPr>
            <p:nvPr/>
          </p:nvCxnSpPr>
          <p:spPr>
            <a:xfrm flipV="1">
              <a:off x="1131319" y="3855722"/>
              <a:ext cx="1876041" cy="708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6150A6A-4F07-4AA5-8A82-90E85F3815C7}"/>
                </a:ext>
              </a:extLst>
            </p:cNvPr>
            <p:cNvSpPr/>
            <p:nvPr/>
          </p:nvSpPr>
          <p:spPr>
            <a:xfrm>
              <a:off x="2971800" y="3233530"/>
              <a:ext cx="914400" cy="914400"/>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ME</a:t>
              </a:r>
            </a:p>
          </p:txBody>
        </p:sp>
      </p:grpSp>
      <p:grpSp>
        <p:nvGrpSpPr>
          <p:cNvPr id="5" name="Group 4"/>
          <p:cNvGrpSpPr/>
          <p:nvPr/>
        </p:nvGrpSpPr>
        <p:grpSpPr>
          <a:xfrm>
            <a:off x="1394620" y="897191"/>
            <a:ext cx="6506838" cy="3778661"/>
            <a:chOff x="1394620" y="846551"/>
            <a:chExt cx="6506838" cy="3778661"/>
          </a:xfrm>
        </p:grpSpPr>
        <p:sp>
          <p:nvSpPr>
            <p:cNvPr id="28" name="Rectangle: Rounded Corners 81">
              <a:extLst>
                <a:ext uri="{FF2B5EF4-FFF2-40B4-BE49-F238E27FC236}">
                  <a16:creationId xmlns:a16="http://schemas.microsoft.com/office/drawing/2014/main" id="{FDF8E6C8-7C74-43F2-ABEE-11F0C94D4F58}"/>
                </a:ext>
              </a:extLst>
            </p:cNvPr>
            <p:cNvSpPr/>
            <p:nvPr/>
          </p:nvSpPr>
          <p:spPr>
            <a:xfrm>
              <a:off x="6436392" y="1868215"/>
              <a:ext cx="1465066" cy="370051"/>
            </a:xfrm>
            <a:prstGeom prst="round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schemeClr>
                </a:solidFill>
              </a:endParaRPr>
            </a:p>
          </p:txBody>
        </p:sp>
        <p:sp>
          <p:nvSpPr>
            <p:cNvPr id="30" name="Rectangle: Rounded Corners 85">
              <a:extLst>
                <a:ext uri="{FF2B5EF4-FFF2-40B4-BE49-F238E27FC236}">
                  <a16:creationId xmlns:a16="http://schemas.microsoft.com/office/drawing/2014/main" id="{94C89436-98AF-4C78-9173-6124D12D7C19}"/>
                </a:ext>
              </a:extLst>
            </p:cNvPr>
            <p:cNvSpPr/>
            <p:nvPr/>
          </p:nvSpPr>
          <p:spPr>
            <a:xfrm>
              <a:off x="6051128" y="4255161"/>
              <a:ext cx="1457832" cy="370051"/>
            </a:xfrm>
            <a:prstGeom prst="round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schemeClr>
                </a:solidFill>
              </a:endParaRPr>
            </a:p>
          </p:txBody>
        </p:sp>
        <p:sp>
          <p:nvSpPr>
            <p:cNvPr id="32" name="Rectangle: Rounded Corners 86">
              <a:extLst>
                <a:ext uri="{FF2B5EF4-FFF2-40B4-BE49-F238E27FC236}">
                  <a16:creationId xmlns:a16="http://schemas.microsoft.com/office/drawing/2014/main" id="{CAEA794F-9F5E-4A2E-AE6C-81BC365D535A}"/>
                </a:ext>
              </a:extLst>
            </p:cNvPr>
            <p:cNvSpPr/>
            <p:nvPr/>
          </p:nvSpPr>
          <p:spPr>
            <a:xfrm>
              <a:off x="1777142" y="4255161"/>
              <a:ext cx="1465066" cy="370051"/>
            </a:xfrm>
            <a:prstGeom prst="round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schemeClr>
                </a:solidFill>
              </a:endParaRPr>
            </a:p>
          </p:txBody>
        </p:sp>
        <p:sp>
          <p:nvSpPr>
            <p:cNvPr id="34" name="Speech Bubble: Rectangle with Corners Rounded 88">
              <a:extLst>
                <a:ext uri="{FF2B5EF4-FFF2-40B4-BE49-F238E27FC236}">
                  <a16:creationId xmlns:a16="http://schemas.microsoft.com/office/drawing/2014/main" id="{F2314BF7-596F-4558-A0DF-0981FD112022}"/>
                </a:ext>
              </a:extLst>
            </p:cNvPr>
            <p:cNvSpPr/>
            <p:nvPr/>
          </p:nvSpPr>
          <p:spPr>
            <a:xfrm>
              <a:off x="3959773" y="846551"/>
              <a:ext cx="1457832" cy="370051"/>
            </a:xfrm>
            <a:prstGeom prst="wedgeRoundRectCallout">
              <a:avLst>
                <a:gd name="adj1" fmla="val -19634"/>
                <a:gd name="adj2" fmla="val -2337"/>
                <a:gd name="adj3" fmla="val 16667"/>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schemeClr>
                </a:solidFill>
              </a:endParaRPr>
            </a:p>
          </p:txBody>
        </p:sp>
        <p:sp>
          <p:nvSpPr>
            <p:cNvPr id="36" name="Speech Bubble: Rectangle with Corners Rounded 89">
              <a:extLst>
                <a:ext uri="{FF2B5EF4-FFF2-40B4-BE49-F238E27FC236}">
                  <a16:creationId xmlns:a16="http://schemas.microsoft.com/office/drawing/2014/main" id="{54B82F78-32ED-4D77-8F7D-36C86F8F21E7}"/>
                </a:ext>
              </a:extLst>
            </p:cNvPr>
            <p:cNvSpPr/>
            <p:nvPr/>
          </p:nvSpPr>
          <p:spPr>
            <a:xfrm flipH="1">
              <a:off x="1394620" y="1918854"/>
              <a:ext cx="1465066" cy="370051"/>
            </a:xfrm>
            <a:prstGeom prst="wedgeRoundRectCallout">
              <a:avLst>
                <a:gd name="adj1" fmla="val -19371"/>
                <a:gd name="adj2" fmla="val 22685"/>
                <a:gd name="adj3" fmla="val 16667"/>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schemeClr>
                </a:solidFill>
              </a:endParaRPr>
            </a:p>
          </p:txBody>
        </p:sp>
      </p:grpSp>
    </p:spTree>
    <p:extLst>
      <p:ext uri="{BB962C8B-B14F-4D97-AF65-F5344CB8AC3E}">
        <p14:creationId xmlns:p14="http://schemas.microsoft.com/office/powerpoint/2010/main" val="162168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935" y="208189"/>
            <a:ext cx="7713969" cy="571500"/>
          </a:xfrm>
        </p:spPr>
        <p:txBody>
          <a:bodyPr/>
          <a:lstStyle/>
          <a:p>
            <a:r>
              <a:rPr lang="en-US" sz="2400" dirty="0"/>
              <a:t>2 PART INDIVIDUAL ACTIVITY  (5 MIN)</a:t>
            </a:r>
          </a:p>
        </p:txBody>
      </p:sp>
      <p:sp>
        <p:nvSpPr>
          <p:cNvPr id="3" name="Content Placeholder 2"/>
          <p:cNvSpPr>
            <a:spLocks noGrp="1"/>
          </p:cNvSpPr>
          <p:nvPr>
            <p:ph idx="1"/>
          </p:nvPr>
        </p:nvSpPr>
        <p:spPr>
          <a:xfrm>
            <a:off x="995935" y="1249122"/>
            <a:ext cx="7601122" cy="3004825"/>
          </a:xfrm>
          <a:solidFill>
            <a:schemeClr val="tx2">
              <a:lumMod val="75000"/>
            </a:schemeClr>
          </a:solidFill>
        </p:spPr>
        <p:txBody>
          <a:bodyPr/>
          <a:lstStyle/>
          <a:p>
            <a:pPr marL="457200" indent="-288925"/>
            <a:endParaRPr lang="en-US" dirty="0">
              <a:solidFill>
                <a:schemeClr val="bg1"/>
              </a:solidFill>
            </a:endParaRPr>
          </a:p>
          <a:p>
            <a:pPr marL="168275" indent="0">
              <a:buNone/>
            </a:pPr>
            <a:r>
              <a:rPr lang="en-US" dirty="0">
                <a:solidFill>
                  <a:schemeClr val="bg1"/>
                </a:solidFill>
              </a:rPr>
              <a:t>PART I:</a:t>
            </a:r>
          </a:p>
          <a:p>
            <a:pPr marL="457200" indent="-288925"/>
            <a:r>
              <a:rPr lang="en-US" dirty="0">
                <a:solidFill>
                  <a:schemeClr val="bg1"/>
                </a:solidFill>
              </a:rPr>
              <a:t>Think of what you want your buckets/areas to be (see chat box for link to fillable form) [2 – 3 minutes]</a:t>
            </a:r>
          </a:p>
          <a:p>
            <a:pPr marL="168275" indent="0">
              <a:buNone/>
            </a:pPr>
            <a:endParaRPr lang="en-US" dirty="0">
              <a:solidFill>
                <a:schemeClr val="bg1"/>
              </a:solidFill>
            </a:endParaRPr>
          </a:p>
          <a:p>
            <a:pPr marL="168275" indent="0">
              <a:buNone/>
            </a:pPr>
            <a:r>
              <a:rPr lang="en-US" dirty="0">
                <a:solidFill>
                  <a:schemeClr val="bg1"/>
                </a:solidFill>
              </a:rPr>
              <a:t>PART II:</a:t>
            </a:r>
          </a:p>
          <a:p>
            <a:pPr marL="454025" indent="-285750"/>
            <a:r>
              <a:rPr lang="en-US" dirty="0">
                <a:solidFill>
                  <a:schemeClr val="bg1"/>
                </a:solidFill>
              </a:rPr>
              <a:t>Start to put your identified developers into the areas [2 – 3 MIN]</a:t>
            </a:r>
          </a:p>
          <a:p>
            <a:endParaRPr lang="en-US" dirty="0">
              <a:solidFill>
                <a:schemeClr val="bg1"/>
              </a:solidFill>
            </a:endParaRPr>
          </a:p>
          <a:p>
            <a:endParaRPr lang="en-US" dirty="0">
              <a:solidFill>
                <a:schemeClr val="bg1"/>
              </a:solidFill>
            </a:endParaRPr>
          </a:p>
        </p:txBody>
      </p:sp>
      <p:sp>
        <p:nvSpPr>
          <p:cNvPr id="4" name="Text Placeholder 3"/>
          <p:cNvSpPr>
            <a:spLocks noGrp="1"/>
          </p:cNvSpPr>
          <p:nvPr>
            <p:ph type="body" sz="quarter" idx="13"/>
          </p:nvPr>
        </p:nvSpPr>
        <p:spPr>
          <a:xfrm>
            <a:off x="1026415" y="705957"/>
            <a:ext cx="6854952" cy="342900"/>
          </a:xfrm>
        </p:spPr>
        <p:txBody>
          <a:bodyPr/>
          <a:lstStyle/>
          <a:p>
            <a:r>
              <a:rPr lang="en-US" sz="2000" dirty="0"/>
              <a:t>Identifying Your Career and Personal Goal Areas</a:t>
            </a:r>
          </a:p>
        </p:txBody>
      </p:sp>
      <p:sp>
        <p:nvSpPr>
          <p:cNvPr id="6" name="Footer Placeholder 5"/>
          <p:cNvSpPr>
            <a:spLocks noGrp="1"/>
          </p:cNvSpPr>
          <p:nvPr>
            <p:ph type="ftr" sz="quarter" idx="3"/>
          </p:nvPr>
        </p:nvSpPr>
        <p:spPr/>
        <p:txBody>
          <a:bodyPr/>
          <a:lstStyle/>
          <a:p>
            <a:endParaRPr lang="en-US"/>
          </a:p>
        </p:txBody>
      </p:sp>
      <p:sp>
        <p:nvSpPr>
          <p:cNvPr id="7" name="Slide Number Placeholder 6"/>
          <p:cNvSpPr>
            <a:spLocks noGrp="1"/>
          </p:cNvSpPr>
          <p:nvPr>
            <p:ph type="sldNum" sz="quarter" idx="4"/>
          </p:nvPr>
        </p:nvSpPr>
        <p:spPr/>
        <p:txBody>
          <a:bodyPr/>
          <a:lstStyle/>
          <a:p>
            <a:fld id="{70A6CCDF-EE61-4FC3-B500-537375B0937A}" type="slidenum">
              <a:rPr lang="en-US" smtClean="0"/>
              <a:t>42</a:t>
            </a:fld>
            <a:endParaRPr lang="en-US"/>
          </a:p>
        </p:txBody>
      </p:sp>
    </p:spTree>
    <p:extLst>
      <p:ext uri="{BB962C8B-B14F-4D97-AF65-F5344CB8AC3E}">
        <p14:creationId xmlns:p14="http://schemas.microsoft.com/office/powerpoint/2010/main" val="1708923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4294967295"/>
          </p:nvPr>
        </p:nvSpPr>
        <p:spPr>
          <a:xfrm>
            <a:off x="8797925" y="4862513"/>
            <a:ext cx="346075" cy="174625"/>
          </a:xfrm>
        </p:spPr>
        <p:txBody>
          <a:bodyPr/>
          <a:lstStyle/>
          <a:p>
            <a:fld id="{70A6CCDF-EE61-4FC3-B500-537375B0937A}" type="slidenum">
              <a:rPr lang="en-US" smtClean="0"/>
              <a:t>43</a:t>
            </a:fld>
            <a:endParaRPr lang="en-US"/>
          </a:p>
        </p:txBody>
      </p:sp>
      <p:sp>
        <p:nvSpPr>
          <p:cNvPr id="9" name="Rectangle 8"/>
          <p:cNvSpPr/>
          <p:nvPr/>
        </p:nvSpPr>
        <p:spPr>
          <a:xfrm>
            <a:off x="215354" y="450765"/>
            <a:ext cx="2252475" cy="523220"/>
          </a:xfrm>
          <a:prstGeom prst="rect">
            <a:avLst/>
          </a:prstGeom>
        </p:spPr>
        <p:txBody>
          <a:bodyPr wrap="none">
            <a:spAutoFit/>
          </a:bodyPr>
          <a:lstStyle/>
          <a:p>
            <a:pPr algn="ctr"/>
            <a:r>
              <a:rPr lang="en-US" sz="2800" b="1" dirty="0">
                <a:solidFill>
                  <a:schemeClr val="bg1"/>
                </a:solidFill>
                <a:latin typeface="+mj-lt"/>
              </a:rPr>
              <a:t>REPORT BACK</a:t>
            </a:r>
          </a:p>
        </p:txBody>
      </p:sp>
      <p:sp>
        <p:nvSpPr>
          <p:cNvPr id="12" name="Rectangle 11"/>
          <p:cNvSpPr/>
          <p:nvPr/>
        </p:nvSpPr>
        <p:spPr>
          <a:xfrm>
            <a:off x="215354" y="1125415"/>
            <a:ext cx="8365937" cy="32265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lumMod val="50000"/>
                  </a:schemeClr>
                </a:solidFill>
              </a:rPr>
              <a:t>What are your thoughts as you are filling out this network map?</a:t>
            </a:r>
          </a:p>
          <a:p>
            <a:pPr marL="285750" indent="-285750">
              <a:buFont typeface="Arial" panose="020B0604020202020204" pitchFamily="34" charset="0"/>
              <a:buChar char="•"/>
            </a:pPr>
            <a:endParaRPr lang="en-US" dirty="0">
              <a:solidFill>
                <a:schemeClr val="tx1">
                  <a:lumMod val="50000"/>
                </a:schemeClr>
              </a:solidFill>
            </a:endParaRPr>
          </a:p>
          <a:p>
            <a:pPr marL="285750" indent="-285750">
              <a:buFont typeface="Arial" panose="020B0604020202020204" pitchFamily="34" charset="0"/>
              <a:buChar char="•"/>
            </a:pPr>
            <a:r>
              <a:rPr lang="en-US" dirty="0">
                <a:solidFill>
                  <a:schemeClr val="tx1">
                    <a:lumMod val="50000"/>
                  </a:schemeClr>
                </a:solidFill>
              </a:rPr>
              <a:t>In what areas do you see your greatest concentration of developers? What are your thoughts about that?</a:t>
            </a:r>
          </a:p>
          <a:p>
            <a:pPr marL="742950" lvl="1" indent="-285750">
              <a:buFont typeface="Arial" panose="020B0604020202020204" pitchFamily="34" charset="0"/>
              <a:buChar char="•"/>
            </a:pPr>
            <a:r>
              <a:rPr lang="en-US" dirty="0">
                <a:solidFill>
                  <a:schemeClr val="tx1">
                    <a:lumMod val="50000"/>
                  </a:schemeClr>
                </a:solidFill>
              </a:rPr>
              <a:t>What patterns do you see?</a:t>
            </a:r>
          </a:p>
          <a:p>
            <a:pPr marL="285750" indent="-285750">
              <a:buFont typeface="Arial" panose="020B0604020202020204" pitchFamily="34" charset="0"/>
              <a:buChar char="•"/>
            </a:pPr>
            <a:endParaRPr lang="en-US" dirty="0">
              <a:solidFill>
                <a:schemeClr val="tx1">
                  <a:lumMod val="50000"/>
                </a:schemeClr>
              </a:solidFill>
            </a:endParaRPr>
          </a:p>
          <a:p>
            <a:pPr marL="285750" indent="-285750">
              <a:buFont typeface="Arial" panose="020B0604020202020204" pitchFamily="34" charset="0"/>
              <a:buChar char="•"/>
            </a:pPr>
            <a:r>
              <a:rPr lang="en-US" dirty="0">
                <a:solidFill>
                  <a:schemeClr val="tx1">
                    <a:lumMod val="50000"/>
                  </a:schemeClr>
                </a:solidFill>
              </a:rPr>
              <a:t>Did anything surprise you as you worked to fill out this map?</a:t>
            </a:r>
          </a:p>
        </p:txBody>
      </p:sp>
    </p:spTree>
    <p:extLst>
      <p:ext uri="{BB962C8B-B14F-4D97-AF65-F5344CB8AC3E}">
        <p14:creationId xmlns:p14="http://schemas.microsoft.com/office/powerpoint/2010/main" val="4217206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1782305"/>
            <a:ext cx="9143999" cy="707886"/>
          </a:xfrm>
          <a:prstGeom prst="rect">
            <a:avLst/>
          </a:prstGeom>
          <a:noFill/>
        </p:spPr>
        <p:txBody>
          <a:bodyPr wrap="square" rtlCol="0">
            <a:spAutoFit/>
          </a:bodyPr>
          <a:lstStyle/>
          <a:p>
            <a:pPr algn="ctr"/>
            <a:r>
              <a:rPr lang="en-US" sz="4000" dirty="0">
                <a:solidFill>
                  <a:schemeClr val="bg1"/>
                </a:solidFill>
              </a:rPr>
              <a:t>Evaluating your Developmental Network</a:t>
            </a:r>
          </a:p>
        </p:txBody>
      </p:sp>
    </p:spTree>
    <p:extLst>
      <p:ext uri="{BB962C8B-B14F-4D97-AF65-F5344CB8AC3E}">
        <p14:creationId xmlns:p14="http://schemas.microsoft.com/office/powerpoint/2010/main" val="574204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Evaluating Your Developmental Network</a:t>
            </a:r>
          </a:p>
        </p:txBody>
      </p:sp>
      <p:grpSp>
        <p:nvGrpSpPr>
          <p:cNvPr id="9" name="Group 8">
            <a:extLst>
              <a:ext uri="{FF2B5EF4-FFF2-40B4-BE49-F238E27FC236}">
                <a16:creationId xmlns:a16="http://schemas.microsoft.com/office/drawing/2014/main" id="{84D6D15D-3632-4E67-A516-6323BB5DE0B7}"/>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8D4706C9-0ECE-4609-9C6F-3B8BAB334C5C}"/>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298CBBA-F9B5-4EA4-BFF4-2FF49C27851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16" name="Content Placeholder 2">
            <a:extLst>
              <a:ext uri="{FF2B5EF4-FFF2-40B4-BE49-F238E27FC236}">
                <a16:creationId xmlns:a16="http://schemas.microsoft.com/office/drawing/2014/main" id="{A0EFF1BB-C830-4D7F-A477-82242AE8C268}"/>
              </a:ext>
            </a:extLst>
          </p:cNvPr>
          <p:cNvSpPr>
            <a:spLocks noGrp="1"/>
          </p:cNvSpPr>
          <p:nvPr>
            <p:ph idx="1"/>
          </p:nvPr>
        </p:nvSpPr>
        <p:spPr>
          <a:xfrm>
            <a:off x="931380" y="996696"/>
            <a:ext cx="7894568" cy="3623430"/>
          </a:xfrm>
        </p:spPr>
        <p:txBody>
          <a:bodyPr anchor="ctr"/>
          <a:lstStyle/>
          <a:p>
            <a:r>
              <a:rPr lang="en-US" sz="1600" b="1" u="sng" dirty="0">
                <a:solidFill>
                  <a:schemeClr val="tx2">
                    <a:lumMod val="75000"/>
                  </a:schemeClr>
                </a:solidFill>
              </a:rPr>
              <a:t>Size</a:t>
            </a:r>
            <a:r>
              <a:rPr lang="en-US" sz="1600" b="1" dirty="0"/>
              <a:t>: </a:t>
            </a:r>
            <a:r>
              <a:rPr lang="en-US" sz="1600" dirty="0"/>
              <a:t>Do you have the right number of developers to help you reach your goals? Should you enlist more people? Or, do you have too many and need to manage those relationships more effectively? </a:t>
            </a:r>
          </a:p>
          <a:p>
            <a:r>
              <a:rPr lang="en-US" sz="1600" b="1" u="sng" dirty="0">
                <a:solidFill>
                  <a:schemeClr val="tx2">
                    <a:lumMod val="75000"/>
                  </a:schemeClr>
                </a:solidFill>
              </a:rPr>
              <a:t>Diversity</a:t>
            </a:r>
            <a:r>
              <a:rPr lang="en-US" sz="1600" dirty="0"/>
              <a:t>: How similar or different are these individuals (in terms of gender, race, function, geography, organizations) to each other and to me?</a:t>
            </a:r>
          </a:p>
          <a:p>
            <a:r>
              <a:rPr lang="en-US" sz="1600" b="1" u="sng" dirty="0">
                <a:solidFill>
                  <a:schemeClr val="tx2">
                    <a:lumMod val="75000"/>
                  </a:schemeClr>
                </a:solidFill>
              </a:rPr>
              <a:t>Redundancy</a:t>
            </a:r>
            <a:r>
              <a:rPr lang="en-US" sz="1600" dirty="0"/>
              <a:t>: How much overlap is there?</a:t>
            </a:r>
          </a:p>
          <a:p>
            <a:r>
              <a:rPr lang="en-US" sz="1600" b="1" u="sng" dirty="0">
                <a:solidFill>
                  <a:schemeClr val="tx2">
                    <a:lumMod val="75000"/>
                  </a:schemeClr>
                </a:solidFill>
              </a:rPr>
              <a:t>Interconnectivity</a:t>
            </a:r>
            <a:r>
              <a:rPr lang="en-US" sz="1600" dirty="0"/>
              <a:t>: How closed is the network in the sense that most of the people know each other?</a:t>
            </a:r>
          </a:p>
          <a:p>
            <a:r>
              <a:rPr lang="en-US" sz="1600" b="1" u="sng" dirty="0">
                <a:solidFill>
                  <a:schemeClr val="tx2">
                    <a:lumMod val="75000"/>
                  </a:schemeClr>
                </a:solidFill>
              </a:rPr>
              <a:t>Strength of Connection</a:t>
            </a:r>
            <a:r>
              <a:rPr lang="en-US" sz="1600" dirty="0"/>
              <a:t>: What is the spread of people in terms of closeness and distance?</a:t>
            </a:r>
          </a:p>
          <a:p>
            <a:r>
              <a:rPr lang="en-US" sz="1600" b="1" u="sng" dirty="0">
                <a:solidFill>
                  <a:schemeClr val="tx2">
                    <a:lumMod val="75000"/>
                  </a:schemeClr>
                </a:solidFill>
              </a:rPr>
              <a:t>Balance</a:t>
            </a:r>
            <a:r>
              <a:rPr lang="en-US" sz="1600" dirty="0"/>
              <a:t>: Is your network balanced or in danger of tipping?</a:t>
            </a:r>
          </a:p>
          <a:p>
            <a:r>
              <a:rPr lang="en-US" sz="1600" b="1" u="sng" dirty="0">
                <a:solidFill>
                  <a:schemeClr val="tx2">
                    <a:lumMod val="75000"/>
                  </a:schemeClr>
                </a:solidFill>
              </a:rPr>
              <a:t>Connections to Power and Influence</a:t>
            </a:r>
            <a:r>
              <a:rPr lang="en-US" sz="1600" dirty="0"/>
              <a:t>:  How many would you characterize as influential in the department or hospital or field?</a:t>
            </a:r>
          </a:p>
        </p:txBody>
      </p:sp>
      <p:cxnSp>
        <p:nvCxnSpPr>
          <p:cNvPr id="4" name="Straight Arrow Connector 3"/>
          <p:cNvCxnSpPr/>
          <p:nvPr/>
        </p:nvCxnSpPr>
        <p:spPr>
          <a:xfrm>
            <a:off x="443552" y="1658203"/>
            <a:ext cx="487828" cy="3684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436806" y="3009597"/>
            <a:ext cx="487828" cy="3684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480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1782305"/>
            <a:ext cx="9143999" cy="1323439"/>
          </a:xfrm>
          <a:prstGeom prst="rect">
            <a:avLst/>
          </a:prstGeom>
          <a:noFill/>
        </p:spPr>
        <p:txBody>
          <a:bodyPr wrap="square" rtlCol="0">
            <a:spAutoFit/>
          </a:bodyPr>
          <a:lstStyle/>
          <a:p>
            <a:pPr algn="ctr"/>
            <a:r>
              <a:rPr lang="en-US" sz="4000" dirty="0">
                <a:solidFill>
                  <a:schemeClr val="bg1"/>
                </a:solidFill>
              </a:rPr>
              <a:t>The Next Steps:</a:t>
            </a:r>
          </a:p>
          <a:p>
            <a:pPr algn="ctr"/>
            <a:r>
              <a:rPr lang="en-US" sz="4000" dirty="0">
                <a:solidFill>
                  <a:schemeClr val="bg1"/>
                </a:solidFill>
              </a:rPr>
              <a:t>Action Planning</a:t>
            </a:r>
          </a:p>
        </p:txBody>
      </p:sp>
    </p:spTree>
    <p:extLst>
      <p:ext uri="{BB962C8B-B14F-4D97-AF65-F5344CB8AC3E}">
        <p14:creationId xmlns:p14="http://schemas.microsoft.com/office/powerpoint/2010/main" val="792907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05912" y="1485901"/>
            <a:ext cx="7679410" cy="2145323"/>
          </a:xfrm>
          <a:prstGeom prst="rect">
            <a:avLst/>
          </a:prstGeom>
          <a:solidFill>
            <a:schemeClr val="tx2">
              <a:lumMod val="75000"/>
            </a:schemeClr>
          </a:solidFill>
        </p:spPr>
        <p:txBody>
          <a:bodyPr wrap="square" lIns="0" tIns="0" rIns="0" bIns="0" rtlCol="0">
            <a:noAutofit/>
          </a:bodyPr>
          <a:lstStyle/>
          <a:p>
            <a:pPr>
              <a:lnSpc>
                <a:spcPct val="90000"/>
              </a:lnSpc>
              <a:spcBef>
                <a:spcPts val="450"/>
              </a:spcBef>
            </a:pPr>
            <a:endParaRPr lang="en-US" sz="2400" b="1" spc="-38" dirty="0">
              <a:solidFill>
                <a:schemeClr val="bg1"/>
              </a:solidFill>
            </a:endParaRPr>
          </a:p>
          <a:p>
            <a:pPr algn="ctr">
              <a:lnSpc>
                <a:spcPct val="120000"/>
              </a:lnSpc>
              <a:spcBef>
                <a:spcPts val="450"/>
              </a:spcBef>
            </a:pPr>
            <a:r>
              <a:rPr lang="en-US" sz="2400" b="1" spc="-38" dirty="0">
                <a:solidFill>
                  <a:schemeClr val="bg1"/>
                </a:solidFill>
              </a:rPr>
              <a:t>Think back to your responses in terms of your greatest perceived mentoring need and career advancement need in next 3 – 6 months</a:t>
            </a:r>
          </a:p>
        </p:txBody>
      </p:sp>
    </p:spTree>
    <p:extLst>
      <p:ext uri="{BB962C8B-B14F-4D97-AF65-F5344CB8AC3E}">
        <p14:creationId xmlns:p14="http://schemas.microsoft.com/office/powerpoint/2010/main" val="24947335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Action Planning</a:t>
            </a:r>
          </a:p>
        </p:txBody>
      </p:sp>
      <p:grpSp>
        <p:nvGrpSpPr>
          <p:cNvPr id="9" name="Group 8">
            <a:extLst>
              <a:ext uri="{FF2B5EF4-FFF2-40B4-BE49-F238E27FC236}">
                <a16:creationId xmlns:a16="http://schemas.microsoft.com/office/drawing/2014/main" id="{84D6D15D-3632-4E67-A516-6323BB5DE0B7}"/>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8D4706C9-0ECE-4609-9C6F-3B8BAB334C5C}"/>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7298CBBA-F9B5-4EA4-BFF4-2FF49C27851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13" name="Content Placeholder 2">
            <a:extLst>
              <a:ext uri="{FF2B5EF4-FFF2-40B4-BE49-F238E27FC236}">
                <a16:creationId xmlns:a16="http://schemas.microsoft.com/office/drawing/2014/main" id="{2EEC01AE-DE52-4317-AAFA-7B05263E6B30}"/>
              </a:ext>
            </a:extLst>
          </p:cNvPr>
          <p:cNvSpPr txBox="1">
            <a:spLocks/>
          </p:cNvSpPr>
          <p:nvPr/>
        </p:nvSpPr>
        <p:spPr>
          <a:xfrm>
            <a:off x="1061734" y="1091525"/>
            <a:ext cx="7603020" cy="2976561"/>
          </a:xfrm>
          <a:prstGeom prst="rect">
            <a:avLst/>
          </a:prstGeom>
        </p:spPr>
        <p:txBody>
          <a:bodyPr vert="horz" lIns="0" tIns="0" rIns="91440" bIns="4572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u="sng" dirty="0"/>
              <a:t>Identify an opportunity that you would like to pursue going forward:</a:t>
            </a:r>
          </a:p>
          <a:p>
            <a:pPr marL="457200" indent="-457200">
              <a:buFont typeface="+mj-lt"/>
              <a:buAutoNum type="arabicPeriod"/>
            </a:pPr>
            <a:r>
              <a:rPr lang="en-US" sz="2000" dirty="0"/>
              <a:t>How will your current network help you achieve your goal?</a:t>
            </a:r>
          </a:p>
          <a:p>
            <a:pPr marL="457200" indent="-457200">
              <a:buFont typeface="+mj-lt"/>
              <a:buAutoNum type="arabicPeriod"/>
            </a:pPr>
            <a:r>
              <a:rPr lang="en-US" sz="2000" dirty="0"/>
              <a:t>What type of help is missing in your current developmental network?</a:t>
            </a:r>
          </a:p>
          <a:p>
            <a:pPr marL="457200" indent="-457200">
              <a:buFont typeface="+mj-lt"/>
              <a:buAutoNum type="arabicPeriod"/>
            </a:pPr>
            <a:r>
              <a:rPr lang="en-US" sz="2000" dirty="0"/>
              <a:t>How can you leverage your current network to meet people that can be helpful to you?</a:t>
            </a:r>
          </a:p>
          <a:p>
            <a:pPr marL="457200" indent="-457200">
              <a:buFont typeface="+mj-lt"/>
              <a:buAutoNum type="arabicPeriod"/>
            </a:pPr>
            <a:r>
              <a:rPr lang="en-US" sz="2000" dirty="0"/>
              <a:t>What specific actions will you take to get things started? </a:t>
            </a:r>
          </a:p>
          <a:p>
            <a:pPr marL="457200" indent="-457200">
              <a:buFont typeface="+mj-lt"/>
              <a:buAutoNum type="arabicPeriod"/>
            </a:pPr>
            <a:r>
              <a:rPr lang="en-US" sz="2000" dirty="0"/>
              <a:t>Who is your accountability partner?</a:t>
            </a:r>
          </a:p>
        </p:txBody>
      </p:sp>
    </p:spTree>
    <p:extLst>
      <p:ext uri="{BB962C8B-B14F-4D97-AF65-F5344CB8AC3E}">
        <p14:creationId xmlns:p14="http://schemas.microsoft.com/office/powerpoint/2010/main" val="310236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Action Planning</a:t>
            </a:r>
          </a:p>
        </p:txBody>
      </p:sp>
      <p:grpSp>
        <p:nvGrpSpPr>
          <p:cNvPr id="9" name="Group 8">
            <a:extLst>
              <a:ext uri="{FF2B5EF4-FFF2-40B4-BE49-F238E27FC236}">
                <a16:creationId xmlns:a16="http://schemas.microsoft.com/office/drawing/2014/main" id="{84D6D15D-3632-4E67-A516-6323BB5DE0B7}"/>
              </a:ext>
            </a:extLst>
          </p:cNvPr>
          <p:cNvGrpSpPr/>
          <p:nvPr/>
        </p:nvGrpSpPr>
        <p:grpSpPr>
          <a:xfrm>
            <a:off x="680720" y="4739640"/>
            <a:ext cx="1828800" cy="355503"/>
            <a:chOff x="680720" y="4739640"/>
            <a:chExt cx="1828800" cy="355503"/>
          </a:xfrm>
        </p:grpSpPr>
        <p:sp>
          <p:nvSpPr>
            <p:cNvPr id="10" name="Rectangle 9">
              <a:extLst>
                <a:ext uri="{FF2B5EF4-FFF2-40B4-BE49-F238E27FC236}">
                  <a16:creationId xmlns:a16="http://schemas.microsoft.com/office/drawing/2014/main" id="{8D4706C9-0ECE-4609-9C6F-3B8BAB334C5C}"/>
                </a:ext>
              </a:extLst>
            </p:cNvPr>
            <p:cNvSpPr/>
            <p:nvPr/>
          </p:nvSpPr>
          <p:spPr>
            <a:xfrm>
              <a:off x="690880" y="4739640"/>
              <a:ext cx="1818640" cy="3454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7298CBBA-F9B5-4EA4-BFF4-2FF49C27851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0720" y="4749800"/>
              <a:ext cx="1818640" cy="345343"/>
            </a:xfrm>
            <a:prstGeom prst="rect">
              <a:avLst/>
            </a:prstGeom>
          </p:spPr>
        </p:pic>
      </p:grpSp>
      <p:sp>
        <p:nvSpPr>
          <p:cNvPr id="13" name="Content Placeholder 2">
            <a:extLst>
              <a:ext uri="{FF2B5EF4-FFF2-40B4-BE49-F238E27FC236}">
                <a16:creationId xmlns:a16="http://schemas.microsoft.com/office/drawing/2014/main" id="{2EEC01AE-DE52-4317-AAFA-7B05263E6B30}"/>
              </a:ext>
            </a:extLst>
          </p:cNvPr>
          <p:cNvSpPr txBox="1">
            <a:spLocks/>
          </p:cNvSpPr>
          <p:nvPr/>
        </p:nvSpPr>
        <p:spPr>
          <a:xfrm>
            <a:off x="1058357" y="1081365"/>
            <a:ext cx="7027287" cy="2976561"/>
          </a:xfrm>
          <a:prstGeom prst="rect">
            <a:avLst/>
          </a:prstGeom>
        </p:spPr>
        <p:txBody>
          <a:bodyPr vert="horz" lIns="0" tIns="0" rIns="91440" bIns="4572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u="sng" dirty="0"/>
              <a:t>Why is this important?</a:t>
            </a:r>
            <a:endParaRPr lang="en-US" sz="2000" dirty="0"/>
          </a:p>
          <a:p>
            <a:pPr marL="457200" indent="-457200">
              <a:buFont typeface="+mj-lt"/>
              <a:buAutoNum type="alphaUcPeriod"/>
            </a:pPr>
            <a:r>
              <a:rPr lang="en-US" sz="2000" dirty="0"/>
              <a:t>Help you enhance (extend and/or strengthen) your network relative to major challenges/opportunities you will face in the next 1-3 years. </a:t>
            </a:r>
          </a:p>
          <a:p>
            <a:pPr marL="457200" indent="-457200">
              <a:buFont typeface="+mj-lt"/>
              <a:buAutoNum type="alphaUcPeriod"/>
            </a:pPr>
            <a:r>
              <a:rPr lang="en-US" sz="2000" dirty="0"/>
              <a:t>Help you develop a relationship building strategy that will work for you.</a:t>
            </a:r>
          </a:p>
          <a:p>
            <a:pPr marL="457200" indent="-457200">
              <a:buFont typeface="+mj-lt"/>
              <a:buAutoNum type="alphaUcPeriod"/>
            </a:pPr>
            <a:r>
              <a:rPr lang="en-US" sz="2000" dirty="0"/>
              <a:t>Help you develop a specific plan to pursue over the next 3-6 months.</a:t>
            </a:r>
          </a:p>
          <a:p>
            <a:pPr marL="457200" indent="-457200">
              <a:buFont typeface="+mj-lt"/>
              <a:buAutoNum type="alphaUcPeriod"/>
            </a:pPr>
            <a:r>
              <a:rPr lang="en-US" sz="2000" dirty="0"/>
              <a:t>Help you create an accountability mechanism.</a:t>
            </a:r>
          </a:p>
        </p:txBody>
      </p:sp>
    </p:spTree>
    <p:extLst>
      <p:ext uri="{BB962C8B-B14F-4D97-AF65-F5344CB8AC3E}">
        <p14:creationId xmlns:p14="http://schemas.microsoft.com/office/powerpoint/2010/main" val="144907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Remember</a:t>
            </a:r>
          </a:p>
        </p:txBody>
      </p:sp>
      <p:sp>
        <p:nvSpPr>
          <p:cNvPr id="3" name="Content Placeholder 2"/>
          <p:cNvSpPr>
            <a:spLocks noGrp="1"/>
          </p:cNvSpPr>
          <p:nvPr>
            <p:ph idx="1"/>
          </p:nvPr>
        </p:nvSpPr>
        <p:spPr/>
        <p:txBody>
          <a:bodyPr/>
          <a:lstStyle/>
          <a:p>
            <a:r>
              <a:rPr lang="en-US" dirty="0"/>
              <a:t>Don’t restrict your developers to your own context/area</a:t>
            </a:r>
          </a:p>
          <a:p>
            <a:r>
              <a:rPr lang="en-US" dirty="0"/>
              <a:t>Think creatively as to who could be your developers (whose doors could you knock on?)</a:t>
            </a:r>
          </a:p>
          <a:p>
            <a:r>
              <a:rPr lang="en-US" dirty="0"/>
              <a:t>Consider what you need/what you are asking for from each of your developers</a:t>
            </a:r>
          </a:p>
          <a:p>
            <a:r>
              <a:rPr lang="en-US" dirty="0"/>
              <a:t>Don’t stop here – identify your next steps</a:t>
            </a:r>
          </a:p>
          <a:p>
            <a:pPr lvl="1"/>
            <a:r>
              <a:rPr lang="en-US" dirty="0"/>
              <a:t>Action Plans</a:t>
            </a:r>
          </a:p>
          <a:p>
            <a:pPr lvl="1"/>
            <a:r>
              <a:rPr lang="en-US" dirty="0"/>
              <a:t>Accountability partner/check in</a:t>
            </a:r>
          </a:p>
          <a:p>
            <a:r>
              <a:rPr lang="en-US" dirty="0"/>
              <a:t>Identifying Developers and Mapping your Network takes time</a:t>
            </a:r>
          </a:p>
          <a:p>
            <a:pPr lvl="1"/>
            <a:r>
              <a:rPr lang="en-US" dirty="0"/>
              <a:t>Not a static map – will change over your career</a:t>
            </a:r>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949127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Zoom Poll</a:t>
            </a:r>
          </a:p>
        </p:txBody>
      </p:sp>
      <p:sp>
        <p:nvSpPr>
          <p:cNvPr id="3" name="Content Placeholder 2"/>
          <p:cNvSpPr>
            <a:spLocks noGrp="1"/>
          </p:cNvSpPr>
          <p:nvPr>
            <p:ph idx="1"/>
          </p:nvPr>
        </p:nvSpPr>
        <p:spPr/>
        <p:txBody>
          <a:bodyPr/>
          <a:lstStyle/>
          <a:p>
            <a:r>
              <a:rPr lang="en-US" dirty="0"/>
              <a:t>Defining Developmental Networks for Career Development</a:t>
            </a:r>
          </a:p>
          <a:p>
            <a:r>
              <a:rPr lang="en-US" dirty="0"/>
              <a:t>Mapping your Developmental Networks: Identifying your Developers</a:t>
            </a:r>
          </a:p>
          <a:p>
            <a:r>
              <a:rPr lang="en-US" dirty="0"/>
              <a:t>Individual activity/Breakout Group: Identifying your developers</a:t>
            </a:r>
          </a:p>
          <a:p>
            <a:r>
              <a:rPr lang="en-US" dirty="0"/>
              <a:t>Mapping your Developmental Networks: Identifying Career and Personal Goal Areas (“buckets”)</a:t>
            </a:r>
          </a:p>
          <a:p>
            <a:r>
              <a:rPr lang="en-US" dirty="0"/>
              <a:t>Individual Activity: Identifying your Career and Personal Goal Areas</a:t>
            </a:r>
          </a:p>
          <a:p>
            <a:r>
              <a:rPr lang="en-US" dirty="0"/>
              <a:t>Evaluating your Developmental Network</a:t>
            </a:r>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079254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your own Take Away?</a:t>
            </a:r>
          </a:p>
        </p:txBody>
      </p:sp>
      <p:sp>
        <p:nvSpPr>
          <p:cNvPr id="3" name="Content Placeholder 2"/>
          <p:cNvSpPr>
            <a:spLocks noGrp="1"/>
          </p:cNvSpPr>
          <p:nvPr>
            <p:ph idx="1"/>
          </p:nvPr>
        </p:nvSpPr>
        <p:spPr/>
        <p:txBody>
          <a:bodyPr/>
          <a:lstStyle/>
          <a:p>
            <a:r>
              <a:rPr lang="en-US" dirty="0"/>
              <a:t>What aspect of how you have approached identifying your own Mentors/Developers do you plan to change moving forward?</a:t>
            </a:r>
          </a:p>
          <a:p>
            <a:pPr lvl="1"/>
            <a:r>
              <a:rPr lang="en-US" dirty="0"/>
              <a:t>i.e., what individual behavior change(s) could you enact to increase or strengthen your developer network?</a:t>
            </a:r>
          </a:p>
          <a:p>
            <a:pPr lvl="2"/>
            <a:r>
              <a:rPr lang="en-US" sz="1800" b="1" dirty="0"/>
              <a:t>Share in chat or verbally if willing</a:t>
            </a:r>
          </a:p>
          <a:p>
            <a:pPr marL="0" indent="0">
              <a:buNone/>
            </a:pPr>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3978657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177" y="964812"/>
            <a:ext cx="3886200" cy="1143000"/>
          </a:xfrm>
        </p:spPr>
        <p:txBody>
          <a:bodyPr/>
          <a:lstStyle/>
          <a:p>
            <a:r>
              <a:rPr lang="en-US" dirty="0"/>
              <a:t>Thank You for Attending</a:t>
            </a:r>
            <a:br>
              <a:rPr lang="en-US" dirty="0"/>
            </a:br>
            <a:endParaRPr lang="en-US" dirty="0"/>
          </a:p>
        </p:txBody>
      </p:sp>
      <p:sp>
        <p:nvSpPr>
          <p:cNvPr id="3" name="Content Placeholder 2"/>
          <p:cNvSpPr>
            <a:spLocks noGrp="1"/>
          </p:cNvSpPr>
          <p:nvPr>
            <p:ph type="subTitle" idx="1"/>
          </p:nvPr>
        </p:nvSpPr>
        <p:spPr>
          <a:xfrm>
            <a:off x="93177" y="2028299"/>
            <a:ext cx="4309858" cy="935515"/>
          </a:xfrm>
        </p:spPr>
        <p:txBody>
          <a:bodyPr/>
          <a:lstStyle/>
          <a:p>
            <a:r>
              <a:rPr lang="en-US" dirty="0"/>
              <a:t>Please Complete Brief Evaluation via </a:t>
            </a:r>
            <a:r>
              <a:rPr lang="en-US" dirty="0" err="1"/>
              <a:t>REDCap</a:t>
            </a:r>
            <a:r>
              <a:rPr lang="en-US" dirty="0"/>
              <a:t> (will be emailed to you)</a:t>
            </a:r>
          </a:p>
          <a:p>
            <a:endParaRPr lang="en-US" sz="600" dirty="0"/>
          </a:p>
          <a:p>
            <a:r>
              <a:rPr lang="en-US" dirty="0"/>
              <a:t>Questions:</a:t>
            </a:r>
          </a:p>
          <a:p>
            <a:pPr>
              <a:spcAft>
                <a:spcPts val="600"/>
              </a:spcAft>
            </a:pPr>
            <a:r>
              <a:rPr lang="en-US" sz="1600" dirty="0"/>
              <a:t>Farzaneh Sorond </a:t>
            </a:r>
            <a:r>
              <a:rPr lang="en-US" sz="1600" dirty="0">
                <a:hlinkClick r:id="rId3"/>
              </a:rPr>
              <a:t>farzaneh.sorond@nm.org</a:t>
            </a:r>
            <a:r>
              <a:rPr lang="en-US" sz="1600" dirty="0"/>
              <a:t> </a:t>
            </a:r>
          </a:p>
          <a:p>
            <a:pPr>
              <a:spcAft>
                <a:spcPts val="600"/>
              </a:spcAft>
            </a:pPr>
            <a:r>
              <a:rPr lang="en-US" sz="1600" dirty="0"/>
              <a:t>Jeanne Horowitz </a:t>
            </a:r>
            <a:r>
              <a:rPr lang="en-US" sz="1600" dirty="0">
                <a:hlinkClick r:id="rId4"/>
              </a:rPr>
              <a:t>jeanne.horowitz@nm.org</a:t>
            </a:r>
            <a:r>
              <a:rPr lang="en-US" sz="1600" dirty="0"/>
              <a:t> </a:t>
            </a:r>
          </a:p>
          <a:p>
            <a:pPr>
              <a:spcAft>
                <a:spcPts val="600"/>
              </a:spcAft>
            </a:pPr>
            <a:r>
              <a:rPr lang="en-US" sz="1600" dirty="0"/>
              <a:t>Kenzie A. Cameron </a:t>
            </a:r>
            <a:r>
              <a:rPr lang="en-US" sz="1600" dirty="0">
                <a:hlinkClick r:id="rId5"/>
              </a:rPr>
              <a:t>k-cameron@northwestern.edu</a:t>
            </a:r>
            <a:endParaRPr lang="en-US" sz="1600" dirty="0"/>
          </a:p>
        </p:txBody>
      </p:sp>
      <p:sp>
        <p:nvSpPr>
          <p:cNvPr id="4" name="TextBox 3"/>
          <p:cNvSpPr txBox="1"/>
          <p:nvPr/>
        </p:nvSpPr>
        <p:spPr>
          <a:xfrm>
            <a:off x="0" y="4234069"/>
            <a:ext cx="4846571" cy="815608"/>
          </a:xfrm>
          <a:prstGeom prst="rect">
            <a:avLst/>
          </a:prstGeom>
          <a:noFill/>
        </p:spPr>
        <p:txBody>
          <a:bodyPr wrap="square" rtlCol="0">
            <a:spAutoFit/>
          </a:bodyPr>
          <a:lstStyle/>
          <a:p>
            <a:pPr>
              <a:spcAft>
                <a:spcPts val="600"/>
              </a:spcAft>
            </a:pPr>
            <a:r>
              <a:rPr lang="en-US" sz="1400" dirty="0">
                <a:solidFill>
                  <a:schemeClr val="bg1"/>
                </a:solidFill>
              </a:rPr>
              <a:t>Resources and Opportunities on Website:</a:t>
            </a:r>
          </a:p>
          <a:p>
            <a:pPr>
              <a:spcAft>
                <a:spcPts val="600"/>
              </a:spcAft>
            </a:pPr>
            <a:r>
              <a:rPr lang="en-US" sz="1400" dirty="0">
                <a:hlinkClick r:id="rId6"/>
              </a:rPr>
              <a:t>https://www.nucats.northwestern.edu/education-and-career-development/investigator-development/index.html</a:t>
            </a:r>
            <a:r>
              <a:rPr lang="en-US" sz="1400" dirty="0"/>
              <a:t>   </a:t>
            </a:r>
          </a:p>
        </p:txBody>
      </p:sp>
    </p:spTree>
    <p:extLst>
      <p:ext uri="{BB962C8B-B14F-4D97-AF65-F5344CB8AC3E}">
        <p14:creationId xmlns:p14="http://schemas.microsoft.com/office/powerpoint/2010/main" val="246380679"/>
      </p:ext>
    </p:extLst>
  </p:cSld>
  <p:clrMapOvr>
    <a:masterClrMapping/>
  </p:clrMapOvr>
</p:sld>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TotalTime>
  <Words>2367</Words>
  <Application>Microsoft Office PowerPoint</Application>
  <PresentationFormat>On-screen Show (16:9)</PresentationFormat>
  <Paragraphs>449</Paragraphs>
  <Slides>53</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Lucida Grande</vt:lpstr>
      <vt:lpstr>Times New Roman</vt:lpstr>
      <vt:lpstr>Office Theme</vt:lpstr>
      <vt:lpstr>Mentor Mapping and Developmental Networks NUCATS Series on Developing and Enhancing Mentoring Relationships</vt:lpstr>
      <vt:lpstr>Mentor Mapping and Developmental Networks</vt:lpstr>
      <vt:lpstr>Introductions</vt:lpstr>
      <vt:lpstr>Introductions</vt:lpstr>
      <vt:lpstr>Agenda</vt:lpstr>
      <vt:lpstr>Learning Objectives</vt:lpstr>
      <vt:lpstr>PowerPoint Presentation</vt:lpstr>
      <vt:lpstr>PowerPoint Presentation</vt:lpstr>
      <vt:lpstr>What I most need from my mentor is….</vt:lpstr>
      <vt:lpstr>What I most need to advance my career is….</vt:lpstr>
      <vt:lpstr>PowerPoint Presentation</vt:lpstr>
      <vt:lpstr>PowerPoint Presentation</vt:lpstr>
      <vt:lpstr>Mentoring Myths</vt:lpstr>
      <vt:lpstr>Career Development &amp; Mentoring</vt:lpstr>
      <vt:lpstr>4 Mentoring Archetypes-Chopra, Arora, Saint (2018)</vt:lpstr>
      <vt:lpstr>The Strength of Weak Ties</vt:lpstr>
      <vt:lpstr>Developmental Networks for Career Development</vt:lpstr>
      <vt:lpstr>Developmental Networks for Career Development</vt:lpstr>
      <vt:lpstr>Traditional Mentor and Developmental Network Models</vt:lpstr>
      <vt:lpstr>Life Cycle of Career Development</vt:lpstr>
      <vt:lpstr>PowerPoint Presentation</vt:lpstr>
      <vt:lpstr>The Pieces</vt:lpstr>
      <vt:lpstr>Identifying Your Developers</vt:lpstr>
      <vt:lpstr>Mapping Your Developmental Network</vt:lpstr>
      <vt:lpstr>Mapping Your Developmental Network</vt:lpstr>
      <vt:lpstr>Mapping Your Developmental Network</vt:lpstr>
      <vt:lpstr>Mapping Your Developmental Network</vt:lpstr>
      <vt:lpstr>Types of Support: What Developers May Provide</vt:lpstr>
      <vt:lpstr>Social Roles of Developers</vt:lpstr>
      <vt:lpstr>INDIVIDUAL ACTIVITY    </vt:lpstr>
      <vt:lpstr>Identifying Your Developers: Individual Activity</vt:lpstr>
      <vt:lpstr>INDIVIDUAL ACTIVITY    BREAKOUT GROUPS</vt:lpstr>
      <vt:lpstr>PowerPoint Presentation</vt:lpstr>
      <vt:lpstr>Example List</vt:lpstr>
      <vt:lpstr>Notes on Assigning Frequency</vt:lpstr>
      <vt:lpstr>PowerPoint Presentation</vt:lpstr>
      <vt:lpstr>Preview of Process</vt:lpstr>
      <vt:lpstr>Preview: Developers to Network Map</vt:lpstr>
      <vt:lpstr>PowerPoint Presentation</vt:lpstr>
      <vt:lpstr>PowerPoint Presentation</vt:lpstr>
      <vt:lpstr> Developmental Network Map: What are your buckets?</vt:lpstr>
      <vt:lpstr>2 PART INDIVIDUAL ACTIVITY  (5 MIN)</vt:lpstr>
      <vt:lpstr>PowerPoint Presentation</vt:lpstr>
      <vt:lpstr>PowerPoint Presentation</vt:lpstr>
      <vt:lpstr>Evaluating Your Developmental Network</vt:lpstr>
      <vt:lpstr>PowerPoint Presentation</vt:lpstr>
      <vt:lpstr>PowerPoint Presentation</vt:lpstr>
      <vt:lpstr>Action Planning</vt:lpstr>
      <vt:lpstr>Action Planning</vt:lpstr>
      <vt:lpstr>To Remember</vt:lpstr>
      <vt:lpstr>Zoom Poll</vt:lpstr>
      <vt:lpstr>What is your own Take Away?</vt:lpstr>
      <vt:lpstr>Thank You for Attending </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Christine Renee Charles</cp:lastModifiedBy>
  <cp:revision>324</cp:revision>
  <cp:lastPrinted>2014-06-11T14:40:11Z</cp:lastPrinted>
  <dcterms:created xsi:type="dcterms:W3CDTF">2014-06-09T22:24:31Z</dcterms:created>
  <dcterms:modified xsi:type="dcterms:W3CDTF">2021-04-09T14:30:44Z</dcterms:modified>
</cp:coreProperties>
</file>