
<file path=[Content_Types].xml><?xml version="1.0" encoding="utf-8"?>
<Types xmlns="http://schemas.openxmlformats.org/package/2006/content-types">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25"/>
  </p:notesMasterIdLst>
  <p:handoutMasterIdLst>
    <p:handoutMasterId r:id="rId26"/>
  </p:handoutMasterIdLst>
  <p:sldIdLst>
    <p:sldId id="274" r:id="rId2"/>
    <p:sldId id="275" r:id="rId3"/>
    <p:sldId id="276" r:id="rId4"/>
    <p:sldId id="278" r:id="rId5"/>
    <p:sldId id="279" r:id="rId6"/>
    <p:sldId id="281" r:id="rId7"/>
    <p:sldId id="280" r:id="rId8"/>
    <p:sldId id="259" r:id="rId9"/>
    <p:sldId id="260" r:id="rId10"/>
    <p:sldId id="262" r:id="rId11"/>
    <p:sldId id="261" r:id="rId12"/>
    <p:sldId id="265" r:id="rId13"/>
    <p:sldId id="263" r:id="rId14"/>
    <p:sldId id="264" r:id="rId15"/>
    <p:sldId id="267" r:id="rId16"/>
    <p:sldId id="266" r:id="rId17"/>
    <p:sldId id="268" r:id="rId18"/>
    <p:sldId id="271" r:id="rId19"/>
    <p:sldId id="269" r:id="rId20"/>
    <p:sldId id="270" r:id="rId21"/>
    <p:sldId id="272" r:id="rId22"/>
    <p:sldId id="277" r:id="rId23"/>
    <p:sldId id="273" r:id="rId24"/>
  </p:sldIdLst>
  <p:sldSz cx="9144000" cy="6858000" type="screen4x3"/>
  <p:notesSz cx="6934200" cy="92329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3888">
          <p15:clr>
            <a:srgbClr val="A4A3A4"/>
          </p15:clr>
        </p15:guide>
        <p15:guide id="3" orient="horz" pos="223">
          <p15:clr>
            <a:srgbClr val="A4A3A4"/>
          </p15:clr>
        </p15:guide>
        <p15:guide id="4" orient="horz" pos="1022">
          <p15:clr>
            <a:srgbClr val="A4A3A4"/>
          </p15:clr>
        </p15:guide>
        <p15:guide id="5" orient="horz" pos="4032">
          <p15:clr>
            <a:srgbClr val="A4A3A4"/>
          </p15:clr>
        </p15:guide>
        <p15:guide id="6" orient="horz" pos="488">
          <p15:clr>
            <a:srgbClr val="A4A3A4"/>
          </p15:clr>
        </p15:guide>
        <p15:guide id="7" orient="horz" pos="576">
          <p15:clr>
            <a:srgbClr val="A4A3A4"/>
          </p15:clr>
        </p15:guide>
        <p15:guide id="8" orient="horz" pos="96">
          <p15:clr>
            <a:srgbClr val="A4A3A4"/>
          </p15:clr>
        </p15:guide>
        <p15:guide id="9" orient="horz" pos="3600">
          <p15:clr>
            <a:srgbClr val="A4A3A4"/>
          </p15:clr>
        </p15:guide>
        <p15:guide id="10" orient="horz" pos="4203">
          <p15:clr>
            <a:srgbClr val="A4A3A4"/>
          </p15:clr>
        </p15:guide>
        <p15:guide id="11" orient="horz" pos="1248">
          <p15:clr>
            <a:srgbClr val="A4A3A4"/>
          </p15:clr>
        </p15:guide>
        <p15:guide id="12" pos="2880">
          <p15:clr>
            <a:srgbClr val="A4A3A4"/>
          </p15:clr>
        </p15:guide>
        <p15:guide id="13" pos="624">
          <p15:clr>
            <a:srgbClr val="A4A3A4"/>
          </p15:clr>
        </p15:guide>
        <p15:guide id="14" pos="5472">
          <p15:clr>
            <a:srgbClr val="A4A3A4"/>
          </p15:clr>
        </p15:guide>
      </p15:sldGuideLst>
    </p:ext>
    <p:ext uri="{2D200454-40CA-4A62-9FC3-DE9A4176ACB9}">
      <p15:notesGuideLst xmlns:p15="http://schemas.microsoft.com/office/powerpoint/2012/main">
        <p15:guide id="1" orient="horz" pos="2908">
          <p15:clr>
            <a:srgbClr val="A4A3A4"/>
          </p15:clr>
        </p15:guide>
        <p15:guide id="2" pos="218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97D"/>
    <a:srgbClr val="514689"/>
    <a:srgbClr val="51468B"/>
    <a:srgbClr val="61468B"/>
    <a:srgbClr val="63599E"/>
    <a:srgbClr val="A9ABAC"/>
    <a:srgbClr val="7F8283"/>
    <a:srgbClr val="8A83B6"/>
    <a:srgbClr val="D0CDE2"/>
    <a:srgbClr val="D4D5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77" autoAdjust="0"/>
    <p:restoredTop sz="96291" autoAdjust="0"/>
  </p:normalViewPr>
  <p:slideViewPr>
    <p:cSldViewPr showGuides="1">
      <p:cViewPr varScale="1">
        <p:scale>
          <a:sx n="129" d="100"/>
          <a:sy n="129" d="100"/>
        </p:scale>
        <p:origin x="1158" y="120"/>
      </p:cViewPr>
      <p:guideLst>
        <p:guide orient="horz" pos="2160"/>
        <p:guide orient="horz" pos="3888"/>
        <p:guide orient="horz" pos="223"/>
        <p:guide orient="horz" pos="1022"/>
        <p:guide orient="horz" pos="4032"/>
        <p:guide orient="horz" pos="488"/>
        <p:guide orient="horz" pos="576"/>
        <p:guide orient="horz" pos="96"/>
        <p:guide orient="horz" pos="3600"/>
        <p:guide orient="horz" pos="4203"/>
        <p:guide orient="horz" pos="1248"/>
        <p:guide pos="2880"/>
        <p:guide pos="624"/>
        <p:guide pos="54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2" d="100"/>
        <a:sy n="82" d="100"/>
      </p:scale>
      <p:origin x="0" y="0"/>
    </p:cViewPr>
  </p:sorterViewPr>
  <p:notesViewPr>
    <p:cSldViewPr showGuides="1">
      <p:cViewPr varScale="1">
        <p:scale>
          <a:sx n="69" d="100"/>
          <a:sy n="69" d="100"/>
        </p:scale>
        <p:origin x="-2962" y="-91"/>
      </p:cViewPr>
      <p:guideLst>
        <p:guide orient="horz" pos="2908"/>
        <p:guide pos="218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05448" cy="461804"/>
          </a:xfrm>
          <a:prstGeom prst="rect">
            <a:avLst/>
          </a:prstGeom>
        </p:spPr>
        <p:txBody>
          <a:bodyPr vert="horz" lIns="90986" tIns="45492" rIns="90986" bIns="45492" rtlCol="0"/>
          <a:lstStyle>
            <a:lvl1pPr algn="l">
              <a:defRPr sz="1200"/>
            </a:lvl1pPr>
          </a:lstStyle>
          <a:p>
            <a:endParaRPr lang="en-US"/>
          </a:p>
        </p:txBody>
      </p:sp>
      <p:sp>
        <p:nvSpPr>
          <p:cNvPr id="3" name="Date Placeholder 2"/>
          <p:cNvSpPr>
            <a:spLocks noGrp="1"/>
          </p:cNvSpPr>
          <p:nvPr>
            <p:ph type="dt" sz="quarter" idx="1"/>
          </p:nvPr>
        </p:nvSpPr>
        <p:spPr>
          <a:xfrm>
            <a:off x="3927184" y="1"/>
            <a:ext cx="3005448" cy="461804"/>
          </a:xfrm>
          <a:prstGeom prst="rect">
            <a:avLst/>
          </a:prstGeom>
        </p:spPr>
        <p:txBody>
          <a:bodyPr vert="horz" lIns="90986" tIns="45492" rIns="90986" bIns="45492" rtlCol="0"/>
          <a:lstStyle>
            <a:lvl1pPr algn="r">
              <a:defRPr sz="1200"/>
            </a:lvl1pPr>
          </a:lstStyle>
          <a:p>
            <a:fld id="{F35AC1A4-BE0D-49E7-9347-99EBFE8E8BC9}" type="datetimeFigureOut">
              <a:rPr lang="en-US" smtClean="0"/>
              <a:pPr/>
              <a:t>9/26/2017</a:t>
            </a:fld>
            <a:endParaRPr lang="en-US"/>
          </a:p>
        </p:txBody>
      </p:sp>
      <p:sp>
        <p:nvSpPr>
          <p:cNvPr id="4" name="Footer Placeholder 3"/>
          <p:cNvSpPr>
            <a:spLocks noGrp="1"/>
          </p:cNvSpPr>
          <p:nvPr>
            <p:ph type="ftr" sz="quarter" idx="2"/>
          </p:nvPr>
        </p:nvSpPr>
        <p:spPr>
          <a:xfrm>
            <a:off x="2" y="8769510"/>
            <a:ext cx="3005448" cy="461804"/>
          </a:xfrm>
          <a:prstGeom prst="rect">
            <a:avLst/>
          </a:prstGeom>
        </p:spPr>
        <p:txBody>
          <a:bodyPr vert="horz" lIns="90986" tIns="45492" rIns="90986" bIns="45492" rtlCol="0" anchor="b"/>
          <a:lstStyle>
            <a:lvl1pPr algn="l">
              <a:defRPr sz="1200"/>
            </a:lvl1pPr>
          </a:lstStyle>
          <a:p>
            <a:endParaRPr lang="en-US"/>
          </a:p>
        </p:txBody>
      </p:sp>
      <p:sp>
        <p:nvSpPr>
          <p:cNvPr id="5" name="Slide Number Placeholder 4"/>
          <p:cNvSpPr>
            <a:spLocks noGrp="1"/>
          </p:cNvSpPr>
          <p:nvPr>
            <p:ph type="sldNum" sz="quarter" idx="3"/>
          </p:nvPr>
        </p:nvSpPr>
        <p:spPr>
          <a:xfrm>
            <a:off x="3927184" y="8769510"/>
            <a:ext cx="3005448" cy="461804"/>
          </a:xfrm>
          <a:prstGeom prst="rect">
            <a:avLst/>
          </a:prstGeom>
        </p:spPr>
        <p:txBody>
          <a:bodyPr vert="horz" lIns="90986" tIns="45492" rIns="90986" bIns="45492" rtlCol="0" anchor="b"/>
          <a:lstStyle>
            <a:lvl1pPr algn="r">
              <a:defRPr sz="1200"/>
            </a:lvl1pPr>
          </a:lstStyle>
          <a:p>
            <a:fld id="{5A6982BA-8E65-43F5-A169-0A825F430828}" type="slidenum">
              <a:rPr lang="en-US" smtClean="0"/>
              <a:pPr/>
              <a:t>‹#›</a:t>
            </a:fld>
            <a:endParaRPr lang="en-US"/>
          </a:p>
        </p:txBody>
      </p:sp>
    </p:spTree>
    <p:extLst>
      <p:ext uri="{BB962C8B-B14F-4D97-AF65-F5344CB8AC3E}">
        <p14:creationId xmlns:p14="http://schemas.microsoft.com/office/powerpoint/2010/main" val="39202990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04820" cy="461645"/>
          </a:xfrm>
          <a:prstGeom prst="rect">
            <a:avLst/>
          </a:prstGeom>
        </p:spPr>
        <p:txBody>
          <a:bodyPr vert="horz" lIns="92368" tIns="46184" rIns="92368" bIns="46184" rtlCol="0"/>
          <a:lstStyle>
            <a:lvl1pPr algn="l">
              <a:defRPr sz="1200"/>
            </a:lvl1pPr>
          </a:lstStyle>
          <a:p>
            <a:endParaRPr lang="en-US"/>
          </a:p>
        </p:txBody>
      </p:sp>
      <p:sp>
        <p:nvSpPr>
          <p:cNvPr id="3" name="Date Placeholder 2"/>
          <p:cNvSpPr>
            <a:spLocks noGrp="1"/>
          </p:cNvSpPr>
          <p:nvPr>
            <p:ph type="dt" idx="1"/>
          </p:nvPr>
        </p:nvSpPr>
        <p:spPr>
          <a:xfrm>
            <a:off x="3927776" y="1"/>
            <a:ext cx="3004820" cy="461645"/>
          </a:xfrm>
          <a:prstGeom prst="rect">
            <a:avLst/>
          </a:prstGeom>
        </p:spPr>
        <p:txBody>
          <a:bodyPr vert="horz" lIns="92368" tIns="46184" rIns="92368" bIns="46184" rtlCol="0"/>
          <a:lstStyle>
            <a:lvl1pPr algn="r">
              <a:defRPr sz="1200"/>
            </a:lvl1pPr>
          </a:lstStyle>
          <a:p>
            <a:fld id="{96FCCE9C-97C6-4127-8839-CAB1314A3683}" type="datetimeFigureOut">
              <a:rPr lang="en-US" smtClean="0"/>
              <a:pPr/>
              <a:t>9/26/2017</a:t>
            </a:fld>
            <a:endParaRPr lang="en-US"/>
          </a:p>
        </p:txBody>
      </p:sp>
      <p:sp>
        <p:nvSpPr>
          <p:cNvPr id="4" name="Slide Image Placeholder 3"/>
          <p:cNvSpPr>
            <a:spLocks noGrp="1" noRot="1" noChangeAspect="1"/>
          </p:cNvSpPr>
          <p:nvPr>
            <p:ph type="sldImg" idx="2"/>
          </p:nvPr>
        </p:nvSpPr>
        <p:spPr>
          <a:xfrm>
            <a:off x="1158875" y="692150"/>
            <a:ext cx="4616450" cy="3462338"/>
          </a:xfrm>
          <a:prstGeom prst="rect">
            <a:avLst/>
          </a:prstGeom>
          <a:noFill/>
          <a:ln w="12700">
            <a:solidFill>
              <a:prstClr val="black"/>
            </a:solidFill>
          </a:ln>
        </p:spPr>
        <p:txBody>
          <a:bodyPr vert="horz" lIns="92368" tIns="46184" rIns="92368" bIns="46184" rtlCol="0" anchor="ctr"/>
          <a:lstStyle/>
          <a:p>
            <a:endParaRPr lang="en-US"/>
          </a:p>
        </p:txBody>
      </p:sp>
      <p:sp>
        <p:nvSpPr>
          <p:cNvPr id="5" name="Notes Placeholder 4"/>
          <p:cNvSpPr>
            <a:spLocks noGrp="1"/>
          </p:cNvSpPr>
          <p:nvPr>
            <p:ph type="body" sz="quarter" idx="3"/>
          </p:nvPr>
        </p:nvSpPr>
        <p:spPr>
          <a:xfrm>
            <a:off x="693420" y="4385628"/>
            <a:ext cx="5547360" cy="4154805"/>
          </a:xfrm>
          <a:prstGeom prst="rect">
            <a:avLst/>
          </a:prstGeom>
        </p:spPr>
        <p:txBody>
          <a:bodyPr vert="horz" lIns="92368" tIns="46184" rIns="92368" bIns="4618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69652"/>
            <a:ext cx="3004820" cy="461645"/>
          </a:xfrm>
          <a:prstGeom prst="rect">
            <a:avLst/>
          </a:prstGeom>
        </p:spPr>
        <p:txBody>
          <a:bodyPr vert="horz" lIns="92368" tIns="46184" rIns="92368" bIns="46184" rtlCol="0" anchor="b"/>
          <a:lstStyle>
            <a:lvl1pPr algn="l">
              <a:defRPr sz="1200"/>
            </a:lvl1pPr>
          </a:lstStyle>
          <a:p>
            <a:endParaRPr lang="en-US"/>
          </a:p>
        </p:txBody>
      </p:sp>
      <p:sp>
        <p:nvSpPr>
          <p:cNvPr id="7" name="Slide Number Placeholder 6"/>
          <p:cNvSpPr>
            <a:spLocks noGrp="1"/>
          </p:cNvSpPr>
          <p:nvPr>
            <p:ph type="sldNum" sz="quarter" idx="5"/>
          </p:nvPr>
        </p:nvSpPr>
        <p:spPr>
          <a:xfrm>
            <a:off x="3927776" y="8769652"/>
            <a:ext cx="3004820" cy="461645"/>
          </a:xfrm>
          <a:prstGeom prst="rect">
            <a:avLst/>
          </a:prstGeom>
        </p:spPr>
        <p:txBody>
          <a:bodyPr vert="horz" lIns="92368" tIns="46184" rIns="92368" bIns="46184" rtlCol="0" anchor="b"/>
          <a:lstStyle>
            <a:lvl1pPr algn="r">
              <a:defRPr sz="1200"/>
            </a:lvl1pPr>
          </a:lstStyle>
          <a:p>
            <a:fld id="{AF3C882C-6931-48D7-9B18-809CA6FAEAE8}" type="slidenum">
              <a:rPr lang="en-US" smtClean="0"/>
              <a:pPr/>
              <a:t>‹#›</a:t>
            </a:fld>
            <a:endParaRPr lang="en-US"/>
          </a:p>
        </p:txBody>
      </p:sp>
    </p:spTree>
    <p:extLst>
      <p:ext uri="{BB962C8B-B14F-4D97-AF65-F5344CB8AC3E}">
        <p14:creationId xmlns:p14="http://schemas.microsoft.com/office/powerpoint/2010/main" val="2483730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www.cdc.gov/od/science/impact/framework.html" TargetMode="External"/><Relationship Id="rId3" Type="http://schemas.openxmlformats.org/officeDocument/2006/relationships/hyperlink" Target="http://www.rand.org/pubs/research_reports/RR1606.html" TargetMode="External"/><Relationship Id="rId7" Type="http://schemas.openxmlformats.org/officeDocument/2006/relationships/hyperlink" Target="http://ipscience-help.thomsonreuters.com/inCites2Live/indicatorsGroup/aboutHandbook.html"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www.elsevier.com/research-intelligence/resource-library/usage-guidebook" TargetMode="External"/><Relationship Id="rId5" Type="http://schemas.openxmlformats.org/officeDocument/2006/relationships/hyperlink" Target="http://www.researchtrends.com/issue-34-september-2013/the-becker-medical-library-model/" TargetMode="External"/><Relationship Id="rId4" Type="http://schemas.openxmlformats.org/officeDocument/2006/relationships/hyperlink" Target="https://arxiv.org/abs/1408.5700" TargetMode="External"/><Relationship Id="rId9" Type="http://schemas.openxmlformats.org/officeDocument/2006/relationships/hyperlink" Target="http://www.nationalacademies.org/hmd/~/media/Files/About%20the%20IOM/PresidentsAddress2013.pdf"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first started our services we mostly used Scopus, PubMed, Web of Science for our services and for reviewing </a:t>
            </a:r>
            <a:r>
              <a:rPr lang="en-US" dirty="0" err="1"/>
              <a:t>biosketches</a:t>
            </a:r>
            <a:r>
              <a:rPr lang="en-US" dirty="0"/>
              <a:t>. As time went on we discovered resources such as the </a:t>
            </a:r>
            <a:r>
              <a:rPr lang="en-US" dirty="0" err="1"/>
              <a:t>Almetric</a:t>
            </a:r>
            <a:r>
              <a:rPr lang="en-US" dirty="0"/>
              <a:t> Bookmarklet, and we added a subscription to </a:t>
            </a:r>
            <a:r>
              <a:rPr lang="en-US" dirty="0" err="1"/>
              <a:t>InCites</a:t>
            </a:r>
            <a:r>
              <a:rPr lang="en-US" dirty="0"/>
              <a:t>. </a:t>
            </a:r>
          </a:p>
        </p:txBody>
      </p:sp>
      <p:sp>
        <p:nvSpPr>
          <p:cNvPr id="4" name="Slide Number Placeholder 3"/>
          <p:cNvSpPr>
            <a:spLocks noGrp="1"/>
          </p:cNvSpPr>
          <p:nvPr>
            <p:ph type="sldNum" sz="quarter" idx="10"/>
          </p:nvPr>
        </p:nvSpPr>
        <p:spPr/>
        <p:txBody>
          <a:bodyPr/>
          <a:lstStyle/>
          <a:p>
            <a:fld id="{AF3C882C-6931-48D7-9B18-809CA6FAEAE8}" type="slidenum">
              <a:rPr lang="en-US" smtClean="0"/>
              <a:pPr/>
              <a:t>3</a:t>
            </a:fld>
            <a:endParaRPr lang="en-US"/>
          </a:p>
        </p:txBody>
      </p:sp>
    </p:spTree>
    <p:extLst>
      <p:ext uri="{BB962C8B-B14F-4D97-AF65-F5344CB8AC3E}">
        <p14:creationId xmlns:p14="http://schemas.microsoft.com/office/powerpoint/2010/main" val="393413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100 Metrics by AAMC and RAND Europe		</a:t>
            </a:r>
          </a:p>
          <a:p>
            <a:r>
              <a:rPr lang="en-US" sz="1200" dirty="0" smtClean="0"/>
              <a:t>Guthrie, Susan, Joachim </a:t>
            </a:r>
            <a:r>
              <a:rPr lang="en-US" sz="1200" dirty="0" err="1" smtClean="0"/>
              <a:t>Krapels</a:t>
            </a:r>
            <a:r>
              <a:rPr lang="en-US" sz="1200" dirty="0" smtClean="0"/>
              <a:t>, Catherine </a:t>
            </a:r>
            <a:r>
              <a:rPr lang="en-US" sz="1200" dirty="0" err="1" smtClean="0"/>
              <a:t>Lichten</a:t>
            </a:r>
            <a:r>
              <a:rPr lang="en-US" sz="1200" dirty="0" smtClean="0"/>
              <a:t> and Steven Wooding. 100 Metrics to Assess and Communicate the Value of Biomedical Research: An Ideas Book. Santa Monica, CA: RAND Corporation, 2016. </a:t>
            </a:r>
            <a:r>
              <a:rPr lang="en-US" sz="1200" dirty="0" smtClean="0">
                <a:hlinkClick r:id="rId3"/>
              </a:rPr>
              <a:t>http://www.rand.org/pubs/research_reports/RR1606.html</a:t>
            </a:r>
            <a:endParaRPr lang="en-US" sz="1200" dirty="0" smtClean="0"/>
          </a:p>
          <a:p>
            <a:r>
              <a:rPr lang="en-US" sz="1200" dirty="0" smtClean="0"/>
              <a:t>		</a:t>
            </a:r>
          </a:p>
          <a:p>
            <a:r>
              <a:rPr lang="en-US" sz="1200" dirty="0" smtClean="0"/>
              <a:t>ACUMEN  Project		</a:t>
            </a:r>
          </a:p>
          <a:p>
            <a:r>
              <a:rPr lang="en-US" sz="1200" dirty="0" err="1" smtClean="0"/>
              <a:t>Wildgaard</a:t>
            </a:r>
            <a:r>
              <a:rPr lang="en-US" sz="1200" dirty="0" smtClean="0"/>
              <a:t> L, Schneider JW, Larsen B. A review of the characteristics of 108 author-level </a:t>
            </a:r>
            <a:r>
              <a:rPr lang="en-US" sz="1200" dirty="0" err="1" smtClean="0"/>
              <a:t>bibliometric</a:t>
            </a:r>
            <a:r>
              <a:rPr lang="en-US" sz="1200" dirty="0" smtClean="0"/>
              <a:t> indicators. </a:t>
            </a:r>
            <a:r>
              <a:rPr lang="en-US" sz="1200" dirty="0" err="1" smtClean="0"/>
              <a:t>Scientometrics</a:t>
            </a:r>
            <a:r>
              <a:rPr lang="en-US" sz="1200" dirty="0" smtClean="0"/>
              <a:t>. 2014 Oct;101(1):125–158. </a:t>
            </a:r>
            <a:r>
              <a:rPr lang="en-US" sz="1200" dirty="0" smtClean="0">
                <a:hlinkClick r:id="rId4"/>
              </a:rPr>
              <a:t>https://arxiv.org/abs/1408.5700</a:t>
            </a:r>
            <a:endParaRPr lang="en-US" sz="1200" dirty="0" smtClean="0"/>
          </a:p>
          <a:p>
            <a:r>
              <a:rPr lang="en-US" sz="1200" dirty="0" smtClean="0"/>
              <a:t>		</a:t>
            </a:r>
          </a:p>
          <a:p>
            <a:r>
              <a:rPr lang="en-US" sz="1200" dirty="0" smtClean="0"/>
              <a:t>Becker Medical Library Model for Assessment of Research Impact		</a:t>
            </a:r>
          </a:p>
          <a:p>
            <a:r>
              <a:rPr lang="en-US" sz="1200" dirty="0" smtClean="0"/>
              <a:t>The Becker Medical Library Model for assessment of research impact – an Interview with Cathy C. </a:t>
            </a:r>
            <a:r>
              <a:rPr lang="en-US" sz="1200" dirty="0" err="1" smtClean="0"/>
              <a:t>Sarli</a:t>
            </a:r>
            <a:r>
              <a:rPr lang="en-US" sz="1200" dirty="0" smtClean="0"/>
              <a:t> and Kristi L. Holmes [Internet]. Research Trends. [cited 2015 Jun 8]. Available from: </a:t>
            </a:r>
            <a:r>
              <a:rPr lang="en-US" sz="1200" dirty="0" smtClean="0">
                <a:hlinkClick r:id="rId5"/>
              </a:rPr>
              <a:t>http://www.researchtrends.com/issue-34-september-2013/the-becker-medical-library-model/</a:t>
            </a:r>
            <a:endParaRPr lang="en-US" sz="1200" dirty="0" smtClean="0"/>
          </a:p>
          <a:p>
            <a:r>
              <a:rPr lang="en-US" sz="1200" dirty="0" smtClean="0"/>
              <a:t>		</a:t>
            </a:r>
          </a:p>
          <a:p>
            <a:r>
              <a:rPr lang="en-US" sz="1200" dirty="0" smtClean="0"/>
              <a:t>Elsevier Usage Guidebook		</a:t>
            </a:r>
          </a:p>
          <a:p>
            <a:r>
              <a:rPr lang="en-US" sz="1200" dirty="0" err="1" smtClean="0"/>
              <a:t>Colledgre</a:t>
            </a:r>
            <a:r>
              <a:rPr lang="en-US" sz="1200" dirty="0" smtClean="0"/>
              <a:t> L, Elsevier Research Intelligence. Usage Guidebook.  </a:t>
            </a:r>
            <a:r>
              <a:rPr lang="en-US" sz="1200" dirty="0" smtClean="0">
                <a:hlinkClick r:id="rId6"/>
              </a:rPr>
              <a:t>https://www.elsevier.com/research-intelligence/resource-library/usage-guidebook</a:t>
            </a:r>
            <a:endParaRPr lang="en-US" sz="1200" dirty="0" smtClean="0"/>
          </a:p>
          <a:p>
            <a:endParaRPr lang="en-US" dirty="0" smtClean="0"/>
          </a:p>
          <a:p>
            <a:r>
              <a:rPr lang="en-US" sz="1200" dirty="0" err="1" smtClean="0"/>
              <a:t>InCites</a:t>
            </a:r>
            <a:r>
              <a:rPr lang="en-US" sz="1200" dirty="0" smtClean="0"/>
              <a:t> Indicators Handbook		</a:t>
            </a:r>
          </a:p>
          <a:p>
            <a:r>
              <a:rPr lang="en-US" sz="1200" dirty="0" smtClean="0"/>
              <a:t>Thomson Reuters (</a:t>
            </a:r>
            <a:r>
              <a:rPr lang="en-US" sz="1200" dirty="0" err="1" smtClean="0"/>
              <a:t>Clarivate</a:t>
            </a:r>
            <a:r>
              <a:rPr lang="en-US" sz="1200" dirty="0" smtClean="0"/>
              <a:t> Analytics). </a:t>
            </a:r>
            <a:r>
              <a:rPr lang="en-US" sz="1200" dirty="0" err="1" smtClean="0"/>
              <a:t>Insites</a:t>
            </a:r>
            <a:r>
              <a:rPr lang="en-US" sz="1200" dirty="0" smtClean="0"/>
              <a:t> Indicators Handbook. </a:t>
            </a:r>
            <a:r>
              <a:rPr lang="en-US" sz="1200" dirty="0" smtClean="0">
                <a:hlinkClick r:id="rId7"/>
              </a:rPr>
              <a:t>http://ipscience-help.thomsonreuters.com/inCites2Live/indicatorsGroup/aboutHandbook.html</a:t>
            </a:r>
            <a:endParaRPr lang="en-US" sz="1200" dirty="0" smtClean="0"/>
          </a:p>
          <a:p>
            <a:endParaRPr lang="en-US" sz="1200" dirty="0" smtClean="0"/>
          </a:p>
          <a:p>
            <a:r>
              <a:rPr lang="en-US" sz="1200" dirty="0" smtClean="0"/>
              <a:t>CDC Science Impact Framework</a:t>
            </a:r>
          </a:p>
          <a:p>
            <a:r>
              <a:rPr lang="en-US" sz="1200" dirty="0" smtClean="0">
                <a:hlinkClick r:id="rId8"/>
              </a:rPr>
              <a:t>https://www.cdc.gov/od/science/impact/framework.html</a:t>
            </a:r>
            <a:endParaRPr lang="en-US" sz="1200" dirty="0" smtClean="0"/>
          </a:p>
          <a:p>
            <a:endParaRPr lang="en-US" sz="1200" dirty="0" smtClean="0"/>
          </a:p>
          <a:p>
            <a:r>
              <a:rPr lang="en-US" sz="1200" dirty="0" smtClean="0"/>
              <a:t>Institute of Medicine: Degrees of Impact</a:t>
            </a:r>
          </a:p>
          <a:p>
            <a:r>
              <a:rPr lang="en-US" sz="1200" dirty="0" smtClean="0">
                <a:hlinkClick r:id="rId9" invalidUrl="http://www.nationalacademies.org/hmd/~/media/Files/About the IOM/PresidentsAddress2013.pdf"/>
              </a:rPr>
              <a:t>http://www.nationalacademies.org/hmd/~/media/Files/About%20the%20IOM/PresidentsAddress2013.pdf</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4</a:t>
            </a:fld>
            <a:endParaRPr lang="en-US"/>
          </a:p>
        </p:txBody>
      </p:sp>
    </p:spTree>
    <p:extLst>
      <p:ext uri="{BB962C8B-B14F-4D97-AF65-F5344CB8AC3E}">
        <p14:creationId xmlns:p14="http://schemas.microsoft.com/office/powerpoint/2010/main" val="634099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Shows an example of a traditional “cause and effect” logic model which describes how the available resources (also known as inputs) and program activities will lead to desired outputs and outcomes (both of which can be measured in the short , intermediate,  or long term), given a specific environmental context. </a:t>
            </a:r>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5</a:t>
            </a:fld>
            <a:endParaRPr lang="en-US"/>
          </a:p>
        </p:txBody>
      </p:sp>
    </p:spTree>
    <p:extLst>
      <p:ext uri="{BB962C8B-B14F-4D97-AF65-F5344CB8AC3E}">
        <p14:creationId xmlns:p14="http://schemas.microsoft.com/office/powerpoint/2010/main" val="3693443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Karen or Patty</a:t>
            </a:r>
          </a:p>
        </p:txBody>
      </p:sp>
      <p:sp>
        <p:nvSpPr>
          <p:cNvPr id="4" name="Slide Number Placeholder 3"/>
          <p:cNvSpPr>
            <a:spLocks noGrp="1"/>
          </p:cNvSpPr>
          <p:nvPr>
            <p:ph type="sldNum" sz="quarter" idx="10"/>
          </p:nvPr>
        </p:nvSpPr>
        <p:spPr/>
        <p:txBody>
          <a:bodyPr/>
          <a:lstStyle/>
          <a:p>
            <a:fld id="{AF3C882C-6931-48D7-9B18-809CA6FAEAE8}" type="slidenum">
              <a:rPr lang="en-US" smtClean="0"/>
              <a:pPr/>
              <a:t>8</a:t>
            </a:fld>
            <a:endParaRPr lang="en-US"/>
          </a:p>
        </p:txBody>
      </p:sp>
    </p:spTree>
    <p:extLst>
      <p:ext uri="{BB962C8B-B14F-4D97-AF65-F5344CB8AC3E}">
        <p14:creationId xmlns:p14="http://schemas.microsoft.com/office/powerpoint/2010/main" val="3248457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Pamela</a:t>
            </a:r>
          </a:p>
        </p:txBody>
      </p:sp>
      <p:sp>
        <p:nvSpPr>
          <p:cNvPr id="4" name="Slide Number Placeholder 3"/>
          <p:cNvSpPr>
            <a:spLocks noGrp="1"/>
          </p:cNvSpPr>
          <p:nvPr>
            <p:ph type="sldNum" sz="quarter" idx="10"/>
          </p:nvPr>
        </p:nvSpPr>
        <p:spPr/>
        <p:txBody>
          <a:bodyPr/>
          <a:lstStyle/>
          <a:p>
            <a:fld id="{AF3C882C-6931-48D7-9B18-809CA6FAEAE8}" type="slidenum">
              <a:rPr lang="en-US" smtClean="0"/>
              <a:pPr/>
              <a:t>9</a:t>
            </a:fld>
            <a:endParaRPr lang="en-US"/>
          </a:p>
        </p:txBody>
      </p:sp>
    </p:spTree>
    <p:extLst>
      <p:ext uri="{BB962C8B-B14F-4D97-AF65-F5344CB8AC3E}">
        <p14:creationId xmlns:p14="http://schemas.microsoft.com/office/powerpoint/2010/main" val="2048901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Pamela</a:t>
            </a:r>
          </a:p>
        </p:txBody>
      </p:sp>
      <p:sp>
        <p:nvSpPr>
          <p:cNvPr id="4" name="Slide Number Placeholder 3"/>
          <p:cNvSpPr>
            <a:spLocks noGrp="1"/>
          </p:cNvSpPr>
          <p:nvPr>
            <p:ph type="sldNum" sz="quarter" idx="10"/>
          </p:nvPr>
        </p:nvSpPr>
        <p:spPr/>
        <p:txBody>
          <a:bodyPr/>
          <a:lstStyle/>
          <a:p>
            <a:fld id="{AF3C882C-6931-48D7-9B18-809CA6FAEAE8}" type="slidenum">
              <a:rPr lang="en-US" smtClean="0"/>
              <a:pPr/>
              <a:t>10</a:t>
            </a:fld>
            <a:endParaRPr lang="en-US"/>
          </a:p>
        </p:txBody>
      </p:sp>
    </p:spTree>
    <p:extLst>
      <p:ext uri="{BB962C8B-B14F-4D97-AF65-F5344CB8AC3E}">
        <p14:creationId xmlns:p14="http://schemas.microsoft.com/office/powerpoint/2010/main" val="1042115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Pamela</a:t>
            </a:r>
          </a:p>
        </p:txBody>
      </p:sp>
      <p:sp>
        <p:nvSpPr>
          <p:cNvPr id="4" name="Slide Number Placeholder 3"/>
          <p:cNvSpPr>
            <a:spLocks noGrp="1"/>
          </p:cNvSpPr>
          <p:nvPr>
            <p:ph type="sldNum" sz="quarter" idx="10"/>
          </p:nvPr>
        </p:nvSpPr>
        <p:spPr/>
        <p:txBody>
          <a:bodyPr/>
          <a:lstStyle/>
          <a:p>
            <a:fld id="{AF3C882C-6931-48D7-9B18-809CA6FAEAE8}" type="slidenum">
              <a:rPr lang="en-US" smtClean="0"/>
              <a:pPr/>
              <a:t>11</a:t>
            </a:fld>
            <a:endParaRPr lang="en-US"/>
          </a:p>
        </p:txBody>
      </p:sp>
    </p:spTree>
    <p:extLst>
      <p:ext uri="{BB962C8B-B14F-4D97-AF65-F5344CB8AC3E}">
        <p14:creationId xmlns:p14="http://schemas.microsoft.com/office/powerpoint/2010/main" val="367477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Karen</a:t>
            </a:r>
          </a:p>
        </p:txBody>
      </p:sp>
      <p:sp>
        <p:nvSpPr>
          <p:cNvPr id="4" name="Slide Number Placeholder 3"/>
          <p:cNvSpPr>
            <a:spLocks noGrp="1"/>
          </p:cNvSpPr>
          <p:nvPr>
            <p:ph type="sldNum" sz="quarter" idx="10"/>
          </p:nvPr>
        </p:nvSpPr>
        <p:spPr/>
        <p:txBody>
          <a:bodyPr/>
          <a:lstStyle/>
          <a:p>
            <a:fld id="{AF3C882C-6931-48D7-9B18-809CA6FAEAE8}" type="slidenum">
              <a:rPr lang="en-US" smtClean="0"/>
              <a:pPr/>
              <a:t>12</a:t>
            </a:fld>
            <a:endParaRPr lang="en-US"/>
          </a:p>
        </p:txBody>
      </p:sp>
    </p:spTree>
    <p:extLst>
      <p:ext uri="{BB962C8B-B14F-4D97-AF65-F5344CB8AC3E}">
        <p14:creationId xmlns:p14="http://schemas.microsoft.com/office/powerpoint/2010/main" val="3768689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Patty – why it is useful to use </a:t>
            </a:r>
            <a:r>
              <a:rPr lang="en-US" dirty="0" err="1"/>
              <a:t>altmetrics</a:t>
            </a:r>
            <a:r>
              <a:rPr lang="en-US" dirty="0"/>
              <a:t> in your </a:t>
            </a:r>
            <a:r>
              <a:rPr lang="en-US" dirty="0" err="1"/>
              <a:t>biosketch</a:t>
            </a:r>
          </a:p>
        </p:txBody>
      </p:sp>
      <p:sp>
        <p:nvSpPr>
          <p:cNvPr id="4" name="Slide Number Placeholder 3"/>
          <p:cNvSpPr>
            <a:spLocks noGrp="1"/>
          </p:cNvSpPr>
          <p:nvPr>
            <p:ph type="sldNum" sz="quarter" idx="10"/>
          </p:nvPr>
        </p:nvSpPr>
        <p:spPr/>
        <p:txBody>
          <a:bodyPr/>
          <a:lstStyle/>
          <a:p>
            <a:fld id="{AF3C882C-6931-48D7-9B18-809CA6FAEAE8}" type="slidenum">
              <a:rPr lang="en-US" smtClean="0"/>
              <a:pPr/>
              <a:t>13</a:t>
            </a:fld>
            <a:endParaRPr lang="en-US"/>
          </a:p>
        </p:txBody>
      </p:sp>
    </p:spTree>
    <p:extLst>
      <p:ext uri="{BB962C8B-B14F-4D97-AF65-F5344CB8AC3E}">
        <p14:creationId xmlns:p14="http://schemas.microsoft.com/office/powerpoint/2010/main" val="1290553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Pamela</a:t>
            </a:r>
          </a:p>
        </p:txBody>
      </p:sp>
      <p:sp>
        <p:nvSpPr>
          <p:cNvPr id="4" name="Slide Number Placeholder 3"/>
          <p:cNvSpPr>
            <a:spLocks noGrp="1"/>
          </p:cNvSpPr>
          <p:nvPr>
            <p:ph type="sldNum" sz="quarter" idx="10"/>
          </p:nvPr>
        </p:nvSpPr>
        <p:spPr/>
        <p:txBody>
          <a:bodyPr/>
          <a:lstStyle/>
          <a:p>
            <a:fld id="{AF3C882C-6931-48D7-9B18-809CA6FAEAE8}" type="slidenum">
              <a:rPr lang="en-US" smtClean="0"/>
              <a:pPr/>
              <a:t>14</a:t>
            </a:fld>
            <a:endParaRPr lang="en-US"/>
          </a:p>
        </p:txBody>
      </p:sp>
    </p:spTree>
    <p:extLst>
      <p:ext uri="{BB962C8B-B14F-4D97-AF65-F5344CB8AC3E}">
        <p14:creationId xmlns:p14="http://schemas.microsoft.com/office/powerpoint/2010/main" val="4047578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Pamela</a:t>
            </a:r>
          </a:p>
        </p:txBody>
      </p:sp>
      <p:sp>
        <p:nvSpPr>
          <p:cNvPr id="4" name="Slide Number Placeholder 3"/>
          <p:cNvSpPr>
            <a:spLocks noGrp="1"/>
          </p:cNvSpPr>
          <p:nvPr>
            <p:ph type="sldNum" sz="quarter" idx="10"/>
          </p:nvPr>
        </p:nvSpPr>
        <p:spPr/>
        <p:txBody>
          <a:bodyPr/>
          <a:lstStyle/>
          <a:p>
            <a:fld id="{AF3C882C-6931-48D7-9B18-809CA6FAEAE8}" type="slidenum">
              <a:rPr lang="en-US" smtClean="0"/>
              <a:pPr/>
              <a:t>15</a:t>
            </a:fld>
            <a:endParaRPr lang="en-US"/>
          </a:p>
        </p:txBody>
      </p:sp>
    </p:spTree>
    <p:extLst>
      <p:ext uri="{BB962C8B-B14F-4D97-AF65-F5344CB8AC3E}">
        <p14:creationId xmlns:p14="http://schemas.microsoft.com/office/powerpoint/2010/main" val="20242520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Pamela</a:t>
            </a:r>
          </a:p>
        </p:txBody>
      </p:sp>
      <p:sp>
        <p:nvSpPr>
          <p:cNvPr id="4" name="Slide Number Placeholder 3"/>
          <p:cNvSpPr>
            <a:spLocks noGrp="1"/>
          </p:cNvSpPr>
          <p:nvPr>
            <p:ph type="sldNum" sz="quarter" idx="10"/>
          </p:nvPr>
        </p:nvSpPr>
        <p:spPr/>
        <p:txBody>
          <a:bodyPr/>
          <a:lstStyle/>
          <a:p>
            <a:fld id="{AF3C882C-6931-48D7-9B18-809CA6FAEAE8}" type="slidenum">
              <a:rPr lang="en-US" smtClean="0"/>
              <a:pPr/>
              <a:t>16</a:t>
            </a:fld>
            <a:endParaRPr lang="en-US"/>
          </a:p>
        </p:txBody>
      </p:sp>
    </p:spTree>
    <p:extLst>
      <p:ext uri="{BB962C8B-B14F-4D97-AF65-F5344CB8AC3E}">
        <p14:creationId xmlns:p14="http://schemas.microsoft.com/office/powerpoint/2010/main" val="28636263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flip="none" rotWithShape="1">
          <a:gsLst>
            <a:gs pos="0">
              <a:srgbClr val="51468B"/>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0" name="Rectangle 6"/>
          <p:cNvSpPr/>
          <p:nvPr userDrawn="1"/>
        </p:nvSpPr>
        <p:spPr>
          <a:xfrm>
            <a:off x="-45715" y="-4158"/>
            <a:ext cx="3968909" cy="6868473"/>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sp>
        <p:nvSpPr>
          <p:cNvPr id="4" name="Date Placeholder 3"/>
          <p:cNvSpPr>
            <a:spLocks noGrp="1"/>
          </p:cNvSpPr>
          <p:nvPr>
            <p:ph type="dt" sz="half" idx="10"/>
          </p:nvPr>
        </p:nvSpPr>
        <p:spPr bwMode="gray">
          <a:xfrm>
            <a:off x="1423524" y="6528816"/>
            <a:ext cx="850392" cy="168275"/>
          </a:xfrm>
          <a:prstGeom prst="rect">
            <a:avLst/>
          </a:prstGeom>
        </p:spPr>
        <p:txBody>
          <a:bodyPr/>
          <a:lstStyle>
            <a:lvl1pPr>
              <a:defRPr>
                <a:solidFill>
                  <a:schemeClr val="bg1"/>
                </a:solidFill>
              </a:defRPr>
            </a:lvl1pPr>
          </a:lstStyle>
          <a:p>
            <a:fld id="{C1C7E5DE-CA16-45B6-8A81-9538D4E156E9}" type="datetime1">
              <a:rPr lang="en-US" smtClean="0">
                <a:solidFill>
                  <a:prstClr val="white"/>
                </a:solidFill>
              </a:rPr>
              <a:t>9/26/2017</a:t>
            </a:fld>
            <a:endParaRPr lang="en-US">
              <a:solidFill>
                <a:prstClr val="white"/>
              </a:solidFill>
            </a:endParaRPr>
          </a:p>
        </p:txBody>
      </p:sp>
      <p:sp>
        <p:nvSpPr>
          <p:cNvPr id="2" name="Title 1"/>
          <p:cNvSpPr>
            <a:spLocks noGrp="1"/>
          </p:cNvSpPr>
          <p:nvPr>
            <p:ph type="ctrTitle" hasCustomPrompt="1"/>
          </p:nvPr>
        </p:nvSpPr>
        <p:spPr bwMode="gray">
          <a:xfrm>
            <a:off x="1423524" y="2212882"/>
            <a:ext cx="6722378" cy="876329"/>
          </a:xfrm>
          <a:prstGeom prst="rect">
            <a:avLst/>
          </a:prstGeom>
        </p:spPr>
        <p:txBody>
          <a:bodyPr rIns="0" bIns="0" anchor="b" anchorCtr="0"/>
          <a:lstStyle>
            <a:lvl1pPr>
              <a:lnSpc>
                <a:spcPct val="90000"/>
              </a:lnSpc>
              <a:defRPr sz="4000" b="0">
                <a:solidFill>
                  <a:schemeClr val="bg1"/>
                </a:solidFill>
              </a:defRPr>
            </a:lvl1pPr>
          </a:lstStyle>
          <a:p>
            <a:r>
              <a:rPr lang="en-US" dirty="0"/>
              <a:t>Document Title</a:t>
            </a:r>
          </a:p>
        </p:txBody>
      </p:sp>
      <p:sp>
        <p:nvSpPr>
          <p:cNvPr id="3" name="Subtitle 2"/>
          <p:cNvSpPr>
            <a:spLocks noGrp="1"/>
          </p:cNvSpPr>
          <p:nvPr>
            <p:ph type="subTitle" idx="1" hasCustomPrompt="1"/>
          </p:nvPr>
        </p:nvSpPr>
        <p:spPr bwMode="gray">
          <a:xfrm>
            <a:off x="1423524" y="3166257"/>
            <a:ext cx="6400800" cy="685800"/>
          </a:xfrm>
          <a:prstGeom prst="rect">
            <a:avLst/>
          </a:prstGeo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Document Title</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3043450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5">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9"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sp>
        <p:nvSpPr>
          <p:cNvPr id="11"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3"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2649407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2">
    <p:spTree>
      <p:nvGrpSpPr>
        <p:cNvPr id="1" name=""/>
        <p:cNvGrpSpPr/>
        <p:nvPr/>
      </p:nvGrpSpPr>
      <p:grpSpPr>
        <a:xfrm>
          <a:off x="0" y="0"/>
          <a:ext cx="0" cy="0"/>
          <a:chOff x="0" y="0"/>
          <a:chExt cx="0" cy="0"/>
        </a:xfrm>
      </p:grpSpPr>
      <p:pic>
        <p:nvPicPr>
          <p:cNvPr id="13" name="Picture 12" descr="Cadence image 2rgb.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sp>
        <p:nvSpPr>
          <p:cNvPr id="7"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8"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3796987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3">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sp>
        <p:nvSpPr>
          <p:cNvPr id="9"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1"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2415703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Section Header">
    <p:spTree>
      <p:nvGrpSpPr>
        <p:cNvPr id="1" name=""/>
        <p:cNvGrpSpPr/>
        <p:nvPr/>
      </p:nvGrpSpPr>
      <p:grpSpPr>
        <a:xfrm>
          <a:off x="0" y="0"/>
          <a:ext cx="0" cy="0"/>
          <a:chOff x="0" y="0"/>
          <a:chExt cx="0" cy="0"/>
        </a:xfrm>
      </p:grpSpPr>
      <p:pic>
        <p:nvPicPr>
          <p:cNvPr id="4" name="Picture 3" descr="Cadence Building rgb.jpg"/>
          <p:cNvPicPr>
            <a:picLocks noChangeAspect="1"/>
          </p:cNvPicPr>
          <p:nvPr userDrawn="1"/>
        </p:nvPicPr>
        <p:blipFill rotWithShape="1">
          <a:blip r:embed="rId2">
            <a:extLst>
              <a:ext uri="{28A0092B-C50C-407E-A947-70E740481C1C}">
                <a14:useLocalDpi xmlns:a14="http://schemas.microsoft.com/office/drawing/2010/main"/>
              </a:ext>
            </a:extLst>
          </a:blip>
          <a:srcRect r="27500"/>
          <a:stretch/>
        </p:blipFill>
        <p:spPr>
          <a:xfrm>
            <a:off x="2514600" y="0"/>
            <a:ext cx="6629400" cy="6858000"/>
          </a:xfrm>
          <a:prstGeom prst="rect">
            <a:avLst/>
          </a:prstGeom>
        </p:spPr>
      </p:pic>
      <p:sp>
        <p:nvSpPr>
          <p:cNvPr id="6"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sp>
        <p:nvSpPr>
          <p:cNvPr id="2"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3"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3087835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4">
    <p:spTree>
      <p:nvGrpSpPr>
        <p:cNvPr id="1" name=""/>
        <p:cNvGrpSpPr/>
        <p:nvPr/>
      </p:nvGrpSpPr>
      <p:grpSpPr>
        <a:xfrm>
          <a:off x="0" y="0"/>
          <a:ext cx="0" cy="0"/>
          <a:chOff x="0" y="0"/>
          <a:chExt cx="0" cy="0"/>
        </a:xfrm>
      </p:grpSpPr>
      <p:pic>
        <p:nvPicPr>
          <p:cNvPr id="12" name="Picture 11" descr="Cadence image 1rgb.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Rectangle 6"/>
          <p:cNvSpPr/>
          <p:nvPr userDrawn="1"/>
        </p:nvSpPr>
        <p:spPr>
          <a:xfrm>
            <a:off x="-15915" y="0"/>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sp>
        <p:nvSpPr>
          <p:cNvPr id="8"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9"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2438762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6">
    <p:spTree>
      <p:nvGrpSpPr>
        <p:cNvPr id="1" name=""/>
        <p:cNvGrpSpPr/>
        <p:nvPr/>
      </p:nvGrpSpPr>
      <p:grpSpPr>
        <a:xfrm>
          <a:off x="0" y="0"/>
          <a:ext cx="0" cy="0"/>
          <a:chOff x="0" y="0"/>
          <a:chExt cx="0" cy="0"/>
        </a:xfrm>
      </p:grpSpPr>
      <p:pic>
        <p:nvPicPr>
          <p:cNvPr id="2" name="Picture 1" descr="Lake Forestrgb.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Rectangle 6"/>
          <p:cNvSpPr/>
          <p:nvPr userDrawn="1"/>
        </p:nvSpPr>
        <p:spPr>
          <a:xfrm>
            <a:off x="-15915" y="0"/>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sp>
        <p:nvSpPr>
          <p:cNvPr id="13"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4"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4018191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7">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sp>
        <p:nvSpPr>
          <p:cNvPr id="9"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0"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583110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8">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sp>
        <p:nvSpPr>
          <p:cNvPr id="8"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9"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3541021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Header 9">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sp>
        <p:nvSpPr>
          <p:cNvPr id="8"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9"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774921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on Header 10">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9"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sp>
        <p:nvSpPr>
          <p:cNvPr id="11"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3"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3730927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ection Header 11">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sp>
        <p:nvSpPr>
          <p:cNvPr id="8"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9"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40342407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ection Header Your Photo">
    <p:bg bwMode="gray">
      <p:bgPr>
        <a:gradFill flip="none" rotWithShape="1">
          <a:gsLst>
            <a:gs pos="0">
              <a:srgbClr val="514689"/>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9" name="TextBox 8"/>
          <p:cNvSpPr txBox="1"/>
          <p:nvPr userDrawn="1"/>
        </p:nvSpPr>
        <p:spPr>
          <a:xfrm>
            <a:off x="9220200" y="877304"/>
            <a:ext cx="1642462" cy="3237496"/>
          </a:xfrm>
          <a:prstGeom prst="rect">
            <a:avLst/>
          </a:prstGeom>
          <a:solidFill>
            <a:schemeClr val="tx1">
              <a:lumMod val="60000"/>
              <a:lumOff val="40000"/>
            </a:schemeClr>
          </a:solidFill>
        </p:spPr>
        <p:txBody>
          <a:bodyPr wrap="square" lIns="0" tIns="0" rIns="0" bIns="0" rtlCol="0">
            <a:noAutofit/>
          </a:bodyPr>
          <a:lstStyle/>
          <a:p>
            <a:pPr>
              <a:lnSpc>
                <a:spcPct val="90000"/>
              </a:lnSpc>
              <a:spcBef>
                <a:spcPts val="600"/>
              </a:spcBef>
            </a:pPr>
            <a:r>
              <a:rPr lang="en-US" sz="1200" spc="-50" dirty="0">
                <a:solidFill>
                  <a:schemeClr val="bg1"/>
                </a:solidFill>
              </a:rPr>
              <a:t>How to put in your own Photo:</a:t>
            </a:r>
          </a:p>
          <a:p>
            <a:pPr>
              <a:lnSpc>
                <a:spcPct val="90000"/>
              </a:lnSpc>
              <a:spcBef>
                <a:spcPts val="600"/>
              </a:spcBef>
            </a:pPr>
            <a:r>
              <a:rPr lang="en-US" sz="1200" spc="-50" dirty="0">
                <a:solidFill>
                  <a:schemeClr val="bg1"/>
                </a:solidFill>
              </a:rPr>
              <a:t>Go to ‘View-Slide Master’</a:t>
            </a:r>
          </a:p>
          <a:p>
            <a:pPr>
              <a:lnSpc>
                <a:spcPct val="90000"/>
              </a:lnSpc>
              <a:spcBef>
                <a:spcPts val="600"/>
              </a:spcBef>
            </a:pPr>
            <a:r>
              <a:rPr lang="en-US" sz="1200" spc="-50" dirty="0">
                <a:solidFill>
                  <a:schemeClr val="bg1"/>
                </a:solidFill>
              </a:rPr>
              <a:t>Go to ‘Insert-Picture’</a:t>
            </a:r>
          </a:p>
          <a:p>
            <a:pPr>
              <a:lnSpc>
                <a:spcPct val="90000"/>
              </a:lnSpc>
              <a:spcBef>
                <a:spcPts val="600"/>
              </a:spcBef>
            </a:pPr>
            <a:r>
              <a:rPr lang="en-US" sz="1200" spc="-50" dirty="0">
                <a:solidFill>
                  <a:schemeClr val="bg1"/>
                </a:solidFill>
              </a:rPr>
              <a:t>Browse to the</a:t>
            </a:r>
            <a:r>
              <a:rPr lang="en-US" sz="1200" spc="-50" baseline="0" dirty="0">
                <a:solidFill>
                  <a:schemeClr val="bg1"/>
                </a:solidFill>
              </a:rPr>
              <a:t> image you would like to place. Image should be 1024x768, 1200x900, or other 4:3 aspect ratio</a:t>
            </a:r>
          </a:p>
          <a:p>
            <a:pPr>
              <a:lnSpc>
                <a:spcPct val="90000"/>
              </a:lnSpc>
              <a:spcBef>
                <a:spcPts val="600"/>
              </a:spcBef>
            </a:pPr>
            <a:r>
              <a:rPr lang="en-US" sz="1200" spc="-50" dirty="0">
                <a:solidFill>
                  <a:schemeClr val="bg1"/>
                </a:solidFill>
              </a:rPr>
              <a:t>Select image and click OK</a:t>
            </a:r>
          </a:p>
          <a:p>
            <a:pPr>
              <a:lnSpc>
                <a:spcPct val="90000"/>
              </a:lnSpc>
              <a:spcBef>
                <a:spcPts val="600"/>
              </a:spcBef>
            </a:pPr>
            <a:r>
              <a:rPr lang="en-US" sz="1200" spc="-50" dirty="0">
                <a:solidFill>
                  <a:schemeClr val="bg1"/>
                </a:solidFill>
              </a:rPr>
              <a:t>Scale to full screen size if necessary.</a:t>
            </a:r>
          </a:p>
          <a:p>
            <a:pPr>
              <a:lnSpc>
                <a:spcPct val="90000"/>
              </a:lnSpc>
              <a:spcBef>
                <a:spcPts val="600"/>
              </a:spcBef>
            </a:pPr>
            <a:r>
              <a:rPr lang="en-US" sz="1200" spc="-50" dirty="0">
                <a:solidFill>
                  <a:schemeClr val="bg1"/>
                </a:solidFill>
              </a:rPr>
              <a:t>Click image, go</a:t>
            </a:r>
            <a:r>
              <a:rPr lang="en-US" sz="1200" spc="-50" baseline="0" dirty="0">
                <a:solidFill>
                  <a:schemeClr val="bg1"/>
                </a:solidFill>
              </a:rPr>
              <a:t> to ‘Format-</a:t>
            </a:r>
            <a:r>
              <a:rPr lang="en-US" sz="1200" spc="-50" dirty="0">
                <a:solidFill>
                  <a:schemeClr val="bg1"/>
                </a:solidFill>
              </a:rPr>
              <a:t>Send to Back’</a:t>
            </a:r>
          </a:p>
          <a:p>
            <a:pPr>
              <a:lnSpc>
                <a:spcPct val="90000"/>
              </a:lnSpc>
              <a:spcBef>
                <a:spcPts val="600"/>
              </a:spcBef>
            </a:pPr>
            <a:r>
              <a:rPr lang="en-US" sz="1200" spc="-50" dirty="0">
                <a:solidFill>
                  <a:schemeClr val="bg1"/>
                </a:solidFill>
              </a:rPr>
              <a:t>Go to ‘View-Normal’ to return to slides</a:t>
            </a:r>
          </a:p>
        </p:txBody>
      </p:sp>
      <p:sp>
        <p:nvSpPr>
          <p:cNvPr id="18" name="Rectangle 6"/>
          <p:cNvSpPr/>
          <p:nvPr userDrawn="1"/>
        </p:nvSpPr>
        <p:spPr>
          <a:xfrm>
            <a:off x="-15915" y="-7892"/>
            <a:ext cx="7030689" cy="6882601"/>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sp>
        <p:nvSpPr>
          <p:cNvPr id="19" name="Title 1"/>
          <p:cNvSpPr>
            <a:spLocks noGrp="1"/>
          </p:cNvSpPr>
          <p:nvPr>
            <p:ph type="ctrTitle" hasCustomPrompt="1"/>
          </p:nvPr>
        </p:nvSpPr>
        <p:spPr bwMode="gray">
          <a:xfrm>
            <a:off x="1404256" y="2936911"/>
            <a:ext cx="3886200" cy="1143000"/>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20" name="Subtitle 2"/>
          <p:cNvSpPr>
            <a:spLocks noGrp="1"/>
          </p:cNvSpPr>
          <p:nvPr>
            <p:ph type="subTitle" idx="1" hasCustomPrompt="1"/>
          </p:nvPr>
        </p:nvSpPr>
        <p:spPr bwMode="gray">
          <a:xfrm>
            <a:off x="1404256" y="4134995"/>
            <a:ext cx="4386944" cy="935515"/>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60633" y="911860"/>
            <a:ext cx="2488753" cy="464290"/>
          </a:xfrm>
          <a:prstGeom prst="rect">
            <a:avLst/>
          </a:prstGeom>
        </p:spPr>
      </p:pic>
    </p:spTree>
    <p:extLst>
      <p:ext uri="{BB962C8B-B14F-4D97-AF65-F5344CB8AC3E}">
        <p14:creationId xmlns:p14="http://schemas.microsoft.com/office/powerpoint/2010/main" val="1161002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a:t>Click to edit Master title style</a:t>
            </a:r>
          </a:p>
        </p:txBody>
      </p:sp>
      <p:sp>
        <p:nvSpPr>
          <p:cNvPr id="3" name="Content Placeholder 2"/>
          <p:cNvSpPr>
            <a:spLocks noGrp="1"/>
          </p:cNvSpPr>
          <p:nvPr>
            <p:ph idx="1"/>
          </p:nvPr>
        </p:nvSpPr>
        <p:spPr>
          <a:xfrm>
            <a:off x="801197" y="1621971"/>
            <a:ext cx="7049689" cy="4093029"/>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2350008" y="6528816"/>
            <a:ext cx="850392" cy="168275"/>
          </a:xfrm>
          <a:prstGeom prst="rect">
            <a:avLst/>
          </a:prstGeom>
        </p:spPr>
        <p:txBody>
          <a:bodyPr/>
          <a:lstStyle/>
          <a:p>
            <a:fld id="{3D4D1E20-1CF6-47E5-A6F7-44089AE955D2}" type="datetime1">
              <a:rPr lang="en-US" smtClean="0">
                <a:solidFill>
                  <a:srgbClr val="605F62"/>
                </a:solidFill>
              </a:rPr>
              <a:t>9/26/2017</a:t>
            </a:fld>
            <a:endParaRPr lang="en-US">
              <a:solidFill>
                <a:srgbClr val="605F62"/>
              </a:solidFill>
            </a:endParaRPr>
          </a:p>
        </p:txBody>
      </p:sp>
      <p:sp>
        <p:nvSpPr>
          <p:cNvPr id="5" name="Footer Placeholder 4"/>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6" name="Slide Number Placeholder 5"/>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600" y="914400"/>
            <a:ext cx="6854952"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17642960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a:t>Click to edit Master title style</a:t>
            </a:r>
          </a:p>
        </p:txBody>
      </p:sp>
      <p:sp>
        <p:nvSpPr>
          <p:cNvPr id="3" name="Content Placeholder 2"/>
          <p:cNvSpPr>
            <a:spLocks noGrp="1"/>
          </p:cNvSpPr>
          <p:nvPr>
            <p:ph sz="half" idx="1"/>
          </p:nvPr>
        </p:nvSpPr>
        <p:spPr>
          <a:xfrm>
            <a:off x="801197" y="1621971"/>
            <a:ext cx="3767328" cy="4093029"/>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900422" y="1621971"/>
            <a:ext cx="3767328" cy="4093029"/>
          </a:xfrm>
          <a:prstGeom prst="rect">
            <a:avLst/>
          </a:prstGeom>
        </p:spPr>
        <p:txBody>
          <a:bodyPr vert="horz" lIns="0" tIns="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2350008" y="6528816"/>
            <a:ext cx="850392" cy="168275"/>
          </a:xfrm>
          <a:prstGeom prst="rect">
            <a:avLst/>
          </a:prstGeom>
        </p:spPr>
        <p:txBody>
          <a:bodyPr/>
          <a:lstStyle/>
          <a:p>
            <a:fld id="{59411865-76F4-4A20-8282-FDEF4AE7A1D4}" type="datetime1">
              <a:rPr lang="en-US" smtClean="0">
                <a:solidFill>
                  <a:srgbClr val="605F62"/>
                </a:solidFill>
              </a:rPr>
              <a:t>9/26/2017</a:t>
            </a:fld>
            <a:endParaRPr lang="en-US">
              <a:solidFill>
                <a:srgbClr val="605F62"/>
              </a:solidFill>
            </a:endParaRPr>
          </a:p>
        </p:txBody>
      </p:sp>
      <p:sp>
        <p:nvSpPr>
          <p:cNvPr id="6" name="Footer Placeholder 5"/>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7" name="Slide Number Placeholder 6"/>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599" y="914400"/>
            <a:ext cx="6857999"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39678305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90600" y="1624012"/>
            <a:ext cx="3581400" cy="357187"/>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01197" y="1981200"/>
            <a:ext cx="3768895" cy="3733800"/>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908036" y="1624012"/>
            <a:ext cx="3770375" cy="357188"/>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727124" y="1981200"/>
            <a:ext cx="3770375" cy="3733800"/>
          </a:xfrm>
          <a:prstGeom prst="rect">
            <a:avLst/>
          </a:prstGeom>
        </p:spPr>
        <p:txBody>
          <a:bodyPr vert="horz" lIns="0" tIns="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2350008" y="6528816"/>
            <a:ext cx="850392" cy="168275"/>
          </a:xfrm>
          <a:prstGeom prst="rect">
            <a:avLst/>
          </a:prstGeom>
        </p:spPr>
        <p:txBody>
          <a:bodyPr/>
          <a:lstStyle/>
          <a:p>
            <a:fld id="{C1CF4C6E-3BFA-427F-BDFC-0866E2808BD6}" type="datetime1">
              <a:rPr lang="en-US" smtClean="0">
                <a:solidFill>
                  <a:srgbClr val="605F62"/>
                </a:solidFill>
              </a:rPr>
              <a:t>9/26/2017</a:t>
            </a:fld>
            <a:endParaRPr lang="en-US">
              <a:solidFill>
                <a:srgbClr val="605F62"/>
              </a:solidFill>
            </a:endParaRPr>
          </a:p>
        </p:txBody>
      </p:sp>
      <p:sp>
        <p:nvSpPr>
          <p:cNvPr id="8" name="Footer Placeholder 7"/>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9" name="Slide Number Placeholder 8"/>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4" name="Text Placeholder 10"/>
          <p:cNvSpPr>
            <a:spLocks noGrp="1"/>
          </p:cNvSpPr>
          <p:nvPr>
            <p:ph type="body" sz="quarter" idx="13" hasCustomPrompt="1"/>
          </p:nvPr>
        </p:nvSpPr>
        <p:spPr>
          <a:xfrm>
            <a:off x="990599" y="914400"/>
            <a:ext cx="6852557"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24747147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w/image top">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85157" y="3724712"/>
            <a:ext cx="3586843" cy="347472"/>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990600" y="4038600"/>
            <a:ext cx="3579492" cy="1676400"/>
          </a:xfrm>
          <a:prstGeom prst="rect">
            <a:avLst/>
          </a:prstGeom>
        </p:spPr>
        <p:txBody>
          <a:bodyPr vert="horz" lIns="0" tIns="0" rIns="91440" bIns="45720" rtlCol="0">
            <a:noAutofit/>
          </a:bodyPr>
          <a:lstStyle>
            <a:lvl1pPr marL="0" indent="0">
              <a:buNone/>
              <a:defRPr lang="en-US" smtClean="0"/>
            </a:lvl1pPr>
            <a:lvl2pPr marL="206375" indent="0">
              <a:buNone/>
              <a:defRPr lang="en-US" smtClean="0"/>
            </a:lvl2pPr>
            <a:lvl3pPr marL="457200" indent="0">
              <a:buNone/>
              <a:defRPr lang="en-US" smtClean="0"/>
            </a:lvl3pPr>
            <a:lvl4pPr marL="631825" indent="0">
              <a:buNone/>
              <a:defRPr lang="en-US" smtClean="0"/>
            </a:lvl4pPr>
            <a:lvl5pPr marL="804862" indent="0">
              <a:buNone/>
              <a:defRPr lang="en-US"/>
            </a:lvl5pPr>
          </a:lstStyle>
          <a:p>
            <a:pPr lvl="0"/>
            <a:r>
              <a:rPr lang="en-US" dirty="0"/>
              <a:t>Click to edit Master text styles</a:t>
            </a:r>
          </a:p>
        </p:txBody>
      </p:sp>
      <p:sp>
        <p:nvSpPr>
          <p:cNvPr id="5" name="Text Placeholder 4"/>
          <p:cNvSpPr>
            <a:spLocks noGrp="1"/>
          </p:cNvSpPr>
          <p:nvPr>
            <p:ph type="body" sz="quarter" idx="3"/>
          </p:nvPr>
        </p:nvSpPr>
        <p:spPr>
          <a:xfrm>
            <a:off x="4908036" y="3724712"/>
            <a:ext cx="3584448" cy="347472"/>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908036" y="4038600"/>
            <a:ext cx="3580898" cy="1676400"/>
          </a:xfrm>
          <a:prstGeom prst="rect">
            <a:avLst/>
          </a:prstGeom>
        </p:spPr>
        <p:txBody>
          <a:bodyPr vert="horz" lIns="0" tIns="0" rIns="91440" bIns="45720" rtlCol="0">
            <a:noAutofit/>
          </a:bodyPr>
          <a:lstStyle>
            <a:lvl1pPr marL="0" indent="0">
              <a:buNone/>
              <a:defRPr lang="en-US" dirty="0" smtClean="0"/>
            </a:lvl1pPr>
            <a:lvl2pPr marL="206375" indent="0">
              <a:buNone/>
              <a:defRPr lang="en-US" dirty="0" smtClean="0"/>
            </a:lvl2pPr>
            <a:lvl3pPr marL="457200" indent="0">
              <a:buNone/>
              <a:defRPr lang="en-US" dirty="0" smtClean="0"/>
            </a:lvl3pPr>
            <a:lvl4pPr marL="631825" indent="0">
              <a:buNone/>
              <a:defRPr lang="en-US" dirty="0" smtClean="0"/>
            </a:lvl4pPr>
            <a:lvl5pPr marL="804862" indent="0">
              <a:buNone/>
              <a:defRPr lang="en-US" dirty="0"/>
            </a:lvl5pPr>
          </a:lstStyle>
          <a:p>
            <a:pPr lvl="0"/>
            <a:r>
              <a:rPr lang="en-US" dirty="0"/>
              <a:t>Click to edit Master text styles</a:t>
            </a:r>
          </a:p>
        </p:txBody>
      </p:sp>
      <p:sp>
        <p:nvSpPr>
          <p:cNvPr id="7" name="Date Placeholder 6"/>
          <p:cNvSpPr>
            <a:spLocks noGrp="1"/>
          </p:cNvSpPr>
          <p:nvPr>
            <p:ph type="dt" sz="half" idx="10"/>
          </p:nvPr>
        </p:nvSpPr>
        <p:spPr>
          <a:xfrm>
            <a:off x="2350008" y="6528816"/>
            <a:ext cx="850392" cy="168275"/>
          </a:xfrm>
          <a:prstGeom prst="rect">
            <a:avLst/>
          </a:prstGeom>
        </p:spPr>
        <p:txBody>
          <a:bodyPr/>
          <a:lstStyle/>
          <a:p>
            <a:fld id="{12F26CD9-4742-40E8-B5A3-D2556DA4B474}" type="datetime1">
              <a:rPr lang="en-US" smtClean="0">
                <a:solidFill>
                  <a:srgbClr val="605F62"/>
                </a:solidFill>
              </a:rPr>
              <a:t>9/26/2017</a:t>
            </a:fld>
            <a:endParaRPr lang="en-US">
              <a:solidFill>
                <a:srgbClr val="605F62"/>
              </a:solidFill>
            </a:endParaRPr>
          </a:p>
        </p:txBody>
      </p:sp>
      <p:sp>
        <p:nvSpPr>
          <p:cNvPr id="8" name="Footer Placeholder 7"/>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9" name="Slide Number Placeholder 8"/>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4" name="Text Placeholder 10"/>
          <p:cNvSpPr>
            <a:spLocks noGrp="1"/>
          </p:cNvSpPr>
          <p:nvPr>
            <p:ph type="body" sz="quarter" idx="13" hasCustomPrompt="1"/>
          </p:nvPr>
        </p:nvSpPr>
        <p:spPr>
          <a:xfrm>
            <a:off x="990599" y="914400"/>
            <a:ext cx="6852557"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
        <p:nvSpPr>
          <p:cNvPr id="13" name="Picture Placeholder 12"/>
          <p:cNvSpPr>
            <a:spLocks noGrp="1"/>
          </p:cNvSpPr>
          <p:nvPr>
            <p:ph type="pic" sz="quarter" idx="14" hasCustomPrompt="1"/>
          </p:nvPr>
        </p:nvSpPr>
        <p:spPr>
          <a:xfrm>
            <a:off x="990600" y="1622424"/>
            <a:ext cx="3429000" cy="1994355"/>
          </a:xfrm>
          <a:prstGeom prst="rect">
            <a:avLst/>
          </a:prstGeom>
        </p:spPr>
        <p:txBody>
          <a:bodyPr anchor="ctr"/>
          <a:lstStyle>
            <a:lvl1pPr marL="0" indent="0" algn="ctr">
              <a:buNone/>
              <a:defRPr/>
            </a:lvl1pPr>
          </a:lstStyle>
          <a:p>
            <a:r>
              <a:rPr lang="en-US" dirty="0"/>
              <a:t>Insert image</a:t>
            </a:r>
          </a:p>
        </p:txBody>
      </p:sp>
      <p:sp>
        <p:nvSpPr>
          <p:cNvPr id="15" name="Picture Placeholder 12"/>
          <p:cNvSpPr>
            <a:spLocks noGrp="1"/>
          </p:cNvSpPr>
          <p:nvPr>
            <p:ph type="pic" sz="quarter" idx="15" hasCustomPrompt="1"/>
          </p:nvPr>
        </p:nvSpPr>
        <p:spPr>
          <a:xfrm>
            <a:off x="4908036" y="1622424"/>
            <a:ext cx="3429000" cy="1994355"/>
          </a:xfrm>
          <a:prstGeom prst="rect">
            <a:avLst/>
          </a:prstGeom>
        </p:spPr>
        <p:txBody>
          <a:bodyPr anchor="ctr"/>
          <a:lstStyle>
            <a:lvl1pPr marL="0" indent="0" algn="ctr">
              <a:buNone/>
              <a:defRPr/>
            </a:lvl1pPr>
          </a:lstStyle>
          <a:p>
            <a:r>
              <a:rPr lang="en-US" dirty="0"/>
              <a:t>Insert image</a:t>
            </a:r>
          </a:p>
        </p:txBody>
      </p:sp>
    </p:spTree>
    <p:extLst>
      <p:ext uri="{BB962C8B-B14F-4D97-AF65-F5344CB8AC3E}">
        <p14:creationId xmlns:p14="http://schemas.microsoft.com/office/powerpoint/2010/main" val="6399496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tacked Two Content + Side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990600" y="1624012"/>
            <a:ext cx="3581400" cy="357187"/>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01197" y="1981200"/>
            <a:ext cx="3773089" cy="1711325"/>
          </a:xfrm>
          <a:prstGeom prst="rect">
            <a:avLst/>
          </a:prstGeom>
        </p:spPr>
        <p:txBody>
          <a:bodyPr vert="horz" lIns="0" tIns="0" rIns="91440" bIns="4572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990599" y="3652124"/>
            <a:ext cx="3581401" cy="349526"/>
          </a:xfrm>
          <a:prstGeom prst="rect">
            <a:avLst/>
          </a:prstGeom>
        </p:spPr>
        <p:txBody>
          <a:bodyPr anchor="b"/>
          <a:lstStyle>
            <a:lvl1pPr marL="0" indent="0">
              <a:buNone/>
              <a:defRPr sz="185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803911" y="4012035"/>
            <a:ext cx="3770375" cy="1558925"/>
          </a:xfrm>
          <a:prstGeom prst="rect">
            <a:avLst/>
          </a:prstGeom>
        </p:spPr>
        <p:txBody>
          <a:bodyPr vert="horz" lIns="0" tIns="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2350008" y="6528816"/>
            <a:ext cx="850392" cy="168275"/>
          </a:xfrm>
          <a:prstGeom prst="rect">
            <a:avLst/>
          </a:prstGeom>
        </p:spPr>
        <p:txBody>
          <a:bodyPr/>
          <a:lstStyle/>
          <a:p>
            <a:fld id="{14C42869-82D5-40FC-9B77-F3C960FD33AD}" type="datetime1">
              <a:rPr lang="en-US" smtClean="0">
                <a:solidFill>
                  <a:srgbClr val="605F62"/>
                </a:solidFill>
              </a:rPr>
              <a:t>9/26/2017</a:t>
            </a:fld>
            <a:endParaRPr lang="en-US">
              <a:solidFill>
                <a:srgbClr val="605F62"/>
              </a:solidFill>
            </a:endParaRPr>
          </a:p>
        </p:txBody>
      </p:sp>
      <p:sp>
        <p:nvSpPr>
          <p:cNvPr id="8" name="Footer Placeholder 7"/>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9" name="Slide Number Placeholder 8"/>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4" name="Content Placeholder 13"/>
          <p:cNvSpPr>
            <a:spLocks noGrp="1"/>
          </p:cNvSpPr>
          <p:nvPr>
            <p:ph sz="quarter" idx="13"/>
          </p:nvPr>
        </p:nvSpPr>
        <p:spPr>
          <a:xfrm>
            <a:off x="5209563" y="1676400"/>
            <a:ext cx="3934437" cy="3810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0"/>
          <p:cNvSpPr>
            <a:spLocks noGrp="1"/>
          </p:cNvSpPr>
          <p:nvPr>
            <p:ph type="body" sz="quarter" idx="14" hasCustomPrompt="1"/>
          </p:nvPr>
        </p:nvSpPr>
        <p:spPr>
          <a:xfrm>
            <a:off x="990600" y="914400"/>
            <a:ext cx="6858000"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6719352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Key Facts + Side Images">
    <p:bg>
      <p:bgPr>
        <a:gradFill flip="none" rotWithShape="1">
          <a:gsLst>
            <a:gs pos="0">
              <a:srgbClr val="514689"/>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3" name="Rectangle 6"/>
          <p:cNvSpPr/>
          <p:nvPr userDrawn="1"/>
        </p:nvSpPr>
        <p:spPr>
          <a:xfrm>
            <a:off x="-45715" y="-4158"/>
            <a:ext cx="3968909" cy="6868473"/>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sp>
        <p:nvSpPr>
          <p:cNvPr id="2" name="Title 1"/>
          <p:cNvSpPr>
            <a:spLocks noGrp="1"/>
          </p:cNvSpPr>
          <p:nvPr>
            <p:ph type="title"/>
          </p:nvPr>
        </p:nvSpPr>
        <p:spPr bwMode="gray">
          <a:xfrm>
            <a:off x="990599" y="155448"/>
            <a:ext cx="7713969" cy="762000"/>
          </a:xfrm>
          <a:prstGeom prst="rect">
            <a:avLst/>
          </a:prstGeom>
        </p:spPr>
        <p:txBody>
          <a:bodyPr/>
          <a:lstStyle>
            <a:lvl1pPr>
              <a:defRPr>
                <a:solidFill>
                  <a:schemeClr val="bg1"/>
                </a:solidFill>
              </a:defRPr>
            </a:lvl1pPr>
          </a:lstStyle>
          <a:p>
            <a:r>
              <a:rPr lang="en-US" dirty="0"/>
              <a:t>Click to edit Master title style</a:t>
            </a:r>
          </a:p>
        </p:txBody>
      </p:sp>
      <p:sp>
        <p:nvSpPr>
          <p:cNvPr id="3" name="Text Placeholder 2"/>
          <p:cNvSpPr>
            <a:spLocks noGrp="1"/>
          </p:cNvSpPr>
          <p:nvPr>
            <p:ph type="body" idx="1"/>
          </p:nvPr>
        </p:nvSpPr>
        <p:spPr bwMode="gray">
          <a:xfrm>
            <a:off x="990599" y="1624013"/>
            <a:ext cx="2438401" cy="349526"/>
          </a:xfrm>
          <a:prstGeom prst="rect">
            <a:avLst/>
          </a:prstGeom>
        </p:spPr>
        <p:txBody>
          <a:bodyPr anchor="b"/>
          <a:lstStyle>
            <a:lvl1pPr marL="0" indent="0">
              <a:buNone/>
              <a:defRPr sz="185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 name="Content Placeholder 3"/>
          <p:cNvSpPr>
            <a:spLocks noGrp="1"/>
          </p:cNvSpPr>
          <p:nvPr>
            <p:ph sz="half" idx="2"/>
          </p:nvPr>
        </p:nvSpPr>
        <p:spPr bwMode="gray">
          <a:xfrm>
            <a:off x="801197" y="1981200"/>
            <a:ext cx="2399203" cy="3733800"/>
          </a:xfrm>
          <a:prstGeom prst="rect">
            <a:avLst/>
          </a:prstGeom>
        </p:spPr>
        <p:txBody>
          <a:bodyPr vert="horz" lIns="0" tIns="0" rIns="91440" bIns="45720" rtlCol="0">
            <a:noAutofit/>
          </a:bodyPr>
          <a:lstStyle>
            <a:lvl1pPr>
              <a:buClr>
                <a:schemeClr val="bg1"/>
              </a:buClr>
              <a:defRPr lang="en-US" sz="1850" smtClean="0">
                <a:solidFill>
                  <a:schemeClr val="bg1"/>
                </a:solidFill>
              </a:defRPr>
            </a:lvl1pPr>
            <a:lvl2pPr>
              <a:buClr>
                <a:schemeClr val="bg1"/>
              </a:buClr>
              <a:defRPr lang="en-US" sz="1850" smtClean="0">
                <a:solidFill>
                  <a:schemeClr val="bg1"/>
                </a:solidFill>
              </a:defRPr>
            </a:lvl2pPr>
            <a:lvl3pPr>
              <a:defRPr lang="en-US" smtClean="0"/>
            </a:lvl3pPr>
            <a:lvl4pPr>
              <a:defRPr lang="en-US" smtClean="0"/>
            </a:lvl4pPr>
            <a:lvl5pPr>
              <a:defRPr lang="en-US"/>
            </a:lvl5pPr>
          </a:lstStyle>
          <a:p>
            <a:pPr lvl="0"/>
            <a:r>
              <a:rPr lang="en-US" dirty="0"/>
              <a:t>Click to edit Master text styles</a:t>
            </a:r>
          </a:p>
          <a:p>
            <a:pPr lvl="1"/>
            <a:r>
              <a:rPr lang="en-US" dirty="0"/>
              <a:t>Second level</a:t>
            </a:r>
          </a:p>
        </p:txBody>
      </p:sp>
      <p:sp>
        <p:nvSpPr>
          <p:cNvPr id="7" name="Date Placeholder 6"/>
          <p:cNvSpPr>
            <a:spLocks noGrp="1"/>
          </p:cNvSpPr>
          <p:nvPr>
            <p:ph type="dt" sz="half" idx="10"/>
          </p:nvPr>
        </p:nvSpPr>
        <p:spPr bwMode="gray">
          <a:xfrm>
            <a:off x="2350008" y="6528816"/>
            <a:ext cx="850392" cy="168275"/>
          </a:xfrm>
          <a:prstGeom prst="rect">
            <a:avLst/>
          </a:prstGeom>
        </p:spPr>
        <p:txBody>
          <a:bodyPr/>
          <a:lstStyle>
            <a:lvl1pPr>
              <a:defRPr>
                <a:solidFill>
                  <a:schemeClr val="bg1"/>
                </a:solidFill>
              </a:defRPr>
            </a:lvl1pPr>
          </a:lstStyle>
          <a:p>
            <a:fld id="{9CCAEC5E-308B-4C76-AB0D-6FE7C63AFB17}" type="datetime1">
              <a:rPr lang="en-US" smtClean="0">
                <a:solidFill>
                  <a:prstClr val="white"/>
                </a:solidFill>
              </a:rPr>
              <a:t>9/26/2017</a:t>
            </a:fld>
            <a:endParaRPr lang="en-US">
              <a:solidFill>
                <a:prstClr val="white"/>
              </a:solidFill>
            </a:endParaRPr>
          </a:p>
        </p:txBody>
      </p:sp>
      <p:sp>
        <p:nvSpPr>
          <p:cNvPr id="8" name="Footer Placeholder 7"/>
          <p:cNvSpPr>
            <a:spLocks noGrp="1"/>
          </p:cNvSpPr>
          <p:nvPr>
            <p:ph type="ftr" sz="quarter" idx="11"/>
          </p:nvPr>
        </p:nvSpPr>
        <p:spPr bwMode="gray">
          <a:xfrm>
            <a:off x="3121994" y="6485609"/>
            <a:ext cx="5181600" cy="231266"/>
          </a:xfrm>
          <a:prstGeom prst="rect">
            <a:avLst/>
          </a:prstGeom>
        </p:spPr>
        <p:txBody>
          <a:bodyPr/>
          <a:lstStyle>
            <a:lvl1pPr>
              <a:defRPr>
                <a:solidFill>
                  <a:schemeClr val="bg1"/>
                </a:solidFill>
              </a:defRPr>
            </a:lvl1pPr>
          </a:lstStyle>
          <a:p>
            <a:endParaRPr lang="en-US">
              <a:solidFill>
                <a:prstClr val="white"/>
              </a:solidFill>
            </a:endParaRPr>
          </a:p>
        </p:txBody>
      </p:sp>
      <p:sp>
        <p:nvSpPr>
          <p:cNvPr id="9" name="Slide Number Placeholder 8"/>
          <p:cNvSpPr>
            <a:spLocks noGrp="1"/>
          </p:cNvSpPr>
          <p:nvPr>
            <p:ph type="sldNum" sz="quarter" idx="12"/>
          </p:nvPr>
        </p:nvSpPr>
        <p:spPr bwMode="gray">
          <a:xfrm>
            <a:off x="8305799" y="6485609"/>
            <a:ext cx="346745" cy="231266"/>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sp>
        <p:nvSpPr>
          <p:cNvPr id="15" name="Text Placeholder 10"/>
          <p:cNvSpPr>
            <a:spLocks noGrp="1"/>
          </p:cNvSpPr>
          <p:nvPr>
            <p:ph type="body" sz="quarter" idx="14" hasCustomPrompt="1"/>
          </p:nvPr>
        </p:nvSpPr>
        <p:spPr bwMode="gray">
          <a:xfrm>
            <a:off x="990600" y="914400"/>
            <a:ext cx="6858000" cy="457200"/>
          </a:xfrm>
          <a:prstGeom prst="rect">
            <a:avLst/>
          </a:prstGeom>
        </p:spPr>
        <p:txBody>
          <a:bodyPr/>
          <a:lstStyle>
            <a:lvl1pPr marL="0" indent="0">
              <a:lnSpc>
                <a:spcPct val="85000"/>
              </a:lnSpc>
              <a:spcBef>
                <a:spcPts val="0"/>
              </a:spcBef>
              <a:buNone/>
              <a:defRPr sz="2000" spc="-80" baseline="0">
                <a:solidFill>
                  <a:schemeClr val="bg1"/>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
        <p:nvSpPr>
          <p:cNvPr id="12" name="Picture Placeholder 11"/>
          <p:cNvSpPr>
            <a:spLocks noGrp="1"/>
          </p:cNvSpPr>
          <p:nvPr>
            <p:ph type="pic" sz="quarter" idx="15" hasCustomPrompt="1"/>
          </p:nvPr>
        </p:nvSpPr>
        <p:spPr bwMode="gray">
          <a:xfrm>
            <a:off x="3505200" y="1622425"/>
            <a:ext cx="2209800" cy="3657600"/>
          </a:xfrm>
          <a:prstGeom prst="rect">
            <a:avLst/>
          </a:prstGeom>
        </p:spPr>
        <p:txBody>
          <a:bodyPr anchor="ctr"/>
          <a:lstStyle>
            <a:lvl1pPr marL="0" indent="0" algn="ctr">
              <a:buNone/>
              <a:defRPr>
                <a:solidFill>
                  <a:schemeClr val="bg1"/>
                </a:solidFill>
              </a:defRPr>
            </a:lvl1pPr>
          </a:lstStyle>
          <a:p>
            <a:r>
              <a:rPr lang="en-US" dirty="0"/>
              <a:t>Insert image</a:t>
            </a:r>
          </a:p>
        </p:txBody>
      </p:sp>
      <p:sp>
        <p:nvSpPr>
          <p:cNvPr id="16" name="Picture Placeholder 11"/>
          <p:cNvSpPr>
            <a:spLocks noGrp="1"/>
          </p:cNvSpPr>
          <p:nvPr>
            <p:ph type="pic" sz="quarter" idx="16" hasCustomPrompt="1"/>
          </p:nvPr>
        </p:nvSpPr>
        <p:spPr bwMode="gray">
          <a:xfrm>
            <a:off x="6019800" y="1622425"/>
            <a:ext cx="2209800" cy="3657600"/>
          </a:xfrm>
          <a:prstGeom prst="rect">
            <a:avLst/>
          </a:prstGeom>
        </p:spPr>
        <p:txBody>
          <a:bodyPr anchor="ctr"/>
          <a:lstStyle>
            <a:lvl1pPr marL="0" indent="0" algn="ctr">
              <a:buNone/>
              <a:defRPr>
                <a:solidFill>
                  <a:schemeClr val="bg1"/>
                </a:solidFill>
              </a:defRPr>
            </a:lvl1pPr>
          </a:lstStyle>
          <a:p>
            <a:r>
              <a:rPr lang="en-US" dirty="0"/>
              <a:t>Insert image</a:t>
            </a: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45927" y="6400799"/>
            <a:ext cx="1422018" cy="265285"/>
          </a:xfrm>
          <a:prstGeom prst="rect">
            <a:avLst/>
          </a:prstGeom>
        </p:spPr>
      </p:pic>
    </p:spTree>
    <p:extLst>
      <p:ext uri="{BB962C8B-B14F-4D97-AF65-F5344CB8AC3E}">
        <p14:creationId xmlns:p14="http://schemas.microsoft.com/office/powerpoint/2010/main" val="38167659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a:t>Click to edit Master title style</a:t>
            </a:r>
          </a:p>
        </p:txBody>
      </p:sp>
      <p:sp>
        <p:nvSpPr>
          <p:cNvPr id="3" name="Date Placeholder 2"/>
          <p:cNvSpPr>
            <a:spLocks noGrp="1"/>
          </p:cNvSpPr>
          <p:nvPr>
            <p:ph type="dt" sz="half" idx="10"/>
          </p:nvPr>
        </p:nvSpPr>
        <p:spPr>
          <a:xfrm>
            <a:off x="2350008" y="6528816"/>
            <a:ext cx="850392" cy="168275"/>
          </a:xfrm>
          <a:prstGeom prst="rect">
            <a:avLst/>
          </a:prstGeom>
        </p:spPr>
        <p:txBody>
          <a:bodyPr/>
          <a:lstStyle/>
          <a:p>
            <a:fld id="{34818E06-69D2-4C17-988E-B99E25E7AF8C}" type="datetime1">
              <a:rPr lang="en-US" smtClean="0">
                <a:solidFill>
                  <a:srgbClr val="605F62"/>
                </a:solidFill>
              </a:rPr>
              <a:t>9/26/2017</a:t>
            </a:fld>
            <a:endParaRPr lang="en-US">
              <a:solidFill>
                <a:srgbClr val="605F62"/>
              </a:solidFill>
            </a:endParaRPr>
          </a:p>
        </p:txBody>
      </p:sp>
      <p:sp>
        <p:nvSpPr>
          <p:cNvPr id="4" name="Footer Placeholder 3"/>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5" name="Slide Number Placeholder 4"/>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7" name="Text Placeholder 10"/>
          <p:cNvSpPr>
            <a:spLocks noGrp="1"/>
          </p:cNvSpPr>
          <p:nvPr>
            <p:ph type="body" sz="quarter" idx="13" hasCustomPrompt="1"/>
          </p:nvPr>
        </p:nvSpPr>
        <p:spPr>
          <a:xfrm>
            <a:off x="990600" y="914400"/>
            <a:ext cx="6858000"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10661913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gradFill flip="none" rotWithShape="1">
          <a:gsLst>
            <a:gs pos="0">
              <a:srgbClr val="514689"/>
            </a:gs>
            <a:gs pos="100000">
              <a:schemeClr val="accent1"/>
            </a:gs>
          </a:gsLst>
          <a:lin ang="14520000" scaled="0"/>
          <a:tileRect/>
        </a:gradFill>
        <a:effectLst/>
      </p:bgPr>
    </p:bg>
    <p:spTree>
      <p:nvGrpSpPr>
        <p:cNvPr id="1" name=""/>
        <p:cNvGrpSpPr/>
        <p:nvPr/>
      </p:nvGrpSpPr>
      <p:grpSpPr>
        <a:xfrm>
          <a:off x="0" y="0"/>
          <a:ext cx="0" cy="0"/>
          <a:chOff x="0" y="0"/>
          <a:chExt cx="0" cy="0"/>
        </a:xfrm>
      </p:grpSpPr>
      <p:sp>
        <p:nvSpPr>
          <p:cNvPr id="13" name="Rectangle 6"/>
          <p:cNvSpPr/>
          <p:nvPr userDrawn="1"/>
        </p:nvSpPr>
        <p:spPr>
          <a:xfrm>
            <a:off x="-45715" y="-4158"/>
            <a:ext cx="3968909" cy="6868473"/>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22311 w 241956"/>
              <a:gd name="connsiteY3" fmla="*/ 380776 h 381336"/>
              <a:gd name="connsiteX4" fmla="*/ 0 w 241956"/>
              <a:gd name="connsiteY4" fmla="*/ 231 h 381336"/>
              <a:gd name="connsiteX0" fmla="*/ 0 w 241956"/>
              <a:gd name="connsiteY0" fmla="*/ 231 h 381687"/>
              <a:gd name="connsiteX1" fmla="*/ 41468 w 241956"/>
              <a:gd name="connsiteY1" fmla="*/ 0 h 381687"/>
              <a:gd name="connsiteX2" fmla="*/ 241956 w 241956"/>
              <a:gd name="connsiteY2" fmla="*/ 381336 h 381687"/>
              <a:gd name="connsiteX3" fmla="*/ 21400 w 241956"/>
              <a:gd name="connsiteY3" fmla="*/ 381687 h 381687"/>
              <a:gd name="connsiteX4" fmla="*/ 0 w 2419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 name="connsiteX0" fmla="*/ 0 w 220556"/>
              <a:gd name="connsiteY0" fmla="*/ 231 h 381687"/>
              <a:gd name="connsiteX1" fmla="*/ 20068 w 220556"/>
              <a:gd name="connsiteY1" fmla="*/ 0 h 381687"/>
              <a:gd name="connsiteX2" fmla="*/ 220556 w 220556"/>
              <a:gd name="connsiteY2" fmla="*/ 381336 h 381687"/>
              <a:gd name="connsiteX3" fmla="*/ 0 w 220556"/>
              <a:gd name="connsiteY3" fmla="*/ 381687 h 381687"/>
              <a:gd name="connsiteX4" fmla="*/ 0 w 220556"/>
              <a:gd name="connsiteY4" fmla="*/ 231 h 381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556" h="381687">
                <a:moveTo>
                  <a:pt x="0" y="231"/>
                </a:moveTo>
                <a:lnTo>
                  <a:pt x="20068" y="0"/>
                </a:lnTo>
                <a:lnTo>
                  <a:pt x="220556" y="381336"/>
                </a:lnTo>
                <a:lnTo>
                  <a:pt x="0" y="381687"/>
                </a:lnTo>
                <a:lnTo>
                  <a:pt x="0" y="231"/>
                </a:lnTo>
                <a:close/>
              </a:path>
            </a:pathLst>
          </a:custGeom>
          <a:solidFill>
            <a:srgbClr val="51468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sp>
        <p:nvSpPr>
          <p:cNvPr id="2" name="Title 1"/>
          <p:cNvSpPr>
            <a:spLocks noGrp="1"/>
          </p:cNvSpPr>
          <p:nvPr>
            <p:ph type="ctrTitle" hasCustomPrompt="1"/>
          </p:nvPr>
        </p:nvSpPr>
        <p:spPr bwMode="gray">
          <a:xfrm>
            <a:off x="990600" y="2731512"/>
            <a:ext cx="6722378" cy="876329"/>
          </a:xfrm>
          <a:prstGeom prst="rect">
            <a:avLst/>
          </a:prstGeom>
        </p:spPr>
        <p:txBody>
          <a:bodyPr rIns="0" bIns="0" anchor="b" anchorCtr="0"/>
          <a:lstStyle>
            <a:lvl1pPr>
              <a:lnSpc>
                <a:spcPct val="90000"/>
              </a:lnSpc>
              <a:defRPr sz="6600" b="0">
                <a:solidFill>
                  <a:schemeClr val="bg1"/>
                </a:solidFill>
              </a:defRPr>
            </a:lvl1pPr>
          </a:lstStyle>
          <a:p>
            <a:r>
              <a:rPr lang="en-US" dirty="0"/>
              <a:t>Document Title</a:t>
            </a:r>
          </a:p>
        </p:txBody>
      </p:sp>
      <p:sp>
        <p:nvSpPr>
          <p:cNvPr id="3" name="Subtitle 2"/>
          <p:cNvSpPr>
            <a:spLocks noGrp="1"/>
          </p:cNvSpPr>
          <p:nvPr>
            <p:ph type="subTitle" idx="1" hasCustomPrompt="1"/>
          </p:nvPr>
        </p:nvSpPr>
        <p:spPr bwMode="gray">
          <a:xfrm>
            <a:off x="990600" y="3581400"/>
            <a:ext cx="6400800" cy="685800"/>
          </a:xfrm>
          <a:prstGeom prst="rect">
            <a:avLst/>
          </a:prstGeo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Document Title</a:t>
            </a:r>
          </a:p>
        </p:txBody>
      </p:sp>
      <p:sp>
        <p:nvSpPr>
          <p:cNvPr id="8" name="Date Placeholder 6"/>
          <p:cNvSpPr>
            <a:spLocks noGrp="1"/>
          </p:cNvSpPr>
          <p:nvPr>
            <p:ph type="dt" sz="half" idx="10"/>
          </p:nvPr>
        </p:nvSpPr>
        <p:spPr bwMode="gray">
          <a:xfrm>
            <a:off x="6855794" y="6232524"/>
            <a:ext cx="1447800" cy="168275"/>
          </a:xfrm>
          <a:prstGeom prst="rect">
            <a:avLst/>
          </a:prstGeom>
        </p:spPr>
        <p:txBody>
          <a:bodyPr/>
          <a:lstStyle>
            <a:lvl1pPr>
              <a:defRPr>
                <a:solidFill>
                  <a:schemeClr val="bg1"/>
                </a:solidFill>
              </a:defRPr>
            </a:lvl1pPr>
          </a:lstStyle>
          <a:p>
            <a:fld id="{DD57E3A2-4D8C-4D5E-8994-2BE938846831}" type="datetime1">
              <a:rPr lang="en-US" smtClean="0">
                <a:solidFill>
                  <a:prstClr val="white"/>
                </a:solidFill>
              </a:rPr>
              <a:t>9/26/2017</a:t>
            </a:fld>
            <a:endParaRPr lang="en-US">
              <a:solidFill>
                <a:prstClr val="white"/>
              </a:solidFill>
            </a:endParaRPr>
          </a:p>
        </p:txBody>
      </p:sp>
      <p:sp>
        <p:nvSpPr>
          <p:cNvPr id="10" name="Footer Placeholder 7"/>
          <p:cNvSpPr>
            <a:spLocks noGrp="1"/>
          </p:cNvSpPr>
          <p:nvPr>
            <p:ph type="ftr" sz="quarter" idx="11"/>
          </p:nvPr>
        </p:nvSpPr>
        <p:spPr bwMode="gray">
          <a:xfrm>
            <a:off x="3121994" y="6397689"/>
            <a:ext cx="5181600" cy="231266"/>
          </a:xfrm>
          <a:prstGeom prst="rect">
            <a:avLst/>
          </a:prstGeom>
        </p:spPr>
        <p:txBody>
          <a:bodyPr/>
          <a:lstStyle>
            <a:lvl1pPr>
              <a:defRPr>
                <a:solidFill>
                  <a:schemeClr val="bg1"/>
                </a:solidFill>
              </a:defRPr>
            </a:lvl1pPr>
          </a:lstStyle>
          <a:p>
            <a:endParaRPr lang="en-US">
              <a:solidFill>
                <a:prstClr val="white"/>
              </a:solidFill>
            </a:endParaRPr>
          </a:p>
        </p:txBody>
      </p:sp>
      <p:sp>
        <p:nvSpPr>
          <p:cNvPr id="11" name="Slide Number Placeholder 8"/>
          <p:cNvSpPr>
            <a:spLocks noGrp="1"/>
          </p:cNvSpPr>
          <p:nvPr>
            <p:ph type="sldNum" sz="quarter" idx="12"/>
          </p:nvPr>
        </p:nvSpPr>
        <p:spPr bwMode="gray">
          <a:xfrm>
            <a:off x="8305799" y="6397689"/>
            <a:ext cx="346745" cy="231266"/>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45927" y="6400799"/>
            <a:ext cx="1422018" cy="265285"/>
          </a:xfrm>
          <a:prstGeom prst="rect">
            <a:avLst/>
          </a:prstGeom>
        </p:spPr>
      </p:pic>
    </p:spTree>
    <p:extLst>
      <p:ext uri="{BB962C8B-B14F-4D97-AF65-F5344CB8AC3E}">
        <p14:creationId xmlns:p14="http://schemas.microsoft.com/office/powerpoint/2010/main" val="27289578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8B3B2B-3B2D-4B8A-A01F-70E763F2F883}" type="datetime1">
              <a:rPr lang="en-US" smtClean="0"/>
              <a:t>9/26/2017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558541-60C9-42A2-8392-FF12533A6B7A}" type="slidenum">
              <a:rPr lang="en-US" smtClean="0"/>
              <a:pPr/>
              <a:t>‹#›</a:t>
            </a:fld>
            <a:endParaRPr lang="en-US"/>
          </a:p>
        </p:txBody>
      </p:sp>
      <p:pic>
        <p:nvPicPr>
          <p:cNvPr id="6" name="Picture 5" descr="NM_Logo_RGB.eps"/>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33400" y="6400381"/>
            <a:ext cx="1447800" cy="271711"/>
          </a:xfrm>
          <a:prstGeom prst="rect">
            <a:avLst/>
          </a:prstGeom>
        </p:spPr>
      </p:pic>
    </p:spTree>
    <p:extLst>
      <p:ext uri="{BB962C8B-B14F-4D97-AF65-F5344CB8AC3E}">
        <p14:creationId xmlns:p14="http://schemas.microsoft.com/office/powerpoint/2010/main" val="31322588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7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2514600"/>
            <a:ext cx="8229600" cy="3553505"/>
          </a:xfrm>
        </p:spPr>
        <p:txBody>
          <a:bodyPr/>
          <a:lstStyle>
            <a:lvl1pPr>
              <a:lnSpc>
                <a:spcPct val="100000"/>
              </a:lnSpc>
              <a:spcBef>
                <a:spcPts val="0"/>
              </a:spcBef>
              <a:spcAft>
                <a:spcPts val="1100"/>
              </a:spcAft>
              <a:defRPr sz="2800"/>
            </a:lvl1pPr>
            <a:lvl2pPr>
              <a:lnSpc>
                <a:spcPts val="2200"/>
              </a:lnSpc>
              <a:spcAft>
                <a:spcPts val="600"/>
              </a:spcAft>
              <a:defRPr sz="2000"/>
            </a:lvl2pPr>
            <a:lvl3pPr>
              <a:lnSpc>
                <a:spcPts val="2200"/>
              </a:lnSpc>
              <a:spcAft>
                <a:spcPts val="600"/>
              </a:spcAft>
              <a:defRPr sz="1600"/>
            </a:lvl3pPr>
            <a:lvl4pPr>
              <a:lnSpc>
                <a:spcPts val="2200"/>
              </a:lnSpc>
              <a:spcAft>
                <a:spcPts val="600"/>
              </a:spcAft>
              <a:defRPr sz="1600"/>
            </a:lvl4pPr>
            <a:lvl5pPr>
              <a:lnSpc>
                <a:spcPts val="2200"/>
              </a:lnSpc>
              <a:spcAft>
                <a:spcPts val="600"/>
              </a:spcAft>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 2 point text</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4"/>
          <p:cNvSpPr>
            <a:spLocks noGrp="1"/>
          </p:cNvSpPr>
          <p:nvPr>
            <p:ph type="ftr" sz="quarter" idx="10"/>
          </p:nvPr>
        </p:nvSpPr>
        <p:spPr/>
        <p:txBody>
          <a:bodyPr/>
          <a:lstStyle>
            <a:lvl1pPr>
              <a:defRPr/>
            </a:lvl1pPr>
          </a:lstStyle>
          <a:p>
            <a:pPr>
              <a:defRPr/>
            </a:pPr>
            <a:endParaRPr lang="en-US"/>
          </a:p>
        </p:txBody>
      </p:sp>
      <p:sp>
        <p:nvSpPr>
          <p:cNvPr id="5" name="Slide Number Placeholder 5"/>
          <p:cNvSpPr>
            <a:spLocks noGrp="1"/>
          </p:cNvSpPr>
          <p:nvPr>
            <p:ph type="sldNum" sz="quarter" idx="11"/>
          </p:nvPr>
        </p:nvSpPr>
        <p:spPr/>
        <p:txBody>
          <a:bodyPr/>
          <a:lstStyle>
            <a:lvl1pPr>
              <a:defRPr/>
            </a:lvl1pPr>
          </a:lstStyle>
          <a:p>
            <a:pPr>
              <a:defRPr/>
            </a:pPr>
            <a:fld id="{4DBF91DD-78C5-C145-A438-F36D5831D1DC}" type="slidenum">
              <a:rPr lang="en-US"/>
              <a:pPr>
                <a:defRPr/>
              </a:pPr>
              <a:t>‹#›</a:t>
            </a:fld>
            <a:endParaRPr lang="en-US"/>
          </a:p>
        </p:txBody>
      </p:sp>
    </p:spTree>
    <p:extLst>
      <p:ext uri="{BB962C8B-B14F-4D97-AF65-F5344CB8AC3E}">
        <p14:creationId xmlns:p14="http://schemas.microsoft.com/office/powerpoint/2010/main" val="2673598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jpe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990599" y="137160"/>
            <a:ext cx="7713969" cy="762000"/>
          </a:xfrm>
          <a:prstGeom prst="rect">
            <a:avLst/>
          </a:prstGeom>
        </p:spPr>
        <p:txBody>
          <a:bodyPr vert="horz" lIns="0" tIns="0" rIns="91440" bIns="45720" rtlCol="0" anchor="b">
            <a:noAutofit/>
          </a:bodyPr>
          <a:lstStyle/>
          <a:p>
            <a:r>
              <a:rPr lang="en-US" dirty="0"/>
              <a:t>Click to edit Master title style</a:t>
            </a:r>
          </a:p>
        </p:txBody>
      </p:sp>
      <p:sp>
        <p:nvSpPr>
          <p:cNvPr id="13" name="Text Placeholder 2"/>
          <p:cNvSpPr>
            <a:spLocks noGrp="1"/>
          </p:cNvSpPr>
          <p:nvPr>
            <p:ph type="body" idx="1"/>
          </p:nvPr>
        </p:nvSpPr>
        <p:spPr>
          <a:xfrm>
            <a:off x="801197" y="1621971"/>
            <a:ext cx="7049689" cy="4093029"/>
          </a:xfrm>
          <a:prstGeom prst="rect">
            <a:avLst/>
          </a:prstGeom>
        </p:spPr>
        <p:txBody>
          <a:bodyPr vert="horz" lIns="0" tIns="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3"/>
          <p:cNvSpPr>
            <a:spLocks noGrp="1"/>
          </p:cNvSpPr>
          <p:nvPr>
            <p:ph type="dt" sz="half" idx="2"/>
          </p:nvPr>
        </p:nvSpPr>
        <p:spPr>
          <a:xfrm>
            <a:off x="2351531" y="6525841"/>
            <a:ext cx="857339" cy="168275"/>
          </a:xfrm>
          <a:prstGeom prst="rect">
            <a:avLst/>
          </a:prstGeom>
        </p:spPr>
        <p:txBody>
          <a:bodyPr vert="horz" wrap="none" lIns="0" tIns="0" rIns="0" bIns="0" rtlCol="0" anchor="b"/>
          <a:lstStyle>
            <a:lvl1pPr algn="l">
              <a:defRPr sz="800">
                <a:solidFill>
                  <a:schemeClr val="tx1"/>
                </a:solidFill>
              </a:defRPr>
            </a:lvl1pPr>
          </a:lstStyle>
          <a:p>
            <a:fld id="{B225AFAB-3E82-439D-BB94-106056A1AA72}" type="datetime1">
              <a:rPr lang="en-US" smtClean="0"/>
              <a:t>9/26/2017</a:t>
            </a:fld>
            <a:endParaRPr lang="en-US" dirty="0"/>
          </a:p>
        </p:txBody>
      </p:sp>
      <p:sp>
        <p:nvSpPr>
          <p:cNvPr id="15" name="Footer Placeholder 4"/>
          <p:cNvSpPr>
            <a:spLocks noGrp="1"/>
          </p:cNvSpPr>
          <p:nvPr>
            <p:ph type="ftr" sz="quarter" idx="3"/>
          </p:nvPr>
        </p:nvSpPr>
        <p:spPr>
          <a:xfrm>
            <a:off x="3121994" y="6484127"/>
            <a:ext cx="5181600" cy="231266"/>
          </a:xfrm>
          <a:prstGeom prst="rect">
            <a:avLst/>
          </a:prstGeom>
        </p:spPr>
        <p:txBody>
          <a:bodyPr vert="horz" lIns="0" tIns="0" rIns="0" bIns="0" rtlCol="0" anchor="b"/>
          <a:lstStyle>
            <a:lvl1pPr algn="r">
              <a:defRPr sz="1400">
                <a:solidFill>
                  <a:schemeClr val="tx1"/>
                </a:solidFill>
              </a:defRPr>
            </a:lvl1pPr>
          </a:lstStyle>
          <a:p>
            <a:endParaRPr lang="en-US" dirty="0"/>
          </a:p>
        </p:txBody>
      </p:sp>
      <p:sp>
        <p:nvSpPr>
          <p:cNvPr id="16" name="Slide Number Placeholder 5"/>
          <p:cNvSpPr>
            <a:spLocks noGrp="1"/>
          </p:cNvSpPr>
          <p:nvPr>
            <p:ph type="sldNum" sz="quarter" idx="4"/>
          </p:nvPr>
        </p:nvSpPr>
        <p:spPr>
          <a:xfrm>
            <a:off x="8305799" y="6484127"/>
            <a:ext cx="346745" cy="231266"/>
          </a:xfrm>
          <a:prstGeom prst="rect">
            <a:avLst/>
          </a:prstGeom>
        </p:spPr>
        <p:txBody>
          <a:bodyPr vert="horz" wrap="none" lIns="0" tIns="0" rIns="0" bIns="0" rtlCol="0" anchor="b"/>
          <a:lstStyle>
            <a:lvl1pPr algn="r">
              <a:defRPr sz="1400">
                <a:solidFill>
                  <a:schemeClr val="accent2"/>
                </a:solidFill>
              </a:defRPr>
            </a:lvl1pPr>
          </a:lstStyle>
          <a:p>
            <a:fld id="{0D558541-60C9-42A2-8392-FF12533A6B7A}" type="slidenum">
              <a:rPr lang="en-US" smtClean="0"/>
              <a:pPr/>
              <a:t>‹#›</a:t>
            </a:fld>
            <a:endParaRPr lang="en-US" dirty="0"/>
          </a:p>
        </p:txBody>
      </p:sp>
      <p:pic>
        <p:nvPicPr>
          <p:cNvPr id="2" name="Picture 1" descr="PPT-RGB-Shapes1.ai"/>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381000" y="462642"/>
            <a:ext cx="1271187" cy="444500"/>
          </a:xfrm>
          <a:prstGeom prst="rect">
            <a:avLst/>
          </a:prstGeom>
        </p:spPr>
      </p:pic>
      <p:pic>
        <p:nvPicPr>
          <p:cNvPr id="3" name="Picture 2" descr="NM-Logo-Stacked-RGB.jpg"/>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533400" y="6400800"/>
            <a:ext cx="1447800" cy="270211"/>
          </a:xfrm>
          <a:prstGeom prst="rect">
            <a:avLst/>
          </a:prstGeom>
        </p:spPr>
      </p:pic>
    </p:spTree>
    <p:extLst>
      <p:ext uri="{BB962C8B-B14F-4D97-AF65-F5344CB8AC3E}">
        <p14:creationId xmlns:p14="http://schemas.microsoft.com/office/powerpoint/2010/main" val="1014940469"/>
      </p:ext>
    </p:extLst>
  </p:cSld>
  <p:clrMap bg1="lt1" tx1="dk1" bg2="lt2" tx2="dk2" accent1="accent1" accent2="accent2" accent3="accent3" accent4="accent4" accent5="accent5" accent6="accent6" hlink="hlink" folHlink="folHlink"/>
  <p:sldLayoutIdLst>
    <p:sldLayoutId id="2147483678" r:id="rId1"/>
    <p:sldLayoutId id="2147483711" r:id="rId2"/>
    <p:sldLayoutId id="2147483708" r:id="rId3"/>
    <p:sldLayoutId id="2147483709" r:id="rId4"/>
    <p:sldLayoutId id="2147483707" r:id="rId5"/>
    <p:sldLayoutId id="2147483710" r:id="rId6"/>
    <p:sldLayoutId id="2147483712" r:id="rId7"/>
    <p:sldLayoutId id="2147483713" r:id="rId8"/>
    <p:sldLayoutId id="2147483714" r:id="rId9"/>
    <p:sldLayoutId id="2147483715" r:id="rId10"/>
    <p:sldLayoutId id="2147483716" r:id="rId11"/>
    <p:sldLayoutId id="2147483717" r:id="rId12"/>
    <p:sldLayoutId id="2147483720" r:id="rId13"/>
    <p:sldLayoutId id="2147483685" r:id="rId14"/>
    <p:sldLayoutId id="2147483686" r:id="rId15"/>
    <p:sldLayoutId id="2147483687" r:id="rId16"/>
    <p:sldLayoutId id="2147483688" r:id="rId17"/>
    <p:sldLayoutId id="2147483689" r:id="rId18"/>
    <p:sldLayoutId id="2147483690" r:id="rId19"/>
    <p:sldLayoutId id="2147483691" r:id="rId20"/>
    <p:sldLayoutId id="2147483721" r:id="rId21"/>
    <p:sldLayoutId id="2147483722" r:id="rId22"/>
    <p:sldLayoutId id="2147483723" r:id="rId23"/>
  </p:sldLayoutIdLst>
  <p:hf hdr="0" ftr="0" dt="0"/>
  <p:txStyles>
    <p:titleStyle>
      <a:lvl1pPr algn="l" defTabSz="914400" rtl="0" eaLnBrk="1" latinLnBrk="0" hangingPunct="1">
        <a:lnSpc>
          <a:spcPct val="85000"/>
        </a:lnSpc>
        <a:spcBef>
          <a:spcPct val="0"/>
        </a:spcBef>
        <a:buNone/>
        <a:defRPr sz="2800" kern="1200" spc="-50" baseline="0">
          <a:solidFill>
            <a:schemeClr val="tx2"/>
          </a:solidFill>
          <a:latin typeface="+mj-lt"/>
          <a:ea typeface="+mj-ea"/>
          <a:cs typeface="+mj-cs"/>
        </a:defRPr>
      </a:lvl1pPr>
    </p:titleStyle>
    <p:body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22.tmp"/><Relationship Id="rId2" Type="http://schemas.openxmlformats.org/officeDocument/2006/relationships/notesSlide" Target="../notesSlides/notesSlide2.xml"/><Relationship Id="rId1" Type="http://schemas.openxmlformats.org/officeDocument/2006/relationships/slideLayout" Target="../slideLayouts/slideLayout23.xml"/><Relationship Id="rId5" Type="http://schemas.openxmlformats.org/officeDocument/2006/relationships/image" Target="../media/image24.tmp"/><Relationship Id="rId4" Type="http://schemas.openxmlformats.org/officeDocument/2006/relationships/image" Target="../media/image23.tmp"/></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hyperlink" Target="https://grants.nih.gov/grants/forms/biosketch.htm" TargetMode="External"/><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hyperlink" Target="https://www.ncbi.nlm.nih.gov/sciencv/"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hyperlink" Target="https://grants.nih.gov/grants/forms/biosketch.htm" TargetMode="External"/><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hyperlink" Target="https://galter.northwestern.edu/news/using-alternative-metrics-to-tell-your-science-story" TargetMode="External"/><Relationship Id="rId4" Type="http://schemas.openxmlformats.org/officeDocument/2006/relationships/hyperlink" Target="https://galter.northwestern.edu/News/writing-about-your-impact-in-the-new-nih-biosketch"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9.xml"/><Relationship Id="rId1" Type="http://schemas.openxmlformats.org/officeDocument/2006/relationships/slideLayout" Target="../slideLayouts/slideLayout14.xml"/><Relationship Id="rId5" Type="http://schemas.openxmlformats.org/officeDocument/2006/relationships/image" Target="../media/image34.tiff"/><Relationship Id="rId4" Type="http://schemas.openxmlformats.org/officeDocument/2006/relationships/image" Target="../media/image33.tiff"/></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14.xml"/><Relationship Id="rId5" Type="http://schemas.openxmlformats.org/officeDocument/2006/relationships/image" Target="../media/image3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hyperlink" Target="https://www.altmetric.com/explorer/outputs?q=%22psychiatric+disorders+and+violence%22&amp;scope=all&amp;show_details=3066656" TargetMode="External"/><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819400"/>
            <a:ext cx="3505200" cy="1143000"/>
          </a:xfrm>
        </p:spPr>
        <p:txBody>
          <a:bodyPr/>
          <a:lstStyle/>
          <a:p>
            <a:r>
              <a:rPr lang="en-US"/>
              <a:t>Using </a:t>
            </a:r>
            <a:r>
              <a:rPr lang="en-US" smtClean="0"/>
              <a:t>Alternative Metrics</a:t>
            </a:r>
            <a:r>
              <a:rPr lang="en-US" dirty="0">
                <a:solidFill>
                  <a:schemeClr val="tx1"/>
                </a:solidFill>
                <a:latin typeface="+mj-ea"/>
                <a:cs typeface="+mj-ea"/>
              </a:rPr>
              <a:t/>
            </a:r>
            <a:br>
              <a:rPr lang="en-US" dirty="0">
                <a:solidFill>
                  <a:schemeClr val="tx1"/>
                </a:solidFill>
                <a:latin typeface="+mj-ea"/>
                <a:cs typeface="+mj-ea"/>
              </a:rPr>
            </a:br>
            <a:r>
              <a:rPr lang="en-US" dirty="0"/>
              <a:t>in the NIH </a:t>
            </a:r>
            <a:r>
              <a:rPr lang="en-US" dirty="0" err="1"/>
              <a:t>Biosketch</a:t>
            </a:r>
            <a:endParaRPr lang="en-US" dirty="0"/>
          </a:p>
        </p:txBody>
      </p:sp>
      <p:sp>
        <p:nvSpPr>
          <p:cNvPr id="3" name="Subtitle 2"/>
          <p:cNvSpPr>
            <a:spLocks noGrp="1"/>
          </p:cNvSpPr>
          <p:nvPr>
            <p:ph type="subTitle" idx="1"/>
          </p:nvPr>
        </p:nvSpPr>
        <p:spPr>
          <a:xfrm>
            <a:off x="795495" y="4648200"/>
            <a:ext cx="5787292" cy="935515"/>
          </a:xfrm>
        </p:spPr>
        <p:txBody>
          <a:bodyPr vert="horz" lIns="0" tIns="0" rIns="91440" bIns="45720" rtlCol="0" anchor="t">
            <a:noAutofit/>
          </a:bodyPr>
          <a:lstStyle/>
          <a:p>
            <a:r>
              <a:rPr lang="en-US" sz="1800" dirty="0"/>
              <a:t>Presenters: </a:t>
            </a:r>
          </a:p>
          <a:p>
            <a:r>
              <a:rPr lang="en-US" sz="1800" dirty="0"/>
              <a:t>Karen </a:t>
            </a:r>
            <a:r>
              <a:rPr lang="en-US" sz="1800" dirty="0" err="1"/>
              <a:t>Gutzman</a:t>
            </a:r>
            <a:r>
              <a:rPr lang="en-US" sz="1800" dirty="0"/>
              <a:t>, Impact and Evaluation Librarian</a:t>
            </a:r>
          </a:p>
          <a:p>
            <a:r>
              <a:rPr lang="en-US" sz="1800" dirty="0"/>
              <a:t>Patricia Smith, Impact and Dissemination Librarian</a:t>
            </a:r>
          </a:p>
          <a:p>
            <a:r>
              <a:rPr lang="en-US" sz="1800" dirty="0"/>
              <a:t>Pamela Shaw, Biosciences and Bioinformatics Librarian</a:t>
            </a:r>
            <a:endParaRPr dirty="0">
              <a:solidFill>
                <a:schemeClr val="tx1"/>
              </a:solidFill>
            </a:endParaRPr>
          </a:p>
          <a:p>
            <a:endParaRPr lang="en-US" sz="1800" dirty="0"/>
          </a:p>
          <a:p>
            <a:r>
              <a:rPr lang="en-US" sz="1800" dirty="0" err="1"/>
              <a:t>Galter</a:t>
            </a:r>
            <a:r>
              <a:rPr lang="en-US" sz="1800" dirty="0"/>
              <a:t> Health Sciences Library</a:t>
            </a:r>
          </a:p>
          <a:p>
            <a:r>
              <a:rPr lang="en-US" sz="1800" dirty="0"/>
              <a:t>Feinberg School of Medicine</a:t>
            </a:r>
          </a:p>
          <a:p>
            <a:r>
              <a:rPr lang="en-US" sz="1800" dirty="0"/>
              <a:t>Northwestern University</a:t>
            </a:r>
          </a:p>
        </p:txBody>
      </p:sp>
    </p:spTree>
    <p:extLst>
      <p:ext uri="{BB962C8B-B14F-4D97-AF65-F5344CB8AC3E}">
        <p14:creationId xmlns:p14="http://schemas.microsoft.com/office/powerpoint/2010/main" val="4161447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Metrics and Impact Core</a:t>
            </a:r>
          </a:p>
        </p:txBody>
      </p:sp>
      <p:sp>
        <p:nvSpPr>
          <p:cNvPr id="4" name="Text Placeholder 3"/>
          <p:cNvSpPr>
            <a:spLocks noGrp="1"/>
          </p:cNvSpPr>
          <p:nvPr>
            <p:ph type="body" sz="quarter" idx="13"/>
          </p:nvPr>
        </p:nvSpPr>
        <p:spPr/>
        <p:txBody>
          <a:bodyPr/>
          <a:lstStyle/>
          <a:p>
            <a:r>
              <a:rPr lang="en-US" i="1" dirty="0">
                <a:solidFill>
                  <a:schemeClr val="tx1"/>
                </a:solidFill>
              </a:rPr>
              <a:t>resources and services for our faculty, staff, and students</a:t>
            </a:r>
          </a:p>
        </p:txBody>
      </p:sp>
      <p:pic>
        <p:nvPicPr>
          <p:cNvPr id="5" name="Picture 4"/>
          <p:cNvPicPr>
            <a:picLocks noChangeAspect="1"/>
          </p:cNvPicPr>
          <p:nvPr/>
        </p:nvPicPr>
        <p:blipFill rotWithShape="1">
          <a:blip r:embed="rId2"/>
          <a:srcRect l="19721" t="9677" r="20111" b="12667"/>
          <a:stretch/>
        </p:blipFill>
        <p:spPr>
          <a:xfrm>
            <a:off x="4238705" y="1697261"/>
            <a:ext cx="4268440" cy="3429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5231763" y="5281782"/>
            <a:ext cx="3533695" cy="767686"/>
          </a:xfrm>
          <a:prstGeom prst="rect">
            <a:avLst/>
          </a:prstGeom>
          <a:noFill/>
        </p:spPr>
        <p:txBody>
          <a:bodyPr wrap="square" lIns="0" tIns="0" rIns="0" bIns="0" rtlCol="0">
            <a:noAutofit/>
          </a:bodyPr>
          <a:lstStyle/>
          <a:p>
            <a:pPr>
              <a:lnSpc>
                <a:spcPct val="90000"/>
              </a:lnSpc>
            </a:pPr>
            <a:r>
              <a:rPr lang="en-US" sz="1200" i="1" spc="-50" dirty="0"/>
              <a:t>(above) Screenshot of Metrics and Impact Core homepage</a:t>
            </a:r>
          </a:p>
          <a:p>
            <a:pPr>
              <a:lnSpc>
                <a:spcPct val="90000"/>
              </a:lnSpc>
            </a:pPr>
            <a:r>
              <a:rPr lang="en-US" sz="1200" i="1" dirty="0"/>
              <a:t>http://galter.northwestern.edu/Request-Services-and-Materials/metrics-and-impact-core-mic</a:t>
            </a:r>
          </a:p>
          <a:p>
            <a:pPr>
              <a:lnSpc>
                <a:spcPct val="90000"/>
              </a:lnSpc>
              <a:spcBef>
                <a:spcPts val="600"/>
              </a:spcBef>
            </a:pPr>
            <a:endParaRPr lang="en-US" sz="1200" i="1" spc="-50" dirty="0"/>
          </a:p>
        </p:txBody>
      </p:sp>
      <p:sp>
        <p:nvSpPr>
          <p:cNvPr id="7" name="Rectangle 6"/>
          <p:cNvSpPr/>
          <p:nvPr/>
        </p:nvSpPr>
        <p:spPr>
          <a:xfrm>
            <a:off x="533400" y="1600200"/>
            <a:ext cx="3581400" cy="4062651"/>
          </a:xfrm>
          <a:prstGeom prst="rect">
            <a:avLst/>
          </a:prstGeom>
        </p:spPr>
        <p:txBody>
          <a:bodyPr wrap="square">
            <a:spAutoFit/>
          </a:bodyPr>
          <a:lstStyle/>
          <a:p>
            <a:r>
              <a:rPr lang="en-US" dirty="0"/>
              <a:t>The core provides extensive advisory services for researchers, groups or departments on topics such as:</a:t>
            </a:r>
          </a:p>
          <a:p>
            <a:endParaRPr lang="en-US" dirty="0"/>
          </a:p>
          <a:p>
            <a:pPr marL="250825" lvl="1" indent="-250825">
              <a:buClr>
                <a:srgbClr val="605F62"/>
              </a:buClr>
              <a:buSzPct val="80000"/>
              <a:buFont typeface="Symbol" pitchFamily="18" charset="2"/>
              <a:buChar char="-"/>
            </a:pPr>
            <a:r>
              <a:rPr lang="en-US" sz="1600" spc="-50" dirty="0"/>
              <a:t>developing successful publishing strategies</a:t>
            </a:r>
          </a:p>
          <a:p>
            <a:pPr marL="0" lvl="1">
              <a:buClr>
                <a:srgbClr val="605F62"/>
              </a:buClr>
              <a:buSzPct val="80000"/>
            </a:pPr>
            <a:endParaRPr lang="en-US" sz="800" spc="-50" dirty="0"/>
          </a:p>
          <a:p>
            <a:pPr marL="250825" lvl="1" indent="-250825">
              <a:buClr>
                <a:srgbClr val="605F62"/>
              </a:buClr>
              <a:buSzPct val="80000"/>
              <a:buFont typeface="Symbol" pitchFamily="18" charset="2"/>
              <a:buChar char="-"/>
            </a:pPr>
            <a:r>
              <a:rPr lang="en-US" sz="1600" spc="-50" dirty="0"/>
              <a:t>managing or tracking publications</a:t>
            </a:r>
          </a:p>
          <a:p>
            <a:pPr marL="250825" lvl="1" indent="-250825">
              <a:buClr>
                <a:srgbClr val="605F62"/>
              </a:buClr>
              <a:buSzPct val="80000"/>
              <a:buFont typeface="Symbol" pitchFamily="18" charset="2"/>
              <a:buChar char="-"/>
            </a:pPr>
            <a:endParaRPr lang="en-US" sz="800" spc="-50" dirty="0"/>
          </a:p>
          <a:p>
            <a:pPr marL="250825" lvl="1" indent="-250825">
              <a:buClr>
                <a:srgbClr val="605F62"/>
              </a:buClr>
              <a:buSzPct val="80000"/>
              <a:buFont typeface="Symbol" pitchFamily="18" charset="2"/>
              <a:buChar char="-"/>
            </a:pPr>
            <a:r>
              <a:rPr lang="en-US" sz="1600" spc="-50" dirty="0"/>
              <a:t>maintaining an impactful online identity</a:t>
            </a:r>
          </a:p>
          <a:p>
            <a:pPr marL="250825" lvl="1" indent="-250825">
              <a:buClr>
                <a:srgbClr val="605F62"/>
              </a:buClr>
              <a:buSzPct val="80000"/>
              <a:buFont typeface="Symbol" pitchFamily="18" charset="2"/>
              <a:buChar char="-"/>
            </a:pPr>
            <a:endParaRPr lang="en-US" sz="800" spc="-50" dirty="0"/>
          </a:p>
          <a:p>
            <a:pPr marL="250825" lvl="1" indent="-250825">
              <a:buClr>
                <a:srgbClr val="605F62"/>
              </a:buClr>
              <a:buSzPct val="80000"/>
              <a:buFont typeface="Symbol" pitchFamily="18" charset="2"/>
              <a:buChar char="-"/>
            </a:pPr>
            <a:r>
              <a:rPr lang="en-US" sz="1600" spc="-50" dirty="0"/>
              <a:t>measuring or assessing research impact by discipline</a:t>
            </a:r>
          </a:p>
          <a:p>
            <a:pPr marL="250825" lvl="1" indent="-250825">
              <a:buClr>
                <a:srgbClr val="605F62"/>
              </a:buClr>
              <a:buSzPct val="80000"/>
              <a:buFont typeface="Symbol" pitchFamily="18" charset="2"/>
              <a:buChar char="-"/>
            </a:pPr>
            <a:endParaRPr lang="en-US" sz="800" spc="-50" dirty="0"/>
          </a:p>
          <a:p>
            <a:pPr marL="250825" lvl="1" indent="-250825">
              <a:buClr>
                <a:srgbClr val="605F62"/>
              </a:buClr>
              <a:buSzPct val="80000"/>
              <a:buFont typeface="Symbol" pitchFamily="18" charset="2"/>
              <a:buChar char="-"/>
            </a:pPr>
            <a:r>
              <a:rPr lang="en-US" sz="1600" spc="-50" dirty="0"/>
              <a:t>communicating research impact to audiences</a:t>
            </a:r>
          </a:p>
        </p:txBody>
      </p:sp>
    </p:spTree>
    <p:extLst>
      <p:ext uri="{BB962C8B-B14F-4D97-AF65-F5344CB8AC3E}">
        <p14:creationId xmlns:p14="http://schemas.microsoft.com/office/powerpoint/2010/main" val="1468914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Data sources and tools</a:t>
            </a:r>
          </a:p>
        </p:txBody>
      </p:sp>
      <p:sp>
        <p:nvSpPr>
          <p:cNvPr id="4" name="Content Placeholder 2"/>
          <p:cNvSpPr txBox="1">
            <a:spLocks/>
          </p:cNvSpPr>
          <p:nvPr/>
        </p:nvSpPr>
        <p:spPr>
          <a:xfrm>
            <a:off x="515744" y="1044282"/>
            <a:ext cx="4284856" cy="4351338"/>
          </a:xfrm>
          <a:prstGeom prst="rect">
            <a:avLst/>
          </a:prstGeom>
        </p:spPr>
        <p:txBody>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dirty="0"/>
              <a:t>Bibliographic databases: </a:t>
            </a:r>
          </a:p>
          <a:p>
            <a:pPr lvl="1"/>
            <a:r>
              <a:rPr lang="en-US" sz="1600" b="1" dirty="0"/>
              <a:t>Scopus (Elsevier)</a:t>
            </a:r>
          </a:p>
          <a:p>
            <a:pPr lvl="1"/>
            <a:r>
              <a:rPr lang="en-US" sz="1600" b="1" dirty="0"/>
              <a:t>PubMed (NLM)</a:t>
            </a:r>
          </a:p>
          <a:p>
            <a:pPr lvl="1"/>
            <a:r>
              <a:rPr lang="en-US" sz="1600" b="1" dirty="0"/>
              <a:t>Web of Science (</a:t>
            </a:r>
            <a:r>
              <a:rPr lang="en-US" sz="1600" b="1" dirty="0" err="1"/>
              <a:t>Clarivate</a:t>
            </a:r>
            <a:r>
              <a:rPr lang="en-US" sz="1600" b="1" dirty="0"/>
              <a:t> Analytics)</a:t>
            </a:r>
          </a:p>
          <a:p>
            <a:pPr lvl="1"/>
            <a:r>
              <a:rPr lang="en-US" sz="1600" dirty="0"/>
              <a:t>NU Scholars (Elsevier)</a:t>
            </a:r>
          </a:p>
          <a:p>
            <a:pPr lvl="1"/>
            <a:r>
              <a:rPr lang="en-US" sz="1600" dirty="0"/>
              <a:t>Google Scholar</a:t>
            </a:r>
          </a:p>
          <a:p>
            <a:pPr lvl="1"/>
            <a:r>
              <a:rPr lang="en-US" sz="1600" dirty="0" err="1"/>
              <a:t>Sympletic</a:t>
            </a:r>
            <a:r>
              <a:rPr lang="en-US" sz="1600" dirty="0"/>
              <a:t> Elements</a:t>
            </a:r>
          </a:p>
          <a:p>
            <a:endParaRPr lang="en-US" dirty="0"/>
          </a:p>
        </p:txBody>
      </p:sp>
      <p:sp>
        <p:nvSpPr>
          <p:cNvPr id="6" name="TextBox 5"/>
          <p:cNvSpPr txBox="1"/>
          <p:nvPr/>
        </p:nvSpPr>
        <p:spPr>
          <a:xfrm>
            <a:off x="651908" y="3431137"/>
            <a:ext cx="5029200" cy="2057400"/>
          </a:xfrm>
          <a:prstGeom prst="rect">
            <a:avLst/>
          </a:prstGeom>
          <a:noFill/>
        </p:spPr>
        <p:txBody>
          <a:bodyPr wrap="square" lIns="0" tIns="0" rIns="0" bIns="0" rtlCol="0">
            <a:noAutofit/>
          </a:bodyPr>
          <a:lstStyle/>
          <a:p>
            <a:pPr marL="174625" indent="-174625">
              <a:lnSpc>
                <a:spcPct val="90000"/>
              </a:lnSpc>
              <a:spcBef>
                <a:spcPct val="20000"/>
              </a:spcBef>
              <a:buClr>
                <a:schemeClr val="accent1"/>
              </a:buClr>
              <a:buFont typeface="Arial" pitchFamily="34" charset="0"/>
              <a:buChar char="•"/>
            </a:pPr>
            <a:r>
              <a:rPr lang="en-US" sz="2000" spc="-50" dirty="0"/>
              <a:t>Visualization tools</a:t>
            </a:r>
          </a:p>
          <a:p>
            <a:pPr lvl="1" indent="-250825">
              <a:lnSpc>
                <a:spcPct val="90000"/>
              </a:lnSpc>
              <a:spcBef>
                <a:spcPct val="20000"/>
              </a:spcBef>
              <a:buClr>
                <a:srgbClr val="605F62"/>
              </a:buClr>
              <a:buFont typeface="Symbol" pitchFamily="18" charset="2"/>
              <a:buChar char="-"/>
            </a:pPr>
            <a:r>
              <a:rPr lang="en-US" sz="1600" spc="-50" dirty="0"/>
              <a:t>Sci2 Tool</a:t>
            </a:r>
          </a:p>
          <a:p>
            <a:pPr lvl="1" indent="-250825">
              <a:lnSpc>
                <a:spcPct val="90000"/>
              </a:lnSpc>
              <a:spcBef>
                <a:spcPct val="20000"/>
              </a:spcBef>
              <a:buClr>
                <a:srgbClr val="605F62"/>
              </a:buClr>
              <a:buFont typeface="Symbol" pitchFamily="18" charset="2"/>
              <a:buChar char="-"/>
            </a:pPr>
            <a:r>
              <a:rPr lang="en-US" sz="1600" spc="-50" dirty="0" err="1"/>
              <a:t>Gephi</a:t>
            </a:r>
            <a:r>
              <a:rPr lang="en-US" sz="1600" spc="-50" dirty="0"/>
              <a:t> </a:t>
            </a:r>
          </a:p>
          <a:p>
            <a:pPr lvl="1" indent="-250825">
              <a:lnSpc>
                <a:spcPct val="90000"/>
              </a:lnSpc>
              <a:spcBef>
                <a:spcPct val="20000"/>
              </a:spcBef>
              <a:buClr>
                <a:srgbClr val="605F62"/>
              </a:buClr>
              <a:buFont typeface="Symbol" pitchFamily="18" charset="2"/>
              <a:buChar char="-"/>
            </a:pPr>
            <a:r>
              <a:rPr lang="en-US" sz="1600" spc="-50" dirty="0" err="1"/>
              <a:t>Pajek</a:t>
            </a:r>
            <a:endParaRPr lang="en-US" sz="1600" spc="-50" dirty="0"/>
          </a:p>
          <a:p>
            <a:pPr lvl="1" indent="-250825">
              <a:lnSpc>
                <a:spcPct val="90000"/>
              </a:lnSpc>
              <a:spcBef>
                <a:spcPct val="20000"/>
              </a:spcBef>
              <a:buClr>
                <a:srgbClr val="605F62"/>
              </a:buClr>
              <a:buFont typeface="Symbol" pitchFamily="18" charset="2"/>
              <a:buChar char="-"/>
            </a:pPr>
            <a:r>
              <a:rPr lang="en-US" sz="1600" spc="-50" dirty="0" err="1"/>
              <a:t>VOSviewer</a:t>
            </a:r>
            <a:endParaRPr lang="en-US" sz="1600" spc="-50" dirty="0"/>
          </a:p>
          <a:p>
            <a:pPr lvl="1" indent="-250825">
              <a:lnSpc>
                <a:spcPct val="90000"/>
              </a:lnSpc>
              <a:spcBef>
                <a:spcPct val="20000"/>
              </a:spcBef>
              <a:buClr>
                <a:srgbClr val="605F62"/>
              </a:buClr>
              <a:buFont typeface="Symbol" pitchFamily="18" charset="2"/>
              <a:buChar char="-"/>
            </a:pPr>
            <a:r>
              <a:rPr lang="en-US" sz="1600" spc="-50" dirty="0" err="1"/>
              <a:t>CitNetExplorer</a:t>
            </a:r>
            <a:endParaRPr lang="en-US" sz="1600" spc="-50" dirty="0"/>
          </a:p>
          <a:p>
            <a:pPr lvl="1" indent="-250825">
              <a:lnSpc>
                <a:spcPct val="90000"/>
              </a:lnSpc>
              <a:spcBef>
                <a:spcPct val="20000"/>
              </a:spcBef>
              <a:buClr>
                <a:srgbClr val="605F62"/>
              </a:buClr>
              <a:buFont typeface="Symbol" pitchFamily="18" charset="2"/>
              <a:buChar char="-"/>
            </a:pPr>
            <a:r>
              <a:rPr lang="en-US" sz="1600" spc="-50" dirty="0"/>
              <a:t>Tableau</a:t>
            </a:r>
          </a:p>
          <a:p>
            <a:pPr lvl="1" indent="-250825">
              <a:lnSpc>
                <a:spcPct val="90000"/>
              </a:lnSpc>
              <a:spcBef>
                <a:spcPct val="20000"/>
              </a:spcBef>
              <a:buClr>
                <a:srgbClr val="605F62"/>
              </a:buClr>
              <a:buFont typeface="Symbol" pitchFamily="18" charset="2"/>
              <a:buChar char="-"/>
            </a:pPr>
            <a:r>
              <a:rPr lang="en-US" sz="1600" spc="-50" dirty="0"/>
              <a:t>Microsoft Excel</a:t>
            </a:r>
          </a:p>
          <a:p>
            <a:pPr marL="342900" indent="-342900">
              <a:lnSpc>
                <a:spcPct val="90000"/>
              </a:lnSpc>
              <a:spcBef>
                <a:spcPts val="600"/>
              </a:spcBef>
              <a:buFont typeface="Arial" panose="020B0604020202020204" pitchFamily="34" charset="0"/>
              <a:buChar char="•"/>
            </a:pPr>
            <a:endParaRPr lang="en-US" sz="1850" spc="-50" dirty="0"/>
          </a:p>
        </p:txBody>
      </p:sp>
      <p:grpSp>
        <p:nvGrpSpPr>
          <p:cNvPr id="11" name="Group 10"/>
          <p:cNvGrpSpPr/>
          <p:nvPr/>
        </p:nvGrpSpPr>
        <p:grpSpPr>
          <a:xfrm>
            <a:off x="3505200" y="4724400"/>
            <a:ext cx="5114121" cy="1797429"/>
            <a:chOff x="4847583" y="2604180"/>
            <a:chExt cx="4191000" cy="1472985"/>
          </a:xfrm>
        </p:grpSpPr>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4889" t="23593" r="2789" b="25056"/>
            <a:stretch/>
          </p:blipFill>
          <p:spPr>
            <a:xfrm>
              <a:off x="4847583" y="2604180"/>
              <a:ext cx="4191000" cy="14492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77456" t="91598"/>
            <a:stretch/>
          </p:blipFill>
          <p:spPr>
            <a:xfrm rot="10800000" flipV="1">
              <a:off x="7963876" y="3847634"/>
              <a:ext cx="990601" cy="229531"/>
            </a:xfrm>
            <a:prstGeom prst="rect">
              <a:avLst/>
            </a:prstGeom>
          </p:spPr>
        </p:pic>
      </p:gr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3938" y="2819400"/>
            <a:ext cx="1707662" cy="16601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p:cNvPicPr>
            <a:picLocks noChangeAspect="1"/>
          </p:cNvPicPr>
          <p:nvPr/>
        </p:nvPicPr>
        <p:blipFill rotWithShape="1">
          <a:blip r:embed="rId6" cstate="print">
            <a:extLst>
              <a:ext uri="{28A0092B-C50C-407E-A947-70E740481C1C}">
                <a14:useLocalDpi xmlns:a14="http://schemas.microsoft.com/office/drawing/2010/main" val="0"/>
              </a:ext>
            </a:extLst>
          </a:blip>
          <a:srcRect l="36977" t="50000" b="10000"/>
          <a:stretch/>
        </p:blipFill>
        <p:spPr>
          <a:xfrm>
            <a:off x="5495121" y="2819400"/>
            <a:ext cx="3124200" cy="16601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TextBox 12"/>
          <p:cNvSpPr txBox="1"/>
          <p:nvPr/>
        </p:nvSpPr>
        <p:spPr>
          <a:xfrm>
            <a:off x="6633760" y="4343400"/>
            <a:ext cx="1066800" cy="288083"/>
          </a:xfrm>
          <a:prstGeom prst="rect">
            <a:avLst/>
          </a:prstGeom>
          <a:solidFill>
            <a:srgbClr val="61468B"/>
          </a:solidFill>
        </p:spPr>
        <p:txBody>
          <a:bodyPr wrap="square" lIns="0" tIns="0" rIns="0" bIns="0" rtlCol="0">
            <a:noAutofit/>
          </a:bodyPr>
          <a:lstStyle/>
          <a:p>
            <a:pPr algn="ctr">
              <a:lnSpc>
                <a:spcPct val="90000"/>
              </a:lnSpc>
              <a:spcBef>
                <a:spcPts val="600"/>
              </a:spcBef>
            </a:pPr>
            <a:r>
              <a:rPr lang="en-US" sz="1850" i="1" spc="-50" dirty="0">
                <a:solidFill>
                  <a:schemeClr val="bg1"/>
                </a:solidFill>
              </a:rPr>
              <a:t>Tableau</a:t>
            </a:r>
          </a:p>
        </p:txBody>
      </p:sp>
      <p:sp>
        <p:nvSpPr>
          <p:cNvPr id="14" name="TextBox 13"/>
          <p:cNvSpPr txBox="1"/>
          <p:nvPr/>
        </p:nvSpPr>
        <p:spPr>
          <a:xfrm>
            <a:off x="5315986" y="6324600"/>
            <a:ext cx="1164421" cy="288083"/>
          </a:xfrm>
          <a:prstGeom prst="rect">
            <a:avLst/>
          </a:prstGeom>
          <a:solidFill>
            <a:srgbClr val="61468B"/>
          </a:solidFill>
        </p:spPr>
        <p:txBody>
          <a:bodyPr wrap="square" lIns="0" tIns="0" rIns="0" bIns="0" rtlCol="0">
            <a:noAutofit/>
          </a:bodyPr>
          <a:lstStyle/>
          <a:p>
            <a:pPr algn="ctr">
              <a:lnSpc>
                <a:spcPct val="90000"/>
              </a:lnSpc>
              <a:spcBef>
                <a:spcPts val="600"/>
              </a:spcBef>
            </a:pPr>
            <a:r>
              <a:rPr lang="en-US" sz="1850" i="1" spc="-50" dirty="0" err="1">
                <a:solidFill>
                  <a:schemeClr val="bg1"/>
                </a:solidFill>
              </a:rPr>
              <a:t>VOSviewer</a:t>
            </a:r>
            <a:endParaRPr lang="en-US" sz="1850" i="1" spc="-50" dirty="0">
              <a:solidFill>
                <a:schemeClr val="bg1"/>
              </a:solidFill>
            </a:endParaRPr>
          </a:p>
        </p:txBody>
      </p:sp>
      <p:sp>
        <p:nvSpPr>
          <p:cNvPr id="15" name="TextBox 14"/>
          <p:cNvSpPr txBox="1"/>
          <p:nvPr/>
        </p:nvSpPr>
        <p:spPr>
          <a:xfrm>
            <a:off x="3733800" y="4343400"/>
            <a:ext cx="1066800" cy="288083"/>
          </a:xfrm>
          <a:prstGeom prst="rect">
            <a:avLst/>
          </a:prstGeom>
          <a:solidFill>
            <a:srgbClr val="61468B"/>
          </a:solidFill>
        </p:spPr>
        <p:txBody>
          <a:bodyPr wrap="square" lIns="0" tIns="0" rIns="0" bIns="0" rtlCol="0">
            <a:noAutofit/>
          </a:bodyPr>
          <a:lstStyle/>
          <a:p>
            <a:pPr algn="ctr">
              <a:lnSpc>
                <a:spcPct val="90000"/>
              </a:lnSpc>
              <a:spcBef>
                <a:spcPts val="600"/>
              </a:spcBef>
            </a:pPr>
            <a:r>
              <a:rPr lang="en-US" sz="1850" i="1" spc="-50" dirty="0" err="1">
                <a:solidFill>
                  <a:schemeClr val="bg1"/>
                </a:solidFill>
              </a:rPr>
              <a:t>Gephi</a:t>
            </a:r>
            <a:endParaRPr lang="en-US" sz="1850" i="1" spc="-50" dirty="0">
              <a:solidFill>
                <a:schemeClr val="bg1"/>
              </a:solidFill>
            </a:endParaRPr>
          </a:p>
        </p:txBody>
      </p:sp>
      <p:sp>
        <p:nvSpPr>
          <p:cNvPr id="16" name="Rectangle 15"/>
          <p:cNvSpPr/>
          <p:nvPr/>
        </p:nvSpPr>
        <p:spPr>
          <a:xfrm>
            <a:off x="4495800" y="1015541"/>
            <a:ext cx="4495800" cy="1959511"/>
          </a:xfrm>
          <a:prstGeom prst="rect">
            <a:avLst/>
          </a:prstGeom>
        </p:spPr>
        <p:txBody>
          <a:bodyPr wrap="square" anchor="t">
            <a:spAutoFit/>
          </a:bodyPr>
          <a:lstStyle/>
          <a:p>
            <a:pPr marL="174625" indent="-174625">
              <a:spcBef>
                <a:spcPct val="20000"/>
              </a:spcBef>
              <a:buClr>
                <a:schemeClr val="accent1"/>
              </a:buClr>
              <a:buSzPct val="80000"/>
              <a:buFont typeface="Arial" pitchFamily="34" charset="0"/>
              <a:buChar char="•"/>
            </a:pPr>
            <a:r>
              <a:rPr lang="en-US" sz="2000" spc="-50" dirty="0"/>
              <a:t>Other databases:</a:t>
            </a:r>
          </a:p>
          <a:p>
            <a:pPr lvl="1" indent="-250825">
              <a:lnSpc>
                <a:spcPct val="90000"/>
              </a:lnSpc>
              <a:spcBef>
                <a:spcPct val="20000"/>
              </a:spcBef>
              <a:spcAft>
                <a:spcPts val="400"/>
              </a:spcAft>
              <a:buClr>
                <a:srgbClr val="605F62"/>
              </a:buClr>
              <a:buSzPct val="80000"/>
              <a:buFont typeface="Symbol" pitchFamily="18" charset="2"/>
              <a:buChar char="-"/>
            </a:pPr>
            <a:r>
              <a:rPr lang="en-US" sz="1600" b="1" spc="-50" dirty="0" err="1"/>
              <a:t>iCite</a:t>
            </a:r>
            <a:r>
              <a:rPr lang="en-US" sz="1600" b="1" spc="-50" dirty="0"/>
              <a:t> Tool</a:t>
            </a:r>
          </a:p>
          <a:p>
            <a:pPr lvl="1" indent="-250825">
              <a:lnSpc>
                <a:spcPct val="90000"/>
              </a:lnSpc>
              <a:spcBef>
                <a:spcPct val="20000"/>
              </a:spcBef>
              <a:spcAft>
                <a:spcPts val="400"/>
              </a:spcAft>
              <a:buClr>
                <a:srgbClr val="605F62"/>
              </a:buClr>
              <a:buSzPct val="80000"/>
              <a:buFont typeface="Symbol" pitchFamily="18" charset="2"/>
              <a:buChar char="-"/>
            </a:pPr>
            <a:r>
              <a:rPr lang="en-US" sz="1600" spc="-50" dirty="0"/>
              <a:t>NIH </a:t>
            </a:r>
            <a:r>
              <a:rPr lang="en-US" sz="1600" spc="-50" dirty="0" err="1"/>
              <a:t>RePORTER</a:t>
            </a:r>
            <a:endParaRPr lang="en-US" sz="1600" spc="-50" dirty="0"/>
          </a:p>
          <a:p>
            <a:pPr marL="491490" lvl="1" indent="-285750">
              <a:lnSpc>
                <a:spcPct val="90000"/>
              </a:lnSpc>
              <a:spcBef>
                <a:spcPct val="20000"/>
              </a:spcBef>
              <a:spcAft>
                <a:spcPts val="400"/>
              </a:spcAft>
              <a:buClr>
                <a:srgbClr val="605F62"/>
              </a:buClr>
              <a:buSzPct val="80000"/>
              <a:buFont typeface="Symbol" pitchFamily="18" charset="2"/>
              <a:buChar char="-"/>
            </a:pPr>
            <a:r>
              <a:rPr lang="en-US" sz="1600" b="1" spc="-50" dirty="0" err="1"/>
              <a:t>Altmetric</a:t>
            </a:r>
            <a:r>
              <a:rPr lang="en-US" sz="1600" b="1" spc="-50" dirty="0"/>
              <a:t> Bookmarklet</a:t>
            </a:r>
            <a:endParaRPr b="1" dirty="0"/>
          </a:p>
          <a:p>
            <a:pPr lvl="1" indent="-250825">
              <a:lnSpc>
                <a:spcPct val="90000"/>
              </a:lnSpc>
              <a:spcBef>
                <a:spcPct val="20000"/>
              </a:spcBef>
              <a:spcAft>
                <a:spcPts val="400"/>
              </a:spcAft>
              <a:buClr>
                <a:srgbClr val="605F62"/>
              </a:buClr>
              <a:buSzPct val="80000"/>
              <a:buFont typeface="Symbol" pitchFamily="18" charset="2"/>
              <a:buChar char="-"/>
            </a:pPr>
            <a:r>
              <a:rPr lang="en-US" sz="1600" spc="-50" dirty="0" err="1"/>
              <a:t>InCites</a:t>
            </a:r>
            <a:r>
              <a:rPr lang="en-US" sz="1600" spc="-50" dirty="0"/>
              <a:t> (</a:t>
            </a:r>
            <a:r>
              <a:rPr lang="en-US" sz="1600" spc="-50" dirty="0" err="1"/>
              <a:t>Clarivate</a:t>
            </a:r>
            <a:r>
              <a:rPr lang="en-US" sz="1600" spc="-50" dirty="0"/>
              <a:t> Analytics)</a:t>
            </a:r>
          </a:p>
          <a:p>
            <a:pPr lvl="1" indent="-250825">
              <a:lnSpc>
                <a:spcPct val="90000"/>
              </a:lnSpc>
              <a:spcBef>
                <a:spcPct val="20000"/>
              </a:spcBef>
              <a:spcAft>
                <a:spcPts val="400"/>
              </a:spcAft>
              <a:buClr>
                <a:srgbClr val="605F62"/>
              </a:buClr>
              <a:buSzPct val="80000"/>
              <a:buFont typeface="Symbol" pitchFamily="18" charset="2"/>
              <a:buChar char="-"/>
            </a:pPr>
            <a:endParaRPr lang="en-US" sz="1600" spc="-50" dirty="0"/>
          </a:p>
        </p:txBody>
      </p:sp>
      <p:sp>
        <p:nvSpPr>
          <p:cNvPr id="17" name="Text Placeholder 3"/>
          <p:cNvSpPr txBox="1">
            <a:spLocks/>
          </p:cNvSpPr>
          <p:nvPr/>
        </p:nvSpPr>
        <p:spPr>
          <a:xfrm>
            <a:off x="871174" y="771030"/>
            <a:ext cx="6854952" cy="457200"/>
          </a:xfrm>
          <a:prstGeom prst="rect">
            <a:avLst/>
          </a:prstGeom>
        </p:spPr>
        <p:txBody>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85000"/>
              </a:lnSpc>
              <a:spcBef>
                <a:spcPts val="0"/>
              </a:spcBef>
              <a:buNone/>
            </a:pPr>
            <a:r>
              <a:rPr lang="en-US" sz="2000" i="1" spc="-80" dirty="0" smtClean="0"/>
              <a:t>within the Metrics and Impact Core</a:t>
            </a:r>
            <a:endParaRPr lang="en-US" sz="2000" i="1" spc="-80" dirty="0"/>
          </a:p>
        </p:txBody>
      </p:sp>
    </p:spTree>
    <p:extLst>
      <p:ext uri="{BB962C8B-B14F-4D97-AF65-F5344CB8AC3E}">
        <p14:creationId xmlns:p14="http://schemas.microsoft.com/office/powerpoint/2010/main" val="1190510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Evaluation frameworks we use often</a:t>
            </a:r>
            <a:endParaRPr lang="en-US" b="1" dirty="0"/>
          </a:p>
        </p:txBody>
      </p:sp>
      <p:sp>
        <p:nvSpPr>
          <p:cNvPr id="5" name="Rectangle 4"/>
          <p:cNvSpPr/>
          <p:nvPr/>
        </p:nvSpPr>
        <p:spPr>
          <a:xfrm>
            <a:off x="9372600" y="1066097"/>
            <a:ext cx="8839200" cy="523220"/>
          </a:xfrm>
          <a:prstGeom prst="rect">
            <a:avLst/>
          </a:prstGeom>
        </p:spPr>
        <p:txBody>
          <a:bodyPr wrap="square">
            <a:spAutoFit/>
          </a:bodyPr>
          <a:lstStyle/>
          <a:p>
            <a:endParaRPr lang="en-US" sz="1400" dirty="0" smtClean="0"/>
          </a:p>
          <a:p>
            <a:r>
              <a:rPr lang="en-US" sz="1400" dirty="0"/>
              <a:t>		</a:t>
            </a:r>
          </a:p>
        </p:txBody>
      </p:sp>
      <p:pic>
        <p:nvPicPr>
          <p:cNvPr id="6" name="Picture 5" descr="RAND_RR1606.pdf (SECURED) - Adobe Acrobat Pro"/>
          <p:cNvPicPr>
            <a:picLocks noChangeAspect="1"/>
          </p:cNvPicPr>
          <p:nvPr/>
        </p:nvPicPr>
        <p:blipFill rotWithShape="1">
          <a:blip r:embed="rId3" cstate="print">
            <a:extLst>
              <a:ext uri="{28A0092B-C50C-407E-A947-70E740481C1C}">
                <a14:useLocalDpi xmlns:a14="http://schemas.microsoft.com/office/drawing/2010/main" val="0"/>
              </a:ext>
            </a:extLst>
          </a:blip>
          <a:srcRect l="29381" t="10484" r="28144" b="1375"/>
          <a:stretch/>
        </p:blipFill>
        <p:spPr>
          <a:xfrm>
            <a:off x="5766617" y="1228230"/>
            <a:ext cx="2881998" cy="37563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ctangle 6"/>
          <p:cNvSpPr/>
          <p:nvPr/>
        </p:nvSpPr>
        <p:spPr>
          <a:xfrm>
            <a:off x="5635548" y="5065529"/>
            <a:ext cx="3279851" cy="830997"/>
          </a:xfrm>
          <a:prstGeom prst="rect">
            <a:avLst/>
          </a:prstGeom>
        </p:spPr>
        <p:txBody>
          <a:bodyPr wrap="square">
            <a:spAutoFit/>
          </a:bodyPr>
          <a:lstStyle/>
          <a:p>
            <a:r>
              <a:rPr lang="en-US" sz="1200" i="1" dirty="0" smtClean="0"/>
              <a:t>(above) Screenshot of 100 Metrics paper by AAMC and RAND Europe: http</a:t>
            </a:r>
            <a:r>
              <a:rPr lang="en-US" sz="1200" i="1" dirty="0"/>
              <a:t>://www.rand.org/pubs/research_reports/RR1606.html</a:t>
            </a:r>
          </a:p>
        </p:txBody>
      </p:sp>
      <p:grpSp>
        <p:nvGrpSpPr>
          <p:cNvPr id="8" name="Group 7"/>
          <p:cNvGrpSpPr/>
          <p:nvPr/>
        </p:nvGrpSpPr>
        <p:grpSpPr>
          <a:xfrm>
            <a:off x="1192397" y="1216590"/>
            <a:ext cx="4252997" cy="2653075"/>
            <a:chOff x="1233403" y="1183634"/>
            <a:chExt cx="4252997" cy="2653075"/>
          </a:xfrm>
        </p:grpSpPr>
        <p:grpSp>
          <p:nvGrpSpPr>
            <p:cNvPr id="9" name="Group 8"/>
            <p:cNvGrpSpPr/>
            <p:nvPr/>
          </p:nvGrpSpPr>
          <p:grpSpPr>
            <a:xfrm>
              <a:off x="1233403" y="1183634"/>
              <a:ext cx="4245044" cy="2601803"/>
              <a:chOff x="354645" y="1707335"/>
              <a:chExt cx="4245044" cy="2601803"/>
            </a:xfrm>
          </p:grpSpPr>
          <p:pic>
            <p:nvPicPr>
              <p:cNvPr id="11" name="Picture 10" descr="Assessing the Impact of Research | Becker Medical Library - Mozilla Firefox"/>
              <p:cNvPicPr>
                <a:picLocks noChangeAspect="1"/>
              </p:cNvPicPr>
              <p:nvPr/>
            </p:nvPicPr>
            <p:blipFill rotWithShape="1">
              <a:blip r:embed="rId4" cstate="print">
                <a:extLst>
                  <a:ext uri="{28A0092B-C50C-407E-A947-70E740481C1C}">
                    <a14:useLocalDpi xmlns:a14="http://schemas.microsoft.com/office/drawing/2010/main" val="0"/>
                  </a:ext>
                </a:extLst>
              </a:blip>
              <a:srcRect l="618" t="11305" r="63505" b="26324"/>
              <a:stretch/>
            </p:blipFill>
            <p:spPr>
              <a:xfrm>
                <a:off x="354645" y="1707336"/>
                <a:ext cx="2382702" cy="2601802"/>
              </a:xfrm>
              <a:prstGeom prst="rect">
                <a:avLst/>
              </a:prstGeom>
            </p:spPr>
          </p:pic>
          <p:pic>
            <p:nvPicPr>
              <p:cNvPr id="12" name="Picture 11" descr="Assessing the Impact of Research | Becker Medical Library - Mozilla Firefox"/>
              <p:cNvPicPr>
                <a:picLocks noChangeAspect="1"/>
              </p:cNvPicPr>
              <p:nvPr/>
            </p:nvPicPr>
            <p:blipFill rotWithShape="1">
              <a:blip r:embed="rId4" cstate="print">
                <a:extLst>
                  <a:ext uri="{28A0092B-C50C-407E-A947-70E740481C1C}">
                    <a14:useLocalDpi xmlns:a14="http://schemas.microsoft.com/office/drawing/2010/main" val="0"/>
                  </a:ext>
                </a:extLst>
              </a:blip>
              <a:srcRect l="70413" t="11305" r="1250" b="26324"/>
              <a:stretch/>
            </p:blipFill>
            <p:spPr>
              <a:xfrm>
                <a:off x="2737347" y="1707335"/>
                <a:ext cx="1862342" cy="2601802"/>
              </a:xfrm>
              <a:prstGeom prst="rect">
                <a:avLst/>
              </a:prstGeom>
            </p:spPr>
          </p:pic>
        </p:grpSp>
        <p:sp>
          <p:nvSpPr>
            <p:cNvPr id="10" name="Rectangle 9"/>
            <p:cNvSpPr/>
            <p:nvPr/>
          </p:nvSpPr>
          <p:spPr>
            <a:xfrm>
              <a:off x="1253765" y="1183634"/>
              <a:ext cx="4232635" cy="2653075"/>
            </a:xfrm>
            <a:prstGeom prst="rect">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tangle 12"/>
          <p:cNvSpPr/>
          <p:nvPr/>
        </p:nvSpPr>
        <p:spPr>
          <a:xfrm>
            <a:off x="348028" y="3866171"/>
            <a:ext cx="5245154" cy="276999"/>
          </a:xfrm>
          <a:prstGeom prst="rect">
            <a:avLst/>
          </a:prstGeom>
        </p:spPr>
        <p:txBody>
          <a:bodyPr wrap="none">
            <a:spAutoFit/>
          </a:bodyPr>
          <a:lstStyle/>
          <a:p>
            <a:r>
              <a:rPr lang="en-US" sz="1200" i="1" dirty="0"/>
              <a:t>(above) </a:t>
            </a:r>
            <a:r>
              <a:rPr lang="en-US" sz="1200" i="1" dirty="0" smtClean="0"/>
              <a:t>Homepage </a:t>
            </a:r>
            <a:r>
              <a:rPr lang="en-US" sz="1200" i="1" dirty="0"/>
              <a:t>of</a:t>
            </a:r>
            <a:r>
              <a:rPr lang="en-US" sz="1200" dirty="0" smtClean="0"/>
              <a:t> </a:t>
            </a:r>
            <a:r>
              <a:rPr lang="en-US" sz="1200" i="1" dirty="0" smtClean="0"/>
              <a:t>Becker Model</a:t>
            </a:r>
            <a:r>
              <a:rPr lang="en-US" sz="1200" dirty="0" smtClean="0"/>
              <a:t>: </a:t>
            </a:r>
            <a:r>
              <a:rPr lang="en-US" sz="1200" i="1" dirty="0" smtClean="0"/>
              <a:t>https</a:t>
            </a:r>
            <a:r>
              <a:rPr lang="en-US" sz="1200" i="1" dirty="0"/>
              <a:t>://becker.wustl.edu/impact-assessment</a:t>
            </a:r>
          </a:p>
        </p:txBody>
      </p:sp>
      <p:pic>
        <p:nvPicPr>
          <p:cNvPr id="14" name="Picture 13" descr="A review of the characteristics of 108 author-level bibliometric indicators | SpringerLink - Mozilla Firefox"/>
          <p:cNvPicPr>
            <a:picLocks noChangeAspect="1"/>
          </p:cNvPicPr>
          <p:nvPr/>
        </p:nvPicPr>
        <p:blipFill rotWithShape="1">
          <a:blip r:embed="rId5">
            <a:extLst>
              <a:ext uri="{28A0092B-C50C-407E-A947-70E740481C1C}">
                <a14:useLocalDpi xmlns:a14="http://schemas.microsoft.com/office/drawing/2010/main" val="0"/>
              </a:ext>
            </a:extLst>
          </a:blip>
          <a:srcRect l="13299" t="30509" r="31959" b="29770"/>
          <a:stretch/>
        </p:blipFill>
        <p:spPr>
          <a:xfrm>
            <a:off x="736607" y="4272232"/>
            <a:ext cx="4708787" cy="21460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5" name="Rectangle 14"/>
          <p:cNvSpPr/>
          <p:nvPr/>
        </p:nvSpPr>
        <p:spPr>
          <a:xfrm>
            <a:off x="5654598" y="5966093"/>
            <a:ext cx="3184602" cy="461665"/>
          </a:xfrm>
          <a:prstGeom prst="rect">
            <a:avLst/>
          </a:prstGeom>
        </p:spPr>
        <p:txBody>
          <a:bodyPr wrap="square">
            <a:spAutoFit/>
          </a:bodyPr>
          <a:lstStyle/>
          <a:p>
            <a:r>
              <a:rPr lang="en-US" sz="1200" i="1" dirty="0" smtClean="0"/>
              <a:t>(left) Screenshot of </a:t>
            </a:r>
            <a:r>
              <a:rPr lang="en-US" sz="1200" i="1" dirty="0" err="1" smtClean="0"/>
              <a:t>Wildgaard</a:t>
            </a:r>
            <a:r>
              <a:rPr lang="en-US" sz="1200" i="1" dirty="0" smtClean="0"/>
              <a:t> L, et. al.: https</a:t>
            </a:r>
            <a:r>
              <a:rPr lang="en-US" sz="1200" i="1" dirty="0"/>
              <a:t>://arxiv.org/abs/1408.5700</a:t>
            </a:r>
          </a:p>
        </p:txBody>
      </p:sp>
      <p:sp>
        <p:nvSpPr>
          <p:cNvPr id="16" name="Text Placeholder 3"/>
          <p:cNvSpPr txBox="1">
            <a:spLocks/>
          </p:cNvSpPr>
          <p:nvPr/>
        </p:nvSpPr>
        <p:spPr>
          <a:xfrm>
            <a:off x="871174" y="771030"/>
            <a:ext cx="6854952" cy="457200"/>
          </a:xfrm>
          <a:prstGeom prst="rect">
            <a:avLst/>
          </a:prstGeom>
        </p:spPr>
        <p:txBody>
          <a:bodyPr/>
          <a:lstStyle>
            <a:lvl1pPr marL="174625" indent="-174625" algn="l" defTabSz="914400" rtl="0" eaLnBrk="1" latinLnBrk="0" hangingPunct="1">
              <a:spcBef>
                <a:spcPct val="20000"/>
              </a:spcBef>
              <a:buClr>
                <a:schemeClr val="accent1"/>
              </a:buClr>
              <a:buFont typeface="Arial" pitchFamily="34" charset="0"/>
              <a:buChar char="•"/>
              <a:defRPr sz="1850" kern="1200" spc="-50" baseline="0">
                <a:solidFill>
                  <a:schemeClr val="tx1"/>
                </a:solidFill>
                <a:latin typeface="+mn-lt"/>
                <a:ea typeface="+mn-ea"/>
                <a:cs typeface="+mn-cs"/>
              </a:defRPr>
            </a:lvl1pPr>
            <a:lvl2pPr marL="457200" indent="-250825" algn="l" defTabSz="914400" rtl="0" eaLnBrk="1" latinLnBrk="0" hangingPunct="1">
              <a:spcBef>
                <a:spcPct val="20000"/>
              </a:spcBef>
              <a:buClr>
                <a:srgbClr val="605F62"/>
              </a:buClr>
              <a:buFont typeface="Symbol" pitchFamily="18" charset="2"/>
              <a:buChar char="-"/>
              <a:defRPr sz="1850" kern="1200" spc="-50" baseline="0">
                <a:solidFill>
                  <a:schemeClr val="tx1"/>
                </a:solidFill>
                <a:latin typeface="+mn-lt"/>
                <a:ea typeface="+mn-ea"/>
                <a:cs typeface="+mn-cs"/>
              </a:defRPr>
            </a:lvl2pPr>
            <a:lvl3pPr marL="620713"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3pPr>
            <a:lvl4pPr marL="804863" indent="-173038"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4pPr>
            <a:lvl5pPr marL="968375" indent="-163513" algn="l" defTabSz="914400" rtl="0" eaLnBrk="1" latinLnBrk="0" hangingPunct="1">
              <a:spcBef>
                <a:spcPct val="20000"/>
              </a:spcBef>
              <a:buClr>
                <a:srgbClr val="605F62"/>
              </a:buClr>
              <a:buFont typeface="Arial" pitchFamily="34" charset="0"/>
              <a:buChar char="•"/>
              <a:defRPr sz="1400" kern="1200" spc="-5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85000"/>
              </a:lnSpc>
              <a:spcBef>
                <a:spcPts val="0"/>
              </a:spcBef>
              <a:buNone/>
            </a:pPr>
            <a:r>
              <a:rPr lang="en-US" sz="2000" i="1" spc="-80" dirty="0" smtClean="0"/>
              <a:t>within the Metrics and Impact Core</a:t>
            </a:r>
            <a:endParaRPr lang="en-US" sz="2000" i="1" spc="-80" dirty="0"/>
          </a:p>
        </p:txBody>
      </p:sp>
    </p:spTree>
    <p:extLst>
      <p:ext uri="{BB962C8B-B14F-4D97-AF65-F5344CB8AC3E}">
        <p14:creationId xmlns:p14="http://schemas.microsoft.com/office/powerpoint/2010/main" val="35176254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Evaluation frameworks contain indicators (or metrics)</a:t>
            </a:r>
            <a:endParaRPr lang="en-US" b="1" dirty="0"/>
          </a:p>
        </p:txBody>
      </p:sp>
      <p:grpSp>
        <p:nvGrpSpPr>
          <p:cNvPr id="7" name="Group 6"/>
          <p:cNvGrpSpPr/>
          <p:nvPr/>
        </p:nvGrpSpPr>
        <p:grpSpPr>
          <a:xfrm>
            <a:off x="304800" y="1600200"/>
            <a:ext cx="8531022" cy="3352800"/>
            <a:chOff x="450500" y="1461185"/>
            <a:chExt cx="8269111" cy="3197901"/>
          </a:xfrm>
        </p:grpSpPr>
        <p:sp>
          <p:nvSpPr>
            <p:cNvPr id="21" name="Rectangle 20"/>
            <p:cNvSpPr/>
            <p:nvPr/>
          </p:nvSpPr>
          <p:spPr>
            <a:xfrm>
              <a:off x="721156" y="1461185"/>
              <a:ext cx="7894296" cy="457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50500" y="2279787"/>
              <a:ext cx="3791517" cy="381000"/>
            </a:xfrm>
            <a:prstGeom prst="rect">
              <a:avLst/>
            </a:prstGeom>
            <a:noFill/>
          </p:spPr>
          <p:txBody>
            <a:bodyPr wrap="square" lIns="0" tIns="0" rIns="0" bIns="0" rtlCol="0">
              <a:noAutofit/>
            </a:bodyPr>
            <a:lstStyle/>
            <a:p>
              <a:pPr algn="ctr">
                <a:lnSpc>
                  <a:spcPct val="90000"/>
                </a:lnSpc>
                <a:spcBef>
                  <a:spcPts val="600"/>
                </a:spcBef>
              </a:pPr>
              <a:r>
                <a:rPr lang="en-US" sz="1850" b="1" spc="-50" dirty="0" smtClean="0"/>
                <a:t>Research Outputs</a:t>
              </a:r>
            </a:p>
            <a:p>
              <a:pPr>
                <a:lnSpc>
                  <a:spcPct val="90000"/>
                </a:lnSpc>
                <a:spcBef>
                  <a:spcPts val="600"/>
                </a:spcBef>
              </a:pPr>
              <a:endParaRPr lang="en-US" sz="1850" spc="-50" dirty="0"/>
            </a:p>
            <a:p>
              <a:pPr>
                <a:lnSpc>
                  <a:spcPct val="90000"/>
                </a:lnSpc>
                <a:spcBef>
                  <a:spcPts val="600"/>
                </a:spcBef>
              </a:pPr>
              <a:endParaRPr lang="en-US" sz="1850" spc="-50" dirty="0" smtClean="0"/>
            </a:p>
            <a:p>
              <a:pPr>
                <a:lnSpc>
                  <a:spcPct val="90000"/>
                </a:lnSpc>
                <a:spcBef>
                  <a:spcPts val="600"/>
                </a:spcBef>
              </a:pPr>
              <a:endParaRPr lang="en-US" sz="1850" spc="-50" dirty="0"/>
            </a:p>
          </p:txBody>
        </p:sp>
        <p:sp>
          <p:nvSpPr>
            <p:cNvPr id="13" name="TextBox 12"/>
            <p:cNvSpPr txBox="1"/>
            <p:nvPr/>
          </p:nvSpPr>
          <p:spPr>
            <a:xfrm>
              <a:off x="4847583" y="2297858"/>
              <a:ext cx="3767869" cy="381000"/>
            </a:xfrm>
            <a:prstGeom prst="rect">
              <a:avLst/>
            </a:prstGeom>
            <a:noFill/>
          </p:spPr>
          <p:txBody>
            <a:bodyPr wrap="square" lIns="0" tIns="0" rIns="0" bIns="0" rtlCol="0">
              <a:noAutofit/>
            </a:bodyPr>
            <a:lstStyle/>
            <a:p>
              <a:pPr algn="ctr">
                <a:lnSpc>
                  <a:spcPct val="90000"/>
                </a:lnSpc>
                <a:spcBef>
                  <a:spcPts val="600"/>
                </a:spcBef>
              </a:pPr>
              <a:r>
                <a:rPr lang="en-US" sz="1850" b="1" spc="-50" dirty="0" smtClean="0"/>
                <a:t>Research Outcomes</a:t>
              </a:r>
            </a:p>
            <a:p>
              <a:pPr>
                <a:lnSpc>
                  <a:spcPct val="90000"/>
                </a:lnSpc>
                <a:spcBef>
                  <a:spcPts val="600"/>
                </a:spcBef>
              </a:pPr>
              <a:endParaRPr lang="en-US" sz="1850" spc="-50" dirty="0"/>
            </a:p>
            <a:p>
              <a:pPr>
                <a:lnSpc>
                  <a:spcPct val="90000"/>
                </a:lnSpc>
                <a:spcBef>
                  <a:spcPts val="600"/>
                </a:spcBef>
              </a:pPr>
              <a:endParaRPr lang="en-US" sz="1850" spc="-50" dirty="0"/>
            </a:p>
          </p:txBody>
        </p:sp>
        <p:sp>
          <p:nvSpPr>
            <p:cNvPr id="14" name="TextBox 13"/>
            <p:cNvSpPr txBox="1"/>
            <p:nvPr/>
          </p:nvSpPr>
          <p:spPr>
            <a:xfrm>
              <a:off x="2667000" y="1538415"/>
              <a:ext cx="3744217" cy="286774"/>
            </a:xfrm>
            <a:prstGeom prst="rect">
              <a:avLst/>
            </a:prstGeom>
            <a:noFill/>
          </p:spPr>
          <p:txBody>
            <a:bodyPr wrap="square" lIns="0" tIns="0" rIns="0" bIns="0" rtlCol="0">
              <a:noAutofit/>
            </a:bodyPr>
            <a:lstStyle/>
            <a:p>
              <a:pPr algn="ctr">
                <a:lnSpc>
                  <a:spcPct val="90000"/>
                </a:lnSpc>
                <a:spcBef>
                  <a:spcPts val="600"/>
                </a:spcBef>
              </a:pPr>
              <a:r>
                <a:rPr lang="en-US" sz="2000" b="1" spc="-50" dirty="0" smtClean="0">
                  <a:solidFill>
                    <a:schemeClr val="bg1"/>
                  </a:solidFill>
                </a:rPr>
                <a:t>Use Impact Indicators for measuring:</a:t>
              </a:r>
              <a:endParaRPr lang="en-US" sz="2000" b="1" spc="-50" dirty="0">
                <a:solidFill>
                  <a:schemeClr val="bg1"/>
                </a:solidFill>
              </a:endParaRPr>
            </a:p>
          </p:txBody>
        </p:sp>
        <p:pic>
          <p:nvPicPr>
            <p:cNvPr id="18" name="Picture 17"/>
            <p:cNvPicPr>
              <a:picLocks noChangeAspect="1"/>
            </p:cNvPicPr>
            <p:nvPr/>
          </p:nvPicPr>
          <p:blipFill rotWithShape="1">
            <a:blip r:embed="rId3" cstate="print">
              <a:extLst>
                <a:ext uri="{28A0092B-C50C-407E-A947-70E740481C1C}">
                  <a14:useLocalDpi xmlns:a14="http://schemas.microsoft.com/office/drawing/2010/main" val="0"/>
                </a:ext>
              </a:extLst>
            </a:blip>
            <a:srcRect l="2500" t="2758" r="2500" b="5907"/>
            <a:stretch/>
          </p:blipFill>
          <p:spPr>
            <a:xfrm>
              <a:off x="457199" y="2629805"/>
              <a:ext cx="3967189" cy="2018395"/>
            </a:xfrm>
            <a:prstGeom prst="rect">
              <a:avLst/>
            </a:prstGeom>
          </p:spPr>
        </p:pic>
        <p:pic>
          <p:nvPicPr>
            <p:cNvPr id="19" name="Picture 18"/>
            <p:cNvPicPr>
              <a:picLocks noChangeAspect="1"/>
            </p:cNvPicPr>
            <p:nvPr/>
          </p:nvPicPr>
          <p:blipFill rotWithShape="1">
            <a:blip r:embed="rId4" cstate="print">
              <a:extLst>
                <a:ext uri="{28A0092B-C50C-407E-A947-70E740481C1C}">
                  <a14:useLocalDpi xmlns:a14="http://schemas.microsoft.com/office/drawing/2010/main" val="0"/>
                </a:ext>
              </a:extLst>
            </a:blip>
            <a:srcRect l="3333" t="2947" r="2500" b="6083"/>
            <a:stretch/>
          </p:blipFill>
          <p:spPr>
            <a:xfrm>
              <a:off x="4847583" y="2671673"/>
              <a:ext cx="3872028" cy="1987413"/>
            </a:xfrm>
            <a:prstGeom prst="rect">
              <a:avLst/>
            </a:prstGeom>
          </p:spPr>
        </p:pic>
      </p:grpSp>
    </p:spTree>
    <p:extLst>
      <p:ext uri="{BB962C8B-B14F-4D97-AF65-F5344CB8AC3E}">
        <p14:creationId xmlns:p14="http://schemas.microsoft.com/office/powerpoint/2010/main" val="22229651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Example of an evaluation framework</a:t>
            </a:r>
            <a:endParaRPr lang="en-US" b="1" dirty="0"/>
          </a:p>
        </p:txBody>
      </p:sp>
      <p:pic>
        <p:nvPicPr>
          <p:cNvPr id="3" name="Picture 2" descr="RAND_RR1606.pdf (SECURED) - Adobe Acrobat Pro"/>
          <p:cNvPicPr>
            <a:picLocks noChangeAspect="1"/>
          </p:cNvPicPr>
          <p:nvPr/>
        </p:nvPicPr>
        <p:blipFill rotWithShape="1">
          <a:blip r:embed="rId2" cstate="print">
            <a:extLst>
              <a:ext uri="{28A0092B-C50C-407E-A947-70E740481C1C}">
                <a14:useLocalDpi xmlns:a14="http://schemas.microsoft.com/office/drawing/2010/main" val="0"/>
              </a:ext>
            </a:extLst>
          </a:blip>
          <a:srcRect l="29381" t="10484" r="28144" b="1375"/>
          <a:stretch/>
        </p:blipFill>
        <p:spPr>
          <a:xfrm>
            <a:off x="361288" y="1254523"/>
            <a:ext cx="1571207" cy="20479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4" name="Table 3"/>
          <p:cNvGraphicFramePr>
            <a:graphicFrameLocks noGrp="1"/>
          </p:cNvGraphicFramePr>
          <p:nvPr>
            <p:extLst>
              <p:ext uri="{D42A27DB-BD31-4B8C-83A1-F6EECF244321}">
                <p14:modId xmlns:p14="http://schemas.microsoft.com/office/powerpoint/2010/main" val="128506613"/>
              </p:ext>
            </p:extLst>
          </p:nvPr>
        </p:nvGraphicFramePr>
        <p:xfrm>
          <a:off x="2271663" y="2365679"/>
          <a:ext cx="6375662" cy="3860800"/>
        </p:xfrm>
        <a:graphic>
          <a:graphicData uri="http://schemas.openxmlformats.org/drawingml/2006/table">
            <a:tbl>
              <a:tblPr firstRow="1" bandRow="1">
                <a:tableStyleId>{073A0DAA-6AF3-43AB-8588-CEC1D06C72B9}</a:tableStyleId>
              </a:tblPr>
              <a:tblGrid>
                <a:gridCol w="1718821"/>
                <a:gridCol w="4656841"/>
              </a:tblGrid>
              <a:tr h="370840">
                <a:tc gridSpan="2">
                  <a:txBody>
                    <a:bodyPr/>
                    <a:lstStyle/>
                    <a:p>
                      <a:r>
                        <a:rPr lang="en-US" sz="1800" dirty="0" smtClean="0"/>
                        <a:t>Outcome:</a:t>
                      </a:r>
                      <a:r>
                        <a:rPr lang="en-US" sz="1800" baseline="0" dirty="0" smtClean="0"/>
                        <a:t> </a:t>
                      </a:r>
                      <a:r>
                        <a:rPr lang="en-US" sz="1800" dirty="0" smtClean="0"/>
                        <a:t>Research Impacts </a:t>
                      </a:r>
                      <a:endParaRPr lang="en-US" sz="1800" dirty="0"/>
                    </a:p>
                  </a:txBody>
                  <a:tcPr/>
                </a:tc>
                <a:tc hMerge="1">
                  <a:txBody>
                    <a:bodyPr/>
                    <a:lstStyle/>
                    <a:p>
                      <a:endParaRPr lang="en-US" dirty="0"/>
                    </a:p>
                  </a:txBody>
                  <a:tcPr/>
                </a:tc>
              </a:tr>
              <a:tr h="311481">
                <a:tc>
                  <a:txBody>
                    <a:bodyPr/>
                    <a:lstStyle/>
                    <a:p>
                      <a:r>
                        <a:rPr lang="en-US" sz="1600" i="1" dirty="0" smtClean="0"/>
                        <a:t>Indicator: </a:t>
                      </a:r>
                      <a:endParaRPr lang="en-US" sz="1600" i="1" dirty="0"/>
                    </a:p>
                  </a:txBody>
                  <a:tcPr/>
                </a:tc>
                <a:tc>
                  <a:txBody>
                    <a:bodyPr/>
                    <a:lstStyle/>
                    <a:p>
                      <a:r>
                        <a:rPr lang="en-US" sz="1600" i="1" dirty="0" smtClean="0"/>
                        <a:t>Description: </a:t>
                      </a:r>
                      <a:endParaRPr lang="en-US" sz="1600" i="1" dirty="0"/>
                    </a:p>
                  </a:txBody>
                  <a:tcPr/>
                </a:tc>
              </a:tr>
              <a:tr h="370840">
                <a:tc>
                  <a:txBody>
                    <a:bodyPr/>
                    <a:lstStyle/>
                    <a:p>
                      <a:r>
                        <a:rPr lang="en-US" sz="1600" dirty="0" smtClean="0"/>
                        <a:t>Number of journal articles published</a:t>
                      </a:r>
                      <a:endParaRPr lang="en-US" sz="1600" dirty="0"/>
                    </a:p>
                  </a:txBody>
                  <a:tcPr/>
                </a:tc>
                <a:tc>
                  <a:txBody>
                    <a:bodyPr/>
                    <a:lstStyle/>
                    <a:p>
                      <a:r>
                        <a:rPr lang="en-US" sz="1350" b="0" i="0" u="none" strike="noStrike" kern="1200" baseline="0" dirty="0" smtClean="0">
                          <a:solidFill>
                            <a:schemeClr val="dk1"/>
                          </a:solidFill>
                          <a:latin typeface="+mn-lt"/>
                          <a:ea typeface="+mn-ea"/>
                          <a:cs typeface="+mn-cs"/>
                        </a:rPr>
                        <a:t>The number of peer-reviewed journal articles published over a particular timeframe is a quantitative metric of the volume of research produced by an individual or institution.</a:t>
                      </a:r>
                      <a:endParaRPr lang="en-US" dirty="0"/>
                    </a:p>
                  </a:txBody>
                  <a:tcPr/>
                </a:tc>
              </a:tr>
              <a:tr h="370840">
                <a:tc>
                  <a:txBody>
                    <a:bodyPr/>
                    <a:lstStyle/>
                    <a:p>
                      <a:r>
                        <a:rPr lang="en-US" sz="1600" dirty="0" smtClean="0"/>
                        <a:t>Number of citations</a:t>
                      </a:r>
                      <a:endParaRPr lang="en-US" sz="1600" dirty="0"/>
                    </a:p>
                  </a:txBody>
                  <a:tcPr/>
                </a:tc>
                <a:tc>
                  <a:txBody>
                    <a:bodyPr/>
                    <a:lstStyle/>
                    <a:p>
                      <a:r>
                        <a:rPr lang="en-US" sz="1350" b="0" i="0" u="none" strike="noStrike" kern="1200" baseline="0" dirty="0" smtClean="0">
                          <a:solidFill>
                            <a:schemeClr val="dk1"/>
                          </a:solidFill>
                          <a:latin typeface="+mn-lt"/>
                          <a:ea typeface="+mn-ea"/>
                          <a:cs typeface="+mn-cs"/>
                        </a:rPr>
                        <a:t>Measures of citations to published articles are used as a proxy for article quality. Can include Highly Cited Papers, Normalized Citation Score, etc. </a:t>
                      </a:r>
                      <a:endParaRPr lang="en-US" dirty="0"/>
                    </a:p>
                  </a:txBody>
                  <a:tcPr/>
                </a:tc>
              </a:tr>
              <a:tr h="370840">
                <a:tc>
                  <a:txBody>
                    <a:bodyPr/>
                    <a:lstStyle/>
                    <a:p>
                      <a:r>
                        <a:rPr lang="en-US" sz="1600" dirty="0" smtClean="0"/>
                        <a:t>Number of research output downloads</a:t>
                      </a:r>
                      <a:endParaRPr lang="en-US" sz="1600" dirty="0"/>
                    </a:p>
                  </a:txBody>
                  <a:tcPr/>
                </a:tc>
                <a:tc>
                  <a:txBody>
                    <a:bodyPr/>
                    <a:lstStyle/>
                    <a:p>
                      <a:r>
                        <a:rPr lang="en-US" sz="1350" b="0" i="0" u="none" strike="noStrike" kern="1200" baseline="0" dirty="0" smtClean="0">
                          <a:solidFill>
                            <a:schemeClr val="dk1"/>
                          </a:solidFill>
                          <a:latin typeface="+mn-lt"/>
                          <a:ea typeface="+mn-ea"/>
                          <a:cs typeface="+mn-cs"/>
                        </a:rPr>
                        <a:t>The number of times a research output has been downloaded gives an indication of how much it is being of use and the level of interest in it.</a:t>
                      </a:r>
                      <a:endParaRPr lang="en-US" dirty="0"/>
                    </a:p>
                  </a:txBody>
                  <a:tcPr/>
                </a:tc>
              </a:tr>
              <a:tr h="370840">
                <a:tc>
                  <a:txBody>
                    <a:bodyPr/>
                    <a:lstStyle/>
                    <a:p>
                      <a:r>
                        <a:rPr lang="en-US" sz="1600" dirty="0" smtClean="0"/>
                        <a:t>Mentions in Social Media</a:t>
                      </a:r>
                      <a:endParaRPr lang="en-US" sz="1600" dirty="0"/>
                    </a:p>
                  </a:txBody>
                  <a:tcPr/>
                </a:tc>
                <a:tc>
                  <a:txBody>
                    <a:bodyPr/>
                    <a:lstStyle/>
                    <a:p>
                      <a:r>
                        <a:rPr lang="en-US" sz="1350" b="0" i="0" u="none" strike="noStrike" kern="1200" baseline="0" dirty="0" smtClean="0">
                          <a:solidFill>
                            <a:schemeClr val="dk1"/>
                          </a:solidFill>
                          <a:latin typeface="+mn-lt"/>
                          <a:ea typeface="+mn-ea"/>
                          <a:cs typeface="+mn-cs"/>
                        </a:rPr>
                        <a:t>Information on who is citing the institution in social media can help identify where the influence of the medical school or teaching hospital is being felt across the sector, noting that this may be within academia.</a:t>
                      </a:r>
                      <a:endParaRPr lang="en-US" dirty="0"/>
                    </a:p>
                  </a:txBody>
                  <a:tcPr/>
                </a:tc>
              </a:tr>
            </a:tbl>
          </a:graphicData>
        </a:graphic>
      </p:graphicFrame>
      <p:sp>
        <p:nvSpPr>
          <p:cNvPr id="5" name="Rectangle 4"/>
          <p:cNvSpPr/>
          <p:nvPr/>
        </p:nvSpPr>
        <p:spPr>
          <a:xfrm>
            <a:off x="258183" y="3524690"/>
            <a:ext cx="1674312" cy="646331"/>
          </a:xfrm>
          <a:prstGeom prst="rect">
            <a:avLst/>
          </a:prstGeom>
        </p:spPr>
        <p:txBody>
          <a:bodyPr wrap="square">
            <a:spAutoFit/>
          </a:bodyPr>
          <a:lstStyle/>
          <a:p>
            <a:r>
              <a:rPr lang="en-US" sz="1200" dirty="0" smtClean="0"/>
              <a:t>http</a:t>
            </a:r>
            <a:r>
              <a:rPr lang="en-US" sz="1200" dirty="0"/>
              <a:t>://www.rand.org/pubs/research_reports/RR1606.html</a:t>
            </a:r>
          </a:p>
        </p:txBody>
      </p:sp>
      <p:sp>
        <p:nvSpPr>
          <p:cNvPr id="6" name="TextBox 5"/>
          <p:cNvSpPr txBox="1"/>
          <p:nvPr/>
        </p:nvSpPr>
        <p:spPr>
          <a:xfrm>
            <a:off x="2177592" y="1183634"/>
            <a:ext cx="6337758" cy="830997"/>
          </a:xfrm>
          <a:prstGeom prst="rect">
            <a:avLst/>
          </a:prstGeom>
          <a:noFill/>
        </p:spPr>
        <p:txBody>
          <a:bodyPr wrap="square" rtlCol="0">
            <a:spAutoFit/>
          </a:bodyPr>
          <a:lstStyle/>
          <a:p>
            <a:r>
              <a:rPr lang="en-US" sz="2400" b="1" dirty="0" smtClean="0"/>
              <a:t>100 Metrics to Assess and Communicate the Value of Biomedical Research</a:t>
            </a:r>
            <a:endParaRPr lang="en-US" sz="2400" b="1" dirty="0"/>
          </a:p>
        </p:txBody>
      </p:sp>
    </p:spTree>
    <p:extLst>
      <p:ext uri="{BB962C8B-B14F-4D97-AF65-F5344CB8AC3E}">
        <p14:creationId xmlns:p14="http://schemas.microsoft.com/office/powerpoint/2010/main" val="32589164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Example of an Evaluation Framework</a:t>
            </a:r>
            <a:endParaRPr lang="en-US" b="1" dirty="0"/>
          </a:p>
        </p:txBody>
      </p:sp>
      <p:grpSp>
        <p:nvGrpSpPr>
          <p:cNvPr id="6" name="Group 5"/>
          <p:cNvGrpSpPr/>
          <p:nvPr/>
        </p:nvGrpSpPr>
        <p:grpSpPr>
          <a:xfrm>
            <a:off x="304800" y="1195446"/>
            <a:ext cx="2971800" cy="1853847"/>
            <a:chOff x="1233403" y="1183634"/>
            <a:chExt cx="4252997" cy="2653075"/>
          </a:xfrm>
        </p:grpSpPr>
        <p:grpSp>
          <p:nvGrpSpPr>
            <p:cNvPr id="7" name="Group 6"/>
            <p:cNvGrpSpPr/>
            <p:nvPr/>
          </p:nvGrpSpPr>
          <p:grpSpPr>
            <a:xfrm>
              <a:off x="1233403" y="1183634"/>
              <a:ext cx="4245044" cy="2601803"/>
              <a:chOff x="354645" y="1707335"/>
              <a:chExt cx="4245044" cy="2601803"/>
            </a:xfrm>
          </p:grpSpPr>
          <p:pic>
            <p:nvPicPr>
              <p:cNvPr id="9" name="Picture 8" descr="Assessing the Impact of Research | Becker Medical Library - Mozilla Firefox"/>
              <p:cNvPicPr>
                <a:picLocks noChangeAspect="1"/>
              </p:cNvPicPr>
              <p:nvPr/>
            </p:nvPicPr>
            <p:blipFill rotWithShape="1">
              <a:blip r:embed="rId2" cstate="print">
                <a:extLst>
                  <a:ext uri="{28A0092B-C50C-407E-A947-70E740481C1C}">
                    <a14:useLocalDpi xmlns:a14="http://schemas.microsoft.com/office/drawing/2010/main" val="0"/>
                  </a:ext>
                </a:extLst>
              </a:blip>
              <a:srcRect l="618" t="11305" r="63505" b="26324"/>
              <a:stretch/>
            </p:blipFill>
            <p:spPr>
              <a:xfrm>
                <a:off x="354645" y="1707336"/>
                <a:ext cx="2382702" cy="2601802"/>
              </a:xfrm>
              <a:prstGeom prst="rect">
                <a:avLst/>
              </a:prstGeom>
            </p:spPr>
          </p:pic>
          <p:pic>
            <p:nvPicPr>
              <p:cNvPr id="10" name="Picture 9" descr="Assessing the Impact of Research | Becker Medical Library - Mozilla Firefox"/>
              <p:cNvPicPr>
                <a:picLocks noChangeAspect="1"/>
              </p:cNvPicPr>
              <p:nvPr/>
            </p:nvPicPr>
            <p:blipFill rotWithShape="1">
              <a:blip r:embed="rId3" cstate="print">
                <a:extLst>
                  <a:ext uri="{28A0092B-C50C-407E-A947-70E740481C1C}">
                    <a14:useLocalDpi xmlns:a14="http://schemas.microsoft.com/office/drawing/2010/main" val="0"/>
                  </a:ext>
                </a:extLst>
              </a:blip>
              <a:srcRect l="70413" t="11305" r="1250" b="26324"/>
              <a:stretch/>
            </p:blipFill>
            <p:spPr>
              <a:xfrm>
                <a:off x="2737347" y="1707335"/>
                <a:ext cx="1862342" cy="2601802"/>
              </a:xfrm>
              <a:prstGeom prst="rect">
                <a:avLst/>
              </a:prstGeom>
            </p:spPr>
          </p:pic>
        </p:grpSp>
        <p:sp>
          <p:nvSpPr>
            <p:cNvPr id="8" name="Rectangle 7"/>
            <p:cNvSpPr/>
            <p:nvPr/>
          </p:nvSpPr>
          <p:spPr>
            <a:xfrm>
              <a:off x="1253765" y="1183634"/>
              <a:ext cx="4232635" cy="2653075"/>
            </a:xfrm>
            <a:prstGeom prst="rect">
              <a:avLst/>
            </a:prstGeom>
            <a:no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p:cNvSpPr/>
          <p:nvPr/>
        </p:nvSpPr>
        <p:spPr>
          <a:xfrm>
            <a:off x="212824" y="3200400"/>
            <a:ext cx="1756899" cy="461665"/>
          </a:xfrm>
          <a:prstGeom prst="rect">
            <a:avLst/>
          </a:prstGeom>
        </p:spPr>
        <p:txBody>
          <a:bodyPr wrap="square">
            <a:spAutoFit/>
          </a:bodyPr>
          <a:lstStyle/>
          <a:p>
            <a:r>
              <a:rPr lang="en-US" sz="1200" dirty="0"/>
              <a:t>https://becker.wustl.edu/impact-assessment</a:t>
            </a:r>
          </a:p>
        </p:txBody>
      </p:sp>
      <p:sp>
        <p:nvSpPr>
          <p:cNvPr id="12" name="TextBox 11"/>
          <p:cNvSpPr txBox="1"/>
          <p:nvPr/>
        </p:nvSpPr>
        <p:spPr>
          <a:xfrm>
            <a:off x="3544218" y="1371600"/>
            <a:ext cx="4791762" cy="830997"/>
          </a:xfrm>
          <a:prstGeom prst="rect">
            <a:avLst/>
          </a:prstGeom>
          <a:noFill/>
        </p:spPr>
        <p:txBody>
          <a:bodyPr wrap="square" rtlCol="0">
            <a:spAutoFit/>
          </a:bodyPr>
          <a:lstStyle/>
          <a:p>
            <a:r>
              <a:rPr lang="en-US" sz="2400" b="1" dirty="0" smtClean="0"/>
              <a:t>Becker Medical Library Model for Assessment of Research Impact</a:t>
            </a:r>
            <a:endParaRPr lang="en-US" sz="2400" b="1" dirty="0"/>
          </a:p>
        </p:txBody>
      </p:sp>
      <p:graphicFrame>
        <p:nvGraphicFramePr>
          <p:cNvPr id="5" name="Table 4"/>
          <p:cNvGraphicFramePr>
            <a:graphicFrameLocks noGrp="1"/>
          </p:cNvGraphicFramePr>
          <p:nvPr>
            <p:extLst>
              <p:ext uri="{D42A27DB-BD31-4B8C-83A1-F6EECF244321}">
                <p14:modId xmlns:p14="http://schemas.microsoft.com/office/powerpoint/2010/main" val="3444859355"/>
              </p:ext>
            </p:extLst>
          </p:nvPr>
        </p:nvGraphicFramePr>
        <p:xfrm>
          <a:off x="2328906" y="2743200"/>
          <a:ext cx="6375662" cy="3767958"/>
        </p:xfrm>
        <a:graphic>
          <a:graphicData uri="http://schemas.openxmlformats.org/drawingml/2006/table">
            <a:tbl>
              <a:tblPr firstRow="1" bandRow="1">
                <a:tableStyleId>{073A0DAA-6AF3-43AB-8588-CEC1D06C72B9}</a:tableStyleId>
              </a:tblPr>
              <a:tblGrid>
                <a:gridCol w="1718821"/>
                <a:gridCol w="4656841"/>
              </a:tblGrid>
              <a:tr h="338958">
                <a:tc gridSpan="2">
                  <a:txBody>
                    <a:bodyPr/>
                    <a:lstStyle/>
                    <a:p>
                      <a:r>
                        <a:rPr lang="en-US" sz="1800" dirty="0" smtClean="0"/>
                        <a:t>Outcome: Advancement of Knowledge</a:t>
                      </a:r>
                      <a:endParaRPr lang="en-US" sz="1800" dirty="0"/>
                    </a:p>
                  </a:txBody>
                  <a:tcPr/>
                </a:tc>
                <a:tc hMerge="1">
                  <a:txBody>
                    <a:bodyPr/>
                    <a:lstStyle/>
                    <a:p>
                      <a:endParaRPr lang="en-US" dirty="0"/>
                    </a:p>
                  </a:txBody>
                  <a:tcPr/>
                </a:tc>
              </a:tr>
              <a:tr h="338958">
                <a:tc>
                  <a:txBody>
                    <a:bodyPr/>
                    <a:lstStyle/>
                    <a:p>
                      <a:r>
                        <a:rPr lang="en-US" sz="1600" i="1" dirty="0" smtClean="0"/>
                        <a:t>Indicator: </a:t>
                      </a:r>
                      <a:endParaRPr lang="en-US" sz="1600" i="1" dirty="0"/>
                    </a:p>
                  </a:txBody>
                  <a:tcPr/>
                </a:tc>
                <a:tc>
                  <a:txBody>
                    <a:bodyPr/>
                    <a:lstStyle/>
                    <a:p>
                      <a:r>
                        <a:rPr lang="en-US" sz="1600" i="1" dirty="0" smtClean="0"/>
                        <a:t>Description: </a:t>
                      </a:r>
                      <a:endParaRPr lang="en-US" sz="1600" i="1" dirty="0"/>
                    </a:p>
                  </a:txBody>
                  <a:tcPr/>
                </a:tc>
              </a:tr>
              <a:tr h="370840">
                <a:tc>
                  <a:txBody>
                    <a:bodyPr/>
                    <a:lstStyle/>
                    <a:p>
                      <a:r>
                        <a:rPr lang="en-US" sz="1400" kern="1200" dirty="0" smtClean="0">
                          <a:solidFill>
                            <a:schemeClr val="dk1"/>
                          </a:solidFill>
                          <a:latin typeface="+mn-lt"/>
                          <a:ea typeface="+mn-ea"/>
                          <a:cs typeface="+mn-cs"/>
                        </a:rPr>
                        <a:t>Books or Book Chapters</a:t>
                      </a:r>
                      <a:endParaRPr lang="en-US" sz="1400" kern="1200" dirty="0">
                        <a:solidFill>
                          <a:schemeClr val="dk1"/>
                        </a:solidFill>
                        <a:latin typeface="+mn-lt"/>
                        <a:ea typeface="+mn-ea"/>
                        <a:cs typeface="+mn-cs"/>
                      </a:endParaRPr>
                    </a:p>
                  </a:txBody>
                  <a:tcPr/>
                </a:tc>
                <a:tc>
                  <a:txBody>
                    <a:bodyPr/>
                    <a:lstStyle/>
                    <a:p>
                      <a:r>
                        <a:rPr lang="en-US" sz="1350" b="0" i="0" u="none" strike="noStrike" kern="1200" baseline="0" dirty="0" smtClean="0">
                          <a:solidFill>
                            <a:schemeClr val="dk1"/>
                          </a:solidFill>
                          <a:latin typeface="+mn-lt"/>
                          <a:ea typeface="+mn-ea"/>
                          <a:cs typeface="+mn-cs"/>
                        </a:rPr>
                        <a:t>Book or book chapters generated by the research study is noted in a bibliography. Book is used as a textbook for higher education. Translations of the book. Book or book chapter cited in subsequent publications. </a:t>
                      </a:r>
                      <a:endParaRPr lang="en-US" dirty="0"/>
                    </a:p>
                  </a:txBody>
                  <a:tcPr/>
                </a:tc>
              </a:tr>
              <a:tr h="370840">
                <a:tc>
                  <a:txBody>
                    <a:bodyPr/>
                    <a:lstStyle/>
                    <a:p>
                      <a:r>
                        <a:rPr lang="en-US" sz="1400" kern="1200" dirty="0" smtClean="0">
                          <a:solidFill>
                            <a:schemeClr val="dk1"/>
                          </a:solidFill>
                          <a:latin typeface="+mn-lt"/>
                          <a:ea typeface="+mn-ea"/>
                          <a:cs typeface="+mn-cs"/>
                        </a:rPr>
                        <a:t>Change in Understanding and Awareness 	</a:t>
                      </a:r>
                    </a:p>
                  </a:txBody>
                  <a:tcPr/>
                </a:tc>
                <a:tc>
                  <a:txBody>
                    <a:bodyPr/>
                    <a:lstStyle/>
                    <a:p>
                      <a:r>
                        <a:rPr lang="en-US" sz="1350" b="0" i="0" u="none" strike="noStrike" kern="1200" baseline="0" dirty="0" smtClean="0">
                          <a:solidFill>
                            <a:schemeClr val="dk1"/>
                          </a:solidFill>
                          <a:latin typeface="+mn-lt"/>
                          <a:ea typeface="+mn-ea"/>
                          <a:cs typeface="+mn-cs"/>
                        </a:rPr>
                        <a:t>Research study findings represent a paradigm shift in a field. </a:t>
                      </a:r>
                    </a:p>
                    <a:p>
                      <a:r>
                        <a:rPr lang="en-US" sz="1350" b="0" i="0" u="none" strike="noStrike" kern="1200" baseline="0" dirty="0" smtClean="0">
                          <a:solidFill>
                            <a:schemeClr val="dk1"/>
                          </a:solidFill>
                          <a:latin typeface="+mn-lt"/>
                          <a:ea typeface="+mn-ea"/>
                          <a:cs typeface="+mn-cs"/>
                        </a:rPr>
                        <a:t>Research study findings lead to change in understanding a problem. </a:t>
                      </a:r>
                    </a:p>
                  </a:txBody>
                  <a:tcPr/>
                </a:tc>
              </a:tr>
              <a:tr h="370840">
                <a:tc>
                  <a:txBody>
                    <a:bodyPr/>
                    <a:lstStyle/>
                    <a:p>
                      <a:r>
                        <a:rPr lang="en-US" sz="1400" kern="1200" dirty="0" smtClean="0">
                          <a:solidFill>
                            <a:schemeClr val="dk1"/>
                          </a:solidFill>
                          <a:latin typeface="+mn-lt"/>
                          <a:ea typeface="+mn-ea"/>
                          <a:cs typeface="+mn-cs"/>
                        </a:rPr>
                        <a:t>Citations to Publications 	</a:t>
                      </a:r>
                    </a:p>
                  </a:txBody>
                  <a:tcPr/>
                </a:tc>
                <a:tc>
                  <a:txBody>
                    <a:bodyPr/>
                    <a:lstStyle/>
                    <a:p>
                      <a:r>
                        <a:rPr lang="en-US" sz="1350" b="0" i="0" u="none" strike="noStrike" kern="1200" baseline="0" dirty="0" smtClean="0">
                          <a:solidFill>
                            <a:schemeClr val="dk1"/>
                          </a:solidFill>
                          <a:latin typeface="+mn-lt"/>
                          <a:ea typeface="+mn-ea"/>
                          <a:cs typeface="+mn-cs"/>
                        </a:rPr>
                        <a:t>Number of first generation citations. Number of second generation citations. Countries represented by citations. Institutions represented by citations. Languages represented by citations. </a:t>
                      </a:r>
                    </a:p>
                  </a:txBody>
                  <a:tcPr/>
                </a:tc>
              </a:tr>
              <a:tr h="370840">
                <a:tc>
                  <a:txBody>
                    <a:bodyPr/>
                    <a:lstStyle/>
                    <a:p>
                      <a:r>
                        <a:rPr lang="en-US" sz="1400" kern="1200" dirty="0" smtClean="0">
                          <a:solidFill>
                            <a:schemeClr val="dk1"/>
                          </a:solidFill>
                          <a:latin typeface="+mn-lt"/>
                          <a:ea typeface="+mn-ea"/>
                          <a:cs typeface="+mn-cs"/>
                        </a:rPr>
                        <a:t>Conferences</a:t>
                      </a:r>
                    </a:p>
                  </a:txBody>
                  <a:tcPr/>
                </a:tc>
                <a:tc>
                  <a:txBody>
                    <a:bodyPr/>
                    <a:lstStyle/>
                    <a:p>
                      <a:r>
                        <a:rPr lang="en-US" sz="1350" b="0" i="0" u="none" strike="noStrike" kern="1200" baseline="0" dirty="0" smtClean="0">
                          <a:solidFill>
                            <a:schemeClr val="dk1"/>
                          </a:solidFill>
                          <a:latin typeface="+mn-lt"/>
                          <a:ea typeface="+mn-ea"/>
                          <a:cs typeface="+mn-cs"/>
                        </a:rPr>
                        <a:t>Conference panel is created around the topic related to the research study.</a:t>
                      </a:r>
                    </a:p>
                  </a:txBody>
                  <a:tcPr/>
                </a:tc>
              </a:tr>
            </a:tbl>
          </a:graphicData>
        </a:graphic>
      </p:graphicFrame>
    </p:spTree>
    <p:extLst>
      <p:ext uri="{BB962C8B-B14F-4D97-AF65-F5344CB8AC3E}">
        <p14:creationId xmlns:p14="http://schemas.microsoft.com/office/powerpoint/2010/main" val="30016365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Bibliometrics and alternative metrics</a:t>
            </a:r>
          </a:p>
        </p:txBody>
      </p:sp>
      <p:sp>
        <p:nvSpPr>
          <p:cNvPr id="8" name="Text Placeholder 7"/>
          <p:cNvSpPr>
            <a:spLocks noGrp="1"/>
          </p:cNvSpPr>
          <p:nvPr>
            <p:ph type="body" idx="1"/>
          </p:nvPr>
        </p:nvSpPr>
        <p:spPr>
          <a:xfrm>
            <a:off x="990600" y="1219200"/>
            <a:ext cx="3581400" cy="357187"/>
          </a:xfrm>
        </p:spPr>
        <p:txBody>
          <a:bodyPr/>
          <a:lstStyle/>
          <a:p>
            <a:r>
              <a:rPr lang="en-US" dirty="0" err="1"/>
              <a:t>Bibliometrics</a:t>
            </a:r>
            <a:r>
              <a:rPr lang="en-US" dirty="0"/>
              <a:t>		</a:t>
            </a:r>
          </a:p>
        </p:txBody>
      </p:sp>
      <p:sp>
        <p:nvSpPr>
          <p:cNvPr id="9" name="Content Placeholder 8"/>
          <p:cNvSpPr>
            <a:spLocks noGrp="1"/>
          </p:cNvSpPr>
          <p:nvPr>
            <p:ph sz="half" idx="2"/>
          </p:nvPr>
        </p:nvSpPr>
        <p:spPr>
          <a:xfrm>
            <a:off x="801197" y="1676400"/>
            <a:ext cx="3768895" cy="3733800"/>
          </a:xfrm>
        </p:spPr>
        <p:txBody>
          <a:bodyPr/>
          <a:lstStyle/>
          <a:p>
            <a:r>
              <a:rPr lang="en-US" dirty="0"/>
              <a:t>Statistical analysis of publications such as articles and books, usually focused on citation analysis</a:t>
            </a:r>
          </a:p>
          <a:p>
            <a:r>
              <a:rPr lang="en-US" dirty="0"/>
              <a:t>An attempt to measure the impact or influence of a particular work</a:t>
            </a:r>
          </a:p>
          <a:p>
            <a:r>
              <a:rPr lang="en-US" dirty="0"/>
              <a:t>Many different metrics:</a:t>
            </a:r>
          </a:p>
          <a:p>
            <a:pPr lvl="1"/>
            <a:r>
              <a:rPr lang="en-US" dirty="0"/>
              <a:t>Journal level: impact factor</a:t>
            </a:r>
          </a:p>
          <a:p>
            <a:pPr lvl="1"/>
            <a:r>
              <a:rPr lang="en-US" dirty="0"/>
              <a:t>Individual level: h-index</a:t>
            </a:r>
          </a:p>
          <a:p>
            <a:pPr lvl="1"/>
            <a:r>
              <a:rPr lang="en-US" dirty="0"/>
              <a:t>Article level: citations</a:t>
            </a:r>
          </a:p>
          <a:p>
            <a:endParaRPr lang="en-US" dirty="0"/>
          </a:p>
        </p:txBody>
      </p:sp>
      <p:sp>
        <p:nvSpPr>
          <p:cNvPr id="10" name="Text Placeholder 9"/>
          <p:cNvSpPr>
            <a:spLocks noGrp="1"/>
          </p:cNvSpPr>
          <p:nvPr>
            <p:ph type="body" sz="quarter" idx="3"/>
          </p:nvPr>
        </p:nvSpPr>
        <p:spPr>
          <a:xfrm>
            <a:off x="4908036" y="1166812"/>
            <a:ext cx="3770375" cy="357188"/>
          </a:xfrm>
        </p:spPr>
        <p:txBody>
          <a:bodyPr/>
          <a:lstStyle/>
          <a:p>
            <a:r>
              <a:rPr lang="en-US" dirty="0"/>
              <a:t>Alternative Metrics</a:t>
            </a:r>
          </a:p>
        </p:txBody>
      </p:sp>
      <p:sp>
        <p:nvSpPr>
          <p:cNvPr id="11" name="Content Placeholder 10"/>
          <p:cNvSpPr>
            <a:spLocks noGrp="1"/>
          </p:cNvSpPr>
          <p:nvPr>
            <p:ph sz="quarter" idx="4"/>
          </p:nvPr>
        </p:nvSpPr>
        <p:spPr>
          <a:xfrm>
            <a:off x="4727124" y="1676400"/>
            <a:ext cx="3770375" cy="3733800"/>
          </a:xfrm>
        </p:spPr>
        <p:txBody>
          <a:bodyPr/>
          <a:lstStyle/>
          <a:p>
            <a:r>
              <a:rPr lang="en-US" dirty="0"/>
              <a:t>Data gathered online that examines the volume and nature of attention that a work receives online</a:t>
            </a:r>
          </a:p>
          <a:p>
            <a:r>
              <a:rPr lang="en-US" dirty="0"/>
              <a:t>Complementary to </a:t>
            </a:r>
            <a:r>
              <a:rPr lang="en-US" dirty="0" err="1"/>
              <a:t>bibliometrics</a:t>
            </a:r>
            <a:endParaRPr lang="en-US" dirty="0"/>
          </a:p>
          <a:p>
            <a:r>
              <a:rPr lang="en-US" dirty="0"/>
              <a:t>Gathers data on diverse outputs, i.e. data sets, reports, software, web projects, etc. </a:t>
            </a:r>
          </a:p>
          <a:p>
            <a:r>
              <a:rPr lang="en-US" dirty="0"/>
              <a:t>Examples:</a:t>
            </a:r>
          </a:p>
          <a:p>
            <a:pPr lvl="1"/>
            <a:r>
              <a:rPr lang="en-US" dirty="0"/>
              <a:t>Twitter mentions</a:t>
            </a:r>
          </a:p>
          <a:p>
            <a:pPr lvl="1"/>
            <a:r>
              <a:rPr lang="en-US" dirty="0"/>
              <a:t>Citations in policy documents</a:t>
            </a:r>
          </a:p>
          <a:p>
            <a:pPr lvl="1"/>
            <a:r>
              <a:rPr lang="en-US" dirty="0"/>
              <a:t>Wikipedia citations</a:t>
            </a:r>
          </a:p>
          <a:p>
            <a:pPr lvl="1"/>
            <a:r>
              <a:rPr lang="en-US" dirty="0"/>
              <a:t>Mass media mentions</a:t>
            </a:r>
          </a:p>
          <a:p>
            <a:endParaRPr lang="en-US" dirty="0"/>
          </a:p>
        </p:txBody>
      </p:sp>
      <p:sp>
        <p:nvSpPr>
          <p:cNvPr id="3" name="Slide Number Placeholder 2"/>
          <p:cNvSpPr>
            <a:spLocks noGrp="1"/>
          </p:cNvSpPr>
          <p:nvPr>
            <p:ph type="sldNum" sz="quarter" idx="12"/>
          </p:nvPr>
        </p:nvSpPr>
        <p:spPr/>
        <p:txBody>
          <a:bodyPr/>
          <a:lstStyle/>
          <a:p>
            <a:fld id="{0D558541-60C9-42A2-8392-FF12533A6B7A}" type="slidenum">
              <a:rPr lang="en-US" smtClean="0"/>
              <a:pPr/>
              <a:t>8</a:t>
            </a:fld>
            <a:endParaRPr lang="en-US" dirty="0"/>
          </a:p>
        </p:txBody>
      </p:sp>
    </p:spTree>
    <p:extLst>
      <p:ext uri="{BB962C8B-B14F-4D97-AF65-F5344CB8AC3E}">
        <p14:creationId xmlns:p14="http://schemas.microsoft.com/office/powerpoint/2010/main" val="1711524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Overview of NIH </a:t>
            </a:r>
            <a:r>
              <a:rPr lang="en-US" b="1" dirty="0" err="1"/>
              <a:t>Biosketch</a:t>
            </a:r>
          </a:p>
        </p:txBody>
      </p:sp>
      <p:sp>
        <p:nvSpPr>
          <p:cNvPr id="3" name="Content Placeholder 2"/>
          <p:cNvSpPr>
            <a:spLocks noGrp="1"/>
          </p:cNvSpPr>
          <p:nvPr>
            <p:ph idx="1"/>
          </p:nvPr>
        </p:nvSpPr>
        <p:spPr>
          <a:xfrm>
            <a:off x="801197" y="1621971"/>
            <a:ext cx="7049689" cy="4245429"/>
          </a:xfrm>
        </p:spPr>
        <p:txBody>
          <a:bodyPr numCol="2"/>
          <a:lstStyle/>
          <a:p>
            <a:r>
              <a:rPr lang="en-US" dirty="0"/>
              <a:t>Total sketch length is 5 pages</a:t>
            </a:r>
          </a:p>
          <a:p>
            <a:r>
              <a:rPr lang="en-US" dirty="0">
                <a:hlinkClick r:id="rId3"/>
              </a:rPr>
              <a:t>Template</a:t>
            </a:r>
            <a:r>
              <a:rPr lang="en-US" dirty="0"/>
              <a:t> is available from the NIH, or investigators can use the </a:t>
            </a:r>
            <a:r>
              <a:rPr lang="en-US" dirty="0" err="1">
                <a:hlinkClick r:id="rId4"/>
              </a:rPr>
              <a:t>SciENcv</a:t>
            </a:r>
            <a:r>
              <a:rPr lang="en-US" dirty="0"/>
              <a:t> tool at My NCBI</a:t>
            </a:r>
          </a:p>
          <a:p>
            <a:r>
              <a:rPr lang="en-US" dirty="0"/>
              <a:t>Up to 5 contributions to science can be written in section C (but 5 is not required)</a:t>
            </a:r>
          </a:p>
          <a:p>
            <a:r>
              <a:rPr lang="en-US" dirty="0"/>
              <a:t>You can list publications or scholarly output after both the personal statement and after each contribution</a:t>
            </a:r>
          </a:p>
          <a:p>
            <a:r>
              <a:rPr lang="en-US" dirty="0"/>
              <a:t>Up to 4 works may be listed after each contribution and the personal statement</a:t>
            </a:r>
          </a:p>
        </p:txBody>
      </p:sp>
      <p:sp>
        <p:nvSpPr>
          <p:cNvPr id="4" name="Text Placeholder 3"/>
          <p:cNvSpPr>
            <a:spLocks noGrp="1"/>
          </p:cNvSpPr>
          <p:nvPr>
            <p:ph type="body" sz="quarter" idx="13"/>
          </p:nvPr>
        </p:nvSpPr>
        <p:spPr/>
        <p:txBody>
          <a:bodyPr/>
          <a:lstStyle/>
          <a:p>
            <a:r>
              <a:rPr lang="en-US" i="1" dirty="0"/>
              <a:t>Basic features and requirements</a:t>
            </a:r>
          </a:p>
        </p:txBody>
      </p:sp>
      <p:sp>
        <p:nvSpPr>
          <p:cNvPr id="5" name="Rectangle 4"/>
          <p:cNvSpPr/>
          <p:nvPr/>
        </p:nvSpPr>
        <p:spPr>
          <a:xfrm>
            <a:off x="4418076" y="1621971"/>
            <a:ext cx="4572000" cy="3970318"/>
          </a:xfrm>
          <a:prstGeom prst="rect">
            <a:avLst/>
          </a:prstGeom>
        </p:spPr>
        <p:txBody>
          <a:bodyPr>
            <a:spAutoFit/>
          </a:bodyPr>
          <a:lstStyle/>
          <a:p>
            <a:pPr marL="174625" indent="-174625">
              <a:spcBef>
                <a:spcPct val="20000"/>
              </a:spcBef>
              <a:buClr>
                <a:schemeClr val="accent1"/>
              </a:buClr>
              <a:buFont typeface="Arial" pitchFamily="34" charset="0"/>
              <a:buChar char="•"/>
            </a:pPr>
            <a:r>
              <a:rPr lang="en-US" sz="1850" spc="-50" dirty="0"/>
              <a:t>Works listed after the personal statement or each contribution can include: </a:t>
            </a:r>
          </a:p>
          <a:p>
            <a:pPr lvl="1"/>
            <a:r>
              <a:rPr lang="en-US" dirty="0"/>
              <a:t>journal manuscripts</a:t>
            </a:r>
          </a:p>
          <a:p>
            <a:pPr lvl="1"/>
            <a:r>
              <a:rPr lang="en-US" dirty="0"/>
              <a:t>books and book chapters</a:t>
            </a:r>
          </a:p>
          <a:p>
            <a:pPr lvl="1"/>
            <a:r>
              <a:rPr lang="en-US" dirty="0"/>
              <a:t>software</a:t>
            </a:r>
          </a:p>
          <a:p>
            <a:pPr lvl="1"/>
            <a:r>
              <a:rPr lang="en-US" dirty="0"/>
              <a:t>databases</a:t>
            </a:r>
          </a:p>
          <a:p>
            <a:pPr lvl="1"/>
            <a:r>
              <a:rPr lang="en-US" dirty="0"/>
              <a:t>data and research materials</a:t>
            </a:r>
          </a:p>
          <a:p>
            <a:pPr lvl="1"/>
            <a:r>
              <a:rPr lang="en-US" dirty="0"/>
              <a:t>conference presentations</a:t>
            </a:r>
          </a:p>
          <a:p>
            <a:pPr lvl="1"/>
            <a:r>
              <a:rPr lang="en-US" dirty="0"/>
              <a:t>patents</a:t>
            </a:r>
          </a:p>
          <a:p>
            <a:pPr lvl="1"/>
            <a:r>
              <a:rPr lang="en-US" dirty="0"/>
              <a:t>audio or visual products</a:t>
            </a:r>
          </a:p>
          <a:p>
            <a:pPr lvl="1"/>
            <a:r>
              <a:rPr lang="en-US" dirty="0"/>
              <a:t>teaching materials, </a:t>
            </a:r>
          </a:p>
          <a:p>
            <a:pPr lvl="1"/>
            <a:r>
              <a:rPr lang="en-US" dirty="0"/>
              <a:t>instruments or equipment</a:t>
            </a:r>
          </a:p>
          <a:p>
            <a:pPr lvl="1"/>
            <a:r>
              <a:rPr lang="en-US" dirty="0"/>
              <a:t>models</a:t>
            </a:r>
          </a:p>
          <a:p>
            <a:pPr lvl="1"/>
            <a:r>
              <a:rPr lang="en-US" dirty="0"/>
              <a:t>protocols</a:t>
            </a:r>
          </a:p>
        </p:txBody>
      </p:sp>
      <p:sp>
        <p:nvSpPr>
          <p:cNvPr id="6" name="Slide Number Placeholder 5"/>
          <p:cNvSpPr>
            <a:spLocks noGrp="1"/>
          </p:cNvSpPr>
          <p:nvPr>
            <p:ph type="sldNum" sz="quarter" idx="12"/>
          </p:nvPr>
        </p:nvSpPr>
        <p:spPr/>
        <p:txBody>
          <a:bodyPr/>
          <a:lstStyle/>
          <a:p>
            <a:fld id="{0D558541-60C9-42A2-8392-FF12533A6B7A}" type="slidenum">
              <a:rPr lang="en-US" smtClean="0"/>
              <a:pPr/>
              <a:t>9</a:t>
            </a:fld>
            <a:endParaRPr lang="en-US" dirty="0"/>
          </a:p>
        </p:txBody>
      </p:sp>
    </p:spTree>
    <p:extLst>
      <p:ext uri="{BB962C8B-B14F-4D97-AF65-F5344CB8AC3E}">
        <p14:creationId xmlns:p14="http://schemas.microsoft.com/office/powerpoint/2010/main" val="2761438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Personal Statement</a:t>
            </a:r>
          </a:p>
        </p:txBody>
      </p:sp>
      <p:sp>
        <p:nvSpPr>
          <p:cNvPr id="3" name="Content Placeholder 2"/>
          <p:cNvSpPr>
            <a:spLocks noGrp="1"/>
          </p:cNvSpPr>
          <p:nvPr>
            <p:ph idx="1"/>
          </p:nvPr>
        </p:nvSpPr>
        <p:spPr/>
        <p:txBody>
          <a:bodyPr/>
          <a:lstStyle/>
          <a:p>
            <a:endParaRPr lang="en-US" dirty="0"/>
          </a:p>
        </p:txBody>
      </p:sp>
      <p:pic>
        <p:nvPicPr>
          <p:cNvPr id="10" name="Picture 9"/>
          <p:cNvPicPr>
            <a:picLocks noChangeAspect="1"/>
          </p:cNvPicPr>
          <p:nvPr/>
        </p:nvPicPr>
        <p:blipFill rotWithShape="1">
          <a:blip r:embed="rId3"/>
          <a:srcRect l="11140" t="20314" r="11124" b="44735"/>
          <a:stretch/>
        </p:blipFill>
        <p:spPr>
          <a:xfrm>
            <a:off x="282940" y="1393110"/>
            <a:ext cx="8074947" cy="5308186"/>
          </a:xfrm>
          <a:prstGeom prst="rect">
            <a:avLst/>
          </a:prstGeom>
        </p:spPr>
      </p:pic>
      <p:sp>
        <p:nvSpPr>
          <p:cNvPr id="11" name="Rounded Rectangular Callout 10"/>
          <p:cNvSpPr/>
          <p:nvPr/>
        </p:nvSpPr>
        <p:spPr>
          <a:xfrm>
            <a:off x="5361709" y="282633"/>
            <a:ext cx="3667991" cy="4136966"/>
          </a:xfrm>
          <a:prstGeom prst="wedgeRoundRectCallout">
            <a:avLst>
              <a:gd name="adj1" fmla="val -110857"/>
              <a:gd name="adj2" fmla="val 23319"/>
              <a:gd name="adj3" fmla="val 16667"/>
            </a:avLst>
          </a:prstGeom>
          <a:solidFill>
            <a:srgbClr val="8064A2">
              <a:lumMod val="20000"/>
              <a:lumOff val="80000"/>
            </a:srgbClr>
          </a:solidFill>
          <a:ln w="25400" cap="flat" cmpd="sng" algn="ctr">
            <a:solidFill>
              <a:srgbClr val="8064A2"/>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ysClr val="windowText" lastClr="000000"/>
                </a:solidFill>
                <a:effectLst/>
                <a:uLnTx/>
                <a:uFillTx/>
                <a:latin typeface="Calibri"/>
                <a:ea typeface="+mn-ea"/>
                <a:cs typeface="+mn-cs"/>
              </a:rPr>
              <a:t>Describe why you are well-suited for your role </a:t>
            </a:r>
            <a:r>
              <a:rPr kumimoji="0" lang="en-US" sz="1700" b="0" i="0" u="none" strike="noStrike" kern="0" cap="none" spc="0" normalizeH="0" baseline="0" noProof="0" dirty="0">
                <a:ln>
                  <a:noFill/>
                </a:ln>
                <a:solidFill>
                  <a:sysClr val="windowText" lastClr="000000"/>
                </a:solidFill>
                <a:effectLst/>
                <a:uLnTx/>
                <a:uFillTx/>
                <a:latin typeface="Calibri"/>
                <a:ea typeface="+mn-ea"/>
                <a:cs typeface="+mn-cs"/>
              </a:rPr>
              <a:t>in the project described in this application.</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700" b="0" i="0" u="none" strike="noStrike" kern="0" cap="none" spc="0" normalizeH="0" baseline="0" noProof="0" dirty="0">
                <a:ln>
                  <a:noFill/>
                </a:ln>
                <a:solidFill>
                  <a:sysClr val="windowText" lastClr="000000"/>
                </a:solidFill>
                <a:effectLst/>
                <a:uLnTx/>
                <a:uFillTx/>
                <a:latin typeface="Calibri"/>
                <a:ea typeface="+mn-ea"/>
                <a:cs typeface="+mn-cs"/>
              </a:rPr>
              <a:t>Relevant factors may include: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700" b="0" i="0" u="none" strike="noStrike" kern="0" cap="none" spc="0" normalizeH="0" baseline="0" noProof="0" dirty="0">
                <a:ln>
                  <a:noFill/>
                </a:ln>
                <a:solidFill>
                  <a:sysClr val="windowText" lastClr="000000"/>
                </a:solidFill>
                <a:effectLst/>
                <a:uLnTx/>
                <a:uFillTx/>
                <a:latin typeface="Calibri"/>
                <a:ea typeface="+mn-ea"/>
                <a:cs typeface="+mn-cs"/>
              </a:rPr>
              <a:t>aspects of your training;</a:t>
            </a:r>
          </a:p>
          <a:p>
            <a:pPr marL="285750" marR="0" lvl="0" indent="-285750" defTabSz="914400" eaLnBrk="1" fontAlgn="auto" latinLnBrk="0" hangingPunct="1">
              <a:lnSpc>
                <a:spcPct val="100000"/>
              </a:lnSpc>
              <a:spcBef>
                <a:spcPts val="0"/>
              </a:spcBef>
              <a:spcAft>
                <a:spcPts val="0"/>
              </a:spcAft>
              <a:buClrTx/>
              <a:buSzTx/>
              <a:buFont typeface="Arial"/>
              <a:buChar char="•"/>
              <a:tabLst/>
              <a:defRPr/>
            </a:pPr>
            <a:r>
              <a:rPr kumimoji="0" lang="en-US" sz="1700" b="0" i="0" u="none" strike="noStrike" kern="0" cap="none" spc="0" normalizeH="0" baseline="0" noProof="0" dirty="0">
                <a:ln>
                  <a:noFill/>
                </a:ln>
                <a:solidFill>
                  <a:sysClr val="windowText" lastClr="000000"/>
                </a:solidFill>
                <a:effectLst/>
                <a:uLnTx/>
                <a:uFillTx/>
                <a:latin typeface="Calibri"/>
                <a:ea typeface="+mn-ea"/>
                <a:cs typeface="+mn-cs"/>
              </a:rPr>
              <a:t>previous experimental work on this or related topics;</a:t>
            </a:r>
          </a:p>
          <a:p>
            <a:pPr marL="285750" marR="0" lvl="0" indent="-285750" defTabSz="914400" eaLnBrk="1" fontAlgn="auto" latinLnBrk="0" hangingPunct="1">
              <a:lnSpc>
                <a:spcPct val="100000"/>
              </a:lnSpc>
              <a:spcBef>
                <a:spcPts val="0"/>
              </a:spcBef>
              <a:spcAft>
                <a:spcPts val="0"/>
              </a:spcAft>
              <a:buClrTx/>
              <a:buSzTx/>
              <a:buFont typeface="Arial"/>
              <a:buChar char="•"/>
              <a:tabLst/>
              <a:defRPr/>
            </a:pPr>
            <a:r>
              <a:rPr kumimoji="0" lang="en-US" sz="1700" b="0" i="0" u="none" strike="noStrike" kern="0" cap="none" spc="0" normalizeH="0" baseline="0" noProof="0" dirty="0">
                <a:ln>
                  <a:noFill/>
                </a:ln>
                <a:solidFill>
                  <a:sysClr val="windowText" lastClr="000000"/>
                </a:solidFill>
                <a:effectLst/>
                <a:uLnTx/>
                <a:uFillTx/>
                <a:latin typeface="Calibri"/>
                <a:ea typeface="+mn-ea"/>
                <a:cs typeface="+mn-cs"/>
              </a:rPr>
              <a:t>technical expertise; </a:t>
            </a:r>
          </a:p>
          <a:p>
            <a:pPr marL="285750" marR="0" lvl="0" indent="-285750" defTabSz="914400" eaLnBrk="1" fontAlgn="auto" latinLnBrk="0" hangingPunct="1">
              <a:lnSpc>
                <a:spcPct val="100000"/>
              </a:lnSpc>
              <a:spcBef>
                <a:spcPts val="0"/>
              </a:spcBef>
              <a:spcAft>
                <a:spcPts val="0"/>
              </a:spcAft>
              <a:buClrTx/>
              <a:buSzTx/>
              <a:buFont typeface="Arial"/>
              <a:buChar char="•"/>
              <a:tabLst/>
              <a:defRPr/>
            </a:pPr>
            <a:r>
              <a:rPr kumimoji="0" lang="en-US" sz="1700" b="0" i="0" u="none" strike="noStrike" kern="0" cap="none" spc="0" normalizeH="0" baseline="0" noProof="0" dirty="0">
                <a:ln>
                  <a:noFill/>
                </a:ln>
                <a:solidFill>
                  <a:sysClr val="windowText" lastClr="000000"/>
                </a:solidFill>
                <a:effectLst/>
                <a:uLnTx/>
                <a:uFillTx/>
                <a:latin typeface="Calibri"/>
                <a:ea typeface="+mn-ea"/>
                <a:cs typeface="+mn-cs"/>
              </a:rPr>
              <a:t>collaborators or scientific environment;</a:t>
            </a:r>
          </a:p>
          <a:p>
            <a:pPr marL="285750" marR="0" lvl="0" indent="-285750" defTabSz="914400" eaLnBrk="1" fontAlgn="auto" latinLnBrk="0" hangingPunct="1">
              <a:lnSpc>
                <a:spcPct val="100000"/>
              </a:lnSpc>
              <a:spcBef>
                <a:spcPts val="0"/>
              </a:spcBef>
              <a:spcAft>
                <a:spcPts val="0"/>
              </a:spcAft>
              <a:buClrTx/>
              <a:buSzTx/>
              <a:buFont typeface="Arial"/>
              <a:buChar char="•"/>
              <a:tabLst/>
              <a:defRPr/>
            </a:pPr>
            <a:r>
              <a:rPr kumimoji="0" lang="en-US" sz="1700" b="0" i="0" u="none" strike="noStrike" kern="0" cap="none" spc="0" normalizeH="0" baseline="0" noProof="0" dirty="0">
                <a:ln>
                  <a:noFill/>
                </a:ln>
                <a:solidFill>
                  <a:sysClr val="windowText" lastClr="000000"/>
                </a:solidFill>
                <a:effectLst/>
                <a:uLnTx/>
                <a:uFillTx/>
                <a:latin typeface="Calibri"/>
                <a:ea typeface="+mn-ea"/>
                <a:cs typeface="+mn-cs"/>
              </a:rPr>
              <a:t>past performance in this or related fields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700" b="0" i="0" u="none" strike="noStrike" kern="0" cap="none" spc="0" normalizeH="0" baseline="0" noProof="0" dirty="0">
                <a:ln>
                  <a:noFill/>
                </a:ln>
                <a:solidFill>
                  <a:sysClr val="windowText" lastClr="000000"/>
                </a:solidFill>
                <a:effectLst/>
                <a:uLnTx/>
                <a:uFillTx/>
                <a:latin typeface="Calibri"/>
                <a:ea typeface="+mn-ea"/>
                <a:cs typeface="+mn-cs"/>
              </a:rPr>
              <a:t>(you may mention specific</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700" b="0" i="0" u="none" strike="noStrike" kern="0" cap="none" spc="0" normalizeH="0" baseline="0" noProof="0" dirty="0">
                <a:ln>
                  <a:noFill/>
                </a:ln>
                <a:solidFill>
                  <a:sysClr val="windowText" lastClr="000000"/>
                </a:solidFill>
                <a:effectLst/>
                <a:uLnTx/>
                <a:uFillTx/>
                <a:latin typeface="Calibri"/>
                <a:ea typeface="+mn-ea"/>
                <a:cs typeface="+mn-cs"/>
              </a:rPr>
              <a:t>contributions to science that are not included in Section C).</a:t>
            </a:r>
          </a:p>
        </p:txBody>
      </p:sp>
      <p:sp>
        <p:nvSpPr>
          <p:cNvPr id="12" name="Rounded Rectangular Callout 11"/>
          <p:cNvSpPr/>
          <p:nvPr/>
        </p:nvSpPr>
        <p:spPr>
          <a:xfrm>
            <a:off x="4533900" y="4495800"/>
            <a:ext cx="4495800" cy="1295400"/>
          </a:xfrm>
          <a:prstGeom prst="wedgeRoundRectCallout">
            <a:avLst>
              <a:gd name="adj1" fmla="val -85370"/>
              <a:gd name="adj2" fmla="val -66465"/>
              <a:gd name="adj3" fmla="val 16667"/>
            </a:avLst>
          </a:prstGeom>
          <a:solidFill>
            <a:srgbClr val="8064A2">
              <a:lumMod val="20000"/>
              <a:lumOff val="80000"/>
            </a:srgbClr>
          </a:solidFill>
          <a:ln w="25400" cap="flat" cmpd="sng" algn="ctr">
            <a:solidFill>
              <a:srgbClr val="8064A2"/>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700" b="0" i="0" u="none" strike="noStrike" kern="0" cap="none" spc="0" normalizeH="0" baseline="0" noProof="0" dirty="0">
                <a:ln>
                  <a:noFill/>
                </a:ln>
                <a:solidFill>
                  <a:sysClr val="windowText" lastClr="000000"/>
                </a:solidFill>
                <a:effectLst/>
                <a:uLnTx/>
                <a:uFillTx/>
                <a:latin typeface="Calibri"/>
                <a:ea typeface="+mn-ea"/>
                <a:cs typeface="+mn-cs"/>
              </a:rPr>
              <a:t>If you wish to </a:t>
            </a:r>
            <a:r>
              <a:rPr kumimoji="0" lang="en-US" sz="1700" b="1" i="0" u="none" strike="noStrike" kern="0" cap="none" spc="0" normalizeH="0" baseline="0" noProof="0" dirty="0">
                <a:ln>
                  <a:noFill/>
                </a:ln>
                <a:solidFill>
                  <a:sysClr val="windowText" lastClr="000000"/>
                </a:solidFill>
                <a:effectLst/>
                <a:uLnTx/>
                <a:uFillTx/>
                <a:latin typeface="Calibri"/>
                <a:ea typeface="+mn-ea"/>
                <a:cs typeface="+mn-cs"/>
              </a:rPr>
              <a:t>explain impediments to your past productivity</a:t>
            </a:r>
            <a:r>
              <a:rPr kumimoji="0" lang="en-US" sz="1700" b="0" i="0" u="none" strike="noStrike" kern="0" cap="none" spc="0" normalizeH="0" baseline="0" noProof="0" dirty="0">
                <a:ln>
                  <a:noFill/>
                </a:ln>
                <a:solidFill>
                  <a:sysClr val="windowText" lastClr="000000"/>
                </a:solidFill>
                <a:effectLst/>
                <a:uLnTx/>
                <a:uFillTx/>
                <a:latin typeface="Calibri"/>
                <a:ea typeface="+mn-ea"/>
                <a:cs typeface="+mn-cs"/>
              </a:rPr>
              <a:t>, you may include a description of factors such as family care responsibilities, illness, disability, and active duty military service.</a:t>
            </a:r>
          </a:p>
        </p:txBody>
      </p:sp>
      <p:sp>
        <p:nvSpPr>
          <p:cNvPr id="13" name="Rounded Rectangular Callout 12"/>
          <p:cNvSpPr/>
          <p:nvPr/>
        </p:nvSpPr>
        <p:spPr>
          <a:xfrm>
            <a:off x="4533900" y="5943600"/>
            <a:ext cx="4495800" cy="856956"/>
          </a:xfrm>
          <a:prstGeom prst="wedgeRoundRectCallout">
            <a:avLst>
              <a:gd name="adj1" fmla="val -87800"/>
              <a:gd name="adj2" fmla="val -69156"/>
              <a:gd name="adj3" fmla="val 16667"/>
            </a:avLst>
          </a:prstGeom>
          <a:solidFill>
            <a:srgbClr val="8064A2">
              <a:lumMod val="20000"/>
              <a:lumOff val="80000"/>
            </a:srgbClr>
          </a:solidFill>
          <a:ln w="25400" cap="flat" cmpd="sng" algn="ctr">
            <a:solidFill>
              <a:srgbClr val="8064A2"/>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700" b="0" i="0" u="none" strike="noStrike" kern="0" cap="none" spc="0" normalizeH="0" baseline="0" noProof="0" dirty="0">
                <a:ln>
                  <a:noFill/>
                </a:ln>
                <a:solidFill>
                  <a:sysClr val="windowText" lastClr="000000"/>
                </a:solidFill>
                <a:effectLst/>
                <a:uLnTx/>
                <a:uFillTx/>
                <a:latin typeface="Calibri"/>
                <a:ea typeface="+mn-ea"/>
                <a:cs typeface="+mn-cs"/>
              </a:rPr>
              <a:t>You may identify up to four </a:t>
            </a:r>
            <a:r>
              <a:rPr kumimoji="0" lang="en-US" sz="1700" b="1" i="0" u="none" strike="noStrike" kern="0" cap="none" spc="0" normalizeH="0" baseline="0" noProof="0" dirty="0">
                <a:ln>
                  <a:noFill/>
                </a:ln>
                <a:solidFill>
                  <a:sysClr val="windowText" lastClr="000000"/>
                </a:solidFill>
                <a:effectLst/>
                <a:uLnTx/>
                <a:uFillTx/>
                <a:latin typeface="Calibri"/>
                <a:ea typeface="+mn-ea"/>
                <a:cs typeface="+mn-cs"/>
              </a:rPr>
              <a:t>peer reviewed publications</a:t>
            </a:r>
            <a:r>
              <a:rPr kumimoji="0" lang="en-US" sz="1700" b="0" i="0" u="none" strike="noStrike" kern="0" cap="none" spc="0" normalizeH="0" baseline="0" noProof="0" dirty="0">
                <a:ln>
                  <a:noFill/>
                </a:ln>
                <a:solidFill>
                  <a:sysClr val="windowText" lastClr="000000"/>
                </a:solidFill>
                <a:effectLst/>
                <a:uLnTx/>
                <a:uFillTx/>
                <a:latin typeface="Calibri"/>
                <a:ea typeface="+mn-ea"/>
                <a:cs typeface="+mn-cs"/>
              </a:rPr>
              <a:t> that specifically highlight your experience and qualifications for this project.</a:t>
            </a:r>
          </a:p>
        </p:txBody>
      </p:sp>
      <p:sp>
        <p:nvSpPr>
          <p:cNvPr id="14" name="Rectangle 13"/>
          <p:cNvSpPr/>
          <p:nvPr/>
        </p:nvSpPr>
        <p:spPr>
          <a:xfrm>
            <a:off x="389215" y="1495546"/>
            <a:ext cx="2130442" cy="327791"/>
          </a:xfrm>
          <a:prstGeom prst="rect">
            <a:avLst/>
          </a:prstGeom>
          <a:noFill/>
          <a:ln w="9525" cap="flat" cmpd="sng" algn="ctr">
            <a:solidFill>
              <a:srgbClr val="FF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fld id="{0D558541-60C9-42A2-8392-FF12533A6B7A}" type="slidenum">
              <a:rPr lang="en-US" smtClean="0"/>
              <a:pPr/>
              <a:t>10</a:t>
            </a:fld>
            <a:endParaRPr lang="en-US" dirty="0"/>
          </a:p>
        </p:txBody>
      </p:sp>
    </p:spTree>
    <p:extLst>
      <p:ext uri="{BB962C8B-B14F-4D97-AF65-F5344CB8AC3E}">
        <p14:creationId xmlns:p14="http://schemas.microsoft.com/office/powerpoint/2010/main" val="277724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Contribution to Science</a:t>
            </a:r>
          </a:p>
        </p:txBody>
      </p:sp>
      <p:sp>
        <p:nvSpPr>
          <p:cNvPr id="3" name="Content Placeholder 2"/>
          <p:cNvSpPr>
            <a:spLocks noGrp="1"/>
          </p:cNvSpPr>
          <p:nvPr>
            <p:ph idx="1"/>
          </p:nvPr>
        </p:nvSpPr>
        <p:spPr/>
        <p:txBody>
          <a:bodyPr/>
          <a:lstStyle/>
          <a:p>
            <a:endParaRPr lang="en-US" dirty="0"/>
          </a:p>
        </p:txBody>
      </p:sp>
      <p:pic>
        <p:nvPicPr>
          <p:cNvPr id="10" name="Picture 9"/>
          <p:cNvPicPr>
            <a:picLocks noChangeAspect="1"/>
          </p:cNvPicPr>
          <p:nvPr/>
        </p:nvPicPr>
        <p:blipFill>
          <a:blip r:embed="rId3"/>
          <a:stretch>
            <a:fillRect/>
          </a:stretch>
        </p:blipFill>
        <p:spPr>
          <a:xfrm>
            <a:off x="219304" y="1447800"/>
            <a:ext cx="8705392" cy="4927408"/>
          </a:xfrm>
          <a:prstGeom prst="rect">
            <a:avLst/>
          </a:prstGeom>
        </p:spPr>
      </p:pic>
      <p:sp>
        <p:nvSpPr>
          <p:cNvPr id="11" name="Rounded Rectangular Callout 10"/>
          <p:cNvSpPr/>
          <p:nvPr/>
        </p:nvSpPr>
        <p:spPr>
          <a:xfrm>
            <a:off x="5638800" y="2376484"/>
            <a:ext cx="3390900" cy="1270190"/>
          </a:xfrm>
          <a:prstGeom prst="wedgeRoundRectCallout">
            <a:avLst>
              <a:gd name="adj1" fmla="val -110857"/>
              <a:gd name="adj2" fmla="val 23319"/>
              <a:gd name="adj3" fmla="val 16667"/>
            </a:avLst>
          </a:prstGeom>
          <a:solidFill>
            <a:srgbClr val="8064A2">
              <a:lumMod val="20000"/>
              <a:lumOff val="80000"/>
            </a:srgbClr>
          </a:solidFill>
          <a:ln w="25400" cap="flat" cmpd="sng" algn="ctr">
            <a:solidFill>
              <a:srgbClr val="8064A2"/>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Calibri"/>
                <a:ea typeface="+mn-ea"/>
                <a:cs typeface="+mn-cs"/>
              </a:rPr>
              <a:t>Briefly </a:t>
            </a:r>
            <a:r>
              <a:rPr kumimoji="0" lang="en-US" sz="1800" b="1" i="0" u="none" strike="noStrike" kern="0" cap="none" spc="0" normalizeH="0" baseline="0" noProof="0" dirty="0">
                <a:ln>
                  <a:noFill/>
                </a:ln>
                <a:solidFill>
                  <a:sysClr val="windowText" lastClr="000000"/>
                </a:solidFill>
                <a:effectLst/>
                <a:uLnTx/>
                <a:uFillTx/>
                <a:latin typeface="Calibri"/>
                <a:ea typeface="+mn-ea"/>
                <a:cs typeface="+mn-cs"/>
              </a:rPr>
              <a:t>describe up to five of your most significant contributions to science</a:t>
            </a:r>
            <a:r>
              <a:rPr kumimoji="0" lang="en-US" sz="1800" b="0" i="0" u="none" strike="noStrike" kern="0" cap="none" spc="0" normalizeH="0" baseline="0" noProof="0" dirty="0">
                <a:ln>
                  <a:noFill/>
                </a:ln>
                <a:solidFill>
                  <a:sysClr val="windowText" lastClr="000000"/>
                </a:solidFill>
                <a:effectLst/>
                <a:uLnTx/>
                <a:uFillTx/>
                <a:latin typeface="Calibri"/>
                <a:ea typeface="+mn-ea"/>
                <a:cs typeface="+mn-cs"/>
              </a:rPr>
              <a:t>.</a:t>
            </a:r>
          </a:p>
        </p:txBody>
      </p:sp>
      <p:sp>
        <p:nvSpPr>
          <p:cNvPr id="12" name="Rectangle 11"/>
          <p:cNvSpPr/>
          <p:nvPr/>
        </p:nvSpPr>
        <p:spPr>
          <a:xfrm>
            <a:off x="76200" y="5029200"/>
            <a:ext cx="4648200" cy="1744662"/>
          </a:xfrm>
          <a:prstGeom prst="rect">
            <a:avLst/>
          </a:prstGeom>
          <a:solidFill>
            <a:srgbClr val="8064A2"/>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Calibri"/>
                <a:ea typeface="+mn-ea"/>
                <a:cs typeface="+mn-cs"/>
              </a:rPr>
              <a:t>This is a perfect opportunity to incorporate citation metrics or social media metrics (from </a:t>
            </a:r>
            <a:r>
              <a:rPr kumimoji="0" lang="en-US" sz="1800" b="0" i="0" u="none" strike="noStrike" kern="0" cap="none" spc="0" normalizeH="0" baseline="0" noProof="0" dirty="0" err="1">
                <a:ln>
                  <a:noFill/>
                </a:ln>
                <a:solidFill>
                  <a:sysClr val="window" lastClr="FFFFFF"/>
                </a:solidFill>
                <a:effectLst/>
                <a:uLnTx/>
                <a:uFillTx/>
                <a:latin typeface="Calibri"/>
                <a:ea typeface="+mn-ea"/>
                <a:cs typeface="+mn-cs"/>
              </a:rPr>
              <a:t>altmetric.com</a:t>
            </a:r>
            <a:r>
              <a:rPr kumimoji="0" lang="en-US" sz="1800" b="0" i="0" u="none" strike="noStrike" kern="0" cap="none" spc="0" normalizeH="0" baseline="0" noProof="0" dirty="0">
                <a:ln>
                  <a:noFill/>
                </a:ln>
                <a:solidFill>
                  <a:sysClr val="window" lastClr="FFFFFF"/>
                </a:solidFill>
                <a:effectLst/>
                <a:uLnTx/>
                <a:uFillTx/>
                <a:latin typeface="Calibri"/>
                <a:ea typeface="+mn-ea"/>
                <a:cs typeface="+mn-cs"/>
              </a:rPr>
              <a:t>, a citation index like Scopus, or the publisher’s page) to indicate dissemination and reach, especially if your work influences the public.</a:t>
            </a:r>
          </a:p>
        </p:txBody>
      </p:sp>
      <p:sp>
        <p:nvSpPr>
          <p:cNvPr id="13" name="Rounded Rectangular Callout 12"/>
          <p:cNvSpPr/>
          <p:nvPr/>
        </p:nvSpPr>
        <p:spPr>
          <a:xfrm>
            <a:off x="5105400" y="4495799"/>
            <a:ext cx="3924300" cy="2278063"/>
          </a:xfrm>
          <a:prstGeom prst="wedgeRoundRectCallout">
            <a:avLst>
              <a:gd name="adj1" fmla="val -93373"/>
              <a:gd name="adj2" fmla="val -35297"/>
              <a:gd name="adj3" fmla="val 16667"/>
            </a:avLst>
          </a:prstGeom>
          <a:solidFill>
            <a:srgbClr val="8064A2">
              <a:lumMod val="20000"/>
              <a:lumOff val="80000"/>
            </a:srgbClr>
          </a:solidFill>
          <a:ln w="25400" cap="flat" cmpd="sng" algn="ctr">
            <a:solidFill>
              <a:srgbClr val="8064A2"/>
            </a:solidFill>
            <a:prstDash val="solid"/>
          </a:ln>
          <a:effectLst/>
        </p:spPr>
        <p:txBody>
          <a:bodyPr lIns="91440" r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Calibri"/>
                <a:ea typeface="+mn-ea"/>
                <a:cs typeface="+mn-cs"/>
              </a:rPr>
              <a:t>For each of these contributions, reference up to 4 </a:t>
            </a:r>
            <a:r>
              <a:rPr kumimoji="0" lang="en-US" sz="1800" b="1" i="0" u="none" strike="noStrike" kern="0" cap="none" spc="0" normalizeH="0" baseline="0" noProof="0" dirty="0">
                <a:ln>
                  <a:noFill/>
                </a:ln>
                <a:solidFill>
                  <a:sysClr val="windowText" lastClr="000000"/>
                </a:solidFill>
                <a:effectLst/>
                <a:uLnTx/>
                <a:uFillTx/>
                <a:latin typeface="Calibri"/>
                <a:ea typeface="+mn-ea"/>
                <a:cs typeface="+mn-cs"/>
              </a:rPr>
              <a:t>relevant peer-reviewed publications or non-publication research products</a:t>
            </a:r>
            <a:r>
              <a:rPr kumimoji="0" lang="en-US" sz="1800" b="0" i="0" u="none" strike="noStrike" kern="0" cap="none" spc="0" normalizeH="0" baseline="0" noProof="0" dirty="0">
                <a:ln>
                  <a:noFill/>
                </a:ln>
                <a:solidFill>
                  <a:sysClr val="windowText" lastClr="000000"/>
                </a:solidFill>
                <a:effectLst/>
                <a:uLnTx/>
                <a:uFillTx/>
                <a:latin typeface="Calibri"/>
                <a:ea typeface="+mn-ea"/>
                <a:cs typeface="+mn-cs"/>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ysClr val="windowText" lastClr="000000"/>
              </a:solidFill>
              <a:effectLst/>
              <a:uLnTx/>
              <a:uFillTx/>
              <a:latin typeface="Calibri"/>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Calibri"/>
                <a:ea typeface="+mn-ea"/>
                <a:cs typeface="+mn-cs"/>
              </a:rPr>
              <a:t>The description of each contribution should be </a:t>
            </a:r>
            <a:r>
              <a:rPr kumimoji="0" lang="en-US" sz="1800" b="1" i="0" u="none" strike="noStrike" kern="0" cap="none" spc="0" normalizeH="0" baseline="0" noProof="0" dirty="0">
                <a:ln>
                  <a:noFill/>
                </a:ln>
                <a:solidFill>
                  <a:sysClr val="windowText" lastClr="000000"/>
                </a:solidFill>
                <a:effectLst/>
                <a:uLnTx/>
                <a:uFillTx/>
                <a:latin typeface="Calibri"/>
                <a:ea typeface="+mn-ea"/>
                <a:cs typeface="+mn-cs"/>
              </a:rPr>
              <a:t>no longer than ½ page </a:t>
            </a:r>
            <a:r>
              <a:rPr kumimoji="0" lang="en-US" sz="1800" b="0" i="0" u="none" strike="noStrike" kern="0" cap="none" spc="0" normalizeH="0" baseline="0" noProof="0" dirty="0">
                <a:ln>
                  <a:noFill/>
                </a:ln>
                <a:solidFill>
                  <a:sysClr val="windowText" lastClr="000000"/>
                </a:solidFill>
                <a:effectLst/>
                <a:uLnTx/>
                <a:uFillTx/>
                <a:latin typeface="Calibri"/>
                <a:ea typeface="+mn-ea"/>
                <a:cs typeface="+mn-cs"/>
              </a:rPr>
              <a:t>including citations. </a:t>
            </a:r>
          </a:p>
        </p:txBody>
      </p:sp>
      <p:sp>
        <p:nvSpPr>
          <p:cNvPr id="14" name="Rectangle 13"/>
          <p:cNvSpPr/>
          <p:nvPr/>
        </p:nvSpPr>
        <p:spPr>
          <a:xfrm>
            <a:off x="163880" y="1413598"/>
            <a:ext cx="2355777" cy="409739"/>
          </a:xfrm>
          <a:prstGeom prst="rect">
            <a:avLst/>
          </a:prstGeom>
          <a:noFill/>
          <a:ln w="9525" cap="flat" cmpd="sng" algn="ctr">
            <a:solidFill>
              <a:srgbClr val="FF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5" name="Rounded Rectangular Callout 14"/>
          <p:cNvSpPr/>
          <p:nvPr/>
        </p:nvSpPr>
        <p:spPr>
          <a:xfrm>
            <a:off x="5638800" y="152400"/>
            <a:ext cx="3390900" cy="2133600"/>
          </a:xfrm>
          <a:prstGeom prst="wedgeRoundRectCallout">
            <a:avLst>
              <a:gd name="adj1" fmla="val -106414"/>
              <a:gd name="adj2" fmla="val 33911"/>
              <a:gd name="adj3" fmla="val 16667"/>
            </a:avLst>
          </a:prstGeom>
          <a:solidFill>
            <a:srgbClr val="8064A2">
              <a:lumMod val="20000"/>
              <a:lumOff val="80000"/>
            </a:srgbClr>
          </a:solidFill>
          <a:ln w="25400" cap="flat" cmpd="sng" algn="ctr">
            <a:solidFill>
              <a:srgbClr val="8064A2"/>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ysClr val="windowText" lastClr="000000"/>
                </a:solidFill>
                <a:effectLst/>
                <a:uLnTx/>
                <a:uFillTx/>
                <a:latin typeface="Calibri"/>
                <a:ea typeface="+mn-ea"/>
                <a:cs typeface="+mn-cs"/>
              </a:rPr>
              <a:t>Text should consist of 4 parts:</a:t>
            </a:r>
          </a:p>
          <a:p>
            <a:pPr marL="285750" marR="0" lvl="0" indent="-285750" defTabSz="914400" eaLnBrk="1" fontAlgn="auto" latinLnBrk="0" hangingPunct="1">
              <a:lnSpc>
                <a:spcPct val="100000"/>
              </a:lnSpc>
              <a:spcBef>
                <a:spcPts val="0"/>
              </a:spcBef>
              <a:spcAft>
                <a:spcPts val="0"/>
              </a:spcAft>
              <a:buClrTx/>
              <a:buSzTx/>
              <a:buFont typeface="Arial"/>
              <a:buChar char="•"/>
              <a:tabLst/>
              <a:defRPr/>
            </a:pPr>
            <a:r>
              <a:rPr lang="en-US" sz="1600" kern="0" dirty="0">
                <a:solidFill>
                  <a:sysClr val="windowText" lastClr="000000"/>
                </a:solidFill>
                <a:latin typeface="Calibri"/>
              </a:rPr>
              <a:t>Background of the medical or biological concept</a:t>
            </a:r>
          </a:p>
          <a:p>
            <a:pPr marL="285750" marR="0" lvl="0" indent="-285750" defTabSz="914400" eaLnBrk="1" fontAlgn="auto" latinLnBrk="0" hangingPunct="1">
              <a:lnSpc>
                <a:spcPct val="100000"/>
              </a:lnSpc>
              <a:spcBef>
                <a:spcPts val="0"/>
              </a:spcBef>
              <a:spcAft>
                <a:spcPts val="0"/>
              </a:spcAft>
              <a:buClrTx/>
              <a:buSzTx/>
              <a:buFont typeface="Arial"/>
              <a:buChar char="•"/>
              <a:tabLst/>
              <a:defRPr/>
            </a:pPr>
            <a:r>
              <a:rPr kumimoji="0" lang="en-US" sz="1600" b="0" i="0" u="none" strike="noStrike" kern="0" cap="none" spc="0" normalizeH="0" baseline="0" noProof="0" dirty="0">
                <a:ln>
                  <a:noFill/>
                </a:ln>
                <a:solidFill>
                  <a:sysClr val="windowText" lastClr="000000"/>
                </a:solidFill>
                <a:effectLst/>
                <a:uLnTx/>
                <a:uFillTx/>
                <a:latin typeface="Calibri"/>
                <a:ea typeface="+mn-ea"/>
                <a:cs typeface="+mn-cs"/>
              </a:rPr>
              <a:t>Your results</a:t>
            </a:r>
          </a:p>
          <a:p>
            <a:pPr marL="285750" marR="0" lvl="0" indent="-285750" defTabSz="914400" eaLnBrk="1" fontAlgn="auto" latinLnBrk="0" hangingPunct="1">
              <a:lnSpc>
                <a:spcPct val="100000"/>
              </a:lnSpc>
              <a:spcBef>
                <a:spcPts val="0"/>
              </a:spcBef>
              <a:spcAft>
                <a:spcPts val="0"/>
              </a:spcAft>
              <a:buClrTx/>
              <a:buSzTx/>
              <a:buFont typeface="Arial"/>
              <a:buChar char="•"/>
              <a:tabLst/>
              <a:defRPr/>
            </a:pPr>
            <a:r>
              <a:rPr lang="en-US" sz="1600" kern="0" dirty="0">
                <a:solidFill>
                  <a:sysClr val="windowText" lastClr="000000"/>
                </a:solidFill>
                <a:latin typeface="Calibri"/>
              </a:rPr>
              <a:t>Relevance or impact of your work on medical care or technology</a:t>
            </a:r>
          </a:p>
          <a:p>
            <a:pPr marL="285750" marR="0" lvl="0" indent="-285750" defTabSz="914400" eaLnBrk="1" fontAlgn="auto" latinLnBrk="0" hangingPunct="1">
              <a:lnSpc>
                <a:spcPct val="100000"/>
              </a:lnSpc>
              <a:spcBef>
                <a:spcPts val="0"/>
              </a:spcBef>
              <a:spcAft>
                <a:spcPts val="0"/>
              </a:spcAft>
              <a:buClrTx/>
              <a:buSzTx/>
              <a:buFont typeface="Arial"/>
              <a:buChar char="•"/>
              <a:tabLst/>
              <a:defRPr/>
            </a:pPr>
            <a:r>
              <a:rPr kumimoji="0" lang="en-US" sz="1600" b="0" i="0" u="none" strike="noStrike" kern="0" cap="none" spc="0" normalizeH="0" baseline="0" noProof="0" dirty="0">
                <a:ln>
                  <a:noFill/>
                </a:ln>
                <a:solidFill>
                  <a:sysClr val="windowText" lastClr="000000"/>
                </a:solidFill>
                <a:effectLst/>
                <a:uLnTx/>
                <a:uFillTx/>
                <a:latin typeface="Calibri"/>
                <a:ea typeface="+mn-ea"/>
                <a:cs typeface="+mn-cs"/>
              </a:rPr>
              <a:t>Your</a:t>
            </a:r>
            <a:r>
              <a:rPr kumimoji="0" lang="en-US" sz="1600" b="0" i="0" u="none" strike="noStrike" kern="0" cap="none" spc="0" normalizeH="0" noProof="0" dirty="0">
                <a:ln>
                  <a:noFill/>
                </a:ln>
                <a:solidFill>
                  <a:sysClr val="windowText" lastClr="000000"/>
                </a:solidFill>
                <a:effectLst/>
                <a:uLnTx/>
                <a:uFillTx/>
                <a:latin typeface="Calibri"/>
                <a:ea typeface="+mn-ea"/>
                <a:cs typeface="+mn-cs"/>
              </a:rPr>
              <a:t> role in the work</a:t>
            </a:r>
            <a:endParaRPr kumimoji="0" lang="en-US" sz="1600" b="0"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fld id="{0D558541-60C9-42A2-8392-FF12533A6B7A}" type="slidenum">
              <a:rPr lang="en-US" smtClean="0"/>
              <a:pPr/>
              <a:t>11</a:t>
            </a:fld>
            <a:endParaRPr lang="en-US" dirty="0"/>
          </a:p>
        </p:txBody>
      </p:sp>
    </p:spTree>
    <p:extLst>
      <p:ext uri="{BB962C8B-B14F-4D97-AF65-F5344CB8AC3E}">
        <p14:creationId xmlns:p14="http://schemas.microsoft.com/office/powerpoint/2010/main" val="7016760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NIH </a:t>
            </a:r>
            <a:r>
              <a:rPr lang="en-US" b="1" dirty="0" err="1"/>
              <a:t>Biosketch</a:t>
            </a:r>
            <a:r>
              <a:rPr lang="en-US" b="1" dirty="0"/>
              <a:t> review checklist</a:t>
            </a:r>
          </a:p>
        </p:txBody>
      </p:sp>
      <p:sp>
        <p:nvSpPr>
          <p:cNvPr id="3" name="Content Placeholder 2"/>
          <p:cNvSpPr>
            <a:spLocks noGrp="1"/>
          </p:cNvSpPr>
          <p:nvPr>
            <p:ph idx="1"/>
          </p:nvPr>
        </p:nvSpPr>
        <p:spPr>
          <a:xfrm>
            <a:off x="838200" y="931826"/>
            <a:ext cx="7049689" cy="5562600"/>
          </a:xfrm>
        </p:spPr>
        <p:txBody>
          <a:bodyPr/>
          <a:lstStyle/>
          <a:p>
            <a:pPr lvl="0"/>
            <a:r>
              <a:rPr lang="en-US" sz="1800" b="1" dirty="0"/>
              <a:t>Overall:</a:t>
            </a:r>
            <a:r>
              <a:rPr lang="en-US" sz="1600" dirty="0"/>
              <a:t> Completes template as specified in </a:t>
            </a:r>
            <a:r>
              <a:rPr lang="en-US" sz="1600" u="sng" dirty="0">
                <a:hlinkClick r:id="rId3"/>
              </a:rPr>
              <a:t>NIH </a:t>
            </a:r>
            <a:r>
              <a:rPr lang="en-US" sz="1600" u="sng" dirty="0" err="1">
                <a:hlinkClick r:id="rId3"/>
              </a:rPr>
              <a:t>Biosketch</a:t>
            </a:r>
            <a:r>
              <a:rPr lang="en-US" sz="1600" u="sng" dirty="0">
                <a:hlinkClick r:id="rId3"/>
              </a:rPr>
              <a:t> instructions </a:t>
            </a:r>
            <a:endParaRPr lang="en-US" sz="1600" dirty="0"/>
          </a:p>
          <a:p>
            <a:r>
              <a:rPr lang="en-US" sz="1800" b="1" dirty="0"/>
              <a:t>Personal Statement </a:t>
            </a:r>
          </a:p>
          <a:p>
            <a:pPr lvl="1"/>
            <a:r>
              <a:rPr lang="en-US" sz="1600" dirty="0"/>
              <a:t>Clear and concise description of career background and training</a:t>
            </a:r>
          </a:p>
          <a:p>
            <a:pPr lvl="1"/>
            <a:r>
              <a:rPr lang="en-US" sz="1600" dirty="0"/>
              <a:t>Strong description of professional expertise</a:t>
            </a:r>
          </a:p>
          <a:p>
            <a:pPr lvl="1"/>
            <a:r>
              <a:rPr lang="en-US" sz="1600" dirty="0"/>
              <a:t>Mentions role to be performed in grant and provides context on fitness</a:t>
            </a:r>
          </a:p>
          <a:p>
            <a:pPr lvl="0"/>
            <a:r>
              <a:rPr lang="en-US" sz="1800" b="1" dirty="0"/>
              <a:t>Contributions to Science</a:t>
            </a:r>
          </a:p>
          <a:p>
            <a:pPr lvl="1"/>
            <a:r>
              <a:rPr lang="en-US" sz="1600" dirty="0"/>
              <a:t>Consider number of contributions </a:t>
            </a:r>
          </a:p>
          <a:p>
            <a:pPr lvl="3"/>
            <a:r>
              <a:rPr lang="en-US" dirty="0"/>
              <a:t>Early career generally have 2-3 contributions</a:t>
            </a:r>
          </a:p>
          <a:p>
            <a:pPr lvl="3"/>
            <a:r>
              <a:rPr lang="en-US" dirty="0"/>
              <a:t>Later career generally have 3-5 contributions</a:t>
            </a:r>
          </a:p>
          <a:p>
            <a:pPr lvl="3"/>
            <a:r>
              <a:rPr lang="en-US" dirty="0"/>
              <a:t>No more than 5 contributions total</a:t>
            </a:r>
          </a:p>
          <a:p>
            <a:pPr lvl="3"/>
            <a:r>
              <a:rPr lang="en-US" dirty="0"/>
              <a:t>Review author’s Scopus profile if you feel you’d like to suggest another contribution</a:t>
            </a:r>
          </a:p>
          <a:p>
            <a:pPr lvl="1"/>
            <a:r>
              <a:rPr lang="en-US" sz="1600" dirty="0"/>
              <a:t>Provides clear narrative with appropriate emphasis and level of description</a:t>
            </a:r>
          </a:p>
          <a:p>
            <a:pPr lvl="1"/>
            <a:r>
              <a:rPr lang="en-US" sz="1600" dirty="0"/>
              <a:t>Consider </a:t>
            </a:r>
            <a:r>
              <a:rPr lang="en-US" sz="1600" b="1" dirty="0"/>
              <a:t>Leading Statement</a:t>
            </a:r>
            <a:r>
              <a:rPr lang="en-US" sz="1600" dirty="0"/>
              <a:t> in bold at beginning of contribution</a:t>
            </a:r>
          </a:p>
          <a:p>
            <a:pPr lvl="1"/>
            <a:r>
              <a:rPr lang="en-US" sz="1600" dirty="0"/>
              <a:t>Consider </a:t>
            </a:r>
            <a:r>
              <a:rPr lang="en-US" sz="1600" dirty="0" err="1"/>
              <a:t>bibliometric</a:t>
            </a:r>
            <a:r>
              <a:rPr lang="en-US" sz="1600" dirty="0"/>
              <a:t> or alternative metrics for one or more of the four citations, or for a body of work described in contribution</a:t>
            </a:r>
          </a:p>
          <a:p>
            <a:pPr lvl="1"/>
            <a:r>
              <a:rPr lang="en-US" sz="1600" dirty="0"/>
              <a:t>See examples </a:t>
            </a:r>
          </a:p>
          <a:p>
            <a:pPr lvl="2"/>
            <a:r>
              <a:rPr lang="en-US" sz="1150" dirty="0"/>
              <a:t>“Writing About Your Impact in the New NIH </a:t>
            </a:r>
            <a:r>
              <a:rPr lang="en-US" sz="1150" dirty="0" err="1"/>
              <a:t>Biosketch</a:t>
            </a:r>
            <a:r>
              <a:rPr lang="en-US" sz="1150" dirty="0"/>
              <a:t>”: </a:t>
            </a:r>
            <a:r>
              <a:rPr lang="en-US" sz="1150" u="sng" dirty="0">
                <a:hlinkClick r:id="rId4"/>
              </a:rPr>
              <a:t>https://galter.northwestern.edu/News/writing-about-your-impact-in-the-new-nih-biosketch</a:t>
            </a:r>
            <a:endParaRPr lang="en-US" sz="1150" u="sng" dirty="0"/>
          </a:p>
          <a:p>
            <a:pPr lvl="2"/>
            <a:r>
              <a:rPr lang="en-US" sz="1150" dirty="0"/>
              <a:t>“Using Alternative Metrics to Tell your Science Story” : </a:t>
            </a:r>
            <a:r>
              <a:rPr lang="en-US" sz="1150" u="sng" dirty="0">
                <a:hlinkClick r:id="rId5"/>
              </a:rPr>
              <a:t>https://galter.northwestern.edu/news/using-alternative-metrics-to-tell-your-science-story</a:t>
            </a:r>
            <a:endParaRPr lang="en-US" sz="1150" u="sng" dirty="0"/>
          </a:p>
          <a:p>
            <a:pPr lvl="2"/>
            <a:endParaRPr lang="en-US" sz="1150" dirty="0"/>
          </a:p>
        </p:txBody>
      </p:sp>
      <p:sp>
        <p:nvSpPr>
          <p:cNvPr id="5" name="Slide Number Placeholder 4"/>
          <p:cNvSpPr>
            <a:spLocks noGrp="1"/>
          </p:cNvSpPr>
          <p:nvPr>
            <p:ph type="sldNum" sz="quarter" idx="12"/>
          </p:nvPr>
        </p:nvSpPr>
        <p:spPr/>
        <p:txBody>
          <a:bodyPr/>
          <a:lstStyle/>
          <a:p>
            <a:fld id="{0D558541-60C9-42A2-8392-FF12533A6B7A}" type="slidenum">
              <a:rPr lang="en-US" smtClean="0"/>
              <a:pPr/>
              <a:t>12</a:t>
            </a:fld>
            <a:endParaRPr lang="en-US" dirty="0"/>
          </a:p>
        </p:txBody>
      </p:sp>
    </p:spTree>
    <p:extLst>
      <p:ext uri="{BB962C8B-B14F-4D97-AF65-F5344CB8AC3E}">
        <p14:creationId xmlns:p14="http://schemas.microsoft.com/office/powerpoint/2010/main" val="1126442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Alternative metrics on the NIH </a:t>
            </a:r>
            <a:r>
              <a:rPr lang="en-US" b="1" dirty="0" err="1"/>
              <a:t>Biosketch</a:t>
            </a:r>
            <a:endParaRPr lang="en-US" b="1" dirty="0"/>
          </a:p>
        </p:txBody>
      </p:sp>
      <p:sp>
        <p:nvSpPr>
          <p:cNvPr id="3" name="Content Placeholder 2"/>
          <p:cNvSpPr>
            <a:spLocks noGrp="1"/>
          </p:cNvSpPr>
          <p:nvPr>
            <p:ph idx="1"/>
          </p:nvPr>
        </p:nvSpPr>
        <p:spPr/>
        <p:txBody>
          <a:bodyPr vert="horz" lIns="0" tIns="0" rIns="91440" bIns="45720" rtlCol="0" anchor="t">
            <a:noAutofit/>
          </a:bodyPr>
          <a:lstStyle/>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p:txBody>
      </p:sp>
      <p:grpSp>
        <p:nvGrpSpPr>
          <p:cNvPr id="16" name="Group 15"/>
          <p:cNvGrpSpPr/>
          <p:nvPr/>
        </p:nvGrpSpPr>
        <p:grpSpPr>
          <a:xfrm>
            <a:off x="838200" y="1600200"/>
            <a:ext cx="5943600" cy="3871063"/>
            <a:chOff x="762000" y="1962044"/>
            <a:chExt cx="5943600" cy="3871063"/>
          </a:xfrm>
        </p:grpSpPr>
        <p:pic>
          <p:nvPicPr>
            <p:cNvPr id="9" name="Picture 8"/>
            <p:cNvPicPr>
              <a:picLocks noChangeAspect="1"/>
            </p:cNvPicPr>
            <p:nvPr/>
          </p:nvPicPr>
          <p:blipFill>
            <a:blip r:embed="rId3">
              <a:duotone>
                <a:schemeClr val="accent1">
                  <a:shade val="45000"/>
                  <a:satMod val="135000"/>
                </a:schemeClr>
                <a:prstClr val="white"/>
              </a:duotone>
            </a:blip>
            <a:stretch>
              <a:fillRect/>
            </a:stretch>
          </p:blipFill>
          <p:spPr>
            <a:xfrm>
              <a:off x="762000" y="4419600"/>
              <a:ext cx="1413507" cy="1413507"/>
            </a:xfrm>
            <a:prstGeom prst="rect">
              <a:avLst/>
            </a:prstGeom>
          </p:spPr>
        </p:pic>
        <p:pic>
          <p:nvPicPr>
            <p:cNvPr id="10" name="Picture 9"/>
            <p:cNvPicPr>
              <a:picLocks noChangeAspect="1"/>
            </p:cNvPicPr>
            <p:nvPr/>
          </p:nvPicPr>
          <p:blipFill>
            <a:blip r:embed="rId4">
              <a:duotone>
                <a:schemeClr val="accent1">
                  <a:shade val="45000"/>
                  <a:satMod val="135000"/>
                </a:schemeClr>
                <a:prstClr val="white"/>
              </a:duotone>
            </a:blip>
            <a:stretch>
              <a:fillRect/>
            </a:stretch>
          </p:blipFill>
          <p:spPr>
            <a:xfrm>
              <a:off x="971444" y="1962044"/>
              <a:ext cx="857356" cy="857356"/>
            </a:xfrm>
            <a:prstGeom prst="rect">
              <a:avLst/>
            </a:prstGeom>
          </p:spPr>
        </p:pic>
        <p:pic>
          <p:nvPicPr>
            <p:cNvPr id="11" name="Picture 10"/>
            <p:cNvPicPr>
              <a:picLocks noChangeAspect="1"/>
            </p:cNvPicPr>
            <p:nvPr/>
          </p:nvPicPr>
          <p:blipFill>
            <a:blip r:embed="rId5">
              <a:duotone>
                <a:schemeClr val="accent1">
                  <a:shade val="45000"/>
                  <a:satMod val="135000"/>
                </a:schemeClr>
                <a:prstClr val="white"/>
              </a:duotone>
            </a:blip>
            <a:stretch>
              <a:fillRect/>
            </a:stretch>
          </p:blipFill>
          <p:spPr>
            <a:xfrm>
              <a:off x="914400" y="3248730"/>
              <a:ext cx="942270" cy="942270"/>
            </a:xfrm>
            <a:prstGeom prst="rect">
              <a:avLst/>
            </a:prstGeom>
          </p:spPr>
        </p:pic>
        <p:sp>
          <p:nvSpPr>
            <p:cNvPr id="12" name="TextBox 11"/>
            <p:cNvSpPr txBox="1"/>
            <p:nvPr/>
          </p:nvSpPr>
          <p:spPr>
            <a:xfrm>
              <a:off x="2590800" y="2047822"/>
              <a:ext cx="4114800" cy="685800"/>
            </a:xfrm>
            <a:prstGeom prst="rect">
              <a:avLst/>
            </a:prstGeom>
            <a:noFill/>
          </p:spPr>
          <p:txBody>
            <a:bodyPr wrap="square" lIns="0" tIns="0" rIns="0" bIns="0" rtlCol="0">
              <a:noAutofit/>
            </a:bodyPr>
            <a:lstStyle/>
            <a:p>
              <a:pPr>
                <a:lnSpc>
                  <a:spcPct val="90000"/>
                </a:lnSpc>
                <a:spcBef>
                  <a:spcPts val="600"/>
                </a:spcBef>
              </a:pPr>
              <a:r>
                <a:rPr lang="en-US" sz="1850" spc="-50" dirty="0"/>
                <a:t>It can take 2+ years for citations to accrue. Alternative metrics offer real-time information.</a:t>
              </a:r>
            </a:p>
          </p:txBody>
        </p:sp>
        <p:sp>
          <p:nvSpPr>
            <p:cNvPr id="13" name="TextBox 12"/>
            <p:cNvSpPr txBox="1"/>
            <p:nvPr/>
          </p:nvSpPr>
          <p:spPr>
            <a:xfrm>
              <a:off x="2590800" y="3325585"/>
              <a:ext cx="4114800" cy="685800"/>
            </a:xfrm>
            <a:prstGeom prst="rect">
              <a:avLst/>
            </a:prstGeom>
            <a:noFill/>
          </p:spPr>
          <p:txBody>
            <a:bodyPr wrap="square" lIns="0" tIns="0" rIns="0" bIns="0" rtlCol="0">
              <a:noAutofit/>
            </a:bodyPr>
            <a:lstStyle/>
            <a:p>
              <a:pPr>
                <a:lnSpc>
                  <a:spcPct val="90000"/>
                </a:lnSpc>
                <a:spcBef>
                  <a:spcPts val="600"/>
                </a:spcBef>
              </a:pPr>
              <a:r>
                <a:rPr lang="en-US" sz="1850" spc="-50" dirty="0" smtClean="0"/>
                <a:t>Alternative metrics can </a:t>
              </a:r>
              <a:r>
                <a:rPr lang="en-US" sz="1850" spc="-50" dirty="0"/>
                <a:t>help show how you’ve reached various audiences, i.e. the public, policy makers, peers in your field.</a:t>
              </a:r>
            </a:p>
          </p:txBody>
        </p:sp>
        <p:sp>
          <p:nvSpPr>
            <p:cNvPr id="14" name="TextBox 13"/>
            <p:cNvSpPr txBox="1"/>
            <p:nvPr/>
          </p:nvSpPr>
          <p:spPr>
            <a:xfrm>
              <a:off x="2590800" y="4758631"/>
              <a:ext cx="4114800" cy="685800"/>
            </a:xfrm>
            <a:prstGeom prst="rect">
              <a:avLst/>
            </a:prstGeom>
            <a:noFill/>
          </p:spPr>
          <p:txBody>
            <a:bodyPr wrap="square" lIns="0" tIns="0" rIns="0" bIns="0" rtlCol="0">
              <a:noAutofit/>
            </a:bodyPr>
            <a:lstStyle/>
            <a:p>
              <a:pPr>
                <a:lnSpc>
                  <a:spcPct val="90000"/>
                </a:lnSpc>
                <a:spcBef>
                  <a:spcPts val="600"/>
                </a:spcBef>
              </a:pPr>
              <a:r>
                <a:rPr lang="en-US" sz="1850" spc="-50" dirty="0"/>
                <a:t>Alternative metrics can track more than journal articles and books. </a:t>
              </a:r>
            </a:p>
          </p:txBody>
        </p:sp>
      </p:grpSp>
      <p:sp>
        <p:nvSpPr>
          <p:cNvPr id="15" name="TextBox 14"/>
          <p:cNvSpPr txBox="1"/>
          <p:nvPr/>
        </p:nvSpPr>
        <p:spPr>
          <a:xfrm>
            <a:off x="3505200" y="6183463"/>
            <a:ext cx="5334000" cy="478215"/>
          </a:xfrm>
          <a:prstGeom prst="rect">
            <a:avLst/>
          </a:prstGeom>
          <a:noFill/>
        </p:spPr>
        <p:txBody>
          <a:bodyPr wrap="square" lIns="0" tIns="0" rIns="0" bIns="0" rtlCol="0">
            <a:noAutofit/>
          </a:bodyPr>
          <a:lstStyle/>
          <a:p>
            <a:pPr>
              <a:lnSpc>
                <a:spcPct val="90000"/>
              </a:lnSpc>
              <a:spcBef>
                <a:spcPts val="600"/>
              </a:spcBef>
            </a:pPr>
            <a:r>
              <a:rPr lang="en-US" spc="-50" dirty="0"/>
              <a:t>http://</a:t>
            </a:r>
            <a:r>
              <a:rPr lang="en-US" spc="-50" dirty="0" err="1"/>
              <a:t>www.whatarealtmetrics.com</a:t>
            </a:r>
            <a:r>
              <a:rPr lang="en-US" spc="-50" dirty="0"/>
              <a:t>/what/advantages/</a:t>
            </a:r>
          </a:p>
        </p:txBody>
      </p:sp>
      <p:sp>
        <p:nvSpPr>
          <p:cNvPr id="5" name="Slide Number Placeholder 4"/>
          <p:cNvSpPr>
            <a:spLocks noGrp="1"/>
          </p:cNvSpPr>
          <p:nvPr>
            <p:ph type="sldNum" sz="quarter" idx="12"/>
          </p:nvPr>
        </p:nvSpPr>
        <p:spPr/>
        <p:txBody>
          <a:bodyPr/>
          <a:lstStyle/>
          <a:p>
            <a:fld id="{0D558541-60C9-42A2-8392-FF12533A6B7A}" type="slidenum">
              <a:rPr lang="en-US" smtClean="0"/>
              <a:pPr/>
              <a:t>13</a:t>
            </a:fld>
            <a:endParaRPr lang="en-US" dirty="0"/>
          </a:p>
        </p:txBody>
      </p:sp>
    </p:spTree>
    <p:extLst>
      <p:ext uri="{BB962C8B-B14F-4D97-AF65-F5344CB8AC3E}">
        <p14:creationId xmlns:p14="http://schemas.microsoft.com/office/powerpoint/2010/main" val="41779588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Sample case for experienced researcher </a:t>
            </a:r>
          </a:p>
        </p:txBody>
      </p:sp>
      <p:sp>
        <p:nvSpPr>
          <p:cNvPr id="3" name="Content Placeholder 2"/>
          <p:cNvSpPr>
            <a:spLocks noGrp="1"/>
          </p:cNvSpPr>
          <p:nvPr>
            <p:ph idx="1"/>
          </p:nvPr>
        </p:nvSpPr>
        <p:spPr>
          <a:xfrm>
            <a:off x="762000" y="1524000"/>
            <a:ext cx="4611106" cy="4093029"/>
          </a:xfrm>
        </p:spPr>
        <p:txBody>
          <a:bodyPr vert="horz" lIns="0" tIns="0" rIns="91440" bIns="45720" rtlCol="0" anchor="t">
            <a:noAutofit/>
          </a:bodyPr>
          <a:lstStyle/>
          <a:p>
            <a:r>
              <a:rPr lang="en-US" dirty="0"/>
              <a:t>Dr. </a:t>
            </a:r>
            <a:r>
              <a:rPr lang="en-US" dirty="0" err="1"/>
              <a:t>Teplin</a:t>
            </a:r>
            <a:r>
              <a:rPr lang="en-US" dirty="0"/>
              <a:t> works with a multidisciplinary group on researching the bi-directional effects of mental health and incarceration</a:t>
            </a:r>
          </a:p>
          <a:p>
            <a:r>
              <a:rPr lang="en-US" dirty="0"/>
              <a:t>Researchers from psychiatry, psychology and statistics at Northwestern University Feinberg School of Medicine</a:t>
            </a:r>
          </a:p>
          <a:p>
            <a:r>
              <a:rPr lang="en-US" dirty="0"/>
              <a:t>Working together over many grants</a:t>
            </a:r>
          </a:p>
          <a:p>
            <a:r>
              <a:rPr lang="en-US" dirty="0"/>
              <a:t>Principal Investigator for each grant shifts among team members</a:t>
            </a:r>
          </a:p>
          <a:p>
            <a:r>
              <a:rPr lang="en-US" dirty="0"/>
              <a:t>Work has received widespread news attention in Chicago and the USA</a:t>
            </a:r>
          </a:p>
        </p:txBody>
      </p:sp>
      <p:sp>
        <p:nvSpPr>
          <p:cNvPr id="4" name="Text Placeholder 3"/>
          <p:cNvSpPr>
            <a:spLocks noGrp="1"/>
          </p:cNvSpPr>
          <p:nvPr>
            <p:ph type="body" sz="quarter" idx="13"/>
          </p:nvPr>
        </p:nvSpPr>
        <p:spPr/>
        <p:txBody>
          <a:bodyPr/>
          <a:lstStyle/>
          <a:p>
            <a:r>
              <a:rPr lang="en-US" sz="1800" i="1" dirty="0"/>
              <a:t>for Linda A. </a:t>
            </a:r>
            <a:r>
              <a:rPr lang="en-US" sz="1800" i="1" dirty="0" err="1"/>
              <a:t>Teplin</a:t>
            </a:r>
            <a:r>
              <a:rPr lang="en-US" sz="1800" i="1" dirty="0"/>
              <a:t>, PhD, Professor of Psychiatry and Behavioral Sciences</a:t>
            </a:r>
          </a:p>
        </p:txBody>
      </p:sp>
      <p:grpSp>
        <p:nvGrpSpPr>
          <p:cNvPr id="6" name="Group 5"/>
          <p:cNvGrpSpPr/>
          <p:nvPr/>
        </p:nvGrpSpPr>
        <p:grpSpPr>
          <a:xfrm>
            <a:off x="5412303" y="2576114"/>
            <a:ext cx="3503097" cy="3955315"/>
            <a:chOff x="5469792" y="2895601"/>
            <a:chExt cx="3503097" cy="3955315"/>
          </a:xfrm>
        </p:grpSpPr>
        <p:pic>
          <p:nvPicPr>
            <p:cNvPr id="7" name="Picture 6"/>
            <p:cNvPicPr>
              <a:picLocks noChangeAspect="1"/>
            </p:cNvPicPr>
            <p:nvPr/>
          </p:nvPicPr>
          <p:blipFill>
            <a:blip r:embed="rId3"/>
            <a:stretch>
              <a:fillRect/>
            </a:stretch>
          </p:blipFill>
          <p:spPr>
            <a:xfrm>
              <a:off x="5469792" y="2895601"/>
              <a:ext cx="3503097" cy="3955315"/>
            </a:xfrm>
            <a:prstGeom prst="rect">
              <a:avLst/>
            </a:prstGeom>
            <a:ln w="38100" cmpd="sng">
              <a:solidFill>
                <a:srgbClr val="917EAE"/>
              </a:solidFill>
            </a:ln>
          </p:spPr>
        </p:pic>
        <p:pic>
          <p:nvPicPr>
            <p:cNvPr id="8" name="Picture 7"/>
            <p:cNvPicPr>
              <a:picLocks noChangeAspect="1"/>
            </p:cNvPicPr>
            <p:nvPr/>
          </p:nvPicPr>
          <p:blipFill>
            <a:blip r:embed="rId4"/>
            <a:stretch>
              <a:fillRect/>
            </a:stretch>
          </p:blipFill>
          <p:spPr>
            <a:xfrm>
              <a:off x="5486400" y="2895601"/>
              <a:ext cx="1295400" cy="173118"/>
            </a:xfrm>
            <a:prstGeom prst="rect">
              <a:avLst/>
            </a:prstGeom>
          </p:spPr>
        </p:pic>
      </p:grpSp>
      <p:pic>
        <p:nvPicPr>
          <p:cNvPr id="5" name="Picture 4"/>
          <p:cNvPicPr>
            <a:picLocks noChangeAspect="1"/>
          </p:cNvPicPr>
          <p:nvPr/>
        </p:nvPicPr>
        <p:blipFill>
          <a:blip r:embed="rId5"/>
          <a:stretch>
            <a:fillRect/>
          </a:stretch>
        </p:blipFill>
        <p:spPr>
          <a:xfrm>
            <a:off x="7019755" y="1471214"/>
            <a:ext cx="1600200" cy="1600200"/>
          </a:xfrm>
          <a:prstGeom prst="rect">
            <a:avLst/>
          </a:prstGeom>
        </p:spPr>
      </p:pic>
      <p:sp>
        <p:nvSpPr>
          <p:cNvPr id="9" name="Slide Number Placeholder 8"/>
          <p:cNvSpPr>
            <a:spLocks noGrp="1"/>
          </p:cNvSpPr>
          <p:nvPr>
            <p:ph type="sldNum" sz="quarter" idx="12"/>
          </p:nvPr>
        </p:nvSpPr>
        <p:spPr/>
        <p:txBody>
          <a:bodyPr/>
          <a:lstStyle/>
          <a:p>
            <a:fld id="{0D558541-60C9-42A2-8392-FF12533A6B7A}" type="slidenum">
              <a:rPr lang="en-US" smtClean="0"/>
              <a:pPr/>
              <a:t>14</a:t>
            </a:fld>
            <a:endParaRPr lang="en-US" dirty="0"/>
          </a:p>
        </p:txBody>
      </p:sp>
    </p:spTree>
    <p:extLst>
      <p:ext uri="{BB962C8B-B14F-4D97-AF65-F5344CB8AC3E}">
        <p14:creationId xmlns:p14="http://schemas.microsoft.com/office/powerpoint/2010/main" val="42160171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Seeking </a:t>
            </a:r>
            <a:r>
              <a:rPr lang="en-US" b="1" dirty="0" smtClean="0"/>
              <a:t>alternative metrics for </a:t>
            </a:r>
            <a:r>
              <a:rPr lang="en-US" b="1" dirty="0"/>
              <a:t>one document</a:t>
            </a:r>
          </a:p>
        </p:txBody>
      </p:sp>
      <p:sp>
        <p:nvSpPr>
          <p:cNvPr id="4" name="Text Placeholder 3"/>
          <p:cNvSpPr>
            <a:spLocks noGrp="1"/>
          </p:cNvSpPr>
          <p:nvPr>
            <p:ph type="body" sz="quarter" idx="13"/>
          </p:nvPr>
        </p:nvSpPr>
        <p:spPr/>
        <p:txBody>
          <a:bodyPr vert="horz" lIns="0" tIns="0" rIns="91440" bIns="45720" rtlCol="0" anchor="t">
            <a:noAutofit/>
          </a:bodyPr>
          <a:lstStyle/>
          <a:p>
            <a:r>
              <a:rPr lang="en-US" sz="1800" i="1" dirty="0"/>
              <a:t>Using the freely available </a:t>
            </a:r>
            <a:r>
              <a:rPr lang="en-US" sz="1800" i="1" dirty="0" err="1"/>
              <a:t>Altmetric</a:t>
            </a:r>
            <a:r>
              <a:rPr lang="en-US" sz="1800" i="1" dirty="0"/>
              <a:t> Bookmarklet</a:t>
            </a:r>
          </a:p>
        </p:txBody>
      </p:sp>
      <p:pic>
        <p:nvPicPr>
          <p:cNvPr id="3" name="Picture 2">
            <a:hlinkClick r:id="rId3" invalidUrl="https://www.altmetric.com/explorer/outputs?q=&quot;psychiatric+disorders+and+violence&quot;&amp;scope=all&amp;show_details=3066656"/>
          </p:cNvPr>
          <p:cNvPicPr>
            <a:picLocks noChangeAspect="1"/>
          </p:cNvPicPr>
          <p:nvPr/>
        </p:nvPicPr>
        <p:blipFill rotWithShape="1">
          <a:blip r:embed="rId4"/>
          <a:srcRect l="415" t="10000" r="3874" b="22000"/>
          <a:stretch/>
        </p:blipFill>
        <p:spPr>
          <a:xfrm>
            <a:off x="11075" y="1524000"/>
            <a:ext cx="9132925" cy="4038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ight Arrow 5"/>
          <p:cNvSpPr/>
          <p:nvPr/>
        </p:nvSpPr>
        <p:spPr>
          <a:xfrm rot="10800000">
            <a:off x="3124200" y="2971800"/>
            <a:ext cx="609600" cy="2286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rot="10800000">
            <a:off x="3124199" y="4953000"/>
            <a:ext cx="609600" cy="2286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rot="10800000">
            <a:off x="6712328" y="2989386"/>
            <a:ext cx="609600" cy="2286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rot="10800000">
            <a:off x="6629400" y="4011247"/>
            <a:ext cx="609600" cy="2286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6200" y="3886200"/>
            <a:ext cx="13716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10"/>
          <p:cNvSpPr>
            <a:spLocks noGrp="1"/>
          </p:cNvSpPr>
          <p:nvPr>
            <p:ph type="sldNum" sz="quarter" idx="12"/>
          </p:nvPr>
        </p:nvSpPr>
        <p:spPr/>
        <p:txBody>
          <a:bodyPr/>
          <a:lstStyle/>
          <a:p>
            <a:fld id="{0D558541-60C9-42A2-8392-FF12533A6B7A}" type="slidenum">
              <a:rPr lang="en-US" smtClean="0"/>
              <a:pPr/>
              <a:t>15</a:t>
            </a:fld>
            <a:endParaRPr lang="en-US" dirty="0"/>
          </a:p>
        </p:txBody>
      </p:sp>
      <p:sp>
        <p:nvSpPr>
          <p:cNvPr id="12" name="TextBox 11"/>
          <p:cNvSpPr txBox="1"/>
          <p:nvPr/>
        </p:nvSpPr>
        <p:spPr>
          <a:xfrm>
            <a:off x="5830551" y="6103413"/>
            <a:ext cx="2874017" cy="303650"/>
          </a:xfrm>
          <a:prstGeom prst="rect">
            <a:avLst/>
          </a:prstGeom>
          <a:noFill/>
        </p:spPr>
        <p:txBody>
          <a:bodyPr wrap="square" lIns="0" tIns="0" rIns="0" bIns="0" rtlCol="0">
            <a:noAutofit/>
          </a:bodyPr>
          <a:lstStyle/>
          <a:p>
            <a:pPr>
              <a:lnSpc>
                <a:spcPct val="90000"/>
              </a:lnSpc>
              <a:spcBef>
                <a:spcPts val="600"/>
              </a:spcBef>
            </a:pPr>
            <a:r>
              <a:rPr lang="en-US" sz="1200" i="1" spc="-50" dirty="0"/>
              <a:t>Please note, the A</a:t>
            </a:r>
            <a:r>
              <a:rPr lang="en-US" sz="1200" i="1" spc="-50" dirty="0" smtClean="0"/>
              <a:t>ltmetric </a:t>
            </a:r>
            <a:r>
              <a:rPr lang="en-US" sz="1200" i="1" spc="-50" dirty="0" err="1"/>
              <a:t>bookmarklet</a:t>
            </a:r>
            <a:r>
              <a:rPr lang="en-US" sz="1200" i="1" spc="-50" dirty="0"/>
              <a:t> allows you to review one document’s metrics at a time.</a:t>
            </a:r>
          </a:p>
        </p:txBody>
      </p:sp>
    </p:spTree>
    <p:extLst>
      <p:ext uri="{BB962C8B-B14F-4D97-AF65-F5344CB8AC3E}">
        <p14:creationId xmlns:p14="http://schemas.microsoft.com/office/powerpoint/2010/main" val="32088664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Sample text using </a:t>
            </a:r>
            <a:r>
              <a:rPr lang="en-US" b="1" dirty="0" smtClean="0"/>
              <a:t>Altmetric data for </a:t>
            </a:r>
            <a:r>
              <a:rPr lang="en-US" b="1" dirty="0"/>
              <a:t>one document</a:t>
            </a:r>
          </a:p>
        </p:txBody>
      </p:sp>
      <p:sp>
        <p:nvSpPr>
          <p:cNvPr id="3" name="Content Placeholder 2"/>
          <p:cNvSpPr>
            <a:spLocks noGrp="1"/>
          </p:cNvSpPr>
          <p:nvPr>
            <p:ph idx="1"/>
          </p:nvPr>
        </p:nvSpPr>
        <p:spPr>
          <a:xfrm>
            <a:off x="893231" y="1375508"/>
            <a:ext cx="7049689" cy="4093029"/>
          </a:xfrm>
        </p:spPr>
        <p:txBody>
          <a:bodyPr vert="horz" lIns="0" tIns="0" rIns="91440" bIns="45720" rtlCol="0" anchor="t">
            <a:noAutofit/>
          </a:bodyPr>
          <a:lstStyle/>
          <a:p>
            <a:r>
              <a:rPr lang="en-US" dirty="0">
                <a:solidFill>
                  <a:srgbClr val="000000"/>
                </a:solidFill>
              </a:rPr>
              <a:t>Sentences are suggested at the end of the individual contribution, after the investigator’s description of their research and after any mention of “conventional” (citation) metrics.</a:t>
            </a:r>
          </a:p>
          <a:p>
            <a:pPr marL="0" indent="-76200">
              <a:buNone/>
            </a:pPr>
            <a:endParaRPr lang="en-US" dirty="0"/>
          </a:p>
          <a:p>
            <a:pPr marL="460375" indent="0">
              <a:buNone/>
            </a:pPr>
            <a:r>
              <a:rPr lang="en-US" dirty="0"/>
              <a:t>“Publications from this study also are gaining significant mass media and social media attention. This attention is exemplified by 3c below, which has an </a:t>
            </a:r>
            <a:r>
              <a:rPr lang="en-US" b="1" dirty="0" err="1"/>
              <a:t>Altmetric</a:t>
            </a:r>
            <a:r>
              <a:rPr lang="en-US" b="1" dirty="0"/>
              <a:t> score of 182, has been featured in numerous news media stories and has received social media attention from the prison system, law enforcement, the medical community, and the public at large. </a:t>
            </a:r>
            <a:r>
              <a:rPr lang="en-US" dirty="0">
                <a:solidFill>
                  <a:srgbClr val="FF0000"/>
                </a:solidFill>
              </a:rPr>
              <a:t>This activity indicates our successful dissemination of the study results and public interest in our work.”</a:t>
            </a:r>
            <a:endParaRPr dirty="0">
              <a:solidFill>
                <a:srgbClr val="FF0000"/>
              </a:solidFill>
            </a:endParaRPr>
          </a:p>
          <a:p>
            <a:endParaRPr lang="en-US" dirty="0">
              <a:solidFill>
                <a:srgbClr val="FF0000"/>
              </a:solidFill>
            </a:endParaRPr>
          </a:p>
        </p:txBody>
      </p:sp>
      <p:sp>
        <p:nvSpPr>
          <p:cNvPr id="4" name="Text Placeholder 3"/>
          <p:cNvSpPr>
            <a:spLocks noGrp="1"/>
          </p:cNvSpPr>
          <p:nvPr>
            <p:ph type="body" sz="quarter" idx="13"/>
          </p:nvPr>
        </p:nvSpPr>
        <p:spPr/>
        <p:txBody>
          <a:bodyPr vert="horz" lIns="0" tIns="0" rIns="91440" bIns="45720" rtlCol="0" anchor="t">
            <a:noAutofit/>
          </a:bodyPr>
          <a:lstStyle/>
          <a:p>
            <a:r>
              <a:rPr lang="en-US" sz="1800" i="1" dirty="0"/>
              <a:t>for Linda A. </a:t>
            </a:r>
            <a:r>
              <a:rPr lang="en-US" sz="1800" i="1" dirty="0" err="1"/>
              <a:t>Teplin</a:t>
            </a:r>
            <a:r>
              <a:rPr lang="en-US" sz="1800" i="1" dirty="0"/>
              <a:t>, PhD, Professor of Psychiatry and Behavioral Sciences</a:t>
            </a:r>
          </a:p>
        </p:txBody>
      </p:sp>
      <p:sp>
        <p:nvSpPr>
          <p:cNvPr id="5" name="Slide Number Placeholder 4"/>
          <p:cNvSpPr>
            <a:spLocks noGrp="1"/>
          </p:cNvSpPr>
          <p:nvPr>
            <p:ph type="sldNum" sz="quarter" idx="12"/>
          </p:nvPr>
        </p:nvSpPr>
        <p:spPr/>
        <p:txBody>
          <a:bodyPr/>
          <a:lstStyle/>
          <a:p>
            <a:fld id="{0D558541-60C9-42A2-8392-FF12533A6B7A}" type="slidenum">
              <a:rPr lang="en-US" smtClean="0"/>
              <a:pPr/>
              <a:t>16</a:t>
            </a:fld>
            <a:endParaRPr lang="en-US" dirty="0"/>
          </a:p>
        </p:txBody>
      </p:sp>
    </p:spTree>
    <p:extLst>
      <p:ext uri="{BB962C8B-B14F-4D97-AF65-F5344CB8AC3E}">
        <p14:creationId xmlns:p14="http://schemas.microsoft.com/office/powerpoint/2010/main" val="32920700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Seeking </a:t>
            </a:r>
            <a:r>
              <a:rPr lang="en-US" b="1" dirty="0" smtClean="0"/>
              <a:t>Altmetric data for </a:t>
            </a:r>
            <a:r>
              <a:rPr lang="en-US" b="1" dirty="0"/>
              <a:t>a group of documents</a:t>
            </a:r>
          </a:p>
        </p:txBody>
      </p:sp>
      <p:sp>
        <p:nvSpPr>
          <p:cNvPr id="3" name="Content Placeholder 2"/>
          <p:cNvSpPr>
            <a:spLocks noGrp="1"/>
          </p:cNvSpPr>
          <p:nvPr>
            <p:ph idx="1"/>
          </p:nvPr>
        </p:nvSpPr>
        <p:spPr>
          <a:xfrm>
            <a:off x="825171" y="1361831"/>
            <a:ext cx="7049689" cy="4886569"/>
          </a:xfrm>
        </p:spPr>
        <p:txBody>
          <a:bodyPr vert="horz" lIns="0" tIns="0" rIns="91440" bIns="45720" rtlCol="0" anchor="t">
            <a:noAutofit/>
          </a:bodyPr>
          <a:lstStyle/>
          <a:p>
            <a:pPr marL="0" indent="0">
              <a:buNone/>
            </a:pPr>
            <a:r>
              <a:rPr lang="en-US" dirty="0"/>
              <a:t>Use a list of PMID, PMCID, or DOIs to view groups of documents in Altmetric for </a:t>
            </a:r>
            <a:r>
              <a:rPr lang="en-US" dirty="0" smtClean="0"/>
              <a:t>Institutions </a:t>
            </a:r>
            <a:r>
              <a:rPr lang="en-US" dirty="0"/>
              <a:t>(or Altmetric Explorer)</a:t>
            </a:r>
          </a:p>
          <a:p>
            <a:pPr lvl="0"/>
            <a:r>
              <a:rPr lang="en-US" sz="1600" dirty="0"/>
              <a:t>Abram, K.A., Azores-</a:t>
            </a:r>
            <a:r>
              <a:rPr lang="en-US" sz="1600" dirty="0" err="1"/>
              <a:t>Gococo</a:t>
            </a:r>
            <a:r>
              <a:rPr lang="en-US" sz="1600" dirty="0"/>
              <a:t>, N.M., Emanuel, K.M., </a:t>
            </a:r>
            <a:r>
              <a:rPr lang="en-US" sz="1600" dirty="0" err="1"/>
              <a:t>Aaby</a:t>
            </a:r>
            <a:r>
              <a:rPr lang="en-US" sz="1600" dirty="0"/>
              <a:t>, D.A., Welty, L.J., </a:t>
            </a:r>
            <a:r>
              <a:rPr lang="en-US" sz="1600" dirty="0" err="1"/>
              <a:t>Hershfield</a:t>
            </a:r>
            <a:r>
              <a:rPr lang="en-US" sz="1600" dirty="0"/>
              <a:t>, J.A., Rosenbaum, M.S., </a:t>
            </a:r>
            <a:r>
              <a:rPr lang="en-US" sz="1600" dirty="0" err="1"/>
              <a:t>Teplin</a:t>
            </a:r>
            <a:r>
              <a:rPr lang="en-US" sz="1600" dirty="0"/>
              <a:t>, L.A. (2017). Sex and racial/ethnic differences in positive outcomes in delinquent youth after detention a 12-year longitudinal study. </a:t>
            </a:r>
            <a:r>
              <a:rPr lang="en-US" sz="1600" i="1" dirty="0"/>
              <a:t>JAMA </a:t>
            </a:r>
            <a:r>
              <a:rPr lang="en-US" sz="1600" i="1" dirty="0" err="1"/>
              <a:t>Pediatr</a:t>
            </a:r>
            <a:r>
              <a:rPr lang="en-US" sz="1600" dirty="0"/>
              <a:t>. 171(2); 123-132. PMID: </a:t>
            </a:r>
            <a:r>
              <a:rPr lang="en-US" sz="1600" b="1" dirty="0"/>
              <a:t>27992626</a:t>
            </a:r>
            <a:r>
              <a:rPr lang="en-US" sz="1600" dirty="0"/>
              <a:t>. Accompanied by editorial feature.</a:t>
            </a:r>
          </a:p>
          <a:p>
            <a:pPr marL="0" lvl="0" indent="0">
              <a:buNone/>
            </a:pPr>
            <a:endParaRPr lang="en-US" sz="300" dirty="0"/>
          </a:p>
          <a:p>
            <a:pPr lvl="0"/>
            <a:r>
              <a:rPr lang="en-US" sz="1600" dirty="0"/>
              <a:t>Welty, L. J., Harrison, A. J., Abram, K. M., Olson, N. D., Washburn, J. J., McCoy, K. P., </a:t>
            </a:r>
            <a:r>
              <a:rPr lang="en-US" sz="1600" dirty="0" err="1"/>
              <a:t>Teplin</a:t>
            </a:r>
            <a:r>
              <a:rPr lang="en-US" sz="1600" dirty="0"/>
              <a:t> L. A. (2016). Health disparities in drug and alcohol use disorder: a 12 year longitudinal study of use after detention. </a:t>
            </a:r>
            <a:r>
              <a:rPr lang="en-US" sz="1600" i="1" dirty="0"/>
              <a:t>Am J Public Health.</a:t>
            </a:r>
            <a:r>
              <a:rPr lang="en-US" sz="1600" dirty="0"/>
              <a:t> 106(5):872-80. </a:t>
            </a:r>
            <a:r>
              <a:rPr lang="en-US" sz="1600" dirty="0" err="1"/>
              <a:t>doi</a:t>
            </a:r>
            <a:r>
              <a:rPr lang="en-US" sz="1600" dirty="0"/>
              <a:t>: 10.2105/AJPH.2015.303032. PMID: </a:t>
            </a:r>
            <a:r>
              <a:rPr lang="is-IS" sz="1600" dirty="0"/>
              <a:t> </a:t>
            </a:r>
            <a:r>
              <a:rPr lang="is-IS" sz="1600" b="1" dirty="0"/>
              <a:t>26985602</a:t>
            </a:r>
            <a:r>
              <a:rPr lang="is-IS" sz="1600" dirty="0"/>
              <a:t>. </a:t>
            </a:r>
            <a:r>
              <a:rPr lang="en-US" sz="1600" dirty="0"/>
              <a:t>Accompanied by editorial feature.</a:t>
            </a:r>
          </a:p>
          <a:p>
            <a:pPr lvl="0"/>
            <a:endParaRPr lang="en-US" sz="400" dirty="0"/>
          </a:p>
          <a:p>
            <a:pPr lvl="0"/>
            <a:r>
              <a:rPr lang="en-US" sz="1600" dirty="0"/>
              <a:t>Abram, K. M., </a:t>
            </a:r>
            <a:r>
              <a:rPr lang="en-US" sz="1600" dirty="0" err="1"/>
              <a:t>Zwecker</a:t>
            </a:r>
            <a:r>
              <a:rPr lang="en-US" sz="1600" dirty="0"/>
              <a:t>, N. A., Welty, L. J., </a:t>
            </a:r>
            <a:r>
              <a:rPr lang="en-US" sz="1600" dirty="0" err="1"/>
              <a:t>Hershfield</a:t>
            </a:r>
            <a:r>
              <a:rPr lang="en-US" sz="1600" dirty="0"/>
              <a:t>, J. A., </a:t>
            </a:r>
            <a:r>
              <a:rPr lang="en-US" sz="1600" dirty="0" err="1"/>
              <a:t>Dulcan</a:t>
            </a:r>
            <a:r>
              <a:rPr lang="en-US" sz="1600" dirty="0"/>
              <a:t>, M. K., &amp; </a:t>
            </a:r>
            <a:r>
              <a:rPr lang="en-US" sz="1600" dirty="0" err="1"/>
              <a:t>Teplin</a:t>
            </a:r>
            <a:r>
              <a:rPr lang="en-US" sz="1600" dirty="0"/>
              <a:t>, L. A. (2015). Comorbidity and continuity of psychiatric disorders in youth after detention: a prospective longitudinal study.  </a:t>
            </a:r>
            <a:r>
              <a:rPr lang="en-US" sz="1600" i="1" dirty="0"/>
              <a:t>JAMA Psychiatry.</a:t>
            </a:r>
            <a:r>
              <a:rPr lang="en-US" sz="1600" dirty="0"/>
              <a:t>72 (1), 84-93. PMID: </a:t>
            </a:r>
            <a:r>
              <a:rPr lang="is-IS" sz="1600" b="1" dirty="0"/>
              <a:t>25426584;</a:t>
            </a:r>
            <a:r>
              <a:rPr lang="en-US" sz="1600" dirty="0"/>
              <a:t>  PMC4562696</a:t>
            </a:r>
          </a:p>
          <a:p>
            <a:pPr marL="0" lvl="0" indent="0">
              <a:buNone/>
            </a:pPr>
            <a:endParaRPr lang="en-US" sz="400" b="1" dirty="0"/>
          </a:p>
          <a:p>
            <a:pPr lvl="0"/>
            <a:r>
              <a:rPr lang="en-US" sz="1600" dirty="0" err="1"/>
              <a:t>Teplin</a:t>
            </a:r>
            <a:r>
              <a:rPr lang="en-US" sz="1600" dirty="0"/>
              <a:t>, L. A., Welty, L. J., Abram, K. M., </a:t>
            </a:r>
            <a:r>
              <a:rPr lang="en-US" sz="1600" dirty="0" err="1"/>
              <a:t>Dulcan</a:t>
            </a:r>
            <a:r>
              <a:rPr lang="en-US" sz="1600" dirty="0"/>
              <a:t>, M. K., &amp; Washburn, J. J. (2012). Prevalence and persistence of psychiatric disorders in youth after detention: a prospective longitudinal study. </a:t>
            </a:r>
            <a:r>
              <a:rPr lang="en-US" sz="1600" i="1" dirty="0"/>
              <a:t>JAMA Psychiatry, 69</a:t>
            </a:r>
            <a:r>
              <a:rPr lang="en-US" sz="1600" dirty="0"/>
              <a:t>(10), 1031-1043. PMID: </a:t>
            </a:r>
            <a:r>
              <a:rPr lang="is-IS" sz="1600" b="1" dirty="0"/>
              <a:t>23026953</a:t>
            </a:r>
            <a:r>
              <a:rPr lang="is-IS" sz="1600" dirty="0"/>
              <a:t>; </a:t>
            </a:r>
            <a:r>
              <a:rPr lang="en-US" sz="1600" dirty="0"/>
              <a:t>PMC3737771</a:t>
            </a:r>
          </a:p>
          <a:p>
            <a:endParaRPr lang="en-US" dirty="0"/>
          </a:p>
        </p:txBody>
      </p:sp>
      <p:sp>
        <p:nvSpPr>
          <p:cNvPr id="4" name="Text Placeholder 3"/>
          <p:cNvSpPr>
            <a:spLocks noGrp="1"/>
          </p:cNvSpPr>
          <p:nvPr>
            <p:ph type="body" sz="quarter" idx="13"/>
          </p:nvPr>
        </p:nvSpPr>
        <p:spPr/>
        <p:txBody>
          <a:bodyPr/>
          <a:lstStyle/>
          <a:p>
            <a:r>
              <a:rPr lang="en-US" i="1" dirty="0"/>
              <a:t>Using </a:t>
            </a:r>
            <a:r>
              <a:rPr lang="en-US" i="1" dirty="0" err="1"/>
              <a:t>Altmetric</a:t>
            </a:r>
            <a:r>
              <a:rPr lang="en-US" i="1" dirty="0"/>
              <a:t> for Institutions or </a:t>
            </a:r>
            <a:r>
              <a:rPr lang="en-US" i="1" dirty="0" err="1"/>
              <a:t>Altmetric</a:t>
            </a:r>
            <a:r>
              <a:rPr lang="en-US" i="1" dirty="0"/>
              <a:t> Explorer</a:t>
            </a:r>
          </a:p>
          <a:p>
            <a:endParaRPr lang="en-US" dirty="0"/>
          </a:p>
        </p:txBody>
      </p:sp>
      <p:sp>
        <p:nvSpPr>
          <p:cNvPr id="5" name="Slide Number Placeholder 4"/>
          <p:cNvSpPr>
            <a:spLocks noGrp="1"/>
          </p:cNvSpPr>
          <p:nvPr>
            <p:ph type="sldNum" sz="quarter" idx="12"/>
          </p:nvPr>
        </p:nvSpPr>
        <p:spPr/>
        <p:txBody>
          <a:bodyPr/>
          <a:lstStyle/>
          <a:p>
            <a:fld id="{0D558541-60C9-42A2-8392-FF12533A6B7A}" type="slidenum">
              <a:rPr lang="en-US" smtClean="0"/>
              <a:pPr/>
              <a:t>17</a:t>
            </a:fld>
            <a:endParaRPr lang="en-US" dirty="0"/>
          </a:p>
        </p:txBody>
      </p:sp>
    </p:spTree>
    <p:extLst>
      <p:ext uri="{BB962C8B-B14F-4D97-AF65-F5344CB8AC3E}">
        <p14:creationId xmlns:p14="http://schemas.microsoft.com/office/powerpoint/2010/main" val="13761183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8305801" cy="762000"/>
          </a:xfrm>
        </p:spPr>
        <p:txBody>
          <a:bodyPr/>
          <a:lstStyle/>
          <a:p>
            <a:r>
              <a:rPr lang="en-US" b="1" dirty="0"/>
              <a:t>Sample text using </a:t>
            </a:r>
            <a:r>
              <a:rPr lang="en-US" b="1" dirty="0" smtClean="0"/>
              <a:t>Altmetric data for </a:t>
            </a:r>
            <a:r>
              <a:rPr lang="en-US" b="1" dirty="0"/>
              <a:t>a group of documents</a:t>
            </a:r>
          </a:p>
        </p:txBody>
      </p:sp>
      <p:sp>
        <p:nvSpPr>
          <p:cNvPr id="3" name="Content Placeholder 2"/>
          <p:cNvSpPr>
            <a:spLocks noGrp="1"/>
          </p:cNvSpPr>
          <p:nvPr>
            <p:ph idx="1"/>
          </p:nvPr>
        </p:nvSpPr>
        <p:spPr/>
        <p:txBody>
          <a:bodyPr vert="horz" lIns="0" tIns="0" rIns="91440" bIns="45720" rtlCol="0" anchor="t">
            <a:noAutofit/>
          </a:bodyPr>
          <a:lstStyle/>
          <a:p>
            <a:r>
              <a:rPr lang="en-US" dirty="0">
                <a:solidFill>
                  <a:srgbClr val="000000"/>
                </a:solidFill>
              </a:rPr>
              <a:t>For a contribution whose total citation activity is only in the 200s (newer work) but whose social media interest is on the rise (list of publications on previous slide): </a:t>
            </a:r>
            <a:endParaRPr lang="en-US" dirty="0"/>
          </a:p>
          <a:p>
            <a:pPr marL="460375" indent="0" defTabSz="730250">
              <a:buNone/>
            </a:pPr>
            <a:endParaRPr lang="en-US" dirty="0"/>
          </a:p>
          <a:p>
            <a:pPr marL="460375" indent="0" defTabSz="730250">
              <a:buNone/>
            </a:pPr>
            <a:r>
              <a:rPr lang="en-US" dirty="0"/>
              <a:t>“This work has also been reported in numerous news outlets and has generated social media activity among law enforcement, health care providers and the public at large (source: </a:t>
            </a:r>
            <a:r>
              <a:rPr lang="en-US" dirty="0" err="1"/>
              <a:t>Altmetric</a:t>
            </a:r>
            <a:r>
              <a:rPr lang="en-US" dirty="0"/>
              <a:t>), suggesting community engagement and reach beyond academia.”</a:t>
            </a:r>
            <a:endParaRPr dirty="0"/>
          </a:p>
          <a:p>
            <a:endParaRPr lang="en-US" dirty="0"/>
          </a:p>
        </p:txBody>
      </p:sp>
      <p:sp>
        <p:nvSpPr>
          <p:cNvPr id="4" name="Text Placeholder 3"/>
          <p:cNvSpPr>
            <a:spLocks noGrp="1"/>
          </p:cNvSpPr>
          <p:nvPr>
            <p:ph type="body" sz="quarter" idx="13"/>
          </p:nvPr>
        </p:nvSpPr>
        <p:spPr>
          <a:xfrm>
            <a:off x="990601" y="990600"/>
            <a:ext cx="6854952" cy="457200"/>
          </a:xfrm>
        </p:spPr>
        <p:txBody>
          <a:bodyPr vert="horz" lIns="0" tIns="0" rIns="91440" bIns="45720" rtlCol="0" anchor="t">
            <a:noAutofit/>
          </a:bodyPr>
          <a:lstStyle/>
          <a:p>
            <a:r>
              <a:rPr lang="en-US" i="1" dirty="0"/>
              <a:t>for Linda A. </a:t>
            </a:r>
            <a:r>
              <a:rPr lang="en-US" i="1" dirty="0" err="1"/>
              <a:t>Teplin</a:t>
            </a:r>
            <a:r>
              <a:rPr lang="en-US" i="1" dirty="0"/>
              <a:t>, PhD, Professor of Psychiatry and Behavioral Sciences</a:t>
            </a:r>
          </a:p>
        </p:txBody>
      </p:sp>
      <p:sp>
        <p:nvSpPr>
          <p:cNvPr id="5" name="Slide Number Placeholder 4"/>
          <p:cNvSpPr>
            <a:spLocks noGrp="1"/>
          </p:cNvSpPr>
          <p:nvPr>
            <p:ph type="sldNum" sz="quarter" idx="12"/>
          </p:nvPr>
        </p:nvSpPr>
        <p:spPr/>
        <p:txBody>
          <a:bodyPr/>
          <a:lstStyle/>
          <a:p>
            <a:fld id="{0D558541-60C9-42A2-8392-FF12533A6B7A}" type="slidenum">
              <a:rPr lang="en-US" smtClean="0"/>
              <a:pPr/>
              <a:t>18</a:t>
            </a:fld>
            <a:endParaRPr lang="en-US" dirty="0"/>
          </a:p>
        </p:txBody>
      </p:sp>
    </p:spTree>
    <p:extLst>
      <p:ext uri="{BB962C8B-B14F-4D97-AF65-F5344CB8AC3E}">
        <p14:creationId xmlns:p14="http://schemas.microsoft.com/office/powerpoint/2010/main" val="31669052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Alternative metrics and </a:t>
            </a:r>
            <a:r>
              <a:rPr lang="en-US" b="1" dirty="0"/>
              <a:t>the early career researcher</a:t>
            </a:r>
          </a:p>
        </p:txBody>
      </p:sp>
      <p:sp>
        <p:nvSpPr>
          <p:cNvPr id="3" name="Content Placeholder 2"/>
          <p:cNvSpPr>
            <a:spLocks noGrp="1"/>
          </p:cNvSpPr>
          <p:nvPr>
            <p:ph idx="1"/>
          </p:nvPr>
        </p:nvSpPr>
        <p:spPr>
          <a:xfrm>
            <a:off x="762000" y="1143000"/>
            <a:ext cx="7696200" cy="4572000"/>
          </a:xfrm>
        </p:spPr>
        <p:txBody>
          <a:bodyPr vert="horz" lIns="0" tIns="0" rIns="91440" bIns="45720" rtlCol="0" anchor="t">
            <a:noAutofit/>
          </a:bodyPr>
          <a:lstStyle/>
          <a:p>
            <a:r>
              <a:rPr lang="en-US" b="1" dirty="0"/>
              <a:t>Tradition and time</a:t>
            </a:r>
          </a:p>
          <a:p>
            <a:pPr lvl="1"/>
            <a:r>
              <a:rPr lang="en-US" dirty="0"/>
              <a:t>The traditional mode of disseminating scholarly research in the biomedical sciences is through journal publishing</a:t>
            </a:r>
          </a:p>
          <a:p>
            <a:pPr lvl="1"/>
            <a:r>
              <a:rPr lang="en-US" dirty="0" smtClean="0"/>
              <a:t>Citations </a:t>
            </a:r>
            <a:r>
              <a:rPr lang="en-US" dirty="0"/>
              <a:t>to journal articles can take years to </a:t>
            </a:r>
            <a:r>
              <a:rPr lang="en-US" dirty="0" smtClean="0"/>
              <a:t>accumulate</a:t>
            </a:r>
          </a:p>
          <a:p>
            <a:pPr lvl="1"/>
            <a:r>
              <a:rPr lang="en-US" dirty="0"/>
              <a:t>Citations are often used as a proxy to assess research contribution, influence, or quality</a:t>
            </a:r>
          </a:p>
          <a:p>
            <a:r>
              <a:rPr lang="en-US" b="1" dirty="0" smtClean="0"/>
              <a:t>Enhancing </a:t>
            </a:r>
            <a:r>
              <a:rPr lang="en-US" b="1" dirty="0"/>
              <a:t>dissemination</a:t>
            </a:r>
          </a:p>
          <a:p>
            <a:pPr lvl="1"/>
            <a:r>
              <a:rPr lang="en-US" dirty="0"/>
              <a:t>Online platforms such as blog posts, twitter, list </a:t>
            </a:r>
            <a:r>
              <a:rPr lang="en-US" dirty="0" err="1"/>
              <a:t>servs</a:t>
            </a:r>
            <a:r>
              <a:rPr lang="en-US" dirty="0"/>
              <a:t>, (etc.) enhance dissemination of research </a:t>
            </a:r>
          </a:p>
          <a:p>
            <a:pPr lvl="1"/>
            <a:r>
              <a:rPr lang="en-US" dirty="0"/>
              <a:t>Lay summaries of research often used in online platforms can increase uptake of research by various audiences</a:t>
            </a:r>
          </a:p>
          <a:p>
            <a:r>
              <a:rPr lang="en-US" b="1" dirty="0"/>
              <a:t>Finding an alternative</a:t>
            </a:r>
          </a:p>
          <a:p>
            <a:pPr lvl="1"/>
            <a:r>
              <a:rPr lang="en-US" dirty="0"/>
              <a:t>Alternative metrics capture attention, discussion, and other non-traditional interactions with research </a:t>
            </a:r>
          </a:p>
        </p:txBody>
      </p:sp>
      <p:sp>
        <p:nvSpPr>
          <p:cNvPr id="5" name="Slide Number Placeholder 4"/>
          <p:cNvSpPr>
            <a:spLocks noGrp="1"/>
          </p:cNvSpPr>
          <p:nvPr>
            <p:ph type="sldNum" sz="quarter" idx="12"/>
          </p:nvPr>
        </p:nvSpPr>
        <p:spPr/>
        <p:txBody>
          <a:bodyPr/>
          <a:lstStyle/>
          <a:p>
            <a:fld id="{0D558541-60C9-42A2-8392-FF12533A6B7A}" type="slidenum">
              <a:rPr lang="en-US" smtClean="0"/>
              <a:pPr/>
              <a:t>19</a:t>
            </a:fld>
            <a:endParaRPr lang="en-US" dirty="0"/>
          </a:p>
        </p:txBody>
      </p:sp>
      <p:sp>
        <p:nvSpPr>
          <p:cNvPr id="6" name="TextBox 5"/>
          <p:cNvSpPr txBox="1"/>
          <p:nvPr/>
        </p:nvSpPr>
        <p:spPr>
          <a:xfrm>
            <a:off x="4114800" y="5777961"/>
            <a:ext cx="4724400" cy="707648"/>
          </a:xfrm>
          <a:prstGeom prst="rect">
            <a:avLst/>
          </a:prstGeom>
          <a:noFill/>
        </p:spPr>
        <p:txBody>
          <a:bodyPr wrap="square" lIns="0" tIns="0" rIns="0" bIns="0" rtlCol="0">
            <a:noAutofit/>
          </a:bodyPr>
          <a:lstStyle/>
          <a:p>
            <a:pPr>
              <a:lnSpc>
                <a:spcPct val="90000"/>
              </a:lnSpc>
              <a:spcBef>
                <a:spcPts val="600"/>
              </a:spcBef>
            </a:pPr>
            <a:r>
              <a:rPr lang="en-US" sz="1600" i="1" spc="-50" dirty="0"/>
              <a:t>Please note, our A</a:t>
            </a:r>
            <a:r>
              <a:rPr lang="en-US" sz="1600" i="1" spc="-50" dirty="0" smtClean="0"/>
              <a:t>ltmetric </a:t>
            </a:r>
            <a:r>
              <a:rPr lang="en-US" sz="1600" i="1" spc="-50" dirty="0"/>
              <a:t>example of an Early Career Researcher has been anonymized. </a:t>
            </a:r>
          </a:p>
        </p:txBody>
      </p:sp>
    </p:spTree>
    <p:extLst>
      <p:ext uri="{BB962C8B-B14F-4D97-AF65-F5344CB8AC3E}">
        <p14:creationId xmlns:p14="http://schemas.microsoft.com/office/powerpoint/2010/main" val="5047901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Seeking </a:t>
            </a:r>
            <a:r>
              <a:rPr lang="en-US" b="1" dirty="0" smtClean="0"/>
              <a:t>Altmetric data for </a:t>
            </a:r>
            <a:r>
              <a:rPr lang="en-US" b="1" dirty="0"/>
              <a:t>a group of documents</a:t>
            </a:r>
          </a:p>
        </p:txBody>
      </p:sp>
      <p:sp>
        <p:nvSpPr>
          <p:cNvPr id="3" name="Content Placeholder 2"/>
          <p:cNvSpPr>
            <a:spLocks noGrp="1"/>
          </p:cNvSpPr>
          <p:nvPr>
            <p:ph idx="1"/>
          </p:nvPr>
        </p:nvSpPr>
        <p:spPr/>
        <p:txBody>
          <a:bodyPr vert="horz" lIns="0" tIns="0" rIns="91440" bIns="45720" rtlCol="0" anchor="t">
            <a:noAutofit/>
          </a:bodyPr>
          <a:lstStyle/>
          <a:p>
            <a:r>
              <a:rPr lang="en-US" dirty="0" err="1"/>
              <a:t>Bancks</a:t>
            </a:r>
            <a:r>
              <a:rPr lang="en-US" dirty="0"/>
              <a:t> MP, Pletcher MJ, </a:t>
            </a:r>
            <a:r>
              <a:rPr lang="en-US" dirty="0" err="1"/>
              <a:t>Kertesz</a:t>
            </a:r>
            <a:r>
              <a:rPr lang="en-US" dirty="0"/>
              <a:t> SG, Sidney S, Rana JS, Schreiner PJ. Marijuana use and risk of prediabetes and diabetes by middle adulthood: the Coronary Artery Risk Development in Young Adults (CARDIA) study. </a:t>
            </a:r>
            <a:r>
              <a:rPr lang="en-US" dirty="0" err="1"/>
              <a:t>Diabetologia</a:t>
            </a:r>
            <a:r>
              <a:rPr lang="en-US" dirty="0"/>
              <a:t> 2015; Dec;58(12):2736-44. PMID: </a:t>
            </a:r>
            <a:r>
              <a:rPr lang="de-DE" b="1" dirty="0"/>
              <a:t>26364621</a:t>
            </a:r>
            <a:r>
              <a:rPr lang="de-DE" dirty="0"/>
              <a:t>;</a:t>
            </a:r>
            <a:r>
              <a:rPr lang="en-US" dirty="0"/>
              <a:t> PMCID: PMC4631659.</a:t>
            </a:r>
          </a:p>
          <a:p>
            <a:pPr marL="0" indent="0">
              <a:buNone/>
            </a:pPr>
            <a:endParaRPr lang="en-US" dirty="0"/>
          </a:p>
          <a:p>
            <a:r>
              <a:rPr lang="en-US" dirty="0"/>
              <a:t>Reis JP, Auer R, </a:t>
            </a:r>
            <a:r>
              <a:rPr lang="en-US" dirty="0" err="1"/>
              <a:t>Bancks</a:t>
            </a:r>
            <a:r>
              <a:rPr lang="en-US" dirty="0"/>
              <a:t> MP, Goff DC Jr, Lewis CE, Pletcher MJ, Rana JS, </a:t>
            </a:r>
            <a:r>
              <a:rPr lang="en-US" dirty="0" err="1"/>
              <a:t>Shikany</a:t>
            </a:r>
            <a:r>
              <a:rPr lang="en-US" dirty="0"/>
              <a:t> JM, Sidney S. Cumulative Lifetime Marijuana Use and Incident Cardiovascular Disease in Middle Age: The Coronary Artery Risk Development in Young Adults (CARDIA) Study. Am J Public Health. 2017 Apr;107(4):601-606. </a:t>
            </a:r>
            <a:r>
              <a:rPr lang="de-DE" dirty="0"/>
              <a:t>PMID: </a:t>
            </a:r>
            <a:r>
              <a:rPr lang="is-IS" b="1" dirty="0"/>
              <a:t>28207342</a:t>
            </a:r>
            <a:r>
              <a:rPr lang="de-DE" dirty="0"/>
              <a:t>; </a:t>
            </a:r>
            <a:r>
              <a:rPr lang="en-US" dirty="0"/>
              <a:t>PMCID: PMC5343712.</a:t>
            </a:r>
            <a:endParaRPr dirty="0"/>
          </a:p>
          <a:p>
            <a:endParaRPr lang="en-US" dirty="0"/>
          </a:p>
        </p:txBody>
      </p:sp>
      <p:sp>
        <p:nvSpPr>
          <p:cNvPr id="4" name="Text Placeholder 3"/>
          <p:cNvSpPr>
            <a:spLocks noGrp="1"/>
          </p:cNvSpPr>
          <p:nvPr>
            <p:ph type="body" sz="quarter" idx="13"/>
          </p:nvPr>
        </p:nvSpPr>
        <p:spPr/>
        <p:txBody>
          <a:bodyPr/>
          <a:lstStyle/>
          <a:p>
            <a:r>
              <a:rPr lang="en-US" sz="1800" i="1" dirty="0"/>
              <a:t>Using </a:t>
            </a:r>
            <a:r>
              <a:rPr lang="en-US" sz="1800" i="1" dirty="0" err="1"/>
              <a:t>Altmetric</a:t>
            </a:r>
            <a:r>
              <a:rPr lang="en-US" sz="1800" i="1" dirty="0"/>
              <a:t> for Institutions or </a:t>
            </a:r>
            <a:r>
              <a:rPr lang="en-US" sz="1800" i="1" dirty="0" err="1"/>
              <a:t>Altmetric</a:t>
            </a:r>
            <a:r>
              <a:rPr lang="en-US" sz="1800" i="1" dirty="0"/>
              <a:t> Explorer</a:t>
            </a:r>
          </a:p>
        </p:txBody>
      </p:sp>
      <p:sp>
        <p:nvSpPr>
          <p:cNvPr id="5" name="Slide Number Placeholder 4"/>
          <p:cNvSpPr>
            <a:spLocks noGrp="1"/>
          </p:cNvSpPr>
          <p:nvPr>
            <p:ph type="sldNum" sz="quarter" idx="12"/>
          </p:nvPr>
        </p:nvSpPr>
        <p:spPr/>
        <p:txBody>
          <a:bodyPr/>
          <a:lstStyle/>
          <a:p>
            <a:fld id="{0D558541-60C9-42A2-8392-FF12533A6B7A}" type="slidenum">
              <a:rPr lang="en-US" smtClean="0"/>
              <a:pPr/>
              <a:t>20</a:t>
            </a:fld>
            <a:endParaRPr lang="en-US" dirty="0"/>
          </a:p>
        </p:txBody>
      </p:sp>
    </p:spTree>
    <p:extLst>
      <p:ext uri="{BB962C8B-B14F-4D97-AF65-F5344CB8AC3E}">
        <p14:creationId xmlns:p14="http://schemas.microsoft.com/office/powerpoint/2010/main" val="39148565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599" y="228600"/>
            <a:ext cx="8153401" cy="762000"/>
          </a:xfrm>
        </p:spPr>
        <p:txBody>
          <a:bodyPr/>
          <a:lstStyle/>
          <a:p>
            <a:r>
              <a:rPr lang="en-US" b="1" dirty="0"/>
              <a:t>Sample text using </a:t>
            </a:r>
            <a:r>
              <a:rPr lang="en-US" b="1" dirty="0" smtClean="0"/>
              <a:t>Altmetric data for </a:t>
            </a:r>
            <a:r>
              <a:rPr lang="en-US" b="1" dirty="0"/>
              <a:t>a group of documents</a:t>
            </a:r>
          </a:p>
        </p:txBody>
      </p:sp>
      <p:sp>
        <p:nvSpPr>
          <p:cNvPr id="3" name="Content Placeholder 2"/>
          <p:cNvSpPr>
            <a:spLocks noGrp="1"/>
          </p:cNvSpPr>
          <p:nvPr>
            <p:ph idx="1"/>
          </p:nvPr>
        </p:nvSpPr>
        <p:spPr/>
        <p:txBody>
          <a:bodyPr vert="horz" lIns="0" tIns="0" rIns="91440" bIns="45720" rtlCol="0" anchor="t">
            <a:noAutofit/>
          </a:bodyPr>
          <a:lstStyle/>
          <a:p>
            <a:r>
              <a:rPr lang="en-US" dirty="0">
                <a:solidFill>
                  <a:schemeClr val="tx1">
                    <a:lumMod val="50000"/>
                  </a:schemeClr>
                </a:solidFill>
              </a:rPr>
              <a:t>For publications listed on the previous slide:</a:t>
            </a:r>
          </a:p>
          <a:p>
            <a:pPr marL="282575" lvl="1" indent="0">
              <a:buNone/>
            </a:pPr>
            <a:endParaRPr lang="en-US" dirty="0"/>
          </a:p>
          <a:p>
            <a:pPr marL="282575" lvl="1" indent="0">
              <a:buNone/>
            </a:pPr>
            <a:r>
              <a:rPr lang="en-US" dirty="0">
                <a:solidFill>
                  <a:srgbClr val="54585A"/>
                </a:solidFill>
              </a:rPr>
              <a:t>“With growing media and public attention on the debate over legalization of marijuana for medicinal or recreational use, it is not surprising that my work in this field has received interest in news outlets and in the public in general. </a:t>
            </a:r>
            <a:r>
              <a:rPr lang="en-US" b="1" dirty="0">
                <a:solidFill>
                  <a:srgbClr val="54585A"/>
                </a:solidFill>
              </a:rPr>
              <a:t>Manuscripts a and b below have </a:t>
            </a:r>
            <a:r>
              <a:rPr lang="en-US" b="1" dirty="0" err="1">
                <a:solidFill>
                  <a:srgbClr val="54585A"/>
                </a:solidFill>
              </a:rPr>
              <a:t>Altmetric</a:t>
            </a:r>
            <a:r>
              <a:rPr lang="en-US" b="1" dirty="0">
                <a:solidFill>
                  <a:srgbClr val="54585A"/>
                </a:solidFill>
              </a:rPr>
              <a:t> scores of 71 and 72, respectively, and have been mentioned in 11 news outlets and numerous social media accounts belonging to clinicians and the public. Additionally, 2a below has been cited by a policy document from the National Academy of Sciences on the health effects of cannabis</a:t>
            </a:r>
            <a:r>
              <a:rPr lang="en-US" dirty="0">
                <a:solidFill>
                  <a:srgbClr val="54585A"/>
                </a:solidFill>
              </a:rPr>
              <a:t>. </a:t>
            </a:r>
            <a:r>
              <a:rPr lang="en-US" dirty="0">
                <a:solidFill>
                  <a:srgbClr val="FF0000"/>
                </a:solidFill>
              </a:rPr>
              <a:t>This attention suggests that my work in this field is expanding beyond academia to enter public awareness, and can contribute evidence to the discussion on the health effects of marijuana among clinicians, policy makers, and patients. ”</a:t>
            </a:r>
          </a:p>
          <a:p>
            <a:pPr marL="0" indent="0">
              <a:buNone/>
            </a:pPr>
            <a:endParaRPr lang="en-US" dirty="0"/>
          </a:p>
        </p:txBody>
      </p:sp>
      <p:sp>
        <p:nvSpPr>
          <p:cNvPr id="4" name="Text Placeholder 3"/>
          <p:cNvSpPr>
            <a:spLocks noGrp="1"/>
          </p:cNvSpPr>
          <p:nvPr>
            <p:ph type="body" sz="quarter" idx="13"/>
          </p:nvPr>
        </p:nvSpPr>
        <p:spPr>
          <a:xfrm>
            <a:off x="990600" y="990600"/>
            <a:ext cx="6854952" cy="457200"/>
          </a:xfrm>
        </p:spPr>
        <p:txBody>
          <a:bodyPr vert="horz" lIns="0" tIns="0" rIns="91440" bIns="45720" rtlCol="0" anchor="t">
            <a:noAutofit/>
          </a:bodyPr>
          <a:lstStyle/>
          <a:p>
            <a:r>
              <a:rPr lang="en-US" i="1" dirty="0"/>
              <a:t>for Early Career Researcher </a:t>
            </a:r>
          </a:p>
        </p:txBody>
      </p:sp>
      <p:sp>
        <p:nvSpPr>
          <p:cNvPr id="5" name="Slide Number Placeholder 4"/>
          <p:cNvSpPr>
            <a:spLocks noGrp="1"/>
          </p:cNvSpPr>
          <p:nvPr>
            <p:ph type="sldNum" sz="quarter" idx="12"/>
          </p:nvPr>
        </p:nvSpPr>
        <p:spPr/>
        <p:txBody>
          <a:bodyPr/>
          <a:lstStyle/>
          <a:p>
            <a:fld id="{0D558541-60C9-42A2-8392-FF12533A6B7A}" type="slidenum">
              <a:rPr lang="en-US" smtClean="0"/>
              <a:pPr/>
              <a:t>21</a:t>
            </a:fld>
            <a:endParaRPr lang="en-US" dirty="0"/>
          </a:p>
        </p:txBody>
      </p:sp>
    </p:spTree>
    <p:extLst>
      <p:ext uri="{BB962C8B-B14F-4D97-AF65-F5344CB8AC3E}">
        <p14:creationId xmlns:p14="http://schemas.microsoft.com/office/powerpoint/2010/main" val="39703120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D558541-60C9-42A2-8392-FF12533A6B7A}" type="slidenum">
              <a:rPr lang="en-US" smtClean="0"/>
              <a:pPr/>
              <a:t>22</a:t>
            </a:fld>
            <a:endParaRPr lang="en-US"/>
          </a:p>
        </p:txBody>
      </p:sp>
      <p:sp>
        <p:nvSpPr>
          <p:cNvPr id="3" name="TextBox 2"/>
          <p:cNvSpPr txBox="1"/>
          <p:nvPr/>
        </p:nvSpPr>
        <p:spPr>
          <a:xfrm>
            <a:off x="2580259" y="2809875"/>
            <a:ext cx="4074000" cy="49859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lnSpc>
                <a:spcPct val="90000"/>
              </a:lnSpc>
              <a:spcBef>
                <a:spcPts val="600"/>
              </a:spcBef>
            </a:pPr>
            <a:r>
              <a:rPr lang="en-US" sz="3600" b="1" dirty="0"/>
              <a:t>Questions?</a:t>
            </a:r>
          </a:p>
        </p:txBody>
      </p:sp>
    </p:spTree>
    <p:extLst>
      <p:ext uri="{BB962C8B-B14F-4D97-AF65-F5344CB8AC3E}">
        <p14:creationId xmlns:p14="http://schemas.microsoft.com/office/powerpoint/2010/main" val="15119881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Thank you</a:t>
            </a:r>
          </a:p>
        </p:txBody>
      </p:sp>
      <p:sp>
        <p:nvSpPr>
          <p:cNvPr id="4" name="Slide Number Placeholder 3"/>
          <p:cNvSpPr>
            <a:spLocks noGrp="1"/>
          </p:cNvSpPr>
          <p:nvPr>
            <p:ph type="sldNum" sz="quarter" idx="12"/>
          </p:nvPr>
        </p:nvSpPr>
        <p:spPr/>
        <p:txBody>
          <a:bodyPr/>
          <a:lstStyle/>
          <a:p>
            <a:fld id="{0D558541-60C9-42A2-8392-FF12533A6B7A}" type="slidenum">
              <a:rPr lang="en-US" smtClean="0">
                <a:solidFill>
                  <a:prstClr val="white"/>
                </a:solidFill>
              </a:rPr>
              <a:pPr/>
              <a:t>23</a:t>
            </a:fld>
            <a:endParaRPr lang="en-US">
              <a:solidFill>
                <a:prstClr val="white"/>
              </a:solidFill>
            </a:endParaRPr>
          </a:p>
        </p:txBody>
      </p:sp>
    </p:spTree>
    <p:extLst>
      <p:ext uri="{BB962C8B-B14F-4D97-AF65-F5344CB8AC3E}">
        <p14:creationId xmlns:p14="http://schemas.microsoft.com/office/powerpoint/2010/main" val="1773923172"/>
      </p:ext>
    </p:extLst>
  </p:cSld>
  <p:clrMapOvr>
    <a:masterClrMapping/>
  </p:clrMapOvr>
  <p:timing>
    <p:tnLst>
      <p:par>
        <p:cTn id="1" dur="indefinite" restart="never" nodeType="tmRoot"/>
      </p:par>
    </p:tnLst>
  </p:timing>
</p:sld>
</file>

<file path=ppt/theme/theme1.xml><?xml version="1.0" encoding="utf-8"?>
<a:theme xmlns:a="http://schemas.openxmlformats.org/drawingml/2006/main" name="Northwestern Medicine High Brand">
  <a:themeElements>
    <a:clrScheme name="NM Colors">
      <a:dk1>
        <a:srgbClr val="54585A"/>
      </a:dk1>
      <a:lt1>
        <a:sysClr val="window" lastClr="FFFFFF"/>
      </a:lt1>
      <a:dk2>
        <a:srgbClr val="61468B"/>
      </a:dk2>
      <a:lt2>
        <a:srgbClr val="CFC7DC"/>
      </a:lt2>
      <a:accent1>
        <a:srgbClr val="917EAE"/>
      </a:accent1>
      <a:accent2>
        <a:srgbClr val="B0A2C5"/>
      </a:accent2>
      <a:accent3>
        <a:srgbClr val="00A144"/>
      </a:accent3>
      <a:accent4>
        <a:srgbClr val="CFD641"/>
      </a:accent4>
      <a:accent5>
        <a:srgbClr val="EDAC1A"/>
      </a:accent5>
      <a:accent6>
        <a:srgbClr val="DF6426"/>
      </a:accent6>
      <a:hlink>
        <a:srgbClr val="B1ACCE"/>
      </a:hlink>
      <a:folHlink>
        <a:srgbClr val="D4D5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noAutofit/>
      </a:bodyPr>
      <a:lstStyle>
        <a:defPPr>
          <a:lnSpc>
            <a:spcPct val="90000"/>
          </a:lnSpc>
          <a:spcBef>
            <a:spcPts val="600"/>
          </a:spcBef>
          <a:defRPr sz="1850" spc="-50" dirty="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4377</TotalTime>
  <Words>2187</Words>
  <Application>Microsoft Office PowerPoint</Application>
  <PresentationFormat>On-screen Show (4:3)</PresentationFormat>
  <Paragraphs>291</Paragraphs>
  <Slides>23</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Symbol</vt:lpstr>
      <vt:lpstr>Northwestern Medicine High Brand</vt:lpstr>
      <vt:lpstr>Using Alternative Metrics in the NIH Biosketch</vt:lpstr>
      <vt:lpstr>Metrics and Impact Core</vt:lpstr>
      <vt:lpstr>Data sources and tools</vt:lpstr>
      <vt:lpstr>Evaluation frameworks we use often</vt:lpstr>
      <vt:lpstr>Evaluation frameworks contain indicators (or metrics)</vt:lpstr>
      <vt:lpstr>Example of an evaluation framework</vt:lpstr>
      <vt:lpstr>Example of an Evaluation Framework</vt:lpstr>
      <vt:lpstr>Bibliometrics and alternative metrics</vt:lpstr>
      <vt:lpstr>Overview of NIH Biosketch</vt:lpstr>
      <vt:lpstr>Personal Statement</vt:lpstr>
      <vt:lpstr>Contribution to Science</vt:lpstr>
      <vt:lpstr>NIH Biosketch review checklist</vt:lpstr>
      <vt:lpstr>Alternative metrics on the NIH Biosketch</vt:lpstr>
      <vt:lpstr>Sample case for experienced researcher </vt:lpstr>
      <vt:lpstr>Seeking alternative metrics for one document</vt:lpstr>
      <vt:lpstr>Sample text using Altmetric data for one document</vt:lpstr>
      <vt:lpstr>Seeking Altmetric data for a group of documents</vt:lpstr>
      <vt:lpstr>Sample text using Altmetric data for a group of documents</vt:lpstr>
      <vt:lpstr>Alternative metrics and the early career researcher</vt:lpstr>
      <vt:lpstr>Seeking Altmetric data for a group of documents</vt:lpstr>
      <vt:lpstr>Sample text using Altmetric data for a group of documents</vt:lpstr>
      <vt:lpstr>PowerPoint Presentation</vt:lpstr>
      <vt:lpstr>Thank you</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Northwestern Medicine</dc:title>
  <dc:creator>Landor Associates Chicago</dc:creator>
  <cp:lastModifiedBy>Karen E Gutzman</cp:lastModifiedBy>
  <cp:revision>470</cp:revision>
  <cp:lastPrinted>2013-09-27T20:14:21Z</cp:lastPrinted>
  <dcterms:created xsi:type="dcterms:W3CDTF">2013-10-23T14:57:36Z</dcterms:created>
  <dcterms:modified xsi:type="dcterms:W3CDTF">2017-09-26T17:18:58Z</dcterms:modified>
</cp:coreProperties>
</file>