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1" r:id="rId2"/>
    <p:sldId id="294" r:id="rId3"/>
    <p:sldId id="299" r:id="rId4"/>
    <p:sldId id="289" r:id="rId5"/>
    <p:sldId id="297" r:id="rId6"/>
    <p:sldId id="288" r:id="rId7"/>
    <p:sldId id="304" r:id="rId8"/>
    <p:sldId id="307" r:id="rId9"/>
    <p:sldId id="315" r:id="rId10"/>
    <p:sldId id="316" r:id="rId11"/>
    <p:sldId id="317" r:id="rId12"/>
    <p:sldId id="314" r:id="rId13"/>
    <p:sldId id="312" r:id="rId14"/>
    <p:sldId id="31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F0"/>
    <a:srgbClr val="B70CC0"/>
    <a:srgbClr val="D454EE"/>
    <a:srgbClr val="910A98"/>
    <a:srgbClr val="671581"/>
    <a:srgbClr val="811BA1"/>
    <a:srgbClr val="731890"/>
    <a:srgbClr val="F2CAFA"/>
    <a:srgbClr val="320A3E"/>
    <a:srgbClr val="EBC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60" autoAdjust="0"/>
    <p:restoredTop sz="83396" autoAdjust="0"/>
  </p:normalViewPr>
  <p:slideViewPr>
    <p:cSldViewPr snapToGrid="0">
      <p:cViewPr varScale="1">
        <p:scale>
          <a:sx n="82" d="100"/>
          <a:sy n="82" d="100"/>
        </p:scale>
        <p:origin x="136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D4BF1-D95D-4324-87BD-9790A4F7F50B}" type="doc">
      <dgm:prSet loTypeId="urn:microsoft.com/office/officeart/2005/8/layout/cycle8" loCatId="cycle" qsTypeId="urn:microsoft.com/office/officeart/2005/8/quickstyle/simple5" qsCatId="simple" csTypeId="urn:microsoft.com/office/officeart/2005/8/colors/accent1_2" csCatId="accent1" phldr="1"/>
      <dgm:spPr/>
      <dgm:t>
        <a:bodyPr/>
        <a:lstStyle/>
        <a:p>
          <a:endParaRPr lang="en-US"/>
        </a:p>
      </dgm:t>
    </dgm:pt>
    <dgm:pt modelId="{4196F0AB-F34C-4C2D-AC42-D04A23A86F92}">
      <dgm:prSet phldrT="[Text]"/>
      <dgm:spPr>
        <a:gradFill rotWithShape="0">
          <a:gsLst>
            <a:gs pos="0">
              <a:srgbClr val="910A98"/>
            </a:gs>
            <a:gs pos="100000">
              <a:srgbClr val="531168"/>
            </a:gs>
          </a:gsLst>
          <a:lin ang="5400000" scaled="0"/>
        </a:gradFill>
      </dgm:spPr>
      <dgm:t>
        <a:bodyPr/>
        <a:lstStyle/>
        <a:p>
          <a:r>
            <a:rPr lang="en-US" b="1" dirty="0"/>
            <a:t>ACQUIRE</a:t>
          </a:r>
          <a:r>
            <a:rPr lang="en-US" dirty="0"/>
            <a:t> evidence</a:t>
          </a:r>
        </a:p>
      </dgm:t>
    </dgm:pt>
    <dgm:pt modelId="{FDF9AE75-BB37-4D9F-A718-AA0925D2CB36}" type="parTrans" cxnId="{914C1A27-3A58-4FE6-B3F7-F5C1FA813CFD}">
      <dgm:prSet/>
      <dgm:spPr/>
      <dgm:t>
        <a:bodyPr/>
        <a:lstStyle/>
        <a:p>
          <a:endParaRPr lang="en-US"/>
        </a:p>
      </dgm:t>
    </dgm:pt>
    <dgm:pt modelId="{4670A40B-B83A-4136-9E24-2430B0809F5D}" type="sibTrans" cxnId="{914C1A27-3A58-4FE6-B3F7-F5C1FA813CFD}">
      <dgm:prSet/>
      <dgm:spPr/>
      <dgm:t>
        <a:bodyPr/>
        <a:lstStyle/>
        <a:p>
          <a:endParaRPr lang="en-US"/>
        </a:p>
      </dgm:t>
    </dgm:pt>
    <dgm:pt modelId="{4202DB6A-28D7-4D3C-ABE1-58D1D99CAA1A}">
      <dgm:prSet phldrT="[Text]"/>
      <dgm:spPr>
        <a:gradFill rotWithShape="0">
          <a:gsLst>
            <a:gs pos="0">
              <a:srgbClr val="531168"/>
            </a:gs>
            <a:gs pos="100000">
              <a:srgbClr val="910A98"/>
            </a:gs>
          </a:gsLst>
        </a:gradFill>
      </dgm:spPr>
      <dgm:t>
        <a:bodyPr/>
        <a:lstStyle/>
        <a:p>
          <a:r>
            <a:rPr lang="en-US" b="1" dirty="0"/>
            <a:t>APPRAISE </a:t>
          </a:r>
          <a:r>
            <a:rPr lang="en-US" b="0" dirty="0"/>
            <a:t>evidence</a:t>
          </a:r>
        </a:p>
      </dgm:t>
    </dgm:pt>
    <dgm:pt modelId="{D94EF853-ABF7-451F-811F-771140CDD8A5}" type="parTrans" cxnId="{BB627ABD-998A-4194-A5CD-B7DABA4552B9}">
      <dgm:prSet/>
      <dgm:spPr/>
      <dgm:t>
        <a:bodyPr/>
        <a:lstStyle/>
        <a:p>
          <a:endParaRPr lang="en-US"/>
        </a:p>
      </dgm:t>
    </dgm:pt>
    <dgm:pt modelId="{CF96CBA9-5221-4988-B998-34011D31457D}" type="sibTrans" cxnId="{BB627ABD-998A-4194-A5CD-B7DABA4552B9}">
      <dgm:prSet/>
      <dgm:spPr/>
      <dgm:t>
        <a:bodyPr/>
        <a:lstStyle/>
        <a:p>
          <a:endParaRPr lang="en-US"/>
        </a:p>
      </dgm:t>
    </dgm:pt>
    <dgm:pt modelId="{BE1B67D4-9250-4B81-91D3-C7882EFF9EAC}">
      <dgm:prSet phldrT="[Text]"/>
      <dgm:spPr>
        <a:gradFill rotWithShape="0">
          <a:gsLst>
            <a:gs pos="0">
              <a:srgbClr val="531168"/>
            </a:gs>
            <a:gs pos="100000">
              <a:srgbClr val="910A98"/>
            </a:gs>
          </a:gsLst>
        </a:gradFill>
      </dgm:spPr>
      <dgm:t>
        <a:bodyPr/>
        <a:lstStyle/>
        <a:p>
          <a:r>
            <a:rPr lang="en-US" b="1" dirty="0"/>
            <a:t>APPLY </a:t>
          </a:r>
          <a:r>
            <a:rPr lang="en-US" b="0" dirty="0"/>
            <a:t>evidence</a:t>
          </a:r>
        </a:p>
      </dgm:t>
    </dgm:pt>
    <dgm:pt modelId="{02B5B2D5-AB40-460D-B640-FEB2647BA1E8}" type="parTrans" cxnId="{583E3EB7-7EF2-477B-845E-4C4738DC069F}">
      <dgm:prSet/>
      <dgm:spPr/>
      <dgm:t>
        <a:bodyPr/>
        <a:lstStyle/>
        <a:p>
          <a:endParaRPr lang="en-US"/>
        </a:p>
      </dgm:t>
    </dgm:pt>
    <dgm:pt modelId="{444BA2D1-4A62-4A65-997C-AD30AE3761F5}" type="sibTrans" cxnId="{583E3EB7-7EF2-477B-845E-4C4738DC069F}">
      <dgm:prSet/>
      <dgm:spPr/>
      <dgm:t>
        <a:bodyPr/>
        <a:lstStyle/>
        <a:p>
          <a:endParaRPr lang="en-US"/>
        </a:p>
      </dgm:t>
    </dgm:pt>
    <dgm:pt modelId="{87B5F2E7-2AA3-4129-93AA-385BF7EA17CB}">
      <dgm:prSet/>
      <dgm:spPr>
        <a:gradFill rotWithShape="0">
          <a:gsLst>
            <a:gs pos="0">
              <a:srgbClr val="531168"/>
            </a:gs>
            <a:gs pos="100000">
              <a:srgbClr val="910A98"/>
            </a:gs>
          </a:gsLst>
        </a:gradFill>
      </dgm:spPr>
      <dgm:t>
        <a:bodyPr/>
        <a:lstStyle/>
        <a:p>
          <a:r>
            <a:rPr lang="en-US" b="1" dirty="0"/>
            <a:t>ASSESS</a:t>
          </a:r>
          <a:r>
            <a:rPr lang="en-US" dirty="0"/>
            <a:t> EBM process</a:t>
          </a:r>
        </a:p>
      </dgm:t>
    </dgm:pt>
    <dgm:pt modelId="{A764B17F-4118-46A3-ACBB-53AF8B9B88B9}" type="parTrans" cxnId="{CC890D42-68BC-44D3-AAB3-8D01214B664F}">
      <dgm:prSet/>
      <dgm:spPr/>
      <dgm:t>
        <a:bodyPr/>
        <a:lstStyle/>
        <a:p>
          <a:endParaRPr lang="en-US"/>
        </a:p>
      </dgm:t>
    </dgm:pt>
    <dgm:pt modelId="{BD324980-946D-4CE6-ADC6-8548F0E52DD4}" type="sibTrans" cxnId="{CC890D42-68BC-44D3-AAB3-8D01214B664F}">
      <dgm:prSet/>
      <dgm:spPr/>
      <dgm:t>
        <a:bodyPr/>
        <a:lstStyle/>
        <a:p>
          <a:endParaRPr lang="en-US"/>
        </a:p>
      </dgm:t>
    </dgm:pt>
    <dgm:pt modelId="{FB22A7DD-12D3-429B-9498-7C62BF5008C6}">
      <dgm:prSet/>
      <dgm:spPr>
        <a:gradFill rotWithShape="0">
          <a:gsLst>
            <a:gs pos="0">
              <a:srgbClr val="531168"/>
            </a:gs>
            <a:gs pos="100000">
              <a:srgbClr val="910A98"/>
            </a:gs>
          </a:gsLst>
        </a:gradFill>
      </dgm:spPr>
      <dgm:t>
        <a:bodyPr/>
        <a:lstStyle/>
        <a:p>
          <a:r>
            <a:rPr lang="en-US" b="1" dirty="0"/>
            <a:t>ASK</a:t>
          </a:r>
          <a:r>
            <a:rPr lang="en-US" dirty="0"/>
            <a:t> a question</a:t>
          </a:r>
        </a:p>
      </dgm:t>
    </dgm:pt>
    <dgm:pt modelId="{07409D29-A018-4A14-A1BC-D48CC0F16F7D}" type="parTrans" cxnId="{1FEBED2A-D722-4B7C-B31A-C949F79EE797}">
      <dgm:prSet/>
      <dgm:spPr/>
      <dgm:t>
        <a:bodyPr/>
        <a:lstStyle/>
        <a:p>
          <a:endParaRPr lang="en-US"/>
        </a:p>
      </dgm:t>
    </dgm:pt>
    <dgm:pt modelId="{80D13386-ECE4-48D9-906C-03F7DA6FE163}" type="sibTrans" cxnId="{1FEBED2A-D722-4B7C-B31A-C949F79EE797}">
      <dgm:prSet/>
      <dgm:spPr/>
      <dgm:t>
        <a:bodyPr/>
        <a:lstStyle/>
        <a:p>
          <a:endParaRPr lang="en-US"/>
        </a:p>
      </dgm:t>
    </dgm:pt>
    <dgm:pt modelId="{50308039-0EE5-49E9-9977-C7A1B3170FA6}" type="pres">
      <dgm:prSet presAssocID="{0E0D4BF1-D95D-4324-87BD-9790A4F7F50B}" presName="compositeShape" presStyleCnt="0">
        <dgm:presLayoutVars>
          <dgm:chMax val="7"/>
          <dgm:dir/>
          <dgm:resizeHandles val="exact"/>
        </dgm:presLayoutVars>
      </dgm:prSet>
      <dgm:spPr/>
      <dgm:t>
        <a:bodyPr/>
        <a:lstStyle/>
        <a:p>
          <a:endParaRPr lang="en-US"/>
        </a:p>
      </dgm:t>
    </dgm:pt>
    <dgm:pt modelId="{CED932AB-63B5-441B-A308-1D5086F8FA36}" type="pres">
      <dgm:prSet presAssocID="{0E0D4BF1-D95D-4324-87BD-9790A4F7F50B}" presName="wedge1" presStyleLbl="node1" presStyleIdx="0" presStyleCnt="5"/>
      <dgm:spPr/>
      <dgm:t>
        <a:bodyPr/>
        <a:lstStyle/>
        <a:p>
          <a:endParaRPr lang="en-US"/>
        </a:p>
      </dgm:t>
    </dgm:pt>
    <dgm:pt modelId="{3CCEEB09-54FC-4C54-B863-DFCD9FD48A53}" type="pres">
      <dgm:prSet presAssocID="{0E0D4BF1-D95D-4324-87BD-9790A4F7F50B}" presName="dummy1a" presStyleCnt="0"/>
      <dgm:spPr/>
    </dgm:pt>
    <dgm:pt modelId="{D8675313-9315-4E3A-BA30-F7E26596F0F5}" type="pres">
      <dgm:prSet presAssocID="{0E0D4BF1-D95D-4324-87BD-9790A4F7F50B}" presName="dummy1b" presStyleCnt="0"/>
      <dgm:spPr/>
    </dgm:pt>
    <dgm:pt modelId="{2C4010FF-465E-433D-87C8-D7BE6025FC74}" type="pres">
      <dgm:prSet presAssocID="{0E0D4BF1-D95D-4324-87BD-9790A4F7F50B}" presName="wedge1Tx" presStyleLbl="node1" presStyleIdx="0" presStyleCnt="5">
        <dgm:presLayoutVars>
          <dgm:chMax val="0"/>
          <dgm:chPref val="0"/>
          <dgm:bulletEnabled val="1"/>
        </dgm:presLayoutVars>
      </dgm:prSet>
      <dgm:spPr/>
      <dgm:t>
        <a:bodyPr/>
        <a:lstStyle/>
        <a:p>
          <a:endParaRPr lang="en-US"/>
        </a:p>
      </dgm:t>
    </dgm:pt>
    <dgm:pt modelId="{C9E7EA6A-CD03-45C7-9A2C-5FBEC1AC22C8}" type="pres">
      <dgm:prSet presAssocID="{0E0D4BF1-D95D-4324-87BD-9790A4F7F50B}" presName="wedge2" presStyleLbl="node1" presStyleIdx="1" presStyleCnt="5"/>
      <dgm:spPr/>
      <dgm:t>
        <a:bodyPr/>
        <a:lstStyle/>
        <a:p>
          <a:endParaRPr lang="en-US"/>
        </a:p>
      </dgm:t>
    </dgm:pt>
    <dgm:pt modelId="{1C498A92-56C4-4144-B4DC-FABD9E1950CC}" type="pres">
      <dgm:prSet presAssocID="{0E0D4BF1-D95D-4324-87BD-9790A4F7F50B}" presName="dummy2a" presStyleCnt="0"/>
      <dgm:spPr/>
    </dgm:pt>
    <dgm:pt modelId="{8C8097A0-6892-48B5-93C4-CB76D6E5401B}" type="pres">
      <dgm:prSet presAssocID="{0E0D4BF1-D95D-4324-87BD-9790A4F7F50B}" presName="dummy2b" presStyleCnt="0"/>
      <dgm:spPr/>
    </dgm:pt>
    <dgm:pt modelId="{DE1959E0-8C08-4599-A124-E26139F9046D}" type="pres">
      <dgm:prSet presAssocID="{0E0D4BF1-D95D-4324-87BD-9790A4F7F50B}" presName="wedge2Tx" presStyleLbl="node1" presStyleIdx="1" presStyleCnt="5">
        <dgm:presLayoutVars>
          <dgm:chMax val="0"/>
          <dgm:chPref val="0"/>
          <dgm:bulletEnabled val="1"/>
        </dgm:presLayoutVars>
      </dgm:prSet>
      <dgm:spPr/>
      <dgm:t>
        <a:bodyPr/>
        <a:lstStyle/>
        <a:p>
          <a:endParaRPr lang="en-US"/>
        </a:p>
      </dgm:t>
    </dgm:pt>
    <dgm:pt modelId="{091F29AF-7A48-4796-8244-2427FCBF313A}" type="pres">
      <dgm:prSet presAssocID="{0E0D4BF1-D95D-4324-87BD-9790A4F7F50B}" presName="wedge3" presStyleLbl="node1" presStyleIdx="2" presStyleCnt="5"/>
      <dgm:spPr/>
      <dgm:t>
        <a:bodyPr/>
        <a:lstStyle/>
        <a:p>
          <a:endParaRPr lang="en-US"/>
        </a:p>
      </dgm:t>
    </dgm:pt>
    <dgm:pt modelId="{07CCF494-0E2A-4F50-9887-1B6FCF3AF30F}" type="pres">
      <dgm:prSet presAssocID="{0E0D4BF1-D95D-4324-87BD-9790A4F7F50B}" presName="dummy3a" presStyleCnt="0"/>
      <dgm:spPr/>
    </dgm:pt>
    <dgm:pt modelId="{0D37DEBA-57EC-4EBA-9BA6-DBF4646E01A1}" type="pres">
      <dgm:prSet presAssocID="{0E0D4BF1-D95D-4324-87BD-9790A4F7F50B}" presName="dummy3b" presStyleCnt="0"/>
      <dgm:spPr/>
    </dgm:pt>
    <dgm:pt modelId="{75246F8B-05BA-4D64-BDB4-1E1921E2D33B}" type="pres">
      <dgm:prSet presAssocID="{0E0D4BF1-D95D-4324-87BD-9790A4F7F50B}" presName="wedge3Tx" presStyleLbl="node1" presStyleIdx="2" presStyleCnt="5">
        <dgm:presLayoutVars>
          <dgm:chMax val="0"/>
          <dgm:chPref val="0"/>
          <dgm:bulletEnabled val="1"/>
        </dgm:presLayoutVars>
      </dgm:prSet>
      <dgm:spPr/>
      <dgm:t>
        <a:bodyPr/>
        <a:lstStyle/>
        <a:p>
          <a:endParaRPr lang="en-US"/>
        </a:p>
      </dgm:t>
    </dgm:pt>
    <dgm:pt modelId="{F5E99CE5-07BC-4BC1-AB49-6A294BD78B8B}" type="pres">
      <dgm:prSet presAssocID="{0E0D4BF1-D95D-4324-87BD-9790A4F7F50B}" presName="wedge4" presStyleLbl="node1" presStyleIdx="3" presStyleCnt="5"/>
      <dgm:spPr/>
      <dgm:t>
        <a:bodyPr/>
        <a:lstStyle/>
        <a:p>
          <a:endParaRPr lang="en-US"/>
        </a:p>
      </dgm:t>
    </dgm:pt>
    <dgm:pt modelId="{B7D516D2-DF2A-46AD-AD29-BD5D9C7C1372}" type="pres">
      <dgm:prSet presAssocID="{0E0D4BF1-D95D-4324-87BD-9790A4F7F50B}" presName="dummy4a" presStyleCnt="0"/>
      <dgm:spPr/>
    </dgm:pt>
    <dgm:pt modelId="{D7CFE9CB-9F89-4751-B48E-B61075659B8F}" type="pres">
      <dgm:prSet presAssocID="{0E0D4BF1-D95D-4324-87BD-9790A4F7F50B}" presName="dummy4b" presStyleCnt="0"/>
      <dgm:spPr/>
    </dgm:pt>
    <dgm:pt modelId="{758A7340-3CDD-451D-8E60-E1DDA58156E2}" type="pres">
      <dgm:prSet presAssocID="{0E0D4BF1-D95D-4324-87BD-9790A4F7F50B}" presName="wedge4Tx" presStyleLbl="node1" presStyleIdx="3" presStyleCnt="5">
        <dgm:presLayoutVars>
          <dgm:chMax val="0"/>
          <dgm:chPref val="0"/>
          <dgm:bulletEnabled val="1"/>
        </dgm:presLayoutVars>
      </dgm:prSet>
      <dgm:spPr/>
      <dgm:t>
        <a:bodyPr/>
        <a:lstStyle/>
        <a:p>
          <a:endParaRPr lang="en-US"/>
        </a:p>
      </dgm:t>
    </dgm:pt>
    <dgm:pt modelId="{2CA92E2C-D720-4F9A-B736-088AF0513BB1}" type="pres">
      <dgm:prSet presAssocID="{0E0D4BF1-D95D-4324-87BD-9790A4F7F50B}" presName="wedge5" presStyleLbl="node1" presStyleIdx="4" presStyleCnt="5"/>
      <dgm:spPr/>
      <dgm:t>
        <a:bodyPr/>
        <a:lstStyle/>
        <a:p>
          <a:endParaRPr lang="en-US"/>
        </a:p>
      </dgm:t>
    </dgm:pt>
    <dgm:pt modelId="{46BEE715-F379-4A9B-A0EC-D159F8985BA0}" type="pres">
      <dgm:prSet presAssocID="{0E0D4BF1-D95D-4324-87BD-9790A4F7F50B}" presName="dummy5a" presStyleCnt="0"/>
      <dgm:spPr/>
    </dgm:pt>
    <dgm:pt modelId="{614F3D7D-6324-4961-AF17-FC53F8C248DD}" type="pres">
      <dgm:prSet presAssocID="{0E0D4BF1-D95D-4324-87BD-9790A4F7F50B}" presName="dummy5b" presStyleCnt="0"/>
      <dgm:spPr/>
    </dgm:pt>
    <dgm:pt modelId="{370FDA8C-A616-4631-AC1E-0A97554637AB}" type="pres">
      <dgm:prSet presAssocID="{0E0D4BF1-D95D-4324-87BD-9790A4F7F50B}" presName="wedge5Tx" presStyleLbl="node1" presStyleIdx="4" presStyleCnt="5">
        <dgm:presLayoutVars>
          <dgm:chMax val="0"/>
          <dgm:chPref val="0"/>
          <dgm:bulletEnabled val="1"/>
        </dgm:presLayoutVars>
      </dgm:prSet>
      <dgm:spPr/>
      <dgm:t>
        <a:bodyPr/>
        <a:lstStyle/>
        <a:p>
          <a:endParaRPr lang="en-US"/>
        </a:p>
      </dgm:t>
    </dgm:pt>
    <dgm:pt modelId="{B622895F-CBA2-403C-B092-38C964144724}" type="pres">
      <dgm:prSet presAssocID="{4670A40B-B83A-4136-9E24-2430B0809F5D}" presName="arrowWedge1" presStyleLbl="fgSibTrans2D1" presStyleIdx="0" presStyleCnt="5"/>
      <dgm:spPr>
        <a:gradFill rotWithShape="0">
          <a:gsLst>
            <a:gs pos="0">
              <a:srgbClr val="910A98"/>
            </a:gs>
            <a:gs pos="100000">
              <a:srgbClr val="531168"/>
            </a:gs>
          </a:gsLst>
        </a:gradFill>
      </dgm:spPr>
    </dgm:pt>
    <dgm:pt modelId="{334E75D9-8453-4EB0-B153-2F08A78BE7BE}" type="pres">
      <dgm:prSet presAssocID="{CF96CBA9-5221-4988-B998-34011D31457D}" presName="arrowWedge2" presStyleLbl="fgSibTrans2D1" presStyleIdx="1" presStyleCnt="5"/>
      <dgm:spPr>
        <a:gradFill rotWithShape="0">
          <a:gsLst>
            <a:gs pos="0">
              <a:srgbClr val="910A98"/>
            </a:gs>
            <a:gs pos="100000">
              <a:srgbClr val="531168"/>
            </a:gs>
          </a:gsLst>
        </a:gradFill>
      </dgm:spPr>
    </dgm:pt>
    <dgm:pt modelId="{5DF45D71-9A2B-4FAA-A22A-81DA05AE0E89}" type="pres">
      <dgm:prSet presAssocID="{444BA2D1-4A62-4A65-997C-AD30AE3761F5}" presName="arrowWedge3" presStyleLbl="fgSibTrans2D1" presStyleIdx="2" presStyleCnt="5"/>
      <dgm:spPr>
        <a:gradFill rotWithShape="0">
          <a:gsLst>
            <a:gs pos="0">
              <a:srgbClr val="910A98"/>
            </a:gs>
            <a:gs pos="100000">
              <a:srgbClr val="531168"/>
            </a:gs>
          </a:gsLst>
        </a:gradFill>
      </dgm:spPr>
    </dgm:pt>
    <dgm:pt modelId="{8DC048A0-00B9-4F9D-992D-01DE6AAB25A0}" type="pres">
      <dgm:prSet presAssocID="{BD324980-946D-4CE6-ADC6-8548F0E52DD4}" presName="arrowWedge4" presStyleLbl="fgSibTrans2D1" presStyleIdx="3" presStyleCnt="5"/>
      <dgm:spPr>
        <a:gradFill rotWithShape="0">
          <a:gsLst>
            <a:gs pos="0">
              <a:srgbClr val="910A98"/>
            </a:gs>
            <a:gs pos="100000">
              <a:srgbClr val="531168"/>
            </a:gs>
          </a:gsLst>
        </a:gradFill>
      </dgm:spPr>
    </dgm:pt>
    <dgm:pt modelId="{90E55D9A-7195-4CF8-8023-14182D2EF4D6}" type="pres">
      <dgm:prSet presAssocID="{80D13386-ECE4-48D9-906C-03F7DA6FE163}" presName="arrowWedge5" presStyleLbl="fgSibTrans2D1" presStyleIdx="4" presStyleCnt="5"/>
      <dgm:spPr>
        <a:gradFill rotWithShape="0">
          <a:gsLst>
            <a:gs pos="0">
              <a:srgbClr val="910A98"/>
            </a:gs>
            <a:gs pos="100000">
              <a:srgbClr val="531168"/>
            </a:gs>
          </a:gsLst>
        </a:gradFill>
      </dgm:spPr>
    </dgm:pt>
  </dgm:ptLst>
  <dgm:cxnLst>
    <dgm:cxn modelId="{914C1A27-3A58-4FE6-B3F7-F5C1FA813CFD}" srcId="{0E0D4BF1-D95D-4324-87BD-9790A4F7F50B}" destId="{4196F0AB-F34C-4C2D-AC42-D04A23A86F92}" srcOrd="0" destOrd="0" parTransId="{FDF9AE75-BB37-4D9F-A718-AA0925D2CB36}" sibTransId="{4670A40B-B83A-4136-9E24-2430B0809F5D}"/>
    <dgm:cxn modelId="{885B3FB5-39F8-4948-A835-3D5B085BC5B0}" type="presOf" srcId="{BE1B67D4-9250-4B81-91D3-C7882EFF9EAC}" destId="{75246F8B-05BA-4D64-BDB4-1E1921E2D33B}" srcOrd="1" destOrd="0" presId="urn:microsoft.com/office/officeart/2005/8/layout/cycle8"/>
    <dgm:cxn modelId="{583E3EB7-7EF2-477B-845E-4C4738DC069F}" srcId="{0E0D4BF1-D95D-4324-87BD-9790A4F7F50B}" destId="{BE1B67D4-9250-4B81-91D3-C7882EFF9EAC}" srcOrd="2" destOrd="0" parTransId="{02B5B2D5-AB40-460D-B640-FEB2647BA1E8}" sibTransId="{444BA2D1-4A62-4A65-997C-AD30AE3761F5}"/>
    <dgm:cxn modelId="{1FEBED2A-D722-4B7C-B31A-C949F79EE797}" srcId="{0E0D4BF1-D95D-4324-87BD-9790A4F7F50B}" destId="{FB22A7DD-12D3-429B-9498-7C62BF5008C6}" srcOrd="4" destOrd="0" parTransId="{07409D29-A018-4A14-A1BC-D48CC0F16F7D}" sibTransId="{80D13386-ECE4-48D9-906C-03F7DA6FE163}"/>
    <dgm:cxn modelId="{CA972DC2-E165-4049-B02F-1AF621E48654}" type="presOf" srcId="{FB22A7DD-12D3-429B-9498-7C62BF5008C6}" destId="{370FDA8C-A616-4631-AC1E-0A97554637AB}" srcOrd="1" destOrd="0" presId="urn:microsoft.com/office/officeart/2005/8/layout/cycle8"/>
    <dgm:cxn modelId="{CC890D42-68BC-44D3-AAB3-8D01214B664F}" srcId="{0E0D4BF1-D95D-4324-87BD-9790A4F7F50B}" destId="{87B5F2E7-2AA3-4129-93AA-385BF7EA17CB}" srcOrd="3" destOrd="0" parTransId="{A764B17F-4118-46A3-ACBB-53AF8B9B88B9}" sibTransId="{BD324980-946D-4CE6-ADC6-8548F0E52DD4}"/>
    <dgm:cxn modelId="{AF8662B4-5011-481B-A0CC-0317A34D7249}" type="presOf" srcId="{87B5F2E7-2AA3-4129-93AA-385BF7EA17CB}" destId="{758A7340-3CDD-451D-8E60-E1DDA58156E2}" srcOrd="1" destOrd="0" presId="urn:microsoft.com/office/officeart/2005/8/layout/cycle8"/>
    <dgm:cxn modelId="{8CE81A34-3986-4293-B9D0-73D0755D1EBB}" type="presOf" srcId="{4202DB6A-28D7-4D3C-ABE1-58D1D99CAA1A}" destId="{C9E7EA6A-CD03-45C7-9A2C-5FBEC1AC22C8}" srcOrd="0" destOrd="0" presId="urn:microsoft.com/office/officeart/2005/8/layout/cycle8"/>
    <dgm:cxn modelId="{BB627ABD-998A-4194-A5CD-B7DABA4552B9}" srcId="{0E0D4BF1-D95D-4324-87BD-9790A4F7F50B}" destId="{4202DB6A-28D7-4D3C-ABE1-58D1D99CAA1A}" srcOrd="1" destOrd="0" parTransId="{D94EF853-ABF7-451F-811F-771140CDD8A5}" sibTransId="{CF96CBA9-5221-4988-B998-34011D31457D}"/>
    <dgm:cxn modelId="{53CC4B41-2F3A-498F-B966-011430A774AA}" type="presOf" srcId="{FB22A7DD-12D3-429B-9498-7C62BF5008C6}" destId="{2CA92E2C-D720-4F9A-B736-088AF0513BB1}" srcOrd="0" destOrd="0" presId="urn:microsoft.com/office/officeart/2005/8/layout/cycle8"/>
    <dgm:cxn modelId="{44E37D44-DCF7-4034-88C6-8B2272127458}" type="presOf" srcId="{BE1B67D4-9250-4B81-91D3-C7882EFF9EAC}" destId="{091F29AF-7A48-4796-8244-2427FCBF313A}" srcOrd="0" destOrd="0" presId="urn:microsoft.com/office/officeart/2005/8/layout/cycle8"/>
    <dgm:cxn modelId="{02FD362A-57AC-4551-AF50-E57C22DB3BF7}" type="presOf" srcId="{4196F0AB-F34C-4C2D-AC42-D04A23A86F92}" destId="{2C4010FF-465E-433D-87C8-D7BE6025FC74}" srcOrd="1" destOrd="0" presId="urn:microsoft.com/office/officeart/2005/8/layout/cycle8"/>
    <dgm:cxn modelId="{281BB306-A06B-4FA5-92FA-4C5DE7B3C367}" type="presOf" srcId="{4202DB6A-28D7-4D3C-ABE1-58D1D99CAA1A}" destId="{DE1959E0-8C08-4599-A124-E26139F9046D}" srcOrd="1" destOrd="0" presId="urn:microsoft.com/office/officeart/2005/8/layout/cycle8"/>
    <dgm:cxn modelId="{06481CD9-F093-4052-BD85-15597804DD04}" type="presOf" srcId="{87B5F2E7-2AA3-4129-93AA-385BF7EA17CB}" destId="{F5E99CE5-07BC-4BC1-AB49-6A294BD78B8B}" srcOrd="0" destOrd="0" presId="urn:microsoft.com/office/officeart/2005/8/layout/cycle8"/>
    <dgm:cxn modelId="{6110B96C-6DD5-4C37-B1A2-00818ED3D27D}" type="presOf" srcId="{0E0D4BF1-D95D-4324-87BD-9790A4F7F50B}" destId="{50308039-0EE5-49E9-9977-C7A1B3170FA6}" srcOrd="0" destOrd="0" presId="urn:microsoft.com/office/officeart/2005/8/layout/cycle8"/>
    <dgm:cxn modelId="{04376992-853C-4A85-B826-0005BBB7540B}" type="presOf" srcId="{4196F0AB-F34C-4C2D-AC42-D04A23A86F92}" destId="{CED932AB-63B5-441B-A308-1D5086F8FA36}" srcOrd="0" destOrd="0" presId="urn:microsoft.com/office/officeart/2005/8/layout/cycle8"/>
    <dgm:cxn modelId="{BDE7F497-60A9-4F82-80AC-26FBBFE242BA}" type="presParOf" srcId="{50308039-0EE5-49E9-9977-C7A1B3170FA6}" destId="{CED932AB-63B5-441B-A308-1D5086F8FA36}" srcOrd="0" destOrd="0" presId="urn:microsoft.com/office/officeart/2005/8/layout/cycle8"/>
    <dgm:cxn modelId="{B926588E-B095-4008-926F-A5B321ED11A4}" type="presParOf" srcId="{50308039-0EE5-49E9-9977-C7A1B3170FA6}" destId="{3CCEEB09-54FC-4C54-B863-DFCD9FD48A53}" srcOrd="1" destOrd="0" presId="urn:microsoft.com/office/officeart/2005/8/layout/cycle8"/>
    <dgm:cxn modelId="{0BAD0470-9BAD-414C-8BD5-F8244F0F452B}" type="presParOf" srcId="{50308039-0EE5-49E9-9977-C7A1B3170FA6}" destId="{D8675313-9315-4E3A-BA30-F7E26596F0F5}" srcOrd="2" destOrd="0" presId="urn:microsoft.com/office/officeart/2005/8/layout/cycle8"/>
    <dgm:cxn modelId="{11920CE7-354D-46AF-AE59-3CAE42466386}" type="presParOf" srcId="{50308039-0EE5-49E9-9977-C7A1B3170FA6}" destId="{2C4010FF-465E-433D-87C8-D7BE6025FC74}" srcOrd="3" destOrd="0" presId="urn:microsoft.com/office/officeart/2005/8/layout/cycle8"/>
    <dgm:cxn modelId="{B1752D81-30C2-4370-AC08-48C38AD4D109}" type="presParOf" srcId="{50308039-0EE5-49E9-9977-C7A1B3170FA6}" destId="{C9E7EA6A-CD03-45C7-9A2C-5FBEC1AC22C8}" srcOrd="4" destOrd="0" presId="urn:microsoft.com/office/officeart/2005/8/layout/cycle8"/>
    <dgm:cxn modelId="{7055E2F7-94DD-4E46-ABDD-0ACC44C350CE}" type="presParOf" srcId="{50308039-0EE5-49E9-9977-C7A1B3170FA6}" destId="{1C498A92-56C4-4144-B4DC-FABD9E1950CC}" srcOrd="5" destOrd="0" presId="urn:microsoft.com/office/officeart/2005/8/layout/cycle8"/>
    <dgm:cxn modelId="{2C8F866B-F41D-4912-A830-7E3C1F72257A}" type="presParOf" srcId="{50308039-0EE5-49E9-9977-C7A1B3170FA6}" destId="{8C8097A0-6892-48B5-93C4-CB76D6E5401B}" srcOrd="6" destOrd="0" presId="urn:microsoft.com/office/officeart/2005/8/layout/cycle8"/>
    <dgm:cxn modelId="{B39646B3-7504-465C-8A45-23CD4FAD9BBE}" type="presParOf" srcId="{50308039-0EE5-49E9-9977-C7A1B3170FA6}" destId="{DE1959E0-8C08-4599-A124-E26139F9046D}" srcOrd="7" destOrd="0" presId="urn:microsoft.com/office/officeart/2005/8/layout/cycle8"/>
    <dgm:cxn modelId="{FDB042AE-3B6A-4BF3-ABBD-25897A64D92C}" type="presParOf" srcId="{50308039-0EE5-49E9-9977-C7A1B3170FA6}" destId="{091F29AF-7A48-4796-8244-2427FCBF313A}" srcOrd="8" destOrd="0" presId="urn:microsoft.com/office/officeart/2005/8/layout/cycle8"/>
    <dgm:cxn modelId="{F4167562-0DD9-49E2-9DAE-A0F42971E3BC}" type="presParOf" srcId="{50308039-0EE5-49E9-9977-C7A1B3170FA6}" destId="{07CCF494-0E2A-4F50-9887-1B6FCF3AF30F}" srcOrd="9" destOrd="0" presId="urn:microsoft.com/office/officeart/2005/8/layout/cycle8"/>
    <dgm:cxn modelId="{9715589A-40FC-457A-9175-A06695B4119D}" type="presParOf" srcId="{50308039-0EE5-49E9-9977-C7A1B3170FA6}" destId="{0D37DEBA-57EC-4EBA-9BA6-DBF4646E01A1}" srcOrd="10" destOrd="0" presId="urn:microsoft.com/office/officeart/2005/8/layout/cycle8"/>
    <dgm:cxn modelId="{FCC078A9-0B8B-4D1A-A31D-D3A225E526AC}" type="presParOf" srcId="{50308039-0EE5-49E9-9977-C7A1B3170FA6}" destId="{75246F8B-05BA-4D64-BDB4-1E1921E2D33B}" srcOrd="11" destOrd="0" presId="urn:microsoft.com/office/officeart/2005/8/layout/cycle8"/>
    <dgm:cxn modelId="{42B93750-20AC-4A1A-A74C-24D11AA45437}" type="presParOf" srcId="{50308039-0EE5-49E9-9977-C7A1B3170FA6}" destId="{F5E99CE5-07BC-4BC1-AB49-6A294BD78B8B}" srcOrd="12" destOrd="0" presId="urn:microsoft.com/office/officeart/2005/8/layout/cycle8"/>
    <dgm:cxn modelId="{6A10025D-177F-4584-B692-1FEFFE558C5F}" type="presParOf" srcId="{50308039-0EE5-49E9-9977-C7A1B3170FA6}" destId="{B7D516D2-DF2A-46AD-AD29-BD5D9C7C1372}" srcOrd="13" destOrd="0" presId="urn:microsoft.com/office/officeart/2005/8/layout/cycle8"/>
    <dgm:cxn modelId="{B4199295-5E2B-46A7-A112-B89FA5467D5B}" type="presParOf" srcId="{50308039-0EE5-49E9-9977-C7A1B3170FA6}" destId="{D7CFE9CB-9F89-4751-B48E-B61075659B8F}" srcOrd="14" destOrd="0" presId="urn:microsoft.com/office/officeart/2005/8/layout/cycle8"/>
    <dgm:cxn modelId="{3BBB592D-B0C9-4D42-B05F-44FC8CDA3C8D}" type="presParOf" srcId="{50308039-0EE5-49E9-9977-C7A1B3170FA6}" destId="{758A7340-3CDD-451D-8E60-E1DDA58156E2}" srcOrd="15" destOrd="0" presId="urn:microsoft.com/office/officeart/2005/8/layout/cycle8"/>
    <dgm:cxn modelId="{C117439D-66A1-47D4-AD10-A59432C4026D}" type="presParOf" srcId="{50308039-0EE5-49E9-9977-C7A1B3170FA6}" destId="{2CA92E2C-D720-4F9A-B736-088AF0513BB1}" srcOrd="16" destOrd="0" presId="urn:microsoft.com/office/officeart/2005/8/layout/cycle8"/>
    <dgm:cxn modelId="{744166FE-1E3B-41CF-8084-D3DDC4760064}" type="presParOf" srcId="{50308039-0EE5-49E9-9977-C7A1B3170FA6}" destId="{46BEE715-F379-4A9B-A0EC-D159F8985BA0}" srcOrd="17" destOrd="0" presId="urn:microsoft.com/office/officeart/2005/8/layout/cycle8"/>
    <dgm:cxn modelId="{572D2409-490E-4188-A09F-C42B8EA31C91}" type="presParOf" srcId="{50308039-0EE5-49E9-9977-C7A1B3170FA6}" destId="{614F3D7D-6324-4961-AF17-FC53F8C248DD}" srcOrd="18" destOrd="0" presId="urn:microsoft.com/office/officeart/2005/8/layout/cycle8"/>
    <dgm:cxn modelId="{82F142A2-C134-4BAD-A0CA-58D1795A4B3D}" type="presParOf" srcId="{50308039-0EE5-49E9-9977-C7A1B3170FA6}" destId="{370FDA8C-A616-4631-AC1E-0A97554637AB}" srcOrd="19" destOrd="0" presId="urn:microsoft.com/office/officeart/2005/8/layout/cycle8"/>
    <dgm:cxn modelId="{785FA90B-E935-4F36-8979-D92760A85916}" type="presParOf" srcId="{50308039-0EE5-49E9-9977-C7A1B3170FA6}" destId="{B622895F-CBA2-403C-B092-38C964144724}" srcOrd="20" destOrd="0" presId="urn:microsoft.com/office/officeart/2005/8/layout/cycle8"/>
    <dgm:cxn modelId="{2E0C3D33-3B4C-4053-9301-ABAB5FF6A4DB}" type="presParOf" srcId="{50308039-0EE5-49E9-9977-C7A1B3170FA6}" destId="{334E75D9-8453-4EB0-B153-2F08A78BE7BE}" srcOrd="21" destOrd="0" presId="urn:microsoft.com/office/officeart/2005/8/layout/cycle8"/>
    <dgm:cxn modelId="{A5A2F4E6-CC70-44EB-A592-3F12F1EB2386}" type="presParOf" srcId="{50308039-0EE5-49E9-9977-C7A1B3170FA6}" destId="{5DF45D71-9A2B-4FAA-A22A-81DA05AE0E89}" srcOrd="22" destOrd="0" presId="urn:microsoft.com/office/officeart/2005/8/layout/cycle8"/>
    <dgm:cxn modelId="{B27E95C8-0AF5-4A1E-8BAA-91B87DE59F3F}" type="presParOf" srcId="{50308039-0EE5-49E9-9977-C7A1B3170FA6}" destId="{8DC048A0-00B9-4F9D-992D-01DE6AAB25A0}" srcOrd="23" destOrd="0" presId="urn:microsoft.com/office/officeart/2005/8/layout/cycle8"/>
    <dgm:cxn modelId="{C4728BB9-7AE5-4505-80C2-E9C43CA58448}" type="presParOf" srcId="{50308039-0EE5-49E9-9977-C7A1B3170FA6}" destId="{90E55D9A-7195-4CF8-8023-14182D2EF4D6}"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32AB-63B5-441B-A308-1D5086F8FA36}">
      <dsp:nvSpPr>
        <dsp:cNvPr id="0" name=""/>
        <dsp:cNvSpPr/>
      </dsp:nvSpPr>
      <dsp:spPr>
        <a:xfrm>
          <a:off x="1460807" y="252457"/>
          <a:ext cx="3425921" cy="3425921"/>
        </a:xfrm>
        <a:prstGeom prst="pie">
          <a:avLst>
            <a:gd name="adj1" fmla="val 16200000"/>
            <a:gd name="adj2" fmla="val 20520000"/>
          </a:avLst>
        </a:prstGeom>
        <a:gradFill rotWithShape="0">
          <a:gsLst>
            <a:gs pos="0">
              <a:srgbClr val="910A98"/>
            </a:gs>
            <a:gs pos="100000">
              <a:srgbClr val="531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ACQUIRE</a:t>
          </a:r>
          <a:r>
            <a:rPr lang="en-US" sz="1800" kern="1200" dirty="0"/>
            <a:t> evidence</a:t>
          </a:r>
        </a:p>
      </dsp:txBody>
      <dsp:txXfrm>
        <a:off x="3247996" y="828338"/>
        <a:ext cx="1101189" cy="734126"/>
      </dsp:txXfrm>
    </dsp:sp>
    <dsp:sp modelId="{C9E7EA6A-CD03-45C7-9A2C-5FBEC1AC22C8}">
      <dsp:nvSpPr>
        <dsp:cNvPr id="0" name=""/>
        <dsp:cNvSpPr/>
      </dsp:nvSpPr>
      <dsp:spPr>
        <a:xfrm>
          <a:off x="1490172" y="343815"/>
          <a:ext cx="3425921" cy="3425921"/>
        </a:xfrm>
        <a:prstGeom prst="pie">
          <a:avLst>
            <a:gd name="adj1" fmla="val 20520000"/>
            <a:gd name="adj2" fmla="val 3240000"/>
          </a:avLst>
        </a:prstGeom>
        <a:gradFill rotWithShape="0">
          <a:gsLst>
            <a:gs pos="0">
              <a:srgbClr val="531168"/>
            </a:gs>
            <a:gs pos="100000">
              <a:srgbClr val="910A9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APPRAISE </a:t>
          </a:r>
          <a:r>
            <a:rPr lang="en-US" sz="1800" b="0" kern="1200" dirty="0"/>
            <a:t>evidence</a:t>
          </a:r>
        </a:p>
      </dsp:txBody>
      <dsp:txXfrm>
        <a:off x="3696628" y="1909135"/>
        <a:ext cx="1019619" cy="815695"/>
      </dsp:txXfrm>
    </dsp:sp>
    <dsp:sp modelId="{091F29AF-7A48-4796-8244-2427FCBF313A}">
      <dsp:nvSpPr>
        <dsp:cNvPr id="0" name=""/>
        <dsp:cNvSpPr/>
      </dsp:nvSpPr>
      <dsp:spPr>
        <a:xfrm>
          <a:off x="1412681" y="400098"/>
          <a:ext cx="3425921" cy="3425921"/>
        </a:xfrm>
        <a:prstGeom prst="pie">
          <a:avLst>
            <a:gd name="adj1" fmla="val 3240000"/>
            <a:gd name="adj2" fmla="val 7560000"/>
          </a:avLst>
        </a:prstGeom>
        <a:gradFill rotWithShape="0">
          <a:gsLst>
            <a:gs pos="0">
              <a:srgbClr val="531168"/>
            </a:gs>
            <a:gs pos="100000">
              <a:srgbClr val="910A9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APPLY </a:t>
          </a:r>
          <a:r>
            <a:rPr lang="en-US" sz="1800" b="0" kern="1200" dirty="0"/>
            <a:t>evidence</a:t>
          </a:r>
        </a:p>
      </dsp:txBody>
      <dsp:txXfrm>
        <a:off x="2636224" y="2806400"/>
        <a:ext cx="978834" cy="897265"/>
      </dsp:txXfrm>
    </dsp:sp>
    <dsp:sp modelId="{F5E99CE5-07BC-4BC1-AB49-6A294BD78B8B}">
      <dsp:nvSpPr>
        <dsp:cNvPr id="0" name=""/>
        <dsp:cNvSpPr/>
      </dsp:nvSpPr>
      <dsp:spPr>
        <a:xfrm>
          <a:off x="1335190" y="343815"/>
          <a:ext cx="3425921" cy="3425921"/>
        </a:xfrm>
        <a:prstGeom prst="pie">
          <a:avLst>
            <a:gd name="adj1" fmla="val 7560000"/>
            <a:gd name="adj2" fmla="val 11880000"/>
          </a:avLst>
        </a:prstGeom>
        <a:gradFill rotWithShape="0">
          <a:gsLst>
            <a:gs pos="0">
              <a:srgbClr val="531168"/>
            </a:gs>
            <a:gs pos="100000">
              <a:srgbClr val="910A9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ASSESS</a:t>
          </a:r>
          <a:r>
            <a:rPr lang="en-US" sz="1800" kern="1200" dirty="0"/>
            <a:t> EBM process</a:t>
          </a:r>
        </a:p>
      </dsp:txBody>
      <dsp:txXfrm>
        <a:off x="1535035" y="1909135"/>
        <a:ext cx="1019619" cy="815695"/>
      </dsp:txXfrm>
    </dsp:sp>
    <dsp:sp modelId="{2CA92E2C-D720-4F9A-B736-088AF0513BB1}">
      <dsp:nvSpPr>
        <dsp:cNvPr id="0" name=""/>
        <dsp:cNvSpPr/>
      </dsp:nvSpPr>
      <dsp:spPr>
        <a:xfrm>
          <a:off x="1364555" y="252457"/>
          <a:ext cx="3425921" cy="3425921"/>
        </a:xfrm>
        <a:prstGeom prst="pie">
          <a:avLst>
            <a:gd name="adj1" fmla="val 11880000"/>
            <a:gd name="adj2" fmla="val 16200000"/>
          </a:avLst>
        </a:prstGeom>
        <a:gradFill rotWithShape="0">
          <a:gsLst>
            <a:gs pos="0">
              <a:srgbClr val="531168"/>
            </a:gs>
            <a:gs pos="100000">
              <a:srgbClr val="910A9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ASK</a:t>
          </a:r>
          <a:r>
            <a:rPr lang="en-US" sz="1800" kern="1200" dirty="0"/>
            <a:t> a question</a:t>
          </a:r>
        </a:p>
      </dsp:txBody>
      <dsp:txXfrm>
        <a:off x="1902098" y="828338"/>
        <a:ext cx="1101189" cy="734126"/>
      </dsp:txXfrm>
    </dsp:sp>
    <dsp:sp modelId="{B622895F-CBA2-403C-B092-38C964144724}">
      <dsp:nvSpPr>
        <dsp:cNvPr id="0" name=""/>
        <dsp:cNvSpPr/>
      </dsp:nvSpPr>
      <dsp:spPr>
        <a:xfrm>
          <a:off x="1248565" y="40376"/>
          <a:ext cx="3850083" cy="3850083"/>
        </a:xfrm>
        <a:prstGeom prst="circularArrow">
          <a:avLst>
            <a:gd name="adj1" fmla="val 5085"/>
            <a:gd name="adj2" fmla="val 327528"/>
            <a:gd name="adj3" fmla="val 20192361"/>
            <a:gd name="adj4" fmla="val 16200324"/>
            <a:gd name="adj5" fmla="val 5932"/>
          </a:avLst>
        </a:prstGeom>
        <a:gradFill rotWithShape="0">
          <a:gsLst>
            <a:gs pos="0">
              <a:srgbClr val="910A98"/>
            </a:gs>
            <a:gs pos="100000">
              <a:srgbClr val="531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34E75D9-8453-4EB0-B153-2F08A78BE7BE}">
      <dsp:nvSpPr>
        <dsp:cNvPr id="0" name=""/>
        <dsp:cNvSpPr/>
      </dsp:nvSpPr>
      <dsp:spPr>
        <a:xfrm>
          <a:off x="1278328" y="131704"/>
          <a:ext cx="3850083" cy="3850083"/>
        </a:xfrm>
        <a:prstGeom prst="circularArrow">
          <a:avLst>
            <a:gd name="adj1" fmla="val 5085"/>
            <a:gd name="adj2" fmla="val 327528"/>
            <a:gd name="adj3" fmla="val 2912753"/>
            <a:gd name="adj4" fmla="val 20519953"/>
            <a:gd name="adj5" fmla="val 5932"/>
          </a:avLst>
        </a:prstGeom>
        <a:gradFill rotWithShape="0">
          <a:gsLst>
            <a:gs pos="0">
              <a:srgbClr val="910A98"/>
            </a:gs>
            <a:gs pos="100000">
              <a:srgbClr val="531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F45D71-9A2B-4FAA-A22A-81DA05AE0E89}">
      <dsp:nvSpPr>
        <dsp:cNvPr id="0" name=""/>
        <dsp:cNvSpPr/>
      </dsp:nvSpPr>
      <dsp:spPr>
        <a:xfrm>
          <a:off x="1200600" y="188159"/>
          <a:ext cx="3850083" cy="3850083"/>
        </a:xfrm>
        <a:prstGeom prst="circularArrow">
          <a:avLst>
            <a:gd name="adj1" fmla="val 5085"/>
            <a:gd name="adj2" fmla="val 327528"/>
            <a:gd name="adj3" fmla="val 7232777"/>
            <a:gd name="adj4" fmla="val 3239695"/>
            <a:gd name="adj5" fmla="val 5932"/>
          </a:avLst>
        </a:prstGeom>
        <a:gradFill rotWithShape="0">
          <a:gsLst>
            <a:gs pos="0">
              <a:srgbClr val="910A98"/>
            </a:gs>
            <a:gs pos="100000">
              <a:srgbClr val="531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C048A0-00B9-4F9D-992D-01DE6AAB25A0}">
      <dsp:nvSpPr>
        <dsp:cNvPr id="0" name=""/>
        <dsp:cNvSpPr/>
      </dsp:nvSpPr>
      <dsp:spPr>
        <a:xfrm>
          <a:off x="1122872" y="131704"/>
          <a:ext cx="3850083" cy="3850083"/>
        </a:xfrm>
        <a:prstGeom prst="circularArrow">
          <a:avLst>
            <a:gd name="adj1" fmla="val 5085"/>
            <a:gd name="adj2" fmla="val 327528"/>
            <a:gd name="adj3" fmla="val 11552519"/>
            <a:gd name="adj4" fmla="val 7559718"/>
            <a:gd name="adj5" fmla="val 5932"/>
          </a:avLst>
        </a:prstGeom>
        <a:gradFill rotWithShape="0">
          <a:gsLst>
            <a:gs pos="0">
              <a:srgbClr val="910A98"/>
            </a:gs>
            <a:gs pos="100000">
              <a:srgbClr val="531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E55D9A-7195-4CF8-8023-14182D2EF4D6}">
      <dsp:nvSpPr>
        <dsp:cNvPr id="0" name=""/>
        <dsp:cNvSpPr/>
      </dsp:nvSpPr>
      <dsp:spPr>
        <a:xfrm>
          <a:off x="1152635" y="40376"/>
          <a:ext cx="3850083" cy="3850083"/>
        </a:xfrm>
        <a:prstGeom prst="circularArrow">
          <a:avLst>
            <a:gd name="adj1" fmla="val 5085"/>
            <a:gd name="adj2" fmla="val 327528"/>
            <a:gd name="adj3" fmla="val 15872148"/>
            <a:gd name="adj4" fmla="val 11880111"/>
            <a:gd name="adj5" fmla="val 5932"/>
          </a:avLst>
        </a:prstGeom>
        <a:gradFill rotWithShape="0">
          <a:gsLst>
            <a:gs pos="0">
              <a:srgbClr val="910A98"/>
            </a:gs>
            <a:gs pos="100000">
              <a:srgbClr val="531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058B6-01B5-4D97-B952-71DE04D52008}" type="datetimeFigureOut">
              <a:rPr lang="en-US" smtClean="0"/>
              <a:t>6/24/2020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814DE-CF56-4788-80AB-87DED57B34F6}" type="slidenum">
              <a:rPr lang="en-US" smtClean="0"/>
              <a:t>‹#›</a:t>
            </a:fld>
            <a:endParaRPr lang="en-US"/>
          </a:p>
        </p:txBody>
      </p:sp>
    </p:spTree>
    <p:extLst>
      <p:ext uri="{BB962C8B-B14F-4D97-AF65-F5344CB8AC3E}">
        <p14:creationId xmlns:p14="http://schemas.microsoft.com/office/powerpoint/2010/main" val="314750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Chicago</a:t>
            </a:r>
            <a:r>
              <a:rPr lang="en-US" baseline="0" dirty="0"/>
              <a:t> skyline image: </a:t>
            </a:r>
            <a:r>
              <a:rPr lang="en-US" dirty="0">
                <a:hlinkClick r:id="rId3"/>
              </a:rPr>
              <a:t>https://www.jeffreymurrayphotography.com/photos/chicago-skyline</a:t>
            </a:r>
            <a:endParaRPr lang="en-US" dirty="0"/>
          </a:p>
        </p:txBody>
      </p:sp>
      <p:sp>
        <p:nvSpPr>
          <p:cNvPr id="4" name="Slide Number Placeholder 3"/>
          <p:cNvSpPr>
            <a:spLocks noGrp="1"/>
          </p:cNvSpPr>
          <p:nvPr>
            <p:ph type="sldNum" sz="quarter" idx="10"/>
          </p:nvPr>
        </p:nvSpPr>
        <p:spPr/>
        <p:txBody>
          <a:bodyPr/>
          <a:lstStyle/>
          <a:p>
            <a:fld id="{C00814DE-CF56-4788-80AB-87DED57B34F6}" type="slidenum">
              <a:rPr lang="en-US" smtClean="0"/>
              <a:t>1</a:t>
            </a:fld>
            <a:endParaRPr lang="en-US"/>
          </a:p>
        </p:txBody>
      </p:sp>
    </p:spTree>
    <p:extLst>
      <p:ext uri="{BB962C8B-B14F-4D97-AF65-F5344CB8AC3E}">
        <p14:creationId xmlns:p14="http://schemas.microsoft.com/office/powerpoint/2010/main" val="117612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0814DE-CF56-4788-80AB-87DED57B34F6}" type="slidenum">
              <a:rPr lang="en-US" smtClean="0"/>
              <a:t>12</a:t>
            </a:fld>
            <a:endParaRPr lang="en-US"/>
          </a:p>
        </p:txBody>
      </p:sp>
    </p:spTree>
    <p:extLst>
      <p:ext uri="{BB962C8B-B14F-4D97-AF65-F5344CB8AC3E}">
        <p14:creationId xmlns:p14="http://schemas.microsoft.com/office/powerpoint/2010/main" val="330354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a:t>
            </a:r>
            <a:r>
              <a:rPr lang="en-US" sz="1200" u="sng" kern="1200" dirty="0">
                <a:solidFill>
                  <a:schemeClr val="tx1"/>
                </a:solidFill>
                <a:effectLst/>
                <a:latin typeface="+mn-lt"/>
                <a:ea typeface="+mn-ea"/>
                <a:cs typeface="+mn-cs"/>
                <a:hlinkClick r:id="rId3"/>
              </a:rPr>
              <a:t>https://www.ncbi.nlm.nih.gov/pmc/articles/PMC3789163/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0814DE-CF56-4788-80AB-87DED57B34F6}" type="slidenum">
              <a:rPr lang="en-US" smtClean="0"/>
              <a:t>3</a:t>
            </a:fld>
            <a:endParaRPr lang="en-US"/>
          </a:p>
        </p:txBody>
      </p:sp>
    </p:spTree>
    <p:extLst>
      <p:ext uri="{BB962C8B-B14F-4D97-AF65-F5344CB8AC3E}">
        <p14:creationId xmlns:p14="http://schemas.microsoft.com/office/powerpoint/2010/main" val="6110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https://www.library.ucdavis.edu/guide/ebp-resources/</a:t>
            </a:r>
            <a:endParaRPr lang="en-US" dirty="0"/>
          </a:p>
        </p:txBody>
      </p:sp>
      <p:sp>
        <p:nvSpPr>
          <p:cNvPr id="4" name="Slide Number Placeholder 3"/>
          <p:cNvSpPr>
            <a:spLocks noGrp="1"/>
          </p:cNvSpPr>
          <p:nvPr>
            <p:ph type="sldNum" sz="quarter" idx="10"/>
          </p:nvPr>
        </p:nvSpPr>
        <p:spPr/>
        <p:txBody>
          <a:bodyPr/>
          <a:lstStyle/>
          <a:p>
            <a:fld id="{C00814DE-CF56-4788-80AB-87DED57B34F6}" type="slidenum">
              <a:rPr lang="en-US" smtClean="0"/>
              <a:t>4</a:t>
            </a:fld>
            <a:endParaRPr lang="en-US"/>
          </a:p>
        </p:txBody>
      </p:sp>
    </p:spTree>
    <p:extLst>
      <p:ext uri="{BB962C8B-B14F-4D97-AF65-F5344CB8AC3E}">
        <p14:creationId xmlns:p14="http://schemas.microsoft.com/office/powerpoint/2010/main" val="207548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Map: </a:t>
            </a:r>
            <a:r>
              <a:rPr lang="en-US" dirty="0">
                <a:hlinkClick r:id="rId3"/>
              </a:rPr>
              <a:t>https://www.feinberg.northwestern.edu/sites/community-engagement/research/index.html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00814DE-CF56-4788-80AB-87DED57B34F6}" type="slidenum">
              <a:rPr lang="en-US" smtClean="0"/>
              <a:t>6</a:t>
            </a:fld>
            <a:endParaRPr lang="en-US"/>
          </a:p>
        </p:txBody>
      </p:sp>
    </p:spTree>
    <p:extLst>
      <p:ext uri="{BB962C8B-B14F-4D97-AF65-F5344CB8AC3E}">
        <p14:creationId xmlns:p14="http://schemas.microsoft.com/office/powerpoint/2010/main" val="64437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814DE-CF56-4788-80AB-87DED57B34F6}" type="slidenum">
              <a:rPr lang="en-US" smtClean="0"/>
              <a:t>7</a:t>
            </a:fld>
            <a:endParaRPr lang="en-US"/>
          </a:p>
        </p:txBody>
      </p:sp>
    </p:spTree>
    <p:extLst>
      <p:ext uri="{BB962C8B-B14F-4D97-AF65-F5344CB8AC3E}">
        <p14:creationId xmlns:p14="http://schemas.microsoft.com/office/powerpoint/2010/main" val="190880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https://scholars.nm.org/who-are-we.html</a:t>
            </a:r>
            <a:endParaRPr lang="en-US" dirty="0"/>
          </a:p>
        </p:txBody>
      </p:sp>
      <p:sp>
        <p:nvSpPr>
          <p:cNvPr id="4" name="Slide Number Placeholder 3"/>
          <p:cNvSpPr>
            <a:spLocks noGrp="1"/>
          </p:cNvSpPr>
          <p:nvPr>
            <p:ph type="sldNum" sz="quarter" idx="10"/>
          </p:nvPr>
        </p:nvSpPr>
        <p:spPr/>
        <p:txBody>
          <a:bodyPr/>
          <a:lstStyle/>
          <a:p>
            <a:fld id="{C00814DE-CF56-4788-80AB-87DED57B34F6}" type="slidenum">
              <a:rPr lang="en-US" smtClean="0"/>
              <a:t>8</a:t>
            </a:fld>
            <a:endParaRPr lang="en-US"/>
          </a:p>
        </p:txBody>
      </p:sp>
    </p:spTree>
    <p:extLst>
      <p:ext uri="{BB962C8B-B14F-4D97-AF65-F5344CB8AC3E}">
        <p14:creationId xmlns:p14="http://schemas.microsoft.com/office/powerpoint/2010/main" val="22380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smtClean="0">
                <a:hlinkClick r:id="rId3"/>
              </a:rPr>
              <a:t>https://www.cancer.northwestern.edu/research/education-training/summer-research/index.html</a:t>
            </a:r>
            <a:endParaRPr lang="en-US" dirty="0"/>
          </a:p>
        </p:txBody>
      </p:sp>
      <p:sp>
        <p:nvSpPr>
          <p:cNvPr id="4" name="Slide Number Placeholder 3"/>
          <p:cNvSpPr>
            <a:spLocks noGrp="1"/>
          </p:cNvSpPr>
          <p:nvPr>
            <p:ph type="sldNum" sz="quarter" idx="10"/>
          </p:nvPr>
        </p:nvSpPr>
        <p:spPr/>
        <p:txBody>
          <a:bodyPr/>
          <a:lstStyle/>
          <a:p>
            <a:fld id="{C00814DE-CF56-4788-80AB-87DED57B34F6}" type="slidenum">
              <a:rPr lang="en-US" smtClean="0"/>
              <a:t>9</a:t>
            </a:fld>
            <a:endParaRPr lang="en-US"/>
          </a:p>
        </p:txBody>
      </p:sp>
    </p:spTree>
    <p:extLst>
      <p:ext uri="{BB962C8B-B14F-4D97-AF65-F5344CB8AC3E}">
        <p14:creationId xmlns:p14="http://schemas.microsoft.com/office/powerpoint/2010/main" val="427382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https://healthforallproject.org/</a:t>
            </a:r>
            <a:endParaRPr lang="en-US" dirty="0"/>
          </a:p>
        </p:txBody>
      </p:sp>
      <p:sp>
        <p:nvSpPr>
          <p:cNvPr id="4" name="Slide Number Placeholder 3"/>
          <p:cNvSpPr>
            <a:spLocks noGrp="1"/>
          </p:cNvSpPr>
          <p:nvPr>
            <p:ph type="sldNum" sz="quarter" idx="10"/>
          </p:nvPr>
        </p:nvSpPr>
        <p:spPr/>
        <p:txBody>
          <a:bodyPr/>
          <a:lstStyle/>
          <a:p>
            <a:fld id="{C00814DE-CF56-4788-80AB-87DED57B34F6}" type="slidenum">
              <a:rPr lang="en-US" smtClean="0"/>
              <a:t>10</a:t>
            </a:fld>
            <a:endParaRPr lang="en-US"/>
          </a:p>
        </p:txBody>
      </p:sp>
    </p:spTree>
    <p:extLst>
      <p:ext uri="{BB962C8B-B14F-4D97-AF65-F5344CB8AC3E}">
        <p14:creationId xmlns:p14="http://schemas.microsoft.com/office/powerpoint/2010/main" val="2949788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00814DE-CF56-4788-80AB-87DED57B34F6}" type="slidenum">
              <a:rPr lang="en-US" smtClean="0"/>
              <a:t>11</a:t>
            </a:fld>
            <a:endParaRPr lang="en-US"/>
          </a:p>
        </p:txBody>
      </p:sp>
    </p:spTree>
    <p:extLst>
      <p:ext uri="{BB962C8B-B14F-4D97-AF65-F5344CB8AC3E}">
        <p14:creationId xmlns:p14="http://schemas.microsoft.com/office/powerpoint/2010/main" val="364921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D5B099-CD7A-4AF4-A4A4-AFBEEDBC1F7E}"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251154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5B099-CD7A-4AF4-A4A4-AFBEEDBC1F7E}"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66530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5B099-CD7A-4AF4-A4A4-AFBEEDBC1F7E}"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303340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5B099-CD7A-4AF4-A4A4-AFBEEDBC1F7E}"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389557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D5B099-CD7A-4AF4-A4A4-AFBEEDBC1F7E}"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300644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D5B099-CD7A-4AF4-A4A4-AFBEEDBC1F7E}"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27739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D5B099-CD7A-4AF4-A4A4-AFBEEDBC1F7E}" type="datetimeFigureOut">
              <a:rPr lang="en-US" smtClean="0"/>
              <a:t>6/24/2020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125238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D5B099-CD7A-4AF4-A4A4-AFBEEDBC1F7E}" type="datetimeFigureOut">
              <a:rPr lang="en-US" smtClean="0"/>
              <a:t>6/24/2020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155411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5B099-CD7A-4AF4-A4A4-AFBEEDBC1F7E}" type="datetimeFigureOut">
              <a:rPr lang="en-US" smtClean="0"/>
              <a:t>6/24/2020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60641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D5B099-CD7A-4AF4-A4A4-AFBEEDBC1F7E}"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290942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D5B099-CD7A-4AF4-A4A4-AFBEEDBC1F7E}"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F1ED9-2AFF-436F-8DD3-DAEC7D095F65}" type="slidenum">
              <a:rPr lang="en-US" smtClean="0"/>
              <a:t>‹#›</a:t>
            </a:fld>
            <a:endParaRPr lang="en-US"/>
          </a:p>
        </p:txBody>
      </p:sp>
    </p:spTree>
    <p:extLst>
      <p:ext uri="{BB962C8B-B14F-4D97-AF65-F5344CB8AC3E}">
        <p14:creationId xmlns:p14="http://schemas.microsoft.com/office/powerpoint/2010/main" val="103256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5B099-CD7A-4AF4-A4A4-AFBEEDBC1F7E}" type="datetimeFigureOut">
              <a:rPr lang="en-US" smtClean="0"/>
              <a:t>6/24/2020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F1ED9-2AFF-436F-8DD3-DAEC7D095F65}" type="slidenum">
              <a:rPr lang="en-US" smtClean="0"/>
              <a:t>‹#›</a:t>
            </a:fld>
            <a:endParaRPr lang="en-US"/>
          </a:p>
        </p:txBody>
      </p:sp>
    </p:spTree>
    <p:extLst>
      <p:ext uri="{BB962C8B-B14F-4D97-AF65-F5344CB8AC3E}">
        <p14:creationId xmlns:p14="http://schemas.microsoft.com/office/powerpoint/2010/main" val="788883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about:blank"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lobalawareness101.org/2018/04/the-real-treasure-this-is-so.html"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about:blank" TargetMode="External"/><Relationship Id="rId7" Type="http://schemas.openxmlformats.org/officeDocument/2006/relationships/hyperlink" Target="https://news.nnlm.gov/gmr/2017/10/funding-awarded-for-an-outreach-award-senior-health-outreach/" TargetMode="External"/><Relationship Id="rId2" Type="http://schemas.openxmlformats.org/officeDocument/2006/relationships/hyperlink" Target="https://adc.bmj.com/content/archdischild/90/8/837.full.pdf" TargetMode="External"/><Relationship Id="rId1" Type="http://schemas.openxmlformats.org/officeDocument/2006/relationships/slideLayout" Target="../slideLayouts/slideLayout7.xml"/><Relationship Id="rId6" Type="http://schemas.openxmlformats.org/officeDocument/2006/relationships/hyperlink" Target="https://chicagochec.org/opportunities/education-training-programs/research-fellows/" TargetMode="External"/><Relationship Id="rId5" Type="http://schemas.openxmlformats.org/officeDocument/2006/relationships/hyperlink" Target="https://scholars.nm.org/" TargetMode="External"/><Relationship Id="rId4" Type="http://schemas.openxmlformats.org/officeDocument/2006/relationships/hyperlink" Target="https://www.feinberg.northwestern.edu/sites/community-engagement/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s://adc.bmj.com/content/archdischild/90/8/837.full.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185B"/>
        </a:solidFill>
        <a:effectLst/>
      </p:bgPr>
    </p:bg>
    <p:spTree>
      <p:nvGrpSpPr>
        <p:cNvPr id="1" name=""/>
        <p:cNvGrpSpPr/>
        <p:nvPr/>
      </p:nvGrpSpPr>
      <p:grpSpPr>
        <a:xfrm>
          <a:off x="0" y="0"/>
          <a:ext cx="0" cy="0"/>
          <a:chOff x="0" y="0"/>
          <a:chExt cx="0" cy="0"/>
        </a:xfrm>
      </p:grpSpPr>
      <p:sp>
        <p:nvSpPr>
          <p:cNvPr id="9" name="Rectangle 8"/>
          <p:cNvSpPr/>
          <p:nvPr/>
        </p:nvSpPr>
        <p:spPr>
          <a:xfrm>
            <a:off x="0" y="4605051"/>
            <a:ext cx="1973943" cy="2252949"/>
          </a:xfrm>
          <a:prstGeom prst="rect">
            <a:avLst/>
          </a:prstGeom>
          <a:solidFill>
            <a:srgbClr val="1E00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Segoe UI Black" panose="020B0A02040204020203" pitchFamily="34" charset="0"/>
              <a:ea typeface="Segoe UI Black" panose="020B0A02040204020203" pitchFamily="34" charset="0"/>
            </a:endParaRPr>
          </a:p>
        </p:txBody>
      </p:sp>
      <p:sp>
        <p:nvSpPr>
          <p:cNvPr id="2" name="Rectangle 1"/>
          <p:cNvSpPr/>
          <p:nvPr/>
        </p:nvSpPr>
        <p:spPr>
          <a:xfrm>
            <a:off x="2847475" y="0"/>
            <a:ext cx="6296526" cy="2365829"/>
          </a:xfrm>
          <a:prstGeom prst="rect">
            <a:avLst/>
          </a:prstGeom>
          <a:solidFill>
            <a:srgbClr val="1E00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91440" numCol="1" spcCol="0" rtlCol="0" fromWordArt="0" anchor="ctr" anchorCtr="0" forceAA="0" compatLnSpc="1">
            <a:prstTxWarp prst="textNoShape">
              <a:avLst/>
            </a:prstTxWarp>
            <a:noAutofit/>
          </a:bodyPr>
          <a:lstStyle/>
          <a:p>
            <a:pPr algn="ctr"/>
            <a:r>
              <a:rPr lang="en-US" sz="3200" dirty="0">
                <a:latin typeface="Bahnschrift SemiBold" panose="020B0502040204020203" pitchFamily="34" charset="0"/>
                <a:ea typeface="Segoe UI Black" panose="020B0A02040204020203" pitchFamily="34" charset="0"/>
              </a:rPr>
              <a:t>Searching for the </a:t>
            </a:r>
            <a:endParaRPr lang="en-US" sz="3200" dirty="0" smtClean="0">
              <a:latin typeface="Bahnschrift SemiBold" panose="020B0502040204020203" pitchFamily="34" charset="0"/>
              <a:ea typeface="Segoe UI Black" panose="020B0A02040204020203" pitchFamily="34" charset="0"/>
            </a:endParaRPr>
          </a:p>
          <a:p>
            <a:pPr algn="ctr"/>
            <a:r>
              <a:rPr lang="en-US" sz="3200" dirty="0" smtClean="0">
                <a:latin typeface="Bahnschrift SemiBold" panose="020B0502040204020203" pitchFamily="34" charset="0"/>
                <a:ea typeface="Segoe UI Black" panose="020B0A02040204020203" pitchFamily="34" charset="0"/>
              </a:rPr>
              <a:t>“Best </a:t>
            </a:r>
            <a:r>
              <a:rPr lang="en-US" sz="3200" dirty="0">
                <a:latin typeface="Bahnschrift SemiBold" panose="020B0502040204020203" pitchFamily="34" charset="0"/>
                <a:ea typeface="Segoe UI Black" panose="020B0A02040204020203" pitchFamily="34" charset="0"/>
              </a:rPr>
              <a:t>Available </a:t>
            </a:r>
            <a:r>
              <a:rPr lang="en-US" sz="3200" dirty="0" smtClean="0">
                <a:latin typeface="Bahnschrift SemiBold" panose="020B0502040204020203" pitchFamily="34" charset="0"/>
                <a:ea typeface="Segoe UI Black" panose="020B0A02040204020203" pitchFamily="34" charset="0"/>
              </a:rPr>
              <a:t>Evidence”</a:t>
            </a:r>
          </a:p>
          <a:p>
            <a:pPr algn="ctr"/>
            <a:r>
              <a:rPr lang="en-US" sz="900" dirty="0" smtClean="0">
                <a:latin typeface="Bahnschrift SemiBold" panose="020B0502040204020203" pitchFamily="34" charset="0"/>
                <a:ea typeface="Segoe UI Black" panose="020B0A02040204020203" pitchFamily="34" charset="0"/>
              </a:rPr>
              <a:t> </a:t>
            </a:r>
            <a:endParaRPr lang="en-US" sz="900" dirty="0">
              <a:latin typeface="Bahnschrift SemiBold" panose="020B0502040204020203" pitchFamily="34" charset="0"/>
              <a:ea typeface="Segoe UI Black" panose="020B0A02040204020203" pitchFamily="34" charset="0"/>
            </a:endParaRPr>
          </a:p>
          <a:p>
            <a:pPr algn="ctr"/>
            <a:r>
              <a:rPr lang="en-US" sz="1900" dirty="0">
                <a:latin typeface="Bahnschrift SemiBold" panose="020B0502040204020203" pitchFamily="34" charset="0"/>
                <a:ea typeface="Segoe UI Black" panose="020B0A02040204020203" pitchFamily="34" charset="0"/>
              </a:rPr>
              <a:t>Taking the Quest Beyond the Medical </a:t>
            </a:r>
            <a:r>
              <a:rPr lang="en-US" sz="1900" dirty="0" smtClean="0">
                <a:latin typeface="Bahnschrift SemiBold" panose="020B0502040204020203" pitchFamily="34" charset="0"/>
                <a:ea typeface="Segoe UI Black" panose="020B0A02040204020203" pitchFamily="34" charset="0"/>
              </a:rPr>
              <a:t>School Community</a:t>
            </a:r>
            <a:endParaRPr lang="en-US" sz="1900" dirty="0">
              <a:latin typeface="Bahnschrift SemiBold" panose="020B0502040204020203" pitchFamily="34" charset="0"/>
              <a:ea typeface="Segoe UI Black" panose="020B0A02040204020203" pitchFamily="34" charset="0"/>
            </a:endParaRPr>
          </a:p>
        </p:txBody>
      </p:sp>
      <p:pic>
        <p:nvPicPr>
          <p:cNvPr id="4098" name="Picture 2" descr="Chicago Skyline — Jeffrey Murray Photography - Limited Editi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77693"/>
            <a:ext cx="9144000" cy="2949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descr="Libraries &amp; Collections: Libraries - Northwestern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92" y="426902"/>
            <a:ext cx="2242457" cy="2242458"/>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6152" y="5538776"/>
            <a:ext cx="6507592" cy="1015663"/>
          </a:xfrm>
          <a:prstGeom prst="rect">
            <a:avLst/>
          </a:prstGeom>
          <a:noFill/>
        </p:spPr>
        <p:txBody>
          <a:bodyPr wrap="square" rtlCol="0">
            <a:spAutoFit/>
          </a:bodyPr>
          <a:lstStyle/>
          <a:p>
            <a:r>
              <a:rPr lang="en-US" sz="1500" dirty="0">
                <a:solidFill>
                  <a:schemeClr val="bg1"/>
                </a:solidFill>
              </a:rPr>
              <a:t>Presented by: Q. Eileen Wafford, </a:t>
            </a:r>
            <a:r>
              <a:rPr lang="en-US" sz="1500" dirty="0" err="1">
                <a:solidFill>
                  <a:schemeClr val="bg1"/>
                </a:solidFill>
              </a:rPr>
              <a:t>MSt</a:t>
            </a:r>
            <a:r>
              <a:rPr lang="en-US" sz="1500" dirty="0">
                <a:solidFill>
                  <a:schemeClr val="bg1"/>
                </a:solidFill>
              </a:rPr>
              <a:t>, </a:t>
            </a:r>
            <a:r>
              <a:rPr lang="en-US" sz="1500" dirty="0" smtClean="0">
                <a:solidFill>
                  <a:schemeClr val="bg1"/>
                </a:solidFill>
              </a:rPr>
              <a:t>MLIS, q-wafford@northwestern.edu</a:t>
            </a:r>
            <a:endParaRPr lang="en-US" sz="1500" dirty="0">
              <a:solidFill>
                <a:schemeClr val="bg1"/>
              </a:solidFill>
            </a:endParaRPr>
          </a:p>
          <a:p>
            <a:r>
              <a:rPr lang="en-US" sz="1500" dirty="0">
                <a:solidFill>
                  <a:schemeClr val="bg1"/>
                </a:solidFill>
              </a:rPr>
              <a:t>Research Librarian, </a:t>
            </a:r>
            <a:r>
              <a:rPr lang="en-US" sz="1500" dirty="0" err="1" smtClean="0">
                <a:solidFill>
                  <a:schemeClr val="bg1"/>
                </a:solidFill>
              </a:rPr>
              <a:t>Galter</a:t>
            </a:r>
            <a:r>
              <a:rPr lang="en-US" sz="1500" dirty="0" smtClean="0">
                <a:solidFill>
                  <a:schemeClr val="bg1"/>
                </a:solidFill>
              </a:rPr>
              <a:t> </a:t>
            </a:r>
            <a:r>
              <a:rPr lang="en-US" sz="1500" dirty="0">
                <a:solidFill>
                  <a:schemeClr val="bg1"/>
                </a:solidFill>
              </a:rPr>
              <a:t>Health Sciences Library &amp; Learning Center</a:t>
            </a:r>
          </a:p>
          <a:p>
            <a:r>
              <a:rPr lang="en-US" sz="1500" dirty="0">
                <a:solidFill>
                  <a:schemeClr val="bg1"/>
                </a:solidFill>
              </a:rPr>
              <a:t>Northwestern University Feinberg School of </a:t>
            </a:r>
            <a:r>
              <a:rPr lang="en-US" sz="1500" dirty="0" smtClean="0">
                <a:solidFill>
                  <a:schemeClr val="bg1"/>
                </a:solidFill>
              </a:rPr>
              <a:t>Medicine</a:t>
            </a:r>
          </a:p>
          <a:p>
            <a:r>
              <a:rPr lang="en-US" sz="1500" dirty="0">
                <a:solidFill>
                  <a:schemeClr val="bg1"/>
                </a:solidFill>
              </a:rPr>
              <a:t>https://</a:t>
            </a:r>
            <a:r>
              <a:rPr lang="en-US" sz="1500" dirty="0" smtClean="0">
                <a:solidFill>
                  <a:schemeClr val="bg1"/>
                </a:solidFill>
              </a:rPr>
              <a:t>bit.ly/3fGpbTo </a:t>
            </a:r>
            <a:endParaRPr lang="en-US" sz="1500" dirty="0">
              <a:solidFill>
                <a:schemeClr val="bg1"/>
              </a:solidFill>
            </a:endParaRPr>
          </a:p>
        </p:txBody>
      </p:sp>
      <p:pic>
        <p:nvPicPr>
          <p:cNvPr id="4" name="Picture 3">
            <a:hlinkClick r:id="rId5"/>
          </p:cNvPr>
          <p:cNvPicPr>
            <a:picLocks noChangeAspect="1"/>
          </p:cNvPicPr>
          <p:nvPr/>
        </p:nvPicPr>
        <p:blipFill>
          <a:blip r:embed="rId6"/>
          <a:stretch>
            <a:fillRect/>
          </a:stretch>
        </p:blipFill>
        <p:spPr>
          <a:xfrm>
            <a:off x="624101" y="5678713"/>
            <a:ext cx="718472" cy="718472"/>
          </a:xfrm>
          <a:prstGeom prst="rect">
            <a:avLst/>
          </a:prstGeom>
        </p:spPr>
      </p:pic>
    </p:spTree>
    <p:extLst>
      <p:ext uri="{BB962C8B-B14F-4D97-AF65-F5344CB8AC3E}">
        <p14:creationId xmlns:p14="http://schemas.microsoft.com/office/powerpoint/2010/main" val="3475298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465" y="602428"/>
            <a:ext cx="6789967" cy="972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4A0F5D"/>
                </a:solidFill>
                <a:latin typeface="Bahnschrift SemiBold" panose="020B0502040204020203" pitchFamily="34" charset="0"/>
              </a:rPr>
              <a:t>“Health for All”</a:t>
            </a:r>
          </a:p>
          <a:p>
            <a:r>
              <a:rPr lang="en-US" sz="2000" dirty="0">
                <a:solidFill>
                  <a:srgbClr val="811BA1"/>
                </a:solidFill>
                <a:latin typeface="Bahnschrift SemiBold" panose="020B0502040204020203" pitchFamily="34" charset="0"/>
              </a:rPr>
              <a:t>Health for All – Real Talk: Clinical Trials Project</a:t>
            </a:r>
          </a:p>
          <a:p>
            <a:pPr algn="ctr"/>
            <a:endParaRPr lang="en-US" dirty="0">
              <a:solidFill>
                <a:srgbClr val="811BA1"/>
              </a:solidFill>
            </a:endParaRPr>
          </a:p>
        </p:txBody>
      </p:sp>
      <p:sp>
        <p:nvSpPr>
          <p:cNvPr id="4" name="Rectangle 3"/>
          <p:cNvSpPr/>
          <p:nvPr/>
        </p:nvSpPr>
        <p:spPr>
          <a:xfrm>
            <a:off x="438465" y="1661441"/>
            <a:ext cx="8237094" cy="646331"/>
          </a:xfrm>
          <a:prstGeom prst="rect">
            <a:avLst/>
          </a:prstGeom>
        </p:spPr>
        <p:txBody>
          <a:bodyPr wrap="square">
            <a:spAutoFit/>
          </a:bodyPr>
          <a:lstStyle/>
          <a:p>
            <a:r>
              <a:rPr lang="en-US" sz="1200" dirty="0">
                <a:solidFill>
                  <a:srgbClr val="333333"/>
                </a:solidFill>
                <a:latin typeface="Open Sans"/>
              </a:rPr>
              <a:t>The Health for All – Real Talk: Clinical Trials (“Health for All”) tool was developed in partnership with Northwestern researchers, members of the community, and the Chicago Public Library. The tool provides information about clinical trials and help people find clinical trials that they might want to join. The project is supported by a grant from the NIH.</a:t>
            </a:r>
            <a:endParaRPr lang="en-US" sz="1200" dirty="0"/>
          </a:p>
        </p:txBody>
      </p:sp>
      <p:grpSp>
        <p:nvGrpSpPr>
          <p:cNvPr id="32" name="Group 31"/>
          <p:cNvGrpSpPr/>
          <p:nvPr/>
        </p:nvGrpSpPr>
        <p:grpSpPr>
          <a:xfrm>
            <a:off x="5091040" y="2614894"/>
            <a:ext cx="3529735" cy="349926"/>
            <a:chOff x="5224520" y="2945225"/>
            <a:chExt cx="3529735" cy="349926"/>
          </a:xfrm>
        </p:grpSpPr>
        <p:grpSp>
          <p:nvGrpSpPr>
            <p:cNvPr id="6" name="Group 5"/>
            <p:cNvGrpSpPr/>
            <p:nvPr/>
          </p:nvGrpSpPr>
          <p:grpSpPr>
            <a:xfrm>
              <a:off x="5224520" y="2986988"/>
              <a:ext cx="308163" cy="308163"/>
              <a:chOff x="3149601" y="3255093"/>
              <a:chExt cx="308163" cy="308163"/>
            </a:xfrm>
          </p:grpSpPr>
          <p:sp>
            <p:nvSpPr>
              <p:cNvPr id="8" name="Oval 7"/>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8"/>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7" name="Rectangle 6"/>
            <p:cNvSpPr/>
            <p:nvPr/>
          </p:nvSpPr>
          <p:spPr>
            <a:xfrm>
              <a:off x="5651724" y="2945225"/>
              <a:ext cx="3102531" cy="338554"/>
            </a:xfrm>
            <a:prstGeom prst="rect">
              <a:avLst/>
            </a:prstGeom>
          </p:spPr>
          <p:txBody>
            <a:bodyPr wrap="square">
              <a:spAutoFit/>
            </a:bodyPr>
            <a:lstStyle/>
            <a:p>
              <a:r>
                <a:rPr lang="en-US" sz="1600" b="1" dirty="0"/>
                <a:t>Audience: </a:t>
              </a:r>
              <a:r>
                <a:rPr lang="en-US" sz="1600" dirty="0"/>
                <a:t>Adults 18 and older</a:t>
              </a:r>
            </a:p>
          </p:txBody>
        </p:sp>
      </p:grpSp>
      <p:grpSp>
        <p:nvGrpSpPr>
          <p:cNvPr id="5" name="Group 4"/>
          <p:cNvGrpSpPr/>
          <p:nvPr/>
        </p:nvGrpSpPr>
        <p:grpSpPr>
          <a:xfrm>
            <a:off x="5091040" y="3140141"/>
            <a:ext cx="3645818" cy="584775"/>
            <a:chOff x="5224520" y="3403182"/>
            <a:chExt cx="3645818" cy="584775"/>
          </a:xfrm>
        </p:grpSpPr>
        <p:sp>
          <p:nvSpPr>
            <p:cNvPr id="11" name="Rectangle 10"/>
            <p:cNvSpPr/>
            <p:nvPr/>
          </p:nvSpPr>
          <p:spPr>
            <a:xfrm>
              <a:off x="5659219" y="3403182"/>
              <a:ext cx="3211119" cy="584775"/>
            </a:xfrm>
            <a:prstGeom prst="rect">
              <a:avLst/>
            </a:prstGeom>
          </p:spPr>
          <p:txBody>
            <a:bodyPr wrap="square">
              <a:spAutoFit/>
            </a:bodyPr>
            <a:lstStyle/>
            <a:p>
              <a:r>
                <a:rPr lang="en-US" sz="1600" b="1" dirty="0"/>
                <a:t>Time: </a:t>
              </a:r>
              <a:r>
                <a:rPr lang="en-US" sz="1600" dirty="0"/>
                <a:t>1-hour training at various Chicago public </a:t>
              </a:r>
              <a:r>
                <a:rPr lang="en-US" sz="1600" dirty="0" smtClean="0"/>
                <a:t>libraries (ongoing)</a:t>
              </a:r>
              <a:endParaRPr lang="en-US" sz="1600" dirty="0"/>
            </a:p>
          </p:txBody>
        </p:sp>
        <p:grpSp>
          <p:nvGrpSpPr>
            <p:cNvPr id="40" name="Group 39"/>
            <p:cNvGrpSpPr/>
            <p:nvPr/>
          </p:nvGrpSpPr>
          <p:grpSpPr>
            <a:xfrm>
              <a:off x="5224520" y="3502371"/>
              <a:ext cx="308163" cy="308163"/>
              <a:chOff x="5224520" y="3554836"/>
              <a:chExt cx="308163" cy="308163"/>
            </a:xfrm>
          </p:grpSpPr>
          <p:sp>
            <p:nvSpPr>
              <p:cNvPr id="13" name="Oval 12"/>
              <p:cNvSpPr/>
              <p:nvPr/>
            </p:nvSpPr>
            <p:spPr>
              <a:xfrm>
                <a:off x="5224520" y="3554836"/>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p:cNvSpPr/>
              <p:nvPr/>
            </p:nvSpPr>
            <p:spPr>
              <a:xfrm>
                <a:off x="5287596" y="3617912"/>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0" name="Group 9"/>
          <p:cNvGrpSpPr/>
          <p:nvPr/>
        </p:nvGrpSpPr>
        <p:grpSpPr>
          <a:xfrm>
            <a:off x="5091040" y="3900237"/>
            <a:ext cx="3852726" cy="584775"/>
            <a:chOff x="5224520" y="4100199"/>
            <a:chExt cx="3852726" cy="584775"/>
          </a:xfrm>
        </p:grpSpPr>
        <p:sp>
          <p:nvSpPr>
            <p:cNvPr id="16" name="Rectangle 15"/>
            <p:cNvSpPr/>
            <p:nvPr/>
          </p:nvSpPr>
          <p:spPr>
            <a:xfrm>
              <a:off x="5629954" y="4100199"/>
              <a:ext cx="3447292" cy="584775"/>
            </a:xfrm>
            <a:prstGeom prst="rect">
              <a:avLst/>
            </a:prstGeom>
          </p:spPr>
          <p:txBody>
            <a:bodyPr wrap="square">
              <a:spAutoFit/>
            </a:bodyPr>
            <a:lstStyle/>
            <a:p>
              <a:r>
                <a:rPr lang="en-US" sz="1600" b="1" dirty="0" smtClean="0"/>
                <a:t>Quest: </a:t>
              </a:r>
              <a:r>
                <a:rPr lang="en-US" sz="1600" dirty="0"/>
                <a:t>Visit </a:t>
              </a:r>
              <a:r>
                <a:rPr lang="en-US" sz="1600" dirty="0" smtClean="0"/>
                <a:t>healthforallproject.org </a:t>
              </a:r>
            </a:p>
            <a:p>
              <a:r>
                <a:rPr lang="en-US" sz="1600" dirty="0"/>
                <a:t>and learn about </a:t>
              </a:r>
              <a:r>
                <a:rPr lang="en-US" sz="1600" dirty="0" smtClean="0"/>
                <a:t>clinical </a:t>
              </a:r>
              <a:r>
                <a:rPr lang="en-US" sz="1600" dirty="0"/>
                <a:t>trials</a:t>
              </a:r>
            </a:p>
          </p:txBody>
        </p:sp>
        <p:grpSp>
          <p:nvGrpSpPr>
            <p:cNvPr id="17" name="Group 16"/>
            <p:cNvGrpSpPr/>
            <p:nvPr/>
          </p:nvGrpSpPr>
          <p:grpSpPr>
            <a:xfrm>
              <a:off x="5224520" y="4190346"/>
              <a:ext cx="308163" cy="308163"/>
              <a:chOff x="3149601" y="3255093"/>
              <a:chExt cx="308163" cy="308163"/>
            </a:xfrm>
          </p:grpSpPr>
          <p:sp>
            <p:nvSpPr>
              <p:cNvPr id="18" name="Oval 17"/>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Oval 18"/>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33" name="Group 32"/>
          <p:cNvGrpSpPr/>
          <p:nvPr/>
        </p:nvGrpSpPr>
        <p:grpSpPr>
          <a:xfrm>
            <a:off x="5091040" y="4660332"/>
            <a:ext cx="3779308" cy="830997"/>
            <a:chOff x="5224520" y="4668053"/>
            <a:chExt cx="3707163" cy="830997"/>
          </a:xfrm>
        </p:grpSpPr>
        <p:sp>
          <p:nvSpPr>
            <p:cNvPr id="21" name="Rectangle 20"/>
            <p:cNvSpPr/>
            <p:nvPr/>
          </p:nvSpPr>
          <p:spPr>
            <a:xfrm>
              <a:off x="5626534" y="4668053"/>
              <a:ext cx="3305149" cy="830997"/>
            </a:xfrm>
            <a:prstGeom prst="rect">
              <a:avLst/>
            </a:prstGeom>
          </p:spPr>
          <p:txBody>
            <a:bodyPr wrap="square">
              <a:spAutoFit/>
            </a:bodyPr>
            <a:lstStyle/>
            <a:p>
              <a:r>
                <a:rPr lang="en-US" sz="1600" b="1" dirty="0" smtClean="0"/>
                <a:t>Treasure: </a:t>
              </a:r>
              <a:r>
                <a:rPr lang="en-US" sz="1600" dirty="0"/>
                <a:t>I</a:t>
              </a:r>
              <a:r>
                <a:rPr lang="en-US" sz="1600" dirty="0" smtClean="0"/>
                <a:t>nformation about clinical trial participation and access to local and national clinical trials</a:t>
              </a:r>
              <a:endParaRPr lang="en-US" sz="1600" dirty="0"/>
            </a:p>
          </p:txBody>
        </p:sp>
        <p:grpSp>
          <p:nvGrpSpPr>
            <p:cNvPr id="22" name="Group 21"/>
            <p:cNvGrpSpPr/>
            <p:nvPr/>
          </p:nvGrpSpPr>
          <p:grpSpPr>
            <a:xfrm>
              <a:off x="5224520" y="4742294"/>
              <a:ext cx="308163" cy="308163"/>
              <a:chOff x="3149601" y="3255093"/>
              <a:chExt cx="308163" cy="308163"/>
            </a:xfrm>
          </p:grpSpPr>
          <p:sp>
            <p:nvSpPr>
              <p:cNvPr id="23" name="Oval 22"/>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Oval 23"/>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pic>
        <p:nvPicPr>
          <p:cNvPr id="25" name="Picture 2" descr="chicago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2817" r="7752"/>
          <a:stretch/>
        </p:blipFill>
        <p:spPr bwMode="auto">
          <a:xfrm>
            <a:off x="547141" y="2696153"/>
            <a:ext cx="4339652" cy="27295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einberg School of Medicine lockup 1"/>
          <p:cNvPicPr>
            <a:picLocks noChangeAspect="1" noChangeArrowheads="1"/>
          </p:cNvPicPr>
          <p:nvPr/>
        </p:nvPicPr>
        <p:blipFill rotWithShape="1">
          <a:blip r:embed="rId4">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42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465" y="602428"/>
            <a:ext cx="8305068" cy="972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dirty="0">
                <a:solidFill>
                  <a:srgbClr val="4A0F5D"/>
                </a:solidFill>
                <a:latin typeface="Bahnschrift SemiBold" panose="020B0502040204020203" pitchFamily="34" charset="0"/>
              </a:rPr>
              <a:t>Online Training for Seniors</a:t>
            </a:r>
          </a:p>
          <a:p>
            <a:pPr lvl="0"/>
            <a:r>
              <a:rPr lang="en-US" sz="2000" dirty="0">
                <a:solidFill>
                  <a:srgbClr val="811BA1"/>
                </a:solidFill>
                <a:latin typeface="Bahnschrift SemiBold" panose="020B0502040204020203" pitchFamily="34" charset="0"/>
              </a:rPr>
              <a:t>Outreach Services Department, St. Charles Public Library </a:t>
            </a:r>
            <a:endParaRPr lang="en-US" dirty="0">
              <a:solidFill>
                <a:srgbClr val="811BA1"/>
              </a:solidFill>
              <a:latin typeface="Bahnschrift SemiBold" panose="020B0502040204020203" pitchFamily="34" charset="0"/>
            </a:endParaRPr>
          </a:p>
          <a:p>
            <a:pPr algn="ctr"/>
            <a:endParaRPr lang="en-US" dirty="0">
              <a:solidFill>
                <a:srgbClr val="811BA1"/>
              </a:solidFill>
            </a:endParaRPr>
          </a:p>
        </p:txBody>
      </p:sp>
      <p:sp>
        <p:nvSpPr>
          <p:cNvPr id="4" name="Rectangle 3"/>
          <p:cNvSpPr/>
          <p:nvPr/>
        </p:nvSpPr>
        <p:spPr>
          <a:xfrm>
            <a:off x="438465" y="1661441"/>
            <a:ext cx="8237094" cy="830997"/>
          </a:xfrm>
          <a:prstGeom prst="rect">
            <a:avLst/>
          </a:prstGeom>
        </p:spPr>
        <p:txBody>
          <a:bodyPr wrap="square">
            <a:spAutoFit/>
          </a:bodyPr>
          <a:lstStyle/>
          <a:p>
            <a:r>
              <a:rPr lang="en-US" sz="1200" dirty="0">
                <a:solidFill>
                  <a:srgbClr val="333333"/>
                </a:solidFill>
                <a:latin typeface="Open Sans"/>
              </a:rPr>
              <a:t>The Outreach Services Department of the St. Charles Public Library spearheaded training at two local senior facilities in partnership with the National Network of Libraries of Medicine and the </a:t>
            </a:r>
            <a:r>
              <a:rPr lang="en-US" sz="1200" dirty="0" err="1">
                <a:solidFill>
                  <a:srgbClr val="333333"/>
                </a:solidFill>
                <a:latin typeface="Open Sans"/>
              </a:rPr>
              <a:t>Galter</a:t>
            </a:r>
            <a:r>
              <a:rPr lang="en-US" sz="1200" dirty="0">
                <a:solidFill>
                  <a:srgbClr val="333333"/>
                </a:solidFill>
                <a:latin typeface="Open Sans"/>
              </a:rPr>
              <a:t> Library. The goal was to “equip seniors with the skills and knowledge to find and access quality health information on the web, becoming better informed about current healthcare trends and health information resources to lead longer and healthier lives.” </a:t>
            </a:r>
            <a:endParaRPr lang="en-US" sz="1200" dirty="0"/>
          </a:p>
        </p:txBody>
      </p:sp>
      <p:grpSp>
        <p:nvGrpSpPr>
          <p:cNvPr id="32" name="Group 31"/>
          <p:cNvGrpSpPr/>
          <p:nvPr/>
        </p:nvGrpSpPr>
        <p:grpSpPr>
          <a:xfrm>
            <a:off x="5091040" y="2741708"/>
            <a:ext cx="3672516" cy="356600"/>
            <a:chOff x="5224520" y="2938551"/>
            <a:chExt cx="3672516" cy="356600"/>
          </a:xfrm>
        </p:grpSpPr>
        <p:grpSp>
          <p:nvGrpSpPr>
            <p:cNvPr id="6" name="Group 5"/>
            <p:cNvGrpSpPr/>
            <p:nvPr/>
          </p:nvGrpSpPr>
          <p:grpSpPr>
            <a:xfrm>
              <a:off x="5224520" y="2986988"/>
              <a:ext cx="308163" cy="308163"/>
              <a:chOff x="3149601" y="3255093"/>
              <a:chExt cx="308163" cy="308163"/>
            </a:xfrm>
          </p:grpSpPr>
          <p:sp>
            <p:nvSpPr>
              <p:cNvPr id="8" name="Oval 7"/>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8"/>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7" name="Rectangle 6"/>
            <p:cNvSpPr/>
            <p:nvPr/>
          </p:nvSpPr>
          <p:spPr>
            <a:xfrm>
              <a:off x="5651724" y="2938551"/>
              <a:ext cx="3245312" cy="338554"/>
            </a:xfrm>
            <a:prstGeom prst="rect">
              <a:avLst/>
            </a:prstGeom>
          </p:spPr>
          <p:txBody>
            <a:bodyPr wrap="square">
              <a:spAutoFit/>
            </a:bodyPr>
            <a:lstStyle/>
            <a:p>
              <a:r>
                <a:rPr lang="en-US" sz="1600" b="1" dirty="0"/>
                <a:t>Audience: </a:t>
              </a:r>
              <a:r>
                <a:rPr lang="en-US" sz="1600" dirty="0"/>
                <a:t>Senior citizens, librarians</a:t>
              </a:r>
            </a:p>
          </p:txBody>
        </p:sp>
      </p:grpSp>
      <p:grpSp>
        <p:nvGrpSpPr>
          <p:cNvPr id="5" name="Group 4"/>
          <p:cNvGrpSpPr/>
          <p:nvPr/>
        </p:nvGrpSpPr>
        <p:grpSpPr>
          <a:xfrm>
            <a:off x="5091040" y="3222701"/>
            <a:ext cx="3645818" cy="830997"/>
            <a:chOff x="5224520" y="3429878"/>
            <a:chExt cx="3645818" cy="830997"/>
          </a:xfrm>
        </p:grpSpPr>
        <p:sp>
          <p:nvSpPr>
            <p:cNvPr id="11" name="Rectangle 10"/>
            <p:cNvSpPr/>
            <p:nvPr/>
          </p:nvSpPr>
          <p:spPr>
            <a:xfrm>
              <a:off x="5659219" y="3429878"/>
              <a:ext cx="3211119" cy="830997"/>
            </a:xfrm>
            <a:prstGeom prst="rect">
              <a:avLst/>
            </a:prstGeom>
          </p:spPr>
          <p:txBody>
            <a:bodyPr wrap="square">
              <a:spAutoFit/>
            </a:bodyPr>
            <a:lstStyle/>
            <a:p>
              <a:r>
                <a:rPr lang="en-US" sz="1600" b="1" dirty="0"/>
                <a:t>Time: </a:t>
              </a:r>
              <a:r>
                <a:rPr lang="en-US" sz="1600" dirty="0"/>
                <a:t>1-hour hands-on training at two senior residential living </a:t>
              </a:r>
              <a:r>
                <a:rPr lang="en-US" sz="1600" dirty="0" smtClean="0"/>
                <a:t>facilities (January </a:t>
              </a:r>
              <a:r>
                <a:rPr lang="en-US" sz="1600" dirty="0"/>
                <a:t>and March </a:t>
              </a:r>
              <a:r>
                <a:rPr lang="en-US" sz="1600" dirty="0" smtClean="0"/>
                <a:t>2018)</a:t>
              </a:r>
              <a:endParaRPr lang="en-US" sz="1600" dirty="0"/>
            </a:p>
          </p:txBody>
        </p:sp>
        <p:grpSp>
          <p:nvGrpSpPr>
            <p:cNvPr id="40" name="Group 39"/>
            <p:cNvGrpSpPr/>
            <p:nvPr/>
          </p:nvGrpSpPr>
          <p:grpSpPr>
            <a:xfrm>
              <a:off x="5224520" y="3502371"/>
              <a:ext cx="308163" cy="308163"/>
              <a:chOff x="5224520" y="3554836"/>
              <a:chExt cx="308163" cy="308163"/>
            </a:xfrm>
          </p:grpSpPr>
          <p:sp>
            <p:nvSpPr>
              <p:cNvPr id="13" name="Oval 12"/>
              <p:cNvSpPr/>
              <p:nvPr/>
            </p:nvSpPr>
            <p:spPr>
              <a:xfrm>
                <a:off x="5224520" y="3554836"/>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p:cNvSpPr/>
              <p:nvPr/>
            </p:nvSpPr>
            <p:spPr>
              <a:xfrm>
                <a:off x="5287596" y="3617912"/>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0" name="Group 9"/>
          <p:cNvGrpSpPr/>
          <p:nvPr/>
        </p:nvGrpSpPr>
        <p:grpSpPr>
          <a:xfrm>
            <a:off x="5091040" y="4178091"/>
            <a:ext cx="3852726" cy="584775"/>
            <a:chOff x="5224520" y="4100199"/>
            <a:chExt cx="3852726" cy="584775"/>
          </a:xfrm>
        </p:grpSpPr>
        <p:sp>
          <p:nvSpPr>
            <p:cNvPr id="16" name="Rectangle 15"/>
            <p:cNvSpPr/>
            <p:nvPr/>
          </p:nvSpPr>
          <p:spPr>
            <a:xfrm>
              <a:off x="5629954" y="4100199"/>
              <a:ext cx="3447292" cy="584775"/>
            </a:xfrm>
            <a:prstGeom prst="rect">
              <a:avLst/>
            </a:prstGeom>
          </p:spPr>
          <p:txBody>
            <a:bodyPr wrap="square">
              <a:spAutoFit/>
            </a:bodyPr>
            <a:lstStyle/>
            <a:p>
              <a:r>
                <a:rPr lang="en-US" sz="1600" b="1" dirty="0" smtClean="0"/>
                <a:t>Quest: </a:t>
              </a:r>
              <a:r>
                <a:rPr lang="en-US" sz="1600" dirty="0"/>
                <a:t>Navigate MedlinePlus and </a:t>
              </a:r>
              <a:r>
                <a:rPr lang="en-US" sz="1600" dirty="0" smtClean="0"/>
                <a:t>Google / Appraise online information </a:t>
              </a:r>
              <a:endParaRPr lang="en-US" sz="1600" dirty="0"/>
            </a:p>
          </p:txBody>
        </p:sp>
        <p:grpSp>
          <p:nvGrpSpPr>
            <p:cNvPr id="17" name="Group 16"/>
            <p:cNvGrpSpPr/>
            <p:nvPr/>
          </p:nvGrpSpPr>
          <p:grpSpPr>
            <a:xfrm>
              <a:off x="5224520" y="4190346"/>
              <a:ext cx="308163" cy="308163"/>
              <a:chOff x="3149601" y="3255093"/>
              <a:chExt cx="308163" cy="308163"/>
            </a:xfrm>
          </p:grpSpPr>
          <p:sp>
            <p:nvSpPr>
              <p:cNvPr id="18" name="Oval 17"/>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Oval 18"/>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33" name="Group 32"/>
          <p:cNvGrpSpPr/>
          <p:nvPr/>
        </p:nvGrpSpPr>
        <p:grpSpPr>
          <a:xfrm>
            <a:off x="5091039" y="4887259"/>
            <a:ext cx="3739261" cy="830997"/>
            <a:chOff x="5224520" y="4668053"/>
            <a:chExt cx="3667881" cy="830997"/>
          </a:xfrm>
        </p:grpSpPr>
        <p:sp>
          <p:nvSpPr>
            <p:cNvPr id="21" name="Rectangle 20"/>
            <p:cNvSpPr/>
            <p:nvPr/>
          </p:nvSpPr>
          <p:spPr>
            <a:xfrm>
              <a:off x="5626534" y="4668053"/>
              <a:ext cx="3265867" cy="830997"/>
            </a:xfrm>
            <a:prstGeom prst="rect">
              <a:avLst/>
            </a:prstGeom>
          </p:spPr>
          <p:txBody>
            <a:bodyPr wrap="square">
              <a:spAutoFit/>
            </a:bodyPr>
            <a:lstStyle/>
            <a:p>
              <a:r>
                <a:rPr lang="en-US" sz="1600" b="1" dirty="0" smtClean="0"/>
                <a:t>Treasure: </a:t>
              </a:r>
              <a:r>
                <a:rPr lang="en-US" sz="1600" dirty="0"/>
                <a:t>R</a:t>
              </a:r>
              <a:r>
                <a:rPr lang="en-US" sz="1600" dirty="0" smtClean="0"/>
                <a:t>elevant information on senior health from MedlinePlus and Google</a:t>
              </a:r>
              <a:endParaRPr lang="en-US" sz="1600" dirty="0"/>
            </a:p>
          </p:txBody>
        </p:sp>
        <p:grpSp>
          <p:nvGrpSpPr>
            <p:cNvPr id="22" name="Group 21"/>
            <p:cNvGrpSpPr/>
            <p:nvPr/>
          </p:nvGrpSpPr>
          <p:grpSpPr>
            <a:xfrm>
              <a:off x="5224520" y="4742294"/>
              <a:ext cx="308163" cy="308163"/>
              <a:chOff x="3149601" y="3255093"/>
              <a:chExt cx="308163" cy="308163"/>
            </a:xfrm>
          </p:grpSpPr>
          <p:sp>
            <p:nvSpPr>
              <p:cNvPr id="23" name="Oval 22"/>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Oval 23"/>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pic>
        <p:nvPicPr>
          <p:cNvPr id="26" name="Picture 2" descr="https://www.scpld.org/sites/default/files/resize/styles/panopoly_image_original/public/st._charles_outreach_team_photo-468x379.jpg?itok=UBbMxBB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0" t="2919" r="794" b="18677"/>
          <a:stretch/>
        </p:blipFill>
        <p:spPr bwMode="auto">
          <a:xfrm>
            <a:off x="552255" y="2803169"/>
            <a:ext cx="4253459" cy="2750024"/>
          </a:xfrm>
          <a:prstGeom prst="rect">
            <a:avLst/>
          </a:prstGeom>
          <a:extLst>
            <a:ext uri="{909E8E84-426E-40DD-AFC4-6F175D3DCCD1}">
              <a14:hiddenFill xmlns:a14="http://schemas.microsoft.com/office/drawing/2010/main">
                <a:solidFill>
                  <a:srgbClr val="FFFFFF"/>
                </a:solidFill>
              </a14:hiddenFill>
            </a:ext>
          </a:extLst>
        </p:spPr>
      </p:pic>
      <p:pic>
        <p:nvPicPr>
          <p:cNvPr id="27" name="Picture 2" descr="Feinberg School of Medicine lockup 1"/>
          <p:cNvPicPr>
            <a:picLocks noChangeAspect="1" noChangeArrowheads="1"/>
          </p:cNvPicPr>
          <p:nvPr/>
        </p:nvPicPr>
        <p:blipFill rotWithShape="1">
          <a:blip r:embed="rId4">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61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D1CB84D5-45B4-4883-AA78-397623786C3A}"/>
              </a:ext>
            </a:extLst>
          </p:cNvPr>
          <p:cNvSpPr/>
          <p:nvPr/>
        </p:nvSpPr>
        <p:spPr>
          <a:xfrm flipH="1">
            <a:off x="3732582" y="2149172"/>
            <a:ext cx="4800600" cy="2736527"/>
          </a:xfrm>
          <a:custGeom>
            <a:avLst/>
            <a:gdLst>
              <a:gd name="connsiteX0" fmla="*/ 0 w 5171440"/>
              <a:gd name="connsiteY0" fmla="*/ 0 h 4226560"/>
              <a:gd name="connsiteX1" fmla="*/ 3058160 w 5171440"/>
              <a:gd name="connsiteY1" fmla="*/ 0 h 4226560"/>
              <a:gd name="connsiteX2" fmla="*/ 5171440 w 5171440"/>
              <a:gd name="connsiteY2" fmla="*/ 2113280 h 4226560"/>
              <a:gd name="connsiteX3" fmla="*/ 3058160 w 5171440"/>
              <a:gd name="connsiteY3" fmla="*/ 4226560 h 4226560"/>
              <a:gd name="connsiteX4" fmla="*/ 0 w 5171440"/>
              <a:gd name="connsiteY4" fmla="*/ 4226560 h 4226560"/>
              <a:gd name="connsiteX5" fmla="*/ 0 w 5171440"/>
              <a:gd name="connsiteY5" fmla="*/ 0 h 4226560"/>
              <a:gd name="connsiteX0" fmla="*/ 0 w 3058160"/>
              <a:gd name="connsiteY0" fmla="*/ 0 h 4226560"/>
              <a:gd name="connsiteX1" fmla="*/ 3058160 w 3058160"/>
              <a:gd name="connsiteY1" fmla="*/ 0 h 4226560"/>
              <a:gd name="connsiteX2" fmla="*/ 2296160 w 3058160"/>
              <a:gd name="connsiteY2" fmla="*/ 2103120 h 4226560"/>
              <a:gd name="connsiteX3" fmla="*/ 3058160 w 3058160"/>
              <a:gd name="connsiteY3" fmla="*/ 4226560 h 4226560"/>
              <a:gd name="connsiteX4" fmla="*/ 0 w 3058160"/>
              <a:gd name="connsiteY4" fmla="*/ 4226560 h 4226560"/>
              <a:gd name="connsiteX5" fmla="*/ 0 w 3058160"/>
              <a:gd name="connsiteY5" fmla="*/ 0 h 4226560"/>
              <a:gd name="connsiteX0" fmla="*/ 0 w 3058160"/>
              <a:gd name="connsiteY0" fmla="*/ 0 h 4226560"/>
              <a:gd name="connsiteX1" fmla="*/ 3058160 w 3058160"/>
              <a:gd name="connsiteY1" fmla="*/ 0 h 4226560"/>
              <a:gd name="connsiteX2" fmla="*/ 2540000 w 3058160"/>
              <a:gd name="connsiteY2" fmla="*/ 2153920 h 4226560"/>
              <a:gd name="connsiteX3" fmla="*/ 3058160 w 3058160"/>
              <a:gd name="connsiteY3" fmla="*/ 4226560 h 4226560"/>
              <a:gd name="connsiteX4" fmla="*/ 0 w 3058160"/>
              <a:gd name="connsiteY4" fmla="*/ 4226560 h 4226560"/>
              <a:gd name="connsiteX5" fmla="*/ 0 w 3058160"/>
              <a:gd name="connsiteY5" fmla="*/ 0 h 4226560"/>
              <a:gd name="connsiteX0" fmla="*/ 0 w 3058160"/>
              <a:gd name="connsiteY0" fmla="*/ 0 h 4226560"/>
              <a:gd name="connsiteX1" fmla="*/ 3058160 w 3058160"/>
              <a:gd name="connsiteY1" fmla="*/ 0 h 4226560"/>
              <a:gd name="connsiteX2" fmla="*/ 2754608 w 3058160"/>
              <a:gd name="connsiteY2" fmla="*/ 2062480 h 4226560"/>
              <a:gd name="connsiteX3" fmla="*/ 3058160 w 3058160"/>
              <a:gd name="connsiteY3" fmla="*/ 4226560 h 4226560"/>
              <a:gd name="connsiteX4" fmla="*/ 0 w 3058160"/>
              <a:gd name="connsiteY4" fmla="*/ 4226560 h 4226560"/>
              <a:gd name="connsiteX5" fmla="*/ 0 w 3058160"/>
              <a:gd name="connsiteY5" fmla="*/ 0 h 4226560"/>
              <a:gd name="connsiteX0" fmla="*/ 0 w 3058160"/>
              <a:gd name="connsiteY0" fmla="*/ 0 h 4226560"/>
              <a:gd name="connsiteX1" fmla="*/ 3058160 w 3058160"/>
              <a:gd name="connsiteY1" fmla="*/ 0 h 4226560"/>
              <a:gd name="connsiteX2" fmla="*/ 2836523 w 3058160"/>
              <a:gd name="connsiteY2" fmla="*/ 2062480 h 4226560"/>
              <a:gd name="connsiteX3" fmla="*/ 3058160 w 3058160"/>
              <a:gd name="connsiteY3" fmla="*/ 4226560 h 4226560"/>
              <a:gd name="connsiteX4" fmla="*/ 0 w 3058160"/>
              <a:gd name="connsiteY4" fmla="*/ 4226560 h 4226560"/>
              <a:gd name="connsiteX5" fmla="*/ 0 w 3058160"/>
              <a:gd name="connsiteY5" fmla="*/ 0 h 42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8160" h="4226560">
                <a:moveTo>
                  <a:pt x="0" y="0"/>
                </a:moveTo>
                <a:lnTo>
                  <a:pt x="3058160" y="0"/>
                </a:lnTo>
                <a:lnTo>
                  <a:pt x="2836523" y="2062480"/>
                </a:lnTo>
                <a:lnTo>
                  <a:pt x="3058160" y="4226560"/>
                </a:lnTo>
                <a:lnTo>
                  <a:pt x="0" y="4226560"/>
                </a:lnTo>
                <a:lnTo>
                  <a:pt x="0" y="0"/>
                </a:lnTo>
                <a:close/>
              </a:path>
            </a:pathLst>
          </a:custGeom>
          <a:gradFill flip="none" rotWithShape="1">
            <a:gsLst>
              <a:gs pos="100000">
                <a:srgbClr val="690D77"/>
              </a:gs>
              <a:gs pos="20000">
                <a:srgbClr val="280832"/>
              </a:gs>
              <a:gs pos="65000">
                <a:srgbClr val="320A3E"/>
              </a:gs>
            </a:gsLst>
            <a:lin ang="8100000" scaled="1"/>
            <a:tileRect/>
          </a:gradFill>
          <a:ln>
            <a:noFill/>
          </a:ln>
          <a:effectLst>
            <a:outerShdw blurRad="1524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742950" indent="-284163">
              <a:lnSpc>
                <a:spcPct val="150000"/>
              </a:lnSpc>
              <a:buFont typeface="Arial" panose="020B0604020202020204" pitchFamily="34" charset="0"/>
              <a:buChar char="•"/>
            </a:pPr>
            <a:r>
              <a:rPr lang="en-US" sz="2400" dirty="0" smtClean="0">
                <a:latin typeface="Bahnschrift" panose="020B0502040204020203" pitchFamily="34" charset="0"/>
              </a:rPr>
              <a:t>Continue communication</a:t>
            </a:r>
            <a:endParaRPr lang="en-US" sz="2400" dirty="0">
              <a:latin typeface="Bahnschrift" panose="020B0502040204020203" pitchFamily="34" charset="0"/>
            </a:endParaRPr>
          </a:p>
          <a:p>
            <a:pPr marL="458787">
              <a:lnSpc>
                <a:spcPct val="150000"/>
              </a:lnSpc>
            </a:pPr>
            <a:endParaRPr lang="en-US" sz="200" dirty="0">
              <a:latin typeface="Bahnschrift" panose="020B0502040204020203" pitchFamily="34" charset="0"/>
            </a:endParaRPr>
          </a:p>
          <a:p>
            <a:pPr marL="742950" indent="-284163">
              <a:lnSpc>
                <a:spcPct val="150000"/>
              </a:lnSpc>
              <a:buFont typeface="Arial" panose="020B0604020202020204" pitchFamily="34" charset="0"/>
              <a:buChar char="•"/>
            </a:pPr>
            <a:r>
              <a:rPr lang="en-US" sz="2400" dirty="0" smtClean="0">
                <a:latin typeface="Bahnschrift" panose="020B0502040204020203" pitchFamily="34" charset="0"/>
              </a:rPr>
              <a:t>Target program objectives</a:t>
            </a:r>
            <a:endParaRPr lang="en-US" sz="2400" dirty="0">
              <a:latin typeface="Bahnschrift" panose="020B0502040204020203" pitchFamily="34" charset="0"/>
            </a:endParaRPr>
          </a:p>
          <a:p>
            <a:pPr marL="742950" indent="-284163">
              <a:lnSpc>
                <a:spcPct val="150000"/>
              </a:lnSpc>
              <a:buFont typeface="Arial" panose="020B0604020202020204" pitchFamily="34" charset="0"/>
              <a:buChar char="•"/>
            </a:pPr>
            <a:r>
              <a:rPr lang="en-US" sz="2400" dirty="0" smtClean="0">
                <a:latin typeface="Bahnschrift" panose="020B0502040204020203" pitchFamily="34" charset="0"/>
              </a:rPr>
              <a:t>Reuse </a:t>
            </a:r>
            <a:r>
              <a:rPr lang="en-US" sz="2400" dirty="0">
                <a:latin typeface="Bahnschrift" panose="020B0502040204020203" pitchFamily="34" charset="0"/>
              </a:rPr>
              <a:t>content</a:t>
            </a:r>
          </a:p>
        </p:txBody>
      </p:sp>
      <p:sp>
        <p:nvSpPr>
          <p:cNvPr id="7" name="Arrow: Pentagon 3">
            <a:extLst>
              <a:ext uri="{FF2B5EF4-FFF2-40B4-BE49-F238E27FC236}">
                <a16:creationId xmlns:a16="http://schemas.microsoft.com/office/drawing/2014/main" id="{A0CEFA24-55C2-4907-A4CE-D7B705173BDA}"/>
              </a:ext>
            </a:extLst>
          </p:cNvPr>
          <p:cNvSpPr/>
          <p:nvPr/>
        </p:nvSpPr>
        <p:spPr>
          <a:xfrm flipH="1">
            <a:off x="499043" y="1982315"/>
            <a:ext cx="3786848" cy="2938107"/>
          </a:xfrm>
          <a:prstGeom prst="rect">
            <a:avLst/>
          </a:prstGeom>
          <a:noFill/>
          <a:ln>
            <a:noFill/>
          </a:ln>
          <a:effectLst>
            <a:outerShdw blurRad="1524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9775" indent="-342900">
              <a:lnSpc>
                <a:spcPct val="150000"/>
              </a:lnSpc>
              <a:buFont typeface="Arial" panose="020B0604020202020204" pitchFamily="34" charset="0"/>
              <a:buChar char="•"/>
            </a:pPr>
            <a:r>
              <a:rPr lang="en-US" sz="2400" dirty="0">
                <a:solidFill>
                  <a:schemeClr val="tx1"/>
                </a:solidFill>
                <a:latin typeface="Bahnschrift" panose="020B0502040204020203" pitchFamily="34" charset="0"/>
              </a:rPr>
              <a:t>Expectations</a:t>
            </a:r>
          </a:p>
          <a:p>
            <a:pPr marL="739775" indent="-342900">
              <a:lnSpc>
                <a:spcPct val="150000"/>
              </a:lnSpc>
              <a:buFont typeface="Arial" panose="020B0604020202020204" pitchFamily="34" charset="0"/>
              <a:buChar char="•"/>
            </a:pPr>
            <a:r>
              <a:rPr lang="en-US" sz="2400" dirty="0" smtClean="0">
                <a:solidFill>
                  <a:schemeClr val="tx1"/>
                </a:solidFill>
                <a:latin typeface="Bahnschrift" panose="020B0502040204020203" pitchFamily="34" charset="0"/>
              </a:rPr>
              <a:t>Time</a:t>
            </a:r>
            <a:endParaRPr lang="en-US" sz="2400" dirty="0">
              <a:solidFill>
                <a:schemeClr val="tx1"/>
              </a:solidFill>
              <a:latin typeface="Bahnschrift" panose="020B0502040204020203" pitchFamily="34" charset="0"/>
            </a:endParaRPr>
          </a:p>
          <a:p>
            <a:pPr marL="739775" indent="-342900">
              <a:lnSpc>
                <a:spcPct val="150000"/>
              </a:lnSpc>
              <a:buFont typeface="Arial" panose="020B0604020202020204" pitchFamily="34" charset="0"/>
              <a:buChar char="•"/>
            </a:pPr>
            <a:r>
              <a:rPr lang="en-US" sz="2400" dirty="0" smtClean="0">
                <a:solidFill>
                  <a:schemeClr val="tx1"/>
                </a:solidFill>
                <a:latin typeface="Bahnschrift" panose="020B0502040204020203" pitchFamily="34" charset="0"/>
              </a:rPr>
              <a:t>Resources</a:t>
            </a:r>
            <a:endParaRPr lang="en-US" sz="2400" dirty="0">
              <a:solidFill>
                <a:schemeClr val="tx1"/>
              </a:solidFill>
              <a:latin typeface="Bahnschrift" panose="020B0502040204020203" pitchFamily="34" charset="0"/>
            </a:endParaRPr>
          </a:p>
        </p:txBody>
      </p:sp>
      <p:sp>
        <p:nvSpPr>
          <p:cNvPr id="10" name="Rectangle 9"/>
          <p:cNvSpPr/>
          <p:nvPr/>
        </p:nvSpPr>
        <p:spPr>
          <a:xfrm>
            <a:off x="636357" y="441740"/>
            <a:ext cx="7172752" cy="972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4A0F5D"/>
                </a:solidFill>
                <a:latin typeface="Bahnschrift SemiBold" panose="020B0502040204020203" pitchFamily="34" charset="0"/>
              </a:rPr>
              <a:t>Challenges and Solutions</a:t>
            </a:r>
            <a:endParaRPr lang="en-US" sz="4400" dirty="0">
              <a:solidFill>
                <a:srgbClr val="4A0F5D"/>
              </a:solidFill>
              <a:latin typeface="Bahnschrift SemiBold" panose="020B0502040204020203" pitchFamily="34" charset="0"/>
            </a:endParaRPr>
          </a:p>
        </p:txBody>
      </p:sp>
      <p:pic>
        <p:nvPicPr>
          <p:cNvPr id="5" name="Picture 2" descr="Feinberg School of Medicine lockup 1"/>
          <p:cNvPicPr>
            <a:picLocks noChangeAspect="1" noChangeArrowheads="1"/>
          </p:cNvPicPr>
          <p:nvPr/>
        </p:nvPicPr>
        <p:blipFill rotWithShape="1">
          <a:blip r:embed="rId3">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70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unset, light&#10;&#10;Description automatically generated">
            <a:extLst>
              <a:ext uri="{FF2B5EF4-FFF2-40B4-BE49-F238E27FC236}">
                <a16:creationId xmlns:a16="http://schemas.microsoft.com/office/drawing/2014/main" id="{F0C912BB-317F-4B0C-9566-C0E19BEE5D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849927" y="1136135"/>
            <a:ext cx="5444146" cy="2871787"/>
          </a:xfrm>
          <a:prstGeom prst="rect">
            <a:avLst/>
          </a:prstGeom>
        </p:spPr>
      </p:pic>
      <p:sp>
        <p:nvSpPr>
          <p:cNvPr id="5" name="Rectangle 4">
            <a:extLst>
              <a:ext uri="{FF2B5EF4-FFF2-40B4-BE49-F238E27FC236}">
                <a16:creationId xmlns:a16="http://schemas.microsoft.com/office/drawing/2014/main" id="{85B8E734-AC1F-448B-AA3D-A3EFC8A6A578}"/>
              </a:ext>
            </a:extLst>
          </p:cNvPr>
          <p:cNvSpPr/>
          <p:nvPr/>
        </p:nvSpPr>
        <p:spPr>
          <a:xfrm>
            <a:off x="3621259" y="4603734"/>
            <a:ext cx="1901483" cy="523220"/>
          </a:xfrm>
          <a:prstGeom prst="rect">
            <a:avLst/>
          </a:prstGeom>
        </p:spPr>
        <p:txBody>
          <a:bodyPr wrap="none">
            <a:spAutoFit/>
          </a:bodyPr>
          <a:lstStyle/>
          <a:p>
            <a:pPr algn="ctr"/>
            <a:r>
              <a:rPr lang="en-US" sz="2800" b="1">
                <a:solidFill>
                  <a:srgbClr val="910A98"/>
                </a:solidFill>
                <a:latin typeface="Bahnschrift" panose="020B0502040204020203" pitchFamily="34" charset="0"/>
                <a:ea typeface="Calibri" panose="020F0502020204030204" pitchFamily="34" charset="0"/>
                <a:cs typeface="Times New Roman" panose="02020603050405020304" pitchFamily="18" charset="0"/>
              </a:rPr>
              <a:t>Thank you!</a:t>
            </a:r>
            <a:endParaRPr lang="en-US" sz="2800" b="1" dirty="0">
              <a:solidFill>
                <a:srgbClr val="910A98"/>
              </a:solidFill>
              <a:latin typeface="Bahnschrift"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3783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05F23D-C0E8-40E3-A0E3-7500AA3F3CE2}"/>
              </a:ext>
            </a:extLst>
          </p:cNvPr>
          <p:cNvSpPr/>
          <p:nvPr/>
        </p:nvSpPr>
        <p:spPr>
          <a:xfrm>
            <a:off x="438465" y="803406"/>
            <a:ext cx="5085411" cy="972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320A3E"/>
                </a:solidFill>
                <a:latin typeface="Bahnschrift SemiBold" panose="020B0502040204020203" pitchFamily="34" charset="0"/>
              </a:rPr>
              <a:t>References</a:t>
            </a:r>
          </a:p>
          <a:p>
            <a:r>
              <a:rPr lang="en-US" sz="2000" dirty="0">
                <a:solidFill>
                  <a:srgbClr val="811BA1"/>
                </a:solidFill>
                <a:latin typeface="Bahnschrift SemiBold" panose="020B0502040204020203" pitchFamily="34" charset="0"/>
              </a:rPr>
              <a:t>&amp; Sources of Interest</a:t>
            </a:r>
            <a:endParaRPr lang="en-US" dirty="0">
              <a:solidFill>
                <a:srgbClr val="811BA1"/>
              </a:solidFill>
              <a:latin typeface="Bahnschrift SemiBold" panose="020B0502040204020203" pitchFamily="34" charset="0"/>
            </a:endParaRPr>
          </a:p>
          <a:p>
            <a:pPr algn="ctr"/>
            <a:endParaRPr lang="en-US" dirty="0">
              <a:solidFill>
                <a:srgbClr val="811BA1"/>
              </a:solidFill>
            </a:endParaRPr>
          </a:p>
        </p:txBody>
      </p:sp>
      <p:sp>
        <p:nvSpPr>
          <p:cNvPr id="3" name="Rectangle 2"/>
          <p:cNvSpPr/>
          <p:nvPr/>
        </p:nvSpPr>
        <p:spPr>
          <a:xfrm>
            <a:off x="425115" y="1961332"/>
            <a:ext cx="8341895" cy="403264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err="1">
                <a:ea typeface="Calibri" panose="020F0502020204030204" pitchFamily="34" charset="0"/>
                <a:cs typeface="Times New Roman" panose="02020603050405020304" pitchFamily="18" charset="0"/>
              </a:rPr>
              <a:t>Akobeng</a:t>
            </a:r>
            <a:r>
              <a:rPr lang="en-US" sz="1600" dirty="0">
                <a:ea typeface="Calibri" panose="020F0502020204030204" pitchFamily="34" charset="0"/>
                <a:cs typeface="Times New Roman" panose="02020603050405020304" pitchFamily="18" charset="0"/>
              </a:rPr>
              <a:t>, A. K. (2005). Principles of evidence based medicine. </a:t>
            </a:r>
            <a:r>
              <a:rPr lang="en-US" sz="1600" i="1" dirty="0">
                <a:ea typeface="Calibri" panose="020F0502020204030204" pitchFamily="34" charset="0"/>
                <a:cs typeface="Times New Roman" panose="02020603050405020304" pitchFamily="18" charset="0"/>
              </a:rPr>
              <a:t>Archives of disease in childhood</a:t>
            </a:r>
            <a:r>
              <a:rPr lang="en-US" sz="1600" dirty="0">
                <a:ea typeface="Calibri" panose="020F0502020204030204" pitchFamily="34" charset="0"/>
                <a:cs typeface="Times New Roman" panose="02020603050405020304" pitchFamily="18" charset="0"/>
              </a:rPr>
              <a:t>, </a:t>
            </a:r>
            <a:r>
              <a:rPr lang="en-US" sz="1600" i="1" dirty="0">
                <a:ea typeface="Calibri" panose="020F0502020204030204" pitchFamily="34" charset="0"/>
                <a:cs typeface="Times New Roman" panose="02020603050405020304" pitchFamily="18" charset="0"/>
              </a:rPr>
              <a:t>90</a:t>
            </a:r>
            <a:r>
              <a:rPr lang="en-US" sz="1600" dirty="0">
                <a:ea typeface="Calibri" panose="020F0502020204030204" pitchFamily="34" charset="0"/>
                <a:cs typeface="Times New Roman" panose="02020603050405020304" pitchFamily="18" charset="0"/>
              </a:rPr>
              <a:t>(8), 837-840. </a:t>
            </a:r>
            <a:r>
              <a:rPr lang="en-US" sz="1600" u="sng" dirty="0">
                <a:solidFill>
                  <a:srgbClr val="0563C1"/>
                </a:solidFill>
                <a:ea typeface="Calibri" panose="020F0502020204030204" pitchFamily="34" charset="0"/>
                <a:cs typeface="Times New Roman" panose="02020603050405020304" pitchFamily="18" charset="0"/>
                <a:hlinkClick r:id="rId2"/>
              </a:rPr>
              <a:t>https://adc.bmj.com/content/archdischild/90/8/837.full.pdf</a:t>
            </a:r>
            <a:r>
              <a:rPr lang="en-US" sz="1600" dirty="0">
                <a:ea typeface="Calibri" panose="020F0502020204030204" pitchFamily="34" charset="0"/>
                <a:cs typeface="Times New Roman" panose="02020603050405020304" pitchFamily="18" charset="0"/>
              </a:rPr>
              <a:t> [Opens to a PDF]</a:t>
            </a:r>
          </a:p>
          <a:p>
            <a:pPr marL="342900" marR="0" lvl="0" indent="-342900">
              <a:lnSpc>
                <a:spcPct val="107000"/>
              </a:lnSpc>
              <a:spcBef>
                <a:spcPts val="0"/>
              </a:spcBef>
              <a:spcAft>
                <a:spcPts val="0"/>
              </a:spcAft>
              <a:buFont typeface="Symbol" panose="05050102010706020507" pitchFamily="18" charset="2"/>
              <a:buChar char=""/>
            </a:pPr>
            <a:r>
              <a:rPr lang="en-US" sz="1600" dirty="0" err="1">
                <a:ea typeface="Calibri" panose="020F0502020204030204" pitchFamily="34" charset="0"/>
                <a:cs typeface="Times New Roman" panose="02020603050405020304" pitchFamily="18" charset="0"/>
              </a:rPr>
              <a:t>Studer</a:t>
            </a:r>
            <a:r>
              <a:rPr lang="en-US" sz="1600" dirty="0">
                <a:ea typeface="Calibri" panose="020F0502020204030204" pitchFamily="34" charset="0"/>
                <a:cs typeface="Times New Roman" panose="02020603050405020304" pitchFamily="18" charset="0"/>
              </a:rPr>
              <a:t>, K., Abbot, B., (2020) Subject Guide: Evidence-Based Practice Resources. </a:t>
            </a:r>
            <a:r>
              <a:rPr lang="en-US" sz="1600" u="sng" dirty="0">
                <a:solidFill>
                  <a:srgbClr val="0563C1"/>
                </a:solidFill>
                <a:ea typeface="Calibri" panose="020F0502020204030204" pitchFamily="34" charset="0"/>
                <a:cs typeface="Times New Roman" panose="02020603050405020304" pitchFamily="18" charset="0"/>
                <a:hlinkClick r:id="rId3"/>
              </a:rPr>
              <a:t>https://www.library.ucdavis.edu/guide/ebp-resources/</a:t>
            </a:r>
            <a:endParaRPr lang="en-US" sz="16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Community Engagement at Feinberg </a:t>
            </a:r>
            <a:r>
              <a:rPr lang="en-US" sz="1600" u="sng" dirty="0">
                <a:solidFill>
                  <a:srgbClr val="0563C1"/>
                </a:solidFill>
                <a:ea typeface="Calibri" panose="020F0502020204030204" pitchFamily="34" charset="0"/>
                <a:cs typeface="Times New Roman" panose="02020603050405020304" pitchFamily="18" charset="0"/>
                <a:hlinkClick r:id="rId4"/>
              </a:rPr>
              <a:t>https://www.feinberg.northwestern.edu/sites/community-engagement/index.html</a:t>
            </a:r>
            <a:endParaRPr lang="en-US" sz="16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Northwestern Medicine Scholars Program at Westinghouse College Prep </a:t>
            </a:r>
            <a:r>
              <a:rPr lang="en-US" sz="1600" u="sng" dirty="0">
                <a:solidFill>
                  <a:srgbClr val="0563C1"/>
                </a:solidFill>
                <a:ea typeface="Calibri" panose="020F0502020204030204" pitchFamily="34" charset="0"/>
                <a:cs typeface="Times New Roman" panose="02020603050405020304" pitchFamily="18" charset="0"/>
                <a:hlinkClick r:id="rId5"/>
              </a:rPr>
              <a:t>https://scholars.nm.org/</a:t>
            </a:r>
            <a:endParaRPr lang="en-US" sz="16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err="1">
                <a:ea typeface="Calibri" panose="020F0502020204030204" pitchFamily="34" charset="0"/>
                <a:cs typeface="Times New Roman" panose="02020603050405020304" pitchFamily="18" charset="0"/>
              </a:rPr>
              <a:t>ChicagoCHEC</a:t>
            </a:r>
            <a:r>
              <a:rPr lang="en-US" sz="1600" dirty="0">
                <a:ea typeface="Calibri" panose="020F0502020204030204" pitchFamily="34" charset="0"/>
                <a:cs typeface="Times New Roman" panose="02020603050405020304" pitchFamily="18" charset="0"/>
              </a:rPr>
              <a:t> Research Fellows Program - </a:t>
            </a:r>
            <a:r>
              <a:rPr lang="en-US" sz="1600" u="sng" dirty="0">
                <a:solidFill>
                  <a:srgbClr val="0563C1"/>
                </a:solidFill>
                <a:ea typeface="Calibri" panose="020F0502020204030204" pitchFamily="34" charset="0"/>
                <a:cs typeface="Times New Roman" panose="02020603050405020304" pitchFamily="18" charset="0"/>
                <a:hlinkClick r:id="rId6"/>
              </a:rPr>
              <a:t>https://chicagochec.org/opportunities/education-training-programs/research-fellows/</a:t>
            </a:r>
            <a:endParaRPr lang="en-US" sz="16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Health for All – Real Talk: Clinical Trials - </a:t>
            </a:r>
            <a:r>
              <a:rPr lang="en-US" sz="1600" u="sng" dirty="0">
                <a:solidFill>
                  <a:srgbClr val="0563C1"/>
                </a:solidFill>
                <a:ea typeface="Calibri" panose="020F0502020204030204" pitchFamily="34" charset="0"/>
                <a:cs typeface="Times New Roman" panose="02020603050405020304" pitchFamily="18" charset="0"/>
                <a:hlinkClick r:id="rId3"/>
              </a:rPr>
              <a:t>https://healthforallproject.org/</a:t>
            </a:r>
            <a:endParaRPr lang="en-US" sz="16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Newman, B. (2017) Funding Awarded for an Outreach Award: Senior Health </a:t>
            </a:r>
            <a:r>
              <a:rPr lang="en-US" sz="1600" dirty="0" smtClean="0">
                <a:ea typeface="Calibri" panose="020F0502020204030204" pitchFamily="34" charset="0"/>
                <a:cs typeface="Times New Roman" panose="02020603050405020304" pitchFamily="18" charset="0"/>
              </a:rPr>
              <a:t>Outreach. </a:t>
            </a:r>
            <a:r>
              <a:rPr lang="en-US" sz="1600" i="1" dirty="0">
                <a:ea typeface="Calibri" panose="020F0502020204030204" pitchFamily="34" charset="0"/>
                <a:cs typeface="Times New Roman" panose="02020603050405020304" pitchFamily="18" charset="0"/>
              </a:rPr>
              <a:t>Funding, Public Libraries</a:t>
            </a:r>
            <a:r>
              <a:rPr lang="en-US" sz="1600" dirty="0">
                <a:ea typeface="Calibri" panose="020F0502020204030204" pitchFamily="34" charset="0"/>
                <a:cs typeface="Times New Roman" panose="02020603050405020304" pitchFamily="18" charset="0"/>
              </a:rPr>
              <a:t>. </a:t>
            </a:r>
            <a:r>
              <a:rPr lang="en-US" sz="1600" u="sng" dirty="0">
                <a:solidFill>
                  <a:srgbClr val="0563C1"/>
                </a:solidFill>
                <a:ea typeface="Calibri" panose="020F0502020204030204" pitchFamily="34" charset="0"/>
                <a:cs typeface="Times New Roman" panose="02020603050405020304" pitchFamily="18" charset="0"/>
                <a:hlinkClick r:id="rId7"/>
              </a:rPr>
              <a:t>https://news.nnlm.gov/gmr/2017/10/funding-awarded-for-an-outreach-award-senior-health-outreach/</a:t>
            </a:r>
            <a:endParaRPr lang="en-US" sz="1600" dirty="0">
              <a:ea typeface="Calibri" panose="020F0502020204030204" pitchFamily="34" charset="0"/>
              <a:cs typeface="Times New Roman" panose="02020603050405020304" pitchFamily="18" charset="0"/>
            </a:endParaRPr>
          </a:p>
        </p:txBody>
      </p:sp>
      <p:pic>
        <p:nvPicPr>
          <p:cNvPr id="4" name="Picture 2" descr="Feinberg School of Medicine lockup 1"/>
          <p:cNvPicPr>
            <a:picLocks noChangeAspect="1" noChangeArrowheads="1"/>
          </p:cNvPicPr>
          <p:nvPr/>
        </p:nvPicPr>
        <p:blipFill rotWithShape="1">
          <a:blip r:embed="rId8">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79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2FD345-EA5F-45CE-84B7-539DF546CC9E}"/>
              </a:ext>
            </a:extLst>
          </p:cNvPr>
          <p:cNvSpPr/>
          <p:nvPr/>
        </p:nvSpPr>
        <p:spPr>
          <a:xfrm>
            <a:off x="2901188" y="1395484"/>
            <a:ext cx="5730030" cy="117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Working with faculty, staff, students, and affiliated researchers to provide reference and specialized research </a:t>
            </a:r>
            <a:r>
              <a:rPr lang="en-US" dirty="0" smtClean="0">
                <a:solidFill>
                  <a:schemeClr val="tx1"/>
                </a:solidFill>
              </a:rPr>
              <a:t>services at </a:t>
            </a:r>
            <a:r>
              <a:rPr lang="en-US" dirty="0" err="1" smtClean="0">
                <a:solidFill>
                  <a:schemeClr val="tx1"/>
                </a:solidFill>
              </a:rPr>
              <a:t>Galter</a:t>
            </a:r>
            <a:r>
              <a:rPr lang="en-US" dirty="0" smtClean="0">
                <a:solidFill>
                  <a:schemeClr val="tx1"/>
                </a:solidFill>
              </a:rPr>
              <a:t> Health Sciences Library and Learning Center.</a:t>
            </a:r>
            <a:endParaRPr lang="en-US" dirty="0">
              <a:solidFill>
                <a:schemeClr val="tx1"/>
              </a:solidFill>
            </a:endParaRPr>
          </a:p>
        </p:txBody>
      </p:sp>
      <p:sp>
        <p:nvSpPr>
          <p:cNvPr id="5" name="Rectangle 4">
            <a:extLst>
              <a:ext uri="{FF2B5EF4-FFF2-40B4-BE49-F238E27FC236}">
                <a16:creationId xmlns:a16="http://schemas.microsoft.com/office/drawing/2014/main" id="{74383659-A97D-4144-A009-F496DDC4ECBF}"/>
              </a:ext>
            </a:extLst>
          </p:cNvPr>
          <p:cNvSpPr/>
          <p:nvPr/>
        </p:nvSpPr>
        <p:spPr>
          <a:xfrm>
            <a:off x="726066" y="3842246"/>
            <a:ext cx="1819729" cy="1803132"/>
          </a:xfrm>
          <a:prstGeom prst="rect">
            <a:avLst/>
          </a:prstGeom>
          <a:solidFill>
            <a:srgbClr val="531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400" b="1" dirty="0">
              <a:solidFill>
                <a:schemeClr val="tx1">
                  <a:lumMod val="65000"/>
                  <a:lumOff val="35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2581" t="26290" b="25307"/>
          <a:stretch/>
        </p:blipFill>
        <p:spPr>
          <a:xfrm>
            <a:off x="736979" y="1442968"/>
            <a:ext cx="1787856" cy="2169695"/>
          </a:xfrm>
          <a:prstGeom prst="rect">
            <a:avLst/>
          </a:prstGeom>
        </p:spPr>
      </p:pic>
      <p:grpSp>
        <p:nvGrpSpPr>
          <p:cNvPr id="30" name="Group 29"/>
          <p:cNvGrpSpPr/>
          <p:nvPr/>
        </p:nvGrpSpPr>
        <p:grpSpPr>
          <a:xfrm>
            <a:off x="2983491" y="2809661"/>
            <a:ext cx="4452062" cy="369332"/>
            <a:chOff x="2942548" y="2991501"/>
            <a:chExt cx="4452062" cy="369332"/>
          </a:xfrm>
        </p:grpSpPr>
        <p:grpSp>
          <p:nvGrpSpPr>
            <p:cNvPr id="9" name="Group 8"/>
            <p:cNvGrpSpPr/>
            <p:nvPr/>
          </p:nvGrpSpPr>
          <p:grpSpPr>
            <a:xfrm>
              <a:off x="2942548" y="3046612"/>
              <a:ext cx="308163" cy="308163"/>
              <a:chOff x="3149601" y="3255093"/>
              <a:chExt cx="308163" cy="308163"/>
            </a:xfrm>
          </p:grpSpPr>
          <p:sp>
            <p:nvSpPr>
              <p:cNvPr id="7" name="Oval 6"/>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3399734" y="2991501"/>
              <a:ext cx="3994876" cy="369332"/>
            </a:xfrm>
            <a:prstGeom prst="rect">
              <a:avLst/>
            </a:prstGeom>
          </p:spPr>
          <p:txBody>
            <a:bodyPr wrap="none">
              <a:spAutoFit/>
            </a:bodyPr>
            <a:lstStyle/>
            <a:p>
              <a:r>
                <a:rPr lang="en-US" dirty="0"/>
                <a:t>Serve on various committees and teams</a:t>
              </a:r>
            </a:p>
          </p:txBody>
        </p:sp>
      </p:grpSp>
      <p:grpSp>
        <p:nvGrpSpPr>
          <p:cNvPr id="28" name="Group 27"/>
          <p:cNvGrpSpPr/>
          <p:nvPr/>
        </p:nvGrpSpPr>
        <p:grpSpPr>
          <a:xfrm>
            <a:off x="2983491" y="3806107"/>
            <a:ext cx="5433678" cy="646331"/>
            <a:chOff x="2942548" y="3440347"/>
            <a:chExt cx="5433678" cy="646331"/>
          </a:xfrm>
        </p:grpSpPr>
        <p:sp>
          <p:nvSpPr>
            <p:cNvPr id="11" name="Rectangle 10"/>
            <p:cNvSpPr/>
            <p:nvPr/>
          </p:nvSpPr>
          <p:spPr>
            <a:xfrm>
              <a:off x="3407228" y="3440347"/>
              <a:ext cx="4968998" cy="646331"/>
            </a:xfrm>
            <a:prstGeom prst="rect">
              <a:avLst/>
            </a:prstGeom>
          </p:spPr>
          <p:txBody>
            <a:bodyPr wrap="square">
              <a:spAutoFit/>
            </a:bodyPr>
            <a:lstStyle/>
            <a:p>
              <a:r>
                <a:rPr lang="en-US" dirty="0"/>
                <a:t>Provide training and assistance with systematic and scoping reviews for publication</a:t>
              </a:r>
            </a:p>
          </p:txBody>
        </p:sp>
        <p:grpSp>
          <p:nvGrpSpPr>
            <p:cNvPr id="15" name="Group 14"/>
            <p:cNvGrpSpPr/>
            <p:nvPr/>
          </p:nvGrpSpPr>
          <p:grpSpPr>
            <a:xfrm>
              <a:off x="2942548" y="3578653"/>
              <a:ext cx="308163" cy="308163"/>
              <a:chOff x="3149601" y="3255093"/>
              <a:chExt cx="308163" cy="308163"/>
            </a:xfrm>
          </p:grpSpPr>
          <p:sp>
            <p:nvSpPr>
              <p:cNvPr id="16" name="Oval 15"/>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2983491" y="4561306"/>
            <a:ext cx="5619067" cy="369332"/>
            <a:chOff x="2942548" y="4065736"/>
            <a:chExt cx="5619067" cy="369332"/>
          </a:xfrm>
        </p:grpSpPr>
        <p:sp>
          <p:nvSpPr>
            <p:cNvPr id="12" name="Rectangle 11"/>
            <p:cNvSpPr/>
            <p:nvPr/>
          </p:nvSpPr>
          <p:spPr>
            <a:xfrm>
              <a:off x="3385456" y="4065736"/>
              <a:ext cx="5176159" cy="369332"/>
            </a:xfrm>
            <a:prstGeom prst="rect">
              <a:avLst/>
            </a:prstGeom>
          </p:spPr>
          <p:txBody>
            <a:bodyPr wrap="square">
              <a:spAutoFit/>
            </a:bodyPr>
            <a:lstStyle/>
            <a:p>
              <a:r>
                <a:rPr lang="en-US" dirty="0"/>
                <a:t>Participate </a:t>
              </a:r>
              <a:r>
                <a:rPr lang="en-US" dirty="0" smtClean="0"/>
                <a:t>in collaborative </a:t>
              </a:r>
              <a:r>
                <a:rPr lang="en-US" dirty="0"/>
                <a:t>partnerships</a:t>
              </a:r>
            </a:p>
          </p:txBody>
        </p:sp>
        <p:grpSp>
          <p:nvGrpSpPr>
            <p:cNvPr id="19" name="Group 18"/>
            <p:cNvGrpSpPr/>
            <p:nvPr/>
          </p:nvGrpSpPr>
          <p:grpSpPr>
            <a:xfrm>
              <a:off x="2942548" y="4094280"/>
              <a:ext cx="308163" cy="308163"/>
              <a:chOff x="3149601" y="3255093"/>
              <a:chExt cx="308163" cy="308163"/>
            </a:xfrm>
          </p:grpSpPr>
          <p:sp>
            <p:nvSpPr>
              <p:cNvPr id="20" name="Oval 19"/>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2983491" y="5066202"/>
            <a:ext cx="5755138" cy="646331"/>
            <a:chOff x="2942548" y="4558850"/>
            <a:chExt cx="5755138" cy="646331"/>
          </a:xfrm>
        </p:grpSpPr>
        <p:sp>
          <p:nvSpPr>
            <p:cNvPr id="13" name="Rectangle 12"/>
            <p:cNvSpPr/>
            <p:nvPr/>
          </p:nvSpPr>
          <p:spPr>
            <a:xfrm>
              <a:off x="3374541" y="4558850"/>
              <a:ext cx="5323145" cy="646331"/>
            </a:xfrm>
            <a:prstGeom prst="rect">
              <a:avLst/>
            </a:prstGeom>
          </p:spPr>
          <p:txBody>
            <a:bodyPr wrap="square">
              <a:spAutoFit/>
            </a:bodyPr>
            <a:lstStyle/>
            <a:p>
              <a:r>
                <a:rPr lang="en-US" dirty="0"/>
                <a:t>Create and </a:t>
              </a:r>
              <a:r>
                <a:rPr lang="en-US" dirty="0" smtClean="0"/>
                <a:t>deliver </a:t>
              </a:r>
              <a:r>
                <a:rPr lang="en-US" dirty="0"/>
                <a:t>training on the evidence-based medicine process </a:t>
              </a:r>
            </a:p>
          </p:txBody>
        </p:sp>
        <p:grpSp>
          <p:nvGrpSpPr>
            <p:cNvPr id="22" name="Group 21"/>
            <p:cNvGrpSpPr/>
            <p:nvPr/>
          </p:nvGrpSpPr>
          <p:grpSpPr>
            <a:xfrm>
              <a:off x="2942548" y="4697156"/>
              <a:ext cx="308163" cy="308163"/>
              <a:chOff x="3149601" y="3255093"/>
              <a:chExt cx="308163" cy="308163"/>
            </a:xfrm>
          </p:grpSpPr>
          <p:sp>
            <p:nvSpPr>
              <p:cNvPr id="23" name="Oval 22"/>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2983491" y="3294536"/>
            <a:ext cx="5744252" cy="369332"/>
            <a:chOff x="2942548" y="5138901"/>
            <a:chExt cx="5744252" cy="369332"/>
          </a:xfrm>
        </p:grpSpPr>
        <p:sp>
          <p:nvSpPr>
            <p:cNvPr id="18" name="Rectangle 17"/>
            <p:cNvSpPr/>
            <p:nvPr/>
          </p:nvSpPr>
          <p:spPr>
            <a:xfrm>
              <a:off x="3363655" y="5138901"/>
              <a:ext cx="5323145" cy="369332"/>
            </a:xfrm>
            <a:prstGeom prst="rect">
              <a:avLst/>
            </a:prstGeom>
          </p:spPr>
          <p:txBody>
            <a:bodyPr wrap="square">
              <a:spAutoFit/>
            </a:bodyPr>
            <a:lstStyle/>
            <a:p>
              <a:r>
                <a:rPr lang="en-US" dirty="0"/>
                <a:t>Conduct research on topics of interest</a:t>
              </a:r>
            </a:p>
          </p:txBody>
        </p:sp>
        <p:grpSp>
          <p:nvGrpSpPr>
            <p:cNvPr id="25" name="Group 24"/>
            <p:cNvGrpSpPr/>
            <p:nvPr/>
          </p:nvGrpSpPr>
          <p:grpSpPr>
            <a:xfrm>
              <a:off x="2942548" y="5173469"/>
              <a:ext cx="308163" cy="308163"/>
              <a:chOff x="3149601" y="3255093"/>
              <a:chExt cx="308163" cy="308163"/>
            </a:xfrm>
          </p:grpSpPr>
          <p:sp>
            <p:nvSpPr>
              <p:cNvPr id="26" name="Oval 25"/>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Rectangle 32"/>
          <p:cNvSpPr/>
          <p:nvPr/>
        </p:nvSpPr>
        <p:spPr>
          <a:xfrm>
            <a:off x="663809" y="389095"/>
            <a:ext cx="7159332" cy="584775"/>
          </a:xfrm>
          <a:prstGeom prst="rect">
            <a:avLst/>
          </a:prstGeom>
        </p:spPr>
        <p:txBody>
          <a:bodyPr wrap="none">
            <a:spAutoFit/>
          </a:bodyPr>
          <a:lstStyle/>
          <a:p>
            <a:r>
              <a:rPr lang="en-US" sz="3200" b="1" dirty="0">
                <a:solidFill>
                  <a:srgbClr val="4A0F5D"/>
                </a:solidFill>
                <a:latin typeface="Bahnschrift SemiBold" panose="020B0502040204020203" pitchFamily="34" charset="0"/>
              </a:rPr>
              <a:t>My Role at Feinberg School of </a:t>
            </a:r>
            <a:r>
              <a:rPr lang="en-US" sz="3200" b="1" dirty="0" smtClean="0">
                <a:solidFill>
                  <a:srgbClr val="4A0F5D"/>
                </a:solidFill>
                <a:latin typeface="Bahnschrift SemiBold" panose="020B0502040204020203" pitchFamily="34" charset="0"/>
              </a:rPr>
              <a:t>Medicine</a:t>
            </a:r>
            <a:endParaRPr lang="en-US" sz="3200" b="1" dirty="0">
              <a:solidFill>
                <a:srgbClr val="4A0F5D"/>
              </a:solidFill>
              <a:latin typeface="Bahnschrift SemiBold" panose="020B0502040204020203" pitchFamily="34" charset="0"/>
            </a:endParaRPr>
          </a:p>
        </p:txBody>
      </p:sp>
      <p:sp>
        <p:nvSpPr>
          <p:cNvPr id="34" name="Rectangle 33"/>
          <p:cNvSpPr/>
          <p:nvPr/>
        </p:nvSpPr>
        <p:spPr>
          <a:xfrm>
            <a:off x="743802" y="3992367"/>
            <a:ext cx="1767385" cy="361666"/>
          </a:xfrm>
          <a:prstGeom prst="rect">
            <a:avLst/>
          </a:prstGeom>
          <a:solidFill>
            <a:srgbClr val="531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Research Librarian</a:t>
            </a:r>
          </a:p>
        </p:txBody>
      </p:sp>
      <p:cxnSp>
        <p:nvCxnSpPr>
          <p:cNvPr id="36" name="Straight Connector 35"/>
          <p:cNvCxnSpPr/>
          <p:nvPr/>
        </p:nvCxnSpPr>
        <p:spPr>
          <a:xfrm flipV="1">
            <a:off x="839336" y="4463217"/>
            <a:ext cx="1562669" cy="68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39253" y="4595144"/>
            <a:ext cx="1767385" cy="816591"/>
          </a:xfrm>
          <a:prstGeom prst="rect">
            <a:avLst/>
          </a:prstGeom>
          <a:solidFill>
            <a:srgbClr val="531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Galter</a:t>
            </a:r>
            <a:r>
              <a:rPr lang="en-US" sz="1600" dirty="0"/>
              <a:t> Health Sciences Library &amp; Learning Center</a:t>
            </a:r>
          </a:p>
        </p:txBody>
      </p:sp>
      <p:pic>
        <p:nvPicPr>
          <p:cNvPr id="35" name="Picture 2" descr="Feinberg School of Medicine lockup 1"/>
          <p:cNvPicPr>
            <a:picLocks noChangeAspect="1" noChangeArrowheads="1"/>
          </p:cNvPicPr>
          <p:nvPr/>
        </p:nvPicPr>
        <p:blipFill rotWithShape="1">
          <a:blip r:embed="rId3">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56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88028" y="2297724"/>
            <a:ext cx="4057030" cy="4211230"/>
          </a:xfrm>
          <a:prstGeom prst="rect">
            <a:avLst/>
          </a:prstGeom>
        </p:spPr>
      </p:pic>
      <p:sp>
        <p:nvSpPr>
          <p:cNvPr id="7" name="Rectangle 6"/>
          <p:cNvSpPr/>
          <p:nvPr/>
        </p:nvSpPr>
        <p:spPr>
          <a:xfrm>
            <a:off x="468423" y="647001"/>
            <a:ext cx="8292623" cy="1661993"/>
          </a:xfrm>
          <a:prstGeom prst="rect">
            <a:avLst/>
          </a:prstGeom>
        </p:spPr>
        <p:txBody>
          <a:bodyPr wrap="square">
            <a:spAutoFit/>
          </a:bodyPr>
          <a:lstStyle/>
          <a:p>
            <a:r>
              <a:rPr lang="en-US" sz="6600" b="1" dirty="0">
                <a:solidFill>
                  <a:srgbClr val="4A0F5D"/>
                </a:solidFill>
                <a:latin typeface="Bahnschrift Light" panose="020B0502040204020203" pitchFamily="34" charset="0"/>
              </a:rPr>
              <a:t>EVIDENCE-BASED</a:t>
            </a:r>
            <a:endParaRPr lang="en-US" sz="6000" b="1" dirty="0">
              <a:solidFill>
                <a:srgbClr val="4A0F5D"/>
              </a:solidFill>
              <a:latin typeface="Bahnschrift Light" panose="020B0502040204020203" pitchFamily="34" charset="0"/>
            </a:endParaRPr>
          </a:p>
          <a:p>
            <a:pPr algn="r"/>
            <a:r>
              <a:rPr lang="en-US" sz="3600" b="1" dirty="0">
                <a:solidFill>
                  <a:srgbClr val="910A98"/>
                </a:solidFill>
                <a:latin typeface="Bahnschrift SemiBold" panose="020B0502040204020203" pitchFamily="34" charset="0"/>
              </a:rPr>
              <a:t>MEDICINE (EBM)</a:t>
            </a:r>
            <a:endParaRPr lang="en-US" sz="3200" b="1" dirty="0">
              <a:solidFill>
                <a:srgbClr val="910A98"/>
              </a:solidFill>
              <a:latin typeface="Bahnschrift SemiBold" panose="020B0502040204020203" pitchFamily="34" charset="0"/>
            </a:endParaRPr>
          </a:p>
        </p:txBody>
      </p:sp>
      <p:sp>
        <p:nvSpPr>
          <p:cNvPr id="8" name="Rectangle 7"/>
          <p:cNvSpPr/>
          <p:nvPr/>
        </p:nvSpPr>
        <p:spPr>
          <a:xfrm>
            <a:off x="520607" y="267956"/>
            <a:ext cx="8205270" cy="646331"/>
          </a:xfrm>
          <a:prstGeom prst="rect">
            <a:avLst/>
          </a:prstGeom>
        </p:spPr>
        <p:txBody>
          <a:bodyPr wrap="square">
            <a:spAutoFit/>
          </a:bodyPr>
          <a:lstStyle/>
          <a:p>
            <a:r>
              <a:rPr lang="en-US" sz="3600" b="1" dirty="0">
                <a:solidFill>
                  <a:srgbClr val="4A0F5D"/>
                </a:solidFill>
              </a:rPr>
              <a:t>DEFINING</a:t>
            </a:r>
            <a:endParaRPr lang="en-US" sz="3200" b="1" dirty="0">
              <a:solidFill>
                <a:srgbClr val="4A0F5D"/>
              </a:solidFill>
            </a:endParaRPr>
          </a:p>
        </p:txBody>
      </p:sp>
      <p:sp>
        <p:nvSpPr>
          <p:cNvPr id="2" name="Rectangle 1"/>
          <p:cNvSpPr/>
          <p:nvPr/>
        </p:nvSpPr>
        <p:spPr>
          <a:xfrm>
            <a:off x="566615" y="2319757"/>
            <a:ext cx="3567723" cy="3662541"/>
          </a:xfrm>
          <a:prstGeom prst="rect">
            <a:avLst/>
          </a:prstGeom>
        </p:spPr>
        <p:txBody>
          <a:bodyPr wrap="square">
            <a:spAutoFit/>
          </a:bodyPr>
          <a:lstStyle/>
          <a:p>
            <a:r>
              <a:rPr lang="en-US" sz="2000" dirty="0" smtClean="0">
                <a:latin typeface="Calibri" panose="020F0502020204030204" pitchFamily="34" charset="0"/>
                <a:ea typeface="Calibri" panose="020F0502020204030204" pitchFamily="34" charset="0"/>
                <a:cs typeface="Times New Roman" panose="02020603050405020304" pitchFamily="18" charset="0"/>
              </a:rPr>
              <a:t>EBM </a:t>
            </a:r>
            <a:r>
              <a:rPr lang="en-US" sz="2000" dirty="0">
                <a:latin typeface="Calibri" panose="020F0502020204030204" pitchFamily="34" charset="0"/>
                <a:ea typeface="Calibri" panose="020F0502020204030204" pitchFamily="34" charset="0"/>
                <a:cs typeface="Times New Roman" panose="02020603050405020304" pitchFamily="18" charset="0"/>
              </a:rPr>
              <a:t>is the </a:t>
            </a:r>
            <a:r>
              <a:rPr lang="en-US" sz="2000" b="1" dirty="0">
                <a:solidFill>
                  <a:srgbClr val="671581"/>
                </a:solidFill>
                <a:latin typeface="Calibri" panose="020F0502020204030204" pitchFamily="34" charset="0"/>
                <a:ea typeface="Calibri" panose="020F0502020204030204" pitchFamily="34" charset="0"/>
                <a:cs typeface="Times New Roman" panose="02020603050405020304" pitchFamily="18" charset="0"/>
              </a:rPr>
              <a:t>conscientious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671581"/>
                </a:solidFill>
                <a:latin typeface="Calibri" panose="020F0502020204030204" pitchFamily="34" charset="0"/>
                <a:ea typeface="Calibri" panose="020F0502020204030204" pitchFamily="34" charset="0"/>
                <a:cs typeface="Times New Roman" panose="02020603050405020304" pitchFamily="18" charset="0"/>
              </a:rPr>
              <a:t>explicit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671581"/>
                </a:solidFill>
                <a:latin typeface="Calibri" panose="020F0502020204030204" pitchFamily="34" charset="0"/>
                <a:ea typeface="Calibri" panose="020F0502020204030204" pitchFamily="34" charset="0"/>
                <a:cs typeface="Times New Roman" panose="02020603050405020304" pitchFamily="18" charset="0"/>
              </a:rPr>
              <a:t>judicious</a:t>
            </a:r>
            <a:r>
              <a:rPr lang="en-US" sz="2000" dirty="0">
                <a:latin typeface="Calibri" panose="020F0502020204030204" pitchFamily="34" charset="0"/>
                <a:ea typeface="Calibri" panose="020F0502020204030204" pitchFamily="34" charset="0"/>
                <a:cs typeface="Times New Roman" panose="02020603050405020304" pitchFamily="18" charset="0"/>
              </a:rPr>
              <a:t> and </a:t>
            </a:r>
            <a:r>
              <a:rPr lang="en-US" sz="2000" b="1" dirty="0">
                <a:solidFill>
                  <a:srgbClr val="671581"/>
                </a:solidFill>
                <a:latin typeface="Calibri" panose="020F0502020204030204" pitchFamily="34" charset="0"/>
                <a:ea typeface="Calibri" panose="020F0502020204030204" pitchFamily="34" charset="0"/>
                <a:cs typeface="Times New Roman" panose="02020603050405020304" pitchFamily="18" charset="0"/>
              </a:rPr>
              <a:t>reasonable use </a:t>
            </a:r>
            <a:r>
              <a:rPr lang="en-US" sz="2000" dirty="0">
                <a:latin typeface="Calibri" panose="020F0502020204030204" pitchFamily="34" charset="0"/>
                <a:ea typeface="Calibri" panose="020F0502020204030204" pitchFamily="34" charset="0"/>
                <a:cs typeface="Times New Roman" panose="02020603050405020304" pitchFamily="18" charset="0"/>
              </a:rPr>
              <a:t>of modern, </a:t>
            </a:r>
            <a:r>
              <a:rPr lang="en-US" sz="2000" b="1" dirty="0">
                <a:solidFill>
                  <a:srgbClr val="671581"/>
                </a:solidFill>
                <a:latin typeface="Calibri" panose="020F0502020204030204" pitchFamily="34" charset="0"/>
                <a:ea typeface="Calibri" panose="020F0502020204030204" pitchFamily="34" charset="0"/>
                <a:cs typeface="Times New Roman" panose="02020603050405020304" pitchFamily="18" charset="0"/>
              </a:rPr>
              <a:t>best evidence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in making decisions about the care of individual patients. </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EBM integrates </a:t>
            </a:r>
            <a:r>
              <a:rPr lang="en-US" sz="2000" b="1" dirty="0">
                <a:solidFill>
                  <a:srgbClr val="671581"/>
                </a:solidFill>
                <a:latin typeface="Calibri" panose="020F0502020204030204" pitchFamily="34" charset="0"/>
                <a:ea typeface="Calibri" panose="020F0502020204030204" pitchFamily="34" charset="0"/>
                <a:cs typeface="Times New Roman" panose="02020603050405020304" pitchFamily="18" charset="0"/>
              </a:rPr>
              <a:t>clinical experience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and </a:t>
            </a:r>
            <a:r>
              <a:rPr lang="en-US" sz="2000" b="1" dirty="0">
                <a:solidFill>
                  <a:srgbClr val="671581"/>
                </a:solidFill>
                <a:latin typeface="Calibri" panose="020F0502020204030204" pitchFamily="34" charset="0"/>
                <a:ea typeface="Calibri" panose="020F0502020204030204" pitchFamily="34" charset="0"/>
                <a:cs typeface="Times New Roman" panose="02020603050405020304" pitchFamily="18" charset="0"/>
              </a:rPr>
              <a:t>patient values </a:t>
            </a:r>
            <a:r>
              <a:rPr lang="en-US" sz="2000" dirty="0">
                <a:latin typeface="Calibri" panose="020F0502020204030204" pitchFamily="34" charset="0"/>
                <a:ea typeface="Calibri" panose="020F0502020204030204" pitchFamily="34" charset="0"/>
                <a:cs typeface="Times New Roman" panose="02020603050405020304" pitchFamily="18" charset="0"/>
              </a:rPr>
              <a:t>with the </a:t>
            </a:r>
            <a:r>
              <a:rPr lang="en-US" sz="2000" b="1" dirty="0">
                <a:solidFill>
                  <a:srgbClr val="671581"/>
                </a:solidFill>
                <a:latin typeface="Calibri" panose="020F0502020204030204" pitchFamily="34" charset="0"/>
                <a:ea typeface="Calibri" panose="020F0502020204030204" pitchFamily="34" charset="0"/>
                <a:cs typeface="Times New Roman" panose="02020603050405020304" pitchFamily="18" charset="0"/>
              </a:rPr>
              <a:t>best available research</a:t>
            </a:r>
            <a:r>
              <a:rPr lang="en-US" sz="2000" dirty="0">
                <a:solidFill>
                  <a:srgbClr val="67158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information. </a:t>
            </a:r>
            <a:endParaRPr lang="en-US" sz="2000" dirty="0"/>
          </a:p>
        </p:txBody>
      </p:sp>
      <p:cxnSp>
        <p:nvCxnSpPr>
          <p:cNvPr id="9" name="Straight Connector 8"/>
          <p:cNvCxnSpPr/>
          <p:nvPr/>
        </p:nvCxnSpPr>
        <p:spPr>
          <a:xfrm>
            <a:off x="613504" y="4454433"/>
            <a:ext cx="338328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Feinberg School of Medicine lockup 1"/>
          <p:cNvPicPr>
            <a:picLocks noChangeAspect="1" noChangeArrowheads="1"/>
          </p:cNvPicPr>
          <p:nvPr/>
        </p:nvPicPr>
        <p:blipFill rotWithShape="1">
          <a:blip r:embed="rId4">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23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8423" y="647001"/>
            <a:ext cx="8331700" cy="1661993"/>
          </a:xfrm>
          <a:prstGeom prst="rect">
            <a:avLst/>
          </a:prstGeom>
        </p:spPr>
        <p:txBody>
          <a:bodyPr wrap="square">
            <a:spAutoFit/>
          </a:bodyPr>
          <a:lstStyle/>
          <a:p>
            <a:r>
              <a:rPr lang="en-US" sz="6600" b="1" dirty="0">
                <a:solidFill>
                  <a:srgbClr val="4A0F5D"/>
                </a:solidFill>
                <a:latin typeface="Bahnschrift Light" panose="020B0502040204020203" pitchFamily="34" charset="0"/>
              </a:rPr>
              <a:t>EVIDENCE-BASED</a:t>
            </a:r>
            <a:endParaRPr lang="en-US" sz="6000" b="1" dirty="0">
              <a:solidFill>
                <a:srgbClr val="4A0F5D"/>
              </a:solidFill>
              <a:latin typeface="Bahnschrift Light" panose="020B0502040204020203" pitchFamily="34" charset="0"/>
            </a:endParaRPr>
          </a:p>
          <a:p>
            <a:pPr algn="r"/>
            <a:r>
              <a:rPr lang="en-US" sz="3600" b="1" dirty="0">
                <a:solidFill>
                  <a:srgbClr val="910A98"/>
                </a:solidFill>
                <a:latin typeface="Bahnschrift SemiBold" panose="020B0502040204020203" pitchFamily="34" charset="0"/>
              </a:rPr>
              <a:t>MEDICINE (EBM)</a:t>
            </a:r>
            <a:endParaRPr lang="en-US" sz="3200" b="1" dirty="0">
              <a:solidFill>
                <a:srgbClr val="910A98"/>
              </a:solidFill>
              <a:latin typeface="Bahnschrift SemiBold" panose="020B0502040204020203" pitchFamily="34" charset="0"/>
            </a:endParaRPr>
          </a:p>
        </p:txBody>
      </p:sp>
      <p:sp>
        <p:nvSpPr>
          <p:cNvPr id="8" name="Rectangle 7"/>
          <p:cNvSpPr/>
          <p:nvPr/>
        </p:nvSpPr>
        <p:spPr>
          <a:xfrm>
            <a:off x="480146" y="267956"/>
            <a:ext cx="8245731" cy="646331"/>
          </a:xfrm>
          <a:prstGeom prst="rect">
            <a:avLst/>
          </a:prstGeom>
        </p:spPr>
        <p:txBody>
          <a:bodyPr wrap="square">
            <a:spAutoFit/>
          </a:bodyPr>
          <a:lstStyle/>
          <a:p>
            <a:r>
              <a:rPr lang="en-US" sz="3600" b="1" dirty="0">
                <a:solidFill>
                  <a:srgbClr val="4A0F5D"/>
                </a:solidFill>
              </a:rPr>
              <a:t>TEACHING</a:t>
            </a:r>
            <a:endParaRPr lang="en-US" sz="3200" b="1" dirty="0">
              <a:solidFill>
                <a:srgbClr val="4A0F5D"/>
              </a:solidFill>
            </a:endParaRPr>
          </a:p>
        </p:txBody>
      </p:sp>
      <p:sp>
        <p:nvSpPr>
          <p:cNvPr id="2" name="Rectangle 1"/>
          <p:cNvSpPr/>
          <p:nvPr/>
        </p:nvSpPr>
        <p:spPr>
          <a:xfrm>
            <a:off x="605692" y="2289466"/>
            <a:ext cx="3739662" cy="3108543"/>
          </a:xfrm>
          <a:prstGeom prst="rect">
            <a:avLst/>
          </a:prstGeom>
        </p:spPr>
        <p:txBody>
          <a:bodyPr wrap="square">
            <a:spAutoFit/>
          </a:bodyPr>
          <a:lstStyle/>
          <a:p>
            <a:r>
              <a:rPr lang="en-US" sz="2000" b="1" dirty="0">
                <a:solidFill>
                  <a:srgbClr val="671581"/>
                </a:solidFill>
                <a:latin typeface="Calibri" panose="020F0502020204030204" pitchFamily="34" charset="0"/>
                <a:ea typeface="Calibri" panose="020F0502020204030204" pitchFamily="34" charset="0"/>
                <a:cs typeface="Times New Roman" panose="02020603050405020304" pitchFamily="18" charset="0"/>
              </a:rPr>
              <a:t>The 5 Essential Steps of EBM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2000" dirty="0"/>
              <a:t>Convert information needs into answerable questions</a:t>
            </a:r>
          </a:p>
          <a:p>
            <a:pPr marL="342900" indent="-342900">
              <a:buFont typeface="+mj-lt"/>
              <a:buAutoNum type="arabicPeriod"/>
            </a:pPr>
            <a:r>
              <a:rPr lang="en-US" sz="2000" dirty="0"/>
              <a:t>Find the best evidence to answer the </a:t>
            </a:r>
            <a:r>
              <a:rPr lang="en-US" sz="2000" dirty="0" smtClean="0"/>
              <a:t>question</a:t>
            </a:r>
            <a:endParaRPr lang="en-US" sz="2000" dirty="0"/>
          </a:p>
          <a:p>
            <a:pPr marL="342900" indent="-342900">
              <a:buFont typeface="+mj-lt"/>
              <a:buAutoNum type="arabicPeriod"/>
            </a:pPr>
            <a:r>
              <a:rPr lang="en-US" sz="2000" dirty="0"/>
              <a:t>Critically </a:t>
            </a:r>
            <a:r>
              <a:rPr lang="en-US" sz="2000" dirty="0" smtClean="0"/>
              <a:t>appraise </a:t>
            </a:r>
            <a:r>
              <a:rPr lang="en-US" sz="2000" dirty="0"/>
              <a:t>the evidence for its validity and usefulness</a:t>
            </a:r>
          </a:p>
          <a:p>
            <a:pPr marL="342900" indent="-342900">
              <a:buFont typeface="+mj-lt"/>
              <a:buAutoNum type="arabicPeriod"/>
            </a:pPr>
            <a:r>
              <a:rPr lang="en-US" sz="2000" dirty="0"/>
              <a:t>Apply the results </a:t>
            </a:r>
          </a:p>
          <a:p>
            <a:pPr marL="342900" indent="-342900">
              <a:buFont typeface="+mj-lt"/>
              <a:buAutoNum type="arabicPeriod"/>
            </a:pPr>
            <a:r>
              <a:rPr lang="en-US" sz="2000" dirty="0" smtClean="0"/>
              <a:t>Evaluate </a:t>
            </a:r>
            <a:r>
              <a:rPr lang="en-US" sz="2000" dirty="0"/>
              <a:t>performance</a:t>
            </a:r>
          </a:p>
        </p:txBody>
      </p:sp>
      <p:graphicFrame>
        <p:nvGraphicFramePr>
          <p:cNvPr id="13" name="Diagram 12"/>
          <p:cNvGraphicFramePr/>
          <p:nvPr>
            <p:extLst>
              <p:ext uri="{D42A27DB-BD31-4B8C-83A1-F6EECF244321}">
                <p14:modId xmlns:p14="http://schemas.microsoft.com/office/powerpoint/2010/main" val="1398596725"/>
              </p:ext>
            </p:extLst>
          </p:nvPr>
        </p:nvGraphicFramePr>
        <p:xfrm>
          <a:off x="3597255" y="2390931"/>
          <a:ext cx="6251284" cy="4078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574430" y="5577842"/>
            <a:ext cx="4572000" cy="276999"/>
          </a:xfrm>
          <a:prstGeom prst="rect">
            <a:avLst/>
          </a:prstGeom>
        </p:spPr>
        <p:txBody>
          <a:bodyPr>
            <a:spAutoFit/>
          </a:bodyPr>
          <a:lstStyle/>
          <a:p>
            <a:r>
              <a:rPr lang="en-US" sz="1200" dirty="0">
                <a:hlinkClick r:id="rId8"/>
              </a:rPr>
              <a:t>https://adc.bmj.com/content/archdischild/90/8/837.full.pdf</a:t>
            </a:r>
            <a:endParaRPr lang="en-US" sz="1200" dirty="0"/>
          </a:p>
        </p:txBody>
      </p:sp>
      <p:sp>
        <p:nvSpPr>
          <p:cNvPr id="3" name="Rectangle 2"/>
          <p:cNvSpPr/>
          <p:nvPr/>
        </p:nvSpPr>
        <p:spPr>
          <a:xfrm>
            <a:off x="5502442" y="3240505"/>
            <a:ext cx="1106905" cy="731520"/>
          </a:xfrm>
          <a:prstGeom prst="rect">
            <a:avLst/>
          </a:prstGeom>
          <a:noFill/>
          <a:ln w="57150">
            <a:solidFill>
              <a:srgbClr val="FD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66021" y="3232484"/>
            <a:ext cx="1106905" cy="731520"/>
          </a:xfrm>
          <a:prstGeom prst="rect">
            <a:avLst/>
          </a:prstGeom>
          <a:noFill/>
          <a:ln w="57150">
            <a:solidFill>
              <a:srgbClr val="FD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75095" y="4331368"/>
            <a:ext cx="1106905" cy="731520"/>
          </a:xfrm>
          <a:prstGeom prst="rect">
            <a:avLst/>
          </a:prstGeom>
          <a:noFill/>
          <a:ln w="57150">
            <a:solidFill>
              <a:srgbClr val="FD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Feinberg School of Medicine lockup 1"/>
          <p:cNvPicPr>
            <a:picLocks noChangeAspect="1" noChangeArrowheads="1"/>
          </p:cNvPicPr>
          <p:nvPr/>
        </p:nvPicPr>
        <p:blipFill rotWithShape="1">
          <a:blip r:embed="rId9">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809" y="389095"/>
            <a:ext cx="2672526" cy="584775"/>
          </a:xfrm>
          <a:prstGeom prst="rect">
            <a:avLst/>
          </a:prstGeom>
        </p:spPr>
        <p:txBody>
          <a:bodyPr wrap="none">
            <a:spAutoFit/>
          </a:bodyPr>
          <a:lstStyle/>
          <a:p>
            <a:r>
              <a:rPr lang="en-US" sz="3200" b="1" dirty="0">
                <a:solidFill>
                  <a:srgbClr val="4A0F5D"/>
                </a:solidFill>
                <a:latin typeface="Bahnschrift SemiBold" panose="020B0502040204020203" pitchFamily="34" charset="0"/>
              </a:rPr>
              <a:t>Liaison Areas</a:t>
            </a:r>
          </a:p>
        </p:txBody>
      </p:sp>
      <p:sp>
        <p:nvSpPr>
          <p:cNvPr id="3" name="Flowchart: Alternate Process 2"/>
          <p:cNvSpPr/>
          <p:nvPr/>
        </p:nvSpPr>
        <p:spPr>
          <a:xfrm>
            <a:off x="660401" y="1928805"/>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Orthopaedic Surgery</a:t>
            </a:r>
          </a:p>
        </p:txBody>
      </p:sp>
      <p:sp>
        <p:nvSpPr>
          <p:cNvPr id="4" name="Rectangle 3"/>
          <p:cNvSpPr/>
          <p:nvPr/>
        </p:nvSpPr>
        <p:spPr>
          <a:xfrm>
            <a:off x="644769" y="1059718"/>
            <a:ext cx="8138284" cy="646331"/>
          </a:xfrm>
          <a:prstGeom prst="rect">
            <a:avLst/>
          </a:prstGeom>
        </p:spPr>
        <p:txBody>
          <a:bodyPr wrap="square">
            <a:spAutoFit/>
          </a:bodyPr>
          <a:lstStyle/>
          <a:p>
            <a:r>
              <a:rPr lang="en-US" dirty="0" err="1">
                <a:latin typeface="Calibri" panose="020F0502020204030204" pitchFamily="34" charset="0"/>
              </a:rPr>
              <a:t>Galter</a:t>
            </a:r>
            <a:r>
              <a:rPr lang="en-US" dirty="0">
                <a:latin typeface="Calibri" panose="020F0502020204030204" pitchFamily="34" charset="0"/>
              </a:rPr>
              <a:t> Library’s Liaison Librarian Service creates partnerships </a:t>
            </a:r>
            <a:r>
              <a:rPr lang="en-US" dirty="0" smtClean="0">
                <a:latin typeface="Calibri" panose="020F0502020204030204" pitchFamily="34" charset="0"/>
              </a:rPr>
              <a:t>by </a:t>
            </a:r>
            <a:r>
              <a:rPr lang="en-US" dirty="0">
                <a:latin typeface="Calibri" panose="020F0502020204030204" pitchFamily="34" charset="0"/>
              </a:rPr>
              <a:t>pairing librarians with departments, centers, institutes, and programs at Feinberg School of Medicine.</a:t>
            </a:r>
            <a:endParaRPr lang="en-US" dirty="0"/>
          </a:p>
        </p:txBody>
      </p:sp>
      <p:sp>
        <p:nvSpPr>
          <p:cNvPr id="9" name="Flowchart: Alternate Process 8"/>
          <p:cNvSpPr/>
          <p:nvPr/>
        </p:nvSpPr>
        <p:spPr>
          <a:xfrm>
            <a:off x="660401" y="2334535"/>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Otolaryngology-Head and Neck Surgery</a:t>
            </a:r>
          </a:p>
        </p:txBody>
      </p:sp>
      <p:sp>
        <p:nvSpPr>
          <p:cNvPr id="10" name="Flowchart: Alternate Process 9"/>
          <p:cNvSpPr/>
          <p:nvPr/>
        </p:nvSpPr>
        <p:spPr>
          <a:xfrm>
            <a:off x="660401" y="2740265"/>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Physical Medicine and Rehabilitation</a:t>
            </a:r>
          </a:p>
        </p:txBody>
      </p:sp>
      <p:sp>
        <p:nvSpPr>
          <p:cNvPr id="11" name="Flowchart: Alternate Process 10"/>
          <p:cNvSpPr/>
          <p:nvPr/>
        </p:nvSpPr>
        <p:spPr>
          <a:xfrm>
            <a:off x="660401" y="3145995"/>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Physical Therapy and Human Movement Sciences</a:t>
            </a:r>
          </a:p>
        </p:txBody>
      </p:sp>
      <p:sp>
        <p:nvSpPr>
          <p:cNvPr id="12" name="Flowchart: Alternate Process 11"/>
          <p:cNvSpPr/>
          <p:nvPr/>
        </p:nvSpPr>
        <p:spPr>
          <a:xfrm>
            <a:off x="660401" y="3551725"/>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B70CC0"/>
                </a:solidFill>
              </a:rPr>
              <a:t>Preventive Medicine</a:t>
            </a:r>
          </a:p>
        </p:txBody>
      </p:sp>
      <p:sp>
        <p:nvSpPr>
          <p:cNvPr id="16" name="Flowchart: Alternate Process 15"/>
          <p:cNvSpPr/>
          <p:nvPr/>
        </p:nvSpPr>
        <p:spPr>
          <a:xfrm>
            <a:off x="660401" y="3957455"/>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Radiology</a:t>
            </a:r>
          </a:p>
        </p:txBody>
      </p:sp>
      <p:sp>
        <p:nvSpPr>
          <p:cNvPr id="17" name="Flowchart: Alternate Process 16"/>
          <p:cNvSpPr/>
          <p:nvPr/>
        </p:nvSpPr>
        <p:spPr>
          <a:xfrm>
            <a:off x="660401" y="4363185"/>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Radiation Oncology</a:t>
            </a:r>
          </a:p>
        </p:txBody>
      </p:sp>
      <p:sp>
        <p:nvSpPr>
          <p:cNvPr id="18" name="Flowchart: Alternate Process 17"/>
          <p:cNvSpPr/>
          <p:nvPr/>
        </p:nvSpPr>
        <p:spPr>
          <a:xfrm>
            <a:off x="668217" y="4768915"/>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B70CC0"/>
                </a:solidFill>
              </a:rPr>
              <a:t>Surgery</a:t>
            </a:r>
          </a:p>
        </p:txBody>
      </p:sp>
      <p:sp>
        <p:nvSpPr>
          <p:cNvPr id="19" name="Flowchart: Alternate Process 18"/>
          <p:cNvSpPr/>
          <p:nvPr/>
        </p:nvSpPr>
        <p:spPr>
          <a:xfrm>
            <a:off x="656492" y="5174645"/>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Comprehensive Transplant Center</a:t>
            </a:r>
          </a:p>
        </p:txBody>
      </p:sp>
      <p:sp>
        <p:nvSpPr>
          <p:cNvPr id="20" name="Flowchart: Alternate Process 19"/>
          <p:cNvSpPr/>
          <p:nvPr/>
        </p:nvSpPr>
        <p:spPr>
          <a:xfrm>
            <a:off x="656492" y="5580375"/>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B70CC0"/>
                </a:solidFill>
              </a:rPr>
              <a:t>Center for </a:t>
            </a:r>
            <a:r>
              <a:rPr lang="en-US" sz="1400" dirty="0" smtClean="0">
                <a:solidFill>
                  <a:srgbClr val="B70CC0"/>
                </a:solidFill>
              </a:rPr>
              <a:t>Health Equity Transformation</a:t>
            </a:r>
            <a:endParaRPr lang="en-US" sz="1400" dirty="0">
              <a:solidFill>
                <a:srgbClr val="B70CC0"/>
              </a:solidFill>
            </a:endParaRPr>
          </a:p>
        </p:txBody>
      </p:sp>
      <p:sp>
        <p:nvSpPr>
          <p:cNvPr id="21" name="Flowchart: Alternate Process 20"/>
          <p:cNvSpPr/>
          <p:nvPr/>
        </p:nvSpPr>
        <p:spPr>
          <a:xfrm>
            <a:off x="4767383" y="1955789"/>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B70CC0"/>
                </a:solidFill>
              </a:rPr>
              <a:t>Center for Community Health</a:t>
            </a:r>
          </a:p>
        </p:txBody>
      </p:sp>
      <p:sp>
        <p:nvSpPr>
          <p:cNvPr id="22" name="Flowchart: Alternate Process 21"/>
          <p:cNvSpPr/>
          <p:nvPr/>
        </p:nvSpPr>
        <p:spPr>
          <a:xfrm>
            <a:off x="4767383" y="2367883"/>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Center for Population Health Sciences</a:t>
            </a:r>
            <a:endParaRPr lang="en-US" sz="1400" dirty="0">
              <a:solidFill>
                <a:schemeClr val="tx1"/>
              </a:solidFill>
            </a:endParaRPr>
          </a:p>
        </p:txBody>
      </p:sp>
      <p:sp>
        <p:nvSpPr>
          <p:cNvPr id="23" name="Flowchart: Alternate Process 22"/>
          <p:cNvSpPr/>
          <p:nvPr/>
        </p:nvSpPr>
        <p:spPr>
          <a:xfrm>
            <a:off x="4767383" y="2779977"/>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a:solidFill>
                  <a:schemeClr val="tx1"/>
                </a:solidFill>
              </a:rPr>
              <a:t>Osher Center for Integrative Medicine </a:t>
            </a:r>
            <a:endParaRPr lang="en-US" sz="1400" dirty="0">
              <a:solidFill>
                <a:schemeClr val="tx1"/>
              </a:solidFill>
            </a:endParaRPr>
          </a:p>
        </p:txBody>
      </p:sp>
      <p:sp>
        <p:nvSpPr>
          <p:cNvPr id="24" name="Flowchart: Alternate Process 23"/>
          <p:cNvSpPr/>
          <p:nvPr/>
        </p:nvSpPr>
        <p:spPr>
          <a:xfrm>
            <a:off x="4767383" y="3192071"/>
            <a:ext cx="3884246" cy="332150"/>
          </a:xfrm>
          <a:prstGeom prst="flowChartAlternateProcess">
            <a:avLst/>
          </a:prstGeom>
          <a:solidFill>
            <a:schemeClr val="bg1"/>
          </a:solidFill>
          <a:ln w="28575">
            <a:solidFill>
              <a:srgbClr val="531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B70CC0"/>
                </a:solidFill>
              </a:rPr>
              <a:t>Institute for Global Health</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569" y="3663149"/>
            <a:ext cx="3909274" cy="2458577"/>
          </a:xfrm>
          <a:prstGeom prst="rect">
            <a:avLst/>
          </a:prstGeom>
        </p:spPr>
      </p:pic>
      <p:pic>
        <p:nvPicPr>
          <p:cNvPr id="26" name="Picture 2" descr="Feinberg School of Medicine lockup 1"/>
          <p:cNvPicPr>
            <a:picLocks noChangeAspect="1" noChangeArrowheads="1"/>
          </p:cNvPicPr>
          <p:nvPr/>
        </p:nvPicPr>
        <p:blipFill rotWithShape="1">
          <a:blip r:embed="rId3">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975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4057" y="528506"/>
            <a:ext cx="3321537" cy="5755422"/>
          </a:xfrm>
          <a:prstGeom prst="rect">
            <a:avLst/>
          </a:prstGeom>
        </p:spPr>
        <p:txBody>
          <a:bodyPr wrap="square">
            <a:spAutoFit/>
          </a:bodyPr>
          <a:lstStyle/>
          <a:p>
            <a:r>
              <a:rPr lang="en-US" sz="3600" dirty="0" smtClean="0">
                <a:solidFill>
                  <a:srgbClr val="4A0F5D"/>
                </a:solidFill>
                <a:latin typeface="Bahnschrift" panose="020B0502040204020203" pitchFamily="34" charset="0"/>
              </a:rPr>
              <a:t>Community </a:t>
            </a:r>
            <a:r>
              <a:rPr lang="en-US" sz="3600" dirty="0">
                <a:solidFill>
                  <a:srgbClr val="4A0F5D"/>
                </a:solidFill>
                <a:latin typeface="Bahnschrift" panose="020B0502040204020203" pitchFamily="34" charset="0"/>
              </a:rPr>
              <a:t>Engagement </a:t>
            </a:r>
          </a:p>
          <a:p>
            <a:r>
              <a:rPr lang="en-US" sz="3600" dirty="0">
                <a:solidFill>
                  <a:srgbClr val="4A0F5D"/>
                </a:solidFill>
                <a:latin typeface="Bahnschrift" panose="020B0502040204020203" pitchFamily="34" charset="0"/>
              </a:rPr>
              <a:t>at Feinberg</a:t>
            </a:r>
          </a:p>
          <a:p>
            <a:endParaRPr lang="en-US" sz="4000" dirty="0"/>
          </a:p>
          <a:p>
            <a:r>
              <a:rPr lang="en-US" i="1" dirty="0"/>
              <a:t>“We live our mission to improve human health beyond the individual patient. This means </a:t>
            </a:r>
            <a:r>
              <a:rPr lang="en-US" b="1" i="1" dirty="0"/>
              <a:t>making a genuine commitment to meeting the needs of the diverse neighborhoods and populations we serve</a:t>
            </a:r>
            <a:r>
              <a:rPr lang="en-US" i="1" dirty="0"/>
              <a:t>.” </a:t>
            </a:r>
          </a:p>
          <a:p>
            <a:endParaRPr lang="en-US" i="1" dirty="0"/>
          </a:p>
          <a:p>
            <a:endParaRPr lang="en-US" dirty="0"/>
          </a:p>
          <a:p>
            <a:endParaRPr lang="en-US" dirty="0"/>
          </a:p>
          <a:p>
            <a:endParaRPr lang="en-US" dirty="0"/>
          </a:p>
          <a:p>
            <a:endParaRPr lang="en-US" dirty="0"/>
          </a:p>
        </p:txBody>
      </p:sp>
      <p:pic>
        <p:nvPicPr>
          <p:cNvPr id="4" name="Picture 2" descr="Map of Chicago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691" y="681053"/>
            <a:ext cx="4812603" cy="46025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0537" y="5352967"/>
            <a:ext cx="8496065" cy="523220"/>
          </a:xfrm>
          <a:prstGeom prst="rect">
            <a:avLst/>
          </a:prstGeom>
        </p:spPr>
        <p:txBody>
          <a:bodyPr wrap="square">
            <a:spAutoFit/>
          </a:bodyPr>
          <a:lstStyle/>
          <a:p>
            <a:pPr lvl="0" defTabSz="914400" eaLnBrk="0" fontAlgn="base" hangingPunct="0">
              <a:spcBef>
                <a:spcPct val="0"/>
              </a:spcBef>
              <a:spcAft>
                <a:spcPct val="0"/>
              </a:spcAft>
            </a:pPr>
            <a:r>
              <a:rPr lang="en-US" altLang="en-US" sz="1400" dirty="0">
                <a:solidFill>
                  <a:srgbClr val="54585A"/>
                </a:solidFill>
                <a:latin typeface="Calibri" panose="020F0502020204030204" pitchFamily="34" charset="0"/>
                <a:cs typeface="Calibri" panose="020F0502020204030204" pitchFamily="34" charset="0"/>
              </a:rPr>
              <a:t>In 2017, Feinberg investigations involved 737 community performance sites in Illinois, 473 in other U.S. locations and 398 internationally.</a:t>
            </a:r>
          </a:p>
        </p:txBody>
      </p:sp>
      <p:pic>
        <p:nvPicPr>
          <p:cNvPr id="6" name="Picture 2" descr="Feinberg School of Medicine lockup 1"/>
          <p:cNvPicPr>
            <a:picLocks noChangeAspect="1" noChangeArrowheads="1"/>
          </p:cNvPicPr>
          <p:nvPr/>
        </p:nvPicPr>
        <p:blipFill rotWithShape="1">
          <a:blip r:embed="rId4">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758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524658"/>
            <a:ext cx="9144000" cy="5428954"/>
            <a:chOff x="0" y="712032"/>
            <a:chExt cx="9144000" cy="5411450"/>
          </a:xfrm>
        </p:grpSpPr>
        <p:sp>
          <p:nvSpPr>
            <p:cNvPr id="2" name="Rectangle 1"/>
            <p:cNvSpPr/>
            <p:nvPr/>
          </p:nvSpPr>
          <p:spPr>
            <a:xfrm>
              <a:off x="0" y="712032"/>
              <a:ext cx="9144000" cy="5411450"/>
            </a:xfrm>
            <a:prstGeom prst="rect">
              <a:avLst/>
            </a:prstGeom>
            <a:gradFill flip="none" rotWithShape="1">
              <a:gsLst>
                <a:gs pos="80000">
                  <a:srgbClr val="601478"/>
                </a:gs>
                <a:gs pos="0">
                  <a:srgbClr val="320A3E"/>
                </a:gs>
                <a:gs pos="100000">
                  <a:srgbClr val="8F1EB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22292" y="1163285"/>
              <a:ext cx="4699417" cy="1004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Bahnschrift SemiBold" panose="020B0502040204020203" pitchFamily="34" charset="0"/>
                </a:rPr>
                <a:t>Community Partnerships</a:t>
              </a:r>
            </a:p>
            <a:p>
              <a:pPr algn="ctr"/>
              <a:r>
                <a:rPr lang="en-US" sz="2000" dirty="0">
                  <a:latin typeface="Bahnschrift SemiBold" panose="020B0502040204020203" pitchFamily="34" charset="0"/>
                </a:rPr>
                <a:t>Taking EBM Training to the Community</a:t>
              </a:r>
            </a:p>
            <a:p>
              <a:pPr algn="ctr"/>
              <a:endParaRPr lang="en-US" dirty="0"/>
            </a:p>
          </p:txBody>
        </p:sp>
        <p:cxnSp>
          <p:nvCxnSpPr>
            <p:cNvPr id="5" name="Straight Connector 4"/>
            <p:cNvCxnSpPr/>
            <p:nvPr/>
          </p:nvCxnSpPr>
          <p:spPr>
            <a:xfrm>
              <a:off x="3794760" y="2188364"/>
              <a:ext cx="15544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672767" y="2532411"/>
            <a:ext cx="1843790" cy="2773181"/>
            <a:chOff x="539645" y="2563318"/>
            <a:chExt cx="1843790" cy="2773181"/>
          </a:xfrm>
        </p:grpSpPr>
        <p:sp>
          <p:nvSpPr>
            <p:cNvPr id="6" name="Rectangle 5"/>
            <p:cNvSpPr/>
            <p:nvPr/>
          </p:nvSpPr>
          <p:spPr>
            <a:xfrm>
              <a:off x="547140" y="2563318"/>
              <a:ext cx="1828800" cy="2773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9645" y="4684424"/>
              <a:ext cx="1843790" cy="430887"/>
            </a:xfrm>
            <a:prstGeom prst="rect">
              <a:avLst/>
            </a:prstGeom>
            <a:noFill/>
          </p:spPr>
          <p:txBody>
            <a:bodyPr wrap="square" rtlCol="0">
              <a:spAutoFit/>
            </a:bodyPr>
            <a:lstStyle/>
            <a:p>
              <a:pPr algn="ctr"/>
              <a:r>
                <a:rPr lang="en-US" sz="2200" dirty="0" err="1"/>
                <a:t>ChicagoCHEC</a:t>
              </a:r>
              <a:endParaRPr lang="en-US" sz="2200" dirty="0"/>
            </a:p>
          </p:txBody>
        </p:sp>
        <p:cxnSp>
          <p:nvCxnSpPr>
            <p:cNvPr id="11" name="Straight Connector 10"/>
            <p:cNvCxnSpPr/>
            <p:nvPr/>
          </p:nvCxnSpPr>
          <p:spPr>
            <a:xfrm>
              <a:off x="1232940" y="4474564"/>
              <a:ext cx="457200" cy="0"/>
            </a:xfrm>
            <a:prstGeom prst="line">
              <a:avLst/>
            </a:prstGeom>
            <a:ln w="28575">
              <a:solidFill>
                <a:srgbClr val="910A98"/>
              </a:solidFill>
            </a:ln>
          </p:spPr>
          <p:style>
            <a:lnRef idx="1">
              <a:schemeClr val="accent1"/>
            </a:lnRef>
            <a:fillRef idx="0">
              <a:schemeClr val="accent1"/>
            </a:fillRef>
            <a:effectRef idx="0">
              <a:schemeClr val="accent1"/>
            </a:effectRef>
            <a:fontRef idx="minor">
              <a:schemeClr val="tx1"/>
            </a:fontRef>
          </p:style>
        </p:cxnSp>
        <p:pic>
          <p:nvPicPr>
            <p:cNvPr id="12" name="Picture 2" descr="students.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24540" t="-1097" r="48088" b="1097"/>
            <a:stretch/>
          </p:blipFill>
          <p:spPr bwMode="auto">
            <a:xfrm>
              <a:off x="784950" y="2848131"/>
              <a:ext cx="1353180" cy="1356770"/>
            </a:xfrm>
            <a:prstGeom prst="ellipse">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577475" y="2512424"/>
            <a:ext cx="1843790" cy="2808102"/>
            <a:chOff x="2621612" y="2565817"/>
            <a:chExt cx="1843790" cy="2808102"/>
          </a:xfrm>
        </p:grpSpPr>
        <p:grpSp>
          <p:nvGrpSpPr>
            <p:cNvPr id="30" name="Group 29"/>
            <p:cNvGrpSpPr/>
            <p:nvPr/>
          </p:nvGrpSpPr>
          <p:grpSpPr>
            <a:xfrm>
              <a:off x="2621612" y="2565817"/>
              <a:ext cx="1843790" cy="2808102"/>
              <a:chOff x="2621612" y="2565817"/>
              <a:chExt cx="1843790" cy="2808102"/>
            </a:xfrm>
          </p:grpSpPr>
          <p:sp>
            <p:nvSpPr>
              <p:cNvPr id="15" name="Rectangle 14"/>
              <p:cNvSpPr/>
              <p:nvPr/>
            </p:nvSpPr>
            <p:spPr>
              <a:xfrm>
                <a:off x="2629107" y="2565817"/>
                <a:ext cx="1828800" cy="2773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21612" y="4604478"/>
                <a:ext cx="1843790" cy="769441"/>
              </a:xfrm>
              <a:prstGeom prst="rect">
                <a:avLst/>
              </a:prstGeom>
              <a:noFill/>
            </p:spPr>
            <p:txBody>
              <a:bodyPr wrap="square" rtlCol="0">
                <a:spAutoFit/>
              </a:bodyPr>
              <a:lstStyle/>
              <a:p>
                <a:pPr algn="ctr"/>
                <a:r>
                  <a:rPr lang="en-US" sz="2200" dirty="0"/>
                  <a:t>“Health for All”</a:t>
                </a:r>
              </a:p>
            </p:txBody>
          </p:sp>
          <p:cxnSp>
            <p:nvCxnSpPr>
              <p:cNvPr id="17" name="Straight Connector 16"/>
              <p:cNvCxnSpPr/>
              <p:nvPr/>
            </p:nvCxnSpPr>
            <p:spPr>
              <a:xfrm>
                <a:off x="3314907" y="4477063"/>
                <a:ext cx="457200" cy="0"/>
              </a:xfrm>
              <a:prstGeom prst="line">
                <a:avLst/>
              </a:prstGeom>
              <a:ln w="28575">
                <a:solidFill>
                  <a:srgbClr val="910A98"/>
                </a:solidFill>
              </a:ln>
            </p:spPr>
            <p:style>
              <a:lnRef idx="1">
                <a:schemeClr val="accent1"/>
              </a:lnRef>
              <a:fillRef idx="0">
                <a:schemeClr val="accent1"/>
              </a:fillRef>
              <a:effectRef idx="0">
                <a:schemeClr val="accent1"/>
              </a:effectRef>
              <a:fontRef idx="minor">
                <a:schemeClr val="tx1"/>
              </a:fontRef>
            </p:style>
          </p:cxnSp>
        </p:grpSp>
        <p:pic>
          <p:nvPicPr>
            <p:cNvPr id="33" name="Picture 4" descr="Chicago Public Library: Harold Washington Library Center | Poets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95" t="1336" r="12442" b="761"/>
            <a:stretch/>
          </p:blipFill>
          <p:spPr bwMode="auto">
            <a:xfrm>
              <a:off x="2871173" y="2855626"/>
              <a:ext cx="1363548" cy="1346418"/>
            </a:xfrm>
            <a:prstGeom prst="ellipse">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6768059" y="2512423"/>
            <a:ext cx="1993692" cy="2773181"/>
            <a:chOff x="4676931" y="2573312"/>
            <a:chExt cx="1993692" cy="2773181"/>
          </a:xfrm>
        </p:grpSpPr>
        <p:grpSp>
          <p:nvGrpSpPr>
            <p:cNvPr id="31" name="Group 30"/>
            <p:cNvGrpSpPr/>
            <p:nvPr/>
          </p:nvGrpSpPr>
          <p:grpSpPr>
            <a:xfrm>
              <a:off x="4676931" y="2573312"/>
              <a:ext cx="1993692" cy="2773181"/>
              <a:chOff x="4676931" y="2573312"/>
              <a:chExt cx="1993692" cy="2773181"/>
            </a:xfrm>
          </p:grpSpPr>
          <p:sp>
            <p:nvSpPr>
              <p:cNvPr id="20" name="Rectangle 19"/>
              <p:cNvSpPr/>
              <p:nvPr/>
            </p:nvSpPr>
            <p:spPr>
              <a:xfrm>
                <a:off x="4711074" y="2573312"/>
                <a:ext cx="1828800" cy="2773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676931" y="4567003"/>
                <a:ext cx="1993692" cy="769441"/>
              </a:xfrm>
              <a:prstGeom prst="rect">
                <a:avLst/>
              </a:prstGeom>
              <a:noFill/>
            </p:spPr>
            <p:txBody>
              <a:bodyPr wrap="square" rtlCol="0">
                <a:spAutoFit/>
              </a:bodyPr>
              <a:lstStyle/>
              <a:p>
                <a:pPr algn="ctr"/>
                <a:r>
                  <a:rPr lang="en-US" sz="2200" dirty="0"/>
                  <a:t>St. Charles Public Library</a:t>
                </a:r>
              </a:p>
            </p:txBody>
          </p:sp>
          <p:cxnSp>
            <p:nvCxnSpPr>
              <p:cNvPr id="22" name="Straight Connector 21"/>
              <p:cNvCxnSpPr/>
              <p:nvPr/>
            </p:nvCxnSpPr>
            <p:spPr>
              <a:xfrm>
                <a:off x="5396874" y="4484558"/>
                <a:ext cx="457200" cy="0"/>
              </a:xfrm>
              <a:prstGeom prst="line">
                <a:avLst/>
              </a:prstGeom>
              <a:ln w="28575">
                <a:solidFill>
                  <a:srgbClr val="910A98"/>
                </a:solidFill>
              </a:ln>
            </p:spPr>
            <p:style>
              <a:lnRef idx="1">
                <a:schemeClr val="accent1"/>
              </a:lnRef>
              <a:fillRef idx="0">
                <a:schemeClr val="accent1"/>
              </a:fillRef>
              <a:effectRef idx="0">
                <a:schemeClr val="accent1"/>
              </a:effectRef>
              <a:fontRef idx="minor">
                <a:schemeClr val="tx1"/>
              </a:fontRef>
            </p:style>
          </p:cxnSp>
        </p:grpSp>
        <p:pic>
          <p:nvPicPr>
            <p:cNvPr id="34" name="Picture 2" descr="https://www.scpld.org/sites/default/files/resize/styles/panopoly_image_original/public/st._charles_outreach_team_photo-468x379.jpg?itok=UBbMxBBB"/>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67" r="11505"/>
            <a:stretch/>
          </p:blipFill>
          <p:spPr bwMode="auto">
            <a:xfrm>
              <a:off x="4937438" y="2848131"/>
              <a:ext cx="1403402" cy="1394008"/>
            </a:xfrm>
            <a:prstGeom prst="ellipse">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482183" y="2512423"/>
            <a:ext cx="1843790" cy="2773181"/>
            <a:chOff x="6785547" y="2573312"/>
            <a:chExt cx="1843790" cy="2773181"/>
          </a:xfrm>
        </p:grpSpPr>
        <p:grpSp>
          <p:nvGrpSpPr>
            <p:cNvPr id="32" name="Group 31"/>
            <p:cNvGrpSpPr/>
            <p:nvPr/>
          </p:nvGrpSpPr>
          <p:grpSpPr>
            <a:xfrm>
              <a:off x="6785547" y="2573312"/>
              <a:ext cx="1843790" cy="2773181"/>
              <a:chOff x="6785547" y="2573312"/>
              <a:chExt cx="1843790" cy="2773181"/>
            </a:xfrm>
          </p:grpSpPr>
          <p:sp>
            <p:nvSpPr>
              <p:cNvPr id="25" name="Rectangle 24"/>
              <p:cNvSpPr/>
              <p:nvPr/>
            </p:nvSpPr>
            <p:spPr>
              <a:xfrm>
                <a:off x="6793042" y="2573312"/>
                <a:ext cx="1828800" cy="2773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785547" y="4694418"/>
                <a:ext cx="1843790" cy="430887"/>
              </a:xfrm>
              <a:prstGeom prst="rect">
                <a:avLst/>
              </a:prstGeom>
              <a:noFill/>
            </p:spPr>
            <p:txBody>
              <a:bodyPr wrap="square" rtlCol="0">
                <a:spAutoFit/>
              </a:bodyPr>
              <a:lstStyle/>
              <a:p>
                <a:pPr algn="ctr"/>
                <a:r>
                  <a:rPr lang="en-US" sz="2200" dirty="0"/>
                  <a:t>NM Scholars</a:t>
                </a:r>
              </a:p>
            </p:txBody>
          </p:sp>
          <p:cxnSp>
            <p:nvCxnSpPr>
              <p:cNvPr id="27" name="Straight Connector 26"/>
              <p:cNvCxnSpPr/>
              <p:nvPr/>
            </p:nvCxnSpPr>
            <p:spPr>
              <a:xfrm>
                <a:off x="7478842" y="4484558"/>
                <a:ext cx="457200" cy="0"/>
              </a:xfrm>
              <a:prstGeom prst="line">
                <a:avLst/>
              </a:prstGeom>
              <a:ln w="28575">
                <a:solidFill>
                  <a:srgbClr val="910A98"/>
                </a:solidFill>
              </a:ln>
            </p:spPr>
            <p:style>
              <a:lnRef idx="1">
                <a:schemeClr val="accent1"/>
              </a:lnRef>
              <a:fillRef idx="0">
                <a:schemeClr val="accent1"/>
              </a:fillRef>
              <a:effectRef idx="0">
                <a:schemeClr val="accent1"/>
              </a:effectRef>
              <a:fontRef idx="minor">
                <a:schemeClr val="tx1"/>
              </a:fontRef>
            </p:style>
          </p:cxnSp>
        </p:grpSp>
        <p:pic>
          <p:nvPicPr>
            <p:cNvPr id="35" name="Picture 2" descr="https://scholars.nm.org/uploads/9/0/7/8/90786781/published/group-shot-2017-1.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13" t="520" r="60870" b="32422"/>
            <a:stretch/>
          </p:blipFill>
          <p:spPr bwMode="auto">
            <a:xfrm>
              <a:off x="7031300" y="2863288"/>
              <a:ext cx="1357549" cy="1353312"/>
            </a:xfrm>
            <a:prstGeom prst="ellipse">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pic>
        <p:nvPicPr>
          <p:cNvPr id="39" name="Picture 2" descr="Feinberg School of Medicine lockup 1"/>
          <p:cNvPicPr>
            <a:picLocks noChangeAspect="1" noChangeArrowheads="1"/>
          </p:cNvPicPr>
          <p:nvPr/>
        </p:nvPicPr>
        <p:blipFill rotWithShape="1">
          <a:blip r:embed="rId7">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85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465" y="602428"/>
            <a:ext cx="5085411" cy="972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4A0F5D"/>
                </a:solidFill>
                <a:latin typeface="Bahnschrift SemiBold" panose="020B0502040204020203" pitchFamily="34" charset="0"/>
              </a:rPr>
              <a:t>NM Scholars</a:t>
            </a:r>
          </a:p>
          <a:p>
            <a:r>
              <a:rPr lang="en-US" sz="2000" dirty="0">
                <a:solidFill>
                  <a:srgbClr val="811BA1"/>
                </a:solidFill>
                <a:latin typeface="Bahnschrift SemiBold" panose="020B0502040204020203" pitchFamily="34" charset="0"/>
              </a:rPr>
              <a:t>Northwestern Medicine Scholars Program</a:t>
            </a:r>
            <a:endParaRPr lang="en-US" dirty="0">
              <a:solidFill>
                <a:srgbClr val="811BA1"/>
              </a:solidFill>
              <a:latin typeface="Bahnschrift SemiBold" panose="020B0502040204020203" pitchFamily="34" charset="0"/>
            </a:endParaRPr>
          </a:p>
          <a:p>
            <a:pPr algn="ctr"/>
            <a:endParaRPr lang="en-US" dirty="0">
              <a:solidFill>
                <a:srgbClr val="811BA1"/>
              </a:solidFill>
            </a:endParaRPr>
          </a:p>
        </p:txBody>
      </p:sp>
      <p:pic>
        <p:nvPicPr>
          <p:cNvPr id="3" name="Picture 2" descr="https://scholars.nm.org/uploads/9/0/7/8/90786781/published/group-shot-2017-1.jpeg"/>
          <p:cNvPicPr>
            <a:picLocks noChangeAspect="1" noChangeArrowheads="1"/>
          </p:cNvPicPr>
          <p:nvPr/>
        </p:nvPicPr>
        <p:blipFill rotWithShape="1">
          <a:blip r:embed="rId3">
            <a:extLst>
              <a:ext uri="{28A0092B-C50C-407E-A947-70E740481C1C}">
                <a14:useLocalDpi xmlns:a14="http://schemas.microsoft.com/office/drawing/2010/main" val="0"/>
              </a:ext>
            </a:extLst>
          </a:blip>
          <a:srcRect l="4699" r="5477"/>
          <a:stretch/>
        </p:blipFill>
        <p:spPr bwMode="auto">
          <a:xfrm>
            <a:off x="535900" y="2736804"/>
            <a:ext cx="4279949" cy="24733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8465" y="1661441"/>
            <a:ext cx="8237094" cy="646331"/>
          </a:xfrm>
          <a:prstGeom prst="rect">
            <a:avLst/>
          </a:prstGeom>
        </p:spPr>
        <p:txBody>
          <a:bodyPr wrap="square">
            <a:spAutoFit/>
          </a:bodyPr>
          <a:lstStyle/>
          <a:p>
            <a:r>
              <a:rPr lang="en-US" sz="1200" dirty="0">
                <a:solidFill>
                  <a:srgbClr val="333333"/>
                </a:solidFill>
                <a:latin typeface="Open Sans"/>
              </a:rPr>
              <a:t>The Northwestern Medicine Scholars Program at Westinghouse College Prep </a:t>
            </a:r>
            <a:r>
              <a:rPr lang="en-US" sz="1200" dirty="0" smtClean="0">
                <a:solidFill>
                  <a:srgbClr val="333333"/>
                </a:solidFill>
                <a:latin typeface="Open Sans"/>
              </a:rPr>
              <a:t>high school is </a:t>
            </a:r>
            <a:r>
              <a:rPr lang="en-US" sz="1200" dirty="0">
                <a:solidFill>
                  <a:srgbClr val="333333"/>
                </a:solidFill>
                <a:latin typeface="Open Sans"/>
              </a:rPr>
              <a:t>a unique partnership that joins the Northwestern University Feinberg School of Medicine and Northwestern Memorial Hospital in an effort to inspire talented high school students to consider careers in Medicine and Science.</a:t>
            </a:r>
            <a:endParaRPr lang="en-US" sz="1200" dirty="0"/>
          </a:p>
        </p:txBody>
      </p:sp>
      <p:grpSp>
        <p:nvGrpSpPr>
          <p:cNvPr id="32" name="Group 31"/>
          <p:cNvGrpSpPr/>
          <p:nvPr/>
        </p:nvGrpSpPr>
        <p:grpSpPr>
          <a:xfrm>
            <a:off x="5091040" y="2634916"/>
            <a:ext cx="3529735" cy="349926"/>
            <a:chOff x="5224520" y="2945225"/>
            <a:chExt cx="3529735" cy="349926"/>
          </a:xfrm>
        </p:grpSpPr>
        <p:grpSp>
          <p:nvGrpSpPr>
            <p:cNvPr id="6" name="Group 5"/>
            <p:cNvGrpSpPr/>
            <p:nvPr/>
          </p:nvGrpSpPr>
          <p:grpSpPr>
            <a:xfrm>
              <a:off x="5224520" y="2986988"/>
              <a:ext cx="308163" cy="308163"/>
              <a:chOff x="3149601" y="3255093"/>
              <a:chExt cx="308163" cy="308163"/>
            </a:xfrm>
          </p:grpSpPr>
          <p:sp>
            <p:nvSpPr>
              <p:cNvPr id="8" name="Oval 7"/>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8"/>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7" name="Rectangle 6"/>
            <p:cNvSpPr/>
            <p:nvPr/>
          </p:nvSpPr>
          <p:spPr>
            <a:xfrm>
              <a:off x="5651724" y="2945225"/>
              <a:ext cx="3102531" cy="338554"/>
            </a:xfrm>
            <a:prstGeom prst="rect">
              <a:avLst/>
            </a:prstGeom>
          </p:spPr>
          <p:txBody>
            <a:bodyPr wrap="square">
              <a:spAutoFit/>
            </a:bodyPr>
            <a:lstStyle/>
            <a:p>
              <a:r>
                <a:rPr lang="en-US" sz="1600" b="1" dirty="0"/>
                <a:t>Audience: </a:t>
              </a:r>
              <a:r>
                <a:rPr lang="en-US" sz="1600" dirty="0"/>
                <a:t>High school students</a:t>
              </a:r>
            </a:p>
          </p:txBody>
        </p:sp>
      </p:grpSp>
      <p:grpSp>
        <p:nvGrpSpPr>
          <p:cNvPr id="5" name="Group 4"/>
          <p:cNvGrpSpPr/>
          <p:nvPr/>
        </p:nvGrpSpPr>
        <p:grpSpPr>
          <a:xfrm>
            <a:off x="5091040" y="3073640"/>
            <a:ext cx="3645818" cy="584775"/>
            <a:chOff x="5224520" y="3403182"/>
            <a:chExt cx="3645818" cy="584775"/>
          </a:xfrm>
        </p:grpSpPr>
        <p:sp>
          <p:nvSpPr>
            <p:cNvPr id="11" name="Rectangle 10"/>
            <p:cNvSpPr/>
            <p:nvPr/>
          </p:nvSpPr>
          <p:spPr>
            <a:xfrm>
              <a:off x="5659219" y="3403182"/>
              <a:ext cx="3211119" cy="584775"/>
            </a:xfrm>
            <a:prstGeom prst="rect">
              <a:avLst/>
            </a:prstGeom>
          </p:spPr>
          <p:txBody>
            <a:bodyPr wrap="square">
              <a:spAutoFit/>
            </a:bodyPr>
            <a:lstStyle/>
            <a:p>
              <a:r>
                <a:rPr lang="en-US" sz="1600" b="1" dirty="0"/>
                <a:t>Time: </a:t>
              </a:r>
              <a:r>
                <a:rPr lang="en-US" sz="1600" dirty="0"/>
                <a:t>1-hour hands-on training at the </a:t>
              </a:r>
              <a:r>
                <a:rPr lang="en-US" sz="1600" dirty="0" smtClean="0"/>
                <a:t>library (annual program)</a:t>
              </a:r>
              <a:endParaRPr lang="en-US" sz="1600" dirty="0"/>
            </a:p>
          </p:txBody>
        </p:sp>
        <p:grpSp>
          <p:nvGrpSpPr>
            <p:cNvPr id="40" name="Group 39"/>
            <p:cNvGrpSpPr/>
            <p:nvPr/>
          </p:nvGrpSpPr>
          <p:grpSpPr>
            <a:xfrm>
              <a:off x="5224520" y="3502371"/>
              <a:ext cx="308163" cy="308163"/>
              <a:chOff x="5224520" y="3554836"/>
              <a:chExt cx="308163" cy="308163"/>
            </a:xfrm>
          </p:grpSpPr>
          <p:sp>
            <p:nvSpPr>
              <p:cNvPr id="13" name="Oval 12"/>
              <p:cNvSpPr/>
              <p:nvPr/>
            </p:nvSpPr>
            <p:spPr>
              <a:xfrm>
                <a:off x="5224520" y="3554836"/>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p:cNvSpPr/>
              <p:nvPr/>
            </p:nvSpPr>
            <p:spPr>
              <a:xfrm>
                <a:off x="5287596" y="3617912"/>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0" name="Group 9"/>
          <p:cNvGrpSpPr/>
          <p:nvPr/>
        </p:nvGrpSpPr>
        <p:grpSpPr>
          <a:xfrm>
            <a:off x="5091040" y="3747213"/>
            <a:ext cx="3852726" cy="830997"/>
            <a:chOff x="5224520" y="4100199"/>
            <a:chExt cx="3852726" cy="830997"/>
          </a:xfrm>
        </p:grpSpPr>
        <p:sp>
          <p:nvSpPr>
            <p:cNvPr id="16" name="Rectangle 15"/>
            <p:cNvSpPr/>
            <p:nvPr/>
          </p:nvSpPr>
          <p:spPr>
            <a:xfrm>
              <a:off x="5629954" y="4100199"/>
              <a:ext cx="3447292" cy="830997"/>
            </a:xfrm>
            <a:prstGeom prst="rect">
              <a:avLst/>
            </a:prstGeom>
          </p:spPr>
          <p:txBody>
            <a:bodyPr wrap="square">
              <a:spAutoFit/>
            </a:bodyPr>
            <a:lstStyle/>
            <a:p>
              <a:r>
                <a:rPr lang="en-US" sz="1600" b="1" dirty="0" smtClean="0"/>
                <a:t>Quest: </a:t>
              </a:r>
              <a:r>
                <a:rPr lang="en-US" sz="1600" dirty="0"/>
                <a:t>L</a:t>
              </a:r>
              <a:r>
                <a:rPr lang="en-US" sz="1600" dirty="0" smtClean="0"/>
                <a:t>ocate, access, </a:t>
              </a:r>
              <a:r>
                <a:rPr lang="en-US" sz="1600" dirty="0"/>
                <a:t>and </a:t>
              </a:r>
              <a:r>
                <a:rPr lang="en-US" sz="1600" dirty="0" smtClean="0"/>
                <a:t>appraise  </a:t>
              </a:r>
              <a:r>
                <a:rPr lang="en-US" sz="1600" dirty="0"/>
                <a:t>sources </a:t>
              </a:r>
              <a:r>
                <a:rPr lang="en-US" sz="1600" dirty="0" smtClean="0"/>
                <a:t>of health information using basic </a:t>
              </a:r>
              <a:r>
                <a:rPr lang="en-US" sz="1600" dirty="0"/>
                <a:t>and advanced </a:t>
              </a:r>
              <a:r>
                <a:rPr lang="en-US" sz="1600" dirty="0" smtClean="0"/>
                <a:t>searching technics</a:t>
              </a:r>
              <a:endParaRPr lang="en-US" sz="1600" dirty="0"/>
            </a:p>
          </p:txBody>
        </p:sp>
        <p:grpSp>
          <p:nvGrpSpPr>
            <p:cNvPr id="17" name="Group 16"/>
            <p:cNvGrpSpPr/>
            <p:nvPr/>
          </p:nvGrpSpPr>
          <p:grpSpPr>
            <a:xfrm>
              <a:off x="5224520" y="4190346"/>
              <a:ext cx="308163" cy="308163"/>
              <a:chOff x="3149601" y="3255093"/>
              <a:chExt cx="308163" cy="308163"/>
            </a:xfrm>
          </p:grpSpPr>
          <p:sp>
            <p:nvSpPr>
              <p:cNvPr id="18" name="Oval 17"/>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Oval 18"/>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33" name="Group 32"/>
          <p:cNvGrpSpPr/>
          <p:nvPr/>
        </p:nvGrpSpPr>
        <p:grpSpPr>
          <a:xfrm>
            <a:off x="5091040" y="4667007"/>
            <a:ext cx="3846052" cy="830997"/>
            <a:chOff x="5224520" y="4668053"/>
            <a:chExt cx="3772633" cy="830997"/>
          </a:xfrm>
        </p:grpSpPr>
        <p:sp>
          <p:nvSpPr>
            <p:cNvPr id="21" name="Rectangle 20"/>
            <p:cNvSpPr/>
            <p:nvPr/>
          </p:nvSpPr>
          <p:spPr>
            <a:xfrm>
              <a:off x="5626533" y="4668053"/>
              <a:ext cx="3370620" cy="830997"/>
            </a:xfrm>
            <a:prstGeom prst="rect">
              <a:avLst/>
            </a:prstGeom>
          </p:spPr>
          <p:txBody>
            <a:bodyPr wrap="square">
              <a:spAutoFit/>
            </a:bodyPr>
            <a:lstStyle/>
            <a:p>
              <a:r>
                <a:rPr lang="en-US" sz="1600" b="1" dirty="0" smtClean="0"/>
                <a:t>Treasure: </a:t>
              </a:r>
              <a:r>
                <a:rPr lang="en-US" sz="1600" dirty="0" smtClean="0"/>
                <a:t>Quality health information from various websites and databases to support research projects</a:t>
              </a:r>
              <a:endParaRPr lang="en-US" sz="1600" dirty="0"/>
            </a:p>
          </p:txBody>
        </p:sp>
        <p:grpSp>
          <p:nvGrpSpPr>
            <p:cNvPr id="22" name="Group 21"/>
            <p:cNvGrpSpPr/>
            <p:nvPr/>
          </p:nvGrpSpPr>
          <p:grpSpPr>
            <a:xfrm>
              <a:off x="5224520" y="4742294"/>
              <a:ext cx="308163" cy="308163"/>
              <a:chOff x="3149601" y="3255093"/>
              <a:chExt cx="308163" cy="308163"/>
            </a:xfrm>
          </p:grpSpPr>
          <p:sp>
            <p:nvSpPr>
              <p:cNvPr id="23" name="Oval 22"/>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Oval 23"/>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pic>
        <p:nvPicPr>
          <p:cNvPr id="25" name="Picture 2" descr="Feinberg School of Medicine lockup 1"/>
          <p:cNvPicPr>
            <a:picLocks noChangeAspect="1" noChangeArrowheads="1"/>
          </p:cNvPicPr>
          <p:nvPr/>
        </p:nvPicPr>
        <p:blipFill rotWithShape="1">
          <a:blip r:embed="rId4">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647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465" y="602428"/>
            <a:ext cx="8458580" cy="972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dirty="0" err="1">
                <a:solidFill>
                  <a:srgbClr val="4A0F5D"/>
                </a:solidFill>
                <a:latin typeface="Bahnschrift SemiBold" panose="020B0502040204020203" pitchFamily="34" charset="0"/>
              </a:rPr>
              <a:t>ChicagoCHEC</a:t>
            </a:r>
            <a:r>
              <a:rPr lang="en-US" sz="4000" dirty="0">
                <a:solidFill>
                  <a:srgbClr val="4A0F5D"/>
                </a:solidFill>
                <a:latin typeface="Bahnschrift SemiBold" panose="020B0502040204020203" pitchFamily="34" charset="0"/>
              </a:rPr>
              <a:t> Fellows </a:t>
            </a:r>
          </a:p>
          <a:p>
            <a:pPr lvl="0"/>
            <a:r>
              <a:rPr lang="en-US" sz="2000" dirty="0" err="1">
                <a:solidFill>
                  <a:srgbClr val="811BA1"/>
                </a:solidFill>
                <a:latin typeface="Bahnschrift SemiBold" panose="020B0502040204020203" pitchFamily="34" charset="0"/>
              </a:rPr>
              <a:t>ChicagoCHEC</a:t>
            </a:r>
            <a:r>
              <a:rPr lang="en-US" sz="2000" dirty="0">
                <a:solidFill>
                  <a:srgbClr val="811BA1"/>
                </a:solidFill>
                <a:latin typeface="Bahnschrift SemiBold" panose="020B0502040204020203" pitchFamily="34" charset="0"/>
              </a:rPr>
              <a:t> Summer Research Fellows Program</a:t>
            </a:r>
            <a:endParaRPr lang="en-US" dirty="0">
              <a:solidFill>
                <a:srgbClr val="811BA1"/>
              </a:solidFill>
              <a:latin typeface="Bahnschrift SemiBold" panose="020B0502040204020203" pitchFamily="34" charset="0"/>
            </a:endParaRPr>
          </a:p>
          <a:p>
            <a:pPr algn="ctr"/>
            <a:endParaRPr lang="en-US" dirty="0">
              <a:solidFill>
                <a:srgbClr val="811BA1"/>
              </a:solidFill>
            </a:endParaRPr>
          </a:p>
        </p:txBody>
      </p:sp>
      <p:sp>
        <p:nvSpPr>
          <p:cNvPr id="4" name="Rectangle 3"/>
          <p:cNvSpPr/>
          <p:nvPr/>
        </p:nvSpPr>
        <p:spPr>
          <a:xfrm>
            <a:off x="438465" y="1661441"/>
            <a:ext cx="8237094" cy="646331"/>
          </a:xfrm>
          <a:prstGeom prst="rect">
            <a:avLst/>
          </a:prstGeom>
        </p:spPr>
        <p:txBody>
          <a:bodyPr wrap="square">
            <a:spAutoFit/>
          </a:bodyPr>
          <a:lstStyle/>
          <a:p>
            <a:r>
              <a:rPr lang="en-US" sz="1200" dirty="0">
                <a:solidFill>
                  <a:srgbClr val="333333"/>
                </a:solidFill>
                <a:latin typeface="Open Sans"/>
              </a:rPr>
              <a:t>The </a:t>
            </a:r>
            <a:r>
              <a:rPr lang="en-US" sz="1200" dirty="0" err="1">
                <a:solidFill>
                  <a:srgbClr val="333333"/>
                </a:solidFill>
                <a:latin typeface="Open Sans"/>
              </a:rPr>
              <a:t>ChicagoCHEC</a:t>
            </a:r>
            <a:r>
              <a:rPr lang="en-US" sz="1200" dirty="0">
                <a:solidFill>
                  <a:srgbClr val="333333"/>
                </a:solidFill>
                <a:latin typeface="Open Sans"/>
              </a:rPr>
              <a:t> Research Fellows Program is a comprehensive learning experience for undergraduate and post-baccalaureate students at Northeastern Illinois University, University of Illinois at Chicago, Northwestern University, City Colleges of Chicago, and other community colleges in the Chicago metropolitan area.</a:t>
            </a:r>
            <a:endParaRPr lang="en-US" sz="1200" dirty="0"/>
          </a:p>
        </p:txBody>
      </p:sp>
      <p:grpSp>
        <p:nvGrpSpPr>
          <p:cNvPr id="32" name="Group 31"/>
          <p:cNvGrpSpPr/>
          <p:nvPr/>
        </p:nvGrpSpPr>
        <p:grpSpPr>
          <a:xfrm>
            <a:off x="5091040" y="2561502"/>
            <a:ext cx="3529735" cy="584775"/>
            <a:chOff x="5224520" y="2945225"/>
            <a:chExt cx="3529735" cy="584775"/>
          </a:xfrm>
        </p:grpSpPr>
        <p:grpSp>
          <p:nvGrpSpPr>
            <p:cNvPr id="6" name="Group 5"/>
            <p:cNvGrpSpPr/>
            <p:nvPr/>
          </p:nvGrpSpPr>
          <p:grpSpPr>
            <a:xfrm>
              <a:off x="5224520" y="2986988"/>
              <a:ext cx="308163" cy="308163"/>
              <a:chOff x="3149601" y="3255093"/>
              <a:chExt cx="308163" cy="308163"/>
            </a:xfrm>
          </p:grpSpPr>
          <p:sp>
            <p:nvSpPr>
              <p:cNvPr id="8" name="Oval 7"/>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8"/>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7" name="Rectangle 6"/>
            <p:cNvSpPr/>
            <p:nvPr/>
          </p:nvSpPr>
          <p:spPr>
            <a:xfrm>
              <a:off x="5651724" y="2945225"/>
              <a:ext cx="3102531" cy="584775"/>
            </a:xfrm>
            <a:prstGeom prst="rect">
              <a:avLst/>
            </a:prstGeom>
          </p:spPr>
          <p:txBody>
            <a:bodyPr wrap="square">
              <a:spAutoFit/>
            </a:bodyPr>
            <a:lstStyle/>
            <a:p>
              <a:r>
                <a:rPr lang="en-US" sz="1600" b="1" dirty="0"/>
                <a:t>Audience: </a:t>
              </a:r>
              <a:r>
                <a:rPr lang="en-US" sz="1600" dirty="0"/>
                <a:t>Undergraduate and post-baccalaureate students</a:t>
              </a:r>
            </a:p>
          </p:txBody>
        </p:sp>
      </p:grpSp>
      <p:grpSp>
        <p:nvGrpSpPr>
          <p:cNvPr id="5" name="Group 4"/>
          <p:cNvGrpSpPr/>
          <p:nvPr/>
        </p:nvGrpSpPr>
        <p:grpSpPr>
          <a:xfrm>
            <a:off x="5091040" y="3225758"/>
            <a:ext cx="3645818" cy="584775"/>
            <a:chOff x="5224520" y="3403182"/>
            <a:chExt cx="3645818" cy="584775"/>
          </a:xfrm>
        </p:grpSpPr>
        <p:sp>
          <p:nvSpPr>
            <p:cNvPr id="11" name="Rectangle 10"/>
            <p:cNvSpPr/>
            <p:nvPr/>
          </p:nvSpPr>
          <p:spPr>
            <a:xfrm>
              <a:off x="5659219" y="3403182"/>
              <a:ext cx="3211119" cy="584775"/>
            </a:xfrm>
            <a:prstGeom prst="rect">
              <a:avLst/>
            </a:prstGeom>
          </p:spPr>
          <p:txBody>
            <a:bodyPr wrap="square">
              <a:spAutoFit/>
            </a:bodyPr>
            <a:lstStyle/>
            <a:p>
              <a:r>
                <a:rPr lang="en-US" sz="1600" b="1" dirty="0"/>
                <a:t>Time: </a:t>
              </a:r>
              <a:r>
                <a:rPr lang="en-US" sz="1600" dirty="0"/>
                <a:t>Two</a:t>
              </a:r>
              <a:r>
                <a:rPr lang="en-US" sz="1600" b="1" dirty="0"/>
                <a:t> </a:t>
              </a:r>
              <a:r>
                <a:rPr lang="en-US" sz="1600" dirty="0"/>
                <a:t>1-hour hands-on training sessions at </a:t>
              </a:r>
              <a:r>
                <a:rPr lang="en-US" sz="1600" dirty="0" err="1" smtClean="0"/>
                <a:t>Galter</a:t>
              </a:r>
              <a:r>
                <a:rPr lang="en-US" sz="1600" dirty="0" smtClean="0"/>
                <a:t> (annual program)</a:t>
              </a:r>
              <a:endParaRPr lang="en-US" sz="1600" dirty="0"/>
            </a:p>
          </p:txBody>
        </p:sp>
        <p:grpSp>
          <p:nvGrpSpPr>
            <p:cNvPr id="40" name="Group 39"/>
            <p:cNvGrpSpPr/>
            <p:nvPr/>
          </p:nvGrpSpPr>
          <p:grpSpPr>
            <a:xfrm>
              <a:off x="5224520" y="3502371"/>
              <a:ext cx="308163" cy="308163"/>
              <a:chOff x="5224520" y="3554836"/>
              <a:chExt cx="308163" cy="308163"/>
            </a:xfrm>
          </p:grpSpPr>
          <p:sp>
            <p:nvSpPr>
              <p:cNvPr id="13" name="Oval 12"/>
              <p:cNvSpPr/>
              <p:nvPr/>
            </p:nvSpPr>
            <p:spPr>
              <a:xfrm>
                <a:off x="5224520" y="3554836"/>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p:cNvSpPr/>
              <p:nvPr/>
            </p:nvSpPr>
            <p:spPr>
              <a:xfrm>
                <a:off x="5287596" y="3617912"/>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0" name="Group 9"/>
          <p:cNvGrpSpPr/>
          <p:nvPr/>
        </p:nvGrpSpPr>
        <p:grpSpPr>
          <a:xfrm>
            <a:off x="5091040" y="3890014"/>
            <a:ext cx="3852726" cy="830997"/>
            <a:chOff x="5224520" y="4100199"/>
            <a:chExt cx="3852726" cy="830997"/>
          </a:xfrm>
        </p:grpSpPr>
        <p:sp>
          <p:nvSpPr>
            <p:cNvPr id="16" name="Rectangle 15"/>
            <p:cNvSpPr/>
            <p:nvPr/>
          </p:nvSpPr>
          <p:spPr>
            <a:xfrm>
              <a:off x="5629954" y="4100199"/>
              <a:ext cx="3447292" cy="830997"/>
            </a:xfrm>
            <a:prstGeom prst="rect">
              <a:avLst/>
            </a:prstGeom>
          </p:spPr>
          <p:txBody>
            <a:bodyPr wrap="square">
              <a:spAutoFit/>
            </a:bodyPr>
            <a:lstStyle/>
            <a:p>
              <a:r>
                <a:rPr lang="en-US" sz="1600" b="1" dirty="0" smtClean="0"/>
                <a:t>Quest: </a:t>
              </a:r>
              <a:r>
                <a:rPr lang="en-US" sz="1600" dirty="0" smtClean="0"/>
                <a:t>Define the research question/ Locate, access, </a:t>
              </a:r>
              <a:r>
                <a:rPr lang="en-US" sz="1600" dirty="0"/>
                <a:t>and </a:t>
              </a:r>
              <a:r>
                <a:rPr lang="en-US" sz="1600" dirty="0" smtClean="0"/>
                <a:t>appraise </a:t>
              </a:r>
              <a:r>
                <a:rPr lang="en-US" sz="1600" dirty="0"/>
                <a:t>sources </a:t>
              </a:r>
              <a:r>
                <a:rPr lang="en-US" sz="1600" dirty="0" smtClean="0"/>
                <a:t>using advanced searching technics</a:t>
              </a:r>
              <a:endParaRPr lang="en-US" sz="1600" dirty="0"/>
            </a:p>
          </p:txBody>
        </p:sp>
        <p:grpSp>
          <p:nvGrpSpPr>
            <p:cNvPr id="17" name="Group 16"/>
            <p:cNvGrpSpPr/>
            <p:nvPr/>
          </p:nvGrpSpPr>
          <p:grpSpPr>
            <a:xfrm>
              <a:off x="5224520" y="4190346"/>
              <a:ext cx="308163" cy="308163"/>
              <a:chOff x="3149601" y="3255093"/>
              <a:chExt cx="308163" cy="308163"/>
            </a:xfrm>
          </p:grpSpPr>
          <p:sp>
            <p:nvSpPr>
              <p:cNvPr id="18" name="Oval 17"/>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Oval 18"/>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33" name="Group 32"/>
          <p:cNvGrpSpPr/>
          <p:nvPr/>
        </p:nvGrpSpPr>
        <p:grpSpPr>
          <a:xfrm>
            <a:off x="5091040" y="4800492"/>
            <a:ext cx="3792656" cy="830997"/>
            <a:chOff x="5224520" y="4681401"/>
            <a:chExt cx="3720256" cy="830997"/>
          </a:xfrm>
        </p:grpSpPr>
        <p:sp>
          <p:nvSpPr>
            <p:cNvPr id="21" name="Rectangle 20"/>
            <p:cNvSpPr/>
            <p:nvPr/>
          </p:nvSpPr>
          <p:spPr>
            <a:xfrm>
              <a:off x="5626533" y="4681401"/>
              <a:ext cx="3318243" cy="830997"/>
            </a:xfrm>
            <a:prstGeom prst="rect">
              <a:avLst/>
            </a:prstGeom>
          </p:spPr>
          <p:txBody>
            <a:bodyPr wrap="square">
              <a:spAutoFit/>
            </a:bodyPr>
            <a:lstStyle/>
            <a:p>
              <a:r>
                <a:rPr lang="en-US" sz="1600" b="1" dirty="0" smtClean="0"/>
                <a:t>Treasure: </a:t>
              </a:r>
              <a:r>
                <a:rPr lang="en-US" sz="1600" dirty="0"/>
                <a:t>Q</a:t>
              </a:r>
              <a:r>
                <a:rPr lang="en-US" sz="1600" dirty="0" smtClean="0"/>
                <a:t>uality </a:t>
              </a:r>
              <a:r>
                <a:rPr lang="en-US" sz="1600" dirty="0"/>
                <a:t>health information on a narrow </a:t>
              </a:r>
              <a:r>
                <a:rPr lang="en-US" sz="1600" dirty="0" smtClean="0"/>
                <a:t>topic from advanced databases searches</a:t>
              </a:r>
              <a:endParaRPr lang="en-US" sz="1600" dirty="0"/>
            </a:p>
          </p:txBody>
        </p:sp>
        <p:grpSp>
          <p:nvGrpSpPr>
            <p:cNvPr id="22" name="Group 21"/>
            <p:cNvGrpSpPr/>
            <p:nvPr/>
          </p:nvGrpSpPr>
          <p:grpSpPr>
            <a:xfrm>
              <a:off x="5224520" y="4742294"/>
              <a:ext cx="308163" cy="308163"/>
              <a:chOff x="3149601" y="3255093"/>
              <a:chExt cx="308163" cy="308163"/>
            </a:xfrm>
          </p:grpSpPr>
          <p:sp>
            <p:nvSpPr>
              <p:cNvPr id="23" name="Oval 22"/>
              <p:cNvSpPr/>
              <p:nvPr/>
            </p:nvSpPr>
            <p:spPr>
              <a:xfrm>
                <a:off x="3149601" y="3255093"/>
                <a:ext cx="308163" cy="3081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Oval 23"/>
              <p:cNvSpPr/>
              <p:nvPr/>
            </p:nvSpPr>
            <p:spPr>
              <a:xfrm>
                <a:off x="3212677" y="3318169"/>
                <a:ext cx="182010" cy="182010"/>
              </a:xfrm>
              <a:prstGeom prst="ellipse">
                <a:avLst/>
              </a:prstGeom>
              <a:solidFill>
                <a:srgbClr val="7030A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pic>
        <p:nvPicPr>
          <p:cNvPr id="25" name="Picture 2" descr="https://chicagochec.org/wp-content/uploads/2019/11/Dick-Durbin-group-shot_02-1-640x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97" y="2654286"/>
            <a:ext cx="4396065" cy="2933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einberg School of Medicine lockup 1"/>
          <p:cNvPicPr>
            <a:picLocks noChangeAspect="1" noChangeArrowheads="1"/>
          </p:cNvPicPr>
          <p:nvPr/>
        </p:nvPicPr>
        <p:blipFill rotWithShape="1">
          <a:blip r:embed="rId4">
            <a:extLst>
              <a:ext uri="{28A0092B-C50C-407E-A947-70E740481C1C}">
                <a14:useLocalDpi xmlns:a14="http://schemas.microsoft.com/office/drawing/2010/main" val="0"/>
              </a:ext>
            </a:extLst>
          </a:blip>
          <a:srcRect t="33668" b="31629"/>
          <a:stretch/>
        </p:blipFill>
        <p:spPr bwMode="auto">
          <a:xfrm>
            <a:off x="349136" y="6133821"/>
            <a:ext cx="2781185" cy="50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635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1737</TotalTime>
  <Words>897</Words>
  <Application>Microsoft Office PowerPoint</Application>
  <PresentationFormat>On-screen Show (4:3)</PresentationFormat>
  <Paragraphs>133</Paragraphs>
  <Slides>14</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Bahnschrift</vt:lpstr>
      <vt:lpstr>Bahnschrift Light</vt:lpstr>
      <vt:lpstr>Bahnschrift SemiBold</vt:lpstr>
      <vt:lpstr>Calibri</vt:lpstr>
      <vt:lpstr>Calibri Light</vt:lpstr>
      <vt:lpstr>Open Sans</vt:lpstr>
      <vt:lpstr>Segoe UI Black</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 Eileen Wafford</dc:creator>
  <cp:lastModifiedBy>Q. Eileen Wafford</cp:lastModifiedBy>
  <cp:revision>121</cp:revision>
  <dcterms:created xsi:type="dcterms:W3CDTF">2020-05-29T13:21:58Z</dcterms:created>
  <dcterms:modified xsi:type="dcterms:W3CDTF">2020-06-24T15:30:56Z</dcterms:modified>
</cp:coreProperties>
</file>