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
  </p:notesMasterIdLst>
  <p:handoutMasterIdLst>
    <p:handoutMasterId r:id="rId4"/>
  </p:handoutMasterIdLst>
  <p:sldIdLst>
    <p:sldId id="258" r:id="rId2"/>
  </p:sldIdLst>
  <p:sldSz cx="51206400" cy="32918400"/>
  <p:notesSz cx="9309100" cy="7023100"/>
  <p:defaultTextStyle>
    <a:defPPr>
      <a:defRPr lang="en-US"/>
    </a:defPPr>
    <a:lvl1pPr algn="l" rtl="0" fontAlgn="base">
      <a:spcBef>
        <a:spcPct val="0"/>
      </a:spcBef>
      <a:spcAft>
        <a:spcPct val="0"/>
      </a:spcAft>
      <a:defRPr sz="2800" b="1" kern="1200">
        <a:solidFill>
          <a:schemeClr val="tx1"/>
        </a:solidFill>
        <a:latin typeface="Arial" charset="0"/>
        <a:ea typeface="+mn-ea"/>
        <a:cs typeface="+mn-cs"/>
      </a:defRPr>
    </a:lvl1pPr>
    <a:lvl2pPr marL="457200" algn="l" rtl="0" fontAlgn="base">
      <a:spcBef>
        <a:spcPct val="0"/>
      </a:spcBef>
      <a:spcAft>
        <a:spcPct val="0"/>
      </a:spcAft>
      <a:defRPr sz="2800" b="1" kern="1200">
        <a:solidFill>
          <a:schemeClr val="tx1"/>
        </a:solidFill>
        <a:latin typeface="Arial" charset="0"/>
        <a:ea typeface="+mn-ea"/>
        <a:cs typeface="+mn-cs"/>
      </a:defRPr>
    </a:lvl2pPr>
    <a:lvl3pPr marL="914400" algn="l" rtl="0" fontAlgn="base">
      <a:spcBef>
        <a:spcPct val="0"/>
      </a:spcBef>
      <a:spcAft>
        <a:spcPct val="0"/>
      </a:spcAft>
      <a:defRPr sz="2800" b="1" kern="1200">
        <a:solidFill>
          <a:schemeClr val="tx1"/>
        </a:solidFill>
        <a:latin typeface="Arial" charset="0"/>
        <a:ea typeface="+mn-ea"/>
        <a:cs typeface="+mn-cs"/>
      </a:defRPr>
    </a:lvl3pPr>
    <a:lvl4pPr marL="1371600" algn="l" rtl="0" fontAlgn="base">
      <a:spcBef>
        <a:spcPct val="0"/>
      </a:spcBef>
      <a:spcAft>
        <a:spcPct val="0"/>
      </a:spcAft>
      <a:defRPr sz="2800" b="1" kern="1200">
        <a:solidFill>
          <a:schemeClr val="tx1"/>
        </a:solidFill>
        <a:latin typeface="Arial" charset="0"/>
        <a:ea typeface="+mn-ea"/>
        <a:cs typeface="+mn-cs"/>
      </a:defRPr>
    </a:lvl4pPr>
    <a:lvl5pPr marL="1828800" algn="l" rtl="0" fontAlgn="base">
      <a:spcBef>
        <a:spcPct val="0"/>
      </a:spcBef>
      <a:spcAft>
        <a:spcPct val="0"/>
      </a:spcAft>
      <a:defRPr sz="2800" b="1" kern="1200">
        <a:solidFill>
          <a:schemeClr val="tx1"/>
        </a:solidFill>
        <a:latin typeface="Arial" charset="0"/>
        <a:ea typeface="+mn-ea"/>
        <a:cs typeface="+mn-cs"/>
      </a:defRPr>
    </a:lvl5pPr>
    <a:lvl6pPr marL="2286000" algn="l" defTabSz="914400" rtl="0" eaLnBrk="1" latinLnBrk="0" hangingPunct="1">
      <a:defRPr sz="2800" b="1" kern="1200">
        <a:solidFill>
          <a:schemeClr val="tx1"/>
        </a:solidFill>
        <a:latin typeface="Arial" charset="0"/>
        <a:ea typeface="+mn-ea"/>
        <a:cs typeface="+mn-cs"/>
      </a:defRPr>
    </a:lvl6pPr>
    <a:lvl7pPr marL="2743200" algn="l" defTabSz="914400" rtl="0" eaLnBrk="1" latinLnBrk="0" hangingPunct="1">
      <a:defRPr sz="2800" b="1" kern="1200">
        <a:solidFill>
          <a:schemeClr val="tx1"/>
        </a:solidFill>
        <a:latin typeface="Arial" charset="0"/>
        <a:ea typeface="+mn-ea"/>
        <a:cs typeface="+mn-cs"/>
      </a:defRPr>
    </a:lvl7pPr>
    <a:lvl8pPr marL="3200400" algn="l" defTabSz="914400" rtl="0" eaLnBrk="1" latinLnBrk="0" hangingPunct="1">
      <a:defRPr sz="2800" b="1" kern="1200">
        <a:solidFill>
          <a:schemeClr val="tx1"/>
        </a:solidFill>
        <a:latin typeface="Arial" charset="0"/>
        <a:ea typeface="+mn-ea"/>
        <a:cs typeface="+mn-cs"/>
      </a:defRPr>
    </a:lvl8pPr>
    <a:lvl9pPr marL="3657600" algn="l" defTabSz="914400" rtl="0" eaLnBrk="1" latinLnBrk="0" hangingPunct="1">
      <a:defRPr sz="28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2A60E"/>
    <a:srgbClr val="FDFB93"/>
    <a:srgbClr val="A8D499"/>
    <a:srgbClr val="FF75AD"/>
    <a:srgbClr val="B3DBFF"/>
    <a:srgbClr val="00549F"/>
    <a:srgbClr val="FCFDC3"/>
    <a:srgbClr val="FFE79B"/>
    <a:srgbClr val="FC6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99294" autoAdjust="0"/>
  </p:normalViewPr>
  <p:slideViewPr>
    <p:cSldViewPr>
      <p:cViewPr>
        <p:scale>
          <a:sx n="50" d="100"/>
          <a:sy n="50" d="100"/>
        </p:scale>
        <p:origin x="-99" y="-63"/>
      </p:cViewPr>
      <p:guideLst>
        <p:guide orient="horz" pos="10368"/>
        <p:guide pos="16128"/>
      </p:guideLst>
    </p:cSldViewPr>
  </p:slideViewPr>
  <p:outlineViewPr>
    <p:cViewPr>
      <p:scale>
        <a:sx n="33" d="100"/>
        <a:sy n="33" d="100"/>
      </p:scale>
      <p:origin x="0" y="0"/>
    </p:cViewPr>
  </p:outlineViewPr>
  <p:notesTextViewPr>
    <p:cViewPr>
      <p:scale>
        <a:sx n="150" d="100"/>
        <a:sy n="150" d="100"/>
      </p:scale>
      <p:origin x="0" y="10"/>
    </p:cViewPr>
  </p:notesTextViewPr>
  <p:sorterViewPr>
    <p:cViewPr>
      <p:scale>
        <a:sx n="66" d="100"/>
        <a:sy n="66" d="100"/>
      </p:scale>
      <p:origin x="0" y="0"/>
    </p:cViewPr>
  </p:sorterViewPr>
  <p:gridSpacing cx="91439" cy="91439"/>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ACF780-FD78-45A1-9DA1-9CA231C3AF22}"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72A21E96-F0D2-4D20-818E-E3CB8FAF028F}">
      <dgm:prSet phldrT="[Text]" custT="1"/>
      <dgm:spPr>
        <a:solidFill>
          <a:srgbClr val="92D050">
            <a:alpha val="70000"/>
          </a:srgbClr>
        </a:solidFill>
      </dgm:spPr>
      <dgm:t>
        <a:bodyPr anchor="ctr" anchorCtr="1"/>
        <a:lstStyle/>
        <a:p>
          <a:r>
            <a:rPr lang="en-US" sz="3200" dirty="0" smtClean="0">
              <a:solidFill>
                <a:schemeClr val="tx1"/>
              </a:solidFill>
            </a:rPr>
            <a:t>Establishing communication channels, including a mailing list and monthly conference calls</a:t>
          </a:r>
        </a:p>
      </dgm:t>
    </dgm:pt>
    <dgm:pt modelId="{5BDC5A15-E0B6-4F06-BFE8-725AF9E2B094}" type="parTrans" cxnId="{C1B3C57E-EBEB-432B-B9DA-224A1FE46D58}">
      <dgm:prSet/>
      <dgm:spPr/>
      <dgm:t>
        <a:bodyPr/>
        <a:lstStyle/>
        <a:p>
          <a:endParaRPr lang="en-US"/>
        </a:p>
      </dgm:t>
    </dgm:pt>
    <dgm:pt modelId="{939B9A69-ADF4-42DB-BF58-7354C839193C}" type="sibTrans" cxnId="{C1B3C57E-EBEB-432B-B9DA-224A1FE46D58}">
      <dgm:prSet/>
      <dgm:spPr>
        <a:solidFill>
          <a:schemeClr val="tx1"/>
        </a:solidFill>
      </dgm:spPr>
      <dgm:t>
        <a:bodyPr/>
        <a:lstStyle/>
        <a:p>
          <a:endParaRPr lang="en-US"/>
        </a:p>
      </dgm:t>
    </dgm:pt>
    <dgm:pt modelId="{62C58F65-7A2C-48AE-81F9-A95AFA407DDA}">
      <dgm:prSet phldrT="[Text]" custT="1"/>
      <dgm:spPr>
        <a:solidFill>
          <a:srgbClr val="FDFB93"/>
        </a:solidFill>
      </dgm:spPr>
      <dgm:t>
        <a:bodyPr/>
        <a:lstStyle/>
        <a:p>
          <a:r>
            <a:rPr lang="en-US" sz="3200" dirty="0" smtClean="0">
              <a:solidFill>
                <a:schemeClr val="tx1"/>
              </a:solidFill>
            </a:rPr>
            <a:t>Mobilizing each Partnership to develop a program specific evaluation matrix</a:t>
          </a:r>
          <a:endParaRPr lang="en-US" sz="3200" dirty="0">
            <a:solidFill>
              <a:schemeClr val="tx1"/>
            </a:solidFill>
          </a:endParaRPr>
        </a:p>
      </dgm:t>
    </dgm:pt>
    <dgm:pt modelId="{2FE5E127-AFE3-4308-A70E-F7C63590ED09}" type="parTrans" cxnId="{0F2CB762-86CD-48AF-ADCC-1111AB31D9EE}">
      <dgm:prSet/>
      <dgm:spPr/>
      <dgm:t>
        <a:bodyPr/>
        <a:lstStyle/>
        <a:p>
          <a:endParaRPr lang="en-US"/>
        </a:p>
      </dgm:t>
    </dgm:pt>
    <dgm:pt modelId="{D482197F-BC6A-4516-B6A4-58037A2CE9F6}" type="sibTrans" cxnId="{0F2CB762-86CD-48AF-ADCC-1111AB31D9EE}">
      <dgm:prSet/>
      <dgm:spPr>
        <a:solidFill>
          <a:schemeClr val="tx1"/>
        </a:solidFill>
      </dgm:spPr>
      <dgm:t>
        <a:bodyPr/>
        <a:lstStyle/>
        <a:p>
          <a:endParaRPr lang="en-US"/>
        </a:p>
      </dgm:t>
    </dgm:pt>
    <dgm:pt modelId="{B66CEEA5-16DC-4461-A90D-1153641573F5}">
      <dgm:prSet phldrT="[Text]" custT="1"/>
      <dgm:spPr>
        <a:solidFill>
          <a:srgbClr val="92D050">
            <a:alpha val="80000"/>
          </a:srgbClr>
        </a:solidFill>
        <a:ln>
          <a:solidFill>
            <a:srgbClr val="92D050"/>
          </a:solidFill>
        </a:ln>
      </dgm:spPr>
      <dgm:t>
        <a:bodyPr/>
        <a:lstStyle/>
        <a:p>
          <a:r>
            <a:rPr lang="en-US" sz="3200" dirty="0" smtClean="0">
              <a:solidFill>
                <a:schemeClr val="tx1"/>
              </a:solidFill>
            </a:rPr>
            <a:t>Developing an integrated </a:t>
          </a:r>
          <a:r>
            <a:rPr lang="en-US" sz="3200" u="sng" dirty="0" smtClean="0">
              <a:solidFill>
                <a:schemeClr val="tx1"/>
              </a:solidFill>
            </a:rPr>
            <a:t>evaluation matrix </a:t>
          </a:r>
          <a:r>
            <a:rPr lang="en-US" sz="3200" dirty="0" smtClean="0">
              <a:solidFill>
                <a:schemeClr val="tx1"/>
              </a:solidFill>
            </a:rPr>
            <a:t>utilizing common metrics, and vetting the matrix with leadership at NCI and individual program PIs </a:t>
          </a:r>
          <a:endParaRPr lang="en-US" sz="3200" dirty="0">
            <a:solidFill>
              <a:schemeClr val="tx1"/>
            </a:solidFill>
          </a:endParaRPr>
        </a:p>
      </dgm:t>
    </dgm:pt>
    <dgm:pt modelId="{795103EE-56F8-4DB8-B508-B7E1119F3747}" type="parTrans" cxnId="{EDED5DF9-1ECC-409C-874E-7DF05EE1B42B}">
      <dgm:prSet/>
      <dgm:spPr/>
      <dgm:t>
        <a:bodyPr/>
        <a:lstStyle/>
        <a:p>
          <a:endParaRPr lang="en-US"/>
        </a:p>
      </dgm:t>
    </dgm:pt>
    <dgm:pt modelId="{FF6A1D69-161F-48BB-AE7F-B028065428B7}" type="sibTrans" cxnId="{EDED5DF9-1ECC-409C-874E-7DF05EE1B42B}">
      <dgm:prSet/>
      <dgm:spPr>
        <a:solidFill>
          <a:schemeClr val="tx1"/>
        </a:solidFill>
      </dgm:spPr>
      <dgm:t>
        <a:bodyPr/>
        <a:lstStyle/>
        <a:p>
          <a:endParaRPr lang="en-US"/>
        </a:p>
      </dgm:t>
    </dgm:pt>
    <dgm:pt modelId="{6582B501-C520-454F-B1FC-1788078FFE02}">
      <dgm:prSet custT="1"/>
      <dgm:spPr>
        <a:solidFill>
          <a:srgbClr val="FDFB93"/>
        </a:solidFill>
      </dgm:spPr>
      <dgm:t>
        <a:bodyPr/>
        <a:lstStyle/>
        <a:p>
          <a:r>
            <a:rPr lang="en-US" sz="3200" dirty="0" smtClean="0">
              <a:solidFill>
                <a:schemeClr val="tx1"/>
              </a:solidFill>
            </a:rPr>
            <a:t>Using an NIH-supported online platform to exchange tools used for tracking and measuring outcomes</a:t>
          </a:r>
          <a:endParaRPr lang="en-US" sz="3200" dirty="0">
            <a:solidFill>
              <a:schemeClr val="tx1"/>
            </a:solidFill>
          </a:endParaRPr>
        </a:p>
      </dgm:t>
    </dgm:pt>
    <dgm:pt modelId="{422F3FAF-2539-4A52-A285-BC45A6D87CB8}" type="parTrans" cxnId="{1CD05F81-067F-4DF0-8D0B-F5AFD14622CC}">
      <dgm:prSet/>
      <dgm:spPr/>
      <dgm:t>
        <a:bodyPr/>
        <a:lstStyle/>
        <a:p>
          <a:endParaRPr lang="en-US"/>
        </a:p>
      </dgm:t>
    </dgm:pt>
    <dgm:pt modelId="{280D54F6-643A-4EA0-9C04-437218DC5ED8}" type="sibTrans" cxnId="{1CD05F81-067F-4DF0-8D0B-F5AFD14622CC}">
      <dgm:prSet/>
      <dgm:spPr>
        <a:solidFill>
          <a:schemeClr val="tx1"/>
        </a:solidFill>
      </dgm:spPr>
      <dgm:t>
        <a:bodyPr/>
        <a:lstStyle/>
        <a:p>
          <a:endParaRPr lang="en-US"/>
        </a:p>
      </dgm:t>
    </dgm:pt>
    <dgm:pt modelId="{5AF589BE-9623-4EA2-A3C3-BBD011409DB5}">
      <dgm:prSet custT="1"/>
      <dgm:spPr>
        <a:solidFill>
          <a:srgbClr val="92D050">
            <a:alpha val="80000"/>
          </a:srgbClr>
        </a:solidFill>
      </dgm:spPr>
      <dgm:t>
        <a:bodyPr/>
        <a:lstStyle/>
        <a:p>
          <a:r>
            <a:rPr lang="en-US" sz="3200" dirty="0" smtClean="0">
              <a:solidFill>
                <a:schemeClr val="tx1"/>
              </a:solidFill>
            </a:rPr>
            <a:t>Utilizing </a:t>
          </a:r>
          <a:r>
            <a:rPr lang="en-US" sz="3200" u="sng" dirty="0" smtClean="0">
              <a:solidFill>
                <a:schemeClr val="tx1"/>
              </a:solidFill>
            </a:rPr>
            <a:t>surveys</a:t>
          </a:r>
          <a:r>
            <a:rPr lang="en-US" sz="3200" dirty="0" smtClean="0">
              <a:solidFill>
                <a:schemeClr val="tx1"/>
              </a:solidFill>
            </a:rPr>
            <a:t> to facilitate discussion, inform best practices &amp; identify commonalities</a:t>
          </a:r>
          <a:endParaRPr lang="en-US" sz="3200" dirty="0">
            <a:solidFill>
              <a:schemeClr val="tx1"/>
            </a:solidFill>
          </a:endParaRPr>
        </a:p>
      </dgm:t>
    </dgm:pt>
    <dgm:pt modelId="{AFF8BD4D-328C-47BF-8A28-AD79A6971F71}" type="parTrans" cxnId="{3C48355F-658F-447C-BC9B-C8932DEAE8BC}">
      <dgm:prSet/>
      <dgm:spPr/>
      <dgm:t>
        <a:bodyPr/>
        <a:lstStyle/>
        <a:p>
          <a:endParaRPr lang="en-US"/>
        </a:p>
      </dgm:t>
    </dgm:pt>
    <dgm:pt modelId="{F6340FF4-A9AA-4813-95F3-38068E4695A9}" type="sibTrans" cxnId="{3C48355F-658F-447C-BC9B-C8932DEAE8BC}">
      <dgm:prSet/>
      <dgm:spPr>
        <a:solidFill>
          <a:schemeClr val="tx1"/>
        </a:solidFill>
      </dgm:spPr>
      <dgm:t>
        <a:bodyPr/>
        <a:lstStyle/>
        <a:p>
          <a:endParaRPr lang="en-US"/>
        </a:p>
      </dgm:t>
    </dgm:pt>
    <dgm:pt modelId="{9E2B58E8-BE0E-410A-B3E2-E49954D59F80}">
      <dgm:prSet custT="1"/>
      <dgm:spPr>
        <a:solidFill>
          <a:srgbClr val="FDFB93"/>
        </a:solidFill>
      </dgm:spPr>
      <dgm:t>
        <a:bodyPr/>
        <a:lstStyle/>
        <a:p>
          <a:r>
            <a:rPr lang="en-US" sz="3200" dirty="0" smtClean="0">
              <a:solidFill>
                <a:schemeClr val="tx1"/>
              </a:solidFill>
            </a:rPr>
            <a:t>Establishing a model of shared participation by allowing taskforce members to facilitate meetings</a:t>
          </a:r>
          <a:endParaRPr lang="en-US" sz="3200" dirty="0">
            <a:solidFill>
              <a:schemeClr val="tx1"/>
            </a:solidFill>
          </a:endParaRPr>
        </a:p>
      </dgm:t>
    </dgm:pt>
    <dgm:pt modelId="{9440A6A8-19AD-4C71-A015-B2FD44E24AAE}" type="parTrans" cxnId="{FE5276C0-2B42-4495-80D7-A777663F2414}">
      <dgm:prSet/>
      <dgm:spPr/>
      <dgm:t>
        <a:bodyPr/>
        <a:lstStyle/>
        <a:p>
          <a:endParaRPr lang="en-US"/>
        </a:p>
      </dgm:t>
    </dgm:pt>
    <dgm:pt modelId="{4B0B9571-7A11-4BEC-B3B6-E3E3F8E76D65}" type="sibTrans" cxnId="{FE5276C0-2B42-4495-80D7-A777663F2414}">
      <dgm:prSet/>
      <dgm:spPr/>
      <dgm:t>
        <a:bodyPr/>
        <a:lstStyle/>
        <a:p>
          <a:endParaRPr lang="en-US"/>
        </a:p>
      </dgm:t>
    </dgm:pt>
    <dgm:pt modelId="{B3CBE805-15FA-446B-93FC-4DB15CB37EE2}" type="pres">
      <dgm:prSet presAssocID="{79ACF780-FD78-45A1-9DA1-9CA231C3AF22}" presName="Name0" presStyleCnt="0">
        <dgm:presLayoutVars>
          <dgm:dir/>
          <dgm:resizeHandles val="exact"/>
        </dgm:presLayoutVars>
      </dgm:prSet>
      <dgm:spPr/>
      <dgm:t>
        <a:bodyPr/>
        <a:lstStyle/>
        <a:p>
          <a:endParaRPr lang="en-US"/>
        </a:p>
      </dgm:t>
    </dgm:pt>
    <dgm:pt modelId="{35E266F4-127E-474B-87E0-15FAEB13B4D5}" type="pres">
      <dgm:prSet presAssocID="{72A21E96-F0D2-4D20-818E-E3CB8FAF028F}" presName="node" presStyleLbl="node1" presStyleIdx="0" presStyleCnt="6" custScaleX="170750" custScaleY="2000000">
        <dgm:presLayoutVars>
          <dgm:bulletEnabled val="1"/>
        </dgm:presLayoutVars>
      </dgm:prSet>
      <dgm:spPr/>
      <dgm:t>
        <a:bodyPr/>
        <a:lstStyle/>
        <a:p>
          <a:endParaRPr lang="en-US"/>
        </a:p>
      </dgm:t>
    </dgm:pt>
    <dgm:pt modelId="{A422A534-2A03-4D06-AA55-0077C46C72E8}" type="pres">
      <dgm:prSet presAssocID="{939B9A69-ADF4-42DB-BF58-7354C839193C}" presName="sibTrans" presStyleLbl="sibTrans2D1" presStyleIdx="0" presStyleCnt="5"/>
      <dgm:spPr/>
      <dgm:t>
        <a:bodyPr/>
        <a:lstStyle/>
        <a:p>
          <a:endParaRPr lang="en-US"/>
        </a:p>
      </dgm:t>
    </dgm:pt>
    <dgm:pt modelId="{5A110A5B-7AE6-4F49-8D63-43F10A60F855}" type="pres">
      <dgm:prSet presAssocID="{939B9A69-ADF4-42DB-BF58-7354C839193C}" presName="connectorText" presStyleLbl="sibTrans2D1" presStyleIdx="0" presStyleCnt="5"/>
      <dgm:spPr/>
      <dgm:t>
        <a:bodyPr/>
        <a:lstStyle/>
        <a:p>
          <a:endParaRPr lang="en-US"/>
        </a:p>
      </dgm:t>
    </dgm:pt>
    <dgm:pt modelId="{B4A6FC6F-1E65-4584-877D-95C2C5B221FF}" type="pres">
      <dgm:prSet presAssocID="{62C58F65-7A2C-48AE-81F9-A95AFA407DDA}" presName="node" presStyleLbl="node1" presStyleIdx="1" presStyleCnt="6" custScaleX="170750" custScaleY="2000000">
        <dgm:presLayoutVars>
          <dgm:bulletEnabled val="1"/>
        </dgm:presLayoutVars>
      </dgm:prSet>
      <dgm:spPr/>
      <dgm:t>
        <a:bodyPr/>
        <a:lstStyle/>
        <a:p>
          <a:endParaRPr lang="en-US"/>
        </a:p>
      </dgm:t>
    </dgm:pt>
    <dgm:pt modelId="{B6258DEA-712E-46DC-953F-2813146D14ED}" type="pres">
      <dgm:prSet presAssocID="{D482197F-BC6A-4516-B6A4-58037A2CE9F6}" presName="sibTrans" presStyleLbl="sibTrans2D1" presStyleIdx="1" presStyleCnt="5"/>
      <dgm:spPr/>
      <dgm:t>
        <a:bodyPr/>
        <a:lstStyle/>
        <a:p>
          <a:endParaRPr lang="en-US"/>
        </a:p>
      </dgm:t>
    </dgm:pt>
    <dgm:pt modelId="{D7D47087-A38E-494B-96C3-D710B5EE6F42}" type="pres">
      <dgm:prSet presAssocID="{D482197F-BC6A-4516-B6A4-58037A2CE9F6}" presName="connectorText" presStyleLbl="sibTrans2D1" presStyleIdx="1" presStyleCnt="5"/>
      <dgm:spPr/>
      <dgm:t>
        <a:bodyPr/>
        <a:lstStyle/>
        <a:p>
          <a:endParaRPr lang="en-US"/>
        </a:p>
      </dgm:t>
    </dgm:pt>
    <dgm:pt modelId="{EE9788CA-3DDF-424D-AAE4-6ADA3897B85D}" type="pres">
      <dgm:prSet presAssocID="{B66CEEA5-16DC-4461-A90D-1153641573F5}" presName="node" presStyleLbl="node1" presStyleIdx="2" presStyleCnt="6" custScaleX="170750" custScaleY="2000000">
        <dgm:presLayoutVars>
          <dgm:bulletEnabled val="1"/>
        </dgm:presLayoutVars>
      </dgm:prSet>
      <dgm:spPr/>
      <dgm:t>
        <a:bodyPr/>
        <a:lstStyle/>
        <a:p>
          <a:endParaRPr lang="en-US"/>
        </a:p>
      </dgm:t>
    </dgm:pt>
    <dgm:pt modelId="{B70862B8-F037-4504-B771-7C714438ABA4}" type="pres">
      <dgm:prSet presAssocID="{FF6A1D69-161F-48BB-AE7F-B028065428B7}" presName="sibTrans" presStyleLbl="sibTrans2D1" presStyleIdx="2" presStyleCnt="5"/>
      <dgm:spPr/>
      <dgm:t>
        <a:bodyPr/>
        <a:lstStyle/>
        <a:p>
          <a:endParaRPr lang="en-US"/>
        </a:p>
      </dgm:t>
    </dgm:pt>
    <dgm:pt modelId="{0C122FD4-DAF2-442A-8DD6-1DD934B3AE82}" type="pres">
      <dgm:prSet presAssocID="{FF6A1D69-161F-48BB-AE7F-B028065428B7}" presName="connectorText" presStyleLbl="sibTrans2D1" presStyleIdx="2" presStyleCnt="5"/>
      <dgm:spPr/>
      <dgm:t>
        <a:bodyPr/>
        <a:lstStyle/>
        <a:p>
          <a:endParaRPr lang="en-US"/>
        </a:p>
      </dgm:t>
    </dgm:pt>
    <dgm:pt modelId="{426D7957-E5F0-4690-83CE-88C2A5EC1746}" type="pres">
      <dgm:prSet presAssocID="{6582B501-C520-454F-B1FC-1788078FFE02}" presName="node" presStyleLbl="node1" presStyleIdx="3" presStyleCnt="6" custScaleX="170750" custScaleY="2000000">
        <dgm:presLayoutVars>
          <dgm:bulletEnabled val="1"/>
        </dgm:presLayoutVars>
      </dgm:prSet>
      <dgm:spPr/>
      <dgm:t>
        <a:bodyPr/>
        <a:lstStyle/>
        <a:p>
          <a:endParaRPr lang="en-US"/>
        </a:p>
      </dgm:t>
    </dgm:pt>
    <dgm:pt modelId="{D44C2B5D-4C24-43C8-BF7F-F8316381106D}" type="pres">
      <dgm:prSet presAssocID="{280D54F6-643A-4EA0-9C04-437218DC5ED8}" presName="sibTrans" presStyleLbl="sibTrans2D1" presStyleIdx="3" presStyleCnt="5"/>
      <dgm:spPr/>
      <dgm:t>
        <a:bodyPr/>
        <a:lstStyle/>
        <a:p>
          <a:endParaRPr lang="en-US"/>
        </a:p>
      </dgm:t>
    </dgm:pt>
    <dgm:pt modelId="{34A921E7-F0D1-42B7-9D6E-CD68F7BBB3A3}" type="pres">
      <dgm:prSet presAssocID="{280D54F6-643A-4EA0-9C04-437218DC5ED8}" presName="connectorText" presStyleLbl="sibTrans2D1" presStyleIdx="3" presStyleCnt="5"/>
      <dgm:spPr/>
      <dgm:t>
        <a:bodyPr/>
        <a:lstStyle/>
        <a:p>
          <a:endParaRPr lang="en-US"/>
        </a:p>
      </dgm:t>
    </dgm:pt>
    <dgm:pt modelId="{AC1350A4-3465-4EDC-B109-69996B07216A}" type="pres">
      <dgm:prSet presAssocID="{5AF589BE-9623-4EA2-A3C3-BBD011409DB5}" presName="node" presStyleLbl="node1" presStyleIdx="4" presStyleCnt="6" custScaleX="170750" custScaleY="2000000">
        <dgm:presLayoutVars>
          <dgm:bulletEnabled val="1"/>
        </dgm:presLayoutVars>
      </dgm:prSet>
      <dgm:spPr/>
      <dgm:t>
        <a:bodyPr/>
        <a:lstStyle/>
        <a:p>
          <a:endParaRPr lang="en-US"/>
        </a:p>
      </dgm:t>
    </dgm:pt>
    <dgm:pt modelId="{EEDA9D63-8B25-4947-B08B-FD01BB6D506F}" type="pres">
      <dgm:prSet presAssocID="{F6340FF4-A9AA-4813-95F3-38068E4695A9}" presName="sibTrans" presStyleLbl="sibTrans2D1" presStyleIdx="4" presStyleCnt="5"/>
      <dgm:spPr/>
      <dgm:t>
        <a:bodyPr/>
        <a:lstStyle/>
        <a:p>
          <a:endParaRPr lang="en-US"/>
        </a:p>
      </dgm:t>
    </dgm:pt>
    <dgm:pt modelId="{835146E5-B7FD-4FA9-845E-949E2F5EA51A}" type="pres">
      <dgm:prSet presAssocID="{F6340FF4-A9AA-4813-95F3-38068E4695A9}" presName="connectorText" presStyleLbl="sibTrans2D1" presStyleIdx="4" presStyleCnt="5"/>
      <dgm:spPr/>
      <dgm:t>
        <a:bodyPr/>
        <a:lstStyle/>
        <a:p>
          <a:endParaRPr lang="en-US"/>
        </a:p>
      </dgm:t>
    </dgm:pt>
    <dgm:pt modelId="{2AF9BA71-EACB-45F3-8310-7229FEEC54BC}" type="pres">
      <dgm:prSet presAssocID="{9E2B58E8-BE0E-410A-B3E2-E49954D59F80}" presName="node" presStyleLbl="node1" presStyleIdx="5" presStyleCnt="6" custScaleX="170750" custScaleY="2000000">
        <dgm:presLayoutVars>
          <dgm:bulletEnabled val="1"/>
        </dgm:presLayoutVars>
      </dgm:prSet>
      <dgm:spPr/>
      <dgm:t>
        <a:bodyPr/>
        <a:lstStyle/>
        <a:p>
          <a:endParaRPr lang="en-US"/>
        </a:p>
      </dgm:t>
    </dgm:pt>
  </dgm:ptLst>
  <dgm:cxnLst>
    <dgm:cxn modelId="{FC9397E2-C5AA-45A3-B1BA-F9CC793E02CF}" type="presOf" srcId="{280D54F6-643A-4EA0-9C04-437218DC5ED8}" destId="{D44C2B5D-4C24-43C8-BF7F-F8316381106D}" srcOrd="0" destOrd="0" presId="urn:microsoft.com/office/officeart/2005/8/layout/process1"/>
    <dgm:cxn modelId="{0F2CB762-86CD-48AF-ADCC-1111AB31D9EE}" srcId="{79ACF780-FD78-45A1-9DA1-9CA231C3AF22}" destId="{62C58F65-7A2C-48AE-81F9-A95AFA407DDA}" srcOrd="1" destOrd="0" parTransId="{2FE5E127-AFE3-4308-A70E-F7C63590ED09}" sibTransId="{D482197F-BC6A-4516-B6A4-58037A2CE9F6}"/>
    <dgm:cxn modelId="{C8C4DA64-6761-4814-8270-4C13B13ECAE4}" type="presOf" srcId="{D482197F-BC6A-4516-B6A4-58037A2CE9F6}" destId="{D7D47087-A38E-494B-96C3-D710B5EE6F42}" srcOrd="1" destOrd="0" presId="urn:microsoft.com/office/officeart/2005/8/layout/process1"/>
    <dgm:cxn modelId="{225FC2F9-E645-43C0-B3AF-865D05A6A299}" type="presOf" srcId="{FF6A1D69-161F-48BB-AE7F-B028065428B7}" destId="{0C122FD4-DAF2-442A-8DD6-1DD934B3AE82}" srcOrd="1" destOrd="0" presId="urn:microsoft.com/office/officeart/2005/8/layout/process1"/>
    <dgm:cxn modelId="{07548F3D-4EAF-4B74-B4FD-74C847F6E327}" type="presOf" srcId="{939B9A69-ADF4-42DB-BF58-7354C839193C}" destId="{A422A534-2A03-4D06-AA55-0077C46C72E8}" srcOrd="0" destOrd="0" presId="urn:microsoft.com/office/officeart/2005/8/layout/process1"/>
    <dgm:cxn modelId="{3C48355F-658F-447C-BC9B-C8932DEAE8BC}" srcId="{79ACF780-FD78-45A1-9DA1-9CA231C3AF22}" destId="{5AF589BE-9623-4EA2-A3C3-BBD011409DB5}" srcOrd="4" destOrd="0" parTransId="{AFF8BD4D-328C-47BF-8A28-AD79A6971F71}" sibTransId="{F6340FF4-A9AA-4813-95F3-38068E4695A9}"/>
    <dgm:cxn modelId="{FE5276C0-2B42-4495-80D7-A777663F2414}" srcId="{79ACF780-FD78-45A1-9DA1-9CA231C3AF22}" destId="{9E2B58E8-BE0E-410A-B3E2-E49954D59F80}" srcOrd="5" destOrd="0" parTransId="{9440A6A8-19AD-4C71-A015-B2FD44E24AAE}" sibTransId="{4B0B9571-7A11-4BEC-B3B6-E3E3F8E76D65}"/>
    <dgm:cxn modelId="{EDED5DF9-1ECC-409C-874E-7DF05EE1B42B}" srcId="{79ACF780-FD78-45A1-9DA1-9CA231C3AF22}" destId="{B66CEEA5-16DC-4461-A90D-1153641573F5}" srcOrd="2" destOrd="0" parTransId="{795103EE-56F8-4DB8-B508-B7E1119F3747}" sibTransId="{FF6A1D69-161F-48BB-AE7F-B028065428B7}"/>
    <dgm:cxn modelId="{3A50F202-1F17-46E1-AA93-7F0318430D86}" type="presOf" srcId="{62C58F65-7A2C-48AE-81F9-A95AFA407DDA}" destId="{B4A6FC6F-1E65-4584-877D-95C2C5B221FF}" srcOrd="0" destOrd="0" presId="urn:microsoft.com/office/officeart/2005/8/layout/process1"/>
    <dgm:cxn modelId="{BF1DE1CC-2A32-4548-B05B-B73636BC8761}" type="presOf" srcId="{D482197F-BC6A-4516-B6A4-58037A2CE9F6}" destId="{B6258DEA-712E-46DC-953F-2813146D14ED}" srcOrd="0" destOrd="0" presId="urn:microsoft.com/office/officeart/2005/8/layout/process1"/>
    <dgm:cxn modelId="{AD8CF0A4-5E55-42CC-9DF1-6F2E9BDCD71D}" type="presOf" srcId="{6582B501-C520-454F-B1FC-1788078FFE02}" destId="{426D7957-E5F0-4690-83CE-88C2A5EC1746}" srcOrd="0" destOrd="0" presId="urn:microsoft.com/office/officeart/2005/8/layout/process1"/>
    <dgm:cxn modelId="{C1B3C57E-EBEB-432B-B9DA-224A1FE46D58}" srcId="{79ACF780-FD78-45A1-9DA1-9CA231C3AF22}" destId="{72A21E96-F0D2-4D20-818E-E3CB8FAF028F}" srcOrd="0" destOrd="0" parTransId="{5BDC5A15-E0B6-4F06-BFE8-725AF9E2B094}" sibTransId="{939B9A69-ADF4-42DB-BF58-7354C839193C}"/>
    <dgm:cxn modelId="{B05923F3-1817-4F38-86CA-A30957058394}" type="presOf" srcId="{9E2B58E8-BE0E-410A-B3E2-E49954D59F80}" destId="{2AF9BA71-EACB-45F3-8310-7229FEEC54BC}" srcOrd="0" destOrd="0" presId="urn:microsoft.com/office/officeart/2005/8/layout/process1"/>
    <dgm:cxn modelId="{A6373523-EF39-4CF9-83C9-3D1B2485095A}" type="presOf" srcId="{B66CEEA5-16DC-4461-A90D-1153641573F5}" destId="{EE9788CA-3DDF-424D-AAE4-6ADA3897B85D}" srcOrd="0" destOrd="0" presId="urn:microsoft.com/office/officeart/2005/8/layout/process1"/>
    <dgm:cxn modelId="{1CD05F81-067F-4DF0-8D0B-F5AFD14622CC}" srcId="{79ACF780-FD78-45A1-9DA1-9CA231C3AF22}" destId="{6582B501-C520-454F-B1FC-1788078FFE02}" srcOrd="3" destOrd="0" parTransId="{422F3FAF-2539-4A52-A285-BC45A6D87CB8}" sibTransId="{280D54F6-643A-4EA0-9C04-437218DC5ED8}"/>
    <dgm:cxn modelId="{E1C3DC4A-1F45-4694-AF26-76A65B7BFB81}" type="presOf" srcId="{F6340FF4-A9AA-4813-95F3-38068E4695A9}" destId="{835146E5-B7FD-4FA9-845E-949E2F5EA51A}" srcOrd="1" destOrd="0" presId="urn:microsoft.com/office/officeart/2005/8/layout/process1"/>
    <dgm:cxn modelId="{2C93285F-ABBC-4434-BF1D-8FB39917269F}" type="presOf" srcId="{280D54F6-643A-4EA0-9C04-437218DC5ED8}" destId="{34A921E7-F0D1-42B7-9D6E-CD68F7BBB3A3}" srcOrd="1" destOrd="0" presId="urn:microsoft.com/office/officeart/2005/8/layout/process1"/>
    <dgm:cxn modelId="{EF695413-8C08-4C52-AC53-C23CBDC69D7F}" type="presOf" srcId="{5AF589BE-9623-4EA2-A3C3-BBD011409DB5}" destId="{AC1350A4-3465-4EDC-B109-69996B07216A}" srcOrd="0" destOrd="0" presId="urn:microsoft.com/office/officeart/2005/8/layout/process1"/>
    <dgm:cxn modelId="{272EC52C-1109-4C98-B1F9-9E5B426CC719}" type="presOf" srcId="{F6340FF4-A9AA-4813-95F3-38068E4695A9}" destId="{EEDA9D63-8B25-4947-B08B-FD01BB6D506F}" srcOrd="0" destOrd="0" presId="urn:microsoft.com/office/officeart/2005/8/layout/process1"/>
    <dgm:cxn modelId="{D5BD2218-63EB-47C4-8F61-B46D33D244EC}" type="presOf" srcId="{79ACF780-FD78-45A1-9DA1-9CA231C3AF22}" destId="{B3CBE805-15FA-446B-93FC-4DB15CB37EE2}" srcOrd="0" destOrd="0" presId="urn:microsoft.com/office/officeart/2005/8/layout/process1"/>
    <dgm:cxn modelId="{D3F313C1-711D-4026-A681-95DF32ABA37A}" type="presOf" srcId="{939B9A69-ADF4-42DB-BF58-7354C839193C}" destId="{5A110A5B-7AE6-4F49-8D63-43F10A60F855}" srcOrd="1" destOrd="0" presId="urn:microsoft.com/office/officeart/2005/8/layout/process1"/>
    <dgm:cxn modelId="{836B128A-A16A-41B0-A791-0F3DB45A7118}" type="presOf" srcId="{FF6A1D69-161F-48BB-AE7F-B028065428B7}" destId="{B70862B8-F037-4504-B771-7C714438ABA4}" srcOrd="0" destOrd="0" presId="urn:microsoft.com/office/officeart/2005/8/layout/process1"/>
    <dgm:cxn modelId="{902A4D68-5201-4D6E-8B4B-F634893C191F}" type="presOf" srcId="{72A21E96-F0D2-4D20-818E-E3CB8FAF028F}" destId="{35E266F4-127E-474B-87E0-15FAEB13B4D5}" srcOrd="0" destOrd="0" presId="urn:microsoft.com/office/officeart/2005/8/layout/process1"/>
    <dgm:cxn modelId="{E78763AB-D4E0-4E7D-BDBF-703CA6383C72}" type="presParOf" srcId="{B3CBE805-15FA-446B-93FC-4DB15CB37EE2}" destId="{35E266F4-127E-474B-87E0-15FAEB13B4D5}" srcOrd="0" destOrd="0" presId="urn:microsoft.com/office/officeart/2005/8/layout/process1"/>
    <dgm:cxn modelId="{D7D7837F-23CF-4E6E-A579-3FB19BFAAB38}" type="presParOf" srcId="{B3CBE805-15FA-446B-93FC-4DB15CB37EE2}" destId="{A422A534-2A03-4D06-AA55-0077C46C72E8}" srcOrd="1" destOrd="0" presId="urn:microsoft.com/office/officeart/2005/8/layout/process1"/>
    <dgm:cxn modelId="{21270122-1136-459C-BF5C-D7D02435032A}" type="presParOf" srcId="{A422A534-2A03-4D06-AA55-0077C46C72E8}" destId="{5A110A5B-7AE6-4F49-8D63-43F10A60F855}" srcOrd="0" destOrd="0" presId="urn:microsoft.com/office/officeart/2005/8/layout/process1"/>
    <dgm:cxn modelId="{F1E67669-75AD-4AB7-B547-0C5FB5AE8063}" type="presParOf" srcId="{B3CBE805-15FA-446B-93FC-4DB15CB37EE2}" destId="{B4A6FC6F-1E65-4584-877D-95C2C5B221FF}" srcOrd="2" destOrd="0" presId="urn:microsoft.com/office/officeart/2005/8/layout/process1"/>
    <dgm:cxn modelId="{05889CF4-BE84-4BBA-91F6-59211D21A5FF}" type="presParOf" srcId="{B3CBE805-15FA-446B-93FC-4DB15CB37EE2}" destId="{B6258DEA-712E-46DC-953F-2813146D14ED}" srcOrd="3" destOrd="0" presId="urn:microsoft.com/office/officeart/2005/8/layout/process1"/>
    <dgm:cxn modelId="{08C12502-6201-48FF-A0E0-A86CBFCF1048}" type="presParOf" srcId="{B6258DEA-712E-46DC-953F-2813146D14ED}" destId="{D7D47087-A38E-494B-96C3-D710B5EE6F42}" srcOrd="0" destOrd="0" presId="urn:microsoft.com/office/officeart/2005/8/layout/process1"/>
    <dgm:cxn modelId="{6184A187-C51A-4755-B21B-82ECB8107576}" type="presParOf" srcId="{B3CBE805-15FA-446B-93FC-4DB15CB37EE2}" destId="{EE9788CA-3DDF-424D-AAE4-6ADA3897B85D}" srcOrd="4" destOrd="0" presId="urn:microsoft.com/office/officeart/2005/8/layout/process1"/>
    <dgm:cxn modelId="{78FC0EE0-119E-48C2-9FA6-76D08EB79B1D}" type="presParOf" srcId="{B3CBE805-15FA-446B-93FC-4DB15CB37EE2}" destId="{B70862B8-F037-4504-B771-7C714438ABA4}" srcOrd="5" destOrd="0" presId="urn:microsoft.com/office/officeart/2005/8/layout/process1"/>
    <dgm:cxn modelId="{D1F73AA8-EEBF-4EC5-9C9A-365D190D7C70}" type="presParOf" srcId="{B70862B8-F037-4504-B771-7C714438ABA4}" destId="{0C122FD4-DAF2-442A-8DD6-1DD934B3AE82}" srcOrd="0" destOrd="0" presId="urn:microsoft.com/office/officeart/2005/8/layout/process1"/>
    <dgm:cxn modelId="{155E6E96-F576-4AED-9B21-3A53CD1AA5BF}" type="presParOf" srcId="{B3CBE805-15FA-446B-93FC-4DB15CB37EE2}" destId="{426D7957-E5F0-4690-83CE-88C2A5EC1746}" srcOrd="6" destOrd="0" presId="urn:microsoft.com/office/officeart/2005/8/layout/process1"/>
    <dgm:cxn modelId="{A91B2BEC-19CA-4238-9BEB-E6EB0BCB80A1}" type="presParOf" srcId="{B3CBE805-15FA-446B-93FC-4DB15CB37EE2}" destId="{D44C2B5D-4C24-43C8-BF7F-F8316381106D}" srcOrd="7" destOrd="0" presId="urn:microsoft.com/office/officeart/2005/8/layout/process1"/>
    <dgm:cxn modelId="{5C440DC4-8FBA-4107-8D63-FE7315F0835E}" type="presParOf" srcId="{D44C2B5D-4C24-43C8-BF7F-F8316381106D}" destId="{34A921E7-F0D1-42B7-9D6E-CD68F7BBB3A3}" srcOrd="0" destOrd="0" presId="urn:microsoft.com/office/officeart/2005/8/layout/process1"/>
    <dgm:cxn modelId="{5F2DE66C-D273-4B70-80EA-FCD002768FBB}" type="presParOf" srcId="{B3CBE805-15FA-446B-93FC-4DB15CB37EE2}" destId="{AC1350A4-3465-4EDC-B109-69996B07216A}" srcOrd="8" destOrd="0" presId="urn:microsoft.com/office/officeart/2005/8/layout/process1"/>
    <dgm:cxn modelId="{F287D216-DFF3-4BB4-8016-9B1729BD5F0E}" type="presParOf" srcId="{B3CBE805-15FA-446B-93FC-4DB15CB37EE2}" destId="{EEDA9D63-8B25-4947-B08B-FD01BB6D506F}" srcOrd="9" destOrd="0" presId="urn:microsoft.com/office/officeart/2005/8/layout/process1"/>
    <dgm:cxn modelId="{732DF4D7-E995-4829-B4B1-C0BEC37406FA}" type="presParOf" srcId="{EEDA9D63-8B25-4947-B08B-FD01BB6D506F}" destId="{835146E5-B7FD-4FA9-845E-949E2F5EA51A}" srcOrd="0" destOrd="0" presId="urn:microsoft.com/office/officeart/2005/8/layout/process1"/>
    <dgm:cxn modelId="{AF5A50B3-F8EE-4E38-8BE9-CE7C0A0B0F6B}" type="presParOf" srcId="{B3CBE805-15FA-446B-93FC-4DB15CB37EE2}" destId="{2AF9BA71-EACB-45F3-8310-7229FEEC54BC}" srcOrd="1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E266F4-127E-474B-87E0-15FAEB13B4D5}">
      <dsp:nvSpPr>
        <dsp:cNvPr id="0" name=""/>
        <dsp:cNvSpPr/>
      </dsp:nvSpPr>
      <dsp:spPr>
        <a:xfrm>
          <a:off x="17849" y="0"/>
          <a:ext cx="5032637" cy="2743170"/>
        </a:xfrm>
        <a:prstGeom prst="roundRect">
          <a:avLst>
            <a:gd name="adj" fmla="val 10000"/>
          </a:avLst>
        </a:prstGeom>
        <a:solidFill>
          <a:srgbClr val="92D050">
            <a:alpha val="7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lvl="0" algn="ctr" defTabSz="1422400">
            <a:lnSpc>
              <a:spcPct val="90000"/>
            </a:lnSpc>
            <a:spcBef>
              <a:spcPct val="0"/>
            </a:spcBef>
            <a:spcAft>
              <a:spcPct val="35000"/>
            </a:spcAft>
          </a:pPr>
          <a:r>
            <a:rPr lang="en-US" sz="3200" kern="1200" dirty="0" smtClean="0">
              <a:solidFill>
                <a:schemeClr val="tx1"/>
              </a:solidFill>
            </a:rPr>
            <a:t>Establishing communication channels, including a mailing list and monthly conference calls</a:t>
          </a:r>
        </a:p>
      </dsp:txBody>
      <dsp:txXfrm>
        <a:off x="98194" y="80345"/>
        <a:ext cx="4871947" cy="2582480"/>
      </dsp:txXfrm>
    </dsp:sp>
    <dsp:sp modelId="{A422A534-2A03-4D06-AA55-0077C46C72E8}">
      <dsp:nvSpPr>
        <dsp:cNvPr id="0" name=""/>
        <dsp:cNvSpPr/>
      </dsp:nvSpPr>
      <dsp:spPr>
        <a:xfrm>
          <a:off x="5345224" y="1006110"/>
          <a:ext cx="624842" cy="73094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en-US" sz="3300" kern="1200"/>
        </a:p>
      </dsp:txBody>
      <dsp:txXfrm>
        <a:off x="5345224" y="1152300"/>
        <a:ext cx="437389" cy="438568"/>
      </dsp:txXfrm>
    </dsp:sp>
    <dsp:sp modelId="{B4A6FC6F-1E65-4584-877D-95C2C5B221FF}">
      <dsp:nvSpPr>
        <dsp:cNvPr id="0" name=""/>
        <dsp:cNvSpPr/>
      </dsp:nvSpPr>
      <dsp:spPr>
        <a:xfrm>
          <a:off x="6229435" y="0"/>
          <a:ext cx="5032637" cy="2743170"/>
        </a:xfrm>
        <a:prstGeom prst="roundRect">
          <a:avLst>
            <a:gd name="adj" fmla="val 10000"/>
          </a:avLst>
        </a:prstGeom>
        <a:solidFill>
          <a:srgbClr val="FDFB9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Mobilizing each Partnership to develop a program specific evaluation matrix</a:t>
          </a:r>
          <a:endParaRPr lang="en-US" sz="3200" kern="1200" dirty="0">
            <a:solidFill>
              <a:schemeClr val="tx1"/>
            </a:solidFill>
          </a:endParaRPr>
        </a:p>
      </dsp:txBody>
      <dsp:txXfrm>
        <a:off x="6309780" y="80345"/>
        <a:ext cx="4871947" cy="2582480"/>
      </dsp:txXfrm>
    </dsp:sp>
    <dsp:sp modelId="{B6258DEA-712E-46DC-953F-2813146D14ED}">
      <dsp:nvSpPr>
        <dsp:cNvPr id="0" name=""/>
        <dsp:cNvSpPr/>
      </dsp:nvSpPr>
      <dsp:spPr>
        <a:xfrm>
          <a:off x="11556810" y="1006110"/>
          <a:ext cx="624842" cy="73094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en-US" sz="3300" kern="1200"/>
        </a:p>
      </dsp:txBody>
      <dsp:txXfrm>
        <a:off x="11556810" y="1152300"/>
        <a:ext cx="437389" cy="438568"/>
      </dsp:txXfrm>
    </dsp:sp>
    <dsp:sp modelId="{EE9788CA-3DDF-424D-AAE4-6ADA3897B85D}">
      <dsp:nvSpPr>
        <dsp:cNvPr id="0" name=""/>
        <dsp:cNvSpPr/>
      </dsp:nvSpPr>
      <dsp:spPr>
        <a:xfrm>
          <a:off x="12441022" y="0"/>
          <a:ext cx="5032637" cy="2743170"/>
        </a:xfrm>
        <a:prstGeom prst="roundRect">
          <a:avLst>
            <a:gd name="adj" fmla="val 10000"/>
          </a:avLst>
        </a:prstGeom>
        <a:solidFill>
          <a:srgbClr val="92D050">
            <a:alpha val="80000"/>
          </a:srgbClr>
        </a:solidFill>
        <a:ln w="25400" cap="flat" cmpd="sng" algn="ctr">
          <a:solidFill>
            <a:srgbClr val="92D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Developing an integrated </a:t>
          </a:r>
          <a:r>
            <a:rPr lang="en-US" sz="3200" u="sng" kern="1200" dirty="0" smtClean="0">
              <a:solidFill>
                <a:schemeClr val="tx1"/>
              </a:solidFill>
            </a:rPr>
            <a:t>evaluation matrix </a:t>
          </a:r>
          <a:r>
            <a:rPr lang="en-US" sz="3200" kern="1200" dirty="0" smtClean="0">
              <a:solidFill>
                <a:schemeClr val="tx1"/>
              </a:solidFill>
            </a:rPr>
            <a:t>utilizing common metrics, and vetting the matrix with leadership at NCI and individual program PIs </a:t>
          </a:r>
          <a:endParaRPr lang="en-US" sz="3200" kern="1200" dirty="0">
            <a:solidFill>
              <a:schemeClr val="tx1"/>
            </a:solidFill>
          </a:endParaRPr>
        </a:p>
      </dsp:txBody>
      <dsp:txXfrm>
        <a:off x="12521367" y="80345"/>
        <a:ext cx="4871947" cy="2582480"/>
      </dsp:txXfrm>
    </dsp:sp>
    <dsp:sp modelId="{B70862B8-F037-4504-B771-7C714438ABA4}">
      <dsp:nvSpPr>
        <dsp:cNvPr id="0" name=""/>
        <dsp:cNvSpPr/>
      </dsp:nvSpPr>
      <dsp:spPr>
        <a:xfrm>
          <a:off x="17768397" y="1006110"/>
          <a:ext cx="624842" cy="73094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en-US" sz="3300" kern="1200"/>
        </a:p>
      </dsp:txBody>
      <dsp:txXfrm>
        <a:off x="17768397" y="1152300"/>
        <a:ext cx="437389" cy="438568"/>
      </dsp:txXfrm>
    </dsp:sp>
    <dsp:sp modelId="{426D7957-E5F0-4690-83CE-88C2A5EC1746}">
      <dsp:nvSpPr>
        <dsp:cNvPr id="0" name=""/>
        <dsp:cNvSpPr/>
      </dsp:nvSpPr>
      <dsp:spPr>
        <a:xfrm>
          <a:off x="18652609" y="0"/>
          <a:ext cx="5032637" cy="2743170"/>
        </a:xfrm>
        <a:prstGeom prst="roundRect">
          <a:avLst>
            <a:gd name="adj" fmla="val 10000"/>
          </a:avLst>
        </a:prstGeom>
        <a:solidFill>
          <a:srgbClr val="FDFB9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Using an NIH-supported online platform to exchange tools used for tracking and measuring outcomes</a:t>
          </a:r>
          <a:endParaRPr lang="en-US" sz="3200" kern="1200" dirty="0">
            <a:solidFill>
              <a:schemeClr val="tx1"/>
            </a:solidFill>
          </a:endParaRPr>
        </a:p>
      </dsp:txBody>
      <dsp:txXfrm>
        <a:off x="18732954" y="80345"/>
        <a:ext cx="4871947" cy="2582480"/>
      </dsp:txXfrm>
    </dsp:sp>
    <dsp:sp modelId="{D44C2B5D-4C24-43C8-BF7F-F8316381106D}">
      <dsp:nvSpPr>
        <dsp:cNvPr id="0" name=""/>
        <dsp:cNvSpPr/>
      </dsp:nvSpPr>
      <dsp:spPr>
        <a:xfrm>
          <a:off x="23979984" y="1006110"/>
          <a:ext cx="624842" cy="73094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en-US" sz="3300" kern="1200"/>
        </a:p>
      </dsp:txBody>
      <dsp:txXfrm>
        <a:off x="23979984" y="1152300"/>
        <a:ext cx="437389" cy="438568"/>
      </dsp:txXfrm>
    </dsp:sp>
    <dsp:sp modelId="{AC1350A4-3465-4EDC-B109-69996B07216A}">
      <dsp:nvSpPr>
        <dsp:cNvPr id="0" name=""/>
        <dsp:cNvSpPr/>
      </dsp:nvSpPr>
      <dsp:spPr>
        <a:xfrm>
          <a:off x="24864196" y="0"/>
          <a:ext cx="5032637" cy="2743170"/>
        </a:xfrm>
        <a:prstGeom prst="roundRect">
          <a:avLst>
            <a:gd name="adj" fmla="val 10000"/>
          </a:avLst>
        </a:prstGeom>
        <a:solidFill>
          <a:srgbClr val="92D050">
            <a:alpha val="8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Utilizing </a:t>
          </a:r>
          <a:r>
            <a:rPr lang="en-US" sz="3200" u="sng" kern="1200" dirty="0" smtClean="0">
              <a:solidFill>
                <a:schemeClr val="tx1"/>
              </a:solidFill>
            </a:rPr>
            <a:t>surveys</a:t>
          </a:r>
          <a:r>
            <a:rPr lang="en-US" sz="3200" kern="1200" dirty="0" smtClean="0">
              <a:solidFill>
                <a:schemeClr val="tx1"/>
              </a:solidFill>
            </a:rPr>
            <a:t> to facilitate discussion, inform best practices &amp; identify commonalities</a:t>
          </a:r>
          <a:endParaRPr lang="en-US" sz="3200" kern="1200" dirty="0">
            <a:solidFill>
              <a:schemeClr val="tx1"/>
            </a:solidFill>
          </a:endParaRPr>
        </a:p>
      </dsp:txBody>
      <dsp:txXfrm>
        <a:off x="24944541" y="80345"/>
        <a:ext cx="4871947" cy="2582480"/>
      </dsp:txXfrm>
    </dsp:sp>
    <dsp:sp modelId="{EEDA9D63-8B25-4947-B08B-FD01BB6D506F}">
      <dsp:nvSpPr>
        <dsp:cNvPr id="0" name=""/>
        <dsp:cNvSpPr/>
      </dsp:nvSpPr>
      <dsp:spPr>
        <a:xfrm>
          <a:off x="30191571" y="1006110"/>
          <a:ext cx="624842" cy="73094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en-US" sz="3300" kern="1200"/>
        </a:p>
      </dsp:txBody>
      <dsp:txXfrm>
        <a:off x="30191571" y="1152300"/>
        <a:ext cx="437389" cy="438568"/>
      </dsp:txXfrm>
    </dsp:sp>
    <dsp:sp modelId="{2AF9BA71-EACB-45F3-8310-7229FEEC54BC}">
      <dsp:nvSpPr>
        <dsp:cNvPr id="0" name=""/>
        <dsp:cNvSpPr/>
      </dsp:nvSpPr>
      <dsp:spPr>
        <a:xfrm>
          <a:off x="31075783" y="0"/>
          <a:ext cx="5032637" cy="2743170"/>
        </a:xfrm>
        <a:prstGeom prst="roundRect">
          <a:avLst>
            <a:gd name="adj" fmla="val 10000"/>
          </a:avLst>
        </a:prstGeom>
        <a:solidFill>
          <a:srgbClr val="FDFB9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Establishing a model of shared participation by allowing taskforce members to facilitate meetings</a:t>
          </a:r>
          <a:endParaRPr lang="en-US" sz="3200" kern="1200" dirty="0">
            <a:solidFill>
              <a:schemeClr val="tx1"/>
            </a:solidFill>
          </a:endParaRPr>
        </a:p>
      </dsp:txBody>
      <dsp:txXfrm>
        <a:off x="31156128" y="80345"/>
        <a:ext cx="4871947" cy="258248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hdr" sz="quarter"/>
          </p:nvPr>
        </p:nvSpPr>
        <p:spPr bwMode="auto">
          <a:xfrm>
            <a:off x="0" y="0"/>
            <a:ext cx="4036859" cy="388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637" tIns="46819" rIns="93637" bIns="46819" numCol="1" anchor="t" anchorCtr="0" compatLnSpc="1">
            <a:prstTxWarp prst="textNoShape">
              <a:avLst/>
            </a:prstTxWarp>
          </a:bodyPr>
          <a:lstStyle>
            <a:lvl1pPr defTabSz="936890">
              <a:defRPr sz="1200" b="0">
                <a:latin typeface="Arial" charset="0"/>
              </a:defRPr>
            </a:lvl1pPr>
          </a:lstStyle>
          <a:p>
            <a:pPr>
              <a:defRPr/>
            </a:pPr>
            <a:endParaRPr lang="en-US"/>
          </a:p>
        </p:txBody>
      </p:sp>
      <p:sp>
        <p:nvSpPr>
          <p:cNvPr id="5123" name="Rectangle 1027"/>
          <p:cNvSpPr>
            <a:spLocks noGrp="1" noChangeArrowheads="1"/>
          </p:cNvSpPr>
          <p:nvPr>
            <p:ph type="dt" sz="quarter" idx="1"/>
          </p:nvPr>
        </p:nvSpPr>
        <p:spPr bwMode="auto">
          <a:xfrm>
            <a:off x="5272243" y="0"/>
            <a:ext cx="4036859" cy="388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637" tIns="46819" rIns="93637" bIns="46819" numCol="1" anchor="t" anchorCtr="0" compatLnSpc="1">
            <a:prstTxWarp prst="textNoShape">
              <a:avLst/>
            </a:prstTxWarp>
          </a:bodyPr>
          <a:lstStyle>
            <a:lvl1pPr algn="r" defTabSz="936890">
              <a:defRPr sz="1200" b="0">
                <a:latin typeface="Arial" charset="0"/>
              </a:defRPr>
            </a:lvl1pPr>
          </a:lstStyle>
          <a:p>
            <a:pPr>
              <a:defRPr/>
            </a:pPr>
            <a:endParaRPr lang="en-US"/>
          </a:p>
        </p:txBody>
      </p:sp>
      <p:sp>
        <p:nvSpPr>
          <p:cNvPr id="5124" name="Rectangle 1028"/>
          <p:cNvSpPr>
            <a:spLocks noGrp="1" noChangeArrowheads="1"/>
          </p:cNvSpPr>
          <p:nvPr>
            <p:ph type="ftr" sz="quarter" idx="2"/>
          </p:nvPr>
        </p:nvSpPr>
        <p:spPr bwMode="auto">
          <a:xfrm>
            <a:off x="0" y="6634962"/>
            <a:ext cx="4036859" cy="388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637" tIns="46819" rIns="93637" bIns="46819" numCol="1" anchor="b" anchorCtr="0" compatLnSpc="1">
            <a:prstTxWarp prst="textNoShape">
              <a:avLst/>
            </a:prstTxWarp>
          </a:bodyPr>
          <a:lstStyle>
            <a:lvl1pPr defTabSz="936890">
              <a:defRPr sz="1200" b="0">
                <a:latin typeface="Arial" charset="0"/>
              </a:defRPr>
            </a:lvl1pPr>
          </a:lstStyle>
          <a:p>
            <a:pPr>
              <a:defRPr/>
            </a:pPr>
            <a:endParaRPr lang="en-US"/>
          </a:p>
        </p:txBody>
      </p:sp>
      <p:sp>
        <p:nvSpPr>
          <p:cNvPr id="5125" name="Rectangle 1029"/>
          <p:cNvSpPr>
            <a:spLocks noGrp="1" noChangeArrowheads="1"/>
          </p:cNvSpPr>
          <p:nvPr>
            <p:ph type="sldNum" sz="quarter" idx="3"/>
          </p:nvPr>
        </p:nvSpPr>
        <p:spPr bwMode="auto">
          <a:xfrm>
            <a:off x="5272243" y="6634962"/>
            <a:ext cx="4036859" cy="388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637" tIns="46819" rIns="93637" bIns="46819" numCol="1" anchor="b" anchorCtr="0" compatLnSpc="1">
            <a:prstTxWarp prst="textNoShape">
              <a:avLst/>
            </a:prstTxWarp>
          </a:bodyPr>
          <a:lstStyle>
            <a:lvl1pPr algn="r" defTabSz="936890">
              <a:defRPr sz="1200" b="0">
                <a:latin typeface="Arial" charset="0"/>
              </a:defRPr>
            </a:lvl1pPr>
          </a:lstStyle>
          <a:p>
            <a:pPr>
              <a:defRPr/>
            </a:pPr>
            <a:fld id="{831506F5-75B6-407D-B344-EBBF970CD392}" type="slidenum">
              <a:rPr lang="en-US"/>
              <a:pPr>
                <a:defRPr/>
              </a:pPr>
              <a:t>‹#›</a:t>
            </a:fld>
            <a:endParaRPr lang="en-US"/>
          </a:p>
        </p:txBody>
      </p:sp>
    </p:spTree>
    <p:extLst>
      <p:ext uri="{BB962C8B-B14F-4D97-AF65-F5344CB8AC3E}">
        <p14:creationId xmlns:p14="http://schemas.microsoft.com/office/powerpoint/2010/main" val="174918491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4036859" cy="35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298" tIns="9150" rIns="18298" bIns="9150" numCol="1" anchor="t" anchorCtr="0" compatLnSpc="1">
            <a:prstTxWarp prst="textNoShape">
              <a:avLst/>
            </a:prstTxWarp>
          </a:bodyPr>
          <a:lstStyle>
            <a:lvl1pPr defTabSz="183270">
              <a:defRPr sz="200" b="0">
                <a:latin typeface="Arial" charset="0"/>
              </a:defRPr>
            </a:lvl1pPr>
          </a:lstStyle>
          <a:p>
            <a:pPr>
              <a:defRPr/>
            </a:pPr>
            <a:endParaRPr lang="en-US"/>
          </a:p>
        </p:txBody>
      </p:sp>
      <p:sp>
        <p:nvSpPr>
          <p:cNvPr id="27651" name="Rectangle 3"/>
          <p:cNvSpPr>
            <a:spLocks noGrp="1" noChangeArrowheads="1"/>
          </p:cNvSpPr>
          <p:nvPr>
            <p:ph type="dt" idx="1"/>
          </p:nvPr>
        </p:nvSpPr>
        <p:spPr bwMode="auto">
          <a:xfrm>
            <a:off x="5270653" y="0"/>
            <a:ext cx="4036858" cy="35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298" tIns="9150" rIns="18298" bIns="9150" numCol="1" anchor="t" anchorCtr="0" compatLnSpc="1">
            <a:prstTxWarp prst="textNoShape">
              <a:avLst/>
            </a:prstTxWarp>
          </a:bodyPr>
          <a:lstStyle>
            <a:lvl1pPr algn="r" defTabSz="183270">
              <a:defRPr sz="200" b="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2606675" y="527050"/>
            <a:ext cx="4095750" cy="26336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7653" name="Rectangle 5"/>
          <p:cNvSpPr>
            <a:spLocks noGrp="1" noChangeArrowheads="1"/>
          </p:cNvSpPr>
          <p:nvPr>
            <p:ph type="body" sz="quarter" idx="3"/>
          </p:nvPr>
        </p:nvSpPr>
        <p:spPr bwMode="auto">
          <a:xfrm>
            <a:off x="931706" y="3338956"/>
            <a:ext cx="7445690" cy="3157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298" tIns="9150" rIns="18298" bIns="91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7654" name="Rectangle 6"/>
          <p:cNvSpPr>
            <a:spLocks noGrp="1" noChangeArrowheads="1"/>
          </p:cNvSpPr>
          <p:nvPr>
            <p:ph type="ftr" sz="quarter" idx="4"/>
          </p:nvPr>
        </p:nvSpPr>
        <p:spPr bwMode="auto">
          <a:xfrm>
            <a:off x="0" y="6669958"/>
            <a:ext cx="4036859" cy="351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298" tIns="9150" rIns="18298" bIns="9150" numCol="1" anchor="b" anchorCtr="0" compatLnSpc="1">
            <a:prstTxWarp prst="textNoShape">
              <a:avLst/>
            </a:prstTxWarp>
          </a:bodyPr>
          <a:lstStyle>
            <a:lvl1pPr defTabSz="183270">
              <a:defRPr sz="200" b="0">
                <a:latin typeface="Arial" charset="0"/>
              </a:defRPr>
            </a:lvl1pPr>
          </a:lstStyle>
          <a:p>
            <a:pPr>
              <a:defRPr/>
            </a:pPr>
            <a:endParaRPr lang="en-US"/>
          </a:p>
        </p:txBody>
      </p:sp>
      <p:sp>
        <p:nvSpPr>
          <p:cNvPr id="27655" name="Rectangle 7"/>
          <p:cNvSpPr>
            <a:spLocks noGrp="1" noChangeArrowheads="1"/>
          </p:cNvSpPr>
          <p:nvPr>
            <p:ph type="sldNum" sz="quarter" idx="5"/>
          </p:nvPr>
        </p:nvSpPr>
        <p:spPr bwMode="auto">
          <a:xfrm>
            <a:off x="5270653" y="6669958"/>
            <a:ext cx="4036858" cy="351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298" tIns="9150" rIns="18298" bIns="9150" numCol="1" anchor="b" anchorCtr="0" compatLnSpc="1">
            <a:prstTxWarp prst="textNoShape">
              <a:avLst/>
            </a:prstTxWarp>
          </a:bodyPr>
          <a:lstStyle>
            <a:lvl1pPr algn="r" defTabSz="183270">
              <a:defRPr sz="200" b="0">
                <a:latin typeface="Arial" charset="0"/>
              </a:defRPr>
            </a:lvl1pPr>
          </a:lstStyle>
          <a:p>
            <a:pPr>
              <a:defRPr/>
            </a:pPr>
            <a:fld id="{725ADB42-EC6D-49AF-A65F-10AB892FAD20}" type="slidenum">
              <a:rPr lang="en-US"/>
              <a:pPr>
                <a:defRPr/>
              </a:pPr>
              <a:t>‹#›</a:t>
            </a:fld>
            <a:endParaRPr lang="en-US"/>
          </a:p>
        </p:txBody>
      </p:sp>
    </p:spTree>
    <p:extLst>
      <p:ext uri="{BB962C8B-B14F-4D97-AF65-F5344CB8AC3E}">
        <p14:creationId xmlns:p14="http://schemas.microsoft.com/office/powerpoint/2010/main" val="304288056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163" y="10226675"/>
            <a:ext cx="43526075" cy="7054850"/>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325" y="18653125"/>
            <a:ext cx="35845750"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708736-9E98-4CAA-AF39-70BD64444B88}" type="slidenum">
              <a:rPr lang="en-US"/>
              <a:pPr>
                <a:defRPr/>
              </a:pPr>
              <a:t>‹#›</a:t>
            </a:fld>
            <a:endParaRPr lang="en-US"/>
          </a:p>
        </p:txBody>
      </p:sp>
    </p:spTree>
    <p:extLst>
      <p:ext uri="{BB962C8B-B14F-4D97-AF65-F5344CB8AC3E}">
        <p14:creationId xmlns:p14="http://schemas.microsoft.com/office/powerpoint/2010/main" val="190710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FA7880-767A-48B6-8907-ED2C7B19A2C1}" type="slidenum">
              <a:rPr lang="en-US"/>
              <a:pPr>
                <a:defRPr/>
              </a:pPr>
              <a:t>‹#›</a:t>
            </a:fld>
            <a:endParaRPr lang="en-US"/>
          </a:p>
        </p:txBody>
      </p:sp>
    </p:spTree>
    <p:extLst>
      <p:ext uri="{BB962C8B-B14F-4D97-AF65-F5344CB8AC3E}">
        <p14:creationId xmlns:p14="http://schemas.microsoft.com/office/powerpoint/2010/main" val="291860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0" y="21153438"/>
            <a:ext cx="43526075" cy="65373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0" y="13952538"/>
            <a:ext cx="43526075"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078CEA-2A1B-4EF8-B362-567E48B33898}" type="slidenum">
              <a:rPr lang="en-US"/>
              <a:pPr>
                <a:defRPr/>
              </a:pPr>
              <a:t>‹#›</a:t>
            </a:fld>
            <a:endParaRPr lang="en-US"/>
          </a:p>
        </p:txBody>
      </p:sp>
    </p:spTree>
    <p:extLst>
      <p:ext uri="{BB962C8B-B14F-4D97-AF65-F5344CB8AC3E}">
        <p14:creationId xmlns:p14="http://schemas.microsoft.com/office/powerpoint/2010/main" val="243412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59050" y="7680325"/>
            <a:ext cx="22967950" cy="21726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679400" y="7680325"/>
            <a:ext cx="22967950" cy="21726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126D26-24A2-43D2-B8AF-3B137B90BDD0}" type="slidenum">
              <a:rPr lang="en-US"/>
              <a:pPr>
                <a:defRPr/>
              </a:pPr>
              <a:t>‹#›</a:t>
            </a:fld>
            <a:endParaRPr lang="en-US"/>
          </a:p>
        </p:txBody>
      </p:sp>
    </p:spTree>
    <p:extLst>
      <p:ext uri="{BB962C8B-B14F-4D97-AF65-F5344CB8AC3E}">
        <p14:creationId xmlns:p14="http://schemas.microsoft.com/office/powerpoint/2010/main" val="439033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638" y="1317625"/>
            <a:ext cx="46085125"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638" y="7369175"/>
            <a:ext cx="2262505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60638" y="10439400"/>
            <a:ext cx="2262505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775" y="7369175"/>
            <a:ext cx="22632988"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6012775" y="10439400"/>
            <a:ext cx="22632988"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90AA260-F08D-495F-A544-5BFB318AAECB}" type="slidenum">
              <a:rPr lang="en-US"/>
              <a:pPr>
                <a:defRPr/>
              </a:pPr>
              <a:t>‹#›</a:t>
            </a:fld>
            <a:endParaRPr lang="en-US"/>
          </a:p>
        </p:txBody>
      </p:sp>
    </p:spTree>
    <p:extLst>
      <p:ext uri="{BB962C8B-B14F-4D97-AF65-F5344CB8AC3E}">
        <p14:creationId xmlns:p14="http://schemas.microsoft.com/office/powerpoint/2010/main" val="2812507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08F6AE5-04EF-40FB-887E-1D6C344DB401}" type="slidenum">
              <a:rPr lang="en-US"/>
              <a:pPr>
                <a:defRPr/>
              </a:pPr>
              <a:t>‹#›</a:t>
            </a:fld>
            <a:endParaRPr lang="en-US"/>
          </a:p>
        </p:txBody>
      </p:sp>
    </p:spTree>
    <p:extLst>
      <p:ext uri="{BB962C8B-B14F-4D97-AF65-F5344CB8AC3E}">
        <p14:creationId xmlns:p14="http://schemas.microsoft.com/office/powerpoint/2010/main" val="3875817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B8F3179-484C-4789-B37F-66F589504AE6}" type="slidenum">
              <a:rPr lang="en-US"/>
              <a:pPr>
                <a:defRPr/>
              </a:pPr>
              <a:t>‹#›</a:t>
            </a:fld>
            <a:endParaRPr lang="en-US"/>
          </a:p>
        </p:txBody>
      </p:sp>
    </p:spTree>
    <p:extLst>
      <p:ext uri="{BB962C8B-B14F-4D97-AF65-F5344CB8AC3E}">
        <p14:creationId xmlns:p14="http://schemas.microsoft.com/office/powerpoint/2010/main" val="1824521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638" y="1311275"/>
            <a:ext cx="16846550" cy="557688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0019963" y="1311275"/>
            <a:ext cx="286258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638" y="6888163"/>
            <a:ext cx="1684655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EFF8429-AC74-43AF-94C3-04B0947F8F78}" type="slidenum">
              <a:rPr lang="en-US"/>
              <a:pPr>
                <a:defRPr/>
              </a:pPr>
              <a:t>‹#›</a:t>
            </a:fld>
            <a:endParaRPr lang="en-US"/>
          </a:p>
        </p:txBody>
      </p:sp>
    </p:spTree>
    <p:extLst>
      <p:ext uri="{BB962C8B-B14F-4D97-AF65-F5344CB8AC3E}">
        <p14:creationId xmlns:p14="http://schemas.microsoft.com/office/powerpoint/2010/main" val="2306274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175" y="23042563"/>
            <a:ext cx="30724475" cy="27209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0036175" y="2941638"/>
            <a:ext cx="30724475"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0036175" y="25763538"/>
            <a:ext cx="30724475"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4E6681B-D89F-4536-A703-AA05F34BB6D0}" type="slidenum">
              <a:rPr lang="en-US"/>
              <a:pPr>
                <a:defRPr/>
              </a:pPr>
              <a:t>‹#›</a:t>
            </a:fld>
            <a:endParaRPr lang="en-US"/>
          </a:p>
        </p:txBody>
      </p:sp>
    </p:spTree>
    <p:extLst>
      <p:ext uri="{BB962C8B-B14F-4D97-AF65-F5344CB8AC3E}">
        <p14:creationId xmlns:p14="http://schemas.microsoft.com/office/powerpoint/2010/main" val="2851036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B1D0A2C-B82D-4F52-9CE2-88090ACB146A}" type="slidenum">
              <a:rPr lang="en-US"/>
              <a:pPr>
                <a:defRPr/>
              </a:pPr>
              <a:t>‹#›</a:t>
            </a:fld>
            <a:endParaRPr lang="en-US"/>
          </a:p>
        </p:txBody>
      </p:sp>
    </p:spTree>
    <p:extLst>
      <p:ext uri="{BB962C8B-B14F-4D97-AF65-F5344CB8AC3E}">
        <p14:creationId xmlns:p14="http://schemas.microsoft.com/office/powerpoint/2010/main" val="3987132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5275" y="1317625"/>
            <a:ext cx="11522075" cy="280892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59050" y="1317625"/>
            <a:ext cx="34413825" cy="280892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94FD97C-E8D0-4C1A-A483-B4A3D0AF8D6A}" type="slidenum">
              <a:rPr lang="en-US"/>
              <a:pPr>
                <a:defRPr/>
              </a:pPr>
              <a:t>‹#›</a:t>
            </a:fld>
            <a:endParaRPr lang="en-US"/>
          </a:p>
        </p:txBody>
      </p:sp>
    </p:spTree>
    <p:extLst>
      <p:ext uri="{BB962C8B-B14F-4D97-AF65-F5344CB8AC3E}">
        <p14:creationId xmlns:p14="http://schemas.microsoft.com/office/powerpoint/2010/main" val="3545719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559050" y="1317625"/>
            <a:ext cx="460883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3395" tIns="271698" rIns="543395" bIns="271698"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559050" y="7680325"/>
            <a:ext cx="46088300" cy="2172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3395" tIns="271698" rIns="543395" bIns="27169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559050" y="29978350"/>
            <a:ext cx="119507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3395" tIns="271698" rIns="543395" bIns="271698" numCol="1" anchor="t" anchorCtr="0" compatLnSpc="1">
            <a:prstTxWarp prst="textNoShape">
              <a:avLst/>
            </a:prstTxWarp>
          </a:bodyPr>
          <a:lstStyle>
            <a:lvl1pPr defTabSz="5435600">
              <a:defRPr sz="8400" b="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17494250" y="29978350"/>
            <a:ext cx="162179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3395" tIns="271698" rIns="543395" bIns="271698" numCol="1" anchor="t" anchorCtr="0" compatLnSpc="1">
            <a:prstTxWarp prst="textNoShape">
              <a:avLst/>
            </a:prstTxWarp>
          </a:bodyPr>
          <a:lstStyle>
            <a:lvl1pPr algn="ctr" defTabSz="5435600">
              <a:defRPr sz="8400" b="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36696650" y="29978350"/>
            <a:ext cx="119507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3395" tIns="271698" rIns="543395" bIns="271698" numCol="1" anchor="t" anchorCtr="0" compatLnSpc="1">
            <a:prstTxWarp prst="textNoShape">
              <a:avLst/>
            </a:prstTxWarp>
          </a:bodyPr>
          <a:lstStyle>
            <a:lvl1pPr algn="r" defTabSz="5435600">
              <a:defRPr sz="8400" b="0">
                <a:latin typeface="Arial" charset="0"/>
              </a:defRPr>
            </a:lvl1pPr>
          </a:lstStyle>
          <a:p>
            <a:pPr>
              <a:defRPr/>
            </a:pPr>
            <a:fld id="{AFD37F0B-91B4-4B7D-A5F1-7E482E29EAF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435600" rtl="0" eaLnBrk="0" fontAlgn="base" hangingPunct="0">
        <a:spcBef>
          <a:spcPct val="0"/>
        </a:spcBef>
        <a:spcAft>
          <a:spcPct val="0"/>
        </a:spcAft>
        <a:defRPr sz="26200">
          <a:solidFill>
            <a:schemeClr val="tx2"/>
          </a:solidFill>
          <a:latin typeface="+mj-lt"/>
          <a:ea typeface="+mj-ea"/>
          <a:cs typeface="+mj-cs"/>
        </a:defRPr>
      </a:lvl1pPr>
      <a:lvl2pPr algn="ctr" defTabSz="5435600" rtl="0" eaLnBrk="0" fontAlgn="base" hangingPunct="0">
        <a:spcBef>
          <a:spcPct val="0"/>
        </a:spcBef>
        <a:spcAft>
          <a:spcPct val="0"/>
        </a:spcAft>
        <a:defRPr sz="26200">
          <a:solidFill>
            <a:schemeClr val="tx2"/>
          </a:solidFill>
          <a:latin typeface="Arial" charset="0"/>
        </a:defRPr>
      </a:lvl2pPr>
      <a:lvl3pPr algn="ctr" defTabSz="5435600" rtl="0" eaLnBrk="0" fontAlgn="base" hangingPunct="0">
        <a:spcBef>
          <a:spcPct val="0"/>
        </a:spcBef>
        <a:spcAft>
          <a:spcPct val="0"/>
        </a:spcAft>
        <a:defRPr sz="26200">
          <a:solidFill>
            <a:schemeClr val="tx2"/>
          </a:solidFill>
          <a:latin typeface="Arial" charset="0"/>
        </a:defRPr>
      </a:lvl3pPr>
      <a:lvl4pPr algn="ctr" defTabSz="5435600" rtl="0" eaLnBrk="0" fontAlgn="base" hangingPunct="0">
        <a:spcBef>
          <a:spcPct val="0"/>
        </a:spcBef>
        <a:spcAft>
          <a:spcPct val="0"/>
        </a:spcAft>
        <a:defRPr sz="26200">
          <a:solidFill>
            <a:schemeClr val="tx2"/>
          </a:solidFill>
          <a:latin typeface="Arial" charset="0"/>
        </a:defRPr>
      </a:lvl4pPr>
      <a:lvl5pPr algn="ctr" defTabSz="5435600" rtl="0" eaLnBrk="0" fontAlgn="base" hangingPunct="0">
        <a:spcBef>
          <a:spcPct val="0"/>
        </a:spcBef>
        <a:spcAft>
          <a:spcPct val="0"/>
        </a:spcAft>
        <a:defRPr sz="26200">
          <a:solidFill>
            <a:schemeClr val="tx2"/>
          </a:solidFill>
          <a:latin typeface="Arial" charset="0"/>
        </a:defRPr>
      </a:lvl5pPr>
      <a:lvl6pPr marL="457200" algn="ctr" defTabSz="5435600" rtl="0" fontAlgn="base">
        <a:spcBef>
          <a:spcPct val="0"/>
        </a:spcBef>
        <a:spcAft>
          <a:spcPct val="0"/>
        </a:spcAft>
        <a:defRPr sz="26200">
          <a:solidFill>
            <a:schemeClr val="tx2"/>
          </a:solidFill>
          <a:latin typeface="Arial" charset="0"/>
        </a:defRPr>
      </a:lvl6pPr>
      <a:lvl7pPr marL="914400" algn="ctr" defTabSz="5435600" rtl="0" fontAlgn="base">
        <a:spcBef>
          <a:spcPct val="0"/>
        </a:spcBef>
        <a:spcAft>
          <a:spcPct val="0"/>
        </a:spcAft>
        <a:defRPr sz="26200">
          <a:solidFill>
            <a:schemeClr val="tx2"/>
          </a:solidFill>
          <a:latin typeface="Arial" charset="0"/>
        </a:defRPr>
      </a:lvl7pPr>
      <a:lvl8pPr marL="1371600" algn="ctr" defTabSz="5435600" rtl="0" fontAlgn="base">
        <a:spcBef>
          <a:spcPct val="0"/>
        </a:spcBef>
        <a:spcAft>
          <a:spcPct val="0"/>
        </a:spcAft>
        <a:defRPr sz="26200">
          <a:solidFill>
            <a:schemeClr val="tx2"/>
          </a:solidFill>
          <a:latin typeface="Arial" charset="0"/>
        </a:defRPr>
      </a:lvl8pPr>
      <a:lvl9pPr marL="1828800" algn="ctr" defTabSz="5435600" rtl="0" fontAlgn="base">
        <a:spcBef>
          <a:spcPct val="0"/>
        </a:spcBef>
        <a:spcAft>
          <a:spcPct val="0"/>
        </a:spcAft>
        <a:defRPr sz="26200">
          <a:solidFill>
            <a:schemeClr val="tx2"/>
          </a:solidFill>
          <a:latin typeface="Arial" charset="0"/>
        </a:defRPr>
      </a:lvl9pPr>
    </p:titleStyle>
    <p:bodyStyle>
      <a:lvl1pPr marL="2039938" indent="-2039938" algn="l" defTabSz="5435600" rtl="0" eaLnBrk="0" fontAlgn="base" hangingPunct="0">
        <a:spcBef>
          <a:spcPct val="20000"/>
        </a:spcBef>
        <a:spcAft>
          <a:spcPct val="0"/>
        </a:spcAft>
        <a:buChar char="•"/>
        <a:defRPr sz="19100">
          <a:solidFill>
            <a:schemeClr val="tx1"/>
          </a:solidFill>
          <a:latin typeface="+mn-lt"/>
          <a:ea typeface="+mn-ea"/>
          <a:cs typeface="+mn-cs"/>
        </a:defRPr>
      </a:lvl1pPr>
      <a:lvl2pPr marL="4414838" indent="-1698625" algn="l" defTabSz="5435600" rtl="0" eaLnBrk="0" fontAlgn="base" hangingPunct="0">
        <a:spcBef>
          <a:spcPct val="20000"/>
        </a:spcBef>
        <a:spcAft>
          <a:spcPct val="0"/>
        </a:spcAft>
        <a:buChar char="–"/>
        <a:defRPr sz="16600">
          <a:solidFill>
            <a:schemeClr val="tx1"/>
          </a:solidFill>
          <a:latin typeface="+mn-lt"/>
        </a:defRPr>
      </a:lvl2pPr>
      <a:lvl3pPr marL="6792913" indent="-1357313" algn="l" defTabSz="5435600" rtl="0" eaLnBrk="0" fontAlgn="base" hangingPunct="0">
        <a:spcBef>
          <a:spcPct val="20000"/>
        </a:spcBef>
        <a:spcAft>
          <a:spcPct val="0"/>
        </a:spcAft>
        <a:buChar char="•"/>
        <a:defRPr sz="14400">
          <a:solidFill>
            <a:schemeClr val="tx1"/>
          </a:solidFill>
          <a:latin typeface="+mn-lt"/>
        </a:defRPr>
      </a:lvl3pPr>
      <a:lvl4pPr marL="9509125" indent="-1357313" algn="l" defTabSz="5435600" rtl="0" eaLnBrk="0" fontAlgn="base" hangingPunct="0">
        <a:spcBef>
          <a:spcPct val="20000"/>
        </a:spcBef>
        <a:spcAft>
          <a:spcPct val="0"/>
        </a:spcAft>
        <a:buChar char="–"/>
        <a:defRPr sz="11900">
          <a:solidFill>
            <a:schemeClr val="tx1"/>
          </a:solidFill>
          <a:latin typeface="+mn-lt"/>
        </a:defRPr>
      </a:lvl4pPr>
      <a:lvl5pPr marL="12228513" indent="-1360488" algn="l" defTabSz="5435600" rtl="0" eaLnBrk="0" fontAlgn="base" hangingPunct="0">
        <a:spcBef>
          <a:spcPct val="20000"/>
        </a:spcBef>
        <a:spcAft>
          <a:spcPct val="0"/>
        </a:spcAft>
        <a:buChar char="»"/>
        <a:defRPr sz="11900">
          <a:solidFill>
            <a:schemeClr val="tx1"/>
          </a:solidFill>
          <a:latin typeface="+mn-lt"/>
        </a:defRPr>
      </a:lvl5pPr>
      <a:lvl6pPr marL="12685713" indent="-1360488" algn="l" defTabSz="5435600" rtl="0" fontAlgn="base">
        <a:spcBef>
          <a:spcPct val="20000"/>
        </a:spcBef>
        <a:spcAft>
          <a:spcPct val="0"/>
        </a:spcAft>
        <a:buChar char="»"/>
        <a:defRPr sz="11900">
          <a:solidFill>
            <a:schemeClr val="tx1"/>
          </a:solidFill>
          <a:latin typeface="+mn-lt"/>
        </a:defRPr>
      </a:lvl6pPr>
      <a:lvl7pPr marL="13142913" indent="-1360488" algn="l" defTabSz="5435600" rtl="0" fontAlgn="base">
        <a:spcBef>
          <a:spcPct val="20000"/>
        </a:spcBef>
        <a:spcAft>
          <a:spcPct val="0"/>
        </a:spcAft>
        <a:buChar char="»"/>
        <a:defRPr sz="11900">
          <a:solidFill>
            <a:schemeClr val="tx1"/>
          </a:solidFill>
          <a:latin typeface="+mn-lt"/>
        </a:defRPr>
      </a:lvl7pPr>
      <a:lvl8pPr marL="13600113" indent="-1360488" algn="l" defTabSz="5435600" rtl="0" fontAlgn="base">
        <a:spcBef>
          <a:spcPct val="20000"/>
        </a:spcBef>
        <a:spcAft>
          <a:spcPct val="0"/>
        </a:spcAft>
        <a:buChar char="»"/>
        <a:defRPr sz="11900">
          <a:solidFill>
            <a:schemeClr val="tx1"/>
          </a:solidFill>
          <a:latin typeface="+mn-lt"/>
        </a:defRPr>
      </a:lvl8pPr>
      <a:lvl9pPr marL="14057313" indent="-1360488" algn="l" defTabSz="5435600" rtl="0" fontAlgn="base">
        <a:spcBef>
          <a:spcPct val="20000"/>
        </a:spcBef>
        <a:spcAft>
          <a:spcPct val="0"/>
        </a:spcAft>
        <a:buChar char="»"/>
        <a:defRPr sz="1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6.png"/><Relationship Id="rId18" Type="http://schemas.openxmlformats.org/officeDocument/2006/relationships/image" Target="../media/image11.png"/><Relationship Id="rId3" Type="http://schemas.openxmlformats.org/officeDocument/2006/relationships/image" Target="../media/image1.png"/><Relationship Id="rId21" Type="http://schemas.openxmlformats.org/officeDocument/2006/relationships/image" Target="../media/image14.png"/><Relationship Id="rId7" Type="http://schemas.openxmlformats.org/officeDocument/2006/relationships/diagramData" Target="../diagrams/data1.xml"/><Relationship Id="rId12" Type="http://schemas.openxmlformats.org/officeDocument/2006/relationships/image" Target="../media/image5.png"/><Relationship Id="rId17" Type="http://schemas.openxmlformats.org/officeDocument/2006/relationships/image" Target="../media/image10.png"/><Relationship Id="rId25"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4.png"/><Relationship Id="rId11" Type="http://schemas.microsoft.com/office/2007/relationships/diagramDrawing" Target="../diagrams/drawing1.xml"/><Relationship Id="rId24" Type="http://schemas.openxmlformats.org/officeDocument/2006/relationships/image" Target="../media/image17.png"/><Relationship Id="rId5" Type="http://schemas.openxmlformats.org/officeDocument/2006/relationships/image" Target="../media/image3.jpeg"/><Relationship Id="rId15" Type="http://schemas.openxmlformats.org/officeDocument/2006/relationships/image" Target="../media/image8.png"/><Relationship Id="rId23" Type="http://schemas.openxmlformats.org/officeDocument/2006/relationships/image" Target="../media/image16.png"/><Relationship Id="rId10" Type="http://schemas.openxmlformats.org/officeDocument/2006/relationships/diagramColors" Target="../diagrams/colors1.xml"/><Relationship Id="rId19"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diagramQuickStyle" Target="../diagrams/quickStyle1.xml"/><Relationship Id="rId14" Type="http://schemas.openxmlformats.org/officeDocument/2006/relationships/image" Target="../media/image7.png"/><Relationship Id="rId2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8664" y="13140080"/>
            <a:ext cx="10616116" cy="6362600"/>
          </a:xfrm>
          <a:prstGeom prst="rect">
            <a:avLst/>
          </a:prstGeom>
          <a:noFill/>
          <a:ln w="9525">
            <a:solidFill>
              <a:schemeClr val="tx1">
                <a:alpha val="5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2140" t="6320"/>
          <a:stretch/>
        </p:blipFill>
        <p:spPr bwMode="auto">
          <a:xfrm>
            <a:off x="27932877" y="13001905"/>
            <a:ext cx="9512900" cy="6974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Rectangle 62"/>
          <p:cNvSpPr/>
          <p:nvPr/>
        </p:nvSpPr>
        <p:spPr bwMode="auto">
          <a:xfrm>
            <a:off x="0" y="274638"/>
            <a:ext cx="51206400" cy="6218238"/>
          </a:xfrm>
          <a:prstGeom prst="rect">
            <a:avLst/>
          </a:prstGeom>
          <a:ln>
            <a:solidFill>
              <a:schemeClr val="bg1"/>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a:lstStyle/>
          <a:p>
            <a:pPr defTabSz="5435600">
              <a:defRPr/>
            </a:pPr>
            <a:endParaRPr lang="en-US">
              <a:solidFill>
                <a:schemeClr val="tx1"/>
              </a:solidFill>
            </a:endParaRPr>
          </a:p>
        </p:txBody>
      </p:sp>
      <p:sp>
        <p:nvSpPr>
          <p:cNvPr id="2052" name="Rectangle 5"/>
          <p:cNvSpPr>
            <a:spLocks noChangeArrowheads="1"/>
          </p:cNvSpPr>
          <p:nvPr/>
        </p:nvSpPr>
        <p:spPr bwMode="auto">
          <a:xfrm>
            <a:off x="1463304" y="1848091"/>
            <a:ext cx="48379045" cy="3906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13207" tIns="56604" rIns="113207" bIns="56604">
            <a:spAutoFit/>
          </a:bodyPr>
          <a:lstStyle/>
          <a:p>
            <a:pPr algn="ctr" defTabSz="5435600">
              <a:lnSpc>
                <a:spcPct val="80000"/>
              </a:lnSpc>
            </a:pPr>
            <a:r>
              <a:rPr lang="en-US" sz="4800" dirty="0" smtClean="0">
                <a:solidFill>
                  <a:srgbClr val="055A9C"/>
                </a:solidFill>
                <a:latin typeface="Calibri" pitchFamily="34" charset="0"/>
                <a:cs typeface="Calibri" pitchFamily="34" charset="0"/>
              </a:rPr>
              <a:t>McIntyre, J.</a:t>
            </a:r>
            <a:r>
              <a:rPr lang="en-US" sz="4800" baseline="30000" dirty="0" smtClean="0">
                <a:solidFill>
                  <a:srgbClr val="055A9C"/>
                </a:solidFill>
                <a:latin typeface="Calibri" pitchFamily="34" charset="0"/>
                <a:cs typeface="Calibri" pitchFamily="34" charset="0"/>
              </a:rPr>
              <a:t>1</a:t>
            </a:r>
            <a:r>
              <a:rPr lang="en-US" sz="4800" dirty="0">
                <a:solidFill>
                  <a:srgbClr val="055A9C"/>
                </a:solidFill>
                <a:latin typeface="Calibri" pitchFamily="34" charset="0"/>
                <a:cs typeface="Calibri" pitchFamily="34" charset="0"/>
              </a:rPr>
              <a:t>; </a:t>
            </a:r>
            <a:r>
              <a:rPr lang="en-US" sz="4800" dirty="0" err="1" smtClean="0">
                <a:solidFill>
                  <a:srgbClr val="055A9C"/>
                </a:solidFill>
                <a:latin typeface="Calibri" pitchFamily="34" charset="0"/>
                <a:cs typeface="Calibri" pitchFamily="34" charset="0"/>
              </a:rPr>
              <a:t>Peral</a:t>
            </a:r>
            <a:r>
              <a:rPr lang="en-US" sz="4800" dirty="0" smtClean="0">
                <a:solidFill>
                  <a:srgbClr val="055A9C"/>
                </a:solidFill>
                <a:latin typeface="Calibri" pitchFamily="34" charset="0"/>
                <a:cs typeface="Calibri" pitchFamily="34" charset="0"/>
              </a:rPr>
              <a:t>, S.L.</a:t>
            </a:r>
            <a:r>
              <a:rPr lang="en-US" sz="4800" baseline="30000" dirty="0" smtClean="0">
                <a:solidFill>
                  <a:srgbClr val="055A9C"/>
                </a:solidFill>
                <a:latin typeface="Calibri" pitchFamily="34" charset="0"/>
                <a:cs typeface="Calibri" pitchFamily="34" charset="0"/>
              </a:rPr>
              <a:t>2</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Dodd, S.J.</a:t>
            </a:r>
            <a:r>
              <a:rPr lang="en-US" sz="4800" baseline="30000" dirty="0" smtClean="0">
                <a:solidFill>
                  <a:srgbClr val="055A9C"/>
                </a:solidFill>
                <a:latin typeface="Calibri" pitchFamily="34" charset="0"/>
                <a:cs typeface="Calibri" pitchFamily="34" charset="0"/>
              </a:rPr>
              <a:t>3</a:t>
            </a:r>
            <a:r>
              <a:rPr lang="en-US" sz="4800" dirty="0" smtClean="0">
                <a:solidFill>
                  <a:srgbClr val="055A9C"/>
                </a:solidFill>
                <a:latin typeface="Calibri" pitchFamily="34" charset="0"/>
                <a:cs typeface="Calibri" pitchFamily="34" charset="0"/>
              </a:rPr>
              <a:t>; Behar-</a:t>
            </a:r>
            <a:r>
              <a:rPr lang="en-US" sz="4800" dirty="0" err="1" smtClean="0">
                <a:solidFill>
                  <a:srgbClr val="055A9C"/>
                </a:solidFill>
                <a:latin typeface="Calibri" pitchFamily="34" charset="0"/>
                <a:cs typeface="Calibri" pitchFamily="34" charset="0"/>
              </a:rPr>
              <a:t>Horenstein</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L.S.</a:t>
            </a:r>
            <a:r>
              <a:rPr lang="en-US" sz="4800" baseline="30000" dirty="0" smtClean="0">
                <a:solidFill>
                  <a:srgbClr val="055A9C"/>
                </a:solidFill>
                <a:latin typeface="Calibri" pitchFamily="34" charset="0"/>
                <a:cs typeface="Calibri" pitchFamily="34" charset="0"/>
              </a:rPr>
              <a:t>4</a:t>
            </a:r>
            <a:r>
              <a:rPr lang="en-US" sz="4800" dirty="0" smtClean="0">
                <a:solidFill>
                  <a:srgbClr val="055A9C"/>
                </a:solidFill>
                <a:latin typeface="Calibri" pitchFamily="34" charset="0"/>
                <a:cs typeface="Calibri" pitchFamily="34" charset="0"/>
              </a:rPr>
              <a:t>; </a:t>
            </a:r>
            <a:r>
              <a:rPr lang="en-US" sz="4800" dirty="0" err="1" smtClean="0">
                <a:solidFill>
                  <a:srgbClr val="055A9C"/>
                </a:solidFill>
                <a:latin typeface="Calibri" pitchFamily="34" charset="0"/>
                <a:cs typeface="Calibri" pitchFamily="34" charset="0"/>
              </a:rPr>
              <a:t>Madanat</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H.</a:t>
            </a:r>
            <a:r>
              <a:rPr lang="en-US" sz="4800" baseline="30000" dirty="0" smtClean="0">
                <a:solidFill>
                  <a:srgbClr val="055A9C"/>
                </a:solidFill>
                <a:latin typeface="Calibri" pitchFamily="34" charset="0"/>
                <a:cs typeface="Calibri" pitchFamily="34" charset="0"/>
              </a:rPr>
              <a:t>5</a:t>
            </a:r>
            <a:r>
              <a:rPr lang="en-US" sz="4800" dirty="0" smtClean="0">
                <a:solidFill>
                  <a:srgbClr val="055A9C"/>
                </a:solidFill>
                <a:latin typeface="Calibri" pitchFamily="34" charset="0"/>
                <a:cs typeface="Calibri" pitchFamily="34" charset="0"/>
              </a:rPr>
              <a:t>; </a:t>
            </a:r>
            <a:r>
              <a:rPr lang="en-US" sz="4800" dirty="0" err="1" smtClean="0">
                <a:solidFill>
                  <a:srgbClr val="055A9C"/>
                </a:solidFill>
                <a:latin typeface="Calibri" pitchFamily="34" charset="0"/>
                <a:cs typeface="Calibri" pitchFamily="34" charset="0"/>
              </a:rPr>
              <a:t>Shain</a:t>
            </a:r>
            <a:r>
              <a:rPr lang="en-US" sz="4800" dirty="0" smtClean="0">
                <a:solidFill>
                  <a:srgbClr val="055A9C"/>
                </a:solidFill>
                <a:latin typeface="Calibri" pitchFamily="34" charset="0"/>
                <a:cs typeface="Calibri" pitchFamily="34" charset="0"/>
              </a:rPr>
              <a:t>, A.A.</a:t>
            </a:r>
            <a:r>
              <a:rPr lang="en-US" sz="4800" baseline="30000" dirty="0" smtClean="0">
                <a:solidFill>
                  <a:srgbClr val="055A9C"/>
                </a:solidFill>
                <a:latin typeface="Calibri" pitchFamily="34" charset="0"/>
                <a:cs typeface="Calibri" pitchFamily="34" charset="0"/>
              </a:rPr>
              <a:t>6</a:t>
            </a:r>
            <a:r>
              <a:rPr lang="en-US" sz="4800" dirty="0" smtClean="0">
                <a:solidFill>
                  <a:srgbClr val="055A9C"/>
                </a:solidFill>
                <a:latin typeface="Calibri" pitchFamily="34" charset="0"/>
                <a:cs typeface="Calibri" pitchFamily="34" charset="0"/>
              </a:rPr>
              <a:t>; De </a:t>
            </a:r>
            <a:r>
              <a:rPr lang="en-US" sz="4800" dirty="0" err="1">
                <a:solidFill>
                  <a:srgbClr val="055A9C"/>
                </a:solidFill>
                <a:latin typeface="Calibri" pitchFamily="34" charset="0"/>
                <a:cs typeface="Calibri" pitchFamily="34" charset="0"/>
              </a:rPr>
              <a:t>Jesús</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S.</a:t>
            </a:r>
            <a:r>
              <a:rPr lang="en-US" sz="4800" baseline="30000" dirty="0" smtClean="0">
                <a:solidFill>
                  <a:srgbClr val="055A9C"/>
                </a:solidFill>
                <a:latin typeface="Calibri" pitchFamily="34" charset="0"/>
                <a:cs typeface="Calibri" pitchFamily="34" charset="0"/>
              </a:rPr>
              <a:t>7</a:t>
            </a:r>
            <a:r>
              <a:rPr lang="en-US" sz="4800" dirty="0" smtClean="0">
                <a:solidFill>
                  <a:srgbClr val="055A9C"/>
                </a:solidFill>
                <a:latin typeface="Calibri" pitchFamily="34" charset="0"/>
                <a:cs typeface="Calibri" pitchFamily="34" charset="0"/>
              </a:rPr>
              <a:t>; </a:t>
            </a:r>
            <a:r>
              <a:rPr lang="en-US" sz="4800" dirty="0" err="1" smtClean="0">
                <a:solidFill>
                  <a:srgbClr val="055A9C"/>
                </a:solidFill>
                <a:latin typeface="Calibri" pitchFamily="34" charset="0"/>
                <a:cs typeface="Calibri" pitchFamily="34" charset="0"/>
              </a:rPr>
              <a:t>Laurila</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K.</a:t>
            </a:r>
            <a:r>
              <a:rPr lang="en-US" sz="4800" baseline="30000" dirty="0" smtClean="0">
                <a:solidFill>
                  <a:srgbClr val="055A9C"/>
                </a:solidFill>
                <a:latin typeface="Calibri" pitchFamily="34" charset="0"/>
                <a:cs typeface="Calibri" pitchFamily="34" charset="0"/>
              </a:rPr>
              <a:t>8</a:t>
            </a:r>
            <a:r>
              <a:rPr lang="en-US" sz="4800" dirty="0">
                <a:solidFill>
                  <a:srgbClr val="055A9C"/>
                </a:solidFill>
                <a:latin typeface="Calibri" pitchFamily="34" charset="0"/>
                <a:cs typeface="Calibri" pitchFamily="34" charset="0"/>
              </a:rPr>
              <a:t>; </a:t>
            </a:r>
            <a:r>
              <a:rPr lang="en-US" sz="4800" dirty="0" err="1" smtClean="0">
                <a:solidFill>
                  <a:srgbClr val="055A9C"/>
                </a:solidFill>
                <a:latin typeface="Calibri" pitchFamily="34" charset="0"/>
                <a:cs typeface="Calibri" pitchFamily="34" charset="0"/>
              </a:rPr>
              <a:t>Robinett</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H.R.</a:t>
            </a:r>
            <a:r>
              <a:rPr lang="en-US" sz="4800" baseline="30000" dirty="0" smtClean="0">
                <a:solidFill>
                  <a:srgbClr val="055A9C"/>
                </a:solidFill>
                <a:latin typeface="Calibri" pitchFamily="34" charset="0"/>
                <a:cs typeface="Calibri" pitchFamily="34" charset="0"/>
              </a:rPr>
              <a:t>9 </a:t>
            </a:r>
            <a:r>
              <a:rPr lang="en-US" sz="4800" dirty="0" smtClean="0">
                <a:solidFill>
                  <a:srgbClr val="055A9C"/>
                </a:solidFill>
                <a:latin typeface="Calibri" pitchFamily="34" charset="0"/>
                <a:cs typeface="Calibri" pitchFamily="34" charset="0"/>
              </a:rPr>
              <a:t>;Holmes, K.L.</a:t>
            </a:r>
            <a:r>
              <a:rPr lang="en-US" sz="4800" baseline="30000" dirty="0" smtClean="0">
                <a:solidFill>
                  <a:srgbClr val="055A9C"/>
                </a:solidFill>
                <a:latin typeface="Calibri" pitchFamily="34" charset="0"/>
                <a:cs typeface="Calibri" pitchFamily="34" charset="0"/>
              </a:rPr>
              <a:t>10</a:t>
            </a:r>
            <a:r>
              <a:rPr lang="en-US" sz="4800" dirty="0" smtClean="0">
                <a:solidFill>
                  <a:srgbClr val="055A9C"/>
                </a:solidFill>
                <a:latin typeface="Calibri" pitchFamily="34" charset="0"/>
                <a:cs typeface="Calibri" pitchFamily="34" charset="0"/>
              </a:rPr>
              <a:t>; </a:t>
            </a:r>
            <a:r>
              <a:rPr lang="en-US" sz="4800" dirty="0" err="1" smtClean="0">
                <a:solidFill>
                  <a:srgbClr val="055A9C"/>
                </a:solidFill>
                <a:latin typeface="Calibri" pitchFamily="34" charset="0"/>
                <a:cs typeface="Calibri" pitchFamily="34" charset="0"/>
              </a:rPr>
              <a:t>Aguila</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N.H.</a:t>
            </a:r>
            <a:r>
              <a:rPr lang="en-US" sz="4800" baseline="30000" dirty="0" smtClean="0">
                <a:solidFill>
                  <a:srgbClr val="055A9C"/>
                </a:solidFill>
                <a:latin typeface="Calibri" pitchFamily="34" charset="0"/>
                <a:cs typeface="Calibri" pitchFamily="34" charset="0"/>
              </a:rPr>
              <a:t>11</a:t>
            </a:r>
            <a:r>
              <a:rPr lang="en-US" sz="4800" dirty="0">
                <a:solidFill>
                  <a:srgbClr val="055A9C"/>
                </a:solidFill>
                <a:latin typeface="Calibri" pitchFamily="34" charset="0"/>
                <a:cs typeface="Calibri" pitchFamily="34" charset="0"/>
              </a:rPr>
              <a:t>; </a:t>
            </a:r>
            <a:endParaRPr lang="en-US" sz="4800" dirty="0" smtClean="0">
              <a:solidFill>
                <a:srgbClr val="055A9C"/>
              </a:solidFill>
              <a:latin typeface="Calibri" pitchFamily="34" charset="0"/>
              <a:cs typeface="Calibri" pitchFamily="34" charset="0"/>
            </a:endParaRPr>
          </a:p>
          <a:p>
            <a:pPr algn="ctr" defTabSz="5435600">
              <a:lnSpc>
                <a:spcPct val="80000"/>
              </a:lnSpc>
            </a:pPr>
            <a:r>
              <a:rPr lang="en-US" sz="4800" dirty="0" smtClean="0">
                <a:solidFill>
                  <a:srgbClr val="055A9C"/>
                </a:solidFill>
                <a:latin typeface="Calibri" pitchFamily="34" charset="0"/>
                <a:cs typeface="Calibri" pitchFamily="34" charset="0"/>
              </a:rPr>
              <a:t>Marzan</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M.</a:t>
            </a:r>
            <a:r>
              <a:rPr lang="en-US" sz="4800" baseline="30000" dirty="0" smtClean="0">
                <a:solidFill>
                  <a:srgbClr val="055A9C"/>
                </a:solidFill>
                <a:latin typeface="Calibri" pitchFamily="34" charset="0"/>
                <a:cs typeface="Calibri" pitchFamily="34" charset="0"/>
              </a:rPr>
              <a:t>1</a:t>
            </a:r>
            <a:r>
              <a:rPr lang="en-US" sz="4800" dirty="0" smtClean="0">
                <a:solidFill>
                  <a:srgbClr val="055A9C"/>
                </a:solidFill>
                <a:latin typeface="Calibri" pitchFamily="34" charset="0"/>
                <a:cs typeface="Calibri" pitchFamily="34" charset="0"/>
              </a:rPr>
              <a:t>; </a:t>
            </a:r>
            <a:r>
              <a:rPr lang="en-US" sz="4800" dirty="0" err="1" smtClean="0">
                <a:solidFill>
                  <a:srgbClr val="055A9C"/>
                </a:solidFill>
                <a:latin typeface="Calibri" pitchFamily="34" charset="0"/>
                <a:cs typeface="Calibri" pitchFamily="34" charset="0"/>
              </a:rPr>
              <a:t>Spychala</a:t>
            </a:r>
            <a:r>
              <a:rPr lang="en-US" sz="4800" dirty="0" smtClean="0">
                <a:solidFill>
                  <a:srgbClr val="055A9C"/>
                </a:solidFill>
                <a:latin typeface="Calibri" pitchFamily="34" charset="0"/>
                <a:cs typeface="Calibri" pitchFamily="34" charset="0"/>
              </a:rPr>
              <a:t>, L.</a:t>
            </a:r>
            <a:r>
              <a:rPr lang="en-US" sz="4800" baseline="30000" dirty="0" smtClean="0">
                <a:solidFill>
                  <a:srgbClr val="055A9C"/>
                </a:solidFill>
                <a:latin typeface="Calibri" pitchFamily="34" charset="0"/>
                <a:cs typeface="Calibri" pitchFamily="34" charset="0"/>
              </a:rPr>
              <a:t>12</a:t>
            </a:r>
            <a:r>
              <a:rPr lang="en-US" sz="4800" dirty="0" smtClean="0">
                <a:solidFill>
                  <a:srgbClr val="055A9C"/>
                </a:solidFill>
                <a:latin typeface="Calibri" pitchFamily="34" charset="0"/>
                <a:cs typeface="Calibri" pitchFamily="34" charset="0"/>
              </a:rPr>
              <a:t>; Barrios, A.</a:t>
            </a:r>
            <a:r>
              <a:rPr lang="en-US" sz="4800" baseline="30000" dirty="0" smtClean="0">
                <a:solidFill>
                  <a:srgbClr val="055A9C"/>
                </a:solidFill>
                <a:latin typeface="Calibri" pitchFamily="34" charset="0"/>
                <a:cs typeface="Calibri" pitchFamily="34" charset="0"/>
              </a:rPr>
              <a:t>5</a:t>
            </a:r>
            <a:r>
              <a:rPr lang="en-US" sz="4800" dirty="0" smtClean="0">
                <a:solidFill>
                  <a:srgbClr val="055A9C"/>
                </a:solidFill>
                <a:latin typeface="Calibri" pitchFamily="34" charset="0"/>
                <a:cs typeface="Calibri" pitchFamily="34" charset="0"/>
              </a:rPr>
              <a:t>; Rivers, D.</a:t>
            </a:r>
            <a:r>
              <a:rPr lang="en-US" sz="4800" baseline="30000" dirty="0" smtClean="0">
                <a:solidFill>
                  <a:srgbClr val="055A9C"/>
                </a:solidFill>
                <a:latin typeface="Calibri" pitchFamily="34" charset="0"/>
                <a:cs typeface="Calibri" pitchFamily="34" charset="0"/>
              </a:rPr>
              <a:t>2</a:t>
            </a:r>
            <a:r>
              <a:rPr lang="en-US" sz="4800" dirty="0" smtClean="0">
                <a:solidFill>
                  <a:srgbClr val="055A9C"/>
                </a:solidFill>
                <a:latin typeface="Calibri" pitchFamily="34" charset="0"/>
                <a:cs typeface="Calibri" pitchFamily="34" charset="0"/>
              </a:rPr>
              <a:t>; </a:t>
            </a:r>
            <a:r>
              <a:rPr lang="en-US" sz="4800" dirty="0" err="1" smtClean="0">
                <a:solidFill>
                  <a:srgbClr val="055A9C"/>
                </a:solidFill>
                <a:latin typeface="Calibri" pitchFamily="34" charset="0"/>
                <a:cs typeface="Calibri" pitchFamily="34" charset="0"/>
              </a:rPr>
              <a:t>Loest</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H.B.</a:t>
            </a:r>
            <a:r>
              <a:rPr lang="en-US" sz="4800" baseline="30000" dirty="0" smtClean="0">
                <a:solidFill>
                  <a:srgbClr val="055A9C"/>
                </a:solidFill>
                <a:latin typeface="Calibri" pitchFamily="34" charset="0"/>
                <a:cs typeface="Calibri" pitchFamily="34" charset="0"/>
              </a:rPr>
              <a:t>13</a:t>
            </a:r>
            <a:r>
              <a:rPr lang="en-US" sz="4800" dirty="0" smtClean="0">
                <a:solidFill>
                  <a:srgbClr val="055A9C"/>
                </a:solidFill>
                <a:latin typeface="Calibri" pitchFamily="34" charset="0"/>
                <a:cs typeface="Calibri" pitchFamily="34" charset="0"/>
              </a:rPr>
              <a:t>; </a:t>
            </a:r>
            <a:r>
              <a:rPr lang="en-US" sz="4800" dirty="0" err="1" smtClean="0">
                <a:solidFill>
                  <a:srgbClr val="055A9C"/>
                </a:solidFill>
                <a:latin typeface="Calibri" pitchFamily="34" charset="0"/>
                <a:cs typeface="Calibri" pitchFamily="34" charset="0"/>
              </a:rPr>
              <a:t>Drennan</a:t>
            </a:r>
            <a:r>
              <a:rPr lang="en-US" sz="4800" dirty="0" smtClean="0">
                <a:solidFill>
                  <a:srgbClr val="055A9C"/>
                </a:solidFill>
                <a:latin typeface="Calibri" pitchFamily="34" charset="0"/>
                <a:cs typeface="Calibri" pitchFamily="34" charset="0"/>
              </a:rPr>
              <a:t>, M.</a:t>
            </a:r>
            <a:r>
              <a:rPr lang="en-US" sz="4800" baseline="30000" dirty="0" smtClean="0">
                <a:solidFill>
                  <a:srgbClr val="055A9C"/>
                </a:solidFill>
                <a:latin typeface="Calibri" pitchFamily="34" charset="0"/>
                <a:cs typeface="Calibri" pitchFamily="34" charset="0"/>
              </a:rPr>
              <a:t>13</a:t>
            </a:r>
            <a:r>
              <a:rPr lang="en-US" sz="4800" dirty="0" smtClean="0">
                <a:solidFill>
                  <a:srgbClr val="055A9C"/>
                </a:solidFill>
                <a:latin typeface="Calibri" pitchFamily="34" charset="0"/>
                <a:cs typeface="Calibri" pitchFamily="34" charset="0"/>
              </a:rPr>
              <a:t>; Suiter, S.V.</a:t>
            </a:r>
            <a:r>
              <a:rPr lang="en-US" sz="4800" baseline="30000" dirty="0" smtClean="0">
                <a:solidFill>
                  <a:srgbClr val="055A9C"/>
                </a:solidFill>
                <a:latin typeface="Calibri" pitchFamily="34" charset="0"/>
                <a:cs typeface="Calibri" pitchFamily="34" charset="0"/>
              </a:rPr>
              <a:t>14</a:t>
            </a:r>
            <a:r>
              <a:rPr lang="en-US" sz="4800" dirty="0" smtClean="0">
                <a:solidFill>
                  <a:srgbClr val="055A9C"/>
                </a:solidFill>
                <a:latin typeface="Calibri" pitchFamily="34" charset="0"/>
                <a:cs typeface="Calibri" pitchFamily="34" charset="0"/>
              </a:rPr>
              <a:t>; Richey, J.M.</a:t>
            </a:r>
            <a:r>
              <a:rPr lang="en-US" sz="4800" baseline="30000" dirty="0" smtClean="0">
                <a:solidFill>
                  <a:srgbClr val="055A9C"/>
                </a:solidFill>
                <a:latin typeface="Calibri" pitchFamily="34" charset="0"/>
                <a:cs typeface="Calibri" pitchFamily="34" charset="0"/>
              </a:rPr>
              <a:t>4</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Brown, T.</a:t>
            </a:r>
            <a:r>
              <a:rPr lang="en-US" sz="4800" baseline="30000" dirty="0" smtClean="0">
                <a:solidFill>
                  <a:srgbClr val="055A9C"/>
                </a:solidFill>
                <a:latin typeface="Calibri" pitchFamily="34" charset="0"/>
                <a:cs typeface="Calibri" pitchFamily="34" charset="0"/>
              </a:rPr>
              <a:t>4</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Webb, L.</a:t>
            </a:r>
            <a:r>
              <a:rPr lang="en-US" sz="4800" baseline="30000" dirty="0" smtClean="0">
                <a:solidFill>
                  <a:srgbClr val="055A9C"/>
                </a:solidFill>
                <a:latin typeface="Calibri" pitchFamily="34" charset="0"/>
                <a:cs typeface="Calibri" pitchFamily="34" charset="0"/>
              </a:rPr>
              <a:t>2</a:t>
            </a:r>
            <a:r>
              <a:rPr lang="en-US" sz="4800" dirty="0">
                <a:solidFill>
                  <a:srgbClr val="055A9C"/>
                </a:solidFill>
                <a:latin typeface="Calibri" pitchFamily="34" charset="0"/>
                <a:cs typeface="Calibri" pitchFamily="34" charset="0"/>
              </a:rPr>
              <a:t>; </a:t>
            </a:r>
            <a:r>
              <a:rPr lang="en-US" sz="4800" dirty="0" smtClean="0">
                <a:solidFill>
                  <a:srgbClr val="055A9C"/>
                </a:solidFill>
                <a:latin typeface="Calibri" pitchFamily="34" charset="0"/>
                <a:cs typeface="Calibri" pitchFamily="34" charset="0"/>
              </a:rPr>
              <a:t>Hubbard, K.</a:t>
            </a:r>
            <a:r>
              <a:rPr lang="en-US" sz="4800" baseline="30000" dirty="0" smtClean="0">
                <a:solidFill>
                  <a:srgbClr val="055A9C"/>
                </a:solidFill>
                <a:latin typeface="Calibri" pitchFamily="34" charset="0"/>
                <a:cs typeface="Calibri" pitchFamily="34" charset="0"/>
              </a:rPr>
              <a:t>12</a:t>
            </a:r>
            <a:r>
              <a:rPr lang="en-US" sz="4800" dirty="0" smtClean="0">
                <a:solidFill>
                  <a:srgbClr val="055A9C"/>
                </a:solidFill>
                <a:latin typeface="Calibri" pitchFamily="34" charset="0"/>
                <a:cs typeface="Calibri" pitchFamily="34" charset="0"/>
              </a:rPr>
              <a:t>; </a:t>
            </a:r>
            <a:r>
              <a:rPr lang="en-US" sz="4800" dirty="0" err="1" smtClean="0">
                <a:solidFill>
                  <a:srgbClr val="055A9C"/>
                </a:solidFill>
                <a:latin typeface="Calibri" pitchFamily="34" charset="0"/>
                <a:cs typeface="Calibri" pitchFamily="34" charset="0"/>
              </a:rPr>
              <a:t>Scarinci</a:t>
            </a:r>
            <a:r>
              <a:rPr lang="en-US" sz="4800" dirty="0" smtClean="0">
                <a:solidFill>
                  <a:srgbClr val="055A9C"/>
                </a:solidFill>
                <a:latin typeface="Calibri" pitchFamily="34" charset="0"/>
                <a:cs typeface="Calibri" pitchFamily="34" charset="0"/>
              </a:rPr>
              <a:t>, I.C. </a:t>
            </a:r>
            <a:r>
              <a:rPr lang="en-US" sz="4800" baseline="30000" dirty="0" smtClean="0">
                <a:solidFill>
                  <a:srgbClr val="055A9C"/>
                </a:solidFill>
                <a:latin typeface="Calibri" pitchFamily="34" charset="0"/>
                <a:cs typeface="Calibri" pitchFamily="34" charset="0"/>
              </a:rPr>
              <a:t>2</a:t>
            </a:r>
          </a:p>
          <a:p>
            <a:pPr algn="ctr" defTabSz="5435600">
              <a:lnSpc>
                <a:spcPct val="80000"/>
              </a:lnSpc>
            </a:pPr>
            <a:endParaRPr lang="en-US" sz="4800" baseline="30000" dirty="0" smtClean="0">
              <a:solidFill>
                <a:srgbClr val="055A9C"/>
              </a:solidFill>
              <a:latin typeface="Calibri" pitchFamily="34" charset="0"/>
              <a:cs typeface="Calibri" pitchFamily="34" charset="0"/>
            </a:endParaRPr>
          </a:p>
          <a:p>
            <a:pPr algn="ctr" defTabSz="5435600">
              <a:lnSpc>
                <a:spcPct val="80000"/>
              </a:lnSpc>
            </a:pPr>
            <a:r>
              <a:rPr lang="en-US" sz="3600" b="0" baseline="30000" dirty="0" smtClean="0">
                <a:solidFill>
                  <a:srgbClr val="055A9C"/>
                </a:solidFill>
                <a:latin typeface="Calibri" pitchFamily="34" charset="0"/>
                <a:cs typeface="Calibri" pitchFamily="34" charset="0"/>
              </a:rPr>
              <a:t>1</a:t>
            </a:r>
            <a:r>
              <a:rPr lang="en-US" sz="3600" b="0" dirty="0" smtClean="0">
                <a:solidFill>
                  <a:srgbClr val="055A9C"/>
                </a:solidFill>
                <a:latin typeface="Calibri" pitchFamily="34" charset="0"/>
                <a:cs typeface="Calibri" pitchFamily="34" charset="0"/>
              </a:rPr>
              <a:t>Ponce </a:t>
            </a:r>
            <a:r>
              <a:rPr lang="en-US" sz="3600" b="0" dirty="0">
                <a:solidFill>
                  <a:srgbClr val="055A9C"/>
                </a:solidFill>
                <a:latin typeface="Calibri" pitchFamily="34" charset="0"/>
                <a:cs typeface="Calibri" pitchFamily="34" charset="0"/>
              </a:rPr>
              <a:t>Health Sciences University-Moffitt Cancer Center Partnership</a:t>
            </a:r>
            <a:r>
              <a:rPr lang="en-US" sz="3600" b="0" dirty="0" smtClean="0">
                <a:solidFill>
                  <a:srgbClr val="055A9C"/>
                </a:solidFill>
                <a:latin typeface="Calibri" pitchFamily="34" charset="0"/>
                <a:cs typeface="Calibri" pitchFamily="34" charset="0"/>
              </a:rPr>
              <a:t>; </a:t>
            </a:r>
            <a:r>
              <a:rPr lang="en-US" sz="3600" b="0" baseline="30000" dirty="0" smtClean="0">
                <a:solidFill>
                  <a:srgbClr val="055A9C"/>
                </a:solidFill>
                <a:latin typeface="Calibri" pitchFamily="34" charset="0"/>
                <a:cs typeface="Calibri" pitchFamily="34" charset="0"/>
              </a:rPr>
              <a:t>2</a:t>
            </a:r>
            <a:r>
              <a:rPr lang="en-US" sz="3600" b="0" dirty="0" smtClean="0">
                <a:solidFill>
                  <a:srgbClr val="055A9C"/>
                </a:solidFill>
                <a:latin typeface="Calibri" pitchFamily="34" charset="0"/>
                <a:cs typeface="Calibri" pitchFamily="34" charset="0"/>
              </a:rPr>
              <a:t>Morehouse </a:t>
            </a:r>
            <a:r>
              <a:rPr lang="en-US" sz="3600" b="0" dirty="0">
                <a:solidFill>
                  <a:srgbClr val="055A9C"/>
                </a:solidFill>
                <a:latin typeface="Calibri" pitchFamily="34" charset="0"/>
                <a:cs typeface="Calibri" pitchFamily="34" charset="0"/>
              </a:rPr>
              <a:t>School of Medicine-Tuskegee University-O’Neal Comprehensive Cancer Center at the University of Alabama at Birmingham Partnership</a:t>
            </a:r>
            <a:r>
              <a:rPr lang="en-US" sz="3600" b="0" dirty="0" smtClean="0">
                <a:solidFill>
                  <a:srgbClr val="055A9C"/>
                </a:solidFill>
                <a:latin typeface="Calibri" pitchFamily="34" charset="0"/>
                <a:cs typeface="Calibri" pitchFamily="34" charset="0"/>
              </a:rPr>
              <a:t>; </a:t>
            </a:r>
            <a:r>
              <a:rPr lang="en-US" sz="3600" b="0" baseline="30000" dirty="0" smtClean="0">
                <a:solidFill>
                  <a:srgbClr val="055A9C"/>
                </a:solidFill>
                <a:latin typeface="Calibri" pitchFamily="34" charset="0"/>
                <a:cs typeface="Calibri" pitchFamily="34" charset="0"/>
              </a:rPr>
              <a:t>3</a:t>
            </a:r>
            <a:r>
              <a:rPr lang="en-US" sz="3600" b="0" dirty="0" smtClean="0">
                <a:solidFill>
                  <a:srgbClr val="055A9C"/>
                </a:solidFill>
                <a:latin typeface="Calibri" pitchFamily="34" charset="0"/>
                <a:cs typeface="Calibri" pitchFamily="34" charset="0"/>
              </a:rPr>
              <a:t>Temple </a:t>
            </a:r>
            <a:r>
              <a:rPr lang="en-US" sz="3600" b="0" dirty="0">
                <a:solidFill>
                  <a:srgbClr val="055A9C"/>
                </a:solidFill>
                <a:latin typeface="Calibri" pitchFamily="34" charset="0"/>
                <a:cs typeface="Calibri" pitchFamily="34" charset="0"/>
              </a:rPr>
              <a:t>University-Fox Chase Cancer Center, Hunter College Partnership</a:t>
            </a:r>
            <a:r>
              <a:rPr lang="en-US" sz="3600" b="0" dirty="0" smtClean="0">
                <a:solidFill>
                  <a:srgbClr val="055A9C"/>
                </a:solidFill>
                <a:latin typeface="Calibri" pitchFamily="34" charset="0"/>
                <a:cs typeface="Calibri" pitchFamily="34" charset="0"/>
              </a:rPr>
              <a:t>; </a:t>
            </a:r>
            <a:r>
              <a:rPr lang="en-US" sz="3600" b="0" baseline="30000" dirty="0" smtClean="0">
                <a:solidFill>
                  <a:srgbClr val="055A9C"/>
                </a:solidFill>
                <a:latin typeface="Calibri" pitchFamily="34" charset="0"/>
                <a:cs typeface="Calibri" pitchFamily="34" charset="0"/>
              </a:rPr>
              <a:t>4</a:t>
            </a:r>
            <a:r>
              <a:rPr lang="en-US" sz="3600" b="0" dirty="0" smtClean="0">
                <a:solidFill>
                  <a:srgbClr val="055A9C"/>
                </a:solidFill>
                <a:latin typeface="Calibri" pitchFamily="34" charset="0"/>
                <a:cs typeface="Calibri" pitchFamily="34" charset="0"/>
              </a:rPr>
              <a:t>University </a:t>
            </a:r>
            <a:r>
              <a:rPr lang="en-US" sz="3600" b="0" dirty="0">
                <a:solidFill>
                  <a:srgbClr val="055A9C"/>
                </a:solidFill>
                <a:latin typeface="Calibri" pitchFamily="34" charset="0"/>
                <a:cs typeface="Calibri" pitchFamily="34" charset="0"/>
              </a:rPr>
              <a:t>of Florida-Florida A&amp;M University-University of Southern California-Norris Comprehensive Cancer Center CaRE2 Health Equity Center</a:t>
            </a:r>
            <a:r>
              <a:rPr lang="en-US" sz="3600" b="0" dirty="0" smtClean="0">
                <a:solidFill>
                  <a:srgbClr val="055A9C"/>
                </a:solidFill>
                <a:latin typeface="Calibri" pitchFamily="34" charset="0"/>
                <a:cs typeface="Calibri" pitchFamily="34" charset="0"/>
              </a:rPr>
              <a:t>; </a:t>
            </a:r>
            <a:r>
              <a:rPr lang="en-US" sz="3600" b="0" baseline="30000" dirty="0" smtClean="0">
                <a:solidFill>
                  <a:srgbClr val="055A9C"/>
                </a:solidFill>
                <a:latin typeface="Calibri" pitchFamily="34" charset="0"/>
                <a:cs typeface="Calibri" pitchFamily="34" charset="0"/>
              </a:rPr>
              <a:t>5</a:t>
            </a:r>
            <a:r>
              <a:rPr lang="en-US" sz="3600" b="0" dirty="0" smtClean="0">
                <a:solidFill>
                  <a:srgbClr val="055A9C"/>
                </a:solidFill>
                <a:latin typeface="Calibri" pitchFamily="34" charset="0"/>
                <a:cs typeface="Calibri" pitchFamily="34" charset="0"/>
              </a:rPr>
              <a:t>San </a:t>
            </a:r>
            <a:r>
              <a:rPr lang="en-US" sz="3600" b="0" dirty="0">
                <a:solidFill>
                  <a:srgbClr val="055A9C"/>
                </a:solidFill>
                <a:latin typeface="Calibri" pitchFamily="34" charset="0"/>
                <a:cs typeface="Calibri" pitchFamily="34" charset="0"/>
              </a:rPr>
              <a:t>Diego State University-University of California San Diego </a:t>
            </a:r>
            <a:r>
              <a:rPr lang="en-US" sz="3600" b="0" dirty="0" err="1">
                <a:solidFill>
                  <a:srgbClr val="055A9C"/>
                </a:solidFill>
                <a:latin typeface="Calibri" pitchFamily="34" charset="0"/>
                <a:cs typeface="Calibri" pitchFamily="34" charset="0"/>
              </a:rPr>
              <a:t>Moores</a:t>
            </a:r>
            <a:r>
              <a:rPr lang="en-US" sz="3600" b="0" dirty="0">
                <a:solidFill>
                  <a:srgbClr val="055A9C"/>
                </a:solidFill>
                <a:latin typeface="Calibri" pitchFamily="34" charset="0"/>
                <a:cs typeface="Calibri" pitchFamily="34" charset="0"/>
              </a:rPr>
              <a:t> Cancer Center </a:t>
            </a:r>
            <a:r>
              <a:rPr lang="en-US" sz="3600" b="0" dirty="0" smtClean="0">
                <a:solidFill>
                  <a:srgbClr val="055A9C"/>
                </a:solidFill>
                <a:latin typeface="Calibri" pitchFamily="34" charset="0"/>
                <a:cs typeface="Calibri" pitchFamily="34" charset="0"/>
              </a:rPr>
              <a:t>Partnership; </a:t>
            </a:r>
            <a:r>
              <a:rPr lang="en-US" sz="3600" b="0" baseline="30000" dirty="0" smtClean="0">
                <a:solidFill>
                  <a:srgbClr val="055A9C"/>
                </a:solidFill>
                <a:latin typeface="Calibri" pitchFamily="34" charset="0"/>
                <a:cs typeface="Calibri" pitchFamily="34" charset="0"/>
              </a:rPr>
              <a:t>6</a:t>
            </a:r>
            <a:r>
              <a:rPr lang="en-US" sz="3600" b="0" dirty="0" smtClean="0">
                <a:solidFill>
                  <a:srgbClr val="055A9C"/>
                </a:solidFill>
                <a:latin typeface="Calibri" pitchFamily="34" charset="0"/>
                <a:cs typeface="Calibri" pitchFamily="34" charset="0"/>
              </a:rPr>
              <a:t>University </a:t>
            </a:r>
            <a:r>
              <a:rPr lang="en-US" sz="3600" b="0" dirty="0">
                <a:solidFill>
                  <a:srgbClr val="055A9C"/>
                </a:solidFill>
                <a:latin typeface="Calibri" pitchFamily="34" charset="0"/>
                <a:cs typeface="Calibri" pitchFamily="34" charset="0"/>
              </a:rPr>
              <a:t>of Massachusetts Boston and Dana-Farber/Harvard Cancer Center Partnership</a:t>
            </a:r>
            <a:r>
              <a:rPr lang="en-US" sz="3600" b="0" dirty="0" smtClean="0">
                <a:solidFill>
                  <a:srgbClr val="055A9C"/>
                </a:solidFill>
                <a:latin typeface="Calibri" pitchFamily="34" charset="0"/>
                <a:cs typeface="Calibri" pitchFamily="34" charset="0"/>
              </a:rPr>
              <a:t>; </a:t>
            </a:r>
            <a:r>
              <a:rPr lang="en-US" sz="3600" b="0" baseline="30000" dirty="0" smtClean="0">
                <a:solidFill>
                  <a:srgbClr val="055A9C"/>
                </a:solidFill>
                <a:latin typeface="Calibri" pitchFamily="34" charset="0"/>
                <a:cs typeface="Calibri" pitchFamily="34" charset="0"/>
              </a:rPr>
              <a:t>7</a:t>
            </a:r>
            <a:r>
              <a:rPr lang="en-US" sz="3600" b="0" dirty="0" smtClean="0">
                <a:solidFill>
                  <a:srgbClr val="055A9C"/>
                </a:solidFill>
                <a:latin typeface="Calibri" pitchFamily="34" charset="0"/>
                <a:cs typeface="Calibri" pitchFamily="34" charset="0"/>
              </a:rPr>
              <a:t>University </a:t>
            </a:r>
            <a:r>
              <a:rPr lang="en-US" sz="3600" b="0" dirty="0">
                <a:solidFill>
                  <a:srgbClr val="055A9C"/>
                </a:solidFill>
                <a:latin typeface="Calibri" pitchFamily="34" charset="0"/>
                <a:cs typeface="Calibri" pitchFamily="34" charset="0"/>
              </a:rPr>
              <a:t>of Puerto Rico-MD Anderson Cancer Center Partnership; </a:t>
            </a:r>
            <a:r>
              <a:rPr lang="en-US" sz="3600" b="0" baseline="30000" dirty="0">
                <a:solidFill>
                  <a:srgbClr val="055A9C"/>
                </a:solidFill>
                <a:latin typeface="Calibri" pitchFamily="34" charset="0"/>
                <a:cs typeface="Calibri" pitchFamily="34" charset="0"/>
              </a:rPr>
              <a:t>8</a:t>
            </a:r>
            <a:r>
              <a:rPr lang="en-US" sz="3600" b="0" dirty="0">
                <a:solidFill>
                  <a:srgbClr val="055A9C"/>
                </a:solidFill>
                <a:latin typeface="Calibri" pitchFamily="34" charset="0"/>
                <a:cs typeface="Calibri" pitchFamily="34" charset="0"/>
              </a:rPr>
              <a:t>Partnership for Native American Cancer Prevention</a:t>
            </a:r>
            <a:r>
              <a:rPr lang="en-US" sz="3600" b="0" dirty="0" smtClean="0">
                <a:solidFill>
                  <a:srgbClr val="055A9C"/>
                </a:solidFill>
                <a:latin typeface="Calibri" pitchFamily="34" charset="0"/>
                <a:cs typeface="Calibri" pitchFamily="34" charset="0"/>
              </a:rPr>
              <a:t>; </a:t>
            </a:r>
            <a:r>
              <a:rPr lang="en-US" sz="3600" b="0" baseline="30000" dirty="0" smtClean="0">
                <a:solidFill>
                  <a:srgbClr val="055A9C"/>
                </a:solidFill>
                <a:latin typeface="Calibri" pitchFamily="34" charset="0"/>
                <a:cs typeface="Calibri" pitchFamily="34" charset="0"/>
              </a:rPr>
              <a:t>9</a:t>
            </a:r>
            <a:r>
              <a:rPr lang="en-US" sz="3600" b="0" dirty="0" smtClean="0">
                <a:solidFill>
                  <a:srgbClr val="055A9C"/>
                </a:solidFill>
                <a:latin typeface="Calibri" pitchFamily="34" charset="0"/>
                <a:cs typeface="Calibri" pitchFamily="34" charset="0"/>
              </a:rPr>
              <a:t>University </a:t>
            </a:r>
            <a:r>
              <a:rPr lang="en-US" sz="3600" b="0" dirty="0">
                <a:solidFill>
                  <a:srgbClr val="055A9C"/>
                </a:solidFill>
                <a:latin typeface="Calibri" pitchFamily="34" charset="0"/>
                <a:cs typeface="Calibri" pitchFamily="34" charset="0"/>
              </a:rPr>
              <a:t>of Guam-University of Hawaii Cancer Center Partnership; </a:t>
            </a:r>
            <a:r>
              <a:rPr lang="en-US" sz="3600" b="0" baseline="30000" dirty="0">
                <a:solidFill>
                  <a:srgbClr val="055A9C"/>
                </a:solidFill>
                <a:latin typeface="Calibri" pitchFamily="34" charset="0"/>
                <a:cs typeface="Calibri" pitchFamily="34" charset="0"/>
              </a:rPr>
              <a:t>10</a:t>
            </a:r>
            <a:r>
              <a:rPr lang="en-US" sz="3600" b="0" dirty="0">
                <a:solidFill>
                  <a:srgbClr val="055A9C"/>
                </a:solidFill>
                <a:latin typeface="Calibri" pitchFamily="34" charset="0"/>
                <a:cs typeface="Calibri" pitchFamily="34" charset="0"/>
              </a:rPr>
              <a:t>Chicago Cancer Health Equity Collaborative; </a:t>
            </a:r>
            <a:r>
              <a:rPr lang="en-US" sz="3600" b="0" baseline="30000" dirty="0">
                <a:solidFill>
                  <a:srgbClr val="055A9C"/>
                </a:solidFill>
                <a:latin typeface="Calibri" pitchFamily="34" charset="0"/>
                <a:cs typeface="Calibri" pitchFamily="34" charset="0"/>
              </a:rPr>
              <a:t>11</a:t>
            </a:r>
            <a:r>
              <a:rPr lang="en-US" sz="3600" b="0" dirty="0">
                <a:solidFill>
                  <a:srgbClr val="055A9C"/>
                </a:solidFill>
                <a:latin typeface="Calibri" pitchFamily="34" charset="0"/>
                <a:cs typeface="Calibri" pitchFamily="34" charset="0"/>
              </a:rPr>
              <a:t>Center to Reduce Cancer Health Disparities, National Cancer Institute</a:t>
            </a:r>
            <a:r>
              <a:rPr lang="en-US" sz="3600" b="0" dirty="0" smtClean="0">
                <a:solidFill>
                  <a:srgbClr val="055A9C"/>
                </a:solidFill>
                <a:latin typeface="Calibri" pitchFamily="34" charset="0"/>
                <a:cs typeface="Calibri" pitchFamily="34" charset="0"/>
              </a:rPr>
              <a:t>; </a:t>
            </a:r>
            <a:r>
              <a:rPr lang="en-US" sz="3600" b="0" baseline="30000" dirty="0" smtClean="0">
                <a:solidFill>
                  <a:srgbClr val="055A9C"/>
                </a:solidFill>
                <a:latin typeface="Calibri" pitchFamily="34" charset="0"/>
                <a:cs typeface="Calibri" pitchFamily="34" charset="0"/>
              </a:rPr>
              <a:t>12</a:t>
            </a:r>
            <a:r>
              <a:rPr lang="en-US" sz="3600" b="0" dirty="0" smtClean="0">
                <a:solidFill>
                  <a:srgbClr val="055A9C"/>
                </a:solidFill>
                <a:latin typeface="Calibri" pitchFamily="34" charset="0"/>
                <a:cs typeface="Calibri" pitchFamily="34" charset="0"/>
              </a:rPr>
              <a:t>City </a:t>
            </a:r>
            <a:r>
              <a:rPr lang="en-US" sz="3600" b="0" dirty="0">
                <a:solidFill>
                  <a:srgbClr val="055A9C"/>
                </a:solidFill>
                <a:latin typeface="Calibri" pitchFamily="34" charset="0"/>
                <a:cs typeface="Calibri" pitchFamily="34" charset="0"/>
              </a:rPr>
              <a:t>College of New York and Memorial Sloan Kettering Cancer Center Partnership; </a:t>
            </a:r>
            <a:r>
              <a:rPr lang="en-US" sz="3600" b="0" baseline="30000" dirty="0">
                <a:solidFill>
                  <a:srgbClr val="055A9C"/>
                </a:solidFill>
                <a:latin typeface="Calibri" pitchFamily="34" charset="0"/>
                <a:cs typeface="Calibri" pitchFamily="34" charset="0"/>
              </a:rPr>
              <a:t>13</a:t>
            </a:r>
            <a:r>
              <a:rPr lang="en-US" sz="3600" b="0" dirty="0">
                <a:solidFill>
                  <a:srgbClr val="055A9C"/>
                </a:solidFill>
                <a:latin typeface="Calibri" pitchFamily="34" charset="0"/>
                <a:cs typeface="Calibri" pitchFamily="34" charset="0"/>
              </a:rPr>
              <a:t>New Mexico State University-Fred Hutchinson Cancer Research Center Partnership</a:t>
            </a:r>
            <a:r>
              <a:rPr lang="en-US" sz="3600" b="0" dirty="0" smtClean="0">
                <a:solidFill>
                  <a:srgbClr val="055A9C"/>
                </a:solidFill>
                <a:latin typeface="Calibri" pitchFamily="34" charset="0"/>
                <a:cs typeface="Calibri" pitchFamily="34" charset="0"/>
              </a:rPr>
              <a:t>; </a:t>
            </a:r>
            <a:r>
              <a:rPr lang="en-US" sz="3600" b="0" baseline="30000" dirty="0" smtClean="0">
                <a:solidFill>
                  <a:srgbClr val="055A9C"/>
                </a:solidFill>
                <a:latin typeface="Calibri" pitchFamily="34" charset="0"/>
                <a:cs typeface="Calibri" pitchFamily="34" charset="0"/>
              </a:rPr>
              <a:t>14</a:t>
            </a:r>
            <a:r>
              <a:rPr lang="en-US" sz="3600" b="0" dirty="0" smtClean="0">
                <a:solidFill>
                  <a:srgbClr val="055A9C"/>
                </a:solidFill>
                <a:latin typeface="Calibri" pitchFamily="34" charset="0"/>
                <a:cs typeface="Calibri" pitchFamily="34" charset="0"/>
              </a:rPr>
              <a:t>Meharry </a:t>
            </a:r>
            <a:r>
              <a:rPr lang="en-US" sz="3600" b="0" dirty="0">
                <a:solidFill>
                  <a:srgbClr val="055A9C"/>
                </a:solidFill>
                <a:latin typeface="Calibri" pitchFamily="34" charset="0"/>
                <a:cs typeface="Calibri" pitchFamily="34" charset="0"/>
              </a:rPr>
              <a:t>Medical College-Vanderbilt-</a:t>
            </a:r>
            <a:r>
              <a:rPr lang="en-US" sz="3600" b="0" dirty="0" err="1">
                <a:solidFill>
                  <a:srgbClr val="055A9C"/>
                </a:solidFill>
                <a:latin typeface="Calibri" pitchFamily="34" charset="0"/>
                <a:cs typeface="Calibri" pitchFamily="34" charset="0"/>
              </a:rPr>
              <a:t>lngram</a:t>
            </a:r>
            <a:r>
              <a:rPr lang="en-US" sz="3600" b="0" dirty="0">
                <a:solidFill>
                  <a:srgbClr val="055A9C"/>
                </a:solidFill>
                <a:latin typeface="Calibri" pitchFamily="34" charset="0"/>
                <a:cs typeface="Calibri" pitchFamily="34" charset="0"/>
              </a:rPr>
              <a:t> Cancer Center-Tennessee State University Cancer Partnership</a:t>
            </a:r>
            <a:endParaRPr lang="en-US" sz="3600" dirty="0">
              <a:solidFill>
                <a:srgbClr val="055A9C"/>
              </a:solidFill>
              <a:latin typeface="Calibri" pitchFamily="34" charset="0"/>
              <a:cs typeface="Calibri" pitchFamily="34" charset="0"/>
            </a:endParaRPr>
          </a:p>
        </p:txBody>
      </p:sp>
      <p:pic>
        <p:nvPicPr>
          <p:cNvPr id="2054"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7444" y="430636"/>
            <a:ext cx="3566121" cy="280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55" name="Straight Connector 76"/>
          <p:cNvCxnSpPr>
            <a:cxnSpLocks noChangeShapeType="1"/>
          </p:cNvCxnSpPr>
          <p:nvPr/>
        </p:nvCxnSpPr>
        <p:spPr bwMode="auto">
          <a:xfrm>
            <a:off x="49626" y="5754212"/>
            <a:ext cx="51206400" cy="0"/>
          </a:xfrm>
          <a:prstGeom prst="line">
            <a:avLst/>
          </a:prstGeom>
          <a:noFill/>
          <a:ln w="9525" algn="ctr">
            <a:solidFill>
              <a:srgbClr val="055A9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Group 4"/>
          <p:cNvGrpSpPr/>
          <p:nvPr/>
        </p:nvGrpSpPr>
        <p:grpSpPr>
          <a:xfrm>
            <a:off x="49626" y="23989182"/>
            <a:ext cx="14225698" cy="8802724"/>
            <a:chOff x="1029449" y="25272501"/>
            <a:chExt cx="20597460" cy="7932043"/>
          </a:xfrm>
          <a:effectLst>
            <a:outerShdw blurRad="50800" dist="38100" dir="2700000" algn="tl" rotWithShape="0">
              <a:prstClr val="black">
                <a:alpha val="40000"/>
              </a:prstClr>
            </a:outerShdw>
          </a:effectLst>
        </p:grpSpPr>
        <p:sp>
          <p:nvSpPr>
            <p:cNvPr id="176" name="Rectangle 175"/>
            <p:cNvSpPr/>
            <p:nvPr/>
          </p:nvSpPr>
          <p:spPr bwMode="auto">
            <a:xfrm>
              <a:off x="1097551" y="25272501"/>
              <a:ext cx="20529358" cy="7818925"/>
            </a:xfrm>
            <a:prstGeom prst="rect">
              <a:avLst/>
            </a:prstGeom>
            <a:solidFill>
              <a:schemeClr val="bg1"/>
            </a:solidFill>
            <a:ln w="9525" cap="flat" cmpd="sng" algn="ctr">
              <a:solidFill>
                <a:srgbClr val="00549F"/>
              </a:solidFill>
              <a:prstDash val="solid"/>
              <a:round/>
              <a:headEnd type="none" w="med" len="med"/>
              <a:tailEnd type="none" w="med" len="med"/>
            </a:ln>
            <a:effectLst/>
            <a:extLst/>
          </p:spPr>
          <p:txBody>
            <a:bodyPr anchor="ctr"/>
            <a:lstStyle/>
            <a:p>
              <a:pPr algn="ctr" defTabSz="5435600">
                <a:spcAft>
                  <a:spcPts val="1000"/>
                </a:spcAft>
                <a:defRPr/>
              </a:pPr>
              <a:endParaRPr lang="en-US" sz="7200" dirty="0">
                <a:solidFill>
                  <a:srgbClr val="00549F"/>
                </a:solidFill>
                <a:latin typeface="Calibri" pitchFamily="34" charset="0"/>
                <a:cs typeface="Calibri" pitchFamily="34" charset="0"/>
              </a:endParaRPr>
            </a:p>
          </p:txBody>
        </p:sp>
        <p:sp>
          <p:nvSpPr>
            <p:cNvPr id="177" name="Rectangle 176"/>
            <p:cNvSpPr/>
            <p:nvPr/>
          </p:nvSpPr>
          <p:spPr bwMode="auto">
            <a:xfrm>
              <a:off x="1097559" y="25272502"/>
              <a:ext cx="20529350" cy="1192819"/>
            </a:xfrm>
            <a:prstGeom prst="rect">
              <a:avLst/>
            </a:prstGeom>
            <a:solidFill>
              <a:srgbClr val="00549F"/>
            </a:solidFill>
            <a:ln w="9525" cap="flat" cmpd="sng" algn="ctr">
              <a:solidFill>
                <a:srgbClr val="00549F"/>
              </a:solidFill>
              <a:prstDash val="solid"/>
              <a:round/>
              <a:headEnd type="none" w="med" len="med"/>
              <a:tailEnd type="none" w="med" len="med"/>
            </a:ln>
            <a:effectLst/>
            <a:extLst/>
          </p:spPr>
          <p:txBody>
            <a:bodyPr anchor="ctr"/>
            <a:lstStyle/>
            <a:p>
              <a:pPr algn="ctr" defTabSz="5435600">
                <a:defRPr/>
              </a:pPr>
              <a:r>
                <a:rPr lang="en-US" sz="6600" dirty="0">
                  <a:solidFill>
                    <a:schemeClr val="bg1"/>
                  </a:solidFill>
                  <a:latin typeface="Calibri" pitchFamily="34" charset="0"/>
                  <a:cs typeface="Calibri" pitchFamily="34" charset="0"/>
                </a:rPr>
                <a:t>Methods</a:t>
              </a:r>
              <a:endParaRPr lang="en-US" sz="7200" dirty="0">
                <a:solidFill>
                  <a:schemeClr val="bg1"/>
                </a:solidFill>
                <a:latin typeface="Calibri" pitchFamily="34" charset="0"/>
                <a:cs typeface="Calibri" pitchFamily="34" charset="0"/>
              </a:endParaRPr>
            </a:p>
          </p:txBody>
        </p:sp>
        <p:sp>
          <p:nvSpPr>
            <p:cNvPr id="128" name="TextBox 127"/>
            <p:cNvSpPr txBox="1"/>
            <p:nvPr/>
          </p:nvSpPr>
          <p:spPr>
            <a:xfrm>
              <a:off x="1029449" y="26465322"/>
              <a:ext cx="20272250" cy="6739222"/>
            </a:xfrm>
            <a:prstGeom prst="rect">
              <a:avLst/>
            </a:prstGeom>
            <a:noFill/>
          </p:spPr>
          <p:txBody>
            <a:bodyPr wrap="square">
              <a:spAutoFit/>
            </a:bodyPr>
            <a:lstStyle/>
            <a:p>
              <a:pPr marL="681038" indent="-376238" algn="just" fontAlgn="auto">
                <a:spcBef>
                  <a:spcPts val="0"/>
                </a:spcBef>
                <a:spcAft>
                  <a:spcPts val="0"/>
                </a:spcAft>
                <a:buFont typeface="Arial" panose="020B0604020202020204" pitchFamily="34" charset="0"/>
                <a:buChar char="•"/>
                <a:defRPr/>
              </a:pPr>
              <a:r>
                <a:rPr lang="en-US" sz="4000" b="0" kern="0" dirty="0" smtClean="0">
                  <a:solidFill>
                    <a:sysClr val="windowText" lastClr="000000"/>
                  </a:solidFill>
                  <a:latin typeface="Calibri" pitchFamily="34" charset="0"/>
                  <a:cs typeface="Calibri" pitchFamily="34" charset="0"/>
                </a:rPr>
                <a:t>During </a:t>
              </a:r>
              <a:r>
                <a:rPr lang="en-US" sz="4000" b="0" kern="0" dirty="0">
                  <a:solidFill>
                    <a:sysClr val="windowText" lastClr="000000"/>
                  </a:solidFill>
                  <a:latin typeface="Calibri" pitchFamily="34" charset="0"/>
                  <a:cs typeface="Calibri" pitchFamily="34" charset="0"/>
                </a:rPr>
                <a:t>a grantee workshop in July, 2018 Principal Investigators determined it was imperative to develop common metrics to support individual partnership evaluation and enable a better understanding of the CPACHE program nationally. </a:t>
              </a:r>
              <a:endParaRPr lang="en-US" sz="4000" b="0" kern="0" dirty="0" smtClean="0">
                <a:solidFill>
                  <a:sysClr val="windowText" lastClr="000000"/>
                </a:solidFill>
                <a:latin typeface="Calibri" pitchFamily="34" charset="0"/>
                <a:cs typeface="Calibri" pitchFamily="34" charset="0"/>
              </a:endParaRPr>
            </a:p>
            <a:p>
              <a:pPr marL="681038" indent="-376238" algn="just" fontAlgn="auto">
                <a:spcBef>
                  <a:spcPts val="0"/>
                </a:spcBef>
                <a:spcAft>
                  <a:spcPts val="0"/>
                </a:spcAft>
                <a:buFont typeface="Arial" panose="020B0604020202020204" pitchFamily="34" charset="0"/>
                <a:buChar char="•"/>
                <a:defRPr/>
              </a:pPr>
              <a:r>
                <a:rPr lang="en-US" sz="4000" b="0" kern="0" dirty="0" smtClean="0">
                  <a:solidFill>
                    <a:sysClr val="windowText" lastClr="000000"/>
                  </a:solidFill>
                  <a:latin typeface="Calibri" pitchFamily="34" charset="0"/>
                  <a:cs typeface="Calibri" pitchFamily="34" charset="0"/>
                </a:rPr>
                <a:t>A </a:t>
              </a:r>
              <a:r>
                <a:rPr lang="en-US" sz="4000" b="0" kern="0" dirty="0">
                  <a:solidFill>
                    <a:sysClr val="windowText" lastClr="000000"/>
                  </a:solidFill>
                  <a:latin typeface="Calibri" pitchFamily="34" charset="0"/>
                  <a:cs typeface="Calibri" pitchFamily="34" charset="0"/>
                </a:rPr>
                <a:t>taskforce comprised of </a:t>
              </a:r>
              <a:r>
                <a:rPr lang="en-US" sz="4000" b="0" kern="0" dirty="0" smtClean="0">
                  <a:solidFill>
                    <a:sysClr val="windowText" lastClr="000000"/>
                  </a:solidFill>
                  <a:latin typeface="Calibri" pitchFamily="34" charset="0"/>
                  <a:cs typeface="Calibri" pitchFamily="34" charset="0"/>
                </a:rPr>
                <a:t>22 evaluators from CPACHE partnerships </a:t>
              </a:r>
              <a:r>
                <a:rPr lang="en-US" sz="4000" b="0" kern="0" dirty="0">
                  <a:solidFill>
                    <a:sysClr val="windowText" lastClr="000000"/>
                  </a:solidFill>
                  <a:latin typeface="Calibri" pitchFamily="34" charset="0"/>
                  <a:cs typeface="Calibri" pitchFamily="34" charset="0"/>
                </a:rPr>
                <a:t>and one NCI Program representative was established. </a:t>
              </a:r>
              <a:endParaRPr lang="en-US" sz="4000" b="0" kern="0" dirty="0" smtClean="0">
                <a:solidFill>
                  <a:sysClr val="windowText" lastClr="000000"/>
                </a:solidFill>
                <a:latin typeface="Calibri" pitchFamily="34" charset="0"/>
                <a:cs typeface="Calibri" pitchFamily="34" charset="0"/>
              </a:endParaRPr>
            </a:p>
            <a:p>
              <a:pPr marL="681038" indent="-376238" algn="just" fontAlgn="auto">
                <a:spcBef>
                  <a:spcPts val="0"/>
                </a:spcBef>
                <a:spcAft>
                  <a:spcPts val="0"/>
                </a:spcAft>
                <a:buFont typeface="Arial" panose="020B0604020202020204" pitchFamily="34" charset="0"/>
                <a:buChar char="•"/>
                <a:defRPr/>
              </a:pPr>
              <a:r>
                <a:rPr lang="en-US" sz="4000" b="0" kern="0" dirty="0" smtClean="0">
                  <a:solidFill>
                    <a:sysClr val="windowText" lastClr="000000"/>
                  </a:solidFill>
                  <a:latin typeface="Calibri" pitchFamily="34" charset="0"/>
                  <a:cs typeface="Calibri" pitchFamily="34" charset="0"/>
                </a:rPr>
                <a:t>The </a:t>
              </a:r>
              <a:r>
                <a:rPr lang="en-US" sz="4000" b="0" kern="0" dirty="0">
                  <a:solidFill>
                    <a:sysClr val="windowText" lastClr="000000"/>
                  </a:solidFill>
                  <a:latin typeface="Calibri" pitchFamily="34" charset="0"/>
                  <a:cs typeface="Calibri" pitchFamily="34" charset="0"/>
                </a:rPr>
                <a:t>goals of the taskforce were: 1) To develop an integrated evaluation matrix with process and impact outcomes for each of the six objectives 2) To share best practices and resources for tracking, measuring and reporting progress toward each objective. </a:t>
              </a:r>
              <a:endParaRPr lang="en-US" sz="4000" b="0" kern="0" dirty="0" smtClean="0">
                <a:solidFill>
                  <a:sysClr val="windowText" lastClr="000000"/>
                </a:solidFill>
                <a:latin typeface="Calibri" pitchFamily="34" charset="0"/>
                <a:cs typeface="Calibri" pitchFamily="34" charset="0"/>
              </a:endParaRPr>
            </a:p>
          </p:txBody>
        </p:sp>
      </p:grpSp>
      <p:grpSp>
        <p:nvGrpSpPr>
          <p:cNvPr id="4" name="Group 3"/>
          <p:cNvGrpSpPr/>
          <p:nvPr/>
        </p:nvGrpSpPr>
        <p:grpSpPr>
          <a:xfrm>
            <a:off x="14364844" y="28327774"/>
            <a:ext cx="30095828" cy="4364868"/>
            <a:chOff x="22275571" y="22206975"/>
            <a:chExt cx="16632732" cy="3363427"/>
          </a:xfrm>
          <a:effectLst>
            <a:outerShdw blurRad="50800" dist="38100" dir="2700000" algn="tl" rotWithShape="0">
              <a:prstClr val="black">
                <a:alpha val="40000"/>
              </a:prstClr>
            </a:outerShdw>
          </a:effectLst>
        </p:grpSpPr>
        <p:sp>
          <p:nvSpPr>
            <p:cNvPr id="181" name="Rectangle 180"/>
            <p:cNvSpPr/>
            <p:nvPr/>
          </p:nvSpPr>
          <p:spPr bwMode="auto">
            <a:xfrm>
              <a:off x="22275571" y="22939330"/>
              <a:ext cx="16632732" cy="2599692"/>
            </a:xfrm>
            <a:prstGeom prst="rect">
              <a:avLst/>
            </a:prstGeom>
            <a:solidFill>
              <a:schemeClr val="bg1"/>
            </a:solidFill>
            <a:ln w="9525" cap="flat" cmpd="sng" algn="ctr">
              <a:solidFill>
                <a:srgbClr val="00549F"/>
              </a:solidFill>
              <a:prstDash val="solid"/>
              <a:round/>
              <a:headEnd type="none" w="med" len="med"/>
              <a:tailEnd type="none" w="med" len="med"/>
            </a:ln>
            <a:effectLst/>
            <a:extLst/>
          </p:spPr>
          <p:txBody>
            <a:bodyPr anchor="ctr"/>
            <a:lstStyle/>
            <a:p>
              <a:pPr algn="ctr" defTabSz="5435600">
                <a:spcAft>
                  <a:spcPts val="1000"/>
                </a:spcAft>
                <a:defRPr/>
              </a:pPr>
              <a:endParaRPr lang="en-US" sz="7200" dirty="0">
                <a:solidFill>
                  <a:srgbClr val="00549F"/>
                </a:solidFill>
                <a:latin typeface="Calibri" pitchFamily="34" charset="0"/>
                <a:cs typeface="Calibri" pitchFamily="34" charset="0"/>
              </a:endParaRPr>
            </a:p>
          </p:txBody>
        </p:sp>
        <p:sp>
          <p:nvSpPr>
            <p:cNvPr id="182" name="Rectangle 181"/>
            <p:cNvSpPr/>
            <p:nvPr/>
          </p:nvSpPr>
          <p:spPr bwMode="auto">
            <a:xfrm>
              <a:off x="22275571" y="22206975"/>
              <a:ext cx="16632732" cy="807956"/>
            </a:xfrm>
            <a:prstGeom prst="rect">
              <a:avLst/>
            </a:prstGeom>
            <a:solidFill>
              <a:srgbClr val="00549F"/>
            </a:solidFill>
            <a:ln w="9525" cap="flat" cmpd="sng" algn="ctr">
              <a:solidFill>
                <a:srgbClr val="00549F"/>
              </a:solidFill>
              <a:prstDash val="solid"/>
              <a:round/>
              <a:headEnd type="none" w="med" len="med"/>
              <a:tailEnd type="none" w="med" len="med"/>
            </a:ln>
            <a:effectLst/>
            <a:extLst/>
          </p:spPr>
          <p:txBody>
            <a:bodyPr anchor="ctr"/>
            <a:lstStyle/>
            <a:p>
              <a:pPr algn="ctr" defTabSz="5435600">
                <a:defRPr/>
              </a:pPr>
              <a:r>
                <a:rPr lang="en-US" sz="6600" dirty="0" smtClean="0">
                  <a:solidFill>
                    <a:schemeClr val="bg1"/>
                  </a:solidFill>
                  <a:latin typeface="Calibri" pitchFamily="34" charset="0"/>
                  <a:cs typeface="Calibri" pitchFamily="34" charset="0"/>
                </a:rPr>
                <a:t>Conclusion</a:t>
              </a:r>
              <a:endParaRPr lang="en-US" sz="7200" dirty="0">
                <a:solidFill>
                  <a:schemeClr val="bg1"/>
                </a:solidFill>
                <a:latin typeface="Calibri" pitchFamily="34" charset="0"/>
                <a:cs typeface="Calibri" pitchFamily="34" charset="0"/>
              </a:endParaRPr>
            </a:p>
          </p:txBody>
        </p:sp>
        <p:sp>
          <p:nvSpPr>
            <p:cNvPr id="183" name="TextBox 182"/>
            <p:cNvSpPr txBox="1"/>
            <p:nvPr/>
          </p:nvSpPr>
          <p:spPr>
            <a:xfrm>
              <a:off x="22493497" y="23127626"/>
              <a:ext cx="16277893" cy="2442776"/>
            </a:xfrm>
            <a:prstGeom prst="rect">
              <a:avLst/>
            </a:prstGeom>
            <a:noFill/>
          </p:spPr>
          <p:txBody>
            <a:bodyPr wrap="square">
              <a:spAutoFit/>
            </a:bodyPr>
            <a:lstStyle/>
            <a:p>
              <a:pPr marL="685800" indent="-381000" algn="just" fontAlgn="auto">
                <a:spcBef>
                  <a:spcPts val="0"/>
                </a:spcBef>
                <a:spcAft>
                  <a:spcPts val="0"/>
                </a:spcAft>
                <a:buFont typeface="Arial" pitchFamily="34" charset="0"/>
                <a:buChar char="•"/>
                <a:defRPr/>
              </a:pPr>
              <a:r>
                <a:rPr lang="en-US" sz="4000" b="0" kern="0" dirty="0" smtClean="0">
                  <a:solidFill>
                    <a:sysClr val="windowText" lastClr="000000"/>
                  </a:solidFill>
                  <a:latin typeface="Calibri" pitchFamily="34" charset="0"/>
                  <a:cs typeface="Calibri" pitchFamily="34" charset="0"/>
                </a:rPr>
                <a:t>The </a:t>
              </a:r>
              <a:r>
                <a:rPr lang="en-US" sz="4000" b="0" kern="0" dirty="0">
                  <a:solidFill>
                    <a:sysClr val="windowText" lastClr="000000"/>
                  </a:solidFill>
                  <a:latin typeface="Calibri" pitchFamily="34" charset="0"/>
                  <a:cs typeface="Calibri" pitchFamily="34" charset="0"/>
                </a:rPr>
                <a:t>collaborative development of CPACHE performance standards will help each partnership conduct more relevant and effective cancer research, training, outreach, and education aimed at advancing cancer health </a:t>
              </a:r>
              <a:r>
                <a:rPr lang="en-US" sz="4000" b="0" kern="0" dirty="0" smtClean="0">
                  <a:solidFill>
                    <a:sysClr val="windowText" lastClr="000000"/>
                  </a:solidFill>
                  <a:latin typeface="Calibri" pitchFamily="34" charset="0"/>
                  <a:cs typeface="Calibri" pitchFamily="34" charset="0"/>
                </a:rPr>
                <a:t>equity.</a:t>
              </a:r>
            </a:p>
            <a:p>
              <a:pPr marL="685800" indent="-381000" algn="just" fontAlgn="auto">
                <a:spcBef>
                  <a:spcPts val="0"/>
                </a:spcBef>
                <a:spcAft>
                  <a:spcPts val="0"/>
                </a:spcAft>
                <a:buFont typeface="Arial" pitchFamily="34" charset="0"/>
                <a:buChar char="•"/>
                <a:defRPr/>
              </a:pPr>
              <a:r>
                <a:rPr lang="en-US" sz="4000" b="0" kern="0" dirty="0" smtClean="0">
                  <a:solidFill>
                    <a:sysClr val="windowText" lastClr="000000"/>
                  </a:solidFill>
                  <a:latin typeface="Calibri" pitchFamily="34" charset="0"/>
                  <a:cs typeface="Calibri" pitchFamily="34" charset="0"/>
                </a:rPr>
                <a:t>Although </a:t>
              </a:r>
              <a:r>
                <a:rPr lang="en-US" sz="4000" b="0" kern="0" dirty="0">
                  <a:solidFill>
                    <a:sysClr val="windowText" lastClr="000000"/>
                  </a:solidFill>
                  <a:latin typeface="Calibri" pitchFamily="34" charset="0"/>
                  <a:cs typeface="Calibri" pitchFamily="34" charset="0"/>
                </a:rPr>
                <a:t>each partnership can collect additional information based on their needs, focus and structure, </a:t>
              </a:r>
              <a:r>
                <a:rPr lang="en-US" sz="4000" b="0" kern="0" dirty="0" smtClean="0">
                  <a:solidFill>
                    <a:sysClr val="windowText" lastClr="000000"/>
                  </a:solidFill>
                  <a:latin typeface="Calibri" pitchFamily="34" charset="0"/>
                  <a:cs typeface="Calibri" pitchFamily="34" charset="0"/>
                </a:rPr>
                <a:t>the evaluation matrix </a:t>
              </a:r>
              <a:r>
                <a:rPr lang="en-US" sz="4000" b="0" kern="0" dirty="0">
                  <a:solidFill>
                    <a:sysClr val="windowText" lastClr="000000"/>
                  </a:solidFill>
                  <a:latin typeface="Calibri" pitchFamily="34" charset="0"/>
                  <a:cs typeface="Calibri" pitchFamily="34" charset="0"/>
                </a:rPr>
                <a:t>reflects </a:t>
              </a:r>
              <a:r>
                <a:rPr lang="en-US" sz="4000" b="0" kern="0" dirty="0" smtClean="0">
                  <a:solidFill>
                    <a:sysClr val="windowText" lastClr="000000"/>
                  </a:solidFill>
                  <a:latin typeface="Calibri" pitchFamily="34" charset="0"/>
                  <a:cs typeface="Calibri" pitchFamily="34" charset="0"/>
                </a:rPr>
                <a:t>a </a:t>
              </a:r>
              <a:r>
                <a:rPr lang="en-US" sz="4000" b="0" kern="0" dirty="0">
                  <a:solidFill>
                    <a:sysClr val="windowText" lastClr="000000"/>
                  </a:solidFill>
                  <a:latin typeface="Calibri" pitchFamily="34" charset="0"/>
                  <a:cs typeface="Calibri" pitchFamily="34" charset="0"/>
                </a:rPr>
                <a:t>collaborative evaluation </a:t>
              </a:r>
              <a:r>
                <a:rPr lang="en-US" sz="4000" b="0" kern="0" dirty="0" smtClean="0">
                  <a:solidFill>
                    <a:sysClr val="windowText" lastClr="000000"/>
                  </a:solidFill>
                  <a:latin typeface="Calibri" pitchFamily="34" charset="0"/>
                  <a:cs typeface="Calibri" pitchFamily="34" charset="0"/>
                </a:rPr>
                <a:t>plan. Significant engagement</a:t>
              </a:r>
              <a:r>
                <a:rPr lang="en-US" sz="4000" b="0" kern="0" dirty="0">
                  <a:solidFill>
                    <a:sysClr val="windowText" lastClr="000000"/>
                  </a:solidFill>
                  <a:latin typeface="Calibri" pitchFamily="34" charset="0"/>
                  <a:cs typeface="Calibri" pitchFamily="34" charset="0"/>
                </a:rPr>
                <a:t>, participation, and commitment from all stakeholders is critical for </a:t>
              </a:r>
              <a:r>
                <a:rPr lang="en-US" sz="4000" b="0" kern="0" dirty="0" smtClean="0">
                  <a:solidFill>
                    <a:sysClr val="windowText" lastClr="000000"/>
                  </a:solidFill>
                  <a:latin typeface="Calibri" pitchFamily="34" charset="0"/>
                  <a:cs typeface="Calibri" pitchFamily="34" charset="0"/>
                </a:rPr>
                <a:t>success</a:t>
              </a:r>
            </a:p>
            <a:p>
              <a:pPr marL="685800" indent="-381000" algn="just" fontAlgn="auto">
                <a:spcBef>
                  <a:spcPts val="0"/>
                </a:spcBef>
                <a:spcAft>
                  <a:spcPts val="0"/>
                </a:spcAft>
                <a:buFont typeface="Arial" pitchFamily="34" charset="0"/>
                <a:buChar char="•"/>
                <a:defRPr/>
              </a:pPr>
              <a:r>
                <a:rPr lang="en-US" sz="4000" b="0" kern="0" dirty="0" smtClean="0">
                  <a:solidFill>
                    <a:sysClr val="windowText" lastClr="000000"/>
                  </a:solidFill>
                  <a:latin typeface="Calibri" pitchFamily="34" charset="0"/>
                  <a:cs typeface="Calibri" pitchFamily="34" charset="0"/>
                </a:rPr>
                <a:t>Implementation </a:t>
              </a:r>
              <a:r>
                <a:rPr lang="en-US" sz="4000" b="0" kern="0" dirty="0">
                  <a:solidFill>
                    <a:sysClr val="windowText" lastClr="000000"/>
                  </a:solidFill>
                  <a:latin typeface="Calibri" pitchFamily="34" charset="0"/>
                  <a:cs typeface="Calibri" pitchFamily="34" charset="0"/>
                </a:rPr>
                <a:t>of the evaluation matrix will inform NCI evaluation focused on the impact of the CPACHE </a:t>
              </a:r>
              <a:r>
                <a:rPr lang="en-US" sz="4000" b="0" kern="0" dirty="0" smtClean="0">
                  <a:solidFill>
                    <a:sysClr val="windowText" lastClr="000000"/>
                  </a:solidFill>
                  <a:latin typeface="Calibri" pitchFamily="34" charset="0"/>
                  <a:cs typeface="Calibri" pitchFamily="34" charset="0"/>
                </a:rPr>
                <a:t>program</a:t>
              </a:r>
            </a:p>
          </p:txBody>
        </p:sp>
      </p:grpSp>
      <p:grpSp>
        <p:nvGrpSpPr>
          <p:cNvPr id="6" name="Group 5"/>
          <p:cNvGrpSpPr/>
          <p:nvPr/>
        </p:nvGrpSpPr>
        <p:grpSpPr>
          <a:xfrm>
            <a:off x="110934" y="5977053"/>
            <a:ext cx="14264064" cy="9252820"/>
            <a:chOff x="1097546" y="7498179"/>
            <a:chExt cx="21819678" cy="7576353"/>
          </a:xfrm>
          <a:effectLst>
            <a:outerShdw blurRad="50800" dist="38100" dir="2700000" algn="tl" rotWithShape="0">
              <a:prstClr val="black">
                <a:alpha val="40000"/>
              </a:prstClr>
            </a:outerShdw>
          </a:effectLst>
        </p:grpSpPr>
        <p:sp>
          <p:nvSpPr>
            <p:cNvPr id="137" name="Rectangle 136"/>
            <p:cNvSpPr/>
            <p:nvPr/>
          </p:nvSpPr>
          <p:spPr bwMode="auto">
            <a:xfrm>
              <a:off x="1097549" y="7755507"/>
              <a:ext cx="21819675" cy="7319025"/>
            </a:xfrm>
            <a:prstGeom prst="rect">
              <a:avLst/>
            </a:prstGeom>
            <a:solidFill>
              <a:schemeClr val="bg1"/>
            </a:solidFill>
            <a:ln w="9525" cap="flat" cmpd="sng" algn="ctr">
              <a:solidFill>
                <a:srgbClr val="00549F"/>
              </a:solidFill>
              <a:prstDash val="solid"/>
              <a:round/>
              <a:headEnd type="none" w="med" len="med"/>
              <a:tailEnd type="none" w="med" len="med"/>
            </a:ln>
            <a:effectLst/>
            <a:extLst/>
          </p:spPr>
          <p:txBody>
            <a:bodyPr anchor="ctr"/>
            <a:lstStyle/>
            <a:p>
              <a:pPr algn="ctr" defTabSz="5435600">
                <a:spcAft>
                  <a:spcPts val="1000"/>
                </a:spcAft>
                <a:defRPr/>
              </a:pPr>
              <a:endParaRPr lang="en-US" sz="7200" dirty="0">
                <a:solidFill>
                  <a:srgbClr val="00549F"/>
                </a:solidFill>
                <a:latin typeface="Calibri" pitchFamily="34" charset="0"/>
                <a:cs typeface="Calibri" pitchFamily="34" charset="0"/>
              </a:endParaRPr>
            </a:p>
          </p:txBody>
        </p:sp>
        <p:sp>
          <p:nvSpPr>
            <p:cNvPr id="192" name="TextBox 191"/>
            <p:cNvSpPr txBox="1"/>
            <p:nvPr/>
          </p:nvSpPr>
          <p:spPr>
            <a:xfrm>
              <a:off x="1147663" y="8950635"/>
              <a:ext cx="21545142" cy="6123897"/>
            </a:xfrm>
            <a:prstGeom prst="rect">
              <a:avLst/>
            </a:prstGeom>
            <a:noFill/>
          </p:spPr>
          <p:txBody>
            <a:bodyPr wrap="square">
              <a:spAutoFit/>
            </a:bodyPr>
            <a:lstStyle/>
            <a:p>
              <a:pPr marL="685800" indent="-381000" algn="just" fontAlgn="auto">
                <a:spcBef>
                  <a:spcPts val="0"/>
                </a:spcBef>
                <a:spcAft>
                  <a:spcPts val="0"/>
                </a:spcAft>
                <a:buFont typeface="Arial" pitchFamily="34" charset="0"/>
                <a:buChar char="•"/>
                <a:defRPr/>
              </a:pPr>
              <a:r>
                <a:rPr lang="en-US" sz="4000" b="0" kern="0" dirty="0">
                  <a:solidFill>
                    <a:sysClr val="windowText" lastClr="000000"/>
                  </a:solidFill>
                  <a:latin typeface="Calibri" pitchFamily="34" charset="0"/>
                  <a:cs typeface="Calibri" pitchFamily="34" charset="0"/>
                </a:rPr>
                <a:t>Comprehensive Partnerships to Advance Cancer Health Equity (CPACHE) aim to create stable and long-term partnerships between minority serving </a:t>
              </a:r>
              <a:r>
                <a:rPr lang="en-US" sz="4000" b="0" kern="0" dirty="0" smtClean="0">
                  <a:solidFill>
                    <a:sysClr val="windowText" lastClr="000000"/>
                  </a:solidFill>
                  <a:latin typeface="Calibri" pitchFamily="34" charset="0"/>
                  <a:cs typeface="Calibri" pitchFamily="34" charset="0"/>
                </a:rPr>
                <a:t>institutions (MSI) </a:t>
              </a:r>
              <a:r>
                <a:rPr lang="en-US" sz="4000" b="0" kern="0" dirty="0">
                  <a:solidFill>
                    <a:sysClr val="windowText" lastClr="000000"/>
                  </a:solidFill>
                  <a:latin typeface="Calibri" pitchFamily="34" charset="0"/>
                  <a:cs typeface="Calibri" pitchFamily="34" charset="0"/>
                </a:rPr>
                <a:t>and NCI designated Cancer Centers. </a:t>
              </a:r>
              <a:endParaRPr lang="en-US" sz="4000" b="0" kern="0" dirty="0" smtClean="0">
                <a:solidFill>
                  <a:sysClr val="windowText" lastClr="000000"/>
                </a:solidFill>
                <a:latin typeface="Calibri" pitchFamily="34" charset="0"/>
                <a:cs typeface="Calibri" pitchFamily="34" charset="0"/>
              </a:endParaRPr>
            </a:p>
            <a:p>
              <a:pPr marL="685800" indent="-381000" algn="just" fontAlgn="auto">
                <a:spcBef>
                  <a:spcPts val="0"/>
                </a:spcBef>
                <a:spcAft>
                  <a:spcPts val="0"/>
                </a:spcAft>
                <a:buFont typeface="Arial" pitchFamily="34" charset="0"/>
                <a:buChar char="•"/>
                <a:defRPr/>
              </a:pPr>
              <a:r>
                <a:rPr lang="en-US" sz="4000" b="0" kern="0" dirty="0" smtClean="0">
                  <a:solidFill>
                    <a:sysClr val="windowText" lastClr="000000"/>
                  </a:solidFill>
                  <a:latin typeface="Calibri" pitchFamily="34" charset="0"/>
                  <a:cs typeface="Calibri" pitchFamily="34" charset="0"/>
                </a:rPr>
                <a:t>All </a:t>
              </a:r>
              <a:r>
                <a:rPr lang="en-US" sz="4000" b="0" kern="0" dirty="0">
                  <a:solidFill>
                    <a:sysClr val="windowText" lastClr="000000"/>
                  </a:solidFill>
                  <a:latin typeface="Calibri" pitchFamily="34" charset="0"/>
                  <a:cs typeface="Calibri" pitchFamily="34" charset="0"/>
                </a:rPr>
                <a:t>CPACHEs are expected to </a:t>
              </a:r>
              <a:r>
                <a:rPr lang="en-US" sz="4000" b="0" kern="0" dirty="0" smtClean="0">
                  <a:solidFill>
                    <a:sysClr val="windowText" lastClr="000000"/>
                  </a:solidFill>
                  <a:latin typeface="Calibri" pitchFamily="34" charset="0"/>
                  <a:cs typeface="Calibri" pitchFamily="34" charset="0"/>
                </a:rPr>
                <a:t>achieve the six objectives listed on table 1 below. </a:t>
              </a:r>
            </a:p>
            <a:p>
              <a:pPr marL="685800" indent="-381000" algn="just" fontAlgn="auto">
                <a:spcBef>
                  <a:spcPts val="0"/>
                </a:spcBef>
                <a:spcAft>
                  <a:spcPts val="0"/>
                </a:spcAft>
                <a:buFont typeface="Arial" pitchFamily="34" charset="0"/>
                <a:buChar char="•"/>
                <a:defRPr/>
              </a:pPr>
              <a:r>
                <a:rPr lang="en-US" sz="4000" b="0" kern="0" dirty="0" smtClean="0">
                  <a:solidFill>
                    <a:sysClr val="windowText" lastClr="000000"/>
                  </a:solidFill>
                  <a:latin typeface="Calibri" pitchFamily="34" charset="0"/>
                  <a:cs typeface="Calibri" pitchFamily="34" charset="0"/>
                </a:rPr>
                <a:t>Evaluation </a:t>
              </a:r>
              <a:r>
                <a:rPr lang="en-US" sz="4000" b="0" kern="0" dirty="0">
                  <a:solidFill>
                    <a:sysClr val="windowText" lastClr="000000"/>
                  </a:solidFill>
                  <a:latin typeface="Calibri" pitchFamily="34" charset="0"/>
                  <a:cs typeface="Calibri" pitchFamily="34" charset="0"/>
                </a:rPr>
                <a:t>is a key component to successful and sustainable partnerships. </a:t>
              </a:r>
            </a:p>
            <a:p>
              <a:pPr marL="685800" indent="-381000" algn="just" fontAlgn="auto">
                <a:spcBef>
                  <a:spcPts val="0"/>
                </a:spcBef>
                <a:spcAft>
                  <a:spcPts val="0"/>
                </a:spcAft>
                <a:buFont typeface="Arial" pitchFamily="34" charset="0"/>
                <a:buChar char="•"/>
                <a:defRPr/>
              </a:pPr>
              <a:r>
                <a:rPr lang="en-US" sz="4000" b="0" kern="0" dirty="0">
                  <a:solidFill>
                    <a:sysClr val="windowText" lastClr="000000"/>
                  </a:solidFill>
                  <a:latin typeface="Calibri" pitchFamily="34" charset="0"/>
                  <a:cs typeface="Calibri" pitchFamily="34" charset="0"/>
                </a:rPr>
                <a:t>In recent years, funding agencies have called for a collaborative approach among partnerships. </a:t>
              </a:r>
              <a:endParaRPr lang="en-US" sz="4000" b="0" kern="0" dirty="0" smtClean="0">
                <a:solidFill>
                  <a:sysClr val="windowText" lastClr="000000"/>
                </a:solidFill>
                <a:latin typeface="Calibri" pitchFamily="34" charset="0"/>
                <a:cs typeface="Calibri" pitchFamily="34" charset="0"/>
              </a:endParaRPr>
            </a:p>
            <a:p>
              <a:pPr marL="685800" indent="-381000" algn="just" fontAlgn="auto">
                <a:spcBef>
                  <a:spcPts val="0"/>
                </a:spcBef>
                <a:spcAft>
                  <a:spcPts val="0"/>
                </a:spcAft>
                <a:buFont typeface="Arial" pitchFamily="34" charset="0"/>
                <a:buChar char="•"/>
                <a:defRPr/>
              </a:pPr>
              <a:r>
                <a:rPr lang="en-US" sz="4000" b="0" kern="0" dirty="0" smtClean="0">
                  <a:solidFill>
                    <a:sysClr val="windowText" lastClr="000000"/>
                  </a:solidFill>
                  <a:latin typeface="Calibri" pitchFamily="34" charset="0"/>
                  <a:cs typeface="Calibri" pitchFamily="34" charset="0"/>
                </a:rPr>
                <a:t>This </a:t>
              </a:r>
              <a:r>
                <a:rPr lang="en-US" sz="4000" b="0" kern="0" dirty="0">
                  <a:solidFill>
                    <a:sysClr val="windowText" lastClr="000000"/>
                  </a:solidFill>
                  <a:latin typeface="Calibri" pitchFamily="34" charset="0"/>
                  <a:cs typeface="Calibri" pitchFamily="34" charset="0"/>
                </a:rPr>
                <a:t>abstract describes collaborative efforts undertaken to implement a participatory evaluation plan for CPACHEs.</a:t>
              </a:r>
            </a:p>
          </p:txBody>
        </p:sp>
        <p:sp>
          <p:nvSpPr>
            <p:cNvPr id="52" name="Rectangle 51"/>
            <p:cNvSpPr/>
            <p:nvPr/>
          </p:nvSpPr>
          <p:spPr bwMode="auto">
            <a:xfrm>
              <a:off x="1097546" y="7498179"/>
              <a:ext cx="21819676" cy="1054585"/>
            </a:xfrm>
            <a:prstGeom prst="rect">
              <a:avLst/>
            </a:prstGeom>
            <a:solidFill>
              <a:srgbClr val="00549F"/>
            </a:solidFill>
            <a:ln w="9525" cap="flat" cmpd="sng" algn="ctr">
              <a:solidFill>
                <a:srgbClr val="00549F"/>
              </a:solidFill>
              <a:prstDash val="solid"/>
              <a:round/>
              <a:headEnd type="none" w="med" len="med"/>
              <a:tailEnd type="none" w="med" len="med"/>
            </a:ln>
            <a:effectLst/>
            <a:extLst/>
          </p:spPr>
          <p:txBody>
            <a:bodyPr anchor="ctr"/>
            <a:lstStyle/>
            <a:p>
              <a:pPr algn="ctr" defTabSz="5435600">
                <a:defRPr/>
              </a:pPr>
              <a:r>
                <a:rPr lang="en-US" sz="6600" dirty="0">
                  <a:solidFill>
                    <a:schemeClr val="bg1"/>
                  </a:solidFill>
                  <a:latin typeface="Calibri" pitchFamily="34" charset="0"/>
                  <a:cs typeface="Calibri" pitchFamily="34" charset="0"/>
                </a:rPr>
                <a:t>Background</a:t>
              </a:r>
            </a:p>
          </p:txBody>
        </p:sp>
      </p:gr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694753" y="354584"/>
            <a:ext cx="2842042" cy="2837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Rectangle 38"/>
          <p:cNvSpPr/>
          <p:nvPr/>
        </p:nvSpPr>
        <p:spPr bwMode="auto">
          <a:xfrm>
            <a:off x="14539081" y="6010407"/>
            <a:ext cx="36300492" cy="1254585"/>
          </a:xfrm>
          <a:prstGeom prst="rect">
            <a:avLst/>
          </a:prstGeom>
          <a:solidFill>
            <a:srgbClr val="00549F"/>
          </a:solidFill>
          <a:ln w="9525" cap="flat" cmpd="sng" algn="ctr">
            <a:solidFill>
              <a:srgbClr val="00549F"/>
            </a:solidFill>
            <a:prstDash val="solid"/>
            <a:round/>
            <a:headEnd type="none" w="med" len="med"/>
            <a:tailEnd type="none" w="med" len="med"/>
          </a:ln>
          <a:effectLst/>
          <a:extLst/>
        </p:spPr>
        <p:txBody>
          <a:bodyPr anchor="ctr"/>
          <a:lstStyle/>
          <a:p>
            <a:pPr algn="ctr" defTabSz="5435600">
              <a:defRPr/>
            </a:pPr>
            <a:r>
              <a:rPr lang="en-US" sz="7200" dirty="0" smtClean="0">
                <a:solidFill>
                  <a:schemeClr val="bg1"/>
                </a:solidFill>
                <a:latin typeface="Calibri" pitchFamily="34" charset="0"/>
                <a:cs typeface="Calibri" pitchFamily="34" charset="0"/>
              </a:rPr>
              <a:t>Results</a:t>
            </a:r>
            <a:endParaRPr lang="en-US" sz="7200" dirty="0">
              <a:solidFill>
                <a:schemeClr val="bg1"/>
              </a:solidFill>
              <a:latin typeface="Calibri" pitchFamily="34" charset="0"/>
              <a:cs typeface="Calibri" pitchFamily="34" charset="0"/>
            </a:endParaRPr>
          </a:p>
        </p:txBody>
      </p:sp>
      <p:sp>
        <p:nvSpPr>
          <p:cNvPr id="2050" name="Rectangle 4"/>
          <p:cNvSpPr>
            <a:spLocks noChangeArrowheads="1"/>
          </p:cNvSpPr>
          <p:nvPr/>
        </p:nvSpPr>
        <p:spPr bwMode="auto">
          <a:xfrm>
            <a:off x="3474962" y="735892"/>
            <a:ext cx="43666747" cy="1037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13207" tIns="56604" rIns="113207" bIns="56604">
            <a:spAutoFit/>
          </a:bodyPr>
          <a:lstStyle/>
          <a:p>
            <a:pPr algn="ctr"/>
            <a:r>
              <a:rPr lang="en-US" sz="6000" i="1" dirty="0" smtClean="0">
                <a:solidFill>
                  <a:schemeClr val="tx1">
                    <a:lumMod val="95000"/>
                    <a:lumOff val="5000"/>
                  </a:schemeClr>
                </a:solidFill>
                <a:latin typeface="Calibri" pitchFamily="34" charset="0"/>
                <a:cs typeface="Calibri" pitchFamily="34" charset="0"/>
              </a:rPr>
              <a:t> </a:t>
            </a:r>
            <a:r>
              <a:rPr lang="en-US" sz="6000" dirty="0" smtClean="0"/>
              <a:t>Efforts to </a:t>
            </a:r>
            <a:r>
              <a:rPr lang="en-US" sz="6000" dirty="0"/>
              <a:t>implement a participatory evaluation plan for Comprehensive Partnerships to Advance Cancer Health Equity</a:t>
            </a:r>
            <a:endParaRPr lang="en-US" sz="6000" dirty="0">
              <a:solidFill>
                <a:schemeClr val="tx1">
                  <a:lumMod val="95000"/>
                  <a:lumOff val="5000"/>
                </a:schemeClr>
              </a:solidFill>
              <a:latin typeface="Calibri" pitchFamily="34" charset="0"/>
              <a:cs typeface="Calibri" pitchFamily="34" charset="0"/>
            </a:endParaRPr>
          </a:p>
        </p:txBody>
      </p:sp>
      <p:sp>
        <p:nvSpPr>
          <p:cNvPr id="10" name="TextBox 9"/>
          <p:cNvSpPr txBox="1"/>
          <p:nvPr/>
        </p:nvSpPr>
        <p:spPr>
          <a:xfrm>
            <a:off x="14692912" y="7874188"/>
            <a:ext cx="34464271" cy="707886"/>
          </a:xfrm>
          <a:prstGeom prst="rect">
            <a:avLst/>
          </a:prstGeom>
          <a:solidFill>
            <a:schemeClr val="bg1"/>
          </a:solidFill>
        </p:spPr>
        <p:txBody>
          <a:bodyPr wrap="square" rtlCol="0">
            <a:spAutoFit/>
          </a:bodyPr>
          <a:lstStyle/>
          <a:p>
            <a:pPr marL="304800" algn="just" fontAlgn="auto">
              <a:spcBef>
                <a:spcPts val="0"/>
              </a:spcBef>
              <a:spcAft>
                <a:spcPts val="0"/>
              </a:spcAft>
              <a:defRPr/>
            </a:pPr>
            <a:r>
              <a:rPr lang="en-US" sz="4000" kern="0" dirty="0">
                <a:solidFill>
                  <a:sysClr val="windowText" lastClr="000000"/>
                </a:solidFill>
                <a:latin typeface="Calibri" pitchFamily="34" charset="0"/>
                <a:cs typeface="Calibri" pitchFamily="34" charset="0"/>
              </a:rPr>
              <a:t>During a six month period, the CPACHE taskforce </a:t>
            </a:r>
            <a:r>
              <a:rPr lang="en-US" sz="4000" kern="0" dirty="0" smtClean="0">
                <a:solidFill>
                  <a:sysClr val="windowText" lastClr="000000"/>
                </a:solidFill>
                <a:latin typeface="Calibri" pitchFamily="34" charset="0"/>
                <a:cs typeface="Calibri" pitchFamily="34" charset="0"/>
              </a:rPr>
              <a:t>made </a:t>
            </a:r>
            <a:r>
              <a:rPr lang="en-US" sz="4000" kern="0" dirty="0">
                <a:solidFill>
                  <a:sysClr val="windowText" lastClr="000000"/>
                </a:solidFill>
                <a:latin typeface="Calibri" pitchFamily="34" charset="0"/>
                <a:cs typeface="Calibri" pitchFamily="34" charset="0"/>
              </a:rPr>
              <a:t>significant progress toward achieving its goals by</a:t>
            </a:r>
            <a:r>
              <a:rPr lang="en-US" sz="4000" kern="0" dirty="0" smtClean="0">
                <a:solidFill>
                  <a:sysClr val="windowText" lastClr="000000"/>
                </a:solidFill>
                <a:latin typeface="Calibri" pitchFamily="34" charset="0"/>
                <a:cs typeface="Calibri" pitchFamily="34" charset="0"/>
              </a:rPr>
              <a:t>:</a:t>
            </a:r>
            <a:endParaRPr lang="en-US" sz="4000" kern="0" dirty="0">
              <a:solidFill>
                <a:sysClr val="windowText" lastClr="000000"/>
              </a:solidFill>
              <a:latin typeface="Calibri" pitchFamily="34" charset="0"/>
              <a:cs typeface="Calibri" pitchFamily="34" charset="0"/>
            </a:endParaRPr>
          </a:p>
        </p:txBody>
      </p:sp>
      <p:sp>
        <p:nvSpPr>
          <p:cNvPr id="32" name="Rectangle 31"/>
          <p:cNvSpPr/>
          <p:nvPr/>
        </p:nvSpPr>
        <p:spPr bwMode="auto">
          <a:xfrm>
            <a:off x="15288979" y="12175429"/>
            <a:ext cx="10515485" cy="636178"/>
          </a:xfrm>
          <a:prstGeom prst="rect">
            <a:avLst/>
          </a:prstGeom>
          <a:solidFill>
            <a:srgbClr val="00549F"/>
          </a:solidFill>
          <a:ln w="9525" cap="flat" cmpd="sng" algn="ctr">
            <a:solidFill>
              <a:srgbClr val="00549F"/>
            </a:solidFill>
            <a:prstDash val="solid"/>
            <a:round/>
            <a:headEnd type="none" w="med" len="med"/>
            <a:tailEnd type="none" w="med" len="med"/>
          </a:ln>
          <a:effectLst/>
          <a:extLst/>
        </p:spPr>
        <p:txBody>
          <a:bodyPr anchor="ctr"/>
          <a:lstStyle/>
          <a:p>
            <a:pPr algn="ctr" defTabSz="5435600">
              <a:defRPr/>
            </a:pPr>
            <a:r>
              <a:rPr lang="en-US" sz="3200" dirty="0" smtClean="0">
                <a:solidFill>
                  <a:schemeClr val="bg1"/>
                </a:solidFill>
                <a:latin typeface="Calibri" pitchFamily="34" charset="0"/>
                <a:cs typeface="Calibri" pitchFamily="34" charset="0"/>
              </a:rPr>
              <a:t>Survey Results: Challenges &amp; Best Practice  </a:t>
            </a:r>
          </a:p>
        </p:txBody>
      </p:sp>
      <p:sp>
        <p:nvSpPr>
          <p:cNvPr id="33" name="Rectangle 32"/>
          <p:cNvSpPr/>
          <p:nvPr/>
        </p:nvSpPr>
        <p:spPr bwMode="auto">
          <a:xfrm>
            <a:off x="27448815" y="12175429"/>
            <a:ext cx="10481024" cy="636178"/>
          </a:xfrm>
          <a:prstGeom prst="rect">
            <a:avLst/>
          </a:prstGeom>
          <a:solidFill>
            <a:srgbClr val="00549F"/>
          </a:solidFill>
          <a:ln w="9525" cap="flat" cmpd="sng" algn="ctr">
            <a:solidFill>
              <a:srgbClr val="00549F"/>
            </a:solidFill>
            <a:prstDash val="solid"/>
            <a:round/>
            <a:headEnd type="none" w="med" len="med"/>
            <a:tailEnd type="none" w="med" len="med"/>
          </a:ln>
          <a:effectLst/>
          <a:extLst/>
        </p:spPr>
        <p:txBody>
          <a:bodyPr anchor="ctr"/>
          <a:lstStyle/>
          <a:p>
            <a:pPr algn="ctr" defTabSz="5435600">
              <a:defRPr/>
            </a:pPr>
            <a:r>
              <a:rPr lang="en-US" sz="3200" dirty="0" smtClean="0">
                <a:solidFill>
                  <a:schemeClr val="bg1"/>
                </a:solidFill>
                <a:latin typeface="Calibri" pitchFamily="34" charset="0"/>
                <a:cs typeface="Calibri" pitchFamily="34" charset="0"/>
              </a:rPr>
              <a:t>Survey Results: Current Measures for Outreach Outcomes  </a:t>
            </a:r>
          </a:p>
        </p:txBody>
      </p:sp>
      <p:sp>
        <p:nvSpPr>
          <p:cNvPr id="35" name="Rectangle 34"/>
          <p:cNvSpPr/>
          <p:nvPr/>
        </p:nvSpPr>
        <p:spPr bwMode="auto">
          <a:xfrm>
            <a:off x="39326864" y="12175428"/>
            <a:ext cx="10515485" cy="636179"/>
          </a:xfrm>
          <a:prstGeom prst="rect">
            <a:avLst/>
          </a:prstGeom>
          <a:solidFill>
            <a:srgbClr val="00549F"/>
          </a:solidFill>
          <a:ln w="9525" cap="flat" cmpd="sng" algn="ctr">
            <a:solidFill>
              <a:srgbClr val="00549F"/>
            </a:solidFill>
            <a:prstDash val="solid"/>
            <a:round/>
            <a:headEnd type="none" w="med" len="med"/>
            <a:tailEnd type="none" w="med" len="med"/>
          </a:ln>
          <a:effectLst/>
          <a:extLst/>
        </p:spPr>
        <p:txBody>
          <a:bodyPr anchor="ctr"/>
          <a:lstStyle/>
          <a:p>
            <a:pPr algn="ctr" defTabSz="5435600">
              <a:defRPr/>
            </a:pPr>
            <a:r>
              <a:rPr lang="en-US" sz="3200" dirty="0" smtClean="0">
                <a:solidFill>
                  <a:schemeClr val="bg1"/>
                </a:solidFill>
                <a:latin typeface="Calibri" pitchFamily="34" charset="0"/>
                <a:cs typeface="Calibri" pitchFamily="34" charset="0"/>
              </a:rPr>
              <a:t>Survey Results: Strategies Used to Monitor Research Projects</a:t>
            </a:r>
          </a:p>
        </p:txBody>
      </p:sp>
      <p:graphicFrame>
        <p:nvGraphicFramePr>
          <p:cNvPr id="16" name="Diagram 15"/>
          <p:cNvGraphicFramePr/>
          <p:nvPr>
            <p:extLst>
              <p:ext uri="{D42A27DB-BD31-4B8C-83A1-F6EECF244321}">
                <p14:modId xmlns:p14="http://schemas.microsoft.com/office/powerpoint/2010/main" val="3903489343"/>
              </p:ext>
            </p:extLst>
          </p:nvPr>
        </p:nvGraphicFramePr>
        <p:xfrm>
          <a:off x="14473084" y="8792326"/>
          <a:ext cx="36126270" cy="274317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Rectangle 7"/>
          <p:cNvSpPr/>
          <p:nvPr/>
        </p:nvSpPr>
        <p:spPr>
          <a:xfrm>
            <a:off x="44571070" y="32492587"/>
            <a:ext cx="6468162" cy="400110"/>
          </a:xfrm>
          <a:prstGeom prst="rect">
            <a:avLst/>
          </a:prstGeom>
        </p:spPr>
        <p:txBody>
          <a:bodyPr wrap="square">
            <a:spAutoFit/>
          </a:bodyPr>
          <a:lstStyle/>
          <a:p>
            <a:pPr algn="ctr"/>
            <a:r>
              <a:rPr lang="en-US" altLang="en-US" sz="2000" b="0" dirty="0" smtClean="0">
                <a:solidFill>
                  <a:srgbClr val="003399"/>
                </a:solidFill>
                <a:latin typeface="Calibri" pitchFamily="34" charset="0"/>
                <a:ea typeface="Calibri" pitchFamily="34" charset="0"/>
                <a:cs typeface="Calibri" pitchFamily="34" charset="0"/>
              </a:rPr>
              <a:t>For </a:t>
            </a:r>
            <a:r>
              <a:rPr lang="en-US" altLang="en-US" sz="2000" b="0" dirty="0">
                <a:solidFill>
                  <a:srgbClr val="003399"/>
                </a:solidFill>
                <a:latin typeface="Calibri" pitchFamily="34" charset="0"/>
                <a:ea typeface="Calibri" pitchFamily="34" charset="0"/>
                <a:cs typeface="Calibri" pitchFamily="34" charset="0"/>
              </a:rPr>
              <a:t>correspondence email: </a:t>
            </a:r>
            <a:r>
              <a:rPr lang="en-US" altLang="en-US" sz="2000" b="0" dirty="0" smtClean="0">
                <a:solidFill>
                  <a:srgbClr val="003399"/>
                </a:solidFill>
                <a:latin typeface="Calibri" pitchFamily="34" charset="0"/>
                <a:ea typeface="Calibri" pitchFamily="34" charset="0"/>
                <a:cs typeface="Calibri" pitchFamily="34" charset="0"/>
              </a:rPr>
              <a:t>jessica.mcintyre@moffitt.org</a:t>
            </a:r>
            <a:endParaRPr lang="en-US" altLang="en-US" sz="2000" b="0" dirty="0">
              <a:solidFill>
                <a:srgbClr val="003399"/>
              </a:solidFill>
              <a:latin typeface="Calibri" pitchFamily="34" charset="0"/>
              <a:ea typeface="Calibri" pitchFamily="34" charset="0"/>
              <a:cs typeface="Calibri" pitchFamily="34" charset="0"/>
            </a:endParaRPr>
          </a:p>
        </p:txBody>
      </p:sp>
      <p:pic>
        <p:nvPicPr>
          <p:cNvPr id="9"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5262586" y="31789406"/>
            <a:ext cx="4811124" cy="771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Table 1"/>
          <p:cNvGraphicFramePr>
            <a:graphicFrameLocks noGrp="1"/>
          </p:cNvGraphicFramePr>
          <p:nvPr>
            <p:extLst>
              <p:ext uri="{D42A27DB-BD31-4B8C-83A1-F6EECF244321}">
                <p14:modId xmlns:p14="http://schemas.microsoft.com/office/powerpoint/2010/main" val="1610540898"/>
              </p:ext>
            </p:extLst>
          </p:nvPr>
        </p:nvGraphicFramePr>
        <p:xfrm>
          <a:off x="171181" y="15910566"/>
          <a:ext cx="14029628" cy="7076924"/>
        </p:xfrm>
        <a:graphic>
          <a:graphicData uri="http://schemas.openxmlformats.org/drawingml/2006/table">
            <a:tbl>
              <a:tblPr firstRow="1" bandRow="1">
                <a:tableStyleId>{9D7B26C5-4107-4FEC-AEDC-1716B250A1EF}</a:tableStyleId>
              </a:tblPr>
              <a:tblGrid>
                <a:gridCol w="1017808"/>
                <a:gridCol w="13011820"/>
              </a:tblGrid>
              <a:tr h="730559">
                <a:tc gridSpan="2">
                  <a:txBody>
                    <a:bodyPr/>
                    <a:lstStyle/>
                    <a:p>
                      <a:pPr algn="ctr"/>
                      <a:r>
                        <a:rPr lang="en-US" sz="4000" dirty="0" smtClean="0"/>
                        <a:t>Table</a:t>
                      </a:r>
                      <a:r>
                        <a:rPr lang="en-US" sz="4000" baseline="0" dirty="0" smtClean="0"/>
                        <a:t> 1: </a:t>
                      </a:r>
                      <a:r>
                        <a:rPr lang="en-US" sz="4000" dirty="0" smtClean="0"/>
                        <a:t>CPACHE General Objectives</a:t>
                      </a:r>
                      <a:endParaRPr lang="en-US" sz="4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solidFill>
                      <a:schemeClr val="accent3"/>
                    </a:solidFill>
                  </a:tcPr>
                </a:tc>
              </a:tr>
              <a:tr h="1048655">
                <a:tc>
                  <a:txBody>
                    <a:bodyPr/>
                    <a:lstStyle/>
                    <a:p>
                      <a:pPr algn="ctr"/>
                      <a:r>
                        <a:rPr lang="en-US" sz="4000" b="1" dirty="0" smtClean="0">
                          <a:latin typeface="Calibri" panose="020F0502020204030204" pitchFamily="34" charset="0"/>
                        </a:rPr>
                        <a:t>1</a:t>
                      </a:r>
                      <a:endParaRPr lang="en-US" sz="4000" b="1"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FB93"/>
                    </a:solidFill>
                  </a:tcPr>
                </a:tc>
                <a:tc>
                  <a:txBody>
                    <a:bodyPr/>
                    <a:lstStyle/>
                    <a:p>
                      <a:r>
                        <a:rPr lang="en-US" sz="3200" dirty="0" smtClean="0">
                          <a:latin typeface="Calibri" panose="020F0502020204030204" pitchFamily="34" charset="0"/>
                        </a:rPr>
                        <a:t>Increase participation of MSI</a:t>
                      </a:r>
                      <a:r>
                        <a:rPr lang="en-US" sz="3200" baseline="0" dirty="0" smtClean="0">
                          <a:latin typeface="Calibri" panose="020F0502020204030204" pitchFamily="34" charset="0"/>
                        </a:rPr>
                        <a:t> </a:t>
                      </a:r>
                      <a:r>
                        <a:rPr lang="en-US" sz="3200" dirty="0" smtClean="0">
                          <a:latin typeface="Calibri" panose="020F0502020204030204" pitchFamily="34" charset="0"/>
                        </a:rPr>
                        <a:t>and underrepresented  minority (URM)</a:t>
                      </a:r>
                      <a:r>
                        <a:rPr lang="en-US" sz="3200" baseline="0" dirty="0" smtClean="0">
                          <a:latin typeface="Calibri" panose="020F0502020204030204" pitchFamily="34" charset="0"/>
                        </a:rPr>
                        <a:t> </a:t>
                      </a:r>
                      <a:r>
                        <a:rPr lang="en-US" sz="3200" dirty="0" smtClean="0">
                          <a:latin typeface="Calibri" panose="020F0502020204030204" pitchFamily="34" charset="0"/>
                        </a:rPr>
                        <a:t>students in the nation’s cancer research and training enterprise</a:t>
                      </a:r>
                      <a:endParaRPr lang="en-US" sz="3200" dirty="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48655">
                <a:tc>
                  <a:txBody>
                    <a:bodyPr/>
                    <a:lstStyle/>
                    <a:p>
                      <a:pPr algn="ctr"/>
                      <a:r>
                        <a:rPr lang="en-US" sz="4000" b="1" dirty="0" smtClean="0">
                          <a:latin typeface="Calibri" panose="020F0502020204030204" pitchFamily="34" charset="0"/>
                        </a:rPr>
                        <a:t>2</a:t>
                      </a:r>
                      <a:endParaRPr lang="en-US" sz="4000" b="1"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A60E"/>
                    </a:solidFill>
                  </a:tcPr>
                </a:tc>
                <a:tc>
                  <a:txBody>
                    <a:bodyPr/>
                    <a:lstStyle/>
                    <a:p>
                      <a:r>
                        <a:rPr lang="en-US" sz="3200" dirty="0" smtClean="0">
                          <a:latin typeface="Calibri" panose="020F0502020204030204" pitchFamily="34" charset="0"/>
                        </a:rPr>
                        <a:t>Produce more competitive grant applications from URM scientists </a:t>
                      </a:r>
                      <a:endParaRPr lang="en-US" sz="3200" dirty="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48655">
                <a:tc>
                  <a:txBody>
                    <a:bodyPr/>
                    <a:lstStyle/>
                    <a:p>
                      <a:pPr algn="ctr"/>
                      <a:r>
                        <a:rPr lang="en-US" sz="4000" b="1" dirty="0" smtClean="0">
                          <a:latin typeface="Calibri" panose="020F0502020204030204" pitchFamily="34" charset="0"/>
                        </a:rPr>
                        <a:t>3</a:t>
                      </a:r>
                      <a:endParaRPr lang="en-US" sz="4000" b="1"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8D499"/>
                    </a:solidFill>
                  </a:tcPr>
                </a:tc>
                <a:tc>
                  <a:txBody>
                    <a:bodyPr/>
                    <a:lstStyle/>
                    <a:p>
                      <a:r>
                        <a:rPr lang="en-US" sz="3200" dirty="0" smtClean="0">
                          <a:latin typeface="Calibri" panose="020F0502020204030204" pitchFamily="34" charset="0"/>
                        </a:rPr>
                        <a:t>Increase competitive research capacity at the</a:t>
                      </a:r>
                      <a:r>
                        <a:rPr lang="en-US" sz="3200" baseline="0" dirty="0" smtClean="0">
                          <a:latin typeface="Calibri" panose="020F0502020204030204" pitchFamily="34" charset="0"/>
                        </a:rPr>
                        <a:t> MSIs</a:t>
                      </a:r>
                      <a:endParaRPr lang="en-US" sz="3200" dirty="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48655">
                <a:tc>
                  <a:txBody>
                    <a:bodyPr/>
                    <a:lstStyle/>
                    <a:p>
                      <a:pPr algn="ctr"/>
                      <a:r>
                        <a:rPr lang="en-US" sz="4000" b="1" dirty="0" smtClean="0">
                          <a:latin typeface="Calibri" panose="020F0502020204030204" pitchFamily="34" charset="0"/>
                        </a:rPr>
                        <a:t>4</a:t>
                      </a:r>
                      <a:endParaRPr lang="en-US" sz="4000" b="1"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DBFF"/>
                    </a:solidFill>
                  </a:tcPr>
                </a:tc>
                <a:tc>
                  <a:txBody>
                    <a:bodyPr/>
                    <a:lstStyle/>
                    <a:p>
                      <a:r>
                        <a:rPr lang="en-US" sz="3200" dirty="0" smtClean="0">
                          <a:latin typeface="Calibri" panose="020F0502020204030204" pitchFamily="34" charset="0"/>
                        </a:rPr>
                        <a:t>Increase involvement and effectiveness of cancer centers in research and training related to underserved populations</a:t>
                      </a:r>
                      <a:endParaRPr lang="en-US" sz="3200" dirty="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48655">
                <a:tc>
                  <a:txBody>
                    <a:bodyPr/>
                    <a:lstStyle/>
                    <a:p>
                      <a:pPr algn="ctr"/>
                      <a:r>
                        <a:rPr lang="en-US" sz="4000" b="1" dirty="0" smtClean="0">
                          <a:latin typeface="Calibri" panose="020F0502020204030204" pitchFamily="34" charset="0"/>
                        </a:rPr>
                        <a:t>5</a:t>
                      </a:r>
                      <a:endParaRPr lang="en-US" sz="4000" b="1"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66"/>
                    </a:solidFill>
                  </a:tcPr>
                </a:tc>
                <a:tc>
                  <a:txBody>
                    <a:bodyPr/>
                    <a:lstStyle/>
                    <a:p>
                      <a:r>
                        <a:rPr lang="en-US" sz="3200" dirty="0" smtClean="0">
                          <a:latin typeface="Calibri" panose="020F0502020204030204" pitchFamily="34" charset="0"/>
                        </a:rPr>
                        <a:t>Develop more effective research, outreach, and education programs that will have an impact on health disparity populations</a:t>
                      </a:r>
                      <a:endParaRPr lang="en-US" sz="3200" dirty="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48655">
                <a:tc>
                  <a:txBody>
                    <a:bodyPr/>
                    <a:lstStyle/>
                    <a:p>
                      <a:pPr algn="ctr"/>
                      <a:r>
                        <a:rPr lang="en-US" sz="4000" b="1" dirty="0" smtClean="0">
                          <a:latin typeface="Calibri" panose="020F0502020204030204" pitchFamily="34" charset="0"/>
                        </a:rPr>
                        <a:t>6</a:t>
                      </a:r>
                      <a:endParaRPr lang="en-US" sz="4000" b="1"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sz="3200" dirty="0" smtClean="0">
                          <a:latin typeface="Calibri" panose="020F0502020204030204" pitchFamily="34" charset="0"/>
                        </a:rPr>
                        <a:t>Enhance research in cancer health disparities (CHD) at cancer centers (CC)</a:t>
                      </a:r>
                      <a:endParaRPr lang="en-US" sz="3200" dirty="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071292560"/>
              </p:ext>
            </p:extLst>
          </p:nvPr>
        </p:nvGraphicFramePr>
        <p:xfrm>
          <a:off x="14539081" y="20929515"/>
          <a:ext cx="35814835" cy="6931477"/>
        </p:xfrm>
        <a:graphic>
          <a:graphicData uri="http://schemas.openxmlformats.org/drawingml/2006/table">
            <a:tbl>
              <a:tblPr firstRow="1" bandRow="1">
                <a:tableStyleId>{5C22544A-7EE6-4342-B048-85BDC9FD1C3A}</a:tableStyleId>
              </a:tblPr>
              <a:tblGrid>
                <a:gridCol w="1718546"/>
                <a:gridCol w="9913863"/>
                <a:gridCol w="24182426"/>
              </a:tblGrid>
              <a:tr h="561402">
                <a:tc>
                  <a:txBody>
                    <a:bodyPr/>
                    <a:lstStyle/>
                    <a:p>
                      <a:pPr algn="ctr"/>
                      <a:r>
                        <a:rPr lang="en-US" sz="2400" b="1" dirty="0" smtClean="0">
                          <a:solidFill>
                            <a:schemeClr val="tx1"/>
                          </a:solidFill>
                          <a:latin typeface="+mn-lt"/>
                        </a:rPr>
                        <a:t>Objective</a:t>
                      </a:r>
                      <a:endParaRPr lang="en-US" sz="2400" b="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mn-lt"/>
                        </a:rPr>
                        <a:t>Process Evaluation</a:t>
                      </a:r>
                      <a:r>
                        <a:rPr lang="en-US" sz="2800" baseline="0" dirty="0" smtClean="0">
                          <a:solidFill>
                            <a:schemeClr val="tx1"/>
                          </a:solidFill>
                          <a:latin typeface="+mn-lt"/>
                        </a:rPr>
                        <a:t> </a:t>
                      </a:r>
                      <a:endParaRPr lang="en-US" sz="28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mn-lt"/>
                        </a:rPr>
                        <a:t>Impact Evaluation </a:t>
                      </a:r>
                      <a:endParaRPr lang="en-US" sz="28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61402">
                <a:tc>
                  <a:txBody>
                    <a:bodyPr/>
                    <a:lstStyle/>
                    <a:p>
                      <a:pPr algn="ctr"/>
                      <a:r>
                        <a:rPr lang="en-US" sz="4000" b="1" dirty="0" smtClean="0">
                          <a:latin typeface="+mn-lt"/>
                        </a:rPr>
                        <a:t>1</a:t>
                      </a:r>
                      <a:endParaRPr lang="en-US" sz="4000" b="1"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FB93"/>
                    </a:solidFill>
                  </a:tcPr>
                </a:tc>
                <a:tc>
                  <a:txBody>
                    <a:bodyPr/>
                    <a:lstStyle/>
                    <a:p>
                      <a:pPr marL="169863" indent="-169863">
                        <a:buFont typeface="Arial" panose="020B0604020202020204" pitchFamily="34" charset="0"/>
                        <a:buChar char="•"/>
                      </a:pPr>
                      <a:r>
                        <a:rPr lang="en-US" sz="2400" dirty="0" smtClean="0">
                          <a:latin typeface="+mn-lt"/>
                        </a:rPr>
                        <a:t>Comprehensive monitoring, tracking, and evaluation of educational activities, guidance and mentorship of trainees</a:t>
                      </a:r>
                      <a:endParaRPr lang="en-US" sz="24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a:spcBef>
                          <a:spcPts val="0"/>
                        </a:spcBef>
                        <a:spcAft>
                          <a:spcPts val="0"/>
                        </a:spcAft>
                        <a:buFont typeface="Symbol"/>
                        <a:buNone/>
                      </a:pPr>
                      <a:r>
                        <a:rPr lang="en-US" sz="2400" dirty="0" smtClean="0">
                          <a:solidFill>
                            <a:srgbClr val="000000"/>
                          </a:solidFill>
                          <a:effectLst/>
                          <a:latin typeface="+mn-lt"/>
                          <a:ea typeface="Calibri"/>
                          <a:cs typeface="Times New Roman"/>
                          <a:sym typeface="Symbol"/>
                        </a:rPr>
                        <a:t></a:t>
                      </a:r>
                      <a:r>
                        <a:rPr lang="en-US" sz="2400" dirty="0" smtClean="0">
                          <a:solidFill>
                            <a:srgbClr val="000000"/>
                          </a:solidFill>
                          <a:effectLst/>
                          <a:latin typeface="+mn-lt"/>
                          <a:ea typeface="Calibri"/>
                          <a:cs typeface="Times New Roman"/>
                        </a:rPr>
                        <a:t> </a:t>
                      </a:r>
                      <a:r>
                        <a:rPr lang="en-US" sz="2400" dirty="0">
                          <a:solidFill>
                            <a:srgbClr val="000000"/>
                          </a:solidFill>
                          <a:effectLst/>
                          <a:latin typeface="+mn-lt"/>
                          <a:ea typeface="Calibri"/>
                          <a:cs typeface="Times New Roman"/>
                        </a:rPr>
                        <a:t># trainees who complete their </a:t>
                      </a:r>
                      <a:r>
                        <a:rPr lang="en-US" sz="2400" dirty="0" smtClean="0">
                          <a:solidFill>
                            <a:srgbClr val="000000"/>
                          </a:solidFill>
                          <a:effectLst/>
                          <a:latin typeface="+mn-lt"/>
                          <a:ea typeface="Calibri"/>
                          <a:cs typeface="Times New Roman"/>
                        </a:rPr>
                        <a:t>degrees</a:t>
                      </a:r>
                      <a:r>
                        <a:rPr lang="en-US" sz="2400" b="1" dirty="0" smtClean="0">
                          <a:solidFill>
                            <a:schemeClr val="dk1"/>
                          </a:solidFill>
                          <a:effectLst/>
                          <a:latin typeface="+mn-lt"/>
                          <a:ea typeface="Calibri"/>
                          <a:cs typeface="Times New Roman"/>
                        </a:rPr>
                        <a:t>;</a:t>
                      </a:r>
                      <a:r>
                        <a:rPr lang="en-US" sz="2400" baseline="0" dirty="0" smtClean="0">
                          <a:solidFill>
                            <a:schemeClr val="dk1"/>
                          </a:solidFill>
                          <a:effectLst/>
                          <a:latin typeface="+mn-lt"/>
                          <a:ea typeface="Calibri"/>
                          <a:cs typeface="Times New Roman"/>
                        </a:rPr>
                        <a:t> </a:t>
                      </a:r>
                      <a:r>
                        <a:rPr lang="en-US" sz="2400" dirty="0" smtClean="0">
                          <a:solidFill>
                            <a:srgbClr val="000000"/>
                          </a:solidFill>
                          <a:effectLst/>
                          <a:latin typeface="+mn-lt"/>
                          <a:ea typeface="Calibri"/>
                          <a:cs typeface="Times New Roman"/>
                          <a:sym typeface="Symbol"/>
                        </a:rPr>
                        <a:t></a:t>
                      </a:r>
                      <a:r>
                        <a:rPr lang="en-US" sz="2400" dirty="0" smtClean="0">
                          <a:solidFill>
                            <a:srgbClr val="000000"/>
                          </a:solidFill>
                          <a:effectLst/>
                          <a:latin typeface="+mn-lt"/>
                          <a:ea typeface="Calibri"/>
                          <a:cs typeface="Times New Roman"/>
                        </a:rPr>
                        <a:t> </a:t>
                      </a:r>
                      <a:r>
                        <a:rPr lang="en-US" sz="2400" dirty="0">
                          <a:solidFill>
                            <a:srgbClr val="000000"/>
                          </a:solidFill>
                          <a:effectLst/>
                          <a:latin typeface="+mn-lt"/>
                          <a:ea typeface="Calibri"/>
                          <a:cs typeface="Times New Roman"/>
                        </a:rPr>
                        <a:t># faculty who mentor </a:t>
                      </a:r>
                      <a:r>
                        <a:rPr lang="en-US" sz="2400" dirty="0" smtClean="0">
                          <a:solidFill>
                            <a:srgbClr val="000000"/>
                          </a:solidFill>
                          <a:effectLst/>
                          <a:latin typeface="+mn-lt"/>
                          <a:ea typeface="Calibri"/>
                          <a:cs typeface="Times New Roman"/>
                        </a:rPr>
                        <a:t>trainees</a:t>
                      </a:r>
                      <a:r>
                        <a:rPr lang="en-US" sz="2400" b="1" dirty="0" smtClean="0">
                          <a:solidFill>
                            <a:schemeClr val="dk1"/>
                          </a:solidFill>
                          <a:effectLst/>
                          <a:latin typeface="+mn-lt"/>
                          <a:ea typeface="Calibri"/>
                          <a:cs typeface="Times New Roman"/>
                        </a:rPr>
                        <a:t>;</a:t>
                      </a:r>
                      <a:r>
                        <a:rPr lang="en-US" sz="2400" baseline="0" dirty="0" smtClean="0">
                          <a:solidFill>
                            <a:schemeClr val="dk1"/>
                          </a:solidFill>
                          <a:effectLst/>
                          <a:latin typeface="+mn-lt"/>
                          <a:ea typeface="Calibri"/>
                          <a:cs typeface="Times New Roman"/>
                        </a:rPr>
                        <a:t> </a:t>
                      </a:r>
                      <a:r>
                        <a:rPr lang="en-US" sz="2400" dirty="0" smtClean="0">
                          <a:solidFill>
                            <a:srgbClr val="000000"/>
                          </a:solidFill>
                          <a:effectLst/>
                          <a:latin typeface="+mn-lt"/>
                          <a:ea typeface="Calibri"/>
                          <a:cs typeface="Times New Roman"/>
                          <a:sym typeface="Symbol"/>
                        </a:rPr>
                        <a:t></a:t>
                      </a:r>
                      <a:r>
                        <a:rPr lang="en-US" sz="2400" dirty="0" smtClean="0">
                          <a:solidFill>
                            <a:srgbClr val="000000"/>
                          </a:solidFill>
                          <a:effectLst/>
                          <a:latin typeface="+mn-lt"/>
                          <a:ea typeface="Calibri"/>
                          <a:cs typeface="Times New Roman"/>
                        </a:rPr>
                        <a:t> # trainees who pursue careers in cancer and/or CHD research</a:t>
                      </a:r>
                      <a:r>
                        <a:rPr lang="en-US" sz="2400" b="1" dirty="0" smtClean="0">
                          <a:solidFill>
                            <a:schemeClr val="dk1"/>
                          </a:solidFill>
                          <a:effectLst/>
                          <a:latin typeface="+mn-lt"/>
                          <a:ea typeface="Calibri"/>
                          <a:cs typeface="Times New Roman"/>
                        </a:rPr>
                        <a:t>;</a:t>
                      </a:r>
                      <a:r>
                        <a:rPr lang="en-US" sz="2400" b="1" baseline="0" dirty="0" smtClean="0">
                          <a:solidFill>
                            <a:schemeClr val="dk1"/>
                          </a:solidFill>
                          <a:effectLst/>
                          <a:latin typeface="+mn-lt"/>
                          <a:ea typeface="Calibri"/>
                          <a:cs typeface="Times New Roman"/>
                        </a:rPr>
                        <a:t> </a:t>
                      </a:r>
                      <a:r>
                        <a:rPr lang="en-US" sz="2400" dirty="0" smtClean="0">
                          <a:solidFill>
                            <a:srgbClr val="000000"/>
                          </a:solidFill>
                          <a:effectLst/>
                          <a:latin typeface="+mn-lt"/>
                          <a:ea typeface="Calibri"/>
                          <a:cs typeface="Times New Roman"/>
                          <a:sym typeface="Symbol"/>
                        </a:rPr>
                        <a:t></a:t>
                      </a:r>
                      <a:r>
                        <a:rPr lang="en-US" sz="2400" dirty="0" smtClean="0">
                          <a:solidFill>
                            <a:srgbClr val="000000"/>
                          </a:solidFill>
                          <a:effectLst/>
                          <a:latin typeface="+mn-lt"/>
                          <a:ea typeface="Calibri"/>
                          <a:cs typeface="Times New Roman"/>
                        </a:rPr>
                        <a:t> # of cancer-related research projects at the MSI</a:t>
                      </a:r>
                      <a:r>
                        <a:rPr lang="en-US" sz="2400" b="1" dirty="0" smtClean="0">
                          <a:solidFill>
                            <a:schemeClr val="dk1"/>
                          </a:solidFill>
                          <a:effectLst/>
                          <a:latin typeface="+mn-lt"/>
                          <a:ea typeface="Calibri"/>
                          <a:cs typeface="Times New Roman"/>
                        </a:rPr>
                        <a:t>;</a:t>
                      </a:r>
                      <a:r>
                        <a:rPr lang="en-US" sz="2400" baseline="0" dirty="0" smtClean="0">
                          <a:solidFill>
                            <a:schemeClr val="dk1"/>
                          </a:solidFill>
                          <a:effectLst/>
                          <a:latin typeface="+mn-lt"/>
                          <a:ea typeface="Calibri"/>
                          <a:cs typeface="Times New Roman"/>
                        </a:rPr>
                        <a:t> </a:t>
                      </a:r>
                      <a:r>
                        <a:rPr lang="en-US" sz="2400" dirty="0" smtClean="0">
                          <a:solidFill>
                            <a:srgbClr val="000000"/>
                          </a:solidFill>
                          <a:effectLst/>
                          <a:latin typeface="+mn-lt"/>
                          <a:ea typeface="Calibri"/>
                          <a:cs typeface="Times New Roman"/>
                          <a:sym typeface="Symbol"/>
                        </a:rPr>
                        <a:t></a:t>
                      </a:r>
                      <a:r>
                        <a:rPr lang="en-US" sz="2400" dirty="0" smtClean="0">
                          <a:solidFill>
                            <a:srgbClr val="000000"/>
                          </a:solidFill>
                          <a:effectLst/>
                          <a:latin typeface="+mn-lt"/>
                          <a:ea typeface="Calibri"/>
                          <a:cs typeface="Times New Roman"/>
                        </a:rPr>
                        <a:t> #/range of research training experiences available to URMs/ESIs at the MSI</a:t>
                      </a:r>
                      <a:r>
                        <a:rPr lang="en-US" sz="2400" b="1" dirty="0" smtClean="0">
                          <a:solidFill>
                            <a:schemeClr val="dk1"/>
                          </a:solidFill>
                          <a:effectLst/>
                          <a:latin typeface="+mn-lt"/>
                          <a:ea typeface="Calibri"/>
                          <a:cs typeface="Times New Roman"/>
                        </a:rPr>
                        <a:t>;</a:t>
                      </a:r>
                      <a:r>
                        <a:rPr lang="en-US" sz="2400" baseline="0" dirty="0" smtClean="0">
                          <a:solidFill>
                            <a:schemeClr val="dk1"/>
                          </a:solidFill>
                          <a:effectLst/>
                          <a:latin typeface="+mn-lt"/>
                          <a:ea typeface="Calibri"/>
                          <a:cs typeface="Times New Roman"/>
                        </a:rPr>
                        <a:t> </a:t>
                      </a:r>
                      <a:r>
                        <a:rPr lang="en-US" sz="2400" dirty="0" smtClean="0">
                          <a:solidFill>
                            <a:srgbClr val="000000"/>
                          </a:solidFill>
                          <a:effectLst/>
                          <a:latin typeface="+mn-lt"/>
                          <a:ea typeface="Calibri"/>
                          <a:cs typeface="Times New Roman"/>
                          <a:sym typeface="Symbol"/>
                        </a:rPr>
                        <a:t></a:t>
                      </a:r>
                      <a:r>
                        <a:rPr lang="en-US" sz="2400" dirty="0" smtClean="0">
                          <a:solidFill>
                            <a:srgbClr val="000000"/>
                          </a:solidFill>
                          <a:effectLst/>
                          <a:latin typeface="+mn-lt"/>
                          <a:ea typeface="Calibri"/>
                          <a:cs typeface="Times New Roman"/>
                        </a:rPr>
                        <a:t> # of cancer-related courses at the MSI</a:t>
                      </a:r>
                      <a:endParaRPr lang="en-US" sz="2400" dirty="0">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61402">
                <a:tc>
                  <a:txBody>
                    <a:bodyPr/>
                    <a:lstStyle/>
                    <a:p>
                      <a:pPr marL="0" algn="ctr" defTabSz="914400" rtl="0" eaLnBrk="1" latinLnBrk="0" hangingPunct="1"/>
                      <a:r>
                        <a:rPr lang="en-US" sz="4000" b="1" kern="1200" dirty="0" smtClean="0">
                          <a:solidFill>
                            <a:schemeClr val="dk1"/>
                          </a:solidFill>
                          <a:latin typeface="+mn-lt"/>
                          <a:ea typeface="+mn-ea"/>
                          <a:cs typeface="+mn-cs"/>
                        </a:rPr>
                        <a:t>2</a:t>
                      </a:r>
                      <a:endParaRPr lang="en-US" sz="4000" b="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A60E"/>
                    </a:solidFill>
                  </a:tcPr>
                </a:tc>
                <a:tc>
                  <a:txBody>
                    <a:bodyPr/>
                    <a:lstStyle/>
                    <a:p>
                      <a:pPr marL="171450" marR="0" lvl="0" indent="-171450" algn="l">
                        <a:spcBef>
                          <a:spcPts val="0"/>
                        </a:spcBef>
                        <a:spcAft>
                          <a:spcPts val="0"/>
                        </a:spcAft>
                        <a:buFont typeface="Arial" panose="020B0604020202020204" pitchFamily="34" charset="0"/>
                        <a:buChar char="•"/>
                      </a:pPr>
                      <a:r>
                        <a:rPr lang="en-US" sz="2400" dirty="0" smtClean="0">
                          <a:solidFill>
                            <a:srgbClr val="000000"/>
                          </a:solidFill>
                          <a:effectLst/>
                          <a:latin typeface="+mn-lt"/>
                          <a:ea typeface="Calibri"/>
                          <a:cs typeface="Times New Roman"/>
                        </a:rPr>
                        <a:t>Same as #1</a:t>
                      </a:r>
                    </a:p>
                    <a:p>
                      <a:pPr marL="171450" marR="0" lvl="0" indent="-171450" algn="l">
                        <a:spcBef>
                          <a:spcPts val="0"/>
                        </a:spcBef>
                        <a:spcAft>
                          <a:spcPts val="0"/>
                        </a:spcAft>
                        <a:buFont typeface="Arial" panose="020B0604020202020204" pitchFamily="34" charset="0"/>
                        <a:buChar char="•"/>
                      </a:pPr>
                      <a:r>
                        <a:rPr lang="en-US" sz="2400" dirty="0" smtClean="0">
                          <a:solidFill>
                            <a:srgbClr val="000000"/>
                          </a:solidFill>
                          <a:effectLst/>
                          <a:latin typeface="+mn-lt"/>
                          <a:ea typeface="Calibri"/>
                          <a:cs typeface="Times New Roman"/>
                        </a:rPr>
                        <a:t>Monitoring </a:t>
                      </a:r>
                      <a:r>
                        <a:rPr lang="en-US" sz="2400" dirty="0">
                          <a:solidFill>
                            <a:srgbClr val="000000"/>
                          </a:solidFill>
                          <a:effectLst/>
                          <a:latin typeface="+mn-lt"/>
                          <a:ea typeface="Calibri"/>
                          <a:cs typeface="Times New Roman"/>
                        </a:rPr>
                        <a:t>and tracking of collaborations across institutions with a particular focus on engagement of </a:t>
                      </a:r>
                      <a:r>
                        <a:rPr lang="en-US" sz="2400" dirty="0" smtClean="0">
                          <a:solidFill>
                            <a:srgbClr val="000000"/>
                          </a:solidFill>
                          <a:effectLst/>
                          <a:latin typeface="+mn-lt"/>
                          <a:ea typeface="Calibri"/>
                          <a:cs typeface="Times New Roman"/>
                        </a:rPr>
                        <a:t>trainees</a:t>
                      </a:r>
                      <a:endParaRPr lang="en-US" sz="2400" dirty="0">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a:spcBef>
                          <a:spcPts val="0"/>
                        </a:spcBef>
                        <a:spcAft>
                          <a:spcPts val="0"/>
                        </a:spcAft>
                        <a:buFont typeface="Symbol"/>
                        <a:buNone/>
                      </a:pPr>
                      <a:r>
                        <a:rPr lang="en-US" sz="2400" b="0" dirty="0" smtClean="0">
                          <a:solidFill>
                            <a:srgbClr val="000000"/>
                          </a:solidFill>
                          <a:effectLst/>
                          <a:latin typeface="+mn-lt"/>
                          <a:ea typeface="Calibri"/>
                          <a:cs typeface="Times New Roman"/>
                          <a:sym typeface="Symbol"/>
                        </a:rPr>
                        <a:t></a:t>
                      </a:r>
                      <a:r>
                        <a:rPr lang="en-US" sz="2400" b="0" dirty="0" smtClean="0">
                          <a:solidFill>
                            <a:srgbClr val="000000"/>
                          </a:solidFill>
                          <a:effectLst/>
                          <a:latin typeface="+mn-lt"/>
                          <a:ea typeface="Calibri"/>
                          <a:cs typeface="Times New Roman"/>
                        </a:rPr>
                        <a:t> # </a:t>
                      </a:r>
                      <a:r>
                        <a:rPr lang="en-US" sz="2400" b="0" dirty="0">
                          <a:solidFill>
                            <a:srgbClr val="000000"/>
                          </a:solidFill>
                          <a:effectLst/>
                          <a:latin typeface="+mn-lt"/>
                          <a:ea typeface="Calibri"/>
                          <a:cs typeface="Times New Roman"/>
                        </a:rPr>
                        <a:t>submitted and </a:t>
                      </a:r>
                      <a:r>
                        <a:rPr lang="en-US" sz="2400" b="0" dirty="0" smtClean="0">
                          <a:solidFill>
                            <a:srgbClr val="000000"/>
                          </a:solidFill>
                          <a:effectLst/>
                          <a:latin typeface="+mn-lt"/>
                          <a:ea typeface="Calibri"/>
                          <a:cs typeface="Times New Roman"/>
                        </a:rPr>
                        <a:t>awarded </a:t>
                      </a:r>
                      <a:r>
                        <a:rPr lang="en-US" sz="2400" b="0" dirty="0">
                          <a:solidFill>
                            <a:srgbClr val="000000"/>
                          </a:solidFill>
                          <a:effectLst/>
                          <a:latin typeface="+mn-lt"/>
                          <a:ea typeface="Calibri"/>
                          <a:cs typeface="Times New Roman"/>
                        </a:rPr>
                        <a:t>grants in cancer and </a:t>
                      </a:r>
                      <a:r>
                        <a:rPr lang="en-US" sz="2400" b="0" dirty="0" smtClean="0">
                          <a:solidFill>
                            <a:srgbClr val="000000"/>
                          </a:solidFill>
                          <a:effectLst/>
                          <a:latin typeface="+mn-lt"/>
                          <a:ea typeface="Calibri"/>
                          <a:cs typeface="Times New Roman"/>
                        </a:rPr>
                        <a:t>CHD </a:t>
                      </a:r>
                      <a:r>
                        <a:rPr lang="en-US" sz="2400" b="0" dirty="0">
                          <a:solidFill>
                            <a:srgbClr val="000000"/>
                          </a:solidFill>
                          <a:effectLst/>
                          <a:latin typeface="+mn-lt"/>
                          <a:ea typeface="Calibri"/>
                          <a:cs typeface="Times New Roman"/>
                        </a:rPr>
                        <a:t>to external </a:t>
                      </a:r>
                      <a:r>
                        <a:rPr lang="en-US" sz="2400" b="0" dirty="0" smtClean="0">
                          <a:solidFill>
                            <a:srgbClr val="000000"/>
                          </a:solidFill>
                          <a:effectLst/>
                          <a:latin typeface="+mn-lt"/>
                          <a:ea typeface="Calibri"/>
                          <a:cs typeface="Times New Roman"/>
                        </a:rPr>
                        <a:t>agencies,</a:t>
                      </a:r>
                      <a:r>
                        <a:rPr lang="en-US" sz="2400" b="0" baseline="0" dirty="0" smtClean="0">
                          <a:solidFill>
                            <a:srgbClr val="000000"/>
                          </a:solidFill>
                          <a:effectLst/>
                          <a:latin typeface="+mn-lt"/>
                          <a:ea typeface="Calibri"/>
                          <a:cs typeface="Times New Roman"/>
                        </a:rPr>
                        <a:t> </a:t>
                      </a:r>
                      <a:r>
                        <a:rPr lang="en-US" sz="2400" b="0" dirty="0" smtClean="0">
                          <a:solidFill>
                            <a:srgbClr val="000000"/>
                          </a:solidFill>
                          <a:effectLst/>
                          <a:latin typeface="+mn-lt"/>
                          <a:ea typeface="Calibri"/>
                          <a:cs typeface="Times New Roman"/>
                        </a:rPr>
                        <a:t>specifically </a:t>
                      </a:r>
                      <a:r>
                        <a:rPr lang="en-US" sz="2400" b="0" dirty="0">
                          <a:solidFill>
                            <a:srgbClr val="000000"/>
                          </a:solidFill>
                          <a:effectLst/>
                          <a:latin typeface="+mn-lt"/>
                          <a:ea typeface="Calibri"/>
                          <a:cs typeface="Times New Roman"/>
                        </a:rPr>
                        <a:t>by </a:t>
                      </a:r>
                      <a:r>
                        <a:rPr lang="en-US" sz="2400" b="0" dirty="0" smtClean="0">
                          <a:solidFill>
                            <a:srgbClr val="000000"/>
                          </a:solidFill>
                          <a:effectLst/>
                          <a:latin typeface="+mn-lt"/>
                          <a:ea typeface="Calibri"/>
                          <a:cs typeface="Times New Roman"/>
                        </a:rPr>
                        <a:t>trainees</a:t>
                      </a:r>
                      <a:r>
                        <a:rPr lang="en-US" sz="2400" b="1" dirty="0" smtClean="0">
                          <a:solidFill>
                            <a:srgbClr val="000000"/>
                          </a:solidFill>
                          <a:effectLst/>
                          <a:latin typeface="+mn-lt"/>
                          <a:ea typeface="Calibri"/>
                          <a:cs typeface="Times New Roman"/>
                        </a:rPr>
                        <a:t>;</a:t>
                      </a:r>
                      <a:r>
                        <a:rPr lang="en-US" sz="2400" b="0" baseline="0" dirty="0" smtClean="0">
                          <a:solidFill>
                            <a:srgbClr val="000000"/>
                          </a:solidFill>
                          <a:effectLst/>
                          <a:latin typeface="+mn-lt"/>
                          <a:ea typeface="Calibri"/>
                          <a:cs typeface="Times New Roman"/>
                        </a:rPr>
                        <a:t> </a:t>
                      </a:r>
                      <a:r>
                        <a:rPr lang="en-US" sz="2400" b="0" dirty="0" smtClean="0">
                          <a:solidFill>
                            <a:srgbClr val="000000"/>
                          </a:solidFill>
                          <a:effectLst/>
                          <a:latin typeface="+mn-lt"/>
                          <a:ea typeface="Calibri"/>
                          <a:cs typeface="Times New Roman"/>
                          <a:sym typeface="Symbol"/>
                        </a:rPr>
                        <a:t></a:t>
                      </a:r>
                      <a:r>
                        <a:rPr lang="en-US" sz="2400" b="0" dirty="0" smtClean="0">
                          <a:solidFill>
                            <a:srgbClr val="000000"/>
                          </a:solidFill>
                          <a:effectLst/>
                          <a:latin typeface="+mn-lt"/>
                          <a:ea typeface="Calibri"/>
                          <a:cs typeface="Times New Roman"/>
                        </a:rPr>
                        <a:t> # partnership direct and indirect published papers and presentations, specifically by trainees</a:t>
                      </a:r>
                      <a:r>
                        <a:rPr lang="en-US" sz="2400" b="1" dirty="0" smtClean="0">
                          <a:solidFill>
                            <a:schemeClr val="dk1"/>
                          </a:solidFill>
                          <a:effectLst/>
                          <a:latin typeface="+mn-lt"/>
                          <a:ea typeface="Calibri"/>
                          <a:cs typeface="Times New Roman"/>
                        </a:rPr>
                        <a:t>;</a:t>
                      </a:r>
                      <a:r>
                        <a:rPr lang="en-US" sz="2400" b="0" baseline="0" dirty="0" smtClean="0">
                          <a:solidFill>
                            <a:schemeClr val="dk1"/>
                          </a:solidFill>
                          <a:effectLst/>
                          <a:latin typeface="+mn-lt"/>
                          <a:ea typeface="Calibri"/>
                          <a:cs typeface="Times New Roman"/>
                        </a:rPr>
                        <a:t> </a:t>
                      </a:r>
                      <a:r>
                        <a:rPr lang="en-US" sz="2400" b="0" dirty="0" smtClean="0">
                          <a:solidFill>
                            <a:srgbClr val="000000"/>
                          </a:solidFill>
                          <a:effectLst/>
                          <a:latin typeface="+mn-lt"/>
                          <a:ea typeface="Calibri"/>
                          <a:cs typeface="Times New Roman"/>
                          <a:sym typeface="Symbol"/>
                        </a:rPr>
                        <a:t></a:t>
                      </a:r>
                      <a:r>
                        <a:rPr lang="en-US" sz="2400" b="0" dirty="0" smtClean="0">
                          <a:solidFill>
                            <a:srgbClr val="000000"/>
                          </a:solidFill>
                          <a:effectLst/>
                          <a:latin typeface="+mn-lt"/>
                          <a:ea typeface="Calibri"/>
                          <a:cs typeface="Times New Roman"/>
                        </a:rPr>
                        <a:t> # collaborative research projects across institutions that involve trainees;</a:t>
                      </a:r>
                      <a:r>
                        <a:rPr lang="en-US" sz="2400" b="0" baseline="0" dirty="0" smtClean="0">
                          <a:solidFill>
                            <a:srgbClr val="000000"/>
                          </a:solidFill>
                          <a:effectLst/>
                          <a:latin typeface="+mn-lt"/>
                          <a:ea typeface="Calibri"/>
                          <a:cs typeface="Times New Roman"/>
                        </a:rPr>
                        <a:t> </a:t>
                      </a:r>
                      <a:r>
                        <a:rPr lang="en-US" sz="2400" b="0" dirty="0" smtClean="0">
                          <a:solidFill>
                            <a:srgbClr val="000000"/>
                          </a:solidFill>
                          <a:effectLst/>
                          <a:latin typeface="+mn-lt"/>
                          <a:ea typeface="Calibri"/>
                          <a:cs typeface="Times New Roman"/>
                          <a:sym typeface="Symbol"/>
                        </a:rPr>
                        <a:t></a:t>
                      </a:r>
                      <a:r>
                        <a:rPr lang="en-US" sz="2400" b="0" dirty="0" smtClean="0">
                          <a:solidFill>
                            <a:srgbClr val="000000"/>
                          </a:solidFill>
                          <a:effectLst/>
                          <a:latin typeface="+mn-lt"/>
                          <a:ea typeface="Calibri"/>
                          <a:cs typeface="Times New Roman"/>
                        </a:rPr>
                        <a:t> </a:t>
                      </a:r>
                      <a:r>
                        <a:rPr lang="en-US" sz="2400" b="0" dirty="0">
                          <a:solidFill>
                            <a:srgbClr val="000000"/>
                          </a:solidFill>
                          <a:effectLst/>
                          <a:latin typeface="+mn-lt"/>
                          <a:ea typeface="Calibri"/>
                          <a:cs typeface="Times New Roman"/>
                        </a:rPr>
                        <a:t># of educational activities focused on research scholarship at </a:t>
                      </a:r>
                      <a:r>
                        <a:rPr lang="en-US" sz="2400" b="0" dirty="0" smtClean="0">
                          <a:solidFill>
                            <a:srgbClr val="000000"/>
                          </a:solidFill>
                          <a:effectLst/>
                          <a:latin typeface="+mn-lt"/>
                          <a:ea typeface="Calibri"/>
                          <a:cs typeface="Times New Roman"/>
                        </a:rPr>
                        <a:t>MSI</a:t>
                      </a:r>
                      <a:r>
                        <a:rPr lang="en-US" sz="2400" b="0" baseline="0" dirty="0" smtClean="0">
                          <a:solidFill>
                            <a:srgbClr val="000000"/>
                          </a:solidFill>
                          <a:effectLst/>
                          <a:latin typeface="+mn-lt"/>
                          <a:ea typeface="Calibri"/>
                          <a:cs typeface="Times New Roman"/>
                        </a:rPr>
                        <a:t> </a:t>
                      </a:r>
                      <a:r>
                        <a:rPr lang="en-US" sz="2400" b="0" dirty="0" smtClean="0">
                          <a:solidFill>
                            <a:srgbClr val="000000"/>
                          </a:solidFill>
                          <a:effectLst/>
                          <a:latin typeface="+mn-lt"/>
                          <a:ea typeface="Calibri"/>
                          <a:cs typeface="Times New Roman"/>
                        </a:rPr>
                        <a:t>and </a:t>
                      </a:r>
                      <a:r>
                        <a:rPr lang="en-US" sz="2400" b="0" dirty="0">
                          <a:solidFill>
                            <a:srgbClr val="000000"/>
                          </a:solidFill>
                          <a:effectLst/>
                          <a:latin typeface="+mn-lt"/>
                          <a:ea typeface="Calibri"/>
                          <a:cs typeface="Times New Roman"/>
                        </a:rPr>
                        <a:t>underrepresented students</a:t>
                      </a:r>
                      <a:r>
                        <a:rPr lang="en-US" sz="2400" b="0" dirty="0" smtClean="0">
                          <a:solidFill>
                            <a:srgbClr val="000000"/>
                          </a:solidFill>
                          <a:effectLst/>
                          <a:latin typeface="+mn-lt"/>
                          <a:ea typeface="Calibri"/>
                          <a:cs typeface="Times New Roman"/>
                        </a:rPr>
                        <a:t>.</a:t>
                      </a:r>
                      <a:endParaRPr lang="en-US" sz="2400" b="0" dirty="0">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61402">
                <a:tc>
                  <a:txBody>
                    <a:bodyPr/>
                    <a:lstStyle/>
                    <a:p>
                      <a:pPr marL="0" algn="ctr" defTabSz="914400" rtl="0" eaLnBrk="1" latinLnBrk="0" hangingPunct="1"/>
                      <a:r>
                        <a:rPr lang="en-US" sz="4000" b="1" kern="1200" dirty="0" smtClean="0">
                          <a:solidFill>
                            <a:schemeClr val="dk1"/>
                          </a:solidFill>
                          <a:latin typeface="+mn-lt"/>
                          <a:ea typeface="+mn-ea"/>
                          <a:cs typeface="+mn-cs"/>
                        </a:rPr>
                        <a:t>3</a:t>
                      </a:r>
                      <a:endParaRPr lang="en-US" sz="4000" b="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8D499"/>
                    </a:solidFill>
                  </a:tcPr>
                </a:tc>
                <a:tc>
                  <a:txBody>
                    <a:bodyPr/>
                    <a:lstStyle/>
                    <a:p>
                      <a:pPr marL="171450" marR="0" lvl="0" indent="-171450" algn="l" defTabSz="914400" rtl="0" eaLnBrk="1" latinLnBrk="0" hangingPunct="1">
                        <a:spcBef>
                          <a:spcPts val="0"/>
                        </a:spcBef>
                        <a:spcAft>
                          <a:spcPts val="0"/>
                        </a:spcAft>
                        <a:buFont typeface="Arial" panose="020B0604020202020204" pitchFamily="34" charset="0"/>
                        <a:buChar char="•"/>
                      </a:pPr>
                      <a:r>
                        <a:rPr lang="en-US" sz="2400" kern="1200" dirty="0">
                          <a:solidFill>
                            <a:srgbClr val="000000"/>
                          </a:solidFill>
                          <a:effectLst/>
                          <a:latin typeface="+mn-lt"/>
                          <a:ea typeface="Calibri"/>
                          <a:cs typeface="Times New Roman"/>
                        </a:rPr>
                        <a:t>Monitor progress of full and pilot projects and how they generate </a:t>
                      </a:r>
                      <a:r>
                        <a:rPr lang="en-US" sz="2400" kern="1200" dirty="0" smtClean="0">
                          <a:solidFill>
                            <a:srgbClr val="000000"/>
                          </a:solidFill>
                          <a:effectLst/>
                          <a:latin typeface="+mn-lt"/>
                          <a:ea typeface="Calibri"/>
                          <a:cs typeface="Times New Roman"/>
                        </a:rPr>
                        <a:t>submitted </a:t>
                      </a:r>
                      <a:r>
                        <a:rPr lang="en-US" sz="2400" kern="1200" dirty="0">
                          <a:solidFill>
                            <a:srgbClr val="000000"/>
                          </a:solidFill>
                          <a:effectLst/>
                          <a:latin typeface="+mn-lt"/>
                          <a:ea typeface="Calibri"/>
                          <a:cs typeface="Times New Roman"/>
                        </a:rPr>
                        <a:t>and awarded </a:t>
                      </a:r>
                      <a:r>
                        <a:rPr lang="en-US" sz="2400" kern="1200" dirty="0" smtClean="0">
                          <a:solidFill>
                            <a:srgbClr val="000000"/>
                          </a:solidFill>
                          <a:effectLst/>
                          <a:latin typeface="+mn-lt"/>
                          <a:ea typeface="Calibri"/>
                          <a:cs typeface="Times New Roman"/>
                        </a:rPr>
                        <a:t>grants,</a:t>
                      </a:r>
                      <a:r>
                        <a:rPr lang="en-US" sz="2400" kern="1200" baseline="0" dirty="0" smtClean="0">
                          <a:solidFill>
                            <a:srgbClr val="000000"/>
                          </a:solidFill>
                          <a:effectLst/>
                          <a:latin typeface="+mn-lt"/>
                          <a:ea typeface="Calibri"/>
                          <a:cs typeface="Times New Roman"/>
                        </a:rPr>
                        <a:t> publications &amp; presentations</a:t>
                      </a:r>
                      <a:endParaRPr lang="en-US" sz="2400" kern="1200" dirty="0" smtClean="0">
                        <a:solidFill>
                          <a:srgbClr val="000000"/>
                        </a:solidFill>
                        <a:effectLst/>
                        <a:latin typeface="+mn-lt"/>
                        <a:ea typeface="Calibri"/>
                        <a:cs typeface="Times New Roman"/>
                      </a:endParaRPr>
                    </a:p>
                    <a:p>
                      <a:pPr marL="171450" marR="0" lvl="0" indent="-171450" algn="l" defTabSz="914400" rtl="0" eaLnBrk="1" latinLnBrk="0" hangingPunct="1">
                        <a:spcBef>
                          <a:spcPts val="0"/>
                        </a:spcBef>
                        <a:spcAft>
                          <a:spcPts val="0"/>
                        </a:spcAft>
                        <a:buFont typeface="Arial" panose="020B0604020202020204" pitchFamily="34" charset="0"/>
                        <a:buChar char="•"/>
                      </a:pPr>
                      <a:r>
                        <a:rPr lang="en-US" sz="2400" kern="1200" dirty="0" smtClean="0">
                          <a:solidFill>
                            <a:srgbClr val="000000"/>
                          </a:solidFill>
                          <a:effectLst/>
                          <a:latin typeface="+mn-lt"/>
                          <a:ea typeface="Calibri"/>
                          <a:cs typeface="Times New Roman"/>
                        </a:rPr>
                        <a:t>Monitor additional institutional support to grow cancer research at MSI</a:t>
                      </a:r>
                      <a:endParaRPr lang="en-US" sz="2400" kern="1200" dirty="0">
                        <a:solidFill>
                          <a:srgbClr val="000000"/>
                        </a:solidFill>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a:spcBef>
                          <a:spcPts val="0"/>
                        </a:spcBef>
                        <a:spcAft>
                          <a:spcPts val="0"/>
                        </a:spcAft>
                        <a:buFont typeface="Symbol"/>
                        <a:buNone/>
                      </a:pPr>
                      <a:r>
                        <a:rPr lang="en-US" sz="2400" b="0" dirty="0" smtClean="0">
                          <a:solidFill>
                            <a:srgbClr val="000000"/>
                          </a:solidFill>
                          <a:effectLst/>
                          <a:latin typeface="+mn-lt"/>
                          <a:ea typeface="Calibri"/>
                          <a:cs typeface="Times New Roman"/>
                          <a:sym typeface="Symbol"/>
                        </a:rPr>
                        <a:t></a:t>
                      </a:r>
                      <a:r>
                        <a:rPr lang="en-US" sz="2400" b="0" dirty="0" smtClean="0">
                          <a:solidFill>
                            <a:srgbClr val="000000"/>
                          </a:solidFill>
                          <a:effectLst/>
                          <a:latin typeface="+mn-lt"/>
                          <a:ea typeface="Calibri"/>
                          <a:cs typeface="Times New Roman"/>
                        </a:rPr>
                        <a:t> # </a:t>
                      </a:r>
                      <a:r>
                        <a:rPr lang="en-US" sz="2400" b="0" dirty="0">
                          <a:solidFill>
                            <a:srgbClr val="000000"/>
                          </a:solidFill>
                          <a:effectLst/>
                          <a:latin typeface="+mn-lt"/>
                          <a:ea typeface="Calibri"/>
                          <a:cs typeface="Times New Roman"/>
                        </a:rPr>
                        <a:t>submitted and awarded research grants to external </a:t>
                      </a:r>
                      <a:r>
                        <a:rPr lang="en-US" sz="2400" b="0" dirty="0" smtClean="0">
                          <a:solidFill>
                            <a:srgbClr val="000000"/>
                          </a:solidFill>
                          <a:effectLst/>
                          <a:latin typeface="+mn-lt"/>
                          <a:ea typeface="Calibri"/>
                          <a:cs typeface="Times New Roman"/>
                        </a:rPr>
                        <a:t>agencies </a:t>
                      </a:r>
                      <a:r>
                        <a:rPr lang="en-US" sz="2400" b="0" dirty="0">
                          <a:solidFill>
                            <a:srgbClr val="000000"/>
                          </a:solidFill>
                          <a:effectLst/>
                          <a:latin typeface="+mn-lt"/>
                          <a:ea typeface="Calibri"/>
                          <a:cs typeface="Times New Roman"/>
                        </a:rPr>
                        <a:t>by partnership investigators, specifically by full and pilot project </a:t>
                      </a:r>
                      <a:r>
                        <a:rPr lang="en-US" sz="2400" b="0" dirty="0" smtClean="0">
                          <a:solidFill>
                            <a:srgbClr val="000000"/>
                          </a:solidFill>
                          <a:effectLst/>
                          <a:latin typeface="+mn-lt"/>
                          <a:ea typeface="Calibri"/>
                          <a:cs typeface="Times New Roman"/>
                        </a:rPr>
                        <a:t>recipients</a:t>
                      </a:r>
                      <a:r>
                        <a:rPr lang="en-US" sz="2400" b="1" dirty="0" smtClean="0">
                          <a:solidFill>
                            <a:srgbClr val="000000"/>
                          </a:solidFill>
                          <a:effectLst/>
                          <a:latin typeface="+mn-lt"/>
                          <a:ea typeface="Calibri"/>
                          <a:cs typeface="Times New Roman"/>
                        </a:rPr>
                        <a:t>;</a:t>
                      </a:r>
                      <a:r>
                        <a:rPr lang="en-US" sz="2400" b="0" baseline="0" dirty="0" smtClean="0">
                          <a:solidFill>
                            <a:srgbClr val="000000"/>
                          </a:solidFill>
                          <a:effectLst/>
                          <a:latin typeface="+mn-lt"/>
                          <a:ea typeface="Calibri"/>
                          <a:cs typeface="Times New Roman"/>
                        </a:rPr>
                        <a:t> </a:t>
                      </a:r>
                      <a:r>
                        <a:rPr lang="en-US" sz="2400" b="0" dirty="0" smtClean="0">
                          <a:solidFill>
                            <a:srgbClr val="000000"/>
                          </a:solidFill>
                          <a:effectLst/>
                          <a:latin typeface="+mn-lt"/>
                          <a:ea typeface="Calibri"/>
                          <a:cs typeface="Times New Roman"/>
                          <a:sym typeface="Symbol"/>
                        </a:rPr>
                        <a:t></a:t>
                      </a:r>
                      <a:r>
                        <a:rPr lang="en-US" sz="2400" b="0" dirty="0" smtClean="0">
                          <a:solidFill>
                            <a:srgbClr val="000000"/>
                          </a:solidFill>
                          <a:effectLst/>
                          <a:latin typeface="+mn-lt"/>
                          <a:ea typeface="Calibri"/>
                          <a:cs typeface="Times New Roman"/>
                        </a:rPr>
                        <a:t> </a:t>
                      </a:r>
                      <a:r>
                        <a:rPr lang="en-US" sz="2400" b="0" dirty="0">
                          <a:solidFill>
                            <a:srgbClr val="000000"/>
                          </a:solidFill>
                          <a:effectLst/>
                          <a:latin typeface="+mn-lt"/>
                          <a:ea typeface="Calibri"/>
                          <a:cs typeface="Times New Roman"/>
                        </a:rPr>
                        <a:t># partnership direct and indirect published papers and presentations by partnership investigators, specifically by full and pilot project </a:t>
                      </a:r>
                      <a:r>
                        <a:rPr lang="en-US" sz="2400" b="0" dirty="0" smtClean="0">
                          <a:solidFill>
                            <a:srgbClr val="000000"/>
                          </a:solidFill>
                          <a:effectLst/>
                          <a:latin typeface="+mn-lt"/>
                          <a:ea typeface="Calibri"/>
                          <a:cs typeface="Times New Roman"/>
                        </a:rPr>
                        <a:t>recipients</a:t>
                      </a:r>
                      <a:r>
                        <a:rPr lang="en-US" sz="2400" b="1" dirty="0" smtClean="0">
                          <a:solidFill>
                            <a:srgbClr val="000000"/>
                          </a:solidFill>
                          <a:effectLst/>
                          <a:latin typeface="+mn-lt"/>
                          <a:ea typeface="Calibri"/>
                          <a:cs typeface="Times New Roman"/>
                        </a:rPr>
                        <a:t>;</a:t>
                      </a:r>
                      <a:r>
                        <a:rPr lang="en-US" sz="2400" b="0" dirty="0" smtClean="0">
                          <a:solidFill>
                            <a:srgbClr val="000000"/>
                          </a:solidFill>
                          <a:effectLst/>
                          <a:latin typeface="+mn-lt"/>
                          <a:ea typeface="Calibri"/>
                          <a:cs typeface="Times New Roman"/>
                          <a:sym typeface="Symbol"/>
                        </a:rPr>
                        <a:t></a:t>
                      </a:r>
                      <a:r>
                        <a:rPr lang="en-US" sz="2400" b="0" dirty="0" smtClean="0">
                          <a:solidFill>
                            <a:srgbClr val="000000"/>
                          </a:solidFill>
                          <a:effectLst/>
                          <a:latin typeface="+mn-lt"/>
                          <a:ea typeface="Calibri"/>
                          <a:cs typeface="Times New Roman"/>
                        </a:rPr>
                        <a:t> # faculty engaged in cancer and CHD research at the MSI as well as provision of resources to these faculty members</a:t>
                      </a:r>
                      <a:r>
                        <a:rPr lang="en-US" sz="2400" b="1" dirty="0" smtClean="0">
                          <a:solidFill>
                            <a:srgbClr val="000000"/>
                          </a:solidFill>
                          <a:effectLst/>
                          <a:latin typeface="+mn-lt"/>
                          <a:ea typeface="Calibri"/>
                          <a:cs typeface="Times New Roman"/>
                        </a:rPr>
                        <a:t>;</a:t>
                      </a:r>
                      <a:r>
                        <a:rPr lang="en-US" sz="2400" b="0" baseline="0" dirty="0" smtClean="0">
                          <a:solidFill>
                            <a:srgbClr val="000000"/>
                          </a:solidFill>
                          <a:effectLst/>
                          <a:latin typeface="+mn-lt"/>
                          <a:ea typeface="Calibri"/>
                          <a:cs typeface="Times New Roman"/>
                        </a:rPr>
                        <a:t> </a:t>
                      </a:r>
                      <a:r>
                        <a:rPr lang="en-US" sz="2400" b="0" dirty="0" smtClean="0">
                          <a:solidFill>
                            <a:srgbClr val="000000"/>
                          </a:solidFill>
                          <a:effectLst/>
                          <a:latin typeface="+mn-lt"/>
                          <a:ea typeface="Calibri"/>
                          <a:cs typeface="Times New Roman"/>
                          <a:sym typeface="Symbol"/>
                        </a:rPr>
                        <a:t></a:t>
                      </a:r>
                      <a:r>
                        <a:rPr lang="en-US" sz="2400" b="0" dirty="0" smtClean="0">
                          <a:solidFill>
                            <a:srgbClr val="000000"/>
                          </a:solidFill>
                          <a:effectLst/>
                          <a:latin typeface="+mn-lt"/>
                          <a:ea typeface="Calibri"/>
                          <a:cs typeface="Times New Roman"/>
                        </a:rPr>
                        <a:t> # collaborative research projects across institutions</a:t>
                      </a:r>
                      <a:r>
                        <a:rPr lang="en-US" sz="2400" b="0" dirty="0" smtClean="0">
                          <a:solidFill>
                            <a:schemeClr val="dk1"/>
                          </a:solidFill>
                          <a:effectLst/>
                          <a:latin typeface="+mn-lt"/>
                          <a:ea typeface="Calibri"/>
                          <a:cs typeface="Times New Roman"/>
                        </a:rPr>
                        <a:t>;</a:t>
                      </a:r>
                      <a:r>
                        <a:rPr lang="en-US" sz="2400" b="0" baseline="0" dirty="0" smtClean="0">
                          <a:solidFill>
                            <a:schemeClr val="dk1"/>
                          </a:solidFill>
                          <a:effectLst/>
                          <a:latin typeface="+mn-lt"/>
                          <a:ea typeface="Calibri"/>
                          <a:cs typeface="Times New Roman"/>
                        </a:rPr>
                        <a:t> </a:t>
                      </a:r>
                      <a:r>
                        <a:rPr lang="en-US" sz="2400" b="0" dirty="0" smtClean="0">
                          <a:solidFill>
                            <a:srgbClr val="000000"/>
                          </a:solidFill>
                          <a:effectLst/>
                          <a:latin typeface="+mn-lt"/>
                          <a:ea typeface="Calibri"/>
                          <a:cs typeface="Times New Roman"/>
                          <a:sym typeface="Symbol"/>
                        </a:rPr>
                        <a:t></a:t>
                      </a:r>
                      <a:r>
                        <a:rPr lang="en-US" sz="2400" b="0" dirty="0" smtClean="0">
                          <a:solidFill>
                            <a:srgbClr val="000000"/>
                          </a:solidFill>
                          <a:effectLst/>
                          <a:latin typeface="+mn-lt"/>
                          <a:ea typeface="Calibri"/>
                          <a:cs typeface="Times New Roman"/>
                        </a:rPr>
                        <a:t> institutional support at the MSI</a:t>
                      </a:r>
                      <a:endParaRPr lang="en-US" sz="2400" b="0" dirty="0">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88475">
                <a:tc>
                  <a:txBody>
                    <a:bodyPr/>
                    <a:lstStyle/>
                    <a:p>
                      <a:pPr marL="0" algn="ctr" defTabSz="914400" rtl="0" eaLnBrk="1" latinLnBrk="0" hangingPunct="1"/>
                      <a:r>
                        <a:rPr lang="en-US" sz="4000" b="1" kern="1200" dirty="0" smtClean="0">
                          <a:solidFill>
                            <a:schemeClr val="dk1"/>
                          </a:solidFill>
                          <a:latin typeface="+mn-lt"/>
                          <a:ea typeface="+mn-ea"/>
                          <a:cs typeface="+mn-cs"/>
                        </a:rPr>
                        <a:t>4</a:t>
                      </a:r>
                      <a:endParaRPr lang="en-US" sz="4000" b="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DBFF"/>
                    </a:solidFill>
                  </a:tcPr>
                </a:tc>
                <a:tc>
                  <a:txBody>
                    <a:bodyPr/>
                    <a:lstStyle/>
                    <a:p>
                      <a:pPr marL="171450" marR="0" lvl="0" indent="-171450" algn="l" defTabSz="914400" rtl="0" eaLnBrk="1" latinLnBrk="0" hangingPunct="1">
                        <a:spcBef>
                          <a:spcPts val="0"/>
                        </a:spcBef>
                        <a:spcAft>
                          <a:spcPts val="0"/>
                        </a:spcAft>
                        <a:buFont typeface="Arial" panose="020B0604020202020204" pitchFamily="34" charset="0"/>
                        <a:buChar char="•"/>
                      </a:pPr>
                      <a:r>
                        <a:rPr lang="en-US" sz="2400" kern="1200" dirty="0">
                          <a:solidFill>
                            <a:srgbClr val="000000"/>
                          </a:solidFill>
                          <a:effectLst/>
                          <a:latin typeface="+mn-lt"/>
                          <a:ea typeface="Calibri"/>
                          <a:cs typeface="Times New Roman"/>
                        </a:rPr>
                        <a:t>Same as #3 </a:t>
                      </a:r>
                    </a:p>
                    <a:p>
                      <a:pPr marL="171450" marR="0" lvl="0" indent="-171450" algn="l" defTabSz="914400" rtl="0" eaLnBrk="1" latinLnBrk="0" hangingPunct="1">
                        <a:spcBef>
                          <a:spcPts val="0"/>
                        </a:spcBef>
                        <a:spcAft>
                          <a:spcPts val="0"/>
                        </a:spcAft>
                        <a:buFont typeface="Arial" panose="020B0604020202020204" pitchFamily="34" charset="0"/>
                        <a:buChar char="•"/>
                      </a:pPr>
                      <a:r>
                        <a:rPr lang="en-US" sz="2400" kern="1200" dirty="0">
                          <a:solidFill>
                            <a:srgbClr val="000000"/>
                          </a:solidFill>
                          <a:effectLst/>
                          <a:latin typeface="+mn-lt"/>
                          <a:ea typeface="Calibri"/>
                          <a:cs typeface="Times New Roman"/>
                        </a:rPr>
                        <a:t>Monitoring of additional training activities, such as submissions/awards of T32s, R25s, etc. focusing on </a:t>
                      </a:r>
                      <a:r>
                        <a:rPr lang="en-US" sz="2400" kern="1200" dirty="0" smtClean="0">
                          <a:solidFill>
                            <a:srgbClr val="000000"/>
                          </a:solidFill>
                          <a:effectLst/>
                          <a:latin typeface="+mn-lt"/>
                          <a:ea typeface="Calibri"/>
                          <a:cs typeface="Times New Roman"/>
                        </a:rPr>
                        <a:t>CHD</a:t>
                      </a:r>
                      <a:endParaRPr lang="en-US" sz="2400" kern="1200" dirty="0">
                        <a:solidFill>
                          <a:srgbClr val="000000"/>
                        </a:solidFill>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a:spcBef>
                          <a:spcPts val="0"/>
                        </a:spcBef>
                        <a:spcAft>
                          <a:spcPts val="0"/>
                        </a:spcAft>
                        <a:buFont typeface="Symbol"/>
                        <a:buNone/>
                      </a:pPr>
                      <a:r>
                        <a:rPr lang="en-US" sz="2400" dirty="0">
                          <a:solidFill>
                            <a:srgbClr val="000000"/>
                          </a:solidFill>
                          <a:effectLst/>
                          <a:latin typeface="+mn-lt"/>
                          <a:ea typeface="Calibri"/>
                          <a:cs typeface="Times New Roman"/>
                        </a:rPr>
                        <a:t>Same as #3 </a:t>
                      </a:r>
                      <a:endParaRPr lang="en-US" sz="2400" dirty="0">
                        <a:effectLst/>
                        <a:latin typeface="+mn-lt"/>
                        <a:ea typeface="Calibri"/>
                        <a:cs typeface="Times New Roman"/>
                      </a:endParaRPr>
                    </a:p>
                    <a:p>
                      <a:pPr marL="0" marR="0" lvl="0" indent="0" algn="l">
                        <a:spcBef>
                          <a:spcPts val="0"/>
                        </a:spcBef>
                        <a:spcAft>
                          <a:spcPts val="0"/>
                        </a:spcAft>
                        <a:buFont typeface="Symbol"/>
                        <a:buNone/>
                      </a:pPr>
                      <a:r>
                        <a:rPr lang="en-US" sz="2400" dirty="0">
                          <a:solidFill>
                            <a:srgbClr val="000000"/>
                          </a:solidFill>
                          <a:effectLst/>
                          <a:latin typeface="+mn-lt"/>
                          <a:ea typeface="Calibri"/>
                          <a:cs typeface="Times New Roman"/>
                          <a:sym typeface="Symbol"/>
                        </a:rPr>
                        <a:t></a:t>
                      </a:r>
                      <a:r>
                        <a:rPr lang="en-US" sz="2400" dirty="0">
                          <a:solidFill>
                            <a:srgbClr val="000000"/>
                          </a:solidFill>
                          <a:effectLst/>
                          <a:latin typeface="+mn-lt"/>
                          <a:ea typeface="Calibri"/>
                          <a:cs typeface="Times New Roman"/>
                        </a:rPr>
                        <a:t> # capacity building grants (researchers, trainees, community partners)</a:t>
                      </a:r>
                      <a:endParaRPr lang="en-US" sz="2400" dirty="0">
                        <a:effectLst/>
                        <a:latin typeface="+mn-lt"/>
                        <a:ea typeface="Calibri"/>
                        <a:cs typeface="Times New Roman"/>
                      </a:endParaRPr>
                    </a:p>
                    <a:p>
                      <a:pPr marL="0" marR="0" lvl="0" indent="0" algn="l">
                        <a:spcBef>
                          <a:spcPts val="0"/>
                        </a:spcBef>
                        <a:spcAft>
                          <a:spcPts val="0"/>
                        </a:spcAft>
                        <a:buFont typeface="Symbol"/>
                        <a:buNone/>
                      </a:pPr>
                      <a:r>
                        <a:rPr lang="en-US" sz="2400" dirty="0">
                          <a:solidFill>
                            <a:srgbClr val="000000"/>
                          </a:solidFill>
                          <a:effectLst/>
                          <a:latin typeface="+mn-lt"/>
                          <a:ea typeface="Calibri"/>
                          <a:cs typeface="Times New Roman"/>
                          <a:sym typeface="Symbol"/>
                        </a:rPr>
                        <a:t></a:t>
                      </a:r>
                      <a:r>
                        <a:rPr lang="en-US" sz="2400" dirty="0">
                          <a:solidFill>
                            <a:srgbClr val="000000"/>
                          </a:solidFill>
                          <a:effectLst/>
                          <a:latin typeface="+mn-lt"/>
                          <a:ea typeface="Calibri"/>
                          <a:cs typeface="Times New Roman"/>
                        </a:rPr>
                        <a:t> CHD research at the cancer center side</a:t>
                      </a:r>
                      <a:endParaRPr lang="en-US" sz="2400" dirty="0">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61402">
                <a:tc>
                  <a:txBody>
                    <a:bodyPr/>
                    <a:lstStyle/>
                    <a:p>
                      <a:pPr marL="0" algn="ctr" defTabSz="914400" rtl="0" eaLnBrk="1" latinLnBrk="0" hangingPunct="1"/>
                      <a:r>
                        <a:rPr lang="en-US" sz="4000" b="1" kern="1200" dirty="0" smtClean="0">
                          <a:solidFill>
                            <a:schemeClr val="dk1"/>
                          </a:solidFill>
                          <a:latin typeface="+mn-lt"/>
                          <a:ea typeface="+mn-ea"/>
                          <a:cs typeface="+mn-cs"/>
                        </a:rPr>
                        <a:t>5</a:t>
                      </a:r>
                      <a:endParaRPr lang="en-US" sz="4000" b="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66"/>
                    </a:solidFill>
                  </a:tcPr>
                </a:tc>
                <a:tc>
                  <a:txBody>
                    <a:bodyPr/>
                    <a:lstStyle/>
                    <a:p>
                      <a:pPr marL="171450" marR="0" lvl="0" indent="-171450" algn="l" defTabSz="914400" rtl="0" eaLnBrk="1" latinLnBrk="0" hangingPunct="1">
                        <a:spcBef>
                          <a:spcPts val="0"/>
                        </a:spcBef>
                        <a:spcAft>
                          <a:spcPts val="0"/>
                        </a:spcAft>
                        <a:buFont typeface="Arial" panose="020B0604020202020204" pitchFamily="34" charset="0"/>
                        <a:buChar char="•"/>
                      </a:pPr>
                      <a:r>
                        <a:rPr lang="en-US" sz="2400" kern="1200" dirty="0">
                          <a:solidFill>
                            <a:srgbClr val="000000"/>
                          </a:solidFill>
                          <a:effectLst/>
                          <a:latin typeface="+mn-lt"/>
                          <a:ea typeface="Calibri"/>
                          <a:cs typeface="Times New Roman"/>
                        </a:rPr>
                        <a:t>Monitor the development, implementation, evaluation, and dissemination of evidence-based strategies aiming at decreasing </a:t>
                      </a:r>
                      <a:r>
                        <a:rPr lang="en-US" sz="2400" kern="1200" dirty="0" smtClean="0">
                          <a:solidFill>
                            <a:srgbClr val="000000"/>
                          </a:solidFill>
                          <a:effectLst/>
                          <a:latin typeface="+mn-lt"/>
                          <a:ea typeface="Calibri"/>
                          <a:cs typeface="Times New Roman"/>
                        </a:rPr>
                        <a:t>CHD</a:t>
                      </a:r>
                      <a:endParaRPr lang="en-US" sz="2400" kern="1200" dirty="0">
                        <a:solidFill>
                          <a:srgbClr val="000000"/>
                        </a:solidFill>
                        <a:effectLst/>
                        <a:latin typeface="+mn-lt"/>
                        <a:ea typeface="Calibri"/>
                        <a:cs typeface="Times New Roman"/>
                      </a:endParaRPr>
                    </a:p>
                    <a:p>
                      <a:pPr marL="171450" marR="0" lvl="0" indent="-171450" algn="l" defTabSz="914400" rtl="0" eaLnBrk="1" latinLnBrk="0" hangingPunct="1">
                        <a:spcBef>
                          <a:spcPts val="0"/>
                        </a:spcBef>
                        <a:spcAft>
                          <a:spcPts val="0"/>
                        </a:spcAft>
                        <a:buFont typeface="Arial" panose="020B0604020202020204" pitchFamily="34" charset="0"/>
                        <a:buChar char="•"/>
                      </a:pPr>
                      <a:r>
                        <a:rPr lang="en-US" sz="2400" kern="1200" dirty="0">
                          <a:solidFill>
                            <a:srgbClr val="000000"/>
                          </a:solidFill>
                          <a:effectLst/>
                          <a:latin typeface="+mn-lt"/>
                          <a:ea typeface="Calibri"/>
                          <a:cs typeface="Times New Roman"/>
                        </a:rPr>
                        <a:t>Monitor strategies to increase participation of underserved health disparity populations in cancer-related studies, including clinical trials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a:spcBef>
                          <a:spcPts val="0"/>
                        </a:spcBef>
                        <a:spcAft>
                          <a:spcPts val="0"/>
                        </a:spcAft>
                        <a:buFont typeface="Symbol"/>
                        <a:buNone/>
                      </a:pPr>
                      <a:r>
                        <a:rPr lang="en-US" sz="2400" dirty="0">
                          <a:solidFill>
                            <a:srgbClr val="000000"/>
                          </a:solidFill>
                          <a:effectLst/>
                          <a:latin typeface="+mn-lt"/>
                          <a:ea typeface="Calibri"/>
                          <a:cs typeface="Times New Roman"/>
                        </a:rPr>
                        <a:t>Effectiveness of the cancer outreach program at the community level and disseminate findings to the partnership and community members, </a:t>
                      </a:r>
                      <a:endParaRPr lang="en-US" sz="2400" dirty="0" smtClean="0">
                        <a:solidFill>
                          <a:srgbClr val="000000"/>
                        </a:solidFill>
                        <a:effectLst/>
                        <a:latin typeface="+mn-lt"/>
                        <a:ea typeface="Calibri"/>
                        <a:cs typeface="Times New Roman"/>
                      </a:endParaRPr>
                    </a:p>
                    <a:p>
                      <a:pPr marL="0" marR="0" lvl="0" indent="0" algn="l">
                        <a:spcBef>
                          <a:spcPts val="0"/>
                        </a:spcBef>
                        <a:spcAft>
                          <a:spcPts val="0"/>
                        </a:spcAft>
                        <a:buFont typeface="Symbol"/>
                        <a:buNone/>
                      </a:pPr>
                      <a:r>
                        <a:rPr lang="en-US" sz="2400" dirty="0" smtClean="0">
                          <a:solidFill>
                            <a:srgbClr val="000000"/>
                          </a:solidFill>
                          <a:effectLst/>
                          <a:latin typeface="+mn-lt"/>
                          <a:ea typeface="Calibri"/>
                          <a:cs typeface="Times New Roman"/>
                        </a:rPr>
                        <a:t>    which </a:t>
                      </a:r>
                      <a:r>
                        <a:rPr lang="en-US" sz="2400" dirty="0">
                          <a:solidFill>
                            <a:srgbClr val="000000"/>
                          </a:solidFill>
                          <a:effectLst/>
                          <a:latin typeface="+mn-lt"/>
                          <a:ea typeface="Calibri"/>
                          <a:cs typeface="Times New Roman"/>
                        </a:rPr>
                        <a:t>can range from number of people served to specific behavior change outcomes</a:t>
                      </a:r>
                      <a:endParaRPr lang="en-US" sz="2400" dirty="0">
                        <a:effectLst/>
                        <a:latin typeface="+mn-lt"/>
                        <a:ea typeface="Calibri"/>
                        <a:cs typeface="Times New Roman"/>
                      </a:endParaRPr>
                    </a:p>
                    <a:p>
                      <a:pPr marL="0" marR="0" lvl="0" indent="0" algn="l">
                        <a:spcBef>
                          <a:spcPts val="0"/>
                        </a:spcBef>
                        <a:spcAft>
                          <a:spcPts val="0"/>
                        </a:spcAft>
                        <a:buFont typeface="Symbol"/>
                        <a:buNone/>
                      </a:pPr>
                      <a:r>
                        <a:rPr lang="en-US" sz="2400" dirty="0">
                          <a:solidFill>
                            <a:srgbClr val="000000"/>
                          </a:solidFill>
                          <a:effectLst/>
                          <a:latin typeface="+mn-lt"/>
                          <a:ea typeface="Calibri"/>
                          <a:cs typeface="Times New Roman"/>
                          <a:sym typeface="Symbol"/>
                        </a:rPr>
                        <a:t></a:t>
                      </a:r>
                      <a:r>
                        <a:rPr lang="en-US" sz="2400" dirty="0">
                          <a:solidFill>
                            <a:srgbClr val="000000"/>
                          </a:solidFill>
                          <a:effectLst/>
                          <a:latin typeface="+mn-lt"/>
                          <a:ea typeface="Calibri"/>
                          <a:cs typeface="Times New Roman"/>
                        </a:rPr>
                        <a:t> knowledge/awareness of cancer, cancer risks, cancer prevention and cancer screening</a:t>
                      </a:r>
                      <a:endParaRPr lang="en-US" sz="2400" dirty="0">
                        <a:effectLst/>
                        <a:latin typeface="+mn-lt"/>
                        <a:ea typeface="Calibri"/>
                        <a:cs typeface="Times New Roman"/>
                      </a:endParaRPr>
                    </a:p>
                    <a:p>
                      <a:pPr marL="0" marR="0" lvl="0" indent="0" algn="l">
                        <a:spcBef>
                          <a:spcPts val="0"/>
                        </a:spcBef>
                        <a:spcAft>
                          <a:spcPts val="0"/>
                        </a:spcAft>
                        <a:buFont typeface="Symbol"/>
                        <a:buNone/>
                      </a:pPr>
                      <a:r>
                        <a:rPr lang="en-US" sz="2400" dirty="0">
                          <a:solidFill>
                            <a:srgbClr val="000000"/>
                          </a:solidFill>
                          <a:effectLst/>
                          <a:latin typeface="+mn-lt"/>
                          <a:ea typeface="Calibri"/>
                          <a:cs typeface="Times New Roman"/>
                          <a:sym typeface="Symbol"/>
                        </a:rPr>
                        <a:t></a:t>
                      </a:r>
                      <a:r>
                        <a:rPr lang="en-US" sz="2400" dirty="0">
                          <a:solidFill>
                            <a:srgbClr val="000000"/>
                          </a:solidFill>
                          <a:effectLst/>
                          <a:latin typeface="+mn-lt"/>
                          <a:ea typeface="Calibri"/>
                          <a:cs typeface="Times New Roman"/>
                        </a:rPr>
                        <a:t> uptake of primary and secondary cancer prevention behaviors/strategies</a:t>
                      </a:r>
                      <a:endParaRPr lang="en-US" sz="2400" dirty="0">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61402">
                <a:tc>
                  <a:txBody>
                    <a:bodyPr/>
                    <a:lstStyle/>
                    <a:p>
                      <a:pPr marL="0" algn="ctr" defTabSz="914400" rtl="0" eaLnBrk="1" latinLnBrk="0" hangingPunct="1"/>
                      <a:r>
                        <a:rPr lang="en-US" sz="4000" b="1" kern="1200" dirty="0" smtClean="0">
                          <a:solidFill>
                            <a:schemeClr val="dk1"/>
                          </a:solidFill>
                          <a:latin typeface="+mn-lt"/>
                          <a:ea typeface="+mn-ea"/>
                          <a:cs typeface="+mn-cs"/>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171450" marR="0" lvl="0" indent="-171450" algn="l" defTabSz="914400" rtl="0" eaLnBrk="1" latinLnBrk="0" hangingPunct="1">
                        <a:spcBef>
                          <a:spcPts val="0"/>
                        </a:spcBef>
                        <a:spcAft>
                          <a:spcPts val="0"/>
                        </a:spcAft>
                        <a:buFont typeface="Arial" panose="020B0604020202020204" pitchFamily="34" charset="0"/>
                        <a:buChar char="•"/>
                      </a:pPr>
                      <a:r>
                        <a:rPr lang="en-US" sz="2400" kern="1200" dirty="0">
                          <a:solidFill>
                            <a:srgbClr val="000000"/>
                          </a:solidFill>
                          <a:effectLst/>
                          <a:latin typeface="+mn-lt"/>
                          <a:ea typeface="Calibri"/>
                          <a:cs typeface="Times New Roman"/>
                        </a:rPr>
                        <a:t>Same as #3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a:spcBef>
                          <a:spcPts val="0"/>
                        </a:spcBef>
                        <a:spcAft>
                          <a:spcPts val="0"/>
                        </a:spcAft>
                        <a:buFont typeface="Symbol"/>
                        <a:buNone/>
                      </a:pPr>
                      <a:r>
                        <a:rPr lang="en-US" sz="2400" dirty="0" smtClean="0">
                          <a:solidFill>
                            <a:srgbClr val="000000"/>
                          </a:solidFill>
                          <a:effectLst/>
                          <a:latin typeface="+mn-lt"/>
                          <a:ea typeface="Calibri"/>
                          <a:cs typeface="Times New Roman"/>
                          <a:sym typeface="Symbol"/>
                        </a:rPr>
                        <a:t></a:t>
                      </a:r>
                      <a:r>
                        <a:rPr lang="en-US" sz="2400" dirty="0" smtClean="0">
                          <a:solidFill>
                            <a:srgbClr val="000000"/>
                          </a:solidFill>
                          <a:effectLst/>
                          <a:latin typeface="+mn-lt"/>
                          <a:ea typeface="Calibri"/>
                          <a:cs typeface="Times New Roman"/>
                        </a:rPr>
                        <a:t> #</a:t>
                      </a:r>
                      <a:r>
                        <a:rPr lang="en-US" sz="2400" b="0" dirty="0" smtClean="0">
                          <a:solidFill>
                            <a:srgbClr val="000000"/>
                          </a:solidFill>
                          <a:effectLst/>
                          <a:latin typeface="+mn-lt"/>
                          <a:ea typeface="Calibri"/>
                          <a:cs typeface="Times New Roman"/>
                        </a:rPr>
                        <a:t> </a:t>
                      </a:r>
                      <a:r>
                        <a:rPr lang="en-US" sz="2400" b="0" dirty="0">
                          <a:solidFill>
                            <a:srgbClr val="000000"/>
                          </a:solidFill>
                          <a:effectLst/>
                          <a:latin typeface="+mn-lt"/>
                          <a:ea typeface="Calibri"/>
                          <a:cs typeface="Times New Roman"/>
                        </a:rPr>
                        <a:t>faculty </a:t>
                      </a:r>
                      <a:r>
                        <a:rPr lang="en-US" sz="2400" dirty="0">
                          <a:solidFill>
                            <a:srgbClr val="000000"/>
                          </a:solidFill>
                          <a:effectLst/>
                          <a:latin typeface="+mn-lt"/>
                          <a:ea typeface="Calibri"/>
                          <a:cs typeface="Times New Roman"/>
                        </a:rPr>
                        <a:t>engaged in cancer and CHD research and the number of recruitment/retention faculty </a:t>
                      </a:r>
                      <a:r>
                        <a:rPr lang="en-US" sz="2400" dirty="0" smtClean="0">
                          <a:solidFill>
                            <a:srgbClr val="000000"/>
                          </a:solidFill>
                          <a:effectLst/>
                          <a:latin typeface="+mn-lt"/>
                          <a:ea typeface="Calibri"/>
                          <a:cs typeface="Times New Roman"/>
                        </a:rPr>
                        <a:t>addressing</a:t>
                      </a:r>
                      <a:r>
                        <a:rPr lang="en-US" sz="2400" baseline="0" dirty="0" smtClean="0">
                          <a:solidFill>
                            <a:srgbClr val="000000"/>
                          </a:solidFill>
                          <a:effectLst/>
                          <a:latin typeface="+mn-lt"/>
                          <a:ea typeface="Calibri"/>
                          <a:cs typeface="Times New Roman"/>
                        </a:rPr>
                        <a:t> CHD</a:t>
                      </a:r>
                      <a:r>
                        <a:rPr lang="en-US" sz="2400" dirty="0" smtClean="0">
                          <a:solidFill>
                            <a:srgbClr val="000000"/>
                          </a:solidFill>
                          <a:effectLst/>
                          <a:latin typeface="+mn-lt"/>
                          <a:ea typeface="Calibri"/>
                          <a:cs typeface="Times New Roman"/>
                        </a:rPr>
                        <a:t> at </a:t>
                      </a:r>
                      <a:r>
                        <a:rPr lang="en-US" sz="2400" dirty="0">
                          <a:solidFill>
                            <a:srgbClr val="000000"/>
                          </a:solidFill>
                          <a:effectLst/>
                          <a:latin typeface="+mn-lt"/>
                          <a:ea typeface="Calibri"/>
                          <a:cs typeface="Times New Roman"/>
                        </a:rPr>
                        <a:t>the </a:t>
                      </a:r>
                      <a:r>
                        <a:rPr lang="en-US" sz="2400" dirty="0" smtClean="0">
                          <a:solidFill>
                            <a:srgbClr val="000000"/>
                          </a:solidFill>
                          <a:effectLst/>
                          <a:latin typeface="+mn-lt"/>
                          <a:ea typeface="Calibri"/>
                          <a:cs typeface="Times New Roman"/>
                        </a:rPr>
                        <a:t>CC</a:t>
                      </a:r>
                      <a:endParaRPr lang="en-US" sz="2400" dirty="0">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0" name="Rectangle 39"/>
          <p:cNvSpPr/>
          <p:nvPr/>
        </p:nvSpPr>
        <p:spPr bwMode="auto">
          <a:xfrm>
            <a:off x="14539081" y="19962261"/>
            <a:ext cx="35805956" cy="890481"/>
          </a:xfrm>
          <a:prstGeom prst="rect">
            <a:avLst/>
          </a:prstGeom>
          <a:solidFill>
            <a:srgbClr val="00549F"/>
          </a:solidFill>
          <a:ln w="9525" cap="flat" cmpd="sng" algn="ctr">
            <a:solidFill>
              <a:srgbClr val="00549F"/>
            </a:solidFill>
            <a:prstDash val="solid"/>
            <a:round/>
            <a:headEnd type="none" w="med" len="med"/>
            <a:tailEnd type="none" w="med" len="med"/>
          </a:ln>
          <a:effectLst/>
          <a:extLst/>
        </p:spPr>
        <p:txBody>
          <a:bodyPr anchor="b"/>
          <a:lstStyle/>
          <a:p>
            <a:pPr algn="ctr" defTabSz="5435600">
              <a:defRPr/>
            </a:pPr>
            <a:r>
              <a:rPr lang="en-US" sz="4800" dirty="0" smtClean="0">
                <a:solidFill>
                  <a:schemeClr val="bg1"/>
                </a:solidFill>
                <a:latin typeface="Calibri" pitchFamily="34" charset="0"/>
                <a:cs typeface="Calibri" pitchFamily="34" charset="0"/>
              </a:rPr>
              <a:t>Results: PACHE U54 Evaluation Matrix (summarized)</a:t>
            </a:r>
            <a:endParaRPr lang="en-US" sz="4800" dirty="0">
              <a:solidFill>
                <a:schemeClr val="bg1"/>
              </a:solidFill>
              <a:latin typeface="Calibri" pitchFamily="34" charset="0"/>
              <a:cs typeface="Calibri" pitchFamily="34" charset="0"/>
            </a:endParaRPr>
          </a:p>
        </p:txBody>
      </p:sp>
      <p:sp>
        <p:nvSpPr>
          <p:cNvPr id="18" name="TextBox 17"/>
          <p:cNvSpPr txBox="1"/>
          <p:nvPr/>
        </p:nvSpPr>
        <p:spPr>
          <a:xfrm>
            <a:off x="32247201" y="14749672"/>
            <a:ext cx="1683671" cy="584775"/>
          </a:xfrm>
          <a:prstGeom prst="rect">
            <a:avLst/>
          </a:prstGeom>
          <a:noFill/>
        </p:spPr>
        <p:txBody>
          <a:bodyPr wrap="square" rtlCol="0">
            <a:spAutoFit/>
          </a:bodyPr>
          <a:lstStyle/>
          <a:p>
            <a:r>
              <a:rPr lang="en-US" sz="3200" dirty="0" smtClean="0"/>
              <a:t>25%</a:t>
            </a:r>
            <a:endParaRPr lang="en-US" sz="3200" dirty="0"/>
          </a:p>
        </p:txBody>
      </p:sp>
      <p:sp>
        <p:nvSpPr>
          <p:cNvPr id="19" name="TextBox 18"/>
          <p:cNvSpPr txBox="1"/>
          <p:nvPr/>
        </p:nvSpPr>
        <p:spPr>
          <a:xfrm>
            <a:off x="32311806" y="17267389"/>
            <a:ext cx="1554463" cy="523220"/>
          </a:xfrm>
          <a:prstGeom prst="rect">
            <a:avLst/>
          </a:prstGeom>
          <a:noFill/>
        </p:spPr>
        <p:txBody>
          <a:bodyPr wrap="square" rtlCol="0">
            <a:spAutoFit/>
          </a:bodyPr>
          <a:lstStyle/>
          <a:p>
            <a:r>
              <a:rPr lang="en-US" dirty="0" smtClean="0"/>
              <a:t>20%</a:t>
            </a:r>
            <a:endParaRPr lang="en-US" dirty="0"/>
          </a:p>
        </p:txBody>
      </p:sp>
      <p:sp>
        <p:nvSpPr>
          <p:cNvPr id="25" name="TextBox 24"/>
          <p:cNvSpPr txBox="1"/>
          <p:nvPr/>
        </p:nvSpPr>
        <p:spPr>
          <a:xfrm>
            <a:off x="30400583" y="18250049"/>
            <a:ext cx="1365256" cy="523220"/>
          </a:xfrm>
          <a:prstGeom prst="rect">
            <a:avLst/>
          </a:prstGeom>
          <a:noFill/>
        </p:spPr>
        <p:txBody>
          <a:bodyPr wrap="square" rtlCol="0">
            <a:spAutoFit/>
          </a:bodyPr>
          <a:lstStyle/>
          <a:p>
            <a:r>
              <a:rPr lang="en-US" dirty="0" smtClean="0"/>
              <a:t>12.5%</a:t>
            </a:r>
            <a:endParaRPr lang="en-US" dirty="0"/>
          </a:p>
        </p:txBody>
      </p:sp>
      <p:sp>
        <p:nvSpPr>
          <p:cNvPr id="26" name="TextBox 25"/>
          <p:cNvSpPr txBox="1"/>
          <p:nvPr/>
        </p:nvSpPr>
        <p:spPr>
          <a:xfrm>
            <a:off x="28916677" y="17005779"/>
            <a:ext cx="1322560" cy="523220"/>
          </a:xfrm>
          <a:prstGeom prst="rect">
            <a:avLst/>
          </a:prstGeom>
          <a:noFill/>
        </p:spPr>
        <p:txBody>
          <a:bodyPr wrap="square" rtlCol="0">
            <a:spAutoFit/>
          </a:bodyPr>
          <a:lstStyle/>
          <a:p>
            <a:r>
              <a:rPr lang="en-US" dirty="0" smtClean="0"/>
              <a:t>17.5%</a:t>
            </a:r>
            <a:endParaRPr lang="en-US" dirty="0"/>
          </a:p>
        </p:txBody>
      </p:sp>
      <p:sp>
        <p:nvSpPr>
          <p:cNvPr id="27" name="TextBox 26"/>
          <p:cNvSpPr txBox="1"/>
          <p:nvPr/>
        </p:nvSpPr>
        <p:spPr>
          <a:xfrm>
            <a:off x="28788085" y="14849440"/>
            <a:ext cx="1249266" cy="523220"/>
          </a:xfrm>
          <a:prstGeom prst="rect">
            <a:avLst/>
          </a:prstGeom>
          <a:noFill/>
        </p:spPr>
        <p:txBody>
          <a:bodyPr wrap="square" rtlCol="0">
            <a:spAutoFit/>
          </a:bodyPr>
          <a:lstStyle/>
          <a:p>
            <a:r>
              <a:rPr lang="en-US" dirty="0" smtClean="0"/>
              <a:t>17.5%</a:t>
            </a:r>
            <a:endParaRPr lang="en-US" dirty="0"/>
          </a:p>
        </p:txBody>
      </p:sp>
      <p:sp>
        <p:nvSpPr>
          <p:cNvPr id="28" name="TextBox 27"/>
          <p:cNvSpPr txBox="1"/>
          <p:nvPr/>
        </p:nvSpPr>
        <p:spPr>
          <a:xfrm>
            <a:off x="30143170" y="13569384"/>
            <a:ext cx="1054854" cy="523220"/>
          </a:xfrm>
          <a:prstGeom prst="rect">
            <a:avLst/>
          </a:prstGeom>
          <a:noFill/>
        </p:spPr>
        <p:txBody>
          <a:bodyPr wrap="square" rtlCol="0">
            <a:spAutoFit/>
          </a:bodyPr>
          <a:lstStyle/>
          <a:p>
            <a:r>
              <a:rPr lang="en-US" dirty="0" smtClean="0"/>
              <a:t>7.5%</a:t>
            </a:r>
            <a:endParaRPr lang="en-US" dirty="0"/>
          </a:p>
        </p:txBody>
      </p:sp>
      <p:pic>
        <p:nvPicPr>
          <p:cNvPr id="1029" name="Picture 5"/>
          <p:cNvPicPr>
            <a:picLocks noChangeAspect="1" noChangeArrowheads="1"/>
          </p:cNvPicPr>
          <p:nvPr/>
        </p:nvPicPr>
        <p:blipFill rotWithShape="1">
          <a:blip r:embed="rId13">
            <a:extLst>
              <a:ext uri="{28A0092B-C50C-407E-A947-70E740481C1C}">
                <a14:useLocalDpi xmlns:a14="http://schemas.microsoft.com/office/drawing/2010/main" val="0"/>
              </a:ext>
            </a:extLst>
          </a:blip>
          <a:srcRect l="1066" t="6986" r="3665" b="1291"/>
          <a:stretch/>
        </p:blipFill>
        <p:spPr bwMode="auto">
          <a:xfrm>
            <a:off x="39928200" y="12952828"/>
            <a:ext cx="9389230" cy="6879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35"/>
          <p:cNvSpPr txBox="1"/>
          <p:nvPr/>
        </p:nvSpPr>
        <p:spPr>
          <a:xfrm>
            <a:off x="44166056" y="14326220"/>
            <a:ext cx="1323965" cy="523220"/>
          </a:xfrm>
          <a:prstGeom prst="rect">
            <a:avLst/>
          </a:prstGeom>
          <a:noFill/>
        </p:spPr>
        <p:txBody>
          <a:bodyPr wrap="square" rtlCol="0">
            <a:spAutoFit/>
          </a:bodyPr>
          <a:lstStyle/>
          <a:p>
            <a:r>
              <a:rPr lang="en-US" dirty="0" smtClean="0"/>
              <a:t>22%</a:t>
            </a:r>
            <a:endParaRPr lang="en-US" dirty="0"/>
          </a:p>
        </p:txBody>
      </p:sp>
      <p:sp>
        <p:nvSpPr>
          <p:cNvPr id="37" name="TextBox 36"/>
          <p:cNvSpPr txBox="1"/>
          <p:nvPr/>
        </p:nvSpPr>
        <p:spPr>
          <a:xfrm>
            <a:off x="44805390" y="16780385"/>
            <a:ext cx="1624864" cy="523220"/>
          </a:xfrm>
          <a:prstGeom prst="rect">
            <a:avLst/>
          </a:prstGeom>
          <a:noFill/>
        </p:spPr>
        <p:txBody>
          <a:bodyPr wrap="square" rtlCol="0">
            <a:spAutoFit/>
          </a:bodyPr>
          <a:lstStyle/>
          <a:p>
            <a:r>
              <a:rPr lang="en-US" dirty="0" smtClean="0"/>
              <a:t>19%</a:t>
            </a:r>
            <a:endParaRPr lang="en-US" dirty="0"/>
          </a:p>
        </p:txBody>
      </p:sp>
      <p:sp>
        <p:nvSpPr>
          <p:cNvPr id="38" name="TextBox 37"/>
          <p:cNvSpPr txBox="1"/>
          <p:nvPr/>
        </p:nvSpPr>
        <p:spPr>
          <a:xfrm>
            <a:off x="43333316" y="18356374"/>
            <a:ext cx="1026867" cy="523220"/>
          </a:xfrm>
          <a:prstGeom prst="rect">
            <a:avLst/>
          </a:prstGeom>
          <a:noFill/>
        </p:spPr>
        <p:txBody>
          <a:bodyPr wrap="square" rtlCol="0">
            <a:spAutoFit/>
          </a:bodyPr>
          <a:lstStyle/>
          <a:p>
            <a:r>
              <a:rPr lang="en-US" dirty="0" smtClean="0"/>
              <a:t>11%</a:t>
            </a:r>
            <a:endParaRPr lang="en-US" dirty="0"/>
          </a:p>
        </p:txBody>
      </p:sp>
      <p:sp>
        <p:nvSpPr>
          <p:cNvPr id="41" name="TextBox 40"/>
          <p:cNvSpPr txBox="1"/>
          <p:nvPr/>
        </p:nvSpPr>
        <p:spPr>
          <a:xfrm>
            <a:off x="40782074" y="16257165"/>
            <a:ext cx="1737341" cy="523220"/>
          </a:xfrm>
          <a:prstGeom prst="rect">
            <a:avLst/>
          </a:prstGeom>
          <a:noFill/>
        </p:spPr>
        <p:txBody>
          <a:bodyPr wrap="square" rtlCol="0">
            <a:spAutoFit/>
          </a:bodyPr>
          <a:lstStyle/>
          <a:p>
            <a:r>
              <a:rPr lang="en-US" dirty="0" smtClean="0"/>
              <a:t>37%</a:t>
            </a:r>
            <a:endParaRPr lang="en-US" dirty="0"/>
          </a:p>
        </p:txBody>
      </p:sp>
      <p:sp>
        <p:nvSpPr>
          <p:cNvPr id="47" name="TextBox 46"/>
          <p:cNvSpPr txBox="1"/>
          <p:nvPr/>
        </p:nvSpPr>
        <p:spPr>
          <a:xfrm>
            <a:off x="41925061" y="13830994"/>
            <a:ext cx="1737341" cy="523220"/>
          </a:xfrm>
          <a:prstGeom prst="rect">
            <a:avLst/>
          </a:prstGeom>
          <a:noFill/>
        </p:spPr>
        <p:txBody>
          <a:bodyPr wrap="square" rtlCol="0">
            <a:spAutoFit/>
          </a:bodyPr>
          <a:lstStyle/>
          <a:p>
            <a:r>
              <a:rPr lang="en-US" dirty="0" smtClean="0"/>
              <a:t>11%</a:t>
            </a:r>
            <a:endParaRPr lang="en-US" dirty="0"/>
          </a:p>
        </p:txBody>
      </p:sp>
      <p:pic>
        <p:nvPicPr>
          <p:cNvPr id="3" name="Picture 2"/>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27576" t="42099" r="28397" b="38014"/>
          <a:stretch/>
        </p:blipFill>
        <p:spPr bwMode="auto">
          <a:xfrm>
            <a:off x="44805390" y="28292133"/>
            <a:ext cx="2829215" cy="718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40326" t="18357" r="41306" b="62160"/>
          <a:stretch/>
        </p:blipFill>
        <p:spPr bwMode="auto">
          <a:xfrm>
            <a:off x="48073810" y="31074712"/>
            <a:ext cx="1094510" cy="653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rotWithShape="1">
          <a:blip r:embed="rId16">
            <a:extLst>
              <a:ext uri="{28A0092B-C50C-407E-A947-70E740481C1C}">
                <a14:useLocalDpi xmlns:a14="http://schemas.microsoft.com/office/drawing/2010/main" val="0"/>
              </a:ext>
            </a:extLst>
          </a:blip>
          <a:srcRect l="6591" t="17735" r="77649" b="70463"/>
          <a:stretch/>
        </p:blipFill>
        <p:spPr bwMode="auto">
          <a:xfrm>
            <a:off x="48828706" y="30428996"/>
            <a:ext cx="1278367" cy="538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5"/>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5786" t="11584" r="74668" b="73035"/>
          <a:stretch/>
        </p:blipFill>
        <p:spPr bwMode="auto">
          <a:xfrm>
            <a:off x="47537229" y="29117932"/>
            <a:ext cx="1422557" cy="629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50835" t="45509" r="18106" b="36820"/>
          <a:stretch/>
        </p:blipFill>
        <p:spPr bwMode="auto">
          <a:xfrm>
            <a:off x="46729542" y="30428996"/>
            <a:ext cx="1810126" cy="579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19">
            <a:extLst>
              <a:ext uri="{28A0092B-C50C-407E-A947-70E740481C1C}">
                <a14:useLocalDpi xmlns:a14="http://schemas.microsoft.com/office/drawing/2010/main" val="0"/>
              </a:ext>
            </a:extLst>
          </a:blip>
          <a:srcRect l="35985" t="17734" r="35833" b="70463"/>
          <a:stretch/>
        </p:blipFill>
        <p:spPr bwMode="auto">
          <a:xfrm>
            <a:off x="44806380" y="29138131"/>
            <a:ext cx="2563091" cy="603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6818" t="24452" r="5909" b="42143"/>
          <a:stretch/>
        </p:blipFill>
        <p:spPr bwMode="auto">
          <a:xfrm>
            <a:off x="44806380" y="31084582"/>
            <a:ext cx="3045893" cy="655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8295" t="17735" r="10852" b="68191"/>
          <a:stretch/>
        </p:blipFill>
        <p:spPr bwMode="auto">
          <a:xfrm>
            <a:off x="45169604" y="29823337"/>
            <a:ext cx="4757912" cy="465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10683" t="13405" r="67840" b="68192"/>
          <a:stretch/>
        </p:blipFill>
        <p:spPr bwMode="auto">
          <a:xfrm>
            <a:off x="44958682" y="30335780"/>
            <a:ext cx="1395359" cy="67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6" name="Picture 12"/>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39091" t="35493" r="23768" b="29014"/>
          <a:stretch/>
        </p:blipFill>
        <p:spPr bwMode="auto">
          <a:xfrm>
            <a:off x="49157489" y="29117932"/>
            <a:ext cx="1133099" cy="609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l="34091" t="30809" r="43295" b="44334"/>
          <a:stretch/>
        </p:blipFill>
        <p:spPr bwMode="auto">
          <a:xfrm>
            <a:off x="49330247" y="31084582"/>
            <a:ext cx="1024203" cy="633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8" name="Picture 14"/>
          <p:cNvPicPr>
            <a:picLocks noChangeAspect="1" noChangeArrowheads="1"/>
          </p:cNvPicPr>
          <p:nvPr/>
        </p:nvPicPr>
        <p:blipFill rotWithShape="1">
          <a:blip r:embed="rId25">
            <a:extLst>
              <a:ext uri="{28A0092B-C50C-407E-A947-70E740481C1C}">
                <a14:useLocalDpi xmlns:a14="http://schemas.microsoft.com/office/drawing/2010/main" val="0"/>
              </a:ext>
            </a:extLst>
          </a:blip>
          <a:srcRect l="21364" t="13497" r="47727" b="73006"/>
          <a:stretch/>
        </p:blipFill>
        <p:spPr bwMode="auto">
          <a:xfrm>
            <a:off x="47822946" y="28355043"/>
            <a:ext cx="2648050" cy="650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597300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2">
      <a:dk1>
        <a:srgbClr val="000000"/>
      </a:dk1>
      <a:lt1>
        <a:srgbClr val="FFFFFF"/>
      </a:lt1>
      <a:dk2>
        <a:srgbClr val="000000"/>
      </a:dk2>
      <a:lt2>
        <a:srgbClr val="E4F1F7"/>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54356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54356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27119</TotalTime>
  <Words>1223</Words>
  <Application>Microsoft Office PowerPoint</Application>
  <PresentationFormat>Custom</PresentationFormat>
  <Paragraphs>86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USF Health Sciences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Shana Rini</dc:creator>
  <cp:lastModifiedBy>McIntyre, Jessica</cp:lastModifiedBy>
  <cp:revision>724</cp:revision>
  <cp:lastPrinted>2019-09-12T16:29:37Z</cp:lastPrinted>
  <dcterms:created xsi:type="dcterms:W3CDTF">2004-12-27T19:48:11Z</dcterms:created>
  <dcterms:modified xsi:type="dcterms:W3CDTF">2019-09-12T16:41:44Z</dcterms:modified>
</cp:coreProperties>
</file>