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7" r:id="rId4"/>
    <p:sldId id="270" r:id="rId5"/>
    <p:sldId id="269" r:id="rId6"/>
    <p:sldId id="271" r:id="rId7"/>
    <p:sldId id="272" r:id="rId8"/>
    <p:sldId id="273" r:id="rId9"/>
    <p:sldId id="259" r:id="rId10"/>
    <p:sldId id="264" r:id="rId11"/>
    <p:sldId id="274" r:id="rId12"/>
    <p:sldId id="260" r:id="rId13"/>
    <p:sldId id="275" r:id="rId14"/>
    <p:sldId id="268" r:id="rId15"/>
    <p:sldId id="277" r:id="rId16"/>
    <p:sldId id="278" r:id="rId17"/>
    <p:sldId id="279" r:id="rId18"/>
    <p:sldId id="266" r:id="rId19"/>
    <p:sldId id="261" r:id="rId20"/>
    <p:sldId id="282" r:id="rId21"/>
    <p:sldId id="265" r:id="rId22"/>
    <p:sldId id="281" r:id="rId23"/>
    <p:sldId id="280" r:id="rId24"/>
    <p:sldId id="267" r:id="rId25"/>
    <p:sldId id="262"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1E9"/>
    <a:srgbClr val="860000"/>
    <a:srgbClr val="FADD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50" autoAdjust="0"/>
  </p:normalViewPr>
  <p:slideViewPr>
    <p:cSldViewPr snapToGrid="0">
      <p:cViewPr varScale="1">
        <p:scale>
          <a:sx n="78" d="100"/>
          <a:sy n="78" d="100"/>
        </p:scale>
        <p:origin x="3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C0EC9-1B07-408A-A50A-AAF94C5A8842}" type="datetimeFigureOut">
              <a:rPr lang="en-US" smtClean="0"/>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38FB2-22A7-4BAB-B2AC-EB8D611A2F6C}" type="slidenum">
              <a:rPr lang="en-US" smtClean="0"/>
              <a:t>‹#›</a:t>
            </a:fld>
            <a:endParaRPr lang="en-US"/>
          </a:p>
        </p:txBody>
      </p:sp>
    </p:spTree>
    <p:extLst>
      <p:ext uri="{BB962C8B-B14F-4D97-AF65-F5344CB8AC3E}">
        <p14:creationId xmlns:p14="http://schemas.microsoft.com/office/powerpoint/2010/main" val="939292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afternoon and thank you for attending my presentation “Getting People into History Means Going Out of the Box” that discusses the outreach conducted to promote the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General Hospital Collection as a second-year National Library of Medicine Fellow at Northwestern’s </a:t>
            </a:r>
            <a:r>
              <a:rPr lang="en-US" sz="1200" kern="1200" dirty="0" err="1">
                <a:solidFill>
                  <a:schemeClr val="tx1"/>
                </a:solidFill>
                <a:effectLst/>
                <a:latin typeface="+mn-lt"/>
                <a:ea typeface="+mn-ea"/>
                <a:cs typeface="+mn-cs"/>
              </a:rPr>
              <a:t>Galter</a:t>
            </a:r>
            <a:r>
              <a:rPr lang="en-US" sz="1200" kern="1200" dirty="0">
                <a:solidFill>
                  <a:schemeClr val="tx1"/>
                </a:solidFill>
                <a:effectLst/>
                <a:latin typeface="+mn-lt"/>
                <a:ea typeface="+mn-ea"/>
                <a:cs typeface="+mn-cs"/>
              </a:rPr>
              <a:t> Health Sciences Library &amp; Learning Center.</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a:t>
            </a:fld>
            <a:endParaRPr lang="en-US"/>
          </a:p>
        </p:txBody>
      </p:sp>
    </p:spTree>
    <p:extLst>
      <p:ext uri="{BB962C8B-B14F-4D97-AF65-F5344CB8AC3E}">
        <p14:creationId xmlns:p14="http://schemas.microsoft.com/office/powerpoint/2010/main" val="153887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team employed a variety of virtual platforms to draw attention to the event from social media to the digital signage on monitors at </a:t>
            </a:r>
            <a:r>
              <a:rPr lang="en-US" sz="1200" kern="1200" dirty="0" err="1">
                <a:solidFill>
                  <a:schemeClr val="tx1"/>
                </a:solidFill>
                <a:effectLst/>
                <a:latin typeface="+mn-lt"/>
                <a:ea typeface="+mn-ea"/>
                <a:cs typeface="+mn-cs"/>
              </a:rPr>
              <a:t>Galter</a:t>
            </a:r>
            <a:r>
              <a:rPr lang="en-US" sz="1200" kern="1200" dirty="0">
                <a:solidFill>
                  <a:schemeClr val="tx1"/>
                </a:solidFill>
                <a:effectLst/>
                <a:latin typeface="+mn-lt"/>
                <a:ea typeface="+mn-ea"/>
                <a:cs typeface="+mn-cs"/>
              </a:rPr>
              <a:t> Library. Other Northwestern departments and some of the veteran’s associations contributed to spreading the word.</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10</a:t>
            </a:fld>
            <a:endParaRPr lang="en-US"/>
          </a:p>
        </p:txBody>
      </p:sp>
    </p:spTree>
    <p:extLst>
      <p:ext uri="{BB962C8B-B14F-4D97-AF65-F5344CB8AC3E}">
        <p14:creationId xmlns:p14="http://schemas.microsoft.com/office/powerpoint/2010/main" val="52119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posted paper flyers around the Library and emailed them to groups  that shared them with their members physically and electronically.</a:t>
            </a:r>
          </a:p>
        </p:txBody>
      </p:sp>
      <p:sp>
        <p:nvSpPr>
          <p:cNvPr id="4" name="Slide Number Placeholder 3"/>
          <p:cNvSpPr>
            <a:spLocks noGrp="1"/>
          </p:cNvSpPr>
          <p:nvPr>
            <p:ph type="sldNum" sz="quarter" idx="5"/>
          </p:nvPr>
        </p:nvSpPr>
        <p:spPr/>
        <p:txBody>
          <a:bodyPr/>
          <a:lstStyle/>
          <a:p>
            <a:fld id="{E5838FB2-22A7-4BAB-B2AC-EB8D611A2F6C}" type="slidenum">
              <a:rPr lang="en-US" smtClean="0"/>
              <a:t>11</a:t>
            </a:fld>
            <a:endParaRPr lang="en-US"/>
          </a:p>
        </p:txBody>
      </p:sp>
    </p:spTree>
    <p:extLst>
      <p:ext uri="{BB962C8B-B14F-4D97-AF65-F5344CB8AC3E}">
        <p14:creationId xmlns:p14="http://schemas.microsoft.com/office/powerpoint/2010/main" val="358120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we collaborated with the Feinberg School of Medicine’s Office of Communication to garner outside publicity. A promotion for the event was aired on WBEZ the morning of the event and then a write up was posted on the website a few days later. It was also covered by the Chicago Tribune.</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12</a:t>
            </a:fld>
            <a:endParaRPr lang="en-US"/>
          </a:p>
        </p:txBody>
      </p:sp>
    </p:spTree>
    <p:extLst>
      <p:ext uri="{BB962C8B-B14F-4D97-AF65-F5344CB8AC3E}">
        <p14:creationId xmlns:p14="http://schemas.microsoft.com/office/powerpoint/2010/main" val="407220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a:t>
            </a:r>
            <a:r>
              <a:rPr lang="en-US" sz="1200" kern="1200" dirty="0" err="1">
                <a:solidFill>
                  <a:schemeClr val="tx1"/>
                </a:solidFill>
                <a:effectLst/>
                <a:latin typeface="+mn-lt"/>
                <a:ea typeface="+mn-ea"/>
                <a:cs typeface="+mn-cs"/>
              </a:rPr>
              <a:t>Galter</a:t>
            </a:r>
            <a:r>
              <a:rPr lang="en-US" sz="1200" kern="1200" dirty="0">
                <a:solidFill>
                  <a:schemeClr val="tx1"/>
                </a:solidFill>
                <a:effectLst/>
                <a:latin typeface="+mn-lt"/>
                <a:ea typeface="+mn-ea"/>
                <a:cs typeface="+mn-cs"/>
              </a:rPr>
              <a:t> Library was undergoing renovations, we could not install a physical exhibit. Inspired by the traveling exhibits of the National Library of Medicine, we designed our own banner display to be shown at the event that could be brought out for other occasions. Corinne generated the panels in PowerPoint using text and images that I had written and selected and then Mary Anne and Karen converted them into PDFS and transferred them over to </a:t>
            </a:r>
            <a:r>
              <a:rPr lang="en-US" sz="1200" kern="1200" dirty="0" err="1">
                <a:solidFill>
                  <a:schemeClr val="tx1"/>
                </a:solidFill>
                <a:effectLst/>
                <a:latin typeface="+mn-lt"/>
                <a:ea typeface="+mn-ea"/>
                <a:cs typeface="+mn-cs"/>
              </a:rPr>
              <a:t>VistaPrint</a:t>
            </a:r>
            <a:r>
              <a:rPr lang="en-US" sz="1200" kern="1200" dirty="0">
                <a:solidFill>
                  <a:schemeClr val="tx1"/>
                </a:solidFill>
                <a:effectLst/>
                <a:latin typeface="+mn-lt"/>
                <a:ea typeface="+mn-ea"/>
                <a:cs typeface="+mn-cs"/>
              </a:rPr>
              <a:t>. This experience taught us the importance of establishing the color scheme and design elements early in the process, getting a better sense of the word count before jumping into creation, and leaving enough time for revision given the number of details.</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13</a:t>
            </a:fld>
            <a:endParaRPr lang="en-US"/>
          </a:p>
        </p:txBody>
      </p:sp>
    </p:spTree>
    <p:extLst>
      <p:ext uri="{BB962C8B-B14F-4D97-AF65-F5344CB8AC3E}">
        <p14:creationId xmlns:p14="http://schemas.microsoft.com/office/powerpoint/2010/main" val="224795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course of the project, we had the opportunity to meet the great-nephew of Katherine Baltz Hayes, who acted as the Unit’s chief nurse, and he allowed us to show parts of a 2005 interview she did with the Army Nursing Corps. I selected four clips, and Karen, using Adobe Premier Pro, edited and combined these segments into a presentation. We also added closed captions to be 508 compliant.</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14</a:t>
            </a:fld>
            <a:endParaRPr lang="en-US"/>
          </a:p>
        </p:txBody>
      </p:sp>
    </p:spTree>
    <p:extLst>
      <p:ext uri="{BB962C8B-B14F-4D97-AF65-F5344CB8AC3E}">
        <p14:creationId xmlns:p14="http://schemas.microsoft.com/office/powerpoint/2010/main" val="169815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component of the event was a tribute video set to the World II Army song “Over Hill, over Dale” that we believed would instill the audience with the spirit we wanted the ceremony to have while also providing something aesthetically pleasing to those who arrived early.</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15</a:t>
            </a:fld>
            <a:endParaRPr lang="en-US"/>
          </a:p>
        </p:txBody>
      </p:sp>
    </p:spTree>
    <p:extLst>
      <p:ext uri="{BB962C8B-B14F-4D97-AF65-F5344CB8AC3E}">
        <p14:creationId xmlns:p14="http://schemas.microsoft.com/office/powerpoint/2010/main" val="206530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Around 20 family members of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General Hospital Unit attended, traveling from all over the United States. Not wanting to put anyone on the spot or emphasize a particular type of experience over another, we had each person during the event stand and briefly discuss who they were attending for. This was by far the most heartfelt and memorable aspect of the entire program. The families, reminiscing, were very knowledgeable about their relative’s role in the War, and the audience really enjoyed hearing their stories. </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16</a:t>
            </a:fld>
            <a:endParaRPr lang="en-US"/>
          </a:p>
        </p:txBody>
      </p:sp>
    </p:spTree>
    <p:extLst>
      <p:ext uri="{BB962C8B-B14F-4D97-AF65-F5344CB8AC3E}">
        <p14:creationId xmlns:p14="http://schemas.microsoft.com/office/powerpoint/2010/main" val="56781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team debated how to incorporate living veterans into the schedule. We ultimately chose to applaud those who are currently serving or have served, mention some of the hardships veterans today face in the director’s closing remarks, and list some Chicago associations that aide veterans on the back of the program.  </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17</a:t>
            </a:fld>
            <a:endParaRPr lang="en-US"/>
          </a:p>
        </p:txBody>
      </p:sp>
    </p:spTree>
    <p:extLst>
      <p:ext uri="{BB962C8B-B14F-4D97-AF65-F5344CB8AC3E}">
        <p14:creationId xmlns:p14="http://schemas.microsoft.com/office/powerpoint/2010/main" val="39590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we partnered with Susan </a:t>
            </a:r>
            <a:r>
              <a:rPr lang="en-US" sz="1200" kern="1200" dirty="0" err="1">
                <a:solidFill>
                  <a:schemeClr val="tx1"/>
                </a:solidFill>
                <a:effectLst/>
                <a:latin typeface="+mn-lt"/>
                <a:ea typeface="+mn-ea"/>
                <a:cs typeface="+mn-cs"/>
              </a:rPr>
              <a:t>Sacharski</a:t>
            </a:r>
            <a:r>
              <a:rPr lang="en-US" sz="1200" kern="1200" dirty="0">
                <a:solidFill>
                  <a:schemeClr val="tx1"/>
                </a:solidFill>
                <a:effectLst/>
                <a:latin typeface="+mn-lt"/>
                <a:ea typeface="+mn-ea"/>
                <a:cs typeface="+mn-cs"/>
              </a:rPr>
              <a:t>, who is the archivist at Northwestern University Memorial Medical Archives, in showcasing the papers and memorabilia physically in the Library and had a large monitor in the corner for guests to explore the digital exhibit.  </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18</a:t>
            </a:fld>
            <a:endParaRPr lang="en-US"/>
          </a:p>
        </p:txBody>
      </p:sp>
    </p:spTree>
    <p:extLst>
      <p:ext uri="{BB962C8B-B14F-4D97-AF65-F5344CB8AC3E}">
        <p14:creationId xmlns:p14="http://schemas.microsoft.com/office/powerpoint/2010/main" val="267758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were countless other aspects of planning the event. One of the best actions the team took was recruiting our Library colleagues to assist that day carrying out tasks like directing guests, distributing programs, and setting-up and breaking down the room.</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19</a:t>
            </a:fld>
            <a:endParaRPr lang="en-US"/>
          </a:p>
        </p:txBody>
      </p:sp>
    </p:spTree>
    <p:extLst>
      <p:ext uri="{BB962C8B-B14F-4D97-AF65-F5344CB8AC3E}">
        <p14:creationId xmlns:p14="http://schemas.microsoft.com/office/powerpoint/2010/main" val="288289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WWII, Northwestern University </a:t>
            </a:r>
            <a:r>
              <a:rPr lang="en-US" dirty="0" err="1"/>
              <a:t>physcians</a:t>
            </a:r>
            <a:r>
              <a:rPr lang="en-US" dirty="0"/>
              <a:t> and dentists, Chicago-area nurses, and enlisted men from all over the country treated their ill and injured  comrades in Algeria and Italy as the 12</a:t>
            </a:r>
            <a:r>
              <a:rPr lang="en-US" baseline="30000" dirty="0"/>
              <a:t>th</a:t>
            </a:r>
            <a:r>
              <a:rPr lang="en-US" dirty="0"/>
              <a:t> General Hospital Unit.</a:t>
            </a:r>
          </a:p>
        </p:txBody>
      </p:sp>
      <p:sp>
        <p:nvSpPr>
          <p:cNvPr id="4" name="Slide Number Placeholder 3"/>
          <p:cNvSpPr>
            <a:spLocks noGrp="1"/>
          </p:cNvSpPr>
          <p:nvPr>
            <p:ph type="sldNum" sz="quarter" idx="5"/>
          </p:nvPr>
        </p:nvSpPr>
        <p:spPr/>
        <p:txBody>
          <a:bodyPr/>
          <a:lstStyle/>
          <a:p>
            <a:fld id="{E5838FB2-22A7-4BAB-B2AC-EB8D611A2F6C}" type="slidenum">
              <a:rPr lang="en-US" smtClean="0"/>
              <a:t>2</a:t>
            </a:fld>
            <a:endParaRPr lang="en-US"/>
          </a:p>
        </p:txBody>
      </p:sp>
    </p:spTree>
    <p:extLst>
      <p:ext uri="{BB962C8B-B14F-4D97-AF65-F5344CB8AC3E}">
        <p14:creationId xmlns:p14="http://schemas.microsoft.com/office/powerpoint/2010/main" val="2664953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Between 150 and 160 individuals physically attended the event with more than 10 people watching remotely.  We received positive reviews at the time of event and in the weeks following. Of course, there were mishaps ranging from issues with remote access due to having to change our room to underwhelming participation in the tours. Nevertheless, there is no question that the event and initiatives we carried out to market it, raised awareness about the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General Hospital Collection and the fact that the Library, houses other historical materials that tell the story not only of Northwestern but also Chicago, which is why it was so nice to have a broader community present.</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20</a:t>
            </a:fld>
            <a:endParaRPr lang="en-US"/>
          </a:p>
        </p:txBody>
      </p:sp>
    </p:spTree>
    <p:extLst>
      <p:ext uri="{BB962C8B-B14F-4D97-AF65-F5344CB8AC3E}">
        <p14:creationId xmlns:p14="http://schemas.microsoft.com/office/powerpoint/2010/main" val="367043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immediate aftermath of the event, the Library received a few in-person and remote reference requests about the collection, primarily from relatives but also from those who had read the Chicago Tribune article who wanted to see the banners. There presently are no concrete metrics for how many individuals outside of the Library have looked at the digital exhibit, finding aid, or content on </a:t>
            </a:r>
            <a:r>
              <a:rPr lang="en-US" sz="1200" kern="1200" dirty="0" err="1">
                <a:solidFill>
                  <a:schemeClr val="tx1"/>
                </a:solidFill>
                <a:effectLst/>
                <a:latin typeface="+mn-lt"/>
                <a:ea typeface="+mn-ea"/>
                <a:cs typeface="+mn-cs"/>
              </a:rPr>
              <a:t>DigitalHub</a:t>
            </a:r>
            <a:r>
              <a:rPr lang="en-US" sz="1200" kern="1200" dirty="0">
                <a:solidFill>
                  <a:schemeClr val="tx1"/>
                </a:solidFill>
                <a:effectLst/>
                <a:latin typeface="+mn-lt"/>
                <a:ea typeface="+mn-ea"/>
                <a:cs typeface="+mn-cs"/>
              </a:rPr>
              <a:t>. The banner display, which served as a model for a subsequent exhibit about women in Northwestern Medical School, has been featured at the First Division Museum at Cantigny Park, Illinois and may in the future travel other locations in the Chicago area. We have also highlighted the collection and our efforts to champion it at conferences like the Chicago Area Medical Archivists meeting last fall.</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21</a:t>
            </a:fld>
            <a:endParaRPr lang="en-US"/>
          </a:p>
        </p:txBody>
      </p:sp>
    </p:spTree>
    <p:extLst>
      <p:ext uri="{BB962C8B-B14F-4D97-AF65-F5344CB8AC3E}">
        <p14:creationId xmlns:p14="http://schemas.microsoft.com/office/powerpoint/2010/main" val="2980789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engaging in this project, we learned several lessons that will guide us in future special collection ventures. Among the most important include: ensuring that the event remains focused on a central theme, dialing back on some proposed ideas and prioritize amongst the ones selected, the value of debriefing about experiences and hard numerical figures as evidenced in the graph about how we utilized our budget to make more informed decisions, and finally how essential it is to assemble a team with assorted talents and capabilities, especially when operating with a limited budget.</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22</a:t>
            </a:fld>
            <a:endParaRPr lang="en-US"/>
          </a:p>
        </p:txBody>
      </p:sp>
    </p:spTree>
    <p:extLst>
      <p:ext uri="{BB962C8B-B14F-4D97-AF65-F5344CB8AC3E}">
        <p14:creationId xmlns:p14="http://schemas.microsoft.com/office/powerpoint/2010/main" val="146233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like to acknowledge those on my team and others at </a:t>
            </a:r>
            <a:r>
              <a:rPr lang="en-US" sz="1200" kern="1200" dirty="0" err="1">
                <a:solidFill>
                  <a:schemeClr val="tx1"/>
                </a:solidFill>
                <a:effectLst/>
                <a:latin typeface="+mn-lt"/>
                <a:ea typeface="+mn-ea"/>
                <a:cs typeface="+mn-cs"/>
              </a:rPr>
              <a:t>Galter</a:t>
            </a:r>
            <a:r>
              <a:rPr lang="en-US" sz="1200" kern="1200" dirty="0">
                <a:solidFill>
                  <a:schemeClr val="tx1"/>
                </a:solidFill>
                <a:effectLst/>
                <a:latin typeface="+mn-lt"/>
                <a:ea typeface="+mn-ea"/>
                <a:cs typeface="+mn-cs"/>
              </a:rPr>
              <a:t> who contributed to making the event a success. </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23</a:t>
            </a:fld>
            <a:endParaRPr lang="en-US"/>
          </a:p>
        </p:txBody>
      </p:sp>
    </p:spTree>
    <p:extLst>
      <p:ext uri="{BB962C8B-B14F-4D97-AF65-F5344CB8AC3E}">
        <p14:creationId xmlns:p14="http://schemas.microsoft.com/office/powerpoint/2010/main" val="2832082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met weekly from late May through Mid-August to discuss our ideas and progress. Documents were shared in Box for both organizational and transparency purposes, and we also communicated via email.  Over the course of the project, we discovered that some forms of communication were better suited for certain activities than others.</a:t>
            </a:r>
          </a:p>
        </p:txBody>
      </p:sp>
      <p:sp>
        <p:nvSpPr>
          <p:cNvPr id="4" name="Slide Number Placeholder 3"/>
          <p:cNvSpPr>
            <a:spLocks noGrp="1"/>
          </p:cNvSpPr>
          <p:nvPr>
            <p:ph type="sldNum" sz="quarter" idx="5"/>
          </p:nvPr>
        </p:nvSpPr>
        <p:spPr/>
        <p:txBody>
          <a:bodyPr/>
          <a:lstStyle/>
          <a:p>
            <a:fld id="{E5838FB2-22A7-4BAB-B2AC-EB8D611A2F6C}" type="slidenum">
              <a:rPr lang="en-US" smtClean="0"/>
              <a:t>25</a:t>
            </a:fld>
            <a:endParaRPr lang="en-US"/>
          </a:p>
        </p:txBody>
      </p:sp>
    </p:spTree>
    <p:extLst>
      <p:ext uri="{BB962C8B-B14F-4D97-AF65-F5344CB8AC3E}">
        <p14:creationId xmlns:p14="http://schemas.microsoft.com/office/powerpoint/2010/main" val="515732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part of my fellowship, I processed the collection of James A. Conner and Michael L. Mason, who served in the Unit, producing the finding aid, uploading images and documents into </a:t>
            </a:r>
            <a:r>
              <a:rPr lang="en-US" sz="1200" kern="1200" dirty="0" err="1">
                <a:solidFill>
                  <a:schemeClr val="tx1"/>
                </a:solidFill>
                <a:effectLst/>
                <a:latin typeface="+mn-lt"/>
                <a:ea typeface="+mn-ea"/>
                <a:cs typeface="+mn-cs"/>
              </a:rPr>
              <a:t>Galter’s</a:t>
            </a:r>
            <a:r>
              <a:rPr lang="en-US" sz="1200" kern="1200" dirty="0">
                <a:solidFill>
                  <a:schemeClr val="tx1"/>
                </a:solidFill>
                <a:effectLst/>
                <a:latin typeface="+mn-lt"/>
                <a:ea typeface="+mn-ea"/>
                <a:cs typeface="+mn-cs"/>
              </a:rPr>
              <a:t> digital repository, </a:t>
            </a:r>
            <a:r>
              <a:rPr lang="en-US" sz="1200" kern="1200" dirty="0" err="1">
                <a:solidFill>
                  <a:schemeClr val="tx1"/>
                </a:solidFill>
                <a:effectLst/>
                <a:latin typeface="+mn-lt"/>
                <a:ea typeface="+mn-ea"/>
                <a:cs typeface="+mn-cs"/>
              </a:rPr>
              <a:t>DigitalHub</a:t>
            </a:r>
            <a:r>
              <a:rPr lang="en-US" sz="1200" kern="1200" dirty="0">
                <a:solidFill>
                  <a:schemeClr val="tx1"/>
                </a:solidFill>
                <a:effectLst/>
                <a:latin typeface="+mn-lt"/>
                <a:ea typeface="+mn-ea"/>
                <a:cs typeface="+mn-cs"/>
              </a:rPr>
              <a:t>, and creating an interactive digital exhibit. To draw attention to these resources and cultivate an interest in the collection, the director of the Library, Kristi Holmes, requested embarking on some sort of outreach initiative.</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3</a:t>
            </a:fld>
            <a:endParaRPr lang="en-US"/>
          </a:p>
        </p:txBody>
      </p:sp>
    </p:spTree>
    <p:extLst>
      <p:ext uri="{BB962C8B-B14F-4D97-AF65-F5344CB8AC3E}">
        <p14:creationId xmlns:p14="http://schemas.microsoft.com/office/powerpoint/2010/main" val="144672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the job of those in the Special Collections Working Group as well as Karen </a:t>
            </a:r>
            <a:r>
              <a:rPr lang="en-US" dirty="0" err="1"/>
              <a:t>Gutzman</a:t>
            </a:r>
            <a:r>
              <a:rPr lang="en-US" dirty="0"/>
              <a:t>, who was my Fellowship preceptor and Mary Anne </a:t>
            </a:r>
            <a:r>
              <a:rPr lang="en-US" dirty="0" err="1"/>
              <a:t>Zymaczynski</a:t>
            </a:r>
            <a:r>
              <a:rPr lang="en-US" dirty="0"/>
              <a:t>, who has design experience, to decide how we wanted to highlight the exhibit.</a:t>
            </a:r>
          </a:p>
        </p:txBody>
      </p:sp>
      <p:sp>
        <p:nvSpPr>
          <p:cNvPr id="4" name="Slide Number Placeholder 3"/>
          <p:cNvSpPr>
            <a:spLocks noGrp="1"/>
          </p:cNvSpPr>
          <p:nvPr>
            <p:ph type="sldNum" sz="quarter" idx="5"/>
          </p:nvPr>
        </p:nvSpPr>
        <p:spPr/>
        <p:txBody>
          <a:bodyPr/>
          <a:lstStyle/>
          <a:p>
            <a:fld id="{E5838FB2-22A7-4BAB-B2AC-EB8D611A2F6C}" type="slidenum">
              <a:rPr lang="en-US" smtClean="0"/>
              <a:t>4</a:t>
            </a:fld>
            <a:endParaRPr lang="en-US"/>
          </a:p>
        </p:txBody>
      </p:sp>
    </p:spTree>
    <p:extLst>
      <p:ext uri="{BB962C8B-B14F-4D97-AF65-F5344CB8AC3E}">
        <p14:creationId xmlns:p14="http://schemas.microsoft.com/office/powerpoint/2010/main" val="265601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scale of our publicity efforts evolved from being a simple presentation to library staff to a multi-dimensional lunch-time speaker event to launch the exhibit. We put forth an ambitious schedule that was amended according to our allotted time frame, staffing capabilities, and funds.</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5</a:t>
            </a:fld>
            <a:endParaRPr lang="en-US"/>
          </a:p>
        </p:txBody>
      </p:sp>
    </p:spTree>
    <p:extLst>
      <p:ext uri="{BB962C8B-B14F-4D97-AF65-F5344CB8AC3E}">
        <p14:creationId xmlns:p14="http://schemas.microsoft.com/office/powerpoint/2010/main" val="125566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the process, I put forth recommendations for potential speakers as well as assembled a budget. Dr. Sanders Marble, who is a Senior Historian for the US Army Medical Department agreed to speak about surgery during WWII.</a:t>
            </a:r>
          </a:p>
        </p:txBody>
      </p:sp>
      <p:sp>
        <p:nvSpPr>
          <p:cNvPr id="4" name="Slide Number Placeholder 3"/>
          <p:cNvSpPr>
            <a:spLocks noGrp="1"/>
          </p:cNvSpPr>
          <p:nvPr>
            <p:ph type="sldNum" sz="quarter" idx="5"/>
          </p:nvPr>
        </p:nvSpPr>
        <p:spPr/>
        <p:txBody>
          <a:bodyPr/>
          <a:lstStyle/>
          <a:p>
            <a:fld id="{E5838FB2-22A7-4BAB-B2AC-EB8D611A2F6C}" type="slidenum">
              <a:rPr lang="en-US" smtClean="0"/>
              <a:t>6</a:t>
            </a:fld>
            <a:endParaRPr lang="en-US"/>
          </a:p>
        </p:txBody>
      </p:sp>
    </p:spTree>
    <p:extLst>
      <p:ext uri="{BB962C8B-B14F-4D97-AF65-F5344CB8AC3E}">
        <p14:creationId xmlns:p14="http://schemas.microsoft.com/office/powerpoint/2010/main" val="125018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begin reaching out to potential attendees, I collated a list of individuals, veteran organizations, academic departments, and cultural institutions.  I created model emails specific to particular groups as well as a corresponding guide for how to communicate with these entities, but ultimately, the team used one email template that could be altered accordingly. The link to the Eventbrite page to RSVP was incorporated into the email. Phone calls were made to those who did not have email or social media accounts.</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7</a:t>
            </a:fld>
            <a:endParaRPr lang="en-US"/>
          </a:p>
        </p:txBody>
      </p:sp>
    </p:spTree>
    <p:extLst>
      <p:ext uri="{BB962C8B-B14F-4D97-AF65-F5344CB8AC3E}">
        <p14:creationId xmlns:p14="http://schemas.microsoft.com/office/powerpoint/2010/main" val="269554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team also performed genealogical research to notify any living veterans and their families about the event using sites such as Ancestry, </a:t>
            </a:r>
            <a:r>
              <a:rPr lang="en-US" sz="1200" kern="1200" dirty="0" err="1">
                <a:solidFill>
                  <a:schemeClr val="tx1"/>
                </a:solidFill>
                <a:effectLst/>
                <a:latin typeface="+mn-lt"/>
                <a:ea typeface="+mn-ea"/>
                <a:cs typeface="+mn-cs"/>
              </a:rPr>
              <a:t>Findagrave</a:t>
            </a:r>
            <a:r>
              <a:rPr lang="en-US" sz="1200" kern="1200" dirty="0">
                <a:solidFill>
                  <a:schemeClr val="tx1"/>
                </a:solidFill>
                <a:effectLst/>
                <a:latin typeface="+mn-lt"/>
                <a:ea typeface="+mn-ea"/>
                <a:cs typeface="+mn-cs"/>
              </a:rPr>
              <a:t>, Whitepages.com as well newspaper databases and Northwestern publications.  Conducting genealogical research was a very interesting but time-consuming endeavor. We got through about 300 names.  We were not able to locate any living member of the Unit, but we were able to track down some of their descendants. </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8</a:t>
            </a:fld>
            <a:endParaRPr lang="en-US"/>
          </a:p>
        </p:txBody>
      </p:sp>
    </p:spTree>
    <p:extLst>
      <p:ext uri="{BB962C8B-B14F-4D97-AF65-F5344CB8AC3E}">
        <p14:creationId xmlns:p14="http://schemas.microsoft.com/office/powerpoint/2010/main" val="2261270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Medical School’s Office of Alumni Affairs suggested composing hand-written notes as way of connecting to an older population, which prompted the creation of this invitation suite designed by our team and printed with </a:t>
            </a:r>
            <a:r>
              <a:rPr lang="en-US" sz="1200" kern="1200" dirty="0" err="1">
                <a:solidFill>
                  <a:schemeClr val="tx1"/>
                </a:solidFill>
                <a:effectLst/>
                <a:latin typeface="+mn-lt"/>
                <a:ea typeface="+mn-ea"/>
                <a:cs typeface="+mn-cs"/>
              </a:rPr>
              <a:t>VistaPrint</a:t>
            </a:r>
            <a:r>
              <a:rPr lang="en-US" sz="1200" kern="1200" dirty="0">
                <a:solidFill>
                  <a:schemeClr val="tx1"/>
                </a:solidFill>
                <a:effectLst/>
                <a:latin typeface="+mn-lt"/>
                <a:ea typeface="+mn-ea"/>
                <a:cs typeface="+mn-cs"/>
              </a:rPr>
              <a:t>. The invitation contained information about the event and the collection, and we mailed nearly 200 personal letters to family members that included as many specifics about their loved one’s tour of duty as we knew. To expediate getting a response for logistical purposes and forming a relationship with these honored guests, I followed-up with phone calls. Because many of the children of the veterans could not attend in person on such short notice, the team decided to set up remote streaming. </a:t>
            </a:r>
          </a:p>
          <a:p>
            <a:endParaRPr lang="en-US" dirty="0"/>
          </a:p>
        </p:txBody>
      </p:sp>
      <p:sp>
        <p:nvSpPr>
          <p:cNvPr id="4" name="Slide Number Placeholder 3"/>
          <p:cNvSpPr>
            <a:spLocks noGrp="1"/>
          </p:cNvSpPr>
          <p:nvPr>
            <p:ph type="sldNum" sz="quarter" idx="5"/>
          </p:nvPr>
        </p:nvSpPr>
        <p:spPr/>
        <p:txBody>
          <a:bodyPr/>
          <a:lstStyle/>
          <a:p>
            <a:fld id="{E5838FB2-22A7-4BAB-B2AC-EB8D611A2F6C}" type="slidenum">
              <a:rPr lang="en-US" smtClean="0"/>
              <a:t>9</a:t>
            </a:fld>
            <a:endParaRPr lang="en-US"/>
          </a:p>
        </p:txBody>
      </p:sp>
    </p:spTree>
    <p:extLst>
      <p:ext uri="{BB962C8B-B14F-4D97-AF65-F5344CB8AC3E}">
        <p14:creationId xmlns:p14="http://schemas.microsoft.com/office/powerpoint/2010/main" val="422216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858582-B774-4750-94F4-ECD5571725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DD4704E-269A-41CC-A519-1E19CD877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2317CF-476E-42C9-A653-39F60E4B2127}"/>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5" name="Footer Placeholder 4">
            <a:extLst>
              <a:ext uri="{FF2B5EF4-FFF2-40B4-BE49-F238E27FC236}">
                <a16:creationId xmlns:a16="http://schemas.microsoft.com/office/drawing/2014/main" xmlns="" id="{961950A2-3D8C-4270-A15D-D8891C959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43B170-966E-4EBB-BFCB-9900A2EAD801}"/>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333489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0D463B-8D4C-4198-96EC-CAB2FDFB9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29F12A-4CE8-4CFD-9690-4FD050062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08EB7D-C92E-4770-944E-1DB7860A2859}"/>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5" name="Footer Placeholder 4">
            <a:extLst>
              <a:ext uri="{FF2B5EF4-FFF2-40B4-BE49-F238E27FC236}">
                <a16:creationId xmlns:a16="http://schemas.microsoft.com/office/drawing/2014/main" xmlns="" id="{489812A4-2737-424B-B7BB-31C620B6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0F1420-7838-41A4-A33D-62F83D29397F}"/>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128184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A4DA07-BF33-4039-AE87-831DEAB14C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C797530-FE7E-44E1-A7EC-24E13511AB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A3AB63-8DD4-4D44-9442-0B8DEFDA3590}"/>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5" name="Footer Placeholder 4">
            <a:extLst>
              <a:ext uri="{FF2B5EF4-FFF2-40B4-BE49-F238E27FC236}">
                <a16:creationId xmlns:a16="http://schemas.microsoft.com/office/drawing/2014/main" xmlns="" id="{5542C4DD-A30F-4C5C-8E4A-13A694037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1A4FE1-311F-49B4-9969-87E2FBE1F1CA}"/>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341422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DFBD4-30A1-4C56-B987-EFC32DABB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989150-59AC-4D10-983F-4B11CDB98E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DA2EC0-3C47-4E2A-B790-56D219111330}"/>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5" name="Footer Placeholder 4">
            <a:extLst>
              <a:ext uri="{FF2B5EF4-FFF2-40B4-BE49-F238E27FC236}">
                <a16:creationId xmlns:a16="http://schemas.microsoft.com/office/drawing/2014/main" xmlns="" id="{B2B43720-4A6E-4DC0-BE2C-0F6CE0B07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0D5D9D-AA5B-4ADF-9D12-AF827F9E0ECC}"/>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53379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D9A20-4B75-4D94-BEF9-3A5F61B40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0BA049F-7E23-4E61-B32E-F40EDAD8F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8C911BA-1439-45CA-9EF3-95392300F82C}"/>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5" name="Footer Placeholder 4">
            <a:extLst>
              <a:ext uri="{FF2B5EF4-FFF2-40B4-BE49-F238E27FC236}">
                <a16:creationId xmlns:a16="http://schemas.microsoft.com/office/drawing/2014/main" xmlns="" id="{B5D25843-314A-4A0D-8CFD-BC50344A2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1B2903-25AF-41C4-AE24-7FD5BB91AB6B}"/>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412164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BAC2D8-1BB3-4917-A9C3-00103FE44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5E45B9-BC98-4B07-90A2-0E16B49F01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AE5A6B-6228-4B19-B2B1-7D141CDAF6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D1CBCB2-90DE-47C4-9F7E-37509B1C4144}"/>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6" name="Footer Placeholder 5">
            <a:extLst>
              <a:ext uri="{FF2B5EF4-FFF2-40B4-BE49-F238E27FC236}">
                <a16:creationId xmlns:a16="http://schemas.microsoft.com/office/drawing/2014/main" xmlns="" id="{C346AA56-084C-4552-BF73-3A03B79FD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A5D980-4911-4D29-9ED4-36E9C5562A12}"/>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66457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CC631-3D4A-45F2-9EBB-D3606EFE30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D1C9048-3214-4E3A-B05D-458A74CF6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BEBAE7-D85C-44C3-A59C-0C7EB6334C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5C1D2-8797-4776-8F26-2443D8C55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FCE6327-0AC0-4739-A8C8-8CCD6D358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C1261EE-2E13-4167-9F1A-A0573A9620C8}"/>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8" name="Footer Placeholder 7">
            <a:extLst>
              <a:ext uri="{FF2B5EF4-FFF2-40B4-BE49-F238E27FC236}">
                <a16:creationId xmlns:a16="http://schemas.microsoft.com/office/drawing/2014/main" xmlns="" id="{CB211E16-A90E-473C-A94D-C05F398F9A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FDED13A-BCC1-43BB-9A01-94D6E5F67EEC}"/>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290008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1819CC-B115-4E2F-ACE2-2F102EDF0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5D79C06-C771-42E8-9803-7EEB1D35E563}"/>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4" name="Footer Placeholder 3">
            <a:extLst>
              <a:ext uri="{FF2B5EF4-FFF2-40B4-BE49-F238E27FC236}">
                <a16:creationId xmlns:a16="http://schemas.microsoft.com/office/drawing/2014/main" xmlns="" id="{4C4CDD23-AD93-4600-87CE-8B69100FAD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7CD8469-23D9-49E2-9CC2-F38B230388F7}"/>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6016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79DFC06-E974-481A-9F24-EB38BCA49653}"/>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3" name="Footer Placeholder 2">
            <a:extLst>
              <a:ext uri="{FF2B5EF4-FFF2-40B4-BE49-F238E27FC236}">
                <a16:creationId xmlns:a16="http://schemas.microsoft.com/office/drawing/2014/main" xmlns="" id="{15725CEA-9D84-4951-B777-5AFDCE816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A464C39-BFC7-4D9C-89EE-9A3C6C02EF12}"/>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281067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640C7-96EC-4D25-9553-1054630D0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854151-CF5C-43F9-B873-4944F4B66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61C04E-E426-4270-8CFA-FD85D4704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4D893DC-9073-4E1E-BAE5-48C94056DFBA}"/>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6" name="Footer Placeholder 5">
            <a:extLst>
              <a:ext uri="{FF2B5EF4-FFF2-40B4-BE49-F238E27FC236}">
                <a16:creationId xmlns:a16="http://schemas.microsoft.com/office/drawing/2014/main" xmlns="" id="{7487AEA3-8EDC-4B5B-B144-909F8BE5A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3B5C8C-5630-4A8C-A3E4-98A88C834A63}"/>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313152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CBFA7-0916-4DB1-AD20-294F2D661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C559B18-E099-472D-9754-59DE57D98B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ABB416-BC97-4C62-A1CD-B0C6AEB30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06F1D2-2A2D-4685-BABE-E0B080D1551D}"/>
              </a:ext>
            </a:extLst>
          </p:cNvPr>
          <p:cNvSpPr>
            <a:spLocks noGrp="1"/>
          </p:cNvSpPr>
          <p:nvPr>
            <p:ph type="dt" sz="half" idx="10"/>
          </p:nvPr>
        </p:nvSpPr>
        <p:spPr/>
        <p:txBody>
          <a:bodyPr/>
          <a:lstStyle/>
          <a:p>
            <a:fld id="{6E585CF8-4D27-4EC6-95C2-A1FDEF27A128}" type="datetimeFigureOut">
              <a:rPr lang="en-US" smtClean="0"/>
              <a:t>5/14/2020</a:t>
            </a:fld>
            <a:endParaRPr lang="en-US"/>
          </a:p>
        </p:txBody>
      </p:sp>
      <p:sp>
        <p:nvSpPr>
          <p:cNvPr id="6" name="Footer Placeholder 5">
            <a:extLst>
              <a:ext uri="{FF2B5EF4-FFF2-40B4-BE49-F238E27FC236}">
                <a16:creationId xmlns:a16="http://schemas.microsoft.com/office/drawing/2014/main" xmlns="" id="{B46062DB-9CB8-4E30-8E08-B029B3E8D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7061A7-BB2C-4030-A57F-49447CB868C0}"/>
              </a:ext>
            </a:extLst>
          </p:cNvPr>
          <p:cNvSpPr>
            <a:spLocks noGrp="1"/>
          </p:cNvSpPr>
          <p:nvPr>
            <p:ph type="sldNum" sz="quarter" idx="12"/>
          </p:nvPr>
        </p:nvSpPr>
        <p:spPr/>
        <p:txBody>
          <a:bodyPr/>
          <a:lstStyle/>
          <a:p>
            <a:fld id="{723D835D-AD7E-4918-83E1-BEDB21E927CA}" type="slidenum">
              <a:rPr lang="en-US" smtClean="0"/>
              <a:t>‹#›</a:t>
            </a:fld>
            <a:endParaRPr lang="en-US"/>
          </a:p>
        </p:txBody>
      </p:sp>
    </p:spTree>
    <p:extLst>
      <p:ext uri="{BB962C8B-B14F-4D97-AF65-F5344CB8AC3E}">
        <p14:creationId xmlns:p14="http://schemas.microsoft.com/office/powerpoint/2010/main" val="316174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239487F-1627-4ED0-A3A1-FF6D31B67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3F37F8-3289-42F1-9090-46BEE7208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CD7521-4D1D-4EBD-8485-B07367338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85CF8-4D27-4EC6-95C2-A1FDEF27A128}" type="datetimeFigureOut">
              <a:rPr lang="en-US" smtClean="0"/>
              <a:t>5/14/2020</a:t>
            </a:fld>
            <a:endParaRPr lang="en-US"/>
          </a:p>
        </p:txBody>
      </p:sp>
      <p:sp>
        <p:nvSpPr>
          <p:cNvPr id="5" name="Footer Placeholder 4">
            <a:extLst>
              <a:ext uri="{FF2B5EF4-FFF2-40B4-BE49-F238E27FC236}">
                <a16:creationId xmlns:a16="http://schemas.microsoft.com/office/drawing/2014/main" xmlns="" id="{414AB74E-2922-461D-92AD-19DB76AC0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C25DC9D-4ADE-4F38-8D98-81C03A97CD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3D835D-AD7E-4918-83E1-BEDB21E927CA}" type="slidenum">
              <a:rPr lang="en-US" smtClean="0"/>
              <a:t>‹#›</a:t>
            </a:fld>
            <a:endParaRPr lang="en-US"/>
          </a:p>
        </p:txBody>
      </p:sp>
    </p:spTree>
    <p:extLst>
      <p:ext uri="{BB962C8B-B14F-4D97-AF65-F5344CB8AC3E}">
        <p14:creationId xmlns:p14="http://schemas.microsoft.com/office/powerpoint/2010/main" val="392834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0.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2DCCEA-DBEE-4556-BBBE-B41885AEF8E7}"/>
              </a:ext>
            </a:extLst>
          </p:cNvPr>
          <p:cNvSpPr>
            <a:spLocks noGrp="1"/>
          </p:cNvSpPr>
          <p:nvPr>
            <p:ph type="ctrTitle"/>
          </p:nvPr>
        </p:nvSpPr>
        <p:spPr>
          <a:xfrm>
            <a:off x="76201" y="93662"/>
            <a:ext cx="11858624" cy="2744787"/>
          </a:xfrm>
        </p:spPr>
        <p:txBody>
          <a:bodyPr>
            <a:normAutofit/>
          </a:bodyPr>
          <a:lstStyle/>
          <a:p>
            <a:r>
              <a:rPr lang="en-US" sz="4800" dirty="0">
                <a:solidFill>
                  <a:schemeClr val="accent6">
                    <a:lumMod val="50000"/>
                  </a:schemeClr>
                </a:solidFill>
              </a:rPr>
              <a:t>Getting People into History Means </a:t>
            </a:r>
            <a:br>
              <a:rPr lang="en-US" sz="4800" dirty="0">
                <a:solidFill>
                  <a:schemeClr val="accent6">
                    <a:lumMod val="50000"/>
                  </a:schemeClr>
                </a:solidFill>
              </a:rPr>
            </a:br>
            <a:r>
              <a:rPr lang="en-US" sz="4800" dirty="0">
                <a:solidFill>
                  <a:schemeClr val="accent6">
                    <a:lumMod val="50000"/>
                  </a:schemeClr>
                </a:solidFill>
              </a:rPr>
              <a:t>Going Out of the Box</a:t>
            </a:r>
          </a:p>
        </p:txBody>
      </p:sp>
      <p:sp>
        <p:nvSpPr>
          <p:cNvPr id="3" name="Subtitle 2">
            <a:extLst>
              <a:ext uri="{FF2B5EF4-FFF2-40B4-BE49-F238E27FC236}">
                <a16:creationId xmlns:a16="http://schemas.microsoft.com/office/drawing/2014/main" xmlns="" id="{B89E4209-F98E-470E-A2DE-F7F3BE9E35C6}"/>
              </a:ext>
            </a:extLst>
          </p:cNvPr>
          <p:cNvSpPr>
            <a:spLocks noGrp="1"/>
          </p:cNvSpPr>
          <p:nvPr>
            <p:ph type="subTitle" idx="1"/>
          </p:nvPr>
        </p:nvSpPr>
        <p:spPr/>
        <p:txBody>
          <a:bodyPr/>
          <a:lstStyle/>
          <a:p>
            <a:r>
              <a:rPr lang="en-US" dirty="0">
                <a:solidFill>
                  <a:schemeClr val="accent6">
                    <a:lumMod val="50000"/>
                  </a:schemeClr>
                </a:solidFill>
              </a:rPr>
              <a:t>Gabrielle Barr, MSI</a:t>
            </a:r>
          </a:p>
          <a:p>
            <a:r>
              <a:rPr lang="en-US" dirty="0">
                <a:solidFill>
                  <a:schemeClr val="accent6">
                    <a:lumMod val="50000"/>
                  </a:schemeClr>
                </a:solidFill>
              </a:rPr>
              <a:t>LAMPHHS</a:t>
            </a:r>
          </a:p>
        </p:txBody>
      </p:sp>
      <p:pic>
        <p:nvPicPr>
          <p:cNvPr id="7" name="Picture 6">
            <a:extLst>
              <a:ext uri="{FF2B5EF4-FFF2-40B4-BE49-F238E27FC236}">
                <a16:creationId xmlns:a16="http://schemas.microsoft.com/office/drawing/2014/main" xmlns="" id="{94869F87-2B42-4E3D-8ABC-13877D9D2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9425">
            <a:off x="7738376" y="3710203"/>
            <a:ext cx="4126609" cy="2230382"/>
          </a:xfrm>
          <a:prstGeom prst="rect">
            <a:avLst/>
          </a:prstGeom>
          <a:ln w="38100">
            <a:solidFill>
              <a:srgbClr val="860000"/>
            </a:solidFill>
          </a:ln>
        </p:spPr>
      </p:pic>
    </p:spTree>
    <p:extLst>
      <p:ext uri="{BB962C8B-B14F-4D97-AF65-F5344CB8AC3E}">
        <p14:creationId xmlns:p14="http://schemas.microsoft.com/office/powerpoint/2010/main" val="384575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5FC589-464D-4A68-A7E6-3E870CA75013}"/>
              </a:ext>
            </a:extLst>
          </p:cNvPr>
          <p:cNvSpPr>
            <a:spLocks noGrp="1"/>
          </p:cNvSpPr>
          <p:nvPr>
            <p:ph type="title"/>
          </p:nvPr>
        </p:nvSpPr>
        <p:spPr>
          <a:xfrm>
            <a:off x="114675" y="61814"/>
            <a:ext cx="10515600" cy="1325563"/>
          </a:xfrm>
        </p:spPr>
        <p:txBody>
          <a:bodyPr>
            <a:normAutofit/>
          </a:bodyPr>
          <a:lstStyle/>
          <a:p>
            <a:r>
              <a:rPr lang="en-US" sz="4000" dirty="0">
                <a:solidFill>
                  <a:schemeClr val="accent6">
                    <a:lumMod val="50000"/>
                  </a:schemeClr>
                </a:solidFill>
              </a:rPr>
              <a:t>Digital Media Blitz</a:t>
            </a:r>
          </a:p>
        </p:txBody>
      </p:sp>
      <p:pic>
        <p:nvPicPr>
          <p:cNvPr id="4" name="Picture 3">
            <a:extLst>
              <a:ext uri="{FF2B5EF4-FFF2-40B4-BE49-F238E27FC236}">
                <a16:creationId xmlns:a16="http://schemas.microsoft.com/office/drawing/2014/main" xmlns="" id="{3513A6D6-731C-4991-B537-F25AB71175BB}"/>
              </a:ext>
            </a:extLst>
          </p:cNvPr>
          <p:cNvPicPr>
            <a:picLocks noChangeAspect="1"/>
          </p:cNvPicPr>
          <p:nvPr/>
        </p:nvPicPr>
        <p:blipFill rotWithShape="1">
          <a:blip r:embed="rId3"/>
          <a:srcRect l="14922" t="17361" r="37812" b="27222"/>
          <a:stretch/>
        </p:blipFill>
        <p:spPr>
          <a:xfrm>
            <a:off x="2050109" y="4642715"/>
            <a:ext cx="2925178" cy="1929168"/>
          </a:xfrm>
          <a:prstGeom prst="rect">
            <a:avLst/>
          </a:prstGeom>
        </p:spPr>
      </p:pic>
      <p:pic>
        <p:nvPicPr>
          <p:cNvPr id="5" name="Picture 4">
            <a:extLst>
              <a:ext uri="{FF2B5EF4-FFF2-40B4-BE49-F238E27FC236}">
                <a16:creationId xmlns:a16="http://schemas.microsoft.com/office/drawing/2014/main" xmlns="" id="{FD8FF5E9-C99B-409A-A11A-5A8D92FE7FC2}"/>
              </a:ext>
            </a:extLst>
          </p:cNvPr>
          <p:cNvPicPr>
            <a:picLocks noChangeAspect="1"/>
          </p:cNvPicPr>
          <p:nvPr/>
        </p:nvPicPr>
        <p:blipFill rotWithShape="1">
          <a:blip r:embed="rId4"/>
          <a:srcRect l="22612" t="18889" r="45392" b="12639"/>
          <a:stretch/>
        </p:blipFill>
        <p:spPr>
          <a:xfrm>
            <a:off x="86068" y="4412665"/>
            <a:ext cx="1813025" cy="2383521"/>
          </a:xfrm>
          <a:prstGeom prst="rect">
            <a:avLst/>
          </a:prstGeom>
        </p:spPr>
      </p:pic>
      <p:pic>
        <p:nvPicPr>
          <p:cNvPr id="7" name="Picture 6">
            <a:extLst>
              <a:ext uri="{FF2B5EF4-FFF2-40B4-BE49-F238E27FC236}">
                <a16:creationId xmlns:a16="http://schemas.microsoft.com/office/drawing/2014/main" xmlns="" id="{55B821BE-4CE4-4102-8D2A-704FAB628D39}"/>
              </a:ext>
            </a:extLst>
          </p:cNvPr>
          <p:cNvPicPr>
            <a:picLocks noChangeAspect="1"/>
          </p:cNvPicPr>
          <p:nvPr/>
        </p:nvPicPr>
        <p:blipFill rotWithShape="1">
          <a:blip r:embed="rId5"/>
          <a:srcRect l="18828" t="24652" r="43047" b="14167"/>
          <a:stretch/>
        </p:blipFill>
        <p:spPr>
          <a:xfrm>
            <a:off x="10135841" y="5035079"/>
            <a:ext cx="1860581" cy="1679481"/>
          </a:xfrm>
          <a:prstGeom prst="rect">
            <a:avLst/>
          </a:prstGeom>
        </p:spPr>
      </p:pic>
      <p:pic>
        <p:nvPicPr>
          <p:cNvPr id="8" name="Picture 7">
            <a:extLst>
              <a:ext uri="{FF2B5EF4-FFF2-40B4-BE49-F238E27FC236}">
                <a16:creationId xmlns:a16="http://schemas.microsoft.com/office/drawing/2014/main" xmlns="" id="{DD1DD402-4EF5-4D3E-8DFF-CB1DCE7557A2}"/>
              </a:ext>
            </a:extLst>
          </p:cNvPr>
          <p:cNvPicPr>
            <a:picLocks noChangeAspect="1"/>
          </p:cNvPicPr>
          <p:nvPr/>
        </p:nvPicPr>
        <p:blipFill rotWithShape="1">
          <a:blip r:embed="rId6"/>
          <a:srcRect l="18203" t="17083" r="42969" b="51806"/>
          <a:stretch/>
        </p:blipFill>
        <p:spPr>
          <a:xfrm>
            <a:off x="6411564" y="4996805"/>
            <a:ext cx="3617364" cy="1630362"/>
          </a:xfrm>
          <a:prstGeom prst="rect">
            <a:avLst/>
          </a:prstGeom>
        </p:spPr>
      </p:pic>
      <p:pic>
        <p:nvPicPr>
          <p:cNvPr id="10" name="Picture 9">
            <a:extLst>
              <a:ext uri="{FF2B5EF4-FFF2-40B4-BE49-F238E27FC236}">
                <a16:creationId xmlns:a16="http://schemas.microsoft.com/office/drawing/2014/main" xmlns="" id="{B495CD94-ECE9-4498-A2D1-209DE2A84B50}"/>
              </a:ext>
            </a:extLst>
          </p:cNvPr>
          <p:cNvPicPr>
            <a:picLocks noChangeAspect="1"/>
          </p:cNvPicPr>
          <p:nvPr/>
        </p:nvPicPr>
        <p:blipFill rotWithShape="1">
          <a:blip r:embed="rId7"/>
          <a:srcRect l="3390" t="10028" r="5627" b="9885"/>
          <a:stretch/>
        </p:blipFill>
        <p:spPr>
          <a:xfrm>
            <a:off x="79048" y="1008149"/>
            <a:ext cx="3224063" cy="1569905"/>
          </a:xfrm>
          <a:prstGeom prst="rect">
            <a:avLst/>
          </a:prstGeom>
        </p:spPr>
      </p:pic>
      <p:pic>
        <p:nvPicPr>
          <p:cNvPr id="12" name="Picture 11">
            <a:extLst>
              <a:ext uri="{FF2B5EF4-FFF2-40B4-BE49-F238E27FC236}">
                <a16:creationId xmlns:a16="http://schemas.microsoft.com/office/drawing/2014/main" xmlns="" id="{33916CE1-6175-483E-A466-5D8208380A9B}"/>
              </a:ext>
            </a:extLst>
          </p:cNvPr>
          <p:cNvPicPr>
            <a:picLocks noChangeAspect="1"/>
          </p:cNvPicPr>
          <p:nvPr/>
        </p:nvPicPr>
        <p:blipFill rotWithShape="1">
          <a:blip r:embed="rId8"/>
          <a:srcRect l="22500" t="29166" r="45234" b="45695"/>
          <a:stretch/>
        </p:blipFill>
        <p:spPr>
          <a:xfrm>
            <a:off x="8458134" y="221424"/>
            <a:ext cx="3624835" cy="1588608"/>
          </a:xfrm>
          <a:prstGeom prst="rect">
            <a:avLst/>
          </a:prstGeom>
        </p:spPr>
      </p:pic>
      <p:pic>
        <p:nvPicPr>
          <p:cNvPr id="14" name="Picture 13">
            <a:extLst>
              <a:ext uri="{FF2B5EF4-FFF2-40B4-BE49-F238E27FC236}">
                <a16:creationId xmlns:a16="http://schemas.microsoft.com/office/drawing/2014/main" xmlns="" id="{61DE4AE7-D6BC-41FB-B3CE-CE70F2D69A54}"/>
              </a:ext>
            </a:extLst>
          </p:cNvPr>
          <p:cNvPicPr>
            <a:picLocks noChangeAspect="1"/>
          </p:cNvPicPr>
          <p:nvPr/>
        </p:nvPicPr>
        <p:blipFill rotWithShape="1">
          <a:blip r:embed="rId9"/>
          <a:srcRect l="8907" t="15168" r="45078" b="13904"/>
          <a:stretch/>
        </p:blipFill>
        <p:spPr>
          <a:xfrm>
            <a:off x="6154598" y="255184"/>
            <a:ext cx="2312223" cy="1982466"/>
          </a:xfrm>
          <a:prstGeom prst="rect">
            <a:avLst/>
          </a:prstGeom>
        </p:spPr>
      </p:pic>
      <p:pic>
        <p:nvPicPr>
          <p:cNvPr id="15" name="Picture 14">
            <a:extLst>
              <a:ext uri="{FF2B5EF4-FFF2-40B4-BE49-F238E27FC236}">
                <a16:creationId xmlns:a16="http://schemas.microsoft.com/office/drawing/2014/main" xmlns="" id="{2EA07567-7814-41E2-A139-6C87D61AA71D}"/>
              </a:ext>
            </a:extLst>
          </p:cNvPr>
          <p:cNvPicPr>
            <a:picLocks noChangeAspect="1"/>
          </p:cNvPicPr>
          <p:nvPr/>
        </p:nvPicPr>
        <p:blipFill rotWithShape="1">
          <a:blip r:embed="rId10"/>
          <a:srcRect l="25234" t="9739" r="6016" b="19149"/>
          <a:stretch/>
        </p:blipFill>
        <p:spPr>
          <a:xfrm>
            <a:off x="3487911" y="1027930"/>
            <a:ext cx="2567888" cy="1494044"/>
          </a:xfrm>
          <a:prstGeom prst="rect">
            <a:avLst/>
          </a:prstGeom>
        </p:spPr>
      </p:pic>
      <p:pic>
        <p:nvPicPr>
          <p:cNvPr id="16" name="Picture 15">
            <a:extLst>
              <a:ext uri="{FF2B5EF4-FFF2-40B4-BE49-F238E27FC236}">
                <a16:creationId xmlns:a16="http://schemas.microsoft.com/office/drawing/2014/main" xmlns="" id="{348238EF-0E58-4D76-BC16-C45CC70A0860}"/>
              </a:ext>
            </a:extLst>
          </p:cNvPr>
          <p:cNvPicPr>
            <a:picLocks noChangeAspect="1"/>
          </p:cNvPicPr>
          <p:nvPr/>
        </p:nvPicPr>
        <p:blipFill rotWithShape="1">
          <a:blip r:embed="rId11"/>
          <a:srcRect l="14922" t="14152" r="38406" b="27135"/>
          <a:stretch/>
        </p:blipFill>
        <p:spPr>
          <a:xfrm>
            <a:off x="9622111" y="3011743"/>
            <a:ext cx="2470422" cy="1748135"/>
          </a:xfrm>
          <a:prstGeom prst="rect">
            <a:avLst/>
          </a:prstGeom>
        </p:spPr>
      </p:pic>
      <p:pic>
        <p:nvPicPr>
          <p:cNvPr id="17" name="Picture 16">
            <a:extLst>
              <a:ext uri="{FF2B5EF4-FFF2-40B4-BE49-F238E27FC236}">
                <a16:creationId xmlns:a16="http://schemas.microsoft.com/office/drawing/2014/main" xmlns="" id="{326CD696-736C-4A9F-B432-5D195B5D780A}"/>
              </a:ext>
            </a:extLst>
          </p:cNvPr>
          <p:cNvPicPr>
            <a:picLocks noChangeAspect="1"/>
          </p:cNvPicPr>
          <p:nvPr/>
        </p:nvPicPr>
        <p:blipFill rotWithShape="1">
          <a:blip r:embed="rId12"/>
          <a:srcRect l="13203" t="36190" r="38406" b="17668"/>
          <a:stretch/>
        </p:blipFill>
        <p:spPr>
          <a:xfrm>
            <a:off x="7009489" y="3372418"/>
            <a:ext cx="2470421" cy="1325054"/>
          </a:xfrm>
          <a:prstGeom prst="rect">
            <a:avLst/>
          </a:prstGeom>
        </p:spPr>
      </p:pic>
      <p:sp>
        <p:nvSpPr>
          <p:cNvPr id="18" name="TextBox 17">
            <a:extLst>
              <a:ext uri="{FF2B5EF4-FFF2-40B4-BE49-F238E27FC236}">
                <a16:creationId xmlns:a16="http://schemas.microsoft.com/office/drawing/2014/main" xmlns="" id="{27511A26-57ED-4CD6-810C-F8C2539F6F5A}"/>
              </a:ext>
            </a:extLst>
          </p:cNvPr>
          <p:cNvSpPr txBox="1"/>
          <p:nvPr/>
        </p:nvSpPr>
        <p:spPr>
          <a:xfrm>
            <a:off x="803545" y="2543693"/>
            <a:ext cx="1562100" cy="338554"/>
          </a:xfrm>
          <a:prstGeom prst="rect">
            <a:avLst/>
          </a:prstGeom>
          <a:noFill/>
        </p:spPr>
        <p:txBody>
          <a:bodyPr wrap="square" rtlCol="0">
            <a:spAutoFit/>
          </a:bodyPr>
          <a:lstStyle/>
          <a:p>
            <a:pPr algn="ctr"/>
            <a:r>
              <a:rPr lang="en-US" sz="1600" dirty="0">
                <a:solidFill>
                  <a:schemeClr val="accent6">
                    <a:lumMod val="50000"/>
                  </a:schemeClr>
                </a:solidFill>
              </a:rPr>
              <a:t>Plan It Purple</a:t>
            </a:r>
          </a:p>
        </p:txBody>
      </p:sp>
      <p:sp>
        <p:nvSpPr>
          <p:cNvPr id="20" name="TextBox 19">
            <a:extLst>
              <a:ext uri="{FF2B5EF4-FFF2-40B4-BE49-F238E27FC236}">
                <a16:creationId xmlns:a16="http://schemas.microsoft.com/office/drawing/2014/main" xmlns="" id="{26B3008D-C048-4212-B8EA-0DBDE1D73736}"/>
              </a:ext>
            </a:extLst>
          </p:cNvPr>
          <p:cNvSpPr txBox="1"/>
          <p:nvPr/>
        </p:nvSpPr>
        <p:spPr>
          <a:xfrm>
            <a:off x="1499248" y="6575029"/>
            <a:ext cx="2184007" cy="338554"/>
          </a:xfrm>
          <a:prstGeom prst="rect">
            <a:avLst/>
          </a:prstGeom>
          <a:noFill/>
        </p:spPr>
        <p:txBody>
          <a:bodyPr wrap="square" rtlCol="0">
            <a:spAutoFit/>
          </a:bodyPr>
          <a:lstStyle/>
          <a:p>
            <a:pPr algn="ctr"/>
            <a:r>
              <a:rPr lang="en-US" sz="1600" dirty="0">
                <a:solidFill>
                  <a:schemeClr val="accent6">
                    <a:lumMod val="50000"/>
                  </a:schemeClr>
                </a:solidFill>
              </a:rPr>
              <a:t>Facebook</a:t>
            </a:r>
          </a:p>
        </p:txBody>
      </p:sp>
      <p:sp>
        <p:nvSpPr>
          <p:cNvPr id="21" name="TextBox 20">
            <a:extLst>
              <a:ext uri="{FF2B5EF4-FFF2-40B4-BE49-F238E27FC236}">
                <a16:creationId xmlns:a16="http://schemas.microsoft.com/office/drawing/2014/main" xmlns="" id="{7710056C-FE85-4666-9ED1-F4DD8E4353DB}"/>
              </a:ext>
            </a:extLst>
          </p:cNvPr>
          <p:cNvSpPr txBox="1"/>
          <p:nvPr/>
        </p:nvSpPr>
        <p:spPr>
          <a:xfrm>
            <a:off x="8458134" y="6558410"/>
            <a:ext cx="1066866" cy="338554"/>
          </a:xfrm>
          <a:prstGeom prst="rect">
            <a:avLst/>
          </a:prstGeom>
          <a:noFill/>
        </p:spPr>
        <p:txBody>
          <a:bodyPr wrap="square" rtlCol="0">
            <a:spAutoFit/>
          </a:bodyPr>
          <a:lstStyle/>
          <a:p>
            <a:pPr algn="ctr"/>
            <a:r>
              <a:rPr lang="en-US" sz="1600" dirty="0">
                <a:solidFill>
                  <a:schemeClr val="accent6">
                    <a:lumMod val="50000"/>
                  </a:schemeClr>
                </a:solidFill>
              </a:rPr>
              <a:t>Twitter</a:t>
            </a:r>
          </a:p>
        </p:txBody>
      </p:sp>
      <p:sp>
        <p:nvSpPr>
          <p:cNvPr id="22" name="TextBox 21">
            <a:extLst>
              <a:ext uri="{FF2B5EF4-FFF2-40B4-BE49-F238E27FC236}">
                <a16:creationId xmlns:a16="http://schemas.microsoft.com/office/drawing/2014/main" xmlns="" id="{B05B174F-D276-4381-8790-5B8D46B5802D}"/>
              </a:ext>
            </a:extLst>
          </p:cNvPr>
          <p:cNvSpPr txBox="1"/>
          <p:nvPr/>
        </p:nvSpPr>
        <p:spPr>
          <a:xfrm>
            <a:off x="6957231" y="4650178"/>
            <a:ext cx="4910289" cy="338554"/>
          </a:xfrm>
          <a:prstGeom prst="rect">
            <a:avLst/>
          </a:prstGeom>
          <a:noFill/>
        </p:spPr>
        <p:txBody>
          <a:bodyPr wrap="square" rtlCol="0">
            <a:spAutoFit/>
          </a:bodyPr>
          <a:lstStyle/>
          <a:p>
            <a:r>
              <a:rPr lang="en-US" sz="1600" dirty="0">
                <a:solidFill>
                  <a:schemeClr val="accent6">
                    <a:lumMod val="50000"/>
                  </a:schemeClr>
                </a:solidFill>
              </a:rPr>
              <a:t>Northwestern University Medical  Alumni Association</a:t>
            </a:r>
          </a:p>
        </p:txBody>
      </p:sp>
      <p:sp>
        <p:nvSpPr>
          <p:cNvPr id="23" name="TextBox 22">
            <a:extLst>
              <a:ext uri="{FF2B5EF4-FFF2-40B4-BE49-F238E27FC236}">
                <a16:creationId xmlns:a16="http://schemas.microsoft.com/office/drawing/2014/main" xmlns="" id="{82AD37D0-2E67-43F1-B6B8-712CC2AE711D}"/>
              </a:ext>
            </a:extLst>
          </p:cNvPr>
          <p:cNvSpPr txBox="1"/>
          <p:nvPr/>
        </p:nvSpPr>
        <p:spPr>
          <a:xfrm>
            <a:off x="4030989" y="2418990"/>
            <a:ext cx="2065011" cy="338554"/>
          </a:xfrm>
          <a:prstGeom prst="rect">
            <a:avLst/>
          </a:prstGeom>
          <a:noFill/>
        </p:spPr>
        <p:txBody>
          <a:bodyPr wrap="square" rtlCol="0">
            <a:spAutoFit/>
          </a:bodyPr>
          <a:lstStyle/>
          <a:p>
            <a:r>
              <a:rPr lang="en-US" sz="1600" dirty="0" err="1">
                <a:solidFill>
                  <a:schemeClr val="accent6">
                    <a:lumMod val="50000"/>
                  </a:schemeClr>
                </a:solidFill>
              </a:rPr>
              <a:t>Galter</a:t>
            </a:r>
            <a:r>
              <a:rPr lang="en-US" sz="1600" dirty="0">
                <a:solidFill>
                  <a:schemeClr val="accent6">
                    <a:lumMod val="50000"/>
                  </a:schemeClr>
                </a:solidFill>
              </a:rPr>
              <a:t> Webpage</a:t>
            </a:r>
          </a:p>
        </p:txBody>
      </p:sp>
      <p:sp>
        <p:nvSpPr>
          <p:cNvPr id="24" name="TextBox 23">
            <a:extLst>
              <a:ext uri="{FF2B5EF4-FFF2-40B4-BE49-F238E27FC236}">
                <a16:creationId xmlns:a16="http://schemas.microsoft.com/office/drawing/2014/main" xmlns="" id="{0115BA4B-E454-448C-9C70-3C6E337DB62F}"/>
              </a:ext>
            </a:extLst>
          </p:cNvPr>
          <p:cNvSpPr txBox="1"/>
          <p:nvPr/>
        </p:nvSpPr>
        <p:spPr>
          <a:xfrm>
            <a:off x="8337441" y="1761230"/>
            <a:ext cx="3745528" cy="584775"/>
          </a:xfrm>
          <a:prstGeom prst="rect">
            <a:avLst/>
          </a:prstGeom>
          <a:noFill/>
        </p:spPr>
        <p:txBody>
          <a:bodyPr wrap="square" rtlCol="0">
            <a:spAutoFit/>
          </a:bodyPr>
          <a:lstStyle/>
          <a:p>
            <a:pPr algn="ctr"/>
            <a:r>
              <a:rPr lang="en-US" sz="1600" dirty="0">
                <a:solidFill>
                  <a:schemeClr val="accent6">
                    <a:lumMod val="50000"/>
                  </a:schemeClr>
                </a:solidFill>
              </a:rPr>
              <a:t>Health History &amp; Library Associations’ Social Media and Listservs</a:t>
            </a:r>
          </a:p>
        </p:txBody>
      </p:sp>
      <p:pic>
        <p:nvPicPr>
          <p:cNvPr id="25" name="Picture 24">
            <a:extLst>
              <a:ext uri="{FF2B5EF4-FFF2-40B4-BE49-F238E27FC236}">
                <a16:creationId xmlns:a16="http://schemas.microsoft.com/office/drawing/2014/main" xmlns="" id="{99B09DEB-E6D2-4234-A010-75AD278F26C5}"/>
              </a:ext>
            </a:extLst>
          </p:cNvPr>
          <p:cNvPicPr>
            <a:picLocks noChangeAspect="1"/>
          </p:cNvPicPr>
          <p:nvPr/>
        </p:nvPicPr>
        <p:blipFill>
          <a:blip r:embed="rId13"/>
          <a:stretch>
            <a:fillRect/>
          </a:stretch>
        </p:blipFill>
        <p:spPr>
          <a:xfrm>
            <a:off x="2591251" y="2815730"/>
            <a:ext cx="2288405" cy="1116375"/>
          </a:xfrm>
          <a:prstGeom prst="rect">
            <a:avLst/>
          </a:prstGeom>
        </p:spPr>
      </p:pic>
      <p:pic>
        <p:nvPicPr>
          <p:cNvPr id="26" name="Picture 25">
            <a:extLst>
              <a:ext uri="{FF2B5EF4-FFF2-40B4-BE49-F238E27FC236}">
                <a16:creationId xmlns:a16="http://schemas.microsoft.com/office/drawing/2014/main" xmlns="" id="{40BB189B-8C69-43D3-A043-3076580C5FF2}"/>
              </a:ext>
            </a:extLst>
          </p:cNvPr>
          <p:cNvPicPr>
            <a:picLocks noChangeAspect="1"/>
          </p:cNvPicPr>
          <p:nvPr/>
        </p:nvPicPr>
        <p:blipFill>
          <a:blip r:embed="rId14"/>
          <a:stretch>
            <a:fillRect/>
          </a:stretch>
        </p:blipFill>
        <p:spPr>
          <a:xfrm>
            <a:off x="5132821" y="2792999"/>
            <a:ext cx="1773754" cy="1635419"/>
          </a:xfrm>
          <a:prstGeom prst="rect">
            <a:avLst/>
          </a:prstGeom>
        </p:spPr>
      </p:pic>
      <p:pic>
        <p:nvPicPr>
          <p:cNvPr id="27" name="Picture 26">
            <a:extLst>
              <a:ext uri="{FF2B5EF4-FFF2-40B4-BE49-F238E27FC236}">
                <a16:creationId xmlns:a16="http://schemas.microsoft.com/office/drawing/2014/main" xmlns="" id="{745C96FD-9E8E-4859-B7BA-20FB5A51E74D}"/>
              </a:ext>
            </a:extLst>
          </p:cNvPr>
          <p:cNvPicPr>
            <a:picLocks noChangeAspect="1"/>
          </p:cNvPicPr>
          <p:nvPr/>
        </p:nvPicPr>
        <p:blipFill>
          <a:blip r:embed="rId15"/>
          <a:stretch>
            <a:fillRect/>
          </a:stretch>
        </p:blipFill>
        <p:spPr>
          <a:xfrm>
            <a:off x="2406370" y="3971681"/>
            <a:ext cx="2941669" cy="590463"/>
          </a:xfrm>
          <a:prstGeom prst="rect">
            <a:avLst/>
          </a:prstGeom>
        </p:spPr>
      </p:pic>
      <p:pic>
        <p:nvPicPr>
          <p:cNvPr id="28" name="Picture 27">
            <a:extLst>
              <a:ext uri="{FF2B5EF4-FFF2-40B4-BE49-F238E27FC236}">
                <a16:creationId xmlns:a16="http://schemas.microsoft.com/office/drawing/2014/main" xmlns="" id="{5974148B-0598-404D-92AD-09DE10553FA0}"/>
              </a:ext>
            </a:extLst>
          </p:cNvPr>
          <p:cNvPicPr>
            <a:picLocks noChangeAspect="1"/>
          </p:cNvPicPr>
          <p:nvPr/>
        </p:nvPicPr>
        <p:blipFill rotWithShape="1">
          <a:blip r:embed="rId16"/>
          <a:srcRect l="29886" t="62871" r="31615" b="7355"/>
          <a:stretch/>
        </p:blipFill>
        <p:spPr>
          <a:xfrm>
            <a:off x="7024211" y="2333507"/>
            <a:ext cx="2392071" cy="964447"/>
          </a:xfrm>
          <a:prstGeom prst="rect">
            <a:avLst/>
          </a:prstGeom>
        </p:spPr>
      </p:pic>
      <p:pic>
        <p:nvPicPr>
          <p:cNvPr id="3" name="Picture 2">
            <a:extLst>
              <a:ext uri="{FF2B5EF4-FFF2-40B4-BE49-F238E27FC236}">
                <a16:creationId xmlns:a16="http://schemas.microsoft.com/office/drawing/2014/main" xmlns="" id="{48DCCEAC-0C6D-4976-98BE-FA237E30CEFF}"/>
              </a:ext>
            </a:extLst>
          </p:cNvPr>
          <p:cNvPicPr>
            <a:picLocks noChangeAspect="1"/>
          </p:cNvPicPr>
          <p:nvPr/>
        </p:nvPicPr>
        <p:blipFill rotWithShape="1">
          <a:blip r:embed="rId17"/>
          <a:srcRect l="10980" t="9859" r="19635" b="21570"/>
          <a:stretch/>
        </p:blipFill>
        <p:spPr>
          <a:xfrm>
            <a:off x="42058" y="2924435"/>
            <a:ext cx="2158483" cy="1199907"/>
          </a:xfrm>
          <a:prstGeom prst="rect">
            <a:avLst/>
          </a:prstGeom>
        </p:spPr>
      </p:pic>
      <p:sp>
        <p:nvSpPr>
          <p:cNvPr id="6" name="TextBox 5">
            <a:extLst>
              <a:ext uri="{FF2B5EF4-FFF2-40B4-BE49-F238E27FC236}">
                <a16:creationId xmlns:a16="http://schemas.microsoft.com/office/drawing/2014/main" xmlns="" id="{1AB7C996-67C5-43E6-88CC-0CA914740954}"/>
              </a:ext>
            </a:extLst>
          </p:cNvPr>
          <p:cNvSpPr txBox="1"/>
          <p:nvPr/>
        </p:nvSpPr>
        <p:spPr>
          <a:xfrm>
            <a:off x="508585" y="4089864"/>
            <a:ext cx="1644279" cy="338554"/>
          </a:xfrm>
          <a:prstGeom prst="rect">
            <a:avLst/>
          </a:prstGeom>
          <a:noFill/>
        </p:spPr>
        <p:txBody>
          <a:bodyPr wrap="square" rtlCol="0">
            <a:spAutoFit/>
          </a:bodyPr>
          <a:lstStyle/>
          <a:p>
            <a:r>
              <a:rPr lang="en-US" sz="1600" dirty="0">
                <a:solidFill>
                  <a:schemeClr val="accent6">
                    <a:lumMod val="50000"/>
                  </a:schemeClr>
                </a:solidFill>
              </a:rPr>
              <a:t>Instagram</a:t>
            </a:r>
          </a:p>
        </p:txBody>
      </p:sp>
    </p:spTree>
    <p:extLst>
      <p:ext uri="{BB962C8B-B14F-4D97-AF65-F5344CB8AC3E}">
        <p14:creationId xmlns:p14="http://schemas.microsoft.com/office/powerpoint/2010/main" val="82569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374B8-7BD3-421F-B9C7-948524F5B546}"/>
              </a:ext>
            </a:extLst>
          </p:cNvPr>
          <p:cNvSpPr>
            <a:spLocks noGrp="1"/>
          </p:cNvSpPr>
          <p:nvPr>
            <p:ph type="title"/>
          </p:nvPr>
        </p:nvSpPr>
        <p:spPr>
          <a:xfrm>
            <a:off x="352424" y="185862"/>
            <a:ext cx="10515600" cy="1325563"/>
          </a:xfrm>
        </p:spPr>
        <p:txBody>
          <a:bodyPr/>
          <a:lstStyle/>
          <a:p>
            <a:r>
              <a:rPr lang="en-US" dirty="0">
                <a:solidFill>
                  <a:schemeClr val="accent6">
                    <a:lumMod val="50000"/>
                  </a:schemeClr>
                </a:solidFill>
              </a:rPr>
              <a:t>Flyers</a:t>
            </a:r>
          </a:p>
        </p:txBody>
      </p:sp>
      <p:pic>
        <p:nvPicPr>
          <p:cNvPr id="4" name="Picture 3">
            <a:extLst>
              <a:ext uri="{FF2B5EF4-FFF2-40B4-BE49-F238E27FC236}">
                <a16:creationId xmlns:a16="http://schemas.microsoft.com/office/drawing/2014/main" xmlns="" id="{A8ADABBA-BFFE-4A44-9416-4FFB2A27C387}"/>
              </a:ext>
            </a:extLst>
          </p:cNvPr>
          <p:cNvPicPr>
            <a:picLocks noChangeAspect="1"/>
          </p:cNvPicPr>
          <p:nvPr/>
        </p:nvPicPr>
        <p:blipFill rotWithShape="1">
          <a:blip r:embed="rId3"/>
          <a:srcRect l="32583" t="14859" r="33555" b="6134"/>
          <a:stretch/>
        </p:blipFill>
        <p:spPr>
          <a:xfrm>
            <a:off x="4029073" y="1082351"/>
            <a:ext cx="4209847" cy="5525007"/>
          </a:xfrm>
          <a:prstGeom prst="rect">
            <a:avLst/>
          </a:prstGeom>
        </p:spPr>
      </p:pic>
    </p:spTree>
    <p:extLst>
      <p:ext uri="{BB962C8B-B14F-4D97-AF65-F5344CB8AC3E}">
        <p14:creationId xmlns:p14="http://schemas.microsoft.com/office/powerpoint/2010/main" val="119641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0F9EE-F488-45FF-A115-30F08F51CD89}"/>
              </a:ext>
            </a:extLst>
          </p:cNvPr>
          <p:cNvSpPr>
            <a:spLocks noGrp="1"/>
          </p:cNvSpPr>
          <p:nvPr>
            <p:ph type="title"/>
          </p:nvPr>
        </p:nvSpPr>
        <p:spPr>
          <a:xfrm>
            <a:off x="209550" y="58432"/>
            <a:ext cx="10515600" cy="1325563"/>
          </a:xfrm>
        </p:spPr>
        <p:txBody>
          <a:bodyPr/>
          <a:lstStyle/>
          <a:p>
            <a:r>
              <a:rPr lang="en-US" dirty="0">
                <a:solidFill>
                  <a:schemeClr val="accent6">
                    <a:lumMod val="50000"/>
                  </a:schemeClr>
                </a:solidFill>
              </a:rPr>
              <a:t> External Publicity</a:t>
            </a:r>
          </a:p>
        </p:txBody>
      </p:sp>
      <p:pic>
        <p:nvPicPr>
          <p:cNvPr id="4" name="Picture 3">
            <a:extLst>
              <a:ext uri="{FF2B5EF4-FFF2-40B4-BE49-F238E27FC236}">
                <a16:creationId xmlns:a16="http://schemas.microsoft.com/office/drawing/2014/main" xmlns="" id="{02414E94-232E-4988-8094-35348A44CCB0}"/>
              </a:ext>
            </a:extLst>
          </p:cNvPr>
          <p:cNvPicPr>
            <a:picLocks noChangeAspect="1"/>
          </p:cNvPicPr>
          <p:nvPr/>
        </p:nvPicPr>
        <p:blipFill rotWithShape="1">
          <a:blip r:embed="rId3"/>
          <a:srcRect l="8961" t="4696"/>
          <a:stretch/>
        </p:blipFill>
        <p:spPr>
          <a:xfrm>
            <a:off x="4883999" y="1256069"/>
            <a:ext cx="7098452" cy="1795041"/>
          </a:xfrm>
          <a:prstGeom prst="rect">
            <a:avLst/>
          </a:prstGeom>
          <a:ln w="38100">
            <a:solidFill>
              <a:srgbClr val="860000"/>
            </a:solidFill>
          </a:ln>
        </p:spPr>
      </p:pic>
      <p:pic>
        <p:nvPicPr>
          <p:cNvPr id="6" name="Picture 5">
            <a:extLst>
              <a:ext uri="{FF2B5EF4-FFF2-40B4-BE49-F238E27FC236}">
                <a16:creationId xmlns:a16="http://schemas.microsoft.com/office/drawing/2014/main" xmlns="" id="{C07B5160-F479-4379-A372-8D9BC0B33BE7}"/>
              </a:ext>
            </a:extLst>
          </p:cNvPr>
          <p:cNvPicPr>
            <a:picLocks noChangeAspect="1"/>
          </p:cNvPicPr>
          <p:nvPr/>
        </p:nvPicPr>
        <p:blipFill rotWithShape="1">
          <a:blip r:embed="rId4"/>
          <a:srcRect l="17422" t="14860" r="19219" b="15973"/>
          <a:stretch/>
        </p:blipFill>
        <p:spPr>
          <a:xfrm>
            <a:off x="366132" y="3391103"/>
            <a:ext cx="4700389" cy="2886307"/>
          </a:xfrm>
          <a:prstGeom prst="rect">
            <a:avLst/>
          </a:prstGeom>
          <a:ln w="38100">
            <a:solidFill>
              <a:srgbClr val="860000"/>
            </a:solidFill>
          </a:ln>
        </p:spPr>
      </p:pic>
      <p:sp>
        <p:nvSpPr>
          <p:cNvPr id="7" name="TextBox 6">
            <a:extLst>
              <a:ext uri="{FF2B5EF4-FFF2-40B4-BE49-F238E27FC236}">
                <a16:creationId xmlns:a16="http://schemas.microsoft.com/office/drawing/2014/main" xmlns="" id="{B7BCCE13-E2C2-4F67-B6A7-F9C0EBECBE7B}"/>
              </a:ext>
            </a:extLst>
          </p:cNvPr>
          <p:cNvSpPr txBox="1"/>
          <p:nvPr/>
        </p:nvSpPr>
        <p:spPr>
          <a:xfrm>
            <a:off x="8039099" y="3090446"/>
            <a:ext cx="2247900" cy="338554"/>
          </a:xfrm>
          <a:prstGeom prst="rect">
            <a:avLst/>
          </a:prstGeom>
          <a:noFill/>
        </p:spPr>
        <p:txBody>
          <a:bodyPr wrap="square" rtlCol="0">
            <a:spAutoFit/>
          </a:bodyPr>
          <a:lstStyle/>
          <a:p>
            <a:pPr algn="ctr"/>
            <a:r>
              <a:rPr lang="en-US" sz="1600" dirty="0">
                <a:solidFill>
                  <a:schemeClr val="accent6">
                    <a:lumMod val="50000"/>
                  </a:schemeClr>
                </a:solidFill>
              </a:rPr>
              <a:t>Chicago Tribune</a:t>
            </a:r>
          </a:p>
        </p:txBody>
      </p:sp>
      <p:sp>
        <p:nvSpPr>
          <p:cNvPr id="8" name="TextBox 7">
            <a:extLst>
              <a:ext uri="{FF2B5EF4-FFF2-40B4-BE49-F238E27FC236}">
                <a16:creationId xmlns:a16="http://schemas.microsoft.com/office/drawing/2014/main" xmlns="" id="{2AD001F6-DB18-42C1-B009-3D924E5C19D6}"/>
              </a:ext>
            </a:extLst>
          </p:cNvPr>
          <p:cNvSpPr txBox="1"/>
          <p:nvPr/>
        </p:nvSpPr>
        <p:spPr>
          <a:xfrm>
            <a:off x="1353578" y="6374373"/>
            <a:ext cx="2019300" cy="338554"/>
          </a:xfrm>
          <a:prstGeom prst="rect">
            <a:avLst/>
          </a:prstGeom>
          <a:noFill/>
        </p:spPr>
        <p:txBody>
          <a:bodyPr wrap="square" rtlCol="0">
            <a:spAutoFit/>
          </a:bodyPr>
          <a:lstStyle/>
          <a:p>
            <a:pPr algn="ctr"/>
            <a:r>
              <a:rPr lang="en-US" sz="1600" dirty="0">
                <a:solidFill>
                  <a:schemeClr val="accent6">
                    <a:lumMod val="50000"/>
                  </a:schemeClr>
                </a:solidFill>
              </a:rPr>
              <a:t>WBEZ (NPR)</a:t>
            </a:r>
          </a:p>
        </p:txBody>
      </p:sp>
    </p:spTree>
    <p:extLst>
      <p:ext uri="{BB962C8B-B14F-4D97-AF65-F5344CB8AC3E}">
        <p14:creationId xmlns:p14="http://schemas.microsoft.com/office/powerpoint/2010/main" val="677825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29A6F-301D-4128-9334-155636D295B1}"/>
              </a:ext>
            </a:extLst>
          </p:cNvPr>
          <p:cNvSpPr>
            <a:spLocks noGrp="1"/>
          </p:cNvSpPr>
          <p:nvPr>
            <p:ph type="title"/>
          </p:nvPr>
        </p:nvSpPr>
        <p:spPr>
          <a:xfrm>
            <a:off x="0" y="0"/>
            <a:ext cx="10515600" cy="1325563"/>
          </a:xfrm>
        </p:spPr>
        <p:txBody>
          <a:bodyPr/>
          <a:lstStyle/>
          <a:p>
            <a:r>
              <a:rPr lang="en-US" dirty="0">
                <a:solidFill>
                  <a:schemeClr val="accent6">
                    <a:lumMod val="50000"/>
                  </a:schemeClr>
                </a:solidFill>
              </a:rPr>
              <a:t>Banner Exhibit</a:t>
            </a:r>
          </a:p>
        </p:txBody>
      </p:sp>
      <p:pic>
        <p:nvPicPr>
          <p:cNvPr id="13" name="Picture 12">
            <a:extLst>
              <a:ext uri="{FF2B5EF4-FFF2-40B4-BE49-F238E27FC236}">
                <a16:creationId xmlns:a16="http://schemas.microsoft.com/office/drawing/2014/main" xmlns="" id="{CAAFCA10-A27B-4C8C-ABBF-6029B4A5BD8A}"/>
              </a:ext>
            </a:extLst>
          </p:cNvPr>
          <p:cNvPicPr>
            <a:picLocks noChangeAspect="1"/>
          </p:cNvPicPr>
          <p:nvPr/>
        </p:nvPicPr>
        <p:blipFill rotWithShape="1">
          <a:blip r:embed="rId3"/>
          <a:srcRect l="42890" t="23037" r="42969" b="18066"/>
          <a:stretch/>
        </p:blipFill>
        <p:spPr>
          <a:xfrm>
            <a:off x="9960442" y="1576013"/>
            <a:ext cx="2231558" cy="5242379"/>
          </a:xfrm>
          <a:prstGeom prst="rect">
            <a:avLst/>
          </a:prstGeom>
        </p:spPr>
      </p:pic>
      <p:pic>
        <p:nvPicPr>
          <p:cNvPr id="14" name="Picture 13">
            <a:extLst>
              <a:ext uri="{FF2B5EF4-FFF2-40B4-BE49-F238E27FC236}">
                <a16:creationId xmlns:a16="http://schemas.microsoft.com/office/drawing/2014/main" xmlns="" id="{F46139DC-6EB8-4928-B182-598DF3F0F170}"/>
              </a:ext>
            </a:extLst>
          </p:cNvPr>
          <p:cNvPicPr>
            <a:picLocks noChangeAspect="1"/>
          </p:cNvPicPr>
          <p:nvPr/>
        </p:nvPicPr>
        <p:blipFill rotWithShape="1">
          <a:blip r:embed="rId4"/>
          <a:srcRect l="42734" t="23483" r="42735" b="14721"/>
          <a:stretch/>
        </p:blipFill>
        <p:spPr>
          <a:xfrm>
            <a:off x="7711050" y="1561741"/>
            <a:ext cx="2152897" cy="5242379"/>
          </a:xfrm>
          <a:prstGeom prst="rect">
            <a:avLst/>
          </a:prstGeom>
        </p:spPr>
      </p:pic>
      <p:pic>
        <p:nvPicPr>
          <p:cNvPr id="15" name="Picture 14">
            <a:extLst>
              <a:ext uri="{FF2B5EF4-FFF2-40B4-BE49-F238E27FC236}">
                <a16:creationId xmlns:a16="http://schemas.microsoft.com/office/drawing/2014/main" xmlns="" id="{F0A8EF9A-F922-4E27-9DC9-71512B661A9D}"/>
              </a:ext>
            </a:extLst>
          </p:cNvPr>
          <p:cNvPicPr>
            <a:picLocks noChangeAspect="1"/>
          </p:cNvPicPr>
          <p:nvPr/>
        </p:nvPicPr>
        <p:blipFill rotWithShape="1">
          <a:blip r:embed="rId5"/>
          <a:srcRect l="42735" t="23482" r="42734" b="15417"/>
          <a:stretch/>
        </p:blipFill>
        <p:spPr>
          <a:xfrm>
            <a:off x="2303745" y="1615077"/>
            <a:ext cx="2210394" cy="5228106"/>
          </a:xfrm>
          <a:prstGeom prst="rect">
            <a:avLst/>
          </a:prstGeom>
        </p:spPr>
      </p:pic>
      <p:pic>
        <p:nvPicPr>
          <p:cNvPr id="17" name="Picture 16">
            <a:extLst>
              <a:ext uri="{FF2B5EF4-FFF2-40B4-BE49-F238E27FC236}">
                <a16:creationId xmlns:a16="http://schemas.microsoft.com/office/drawing/2014/main" xmlns="" id="{B489AA1F-5502-4A29-8D06-56718F5EFB4A}"/>
              </a:ext>
            </a:extLst>
          </p:cNvPr>
          <p:cNvPicPr>
            <a:picLocks noChangeAspect="1"/>
          </p:cNvPicPr>
          <p:nvPr/>
        </p:nvPicPr>
        <p:blipFill rotWithShape="1">
          <a:blip r:embed="rId6"/>
          <a:srcRect l="36797" t="13611" r="36562" b="4861"/>
          <a:stretch/>
        </p:blipFill>
        <p:spPr>
          <a:xfrm>
            <a:off x="4577444" y="1590285"/>
            <a:ext cx="3037112" cy="5242379"/>
          </a:xfrm>
          <a:prstGeom prst="rect">
            <a:avLst/>
          </a:prstGeom>
        </p:spPr>
      </p:pic>
      <p:pic>
        <p:nvPicPr>
          <p:cNvPr id="18" name="Picture 17">
            <a:extLst>
              <a:ext uri="{FF2B5EF4-FFF2-40B4-BE49-F238E27FC236}">
                <a16:creationId xmlns:a16="http://schemas.microsoft.com/office/drawing/2014/main" xmlns="" id="{B78F50C5-7774-4868-A614-F8A21DF952EA}"/>
              </a:ext>
            </a:extLst>
          </p:cNvPr>
          <p:cNvPicPr>
            <a:picLocks noChangeAspect="1"/>
          </p:cNvPicPr>
          <p:nvPr/>
        </p:nvPicPr>
        <p:blipFill rotWithShape="1">
          <a:blip r:embed="rId7"/>
          <a:srcRect l="55937" t="19329" r="28203" b="15417"/>
          <a:stretch/>
        </p:blipFill>
        <p:spPr>
          <a:xfrm>
            <a:off x="0" y="1654141"/>
            <a:ext cx="2237475" cy="5178524"/>
          </a:xfrm>
          <a:prstGeom prst="rect">
            <a:avLst/>
          </a:prstGeom>
        </p:spPr>
      </p:pic>
    </p:spTree>
    <p:extLst>
      <p:ext uri="{BB962C8B-B14F-4D97-AF65-F5344CB8AC3E}">
        <p14:creationId xmlns:p14="http://schemas.microsoft.com/office/powerpoint/2010/main" val="223704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92BBC-18CA-42B2-BEB5-D9C1E0A86F9A}"/>
              </a:ext>
            </a:extLst>
          </p:cNvPr>
          <p:cNvSpPr>
            <a:spLocks noGrp="1"/>
          </p:cNvSpPr>
          <p:nvPr>
            <p:ph type="title"/>
          </p:nvPr>
        </p:nvSpPr>
        <p:spPr>
          <a:xfrm>
            <a:off x="123825" y="12700"/>
            <a:ext cx="11439525" cy="1325563"/>
          </a:xfrm>
        </p:spPr>
        <p:txBody>
          <a:bodyPr/>
          <a:lstStyle/>
          <a:p>
            <a:r>
              <a:rPr lang="en-US" dirty="0">
                <a:solidFill>
                  <a:schemeClr val="accent6">
                    <a:lumMod val="50000"/>
                  </a:schemeClr>
                </a:solidFill>
              </a:rPr>
              <a:t>Interview with Katherine Baltz Hayes, Chief Nurse</a:t>
            </a:r>
          </a:p>
        </p:txBody>
      </p:sp>
      <p:pic>
        <p:nvPicPr>
          <p:cNvPr id="7" name="Picture 6">
            <a:extLst>
              <a:ext uri="{FF2B5EF4-FFF2-40B4-BE49-F238E27FC236}">
                <a16:creationId xmlns:a16="http://schemas.microsoft.com/office/drawing/2014/main" xmlns="" id="{23CB47D4-DA04-4CC7-9F52-6CDAFA625464}"/>
              </a:ext>
            </a:extLst>
          </p:cNvPr>
          <p:cNvPicPr>
            <a:picLocks noChangeAspect="1"/>
          </p:cNvPicPr>
          <p:nvPr/>
        </p:nvPicPr>
        <p:blipFill rotWithShape="1">
          <a:blip r:embed="rId3"/>
          <a:srcRect l="12031" t="24860" r="37969" b="10834"/>
          <a:stretch/>
        </p:blipFill>
        <p:spPr>
          <a:xfrm>
            <a:off x="2524124" y="1476376"/>
            <a:ext cx="6934253" cy="5016500"/>
          </a:xfrm>
          <a:prstGeom prst="rect">
            <a:avLst/>
          </a:prstGeom>
        </p:spPr>
      </p:pic>
    </p:spTree>
    <p:extLst>
      <p:ext uri="{BB962C8B-B14F-4D97-AF65-F5344CB8AC3E}">
        <p14:creationId xmlns:p14="http://schemas.microsoft.com/office/powerpoint/2010/main" val="49310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E42E7-DD0A-41DB-92F6-6BD6261C2545}"/>
              </a:ext>
            </a:extLst>
          </p:cNvPr>
          <p:cNvSpPr>
            <a:spLocks noGrp="1"/>
          </p:cNvSpPr>
          <p:nvPr>
            <p:ph type="title"/>
          </p:nvPr>
        </p:nvSpPr>
        <p:spPr>
          <a:xfrm>
            <a:off x="171450" y="107950"/>
            <a:ext cx="10515600" cy="1325563"/>
          </a:xfrm>
        </p:spPr>
        <p:txBody>
          <a:bodyPr/>
          <a:lstStyle/>
          <a:p>
            <a:r>
              <a:rPr lang="en-US" dirty="0">
                <a:solidFill>
                  <a:schemeClr val="accent6">
                    <a:lumMod val="50000"/>
                  </a:schemeClr>
                </a:solidFill>
              </a:rPr>
              <a:t>Tribute Video</a:t>
            </a:r>
          </a:p>
        </p:txBody>
      </p:sp>
      <p:pic>
        <p:nvPicPr>
          <p:cNvPr id="5" name="Picture 4">
            <a:extLst>
              <a:ext uri="{FF2B5EF4-FFF2-40B4-BE49-F238E27FC236}">
                <a16:creationId xmlns:a16="http://schemas.microsoft.com/office/drawing/2014/main" xmlns="" id="{77F0D8BF-EF5B-481F-A129-A200883A7B81}"/>
              </a:ext>
            </a:extLst>
          </p:cNvPr>
          <p:cNvPicPr>
            <a:picLocks noChangeAspect="1"/>
          </p:cNvPicPr>
          <p:nvPr/>
        </p:nvPicPr>
        <p:blipFill rotWithShape="1">
          <a:blip r:embed="rId3"/>
          <a:srcRect t="19305" r="6875" b="7777"/>
          <a:stretch/>
        </p:blipFill>
        <p:spPr>
          <a:xfrm>
            <a:off x="655901" y="1607423"/>
            <a:ext cx="10515599" cy="4631452"/>
          </a:xfrm>
          <a:prstGeom prst="rect">
            <a:avLst/>
          </a:prstGeom>
        </p:spPr>
      </p:pic>
    </p:spTree>
    <p:extLst>
      <p:ext uri="{BB962C8B-B14F-4D97-AF65-F5344CB8AC3E}">
        <p14:creationId xmlns:p14="http://schemas.microsoft.com/office/powerpoint/2010/main" val="778501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7BC5D-4BAD-4D93-9111-3D7710E39171}"/>
              </a:ext>
            </a:extLst>
          </p:cNvPr>
          <p:cNvSpPr>
            <a:spLocks noGrp="1"/>
          </p:cNvSpPr>
          <p:nvPr>
            <p:ph type="title"/>
          </p:nvPr>
        </p:nvSpPr>
        <p:spPr>
          <a:xfrm>
            <a:off x="0" y="0"/>
            <a:ext cx="11849100" cy="1325563"/>
          </a:xfrm>
        </p:spPr>
        <p:txBody>
          <a:bodyPr>
            <a:normAutofit/>
          </a:bodyPr>
          <a:lstStyle/>
          <a:p>
            <a:r>
              <a:rPr lang="en-US" dirty="0">
                <a:solidFill>
                  <a:schemeClr val="accent6">
                    <a:lumMod val="50000"/>
                  </a:schemeClr>
                </a:solidFill>
              </a:rPr>
              <a:t>Featuring the Families of </a:t>
            </a:r>
            <a:br>
              <a:rPr lang="en-US" dirty="0">
                <a:solidFill>
                  <a:schemeClr val="accent6">
                    <a:lumMod val="50000"/>
                  </a:schemeClr>
                </a:solidFill>
              </a:rPr>
            </a:br>
            <a:r>
              <a:rPr lang="en-US" dirty="0">
                <a:solidFill>
                  <a:schemeClr val="accent6">
                    <a:lumMod val="50000"/>
                  </a:schemeClr>
                </a:solidFill>
              </a:rPr>
              <a:t>12</a:t>
            </a:r>
            <a:r>
              <a:rPr lang="en-US" baseline="30000" dirty="0">
                <a:solidFill>
                  <a:schemeClr val="accent6">
                    <a:lumMod val="50000"/>
                  </a:schemeClr>
                </a:solidFill>
              </a:rPr>
              <a:t>th</a:t>
            </a:r>
            <a:r>
              <a:rPr lang="en-US" dirty="0">
                <a:solidFill>
                  <a:schemeClr val="accent6">
                    <a:lumMod val="50000"/>
                  </a:schemeClr>
                </a:solidFill>
              </a:rPr>
              <a:t> General Hospital Unit Members</a:t>
            </a:r>
          </a:p>
        </p:txBody>
      </p:sp>
      <p:pic>
        <p:nvPicPr>
          <p:cNvPr id="5" name="Picture 4">
            <a:extLst>
              <a:ext uri="{FF2B5EF4-FFF2-40B4-BE49-F238E27FC236}">
                <a16:creationId xmlns:a16="http://schemas.microsoft.com/office/drawing/2014/main" xmlns="" id="{70AA3810-8A7C-4B5D-AD7E-A95CE64CF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85372" y="4278224"/>
            <a:ext cx="2824658" cy="2118493"/>
          </a:xfrm>
          <a:prstGeom prst="rect">
            <a:avLst/>
          </a:prstGeom>
          <a:ln w="38100">
            <a:solidFill>
              <a:srgbClr val="860000"/>
            </a:solidFill>
          </a:ln>
        </p:spPr>
      </p:pic>
      <p:pic>
        <p:nvPicPr>
          <p:cNvPr id="7" name="Picture 6">
            <a:extLst>
              <a:ext uri="{FF2B5EF4-FFF2-40B4-BE49-F238E27FC236}">
                <a16:creationId xmlns:a16="http://schemas.microsoft.com/office/drawing/2014/main" xmlns="" id="{75508C95-E2C9-422E-BB48-0DE17DDE49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329" y="1460623"/>
            <a:ext cx="3105944" cy="2329458"/>
          </a:xfrm>
          <a:prstGeom prst="rect">
            <a:avLst/>
          </a:prstGeom>
          <a:ln w="38100">
            <a:solidFill>
              <a:srgbClr val="860000"/>
            </a:solidFill>
          </a:ln>
        </p:spPr>
      </p:pic>
      <p:pic>
        <p:nvPicPr>
          <p:cNvPr id="9" name="Picture 8">
            <a:extLst>
              <a:ext uri="{FF2B5EF4-FFF2-40B4-BE49-F238E27FC236}">
                <a16:creationId xmlns:a16="http://schemas.microsoft.com/office/drawing/2014/main" xmlns="" id="{9CEF2F58-1D4B-43CE-9FEA-AFC396BEA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1749" y="1459927"/>
            <a:ext cx="3107800" cy="2330851"/>
          </a:xfrm>
          <a:prstGeom prst="rect">
            <a:avLst/>
          </a:prstGeom>
          <a:ln w="38100">
            <a:solidFill>
              <a:srgbClr val="860000"/>
            </a:solidFill>
          </a:ln>
        </p:spPr>
      </p:pic>
      <p:pic>
        <p:nvPicPr>
          <p:cNvPr id="13" name="Picture 12">
            <a:extLst>
              <a:ext uri="{FF2B5EF4-FFF2-40B4-BE49-F238E27FC236}">
                <a16:creationId xmlns:a16="http://schemas.microsoft.com/office/drawing/2014/main" xmlns="" id="{6B9D549C-8003-4549-B527-65ABF865DD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28668" y="4278225"/>
            <a:ext cx="2824657" cy="2118494"/>
          </a:xfrm>
          <a:prstGeom prst="rect">
            <a:avLst/>
          </a:prstGeom>
          <a:ln w="38100">
            <a:solidFill>
              <a:srgbClr val="860000"/>
            </a:solidFill>
          </a:ln>
        </p:spPr>
      </p:pic>
    </p:spTree>
    <p:extLst>
      <p:ext uri="{BB962C8B-B14F-4D97-AF65-F5344CB8AC3E}">
        <p14:creationId xmlns:p14="http://schemas.microsoft.com/office/powerpoint/2010/main" val="2598494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A4ACAB-1DAA-4D7F-BD15-1D8B01BCBED1}"/>
              </a:ext>
            </a:extLst>
          </p:cNvPr>
          <p:cNvSpPr>
            <a:spLocks noGrp="1"/>
          </p:cNvSpPr>
          <p:nvPr>
            <p:ph type="title"/>
          </p:nvPr>
        </p:nvSpPr>
        <p:spPr>
          <a:xfrm>
            <a:off x="11006" y="0"/>
            <a:ext cx="10515600" cy="1325563"/>
          </a:xfrm>
        </p:spPr>
        <p:txBody>
          <a:bodyPr/>
          <a:lstStyle/>
          <a:p>
            <a:r>
              <a:rPr lang="en-US" dirty="0">
                <a:solidFill>
                  <a:schemeClr val="accent6">
                    <a:lumMod val="50000"/>
                  </a:schemeClr>
                </a:solidFill>
              </a:rPr>
              <a:t>Honoring Veterans</a:t>
            </a:r>
          </a:p>
        </p:txBody>
      </p:sp>
      <p:pic>
        <p:nvPicPr>
          <p:cNvPr id="4" name="Picture 3">
            <a:extLst>
              <a:ext uri="{FF2B5EF4-FFF2-40B4-BE49-F238E27FC236}">
                <a16:creationId xmlns:a16="http://schemas.microsoft.com/office/drawing/2014/main" xmlns="" id="{3EB18405-97A6-46F5-AEA5-9BB29236D8BE}"/>
              </a:ext>
            </a:extLst>
          </p:cNvPr>
          <p:cNvPicPr>
            <a:picLocks noChangeAspect="1"/>
          </p:cNvPicPr>
          <p:nvPr/>
        </p:nvPicPr>
        <p:blipFill>
          <a:blip r:embed="rId3"/>
          <a:stretch>
            <a:fillRect/>
          </a:stretch>
        </p:blipFill>
        <p:spPr>
          <a:xfrm>
            <a:off x="7970287" y="800100"/>
            <a:ext cx="3064877" cy="5099437"/>
          </a:xfrm>
          <a:prstGeom prst="rect">
            <a:avLst/>
          </a:prstGeom>
        </p:spPr>
      </p:pic>
      <p:sp>
        <p:nvSpPr>
          <p:cNvPr id="8" name="TextBox 7">
            <a:extLst>
              <a:ext uri="{FF2B5EF4-FFF2-40B4-BE49-F238E27FC236}">
                <a16:creationId xmlns:a16="http://schemas.microsoft.com/office/drawing/2014/main" xmlns="" id="{CF565392-3D9B-4E19-ABA0-BE9AF64FAB0A}"/>
              </a:ext>
            </a:extLst>
          </p:cNvPr>
          <p:cNvSpPr txBox="1"/>
          <p:nvPr/>
        </p:nvSpPr>
        <p:spPr>
          <a:xfrm>
            <a:off x="8510463" y="6057900"/>
            <a:ext cx="2247901" cy="584775"/>
          </a:xfrm>
          <a:prstGeom prst="rect">
            <a:avLst/>
          </a:prstGeom>
          <a:noFill/>
        </p:spPr>
        <p:txBody>
          <a:bodyPr wrap="square" rtlCol="0">
            <a:spAutoFit/>
          </a:bodyPr>
          <a:lstStyle/>
          <a:p>
            <a:r>
              <a:rPr lang="en-US" sz="1600" dirty="0">
                <a:solidFill>
                  <a:schemeClr val="accent6">
                    <a:lumMod val="50000"/>
                  </a:schemeClr>
                </a:solidFill>
              </a:rPr>
              <a:t>Veteran Charities Listed </a:t>
            </a:r>
          </a:p>
          <a:p>
            <a:r>
              <a:rPr lang="en-US" sz="1600" dirty="0">
                <a:solidFill>
                  <a:schemeClr val="accent6">
                    <a:lumMod val="50000"/>
                  </a:schemeClr>
                </a:solidFill>
              </a:rPr>
              <a:t>On Back of the Program</a:t>
            </a:r>
          </a:p>
        </p:txBody>
      </p:sp>
      <p:pic>
        <p:nvPicPr>
          <p:cNvPr id="5" name="Picture 4">
            <a:extLst>
              <a:ext uri="{FF2B5EF4-FFF2-40B4-BE49-F238E27FC236}">
                <a16:creationId xmlns:a16="http://schemas.microsoft.com/office/drawing/2014/main" xmlns="" id="{444EF354-8E87-4601-9049-60921B30F9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50" y="1644447"/>
            <a:ext cx="5248275" cy="3936206"/>
          </a:xfrm>
          <a:prstGeom prst="rect">
            <a:avLst/>
          </a:prstGeom>
          <a:ln w="38100">
            <a:solidFill>
              <a:srgbClr val="860000"/>
            </a:solidFill>
          </a:ln>
        </p:spPr>
      </p:pic>
      <p:sp>
        <p:nvSpPr>
          <p:cNvPr id="6" name="TextBox 5">
            <a:extLst>
              <a:ext uri="{FF2B5EF4-FFF2-40B4-BE49-F238E27FC236}">
                <a16:creationId xmlns:a16="http://schemas.microsoft.com/office/drawing/2014/main" xmlns="" id="{805B4CEA-2D46-4FF9-BF54-C8D19D83BEE6}"/>
              </a:ext>
            </a:extLst>
          </p:cNvPr>
          <p:cNvSpPr txBox="1"/>
          <p:nvPr/>
        </p:nvSpPr>
        <p:spPr>
          <a:xfrm>
            <a:off x="2252788" y="5719346"/>
            <a:ext cx="2857500" cy="338554"/>
          </a:xfrm>
          <a:prstGeom prst="rect">
            <a:avLst/>
          </a:prstGeom>
          <a:noFill/>
        </p:spPr>
        <p:txBody>
          <a:bodyPr wrap="square" rtlCol="0">
            <a:spAutoFit/>
          </a:bodyPr>
          <a:lstStyle/>
          <a:p>
            <a:r>
              <a:rPr lang="en-US" sz="1600" dirty="0">
                <a:solidFill>
                  <a:schemeClr val="accent6">
                    <a:lumMod val="50000"/>
                  </a:schemeClr>
                </a:solidFill>
              </a:rPr>
              <a:t>Applauding Veterans</a:t>
            </a:r>
          </a:p>
        </p:txBody>
      </p:sp>
    </p:spTree>
    <p:extLst>
      <p:ext uri="{BB962C8B-B14F-4D97-AF65-F5344CB8AC3E}">
        <p14:creationId xmlns:p14="http://schemas.microsoft.com/office/powerpoint/2010/main" val="3605553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12303-A65E-4F22-8D85-7DEB719B8CD6}"/>
              </a:ext>
            </a:extLst>
          </p:cNvPr>
          <p:cNvSpPr>
            <a:spLocks noGrp="1"/>
          </p:cNvSpPr>
          <p:nvPr>
            <p:ph type="title"/>
          </p:nvPr>
        </p:nvSpPr>
        <p:spPr/>
        <p:txBody>
          <a:bodyPr/>
          <a:lstStyle/>
          <a:p>
            <a:r>
              <a:rPr lang="en-US" dirty="0">
                <a:solidFill>
                  <a:schemeClr val="accent6">
                    <a:lumMod val="50000"/>
                  </a:schemeClr>
                </a:solidFill>
              </a:rPr>
              <a:t>Open House at the Library</a:t>
            </a:r>
          </a:p>
        </p:txBody>
      </p:sp>
      <p:pic>
        <p:nvPicPr>
          <p:cNvPr id="11" name="Picture 10">
            <a:extLst>
              <a:ext uri="{FF2B5EF4-FFF2-40B4-BE49-F238E27FC236}">
                <a16:creationId xmlns:a16="http://schemas.microsoft.com/office/drawing/2014/main" xmlns="" id="{3FFA097A-06B2-4A03-B4EC-558AF3B2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838920"/>
            <a:ext cx="5752306" cy="4314230"/>
          </a:xfrm>
          <a:prstGeom prst="rect">
            <a:avLst/>
          </a:prstGeom>
          <a:ln w="38100">
            <a:solidFill>
              <a:srgbClr val="860000"/>
            </a:solidFill>
          </a:ln>
        </p:spPr>
      </p:pic>
      <p:pic>
        <p:nvPicPr>
          <p:cNvPr id="15" name="Picture 14">
            <a:extLst>
              <a:ext uri="{FF2B5EF4-FFF2-40B4-BE49-F238E27FC236}">
                <a16:creationId xmlns:a16="http://schemas.microsoft.com/office/drawing/2014/main" xmlns="" id="{0F20A352-2E37-4BEC-968C-6ABD3CB8B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63" t="330" r="24535" b="-330"/>
          <a:stretch/>
        </p:blipFill>
        <p:spPr>
          <a:xfrm rot="5400000">
            <a:off x="8642594" y="9281"/>
            <a:ext cx="2407749" cy="3014663"/>
          </a:xfrm>
          <a:prstGeom prst="rect">
            <a:avLst/>
          </a:prstGeom>
          <a:ln w="38100">
            <a:solidFill>
              <a:srgbClr val="860000"/>
            </a:solidFill>
          </a:ln>
        </p:spPr>
      </p:pic>
      <p:pic>
        <p:nvPicPr>
          <p:cNvPr id="17" name="Picture 16">
            <a:extLst>
              <a:ext uri="{FF2B5EF4-FFF2-40B4-BE49-F238E27FC236}">
                <a16:creationId xmlns:a16="http://schemas.microsoft.com/office/drawing/2014/main" xmlns="" id="{00CD7DF5-A02A-4BF6-BC7F-A21FC1026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2950" y="3810000"/>
            <a:ext cx="3124200" cy="2343150"/>
          </a:xfrm>
          <a:prstGeom prst="rect">
            <a:avLst/>
          </a:prstGeom>
          <a:solidFill>
            <a:srgbClr val="FDF1E9"/>
          </a:solidFill>
          <a:ln w="38100">
            <a:solidFill>
              <a:srgbClr val="860000"/>
            </a:solidFill>
          </a:ln>
        </p:spPr>
      </p:pic>
      <p:sp>
        <p:nvSpPr>
          <p:cNvPr id="18" name="TextBox 17">
            <a:extLst>
              <a:ext uri="{FF2B5EF4-FFF2-40B4-BE49-F238E27FC236}">
                <a16:creationId xmlns:a16="http://schemas.microsoft.com/office/drawing/2014/main" xmlns="" id="{B918F1A7-C4DF-4E33-BDAD-FCC674557A3B}"/>
              </a:ext>
            </a:extLst>
          </p:cNvPr>
          <p:cNvSpPr txBox="1"/>
          <p:nvPr/>
        </p:nvSpPr>
        <p:spPr>
          <a:xfrm>
            <a:off x="2314575" y="6308209"/>
            <a:ext cx="2762250" cy="369332"/>
          </a:xfrm>
          <a:prstGeom prst="rect">
            <a:avLst/>
          </a:prstGeom>
          <a:noFill/>
        </p:spPr>
        <p:txBody>
          <a:bodyPr wrap="square" rtlCol="0">
            <a:spAutoFit/>
          </a:bodyPr>
          <a:lstStyle/>
          <a:p>
            <a:pPr algn="ctr"/>
            <a:r>
              <a:rPr lang="en-US" dirty="0">
                <a:solidFill>
                  <a:schemeClr val="accent6">
                    <a:lumMod val="50000"/>
                  </a:schemeClr>
                </a:solidFill>
              </a:rPr>
              <a:t>Showcasing Materials</a:t>
            </a:r>
          </a:p>
        </p:txBody>
      </p:sp>
      <p:sp>
        <p:nvSpPr>
          <p:cNvPr id="19" name="TextBox 18">
            <a:extLst>
              <a:ext uri="{FF2B5EF4-FFF2-40B4-BE49-F238E27FC236}">
                <a16:creationId xmlns:a16="http://schemas.microsoft.com/office/drawing/2014/main" xmlns="" id="{F4DA275B-4268-4C27-BB6E-24D9254C2C96}"/>
              </a:ext>
            </a:extLst>
          </p:cNvPr>
          <p:cNvSpPr txBox="1"/>
          <p:nvPr/>
        </p:nvSpPr>
        <p:spPr>
          <a:xfrm>
            <a:off x="8105775" y="2892941"/>
            <a:ext cx="3638550" cy="830997"/>
          </a:xfrm>
          <a:prstGeom prst="rect">
            <a:avLst/>
          </a:prstGeom>
          <a:noFill/>
        </p:spPr>
        <p:txBody>
          <a:bodyPr wrap="square" rtlCol="0">
            <a:spAutoFit/>
          </a:bodyPr>
          <a:lstStyle/>
          <a:p>
            <a:pPr algn="ctr"/>
            <a:r>
              <a:rPr lang="en-US" sz="1600" dirty="0">
                <a:solidFill>
                  <a:schemeClr val="accent6">
                    <a:lumMod val="50000"/>
                  </a:schemeClr>
                </a:solidFill>
              </a:rPr>
              <a:t>Featuring Related Items from Northwestern  University Memorial Medical Archives</a:t>
            </a:r>
          </a:p>
        </p:txBody>
      </p:sp>
      <p:sp>
        <p:nvSpPr>
          <p:cNvPr id="20" name="TextBox 19">
            <a:extLst>
              <a:ext uri="{FF2B5EF4-FFF2-40B4-BE49-F238E27FC236}">
                <a16:creationId xmlns:a16="http://schemas.microsoft.com/office/drawing/2014/main" xmlns="" id="{7C27A3F1-716D-4E7C-A0E3-D21EB28A9A0A}"/>
              </a:ext>
            </a:extLst>
          </p:cNvPr>
          <p:cNvSpPr txBox="1"/>
          <p:nvPr/>
        </p:nvSpPr>
        <p:spPr>
          <a:xfrm>
            <a:off x="8748712" y="6252874"/>
            <a:ext cx="2605088" cy="584775"/>
          </a:xfrm>
          <a:prstGeom prst="rect">
            <a:avLst/>
          </a:prstGeom>
          <a:noFill/>
        </p:spPr>
        <p:txBody>
          <a:bodyPr wrap="square" rtlCol="0">
            <a:spAutoFit/>
          </a:bodyPr>
          <a:lstStyle/>
          <a:p>
            <a:pPr algn="ctr"/>
            <a:r>
              <a:rPr lang="en-US" sz="1600" dirty="0">
                <a:solidFill>
                  <a:schemeClr val="accent6">
                    <a:lumMod val="50000"/>
                  </a:schemeClr>
                </a:solidFill>
              </a:rPr>
              <a:t>Chatting with Family Members of the Veterans</a:t>
            </a:r>
          </a:p>
        </p:txBody>
      </p:sp>
    </p:spTree>
    <p:extLst>
      <p:ext uri="{BB962C8B-B14F-4D97-AF65-F5344CB8AC3E}">
        <p14:creationId xmlns:p14="http://schemas.microsoft.com/office/powerpoint/2010/main" val="267943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0574C-90CD-4933-987A-4266490C34EC}"/>
              </a:ext>
            </a:extLst>
          </p:cNvPr>
          <p:cNvSpPr>
            <a:spLocks noGrp="1"/>
          </p:cNvSpPr>
          <p:nvPr>
            <p:ph type="title"/>
          </p:nvPr>
        </p:nvSpPr>
        <p:spPr>
          <a:xfrm>
            <a:off x="0" y="0"/>
            <a:ext cx="10515600" cy="1325563"/>
          </a:xfrm>
        </p:spPr>
        <p:txBody>
          <a:bodyPr/>
          <a:lstStyle/>
          <a:p>
            <a:r>
              <a:rPr lang="en-US" dirty="0">
                <a:solidFill>
                  <a:schemeClr val="accent6">
                    <a:lumMod val="50000"/>
                  </a:schemeClr>
                </a:solidFill>
              </a:rPr>
              <a:t>Details of the Day</a:t>
            </a:r>
          </a:p>
        </p:txBody>
      </p:sp>
      <p:pic>
        <p:nvPicPr>
          <p:cNvPr id="7" name="Picture 6">
            <a:extLst>
              <a:ext uri="{FF2B5EF4-FFF2-40B4-BE49-F238E27FC236}">
                <a16:creationId xmlns:a16="http://schemas.microsoft.com/office/drawing/2014/main" xmlns="" id="{496A4EAA-8E53-45DF-B2C0-B7D0E467B8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66" t="18254" r="35862" b="8045"/>
          <a:stretch/>
        </p:blipFill>
        <p:spPr>
          <a:xfrm rot="5400000">
            <a:off x="2698632" y="3693432"/>
            <a:ext cx="2333713" cy="3095450"/>
          </a:xfrm>
          <a:prstGeom prst="rect">
            <a:avLst/>
          </a:prstGeom>
        </p:spPr>
      </p:pic>
      <p:pic>
        <p:nvPicPr>
          <p:cNvPr id="11" name="Picture 10">
            <a:extLst>
              <a:ext uri="{FF2B5EF4-FFF2-40B4-BE49-F238E27FC236}">
                <a16:creationId xmlns:a16="http://schemas.microsoft.com/office/drawing/2014/main" xmlns="" id="{A64D0B7A-7798-4B5F-B63F-B0A2E85AB7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34" t="9675" r="7257" b="-9675"/>
          <a:stretch/>
        </p:blipFill>
        <p:spPr>
          <a:xfrm rot="5400000">
            <a:off x="-228570" y="1259328"/>
            <a:ext cx="2289511" cy="1946672"/>
          </a:xfrm>
          <a:prstGeom prst="rect">
            <a:avLst/>
          </a:prstGeom>
          <a:ln w="38100">
            <a:noFill/>
          </a:ln>
        </p:spPr>
      </p:pic>
      <p:sp>
        <p:nvSpPr>
          <p:cNvPr id="12" name="TextBox 11">
            <a:extLst>
              <a:ext uri="{FF2B5EF4-FFF2-40B4-BE49-F238E27FC236}">
                <a16:creationId xmlns:a16="http://schemas.microsoft.com/office/drawing/2014/main" xmlns="" id="{A9982EA7-6D70-4C60-B863-86C4EF5CC18E}"/>
              </a:ext>
            </a:extLst>
          </p:cNvPr>
          <p:cNvSpPr txBox="1"/>
          <p:nvPr/>
        </p:nvSpPr>
        <p:spPr>
          <a:xfrm>
            <a:off x="418176" y="3480581"/>
            <a:ext cx="1390650" cy="338554"/>
          </a:xfrm>
          <a:prstGeom prst="rect">
            <a:avLst/>
          </a:prstGeom>
          <a:noFill/>
        </p:spPr>
        <p:txBody>
          <a:bodyPr wrap="square" rtlCol="0">
            <a:spAutoFit/>
          </a:bodyPr>
          <a:lstStyle/>
          <a:p>
            <a:r>
              <a:rPr lang="en-US" sz="1600" dirty="0">
                <a:solidFill>
                  <a:schemeClr val="accent6">
                    <a:lumMod val="50000"/>
                  </a:schemeClr>
                </a:solidFill>
              </a:rPr>
              <a:t>Guest Book</a:t>
            </a:r>
          </a:p>
        </p:txBody>
      </p:sp>
      <p:sp>
        <p:nvSpPr>
          <p:cNvPr id="13" name="TextBox 12">
            <a:extLst>
              <a:ext uri="{FF2B5EF4-FFF2-40B4-BE49-F238E27FC236}">
                <a16:creationId xmlns:a16="http://schemas.microsoft.com/office/drawing/2014/main" xmlns="" id="{F3DF018F-F5E3-4A98-8B1E-C0CCC3B709F6}"/>
              </a:ext>
            </a:extLst>
          </p:cNvPr>
          <p:cNvSpPr txBox="1"/>
          <p:nvPr/>
        </p:nvSpPr>
        <p:spPr>
          <a:xfrm>
            <a:off x="3303731" y="6475635"/>
            <a:ext cx="1247775" cy="338554"/>
          </a:xfrm>
          <a:prstGeom prst="rect">
            <a:avLst/>
          </a:prstGeom>
          <a:noFill/>
        </p:spPr>
        <p:txBody>
          <a:bodyPr wrap="square" rtlCol="0">
            <a:spAutoFit/>
          </a:bodyPr>
          <a:lstStyle/>
          <a:p>
            <a:pPr algn="ctr"/>
            <a:r>
              <a:rPr lang="en-US" sz="1600" dirty="0">
                <a:solidFill>
                  <a:schemeClr val="accent6">
                    <a:lumMod val="50000"/>
                  </a:schemeClr>
                </a:solidFill>
              </a:rPr>
              <a:t>Signage</a:t>
            </a:r>
          </a:p>
        </p:txBody>
      </p:sp>
      <p:pic>
        <p:nvPicPr>
          <p:cNvPr id="14" name="Picture 13">
            <a:extLst>
              <a:ext uri="{FF2B5EF4-FFF2-40B4-BE49-F238E27FC236}">
                <a16:creationId xmlns:a16="http://schemas.microsoft.com/office/drawing/2014/main" xmlns="" id="{7201C0D2-529C-444F-9AA9-5884BADEF604}"/>
              </a:ext>
            </a:extLst>
          </p:cNvPr>
          <p:cNvPicPr>
            <a:picLocks noChangeAspect="1"/>
          </p:cNvPicPr>
          <p:nvPr/>
        </p:nvPicPr>
        <p:blipFill>
          <a:blip r:embed="rId5"/>
          <a:stretch>
            <a:fillRect/>
          </a:stretch>
        </p:blipFill>
        <p:spPr>
          <a:xfrm>
            <a:off x="2327752" y="1091702"/>
            <a:ext cx="1502970" cy="2391269"/>
          </a:xfrm>
          <a:prstGeom prst="rect">
            <a:avLst/>
          </a:prstGeom>
        </p:spPr>
      </p:pic>
      <p:sp>
        <p:nvSpPr>
          <p:cNvPr id="15" name="TextBox 14">
            <a:extLst>
              <a:ext uri="{FF2B5EF4-FFF2-40B4-BE49-F238E27FC236}">
                <a16:creationId xmlns:a16="http://schemas.microsoft.com/office/drawing/2014/main" xmlns="" id="{4BB309CB-696B-48B3-8196-F3E41C06625E}"/>
              </a:ext>
            </a:extLst>
          </p:cNvPr>
          <p:cNvSpPr txBox="1"/>
          <p:nvPr/>
        </p:nvSpPr>
        <p:spPr>
          <a:xfrm>
            <a:off x="2544847" y="3516782"/>
            <a:ext cx="1285875" cy="338554"/>
          </a:xfrm>
          <a:prstGeom prst="rect">
            <a:avLst/>
          </a:prstGeom>
          <a:noFill/>
        </p:spPr>
        <p:txBody>
          <a:bodyPr wrap="square" rtlCol="0">
            <a:spAutoFit/>
          </a:bodyPr>
          <a:lstStyle/>
          <a:p>
            <a:pPr algn="ctr"/>
            <a:r>
              <a:rPr lang="en-US" sz="1600" dirty="0">
                <a:solidFill>
                  <a:schemeClr val="accent6">
                    <a:lumMod val="50000"/>
                  </a:schemeClr>
                </a:solidFill>
              </a:rPr>
              <a:t>Program</a:t>
            </a:r>
          </a:p>
        </p:txBody>
      </p:sp>
      <p:pic>
        <p:nvPicPr>
          <p:cNvPr id="19" name="Picture 18">
            <a:extLst>
              <a:ext uri="{FF2B5EF4-FFF2-40B4-BE49-F238E27FC236}">
                <a16:creationId xmlns:a16="http://schemas.microsoft.com/office/drawing/2014/main" xmlns="" id="{7903997A-7C59-411D-9581-1A5159BA7C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6189" y="4372256"/>
            <a:ext cx="2383669" cy="1787752"/>
          </a:xfrm>
          <a:prstGeom prst="rect">
            <a:avLst/>
          </a:prstGeom>
        </p:spPr>
      </p:pic>
      <p:pic>
        <p:nvPicPr>
          <p:cNvPr id="21" name="Picture 20">
            <a:extLst>
              <a:ext uri="{FF2B5EF4-FFF2-40B4-BE49-F238E27FC236}">
                <a16:creationId xmlns:a16="http://schemas.microsoft.com/office/drawing/2014/main" xmlns="" id="{2C789CEB-AB6C-4C91-A0A4-2874113663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038885" y="4267960"/>
            <a:ext cx="2427903" cy="1820927"/>
          </a:xfrm>
          <a:prstGeom prst="rect">
            <a:avLst/>
          </a:prstGeom>
        </p:spPr>
      </p:pic>
      <p:sp>
        <p:nvSpPr>
          <p:cNvPr id="22" name="TextBox 21">
            <a:extLst>
              <a:ext uri="{FF2B5EF4-FFF2-40B4-BE49-F238E27FC236}">
                <a16:creationId xmlns:a16="http://schemas.microsoft.com/office/drawing/2014/main" xmlns="" id="{EF1E59FA-0BEF-4543-9ADB-EEAE895D51F7}"/>
              </a:ext>
            </a:extLst>
          </p:cNvPr>
          <p:cNvSpPr txBox="1"/>
          <p:nvPr/>
        </p:nvSpPr>
        <p:spPr>
          <a:xfrm>
            <a:off x="418176" y="6497597"/>
            <a:ext cx="1787753" cy="338554"/>
          </a:xfrm>
          <a:prstGeom prst="rect">
            <a:avLst/>
          </a:prstGeom>
          <a:noFill/>
        </p:spPr>
        <p:txBody>
          <a:bodyPr wrap="square" rtlCol="0">
            <a:spAutoFit/>
          </a:bodyPr>
          <a:lstStyle/>
          <a:p>
            <a:r>
              <a:rPr lang="en-US" sz="1600" dirty="0">
                <a:solidFill>
                  <a:schemeClr val="accent6">
                    <a:lumMod val="50000"/>
                  </a:schemeClr>
                </a:solidFill>
              </a:rPr>
              <a:t> Lunch</a:t>
            </a:r>
          </a:p>
        </p:txBody>
      </p:sp>
      <p:pic>
        <p:nvPicPr>
          <p:cNvPr id="23" name="Picture 22">
            <a:extLst>
              <a:ext uri="{FF2B5EF4-FFF2-40B4-BE49-F238E27FC236}">
                <a16:creationId xmlns:a16="http://schemas.microsoft.com/office/drawing/2014/main" xmlns="" id="{514E5AC1-84EE-48B4-91E0-A89B4C818E43}"/>
              </a:ext>
            </a:extLst>
          </p:cNvPr>
          <p:cNvPicPr>
            <a:picLocks noChangeAspect="1"/>
          </p:cNvPicPr>
          <p:nvPr/>
        </p:nvPicPr>
        <p:blipFill rotWithShape="1">
          <a:blip r:embed="rId8"/>
          <a:srcRect l="13805" r="13383"/>
          <a:stretch/>
        </p:blipFill>
        <p:spPr>
          <a:xfrm>
            <a:off x="6968088" y="1061795"/>
            <a:ext cx="1791049" cy="2362446"/>
          </a:xfrm>
          <a:prstGeom prst="rect">
            <a:avLst/>
          </a:prstGeom>
        </p:spPr>
      </p:pic>
      <p:sp>
        <p:nvSpPr>
          <p:cNvPr id="24" name="TextBox 23">
            <a:extLst>
              <a:ext uri="{FF2B5EF4-FFF2-40B4-BE49-F238E27FC236}">
                <a16:creationId xmlns:a16="http://schemas.microsoft.com/office/drawing/2014/main" xmlns="" id="{6F0D0F20-D1D2-435F-BC06-627E1058D811}"/>
              </a:ext>
            </a:extLst>
          </p:cNvPr>
          <p:cNvSpPr txBox="1"/>
          <p:nvPr/>
        </p:nvSpPr>
        <p:spPr>
          <a:xfrm>
            <a:off x="7696931" y="3498848"/>
            <a:ext cx="1524000" cy="338554"/>
          </a:xfrm>
          <a:prstGeom prst="rect">
            <a:avLst/>
          </a:prstGeom>
          <a:noFill/>
        </p:spPr>
        <p:txBody>
          <a:bodyPr wrap="square" rtlCol="0">
            <a:spAutoFit/>
          </a:bodyPr>
          <a:lstStyle/>
          <a:p>
            <a:r>
              <a:rPr lang="en-US" sz="1600" dirty="0">
                <a:solidFill>
                  <a:schemeClr val="accent6">
                    <a:lumMod val="50000"/>
                  </a:schemeClr>
                </a:solidFill>
              </a:rPr>
              <a:t>AV</a:t>
            </a:r>
          </a:p>
        </p:txBody>
      </p:sp>
      <p:pic>
        <p:nvPicPr>
          <p:cNvPr id="4" name="Picture 3">
            <a:extLst>
              <a:ext uri="{FF2B5EF4-FFF2-40B4-BE49-F238E27FC236}">
                <a16:creationId xmlns:a16="http://schemas.microsoft.com/office/drawing/2014/main" xmlns="" id="{81DC3E6C-0314-4729-ADB1-442121E2BA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89" t="9614" r="13713" b="6714"/>
          <a:stretch/>
        </p:blipFill>
        <p:spPr>
          <a:xfrm>
            <a:off x="5764065" y="4037453"/>
            <a:ext cx="2974927" cy="2333711"/>
          </a:xfrm>
          <a:prstGeom prst="rect">
            <a:avLst/>
          </a:prstGeom>
        </p:spPr>
      </p:pic>
      <p:sp>
        <p:nvSpPr>
          <p:cNvPr id="5" name="TextBox 4">
            <a:extLst>
              <a:ext uri="{FF2B5EF4-FFF2-40B4-BE49-F238E27FC236}">
                <a16:creationId xmlns:a16="http://schemas.microsoft.com/office/drawing/2014/main" xmlns="" id="{C4091143-E25B-4BD4-AA8E-EBA21BBFFEC6}"/>
              </a:ext>
            </a:extLst>
          </p:cNvPr>
          <p:cNvSpPr txBox="1"/>
          <p:nvPr/>
        </p:nvSpPr>
        <p:spPr>
          <a:xfrm>
            <a:off x="6843109" y="6448944"/>
            <a:ext cx="1401462" cy="338554"/>
          </a:xfrm>
          <a:prstGeom prst="rect">
            <a:avLst/>
          </a:prstGeom>
          <a:noFill/>
        </p:spPr>
        <p:txBody>
          <a:bodyPr wrap="square" rtlCol="0">
            <a:spAutoFit/>
          </a:bodyPr>
          <a:lstStyle/>
          <a:p>
            <a:r>
              <a:rPr lang="en-US" sz="1600" dirty="0">
                <a:solidFill>
                  <a:schemeClr val="accent6">
                    <a:lumMod val="50000"/>
                  </a:schemeClr>
                </a:solidFill>
              </a:rPr>
              <a:t>Name Tags</a:t>
            </a:r>
          </a:p>
        </p:txBody>
      </p:sp>
      <p:sp>
        <p:nvSpPr>
          <p:cNvPr id="6" name="TextBox 5">
            <a:extLst>
              <a:ext uri="{FF2B5EF4-FFF2-40B4-BE49-F238E27FC236}">
                <a16:creationId xmlns:a16="http://schemas.microsoft.com/office/drawing/2014/main" xmlns="" id="{D321152B-F328-45CB-802A-BC8BF818ECCF}"/>
              </a:ext>
            </a:extLst>
          </p:cNvPr>
          <p:cNvSpPr txBox="1"/>
          <p:nvPr/>
        </p:nvSpPr>
        <p:spPr>
          <a:xfrm>
            <a:off x="9342373" y="6448944"/>
            <a:ext cx="2489122" cy="338554"/>
          </a:xfrm>
          <a:prstGeom prst="rect">
            <a:avLst/>
          </a:prstGeom>
          <a:noFill/>
        </p:spPr>
        <p:txBody>
          <a:bodyPr wrap="square" rtlCol="0">
            <a:spAutoFit/>
          </a:bodyPr>
          <a:lstStyle/>
          <a:p>
            <a:r>
              <a:rPr lang="en-US" sz="1600" dirty="0">
                <a:solidFill>
                  <a:schemeClr val="accent6">
                    <a:lumMod val="50000"/>
                  </a:schemeClr>
                </a:solidFill>
              </a:rPr>
              <a:t>Organizing Volunteers</a:t>
            </a:r>
          </a:p>
        </p:txBody>
      </p:sp>
      <p:pic>
        <p:nvPicPr>
          <p:cNvPr id="8" name="Picture 7">
            <a:extLst>
              <a:ext uri="{FF2B5EF4-FFF2-40B4-BE49-F238E27FC236}">
                <a16:creationId xmlns:a16="http://schemas.microsoft.com/office/drawing/2014/main" xmlns="" id="{B33F2854-5DFF-4C3F-8BC0-51EDAE8385AB}"/>
              </a:ext>
            </a:extLst>
          </p:cNvPr>
          <p:cNvPicPr>
            <a:picLocks noChangeAspect="1"/>
          </p:cNvPicPr>
          <p:nvPr/>
        </p:nvPicPr>
        <p:blipFill rotWithShape="1">
          <a:blip r:embed="rId10"/>
          <a:srcRect l="67031" t="11528" r="10645" b="29027"/>
          <a:stretch/>
        </p:blipFill>
        <p:spPr>
          <a:xfrm>
            <a:off x="9220931" y="1065811"/>
            <a:ext cx="1574713" cy="2358688"/>
          </a:xfrm>
          <a:prstGeom prst="rect">
            <a:avLst/>
          </a:prstGeom>
        </p:spPr>
      </p:pic>
      <p:sp>
        <p:nvSpPr>
          <p:cNvPr id="9" name="TextBox 8">
            <a:extLst>
              <a:ext uri="{FF2B5EF4-FFF2-40B4-BE49-F238E27FC236}">
                <a16:creationId xmlns:a16="http://schemas.microsoft.com/office/drawing/2014/main" xmlns="" id="{6452BD12-E940-401F-ADB0-2C8F49F91BAB}"/>
              </a:ext>
            </a:extLst>
          </p:cNvPr>
          <p:cNvSpPr txBox="1"/>
          <p:nvPr/>
        </p:nvSpPr>
        <p:spPr>
          <a:xfrm>
            <a:off x="9429750" y="3498848"/>
            <a:ext cx="1365894" cy="338554"/>
          </a:xfrm>
          <a:prstGeom prst="rect">
            <a:avLst/>
          </a:prstGeom>
          <a:noFill/>
        </p:spPr>
        <p:txBody>
          <a:bodyPr wrap="square" rtlCol="0">
            <a:spAutoFit/>
          </a:bodyPr>
          <a:lstStyle/>
          <a:p>
            <a:r>
              <a:rPr lang="en-US" sz="1600" dirty="0">
                <a:solidFill>
                  <a:schemeClr val="accent6">
                    <a:lumMod val="50000"/>
                  </a:schemeClr>
                </a:solidFill>
              </a:rPr>
              <a:t>Speaker Gift</a:t>
            </a:r>
          </a:p>
        </p:txBody>
      </p:sp>
      <p:pic>
        <p:nvPicPr>
          <p:cNvPr id="10" name="Picture 9">
            <a:extLst>
              <a:ext uri="{FF2B5EF4-FFF2-40B4-BE49-F238E27FC236}">
                <a16:creationId xmlns:a16="http://schemas.microsoft.com/office/drawing/2014/main" xmlns="" id="{9DD178E6-5652-481D-A049-928B1EA91C1D}"/>
              </a:ext>
            </a:extLst>
          </p:cNvPr>
          <p:cNvPicPr>
            <a:picLocks noChangeAspect="1"/>
          </p:cNvPicPr>
          <p:nvPr/>
        </p:nvPicPr>
        <p:blipFill rotWithShape="1">
          <a:blip r:embed="rId11"/>
          <a:srcRect l="8505" r="48315"/>
          <a:stretch/>
        </p:blipFill>
        <p:spPr>
          <a:xfrm>
            <a:off x="4498092" y="1076435"/>
            <a:ext cx="1830244" cy="2383667"/>
          </a:xfrm>
          <a:prstGeom prst="rect">
            <a:avLst/>
          </a:prstGeom>
        </p:spPr>
      </p:pic>
      <p:sp>
        <p:nvSpPr>
          <p:cNvPr id="16" name="TextBox 15">
            <a:extLst>
              <a:ext uri="{FF2B5EF4-FFF2-40B4-BE49-F238E27FC236}">
                <a16:creationId xmlns:a16="http://schemas.microsoft.com/office/drawing/2014/main" xmlns="" id="{B59C32B6-B739-4E2D-8670-E215B00011E6}"/>
              </a:ext>
            </a:extLst>
          </p:cNvPr>
          <p:cNvSpPr txBox="1"/>
          <p:nvPr/>
        </p:nvSpPr>
        <p:spPr>
          <a:xfrm>
            <a:off x="5194814" y="3507593"/>
            <a:ext cx="1365894" cy="338554"/>
          </a:xfrm>
          <a:prstGeom prst="rect">
            <a:avLst/>
          </a:prstGeom>
          <a:noFill/>
        </p:spPr>
        <p:txBody>
          <a:bodyPr wrap="square" rtlCol="0">
            <a:spAutoFit/>
          </a:bodyPr>
          <a:lstStyle/>
          <a:p>
            <a:r>
              <a:rPr lang="en-US" sz="1600" dirty="0">
                <a:solidFill>
                  <a:schemeClr val="accent6">
                    <a:lumMod val="50000"/>
                  </a:schemeClr>
                </a:solidFill>
              </a:rPr>
              <a:t>Tour</a:t>
            </a:r>
          </a:p>
        </p:txBody>
      </p:sp>
    </p:spTree>
    <p:extLst>
      <p:ext uri="{BB962C8B-B14F-4D97-AF65-F5344CB8AC3E}">
        <p14:creationId xmlns:p14="http://schemas.microsoft.com/office/powerpoint/2010/main" val="1879441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9BECD-C3FB-4DCE-BBCB-AB281E637EAD}"/>
              </a:ext>
            </a:extLst>
          </p:cNvPr>
          <p:cNvSpPr>
            <a:spLocks noGrp="1"/>
          </p:cNvSpPr>
          <p:nvPr>
            <p:ph type="title"/>
          </p:nvPr>
        </p:nvSpPr>
        <p:spPr>
          <a:xfrm>
            <a:off x="51172" y="304878"/>
            <a:ext cx="10515600" cy="1325563"/>
          </a:xfrm>
        </p:spPr>
        <p:txBody>
          <a:bodyPr/>
          <a:lstStyle/>
          <a:p>
            <a:r>
              <a:rPr lang="en-US" dirty="0">
                <a:solidFill>
                  <a:schemeClr val="accent6">
                    <a:lumMod val="50000"/>
                  </a:schemeClr>
                </a:solidFill>
              </a:rPr>
              <a:t>Legacy of the 12</a:t>
            </a:r>
            <a:r>
              <a:rPr lang="en-US" baseline="30000" dirty="0">
                <a:solidFill>
                  <a:schemeClr val="accent6">
                    <a:lumMod val="50000"/>
                  </a:schemeClr>
                </a:solidFill>
              </a:rPr>
              <a:t>th</a:t>
            </a:r>
            <a:r>
              <a:rPr lang="en-US" dirty="0">
                <a:solidFill>
                  <a:schemeClr val="accent6">
                    <a:lumMod val="50000"/>
                  </a:schemeClr>
                </a:solidFill>
              </a:rPr>
              <a:t> General Hospital Unit</a:t>
            </a:r>
          </a:p>
        </p:txBody>
      </p:sp>
      <p:cxnSp>
        <p:nvCxnSpPr>
          <p:cNvPr id="5" name="Straight Connector 4">
            <a:extLst>
              <a:ext uri="{FF2B5EF4-FFF2-40B4-BE49-F238E27FC236}">
                <a16:creationId xmlns:a16="http://schemas.microsoft.com/office/drawing/2014/main" xmlns="" id="{1B21C4E8-8AA4-4BC5-8217-EE4ED1441B60}"/>
              </a:ext>
            </a:extLst>
          </p:cNvPr>
          <p:cNvCxnSpPr>
            <a:cxnSpLocks/>
          </p:cNvCxnSpPr>
          <p:nvPr/>
        </p:nvCxnSpPr>
        <p:spPr>
          <a:xfrm flipV="1">
            <a:off x="95250" y="3855357"/>
            <a:ext cx="11992979" cy="8098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667E5ECE-ECA7-4359-B1F6-D484D09EE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341" y="4016167"/>
            <a:ext cx="1778774" cy="1137116"/>
          </a:xfrm>
          <a:prstGeom prst="rect">
            <a:avLst/>
          </a:prstGeom>
        </p:spPr>
      </p:pic>
      <p:pic>
        <p:nvPicPr>
          <p:cNvPr id="9" name="Picture 8">
            <a:extLst>
              <a:ext uri="{FF2B5EF4-FFF2-40B4-BE49-F238E27FC236}">
                <a16:creationId xmlns:a16="http://schemas.microsoft.com/office/drawing/2014/main" xmlns="" id="{4BD68398-38E7-4C2D-9587-E5984F8E46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719" y="1751762"/>
            <a:ext cx="1332637" cy="1695771"/>
          </a:xfrm>
          <a:prstGeom prst="rect">
            <a:avLst/>
          </a:prstGeom>
        </p:spPr>
      </p:pic>
      <p:pic>
        <p:nvPicPr>
          <p:cNvPr id="13" name="Picture 12">
            <a:extLst>
              <a:ext uri="{FF2B5EF4-FFF2-40B4-BE49-F238E27FC236}">
                <a16:creationId xmlns:a16="http://schemas.microsoft.com/office/drawing/2014/main" xmlns="" id="{45CE0170-9915-4CE1-91B9-3407F43BE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2430" y="1639225"/>
            <a:ext cx="1199719" cy="1778531"/>
          </a:xfrm>
          <a:prstGeom prst="rect">
            <a:avLst/>
          </a:prstGeom>
        </p:spPr>
      </p:pic>
      <p:pic>
        <p:nvPicPr>
          <p:cNvPr id="17" name="Picture 16">
            <a:extLst>
              <a:ext uri="{FF2B5EF4-FFF2-40B4-BE49-F238E27FC236}">
                <a16:creationId xmlns:a16="http://schemas.microsoft.com/office/drawing/2014/main" xmlns="" id="{506E535C-9C2A-4E09-9D64-B54002E02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0906" y="2393247"/>
            <a:ext cx="1741734" cy="1153732"/>
          </a:xfrm>
          <a:prstGeom prst="rect">
            <a:avLst/>
          </a:prstGeom>
        </p:spPr>
      </p:pic>
      <p:pic>
        <p:nvPicPr>
          <p:cNvPr id="19" name="Picture 18">
            <a:extLst>
              <a:ext uri="{FF2B5EF4-FFF2-40B4-BE49-F238E27FC236}">
                <a16:creationId xmlns:a16="http://schemas.microsoft.com/office/drawing/2014/main" xmlns="" id="{377A8E84-8B60-438C-AF7A-EBF137A0D4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1773" y="4038078"/>
            <a:ext cx="1186948" cy="1539303"/>
          </a:xfrm>
          <a:prstGeom prst="rect">
            <a:avLst/>
          </a:prstGeom>
        </p:spPr>
      </p:pic>
      <p:pic>
        <p:nvPicPr>
          <p:cNvPr id="21" name="Picture 20">
            <a:extLst>
              <a:ext uri="{FF2B5EF4-FFF2-40B4-BE49-F238E27FC236}">
                <a16:creationId xmlns:a16="http://schemas.microsoft.com/office/drawing/2014/main" xmlns="" id="{22285703-D43F-44FE-9B22-1F5ACF9FD5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837" t="11844" r="4789" b="8885"/>
          <a:stretch/>
        </p:blipFill>
        <p:spPr>
          <a:xfrm>
            <a:off x="6113671" y="4020145"/>
            <a:ext cx="2052801" cy="1133138"/>
          </a:xfrm>
          <a:prstGeom prst="rect">
            <a:avLst/>
          </a:prstGeom>
        </p:spPr>
      </p:pic>
      <p:sp>
        <p:nvSpPr>
          <p:cNvPr id="22" name="TextBox 21">
            <a:extLst>
              <a:ext uri="{FF2B5EF4-FFF2-40B4-BE49-F238E27FC236}">
                <a16:creationId xmlns:a16="http://schemas.microsoft.com/office/drawing/2014/main" xmlns="" id="{413BB0A6-7C77-4C4A-AC12-D8D64A64E4C0}"/>
              </a:ext>
            </a:extLst>
          </p:cNvPr>
          <p:cNvSpPr txBox="1"/>
          <p:nvPr/>
        </p:nvSpPr>
        <p:spPr>
          <a:xfrm>
            <a:off x="2364893" y="3612715"/>
            <a:ext cx="933450" cy="369332"/>
          </a:xfrm>
          <a:prstGeom prst="rect">
            <a:avLst/>
          </a:prstGeom>
          <a:noFill/>
        </p:spPr>
        <p:txBody>
          <a:bodyPr wrap="square" rtlCol="0">
            <a:spAutoFit/>
          </a:bodyPr>
          <a:lstStyle/>
          <a:p>
            <a:r>
              <a:rPr lang="en-US" dirty="0">
                <a:solidFill>
                  <a:schemeClr val="accent6">
                    <a:lumMod val="50000"/>
                  </a:schemeClr>
                </a:solidFill>
              </a:rPr>
              <a:t>1942</a:t>
            </a:r>
          </a:p>
        </p:txBody>
      </p:sp>
      <p:sp>
        <p:nvSpPr>
          <p:cNvPr id="23" name="TextBox 22">
            <a:extLst>
              <a:ext uri="{FF2B5EF4-FFF2-40B4-BE49-F238E27FC236}">
                <a16:creationId xmlns:a16="http://schemas.microsoft.com/office/drawing/2014/main" xmlns="" id="{620E8A89-2FF7-455C-9D05-452644353333}"/>
              </a:ext>
            </a:extLst>
          </p:cNvPr>
          <p:cNvSpPr txBox="1"/>
          <p:nvPr/>
        </p:nvSpPr>
        <p:spPr>
          <a:xfrm>
            <a:off x="5337313" y="3579956"/>
            <a:ext cx="1267367" cy="369332"/>
          </a:xfrm>
          <a:prstGeom prst="rect">
            <a:avLst/>
          </a:prstGeom>
          <a:noFill/>
        </p:spPr>
        <p:txBody>
          <a:bodyPr wrap="square" rtlCol="0">
            <a:spAutoFit/>
          </a:bodyPr>
          <a:lstStyle/>
          <a:p>
            <a:r>
              <a:rPr lang="en-US" dirty="0">
                <a:solidFill>
                  <a:schemeClr val="accent6">
                    <a:lumMod val="50000"/>
                  </a:schemeClr>
                </a:solidFill>
              </a:rPr>
              <a:t>1943</a:t>
            </a:r>
          </a:p>
        </p:txBody>
      </p:sp>
      <p:sp>
        <p:nvSpPr>
          <p:cNvPr id="24" name="TextBox 23">
            <a:extLst>
              <a:ext uri="{FF2B5EF4-FFF2-40B4-BE49-F238E27FC236}">
                <a16:creationId xmlns:a16="http://schemas.microsoft.com/office/drawing/2014/main" xmlns="" id="{F07DA2F6-2ADC-4566-B0C3-6AD0CD1232CD}"/>
              </a:ext>
            </a:extLst>
          </p:cNvPr>
          <p:cNvSpPr txBox="1"/>
          <p:nvPr/>
        </p:nvSpPr>
        <p:spPr>
          <a:xfrm>
            <a:off x="2949930" y="3354043"/>
            <a:ext cx="1210217" cy="584775"/>
          </a:xfrm>
          <a:prstGeom prst="rect">
            <a:avLst/>
          </a:prstGeom>
          <a:noFill/>
        </p:spPr>
        <p:txBody>
          <a:bodyPr wrap="square" rtlCol="0">
            <a:spAutoFit/>
          </a:bodyPr>
          <a:lstStyle/>
          <a:p>
            <a:pPr algn="ctr"/>
            <a:r>
              <a:rPr lang="en-US" sz="1600" dirty="0">
                <a:solidFill>
                  <a:schemeClr val="accent6">
                    <a:lumMod val="50000"/>
                  </a:schemeClr>
                </a:solidFill>
              </a:rPr>
              <a:t>Fort Custer (Michigan)</a:t>
            </a:r>
          </a:p>
        </p:txBody>
      </p:sp>
      <p:sp>
        <p:nvSpPr>
          <p:cNvPr id="25" name="TextBox 24">
            <a:extLst>
              <a:ext uri="{FF2B5EF4-FFF2-40B4-BE49-F238E27FC236}">
                <a16:creationId xmlns:a16="http://schemas.microsoft.com/office/drawing/2014/main" xmlns="" id="{884EEAA4-2C71-44A0-A968-AD94C99EF7C0}"/>
              </a:ext>
            </a:extLst>
          </p:cNvPr>
          <p:cNvSpPr txBox="1"/>
          <p:nvPr/>
        </p:nvSpPr>
        <p:spPr>
          <a:xfrm>
            <a:off x="3250835" y="5166551"/>
            <a:ext cx="2409825" cy="584775"/>
          </a:xfrm>
          <a:prstGeom prst="rect">
            <a:avLst/>
          </a:prstGeom>
          <a:noFill/>
        </p:spPr>
        <p:txBody>
          <a:bodyPr wrap="square" rtlCol="0">
            <a:spAutoFit/>
          </a:bodyPr>
          <a:lstStyle/>
          <a:p>
            <a:pPr algn="ctr"/>
            <a:r>
              <a:rPr lang="en-US" sz="1600" dirty="0">
                <a:solidFill>
                  <a:schemeClr val="accent6">
                    <a:lumMod val="50000"/>
                  </a:schemeClr>
                </a:solidFill>
              </a:rPr>
              <a:t>Fort Benjamin Harrison (Indiana)</a:t>
            </a:r>
          </a:p>
        </p:txBody>
      </p:sp>
      <p:sp>
        <p:nvSpPr>
          <p:cNvPr id="26" name="TextBox 25">
            <a:extLst>
              <a:ext uri="{FF2B5EF4-FFF2-40B4-BE49-F238E27FC236}">
                <a16:creationId xmlns:a16="http://schemas.microsoft.com/office/drawing/2014/main" xmlns="" id="{955C0704-E6DA-4B53-B1E7-9951EAB2735D}"/>
              </a:ext>
            </a:extLst>
          </p:cNvPr>
          <p:cNvSpPr txBox="1"/>
          <p:nvPr/>
        </p:nvSpPr>
        <p:spPr>
          <a:xfrm flipH="1">
            <a:off x="6306089" y="3341854"/>
            <a:ext cx="1292494" cy="584775"/>
          </a:xfrm>
          <a:prstGeom prst="rect">
            <a:avLst/>
          </a:prstGeom>
          <a:noFill/>
        </p:spPr>
        <p:txBody>
          <a:bodyPr wrap="square" rtlCol="0">
            <a:spAutoFit/>
          </a:bodyPr>
          <a:lstStyle/>
          <a:p>
            <a:pPr algn="ctr"/>
            <a:r>
              <a:rPr lang="en-US" sz="1600" dirty="0">
                <a:solidFill>
                  <a:schemeClr val="accent6">
                    <a:lumMod val="50000"/>
                  </a:schemeClr>
                </a:solidFill>
              </a:rPr>
              <a:t>Ain-El-</a:t>
            </a:r>
            <a:r>
              <a:rPr lang="en-US" sz="1600" dirty="0" err="1">
                <a:solidFill>
                  <a:schemeClr val="accent6">
                    <a:lumMod val="50000"/>
                  </a:schemeClr>
                </a:solidFill>
              </a:rPr>
              <a:t>Turck</a:t>
            </a:r>
            <a:r>
              <a:rPr lang="en-US" sz="1600" dirty="0">
                <a:solidFill>
                  <a:schemeClr val="accent6">
                    <a:lumMod val="50000"/>
                  </a:schemeClr>
                </a:solidFill>
              </a:rPr>
              <a:t> (Algeria)</a:t>
            </a:r>
          </a:p>
        </p:txBody>
      </p:sp>
      <p:sp>
        <p:nvSpPr>
          <p:cNvPr id="27" name="TextBox 26">
            <a:extLst>
              <a:ext uri="{FF2B5EF4-FFF2-40B4-BE49-F238E27FC236}">
                <a16:creationId xmlns:a16="http://schemas.microsoft.com/office/drawing/2014/main" xmlns="" id="{3C447618-14D7-4671-856C-4EA1B5D14767}"/>
              </a:ext>
            </a:extLst>
          </p:cNvPr>
          <p:cNvSpPr txBox="1"/>
          <p:nvPr/>
        </p:nvSpPr>
        <p:spPr>
          <a:xfrm>
            <a:off x="6448000" y="5120385"/>
            <a:ext cx="1312643" cy="338554"/>
          </a:xfrm>
          <a:prstGeom prst="rect">
            <a:avLst/>
          </a:prstGeom>
          <a:noFill/>
        </p:spPr>
        <p:txBody>
          <a:bodyPr wrap="square" rtlCol="0">
            <a:spAutoFit/>
          </a:bodyPr>
          <a:lstStyle/>
          <a:p>
            <a:pPr algn="ctr"/>
            <a:r>
              <a:rPr lang="en-US" sz="1600" dirty="0">
                <a:solidFill>
                  <a:schemeClr val="accent6">
                    <a:lumMod val="50000"/>
                  </a:schemeClr>
                </a:solidFill>
              </a:rPr>
              <a:t>Naples</a:t>
            </a:r>
          </a:p>
        </p:txBody>
      </p:sp>
      <p:sp>
        <p:nvSpPr>
          <p:cNvPr id="29" name="TextBox 28">
            <a:extLst>
              <a:ext uri="{FF2B5EF4-FFF2-40B4-BE49-F238E27FC236}">
                <a16:creationId xmlns:a16="http://schemas.microsoft.com/office/drawing/2014/main" xmlns="" id="{F928DB14-D538-447B-92E9-59806901E70B}"/>
              </a:ext>
            </a:extLst>
          </p:cNvPr>
          <p:cNvSpPr txBox="1"/>
          <p:nvPr/>
        </p:nvSpPr>
        <p:spPr>
          <a:xfrm>
            <a:off x="7892958" y="3577587"/>
            <a:ext cx="1180041" cy="369332"/>
          </a:xfrm>
          <a:prstGeom prst="rect">
            <a:avLst/>
          </a:prstGeom>
          <a:noFill/>
        </p:spPr>
        <p:txBody>
          <a:bodyPr wrap="square" rtlCol="0">
            <a:spAutoFit/>
          </a:bodyPr>
          <a:lstStyle/>
          <a:p>
            <a:r>
              <a:rPr lang="en-US" dirty="0">
                <a:solidFill>
                  <a:schemeClr val="accent6">
                    <a:lumMod val="50000"/>
                  </a:schemeClr>
                </a:solidFill>
              </a:rPr>
              <a:t>1944</a:t>
            </a:r>
          </a:p>
        </p:txBody>
      </p:sp>
      <p:sp>
        <p:nvSpPr>
          <p:cNvPr id="30" name="TextBox 29">
            <a:extLst>
              <a:ext uri="{FF2B5EF4-FFF2-40B4-BE49-F238E27FC236}">
                <a16:creationId xmlns:a16="http://schemas.microsoft.com/office/drawing/2014/main" xmlns="" id="{29358AFA-7CBD-4D08-AD7E-CF991D3A1BAD}"/>
              </a:ext>
            </a:extLst>
          </p:cNvPr>
          <p:cNvSpPr txBox="1"/>
          <p:nvPr/>
        </p:nvSpPr>
        <p:spPr>
          <a:xfrm>
            <a:off x="9072999" y="3572385"/>
            <a:ext cx="1653431" cy="338554"/>
          </a:xfrm>
          <a:prstGeom prst="rect">
            <a:avLst/>
          </a:prstGeom>
          <a:noFill/>
        </p:spPr>
        <p:txBody>
          <a:bodyPr wrap="square" rtlCol="0">
            <a:spAutoFit/>
          </a:bodyPr>
          <a:lstStyle/>
          <a:p>
            <a:pPr algn="ctr"/>
            <a:r>
              <a:rPr lang="en-US" sz="1600" dirty="0">
                <a:solidFill>
                  <a:schemeClr val="accent6">
                    <a:lumMod val="50000"/>
                  </a:schemeClr>
                </a:solidFill>
              </a:rPr>
              <a:t>Rome</a:t>
            </a:r>
          </a:p>
        </p:txBody>
      </p:sp>
      <p:sp>
        <p:nvSpPr>
          <p:cNvPr id="31" name="TextBox 30">
            <a:extLst>
              <a:ext uri="{FF2B5EF4-FFF2-40B4-BE49-F238E27FC236}">
                <a16:creationId xmlns:a16="http://schemas.microsoft.com/office/drawing/2014/main" xmlns="" id="{D843FAE1-90BC-47B9-9700-88D3C59CC6FC}"/>
              </a:ext>
            </a:extLst>
          </p:cNvPr>
          <p:cNvSpPr txBox="1"/>
          <p:nvPr/>
        </p:nvSpPr>
        <p:spPr>
          <a:xfrm>
            <a:off x="11254871" y="3530957"/>
            <a:ext cx="1180041" cy="369332"/>
          </a:xfrm>
          <a:prstGeom prst="rect">
            <a:avLst/>
          </a:prstGeom>
          <a:noFill/>
        </p:spPr>
        <p:txBody>
          <a:bodyPr wrap="square" rtlCol="0">
            <a:spAutoFit/>
          </a:bodyPr>
          <a:lstStyle/>
          <a:p>
            <a:r>
              <a:rPr lang="en-US" dirty="0">
                <a:solidFill>
                  <a:schemeClr val="accent6">
                    <a:lumMod val="50000"/>
                  </a:schemeClr>
                </a:solidFill>
              </a:rPr>
              <a:t>1945</a:t>
            </a:r>
          </a:p>
        </p:txBody>
      </p:sp>
      <p:sp>
        <p:nvSpPr>
          <p:cNvPr id="32" name="TextBox 31">
            <a:extLst>
              <a:ext uri="{FF2B5EF4-FFF2-40B4-BE49-F238E27FC236}">
                <a16:creationId xmlns:a16="http://schemas.microsoft.com/office/drawing/2014/main" xmlns="" id="{707B50D0-C944-4A69-BE36-2EB4D6D94F46}"/>
              </a:ext>
            </a:extLst>
          </p:cNvPr>
          <p:cNvSpPr txBox="1"/>
          <p:nvPr/>
        </p:nvSpPr>
        <p:spPr>
          <a:xfrm>
            <a:off x="9498194" y="5517872"/>
            <a:ext cx="1674994" cy="369332"/>
          </a:xfrm>
          <a:prstGeom prst="rect">
            <a:avLst/>
          </a:prstGeom>
          <a:noFill/>
        </p:spPr>
        <p:txBody>
          <a:bodyPr wrap="square" rtlCol="0">
            <a:spAutoFit/>
          </a:bodyPr>
          <a:lstStyle/>
          <a:p>
            <a:r>
              <a:rPr lang="en-US" sz="1600" dirty="0">
                <a:solidFill>
                  <a:schemeClr val="accent6">
                    <a:lumMod val="50000"/>
                  </a:schemeClr>
                </a:solidFill>
              </a:rPr>
              <a:t>Livorno (Leghorn</a:t>
            </a:r>
            <a:r>
              <a:rPr lang="en-US" dirty="0"/>
              <a:t>)</a:t>
            </a:r>
          </a:p>
        </p:txBody>
      </p:sp>
      <p:pic>
        <p:nvPicPr>
          <p:cNvPr id="33" name="Picture 32">
            <a:extLst>
              <a:ext uri="{FF2B5EF4-FFF2-40B4-BE49-F238E27FC236}">
                <a16:creationId xmlns:a16="http://schemas.microsoft.com/office/drawing/2014/main" xmlns="" id="{1683A2A2-F0DC-4F1D-8E55-A4B4B105C435}"/>
              </a:ext>
            </a:extLst>
          </p:cNvPr>
          <p:cNvPicPr>
            <a:picLocks noChangeAspect="1"/>
          </p:cNvPicPr>
          <p:nvPr/>
        </p:nvPicPr>
        <p:blipFill>
          <a:blip r:embed="rId9"/>
          <a:stretch>
            <a:fillRect/>
          </a:stretch>
        </p:blipFill>
        <p:spPr>
          <a:xfrm>
            <a:off x="10040852" y="4219317"/>
            <a:ext cx="1963154" cy="1353670"/>
          </a:xfrm>
          <a:prstGeom prst="rect">
            <a:avLst/>
          </a:prstGeom>
        </p:spPr>
      </p:pic>
      <p:sp>
        <p:nvSpPr>
          <p:cNvPr id="34" name="TextBox 33">
            <a:extLst>
              <a:ext uri="{FF2B5EF4-FFF2-40B4-BE49-F238E27FC236}">
                <a16:creationId xmlns:a16="http://schemas.microsoft.com/office/drawing/2014/main" xmlns="" id="{CEFA7368-99E5-4CD0-9E75-073EE68A55C9}"/>
              </a:ext>
            </a:extLst>
          </p:cNvPr>
          <p:cNvSpPr txBox="1"/>
          <p:nvPr/>
        </p:nvSpPr>
        <p:spPr>
          <a:xfrm>
            <a:off x="-38245" y="3572385"/>
            <a:ext cx="1087360" cy="369332"/>
          </a:xfrm>
          <a:prstGeom prst="rect">
            <a:avLst/>
          </a:prstGeom>
          <a:noFill/>
        </p:spPr>
        <p:txBody>
          <a:bodyPr wrap="square" rtlCol="0">
            <a:spAutoFit/>
          </a:bodyPr>
          <a:lstStyle/>
          <a:p>
            <a:r>
              <a:rPr lang="en-US" dirty="0">
                <a:solidFill>
                  <a:schemeClr val="accent6">
                    <a:lumMod val="50000"/>
                  </a:schemeClr>
                </a:solidFill>
              </a:rPr>
              <a:t>1941</a:t>
            </a:r>
          </a:p>
        </p:txBody>
      </p:sp>
      <p:sp>
        <p:nvSpPr>
          <p:cNvPr id="36" name="TextBox 35">
            <a:extLst>
              <a:ext uri="{FF2B5EF4-FFF2-40B4-BE49-F238E27FC236}">
                <a16:creationId xmlns:a16="http://schemas.microsoft.com/office/drawing/2014/main" xmlns="" id="{34FE0782-06A0-4019-896E-DF70F60F7E1B}"/>
              </a:ext>
            </a:extLst>
          </p:cNvPr>
          <p:cNvSpPr txBox="1"/>
          <p:nvPr/>
        </p:nvSpPr>
        <p:spPr>
          <a:xfrm>
            <a:off x="815337" y="3603163"/>
            <a:ext cx="986779" cy="338554"/>
          </a:xfrm>
          <a:prstGeom prst="rect">
            <a:avLst/>
          </a:prstGeom>
          <a:noFill/>
        </p:spPr>
        <p:txBody>
          <a:bodyPr wrap="square" rtlCol="0">
            <a:spAutoFit/>
          </a:bodyPr>
          <a:lstStyle/>
          <a:p>
            <a:r>
              <a:rPr lang="en-US" sz="1600" dirty="0">
                <a:solidFill>
                  <a:schemeClr val="accent6">
                    <a:lumMod val="50000"/>
                  </a:schemeClr>
                </a:solidFill>
              </a:rPr>
              <a:t>Chicago</a:t>
            </a:r>
          </a:p>
        </p:txBody>
      </p:sp>
      <p:pic>
        <p:nvPicPr>
          <p:cNvPr id="38" name="Picture 37">
            <a:extLst>
              <a:ext uri="{FF2B5EF4-FFF2-40B4-BE49-F238E27FC236}">
                <a16:creationId xmlns:a16="http://schemas.microsoft.com/office/drawing/2014/main" xmlns="" id="{4D7FDAEF-7937-4C96-AE2B-3E3FC6E5D805}"/>
              </a:ext>
            </a:extLst>
          </p:cNvPr>
          <p:cNvPicPr>
            <a:picLocks noChangeAspect="1"/>
          </p:cNvPicPr>
          <p:nvPr/>
        </p:nvPicPr>
        <p:blipFill>
          <a:blip r:embed="rId10"/>
          <a:stretch>
            <a:fillRect/>
          </a:stretch>
        </p:blipFill>
        <p:spPr>
          <a:xfrm>
            <a:off x="281859" y="2437727"/>
            <a:ext cx="2159160" cy="1145747"/>
          </a:xfrm>
          <a:prstGeom prst="rect">
            <a:avLst/>
          </a:prstGeom>
        </p:spPr>
      </p:pic>
      <p:pic>
        <p:nvPicPr>
          <p:cNvPr id="41" name="Picture 40">
            <a:extLst>
              <a:ext uri="{FF2B5EF4-FFF2-40B4-BE49-F238E27FC236}">
                <a16:creationId xmlns:a16="http://schemas.microsoft.com/office/drawing/2014/main" xmlns="" id="{6DA04B44-CA9C-4508-BB0E-AE6ACC4E6711}"/>
              </a:ext>
            </a:extLst>
          </p:cNvPr>
          <p:cNvPicPr>
            <a:picLocks noChangeAspect="1"/>
          </p:cNvPicPr>
          <p:nvPr/>
        </p:nvPicPr>
        <p:blipFill>
          <a:blip r:embed="rId11"/>
          <a:stretch>
            <a:fillRect/>
          </a:stretch>
        </p:blipFill>
        <p:spPr>
          <a:xfrm>
            <a:off x="4226565" y="1383050"/>
            <a:ext cx="1210216" cy="2026354"/>
          </a:xfrm>
          <a:prstGeom prst="rect">
            <a:avLst/>
          </a:prstGeom>
        </p:spPr>
      </p:pic>
      <p:sp>
        <p:nvSpPr>
          <p:cNvPr id="42" name="TextBox 41">
            <a:extLst>
              <a:ext uri="{FF2B5EF4-FFF2-40B4-BE49-F238E27FC236}">
                <a16:creationId xmlns:a16="http://schemas.microsoft.com/office/drawing/2014/main" xmlns="" id="{6C9FA5CC-8551-4F2D-882D-496A3B0BBE74}"/>
              </a:ext>
            </a:extLst>
          </p:cNvPr>
          <p:cNvSpPr txBox="1"/>
          <p:nvPr/>
        </p:nvSpPr>
        <p:spPr>
          <a:xfrm>
            <a:off x="4074941" y="3371259"/>
            <a:ext cx="1428513" cy="584775"/>
          </a:xfrm>
          <a:prstGeom prst="rect">
            <a:avLst/>
          </a:prstGeom>
          <a:noFill/>
        </p:spPr>
        <p:txBody>
          <a:bodyPr wrap="square" rtlCol="0">
            <a:spAutoFit/>
          </a:bodyPr>
          <a:lstStyle/>
          <a:p>
            <a:pPr algn="ctr"/>
            <a:r>
              <a:rPr lang="en-US" sz="1600">
                <a:solidFill>
                  <a:schemeClr val="accent6">
                    <a:lumMod val="50000"/>
                  </a:schemeClr>
                </a:solidFill>
              </a:rPr>
              <a:t>Camp Kilmer (New Jersey)</a:t>
            </a:r>
            <a:endParaRPr lang="en-US" sz="1600" dirty="0">
              <a:solidFill>
                <a:schemeClr val="accent6">
                  <a:lumMod val="50000"/>
                </a:schemeClr>
              </a:solidFill>
            </a:endParaRPr>
          </a:p>
        </p:txBody>
      </p:sp>
      <p:pic>
        <p:nvPicPr>
          <p:cNvPr id="44" name="Picture 43">
            <a:extLst>
              <a:ext uri="{FF2B5EF4-FFF2-40B4-BE49-F238E27FC236}">
                <a16:creationId xmlns:a16="http://schemas.microsoft.com/office/drawing/2014/main" xmlns="" id="{321E3DAC-2E83-4ECA-995D-6B62022CF0E5}"/>
              </a:ext>
            </a:extLst>
          </p:cNvPr>
          <p:cNvPicPr>
            <a:picLocks noChangeAspect="1"/>
          </p:cNvPicPr>
          <p:nvPr/>
        </p:nvPicPr>
        <p:blipFill>
          <a:blip r:embed="rId12"/>
          <a:stretch>
            <a:fillRect/>
          </a:stretch>
        </p:blipFill>
        <p:spPr>
          <a:xfrm>
            <a:off x="9697646" y="2274017"/>
            <a:ext cx="1738564" cy="1326460"/>
          </a:xfrm>
          <a:prstGeom prst="rect">
            <a:avLst/>
          </a:prstGeom>
        </p:spPr>
      </p:pic>
      <p:sp>
        <p:nvSpPr>
          <p:cNvPr id="45" name="TextBox 44">
            <a:extLst>
              <a:ext uri="{FF2B5EF4-FFF2-40B4-BE49-F238E27FC236}">
                <a16:creationId xmlns:a16="http://schemas.microsoft.com/office/drawing/2014/main" xmlns="" id="{52735073-4532-4DE0-84DB-EF22BE357C0E}"/>
              </a:ext>
            </a:extLst>
          </p:cNvPr>
          <p:cNvSpPr txBox="1"/>
          <p:nvPr/>
        </p:nvSpPr>
        <p:spPr>
          <a:xfrm>
            <a:off x="129722" y="4150299"/>
            <a:ext cx="3223053" cy="2308324"/>
          </a:xfrm>
          <a:prstGeom prst="rect">
            <a:avLst/>
          </a:prstGeom>
          <a:noFill/>
          <a:ln w="38100">
            <a:solidFill>
              <a:srgbClr val="860000"/>
            </a:solidFill>
          </a:ln>
        </p:spPr>
        <p:txBody>
          <a:bodyPr wrap="square" rtlCol="0">
            <a:spAutoFit/>
          </a:bodyPr>
          <a:lstStyle/>
          <a:p>
            <a:r>
              <a:rPr lang="en-US" sz="1600" b="1" dirty="0">
                <a:solidFill>
                  <a:schemeClr val="accent6">
                    <a:lumMod val="50000"/>
                  </a:schemeClr>
                </a:solidFill>
              </a:rPr>
              <a:t>Statistics</a:t>
            </a:r>
          </a:p>
          <a:p>
            <a:pPr marL="285750" indent="-285750">
              <a:buFont typeface="Arial" panose="020B0604020202020204" pitchFamily="34" charset="0"/>
              <a:buChar char="•"/>
            </a:pPr>
            <a:r>
              <a:rPr lang="en-US" sz="1600" dirty="0">
                <a:solidFill>
                  <a:schemeClr val="accent6">
                    <a:lumMod val="50000"/>
                  </a:schemeClr>
                </a:solidFill>
              </a:rPr>
              <a:t>Roughly 1,510 individuals served between 1940 and 1945</a:t>
            </a:r>
          </a:p>
          <a:p>
            <a:pPr marL="285750" indent="-285750">
              <a:buFont typeface="Arial" panose="020B0604020202020204" pitchFamily="34" charset="0"/>
              <a:buChar char="•"/>
            </a:pPr>
            <a:r>
              <a:rPr lang="en-US" sz="1600" dirty="0">
                <a:solidFill>
                  <a:schemeClr val="accent6">
                    <a:lumMod val="50000"/>
                  </a:schemeClr>
                </a:solidFill>
              </a:rPr>
              <a:t>Treated nearly 30, 000 patients</a:t>
            </a:r>
          </a:p>
          <a:p>
            <a:r>
              <a:rPr lang="en-US" sz="1600" dirty="0">
                <a:solidFill>
                  <a:schemeClr val="accent6">
                    <a:lumMod val="50000"/>
                  </a:schemeClr>
                </a:solidFill>
              </a:rPr>
              <a:t>	16,229 surgical cases 	11,382 medical cases 	2,188 venereal cases</a:t>
            </a:r>
          </a:p>
          <a:p>
            <a:pPr marL="285750" indent="-285750">
              <a:buFont typeface="Arial" panose="020B0604020202020204" pitchFamily="34" charset="0"/>
              <a:buChar char="•"/>
            </a:pPr>
            <a:r>
              <a:rPr lang="en-US" sz="1600" dirty="0">
                <a:solidFill>
                  <a:schemeClr val="accent6">
                    <a:lumMod val="50000"/>
                  </a:schemeClr>
                </a:solidFill>
              </a:rPr>
              <a:t>53 deaths due to surgical complications</a:t>
            </a:r>
          </a:p>
        </p:txBody>
      </p:sp>
    </p:spTree>
    <p:extLst>
      <p:ext uri="{BB962C8B-B14F-4D97-AF65-F5344CB8AC3E}">
        <p14:creationId xmlns:p14="http://schemas.microsoft.com/office/powerpoint/2010/main" val="1911027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A41958-B7D6-4870-9E02-0316F941AA50}"/>
              </a:ext>
            </a:extLst>
          </p:cNvPr>
          <p:cNvSpPr>
            <a:spLocks noGrp="1"/>
          </p:cNvSpPr>
          <p:nvPr>
            <p:ph type="title"/>
          </p:nvPr>
        </p:nvSpPr>
        <p:spPr>
          <a:xfrm>
            <a:off x="85725" y="0"/>
            <a:ext cx="10515600" cy="1325563"/>
          </a:xfrm>
        </p:spPr>
        <p:txBody>
          <a:bodyPr/>
          <a:lstStyle/>
          <a:p>
            <a:r>
              <a:rPr lang="en-US" dirty="0">
                <a:solidFill>
                  <a:schemeClr val="accent6">
                    <a:lumMod val="50000"/>
                  </a:schemeClr>
                </a:solidFill>
              </a:rPr>
              <a:t>Evaluating the Event</a:t>
            </a:r>
          </a:p>
        </p:txBody>
      </p:sp>
      <p:pic>
        <p:nvPicPr>
          <p:cNvPr id="7" name="Picture 6">
            <a:extLst>
              <a:ext uri="{FF2B5EF4-FFF2-40B4-BE49-F238E27FC236}">
                <a16:creationId xmlns:a16="http://schemas.microsoft.com/office/drawing/2014/main" xmlns="" id="{BCDB2A05-B399-45E1-8270-E22151647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83" y="1237608"/>
            <a:ext cx="2820257" cy="2115193"/>
          </a:xfrm>
          <a:prstGeom prst="rect">
            <a:avLst/>
          </a:prstGeom>
          <a:ln w="38100">
            <a:solidFill>
              <a:srgbClr val="860000"/>
            </a:solidFill>
          </a:ln>
        </p:spPr>
      </p:pic>
      <p:pic>
        <p:nvPicPr>
          <p:cNvPr id="9" name="Picture 8">
            <a:extLst>
              <a:ext uri="{FF2B5EF4-FFF2-40B4-BE49-F238E27FC236}">
                <a16:creationId xmlns:a16="http://schemas.microsoft.com/office/drawing/2014/main" xmlns="" id="{1B41C8D7-5126-4DCF-962D-57B65FDEC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1970" y="1237608"/>
            <a:ext cx="2705957" cy="2029468"/>
          </a:xfrm>
          <a:prstGeom prst="rect">
            <a:avLst/>
          </a:prstGeom>
          <a:ln w="38100">
            <a:solidFill>
              <a:srgbClr val="860000"/>
            </a:solidFill>
          </a:ln>
        </p:spPr>
      </p:pic>
      <p:pic>
        <p:nvPicPr>
          <p:cNvPr id="11" name="Picture 10">
            <a:extLst>
              <a:ext uri="{FF2B5EF4-FFF2-40B4-BE49-F238E27FC236}">
                <a16:creationId xmlns:a16="http://schemas.microsoft.com/office/drawing/2014/main" xmlns="" id="{82B7A371-E296-4E21-9A68-25C759CEC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8346" y="1237608"/>
            <a:ext cx="2705957" cy="2029468"/>
          </a:xfrm>
          <a:prstGeom prst="rect">
            <a:avLst/>
          </a:prstGeom>
          <a:ln w="38100">
            <a:solidFill>
              <a:srgbClr val="860000"/>
            </a:solidFill>
          </a:ln>
        </p:spPr>
      </p:pic>
      <p:pic>
        <p:nvPicPr>
          <p:cNvPr id="13" name="Picture 12">
            <a:extLst>
              <a:ext uri="{FF2B5EF4-FFF2-40B4-BE49-F238E27FC236}">
                <a16:creationId xmlns:a16="http://schemas.microsoft.com/office/drawing/2014/main" xmlns="" id="{E67E1663-E7F6-4442-9F6A-631C342B93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983" y="4141236"/>
            <a:ext cx="2645834" cy="1984376"/>
          </a:xfrm>
          <a:prstGeom prst="rect">
            <a:avLst/>
          </a:prstGeom>
          <a:ln w="38100">
            <a:solidFill>
              <a:srgbClr val="860000"/>
            </a:solidFill>
          </a:ln>
        </p:spPr>
      </p:pic>
      <p:pic>
        <p:nvPicPr>
          <p:cNvPr id="16" name="Picture 15">
            <a:extLst>
              <a:ext uri="{FF2B5EF4-FFF2-40B4-BE49-F238E27FC236}">
                <a16:creationId xmlns:a16="http://schemas.microsoft.com/office/drawing/2014/main" xmlns="" id="{5AC13827-9A62-49EC-9D47-7A18DA7A58A0}"/>
              </a:ext>
            </a:extLst>
          </p:cNvPr>
          <p:cNvPicPr>
            <a:picLocks noChangeAspect="1"/>
          </p:cNvPicPr>
          <p:nvPr/>
        </p:nvPicPr>
        <p:blipFill>
          <a:blip r:embed="rId7"/>
          <a:stretch>
            <a:fillRect/>
          </a:stretch>
        </p:blipFill>
        <p:spPr>
          <a:xfrm>
            <a:off x="3194824" y="4120918"/>
            <a:ext cx="2645833" cy="1984375"/>
          </a:xfrm>
          <a:prstGeom prst="rect">
            <a:avLst/>
          </a:prstGeom>
          <a:ln w="38100">
            <a:solidFill>
              <a:srgbClr val="860000"/>
            </a:solidFill>
          </a:ln>
        </p:spPr>
      </p:pic>
      <p:pic>
        <p:nvPicPr>
          <p:cNvPr id="18" name="Picture 17">
            <a:extLst>
              <a:ext uri="{FF2B5EF4-FFF2-40B4-BE49-F238E27FC236}">
                <a16:creationId xmlns:a16="http://schemas.microsoft.com/office/drawing/2014/main" xmlns="" id="{1147958C-EB7F-48BA-AD6E-A5F609595B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4059" y="4075827"/>
            <a:ext cx="2705957" cy="2029468"/>
          </a:xfrm>
          <a:prstGeom prst="rect">
            <a:avLst/>
          </a:prstGeom>
          <a:ln w="38100">
            <a:solidFill>
              <a:srgbClr val="860000"/>
            </a:solidFill>
          </a:ln>
        </p:spPr>
      </p:pic>
      <p:pic>
        <p:nvPicPr>
          <p:cNvPr id="19" name="Picture 18">
            <a:extLst>
              <a:ext uri="{FF2B5EF4-FFF2-40B4-BE49-F238E27FC236}">
                <a16:creationId xmlns:a16="http://schemas.microsoft.com/office/drawing/2014/main" xmlns="" id="{6B8E702D-38F1-49F8-801E-82637593CD19}"/>
              </a:ext>
            </a:extLst>
          </p:cNvPr>
          <p:cNvPicPr>
            <a:picLocks noChangeAspect="1"/>
          </p:cNvPicPr>
          <p:nvPr/>
        </p:nvPicPr>
        <p:blipFill>
          <a:blip r:embed="rId9"/>
          <a:stretch>
            <a:fillRect/>
          </a:stretch>
        </p:blipFill>
        <p:spPr>
          <a:xfrm>
            <a:off x="3279881" y="1237608"/>
            <a:ext cx="2761671" cy="2073446"/>
          </a:xfrm>
          <a:prstGeom prst="rect">
            <a:avLst/>
          </a:prstGeom>
          <a:ln w="38100">
            <a:solidFill>
              <a:srgbClr val="860000"/>
            </a:solidFill>
          </a:ln>
        </p:spPr>
      </p:pic>
      <p:pic>
        <p:nvPicPr>
          <p:cNvPr id="22" name="Picture 21">
            <a:extLst>
              <a:ext uri="{FF2B5EF4-FFF2-40B4-BE49-F238E27FC236}">
                <a16:creationId xmlns:a16="http://schemas.microsoft.com/office/drawing/2014/main" xmlns="" id="{948BD38F-EC8C-4E63-AB42-E1CEAA3AA3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9379" y="4098371"/>
            <a:ext cx="2705957" cy="2029468"/>
          </a:xfrm>
          <a:prstGeom prst="rect">
            <a:avLst/>
          </a:prstGeom>
          <a:ln w="38100">
            <a:solidFill>
              <a:srgbClr val="860000"/>
            </a:solidFill>
          </a:ln>
        </p:spPr>
      </p:pic>
      <p:sp>
        <p:nvSpPr>
          <p:cNvPr id="23" name="TextBox 22">
            <a:extLst>
              <a:ext uri="{FF2B5EF4-FFF2-40B4-BE49-F238E27FC236}">
                <a16:creationId xmlns:a16="http://schemas.microsoft.com/office/drawing/2014/main" xmlns="" id="{0DAE070C-3BCD-486E-A421-4E8DA0E0AD7C}"/>
              </a:ext>
            </a:extLst>
          </p:cNvPr>
          <p:cNvSpPr txBox="1"/>
          <p:nvPr/>
        </p:nvSpPr>
        <p:spPr>
          <a:xfrm>
            <a:off x="269194" y="3429000"/>
            <a:ext cx="2645834" cy="338554"/>
          </a:xfrm>
          <a:prstGeom prst="rect">
            <a:avLst/>
          </a:prstGeom>
          <a:noFill/>
        </p:spPr>
        <p:txBody>
          <a:bodyPr wrap="square" rtlCol="0">
            <a:spAutoFit/>
          </a:bodyPr>
          <a:lstStyle/>
          <a:p>
            <a:r>
              <a:rPr lang="en-US" sz="1600" dirty="0">
                <a:solidFill>
                  <a:schemeClr val="accent6">
                    <a:lumMod val="50000"/>
                  </a:schemeClr>
                </a:solidFill>
              </a:rPr>
              <a:t>Unveiling the Digital Exhibit</a:t>
            </a:r>
          </a:p>
        </p:txBody>
      </p:sp>
      <p:sp>
        <p:nvSpPr>
          <p:cNvPr id="24" name="TextBox 23">
            <a:extLst>
              <a:ext uri="{FF2B5EF4-FFF2-40B4-BE49-F238E27FC236}">
                <a16:creationId xmlns:a16="http://schemas.microsoft.com/office/drawing/2014/main" xmlns="" id="{67632AD7-6F8A-4471-B01B-9D28DFD83B2F}"/>
              </a:ext>
            </a:extLst>
          </p:cNvPr>
          <p:cNvSpPr txBox="1"/>
          <p:nvPr/>
        </p:nvSpPr>
        <p:spPr>
          <a:xfrm>
            <a:off x="9590237" y="3298537"/>
            <a:ext cx="2133600" cy="584775"/>
          </a:xfrm>
          <a:prstGeom prst="rect">
            <a:avLst/>
          </a:prstGeom>
          <a:noFill/>
        </p:spPr>
        <p:txBody>
          <a:bodyPr wrap="square" rtlCol="0">
            <a:spAutoFit/>
          </a:bodyPr>
          <a:lstStyle/>
          <a:p>
            <a:pPr algn="ctr"/>
            <a:r>
              <a:rPr lang="en-US" sz="1600" dirty="0">
                <a:solidFill>
                  <a:schemeClr val="accent6">
                    <a:lumMod val="50000"/>
                  </a:schemeClr>
                </a:solidFill>
              </a:rPr>
              <a:t>Kristi Holmes, Director, </a:t>
            </a:r>
          </a:p>
          <a:p>
            <a:pPr algn="ctr"/>
            <a:r>
              <a:rPr lang="en-US" sz="1600" dirty="0">
                <a:solidFill>
                  <a:schemeClr val="accent6">
                    <a:lumMod val="50000"/>
                  </a:schemeClr>
                </a:solidFill>
              </a:rPr>
              <a:t>Making Remarks</a:t>
            </a:r>
          </a:p>
        </p:txBody>
      </p:sp>
      <p:sp>
        <p:nvSpPr>
          <p:cNvPr id="25" name="TextBox 24">
            <a:extLst>
              <a:ext uri="{FF2B5EF4-FFF2-40B4-BE49-F238E27FC236}">
                <a16:creationId xmlns:a16="http://schemas.microsoft.com/office/drawing/2014/main" xmlns="" id="{0583114C-778F-4B17-8EAA-356D0EE3F837}"/>
              </a:ext>
            </a:extLst>
          </p:cNvPr>
          <p:cNvSpPr txBox="1"/>
          <p:nvPr/>
        </p:nvSpPr>
        <p:spPr>
          <a:xfrm>
            <a:off x="10056962" y="6128533"/>
            <a:ext cx="1666875" cy="338554"/>
          </a:xfrm>
          <a:prstGeom prst="rect">
            <a:avLst/>
          </a:prstGeom>
          <a:noFill/>
        </p:spPr>
        <p:txBody>
          <a:bodyPr wrap="square" rtlCol="0">
            <a:spAutoFit/>
          </a:bodyPr>
          <a:lstStyle/>
          <a:p>
            <a:r>
              <a:rPr lang="en-US" sz="1600" dirty="0">
                <a:solidFill>
                  <a:schemeClr val="accent6">
                    <a:lumMod val="50000"/>
                  </a:schemeClr>
                </a:solidFill>
              </a:rPr>
              <a:t>Open House</a:t>
            </a:r>
          </a:p>
        </p:txBody>
      </p:sp>
      <p:sp>
        <p:nvSpPr>
          <p:cNvPr id="26" name="TextBox 25">
            <a:extLst>
              <a:ext uri="{FF2B5EF4-FFF2-40B4-BE49-F238E27FC236}">
                <a16:creationId xmlns:a16="http://schemas.microsoft.com/office/drawing/2014/main" xmlns="" id="{86459660-8E65-4C86-BB30-77D893841CFF}"/>
              </a:ext>
            </a:extLst>
          </p:cNvPr>
          <p:cNvSpPr txBox="1"/>
          <p:nvPr/>
        </p:nvSpPr>
        <p:spPr>
          <a:xfrm>
            <a:off x="6915150" y="6196308"/>
            <a:ext cx="1924050" cy="338554"/>
          </a:xfrm>
          <a:prstGeom prst="rect">
            <a:avLst/>
          </a:prstGeom>
          <a:noFill/>
        </p:spPr>
        <p:txBody>
          <a:bodyPr wrap="square" rtlCol="0">
            <a:spAutoFit/>
          </a:bodyPr>
          <a:lstStyle/>
          <a:p>
            <a:r>
              <a:rPr lang="en-US" sz="1600" dirty="0">
                <a:solidFill>
                  <a:schemeClr val="accent6">
                    <a:lumMod val="50000"/>
                  </a:schemeClr>
                </a:solidFill>
              </a:rPr>
              <a:t>Honoring Families</a:t>
            </a:r>
          </a:p>
        </p:txBody>
      </p:sp>
      <p:sp>
        <p:nvSpPr>
          <p:cNvPr id="27" name="TextBox 26">
            <a:extLst>
              <a:ext uri="{FF2B5EF4-FFF2-40B4-BE49-F238E27FC236}">
                <a16:creationId xmlns:a16="http://schemas.microsoft.com/office/drawing/2014/main" xmlns="" id="{137C2B6F-7657-426B-9BBA-E7047EA922F3}"/>
              </a:ext>
            </a:extLst>
          </p:cNvPr>
          <p:cNvSpPr txBox="1"/>
          <p:nvPr/>
        </p:nvSpPr>
        <p:spPr>
          <a:xfrm>
            <a:off x="3332880" y="6196308"/>
            <a:ext cx="2507777" cy="338554"/>
          </a:xfrm>
          <a:prstGeom prst="rect">
            <a:avLst/>
          </a:prstGeom>
          <a:noFill/>
        </p:spPr>
        <p:txBody>
          <a:bodyPr wrap="square" rtlCol="0">
            <a:spAutoFit/>
          </a:bodyPr>
          <a:lstStyle/>
          <a:p>
            <a:r>
              <a:rPr lang="en-US" sz="1600" dirty="0">
                <a:solidFill>
                  <a:schemeClr val="accent6">
                    <a:lumMod val="50000"/>
                  </a:schemeClr>
                </a:solidFill>
              </a:rPr>
              <a:t>Guests Looking at Banners</a:t>
            </a:r>
          </a:p>
        </p:txBody>
      </p:sp>
      <p:sp>
        <p:nvSpPr>
          <p:cNvPr id="28" name="TextBox 27">
            <a:extLst>
              <a:ext uri="{FF2B5EF4-FFF2-40B4-BE49-F238E27FC236}">
                <a16:creationId xmlns:a16="http://schemas.microsoft.com/office/drawing/2014/main" xmlns="" id="{53CFBA29-DBC8-424A-A102-32B65BF083F2}"/>
              </a:ext>
            </a:extLst>
          </p:cNvPr>
          <p:cNvSpPr txBox="1"/>
          <p:nvPr/>
        </p:nvSpPr>
        <p:spPr>
          <a:xfrm>
            <a:off x="94771" y="6196308"/>
            <a:ext cx="2907469" cy="584775"/>
          </a:xfrm>
          <a:prstGeom prst="rect">
            <a:avLst/>
          </a:prstGeom>
          <a:noFill/>
        </p:spPr>
        <p:txBody>
          <a:bodyPr wrap="square" rtlCol="0">
            <a:spAutoFit/>
          </a:bodyPr>
          <a:lstStyle/>
          <a:p>
            <a:pPr algn="ctr"/>
            <a:r>
              <a:rPr lang="en-US" sz="1600" dirty="0">
                <a:solidFill>
                  <a:schemeClr val="accent6">
                    <a:lumMod val="50000"/>
                  </a:schemeClr>
                </a:solidFill>
              </a:rPr>
              <a:t>Dr. Marble Addressing an Attentive Audience</a:t>
            </a:r>
          </a:p>
        </p:txBody>
      </p:sp>
      <p:sp>
        <p:nvSpPr>
          <p:cNvPr id="29" name="TextBox 28">
            <a:extLst>
              <a:ext uri="{FF2B5EF4-FFF2-40B4-BE49-F238E27FC236}">
                <a16:creationId xmlns:a16="http://schemas.microsoft.com/office/drawing/2014/main" xmlns="" id="{178B5F25-A79D-49CA-BFB0-9419D11AADD0}"/>
              </a:ext>
            </a:extLst>
          </p:cNvPr>
          <p:cNvSpPr txBox="1"/>
          <p:nvPr/>
        </p:nvSpPr>
        <p:spPr>
          <a:xfrm>
            <a:off x="3326788" y="3402069"/>
            <a:ext cx="2645834" cy="584775"/>
          </a:xfrm>
          <a:prstGeom prst="rect">
            <a:avLst/>
          </a:prstGeom>
          <a:noFill/>
        </p:spPr>
        <p:txBody>
          <a:bodyPr wrap="square" rtlCol="0">
            <a:spAutoFit/>
          </a:bodyPr>
          <a:lstStyle/>
          <a:p>
            <a:pPr algn="ctr"/>
            <a:r>
              <a:rPr lang="en-US" sz="1600" dirty="0">
                <a:solidFill>
                  <a:schemeClr val="accent6">
                    <a:lumMod val="50000"/>
                  </a:schemeClr>
                </a:solidFill>
              </a:rPr>
              <a:t>Family Member Sharing Personal Picture</a:t>
            </a:r>
          </a:p>
        </p:txBody>
      </p:sp>
      <p:sp>
        <p:nvSpPr>
          <p:cNvPr id="30" name="TextBox 29">
            <a:extLst>
              <a:ext uri="{FF2B5EF4-FFF2-40B4-BE49-F238E27FC236}">
                <a16:creationId xmlns:a16="http://schemas.microsoft.com/office/drawing/2014/main" xmlns="" id="{8B84C47C-BDDF-4AB4-9450-DF9AA8B3DF75}"/>
              </a:ext>
            </a:extLst>
          </p:cNvPr>
          <p:cNvSpPr txBox="1"/>
          <p:nvPr/>
        </p:nvSpPr>
        <p:spPr>
          <a:xfrm>
            <a:off x="6654348" y="3364498"/>
            <a:ext cx="1981200" cy="338554"/>
          </a:xfrm>
          <a:prstGeom prst="rect">
            <a:avLst/>
          </a:prstGeom>
          <a:noFill/>
        </p:spPr>
        <p:txBody>
          <a:bodyPr wrap="square" rtlCol="0">
            <a:spAutoFit/>
          </a:bodyPr>
          <a:lstStyle/>
          <a:p>
            <a:pPr algn="ctr"/>
            <a:r>
              <a:rPr lang="en-US" sz="1600" dirty="0">
                <a:solidFill>
                  <a:schemeClr val="accent6">
                    <a:lumMod val="50000"/>
                  </a:schemeClr>
                </a:solidFill>
              </a:rPr>
              <a:t>Audience</a:t>
            </a:r>
          </a:p>
        </p:txBody>
      </p:sp>
    </p:spTree>
    <p:extLst>
      <p:ext uri="{BB962C8B-B14F-4D97-AF65-F5344CB8AC3E}">
        <p14:creationId xmlns:p14="http://schemas.microsoft.com/office/powerpoint/2010/main" val="267023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D90CF1-8D21-4909-B9D3-B06731309FCF}"/>
              </a:ext>
            </a:extLst>
          </p:cNvPr>
          <p:cNvSpPr>
            <a:spLocks noGrp="1"/>
          </p:cNvSpPr>
          <p:nvPr>
            <p:ph type="title"/>
          </p:nvPr>
        </p:nvSpPr>
        <p:spPr>
          <a:xfrm>
            <a:off x="0" y="25991"/>
            <a:ext cx="10515600" cy="1325563"/>
          </a:xfrm>
        </p:spPr>
        <p:txBody>
          <a:bodyPr/>
          <a:lstStyle/>
          <a:p>
            <a:r>
              <a:rPr lang="en-US" dirty="0">
                <a:solidFill>
                  <a:schemeClr val="accent6">
                    <a:lumMod val="50000"/>
                  </a:schemeClr>
                </a:solidFill>
              </a:rPr>
              <a:t> Long-term Impact</a:t>
            </a:r>
          </a:p>
        </p:txBody>
      </p:sp>
      <p:pic>
        <p:nvPicPr>
          <p:cNvPr id="4" name="Picture 3">
            <a:extLst>
              <a:ext uri="{FF2B5EF4-FFF2-40B4-BE49-F238E27FC236}">
                <a16:creationId xmlns:a16="http://schemas.microsoft.com/office/drawing/2014/main" xmlns="" id="{6E417C0A-E1BD-45DE-90D7-CD44F534A93E}"/>
              </a:ext>
            </a:extLst>
          </p:cNvPr>
          <p:cNvPicPr>
            <a:picLocks noChangeAspect="1"/>
          </p:cNvPicPr>
          <p:nvPr/>
        </p:nvPicPr>
        <p:blipFill rotWithShape="1">
          <a:blip r:embed="rId3"/>
          <a:srcRect l="23917" t="21641" r="2251" b="36752"/>
          <a:stretch/>
        </p:blipFill>
        <p:spPr>
          <a:xfrm>
            <a:off x="2673781" y="1201480"/>
            <a:ext cx="6415545" cy="2033686"/>
          </a:xfrm>
          <a:prstGeom prst="rect">
            <a:avLst/>
          </a:prstGeom>
        </p:spPr>
      </p:pic>
      <p:pic>
        <p:nvPicPr>
          <p:cNvPr id="9" name="Picture 8">
            <a:extLst>
              <a:ext uri="{FF2B5EF4-FFF2-40B4-BE49-F238E27FC236}">
                <a16:creationId xmlns:a16="http://schemas.microsoft.com/office/drawing/2014/main" xmlns="" id="{37212C43-62B9-4B12-AE7E-EB5D353C6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9695" y="420108"/>
            <a:ext cx="2493261" cy="5941386"/>
          </a:xfrm>
          <a:prstGeom prst="rect">
            <a:avLst/>
          </a:prstGeom>
        </p:spPr>
      </p:pic>
      <p:pic>
        <p:nvPicPr>
          <p:cNvPr id="13" name="Picture 12">
            <a:extLst>
              <a:ext uri="{FF2B5EF4-FFF2-40B4-BE49-F238E27FC236}">
                <a16:creationId xmlns:a16="http://schemas.microsoft.com/office/drawing/2014/main" xmlns="" id="{41DA53F0-3E4A-4118-80B3-362020E58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5674" y="4018455"/>
            <a:ext cx="3024060" cy="2268045"/>
          </a:xfrm>
          <a:prstGeom prst="rect">
            <a:avLst/>
          </a:prstGeom>
        </p:spPr>
      </p:pic>
      <p:sp>
        <p:nvSpPr>
          <p:cNvPr id="15" name="TextBox 14">
            <a:extLst>
              <a:ext uri="{FF2B5EF4-FFF2-40B4-BE49-F238E27FC236}">
                <a16:creationId xmlns:a16="http://schemas.microsoft.com/office/drawing/2014/main" xmlns="" id="{ADD91109-0416-4CBA-9D8E-92D26308DD6F}"/>
              </a:ext>
            </a:extLst>
          </p:cNvPr>
          <p:cNvSpPr txBox="1"/>
          <p:nvPr/>
        </p:nvSpPr>
        <p:spPr>
          <a:xfrm>
            <a:off x="9229725" y="6361494"/>
            <a:ext cx="3124200" cy="338554"/>
          </a:xfrm>
          <a:prstGeom prst="rect">
            <a:avLst/>
          </a:prstGeom>
          <a:noFill/>
        </p:spPr>
        <p:txBody>
          <a:bodyPr wrap="square" rtlCol="0">
            <a:spAutoFit/>
          </a:bodyPr>
          <a:lstStyle/>
          <a:p>
            <a:r>
              <a:rPr lang="en-US" sz="1600" dirty="0">
                <a:solidFill>
                  <a:schemeClr val="accent6">
                    <a:lumMod val="50000"/>
                  </a:schemeClr>
                </a:solidFill>
              </a:rPr>
              <a:t>Model for Subsequent Exhibits</a:t>
            </a:r>
          </a:p>
        </p:txBody>
      </p:sp>
      <p:sp>
        <p:nvSpPr>
          <p:cNvPr id="16" name="TextBox 15">
            <a:extLst>
              <a:ext uri="{FF2B5EF4-FFF2-40B4-BE49-F238E27FC236}">
                <a16:creationId xmlns:a16="http://schemas.microsoft.com/office/drawing/2014/main" xmlns="" id="{473D7F12-A207-4A10-899C-D7DBA443C35F}"/>
              </a:ext>
            </a:extLst>
          </p:cNvPr>
          <p:cNvSpPr txBox="1"/>
          <p:nvPr/>
        </p:nvSpPr>
        <p:spPr>
          <a:xfrm>
            <a:off x="3308624" y="6361494"/>
            <a:ext cx="3606525" cy="338554"/>
          </a:xfrm>
          <a:prstGeom prst="rect">
            <a:avLst/>
          </a:prstGeom>
          <a:noFill/>
        </p:spPr>
        <p:txBody>
          <a:bodyPr wrap="square" rtlCol="0">
            <a:spAutoFit/>
          </a:bodyPr>
          <a:lstStyle/>
          <a:p>
            <a:r>
              <a:rPr lang="en-US" sz="1600" dirty="0">
                <a:solidFill>
                  <a:schemeClr val="accent6">
                    <a:lumMod val="50000"/>
                  </a:schemeClr>
                </a:solidFill>
              </a:rPr>
              <a:t>Chicago Area Medical Archivists Meeting</a:t>
            </a:r>
          </a:p>
        </p:txBody>
      </p:sp>
      <p:pic>
        <p:nvPicPr>
          <p:cNvPr id="20" name="Picture 19">
            <a:extLst>
              <a:ext uri="{FF2B5EF4-FFF2-40B4-BE49-F238E27FC236}">
                <a16:creationId xmlns:a16="http://schemas.microsoft.com/office/drawing/2014/main" xmlns="" id="{79A8B177-1CAE-4470-ABEB-5C3E2B6BC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9007" y="4018455"/>
            <a:ext cx="3024060" cy="2268045"/>
          </a:xfrm>
          <a:prstGeom prst="rect">
            <a:avLst/>
          </a:prstGeom>
        </p:spPr>
      </p:pic>
      <p:sp>
        <p:nvSpPr>
          <p:cNvPr id="21" name="TextBox 20">
            <a:extLst>
              <a:ext uri="{FF2B5EF4-FFF2-40B4-BE49-F238E27FC236}">
                <a16:creationId xmlns:a16="http://schemas.microsoft.com/office/drawing/2014/main" xmlns="" id="{CA6C1589-893D-4395-A4C2-92A9CA3868BF}"/>
              </a:ext>
            </a:extLst>
          </p:cNvPr>
          <p:cNvSpPr txBox="1"/>
          <p:nvPr/>
        </p:nvSpPr>
        <p:spPr>
          <a:xfrm>
            <a:off x="4933950" y="3191355"/>
            <a:ext cx="3505200" cy="338554"/>
          </a:xfrm>
          <a:prstGeom prst="rect">
            <a:avLst/>
          </a:prstGeom>
          <a:noFill/>
        </p:spPr>
        <p:txBody>
          <a:bodyPr wrap="square" rtlCol="0">
            <a:spAutoFit/>
          </a:bodyPr>
          <a:lstStyle/>
          <a:p>
            <a:r>
              <a:rPr lang="en-US" sz="1600" dirty="0">
                <a:solidFill>
                  <a:schemeClr val="accent6">
                    <a:lumMod val="50000"/>
                  </a:schemeClr>
                </a:solidFill>
              </a:rPr>
              <a:t>Banner Exhibit Travels</a:t>
            </a:r>
          </a:p>
        </p:txBody>
      </p:sp>
    </p:spTree>
    <p:extLst>
      <p:ext uri="{BB962C8B-B14F-4D97-AF65-F5344CB8AC3E}">
        <p14:creationId xmlns:p14="http://schemas.microsoft.com/office/powerpoint/2010/main" val="3844860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D3709-5E09-4A99-BF09-676F160D7033}"/>
              </a:ext>
            </a:extLst>
          </p:cNvPr>
          <p:cNvSpPr>
            <a:spLocks noGrp="1"/>
          </p:cNvSpPr>
          <p:nvPr>
            <p:ph type="title"/>
          </p:nvPr>
        </p:nvSpPr>
        <p:spPr>
          <a:xfrm>
            <a:off x="298468" y="427731"/>
            <a:ext cx="10515600" cy="1325563"/>
          </a:xfrm>
        </p:spPr>
        <p:txBody>
          <a:bodyPr/>
          <a:lstStyle/>
          <a:p>
            <a:r>
              <a:rPr lang="en-US" dirty="0">
                <a:solidFill>
                  <a:schemeClr val="accent6">
                    <a:lumMod val="50000"/>
                  </a:schemeClr>
                </a:solidFill>
              </a:rPr>
              <a:t>Lessons Learned</a:t>
            </a:r>
          </a:p>
        </p:txBody>
      </p:sp>
      <p:pic>
        <p:nvPicPr>
          <p:cNvPr id="5" name="Picture 4">
            <a:extLst>
              <a:ext uri="{FF2B5EF4-FFF2-40B4-BE49-F238E27FC236}">
                <a16:creationId xmlns:a16="http://schemas.microsoft.com/office/drawing/2014/main" xmlns="" id="{812AFD5B-18B9-4C60-9CA6-D27570CD30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95242" y="670426"/>
            <a:ext cx="2887647" cy="2165735"/>
          </a:xfrm>
          <a:prstGeom prst="rect">
            <a:avLst/>
          </a:prstGeom>
          <a:ln w="38100">
            <a:solidFill>
              <a:srgbClr val="860000"/>
            </a:solidFill>
          </a:ln>
        </p:spPr>
      </p:pic>
      <p:sp>
        <p:nvSpPr>
          <p:cNvPr id="6" name="TextBox 5">
            <a:extLst>
              <a:ext uri="{FF2B5EF4-FFF2-40B4-BE49-F238E27FC236}">
                <a16:creationId xmlns:a16="http://schemas.microsoft.com/office/drawing/2014/main" xmlns="" id="{9A9F94BE-CEF8-4DB0-BF16-BDD7372279DE}"/>
              </a:ext>
            </a:extLst>
          </p:cNvPr>
          <p:cNvSpPr txBox="1"/>
          <p:nvPr/>
        </p:nvSpPr>
        <p:spPr>
          <a:xfrm>
            <a:off x="298468" y="2028824"/>
            <a:ext cx="738820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Remain focused but flexible</a:t>
            </a:r>
          </a:p>
          <a:p>
            <a:pPr marL="285750" indent="-285750">
              <a:buFont typeface="Arial" panose="020B0604020202020204" pitchFamily="34" charset="0"/>
              <a:buChar char="•"/>
            </a:pPr>
            <a:r>
              <a:rPr lang="en-US" dirty="0"/>
              <a:t>Allot enough time for preparation for each action item</a:t>
            </a:r>
          </a:p>
          <a:p>
            <a:pPr marL="285750" indent="-285750">
              <a:buFont typeface="Arial" panose="020B0604020202020204" pitchFamily="34" charset="0"/>
              <a:buChar char="•"/>
            </a:pPr>
            <a:r>
              <a:rPr lang="en-US" dirty="0"/>
              <a:t>Scale back and prioritize when appropriate</a:t>
            </a:r>
          </a:p>
          <a:p>
            <a:pPr marL="285750" indent="-285750">
              <a:buFont typeface="Arial" panose="020B0604020202020204" pitchFamily="34" charset="0"/>
              <a:buChar char="•"/>
            </a:pPr>
            <a:r>
              <a:rPr lang="en-US" dirty="0"/>
              <a:t>Organization is vital</a:t>
            </a:r>
          </a:p>
          <a:p>
            <a:pPr marL="285750" indent="-285750">
              <a:buFont typeface="Arial" panose="020B0604020202020204" pitchFamily="34" charset="0"/>
              <a:buChar char="•"/>
            </a:pPr>
            <a:r>
              <a:rPr lang="en-US" dirty="0"/>
              <a:t>Decide on design elements as quickly as possible</a:t>
            </a:r>
          </a:p>
          <a:p>
            <a:pPr marL="285750" indent="-285750">
              <a:buFont typeface="Arial" panose="020B0604020202020204" pitchFamily="34" charset="0"/>
              <a:buChar char="•"/>
            </a:pPr>
            <a:r>
              <a:rPr lang="en-US" dirty="0"/>
              <a:t>Contact AV early in the process and practice</a:t>
            </a:r>
          </a:p>
          <a:p>
            <a:pPr marL="285750" indent="-285750">
              <a:buFont typeface="Arial" panose="020B0604020202020204" pitchFamily="34" charset="0"/>
              <a:buChar char="•"/>
            </a:pPr>
            <a:r>
              <a:rPr lang="en-US" dirty="0"/>
              <a:t>Communicate frequently in a variety of ways</a:t>
            </a:r>
          </a:p>
          <a:p>
            <a:pPr marL="285750" indent="-285750">
              <a:buFont typeface="Arial" panose="020B0604020202020204" pitchFamily="34" charset="0"/>
              <a:buChar char="•"/>
            </a:pPr>
            <a:r>
              <a:rPr lang="en-US" dirty="0"/>
              <a:t>Debrief and assess </a:t>
            </a:r>
          </a:p>
          <a:p>
            <a:pPr marL="285750" indent="-285750">
              <a:buFont typeface="Arial" panose="020B0604020202020204" pitchFamily="34" charset="0"/>
              <a:buChar char="•"/>
            </a:pPr>
            <a:r>
              <a:rPr lang="en-US" dirty="0"/>
              <a:t>Form a team with varied expertise and capabilities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xmlns="" id="{A6344FBB-2535-4F84-AB96-1F77EF7C4436}"/>
              </a:ext>
            </a:extLst>
          </p:cNvPr>
          <p:cNvPicPr>
            <a:picLocks noChangeAspect="1"/>
          </p:cNvPicPr>
          <p:nvPr/>
        </p:nvPicPr>
        <p:blipFill>
          <a:blip r:embed="rId4"/>
          <a:stretch>
            <a:fillRect/>
          </a:stretch>
        </p:blipFill>
        <p:spPr>
          <a:xfrm>
            <a:off x="7182635" y="3474297"/>
            <a:ext cx="4710897" cy="2955972"/>
          </a:xfrm>
          <a:prstGeom prst="rect">
            <a:avLst/>
          </a:prstGeom>
          <a:ln w="38100">
            <a:solidFill>
              <a:srgbClr val="860000"/>
            </a:solidFill>
          </a:ln>
        </p:spPr>
      </p:pic>
    </p:spTree>
    <p:extLst>
      <p:ext uri="{BB962C8B-B14F-4D97-AF65-F5344CB8AC3E}">
        <p14:creationId xmlns:p14="http://schemas.microsoft.com/office/powerpoint/2010/main" val="396113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0F522D-8E53-4E3A-9A64-43C173B59609}"/>
              </a:ext>
            </a:extLst>
          </p:cNvPr>
          <p:cNvSpPr>
            <a:spLocks noGrp="1"/>
          </p:cNvSpPr>
          <p:nvPr>
            <p:ph type="title"/>
          </p:nvPr>
        </p:nvSpPr>
        <p:spPr>
          <a:xfrm>
            <a:off x="152400" y="98425"/>
            <a:ext cx="10515600" cy="1325563"/>
          </a:xfrm>
        </p:spPr>
        <p:txBody>
          <a:bodyPr/>
          <a:lstStyle/>
          <a:p>
            <a:r>
              <a:rPr lang="en-US" dirty="0">
                <a:solidFill>
                  <a:schemeClr val="accent6">
                    <a:lumMod val="50000"/>
                  </a:schemeClr>
                </a:solidFill>
              </a:rPr>
              <a:t>Acknowledgements</a:t>
            </a:r>
          </a:p>
        </p:txBody>
      </p:sp>
      <p:sp>
        <p:nvSpPr>
          <p:cNvPr id="4" name="TextBox 3">
            <a:extLst>
              <a:ext uri="{FF2B5EF4-FFF2-40B4-BE49-F238E27FC236}">
                <a16:creationId xmlns:a16="http://schemas.microsoft.com/office/drawing/2014/main" xmlns="" id="{D049C89E-C83B-4858-BCDD-4FAB46B92742}"/>
              </a:ext>
            </a:extLst>
          </p:cNvPr>
          <p:cNvSpPr txBox="1"/>
          <p:nvPr/>
        </p:nvSpPr>
        <p:spPr>
          <a:xfrm>
            <a:off x="371475" y="1276350"/>
            <a:ext cx="7629525" cy="5539978"/>
          </a:xfrm>
          <a:prstGeom prst="rect">
            <a:avLst/>
          </a:prstGeom>
          <a:noFill/>
        </p:spPr>
        <p:txBody>
          <a:bodyPr wrap="square" rtlCol="0">
            <a:spAutoFit/>
          </a:bodyPr>
          <a:lstStyle/>
          <a:p>
            <a:r>
              <a:rPr lang="en-US" sz="1600" dirty="0"/>
              <a:t>Kristi Holmes-Director </a:t>
            </a:r>
          </a:p>
          <a:p>
            <a:r>
              <a:rPr lang="en-US" sz="1600" dirty="0"/>
              <a:t>Molly </a:t>
            </a:r>
            <a:r>
              <a:rPr lang="en-US" sz="1600" dirty="0" err="1"/>
              <a:t>Beestrum</a:t>
            </a:r>
            <a:r>
              <a:rPr lang="en-US" sz="1600" dirty="0"/>
              <a:t>-Education and Curriculum Coordinator</a:t>
            </a:r>
          </a:p>
          <a:p>
            <a:r>
              <a:rPr lang="en-US" sz="1600" dirty="0"/>
              <a:t>Mark </a:t>
            </a:r>
            <a:r>
              <a:rPr lang="en-US" sz="1600" dirty="0" err="1"/>
              <a:t>Berendensen</a:t>
            </a:r>
            <a:r>
              <a:rPr lang="en-US" sz="1600" dirty="0"/>
              <a:t>-Deputy Director</a:t>
            </a:r>
          </a:p>
          <a:p>
            <a:r>
              <a:rPr lang="en-US" sz="1600" dirty="0"/>
              <a:t>Josh Elder-Library Assistant</a:t>
            </a:r>
          </a:p>
          <a:p>
            <a:r>
              <a:rPr lang="en-US" sz="1600" dirty="0"/>
              <a:t>Abebi Espinoza-Special Collections Assistant</a:t>
            </a:r>
          </a:p>
          <a:p>
            <a:r>
              <a:rPr lang="en-US" sz="1600" dirty="0"/>
              <a:t>Karen </a:t>
            </a:r>
            <a:r>
              <a:rPr lang="en-US" sz="1600" dirty="0" err="1"/>
              <a:t>Gutzman</a:t>
            </a:r>
            <a:r>
              <a:rPr lang="en-US" sz="1600" dirty="0"/>
              <a:t>-Head of Research Assessment and Communication</a:t>
            </a:r>
          </a:p>
          <a:p>
            <a:r>
              <a:rPr lang="en-US" sz="1600" dirty="0"/>
              <a:t>Rodney Jackson-Library Assistant</a:t>
            </a:r>
          </a:p>
          <a:p>
            <a:r>
              <a:rPr lang="en-US" sz="1600" dirty="0"/>
              <a:t>Ira Hardin-Library Assistant</a:t>
            </a:r>
          </a:p>
          <a:p>
            <a:r>
              <a:rPr lang="en-US" sz="1600" dirty="0"/>
              <a:t>Dave Heckler-Library Assistant</a:t>
            </a:r>
          </a:p>
          <a:p>
            <a:r>
              <a:rPr lang="en-US" sz="1600" dirty="0" err="1"/>
              <a:t>Ramune</a:t>
            </a:r>
            <a:r>
              <a:rPr lang="en-US" sz="1600" dirty="0"/>
              <a:t> </a:t>
            </a:r>
            <a:r>
              <a:rPr lang="en-US" sz="1600" dirty="0" err="1"/>
              <a:t>Kubilius</a:t>
            </a:r>
            <a:r>
              <a:rPr lang="en-US" sz="1600" dirty="0"/>
              <a:t>-Collection Development/Special Projects Librarian</a:t>
            </a:r>
          </a:p>
          <a:p>
            <a:r>
              <a:rPr lang="en-US" sz="1600" dirty="0"/>
              <a:t>Katie </a:t>
            </a:r>
            <a:r>
              <a:rPr lang="en-US" sz="1600" dirty="0" err="1"/>
              <a:t>Lattal</a:t>
            </a:r>
            <a:r>
              <a:rPr lang="en-US" sz="1600" dirty="0"/>
              <a:t>-Special Collections Librarian</a:t>
            </a:r>
          </a:p>
          <a:p>
            <a:r>
              <a:rPr lang="en-US" sz="1600" dirty="0"/>
              <a:t>Corinne Miller-Clinical </a:t>
            </a:r>
            <a:r>
              <a:rPr lang="en-US" sz="1600" dirty="0" err="1"/>
              <a:t>Informationist</a:t>
            </a:r>
            <a:endParaRPr lang="en-US" sz="1600" dirty="0"/>
          </a:p>
          <a:p>
            <a:r>
              <a:rPr lang="en-US" sz="1600" dirty="0"/>
              <a:t>Linda </a:t>
            </a:r>
            <a:r>
              <a:rPr lang="en-US" sz="1600" dirty="0" err="1"/>
              <a:t>O’Dwyer</a:t>
            </a:r>
            <a:r>
              <a:rPr lang="en-US" sz="1600" dirty="0"/>
              <a:t>-Head of Research and Information Services</a:t>
            </a:r>
          </a:p>
          <a:p>
            <a:r>
              <a:rPr lang="en-US" sz="1600" dirty="0"/>
              <a:t>Lisa O’Keefe-Senior Program Administrator</a:t>
            </a:r>
          </a:p>
          <a:p>
            <a:r>
              <a:rPr lang="en-US" sz="1600" dirty="0" err="1"/>
              <a:t>Joelen</a:t>
            </a:r>
            <a:r>
              <a:rPr lang="en-US" sz="1600" dirty="0"/>
              <a:t> </a:t>
            </a:r>
            <a:r>
              <a:rPr lang="en-US" sz="1600" dirty="0" err="1"/>
              <a:t>Pastva</a:t>
            </a:r>
            <a:r>
              <a:rPr lang="en-US" sz="1600" dirty="0"/>
              <a:t>-Head of Collection Management and Metadata Services</a:t>
            </a:r>
          </a:p>
          <a:p>
            <a:r>
              <a:rPr lang="en-US" sz="1600" dirty="0"/>
              <a:t>Jonna Peterson-Senior Clinical </a:t>
            </a:r>
            <a:r>
              <a:rPr lang="en-US" sz="1600" dirty="0" err="1"/>
              <a:t>Informationist</a:t>
            </a:r>
            <a:endParaRPr lang="en-US" sz="1600" dirty="0"/>
          </a:p>
          <a:p>
            <a:r>
              <a:rPr lang="en-US" sz="1600" dirty="0" err="1"/>
              <a:t>Liping</a:t>
            </a:r>
            <a:r>
              <a:rPr lang="en-US" sz="1600" dirty="0"/>
              <a:t> Song-Metadata Librarian</a:t>
            </a:r>
          </a:p>
          <a:p>
            <a:r>
              <a:rPr lang="en-US" sz="1600" dirty="0"/>
              <a:t>Stephanie Thor-Associate Department Administrator</a:t>
            </a:r>
          </a:p>
          <a:p>
            <a:r>
              <a:rPr lang="en-US" sz="1600" dirty="0"/>
              <a:t>Q. Eileen </a:t>
            </a:r>
            <a:r>
              <a:rPr lang="en-US" sz="1600" dirty="0" err="1"/>
              <a:t>Wafford</a:t>
            </a:r>
            <a:r>
              <a:rPr lang="en-US" sz="1600" dirty="0"/>
              <a:t>-Research Librarian</a:t>
            </a:r>
          </a:p>
          <a:p>
            <a:r>
              <a:rPr lang="en-US" sz="1600" dirty="0"/>
              <a:t>Annie Wescott-Research Librarian</a:t>
            </a:r>
          </a:p>
          <a:p>
            <a:r>
              <a:rPr lang="en-US" sz="1600" dirty="0"/>
              <a:t>Mary Anne </a:t>
            </a:r>
            <a:r>
              <a:rPr lang="en-US" sz="1600" dirty="0" err="1"/>
              <a:t>Zmaczynski</a:t>
            </a:r>
            <a:r>
              <a:rPr lang="en-US" sz="1600" dirty="0"/>
              <a:t>-Head of User Services</a:t>
            </a:r>
          </a:p>
          <a:p>
            <a:endParaRPr lang="en-US" dirty="0"/>
          </a:p>
        </p:txBody>
      </p:sp>
      <p:pic>
        <p:nvPicPr>
          <p:cNvPr id="7" name="Picture 6">
            <a:extLst>
              <a:ext uri="{FF2B5EF4-FFF2-40B4-BE49-F238E27FC236}">
                <a16:creationId xmlns:a16="http://schemas.microsoft.com/office/drawing/2014/main" xmlns="" id="{0ADA9036-DC75-40A6-B607-399F3A63E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675" y="1532731"/>
            <a:ext cx="4178300" cy="3133725"/>
          </a:xfrm>
          <a:prstGeom prst="rect">
            <a:avLst/>
          </a:prstGeom>
          <a:ln w="38100">
            <a:solidFill>
              <a:srgbClr val="860000"/>
            </a:solidFill>
          </a:ln>
        </p:spPr>
      </p:pic>
      <p:pic>
        <p:nvPicPr>
          <p:cNvPr id="5" name="Picture 4">
            <a:extLst>
              <a:ext uri="{FF2B5EF4-FFF2-40B4-BE49-F238E27FC236}">
                <a16:creationId xmlns:a16="http://schemas.microsoft.com/office/drawing/2014/main" xmlns="" id="{5E1C2BCC-E876-4012-8397-05D8EEDCD3BB}"/>
              </a:ext>
            </a:extLst>
          </p:cNvPr>
          <p:cNvPicPr>
            <a:picLocks noChangeAspect="1"/>
          </p:cNvPicPr>
          <p:nvPr/>
        </p:nvPicPr>
        <p:blipFill>
          <a:blip r:embed="rId4"/>
          <a:stretch>
            <a:fillRect/>
          </a:stretch>
        </p:blipFill>
        <p:spPr>
          <a:xfrm>
            <a:off x="6633738" y="5262162"/>
            <a:ext cx="5401524" cy="1164437"/>
          </a:xfrm>
          <a:prstGeom prst="rect">
            <a:avLst/>
          </a:prstGeom>
        </p:spPr>
      </p:pic>
    </p:spTree>
    <p:extLst>
      <p:ext uri="{BB962C8B-B14F-4D97-AF65-F5344CB8AC3E}">
        <p14:creationId xmlns:p14="http://schemas.microsoft.com/office/powerpoint/2010/main" val="316446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BBA51-F80D-4F62-AB05-51806872F11C}"/>
              </a:ext>
            </a:extLst>
          </p:cNvPr>
          <p:cNvSpPr>
            <a:spLocks noGrp="1"/>
          </p:cNvSpPr>
          <p:nvPr>
            <p:ph type="title"/>
          </p:nvPr>
        </p:nvSpPr>
        <p:spPr>
          <a:xfrm>
            <a:off x="139960" y="326572"/>
            <a:ext cx="10515600" cy="1325563"/>
          </a:xfrm>
        </p:spPr>
        <p:txBody>
          <a:bodyPr/>
          <a:lstStyle/>
          <a:p>
            <a:r>
              <a:rPr lang="en-US" dirty="0">
                <a:solidFill>
                  <a:schemeClr val="accent6">
                    <a:lumMod val="50000"/>
                  </a:schemeClr>
                </a:solidFill>
              </a:rPr>
              <a:t>Questions</a:t>
            </a:r>
          </a:p>
        </p:txBody>
      </p:sp>
      <p:pic>
        <p:nvPicPr>
          <p:cNvPr id="5" name="Picture 4">
            <a:extLst>
              <a:ext uri="{FF2B5EF4-FFF2-40B4-BE49-F238E27FC236}">
                <a16:creationId xmlns:a16="http://schemas.microsoft.com/office/drawing/2014/main" xmlns="" id="{CB7D4A38-7651-40A1-87EC-6D2CBD7F0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367" y="1793325"/>
            <a:ext cx="5076825" cy="3807619"/>
          </a:xfrm>
          <a:prstGeom prst="rect">
            <a:avLst/>
          </a:prstGeom>
          <a:ln w="38100">
            <a:solidFill>
              <a:srgbClr val="860000"/>
            </a:solidFill>
          </a:ln>
        </p:spPr>
      </p:pic>
    </p:spTree>
    <p:extLst>
      <p:ext uri="{BB962C8B-B14F-4D97-AF65-F5344CB8AC3E}">
        <p14:creationId xmlns:p14="http://schemas.microsoft.com/office/powerpoint/2010/main" val="213379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399AB-7594-4F25-9E21-160594BA9B07}"/>
              </a:ext>
            </a:extLst>
          </p:cNvPr>
          <p:cNvSpPr>
            <a:spLocks noGrp="1"/>
          </p:cNvSpPr>
          <p:nvPr>
            <p:ph type="title"/>
          </p:nvPr>
        </p:nvSpPr>
        <p:spPr>
          <a:xfrm>
            <a:off x="152400" y="88900"/>
            <a:ext cx="10515600" cy="1325563"/>
          </a:xfrm>
        </p:spPr>
        <p:txBody>
          <a:bodyPr/>
          <a:lstStyle/>
          <a:p>
            <a:r>
              <a:rPr lang="en-US" dirty="0">
                <a:solidFill>
                  <a:schemeClr val="accent6">
                    <a:lumMod val="50000"/>
                  </a:schemeClr>
                </a:solidFill>
              </a:rPr>
              <a:t>Communicating as a Team</a:t>
            </a:r>
          </a:p>
        </p:txBody>
      </p:sp>
      <p:pic>
        <p:nvPicPr>
          <p:cNvPr id="4" name="Picture 3">
            <a:extLst>
              <a:ext uri="{FF2B5EF4-FFF2-40B4-BE49-F238E27FC236}">
                <a16:creationId xmlns:a16="http://schemas.microsoft.com/office/drawing/2014/main" xmlns="" id="{10223EDB-107F-4688-BC4B-37A41E7898B4}"/>
              </a:ext>
            </a:extLst>
          </p:cNvPr>
          <p:cNvPicPr>
            <a:picLocks noChangeAspect="1"/>
          </p:cNvPicPr>
          <p:nvPr/>
        </p:nvPicPr>
        <p:blipFill rotWithShape="1">
          <a:blip r:embed="rId3"/>
          <a:srcRect l="25391" t="8194" r="30000" b="8196"/>
          <a:stretch/>
        </p:blipFill>
        <p:spPr>
          <a:xfrm>
            <a:off x="613824" y="1414464"/>
            <a:ext cx="2500874" cy="2636648"/>
          </a:xfrm>
          <a:prstGeom prst="rect">
            <a:avLst/>
          </a:prstGeom>
        </p:spPr>
      </p:pic>
      <p:pic>
        <p:nvPicPr>
          <p:cNvPr id="5" name="Picture 4">
            <a:extLst>
              <a:ext uri="{FF2B5EF4-FFF2-40B4-BE49-F238E27FC236}">
                <a16:creationId xmlns:a16="http://schemas.microsoft.com/office/drawing/2014/main" xmlns="" id="{A4BB71B4-1B7B-4FF1-8839-31D92C30863A}"/>
              </a:ext>
            </a:extLst>
          </p:cNvPr>
          <p:cNvPicPr>
            <a:picLocks noChangeAspect="1"/>
          </p:cNvPicPr>
          <p:nvPr/>
        </p:nvPicPr>
        <p:blipFill rotWithShape="1">
          <a:blip r:embed="rId4"/>
          <a:srcRect l="27500" t="7778" r="29766" b="7222"/>
          <a:stretch/>
        </p:blipFill>
        <p:spPr>
          <a:xfrm>
            <a:off x="2162715" y="3429000"/>
            <a:ext cx="2228850" cy="2493704"/>
          </a:xfrm>
          <a:prstGeom prst="rect">
            <a:avLst/>
          </a:prstGeom>
        </p:spPr>
      </p:pic>
      <p:sp>
        <p:nvSpPr>
          <p:cNvPr id="7" name="TextBox 6">
            <a:extLst>
              <a:ext uri="{FF2B5EF4-FFF2-40B4-BE49-F238E27FC236}">
                <a16:creationId xmlns:a16="http://schemas.microsoft.com/office/drawing/2014/main" xmlns="" id="{6B4305D8-6BAA-40EE-A860-80803D2FC9EE}"/>
              </a:ext>
            </a:extLst>
          </p:cNvPr>
          <p:cNvSpPr txBox="1"/>
          <p:nvPr/>
        </p:nvSpPr>
        <p:spPr>
          <a:xfrm>
            <a:off x="381540" y="4204871"/>
            <a:ext cx="1781175" cy="338554"/>
          </a:xfrm>
          <a:prstGeom prst="rect">
            <a:avLst/>
          </a:prstGeom>
          <a:noFill/>
        </p:spPr>
        <p:txBody>
          <a:bodyPr wrap="square" rtlCol="0">
            <a:spAutoFit/>
          </a:bodyPr>
          <a:lstStyle/>
          <a:p>
            <a:r>
              <a:rPr lang="en-US" sz="1600" dirty="0">
                <a:solidFill>
                  <a:schemeClr val="accent6">
                    <a:lumMod val="50000"/>
                  </a:schemeClr>
                </a:solidFill>
              </a:rPr>
              <a:t>Weekly Meetings</a:t>
            </a:r>
          </a:p>
        </p:txBody>
      </p:sp>
      <p:pic>
        <p:nvPicPr>
          <p:cNvPr id="9" name="Picture 8">
            <a:extLst>
              <a:ext uri="{FF2B5EF4-FFF2-40B4-BE49-F238E27FC236}">
                <a16:creationId xmlns:a16="http://schemas.microsoft.com/office/drawing/2014/main" xmlns="" id="{8C59C5F8-5B0F-4B6F-A6FF-F5BA3AACC401}"/>
              </a:ext>
            </a:extLst>
          </p:cNvPr>
          <p:cNvPicPr>
            <a:picLocks noChangeAspect="1"/>
          </p:cNvPicPr>
          <p:nvPr/>
        </p:nvPicPr>
        <p:blipFill rotWithShape="1">
          <a:blip r:embed="rId5"/>
          <a:srcRect l="1250" t="9861" r="2265" b="8473"/>
          <a:stretch/>
        </p:blipFill>
        <p:spPr>
          <a:xfrm>
            <a:off x="6822270" y="839226"/>
            <a:ext cx="5081587" cy="2419411"/>
          </a:xfrm>
          <a:prstGeom prst="rect">
            <a:avLst/>
          </a:prstGeom>
        </p:spPr>
      </p:pic>
      <p:sp>
        <p:nvSpPr>
          <p:cNvPr id="10" name="TextBox 9">
            <a:extLst>
              <a:ext uri="{FF2B5EF4-FFF2-40B4-BE49-F238E27FC236}">
                <a16:creationId xmlns:a16="http://schemas.microsoft.com/office/drawing/2014/main" xmlns="" id="{E2DB88BE-E1D7-4D4B-A22F-F22048E74A07}"/>
              </a:ext>
            </a:extLst>
          </p:cNvPr>
          <p:cNvSpPr txBox="1"/>
          <p:nvPr/>
        </p:nvSpPr>
        <p:spPr>
          <a:xfrm>
            <a:off x="8626727" y="3258637"/>
            <a:ext cx="1776413" cy="338554"/>
          </a:xfrm>
          <a:prstGeom prst="rect">
            <a:avLst/>
          </a:prstGeom>
          <a:noFill/>
        </p:spPr>
        <p:txBody>
          <a:bodyPr wrap="square" rtlCol="0">
            <a:spAutoFit/>
          </a:bodyPr>
          <a:lstStyle/>
          <a:p>
            <a:pPr algn="ctr"/>
            <a:r>
              <a:rPr lang="en-US" sz="1600" dirty="0">
                <a:solidFill>
                  <a:schemeClr val="accent6">
                    <a:lumMod val="50000"/>
                  </a:schemeClr>
                </a:solidFill>
              </a:rPr>
              <a:t>Box</a:t>
            </a:r>
          </a:p>
        </p:txBody>
      </p:sp>
      <p:pic>
        <p:nvPicPr>
          <p:cNvPr id="3" name="Picture 2">
            <a:extLst>
              <a:ext uri="{FF2B5EF4-FFF2-40B4-BE49-F238E27FC236}">
                <a16:creationId xmlns:a16="http://schemas.microsoft.com/office/drawing/2014/main" xmlns="" id="{45D26F33-655C-4D8E-BE8C-B923EFABB709}"/>
              </a:ext>
            </a:extLst>
          </p:cNvPr>
          <p:cNvPicPr>
            <a:picLocks noChangeAspect="1"/>
          </p:cNvPicPr>
          <p:nvPr/>
        </p:nvPicPr>
        <p:blipFill>
          <a:blip r:embed="rId6"/>
          <a:stretch>
            <a:fillRect/>
          </a:stretch>
        </p:blipFill>
        <p:spPr>
          <a:xfrm>
            <a:off x="5818111" y="3744690"/>
            <a:ext cx="3964652" cy="2607060"/>
          </a:xfrm>
          <a:prstGeom prst="rect">
            <a:avLst/>
          </a:prstGeom>
        </p:spPr>
      </p:pic>
      <p:sp>
        <p:nvSpPr>
          <p:cNvPr id="6" name="TextBox 5">
            <a:extLst>
              <a:ext uri="{FF2B5EF4-FFF2-40B4-BE49-F238E27FC236}">
                <a16:creationId xmlns:a16="http://schemas.microsoft.com/office/drawing/2014/main" xmlns="" id="{F2CCC125-1EF3-41DB-AEDF-BE6EABE255EE}"/>
              </a:ext>
            </a:extLst>
          </p:cNvPr>
          <p:cNvSpPr txBox="1"/>
          <p:nvPr/>
        </p:nvSpPr>
        <p:spPr>
          <a:xfrm>
            <a:off x="6983654" y="6351750"/>
            <a:ext cx="2159805" cy="338554"/>
          </a:xfrm>
          <a:prstGeom prst="rect">
            <a:avLst/>
          </a:prstGeom>
          <a:noFill/>
        </p:spPr>
        <p:txBody>
          <a:bodyPr wrap="square" rtlCol="0">
            <a:spAutoFit/>
          </a:bodyPr>
          <a:lstStyle/>
          <a:p>
            <a:r>
              <a:rPr lang="en-US" sz="1600" dirty="0">
                <a:solidFill>
                  <a:schemeClr val="accent6">
                    <a:lumMod val="50000"/>
                  </a:schemeClr>
                </a:solidFill>
              </a:rPr>
              <a:t>Track Changes</a:t>
            </a:r>
          </a:p>
        </p:txBody>
      </p:sp>
    </p:spTree>
    <p:extLst>
      <p:ext uri="{BB962C8B-B14F-4D97-AF65-F5344CB8AC3E}">
        <p14:creationId xmlns:p14="http://schemas.microsoft.com/office/powerpoint/2010/main" val="3380643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0A494C-FD3E-4D7F-A811-DEC3A1F6354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081AEA41-4B5B-4A38-A068-1DFDA4F00568}"/>
              </a:ext>
            </a:extLst>
          </p:cNvPr>
          <p:cNvPicPr>
            <a:picLocks noChangeAspect="1"/>
          </p:cNvPicPr>
          <p:nvPr/>
        </p:nvPicPr>
        <p:blipFill>
          <a:blip r:embed="rId2"/>
          <a:stretch>
            <a:fillRect/>
          </a:stretch>
        </p:blipFill>
        <p:spPr>
          <a:xfrm>
            <a:off x="5093121" y="2767526"/>
            <a:ext cx="2005758" cy="1322947"/>
          </a:xfrm>
          <a:prstGeom prst="rect">
            <a:avLst/>
          </a:prstGeom>
        </p:spPr>
      </p:pic>
      <p:pic>
        <p:nvPicPr>
          <p:cNvPr id="5" name="Picture 4">
            <a:extLst>
              <a:ext uri="{FF2B5EF4-FFF2-40B4-BE49-F238E27FC236}">
                <a16:creationId xmlns:a16="http://schemas.microsoft.com/office/drawing/2014/main" xmlns="" id="{5921C066-5736-4EC7-8E36-59EF69EEEB57}"/>
              </a:ext>
            </a:extLst>
          </p:cNvPr>
          <p:cNvPicPr>
            <a:picLocks noChangeAspect="1"/>
          </p:cNvPicPr>
          <p:nvPr/>
        </p:nvPicPr>
        <p:blipFill>
          <a:blip r:embed="rId3"/>
          <a:stretch>
            <a:fillRect/>
          </a:stretch>
        </p:blipFill>
        <p:spPr>
          <a:xfrm>
            <a:off x="8399076" y="2406343"/>
            <a:ext cx="1585097" cy="1207113"/>
          </a:xfrm>
          <a:prstGeom prst="rect">
            <a:avLst/>
          </a:prstGeom>
        </p:spPr>
      </p:pic>
      <p:pic>
        <p:nvPicPr>
          <p:cNvPr id="6" name="Picture 5">
            <a:extLst>
              <a:ext uri="{FF2B5EF4-FFF2-40B4-BE49-F238E27FC236}">
                <a16:creationId xmlns:a16="http://schemas.microsoft.com/office/drawing/2014/main" xmlns="" id="{2B4693DA-6542-4F09-9F7C-C584C9130482}"/>
              </a:ext>
            </a:extLst>
          </p:cNvPr>
          <p:cNvPicPr>
            <a:picLocks noChangeAspect="1"/>
          </p:cNvPicPr>
          <p:nvPr/>
        </p:nvPicPr>
        <p:blipFill>
          <a:blip r:embed="rId4"/>
          <a:stretch>
            <a:fillRect/>
          </a:stretch>
        </p:blipFill>
        <p:spPr>
          <a:xfrm>
            <a:off x="1647306" y="3881571"/>
            <a:ext cx="3182388" cy="1304657"/>
          </a:xfrm>
          <a:prstGeom prst="rect">
            <a:avLst/>
          </a:prstGeom>
        </p:spPr>
      </p:pic>
    </p:spTree>
    <p:extLst>
      <p:ext uri="{BB962C8B-B14F-4D97-AF65-F5344CB8AC3E}">
        <p14:creationId xmlns:p14="http://schemas.microsoft.com/office/powerpoint/2010/main" val="237474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9336387-0B84-4139-B7EB-60CBF78E9588}"/>
              </a:ext>
            </a:extLst>
          </p:cNvPr>
          <p:cNvPicPr>
            <a:picLocks noChangeAspect="1"/>
          </p:cNvPicPr>
          <p:nvPr/>
        </p:nvPicPr>
        <p:blipFill rotWithShape="1">
          <a:blip r:embed="rId3"/>
          <a:srcRect l="1641" t="13194" r="2655" b="7638"/>
          <a:stretch/>
        </p:blipFill>
        <p:spPr>
          <a:xfrm>
            <a:off x="3849108" y="2301365"/>
            <a:ext cx="4780543" cy="2224417"/>
          </a:xfrm>
          <a:prstGeom prst="rect">
            <a:avLst/>
          </a:prstGeom>
          <a:ln w="38100">
            <a:solidFill>
              <a:srgbClr val="860000"/>
            </a:solidFill>
          </a:ln>
        </p:spPr>
      </p:pic>
      <p:sp>
        <p:nvSpPr>
          <p:cNvPr id="6" name="TextBox 5">
            <a:extLst>
              <a:ext uri="{FF2B5EF4-FFF2-40B4-BE49-F238E27FC236}">
                <a16:creationId xmlns:a16="http://schemas.microsoft.com/office/drawing/2014/main" xmlns="" id="{86ECB088-4F75-4DF5-A886-A89C5B69FAB1}"/>
              </a:ext>
            </a:extLst>
          </p:cNvPr>
          <p:cNvSpPr txBox="1"/>
          <p:nvPr/>
        </p:nvSpPr>
        <p:spPr>
          <a:xfrm>
            <a:off x="4669466" y="4615106"/>
            <a:ext cx="3324225" cy="369332"/>
          </a:xfrm>
          <a:prstGeom prst="rect">
            <a:avLst/>
          </a:prstGeom>
          <a:noFill/>
        </p:spPr>
        <p:txBody>
          <a:bodyPr wrap="square" rtlCol="0">
            <a:spAutoFit/>
          </a:bodyPr>
          <a:lstStyle/>
          <a:p>
            <a:pPr algn="ctr"/>
            <a:r>
              <a:rPr lang="en-US" dirty="0">
                <a:solidFill>
                  <a:schemeClr val="accent6">
                    <a:lumMod val="50000"/>
                  </a:schemeClr>
                </a:solidFill>
              </a:rPr>
              <a:t>Digital Exhibit</a:t>
            </a:r>
          </a:p>
        </p:txBody>
      </p:sp>
      <p:pic>
        <p:nvPicPr>
          <p:cNvPr id="7" name="Picture 6">
            <a:extLst>
              <a:ext uri="{FF2B5EF4-FFF2-40B4-BE49-F238E27FC236}">
                <a16:creationId xmlns:a16="http://schemas.microsoft.com/office/drawing/2014/main" xmlns="" id="{80F1E3CB-3CA9-42C9-B972-B0849A748C49}"/>
              </a:ext>
            </a:extLst>
          </p:cNvPr>
          <p:cNvPicPr>
            <a:picLocks noChangeAspect="1"/>
          </p:cNvPicPr>
          <p:nvPr/>
        </p:nvPicPr>
        <p:blipFill rotWithShape="1">
          <a:blip r:embed="rId4"/>
          <a:srcRect l="12344" t="9584" r="13125" b="6389"/>
          <a:stretch/>
        </p:blipFill>
        <p:spPr>
          <a:xfrm>
            <a:off x="8734424" y="176712"/>
            <a:ext cx="3228975" cy="2047726"/>
          </a:xfrm>
          <a:prstGeom prst="rect">
            <a:avLst/>
          </a:prstGeom>
          <a:ln w="38100">
            <a:solidFill>
              <a:srgbClr val="860000"/>
            </a:solidFill>
          </a:ln>
        </p:spPr>
      </p:pic>
      <p:pic>
        <p:nvPicPr>
          <p:cNvPr id="9" name="Picture 8">
            <a:extLst>
              <a:ext uri="{FF2B5EF4-FFF2-40B4-BE49-F238E27FC236}">
                <a16:creationId xmlns:a16="http://schemas.microsoft.com/office/drawing/2014/main" xmlns="" id="{4C479770-5790-4140-AE2C-727B58D35E56}"/>
              </a:ext>
            </a:extLst>
          </p:cNvPr>
          <p:cNvPicPr>
            <a:picLocks noChangeAspect="1"/>
          </p:cNvPicPr>
          <p:nvPr/>
        </p:nvPicPr>
        <p:blipFill rotWithShape="1">
          <a:blip r:embed="rId5"/>
          <a:srcRect l="9453" t="10793" r="11406" b="10791"/>
          <a:stretch/>
        </p:blipFill>
        <p:spPr>
          <a:xfrm>
            <a:off x="209551" y="4467311"/>
            <a:ext cx="3429000" cy="1911173"/>
          </a:xfrm>
          <a:prstGeom prst="rect">
            <a:avLst/>
          </a:prstGeom>
          <a:ln w="38100">
            <a:solidFill>
              <a:srgbClr val="860000"/>
            </a:solidFill>
          </a:ln>
        </p:spPr>
      </p:pic>
      <p:sp>
        <p:nvSpPr>
          <p:cNvPr id="10" name="TextBox 9">
            <a:extLst>
              <a:ext uri="{FF2B5EF4-FFF2-40B4-BE49-F238E27FC236}">
                <a16:creationId xmlns:a16="http://schemas.microsoft.com/office/drawing/2014/main" xmlns="" id="{9C18E95D-4FD7-4BCE-93E8-275786C8E9F8}"/>
              </a:ext>
            </a:extLst>
          </p:cNvPr>
          <p:cNvSpPr txBox="1"/>
          <p:nvPr/>
        </p:nvSpPr>
        <p:spPr>
          <a:xfrm>
            <a:off x="9620250" y="2301365"/>
            <a:ext cx="2019300" cy="368555"/>
          </a:xfrm>
          <a:prstGeom prst="rect">
            <a:avLst/>
          </a:prstGeom>
          <a:noFill/>
        </p:spPr>
        <p:txBody>
          <a:bodyPr wrap="square" rtlCol="0">
            <a:spAutoFit/>
          </a:bodyPr>
          <a:lstStyle/>
          <a:p>
            <a:pPr algn="ctr"/>
            <a:r>
              <a:rPr lang="en-US" dirty="0" err="1">
                <a:solidFill>
                  <a:schemeClr val="accent6">
                    <a:lumMod val="50000"/>
                  </a:schemeClr>
                </a:solidFill>
              </a:rPr>
              <a:t>DigitalHub</a:t>
            </a:r>
            <a:endParaRPr lang="en-US" dirty="0">
              <a:solidFill>
                <a:schemeClr val="accent6">
                  <a:lumMod val="50000"/>
                </a:schemeClr>
              </a:solidFill>
            </a:endParaRPr>
          </a:p>
        </p:txBody>
      </p:sp>
      <p:sp>
        <p:nvSpPr>
          <p:cNvPr id="11" name="TextBox 10">
            <a:extLst>
              <a:ext uri="{FF2B5EF4-FFF2-40B4-BE49-F238E27FC236}">
                <a16:creationId xmlns:a16="http://schemas.microsoft.com/office/drawing/2014/main" xmlns="" id="{EFC9D5E6-F4D0-413F-9EA9-840AC26871B6}"/>
              </a:ext>
            </a:extLst>
          </p:cNvPr>
          <p:cNvSpPr txBox="1"/>
          <p:nvPr/>
        </p:nvSpPr>
        <p:spPr>
          <a:xfrm>
            <a:off x="1144109" y="6433893"/>
            <a:ext cx="2028825" cy="369332"/>
          </a:xfrm>
          <a:prstGeom prst="rect">
            <a:avLst/>
          </a:prstGeom>
          <a:noFill/>
        </p:spPr>
        <p:txBody>
          <a:bodyPr wrap="square" rtlCol="0">
            <a:spAutoFit/>
          </a:bodyPr>
          <a:lstStyle/>
          <a:p>
            <a:r>
              <a:rPr lang="en-US" dirty="0">
                <a:solidFill>
                  <a:schemeClr val="accent6">
                    <a:lumMod val="50000"/>
                  </a:schemeClr>
                </a:solidFill>
              </a:rPr>
              <a:t>Finding Aid</a:t>
            </a:r>
          </a:p>
        </p:txBody>
      </p:sp>
      <p:sp>
        <p:nvSpPr>
          <p:cNvPr id="12" name="TextBox 11">
            <a:extLst>
              <a:ext uri="{FF2B5EF4-FFF2-40B4-BE49-F238E27FC236}">
                <a16:creationId xmlns:a16="http://schemas.microsoft.com/office/drawing/2014/main" xmlns="" id="{9D82CD02-8B27-4EB0-9FD8-AD78DFD0C3B8}"/>
              </a:ext>
            </a:extLst>
          </p:cNvPr>
          <p:cNvSpPr txBox="1"/>
          <p:nvPr/>
        </p:nvSpPr>
        <p:spPr>
          <a:xfrm rot="19903672">
            <a:off x="250492" y="501741"/>
            <a:ext cx="3499276" cy="1938992"/>
          </a:xfrm>
          <a:prstGeom prst="rect">
            <a:avLst/>
          </a:prstGeom>
          <a:noFill/>
        </p:spPr>
        <p:txBody>
          <a:bodyPr wrap="square" rtlCol="0">
            <a:spAutoFit/>
          </a:bodyPr>
          <a:lstStyle/>
          <a:p>
            <a:r>
              <a:rPr lang="en-US" sz="4000" dirty="0">
                <a:solidFill>
                  <a:schemeClr val="accent6">
                    <a:lumMod val="50000"/>
                  </a:schemeClr>
                </a:solidFill>
                <a:latin typeface="+mj-lt"/>
              </a:rPr>
              <a:t>12</a:t>
            </a:r>
            <a:r>
              <a:rPr lang="en-US" sz="4000" baseline="30000" dirty="0">
                <a:solidFill>
                  <a:schemeClr val="accent6">
                    <a:lumMod val="50000"/>
                  </a:schemeClr>
                </a:solidFill>
                <a:latin typeface="+mj-lt"/>
              </a:rPr>
              <a:t>th</a:t>
            </a:r>
            <a:r>
              <a:rPr lang="en-US" sz="4000" dirty="0">
                <a:solidFill>
                  <a:schemeClr val="accent6">
                    <a:lumMod val="50000"/>
                  </a:schemeClr>
                </a:solidFill>
                <a:latin typeface="+mj-lt"/>
              </a:rPr>
              <a:t> General </a:t>
            </a:r>
          </a:p>
          <a:p>
            <a:r>
              <a:rPr lang="en-US" sz="4000" dirty="0">
                <a:solidFill>
                  <a:schemeClr val="accent6">
                    <a:lumMod val="50000"/>
                  </a:schemeClr>
                </a:solidFill>
                <a:latin typeface="+mj-lt"/>
              </a:rPr>
              <a:t>Hospital Resources</a:t>
            </a:r>
          </a:p>
        </p:txBody>
      </p:sp>
    </p:spTree>
    <p:extLst>
      <p:ext uri="{BB962C8B-B14F-4D97-AF65-F5344CB8AC3E}">
        <p14:creationId xmlns:p14="http://schemas.microsoft.com/office/powerpoint/2010/main" val="2288489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F3569-ED9E-4F4A-8256-EFD97B53B81B}"/>
              </a:ext>
            </a:extLst>
          </p:cNvPr>
          <p:cNvSpPr>
            <a:spLocks noGrp="1"/>
          </p:cNvSpPr>
          <p:nvPr>
            <p:ph type="title"/>
          </p:nvPr>
        </p:nvSpPr>
        <p:spPr>
          <a:xfrm>
            <a:off x="838200" y="87873"/>
            <a:ext cx="10515600" cy="1325563"/>
          </a:xfrm>
        </p:spPr>
        <p:txBody>
          <a:bodyPr/>
          <a:lstStyle/>
          <a:p>
            <a:r>
              <a:rPr lang="en-US" dirty="0">
                <a:solidFill>
                  <a:schemeClr val="accent6">
                    <a:lumMod val="50000"/>
                  </a:schemeClr>
                </a:solidFill>
              </a:rPr>
              <a:t>Team</a:t>
            </a:r>
          </a:p>
        </p:txBody>
      </p:sp>
      <p:pic>
        <p:nvPicPr>
          <p:cNvPr id="4" name="Picture 3">
            <a:extLst>
              <a:ext uri="{FF2B5EF4-FFF2-40B4-BE49-F238E27FC236}">
                <a16:creationId xmlns:a16="http://schemas.microsoft.com/office/drawing/2014/main" xmlns="" id="{9F316556-042D-4ED9-8C82-5F78F1742169}"/>
              </a:ext>
            </a:extLst>
          </p:cNvPr>
          <p:cNvPicPr>
            <a:picLocks noChangeAspect="1"/>
          </p:cNvPicPr>
          <p:nvPr/>
        </p:nvPicPr>
        <p:blipFill>
          <a:blip r:embed="rId3"/>
          <a:stretch>
            <a:fillRect/>
          </a:stretch>
        </p:blipFill>
        <p:spPr>
          <a:xfrm>
            <a:off x="3470658" y="1175252"/>
            <a:ext cx="1845698" cy="1845698"/>
          </a:xfrm>
          <a:prstGeom prst="rect">
            <a:avLst/>
          </a:prstGeom>
          <a:ln w="38100">
            <a:solidFill>
              <a:srgbClr val="860000"/>
            </a:solidFill>
          </a:ln>
        </p:spPr>
      </p:pic>
      <p:sp>
        <p:nvSpPr>
          <p:cNvPr id="5" name="TextBox 4">
            <a:extLst>
              <a:ext uri="{FF2B5EF4-FFF2-40B4-BE49-F238E27FC236}">
                <a16:creationId xmlns:a16="http://schemas.microsoft.com/office/drawing/2014/main" xmlns="" id="{C2E35128-2F9D-4A61-92EC-C0A2A5A9F2C2}"/>
              </a:ext>
            </a:extLst>
          </p:cNvPr>
          <p:cNvSpPr txBox="1"/>
          <p:nvPr/>
        </p:nvSpPr>
        <p:spPr>
          <a:xfrm>
            <a:off x="3434847" y="3102468"/>
            <a:ext cx="1918692" cy="830997"/>
          </a:xfrm>
          <a:prstGeom prst="rect">
            <a:avLst/>
          </a:prstGeom>
          <a:noFill/>
        </p:spPr>
        <p:txBody>
          <a:bodyPr wrap="square" rtlCol="0">
            <a:spAutoFit/>
          </a:bodyPr>
          <a:lstStyle/>
          <a:p>
            <a:pPr algn="ctr"/>
            <a:r>
              <a:rPr lang="en-US" sz="1600" b="1" dirty="0">
                <a:solidFill>
                  <a:schemeClr val="accent6">
                    <a:lumMod val="50000"/>
                  </a:schemeClr>
                </a:solidFill>
              </a:rPr>
              <a:t>Abebi Espinoza </a:t>
            </a:r>
            <a:r>
              <a:rPr lang="en-US" sz="1600" dirty="0">
                <a:solidFill>
                  <a:schemeClr val="accent6">
                    <a:lumMod val="50000"/>
                  </a:schemeClr>
                </a:solidFill>
              </a:rPr>
              <a:t>Special Collections Assistant</a:t>
            </a:r>
          </a:p>
        </p:txBody>
      </p:sp>
      <p:pic>
        <p:nvPicPr>
          <p:cNvPr id="6" name="Picture 5">
            <a:extLst>
              <a:ext uri="{FF2B5EF4-FFF2-40B4-BE49-F238E27FC236}">
                <a16:creationId xmlns:a16="http://schemas.microsoft.com/office/drawing/2014/main" xmlns="" id="{0240EC24-E0EC-45F4-90F9-27618F6F2BD4}"/>
              </a:ext>
            </a:extLst>
          </p:cNvPr>
          <p:cNvPicPr>
            <a:picLocks noChangeAspect="1"/>
          </p:cNvPicPr>
          <p:nvPr/>
        </p:nvPicPr>
        <p:blipFill>
          <a:blip r:embed="rId4"/>
          <a:stretch>
            <a:fillRect/>
          </a:stretch>
        </p:blipFill>
        <p:spPr>
          <a:xfrm>
            <a:off x="6422898" y="1126992"/>
            <a:ext cx="1765425" cy="1785487"/>
          </a:xfrm>
          <a:prstGeom prst="rect">
            <a:avLst/>
          </a:prstGeom>
          <a:ln w="38100">
            <a:solidFill>
              <a:srgbClr val="860000"/>
            </a:solidFill>
          </a:ln>
        </p:spPr>
      </p:pic>
      <p:sp>
        <p:nvSpPr>
          <p:cNvPr id="7" name="TextBox 6">
            <a:extLst>
              <a:ext uri="{FF2B5EF4-FFF2-40B4-BE49-F238E27FC236}">
                <a16:creationId xmlns:a16="http://schemas.microsoft.com/office/drawing/2014/main" xmlns="" id="{6784F336-E2DA-489B-B879-5D8EC0B5A324}"/>
              </a:ext>
            </a:extLst>
          </p:cNvPr>
          <p:cNvSpPr txBox="1"/>
          <p:nvPr/>
        </p:nvSpPr>
        <p:spPr>
          <a:xfrm>
            <a:off x="6550024" y="2986616"/>
            <a:ext cx="1638299" cy="1077218"/>
          </a:xfrm>
          <a:prstGeom prst="rect">
            <a:avLst/>
          </a:prstGeom>
          <a:noFill/>
        </p:spPr>
        <p:txBody>
          <a:bodyPr wrap="square" rtlCol="0">
            <a:spAutoFit/>
          </a:bodyPr>
          <a:lstStyle/>
          <a:p>
            <a:pPr algn="ctr"/>
            <a:r>
              <a:rPr lang="en-US" sz="1600" b="1" dirty="0">
                <a:solidFill>
                  <a:schemeClr val="accent6">
                    <a:lumMod val="50000"/>
                  </a:schemeClr>
                </a:solidFill>
              </a:rPr>
              <a:t>Karen </a:t>
            </a:r>
            <a:r>
              <a:rPr lang="en-US" sz="1600" b="1" dirty="0" err="1">
                <a:solidFill>
                  <a:schemeClr val="accent6">
                    <a:lumMod val="50000"/>
                  </a:schemeClr>
                </a:solidFill>
              </a:rPr>
              <a:t>Gutzman</a:t>
            </a:r>
            <a:endParaRPr lang="en-US" sz="1600" b="1" dirty="0">
              <a:solidFill>
                <a:schemeClr val="accent6">
                  <a:lumMod val="50000"/>
                </a:schemeClr>
              </a:solidFill>
            </a:endParaRPr>
          </a:p>
          <a:p>
            <a:pPr algn="ctr"/>
            <a:r>
              <a:rPr lang="en-US" sz="1600" dirty="0">
                <a:solidFill>
                  <a:schemeClr val="accent6">
                    <a:lumMod val="50000"/>
                  </a:schemeClr>
                </a:solidFill>
              </a:rPr>
              <a:t>Head of Research Assessment and Communications</a:t>
            </a:r>
          </a:p>
        </p:txBody>
      </p:sp>
      <p:pic>
        <p:nvPicPr>
          <p:cNvPr id="8" name="Picture 7">
            <a:extLst>
              <a:ext uri="{FF2B5EF4-FFF2-40B4-BE49-F238E27FC236}">
                <a16:creationId xmlns:a16="http://schemas.microsoft.com/office/drawing/2014/main" xmlns="" id="{B1351CB7-49FD-4965-89A1-4819762B4CC1}"/>
              </a:ext>
            </a:extLst>
          </p:cNvPr>
          <p:cNvPicPr>
            <a:picLocks noChangeAspect="1"/>
          </p:cNvPicPr>
          <p:nvPr/>
        </p:nvPicPr>
        <p:blipFill>
          <a:blip r:embed="rId5"/>
          <a:stretch>
            <a:fillRect/>
          </a:stretch>
        </p:blipFill>
        <p:spPr>
          <a:xfrm>
            <a:off x="9301194" y="1126992"/>
            <a:ext cx="1785487" cy="1785487"/>
          </a:xfrm>
          <a:prstGeom prst="rect">
            <a:avLst/>
          </a:prstGeom>
          <a:ln w="38100">
            <a:solidFill>
              <a:srgbClr val="860000"/>
            </a:solidFill>
          </a:ln>
        </p:spPr>
      </p:pic>
      <p:sp>
        <p:nvSpPr>
          <p:cNvPr id="9" name="TextBox 8">
            <a:extLst>
              <a:ext uri="{FF2B5EF4-FFF2-40B4-BE49-F238E27FC236}">
                <a16:creationId xmlns:a16="http://schemas.microsoft.com/office/drawing/2014/main" xmlns="" id="{CE71133E-8AD9-4D38-A6BB-52F6197F4FE3}"/>
              </a:ext>
            </a:extLst>
          </p:cNvPr>
          <p:cNvSpPr txBox="1"/>
          <p:nvPr/>
        </p:nvSpPr>
        <p:spPr>
          <a:xfrm>
            <a:off x="8905875" y="2942804"/>
            <a:ext cx="2895599" cy="830997"/>
          </a:xfrm>
          <a:prstGeom prst="rect">
            <a:avLst/>
          </a:prstGeom>
          <a:noFill/>
        </p:spPr>
        <p:txBody>
          <a:bodyPr wrap="square" rtlCol="0">
            <a:spAutoFit/>
          </a:bodyPr>
          <a:lstStyle/>
          <a:p>
            <a:pPr algn="ctr"/>
            <a:r>
              <a:rPr lang="en-US" sz="1600" b="1" dirty="0" err="1">
                <a:solidFill>
                  <a:schemeClr val="accent6">
                    <a:lumMod val="50000"/>
                  </a:schemeClr>
                </a:solidFill>
              </a:rPr>
              <a:t>Ramune</a:t>
            </a:r>
            <a:r>
              <a:rPr lang="en-US" sz="1600" b="1" dirty="0">
                <a:solidFill>
                  <a:schemeClr val="accent6">
                    <a:lumMod val="50000"/>
                  </a:schemeClr>
                </a:solidFill>
              </a:rPr>
              <a:t> </a:t>
            </a:r>
            <a:r>
              <a:rPr lang="en-US" sz="1600" b="1" dirty="0" err="1">
                <a:solidFill>
                  <a:schemeClr val="accent6">
                    <a:lumMod val="50000"/>
                  </a:schemeClr>
                </a:solidFill>
              </a:rPr>
              <a:t>Kubilius</a:t>
            </a:r>
            <a:endParaRPr lang="en-US" sz="1600" b="1" dirty="0">
              <a:solidFill>
                <a:schemeClr val="accent6">
                  <a:lumMod val="50000"/>
                </a:schemeClr>
              </a:solidFill>
            </a:endParaRPr>
          </a:p>
          <a:p>
            <a:pPr algn="ctr"/>
            <a:r>
              <a:rPr lang="en-US" sz="1600" dirty="0">
                <a:solidFill>
                  <a:schemeClr val="accent6">
                    <a:lumMod val="50000"/>
                  </a:schemeClr>
                </a:solidFill>
              </a:rPr>
              <a:t>Collection Development/Special Projects Librarian</a:t>
            </a:r>
          </a:p>
        </p:txBody>
      </p:sp>
      <p:pic>
        <p:nvPicPr>
          <p:cNvPr id="10" name="Picture 9">
            <a:extLst>
              <a:ext uri="{FF2B5EF4-FFF2-40B4-BE49-F238E27FC236}">
                <a16:creationId xmlns:a16="http://schemas.microsoft.com/office/drawing/2014/main" xmlns="" id="{2697FD22-3EF4-425D-BA9D-8B716977E219}"/>
              </a:ext>
            </a:extLst>
          </p:cNvPr>
          <p:cNvPicPr>
            <a:picLocks noChangeAspect="1"/>
          </p:cNvPicPr>
          <p:nvPr/>
        </p:nvPicPr>
        <p:blipFill>
          <a:blip r:embed="rId6"/>
          <a:stretch>
            <a:fillRect/>
          </a:stretch>
        </p:blipFill>
        <p:spPr>
          <a:xfrm>
            <a:off x="1390650" y="3962540"/>
            <a:ext cx="1803329" cy="1884477"/>
          </a:xfrm>
          <a:prstGeom prst="rect">
            <a:avLst/>
          </a:prstGeom>
          <a:ln w="38100">
            <a:solidFill>
              <a:srgbClr val="860000"/>
            </a:solidFill>
          </a:ln>
        </p:spPr>
      </p:pic>
      <p:sp>
        <p:nvSpPr>
          <p:cNvPr id="11" name="TextBox 10">
            <a:extLst>
              <a:ext uri="{FF2B5EF4-FFF2-40B4-BE49-F238E27FC236}">
                <a16:creationId xmlns:a16="http://schemas.microsoft.com/office/drawing/2014/main" xmlns="" id="{F18D163B-77CC-449B-978E-2D96A505B5D8}"/>
              </a:ext>
            </a:extLst>
          </p:cNvPr>
          <p:cNvSpPr txBox="1"/>
          <p:nvPr/>
        </p:nvSpPr>
        <p:spPr>
          <a:xfrm>
            <a:off x="1390650" y="5904202"/>
            <a:ext cx="2072055" cy="584775"/>
          </a:xfrm>
          <a:prstGeom prst="rect">
            <a:avLst/>
          </a:prstGeom>
          <a:noFill/>
        </p:spPr>
        <p:txBody>
          <a:bodyPr wrap="square" rtlCol="0">
            <a:spAutoFit/>
          </a:bodyPr>
          <a:lstStyle/>
          <a:p>
            <a:pPr algn="ctr"/>
            <a:r>
              <a:rPr lang="en-US" sz="1600" b="1" dirty="0">
                <a:solidFill>
                  <a:schemeClr val="accent6">
                    <a:lumMod val="50000"/>
                  </a:schemeClr>
                </a:solidFill>
              </a:rPr>
              <a:t>Corinne Miller</a:t>
            </a:r>
          </a:p>
          <a:p>
            <a:pPr algn="ctr"/>
            <a:r>
              <a:rPr lang="en-US" sz="1600" dirty="0"/>
              <a:t>Clinical </a:t>
            </a:r>
            <a:r>
              <a:rPr lang="en-US" sz="1600" dirty="0" err="1"/>
              <a:t>Informationist</a:t>
            </a:r>
            <a:endParaRPr lang="en-US" sz="1600" dirty="0"/>
          </a:p>
        </p:txBody>
      </p:sp>
      <p:pic>
        <p:nvPicPr>
          <p:cNvPr id="12" name="Picture 11">
            <a:extLst>
              <a:ext uri="{FF2B5EF4-FFF2-40B4-BE49-F238E27FC236}">
                <a16:creationId xmlns:a16="http://schemas.microsoft.com/office/drawing/2014/main" xmlns="" id="{B10499C9-9557-4BEE-A7A4-6EB84A68A071}"/>
              </a:ext>
            </a:extLst>
          </p:cNvPr>
          <p:cNvPicPr>
            <a:picLocks noChangeAspect="1"/>
          </p:cNvPicPr>
          <p:nvPr/>
        </p:nvPicPr>
        <p:blipFill>
          <a:blip r:embed="rId7"/>
          <a:stretch>
            <a:fillRect/>
          </a:stretch>
        </p:blipFill>
        <p:spPr>
          <a:xfrm>
            <a:off x="5039305" y="4194119"/>
            <a:ext cx="1709055" cy="1709055"/>
          </a:xfrm>
          <a:prstGeom prst="rect">
            <a:avLst/>
          </a:prstGeom>
          <a:ln w="38100">
            <a:solidFill>
              <a:srgbClr val="860000"/>
            </a:solidFill>
          </a:ln>
        </p:spPr>
      </p:pic>
      <p:sp>
        <p:nvSpPr>
          <p:cNvPr id="13" name="TextBox 12">
            <a:extLst>
              <a:ext uri="{FF2B5EF4-FFF2-40B4-BE49-F238E27FC236}">
                <a16:creationId xmlns:a16="http://schemas.microsoft.com/office/drawing/2014/main" xmlns="" id="{CFF1E737-3210-4D38-AE92-475F70743089}"/>
              </a:ext>
            </a:extLst>
          </p:cNvPr>
          <p:cNvSpPr txBox="1"/>
          <p:nvPr/>
        </p:nvSpPr>
        <p:spPr>
          <a:xfrm>
            <a:off x="5058639" y="5932546"/>
            <a:ext cx="1742344" cy="584775"/>
          </a:xfrm>
          <a:prstGeom prst="rect">
            <a:avLst/>
          </a:prstGeom>
          <a:noFill/>
        </p:spPr>
        <p:txBody>
          <a:bodyPr wrap="square" rtlCol="0">
            <a:spAutoFit/>
          </a:bodyPr>
          <a:lstStyle/>
          <a:p>
            <a:pPr algn="ctr"/>
            <a:r>
              <a:rPr lang="en-US" sz="1600" b="1" dirty="0">
                <a:solidFill>
                  <a:schemeClr val="accent6">
                    <a:lumMod val="50000"/>
                  </a:schemeClr>
                </a:solidFill>
              </a:rPr>
              <a:t>Annie Wescott</a:t>
            </a:r>
          </a:p>
          <a:p>
            <a:pPr algn="ctr"/>
            <a:r>
              <a:rPr lang="en-US" sz="1600" dirty="0">
                <a:solidFill>
                  <a:schemeClr val="accent6">
                    <a:lumMod val="50000"/>
                  </a:schemeClr>
                </a:solidFill>
              </a:rPr>
              <a:t>Research Librarian</a:t>
            </a:r>
          </a:p>
        </p:txBody>
      </p:sp>
      <p:pic>
        <p:nvPicPr>
          <p:cNvPr id="14" name="Picture 13">
            <a:extLst>
              <a:ext uri="{FF2B5EF4-FFF2-40B4-BE49-F238E27FC236}">
                <a16:creationId xmlns:a16="http://schemas.microsoft.com/office/drawing/2014/main" xmlns="" id="{2DCC36A4-A74C-466E-B717-0D34741528F0}"/>
              </a:ext>
            </a:extLst>
          </p:cNvPr>
          <p:cNvPicPr>
            <a:picLocks noChangeAspect="1"/>
          </p:cNvPicPr>
          <p:nvPr/>
        </p:nvPicPr>
        <p:blipFill>
          <a:blip r:embed="rId8"/>
          <a:stretch>
            <a:fillRect/>
          </a:stretch>
        </p:blipFill>
        <p:spPr>
          <a:xfrm>
            <a:off x="8741909" y="4137962"/>
            <a:ext cx="1709055" cy="1709055"/>
          </a:xfrm>
          <a:prstGeom prst="rect">
            <a:avLst/>
          </a:prstGeom>
          <a:ln w="38100">
            <a:solidFill>
              <a:srgbClr val="860000"/>
            </a:solidFill>
          </a:ln>
        </p:spPr>
      </p:pic>
      <p:sp>
        <p:nvSpPr>
          <p:cNvPr id="15" name="TextBox 14">
            <a:extLst>
              <a:ext uri="{FF2B5EF4-FFF2-40B4-BE49-F238E27FC236}">
                <a16:creationId xmlns:a16="http://schemas.microsoft.com/office/drawing/2014/main" xmlns="" id="{A999D130-51ED-4B60-A5F2-5F008F712F28}"/>
              </a:ext>
            </a:extLst>
          </p:cNvPr>
          <p:cNvSpPr txBox="1"/>
          <p:nvPr/>
        </p:nvSpPr>
        <p:spPr>
          <a:xfrm>
            <a:off x="8391525" y="5886380"/>
            <a:ext cx="2409825" cy="584775"/>
          </a:xfrm>
          <a:prstGeom prst="rect">
            <a:avLst/>
          </a:prstGeom>
          <a:noFill/>
        </p:spPr>
        <p:txBody>
          <a:bodyPr wrap="square" rtlCol="0">
            <a:spAutoFit/>
          </a:bodyPr>
          <a:lstStyle/>
          <a:p>
            <a:pPr algn="ctr"/>
            <a:r>
              <a:rPr lang="en-US" sz="1600" b="1" dirty="0">
                <a:solidFill>
                  <a:schemeClr val="accent6">
                    <a:lumMod val="50000"/>
                  </a:schemeClr>
                </a:solidFill>
              </a:rPr>
              <a:t>Mary Anne </a:t>
            </a:r>
            <a:r>
              <a:rPr lang="en-US" sz="1600" b="1" dirty="0" err="1">
                <a:solidFill>
                  <a:schemeClr val="accent6">
                    <a:lumMod val="50000"/>
                  </a:schemeClr>
                </a:solidFill>
              </a:rPr>
              <a:t>Zmaczynski</a:t>
            </a:r>
            <a:endParaRPr lang="en-US" sz="1600" b="1" dirty="0">
              <a:solidFill>
                <a:schemeClr val="accent6">
                  <a:lumMod val="50000"/>
                </a:schemeClr>
              </a:solidFill>
            </a:endParaRPr>
          </a:p>
          <a:p>
            <a:pPr algn="ctr"/>
            <a:r>
              <a:rPr lang="en-US" sz="1600" dirty="0">
                <a:solidFill>
                  <a:schemeClr val="accent6">
                    <a:lumMod val="50000"/>
                  </a:schemeClr>
                </a:solidFill>
              </a:rPr>
              <a:t>Head of User Services</a:t>
            </a:r>
          </a:p>
        </p:txBody>
      </p:sp>
      <p:pic>
        <p:nvPicPr>
          <p:cNvPr id="17" name="Picture 16">
            <a:extLst>
              <a:ext uri="{FF2B5EF4-FFF2-40B4-BE49-F238E27FC236}">
                <a16:creationId xmlns:a16="http://schemas.microsoft.com/office/drawing/2014/main" xmlns="" id="{2C4F534B-747C-4F51-BC9E-6D6C315EB7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296" y="1220605"/>
            <a:ext cx="1305505" cy="1958258"/>
          </a:xfrm>
          <a:prstGeom prst="rect">
            <a:avLst/>
          </a:prstGeom>
          <a:ln w="38100">
            <a:solidFill>
              <a:srgbClr val="860000"/>
            </a:solidFill>
          </a:ln>
        </p:spPr>
      </p:pic>
      <p:sp>
        <p:nvSpPr>
          <p:cNvPr id="18" name="TextBox 17">
            <a:extLst>
              <a:ext uri="{FF2B5EF4-FFF2-40B4-BE49-F238E27FC236}">
                <a16:creationId xmlns:a16="http://schemas.microsoft.com/office/drawing/2014/main" xmlns="" id="{FBF8F2A2-99EE-486F-BB34-CCAED1037B2C}"/>
              </a:ext>
            </a:extLst>
          </p:cNvPr>
          <p:cNvSpPr txBox="1"/>
          <p:nvPr/>
        </p:nvSpPr>
        <p:spPr>
          <a:xfrm>
            <a:off x="1038347" y="3225580"/>
            <a:ext cx="1483401" cy="584775"/>
          </a:xfrm>
          <a:prstGeom prst="rect">
            <a:avLst/>
          </a:prstGeom>
          <a:noFill/>
        </p:spPr>
        <p:txBody>
          <a:bodyPr wrap="square" rtlCol="0">
            <a:spAutoFit/>
          </a:bodyPr>
          <a:lstStyle/>
          <a:p>
            <a:pPr algn="ctr"/>
            <a:r>
              <a:rPr lang="en-US" sz="1600" b="1" dirty="0">
                <a:solidFill>
                  <a:schemeClr val="accent6">
                    <a:lumMod val="50000"/>
                  </a:schemeClr>
                </a:solidFill>
              </a:rPr>
              <a:t>Gabrielle Barr</a:t>
            </a:r>
          </a:p>
          <a:p>
            <a:pPr algn="ctr"/>
            <a:r>
              <a:rPr lang="en-US" sz="1600" dirty="0">
                <a:solidFill>
                  <a:schemeClr val="accent6">
                    <a:lumMod val="50000"/>
                  </a:schemeClr>
                </a:solidFill>
              </a:rPr>
              <a:t>NLM Fellow</a:t>
            </a:r>
          </a:p>
        </p:txBody>
      </p:sp>
    </p:spTree>
    <p:extLst>
      <p:ext uri="{BB962C8B-B14F-4D97-AF65-F5344CB8AC3E}">
        <p14:creationId xmlns:p14="http://schemas.microsoft.com/office/powerpoint/2010/main" val="1555862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FD666A-BD44-47E9-9C48-5DE249EEB7D2}"/>
              </a:ext>
            </a:extLst>
          </p:cNvPr>
          <p:cNvSpPr>
            <a:spLocks noGrp="1"/>
          </p:cNvSpPr>
          <p:nvPr>
            <p:ph type="title"/>
          </p:nvPr>
        </p:nvSpPr>
        <p:spPr>
          <a:xfrm>
            <a:off x="0" y="68951"/>
            <a:ext cx="11858625" cy="710451"/>
          </a:xfrm>
        </p:spPr>
        <p:txBody>
          <a:bodyPr/>
          <a:lstStyle/>
          <a:p>
            <a:r>
              <a:rPr lang="en-US" dirty="0">
                <a:solidFill>
                  <a:schemeClr val="accent6">
                    <a:lumMod val="50000"/>
                  </a:schemeClr>
                </a:solidFill>
              </a:rPr>
              <a:t>Proposed Elements of the Event</a:t>
            </a:r>
          </a:p>
        </p:txBody>
      </p:sp>
      <p:sp>
        <p:nvSpPr>
          <p:cNvPr id="4" name="TextBox 3">
            <a:extLst>
              <a:ext uri="{FF2B5EF4-FFF2-40B4-BE49-F238E27FC236}">
                <a16:creationId xmlns:a16="http://schemas.microsoft.com/office/drawing/2014/main" xmlns="" id="{F6F7EF4C-D321-46A6-87AD-86B5B30F4D73}"/>
              </a:ext>
            </a:extLst>
          </p:cNvPr>
          <p:cNvSpPr txBox="1"/>
          <p:nvPr/>
        </p:nvSpPr>
        <p:spPr>
          <a:xfrm>
            <a:off x="2314572" y="3015143"/>
            <a:ext cx="2781300" cy="338554"/>
          </a:xfrm>
          <a:prstGeom prst="rect">
            <a:avLst/>
          </a:prstGeom>
          <a:noFill/>
        </p:spPr>
        <p:txBody>
          <a:bodyPr wrap="square" rtlCol="0">
            <a:spAutoFit/>
          </a:bodyPr>
          <a:lstStyle/>
          <a:p>
            <a:r>
              <a:rPr lang="en-US" sz="1600" dirty="0">
                <a:solidFill>
                  <a:schemeClr val="accent6">
                    <a:lumMod val="50000"/>
                  </a:schemeClr>
                </a:solidFill>
              </a:rPr>
              <a:t>Speaker</a:t>
            </a:r>
          </a:p>
        </p:txBody>
      </p:sp>
      <p:sp>
        <p:nvSpPr>
          <p:cNvPr id="5" name="TextBox 4">
            <a:extLst>
              <a:ext uri="{FF2B5EF4-FFF2-40B4-BE49-F238E27FC236}">
                <a16:creationId xmlns:a16="http://schemas.microsoft.com/office/drawing/2014/main" xmlns="" id="{D3EAC4A5-2CCE-4FB2-B370-70CEC78244FC}"/>
              </a:ext>
            </a:extLst>
          </p:cNvPr>
          <p:cNvSpPr txBox="1"/>
          <p:nvPr/>
        </p:nvSpPr>
        <p:spPr>
          <a:xfrm>
            <a:off x="2314572" y="4555024"/>
            <a:ext cx="2990850" cy="338554"/>
          </a:xfrm>
          <a:prstGeom prst="rect">
            <a:avLst/>
          </a:prstGeom>
          <a:noFill/>
        </p:spPr>
        <p:txBody>
          <a:bodyPr wrap="square" rtlCol="0">
            <a:spAutoFit/>
          </a:bodyPr>
          <a:lstStyle/>
          <a:p>
            <a:r>
              <a:rPr lang="en-US" sz="1600" dirty="0">
                <a:solidFill>
                  <a:schemeClr val="accent6">
                    <a:lumMod val="50000"/>
                  </a:schemeClr>
                </a:solidFill>
              </a:rPr>
              <a:t>Tribute Video</a:t>
            </a:r>
          </a:p>
        </p:txBody>
      </p:sp>
      <p:sp>
        <p:nvSpPr>
          <p:cNvPr id="6" name="TextBox 5">
            <a:extLst>
              <a:ext uri="{FF2B5EF4-FFF2-40B4-BE49-F238E27FC236}">
                <a16:creationId xmlns:a16="http://schemas.microsoft.com/office/drawing/2014/main" xmlns="" id="{B4D22777-5B15-45B9-8485-60CB780F145D}"/>
              </a:ext>
            </a:extLst>
          </p:cNvPr>
          <p:cNvSpPr txBox="1"/>
          <p:nvPr/>
        </p:nvSpPr>
        <p:spPr>
          <a:xfrm>
            <a:off x="2392247" y="6154955"/>
            <a:ext cx="2466975" cy="338554"/>
          </a:xfrm>
          <a:prstGeom prst="rect">
            <a:avLst/>
          </a:prstGeom>
          <a:noFill/>
        </p:spPr>
        <p:txBody>
          <a:bodyPr wrap="square" rtlCol="0">
            <a:spAutoFit/>
          </a:bodyPr>
          <a:lstStyle/>
          <a:p>
            <a:r>
              <a:rPr lang="en-US" sz="1600" dirty="0">
                <a:solidFill>
                  <a:schemeClr val="accent6">
                    <a:lumMod val="50000"/>
                  </a:schemeClr>
                </a:solidFill>
              </a:rPr>
              <a:t>Banner Exhibit</a:t>
            </a:r>
          </a:p>
        </p:txBody>
      </p:sp>
      <p:sp>
        <p:nvSpPr>
          <p:cNvPr id="7" name="TextBox 6">
            <a:extLst>
              <a:ext uri="{FF2B5EF4-FFF2-40B4-BE49-F238E27FC236}">
                <a16:creationId xmlns:a16="http://schemas.microsoft.com/office/drawing/2014/main" xmlns="" id="{8BABEC8F-8C68-4BAA-A995-171B9FD4DE22}"/>
              </a:ext>
            </a:extLst>
          </p:cNvPr>
          <p:cNvSpPr txBox="1"/>
          <p:nvPr/>
        </p:nvSpPr>
        <p:spPr>
          <a:xfrm>
            <a:off x="8765634" y="2394767"/>
            <a:ext cx="2990850" cy="584775"/>
          </a:xfrm>
          <a:prstGeom prst="rect">
            <a:avLst/>
          </a:prstGeom>
          <a:noFill/>
        </p:spPr>
        <p:txBody>
          <a:bodyPr wrap="square" rtlCol="0">
            <a:spAutoFit/>
          </a:bodyPr>
          <a:lstStyle/>
          <a:p>
            <a:r>
              <a:rPr lang="en-US" sz="1600" dirty="0">
                <a:solidFill>
                  <a:schemeClr val="accent6">
                    <a:lumMod val="50000"/>
                  </a:schemeClr>
                </a:solidFill>
              </a:rPr>
              <a:t>Presentation of Selected Clips of Interview with Chief Nurse</a:t>
            </a:r>
          </a:p>
        </p:txBody>
      </p:sp>
      <p:sp>
        <p:nvSpPr>
          <p:cNvPr id="8" name="TextBox 7">
            <a:extLst>
              <a:ext uri="{FF2B5EF4-FFF2-40B4-BE49-F238E27FC236}">
                <a16:creationId xmlns:a16="http://schemas.microsoft.com/office/drawing/2014/main" xmlns="" id="{6197F8C7-3DA9-4DCF-8745-99F10C197F94}"/>
              </a:ext>
            </a:extLst>
          </p:cNvPr>
          <p:cNvSpPr txBox="1"/>
          <p:nvPr/>
        </p:nvSpPr>
        <p:spPr>
          <a:xfrm>
            <a:off x="8765634" y="6075412"/>
            <a:ext cx="2162175" cy="338554"/>
          </a:xfrm>
          <a:prstGeom prst="rect">
            <a:avLst/>
          </a:prstGeom>
          <a:noFill/>
        </p:spPr>
        <p:txBody>
          <a:bodyPr wrap="square" rtlCol="0">
            <a:spAutoFit/>
          </a:bodyPr>
          <a:lstStyle/>
          <a:p>
            <a:r>
              <a:rPr lang="en-US" sz="1600" dirty="0">
                <a:solidFill>
                  <a:schemeClr val="accent6">
                    <a:lumMod val="50000"/>
                  </a:schemeClr>
                </a:solidFill>
              </a:rPr>
              <a:t>Open House</a:t>
            </a:r>
          </a:p>
        </p:txBody>
      </p:sp>
      <p:pic>
        <p:nvPicPr>
          <p:cNvPr id="9" name="Picture 8">
            <a:extLst>
              <a:ext uri="{FF2B5EF4-FFF2-40B4-BE49-F238E27FC236}">
                <a16:creationId xmlns:a16="http://schemas.microsoft.com/office/drawing/2014/main" xmlns="" id="{AC9D4941-EA77-4D1D-846A-E799BE3E8531}"/>
              </a:ext>
            </a:extLst>
          </p:cNvPr>
          <p:cNvPicPr>
            <a:picLocks noChangeAspect="1"/>
          </p:cNvPicPr>
          <p:nvPr/>
        </p:nvPicPr>
        <p:blipFill>
          <a:blip r:embed="rId3"/>
          <a:stretch>
            <a:fillRect/>
          </a:stretch>
        </p:blipFill>
        <p:spPr>
          <a:xfrm>
            <a:off x="7121336" y="2093222"/>
            <a:ext cx="1668664" cy="1252782"/>
          </a:xfrm>
          <a:prstGeom prst="rect">
            <a:avLst/>
          </a:prstGeom>
        </p:spPr>
      </p:pic>
      <p:pic>
        <p:nvPicPr>
          <p:cNvPr id="11" name="Picture 10">
            <a:extLst>
              <a:ext uri="{FF2B5EF4-FFF2-40B4-BE49-F238E27FC236}">
                <a16:creationId xmlns:a16="http://schemas.microsoft.com/office/drawing/2014/main" xmlns="" id="{D1696354-F9C8-4DDB-B5AB-80AF23598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729" y="5592975"/>
            <a:ext cx="1594764" cy="1196074"/>
          </a:xfrm>
          <a:prstGeom prst="rect">
            <a:avLst/>
          </a:prstGeom>
        </p:spPr>
      </p:pic>
      <p:sp>
        <p:nvSpPr>
          <p:cNvPr id="16" name="TextBox 15">
            <a:extLst>
              <a:ext uri="{FF2B5EF4-FFF2-40B4-BE49-F238E27FC236}">
                <a16:creationId xmlns:a16="http://schemas.microsoft.com/office/drawing/2014/main" xmlns="" id="{109D2C4F-8013-4539-9FC4-ACB048E3E980}"/>
              </a:ext>
            </a:extLst>
          </p:cNvPr>
          <p:cNvSpPr txBox="1"/>
          <p:nvPr/>
        </p:nvSpPr>
        <p:spPr>
          <a:xfrm>
            <a:off x="8767607" y="957172"/>
            <a:ext cx="3424393" cy="584775"/>
          </a:xfrm>
          <a:prstGeom prst="rect">
            <a:avLst/>
          </a:prstGeom>
          <a:noFill/>
        </p:spPr>
        <p:txBody>
          <a:bodyPr wrap="square" rtlCol="0">
            <a:spAutoFit/>
          </a:bodyPr>
          <a:lstStyle/>
          <a:p>
            <a:r>
              <a:rPr lang="en-US" sz="1600" dirty="0">
                <a:solidFill>
                  <a:schemeClr val="accent6">
                    <a:lumMod val="50000"/>
                  </a:schemeClr>
                </a:solidFill>
              </a:rPr>
              <a:t>Acknowledgement of Families of </a:t>
            </a:r>
          </a:p>
          <a:p>
            <a:r>
              <a:rPr lang="en-US" sz="1600" dirty="0">
                <a:solidFill>
                  <a:schemeClr val="accent6">
                    <a:lumMod val="50000"/>
                  </a:schemeClr>
                </a:solidFill>
              </a:rPr>
              <a:t>12th General Hospital Unit Members</a:t>
            </a:r>
          </a:p>
        </p:txBody>
      </p:sp>
      <p:pic>
        <p:nvPicPr>
          <p:cNvPr id="18" name="Picture 17">
            <a:extLst>
              <a:ext uri="{FF2B5EF4-FFF2-40B4-BE49-F238E27FC236}">
                <a16:creationId xmlns:a16="http://schemas.microsoft.com/office/drawing/2014/main" xmlns="" id="{486E6384-0720-4B71-B373-D11AB7805E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398"/>
          <a:stretch/>
        </p:blipFill>
        <p:spPr>
          <a:xfrm>
            <a:off x="248806" y="5733462"/>
            <a:ext cx="2143444" cy="1022455"/>
          </a:xfrm>
          <a:prstGeom prst="rect">
            <a:avLst/>
          </a:prstGeom>
        </p:spPr>
      </p:pic>
      <p:pic>
        <p:nvPicPr>
          <p:cNvPr id="20" name="Picture 19">
            <a:extLst>
              <a:ext uri="{FF2B5EF4-FFF2-40B4-BE49-F238E27FC236}">
                <a16:creationId xmlns:a16="http://schemas.microsoft.com/office/drawing/2014/main" xmlns="" id="{45006C49-DED8-44AC-B0DC-51FB8E95BF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00" r="13333" b="-2500"/>
          <a:stretch/>
        </p:blipFill>
        <p:spPr>
          <a:xfrm>
            <a:off x="254884" y="4001639"/>
            <a:ext cx="1937109" cy="1676344"/>
          </a:xfrm>
          <a:prstGeom prst="rect">
            <a:avLst/>
          </a:prstGeom>
        </p:spPr>
      </p:pic>
      <p:pic>
        <p:nvPicPr>
          <p:cNvPr id="26" name="Picture 25">
            <a:extLst>
              <a:ext uri="{FF2B5EF4-FFF2-40B4-BE49-F238E27FC236}">
                <a16:creationId xmlns:a16="http://schemas.microsoft.com/office/drawing/2014/main" xmlns="" id="{30F1A497-65E6-4404-9678-76DDF2AED1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3729" y="754136"/>
            <a:ext cx="1623878" cy="1217909"/>
          </a:xfrm>
          <a:prstGeom prst="rect">
            <a:avLst/>
          </a:prstGeom>
        </p:spPr>
      </p:pic>
      <p:sp>
        <p:nvSpPr>
          <p:cNvPr id="27" name="TextBox 26">
            <a:extLst>
              <a:ext uri="{FF2B5EF4-FFF2-40B4-BE49-F238E27FC236}">
                <a16:creationId xmlns:a16="http://schemas.microsoft.com/office/drawing/2014/main" xmlns="" id="{B977A0A1-9424-49EC-BEB0-447F558D1BF8}"/>
              </a:ext>
            </a:extLst>
          </p:cNvPr>
          <p:cNvSpPr txBox="1"/>
          <p:nvPr/>
        </p:nvSpPr>
        <p:spPr>
          <a:xfrm>
            <a:off x="2470093" y="1645179"/>
            <a:ext cx="2233612" cy="338554"/>
          </a:xfrm>
          <a:prstGeom prst="rect">
            <a:avLst/>
          </a:prstGeom>
          <a:noFill/>
        </p:spPr>
        <p:txBody>
          <a:bodyPr wrap="square" rtlCol="0">
            <a:spAutoFit/>
          </a:bodyPr>
          <a:lstStyle/>
          <a:p>
            <a:r>
              <a:rPr lang="en-US" sz="1600" dirty="0">
                <a:solidFill>
                  <a:schemeClr val="accent6">
                    <a:lumMod val="50000"/>
                  </a:schemeClr>
                </a:solidFill>
              </a:rPr>
              <a:t>Launching Digital Exhibit</a:t>
            </a:r>
          </a:p>
        </p:txBody>
      </p:sp>
      <p:sp>
        <p:nvSpPr>
          <p:cNvPr id="28" name="TextBox 27">
            <a:extLst>
              <a:ext uri="{FF2B5EF4-FFF2-40B4-BE49-F238E27FC236}">
                <a16:creationId xmlns:a16="http://schemas.microsoft.com/office/drawing/2014/main" xmlns="" id="{69092DA0-836F-4E75-8359-926FC95663B9}"/>
              </a:ext>
            </a:extLst>
          </p:cNvPr>
          <p:cNvSpPr txBox="1"/>
          <p:nvPr/>
        </p:nvSpPr>
        <p:spPr>
          <a:xfrm>
            <a:off x="8765634" y="3663085"/>
            <a:ext cx="1971675" cy="338554"/>
          </a:xfrm>
          <a:prstGeom prst="rect">
            <a:avLst/>
          </a:prstGeom>
          <a:noFill/>
        </p:spPr>
        <p:txBody>
          <a:bodyPr wrap="square" rtlCol="0">
            <a:spAutoFit/>
          </a:bodyPr>
          <a:lstStyle/>
          <a:p>
            <a:r>
              <a:rPr lang="en-US" sz="1600" dirty="0"/>
              <a:t>Honoring Veterans</a:t>
            </a:r>
          </a:p>
        </p:txBody>
      </p:sp>
      <p:pic>
        <p:nvPicPr>
          <p:cNvPr id="33" name="Picture 32">
            <a:extLst>
              <a:ext uri="{FF2B5EF4-FFF2-40B4-BE49-F238E27FC236}">
                <a16:creationId xmlns:a16="http://schemas.microsoft.com/office/drawing/2014/main" xmlns="" id="{47498615-88C3-4526-A47C-8078C30F5714}"/>
              </a:ext>
            </a:extLst>
          </p:cNvPr>
          <p:cNvPicPr>
            <a:picLocks noChangeAspect="1"/>
          </p:cNvPicPr>
          <p:nvPr/>
        </p:nvPicPr>
        <p:blipFill rotWithShape="1">
          <a:blip r:embed="rId8"/>
          <a:srcRect l="12169" t="12916" r="13352" b="7373"/>
          <a:stretch/>
        </p:blipFill>
        <p:spPr>
          <a:xfrm>
            <a:off x="248802" y="1121529"/>
            <a:ext cx="2143445" cy="1290399"/>
          </a:xfrm>
          <a:prstGeom prst="rect">
            <a:avLst/>
          </a:prstGeom>
        </p:spPr>
      </p:pic>
      <p:pic>
        <p:nvPicPr>
          <p:cNvPr id="34" name="Picture 33">
            <a:extLst>
              <a:ext uri="{FF2B5EF4-FFF2-40B4-BE49-F238E27FC236}">
                <a16:creationId xmlns:a16="http://schemas.microsoft.com/office/drawing/2014/main" xmlns="" id="{B6A7FE34-BE03-4C3B-BB7B-041E95414084}"/>
              </a:ext>
            </a:extLst>
          </p:cNvPr>
          <p:cNvPicPr>
            <a:picLocks noChangeAspect="1"/>
          </p:cNvPicPr>
          <p:nvPr/>
        </p:nvPicPr>
        <p:blipFill>
          <a:blip r:embed="rId9"/>
          <a:stretch>
            <a:fillRect/>
          </a:stretch>
        </p:blipFill>
        <p:spPr>
          <a:xfrm>
            <a:off x="7143729" y="3456028"/>
            <a:ext cx="1594764" cy="838537"/>
          </a:xfrm>
          <a:prstGeom prst="rect">
            <a:avLst/>
          </a:prstGeom>
        </p:spPr>
      </p:pic>
      <p:sp>
        <p:nvSpPr>
          <p:cNvPr id="35" name="TextBox 34">
            <a:extLst>
              <a:ext uri="{FF2B5EF4-FFF2-40B4-BE49-F238E27FC236}">
                <a16:creationId xmlns:a16="http://schemas.microsoft.com/office/drawing/2014/main" xmlns="" id="{0A406869-32E1-4744-8D6E-23590995DDD3}"/>
              </a:ext>
            </a:extLst>
          </p:cNvPr>
          <p:cNvSpPr txBox="1"/>
          <p:nvPr/>
        </p:nvSpPr>
        <p:spPr>
          <a:xfrm>
            <a:off x="8738493" y="4835932"/>
            <a:ext cx="2162175" cy="338554"/>
          </a:xfrm>
          <a:prstGeom prst="rect">
            <a:avLst/>
          </a:prstGeom>
          <a:noFill/>
        </p:spPr>
        <p:txBody>
          <a:bodyPr wrap="square" rtlCol="0">
            <a:spAutoFit/>
          </a:bodyPr>
          <a:lstStyle/>
          <a:p>
            <a:r>
              <a:rPr lang="en-US" sz="1600" dirty="0">
                <a:solidFill>
                  <a:schemeClr val="accent6">
                    <a:lumMod val="50000"/>
                  </a:schemeClr>
                </a:solidFill>
              </a:rPr>
              <a:t>Tour of Campus</a:t>
            </a:r>
          </a:p>
        </p:txBody>
      </p:sp>
      <p:pic>
        <p:nvPicPr>
          <p:cNvPr id="36" name="Picture 35">
            <a:extLst>
              <a:ext uri="{FF2B5EF4-FFF2-40B4-BE49-F238E27FC236}">
                <a16:creationId xmlns:a16="http://schemas.microsoft.com/office/drawing/2014/main" xmlns="" id="{83BB6112-CC3D-4147-ABB3-6E3FFDE56AF5}"/>
              </a:ext>
            </a:extLst>
          </p:cNvPr>
          <p:cNvPicPr>
            <a:picLocks noChangeAspect="1"/>
          </p:cNvPicPr>
          <p:nvPr/>
        </p:nvPicPr>
        <p:blipFill>
          <a:blip r:embed="rId10"/>
          <a:stretch>
            <a:fillRect/>
          </a:stretch>
        </p:blipFill>
        <p:spPr>
          <a:xfrm>
            <a:off x="7143729" y="4544566"/>
            <a:ext cx="1594764" cy="893068"/>
          </a:xfrm>
          <a:prstGeom prst="rect">
            <a:avLst/>
          </a:prstGeom>
        </p:spPr>
      </p:pic>
      <p:pic>
        <p:nvPicPr>
          <p:cNvPr id="37" name="Picture 36">
            <a:extLst>
              <a:ext uri="{FF2B5EF4-FFF2-40B4-BE49-F238E27FC236}">
                <a16:creationId xmlns:a16="http://schemas.microsoft.com/office/drawing/2014/main" xmlns="" id="{D80397D4-F498-4BF4-8901-B65E801EB4B0}"/>
              </a:ext>
            </a:extLst>
          </p:cNvPr>
          <p:cNvPicPr>
            <a:picLocks noChangeAspect="1"/>
          </p:cNvPicPr>
          <p:nvPr/>
        </p:nvPicPr>
        <p:blipFill>
          <a:blip r:embed="rId11"/>
          <a:stretch>
            <a:fillRect/>
          </a:stretch>
        </p:blipFill>
        <p:spPr>
          <a:xfrm>
            <a:off x="248802" y="2513967"/>
            <a:ext cx="1943191" cy="1290400"/>
          </a:xfrm>
          <a:prstGeom prst="rect">
            <a:avLst/>
          </a:prstGeom>
        </p:spPr>
      </p:pic>
    </p:spTree>
    <p:extLst>
      <p:ext uri="{BB962C8B-B14F-4D97-AF65-F5344CB8AC3E}">
        <p14:creationId xmlns:p14="http://schemas.microsoft.com/office/powerpoint/2010/main" val="3540865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CB71BA-F355-4FBD-A820-03BF3D48D725}"/>
              </a:ext>
            </a:extLst>
          </p:cNvPr>
          <p:cNvSpPr>
            <a:spLocks noGrp="1"/>
          </p:cNvSpPr>
          <p:nvPr>
            <p:ph type="title"/>
          </p:nvPr>
        </p:nvSpPr>
        <p:spPr/>
        <p:txBody>
          <a:bodyPr/>
          <a:lstStyle/>
          <a:p>
            <a:r>
              <a:rPr lang="en-US" dirty="0">
                <a:solidFill>
                  <a:schemeClr val="accent6">
                    <a:lumMod val="50000"/>
                  </a:schemeClr>
                </a:solidFill>
              </a:rPr>
              <a:t>Selecting a Speaker</a:t>
            </a:r>
          </a:p>
        </p:txBody>
      </p:sp>
      <p:pic>
        <p:nvPicPr>
          <p:cNvPr id="11" name="Picture 10">
            <a:extLst>
              <a:ext uri="{FF2B5EF4-FFF2-40B4-BE49-F238E27FC236}">
                <a16:creationId xmlns:a16="http://schemas.microsoft.com/office/drawing/2014/main" xmlns="" id="{EE0550D4-34EC-4504-96C7-88135D4F3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171699"/>
            <a:ext cx="4826001" cy="3619501"/>
          </a:xfrm>
          <a:prstGeom prst="rect">
            <a:avLst/>
          </a:prstGeom>
          <a:ln w="38100">
            <a:solidFill>
              <a:srgbClr val="860000"/>
            </a:solidFill>
          </a:ln>
        </p:spPr>
      </p:pic>
      <p:pic>
        <p:nvPicPr>
          <p:cNvPr id="17" name="Picture 16">
            <a:extLst>
              <a:ext uri="{FF2B5EF4-FFF2-40B4-BE49-F238E27FC236}">
                <a16:creationId xmlns:a16="http://schemas.microsoft.com/office/drawing/2014/main" xmlns="" id="{5C1CDB3E-1E67-4694-B35A-4E2CD81F11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050" b="23385"/>
          <a:stretch/>
        </p:blipFill>
        <p:spPr>
          <a:xfrm>
            <a:off x="7086599" y="2266948"/>
            <a:ext cx="4646893" cy="3143251"/>
          </a:xfrm>
          <a:prstGeom prst="rect">
            <a:avLst/>
          </a:prstGeom>
          <a:ln w="38100">
            <a:solidFill>
              <a:srgbClr val="860000"/>
            </a:solidFill>
          </a:ln>
        </p:spPr>
      </p:pic>
      <p:sp>
        <p:nvSpPr>
          <p:cNvPr id="18" name="TextBox 17">
            <a:extLst>
              <a:ext uri="{FF2B5EF4-FFF2-40B4-BE49-F238E27FC236}">
                <a16:creationId xmlns:a16="http://schemas.microsoft.com/office/drawing/2014/main" xmlns="" id="{EA483434-E656-4E86-BB1C-7A8897E7795D}"/>
              </a:ext>
            </a:extLst>
          </p:cNvPr>
          <p:cNvSpPr txBox="1"/>
          <p:nvPr/>
        </p:nvSpPr>
        <p:spPr>
          <a:xfrm>
            <a:off x="2057400" y="5800725"/>
            <a:ext cx="2314575" cy="338554"/>
          </a:xfrm>
          <a:prstGeom prst="rect">
            <a:avLst/>
          </a:prstGeom>
          <a:noFill/>
        </p:spPr>
        <p:txBody>
          <a:bodyPr wrap="square" rtlCol="0">
            <a:spAutoFit/>
          </a:bodyPr>
          <a:lstStyle/>
          <a:p>
            <a:r>
              <a:rPr lang="en-US" sz="1600" dirty="0">
                <a:solidFill>
                  <a:schemeClr val="accent6">
                    <a:lumMod val="50000"/>
                  </a:schemeClr>
                </a:solidFill>
              </a:rPr>
              <a:t>Dr. W. Sanders Marble</a:t>
            </a:r>
          </a:p>
        </p:txBody>
      </p:sp>
      <p:sp>
        <p:nvSpPr>
          <p:cNvPr id="19" name="TextBox 18">
            <a:extLst>
              <a:ext uri="{FF2B5EF4-FFF2-40B4-BE49-F238E27FC236}">
                <a16:creationId xmlns:a16="http://schemas.microsoft.com/office/drawing/2014/main" xmlns="" id="{EC52FF2E-9525-4FB1-9B58-3C44FD56BBF6}"/>
              </a:ext>
            </a:extLst>
          </p:cNvPr>
          <p:cNvSpPr txBox="1"/>
          <p:nvPr/>
        </p:nvSpPr>
        <p:spPr>
          <a:xfrm>
            <a:off x="7820027" y="5569545"/>
            <a:ext cx="3438525" cy="830997"/>
          </a:xfrm>
          <a:prstGeom prst="rect">
            <a:avLst/>
          </a:prstGeom>
          <a:noFill/>
        </p:spPr>
        <p:txBody>
          <a:bodyPr wrap="square" rtlCol="0">
            <a:spAutoFit/>
          </a:bodyPr>
          <a:lstStyle/>
          <a:p>
            <a:r>
              <a:rPr lang="en-US" sz="1600" dirty="0">
                <a:solidFill>
                  <a:schemeClr val="accent6">
                    <a:lumMod val="50000"/>
                  </a:schemeClr>
                </a:solidFill>
              </a:rPr>
              <a:t>“Forward Surgery and Rearward Recovery: Aspects of Military Medicine during WWII”</a:t>
            </a:r>
          </a:p>
        </p:txBody>
      </p:sp>
    </p:spTree>
    <p:extLst>
      <p:ext uri="{BB962C8B-B14F-4D97-AF65-F5344CB8AC3E}">
        <p14:creationId xmlns:p14="http://schemas.microsoft.com/office/powerpoint/2010/main" val="267026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6E698-8C4A-4CC1-A3A7-1592A159F237}"/>
              </a:ext>
            </a:extLst>
          </p:cNvPr>
          <p:cNvSpPr>
            <a:spLocks noGrp="1"/>
          </p:cNvSpPr>
          <p:nvPr>
            <p:ph type="title"/>
          </p:nvPr>
        </p:nvSpPr>
        <p:spPr>
          <a:xfrm>
            <a:off x="112808" y="194619"/>
            <a:ext cx="5710370" cy="910282"/>
          </a:xfrm>
        </p:spPr>
        <p:txBody>
          <a:bodyPr/>
          <a:lstStyle/>
          <a:p>
            <a:r>
              <a:rPr lang="en-US" dirty="0">
                <a:solidFill>
                  <a:schemeClr val="accent6">
                    <a:lumMod val="50000"/>
                  </a:schemeClr>
                </a:solidFill>
              </a:rPr>
              <a:t>Email and Phone</a:t>
            </a:r>
          </a:p>
        </p:txBody>
      </p:sp>
      <p:pic>
        <p:nvPicPr>
          <p:cNvPr id="4" name="Picture 3">
            <a:extLst>
              <a:ext uri="{FF2B5EF4-FFF2-40B4-BE49-F238E27FC236}">
                <a16:creationId xmlns:a16="http://schemas.microsoft.com/office/drawing/2014/main" xmlns="" id="{E0BC160A-371C-422C-886E-1375EE1E6B87}"/>
              </a:ext>
            </a:extLst>
          </p:cNvPr>
          <p:cNvPicPr>
            <a:picLocks noChangeAspect="1"/>
          </p:cNvPicPr>
          <p:nvPr/>
        </p:nvPicPr>
        <p:blipFill rotWithShape="1">
          <a:blip r:embed="rId3"/>
          <a:srcRect l="18281" t="26805" r="29765" b="23194"/>
          <a:stretch/>
        </p:blipFill>
        <p:spPr>
          <a:xfrm>
            <a:off x="6716820" y="280051"/>
            <a:ext cx="5362372" cy="2902939"/>
          </a:xfrm>
          <a:prstGeom prst="rect">
            <a:avLst/>
          </a:prstGeom>
        </p:spPr>
      </p:pic>
      <p:pic>
        <p:nvPicPr>
          <p:cNvPr id="6" name="Picture 5">
            <a:extLst>
              <a:ext uri="{FF2B5EF4-FFF2-40B4-BE49-F238E27FC236}">
                <a16:creationId xmlns:a16="http://schemas.microsoft.com/office/drawing/2014/main" xmlns="" id="{1CB73540-1457-4A96-A0CD-9DDE08BB8E35}"/>
              </a:ext>
            </a:extLst>
          </p:cNvPr>
          <p:cNvPicPr>
            <a:picLocks noChangeAspect="1"/>
          </p:cNvPicPr>
          <p:nvPr/>
        </p:nvPicPr>
        <p:blipFill rotWithShape="1">
          <a:blip r:embed="rId4"/>
          <a:srcRect t="14860" b="7779"/>
          <a:stretch/>
        </p:blipFill>
        <p:spPr>
          <a:xfrm>
            <a:off x="204989" y="2571751"/>
            <a:ext cx="6012551" cy="2616400"/>
          </a:xfrm>
          <a:prstGeom prst="rect">
            <a:avLst/>
          </a:prstGeom>
        </p:spPr>
      </p:pic>
      <p:sp>
        <p:nvSpPr>
          <p:cNvPr id="7" name="TextBox 6">
            <a:extLst>
              <a:ext uri="{FF2B5EF4-FFF2-40B4-BE49-F238E27FC236}">
                <a16:creationId xmlns:a16="http://schemas.microsoft.com/office/drawing/2014/main" xmlns="" id="{488B5F05-A93A-480C-B795-8F9DFF7104F9}"/>
              </a:ext>
            </a:extLst>
          </p:cNvPr>
          <p:cNvSpPr txBox="1"/>
          <p:nvPr/>
        </p:nvSpPr>
        <p:spPr>
          <a:xfrm>
            <a:off x="8458200" y="3185996"/>
            <a:ext cx="2276475" cy="338554"/>
          </a:xfrm>
          <a:prstGeom prst="rect">
            <a:avLst/>
          </a:prstGeom>
          <a:noFill/>
        </p:spPr>
        <p:txBody>
          <a:bodyPr wrap="square" rtlCol="0">
            <a:spAutoFit/>
          </a:bodyPr>
          <a:lstStyle/>
          <a:p>
            <a:r>
              <a:rPr lang="en-US" sz="1600" dirty="0">
                <a:solidFill>
                  <a:schemeClr val="accent6">
                    <a:lumMod val="50000"/>
                  </a:schemeClr>
                </a:solidFill>
              </a:rPr>
              <a:t>Model Email</a:t>
            </a:r>
          </a:p>
        </p:txBody>
      </p:sp>
      <p:sp>
        <p:nvSpPr>
          <p:cNvPr id="8" name="TextBox 7">
            <a:extLst>
              <a:ext uri="{FF2B5EF4-FFF2-40B4-BE49-F238E27FC236}">
                <a16:creationId xmlns:a16="http://schemas.microsoft.com/office/drawing/2014/main" xmlns="" id="{4AE5F141-A9F5-4AAD-8C83-B8576F79E3F0}"/>
              </a:ext>
            </a:extLst>
          </p:cNvPr>
          <p:cNvSpPr txBox="1"/>
          <p:nvPr/>
        </p:nvSpPr>
        <p:spPr>
          <a:xfrm>
            <a:off x="829631" y="5267326"/>
            <a:ext cx="4276724" cy="338554"/>
          </a:xfrm>
          <a:prstGeom prst="rect">
            <a:avLst/>
          </a:prstGeom>
          <a:noFill/>
        </p:spPr>
        <p:txBody>
          <a:bodyPr wrap="square" rtlCol="0">
            <a:spAutoFit/>
          </a:bodyPr>
          <a:lstStyle/>
          <a:p>
            <a:r>
              <a:rPr lang="en-US" sz="1600" dirty="0">
                <a:solidFill>
                  <a:schemeClr val="accent6">
                    <a:lumMod val="50000"/>
                  </a:schemeClr>
                </a:solidFill>
              </a:rPr>
              <a:t>Section of “Who to Contact” Spreadsheet”</a:t>
            </a:r>
          </a:p>
        </p:txBody>
      </p:sp>
      <p:pic>
        <p:nvPicPr>
          <p:cNvPr id="3" name="Picture 2">
            <a:extLst>
              <a:ext uri="{FF2B5EF4-FFF2-40B4-BE49-F238E27FC236}">
                <a16:creationId xmlns:a16="http://schemas.microsoft.com/office/drawing/2014/main" xmlns="" id="{3CE94DA6-F45C-45BE-9BF2-1137D62C1E44}"/>
              </a:ext>
            </a:extLst>
          </p:cNvPr>
          <p:cNvPicPr>
            <a:picLocks noChangeAspect="1"/>
          </p:cNvPicPr>
          <p:nvPr/>
        </p:nvPicPr>
        <p:blipFill>
          <a:blip r:embed="rId5"/>
          <a:stretch>
            <a:fillRect/>
          </a:stretch>
        </p:blipFill>
        <p:spPr>
          <a:xfrm>
            <a:off x="7226306" y="3548888"/>
            <a:ext cx="4343399" cy="2948197"/>
          </a:xfrm>
          <a:prstGeom prst="rect">
            <a:avLst/>
          </a:prstGeom>
        </p:spPr>
      </p:pic>
      <p:sp>
        <p:nvSpPr>
          <p:cNvPr id="5" name="TextBox 4">
            <a:extLst>
              <a:ext uri="{FF2B5EF4-FFF2-40B4-BE49-F238E27FC236}">
                <a16:creationId xmlns:a16="http://schemas.microsoft.com/office/drawing/2014/main" xmlns="" id="{D6701188-E5CF-4CA9-813F-8628C722B7F1}"/>
              </a:ext>
            </a:extLst>
          </p:cNvPr>
          <p:cNvSpPr txBox="1"/>
          <p:nvPr/>
        </p:nvSpPr>
        <p:spPr>
          <a:xfrm>
            <a:off x="8582025" y="6521424"/>
            <a:ext cx="2343150" cy="338554"/>
          </a:xfrm>
          <a:prstGeom prst="rect">
            <a:avLst/>
          </a:prstGeom>
          <a:noFill/>
        </p:spPr>
        <p:txBody>
          <a:bodyPr wrap="square" rtlCol="0">
            <a:spAutoFit/>
          </a:bodyPr>
          <a:lstStyle/>
          <a:p>
            <a:r>
              <a:rPr lang="en-US" sz="1600" dirty="0">
                <a:solidFill>
                  <a:schemeClr val="accent6">
                    <a:lumMod val="50000"/>
                  </a:schemeClr>
                </a:solidFill>
              </a:rPr>
              <a:t>Eventbrite  Page</a:t>
            </a:r>
          </a:p>
        </p:txBody>
      </p:sp>
    </p:spTree>
    <p:extLst>
      <p:ext uri="{BB962C8B-B14F-4D97-AF65-F5344CB8AC3E}">
        <p14:creationId xmlns:p14="http://schemas.microsoft.com/office/powerpoint/2010/main" val="1665518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084E48-930C-4D0C-A85C-2DC32296AA80}"/>
              </a:ext>
            </a:extLst>
          </p:cNvPr>
          <p:cNvSpPr>
            <a:spLocks noGrp="1"/>
          </p:cNvSpPr>
          <p:nvPr>
            <p:ph type="title"/>
          </p:nvPr>
        </p:nvSpPr>
        <p:spPr>
          <a:xfrm>
            <a:off x="209550" y="166687"/>
            <a:ext cx="10515600" cy="1325563"/>
          </a:xfrm>
        </p:spPr>
        <p:txBody>
          <a:bodyPr/>
          <a:lstStyle/>
          <a:p>
            <a:r>
              <a:rPr lang="en-US" dirty="0">
                <a:solidFill>
                  <a:schemeClr val="accent6">
                    <a:lumMod val="50000"/>
                  </a:schemeClr>
                </a:solidFill>
              </a:rPr>
              <a:t>Genealogical Research</a:t>
            </a:r>
          </a:p>
        </p:txBody>
      </p:sp>
      <p:pic>
        <p:nvPicPr>
          <p:cNvPr id="4" name="Picture 3">
            <a:extLst>
              <a:ext uri="{FF2B5EF4-FFF2-40B4-BE49-F238E27FC236}">
                <a16:creationId xmlns:a16="http://schemas.microsoft.com/office/drawing/2014/main" xmlns="" id="{015F03C2-9542-4121-80E0-AC67E122DDC0}"/>
              </a:ext>
            </a:extLst>
          </p:cNvPr>
          <p:cNvPicPr>
            <a:picLocks noChangeAspect="1"/>
          </p:cNvPicPr>
          <p:nvPr/>
        </p:nvPicPr>
        <p:blipFill rotWithShape="1">
          <a:blip r:embed="rId3"/>
          <a:srcRect l="1" t="15139" r="234" b="7639"/>
          <a:stretch/>
        </p:blipFill>
        <p:spPr>
          <a:xfrm>
            <a:off x="1242885" y="1562100"/>
            <a:ext cx="9953880" cy="4333875"/>
          </a:xfrm>
          <a:prstGeom prst="rect">
            <a:avLst/>
          </a:prstGeom>
        </p:spPr>
      </p:pic>
      <p:sp>
        <p:nvSpPr>
          <p:cNvPr id="5" name="TextBox 4">
            <a:extLst>
              <a:ext uri="{FF2B5EF4-FFF2-40B4-BE49-F238E27FC236}">
                <a16:creationId xmlns:a16="http://schemas.microsoft.com/office/drawing/2014/main" xmlns="" id="{F8D33AEF-4A44-4BEB-A5DB-24D95543B9D5}"/>
              </a:ext>
            </a:extLst>
          </p:cNvPr>
          <p:cNvSpPr txBox="1"/>
          <p:nvPr/>
        </p:nvSpPr>
        <p:spPr>
          <a:xfrm>
            <a:off x="4829175" y="6035675"/>
            <a:ext cx="2781300" cy="338554"/>
          </a:xfrm>
          <a:prstGeom prst="rect">
            <a:avLst/>
          </a:prstGeom>
          <a:noFill/>
        </p:spPr>
        <p:txBody>
          <a:bodyPr wrap="square" rtlCol="0">
            <a:spAutoFit/>
          </a:bodyPr>
          <a:lstStyle/>
          <a:p>
            <a:r>
              <a:rPr lang="en-US" sz="1600" dirty="0">
                <a:solidFill>
                  <a:schemeClr val="accent6">
                    <a:lumMod val="50000"/>
                  </a:schemeClr>
                </a:solidFill>
              </a:rPr>
              <a:t>Section of Spreadsheet</a:t>
            </a:r>
          </a:p>
        </p:txBody>
      </p:sp>
    </p:spTree>
    <p:extLst>
      <p:ext uri="{BB962C8B-B14F-4D97-AF65-F5344CB8AC3E}">
        <p14:creationId xmlns:p14="http://schemas.microsoft.com/office/powerpoint/2010/main" val="171014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4896D-3B1B-4F4E-BA11-996E67787E18}"/>
              </a:ext>
            </a:extLst>
          </p:cNvPr>
          <p:cNvSpPr>
            <a:spLocks noGrp="1"/>
          </p:cNvSpPr>
          <p:nvPr>
            <p:ph type="title"/>
          </p:nvPr>
        </p:nvSpPr>
        <p:spPr>
          <a:xfrm>
            <a:off x="0" y="0"/>
            <a:ext cx="10515600" cy="1325563"/>
          </a:xfrm>
        </p:spPr>
        <p:txBody>
          <a:bodyPr/>
          <a:lstStyle/>
          <a:p>
            <a:r>
              <a:rPr lang="en-US" dirty="0">
                <a:solidFill>
                  <a:schemeClr val="accent6">
                    <a:lumMod val="50000"/>
                  </a:schemeClr>
                </a:solidFill>
              </a:rPr>
              <a:t>Invitation</a:t>
            </a:r>
          </a:p>
        </p:txBody>
      </p:sp>
      <p:pic>
        <p:nvPicPr>
          <p:cNvPr id="5" name="Picture 4">
            <a:extLst>
              <a:ext uri="{FF2B5EF4-FFF2-40B4-BE49-F238E27FC236}">
                <a16:creationId xmlns:a16="http://schemas.microsoft.com/office/drawing/2014/main" xmlns="" id="{5996D7DD-3A21-48F5-9FD1-D3D1D9B6B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22" y="1164180"/>
            <a:ext cx="3515030" cy="2264820"/>
          </a:xfrm>
          <a:prstGeom prst="rect">
            <a:avLst/>
          </a:prstGeom>
        </p:spPr>
      </p:pic>
      <p:pic>
        <p:nvPicPr>
          <p:cNvPr id="6" name="Picture 5">
            <a:extLst>
              <a:ext uri="{FF2B5EF4-FFF2-40B4-BE49-F238E27FC236}">
                <a16:creationId xmlns:a16="http://schemas.microsoft.com/office/drawing/2014/main" xmlns="" id="{D034F3B3-8188-4772-9BA3-94B24BA62BB2}"/>
              </a:ext>
            </a:extLst>
          </p:cNvPr>
          <p:cNvPicPr>
            <a:picLocks noChangeAspect="1"/>
          </p:cNvPicPr>
          <p:nvPr/>
        </p:nvPicPr>
        <p:blipFill>
          <a:blip r:embed="rId4"/>
          <a:stretch>
            <a:fillRect/>
          </a:stretch>
        </p:blipFill>
        <p:spPr>
          <a:xfrm>
            <a:off x="4503392" y="2296590"/>
            <a:ext cx="3185217" cy="2465555"/>
          </a:xfrm>
          <a:prstGeom prst="rect">
            <a:avLst/>
          </a:prstGeom>
        </p:spPr>
      </p:pic>
      <p:pic>
        <p:nvPicPr>
          <p:cNvPr id="3" name="Picture 2">
            <a:extLst>
              <a:ext uri="{FF2B5EF4-FFF2-40B4-BE49-F238E27FC236}">
                <a16:creationId xmlns:a16="http://schemas.microsoft.com/office/drawing/2014/main" xmlns="" id="{DE91A482-9D68-4B60-A99C-9B329806D2FE}"/>
              </a:ext>
            </a:extLst>
          </p:cNvPr>
          <p:cNvPicPr>
            <a:picLocks noChangeAspect="1"/>
          </p:cNvPicPr>
          <p:nvPr/>
        </p:nvPicPr>
        <p:blipFill>
          <a:blip r:embed="rId5"/>
          <a:stretch>
            <a:fillRect/>
          </a:stretch>
        </p:blipFill>
        <p:spPr>
          <a:xfrm>
            <a:off x="161622" y="4057991"/>
            <a:ext cx="3705483" cy="2356307"/>
          </a:xfrm>
          <a:prstGeom prst="rect">
            <a:avLst/>
          </a:prstGeom>
        </p:spPr>
      </p:pic>
      <p:pic>
        <p:nvPicPr>
          <p:cNvPr id="4" name="Picture 3">
            <a:extLst>
              <a:ext uri="{FF2B5EF4-FFF2-40B4-BE49-F238E27FC236}">
                <a16:creationId xmlns:a16="http://schemas.microsoft.com/office/drawing/2014/main" xmlns="" id="{441F749D-EB07-4081-9D58-FDEC02E12367}"/>
              </a:ext>
            </a:extLst>
          </p:cNvPr>
          <p:cNvPicPr>
            <a:picLocks noChangeAspect="1"/>
          </p:cNvPicPr>
          <p:nvPr/>
        </p:nvPicPr>
        <p:blipFill>
          <a:blip r:embed="rId6"/>
          <a:stretch>
            <a:fillRect/>
          </a:stretch>
        </p:blipFill>
        <p:spPr>
          <a:xfrm>
            <a:off x="8705850" y="839652"/>
            <a:ext cx="2914953" cy="2256229"/>
          </a:xfrm>
          <a:prstGeom prst="rect">
            <a:avLst/>
          </a:prstGeom>
        </p:spPr>
      </p:pic>
      <p:pic>
        <p:nvPicPr>
          <p:cNvPr id="8" name="Picture 7">
            <a:extLst>
              <a:ext uri="{FF2B5EF4-FFF2-40B4-BE49-F238E27FC236}">
                <a16:creationId xmlns:a16="http://schemas.microsoft.com/office/drawing/2014/main" xmlns="" id="{4D79C78D-9DFA-4FE8-83C0-DEC8CD581350}"/>
              </a:ext>
            </a:extLst>
          </p:cNvPr>
          <p:cNvPicPr>
            <a:picLocks noChangeAspect="1"/>
          </p:cNvPicPr>
          <p:nvPr/>
        </p:nvPicPr>
        <p:blipFill>
          <a:blip r:embed="rId7"/>
          <a:stretch>
            <a:fillRect/>
          </a:stretch>
        </p:blipFill>
        <p:spPr>
          <a:xfrm>
            <a:off x="8705850" y="4012948"/>
            <a:ext cx="2914953" cy="2237057"/>
          </a:xfrm>
          <a:prstGeom prst="rect">
            <a:avLst/>
          </a:prstGeom>
        </p:spPr>
      </p:pic>
      <p:sp>
        <p:nvSpPr>
          <p:cNvPr id="9" name="TextBox 8">
            <a:extLst>
              <a:ext uri="{FF2B5EF4-FFF2-40B4-BE49-F238E27FC236}">
                <a16:creationId xmlns:a16="http://schemas.microsoft.com/office/drawing/2014/main" xmlns="" id="{B0312DA6-2724-4CA3-B5F6-DCACFF9DCD38}"/>
              </a:ext>
            </a:extLst>
          </p:cNvPr>
          <p:cNvSpPr txBox="1"/>
          <p:nvPr/>
        </p:nvSpPr>
        <p:spPr>
          <a:xfrm>
            <a:off x="961723" y="3429000"/>
            <a:ext cx="1962453" cy="338554"/>
          </a:xfrm>
          <a:prstGeom prst="rect">
            <a:avLst/>
          </a:prstGeom>
          <a:noFill/>
        </p:spPr>
        <p:txBody>
          <a:bodyPr wrap="square" rtlCol="0">
            <a:spAutoFit/>
          </a:bodyPr>
          <a:lstStyle/>
          <a:p>
            <a:pPr algn="ctr"/>
            <a:r>
              <a:rPr lang="en-US" sz="1600" dirty="0">
                <a:solidFill>
                  <a:schemeClr val="accent6">
                    <a:lumMod val="50000"/>
                  </a:schemeClr>
                </a:solidFill>
              </a:rPr>
              <a:t>Front of Invitation</a:t>
            </a:r>
          </a:p>
        </p:txBody>
      </p:sp>
      <p:sp>
        <p:nvSpPr>
          <p:cNvPr id="10" name="TextBox 9">
            <a:extLst>
              <a:ext uri="{FF2B5EF4-FFF2-40B4-BE49-F238E27FC236}">
                <a16:creationId xmlns:a16="http://schemas.microsoft.com/office/drawing/2014/main" xmlns="" id="{B70ABDE8-5E26-43D0-B7A3-022F41EAB7F3}"/>
              </a:ext>
            </a:extLst>
          </p:cNvPr>
          <p:cNvSpPr txBox="1"/>
          <p:nvPr/>
        </p:nvSpPr>
        <p:spPr>
          <a:xfrm>
            <a:off x="857250" y="6415253"/>
            <a:ext cx="2066926" cy="338554"/>
          </a:xfrm>
          <a:prstGeom prst="rect">
            <a:avLst/>
          </a:prstGeom>
          <a:noFill/>
        </p:spPr>
        <p:txBody>
          <a:bodyPr wrap="square" rtlCol="0">
            <a:spAutoFit/>
          </a:bodyPr>
          <a:lstStyle/>
          <a:p>
            <a:pPr algn="ctr"/>
            <a:r>
              <a:rPr lang="en-US" sz="1600" dirty="0">
                <a:solidFill>
                  <a:schemeClr val="accent6">
                    <a:lumMod val="50000"/>
                  </a:schemeClr>
                </a:solidFill>
              </a:rPr>
              <a:t>Back of Invitation</a:t>
            </a:r>
          </a:p>
        </p:txBody>
      </p:sp>
      <p:sp>
        <p:nvSpPr>
          <p:cNvPr id="11" name="TextBox 10">
            <a:extLst>
              <a:ext uri="{FF2B5EF4-FFF2-40B4-BE49-F238E27FC236}">
                <a16:creationId xmlns:a16="http://schemas.microsoft.com/office/drawing/2014/main" xmlns="" id="{797AAC71-926B-41E3-920C-47F96BB50163}"/>
              </a:ext>
            </a:extLst>
          </p:cNvPr>
          <p:cNvSpPr txBox="1"/>
          <p:nvPr/>
        </p:nvSpPr>
        <p:spPr>
          <a:xfrm>
            <a:off x="5405437" y="4762145"/>
            <a:ext cx="1381125" cy="338554"/>
          </a:xfrm>
          <a:prstGeom prst="rect">
            <a:avLst/>
          </a:prstGeom>
          <a:noFill/>
        </p:spPr>
        <p:txBody>
          <a:bodyPr wrap="square" rtlCol="0">
            <a:spAutoFit/>
          </a:bodyPr>
          <a:lstStyle/>
          <a:p>
            <a:pPr algn="ctr"/>
            <a:r>
              <a:rPr lang="en-US" sz="1600" dirty="0">
                <a:solidFill>
                  <a:schemeClr val="accent6">
                    <a:lumMod val="50000"/>
                  </a:schemeClr>
                </a:solidFill>
              </a:rPr>
              <a:t>Notecard</a:t>
            </a:r>
          </a:p>
        </p:txBody>
      </p:sp>
      <p:sp>
        <p:nvSpPr>
          <p:cNvPr id="12" name="TextBox 11">
            <a:extLst>
              <a:ext uri="{FF2B5EF4-FFF2-40B4-BE49-F238E27FC236}">
                <a16:creationId xmlns:a16="http://schemas.microsoft.com/office/drawing/2014/main" xmlns="" id="{63169452-4A67-44EB-9A30-FAAD1B4DBC2B}"/>
              </a:ext>
            </a:extLst>
          </p:cNvPr>
          <p:cNvSpPr txBox="1"/>
          <p:nvPr/>
        </p:nvSpPr>
        <p:spPr>
          <a:xfrm>
            <a:off x="9267825" y="3095881"/>
            <a:ext cx="2038350" cy="338554"/>
          </a:xfrm>
          <a:prstGeom prst="rect">
            <a:avLst/>
          </a:prstGeom>
          <a:noFill/>
        </p:spPr>
        <p:txBody>
          <a:bodyPr wrap="square" rtlCol="0">
            <a:spAutoFit/>
          </a:bodyPr>
          <a:lstStyle/>
          <a:p>
            <a:pPr algn="ctr"/>
            <a:r>
              <a:rPr lang="en-US" sz="1600" dirty="0">
                <a:solidFill>
                  <a:schemeClr val="accent6">
                    <a:lumMod val="50000"/>
                  </a:schemeClr>
                </a:solidFill>
              </a:rPr>
              <a:t>Front of RSVP Card</a:t>
            </a:r>
          </a:p>
        </p:txBody>
      </p:sp>
      <p:sp>
        <p:nvSpPr>
          <p:cNvPr id="13" name="TextBox 12">
            <a:extLst>
              <a:ext uri="{FF2B5EF4-FFF2-40B4-BE49-F238E27FC236}">
                <a16:creationId xmlns:a16="http://schemas.microsoft.com/office/drawing/2014/main" xmlns="" id="{667FC6BD-FEE4-4643-99B0-CECB6E4C1482}"/>
              </a:ext>
            </a:extLst>
          </p:cNvPr>
          <p:cNvSpPr txBox="1"/>
          <p:nvPr/>
        </p:nvSpPr>
        <p:spPr>
          <a:xfrm>
            <a:off x="9006038" y="6250005"/>
            <a:ext cx="2314576" cy="338554"/>
          </a:xfrm>
          <a:prstGeom prst="rect">
            <a:avLst/>
          </a:prstGeom>
          <a:noFill/>
        </p:spPr>
        <p:txBody>
          <a:bodyPr wrap="square" rtlCol="0">
            <a:spAutoFit/>
          </a:bodyPr>
          <a:lstStyle/>
          <a:p>
            <a:pPr algn="ctr"/>
            <a:r>
              <a:rPr lang="en-US" sz="1600" dirty="0">
                <a:solidFill>
                  <a:schemeClr val="accent6">
                    <a:lumMod val="50000"/>
                  </a:schemeClr>
                </a:solidFill>
              </a:rPr>
              <a:t>Back of RSVP Card</a:t>
            </a:r>
          </a:p>
        </p:txBody>
      </p:sp>
    </p:spTree>
    <p:extLst>
      <p:ext uri="{BB962C8B-B14F-4D97-AF65-F5344CB8AC3E}">
        <p14:creationId xmlns:p14="http://schemas.microsoft.com/office/powerpoint/2010/main" val="569908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19152</TotalTime>
  <Words>2094</Words>
  <Application>Microsoft Office PowerPoint</Application>
  <PresentationFormat>Widescreen</PresentationFormat>
  <Paragraphs>204</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Getting People into History Means  Going Out of the Box</vt:lpstr>
      <vt:lpstr>Legacy of the 12th General Hospital Unit</vt:lpstr>
      <vt:lpstr>PowerPoint Presentation</vt:lpstr>
      <vt:lpstr>Team</vt:lpstr>
      <vt:lpstr>Proposed Elements of the Event</vt:lpstr>
      <vt:lpstr>Selecting a Speaker</vt:lpstr>
      <vt:lpstr>Email and Phone</vt:lpstr>
      <vt:lpstr>Genealogical Research</vt:lpstr>
      <vt:lpstr>Invitation</vt:lpstr>
      <vt:lpstr>Digital Media Blitz</vt:lpstr>
      <vt:lpstr>Flyers</vt:lpstr>
      <vt:lpstr> External Publicity</vt:lpstr>
      <vt:lpstr>Banner Exhibit</vt:lpstr>
      <vt:lpstr>Interview with Katherine Baltz Hayes, Chief Nurse</vt:lpstr>
      <vt:lpstr>Tribute Video</vt:lpstr>
      <vt:lpstr>Featuring the Families of  12th General Hospital Unit Members</vt:lpstr>
      <vt:lpstr>Honoring Veterans</vt:lpstr>
      <vt:lpstr>Open House at the Library</vt:lpstr>
      <vt:lpstr>Details of the Day</vt:lpstr>
      <vt:lpstr>Evaluating the Event</vt:lpstr>
      <vt:lpstr> Long-term Impact</vt:lpstr>
      <vt:lpstr>Lessons Learned</vt:lpstr>
      <vt:lpstr>Acknowledgements</vt:lpstr>
      <vt:lpstr>Questions</vt:lpstr>
      <vt:lpstr>Communicating as a Team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People into History Means  Going Out of the Box</dc:title>
  <dc:creator>Gabrielle Barr</dc:creator>
  <cp:lastModifiedBy>Ramune Kubilius</cp:lastModifiedBy>
  <cp:revision>216</cp:revision>
  <dcterms:created xsi:type="dcterms:W3CDTF">2020-03-30T19:48:13Z</dcterms:created>
  <dcterms:modified xsi:type="dcterms:W3CDTF">2020-05-14T18:43:23Z</dcterms:modified>
</cp:coreProperties>
</file>