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12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58" r:id="rId4"/>
    <p:sldId id="259" r:id="rId5"/>
    <p:sldId id="275" r:id="rId6"/>
    <p:sldId id="278" r:id="rId7"/>
    <p:sldId id="277" r:id="rId8"/>
    <p:sldId id="260" r:id="rId9"/>
    <p:sldId id="261" r:id="rId10"/>
    <p:sldId id="262" r:id="rId11"/>
    <p:sldId id="279" r:id="rId12"/>
    <p:sldId id="264" r:id="rId13"/>
    <p:sldId id="276" r:id="rId14"/>
    <p:sldId id="282" r:id="rId15"/>
    <p:sldId id="281" r:id="rId16"/>
    <p:sldId id="283" r:id="rId17"/>
    <p:sldId id="280" r:id="rId18"/>
    <p:sldId id="267" r:id="rId19"/>
    <p:sldId id="270" r:id="rId20"/>
    <p:sldId id="269" r:id="rId21"/>
    <p:sldId id="265" r:id="rId22"/>
    <p:sldId id="266" r:id="rId23"/>
    <p:sldId id="274" r:id="rId24"/>
    <p:sldId id="273" r:id="rId25"/>
    <p:sldId id="284" r:id="rId26"/>
    <p:sldId id="271" r:id="rId27"/>
    <p:sldId id="272" r:id="rId2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03" autoAdjust="0"/>
    <p:restoredTop sz="65690" autoAdjust="0"/>
  </p:normalViewPr>
  <p:slideViewPr>
    <p:cSldViewPr>
      <p:cViewPr>
        <p:scale>
          <a:sx n="80" d="100"/>
          <a:sy n="80" d="100"/>
        </p:scale>
        <p:origin x="-696" y="-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DD85C4-75D7-4E52-BB87-016C95EE2FDC}" type="doc">
      <dgm:prSet loTypeId="urn:microsoft.com/office/officeart/2005/8/layout/hList6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E31CCCD-15F0-4E33-81E1-ED55851802A8}">
      <dgm:prSet phldrT="[Text]" custT="1"/>
      <dgm:spPr/>
      <dgm:t>
        <a:bodyPr/>
        <a:lstStyle/>
        <a:p>
          <a:r>
            <a:rPr lang="en-US" sz="2000" b="1" dirty="0" smtClean="0">
              <a:latin typeface="+mj-lt"/>
            </a:rPr>
            <a:t>Article Metadata</a:t>
          </a:r>
          <a:endParaRPr lang="en-US" sz="2000" b="1" dirty="0">
            <a:latin typeface="+mj-lt"/>
          </a:endParaRPr>
        </a:p>
      </dgm:t>
    </dgm:pt>
    <dgm:pt modelId="{EBC5AAF9-D1FA-4476-A62A-B14EB4A0739E}" type="parTrans" cxnId="{DE9907D9-DF90-4BA0-A2AE-5EEAC7349367}">
      <dgm:prSet/>
      <dgm:spPr/>
      <dgm:t>
        <a:bodyPr/>
        <a:lstStyle/>
        <a:p>
          <a:endParaRPr lang="en-US"/>
        </a:p>
      </dgm:t>
    </dgm:pt>
    <dgm:pt modelId="{C3378539-784E-4558-8330-7740F77F5C60}" type="sibTrans" cxnId="{DE9907D9-DF90-4BA0-A2AE-5EEAC7349367}">
      <dgm:prSet/>
      <dgm:spPr/>
      <dgm:t>
        <a:bodyPr/>
        <a:lstStyle/>
        <a:p>
          <a:endParaRPr lang="en-US"/>
        </a:p>
      </dgm:t>
    </dgm:pt>
    <dgm:pt modelId="{9EA31A2F-601B-43FF-AF89-6DEA5CC56452}">
      <dgm:prSet phldrT="[Text]" custT="1"/>
      <dgm:spPr/>
      <dgm:t>
        <a:bodyPr/>
        <a:lstStyle/>
        <a:p>
          <a:r>
            <a:rPr lang="en-US" sz="1800" dirty="0" smtClean="0"/>
            <a:t>Information about the article in which supplementary material resides </a:t>
          </a:r>
          <a:endParaRPr lang="en-US" sz="1800" dirty="0">
            <a:latin typeface="+mj-lt"/>
          </a:endParaRPr>
        </a:p>
      </dgm:t>
    </dgm:pt>
    <dgm:pt modelId="{B5671BA7-58F2-4982-B6EE-E060ACEEE6AC}" type="parTrans" cxnId="{1D11EA6D-FAAA-4029-9C5A-530F87CB97C4}">
      <dgm:prSet/>
      <dgm:spPr/>
      <dgm:t>
        <a:bodyPr/>
        <a:lstStyle/>
        <a:p>
          <a:endParaRPr lang="en-US"/>
        </a:p>
      </dgm:t>
    </dgm:pt>
    <dgm:pt modelId="{AF50F5BF-CDBD-44C2-9FBE-4F54013A08B6}" type="sibTrans" cxnId="{1D11EA6D-FAAA-4029-9C5A-530F87CB97C4}">
      <dgm:prSet/>
      <dgm:spPr/>
      <dgm:t>
        <a:bodyPr/>
        <a:lstStyle/>
        <a:p>
          <a:endParaRPr lang="en-US"/>
        </a:p>
      </dgm:t>
    </dgm:pt>
    <dgm:pt modelId="{0831FCAA-898E-4F3F-83CE-384BB443A098}">
      <dgm:prSet phldrT="[Text]" custT="1"/>
      <dgm:spPr/>
      <dgm:t>
        <a:bodyPr/>
        <a:lstStyle/>
        <a:p>
          <a:r>
            <a:rPr lang="en-US" sz="2000" b="1" dirty="0" smtClean="0">
              <a:latin typeface="+mj-lt"/>
            </a:rPr>
            <a:t>Article Identifier</a:t>
          </a:r>
          <a:endParaRPr lang="en-US" sz="2000" b="1" dirty="0">
            <a:latin typeface="+mj-lt"/>
          </a:endParaRPr>
        </a:p>
      </dgm:t>
    </dgm:pt>
    <dgm:pt modelId="{2A7E7FA5-2D2B-40B7-B1B6-B2FF6D2968BE}" type="parTrans" cxnId="{7F4895A6-0EBC-4E8B-A9A1-4D1BBCD276C7}">
      <dgm:prSet/>
      <dgm:spPr/>
      <dgm:t>
        <a:bodyPr/>
        <a:lstStyle/>
        <a:p>
          <a:endParaRPr lang="en-US"/>
        </a:p>
      </dgm:t>
    </dgm:pt>
    <dgm:pt modelId="{6118F4A1-7332-4109-A9AD-5EFBF2499BFF}" type="sibTrans" cxnId="{7F4895A6-0EBC-4E8B-A9A1-4D1BBCD276C7}">
      <dgm:prSet/>
      <dgm:spPr/>
      <dgm:t>
        <a:bodyPr/>
        <a:lstStyle/>
        <a:p>
          <a:endParaRPr lang="en-US"/>
        </a:p>
      </dgm:t>
    </dgm:pt>
    <dgm:pt modelId="{97D9DF1B-3C4A-4F93-A542-45037A3263D3}">
      <dgm:prSet phldrT="[Text]" custT="1"/>
      <dgm:spPr/>
      <dgm:t>
        <a:bodyPr/>
        <a:lstStyle/>
        <a:p>
          <a:r>
            <a:rPr lang="en-US" sz="1800" dirty="0" smtClean="0"/>
            <a:t>An identifier, likely a DOI, but could contain any other identifier for the article</a:t>
          </a:r>
          <a:endParaRPr lang="en-US" sz="1800" dirty="0">
            <a:latin typeface="+mj-lt"/>
          </a:endParaRPr>
        </a:p>
      </dgm:t>
    </dgm:pt>
    <dgm:pt modelId="{68FC24F6-37A9-46B9-9584-29CCCE0C3F93}" type="parTrans" cxnId="{79A80500-21EA-4E31-837F-5E337E872C04}">
      <dgm:prSet/>
      <dgm:spPr/>
      <dgm:t>
        <a:bodyPr/>
        <a:lstStyle/>
        <a:p>
          <a:endParaRPr lang="en-US"/>
        </a:p>
      </dgm:t>
    </dgm:pt>
    <dgm:pt modelId="{D9FFDF77-3258-4631-B3C3-103D91FCFA78}" type="sibTrans" cxnId="{79A80500-21EA-4E31-837F-5E337E872C04}">
      <dgm:prSet/>
      <dgm:spPr/>
      <dgm:t>
        <a:bodyPr/>
        <a:lstStyle/>
        <a:p>
          <a:endParaRPr lang="en-US"/>
        </a:p>
      </dgm:t>
    </dgm:pt>
    <dgm:pt modelId="{415C92DD-AEFA-4114-AF6C-EC7FC711ACD6}">
      <dgm:prSet phldrT="[Text]" custT="1"/>
      <dgm:spPr/>
      <dgm:t>
        <a:bodyPr/>
        <a:lstStyle/>
        <a:p>
          <a:r>
            <a:rPr lang="en-US" sz="2000" b="1" dirty="0" smtClean="0">
              <a:latin typeface="+mj-lt"/>
            </a:rPr>
            <a:t>Supplemental Material Descriptive Metadata</a:t>
          </a:r>
          <a:endParaRPr lang="en-US" sz="2000" b="1" dirty="0">
            <a:latin typeface="+mj-lt"/>
          </a:endParaRPr>
        </a:p>
      </dgm:t>
    </dgm:pt>
    <dgm:pt modelId="{5E280091-8C51-4D94-AD03-6CB7BAC6260E}" type="parTrans" cxnId="{384BF5F3-D591-42FB-BAA6-2FFDC7F61C79}">
      <dgm:prSet/>
      <dgm:spPr/>
      <dgm:t>
        <a:bodyPr/>
        <a:lstStyle/>
        <a:p>
          <a:endParaRPr lang="en-US"/>
        </a:p>
      </dgm:t>
    </dgm:pt>
    <dgm:pt modelId="{0335A490-49CC-4A82-8255-9BCEA7EB8F09}" type="sibTrans" cxnId="{384BF5F3-D591-42FB-BAA6-2FFDC7F61C79}">
      <dgm:prSet/>
      <dgm:spPr/>
      <dgm:t>
        <a:bodyPr/>
        <a:lstStyle/>
        <a:p>
          <a:endParaRPr lang="en-US"/>
        </a:p>
      </dgm:t>
    </dgm:pt>
    <dgm:pt modelId="{E8F58D1D-5215-4753-9C5A-8E0A09A8DAB5}">
      <dgm:prSet custT="1"/>
      <dgm:spPr/>
      <dgm:t>
        <a:bodyPr/>
        <a:lstStyle/>
        <a:p>
          <a:pPr marL="6350" indent="0"/>
          <a:r>
            <a:rPr lang="en-US" sz="1800" dirty="0" smtClean="0">
              <a:latin typeface="+mj-lt"/>
            </a:rPr>
            <a:t>An identifier, possibly a DOI or something domain specific</a:t>
          </a:r>
          <a:endParaRPr lang="en-US" sz="2000" dirty="0">
            <a:latin typeface="+mj-lt"/>
          </a:endParaRPr>
        </a:p>
      </dgm:t>
    </dgm:pt>
    <dgm:pt modelId="{4D2E9A14-C5A7-4637-9538-56D1691CCBFF}" type="parTrans" cxnId="{72746EF3-7A40-45B5-A223-996426EDC412}">
      <dgm:prSet/>
      <dgm:spPr/>
      <dgm:t>
        <a:bodyPr/>
        <a:lstStyle/>
        <a:p>
          <a:endParaRPr lang="en-US"/>
        </a:p>
      </dgm:t>
    </dgm:pt>
    <dgm:pt modelId="{5E8E286E-F48A-489A-ADF7-E0A6783070B2}" type="sibTrans" cxnId="{72746EF3-7A40-45B5-A223-996426EDC412}">
      <dgm:prSet/>
      <dgm:spPr/>
      <dgm:t>
        <a:bodyPr/>
        <a:lstStyle/>
        <a:p>
          <a:endParaRPr lang="en-US"/>
        </a:p>
      </dgm:t>
    </dgm:pt>
    <dgm:pt modelId="{0D8F8C31-3672-486A-A390-252628B0D65F}">
      <dgm:prSet phldrT="[Text]" custT="1"/>
      <dgm:spPr/>
      <dgm:t>
        <a:bodyPr/>
        <a:lstStyle/>
        <a:p>
          <a:pPr marL="236538" indent="-236538"/>
          <a:endParaRPr lang="en-US" sz="2000" dirty="0">
            <a:latin typeface="+mj-lt"/>
          </a:endParaRPr>
        </a:p>
      </dgm:t>
    </dgm:pt>
    <dgm:pt modelId="{70B0FD76-ECF9-401C-B3B6-B4FCCC5F4BB4}" type="parTrans" cxnId="{D15607F7-64D2-48E6-BDD6-5F5694ADA0E2}">
      <dgm:prSet/>
      <dgm:spPr/>
      <dgm:t>
        <a:bodyPr/>
        <a:lstStyle/>
        <a:p>
          <a:endParaRPr lang="en-US"/>
        </a:p>
      </dgm:t>
    </dgm:pt>
    <dgm:pt modelId="{0F2CF2A6-104B-4336-9949-8E39C96BAA8F}" type="sibTrans" cxnId="{D15607F7-64D2-48E6-BDD6-5F5694ADA0E2}">
      <dgm:prSet/>
      <dgm:spPr/>
      <dgm:t>
        <a:bodyPr/>
        <a:lstStyle/>
        <a:p>
          <a:endParaRPr lang="en-US"/>
        </a:p>
      </dgm:t>
    </dgm:pt>
    <dgm:pt modelId="{90202472-4B58-4C61-ACFA-F511BF2BDFF9}">
      <dgm:prSet phldrT="[Text]"/>
      <dgm:spPr/>
      <dgm:t>
        <a:bodyPr/>
        <a:lstStyle/>
        <a:p>
          <a:pPr marL="57150" indent="0"/>
          <a:endParaRPr lang="en-US" sz="500" dirty="0"/>
        </a:p>
      </dgm:t>
    </dgm:pt>
    <dgm:pt modelId="{30BA3000-4B54-4495-9A8F-86F0C75136A6}" type="parTrans" cxnId="{4C20EE84-B8E7-4A1C-B2EF-84FB20CF12B0}">
      <dgm:prSet/>
      <dgm:spPr/>
      <dgm:t>
        <a:bodyPr/>
        <a:lstStyle/>
        <a:p>
          <a:endParaRPr lang="en-US"/>
        </a:p>
      </dgm:t>
    </dgm:pt>
    <dgm:pt modelId="{B9E75E2B-117F-4ADC-9F27-BEFD2431164B}" type="sibTrans" cxnId="{4C20EE84-B8E7-4A1C-B2EF-84FB20CF12B0}">
      <dgm:prSet/>
      <dgm:spPr/>
      <dgm:t>
        <a:bodyPr/>
        <a:lstStyle/>
        <a:p>
          <a:endParaRPr lang="en-US"/>
        </a:p>
      </dgm:t>
    </dgm:pt>
    <dgm:pt modelId="{90443A61-38BA-4615-B32F-4471529AA646}">
      <dgm:prSet phldrT="[Text]" custT="1"/>
      <dgm:spPr/>
      <dgm:t>
        <a:bodyPr/>
        <a:lstStyle/>
        <a:p>
          <a:pPr marL="236538" indent="-236538"/>
          <a:r>
            <a:rPr lang="en-US" sz="1800" dirty="0" smtClean="0">
              <a:latin typeface="+mj-lt"/>
            </a:rPr>
            <a:t>Descriptive data of all or some of the supplemental material </a:t>
          </a:r>
          <a:endParaRPr lang="en-US" sz="1800" dirty="0">
            <a:latin typeface="+mj-lt"/>
          </a:endParaRPr>
        </a:p>
      </dgm:t>
    </dgm:pt>
    <dgm:pt modelId="{C800A85D-8F91-4E6F-A592-0CE62DAB693C}" type="parTrans" cxnId="{541BFC5C-D5A1-41F7-A1BF-D294611B414B}">
      <dgm:prSet/>
      <dgm:spPr/>
      <dgm:t>
        <a:bodyPr/>
        <a:lstStyle/>
        <a:p>
          <a:endParaRPr lang="en-US"/>
        </a:p>
      </dgm:t>
    </dgm:pt>
    <dgm:pt modelId="{DE041381-1958-4E93-9297-D46C92F79C66}" type="sibTrans" cxnId="{541BFC5C-D5A1-41F7-A1BF-D294611B414B}">
      <dgm:prSet/>
      <dgm:spPr/>
      <dgm:t>
        <a:bodyPr/>
        <a:lstStyle/>
        <a:p>
          <a:endParaRPr lang="en-US"/>
        </a:p>
      </dgm:t>
    </dgm:pt>
    <dgm:pt modelId="{36B4D6B3-7B40-4150-A6D3-691D3A3EF69B}">
      <dgm:prSet phldrT="[Text]"/>
      <dgm:spPr/>
      <dgm:t>
        <a:bodyPr/>
        <a:lstStyle/>
        <a:p>
          <a:pPr marL="57150" indent="0"/>
          <a:endParaRPr lang="en-US" sz="500" dirty="0"/>
        </a:p>
      </dgm:t>
    </dgm:pt>
    <dgm:pt modelId="{3E079BAF-7B47-4576-BC50-EB5F99DD5A91}" type="parTrans" cxnId="{36259BA1-19C6-4970-B32B-69499B3943D7}">
      <dgm:prSet/>
      <dgm:spPr/>
      <dgm:t>
        <a:bodyPr/>
        <a:lstStyle/>
        <a:p>
          <a:endParaRPr lang="en-US"/>
        </a:p>
      </dgm:t>
    </dgm:pt>
    <dgm:pt modelId="{A894EED0-E6AD-4E6F-ADDD-0FB3F164025F}" type="sibTrans" cxnId="{36259BA1-19C6-4970-B32B-69499B3943D7}">
      <dgm:prSet/>
      <dgm:spPr/>
      <dgm:t>
        <a:bodyPr/>
        <a:lstStyle/>
        <a:p>
          <a:endParaRPr lang="en-US"/>
        </a:p>
      </dgm:t>
    </dgm:pt>
    <dgm:pt modelId="{0AAED049-474E-415F-95D4-25D2E28F5070}">
      <dgm:prSet custT="1"/>
      <dgm:spPr/>
      <dgm:t>
        <a:bodyPr/>
        <a:lstStyle/>
        <a:p>
          <a:r>
            <a:rPr lang="en-US" sz="2000" b="1" dirty="0" smtClean="0">
              <a:latin typeface="+mj-lt"/>
            </a:rPr>
            <a:t>Supplemental Material Identifier</a:t>
          </a:r>
          <a:endParaRPr lang="en-US" sz="2000" b="1" dirty="0">
            <a:latin typeface="+mj-lt"/>
          </a:endParaRPr>
        </a:p>
      </dgm:t>
    </dgm:pt>
    <dgm:pt modelId="{8C409162-C6E6-4DCC-9E70-DC752895446F}" type="sibTrans" cxnId="{C054C2A8-9004-416D-B3F2-42A49B4A4DAE}">
      <dgm:prSet/>
      <dgm:spPr/>
      <dgm:t>
        <a:bodyPr/>
        <a:lstStyle/>
        <a:p>
          <a:endParaRPr lang="en-US"/>
        </a:p>
      </dgm:t>
    </dgm:pt>
    <dgm:pt modelId="{534471B5-D750-4569-80E3-2D28A4A1490A}" type="parTrans" cxnId="{C054C2A8-9004-416D-B3F2-42A49B4A4DAE}">
      <dgm:prSet/>
      <dgm:spPr/>
      <dgm:t>
        <a:bodyPr/>
        <a:lstStyle/>
        <a:p>
          <a:endParaRPr lang="en-US"/>
        </a:p>
      </dgm:t>
    </dgm:pt>
    <dgm:pt modelId="{A62610B0-49BA-4821-A1E4-7C38E17E5190}" type="pres">
      <dgm:prSet presAssocID="{2ADD85C4-75D7-4E52-BB87-016C95EE2FD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382BBC5-30C1-4468-BC79-6126BA8A497C}" type="pres">
      <dgm:prSet presAssocID="{4E31CCCD-15F0-4E33-81E1-ED55851802A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9CFDF4-C74E-4026-8F9A-5FE18013BC23}" type="pres">
      <dgm:prSet presAssocID="{C3378539-784E-4558-8330-7740F77F5C60}" presName="sibTrans" presStyleCnt="0"/>
      <dgm:spPr/>
      <dgm:t>
        <a:bodyPr/>
        <a:lstStyle/>
        <a:p>
          <a:endParaRPr lang="en-US"/>
        </a:p>
      </dgm:t>
    </dgm:pt>
    <dgm:pt modelId="{D08F2C61-9E2B-42CF-85E7-56501385CD5A}" type="pres">
      <dgm:prSet presAssocID="{0831FCAA-898E-4F3F-83CE-384BB443A09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985DDA-6028-4FA9-AEBD-CE684B6B296F}" type="pres">
      <dgm:prSet presAssocID="{6118F4A1-7332-4109-A9AD-5EFBF2499BFF}" presName="sibTrans" presStyleCnt="0"/>
      <dgm:spPr/>
      <dgm:t>
        <a:bodyPr/>
        <a:lstStyle/>
        <a:p>
          <a:endParaRPr lang="en-US"/>
        </a:p>
      </dgm:t>
    </dgm:pt>
    <dgm:pt modelId="{A2C8CE71-CBE7-4E68-9C54-FBF7FF67DE13}" type="pres">
      <dgm:prSet presAssocID="{415C92DD-AEFA-4114-AF6C-EC7FC711ACD6}" presName="node" presStyleLbl="node1" presStyleIdx="2" presStyleCnt="4" custScaleX="1077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1E39D3-049F-4218-B6C6-9A3996038E89}" type="pres">
      <dgm:prSet presAssocID="{0335A490-49CC-4A82-8255-9BCEA7EB8F09}" presName="sibTrans" presStyleCnt="0"/>
      <dgm:spPr/>
      <dgm:t>
        <a:bodyPr/>
        <a:lstStyle/>
        <a:p>
          <a:endParaRPr lang="en-US"/>
        </a:p>
      </dgm:t>
    </dgm:pt>
    <dgm:pt modelId="{3FC07ABD-3B6D-4CEA-9746-B636D025F376}" type="pres">
      <dgm:prSet presAssocID="{0AAED049-474E-415F-95D4-25D2E28F507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F4895A6-0EBC-4E8B-A9A1-4D1BBCD276C7}" srcId="{2ADD85C4-75D7-4E52-BB87-016C95EE2FDC}" destId="{0831FCAA-898E-4F3F-83CE-384BB443A098}" srcOrd="1" destOrd="0" parTransId="{2A7E7FA5-2D2B-40B7-B1B6-B2FF6D2968BE}" sibTransId="{6118F4A1-7332-4109-A9AD-5EFBF2499BFF}"/>
    <dgm:cxn modelId="{72746EF3-7A40-45B5-A223-996426EDC412}" srcId="{0AAED049-474E-415F-95D4-25D2E28F5070}" destId="{E8F58D1D-5215-4753-9C5A-8E0A09A8DAB5}" srcOrd="0" destOrd="0" parTransId="{4D2E9A14-C5A7-4637-9538-56D1691CCBFF}" sibTransId="{5E8E286E-F48A-489A-ADF7-E0A6783070B2}"/>
    <dgm:cxn modelId="{61751CF4-6500-47B3-B18F-FD12DA1FA90B}" type="presOf" srcId="{97D9DF1B-3C4A-4F93-A542-45037A3263D3}" destId="{D08F2C61-9E2B-42CF-85E7-56501385CD5A}" srcOrd="0" destOrd="1" presId="urn:microsoft.com/office/officeart/2005/8/layout/hList6"/>
    <dgm:cxn modelId="{2D0056F2-3908-48C3-B28F-2E42B40FE15B}" type="presOf" srcId="{9EA31A2F-601B-43FF-AF89-6DEA5CC56452}" destId="{A382BBC5-30C1-4468-BC79-6126BA8A497C}" srcOrd="0" destOrd="1" presId="urn:microsoft.com/office/officeart/2005/8/layout/hList6"/>
    <dgm:cxn modelId="{724F0AF2-A732-4677-B17D-DAD3CA9FF4BA}" type="presOf" srcId="{36B4D6B3-7B40-4150-A6D3-691D3A3EF69B}" destId="{3FC07ABD-3B6D-4CEA-9746-B636D025F376}" srcOrd="0" destOrd="4" presId="urn:microsoft.com/office/officeart/2005/8/layout/hList6"/>
    <dgm:cxn modelId="{541BFC5C-D5A1-41F7-A1BF-D294611B414B}" srcId="{415C92DD-AEFA-4114-AF6C-EC7FC711ACD6}" destId="{90443A61-38BA-4615-B32F-4471529AA646}" srcOrd="0" destOrd="0" parTransId="{C800A85D-8F91-4E6F-A592-0CE62DAB693C}" sibTransId="{DE041381-1958-4E93-9297-D46C92F79C66}"/>
    <dgm:cxn modelId="{E7ACBE31-FB4B-458F-AD7F-C856BA21D8BE}" type="presOf" srcId="{90443A61-38BA-4615-B32F-4471529AA646}" destId="{A2C8CE71-CBE7-4E68-9C54-FBF7FF67DE13}" srcOrd="0" destOrd="1" presId="urn:microsoft.com/office/officeart/2005/8/layout/hList6"/>
    <dgm:cxn modelId="{CBB1961A-0706-4FC0-8699-4D2F592B46AC}" type="presOf" srcId="{4E31CCCD-15F0-4E33-81E1-ED55851802A8}" destId="{A382BBC5-30C1-4468-BC79-6126BA8A497C}" srcOrd="0" destOrd="0" presId="urn:microsoft.com/office/officeart/2005/8/layout/hList6"/>
    <dgm:cxn modelId="{E04AD706-763B-4BB5-B8F5-58CE8CE8E1F6}" type="presOf" srcId="{415C92DD-AEFA-4114-AF6C-EC7FC711ACD6}" destId="{A2C8CE71-CBE7-4E68-9C54-FBF7FF67DE13}" srcOrd="0" destOrd="0" presId="urn:microsoft.com/office/officeart/2005/8/layout/hList6"/>
    <dgm:cxn modelId="{A0F552DF-23F3-4831-82DD-D498978B86F7}" type="presOf" srcId="{2ADD85C4-75D7-4E52-BB87-016C95EE2FDC}" destId="{A62610B0-49BA-4821-A1E4-7C38E17E5190}" srcOrd="0" destOrd="0" presId="urn:microsoft.com/office/officeart/2005/8/layout/hList6"/>
    <dgm:cxn modelId="{ED267A1D-D277-45C4-838B-6378ACD03D5E}" type="presOf" srcId="{0831FCAA-898E-4F3F-83CE-384BB443A098}" destId="{D08F2C61-9E2B-42CF-85E7-56501385CD5A}" srcOrd="0" destOrd="0" presId="urn:microsoft.com/office/officeart/2005/8/layout/hList6"/>
    <dgm:cxn modelId="{CC12D116-8B4F-42C2-AD87-78AE92EFDD40}" type="presOf" srcId="{90202472-4B58-4C61-ACFA-F511BF2BDFF9}" destId="{3FC07ABD-3B6D-4CEA-9746-B636D025F376}" srcOrd="0" destOrd="3" presId="urn:microsoft.com/office/officeart/2005/8/layout/hList6"/>
    <dgm:cxn modelId="{B3F8B991-CFB8-4795-9295-88806E453F99}" type="presOf" srcId="{0AAED049-474E-415F-95D4-25D2E28F5070}" destId="{3FC07ABD-3B6D-4CEA-9746-B636D025F376}" srcOrd="0" destOrd="0" presId="urn:microsoft.com/office/officeart/2005/8/layout/hList6"/>
    <dgm:cxn modelId="{D15607F7-64D2-48E6-BDD6-5F5694ADA0E2}" srcId="{0AAED049-474E-415F-95D4-25D2E28F5070}" destId="{0D8F8C31-3672-486A-A390-252628B0D65F}" srcOrd="1" destOrd="0" parTransId="{70B0FD76-ECF9-401C-B3B6-B4FCCC5F4BB4}" sibTransId="{0F2CF2A6-104B-4336-9949-8E39C96BAA8F}"/>
    <dgm:cxn modelId="{DE9907D9-DF90-4BA0-A2AE-5EEAC7349367}" srcId="{2ADD85C4-75D7-4E52-BB87-016C95EE2FDC}" destId="{4E31CCCD-15F0-4E33-81E1-ED55851802A8}" srcOrd="0" destOrd="0" parTransId="{EBC5AAF9-D1FA-4476-A62A-B14EB4A0739E}" sibTransId="{C3378539-784E-4558-8330-7740F77F5C60}"/>
    <dgm:cxn modelId="{384BF5F3-D591-42FB-BAA6-2FFDC7F61C79}" srcId="{2ADD85C4-75D7-4E52-BB87-016C95EE2FDC}" destId="{415C92DD-AEFA-4114-AF6C-EC7FC711ACD6}" srcOrd="2" destOrd="0" parTransId="{5E280091-8C51-4D94-AD03-6CB7BAC6260E}" sibTransId="{0335A490-49CC-4A82-8255-9BCEA7EB8F09}"/>
    <dgm:cxn modelId="{1D11EA6D-FAAA-4029-9C5A-530F87CB97C4}" srcId="{4E31CCCD-15F0-4E33-81E1-ED55851802A8}" destId="{9EA31A2F-601B-43FF-AF89-6DEA5CC56452}" srcOrd="0" destOrd="0" parTransId="{B5671BA7-58F2-4982-B6EE-E060ACEEE6AC}" sibTransId="{AF50F5BF-CDBD-44C2-9FBE-4F54013A08B6}"/>
    <dgm:cxn modelId="{D69914BB-A36E-4788-B8F8-5C643D4C3E43}" type="presOf" srcId="{0D8F8C31-3672-486A-A390-252628B0D65F}" destId="{3FC07ABD-3B6D-4CEA-9746-B636D025F376}" srcOrd="0" destOrd="2" presId="urn:microsoft.com/office/officeart/2005/8/layout/hList6"/>
    <dgm:cxn modelId="{4C20EE84-B8E7-4A1C-B2EF-84FB20CF12B0}" srcId="{0AAED049-474E-415F-95D4-25D2E28F5070}" destId="{90202472-4B58-4C61-ACFA-F511BF2BDFF9}" srcOrd="2" destOrd="0" parTransId="{30BA3000-4B54-4495-9A8F-86F0C75136A6}" sibTransId="{B9E75E2B-117F-4ADC-9F27-BEFD2431164B}"/>
    <dgm:cxn modelId="{79A80500-21EA-4E31-837F-5E337E872C04}" srcId="{0831FCAA-898E-4F3F-83CE-384BB443A098}" destId="{97D9DF1B-3C4A-4F93-A542-45037A3263D3}" srcOrd="0" destOrd="0" parTransId="{68FC24F6-37A9-46B9-9584-29CCCE0C3F93}" sibTransId="{D9FFDF77-3258-4631-B3C3-103D91FCFA78}"/>
    <dgm:cxn modelId="{36259BA1-19C6-4970-B32B-69499B3943D7}" srcId="{0AAED049-474E-415F-95D4-25D2E28F5070}" destId="{36B4D6B3-7B40-4150-A6D3-691D3A3EF69B}" srcOrd="3" destOrd="0" parTransId="{3E079BAF-7B47-4576-BC50-EB5F99DD5A91}" sibTransId="{A894EED0-E6AD-4E6F-ADDD-0FB3F164025F}"/>
    <dgm:cxn modelId="{C054C2A8-9004-416D-B3F2-42A49B4A4DAE}" srcId="{2ADD85C4-75D7-4E52-BB87-016C95EE2FDC}" destId="{0AAED049-474E-415F-95D4-25D2E28F5070}" srcOrd="3" destOrd="0" parTransId="{534471B5-D750-4569-80E3-2D28A4A1490A}" sibTransId="{8C409162-C6E6-4DCC-9E70-DC752895446F}"/>
    <dgm:cxn modelId="{E3154DA5-2435-4E77-A9C4-8D5B39C43A5E}" type="presOf" srcId="{E8F58D1D-5215-4753-9C5A-8E0A09A8DAB5}" destId="{3FC07ABD-3B6D-4CEA-9746-B636D025F376}" srcOrd="0" destOrd="1" presId="urn:microsoft.com/office/officeart/2005/8/layout/hList6"/>
    <dgm:cxn modelId="{E746DF29-9E3B-4D1C-B767-2F9BE8785C21}" type="presParOf" srcId="{A62610B0-49BA-4821-A1E4-7C38E17E5190}" destId="{A382BBC5-30C1-4468-BC79-6126BA8A497C}" srcOrd="0" destOrd="0" presId="urn:microsoft.com/office/officeart/2005/8/layout/hList6"/>
    <dgm:cxn modelId="{A4DB0295-4205-4BCC-B095-1649D2E83754}" type="presParOf" srcId="{A62610B0-49BA-4821-A1E4-7C38E17E5190}" destId="{C59CFDF4-C74E-4026-8F9A-5FE18013BC23}" srcOrd="1" destOrd="0" presId="urn:microsoft.com/office/officeart/2005/8/layout/hList6"/>
    <dgm:cxn modelId="{C9335AF7-F7DE-40AE-807B-0F3F5AC95722}" type="presParOf" srcId="{A62610B0-49BA-4821-A1E4-7C38E17E5190}" destId="{D08F2C61-9E2B-42CF-85E7-56501385CD5A}" srcOrd="2" destOrd="0" presId="urn:microsoft.com/office/officeart/2005/8/layout/hList6"/>
    <dgm:cxn modelId="{E99F1E7E-376D-47F0-9484-F22D6229D20E}" type="presParOf" srcId="{A62610B0-49BA-4821-A1E4-7C38E17E5190}" destId="{E1985DDA-6028-4FA9-AEBD-CE684B6B296F}" srcOrd="3" destOrd="0" presId="urn:microsoft.com/office/officeart/2005/8/layout/hList6"/>
    <dgm:cxn modelId="{FDE5D260-9093-45CF-8724-D91584BA68E9}" type="presParOf" srcId="{A62610B0-49BA-4821-A1E4-7C38E17E5190}" destId="{A2C8CE71-CBE7-4E68-9C54-FBF7FF67DE13}" srcOrd="4" destOrd="0" presId="urn:microsoft.com/office/officeart/2005/8/layout/hList6"/>
    <dgm:cxn modelId="{60F9F4E0-321B-4104-BF4F-2ECBDDC99FAD}" type="presParOf" srcId="{A62610B0-49BA-4821-A1E4-7C38E17E5190}" destId="{0B1E39D3-049F-4218-B6C6-9A3996038E89}" srcOrd="5" destOrd="0" presId="urn:microsoft.com/office/officeart/2005/8/layout/hList6"/>
    <dgm:cxn modelId="{6123835F-0006-4F1F-98EB-9E96135F6641}" type="presParOf" srcId="{A62610B0-49BA-4821-A1E4-7C38E17E5190}" destId="{3FC07ABD-3B6D-4CEA-9746-B636D025F376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DD85C4-75D7-4E52-BB87-016C95EE2FDC}" type="doc">
      <dgm:prSet loTypeId="urn:microsoft.com/office/officeart/2005/8/layout/hList6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3187285-C4AF-41FF-AA6F-3764F7A9B5A3}">
      <dgm:prSet custT="1"/>
      <dgm:spPr/>
      <dgm:t>
        <a:bodyPr/>
        <a:lstStyle/>
        <a:p>
          <a:r>
            <a:rPr lang="en-US" sz="2000" b="1" dirty="0" smtClean="0">
              <a:latin typeface="+mj-lt"/>
            </a:rPr>
            <a:t>Supplemental Material Object Metadata</a:t>
          </a:r>
          <a:endParaRPr lang="en-US" sz="2000" b="1" dirty="0">
            <a:latin typeface="+mj-lt"/>
          </a:endParaRPr>
        </a:p>
      </dgm:t>
    </dgm:pt>
    <dgm:pt modelId="{928C8E2B-231D-420D-8B16-68F94744B2AD}" type="parTrans" cxnId="{96663E04-3A43-406C-A3D1-CA943F0C777F}">
      <dgm:prSet/>
      <dgm:spPr/>
      <dgm:t>
        <a:bodyPr/>
        <a:lstStyle/>
        <a:p>
          <a:endParaRPr lang="en-US"/>
        </a:p>
      </dgm:t>
    </dgm:pt>
    <dgm:pt modelId="{D98D207F-5EB0-4D54-8B5A-7D64FAF79288}" type="sibTrans" cxnId="{96663E04-3A43-406C-A3D1-CA943F0C777F}">
      <dgm:prSet/>
      <dgm:spPr/>
      <dgm:t>
        <a:bodyPr/>
        <a:lstStyle/>
        <a:p>
          <a:endParaRPr lang="en-US"/>
        </a:p>
      </dgm:t>
    </dgm:pt>
    <dgm:pt modelId="{4A988CB7-C7CF-4524-8B76-192904CDC31D}">
      <dgm:prSet custT="1"/>
      <dgm:spPr/>
      <dgm:t>
        <a:bodyPr/>
        <a:lstStyle/>
        <a:p>
          <a:r>
            <a:rPr lang="en-US" sz="1800" dirty="0" smtClean="0">
              <a:latin typeface="+mj-lt"/>
            </a:rPr>
            <a:t>Metadata related to a particular piece of supplementary material</a:t>
          </a:r>
          <a:endParaRPr lang="en-US" sz="1800" dirty="0">
            <a:latin typeface="+mj-lt"/>
          </a:endParaRPr>
        </a:p>
      </dgm:t>
    </dgm:pt>
    <dgm:pt modelId="{ED295601-5156-45E6-BA0D-B706A22CCB80}" type="parTrans" cxnId="{83574EDD-D3F5-48F1-8E0A-10BABAA85D66}">
      <dgm:prSet/>
      <dgm:spPr/>
      <dgm:t>
        <a:bodyPr/>
        <a:lstStyle/>
        <a:p>
          <a:endParaRPr lang="en-US"/>
        </a:p>
      </dgm:t>
    </dgm:pt>
    <dgm:pt modelId="{79864FB7-8A5A-435E-B318-EA4B8E25C382}" type="sibTrans" cxnId="{83574EDD-D3F5-48F1-8E0A-10BABAA85D66}">
      <dgm:prSet/>
      <dgm:spPr/>
      <dgm:t>
        <a:bodyPr/>
        <a:lstStyle/>
        <a:p>
          <a:endParaRPr lang="en-US"/>
        </a:p>
      </dgm:t>
    </dgm:pt>
    <dgm:pt modelId="{ACCA1B44-678E-43AA-98D7-21CB72F89606}">
      <dgm:prSet custT="1"/>
      <dgm:spPr/>
      <dgm:t>
        <a:bodyPr/>
        <a:lstStyle/>
        <a:p>
          <a:r>
            <a:rPr lang="en-US" sz="2000" b="1" dirty="0" smtClean="0">
              <a:latin typeface="+mj-lt"/>
            </a:rPr>
            <a:t>Supplemental Material Physical Metadata</a:t>
          </a:r>
          <a:endParaRPr lang="en-US" sz="2000" b="1" dirty="0">
            <a:latin typeface="+mj-lt"/>
          </a:endParaRPr>
        </a:p>
      </dgm:t>
    </dgm:pt>
    <dgm:pt modelId="{C190B5BF-1634-4CCE-9E20-326542498604}" type="parTrans" cxnId="{78660A0C-97A7-43CC-ACC5-323B0E586E0D}">
      <dgm:prSet/>
      <dgm:spPr/>
      <dgm:t>
        <a:bodyPr/>
        <a:lstStyle/>
        <a:p>
          <a:endParaRPr lang="en-US"/>
        </a:p>
      </dgm:t>
    </dgm:pt>
    <dgm:pt modelId="{A38BE526-67E0-402A-A435-72E4AB6C1841}" type="sibTrans" cxnId="{78660A0C-97A7-43CC-ACC5-323B0E586E0D}">
      <dgm:prSet/>
      <dgm:spPr/>
      <dgm:t>
        <a:bodyPr/>
        <a:lstStyle/>
        <a:p>
          <a:endParaRPr lang="en-US"/>
        </a:p>
      </dgm:t>
    </dgm:pt>
    <dgm:pt modelId="{91F455EE-A8C3-4ABF-9321-AC1E9282DCA0}">
      <dgm:prSet custT="1"/>
      <dgm:spPr/>
      <dgm:t>
        <a:bodyPr/>
        <a:lstStyle/>
        <a:p>
          <a:r>
            <a:rPr lang="en-US" sz="1800" b="1" dirty="0" smtClean="0">
              <a:latin typeface="+mj-lt"/>
            </a:rPr>
            <a:t>Format</a:t>
          </a:r>
          <a:endParaRPr lang="en-US" sz="1800" b="1" dirty="0">
            <a:latin typeface="+mj-lt"/>
          </a:endParaRPr>
        </a:p>
      </dgm:t>
    </dgm:pt>
    <dgm:pt modelId="{3CB8C0F2-C65F-4C69-90B0-0B0D60EA486D}" type="parTrans" cxnId="{3282C03F-23F1-4D5B-B025-54041A478663}">
      <dgm:prSet/>
      <dgm:spPr/>
      <dgm:t>
        <a:bodyPr/>
        <a:lstStyle/>
        <a:p>
          <a:endParaRPr lang="en-US"/>
        </a:p>
      </dgm:t>
    </dgm:pt>
    <dgm:pt modelId="{F5E6C1B1-16DE-4342-B1BE-066AF2E91EFD}" type="sibTrans" cxnId="{3282C03F-23F1-4D5B-B025-54041A478663}">
      <dgm:prSet/>
      <dgm:spPr/>
      <dgm:t>
        <a:bodyPr/>
        <a:lstStyle/>
        <a:p>
          <a:endParaRPr lang="en-US"/>
        </a:p>
      </dgm:t>
    </dgm:pt>
    <dgm:pt modelId="{80C17D33-B8D8-4C48-95E3-8521C7144E8A}">
      <dgm:prSet custT="1"/>
      <dgm:spPr/>
      <dgm:t>
        <a:bodyPr/>
        <a:lstStyle/>
        <a:p>
          <a:endParaRPr lang="en-US" sz="1800" dirty="0">
            <a:latin typeface="+mj-lt"/>
          </a:endParaRPr>
        </a:p>
      </dgm:t>
    </dgm:pt>
    <dgm:pt modelId="{6A929F90-375F-45E9-9B33-B2A64F763BAF}" type="parTrans" cxnId="{9D9008A9-8CE1-478A-8640-5CE50303F280}">
      <dgm:prSet/>
      <dgm:spPr/>
      <dgm:t>
        <a:bodyPr/>
        <a:lstStyle/>
        <a:p>
          <a:endParaRPr lang="en-US"/>
        </a:p>
      </dgm:t>
    </dgm:pt>
    <dgm:pt modelId="{BE6832AD-8F9A-4112-9516-EF90892FA521}" type="sibTrans" cxnId="{9D9008A9-8CE1-478A-8640-5CE50303F280}">
      <dgm:prSet/>
      <dgm:spPr/>
      <dgm:t>
        <a:bodyPr/>
        <a:lstStyle/>
        <a:p>
          <a:endParaRPr lang="en-US"/>
        </a:p>
      </dgm:t>
    </dgm:pt>
    <dgm:pt modelId="{267EA257-FBA3-4835-AB91-621570CB3A5C}">
      <dgm:prSet/>
      <dgm:spPr/>
      <dgm:t>
        <a:bodyPr/>
        <a:lstStyle/>
        <a:p>
          <a:endParaRPr lang="en-US" sz="700" dirty="0"/>
        </a:p>
      </dgm:t>
    </dgm:pt>
    <dgm:pt modelId="{39AB49AE-9249-4C3F-8D97-99315C54C58A}" type="parTrans" cxnId="{79042859-9B91-4B42-8141-E50F1834EF68}">
      <dgm:prSet/>
      <dgm:spPr/>
      <dgm:t>
        <a:bodyPr/>
        <a:lstStyle/>
        <a:p>
          <a:endParaRPr lang="en-US"/>
        </a:p>
      </dgm:t>
    </dgm:pt>
    <dgm:pt modelId="{46BC15E1-BC2F-4FFF-8076-036E76E80381}" type="sibTrans" cxnId="{79042859-9B91-4B42-8141-E50F1834EF68}">
      <dgm:prSet/>
      <dgm:spPr/>
      <dgm:t>
        <a:bodyPr/>
        <a:lstStyle/>
        <a:p>
          <a:endParaRPr lang="en-US"/>
        </a:p>
      </dgm:t>
    </dgm:pt>
    <dgm:pt modelId="{162E8A2E-CC19-4EAE-A496-4FB47573A754}">
      <dgm:prSet custT="1"/>
      <dgm:spPr/>
      <dgm:t>
        <a:bodyPr/>
        <a:lstStyle/>
        <a:p>
          <a:endParaRPr lang="en-US" sz="1800" dirty="0">
            <a:latin typeface="+mj-lt"/>
          </a:endParaRPr>
        </a:p>
      </dgm:t>
    </dgm:pt>
    <dgm:pt modelId="{D1C1B85A-4DA6-4DE2-B9BB-2DEE7195527A}" type="parTrans" cxnId="{7BDD6E8B-1108-4CD3-8F10-BB5A9A1F6EDA}">
      <dgm:prSet/>
      <dgm:spPr/>
      <dgm:t>
        <a:bodyPr/>
        <a:lstStyle/>
        <a:p>
          <a:endParaRPr lang="en-US"/>
        </a:p>
      </dgm:t>
    </dgm:pt>
    <dgm:pt modelId="{54E243D2-A528-4008-9D08-37A41D57E8CA}" type="sibTrans" cxnId="{7BDD6E8B-1108-4CD3-8F10-BB5A9A1F6EDA}">
      <dgm:prSet/>
      <dgm:spPr/>
      <dgm:t>
        <a:bodyPr/>
        <a:lstStyle/>
        <a:p>
          <a:endParaRPr lang="en-US"/>
        </a:p>
      </dgm:t>
    </dgm:pt>
    <dgm:pt modelId="{BDDAB98F-F8FC-4A71-9D2F-8B24BBC9490F}">
      <dgm:prSet custT="1"/>
      <dgm:spPr/>
      <dgm:t>
        <a:bodyPr/>
        <a:lstStyle/>
        <a:p>
          <a:r>
            <a:rPr lang="en-US" sz="1800" dirty="0" smtClean="0">
              <a:latin typeface="+mj-lt"/>
            </a:rPr>
            <a:t>File format, preferably from a public format registry</a:t>
          </a:r>
          <a:endParaRPr lang="en-US" sz="700" dirty="0"/>
        </a:p>
      </dgm:t>
    </dgm:pt>
    <dgm:pt modelId="{888CE896-19F6-4DC7-960D-7779ACC20CC7}" type="sibTrans" cxnId="{779B88B9-030C-4758-9EF5-BD8B513B5EAC}">
      <dgm:prSet/>
      <dgm:spPr/>
      <dgm:t>
        <a:bodyPr/>
        <a:lstStyle/>
        <a:p>
          <a:endParaRPr lang="en-US"/>
        </a:p>
      </dgm:t>
    </dgm:pt>
    <dgm:pt modelId="{2D86F0BF-08D6-4F02-AB70-2E86A6C8DCFC}" type="parTrans" cxnId="{779B88B9-030C-4758-9EF5-BD8B513B5EAC}">
      <dgm:prSet/>
      <dgm:spPr/>
      <dgm:t>
        <a:bodyPr/>
        <a:lstStyle/>
        <a:p>
          <a:endParaRPr lang="en-US"/>
        </a:p>
      </dgm:t>
    </dgm:pt>
    <dgm:pt modelId="{349821F6-DFCC-4DD8-B51F-C8B8E2BC2560}">
      <dgm:prSet custT="1"/>
      <dgm:spPr/>
      <dgm:t>
        <a:bodyPr/>
        <a:lstStyle/>
        <a:p>
          <a:r>
            <a:rPr lang="en-US" sz="1800" dirty="0" smtClean="0">
              <a:latin typeface="+mj-lt"/>
            </a:rPr>
            <a:t>Information about the file such as format, mime-type, size, fixity, etc.</a:t>
          </a:r>
          <a:endParaRPr lang="en-US" sz="1100" dirty="0"/>
        </a:p>
      </dgm:t>
    </dgm:pt>
    <dgm:pt modelId="{262EF8BB-661D-4D5E-A6F5-8CC2248046F3}" type="sibTrans" cxnId="{FD769255-4BD1-4A5F-845A-1AFE7B08940C}">
      <dgm:prSet/>
      <dgm:spPr/>
      <dgm:t>
        <a:bodyPr/>
        <a:lstStyle/>
        <a:p>
          <a:endParaRPr lang="en-US"/>
        </a:p>
      </dgm:t>
    </dgm:pt>
    <dgm:pt modelId="{77322327-D090-4D58-8118-72895AB2F8C6}" type="parTrans" cxnId="{FD769255-4BD1-4A5F-845A-1AFE7B08940C}">
      <dgm:prSet/>
      <dgm:spPr/>
      <dgm:t>
        <a:bodyPr/>
        <a:lstStyle/>
        <a:p>
          <a:endParaRPr lang="en-US"/>
        </a:p>
      </dgm:t>
    </dgm:pt>
    <dgm:pt modelId="{DB140823-15DB-4D8E-AB17-7D3DD970674C}" type="pres">
      <dgm:prSet presAssocID="{2ADD85C4-75D7-4E52-BB87-016C95EE2FD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C545B63-8D03-4661-894D-F25A2E062A18}" type="pres">
      <dgm:prSet presAssocID="{C3187285-C4AF-41FF-AA6F-3764F7A9B5A3}" presName="node" presStyleLbl="node1" presStyleIdx="0" presStyleCnt="3" custScaleX="891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7ED4A6-52BC-4ADF-8923-932E5769B175}" type="pres">
      <dgm:prSet presAssocID="{D98D207F-5EB0-4D54-8B5A-7D64FAF79288}" presName="sibTrans" presStyleCnt="0"/>
      <dgm:spPr/>
      <dgm:t>
        <a:bodyPr/>
        <a:lstStyle/>
        <a:p>
          <a:endParaRPr lang="en-US"/>
        </a:p>
      </dgm:t>
    </dgm:pt>
    <dgm:pt modelId="{1453EF4C-B305-47EE-9FDA-11C1CC06D9B3}" type="pres">
      <dgm:prSet presAssocID="{ACCA1B44-678E-43AA-98D7-21CB72F8960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7E0A3E-C4B8-478B-AE34-9CD5C07BFAE2}" type="pres">
      <dgm:prSet presAssocID="{A38BE526-67E0-402A-A435-72E4AB6C1841}" presName="sibTrans" presStyleCnt="0"/>
      <dgm:spPr/>
      <dgm:t>
        <a:bodyPr/>
        <a:lstStyle/>
        <a:p>
          <a:endParaRPr lang="en-US"/>
        </a:p>
      </dgm:t>
    </dgm:pt>
    <dgm:pt modelId="{2C647585-841C-4D9E-88AA-39D9CB57D836}" type="pres">
      <dgm:prSet presAssocID="{91F455EE-A8C3-4ABF-9321-AC1E9282DCA0}" presName="node" presStyleLbl="node1" presStyleIdx="2" presStyleCnt="3" custScaleX="703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A7F4F5-5A86-4A7C-952F-24808276E625}" type="presOf" srcId="{ACCA1B44-678E-43AA-98D7-21CB72F89606}" destId="{1453EF4C-B305-47EE-9FDA-11C1CC06D9B3}" srcOrd="0" destOrd="0" presId="urn:microsoft.com/office/officeart/2005/8/layout/hList6"/>
    <dgm:cxn modelId="{DD732181-4C02-4B3C-A616-E994C5BDECB6}" type="presOf" srcId="{C3187285-C4AF-41FF-AA6F-3764F7A9B5A3}" destId="{2C545B63-8D03-4661-894D-F25A2E062A18}" srcOrd="0" destOrd="0" presId="urn:microsoft.com/office/officeart/2005/8/layout/hList6"/>
    <dgm:cxn modelId="{79042859-9B91-4B42-8141-E50F1834EF68}" srcId="{91F455EE-A8C3-4ABF-9321-AC1E9282DCA0}" destId="{267EA257-FBA3-4835-AB91-621570CB3A5C}" srcOrd="3" destOrd="0" parTransId="{39AB49AE-9249-4C3F-8D97-99315C54C58A}" sibTransId="{46BC15E1-BC2F-4FFF-8076-036E76E80381}"/>
    <dgm:cxn modelId="{FD769255-4BD1-4A5F-845A-1AFE7B08940C}" srcId="{ACCA1B44-678E-43AA-98D7-21CB72F89606}" destId="{349821F6-DFCC-4DD8-B51F-C8B8E2BC2560}" srcOrd="0" destOrd="0" parTransId="{77322327-D090-4D58-8118-72895AB2F8C6}" sibTransId="{262EF8BB-661D-4D5E-A6F5-8CC2248046F3}"/>
    <dgm:cxn modelId="{1AF9B3E0-5D6F-46E2-B958-AE2E4DA62B17}" type="presOf" srcId="{162E8A2E-CC19-4EAE-A496-4FB47573A754}" destId="{2C647585-841C-4D9E-88AA-39D9CB57D836}" srcOrd="0" destOrd="2" presId="urn:microsoft.com/office/officeart/2005/8/layout/hList6"/>
    <dgm:cxn modelId="{83574EDD-D3F5-48F1-8E0A-10BABAA85D66}" srcId="{C3187285-C4AF-41FF-AA6F-3764F7A9B5A3}" destId="{4A988CB7-C7CF-4524-8B76-192904CDC31D}" srcOrd="0" destOrd="0" parTransId="{ED295601-5156-45E6-BA0D-B706A22CCB80}" sibTransId="{79864FB7-8A5A-435E-B318-EA4B8E25C382}"/>
    <dgm:cxn modelId="{779B88B9-030C-4758-9EF5-BD8B513B5EAC}" srcId="{91F455EE-A8C3-4ABF-9321-AC1E9282DCA0}" destId="{BDDAB98F-F8FC-4A71-9D2F-8B24BBC9490F}" srcOrd="0" destOrd="0" parTransId="{2D86F0BF-08D6-4F02-AB70-2E86A6C8DCFC}" sibTransId="{888CE896-19F6-4DC7-960D-7779ACC20CC7}"/>
    <dgm:cxn modelId="{5BCBA42A-9CD2-42A6-8289-02B331D497A6}" type="presOf" srcId="{267EA257-FBA3-4835-AB91-621570CB3A5C}" destId="{2C647585-841C-4D9E-88AA-39D9CB57D836}" srcOrd="0" destOrd="4" presId="urn:microsoft.com/office/officeart/2005/8/layout/hList6"/>
    <dgm:cxn modelId="{3282C03F-23F1-4D5B-B025-54041A478663}" srcId="{2ADD85C4-75D7-4E52-BB87-016C95EE2FDC}" destId="{91F455EE-A8C3-4ABF-9321-AC1E9282DCA0}" srcOrd="2" destOrd="0" parTransId="{3CB8C0F2-C65F-4C69-90B0-0B0D60EA486D}" sibTransId="{F5E6C1B1-16DE-4342-B1BE-066AF2E91EFD}"/>
    <dgm:cxn modelId="{01E84028-F555-44E4-B94E-9D2CD3060304}" type="presOf" srcId="{2ADD85C4-75D7-4E52-BB87-016C95EE2FDC}" destId="{DB140823-15DB-4D8E-AB17-7D3DD970674C}" srcOrd="0" destOrd="0" presId="urn:microsoft.com/office/officeart/2005/8/layout/hList6"/>
    <dgm:cxn modelId="{CAA1FC4A-A17B-4A03-95E7-144561C6E48B}" type="presOf" srcId="{80C17D33-B8D8-4C48-95E3-8521C7144E8A}" destId="{2C647585-841C-4D9E-88AA-39D9CB57D836}" srcOrd="0" destOrd="3" presId="urn:microsoft.com/office/officeart/2005/8/layout/hList6"/>
    <dgm:cxn modelId="{E47E84C4-F119-4B43-8C20-AFAEEC426015}" type="presOf" srcId="{349821F6-DFCC-4DD8-B51F-C8B8E2BC2560}" destId="{1453EF4C-B305-47EE-9FDA-11C1CC06D9B3}" srcOrd="0" destOrd="1" presId="urn:microsoft.com/office/officeart/2005/8/layout/hList6"/>
    <dgm:cxn modelId="{9D9008A9-8CE1-478A-8640-5CE50303F280}" srcId="{91F455EE-A8C3-4ABF-9321-AC1E9282DCA0}" destId="{80C17D33-B8D8-4C48-95E3-8521C7144E8A}" srcOrd="2" destOrd="0" parTransId="{6A929F90-375F-45E9-9B33-B2A64F763BAF}" sibTransId="{BE6832AD-8F9A-4112-9516-EF90892FA521}"/>
    <dgm:cxn modelId="{4924CC96-85DA-4A20-8351-6BD080C967F7}" type="presOf" srcId="{4A988CB7-C7CF-4524-8B76-192904CDC31D}" destId="{2C545B63-8D03-4661-894D-F25A2E062A18}" srcOrd="0" destOrd="1" presId="urn:microsoft.com/office/officeart/2005/8/layout/hList6"/>
    <dgm:cxn modelId="{7BDD6E8B-1108-4CD3-8F10-BB5A9A1F6EDA}" srcId="{91F455EE-A8C3-4ABF-9321-AC1E9282DCA0}" destId="{162E8A2E-CC19-4EAE-A496-4FB47573A754}" srcOrd="1" destOrd="0" parTransId="{D1C1B85A-4DA6-4DE2-B9BB-2DEE7195527A}" sibTransId="{54E243D2-A528-4008-9D08-37A41D57E8CA}"/>
    <dgm:cxn modelId="{96663E04-3A43-406C-A3D1-CA943F0C777F}" srcId="{2ADD85C4-75D7-4E52-BB87-016C95EE2FDC}" destId="{C3187285-C4AF-41FF-AA6F-3764F7A9B5A3}" srcOrd="0" destOrd="0" parTransId="{928C8E2B-231D-420D-8B16-68F94744B2AD}" sibTransId="{D98D207F-5EB0-4D54-8B5A-7D64FAF79288}"/>
    <dgm:cxn modelId="{DEA0E0C8-6815-49A6-8717-553A6AE21EDA}" type="presOf" srcId="{BDDAB98F-F8FC-4A71-9D2F-8B24BBC9490F}" destId="{2C647585-841C-4D9E-88AA-39D9CB57D836}" srcOrd="0" destOrd="1" presId="urn:microsoft.com/office/officeart/2005/8/layout/hList6"/>
    <dgm:cxn modelId="{EABD13F6-9E88-4587-9CEB-CF82B4FBD481}" type="presOf" srcId="{91F455EE-A8C3-4ABF-9321-AC1E9282DCA0}" destId="{2C647585-841C-4D9E-88AA-39D9CB57D836}" srcOrd="0" destOrd="0" presId="urn:microsoft.com/office/officeart/2005/8/layout/hList6"/>
    <dgm:cxn modelId="{78660A0C-97A7-43CC-ACC5-323B0E586E0D}" srcId="{2ADD85C4-75D7-4E52-BB87-016C95EE2FDC}" destId="{ACCA1B44-678E-43AA-98D7-21CB72F89606}" srcOrd="1" destOrd="0" parTransId="{C190B5BF-1634-4CCE-9E20-326542498604}" sibTransId="{A38BE526-67E0-402A-A435-72E4AB6C1841}"/>
    <dgm:cxn modelId="{5593D9EF-B9E6-4FE1-93F3-78B22E199F7D}" type="presParOf" srcId="{DB140823-15DB-4D8E-AB17-7D3DD970674C}" destId="{2C545B63-8D03-4661-894D-F25A2E062A18}" srcOrd="0" destOrd="0" presId="urn:microsoft.com/office/officeart/2005/8/layout/hList6"/>
    <dgm:cxn modelId="{82C1B2EF-40E1-47C5-9FFF-45D5F786F8DC}" type="presParOf" srcId="{DB140823-15DB-4D8E-AB17-7D3DD970674C}" destId="{907ED4A6-52BC-4ADF-8923-932E5769B175}" srcOrd="1" destOrd="0" presId="urn:microsoft.com/office/officeart/2005/8/layout/hList6"/>
    <dgm:cxn modelId="{4462B859-C52F-4D66-A898-4CB9EDDB4015}" type="presParOf" srcId="{DB140823-15DB-4D8E-AB17-7D3DD970674C}" destId="{1453EF4C-B305-47EE-9FDA-11C1CC06D9B3}" srcOrd="2" destOrd="0" presId="urn:microsoft.com/office/officeart/2005/8/layout/hList6"/>
    <dgm:cxn modelId="{0AC2D964-0C82-4950-AAF5-EDEB5CCAE64A}" type="presParOf" srcId="{DB140823-15DB-4D8E-AB17-7D3DD970674C}" destId="{BD7E0A3E-C4B8-478B-AE34-9CD5C07BFAE2}" srcOrd="3" destOrd="0" presId="urn:microsoft.com/office/officeart/2005/8/layout/hList6"/>
    <dgm:cxn modelId="{64D3BC04-AE06-41A5-BFA6-4BCC288A4D15}" type="presParOf" srcId="{DB140823-15DB-4D8E-AB17-7D3DD970674C}" destId="{2C647585-841C-4D9E-88AA-39D9CB57D836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DD85C4-75D7-4E52-BB87-016C95EE2FDC}" type="doc">
      <dgm:prSet loTypeId="urn:microsoft.com/office/officeart/2005/8/layout/hList6" loCatId="list" qsTypeId="urn:microsoft.com/office/officeart/2005/8/quickstyle/simple2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91F455EE-A8C3-4ABF-9321-AC1E9282DCA0}">
      <dgm:prSet custT="1"/>
      <dgm:spPr/>
      <dgm:t>
        <a:bodyPr/>
        <a:lstStyle/>
        <a:p>
          <a:r>
            <a:rPr lang="en-US" sz="1800" b="1" dirty="0" smtClean="0">
              <a:latin typeface="+mj-lt"/>
            </a:rPr>
            <a:t>Supplemental Material Type</a:t>
          </a:r>
          <a:endParaRPr lang="en-US" sz="1800" b="1" dirty="0">
            <a:latin typeface="+mj-lt"/>
          </a:endParaRPr>
        </a:p>
      </dgm:t>
    </dgm:pt>
    <dgm:pt modelId="{3CB8C0F2-C65F-4C69-90B0-0B0D60EA486D}" type="parTrans" cxnId="{3282C03F-23F1-4D5B-B025-54041A478663}">
      <dgm:prSet/>
      <dgm:spPr/>
      <dgm:t>
        <a:bodyPr/>
        <a:lstStyle/>
        <a:p>
          <a:endParaRPr lang="en-US"/>
        </a:p>
      </dgm:t>
    </dgm:pt>
    <dgm:pt modelId="{F5E6C1B1-16DE-4342-B1BE-066AF2E91EFD}" type="sibTrans" cxnId="{3282C03F-23F1-4D5B-B025-54041A478663}">
      <dgm:prSet/>
      <dgm:spPr/>
      <dgm:t>
        <a:bodyPr/>
        <a:lstStyle/>
        <a:p>
          <a:endParaRPr lang="en-US"/>
        </a:p>
      </dgm:t>
    </dgm:pt>
    <dgm:pt modelId="{BDDAB98F-F8FC-4A71-9D2F-8B24BBC9490F}">
      <dgm:prSet/>
      <dgm:spPr/>
      <dgm:t>
        <a:bodyPr/>
        <a:lstStyle/>
        <a:p>
          <a:endParaRPr lang="en-US" sz="700" dirty="0"/>
        </a:p>
      </dgm:t>
    </dgm:pt>
    <dgm:pt modelId="{2D86F0BF-08D6-4F02-AB70-2E86A6C8DCFC}" type="parTrans" cxnId="{779B88B9-030C-4758-9EF5-BD8B513B5EAC}">
      <dgm:prSet/>
      <dgm:spPr/>
      <dgm:t>
        <a:bodyPr/>
        <a:lstStyle/>
        <a:p>
          <a:endParaRPr lang="en-US"/>
        </a:p>
      </dgm:t>
    </dgm:pt>
    <dgm:pt modelId="{888CE896-19F6-4DC7-960D-7779ACC20CC7}" type="sibTrans" cxnId="{779B88B9-030C-4758-9EF5-BD8B513B5EAC}">
      <dgm:prSet/>
      <dgm:spPr/>
      <dgm:t>
        <a:bodyPr/>
        <a:lstStyle/>
        <a:p>
          <a:endParaRPr lang="en-US"/>
        </a:p>
      </dgm:t>
    </dgm:pt>
    <dgm:pt modelId="{80C17D33-B8D8-4C48-95E3-8521C7144E8A}">
      <dgm:prSet/>
      <dgm:spPr/>
      <dgm:t>
        <a:bodyPr/>
        <a:lstStyle/>
        <a:p>
          <a:endParaRPr lang="en-US" sz="700" dirty="0"/>
        </a:p>
      </dgm:t>
    </dgm:pt>
    <dgm:pt modelId="{6A929F90-375F-45E9-9B33-B2A64F763BAF}" type="parTrans" cxnId="{9D9008A9-8CE1-478A-8640-5CE50303F280}">
      <dgm:prSet/>
      <dgm:spPr/>
      <dgm:t>
        <a:bodyPr/>
        <a:lstStyle/>
        <a:p>
          <a:endParaRPr lang="en-US"/>
        </a:p>
      </dgm:t>
    </dgm:pt>
    <dgm:pt modelId="{BE6832AD-8F9A-4112-9516-EF90892FA521}" type="sibTrans" cxnId="{9D9008A9-8CE1-478A-8640-5CE50303F280}">
      <dgm:prSet/>
      <dgm:spPr/>
      <dgm:t>
        <a:bodyPr/>
        <a:lstStyle/>
        <a:p>
          <a:endParaRPr lang="en-US"/>
        </a:p>
      </dgm:t>
    </dgm:pt>
    <dgm:pt modelId="{B96FBCFA-9CD7-46D3-8BEC-6BDB23D4D207}">
      <dgm:prSet custT="1"/>
      <dgm:spPr/>
      <dgm:t>
        <a:bodyPr/>
        <a:lstStyle/>
        <a:p>
          <a:r>
            <a:rPr lang="en-US" sz="1800" dirty="0" smtClean="0">
              <a:latin typeface="+mj-lt"/>
            </a:rPr>
            <a:t>Additional or Integral</a:t>
          </a:r>
          <a:endParaRPr lang="en-US" sz="1800" dirty="0">
            <a:latin typeface="+mj-lt"/>
          </a:endParaRPr>
        </a:p>
      </dgm:t>
    </dgm:pt>
    <dgm:pt modelId="{CF7D4A34-C4A3-43CD-8AD7-1AD63710A876}" type="parTrans" cxnId="{89A10395-29FB-4652-9223-351AB1A2D6FD}">
      <dgm:prSet/>
      <dgm:spPr/>
      <dgm:t>
        <a:bodyPr/>
        <a:lstStyle/>
        <a:p>
          <a:endParaRPr lang="en-US"/>
        </a:p>
      </dgm:t>
    </dgm:pt>
    <dgm:pt modelId="{174DFF7C-02E3-46DF-8B7C-0A02A7DD40B9}" type="sibTrans" cxnId="{89A10395-29FB-4652-9223-351AB1A2D6FD}">
      <dgm:prSet/>
      <dgm:spPr/>
      <dgm:t>
        <a:bodyPr/>
        <a:lstStyle/>
        <a:p>
          <a:endParaRPr lang="en-US"/>
        </a:p>
      </dgm:t>
    </dgm:pt>
    <dgm:pt modelId="{267EA257-FBA3-4835-AB91-621570CB3A5C}">
      <dgm:prSet/>
      <dgm:spPr/>
      <dgm:t>
        <a:bodyPr/>
        <a:lstStyle/>
        <a:p>
          <a:endParaRPr lang="en-US" sz="700" dirty="0"/>
        </a:p>
      </dgm:t>
    </dgm:pt>
    <dgm:pt modelId="{39AB49AE-9249-4C3F-8D97-99315C54C58A}" type="parTrans" cxnId="{79042859-9B91-4B42-8141-E50F1834EF68}">
      <dgm:prSet/>
      <dgm:spPr/>
      <dgm:t>
        <a:bodyPr/>
        <a:lstStyle/>
        <a:p>
          <a:endParaRPr lang="en-US"/>
        </a:p>
      </dgm:t>
    </dgm:pt>
    <dgm:pt modelId="{46BC15E1-BC2F-4FFF-8076-036E76E80381}" type="sibTrans" cxnId="{79042859-9B91-4B42-8141-E50F1834EF68}">
      <dgm:prSet/>
      <dgm:spPr/>
      <dgm:t>
        <a:bodyPr/>
        <a:lstStyle/>
        <a:p>
          <a:endParaRPr lang="en-US"/>
        </a:p>
      </dgm:t>
    </dgm:pt>
    <dgm:pt modelId="{B489F5D0-F2F4-4B92-8867-0C0BA5F27DB8}" type="pres">
      <dgm:prSet presAssocID="{2ADD85C4-75D7-4E52-BB87-016C95EE2FD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28CC8BC-37D2-41FD-A7FD-CB9FC1A50B52}" type="pres">
      <dgm:prSet presAssocID="{91F455EE-A8C3-4ABF-9321-AC1E9282DCA0}" presName="node" presStyleLbl="node1" presStyleIdx="0" presStyleCnt="1" custLinFactNeighborX="-42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82C03F-23F1-4D5B-B025-54041A478663}" srcId="{2ADD85C4-75D7-4E52-BB87-016C95EE2FDC}" destId="{91F455EE-A8C3-4ABF-9321-AC1E9282DCA0}" srcOrd="0" destOrd="0" parTransId="{3CB8C0F2-C65F-4C69-90B0-0B0D60EA486D}" sibTransId="{F5E6C1B1-16DE-4342-B1BE-066AF2E91EFD}"/>
    <dgm:cxn modelId="{79042859-9B91-4B42-8141-E50F1834EF68}" srcId="{91F455EE-A8C3-4ABF-9321-AC1E9282DCA0}" destId="{267EA257-FBA3-4835-AB91-621570CB3A5C}" srcOrd="3" destOrd="0" parTransId="{39AB49AE-9249-4C3F-8D97-99315C54C58A}" sibTransId="{46BC15E1-BC2F-4FFF-8076-036E76E80381}"/>
    <dgm:cxn modelId="{112D693E-3815-4F2E-920F-5DA04F33F31F}" type="presOf" srcId="{91F455EE-A8C3-4ABF-9321-AC1E9282DCA0}" destId="{228CC8BC-37D2-41FD-A7FD-CB9FC1A50B52}" srcOrd="0" destOrd="0" presId="urn:microsoft.com/office/officeart/2005/8/layout/hList6"/>
    <dgm:cxn modelId="{A7E39C57-AECD-4950-864D-AA80B71BE70D}" type="presOf" srcId="{2ADD85C4-75D7-4E52-BB87-016C95EE2FDC}" destId="{B489F5D0-F2F4-4B92-8867-0C0BA5F27DB8}" srcOrd="0" destOrd="0" presId="urn:microsoft.com/office/officeart/2005/8/layout/hList6"/>
    <dgm:cxn modelId="{9D9008A9-8CE1-478A-8640-5CE50303F280}" srcId="{91F455EE-A8C3-4ABF-9321-AC1E9282DCA0}" destId="{80C17D33-B8D8-4C48-95E3-8521C7144E8A}" srcOrd="2" destOrd="0" parTransId="{6A929F90-375F-45E9-9B33-B2A64F763BAF}" sibTransId="{BE6832AD-8F9A-4112-9516-EF90892FA521}"/>
    <dgm:cxn modelId="{05EA82FF-4C7A-4D0B-AF91-17E2EF330595}" type="presOf" srcId="{BDDAB98F-F8FC-4A71-9D2F-8B24BBC9490F}" destId="{228CC8BC-37D2-41FD-A7FD-CB9FC1A50B52}" srcOrd="0" destOrd="1" presId="urn:microsoft.com/office/officeart/2005/8/layout/hList6"/>
    <dgm:cxn modelId="{779B88B9-030C-4758-9EF5-BD8B513B5EAC}" srcId="{91F455EE-A8C3-4ABF-9321-AC1E9282DCA0}" destId="{BDDAB98F-F8FC-4A71-9D2F-8B24BBC9490F}" srcOrd="0" destOrd="0" parTransId="{2D86F0BF-08D6-4F02-AB70-2E86A6C8DCFC}" sibTransId="{888CE896-19F6-4DC7-960D-7779ACC20CC7}"/>
    <dgm:cxn modelId="{89A10395-29FB-4652-9223-351AB1A2D6FD}" srcId="{91F455EE-A8C3-4ABF-9321-AC1E9282DCA0}" destId="{B96FBCFA-9CD7-46D3-8BEC-6BDB23D4D207}" srcOrd="1" destOrd="0" parTransId="{CF7D4A34-C4A3-43CD-8AD7-1AD63710A876}" sibTransId="{174DFF7C-02E3-46DF-8B7C-0A02A7DD40B9}"/>
    <dgm:cxn modelId="{837E4B94-654F-417F-BF33-615AD3314A19}" type="presOf" srcId="{80C17D33-B8D8-4C48-95E3-8521C7144E8A}" destId="{228CC8BC-37D2-41FD-A7FD-CB9FC1A50B52}" srcOrd="0" destOrd="3" presId="urn:microsoft.com/office/officeart/2005/8/layout/hList6"/>
    <dgm:cxn modelId="{EDC5F796-C769-4064-BE3D-53474C38528D}" type="presOf" srcId="{B96FBCFA-9CD7-46D3-8BEC-6BDB23D4D207}" destId="{228CC8BC-37D2-41FD-A7FD-CB9FC1A50B52}" srcOrd="0" destOrd="2" presId="urn:microsoft.com/office/officeart/2005/8/layout/hList6"/>
    <dgm:cxn modelId="{41D4155B-B889-4E02-AFA4-1976B3783D18}" type="presOf" srcId="{267EA257-FBA3-4835-AB91-621570CB3A5C}" destId="{228CC8BC-37D2-41FD-A7FD-CB9FC1A50B52}" srcOrd="0" destOrd="4" presId="urn:microsoft.com/office/officeart/2005/8/layout/hList6"/>
    <dgm:cxn modelId="{EAECF37D-C329-4380-8FCD-42192EF365FE}" type="presParOf" srcId="{B489F5D0-F2F4-4B92-8867-0C0BA5F27DB8}" destId="{228CC8BC-37D2-41FD-A7FD-CB9FC1A50B52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82BBC5-30C1-4468-BC79-6126BA8A497C}">
      <dsp:nvSpPr>
        <dsp:cNvPr id="0" name=""/>
        <dsp:cNvSpPr/>
      </dsp:nvSpPr>
      <dsp:spPr>
        <a:xfrm rot="16200000">
          <a:off x="-1244037" y="1244433"/>
          <a:ext cx="4419599" cy="1930731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7625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+mj-lt"/>
            </a:rPr>
            <a:t>Article Metadata</a:t>
          </a:r>
          <a:endParaRPr lang="en-US" sz="2000" b="1" kern="1200" dirty="0">
            <a:latin typeface="+mj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Information about the article in which supplementary material resides </a:t>
          </a:r>
          <a:endParaRPr lang="en-US" sz="1800" kern="1200" dirty="0">
            <a:latin typeface="+mj-lt"/>
          </a:endParaRPr>
        </a:p>
      </dsp:txBody>
      <dsp:txXfrm rot="5400000">
        <a:off x="397" y="883919"/>
        <a:ext cx="1930731" cy="2651759"/>
      </dsp:txXfrm>
    </dsp:sp>
    <dsp:sp modelId="{D08F2C61-9E2B-42CF-85E7-56501385CD5A}">
      <dsp:nvSpPr>
        <dsp:cNvPr id="0" name=""/>
        <dsp:cNvSpPr/>
      </dsp:nvSpPr>
      <dsp:spPr>
        <a:xfrm rot="16200000">
          <a:off x="831498" y="1244433"/>
          <a:ext cx="4419599" cy="1930731"/>
        </a:xfrm>
        <a:prstGeom prst="flowChartManualOperation">
          <a:avLst/>
        </a:prstGeom>
        <a:solidFill>
          <a:schemeClr val="accent5">
            <a:hueOff val="3479907"/>
            <a:satOff val="-8347"/>
            <a:lumOff val="654"/>
            <a:alphaOff val="0"/>
          </a:schemeClr>
        </a:solidFill>
        <a:ln w="47625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+mj-lt"/>
            </a:rPr>
            <a:t>Article Identifier</a:t>
          </a:r>
          <a:endParaRPr lang="en-US" sz="2000" b="1" kern="1200" dirty="0">
            <a:latin typeface="+mj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An identifier, likely a DOI, but could contain any other identifier for the article</a:t>
          </a:r>
          <a:endParaRPr lang="en-US" sz="1800" kern="1200" dirty="0">
            <a:latin typeface="+mj-lt"/>
          </a:endParaRPr>
        </a:p>
      </dsp:txBody>
      <dsp:txXfrm rot="5400000">
        <a:off x="2075932" y="883919"/>
        <a:ext cx="1930731" cy="2651759"/>
      </dsp:txXfrm>
    </dsp:sp>
    <dsp:sp modelId="{A2C8CE71-CBE7-4E68-9C54-FBF7FF67DE13}">
      <dsp:nvSpPr>
        <dsp:cNvPr id="0" name=""/>
        <dsp:cNvSpPr/>
      </dsp:nvSpPr>
      <dsp:spPr>
        <a:xfrm rot="16200000">
          <a:off x="2981473" y="1169994"/>
          <a:ext cx="4419599" cy="2079609"/>
        </a:xfrm>
        <a:prstGeom prst="flowChartManualOperation">
          <a:avLst/>
        </a:prstGeom>
        <a:solidFill>
          <a:schemeClr val="accent5">
            <a:hueOff val="6959815"/>
            <a:satOff val="-16693"/>
            <a:lumOff val="1307"/>
            <a:alphaOff val="0"/>
          </a:schemeClr>
        </a:solidFill>
        <a:ln w="47625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+mj-lt"/>
            </a:rPr>
            <a:t>Supplemental Material Descriptive Metadata</a:t>
          </a:r>
          <a:endParaRPr lang="en-US" sz="2000" b="1" kern="1200" dirty="0">
            <a:latin typeface="+mj-lt"/>
          </a:endParaRPr>
        </a:p>
        <a:p>
          <a:pPr marL="236538" lvl="1" indent="-236538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+mj-lt"/>
            </a:rPr>
            <a:t>Descriptive data of all or some of the supplemental material </a:t>
          </a:r>
          <a:endParaRPr lang="en-US" sz="1800" kern="1200" dirty="0">
            <a:latin typeface="+mj-lt"/>
          </a:endParaRPr>
        </a:p>
      </dsp:txBody>
      <dsp:txXfrm rot="5400000">
        <a:off x="4151468" y="883919"/>
        <a:ext cx="2079609" cy="2651759"/>
      </dsp:txXfrm>
    </dsp:sp>
    <dsp:sp modelId="{3FC07ABD-3B6D-4CEA-9746-B636D025F376}">
      <dsp:nvSpPr>
        <dsp:cNvPr id="0" name=""/>
        <dsp:cNvSpPr/>
      </dsp:nvSpPr>
      <dsp:spPr>
        <a:xfrm rot="16200000">
          <a:off x="5131449" y="1244433"/>
          <a:ext cx="4419599" cy="1930731"/>
        </a:xfrm>
        <a:prstGeom prst="flowChartManualOperation">
          <a:avLst/>
        </a:prstGeom>
        <a:solidFill>
          <a:schemeClr val="accent5">
            <a:hueOff val="10439722"/>
            <a:satOff val="-25040"/>
            <a:lumOff val="1961"/>
            <a:alphaOff val="0"/>
          </a:schemeClr>
        </a:solidFill>
        <a:ln w="47625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+mj-lt"/>
            </a:rPr>
            <a:t>Supplemental Material Identifier</a:t>
          </a:r>
          <a:endParaRPr lang="en-US" sz="2000" b="1" kern="1200" dirty="0">
            <a:latin typeface="+mj-lt"/>
          </a:endParaRPr>
        </a:p>
        <a:p>
          <a:pPr marL="63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+mj-lt"/>
            </a:rPr>
            <a:t>An identifier, possibly a DOI or something domain specific</a:t>
          </a:r>
          <a:endParaRPr lang="en-US" sz="2000" kern="1200" dirty="0">
            <a:latin typeface="+mj-lt"/>
          </a:endParaRPr>
        </a:p>
        <a:p>
          <a:pPr marL="236538" lvl="1" indent="-236538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>
            <a:latin typeface="+mj-lt"/>
          </a:endParaRPr>
        </a:p>
        <a:p>
          <a:pPr marL="57150" lvl="1" indent="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500" kern="1200" dirty="0"/>
        </a:p>
        <a:p>
          <a:pPr marL="57150" lvl="1" indent="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500" kern="1200" dirty="0"/>
        </a:p>
      </dsp:txBody>
      <dsp:txXfrm rot="5400000">
        <a:off x="6375883" y="883919"/>
        <a:ext cx="1930731" cy="26517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545B63-8D03-4661-894D-F25A2E062A18}">
      <dsp:nvSpPr>
        <dsp:cNvPr id="0" name=""/>
        <dsp:cNvSpPr/>
      </dsp:nvSpPr>
      <dsp:spPr>
        <a:xfrm rot="16200000">
          <a:off x="-1136974" y="1137982"/>
          <a:ext cx="4419600" cy="2143635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7625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+mj-lt"/>
            </a:rPr>
            <a:t>Supplemental Material Object Metadata</a:t>
          </a:r>
          <a:endParaRPr lang="en-US" sz="2000" b="1" kern="1200" dirty="0">
            <a:latin typeface="+mj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+mj-lt"/>
            </a:rPr>
            <a:t>Metadata related to a particular piece of supplementary material</a:t>
          </a:r>
          <a:endParaRPr lang="en-US" sz="1800" kern="1200" dirty="0">
            <a:latin typeface="+mj-lt"/>
          </a:endParaRPr>
        </a:p>
      </dsp:txBody>
      <dsp:txXfrm rot="5400000">
        <a:off x="1008" y="883920"/>
        <a:ext cx="2143635" cy="2651760"/>
      </dsp:txXfrm>
    </dsp:sp>
    <dsp:sp modelId="{1453EF4C-B305-47EE-9FDA-11C1CC06D9B3}">
      <dsp:nvSpPr>
        <dsp:cNvPr id="0" name=""/>
        <dsp:cNvSpPr/>
      </dsp:nvSpPr>
      <dsp:spPr>
        <a:xfrm rot="16200000">
          <a:off x="1317523" y="1007469"/>
          <a:ext cx="4419600" cy="2404661"/>
        </a:xfrm>
        <a:prstGeom prst="flowChartManualOperation">
          <a:avLst/>
        </a:prstGeom>
        <a:solidFill>
          <a:schemeClr val="accent5">
            <a:hueOff val="5219861"/>
            <a:satOff val="-12520"/>
            <a:lumOff val="980"/>
            <a:alphaOff val="0"/>
          </a:schemeClr>
        </a:solidFill>
        <a:ln w="47625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+mj-lt"/>
            </a:rPr>
            <a:t>Supplemental Material Physical Metadata</a:t>
          </a:r>
          <a:endParaRPr lang="en-US" sz="2000" b="1" kern="1200" dirty="0">
            <a:latin typeface="+mj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+mj-lt"/>
            </a:rPr>
            <a:t>Information about the file such as format, mime-type, size, fixity, etc.</a:t>
          </a:r>
          <a:endParaRPr lang="en-US" sz="1100" kern="1200" dirty="0"/>
        </a:p>
      </dsp:txBody>
      <dsp:txXfrm rot="5400000">
        <a:off x="2324992" y="883920"/>
        <a:ext cx="2404661" cy="2651760"/>
      </dsp:txXfrm>
    </dsp:sp>
    <dsp:sp modelId="{2C647585-841C-4D9E-88AA-39D9CB57D836}">
      <dsp:nvSpPr>
        <dsp:cNvPr id="0" name=""/>
        <dsp:cNvSpPr/>
      </dsp:nvSpPr>
      <dsp:spPr>
        <a:xfrm rot="16200000">
          <a:off x="3545465" y="1364537"/>
          <a:ext cx="4419600" cy="1690524"/>
        </a:xfrm>
        <a:prstGeom prst="flowChartManualOperation">
          <a:avLst/>
        </a:prstGeom>
        <a:solidFill>
          <a:schemeClr val="accent5">
            <a:hueOff val="10439722"/>
            <a:satOff val="-25040"/>
            <a:lumOff val="1961"/>
            <a:alphaOff val="0"/>
          </a:schemeClr>
        </a:solidFill>
        <a:ln w="47625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+mj-lt"/>
            </a:rPr>
            <a:t>Format</a:t>
          </a:r>
          <a:endParaRPr lang="en-US" sz="1800" b="1" kern="1200" dirty="0">
            <a:latin typeface="+mj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+mj-lt"/>
            </a:rPr>
            <a:t>File format, preferably from a public format registry</a:t>
          </a:r>
          <a:endParaRPr lang="en-US" sz="7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>
            <a:latin typeface="+mj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>
            <a:latin typeface="+mj-lt"/>
          </a:endParaRP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700" kern="1200" dirty="0"/>
        </a:p>
      </dsp:txBody>
      <dsp:txXfrm rot="5400000">
        <a:off x="4910003" y="883919"/>
        <a:ext cx="1690524" cy="26517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8CC8BC-37D2-41FD-A7FD-CB9FC1A50B52}">
      <dsp:nvSpPr>
        <dsp:cNvPr id="0" name=""/>
        <dsp:cNvSpPr/>
      </dsp:nvSpPr>
      <dsp:spPr>
        <a:xfrm rot="16200000">
          <a:off x="-1181100" y="1181100"/>
          <a:ext cx="4191000" cy="1828800"/>
        </a:xfrm>
        <a:prstGeom prst="flowChartManualOperation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47625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+mj-lt"/>
            </a:rPr>
            <a:t>Supplemental Material Type</a:t>
          </a:r>
          <a:endParaRPr lang="en-US" sz="1800" b="1" kern="1200" dirty="0">
            <a:latin typeface="+mj-lt"/>
          </a:endParaRP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7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+mj-lt"/>
            </a:rPr>
            <a:t>Additional or Integral</a:t>
          </a:r>
          <a:endParaRPr lang="en-US" sz="1800" kern="1200" dirty="0">
            <a:latin typeface="+mj-lt"/>
          </a:endParaRP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700" kern="1200" dirty="0"/>
        </a:p>
      </dsp:txBody>
      <dsp:txXfrm rot="5400000">
        <a:off x="0" y="838200"/>
        <a:ext cx="1828800" cy="2514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5" tIns="46588" rIns="93175" bIns="4658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5" tIns="46588" rIns="93175" bIns="46588" rtlCol="0"/>
          <a:lstStyle>
            <a:lvl1pPr algn="r">
              <a:defRPr sz="1200"/>
            </a:lvl1pPr>
          </a:lstStyle>
          <a:p>
            <a:fld id="{C6005FA8-C84F-4E1B-903E-7A3DF6E4922F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5" tIns="46588" rIns="93175" bIns="4658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5" tIns="46588" rIns="93175" bIns="46588" rtlCol="0" anchor="b"/>
          <a:lstStyle>
            <a:lvl1pPr algn="r">
              <a:defRPr sz="1200"/>
            </a:lvl1pPr>
          </a:lstStyle>
          <a:p>
            <a:fld id="{582C0102-26F1-47E7-B491-E89AF6E5E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31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5" tIns="46588" rIns="93175" bIns="4658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5" tIns="46588" rIns="93175" bIns="46588" rtlCol="0"/>
          <a:lstStyle>
            <a:lvl1pPr algn="r">
              <a:defRPr sz="1200"/>
            </a:lvl1pPr>
          </a:lstStyle>
          <a:p>
            <a:fld id="{0C625D11-A2EA-4DA3-9E92-35ABFF39CA0A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5" tIns="46588" rIns="93175" bIns="4658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5" tIns="46588" rIns="93175" bIns="4658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5" tIns="46588" rIns="93175" bIns="4658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5" tIns="46588" rIns="93175" bIns="46588" rtlCol="0" anchor="b"/>
          <a:lstStyle>
            <a:lvl1pPr algn="r">
              <a:defRPr sz="1200"/>
            </a:lvl1pPr>
          </a:lstStyle>
          <a:p>
            <a:fld id="{3C5CA4E1-B149-4C1F-91DC-BCCAA44A4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2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787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28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875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1746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71600" lvl="3" indent="0">
              <a:buFont typeface="Arial" pitchFamily="34" charset="0"/>
              <a:buNone/>
            </a:pP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352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767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296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199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0687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2041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8681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042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9265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4450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5070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8268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0552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5946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66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3257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798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8112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5202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2516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908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7118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CA4E1-B149-4C1F-91DC-BCCAA44A45C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74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64FBD5D-132C-4217-916D-47EC35FF907D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4FDC1BB-BB71-426B-838A-A2C70FF2ED3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FBD5D-132C-4217-916D-47EC35FF907D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C1BB-BB71-426B-838A-A2C70FF2ED3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64FBD5D-132C-4217-916D-47EC35FF907D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4FDC1BB-BB71-426B-838A-A2C70FF2ED3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FBD5D-132C-4217-916D-47EC35FF907D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C1BB-BB71-426B-838A-A2C70FF2ED3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FBD5D-132C-4217-916D-47EC35FF907D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C1BB-BB71-426B-838A-A2C70FF2ED3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FBD5D-132C-4217-916D-47EC35FF907D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C1BB-BB71-426B-838A-A2C70FF2ED3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FBD5D-132C-4217-916D-47EC35FF907D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C1BB-BB71-426B-838A-A2C70FF2ED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FBD5D-132C-4217-916D-47EC35FF907D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4FDC1BB-BB71-426B-838A-A2C70FF2ED3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FBD5D-132C-4217-916D-47EC35FF907D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C1BB-BB71-426B-838A-A2C70FF2ED3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FBD5D-132C-4217-916D-47EC35FF907D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C1BB-BB71-426B-838A-A2C70FF2ED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FBD5D-132C-4217-916D-47EC35FF907D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4FDC1BB-BB71-426B-838A-A2C70FF2ED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064FBD5D-132C-4217-916D-47EC35FF907D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44FDC1BB-BB71-426B-838A-A2C70FF2ED3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dtd.nlm.nih.gov/ncbi/supmatext/sampleFileXML/index.htm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ciencedirect.com/science/article/pii/S0960982211002910" TargetMode="Externa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dtd.nlm.nih.gov/ncbi/supmatext/sampleFileXML/index.htm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dtd.nlm.nih.gov/ncbi/supmatext/sampleFileXML/index.html" TargetMode="Externa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dtd.nlm.nih.gov/ncbi/supmatext/sampleFileXML/index.html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ciencemag.org/content/340/6138/1314/suppl/DC1" TargetMode="Externa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dtd.nlm.nih.gov/ncbi/supmatext/sampleFileXML/index.html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dtd.nlm.nih.gov/ncbi/supmatex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4343400"/>
            <a:ext cx="8610600" cy="1981200"/>
          </a:xfrm>
        </p:spPr>
        <p:txBody>
          <a:bodyPr/>
          <a:lstStyle/>
          <a:p>
            <a:r>
              <a:rPr lang="en-US" dirty="0" smtClean="0"/>
              <a:t>Karen Gutzman, Washington University in St. Louis</a:t>
            </a:r>
          </a:p>
          <a:p>
            <a:r>
              <a:rPr lang="en-US" dirty="0" smtClean="0"/>
              <a:t>Kimberly A. Tryka, NCBI/NLM/NIH</a:t>
            </a:r>
          </a:p>
          <a:p>
            <a:r>
              <a:rPr lang="en-US" dirty="0" smtClean="0"/>
              <a:t>April 2, 2014</a:t>
            </a:r>
          </a:p>
          <a:p>
            <a:r>
              <a:rPr lang="en-US" dirty="0" smtClean="0"/>
              <a:t>JATS CON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00200"/>
            <a:ext cx="6781800" cy="1219199"/>
          </a:xfrm>
        </p:spPr>
        <p:txBody>
          <a:bodyPr>
            <a:noAutofit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Journal Article Tag Suite (JATS) extension to support NISO’s Recommended Practices for Online Supplemental Journal Article Materials </a:t>
            </a:r>
          </a:p>
        </p:txBody>
      </p:sp>
    </p:spTree>
    <p:extLst>
      <p:ext uri="{BB962C8B-B14F-4D97-AF65-F5344CB8AC3E}">
        <p14:creationId xmlns:p14="http://schemas.microsoft.com/office/powerpoint/2010/main" val="19509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917192"/>
            <a:ext cx="8407893" cy="4407408"/>
          </a:xfrm>
        </p:spPr>
        <p:txBody>
          <a:bodyPr/>
          <a:lstStyle/>
          <a:p>
            <a:r>
              <a:rPr lang="en-US" sz="2400" dirty="0" smtClean="0"/>
              <a:t>NISO’s Recommended Practices for Online Supplemental Journal Article Materials </a:t>
            </a:r>
          </a:p>
          <a:p>
            <a:pPr lvl="1"/>
            <a:r>
              <a:rPr lang="en-US" sz="2000" dirty="0" smtClean="0"/>
              <a:t>Referred to as NISO RP </a:t>
            </a:r>
          </a:p>
          <a:p>
            <a:endParaRPr lang="en-US" sz="2400" dirty="0" smtClean="0"/>
          </a:p>
          <a:p>
            <a:r>
              <a:rPr lang="en-US" sz="2400" dirty="0" smtClean="0"/>
              <a:t>An Extension to JATS</a:t>
            </a:r>
          </a:p>
          <a:p>
            <a:pPr lvl="1"/>
            <a:r>
              <a:rPr lang="en-US" sz="2000" dirty="0" smtClean="0"/>
              <a:t>Constraints used during modeling process</a:t>
            </a:r>
          </a:p>
          <a:p>
            <a:pPr lvl="1"/>
            <a:r>
              <a:rPr lang="en-US" sz="2000" dirty="0" smtClean="0"/>
              <a:t>Schematic of Extension</a:t>
            </a:r>
          </a:p>
          <a:p>
            <a:endParaRPr lang="en-US" sz="2400" dirty="0" smtClean="0"/>
          </a:p>
          <a:p>
            <a:r>
              <a:rPr lang="en-US" sz="2400" dirty="0" smtClean="0"/>
              <a:t>Discussion on Extension</a:t>
            </a:r>
          </a:p>
          <a:p>
            <a:pPr lvl="1"/>
            <a:r>
              <a:rPr lang="en-US" sz="2000" dirty="0" smtClean="0"/>
              <a:t>What does this solve?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7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8001000" cy="2286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“Recommendations on metadata needed to manage the Supplemental Materials throughout their lifecycle.”</a:t>
            </a:r>
          </a:p>
          <a:p>
            <a:pPr lvl="1"/>
            <a:r>
              <a:rPr lang="en-US" sz="2000" dirty="0" smtClean="0"/>
              <a:t>Required and Optional metadata</a:t>
            </a:r>
          </a:p>
          <a:p>
            <a:pPr lvl="1"/>
            <a:r>
              <a:rPr lang="en-US" sz="2000" dirty="0" smtClean="0"/>
              <a:t>Non-normative DTD</a:t>
            </a:r>
            <a:endParaRPr lang="en-US" sz="2000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NISO/NFAIS </a:t>
            </a:r>
            <a:br>
              <a:rPr lang="en-US" sz="3600" dirty="0" smtClean="0"/>
            </a:br>
            <a:r>
              <a:rPr lang="en-US" sz="3600" dirty="0" smtClean="0"/>
              <a:t>“Recommended Practices”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1231900" y="4020752"/>
            <a:ext cx="6248400" cy="21692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498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975726104"/>
              </p:ext>
            </p:extLst>
          </p:nvPr>
        </p:nvGraphicFramePr>
        <p:xfrm>
          <a:off x="455989" y="1905001"/>
          <a:ext cx="8307011" cy="4419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33185" y="381000"/>
            <a:ext cx="8229600" cy="1143000"/>
          </a:xfrm>
        </p:spPr>
        <p:txBody>
          <a:bodyPr/>
          <a:lstStyle/>
          <a:p>
            <a:r>
              <a:rPr lang="en-US" dirty="0" smtClean="0"/>
              <a:t>Required metadata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46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Required metadata, cont.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250345694"/>
              </p:ext>
            </p:extLst>
          </p:nvPr>
        </p:nvGraphicFramePr>
        <p:xfrm>
          <a:off x="304800" y="1981200"/>
          <a:ext cx="6601536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221603205"/>
              </p:ext>
            </p:extLst>
          </p:nvPr>
        </p:nvGraphicFramePr>
        <p:xfrm>
          <a:off x="7086600" y="1905000"/>
          <a:ext cx="18288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11005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752600"/>
            <a:ext cx="8305800" cy="5334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As </a:t>
            </a:r>
            <a:r>
              <a:rPr lang="en-US" dirty="0"/>
              <a:t>part of Supplemental Material Object Metadata</a:t>
            </a:r>
          </a:p>
          <a:p>
            <a:pPr lvl="1"/>
            <a:r>
              <a:rPr lang="en-US" dirty="0" smtClean="0"/>
              <a:t>Supplemental </a:t>
            </a:r>
            <a:r>
              <a:rPr lang="en-US" dirty="0"/>
              <a:t>Material Label</a:t>
            </a:r>
          </a:p>
          <a:p>
            <a:pPr lvl="1"/>
            <a:r>
              <a:rPr lang="en-US" dirty="0" smtClean="0"/>
              <a:t>Supplemental </a:t>
            </a:r>
            <a:r>
              <a:rPr lang="en-US" dirty="0"/>
              <a:t>Material Title</a:t>
            </a:r>
          </a:p>
          <a:p>
            <a:pPr lvl="1"/>
            <a:r>
              <a:rPr lang="en-US" dirty="0" smtClean="0"/>
              <a:t>Supplemental </a:t>
            </a:r>
            <a:r>
              <a:rPr lang="en-US" dirty="0"/>
              <a:t>Material Caption</a:t>
            </a:r>
          </a:p>
          <a:p>
            <a:pPr lvl="1"/>
            <a:r>
              <a:rPr lang="en-US" dirty="0" smtClean="0"/>
              <a:t>Supplemental </a:t>
            </a:r>
            <a:r>
              <a:rPr lang="en-US" dirty="0"/>
              <a:t>Material Contributors</a:t>
            </a:r>
          </a:p>
          <a:p>
            <a:pPr lvl="1"/>
            <a:r>
              <a:rPr lang="en-US" dirty="0" smtClean="0"/>
              <a:t>Supplemental </a:t>
            </a:r>
            <a:r>
              <a:rPr lang="en-US" dirty="0"/>
              <a:t>Material History</a:t>
            </a:r>
          </a:p>
          <a:p>
            <a:pPr lvl="1"/>
            <a:r>
              <a:rPr lang="en-US" dirty="0" smtClean="0"/>
              <a:t>Supplemental </a:t>
            </a:r>
            <a:r>
              <a:rPr lang="en-US" dirty="0"/>
              <a:t>Material Subject Descriptor</a:t>
            </a:r>
          </a:p>
          <a:p>
            <a:pPr lvl="1"/>
            <a:r>
              <a:rPr lang="en-US" dirty="0" smtClean="0"/>
              <a:t>Supplemental </a:t>
            </a:r>
            <a:r>
              <a:rPr lang="en-US" dirty="0"/>
              <a:t>Material Summary</a:t>
            </a:r>
          </a:p>
          <a:p>
            <a:pPr lvl="1"/>
            <a:r>
              <a:rPr lang="en-US" dirty="0" smtClean="0"/>
              <a:t>Supplemental </a:t>
            </a:r>
            <a:r>
              <a:rPr lang="en-US" dirty="0"/>
              <a:t>Material Publisher</a:t>
            </a:r>
          </a:p>
          <a:p>
            <a:pPr lvl="1"/>
            <a:r>
              <a:rPr lang="en-US" dirty="0" smtClean="0"/>
              <a:t>Supplemental </a:t>
            </a:r>
            <a:r>
              <a:rPr lang="en-US" dirty="0"/>
              <a:t>Material License</a:t>
            </a:r>
          </a:p>
          <a:p>
            <a:pPr lvl="1"/>
            <a:r>
              <a:rPr lang="en-US" dirty="0" smtClean="0"/>
              <a:t>Supplemental </a:t>
            </a:r>
            <a:r>
              <a:rPr lang="en-US" dirty="0"/>
              <a:t>Material Provenance</a:t>
            </a:r>
          </a:p>
          <a:p>
            <a:pPr lvl="1"/>
            <a:r>
              <a:rPr lang="en-US" dirty="0" smtClean="0"/>
              <a:t>Relationship </a:t>
            </a:r>
            <a:r>
              <a:rPr lang="en-US" dirty="0"/>
              <a:t>between Supplemental Material Objects</a:t>
            </a:r>
          </a:p>
          <a:p>
            <a:pPr lvl="1"/>
            <a:r>
              <a:rPr lang="en-US" dirty="0" smtClean="0"/>
              <a:t>Supplemental </a:t>
            </a:r>
            <a:r>
              <a:rPr lang="en-US" dirty="0"/>
              <a:t>Material Version Number</a:t>
            </a:r>
          </a:p>
          <a:p>
            <a:pPr lvl="1"/>
            <a:r>
              <a:rPr lang="en-US" dirty="0" smtClean="0"/>
              <a:t>Original</a:t>
            </a:r>
            <a:endParaRPr lang="en-US" dirty="0"/>
          </a:p>
          <a:p>
            <a:pPr lvl="1"/>
            <a:r>
              <a:rPr lang="en-US" dirty="0" smtClean="0"/>
              <a:t>Article </a:t>
            </a:r>
            <a:r>
              <a:rPr lang="en-US" dirty="0"/>
              <a:t>Component Metadata</a:t>
            </a:r>
          </a:p>
          <a:p>
            <a:r>
              <a:rPr lang="en-US" dirty="0" smtClean="0"/>
              <a:t>As </a:t>
            </a:r>
            <a:r>
              <a:rPr lang="en-US" dirty="0"/>
              <a:t>part of Supplemental Material Physical Metadata</a:t>
            </a:r>
          </a:p>
          <a:p>
            <a:pPr lvl="1"/>
            <a:r>
              <a:rPr lang="en-US" dirty="0" smtClean="0"/>
              <a:t>Supplemental </a:t>
            </a:r>
            <a:r>
              <a:rPr lang="en-US" dirty="0"/>
              <a:t>Material Preservation</a:t>
            </a:r>
          </a:p>
          <a:p>
            <a:pPr lvl="1"/>
            <a:r>
              <a:rPr lang="en-US" dirty="0" smtClean="0"/>
              <a:t>Supplemental </a:t>
            </a:r>
            <a:r>
              <a:rPr lang="en-US" dirty="0"/>
              <a:t>Material File Validity</a:t>
            </a:r>
          </a:p>
          <a:p>
            <a:pPr lvl="1"/>
            <a:r>
              <a:rPr lang="en-US" dirty="0" smtClean="0"/>
              <a:t>Supplemental </a:t>
            </a:r>
            <a:r>
              <a:rPr lang="en-US" dirty="0"/>
              <a:t>Material Data Fixity</a:t>
            </a:r>
          </a:p>
          <a:p>
            <a:pPr lvl="1"/>
            <a:r>
              <a:rPr lang="en-US" dirty="0" smtClean="0"/>
              <a:t>Creating </a:t>
            </a:r>
            <a:r>
              <a:rPr lang="en-US" dirty="0"/>
              <a:t>Application</a:t>
            </a:r>
          </a:p>
          <a:p>
            <a:pPr lvl="1"/>
            <a:r>
              <a:rPr lang="en-US" dirty="0" smtClean="0"/>
              <a:t>Rendering Application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Optional elements and attributes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41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874837"/>
            <a:ext cx="8610600" cy="452596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1800" dirty="0"/>
              <a:t>sup-mat-metadata  (root</a:t>
            </a:r>
            <a:r>
              <a:rPr lang="en-US" sz="1800" dirty="0" smtClean="0"/>
              <a:t>) 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	article-metadata</a:t>
            </a:r>
            <a:br>
              <a:rPr lang="en-US" sz="1800" dirty="0"/>
            </a:br>
            <a:r>
              <a:rPr lang="en-US" sz="1800" dirty="0"/>
              <a:t>	sup-mat-descriptive</a:t>
            </a:r>
            <a:br>
              <a:rPr lang="en-US" sz="1800" dirty="0"/>
            </a:br>
            <a:r>
              <a:rPr lang="en-US" sz="1800" dirty="0"/>
              <a:t>	sup-mat-object-metadata  </a:t>
            </a:r>
            <a:r>
              <a:rPr lang="en-US" sz="1800" dirty="0" smtClean="0"/>
              <a:t>@sup-mat-type=“additional” (PDF </a:t>
            </a:r>
            <a:r>
              <a:rPr lang="en-US" sz="1800" dirty="0"/>
              <a:t>file)</a:t>
            </a:r>
            <a:br>
              <a:rPr lang="en-US" sz="1800" dirty="0"/>
            </a:br>
            <a:r>
              <a:rPr lang="en-US" sz="1800" dirty="0"/>
              <a:t>		sup-mat-descriptive</a:t>
            </a:r>
            <a:br>
              <a:rPr lang="en-US" sz="1800" dirty="0"/>
            </a:br>
            <a:r>
              <a:rPr lang="en-US" sz="1800" dirty="0"/>
              <a:t>		</a:t>
            </a:r>
            <a:r>
              <a:rPr lang="en-US" sz="1800" dirty="0" smtClean="0"/>
              <a:t>sup-mat-physical</a:t>
            </a:r>
          </a:p>
          <a:p>
            <a:pPr marL="109728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		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format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		</a:t>
            </a:r>
            <a:r>
              <a:rPr lang="en-US" sz="1800" dirty="0" smtClean="0"/>
              <a:t>sup-mat-object-metadata </a:t>
            </a:r>
            <a:r>
              <a:rPr lang="en-US" sz="1800" dirty="0"/>
              <a:t>(object in PDF file - figure)</a:t>
            </a:r>
            <a:br>
              <a:rPr lang="en-US" sz="1800" dirty="0"/>
            </a:br>
            <a:r>
              <a:rPr lang="en-US" sz="1800" dirty="0"/>
              <a:t>			article-component-metadata</a:t>
            </a:r>
            <a:br>
              <a:rPr lang="en-US" sz="1800" dirty="0"/>
            </a:br>
            <a:r>
              <a:rPr lang="en-US" sz="1800" dirty="0"/>
              <a:t>			sup-mat-descriptive</a:t>
            </a:r>
            <a:br>
              <a:rPr lang="en-US" sz="1800" dirty="0"/>
            </a:br>
            <a:r>
              <a:rPr lang="en-US" sz="1800" dirty="0"/>
              <a:t>		sup-mat-object-metadata - (object in PDF file - figure)</a:t>
            </a:r>
          </a:p>
          <a:p>
            <a:pPr marL="109728" indent="0">
              <a:buNone/>
            </a:pPr>
            <a:r>
              <a:rPr lang="en-US" sz="1800" dirty="0"/>
              <a:t>			article-component-metadata</a:t>
            </a:r>
            <a:br>
              <a:rPr lang="en-US" sz="1800" dirty="0"/>
            </a:br>
            <a:r>
              <a:rPr lang="en-US" sz="1800" dirty="0"/>
              <a:t>			sup-mat-descriptive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Schematic of NISO RP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67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8662" y="1828800"/>
            <a:ext cx="7315200" cy="1324094"/>
          </a:xfrm>
        </p:spPr>
        <p:txBody>
          <a:bodyPr>
            <a:normAutofit/>
          </a:bodyPr>
          <a:lstStyle/>
          <a:p>
            <a:r>
              <a:rPr lang="en-US" dirty="0" smtClean="0"/>
              <a:t>Supplementary material information is part of a JATS article instance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Constraint 1: Part of JATS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1676401" y="3048000"/>
            <a:ext cx="5486399" cy="2133600"/>
            <a:chOff x="1143000" y="3429000"/>
            <a:chExt cx="5486399" cy="2133600"/>
          </a:xfrm>
          <a:solidFill>
            <a:srgbClr val="00B0F0"/>
          </a:solidFill>
        </p:grpSpPr>
        <p:sp>
          <p:nvSpPr>
            <p:cNvPr id="16" name="Rounded Rectangle 15"/>
            <p:cNvSpPr/>
            <p:nvPr/>
          </p:nvSpPr>
          <p:spPr>
            <a:xfrm>
              <a:off x="1143000" y="3429000"/>
              <a:ext cx="5486399" cy="2133600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029200" y="4038600"/>
              <a:ext cx="1295400" cy="369332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&lt;front&gt;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19200" y="3962400"/>
              <a:ext cx="2743200" cy="646331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&lt;article-metadata&gt;</a:t>
              </a:r>
            </a:p>
            <a:p>
              <a:r>
                <a:rPr lang="en-US" dirty="0" smtClean="0">
                  <a:solidFill>
                    <a:schemeClr val="bg1"/>
                  </a:solidFill>
                </a:rPr>
                <a:t>&lt;article-identifier&gt;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428750" y="3581400"/>
              <a:ext cx="1619250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u="sng" dirty="0" smtClean="0">
                  <a:solidFill>
                    <a:schemeClr val="bg1"/>
                  </a:solidFill>
                </a:rPr>
                <a:t>NISO RP</a:t>
              </a:r>
              <a:endParaRPr lang="en-US" b="1" u="sng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29200" y="3593068"/>
              <a:ext cx="1371600" cy="369332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u="sng" dirty="0" smtClean="0">
                  <a:solidFill>
                    <a:schemeClr val="bg1"/>
                  </a:solidFill>
                </a:rPr>
                <a:t>JATS EXT</a:t>
              </a:r>
              <a:endParaRPr lang="en-US" b="1" u="sng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00149" y="4800600"/>
              <a:ext cx="3371850" cy="369332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&lt;sup-mat-metadata&gt;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029200" y="4800600"/>
              <a:ext cx="1226023" cy="369332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&lt;sec&gt;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3581399" y="4724400"/>
              <a:ext cx="628650" cy="521731"/>
              <a:chOff x="3843337" y="5029200"/>
              <a:chExt cx="628650" cy="521731"/>
            </a:xfrm>
            <a:grpFill/>
          </p:grpSpPr>
          <p:sp>
            <p:nvSpPr>
              <p:cNvPr id="12" name="Wave 11"/>
              <p:cNvSpPr/>
              <p:nvPr/>
            </p:nvSpPr>
            <p:spPr>
              <a:xfrm>
                <a:off x="3843337" y="5029200"/>
                <a:ext cx="628650" cy="243384"/>
              </a:xfrm>
              <a:prstGeom prst="wave">
                <a:avLst/>
              </a:prstGeom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Wave 12"/>
              <p:cNvSpPr/>
              <p:nvPr/>
            </p:nvSpPr>
            <p:spPr>
              <a:xfrm>
                <a:off x="3843337" y="5307546"/>
                <a:ext cx="628650" cy="243385"/>
              </a:xfrm>
              <a:prstGeom prst="wave">
                <a:avLst/>
              </a:prstGeom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Equal 14"/>
            <p:cNvSpPr/>
            <p:nvPr/>
          </p:nvSpPr>
          <p:spPr>
            <a:xfrm>
              <a:off x="3505199" y="3790244"/>
              <a:ext cx="838200" cy="742981"/>
            </a:xfrm>
            <a:prstGeom prst="mathEqual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5918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953" y="1745503"/>
            <a:ext cx="838200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Descriptors </a:t>
            </a:r>
            <a:r>
              <a:rPr lang="en-US" dirty="0"/>
              <a:t>preferred from </a:t>
            </a:r>
            <a:r>
              <a:rPr lang="en-US" dirty="0" smtClean="0"/>
              <a:t>JATS when conceptually similar </a:t>
            </a:r>
          </a:p>
          <a:p>
            <a:pPr marL="393192" lvl="1" indent="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/>
          <a:lstStyle/>
          <a:p>
            <a:r>
              <a:rPr lang="en-US" dirty="0" smtClean="0"/>
              <a:t>Constraint 2: JATS preferred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1600200" y="2514600"/>
            <a:ext cx="6021506" cy="1752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828800" y="2679322"/>
            <a:ext cx="5943600" cy="1359278"/>
            <a:chOff x="1295400" y="3802924"/>
            <a:chExt cx="5640506" cy="1359278"/>
          </a:xfrm>
          <a:solidFill>
            <a:srgbClr val="00B0F0"/>
          </a:solidFill>
        </p:grpSpPr>
        <p:sp>
          <p:nvSpPr>
            <p:cNvPr id="4" name="TextBox 3"/>
            <p:cNvSpPr txBox="1"/>
            <p:nvPr/>
          </p:nvSpPr>
          <p:spPr>
            <a:xfrm>
              <a:off x="4630856" y="4238872"/>
              <a:ext cx="230505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&lt;contrib-group&gt;</a:t>
              </a:r>
            </a:p>
            <a:p>
              <a:r>
                <a:rPr lang="en-US" dirty="0" smtClean="0">
                  <a:solidFill>
                    <a:schemeClr val="bg1"/>
                  </a:solidFill>
                </a:rPr>
                <a:t>&lt;history&gt;</a:t>
              </a:r>
            </a:p>
            <a:p>
              <a:r>
                <a:rPr lang="en-US" dirty="0" smtClean="0">
                  <a:solidFill>
                    <a:schemeClr val="bg1"/>
                  </a:solidFill>
                </a:rPr>
                <a:t>@mime-type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686300" y="3810000"/>
              <a:ext cx="1790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u="sng" dirty="0" smtClean="0">
                  <a:solidFill>
                    <a:schemeClr val="bg1"/>
                  </a:solidFill>
                </a:rPr>
                <a:t>JATS EXT</a:t>
              </a:r>
              <a:endParaRPr lang="en-US" b="1" u="sng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95400" y="3802924"/>
              <a:ext cx="167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u="sng" dirty="0" smtClean="0">
                  <a:solidFill>
                    <a:schemeClr val="bg1"/>
                  </a:solidFill>
                </a:rPr>
                <a:t>NISO RP</a:t>
              </a:r>
              <a:endParaRPr lang="en-US" b="1" u="sng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317009" y="4213873"/>
              <a:ext cx="2057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&lt;contrib-group&gt;</a:t>
              </a:r>
            </a:p>
            <a:p>
              <a:r>
                <a:rPr lang="en-US" dirty="0">
                  <a:solidFill>
                    <a:schemeClr val="bg1"/>
                  </a:solidFill>
                </a:rPr>
                <a:t>&lt;history&gt;</a:t>
              </a:r>
            </a:p>
            <a:p>
              <a:r>
                <a:rPr lang="en-US" dirty="0" smtClean="0">
                  <a:solidFill>
                    <a:schemeClr val="bg1"/>
                  </a:solidFill>
                </a:rPr>
                <a:t>&lt;mime-type&gt;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8" name="Notched Right Arrow 7"/>
            <p:cNvSpPr/>
            <p:nvPr/>
          </p:nvSpPr>
          <p:spPr>
            <a:xfrm>
              <a:off x="3103254" y="4316905"/>
              <a:ext cx="1371600" cy="629019"/>
            </a:xfrm>
            <a:prstGeom prst="notchedRightArrow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Content Placeholder 2"/>
          <p:cNvSpPr txBox="1">
            <a:spLocks/>
          </p:cNvSpPr>
          <p:nvPr/>
        </p:nvSpPr>
        <p:spPr>
          <a:xfrm>
            <a:off x="419953" y="4648200"/>
            <a:ext cx="83820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0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6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3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 smtClean="0"/>
              <a:t>Take from NISO RP when there are no corresponding JATS concepts</a:t>
            </a:r>
          </a:p>
          <a:p>
            <a:pPr marL="45720" indent="0">
              <a:buNone/>
            </a:pPr>
            <a:endParaRPr lang="en-US" sz="2200" dirty="0" smtClean="0"/>
          </a:p>
          <a:p>
            <a:r>
              <a:rPr lang="en-US" sz="2200" dirty="0" smtClean="0"/>
              <a:t>NISO elements brought in with a namespace (</a:t>
            </a:r>
            <a:r>
              <a:rPr lang="en-US" sz="2200" dirty="0" err="1" smtClean="0"/>
              <a:t>ext</a:t>
            </a:r>
            <a:r>
              <a:rPr lang="en-US" sz="2200" dirty="0" smtClean="0"/>
              <a:t>:)</a:t>
            </a:r>
          </a:p>
          <a:p>
            <a:pPr marL="393192" lvl="1" indent="0">
              <a:buFont typeface="Wingdings" pitchFamily="2" charset="2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6603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298" y="1709064"/>
            <a:ext cx="8229600" cy="1261872"/>
          </a:xfrm>
        </p:spPr>
        <p:txBody>
          <a:bodyPr/>
          <a:lstStyle/>
          <a:p>
            <a:r>
              <a:rPr lang="en-US" dirty="0" smtClean="0"/>
              <a:t>Name </a:t>
            </a:r>
            <a:r>
              <a:rPr lang="en-US" dirty="0"/>
              <a:t>changes for difficult to understand descriptors, mesh with </a:t>
            </a:r>
            <a:r>
              <a:rPr lang="en-US" dirty="0" smtClean="0"/>
              <a:t>JATS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Constraint 3: Changes to names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173708" y="2819400"/>
            <a:ext cx="6827292" cy="1295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598494" y="2959268"/>
            <a:ext cx="6478706" cy="1015663"/>
            <a:chOff x="1979494" y="5105400"/>
            <a:chExt cx="6478706" cy="1015663"/>
          </a:xfrm>
          <a:solidFill>
            <a:srgbClr val="00B0F0"/>
          </a:solidFill>
        </p:grpSpPr>
        <p:sp>
          <p:nvSpPr>
            <p:cNvPr id="5" name="TextBox 4"/>
            <p:cNvSpPr txBox="1"/>
            <p:nvPr/>
          </p:nvSpPr>
          <p:spPr>
            <a:xfrm>
              <a:off x="1979494" y="51054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u="sng" dirty="0" smtClean="0">
                  <a:solidFill>
                    <a:schemeClr val="bg1"/>
                  </a:solidFill>
                </a:rPr>
                <a:t>NISO RP</a:t>
              </a:r>
              <a:endParaRPr lang="en-US" b="1" u="sng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001103" y="5439728"/>
              <a:ext cx="2057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&lt;provenance&gt;</a:t>
              </a:r>
            </a:p>
            <a:p>
              <a:r>
                <a:rPr lang="en-US" dirty="0" smtClean="0">
                  <a:solidFill>
                    <a:schemeClr val="bg1"/>
                  </a:solidFill>
                </a:rPr>
                <a:t>&lt;preservation&gt;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410200" y="5117068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u="sng" dirty="0" smtClean="0">
                  <a:solidFill>
                    <a:schemeClr val="bg1"/>
                  </a:solidFill>
                </a:rPr>
                <a:t>JATS EXT</a:t>
              </a:r>
              <a:endParaRPr lang="en-US" b="1" u="sng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32294" y="5474732"/>
              <a:ext cx="31259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&lt;ext:original-sources&gt;</a:t>
              </a:r>
            </a:p>
            <a:p>
              <a:r>
                <a:rPr lang="en-US" dirty="0" smtClean="0">
                  <a:solidFill>
                    <a:schemeClr val="bg1"/>
                  </a:solidFill>
                </a:rPr>
                <a:t>&lt;ext:preservation-level&gt;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9" name="Equal 8"/>
            <p:cNvSpPr/>
            <p:nvPr/>
          </p:nvSpPr>
          <p:spPr>
            <a:xfrm>
              <a:off x="4058503" y="5343941"/>
              <a:ext cx="1045191" cy="599659"/>
            </a:xfrm>
            <a:prstGeom prst="mathEqual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252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9923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Re-thinking structure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04800" y="1848366"/>
            <a:ext cx="8407893" cy="4407408"/>
          </a:xfrm>
        </p:spPr>
        <p:txBody>
          <a:bodyPr>
            <a:normAutofit/>
          </a:bodyPr>
          <a:lstStyle/>
          <a:p>
            <a:r>
              <a:rPr lang="en-US" sz="2400" spc="100" dirty="0"/>
              <a:t>&lt;sup-mat-metadata&gt; changes to &lt;sec&gt;</a:t>
            </a:r>
          </a:p>
          <a:p>
            <a:endParaRPr lang="en-US" sz="2400" spc="100" dirty="0"/>
          </a:p>
          <a:p>
            <a:r>
              <a:rPr lang="en-US" sz="2400" spc="100" dirty="0"/>
              <a:t>&lt;</a:t>
            </a:r>
            <a:r>
              <a:rPr lang="en-US" sz="2400" spc="100" dirty="0" smtClean="0"/>
              <a:t>sup-mat-object-metadata&gt; </a:t>
            </a:r>
            <a:r>
              <a:rPr lang="en-US" sz="2400" spc="100" dirty="0"/>
              <a:t>changes to &lt;supplementary-material</a:t>
            </a:r>
            <a:r>
              <a:rPr lang="en-US" sz="2400" spc="100" dirty="0" smtClean="0"/>
              <a:t>&gt;</a:t>
            </a:r>
          </a:p>
          <a:p>
            <a:endParaRPr lang="en-US" sz="2400" spc="100" dirty="0" smtClean="0"/>
          </a:p>
          <a:p>
            <a:r>
              <a:rPr lang="en-US" sz="2400" spc="100" dirty="0" smtClean="0"/>
              <a:t>Recursion of &lt;sup-mat-object-metadata&gt; changes to two new elements: </a:t>
            </a:r>
          </a:p>
          <a:p>
            <a:pPr lvl="1"/>
            <a:r>
              <a:rPr lang="en-US" sz="2000" b="1" dirty="0" smtClean="0"/>
              <a:t>&lt;ext:resource&gt; </a:t>
            </a:r>
            <a:r>
              <a:rPr lang="en-US" sz="2000" dirty="0" smtClean="0"/>
              <a:t>objects addressable in file system</a:t>
            </a:r>
          </a:p>
          <a:p>
            <a:pPr lvl="1"/>
            <a:r>
              <a:rPr lang="en-US" sz="2000" b="1" spc="100" dirty="0" smtClean="0"/>
              <a:t>&lt;ext:item&gt; </a:t>
            </a:r>
            <a:r>
              <a:rPr lang="en-US" sz="2000" spc="100" dirty="0" smtClean="0"/>
              <a:t>logical object inside a physical object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06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658" y="2016457"/>
            <a:ext cx="4277408" cy="5755943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en-US" sz="1600" dirty="0" smtClean="0"/>
              <a:t>&lt;sup-mat-metadata&gt;</a:t>
            </a:r>
          </a:p>
          <a:p>
            <a:pPr marL="465138" indent="-355600">
              <a:buNone/>
            </a:pPr>
            <a:r>
              <a:rPr lang="en-US" sz="1600" dirty="0" smtClean="0"/>
              <a:t>	&lt;sup-mat-object-metadata&gt; </a:t>
            </a:r>
          </a:p>
          <a:p>
            <a:pPr marL="458788" indent="0">
              <a:buNone/>
            </a:pPr>
            <a:r>
              <a:rPr lang="en-US" sz="1600" dirty="0" smtClean="0"/>
              <a:t>	&lt;sup-mat-descriptive&gt;</a:t>
            </a:r>
          </a:p>
          <a:p>
            <a:pPr marL="458788" indent="0">
              <a:buNone/>
            </a:pPr>
            <a:r>
              <a:rPr lang="en-US" sz="1600" dirty="0" smtClean="0"/>
              <a:t>	&lt;sup-mat-physical&gt;</a:t>
            </a:r>
          </a:p>
          <a:p>
            <a:endParaRPr lang="en-US" sz="1600" dirty="0" smtClean="0"/>
          </a:p>
          <a:p>
            <a:pPr marL="400050" indent="0">
              <a:buNone/>
            </a:pPr>
            <a:r>
              <a:rPr lang="en-US" sz="1600" dirty="0" smtClean="0"/>
              <a:t>&lt;sup-mat-object-metadata&gt;</a:t>
            </a:r>
          </a:p>
          <a:p>
            <a:pPr marL="109728" indent="0">
              <a:buNone/>
            </a:pPr>
            <a:r>
              <a:rPr lang="en-US" sz="1600" dirty="0" smtClean="0"/>
              <a:t>	&lt;sup-mat-descriptive&gt;</a:t>
            </a:r>
          </a:p>
          <a:p>
            <a:pPr marL="109728" indent="0">
              <a:buNone/>
            </a:pPr>
            <a:r>
              <a:rPr lang="en-US" sz="1600" dirty="0" smtClean="0"/>
              <a:t>	&lt;sup-mat-physical&gt;</a:t>
            </a:r>
          </a:p>
          <a:p>
            <a:pPr marL="109728" indent="0">
              <a:buNone/>
            </a:pPr>
            <a:endParaRPr lang="en-US" sz="1600" dirty="0" smtClean="0"/>
          </a:p>
          <a:p>
            <a:pPr marL="458788" indent="0">
              <a:buNone/>
            </a:pPr>
            <a:r>
              <a:rPr lang="en-US" sz="1600" dirty="0"/>
              <a:t>&lt;</a:t>
            </a:r>
            <a:r>
              <a:rPr lang="en-US" sz="1600" dirty="0" smtClean="0"/>
              <a:t>sup-mat-object-metadata</a:t>
            </a:r>
            <a:r>
              <a:rPr lang="en-US" sz="1600" dirty="0"/>
              <a:t>&gt;</a:t>
            </a:r>
          </a:p>
          <a:p>
            <a:pPr marL="109728" indent="0">
              <a:buNone/>
            </a:pPr>
            <a:r>
              <a:rPr lang="en-US" sz="1600" dirty="0" smtClean="0"/>
              <a:t>	&lt;</a:t>
            </a:r>
            <a:r>
              <a:rPr lang="en-US" sz="1600" dirty="0"/>
              <a:t>sup-mat-descriptive&gt;</a:t>
            </a:r>
          </a:p>
          <a:p>
            <a:pPr marL="109728" indent="0">
              <a:buNone/>
            </a:pPr>
            <a:r>
              <a:rPr lang="en-US" sz="1600" dirty="0" smtClean="0"/>
              <a:t>	&lt;</a:t>
            </a:r>
            <a:r>
              <a:rPr lang="en-US" sz="1600" dirty="0"/>
              <a:t>sup-mat-physical&gt;</a:t>
            </a:r>
          </a:p>
          <a:p>
            <a:pPr marL="109728" indent="0">
              <a:buNone/>
            </a:pPr>
            <a:endParaRPr lang="en-US" sz="1600" dirty="0" smtClean="0"/>
          </a:p>
          <a:p>
            <a:pPr marL="109728" indent="0">
              <a:buNone/>
            </a:pP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5012709" y="1596053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Extension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62400" y="1952685"/>
            <a:ext cx="10503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6000" dirty="0" smtClean="0">
                <a:latin typeface="Wingdings" pitchFamily="2" charset="2"/>
              </a:rPr>
              <a:t>1</a:t>
            </a:r>
          </a:p>
          <a:p>
            <a:pPr algn="ctr">
              <a:lnSpc>
                <a:spcPct val="150000"/>
              </a:lnSpc>
            </a:pPr>
            <a:r>
              <a:rPr lang="en-US" sz="6000" dirty="0" smtClean="0">
                <a:latin typeface="Wingdings" pitchFamily="2" charset="2"/>
              </a:rPr>
              <a:t>2</a:t>
            </a:r>
          </a:p>
          <a:p>
            <a:pPr algn="ctr">
              <a:lnSpc>
                <a:spcPct val="150000"/>
              </a:lnSpc>
            </a:pPr>
            <a:r>
              <a:rPr lang="en-US" sz="6000" dirty="0" smtClean="0">
                <a:latin typeface="Wingdings" pitchFamily="2" charset="2"/>
              </a:rPr>
              <a:t>p</a:t>
            </a:r>
          </a:p>
          <a:p>
            <a:endParaRPr lang="en-US" dirty="0">
              <a:latin typeface="Wingdings" pitchFamily="2" charset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1632467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NISO RP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39180" y="1947446"/>
            <a:ext cx="46646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150" dirty="0">
                <a:solidFill>
                  <a:schemeClr val="tx2"/>
                </a:solidFill>
              </a:rPr>
              <a:t>&lt;sec</a:t>
            </a:r>
            <a:r>
              <a:rPr lang="en-US" sz="1600" spc="150" dirty="0" smtClean="0">
                <a:solidFill>
                  <a:schemeClr val="tx2"/>
                </a:solidFill>
              </a:rPr>
              <a:t>&gt; </a:t>
            </a:r>
            <a:r>
              <a:rPr lang="en-US" sz="1600" spc="150" dirty="0">
                <a:solidFill>
                  <a:schemeClr val="tx2"/>
                </a:solidFill>
              </a:rPr>
              <a:t>Supplementary Material&lt;/</a:t>
            </a:r>
            <a:r>
              <a:rPr lang="en-US" sz="1600" spc="150" dirty="0" smtClean="0">
                <a:solidFill>
                  <a:schemeClr val="tx2"/>
                </a:solidFill>
              </a:rPr>
              <a:t>sec&gt;</a:t>
            </a:r>
            <a:endParaRPr lang="en-US" sz="1600" spc="150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05400" y="2209800"/>
            <a:ext cx="41148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1600" spc="150" dirty="0">
                <a:solidFill>
                  <a:schemeClr val="tx2"/>
                </a:solidFill>
              </a:rPr>
              <a:t>&lt;supplementary-material&gt;</a:t>
            </a:r>
          </a:p>
          <a:p>
            <a:pPr marL="347663"/>
            <a:r>
              <a:rPr lang="en-US" sz="1600" spc="150" dirty="0" smtClean="0">
                <a:solidFill>
                  <a:schemeClr val="tx2"/>
                </a:solidFill>
              </a:rPr>
              <a:t>&lt;label&gt;</a:t>
            </a:r>
          </a:p>
          <a:p>
            <a:pPr marL="347663"/>
            <a:r>
              <a:rPr lang="en-US" sz="1600" spc="150" dirty="0" smtClean="0">
                <a:solidFill>
                  <a:schemeClr val="tx2"/>
                </a:solidFill>
              </a:rPr>
              <a:t>&lt;caption&gt;</a:t>
            </a:r>
            <a:endParaRPr lang="en-US" sz="1600" spc="150" dirty="0">
              <a:solidFill>
                <a:schemeClr val="tx2"/>
              </a:solidFill>
            </a:endParaRPr>
          </a:p>
          <a:p>
            <a:pPr marL="347663"/>
            <a:r>
              <a:rPr lang="en-US" sz="1600" spc="150" dirty="0">
                <a:solidFill>
                  <a:schemeClr val="tx2"/>
                </a:solidFill>
              </a:rPr>
              <a:t>&lt;ext:resource&gt;</a:t>
            </a:r>
          </a:p>
          <a:p>
            <a:pPr marL="682625"/>
            <a:r>
              <a:rPr lang="en-US" sz="1600" spc="150" dirty="0">
                <a:solidFill>
                  <a:schemeClr val="tx2"/>
                </a:solidFill>
              </a:rPr>
              <a:t>&lt;ext:resource-meta&gt;</a:t>
            </a:r>
          </a:p>
          <a:p>
            <a:pPr marL="682625"/>
            <a:endParaRPr lang="en-US" sz="1600" spc="150" dirty="0">
              <a:solidFill>
                <a:schemeClr val="tx2"/>
              </a:solidFill>
            </a:endParaRPr>
          </a:p>
          <a:p>
            <a:pPr marL="339725"/>
            <a:r>
              <a:rPr lang="en-US" sz="1600" spc="150" dirty="0">
                <a:solidFill>
                  <a:schemeClr val="tx2"/>
                </a:solidFill>
              </a:rPr>
              <a:t>&lt;ext:resource&gt;</a:t>
            </a:r>
          </a:p>
          <a:p>
            <a:pPr marL="750888"/>
            <a:r>
              <a:rPr lang="en-US" sz="1600" spc="150" dirty="0">
                <a:solidFill>
                  <a:schemeClr val="tx2"/>
                </a:solidFill>
              </a:rPr>
              <a:t>&lt;ext:resource-meta&gt;</a:t>
            </a:r>
          </a:p>
          <a:p>
            <a:pPr marL="347663"/>
            <a:endParaRPr lang="en-US" sz="1600" spc="150" dirty="0">
              <a:solidFill>
                <a:schemeClr val="tx2"/>
              </a:solidFill>
            </a:endParaRPr>
          </a:p>
          <a:p>
            <a:pPr marL="1030288"/>
            <a:endParaRPr lang="en-US" sz="1600" spc="150" dirty="0">
              <a:solidFill>
                <a:schemeClr val="tx2"/>
              </a:solidFill>
            </a:endParaRPr>
          </a:p>
          <a:p>
            <a:pPr marL="1138238"/>
            <a:endParaRPr lang="en-US" sz="1600" spc="150" dirty="0">
              <a:solidFill>
                <a:schemeClr val="tx2"/>
              </a:solidFill>
            </a:endParaRPr>
          </a:p>
          <a:p>
            <a:pPr marL="1138238"/>
            <a:r>
              <a:rPr lang="en-US" sz="1600" spc="150" dirty="0">
                <a:solidFill>
                  <a:schemeClr val="tx2"/>
                </a:solidFill>
              </a:rPr>
              <a:t>&lt;ext:item&gt;</a:t>
            </a:r>
          </a:p>
          <a:p>
            <a:pPr marL="1366838" indent="4763"/>
            <a:r>
              <a:rPr lang="en-US" sz="1600" spc="150" dirty="0">
                <a:solidFill>
                  <a:schemeClr val="tx2"/>
                </a:solidFill>
              </a:rPr>
              <a:t>&lt;caption&gt;</a:t>
            </a: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362449" y="2489537"/>
            <a:ext cx="819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Wingdings" pitchFamily="2" charset="2"/>
              </a:rPr>
              <a:t>4</a:t>
            </a:r>
            <a:endParaRPr lang="en-US" sz="6000" dirty="0">
              <a:latin typeface="Wingdings" pitchFamily="2" charset="2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09600" y="29923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Levels within the structure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18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910329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Reconfiguration of &lt;fig&gt;</a:t>
            </a:r>
          </a:p>
          <a:p>
            <a:pPr lvl="1"/>
            <a:r>
              <a:rPr lang="en-US" sz="2200" dirty="0" smtClean="0"/>
              <a:t>include &lt;ext:resource&gt; and &lt;ext:item&gt;</a:t>
            </a:r>
          </a:p>
          <a:p>
            <a:pPr lvl="1"/>
            <a:r>
              <a:rPr lang="en-US" sz="2200" dirty="0" smtClean="0"/>
              <a:t>No longer using &lt;graphic&gt; or &lt;media&gt;</a:t>
            </a:r>
          </a:p>
          <a:p>
            <a:endParaRPr lang="en-US" sz="2400" dirty="0" smtClean="0"/>
          </a:p>
          <a:p>
            <a:r>
              <a:rPr lang="en-US" sz="2400" dirty="0" smtClean="0"/>
              <a:t>NISO’s @sup-mat-type </a:t>
            </a:r>
          </a:p>
          <a:p>
            <a:pPr lvl="1"/>
            <a:r>
              <a:rPr lang="en-US" sz="2200" b="1" dirty="0" smtClean="0"/>
              <a:t>Additional </a:t>
            </a:r>
            <a:r>
              <a:rPr lang="en-US" sz="2200" dirty="0" smtClean="0"/>
              <a:t>= objects that provide additional expansion but do not form part of core intellectual work</a:t>
            </a:r>
          </a:p>
          <a:p>
            <a:pPr lvl="1"/>
            <a:r>
              <a:rPr lang="en-US" sz="2200" b="1" dirty="0" smtClean="0"/>
              <a:t>Integral</a:t>
            </a:r>
            <a:r>
              <a:rPr lang="en-US" sz="2200" dirty="0" smtClean="0"/>
              <a:t> = objects that are necessary part of intellectual work</a:t>
            </a:r>
          </a:p>
          <a:p>
            <a:pPr lvl="1"/>
            <a:endParaRPr lang="en-US" sz="2200" dirty="0" smtClean="0"/>
          </a:p>
          <a:p>
            <a:r>
              <a:rPr lang="en-US" sz="2400" dirty="0" smtClean="0"/>
              <a:t>In JATS EXT</a:t>
            </a:r>
          </a:p>
          <a:p>
            <a:pPr lvl="1"/>
            <a:r>
              <a:rPr lang="en-US" sz="2200" dirty="0" smtClean="0"/>
              <a:t>Use &lt;fig&gt; for integral </a:t>
            </a:r>
          </a:p>
          <a:p>
            <a:pPr lvl="1"/>
            <a:r>
              <a:rPr lang="en-US" sz="2200" dirty="0" smtClean="0"/>
              <a:t>Use &lt;supplementary-material&gt; for additional</a:t>
            </a:r>
            <a:endParaRPr lang="en-US" sz="2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Other considerations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92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Schematic of EXT: </a:t>
            </a:r>
            <a:r>
              <a:rPr lang="en-US" dirty="0" smtClean="0">
                <a:hlinkClick r:id="rId3"/>
              </a:rPr>
              <a:t>Whale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2" t="25521" r="63642" b="19837"/>
          <a:stretch/>
        </p:blipFill>
        <p:spPr bwMode="auto">
          <a:xfrm>
            <a:off x="2057399" y="1752600"/>
            <a:ext cx="5184913" cy="44746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3400" y="6297811"/>
            <a:ext cx="853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150" dirty="0">
                <a:solidFill>
                  <a:schemeClr val="tx2"/>
                </a:solidFill>
                <a:hlinkClick r:id="rId5"/>
              </a:rPr>
              <a:t>http://www.sciencedirect.com/science/article/pii/S0960982211002910</a:t>
            </a:r>
            <a:endParaRPr lang="en-US" sz="1600" spc="150" dirty="0">
              <a:solidFill>
                <a:schemeClr val="tx2"/>
              </a:solidFill>
            </a:endParaRPr>
          </a:p>
        </p:txBody>
      </p:sp>
      <p:sp>
        <p:nvSpPr>
          <p:cNvPr id="6" name="Frame 5"/>
          <p:cNvSpPr/>
          <p:nvPr/>
        </p:nvSpPr>
        <p:spPr>
          <a:xfrm>
            <a:off x="2057398" y="1752600"/>
            <a:ext cx="5184913" cy="1371600"/>
          </a:xfrm>
          <a:prstGeom prst="frame">
            <a:avLst>
              <a:gd name="adj1" fmla="val 25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2057397" y="3124200"/>
            <a:ext cx="5184913" cy="1143000"/>
          </a:xfrm>
          <a:prstGeom prst="frame">
            <a:avLst>
              <a:gd name="adj1" fmla="val 25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/>
        </p:nvSpPr>
        <p:spPr>
          <a:xfrm>
            <a:off x="2057399" y="4267200"/>
            <a:ext cx="5184913" cy="914400"/>
          </a:xfrm>
          <a:prstGeom prst="frame">
            <a:avLst>
              <a:gd name="adj1" fmla="val 25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2057396" y="5181600"/>
            <a:ext cx="5184913" cy="1045677"/>
          </a:xfrm>
          <a:prstGeom prst="frame">
            <a:avLst>
              <a:gd name="adj1" fmla="val 25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52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Schematic of EXT: </a:t>
            </a:r>
            <a:r>
              <a:rPr lang="en-US" dirty="0" smtClean="0">
                <a:hlinkClick r:id="rId3"/>
              </a:rPr>
              <a:t>Whale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" y="1763554"/>
            <a:ext cx="88392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US" b="1" spc="150" dirty="0">
                <a:solidFill>
                  <a:schemeClr val="tx2"/>
                </a:solidFill>
              </a:rPr>
              <a:t>sec </a:t>
            </a:r>
            <a:r>
              <a:rPr lang="en-US" spc="150" dirty="0">
                <a:solidFill>
                  <a:schemeClr val="tx2"/>
                </a:solidFill>
              </a:rPr>
              <a:t> </a:t>
            </a:r>
            <a:r>
              <a:rPr lang="en-US" sz="1600" spc="150" dirty="0">
                <a:solidFill>
                  <a:schemeClr val="tx2"/>
                </a:solidFill>
              </a:rPr>
              <a:t>title: Supplementary Material</a:t>
            </a:r>
          </a:p>
          <a:p>
            <a:pPr marL="231775">
              <a:buClr>
                <a:schemeClr val="accent1"/>
              </a:buClr>
            </a:pPr>
            <a:r>
              <a:rPr lang="en-US" b="1" spc="150" dirty="0">
                <a:solidFill>
                  <a:schemeClr val="tx2"/>
                </a:solidFill>
              </a:rPr>
              <a:t>supplementary-material</a:t>
            </a:r>
          </a:p>
          <a:p>
            <a:pPr marL="465138">
              <a:buClr>
                <a:schemeClr val="accent1"/>
              </a:buClr>
            </a:pPr>
            <a:r>
              <a:rPr lang="en-US" b="1" spc="150" dirty="0">
                <a:solidFill>
                  <a:schemeClr val="tx2"/>
                </a:solidFill>
              </a:rPr>
              <a:t>l</a:t>
            </a:r>
            <a:r>
              <a:rPr lang="en-US" b="1" spc="150" dirty="0" smtClean="0">
                <a:solidFill>
                  <a:schemeClr val="tx2"/>
                </a:solidFill>
              </a:rPr>
              <a:t>abel </a:t>
            </a:r>
            <a:r>
              <a:rPr lang="en-US" sz="1600" spc="150" dirty="0">
                <a:solidFill>
                  <a:schemeClr val="tx2"/>
                </a:solidFill>
              </a:rPr>
              <a:t>Document S1</a:t>
            </a:r>
          </a:p>
          <a:p>
            <a:pPr marL="465138">
              <a:buClr>
                <a:schemeClr val="accent1"/>
              </a:buClr>
            </a:pPr>
            <a:r>
              <a:rPr lang="en-US" b="1" spc="150" dirty="0" smtClean="0">
                <a:solidFill>
                  <a:schemeClr val="tx2"/>
                </a:solidFill>
              </a:rPr>
              <a:t>caption </a:t>
            </a:r>
          </a:p>
          <a:p>
            <a:pPr marL="465138">
              <a:buClr>
                <a:schemeClr val="accent1"/>
              </a:buClr>
            </a:pPr>
            <a:r>
              <a:rPr lang="en-US" b="1" spc="150" dirty="0">
                <a:solidFill>
                  <a:schemeClr val="tx2"/>
                </a:solidFill>
              </a:rPr>
              <a:t>	title </a:t>
            </a:r>
            <a:r>
              <a:rPr lang="en-US" sz="1600" spc="150" dirty="0">
                <a:solidFill>
                  <a:schemeClr val="tx2"/>
                </a:solidFill>
              </a:rPr>
              <a:t>Two Figures, Table S2, </a:t>
            </a:r>
          </a:p>
          <a:p>
            <a:pPr marL="465138">
              <a:buClr>
                <a:schemeClr val="accent1"/>
              </a:buClr>
            </a:pPr>
            <a:r>
              <a:rPr lang="en-US" sz="1600" spc="150" dirty="0">
                <a:solidFill>
                  <a:schemeClr val="tx2"/>
                </a:solidFill>
              </a:rPr>
              <a:t>	Supplemental Experimental </a:t>
            </a:r>
          </a:p>
          <a:p>
            <a:pPr marL="465138">
              <a:buClr>
                <a:schemeClr val="accent1"/>
              </a:buClr>
            </a:pPr>
            <a:r>
              <a:rPr lang="en-US" sz="1600" spc="150" dirty="0">
                <a:solidFill>
                  <a:schemeClr val="tx2"/>
                </a:solidFill>
              </a:rPr>
              <a:t>	Procedures, and Acknowledgments</a:t>
            </a:r>
          </a:p>
          <a:p>
            <a:pPr marL="465138">
              <a:buClr>
                <a:schemeClr val="accent1"/>
              </a:buClr>
            </a:pPr>
            <a:r>
              <a:rPr lang="en-US" b="1" spc="150" dirty="0" smtClean="0">
                <a:solidFill>
                  <a:schemeClr val="tx2"/>
                </a:solidFill>
              </a:rPr>
              <a:t>resource </a:t>
            </a:r>
            <a:r>
              <a:rPr lang="en-US" sz="1600" spc="150" dirty="0" smtClean="0">
                <a:solidFill>
                  <a:schemeClr val="tx2"/>
                </a:solidFill>
              </a:rPr>
              <a:t>[PDF]</a:t>
            </a:r>
            <a:endParaRPr lang="en-US" sz="1600" spc="150" dirty="0">
              <a:solidFill>
                <a:schemeClr val="tx2"/>
              </a:solidFill>
            </a:endParaRPr>
          </a:p>
          <a:p>
            <a:pPr marL="798513">
              <a:buClr>
                <a:schemeClr val="accent1"/>
              </a:buClr>
            </a:pPr>
            <a:r>
              <a:rPr lang="en-US" b="1" spc="150" dirty="0">
                <a:solidFill>
                  <a:schemeClr val="tx2"/>
                </a:solidFill>
              </a:rPr>
              <a:t>resource-meta </a:t>
            </a:r>
          </a:p>
          <a:p>
            <a:pPr marL="1204913">
              <a:buClr>
                <a:schemeClr val="accent1"/>
              </a:buClr>
            </a:pPr>
            <a:r>
              <a:rPr lang="en-US" b="1" spc="150" dirty="0" smtClean="0">
                <a:solidFill>
                  <a:schemeClr val="tx2"/>
                </a:solidFill>
              </a:rPr>
              <a:t>filename </a:t>
            </a:r>
            <a:r>
              <a:rPr lang="en-US" sz="1600" spc="150" dirty="0">
                <a:solidFill>
                  <a:schemeClr val="tx2"/>
                </a:solidFill>
              </a:rPr>
              <a:t>PII….mmc1.pdf</a:t>
            </a:r>
          </a:p>
          <a:p>
            <a:pPr marL="1257300" lvl="1">
              <a:buClr>
                <a:schemeClr val="accent1"/>
              </a:buClr>
            </a:pPr>
            <a:r>
              <a:rPr lang="en-US" b="1" spc="150" dirty="0">
                <a:solidFill>
                  <a:schemeClr val="tx2"/>
                </a:solidFill>
              </a:rPr>
              <a:t>item</a:t>
            </a:r>
            <a:r>
              <a:rPr lang="en-US" sz="1600" spc="150" dirty="0">
                <a:solidFill>
                  <a:schemeClr val="tx2"/>
                </a:solidFill>
              </a:rPr>
              <a:t> [</a:t>
            </a:r>
            <a:r>
              <a:rPr lang="en-US" sz="1600" spc="150" dirty="0" smtClean="0">
                <a:solidFill>
                  <a:schemeClr val="tx2"/>
                </a:solidFill>
              </a:rPr>
              <a:t>Figure S1]</a:t>
            </a:r>
            <a:endParaRPr lang="en-US" sz="1600" spc="150" dirty="0">
              <a:solidFill>
                <a:schemeClr val="tx2"/>
              </a:solidFill>
            </a:endParaRPr>
          </a:p>
          <a:p>
            <a:pPr marL="1662113" lvl="1">
              <a:buClr>
                <a:schemeClr val="accent1"/>
              </a:buClr>
            </a:pPr>
            <a:r>
              <a:rPr lang="en-US" b="1" spc="150" dirty="0" smtClean="0">
                <a:solidFill>
                  <a:schemeClr val="tx2"/>
                </a:solidFill>
              </a:rPr>
              <a:t>label  </a:t>
            </a:r>
            <a:r>
              <a:rPr lang="en-US" sz="1600" spc="150" dirty="0">
                <a:solidFill>
                  <a:schemeClr val="tx2"/>
                </a:solidFill>
              </a:rPr>
              <a:t>Figure S1</a:t>
            </a:r>
          </a:p>
          <a:p>
            <a:pPr marL="1662113" lvl="1">
              <a:buClr>
                <a:schemeClr val="accent1"/>
              </a:buClr>
            </a:pPr>
            <a:r>
              <a:rPr lang="en-US" b="1" spc="150" dirty="0" smtClean="0">
                <a:solidFill>
                  <a:schemeClr val="tx2"/>
                </a:solidFill>
              </a:rPr>
              <a:t>caption</a:t>
            </a:r>
          </a:p>
          <a:p>
            <a:pPr marL="1827213" lvl="1">
              <a:buClr>
                <a:schemeClr val="accent1"/>
              </a:buClr>
            </a:pPr>
            <a:r>
              <a:rPr lang="en-US" b="1" spc="150" dirty="0" smtClean="0">
                <a:solidFill>
                  <a:schemeClr val="tx2"/>
                </a:solidFill>
              </a:rPr>
              <a:t>title </a:t>
            </a:r>
            <a:r>
              <a:rPr lang="en-US" sz="1600" spc="150" dirty="0">
                <a:solidFill>
                  <a:schemeClr val="tx2"/>
                </a:solidFill>
              </a:rPr>
              <a:t>Map of the Western and Central South Pacific Region (Related to Figure 1</a:t>
            </a:r>
            <a:r>
              <a:rPr lang="en-US" sz="1600" spc="150" dirty="0" smtClean="0">
                <a:solidFill>
                  <a:schemeClr val="tx2"/>
                </a:solidFill>
              </a:rPr>
              <a:t>)</a:t>
            </a:r>
          </a:p>
          <a:p>
            <a:pPr marL="1827213" lvl="1">
              <a:buClr>
                <a:schemeClr val="accent1"/>
              </a:buClr>
            </a:pPr>
            <a:r>
              <a:rPr lang="en-US" b="1" spc="150" dirty="0" smtClean="0">
                <a:solidFill>
                  <a:schemeClr val="tx2"/>
                </a:solidFill>
              </a:rPr>
              <a:t>p</a:t>
            </a:r>
            <a:r>
              <a:rPr lang="en-US" sz="1600" spc="150" dirty="0" smtClean="0">
                <a:solidFill>
                  <a:schemeClr val="tx2"/>
                </a:solidFill>
              </a:rPr>
              <a:t> Circles </a:t>
            </a:r>
            <a:r>
              <a:rPr lang="en-US" sz="1600" spc="150" dirty="0">
                <a:solidFill>
                  <a:schemeClr val="tx2"/>
                </a:solidFill>
              </a:rPr>
              <a:t>represent the location of the breeding areas of the </a:t>
            </a:r>
            <a:r>
              <a:rPr lang="en-US" sz="1600" spc="150" dirty="0" smtClean="0">
                <a:solidFill>
                  <a:schemeClr val="tx2"/>
                </a:solidFill>
              </a:rPr>
              <a:t>…</a:t>
            </a:r>
          </a:p>
          <a:p>
            <a:pPr marL="1255713" lvl="1">
              <a:buClr>
                <a:schemeClr val="accent1"/>
              </a:buClr>
            </a:pPr>
            <a:r>
              <a:rPr lang="en-US" b="1" spc="150" dirty="0" smtClean="0">
                <a:solidFill>
                  <a:schemeClr val="tx2"/>
                </a:solidFill>
              </a:rPr>
              <a:t>item </a:t>
            </a:r>
            <a:r>
              <a:rPr lang="en-US" sz="1600" spc="150" dirty="0">
                <a:solidFill>
                  <a:schemeClr val="tx2"/>
                </a:solidFill>
              </a:rPr>
              <a:t>[other items removed for </a:t>
            </a:r>
            <a:r>
              <a:rPr lang="en-US" sz="1600" spc="150" dirty="0" smtClean="0">
                <a:solidFill>
                  <a:schemeClr val="tx2"/>
                </a:solidFill>
              </a:rPr>
              <a:t>brevity]</a:t>
            </a:r>
            <a:endParaRPr lang="en-US" sz="1600" spc="150" dirty="0">
              <a:solidFill>
                <a:schemeClr val="tx2"/>
              </a:solidFill>
            </a:endParaRP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1" t="19421" r="10408" b="23188"/>
          <a:stretch/>
        </p:blipFill>
        <p:spPr bwMode="auto">
          <a:xfrm>
            <a:off x="4782442" y="1801654"/>
            <a:ext cx="3997036" cy="289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2" t="25521" r="63642" b="57730"/>
          <a:stretch/>
        </p:blipFill>
        <p:spPr bwMode="auto">
          <a:xfrm>
            <a:off x="4127500" y="1801654"/>
            <a:ext cx="4787900" cy="144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918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8600" y="1676400"/>
            <a:ext cx="838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>
              <a:buClr>
                <a:schemeClr val="accent1"/>
              </a:buClr>
            </a:pPr>
            <a:r>
              <a:rPr lang="en-US" b="1" spc="150" dirty="0" smtClean="0">
                <a:solidFill>
                  <a:schemeClr val="tx2"/>
                </a:solidFill>
              </a:rPr>
              <a:t>supplementary-material </a:t>
            </a:r>
            <a:r>
              <a:rPr lang="en-US" sz="1600" spc="150" dirty="0">
                <a:solidFill>
                  <a:schemeClr val="tx2"/>
                </a:solidFill>
              </a:rPr>
              <a:t>[excel file with Table S1, removed for brevity]</a:t>
            </a:r>
          </a:p>
          <a:p>
            <a:pPr marL="1200150">
              <a:buClr>
                <a:schemeClr val="accent1"/>
              </a:buClr>
            </a:pPr>
            <a:endParaRPr lang="en-US" b="1" spc="150" dirty="0">
              <a:solidFill>
                <a:schemeClr val="tx2"/>
              </a:solidFill>
            </a:endParaRPr>
          </a:p>
          <a:p>
            <a:pPr marL="231775">
              <a:buClr>
                <a:schemeClr val="accent1"/>
              </a:buClr>
            </a:pPr>
            <a:r>
              <a:rPr lang="en-US" b="1" spc="150" dirty="0">
                <a:solidFill>
                  <a:schemeClr val="tx2"/>
                </a:solidFill>
              </a:rPr>
              <a:t>supplementary-material</a:t>
            </a:r>
          </a:p>
          <a:p>
            <a:pPr marL="465138">
              <a:buClr>
                <a:schemeClr val="accent1"/>
              </a:buClr>
            </a:pPr>
            <a:r>
              <a:rPr lang="en-US" b="1" spc="150" dirty="0" smtClean="0">
                <a:solidFill>
                  <a:schemeClr val="tx2"/>
                </a:solidFill>
              </a:rPr>
              <a:t>label </a:t>
            </a:r>
            <a:r>
              <a:rPr lang="en-US" sz="1600" spc="150" dirty="0">
                <a:solidFill>
                  <a:schemeClr val="tx2"/>
                </a:solidFill>
              </a:rPr>
              <a:t>Audio S1</a:t>
            </a:r>
          </a:p>
          <a:p>
            <a:pPr marL="465138">
              <a:buClr>
                <a:schemeClr val="accent1"/>
              </a:buClr>
            </a:pPr>
            <a:r>
              <a:rPr lang="en-US" b="1" spc="150" dirty="0" smtClean="0">
                <a:solidFill>
                  <a:schemeClr val="tx2"/>
                </a:solidFill>
              </a:rPr>
              <a:t>caption</a:t>
            </a:r>
          </a:p>
          <a:p>
            <a:pPr marL="795338">
              <a:buClr>
                <a:schemeClr val="accent1"/>
              </a:buClr>
            </a:pPr>
            <a:r>
              <a:rPr lang="en-US" b="1" spc="150" dirty="0" smtClean="0">
                <a:solidFill>
                  <a:schemeClr val="tx2"/>
                </a:solidFill>
              </a:rPr>
              <a:t>title </a:t>
            </a:r>
            <a:r>
              <a:rPr lang="en-US" sz="1600" spc="150" dirty="0">
                <a:solidFill>
                  <a:schemeClr val="tx2"/>
                </a:solidFill>
              </a:rPr>
              <a:t>Audio </a:t>
            </a:r>
            <a:r>
              <a:rPr lang="en-US" sz="1600" spc="150" dirty="0" smtClean="0">
                <a:solidFill>
                  <a:schemeClr val="tx2"/>
                </a:solidFill>
              </a:rPr>
              <a:t>of </a:t>
            </a:r>
            <a:r>
              <a:rPr lang="en-US" sz="1600" spc="150" dirty="0">
                <a:solidFill>
                  <a:schemeClr val="tx2"/>
                </a:solidFill>
              </a:rPr>
              <a:t>the Blue Song Type Presented in Figure 2</a:t>
            </a:r>
          </a:p>
          <a:p>
            <a:pPr marL="465138">
              <a:buClr>
                <a:schemeClr val="accent1"/>
              </a:buClr>
            </a:pPr>
            <a:r>
              <a:rPr lang="en-US" b="1" spc="150" dirty="0" smtClean="0">
                <a:solidFill>
                  <a:schemeClr val="tx2"/>
                </a:solidFill>
              </a:rPr>
              <a:t>resource</a:t>
            </a:r>
            <a:r>
              <a:rPr lang="en-US" spc="150" dirty="0" smtClean="0">
                <a:solidFill>
                  <a:schemeClr val="tx2"/>
                </a:solidFill>
              </a:rPr>
              <a:t> </a:t>
            </a:r>
          </a:p>
          <a:p>
            <a:pPr marL="744538">
              <a:buClr>
                <a:schemeClr val="accent1"/>
              </a:buClr>
            </a:pPr>
            <a:r>
              <a:rPr lang="en-US" b="1" spc="150" dirty="0" smtClean="0">
                <a:solidFill>
                  <a:schemeClr val="tx2"/>
                </a:solidFill>
              </a:rPr>
              <a:t>resource-meta</a:t>
            </a:r>
          </a:p>
          <a:p>
            <a:pPr marL="744538">
              <a:buClr>
                <a:schemeClr val="accent1"/>
              </a:buClr>
            </a:pPr>
            <a:r>
              <a:rPr lang="en-US" b="1" spc="150" dirty="0">
                <a:solidFill>
                  <a:schemeClr val="tx2"/>
                </a:solidFill>
              </a:rPr>
              <a:t>	</a:t>
            </a:r>
            <a:r>
              <a:rPr lang="en-US" b="1" spc="150" dirty="0" smtClean="0">
                <a:solidFill>
                  <a:schemeClr val="tx2"/>
                </a:solidFill>
              </a:rPr>
              <a:t>filename: </a:t>
            </a:r>
            <a:r>
              <a:rPr lang="en-US" sz="1600" spc="150" dirty="0">
                <a:solidFill>
                  <a:schemeClr val="tx2"/>
                </a:solidFill>
              </a:rPr>
              <a:t>mmc2.mp3</a:t>
            </a:r>
          </a:p>
          <a:p>
            <a:pPr marL="744538">
              <a:buClr>
                <a:schemeClr val="accent1"/>
              </a:buClr>
            </a:pPr>
            <a:r>
              <a:rPr lang="en-US" b="1" spc="150" dirty="0">
                <a:solidFill>
                  <a:schemeClr val="tx2"/>
                </a:solidFill>
              </a:rPr>
              <a:t>	</a:t>
            </a:r>
            <a:r>
              <a:rPr lang="en-US" b="1" spc="150" dirty="0" smtClean="0">
                <a:solidFill>
                  <a:schemeClr val="tx2"/>
                </a:solidFill>
              </a:rPr>
              <a:t>format </a:t>
            </a:r>
            <a:r>
              <a:rPr lang="en-US" sz="1600" spc="150" dirty="0">
                <a:solidFill>
                  <a:schemeClr val="tx2"/>
                </a:solidFill>
              </a:rPr>
              <a:t>MP3</a:t>
            </a:r>
          </a:p>
          <a:p>
            <a:endParaRPr lang="en-US" b="1" spc="150" dirty="0" smtClean="0">
              <a:solidFill>
                <a:schemeClr val="tx2"/>
              </a:solidFill>
            </a:endParaRPr>
          </a:p>
          <a:p>
            <a:endParaRPr lang="en-US" b="1" spc="150" dirty="0">
              <a:solidFill>
                <a:schemeClr val="tx2"/>
              </a:solidFill>
            </a:endParaRPr>
          </a:p>
          <a:p>
            <a:endParaRPr lang="en-US" b="1" spc="150" dirty="0" smtClean="0">
              <a:solidFill>
                <a:schemeClr val="tx2"/>
              </a:solidFill>
            </a:endParaRPr>
          </a:p>
          <a:p>
            <a:endParaRPr lang="en-US" b="1" spc="150" dirty="0">
              <a:solidFill>
                <a:schemeClr val="tx2"/>
              </a:solidFill>
            </a:endParaRPr>
          </a:p>
          <a:p>
            <a:endParaRPr lang="en-US" b="1" spc="150" dirty="0" smtClean="0">
              <a:solidFill>
                <a:schemeClr val="tx2"/>
              </a:solidFill>
            </a:endParaRPr>
          </a:p>
          <a:p>
            <a:endParaRPr lang="en-US" b="1" spc="150" dirty="0">
              <a:solidFill>
                <a:schemeClr val="tx2"/>
              </a:solidFill>
            </a:endParaRPr>
          </a:p>
          <a:p>
            <a:r>
              <a:rPr lang="en-US" b="1" spc="150" dirty="0" smtClean="0">
                <a:solidFill>
                  <a:schemeClr val="tx2"/>
                </a:solidFill>
              </a:rPr>
              <a:t>supplementary-material </a:t>
            </a:r>
            <a:r>
              <a:rPr lang="en-US" sz="1600" spc="150" dirty="0" smtClean="0">
                <a:solidFill>
                  <a:schemeClr val="tx2"/>
                </a:solidFill>
              </a:rPr>
              <a:t>[Audio S2</a:t>
            </a:r>
            <a:r>
              <a:rPr lang="en-US" sz="1600" spc="150" dirty="0">
                <a:solidFill>
                  <a:schemeClr val="tx2"/>
                </a:solidFill>
              </a:rPr>
              <a:t>, removed for brevity]</a:t>
            </a:r>
          </a:p>
          <a:p>
            <a:endParaRPr lang="en-US" sz="1600" spc="150" dirty="0">
              <a:solidFill>
                <a:schemeClr val="tx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 t="55435" r="63932" b="32472"/>
          <a:stretch/>
        </p:blipFill>
        <p:spPr bwMode="auto">
          <a:xfrm>
            <a:off x="762000" y="4648200"/>
            <a:ext cx="5549900" cy="11428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733800"/>
            <a:ext cx="1981200" cy="21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Schematic of EXT: </a:t>
            </a:r>
            <a:r>
              <a:rPr lang="en-US" dirty="0" smtClean="0">
                <a:hlinkClick r:id="rId5"/>
              </a:rPr>
              <a:t>Whale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19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Schematic of EXT: </a:t>
            </a:r>
            <a:r>
              <a:rPr lang="en-US" dirty="0" smtClean="0">
                <a:hlinkClick r:id="rId3"/>
              </a:rPr>
              <a:t>Redox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9" t="29032" r="62176" b="31349"/>
          <a:stretch/>
        </p:blipFill>
        <p:spPr bwMode="auto">
          <a:xfrm>
            <a:off x="990600" y="1905000"/>
            <a:ext cx="7478057" cy="441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0" y="6324600"/>
            <a:ext cx="762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150" dirty="0">
                <a:solidFill>
                  <a:schemeClr val="tx2"/>
                </a:solidFill>
                <a:hlinkClick r:id="rId5"/>
              </a:rPr>
              <a:t>http://www.sciencemag.org/content/340/6138/1314/suppl/DC1</a:t>
            </a:r>
            <a:endParaRPr lang="en-US" sz="1600" spc="150" dirty="0">
              <a:solidFill>
                <a:schemeClr val="tx2"/>
              </a:solidFill>
            </a:endParaRPr>
          </a:p>
        </p:txBody>
      </p:sp>
      <p:sp>
        <p:nvSpPr>
          <p:cNvPr id="6" name="Frame 5"/>
          <p:cNvSpPr/>
          <p:nvPr/>
        </p:nvSpPr>
        <p:spPr>
          <a:xfrm>
            <a:off x="1143000" y="3657600"/>
            <a:ext cx="3962400" cy="1143000"/>
          </a:xfrm>
          <a:prstGeom prst="frame">
            <a:avLst>
              <a:gd name="adj1" fmla="val 3816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1144604" y="4800600"/>
            <a:ext cx="3962400" cy="457200"/>
          </a:xfrm>
          <a:prstGeom prst="frame">
            <a:avLst>
              <a:gd name="adj1" fmla="val 11395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ame 10"/>
          <p:cNvSpPr/>
          <p:nvPr/>
        </p:nvSpPr>
        <p:spPr>
          <a:xfrm>
            <a:off x="1144605" y="5257800"/>
            <a:ext cx="7324052" cy="486878"/>
          </a:xfrm>
          <a:prstGeom prst="frame">
            <a:avLst>
              <a:gd name="adj1" fmla="val 11395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52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US" dirty="0" smtClean="0"/>
              <a:t>Schematic of EXT: </a:t>
            </a:r>
            <a:r>
              <a:rPr lang="en-US" dirty="0" smtClean="0">
                <a:hlinkClick r:id="rId3"/>
              </a:rPr>
              <a:t>Redox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4300" y="1676400"/>
            <a:ext cx="91821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US" sz="1600" b="1" spc="150" dirty="0" smtClean="0">
                <a:solidFill>
                  <a:schemeClr val="tx2"/>
                </a:solidFill>
              </a:rPr>
              <a:t>sec </a:t>
            </a:r>
            <a:r>
              <a:rPr lang="en-US" sz="1600" spc="150" dirty="0" smtClean="0">
                <a:solidFill>
                  <a:schemeClr val="tx2"/>
                </a:solidFill>
              </a:rPr>
              <a:t> title</a:t>
            </a:r>
            <a:r>
              <a:rPr lang="en-US" sz="1600" spc="150" dirty="0">
                <a:solidFill>
                  <a:schemeClr val="tx2"/>
                </a:solidFill>
              </a:rPr>
              <a:t>: Supplementary </a:t>
            </a:r>
            <a:r>
              <a:rPr lang="en-US" sz="1600" spc="150" dirty="0" smtClean="0">
                <a:solidFill>
                  <a:schemeClr val="tx2"/>
                </a:solidFill>
              </a:rPr>
              <a:t>Material</a:t>
            </a:r>
            <a:endParaRPr lang="en-US" sz="1600" spc="150" dirty="0">
              <a:solidFill>
                <a:schemeClr val="tx2"/>
              </a:solidFill>
            </a:endParaRPr>
          </a:p>
          <a:p>
            <a:pPr marL="231775">
              <a:buClr>
                <a:schemeClr val="accent1"/>
              </a:buClr>
            </a:pPr>
            <a:r>
              <a:rPr lang="en-US" sz="1600" b="1" spc="150" dirty="0">
                <a:solidFill>
                  <a:schemeClr val="tx2"/>
                </a:solidFill>
              </a:rPr>
              <a:t>supplementary-material</a:t>
            </a:r>
          </a:p>
          <a:p>
            <a:pPr marL="465138">
              <a:buClr>
                <a:schemeClr val="accent1"/>
              </a:buClr>
            </a:pPr>
            <a:r>
              <a:rPr lang="en-US" sz="1600" b="1" spc="150" dirty="0">
                <a:solidFill>
                  <a:schemeClr val="tx2"/>
                </a:solidFill>
              </a:rPr>
              <a:t>summary</a:t>
            </a:r>
            <a:r>
              <a:rPr lang="en-US" sz="1600" spc="150" dirty="0">
                <a:solidFill>
                  <a:schemeClr val="tx2"/>
                </a:solidFill>
              </a:rPr>
              <a:t> </a:t>
            </a:r>
            <a:r>
              <a:rPr lang="en-US" sz="1400" spc="150" dirty="0">
                <a:solidFill>
                  <a:schemeClr val="tx2"/>
                </a:solidFill>
              </a:rPr>
              <a:t>Materials and Methods, Supplementary Text, Figs. S1 to S6, References</a:t>
            </a:r>
            <a:endParaRPr lang="en-US" sz="1600" spc="150" dirty="0">
              <a:solidFill>
                <a:schemeClr val="tx2"/>
              </a:solidFill>
            </a:endParaRPr>
          </a:p>
          <a:p>
            <a:pPr marL="465138">
              <a:buClr>
                <a:schemeClr val="accent1"/>
              </a:buClr>
            </a:pPr>
            <a:r>
              <a:rPr lang="en-US" sz="1600" b="1" spc="150" dirty="0">
                <a:solidFill>
                  <a:schemeClr val="tx2"/>
                </a:solidFill>
              </a:rPr>
              <a:t>resource </a:t>
            </a:r>
            <a:r>
              <a:rPr lang="en-US" sz="1600" spc="150" dirty="0">
                <a:solidFill>
                  <a:schemeClr val="tx2"/>
                </a:solidFill>
              </a:rPr>
              <a:t>[</a:t>
            </a:r>
            <a:r>
              <a:rPr lang="en-US" sz="1600" spc="150" dirty="0" smtClean="0">
                <a:solidFill>
                  <a:schemeClr val="tx2"/>
                </a:solidFill>
              </a:rPr>
              <a:t>PDF]</a:t>
            </a:r>
            <a:endParaRPr lang="en-US" sz="1600" spc="150" dirty="0">
              <a:solidFill>
                <a:schemeClr val="tx2"/>
              </a:solidFill>
            </a:endParaRPr>
          </a:p>
          <a:p>
            <a:pPr marL="798513">
              <a:buClr>
                <a:schemeClr val="accent1"/>
              </a:buClr>
            </a:pPr>
            <a:r>
              <a:rPr lang="en-US" sz="1600" b="1" spc="150" dirty="0">
                <a:solidFill>
                  <a:schemeClr val="tx2"/>
                </a:solidFill>
              </a:rPr>
              <a:t>resource-meta </a:t>
            </a:r>
          </a:p>
          <a:p>
            <a:pPr marL="1204913">
              <a:buClr>
                <a:schemeClr val="accent1"/>
              </a:buClr>
            </a:pPr>
            <a:r>
              <a:rPr lang="en-US" sz="1600" b="1" spc="150" dirty="0">
                <a:solidFill>
                  <a:schemeClr val="tx2"/>
                </a:solidFill>
              </a:rPr>
              <a:t>filename</a:t>
            </a:r>
          </a:p>
          <a:p>
            <a:pPr marL="1257300" lvl="1">
              <a:buClr>
                <a:schemeClr val="accent1"/>
              </a:buClr>
            </a:pPr>
            <a:r>
              <a:rPr lang="en-US" sz="1600" b="1" spc="150" dirty="0">
                <a:solidFill>
                  <a:schemeClr val="tx2"/>
                </a:solidFill>
              </a:rPr>
              <a:t>item </a:t>
            </a:r>
            <a:r>
              <a:rPr lang="en-US" sz="1600" spc="150" dirty="0">
                <a:solidFill>
                  <a:schemeClr val="tx2"/>
                </a:solidFill>
              </a:rPr>
              <a:t>[</a:t>
            </a:r>
            <a:r>
              <a:rPr lang="en-US" sz="1600" spc="150" dirty="0" smtClean="0">
                <a:solidFill>
                  <a:schemeClr val="tx2"/>
                </a:solidFill>
              </a:rPr>
              <a:t>Materials </a:t>
            </a:r>
            <a:r>
              <a:rPr lang="en-US" sz="1600" spc="150" dirty="0">
                <a:solidFill>
                  <a:schemeClr val="tx2"/>
                </a:solidFill>
              </a:rPr>
              <a:t>and </a:t>
            </a:r>
            <a:r>
              <a:rPr lang="en-US" sz="1600" spc="150" dirty="0" smtClean="0">
                <a:solidFill>
                  <a:schemeClr val="tx2"/>
                </a:solidFill>
              </a:rPr>
              <a:t>Methods]</a:t>
            </a:r>
            <a:endParaRPr lang="en-US" sz="1600" spc="150" dirty="0">
              <a:solidFill>
                <a:schemeClr val="tx2"/>
              </a:solidFill>
            </a:endParaRPr>
          </a:p>
          <a:p>
            <a:pPr marL="1662113" lvl="1">
              <a:buClr>
                <a:schemeClr val="accent1"/>
              </a:buClr>
            </a:pPr>
            <a:r>
              <a:rPr lang="en-US" sz="1600" b="1" spc="150" dirty="0" smtClean="0">
                <a:solidFill>
                  <a:schemeClr val="tx2"/>
                </a:solidFill>
              </a:rPr>
              <a:t>label</a:t>
            </a:r>
            <a:endParaRPr lang="en-US" sz="1600" spc="150" dirty="0">
              <a:solidFill>
                <a:schemeClr val="tx2"/>
              </a:solidFill>
            </a:endParaRPr>
          </a:p>
          <a:p>
            <a:pPr marL="1662113" lvl="1">
              <a:buClr>
                <a:schemeClr val="accent1"/>
              </a:buClr>
            </a:pPr>
            <a:r>
              <a:rPr lang="en-US" sz="1600" b="1" spc="150" dirty="0">
                <a:solidFill>
                  <a:schemeClr val="tx2"/>
                </a:solidFill>
              </a:rPr>
              <a:t>caption</a:t>
            </a:r>
          </a:p>
          <a:p>
            <a:pPr marL="1255713" lvl="1">
              <a:buClr>
                <a:schemeClr val="accent1"/>
              </a:buClr>
            </a:pPr>
            <a:r>
              <a:rPr lang="en-US" sz="1600" b="1" spc="150" dirty="0">
                <a:solidFill>
                  <a:schemeClr val="tx2"/>
                </a:solidFill>
              </a:rPr>
              <a:t>item </a:t>
            </a:r>
            <a:r>
              <a:rPr lang="en-US" sz="1600" spc="150" dirty="0">
                <a:solidFill>
                  <a:schemeClr val="tx2"/>
                </a:solidFill>
              </a:rPr>
              <a:t>[</a:t>
            </a:r>
            <a:r>
              <a:rPr lang="en-US" sz="1600" spc="150" dirty="0" smtClean="0">
                <a:solidFill>
                  <a:schemeClr val="tx2"/>
                </a:solidFill>
              </a:rPr>
              <a:t>Supplementary Text]</a:t>
            </a:r>
            <a:endParaRPr lang="en-US" sz="1600" spc="150" dirty="0">
              <a:solidFill>
                <a:schemeClr val="tx2"/>
              </a:solidFill>
            </a:endParaRPr>
          </a:p>
          <a:p>
            <a:pPr marL="1255713" lvl="1">
              <a:buClr>
                <a:schemeClr val="accent1"/>
              </a:buClr>
            </a:pPr>
            <a:r>
              <a:rPr lang="en-US" sz="1600" b="1" spc="150" dirty="0">
                <a:solidFill>
                  <a:schemeClr val="tx2"/>
                </a:solidFill>
              </a:rPr>
              <a:t>item</a:t>
            </a:r>
            <a:r>
              <a:rPr lang="en-US" sz="1600" spc="150" dirty="0">
                <a:solidFill>
                  <a:schemeClr val="tx2"/>
                </a:solidFill>
              </a:rPr>
              <a:t> </a:t>
            </a:r>
            <a:r>
              <a:rPr lang="en-US" sz="1600" spc="150" dirty="0" smtClean="0">
                <a:solidFill>
                  <a:schemeClr val="tx2"/>
                </a:solidFill>
              </a:rPr>
              <a:t>[Fig</a:t>
            </a:r>
            <a:r>
              <a:rPr lang="en-US" sz="1600" spc="150" dirty="0">
                <a:solidFill>
                  <a:schemeClr val="tx2"/>
                </a:solidFill>
              </a:rPr>
              <a:t>. S1 [Figs. 2-6 removed for brevity</a:t>
            </a:r>
            <a:r>
              <a:rPr lang="en-US" sz="1600" spc="150" dirty="0" smtClean="0">
                <a:solidFill>
                  <a:schemeClr val="tx2"/>
                </a:solidFill>
              </a:rPr>
              <a:t>]]</a:t>
            </a:r>
            <a:endParaRPr lang="en-US" sz="1600" spc="150" dirty="0">
              <a:solidFill>
                <a:schemeClr val="tx2"/>
              </a:solidFill>
            </a:endParaRPr>
          </a:p>
          <a:p>
            <a:pPr marL="1255713" lvl="1">
              <a:buClr>
                <a:schemeClr val="accent1"/>
              </a:buClr>
            </a:pPr>
            <a:r>
              <a:rPr lang="en-US" sz="1600" b="1" spc="150" dirty="0">
                <a:solidFill>
                  <a:schemeClr val="tx2"/>
                </a:solidFill>
              </a:rPr>
              <a:t>item</a:t>
            </a:r>
            <a:r>
              <a:rPr lang="en-US" sz="1600" spc="150" dirty="0">
                <a:solidFill>
                  <a:schemeClr val="tx2"/>
                </a:solidFill>
              </a:rPr>
              <a:t> </a:t>
            </a:r>
            <a:r>
              <a:rPr lang="en-US" sz="1600" spc="150" dirty="0" smtClean="0">
                <a:solidFill>
                  <a:schemeClr val="tx2"/>
                </a:solidFill>
              </a:rPr>
              <a:t>[References]</a:t>
            </a:r>
            <a:endParaRPr lang="en-US" sz="1600" spc="150" dirty="0">
              <a:solidFill>
                <a:schemeClr val="tx2"/>
              </a:solidFill>
            </a:endParaRPr>
          </a:p>
          <a:p>
            <a:pPr marL="231775">
              <a:buClr>
                <a:schemeClr val="accent1"/>
              </a:buClr>
            </a:pPr>
            <a:r>
              <a:rPr lang="en-US" sz="1600" b="1" spc="150" dirty="0">
                <a:solidFill>
                  <a:schemeClr val="tx2"/>
                </a:solidFill>
              </a:rPr>
              <a:t>supplementary-material</a:t>
            </a:r>
          </a:p>
          <a:p>
            <a:pPr marL="465138">
              <a:buClr>
                <a:schemeClr val="accent1"/>
              </a:buClr>
            </a:pPr>
            <a:r>
              <a:rPr lang="en-US" sz="1600" b="1" spc="150" dirty="0">
                <a:solidFill>
                  <a:schemeClr val="tx2"/>
                </a:solidFill>
              </a:rPr>
              <a:t>summary</a:t>
            </a:r>
            <a:r>
              <a:rPr lang="en-US" sz="1600" spc="150" dirty="0">
                <a:solidFill>
                  <a:schemeClr val="tx2"/>
                </a:solidFill>
              </a:rPr>
              <a:t> Tables S1 - S3</a:t>
            </a:r>
          </a:p>
          <a:p>
            <a:pPr marL="465138">
              <a:buClr>
                <a:schemeClr val="accent1"/>
              </a:buClr>
            </a:pPr>
            <a:r>
              <a:rPr lang="en-US" sz="1600" b="1" spc="150" dirty="0">
                <a:solidFill>
                  <a:schemeClr val="tx2"/>
                </a:solidFill>
              </a:rPr>
              <a:t>original-sources</a:t>
            </a:r>
          </a:p>
          <a:p>
            <a:pPr marL="465138">
              <a:buClr>
                <a:schemeClr val="accent1"/>
              </a:buClr>
            </a:pPr>
            <a:r>
              <a:rPr lang="en-US" sz="1600" b="1" spc="150" dirty="0">
                <a:solidFill>
                  <a:schemeClr val="tx2"/>
                </a:solidFill>
              </a:rPr>
              <a:t>resource</a:t>
            </a:r>
            <a:r>
              <a:rPr lang="en-US" sz="1600" spc="150" dirty="0">
                <a:solidFill>
                  <a:schemeClr val="tx2"/>
                </a:solidFill>
              </a:rPr>
              <a:t> </a:t>
            </a:r>
            <a:r>
              <a:rPr lang="en-US" sz="1600" spc="150" dirty="0" smtClean="0">
                <a:solidFill>
                  <a:schemeClr val="tx2"/>
                </a:solidFill>
              </a:rPr>
              <a:t>[excel file]</a:t>
            </a:r>
            <a:endParaRPr lang="en-US" sz="1600" spc="150" dirty="0">
              <a:solidFill>
                <a:schemeClr val="tx2"/>
              </a:solidFill>
            </a:endParaRPr>
          </a:p>
          <a:p>
            <a:pPr marL="798513">
              <a:buClr>
                <a:schemeClr val="accent1"/>
              </a:buClr>
              <a:tabLst>
                <a:tab pos="798513" algn="l"/>
              </a:tabLst>
            </a:pPr>
            <a:r>
              <a:rPr lang="en-US" sz="1600" b="1" spc="150" dirty="0">
                <a:solidFill>
                  <a:schemeClr val="tx2"/>
                </a:solidFill>
              </a:rPr>
              <a:t>resource-meta</a:t>
            </a:r>
          </a:p>
          <a:p>
            <a:pPr marL="798513">
              <a:buClr>
                <a:schemeClr val="accent1"/>
              </a:buClr>
              <a:tabLst>
                <a:tab pos="798513" algn="l"/>
              </a:tabLst>
            </a:pPr>
            <a:r>
              <a:rPr lang="en-US" sz="1600" spc="150" dirty="0">
                <a:solidFill>
                  <a:schemeClr val="tx2"/>
                </a:solidFill>
              </a:rPr>
              <a:t>	</a:t>
            </a:r>
            <a:r>
              <a:rPr lang="en-US" sz="1600" b="1" spc="150" dirty="0">
                <a:solidFill>
                  <a:schemeClr val="tx2"/>
                </a:solidFill>
              </a:rPr>
              <a:t>item</a:t>
            </a:r>
            <a:r>
              <a:rPr lang="en-US" sz="1600" spc="150" dirty="0">
                <a:solidFill>
                  <a:schemeClr val="tx2"/>
                </a:solidFill>
              </a:rPr>
              <a:t> </a:t>
            </a:r>
            <a:r>
              <a:rPr lang="en-US" sz="1600" spc="150" dirty="0" smtClean="0">
                <a:solidFill>
                  <a:schemeClr val="tx2"/>
                </a:solidFill>
              </a:rPr>
              <a:t>[Table </a:t>
            </a:r>
            <a:r>
              <a:rPr lang="en-US" sz="1600" spc="150" dirty="0">
                <a:solidFill>
                  <a:schemeClr val="tx2"/>
                </a:solidFill>
              </a:rPr>
              <a:t>S1 [Table S2-S3 removed for brevity</a:t>
            </a:r>
            <a:r>
              <a:rPr lang="en-US" sz="1600" spc="150" dirty="0" smtClean="0">
                <a:solidFill>
                  <a:schemeClr val="tx2"/>
                </a:solidFill>
              </a:rPr>
              <a:t>]]</a:t>
            </a:r>
            <a:endParaRPr lang="en-US" sz="1600" spc="150" dirty="0">
              <a:solidFill>
                <a:schemeClr val="tx2"/>
              </a:solidFill>
            </a:endParaRPr>
          </a:p>
          <a:p>
            <a:pPr marL="1200150">
              <a:buClr>
                <a:schemeClr val="accent1"/>
              </a:buClr>
            </a:pPr>
            <a:r>
              <a:rPr lang="en-US" sz="1600" b="1" spc="150" dirty="0">
                <a:solidFill>
                  <a:schemeClr val="tx2"/>
                </a:solidFill>
              </a:rPr>
              <a:t>label</a:t>
            </a:r>
          </a:p>
          <a:p>
            <a:pPr marL="1200150">
              <a:buClr>
                <a:schemeClr val="accent1"/>
              </a:buClr>
            </a:pPr>
            <a:r>
              <a:rPr lang="en-US" sz="1600" b="1" spc="150" dirty="0">
                <a:solidFill>
                  <a:schemeClr val="tx2"/>
                </a:solidFill>
              </a:rPr>
              <a:t>caption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444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839201" cy="4407408"/>
          </a:xfrm>
        </p:spPr>
        <p:txBody>
          <a:bodyPr/>
          <a:lstStyle/>
          <a:p>
            <a:endParaRPr lang="en-US" dirty="0" smtClean="0"/>
          </a:p>
          <a:p>
            <a:r>
              <a:rPr lang="en-US" sz="2400" dirty="0"/>
              <a:t>Available </a:t>
            </a:r>
            <a:r>
              <a:rPr lang="en-US" sz="2400" dirty="0" smtClean="0"/>
              <a:t>at: </a:t>
            </a:r>
            <a:r>
              <a:rPr lang="en-US" sz="2400" dirty="0">
                <a:hlinkClick r:id="rId3"/>
              </a:rPr>
              <a:t>http://dtd.nlm.nih.gov/ncbi/supmatext/</a:t>
            </a:r>
            <a:endParaRPr lang="en-US" sz="2400" dirty="0" smtClean="0"/>
          </a:p>
          <a:p>
            <a:pPr lvl="1"/>
            <a:r>
              <a:rPr lang="en-US" sz="2000" dirty="0" smtClean="0"/>
              <a:t>DTD files for the extension</a:t>
            </a:r>
          </a:p>
          <a:p>
            <a:pPr lvl="1"/>
            <a:r>
              <a:rPr lang="en-US" sz="2000" dirty="0" smtClean="0"/>
              <a:t>Documentation for the extension</a:t>
            </a:r>
          </a:p>
          <a:p>
            <a:pPr lvl="1"/>
            <a:r>
              <a:rPr lang="en-US" sz="2000" dirty="0" smtClean="0"/>
              <a:t>Examples of NISO samples marked up using the extension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1143000"/>
          </a:xfrm>
        </p:spPr>
        <p:txBody>
          <a:bodyPr/>
          <a:lstStyle/>
          <a:p>
            <a:r>
              <a:rPr lang="en-US" dirty="0" smtClean="0"/>
              <a:t>Supporting Documentation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13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057400"/>
            <a:ext cx="8407893" cy="4407408"/>
          </a:xfrm>
        </p:spPr>
        <p:txBody>
          <a:bodyPr>
            <a:normAutofit/>
          </a:bodyPr>
          <a:lstStyle/>
          <a:p>
            <a:r>
              <a:rPr lang="en-US" dirty="0" smtClean="0"/>
              <a:t>Restructuring the &lt;sup-mat-object-meta&gt; element into &lt;</a:t>
            </a:r>
            <a:r>
              <a:rPr lang="en-US" dirty="0" err="1" smtClean="0"/>
              <a:t>ext:resource</a:t>
            </a:r>
            <a:r>
              <a:rPr lang="en-US" dirty="0" smtClean="0"/>
              <a:t>&gt; and &lt;</a:t>
            </a:r>
            <a:r>
              <a:rPr lang="en-US" dirty="0" err="1" smtClean="0"/>
              <a:t>ext:item</a:t>
            </a:r>
            <a:r>
              <a:rPr lang="en-US" dirty="0" smtClean="0"/>
              <a:t>&gt; didn’t solve our problem of clarifying the hierarchy.</a:t>
            </a:r>
          </a:p>
          <a:p>
            <a:endParaRPr lang="en-US" dirty="0"/>
          </a:p>
          <a:p>
            <a:r>
              <a:rPr lang="en-US" dirty="0" smtClean="0"/>
              <a:t>A review of the extension by Mulberry Technologies expressed concern about our mingling of content and metadata at different levels within our hierarchy.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It’s just not quite 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88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fun, A literary Analogy</a:t>
            </a:r>
            <a:endParaRPr lang="en-US" dirty="0"/>
          </a:p>
        </p:txBody>
      </p:sp>
      <p:pic>
        <p:nvPicPr>
          <p:cNvPr id="1026" name="Picture 2" descr="http://ntlive.nationaltheatre.org.uk/images/gallery/184624_10150114714068857_7860216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05000"/>
            <a:ext cx="3965889" cy="263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43000" y="5029200"/>
            <a:ext cx="6995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“Childlike </a:t>
            </a:r>
            <a:r>
              <a:rPr lang="en-US" dirty="0"/>
              <a:t>in his innocence but grotesque in form, Frankenstein’s bewildered creature is cast out into a hostile universe by his horror-struck maker</a:t>
            </a:r>
            <a:r>
              <a:rPr lang="en-US" dirty="0" smtClean="0"/>
              <a:t>.”  - promotional materials, National Theatre (London)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82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838200"/>
            <a:ext cx="6606988" cy="5105400"/>
          </a:xfrm>
        </p:spPr>
      </p:pic>
    </p:spTree>
    <p:extLst>
      <p:ext uri="{BB962C8B-B14F-4D97-AF65-F5344CB8AC3E}">
        <p14:creationId xmlns:p14="http://schemas.microsoft.com/office/powerpoint/2010/main" val="50224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400" dirty="0" smtClean="0"/>
              <a:t>Create : </a:t>
            </a:r>
          </a:p>
          <a:p>
            <a:endParaRPr lang="en-US" sz="1050" dirty="0" smtClean="0"/>
          </a:p>
          <a:p>
            <a:pPr marL="502920" indent="-457200">
              <a:buFont typeface="+mj-lt"/>
              <a:buAutoNum type="arabicPeriod"/>
            </a:pPr>
            <a:r>
              <a:rPr lang="en-US" dirty="0" smtClean="0"/>
              <a:t>a generic element that holds (block-level elements that are allowed to float, but that don’t reference external files…?)</a:t>
            </a:r>
          </a:p>
          <a:p>
            <a:pPr lvl="2"/>
            <a:r>
              <a:rPr lang="en-US" sz="1800" dirty="0" smtClean="0"/>
              <a:t>Examples </a:t>
            </a:r>
            <a:r>
              <a:rPr lang="en-US" sz="1800" dirty="0"/>
              <a:t>:</a:t>
            </a:r>
            <a:r>
              <a:rPr lang="en-US" sz="1800" dirty="0" smtClean="0"/>
              <a:t> &lt;fig&gt;, &lt;table-wrap&gt;, &lt;supplementary-material&gt;, </a:t>
            </a:r>
            <a:r>
              <a:rPr lang="en-US" sz="1800" dirty="0" err="1" smtClean="0"/>
              <a:t>etc</a:t>
            </a:r>
            <a:endParaRPr lang="en-US" sz="1800" dirty="0">
              <a:solidFill>
                <a:srgbClr val="FF0000"/>
              </a:solidFill>
            </a:endParaRPr>
          </a:p>
          <a:p>
            <a:pPr lvl="2"/>
            <a:r>
              <a:rPr lang="en-US" sz="1800" dirty="0" smtClean="0"/>
              <a:t>(This purposefully excludes &lt;graphic&gt; and &lt;media&gt;)</a:t>
            </a:r>
          </a:p>
          <a:p>
            <a:pPr lvl="2"/>
            <a:r>
              <a:rPr lang="en-US" sz="1800" dirty="0" smtClean="0"/>
              <a:t>Would you want to include &lt;list&gt; and &lt;app&gt;?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 smtClean="0"/>
              <a:t>a generic element that holds references to external files</a:t>
            </a:r>
          </a:p>
          <a:p>
            <a:pPr lvl="2"/>
            <a:r>
              <a:rPr lang="en-US" sz="1800" dirty="0" smtClean="0"/>
              <a:t>This would take the place of JATS &lt;graphic&gt; and &lt;media&gt;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/>
              <a:t>a</a:t>
            </a:r>
            <a:r>
              <a:rPr lang="en-US" dirty="0" smtClean="0"/>
              <a:t>n attribute that would note “level of importance” </a:t>
            </a:r>
          </a:p>
          <a:p>
            <a:pPr lvl="2"/>
            <a:r>
              <a:rPr lang="en-US" sz="1800" dirty="0" smtClean="0"/>
              <a:t>Start with integral and additional from NISO for time being – but this could be expanded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Simple approach – Generics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95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Extended JATS to include recommendations from the NISO working group on online supplemental materials</a:t>
            </a:r>
          </a:p>
          <a:p>
            <a:pPr lvl="1"/>
            <a:r>
              <a:rPr lang="en-US" dirty="0" smtClean="0"/>
              <a:t>We don’t much like the result</a:t>
            </a:r>
          </a:p>
          <a:p>
            <a:pPr lvl="1"/>
            <a:r>
              <a:rPr lang="en-US" dirty="0" smtClean="0"/>
              <a:t>But, we’re happy to put it out as a </a:t>
            </a:r>
            <a:r>
              <a:rPr lang="en-US" dirty="0" err="1" smtClean="0"/>
              <a:t>strawman</a:t>
            </a:r>
            <a:endParaRPr lang="en-US" dirty="0" smtClean="0"/>
          </a:p>
          <a:p>
            <a:pPr lvl="1"/>
            <a:r>
              <a:rPr lang="en-US" dirty="0" smtClean="0"/>
              <a:t>“An experiment that points out this many problems is, by definition, a success”</a:t>
            </a:r>
            <a:endParaRPr lang="en-US" dirty="0"/>
          </a:p>
          <a:p>
            <a:pPr lvl="1"/>
            <a:endParaRPr lang="en-US" dirty="0" smtClean="0"/>
          </a:p>
          <a:p>
            <a:r>
              <a:rPr lang="en-US" dirty="0" smtClean="0"/>
              <a:t>Proposed that what caused this exercise to be as problematic as it was is the idea of “Supplementary Material </a:t>
            </a:r>
            <a:r>
              <a:rPr lang="en-US" dirty="0" err="1" smtClean="0"/>
              <a:t>Exceptionalism</a:t>
            </a:r>
            <a:r>
              <a:rPr lang="en-US" dirty="0" smtClean="0"/>
              <a:t>”</a:t>
            </a:r>
          </a:p>
          <a:p>
            <a:pPr lvl="1"/>
            <a:endParaRPr lang="en-US" dirty="0"/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Wrap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11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NLM Associate Fellows Program</a:t>
            </a:r>
          </a:p>
          <a:p>
            <a:pPr marL="45720" indent="0">
              <a:buNone/>
            </a:pPr>
            <a:endParaRPr lang="en-US" sz="2400" dirty="0" smtClean="0"/>
          </a:p>
          <a:p>
            <a:r>
              <a:rPr lang="en-US" sz="2400" dirty="0" smtClean="0"/>
              <a:t>Jeff Beck (proposed project, deep knowledge)</a:t>
            </a:r>
          </a:p>
          <a:p>
            <a:pPr marL="45720" indent="0">
              <a:buNone/>
            </a:pPr>
            <a:endParaRPr lang="en-US" sz="2400" dirty="0" smtClean="0"/>
          </a:p>
          <a:p>
            <a:r>
              <a:rPr lang="en-US" sz="2400" dirty="0" smtClean="0"/>
              <a:t>Sasha Schwartzman (discussion)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28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Technically this is “easy” </a:t>
            </a:r>
          </a:p>
          <a:p>
            <a:r>
              <a:rPr lang="en-US" dirty="0" smtClean="0"/>
              <a:t>Does it solve our earlier issues?</a:t>
            </a:r>
          </a:p>
          <a:p>
            <a:pPr lvl="1"/>
            <a:r>
              <a:rPr lang="en-US" dirty="0" smtClean="0"/>
              <a:t>Confusion issue, not necessarily</a:t>
            </a:r>
          </a:p>
          <a:p>
            <a:pPr lvl="2"/>
            <a:r>
              <a:rPr lang="en-US" dirty="0" smtClean="0"/>
              <a:t>Modeling and recursion are still problems</a:t>
            </a:r>
          </a:p>
          <a:p>
            <a:pPr lvl="1"/>
            <a:r>
              <a:rPr lang="en-US" dirty="0" smtClean="0"/>
              <a:t>Content vs. metadata</a:t>
            </a:r>
          </a:p>
          <a:p>
            <a:pPr lvl="2"/>
            <a:r>
              <a:rPr lang="en-US" dirty="0" smtClean="0"/>
              <a:t>Still an issue</a:t>
            </a:r>
          </a:p>
          <a:p>
            <a:pPr lvl="1"/>
            <a:r>
              <a:rPr lang="en-US" dirty="0" smtClean="0"/>
              <a:t>No longer a class of objects that look the same, but are treated differently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solve?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16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Because who wants to deal with little issues, when there is a bigger problem at large</a:t>
            </a:r>
          </a:p>
          <a:p>
            <a:r>
              <a:rPr lang="en-US" dirty="0" smtClean="0"/>
              <a:t>NISO RP solved an immediate problem</a:t>
            </a:r>
          </a:p>
          <a:p>
            <a:r>
              <a:rPr lang="en-US" dirty="0" smtClean="0"/>
              <a:t>End to supplemental material </a:t>
            </a:r>
            <a:r>
              <a:rPr lang="en-US" dirty="0" err="1" smtClean="0"/>
              <a:t>exceptionalism</a:t>
            </a:r>
            <a:r>
              <a:rPr lang="en-US" dirty="0" smtClean="0"/>
              <a:t> is more of a long term look at a wider issue.</a:t>
            </a:r>
          </a:p>
          <a:p>
            <a:r>
              <a:rPr lang="en-US" dirty="0" smtClean="0"/>
              <a:t>Points the way to a more integrated solution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 why are we talking about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38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2509</TotalTime>
  <Words>1178</Words>
  <Application>Microsoft Office PowerPoint</Application>
  <PresentationFormat>On-screen Show (4:3)</PresentationFormat>
  <Paragraphs>283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Grid</vt:lpstr>
      <vt:lpstr>A Journal Article Tag Suite (JATS) extension to support NISO’s Recommended Practices for Online Supplemental Journal Article Materials </vt:lpstr>
      <vt:lpstr>Road Map</vt:lpstr>
      <vt:lpstr>NISO/NFAIS  “Recommended Practices”</vt:lpstr>
      <vt:lpstr>Required metadata</vt:lpstr>
      <vt:lpstr>Required metadata, cont.</vt:lpstr>
      <vt:lpstr>Optional elements and attributes</vt:lpstr>
      <vt:lpstr>Schematic of NISO RP</vt:lpstr>
      <vt:lpstr>Constraint 1: Part of JATS</vt:lpstr>
      <vt:lpstr>Constraint 2: JATS preferred</vt:lpstr>
      <vt:lpstr>Constraint 3: Changes to names</vt:lpstr>
      <vt:lpstr>Re-thinking structure</vt:lpstr>
      <vt:lpstr>Levels within the structure</vt:lpstr>
      <vt:lpstr>Other considerations</vt:lpstr>
      <vt:lpstr>Schematic of EXT: Whale</vt:lpstr>
      <vt:lpstr>Schematic of EXT: Whale</vt:lpstr>
      <vt:lpstr>Schematic of EXT: Whale</vt:lpstr>
      <vt:lpstr>Schematic of EXT: Redox</vt:lpstr>
      <vt:lpstr>Schematic of EXT: Redox</vt:lpstr>
      <vt:lpstr>Supporting Documentation</vt:lpstr>
      <vt:lpstr>It’s just not quite right</vt:lpstr>
      <vt:lpstr>For fun, A literary Analogy</vt:lpstr>
      <vt:lpstr>PowerPoint Presentation</vt:lpstr>
      <vt:lpstr>Simple approach – Generics</vt:lpstr>
      <vt:lpstr>Wrap up</vt:lpstr>
      <vt:lpstr>Thank you</vt:lpstr>
      <vt:lpstr>What does this solve?</vt:lpstr>
      <vt:lpstr>So why are we talking about it?</vt:lpstr>
    </vt:vector>
  </TitlesOfParts>
  <Company>National Library of Medicine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JATS CON Presentation</dc:title>
  <dc:creator>Windows User</dc:creator>
  <cp:lastModifiedBy>Karen Gutzman</cp:lastModifiedBy>
  <cp:revision>187</cp:revision>
  <cp:lastPrinted>2014-03-21T13:01:20Z</cp:lastPrinted>
  <dcterms:created xsi:type="dcterms:W3CDTF">2013-08-08T13:38:40Z</dcterms:created>
  <dcterms:modified xsi:type="dcterms:W3CDTF">2014-07-23T14:43:21Z</dcterms:modified>
</cp:coreProperties>
</file>