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Lst>
  <p:sldIdLst>
    <p:sldId id="257" r:id="rId3"/>
  </p:sldIdLst>
  <p:sldSz cx="32918400" cy="16459200"/>
  <p:notesSz cx="6858000" cy="9144000"/>
  <p:defaultTextStyle>
    <a:defPPr>
      <a:defRPr lang="en-US"/>
    </a:defPPr>
    <a:lvl1pPr marL="0" algn="l" defTabSz="1410702" rtl="0" eaLnBrk="1" latinLnBrk="0" hangingPunct="1">
      <a:defRPr sz="5600" kern="1200">
        <a:solidFill>
          <a:schemeClr val="tx1"/>
        </a:solidFill>
        <a:latin typeface="+mn-lt"/>
        <a:ea typeface="+mn-ea"/>
        <a:cs typeface="+mn-cs"/>
      </a:defRPr>
    </a:lvl1pPr>
    <a:lvl2pPr marL="1410702" algn="l" defTabSz="1410702" rtl="0" eaLnBrk="1" latinLnBrk="0" hangingPunct="1">
      <a:defRPr sz="5600" kern="1200">
        <a:solidFill>
          <a:schemeClr val="tx1"/>
        </a:solidFill>
        <a:latin typeface="+mn-lt"/>
        <a:ea typeface="+mn-ea"/>
        <a:cs typeface="+mn-cs"/>
      </a:defRPr>
    </a:lvl2pPr>
    <a:lvl3pPr marL="2821406" algn="l" defTabSz="1410702" rtl="0" eaLnBrk="1" latinLnBrk="0" hangingPunct="1">
      <a:defRPr sz="5600" kern="1200">
        <a:solidFill>
          <a:schemeClr val="tx1"/>
        </a:solidFill>
        <a:latin typeface="+mn-lt"/>
        <a:ea typeface="+mn-ea"/>
        <a:cs typeface="+mn-cs"/>
      </a:defRPr>
    </a:lvl3pPr>
    <a:lvl4pPr marL="4232108" algn="l" defTabSz="1410702" rtl="0" eaLnBrk="1" latinLnBrk="0" hangingPunct="1">
      <a:defRPr sz="5600" kern="1200">
        <a:solidFill>
          <a:schemeClr val="tx1"/>
        </a:solidFill>
        <a:latin typeface="+mn-lt"/>
        <a:ea typeface="+mn-ea"/>
        <a:cs typeface="+mn-cs"/>
      </a:defRPr>
    </a:lvl4pPr>
    <a:lvl5pPr marL="5642812" algn="l" defTabSz="1410702" rtl="0" eaLnBrk="1" latinLnBrk="0" hangingPunct="1">
      <a:defRPr sz="5600" kern="1200">
        <a:solidFill>
          <a:schemeClr val="tx1"/>
        </a:solidFill>
        <a:latin typeface="+mn-lt"/>
        <a:ea typeface="+mn-ea"/>
        <a:cs typeface="+mn-cs"/>
      </a:defRPr>
    </a:lvl5pPr>
    <a:lvl6pPr marL="7053514" algn="l" defTabSz="1410702" rtl="0" eaLnBrk="1" latinLnBrk="0" hangingPunct="1">
      <a:defRPr sz="5600" kern="1200">
        <a:solidFill>
          <a:schemeClr val="tx1"/>
        </a:solidFill>
        <a:latin typeface="+mn-lt"/>
        <a:ea typeface="+mn-ea"/>
        <a:cs typeface="+mn-cs"/>
      </a:defRPr>
    </a:lvl6pPr>
    <a:lvl7pPr marL="8464217" algn="l" defTabSz="1410702" rtl="0" eaLnBrk="1" latinLnBrk="0" hangingPunct="1">
      <a:defRPr sz="5600" kern="1200">
        <a:solidFill>
          <a:schemeClr val="tx1"/>
        </a:solidFill>
        <a:latin typeface="+mn-lt"/>
        <a:ea typeface="+mn-ea"/>
        <a:cs typeface="+mn-cs"/>
      </a:defRPr>
    </a:lvl7pPr>
    <a:lvl8pPr marL="9874920" algn="l" defTabSz="1410702" rtl="0" eaLnBrk="1" latinLnBrk="0" hangingPunct="1">
      <a:defRPr sz="5600" kern="1200">
        <a:solidFill>
          <a:schemeClr val="tx1"/>
        </a:solidFill>
        <a:latin typeface="+mn-lt"/>
        <a:ea typeface="+mn-ea"/>
        <a:cs typeface="+mn-cs"/>
      </a:defRPr>
    </a:lvl8pPr>
    <a:lvl9pPr marL="11285622" algn="l" defTabSz="1410702" rtl="0" eaLnBrk="1" latinLnBrk="0" hangingPunct="1">
      <a:defRPr sz="5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B1"/>
    <a:srgbClr val="006D7A"/>
    <a:srgbClr val="169E8C"/>
    <a:srgbClr val="00C3E0"/>
    <a:srgbClr val="D4801C"/>
    <a:srgbClr val="00AFC9"/>
    <a:srgbClr val="6B702B"/>
    <a:srgbClr val="52006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p:cViewPr varScale="1">
        <p:scale>
          <a:sx n="58" d="100"/>
          <a:sy n="58" d="100"/>
        </p:scale>
        <p:origin x="-1464" y="-120"/>
      </p:cViewPr>
      <p:guideLst>
        <p:guide orient="horz" pos="5184"/>
        <p:guide pos="103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s>
</file>

<file path=ppt/charts/_rels/chart1.xml.rels><?xml version="1.0" encoding="UTF-8" standalone="yes"?>
<Relationships xmlns="http://schemas.openxmlformats.org/package/2006/relationships"><Relationship Id="rId1" Type="http://schemas.openxmlformats.org/officeDocument/2006/relationships/oleObject" Target="Chart%202%20in%20Microsoft%20Office%20PowerPoint"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pls360:Box%20Sync:VIVO14:Appointment.csv"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pls360:Library:Application%20Support:Microsoft:Office:Office%202011%20AutoRecovery:DataTypes%20(version%201).xlsb"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pls360:Box%20Sync:VIVO14:StoragebyAffil.csv"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pls360:Dropbox:Meetings:2014%20Meetings:VIVO_SciTS2014:Sharing.csv"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pls360:Downloads:basic_report-3.csv"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pls360:Box%20Sync:Data_Survey_Paper:BuysShaw_Figures_Chart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pls360:Downloads:drill_down_by_school-2.csv"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pls360:Box%20Sync:Data_Survey_Paper:BuysShaw_Figures_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Affiliation by School</a:t>
            </a:r>
          </a:p>
        </c:rich>
      </c:tx>
      <c:layout>
        <c:manualLayout>
          <c:xMode val="edge"/>
          <c:yMode val="edge"/>
          <c:x val="0.369767167955511"/>
          <c:y val="0.0288144366485925"/>
        </c:manualLayout>
      </c:layout>
      <c:overlay val="0"/>
    </c:title>
    <c:autoTitleDeleted val="0"/>
    <c:plotArea>
      <c:layout>
        <c:manualLayout>
          <c:layoutTarget val="inner"/>
          <c:xMode val="edge"/>
          <c:yMode val="edge"/>
          <c:x val="0.126870273741315"/>
          <c:y val="0.0823039425293028"/>
          <c:w val="0.339698923710713"/>
          <c:h val="0.856200739046484"/>
        </c:manualLayout>
      </c:layout>
      <c:pieChart>
        <c:varyColors val="1"/>
        <c:ser>
          <c:idx val="0"/>
          <c:order val="0"/>
          <c:tx>
            <c:strRef>
              <c:f>'[Chart 2 in Microsoft Office PowerPoint]Sheet1'!$B$1</c:f>
              <c:strCache>
                <c:ptCount val="1"/>
                <c:pt idx="0">
                  <c:v>Response</c:v>
                </c:pt>
              </c:strCache>
            </c:strRef>
          </c:tx>
          <c:spPr>
            <a:effectLst/>
          </c:spPr>
          <c:dLbls>
            <c:showLegendKey val="0"/>
            <c:showVal val="0"/>
            <c:showCatName val="0"/>
            <c:showSerName val="0"/>
            <c:showPercent val="1"/>
            <c:showBubbleSize val="0"/>
            <c:showLeaderLines val="1"/>
          </c:dLbls>
          <c:cat>
            <c:strRef>
              <c:f>'[Chart 2 in Microsoft Office PowerPoint]Sheet1'!$A$2:$A$12</c:f>
              <c:strCache>
                <c:ptCount val="11"/>
                <c:pt idx="0">
                  <c:v>Feinberg School of Medicine</c:v>
                </c:pt>
                <c:pt idx="1">
                  <c:v>Weinberg College of Arts &amp; Sciences</c:v>
                </c:pt>
                <c:pt idx="2">
                  <c:v>McCormick School of Engineering &amp; Applied Science</c:v>
                </c:pt>
                <c:pt idx="3">
                  <c:v>Other</c:v>
                </c:pt>
                <c:pt idx="4">
                  <c:v>School of Communication</c:v>
                </c:pt>
                <c:pt idx="5">
                  <c:v>Kellogg School of Management</c:v>
                </c:pt>
                <c:pt idx="6">
                  <c:v>School of Education &amp; Social Policy</c:v>
                </c:pt>
                <c:pt idx="7">
                  <c:v>School of Continuing Studies</c:v>
                </c:pt>
                <c:pt idx="8">
                  <c:v>Medill School of Journalism, Media, Integrated Marketing Communications</c:v>
                </c:pt>
                <c:pt idx="9">
                  <c:v>Northwestern University School of Law</c:v>
                </c:pt>
                <c:pt idx="10">
                  <c:v>Bienen School of Music</c:v>
                </c:pt>
              </c:strCache>
            </c:strRef>
          </c:cat>
          <c:val>
            <c:numRef>
              <c:f>'[Chart 2 in Microsoft Office PowerPoint]Sheet1'!$B$2:$B$12</c:f>
              <c:numCache>
                <c:formatCode>General</c:formatCode>
                <c:ptCount val="11"/>
                <c:pt idx="0">
                  <c:v>279.0</c:v>
                </c:pt>
                <c:pt idx="1">
                  <c:v>175.0</c:v>
                </c:pt>
                <c:pt idx="2">
                  <c:v>105.0</c:v>
                </c:pt>
                <c:pt idx="3">
                  <c:v>57.0</c:v>
                </c:pt>
                <c:pt idx="4">
                  <c:v>46.0</c:v>
                </c:pt>
                <c:pt idx="5">
                  <c:v>25.0</c:v>
                </c:pt>
                <c:pt idx="6">
                  <c:v>17.0</c:v>
                </c:pt>
                <c:pt idx="7">
                  <c:v>11.0</c:v>
                </c:pt>
                <c:pt idx="8">
                  <c:v>5.0</c:v>
                </c:pt>
                <c:pt idx="9">
                  <c:v>7.0</c:v>
                </c:pt>
                <c:pt idx="10">
                  <c:v>5.0</c:v>
                </c:pt>
              </c:numCache>
            </c:numRef>
          </c:val>
        </c:ser>
        <c:ser>
          <c:idx val="1"/>
          <c:order val="1"/>
          <c:tx>
            <c:strRef>
              <c:f>'[Chart 2 in Microsoft Office PowerPoint]Sheet1'!$C$1</c:f>
              <c:strCache>
                <c:ptCount val="1"/>
                <c:pt idx="0">
                  <c:v>Percent</c:v>
                </c:pt>
              </c:strCache>
            </c:strRef>
          </c:tx>
          <c:cat>
            <c:strRef>
              <c:f>'[Chart 2 in Microsoft Office PowerPoint]Sheet1'!$A$2:$A$12</c:f>
              <c:strCache>
                <c:ptCount val="11"/>
                <c:pt idx="0">
                  <c:v>Feinberg School of Medicine</c:v>
                </c:pt>
                <c:pt idx="1">
                  <c:v>Weinberg College of Arts &amp; Sciences</c:v>
                </c:pt>
                <c:pt idx="2">
                  <c:v>McCormick School of Engineering &amp; Applied Science</c:v>
                </c:pt>
                <c:pt idx="3">
                  <c:v>Other</c:v>
                </c:pt>
                <c:pt idx="4">
                  <c:v>School of Communication</c:v>
                </c:pt>
                <c:pt idx="5">
                  <c:v>Kellogg School of Management</c:v>
                </c:pt>
                <c:pt idx="6">
                  <c:v>School of Education &amp; Social Policy</c:v>
                </c:pt>
                <c:pt idx="7">
                  <c:v>School of Continuing Studies</c:v>
                </c:pt>
                <c:pt idx="8">
                  <c:v>Medill School of Journalism, Media, Integrated Marketing Communications</c:v>
                </c:pt>
                <c:pt idx="9">
                  <c:v>Northwestern University School of Law</c:v>
                </c:pt>
                <c:pt idx="10">
                  <c:v>Bienen School of Music</c:v>
                </c:pt>
              </c:strCache>
            </c:strRef>
          </c:cat>
          <c:val>
            <c:numRef>
              <c:f>'[Chart 2 in Microsoft Office PowerPoint]Sheet1'!$C$2:$C$12</c:f>
              <c:numCache>
                <c:formatCode>0%</c:formatCode>
                <c:ptCount val="11"/>
                <c:pt idx="0">
                  <c:v>0.38</c:v>
                </c:pt>
                <c:pt idx="1">
                  <c:v>0.24</c:v>
                </c:pt>
                <c:pt idx="2">
                  <c:v>0.14</c:v>
                </c:pt>
                <c:pt idx="3">
                  <c:v>0.08</c:v>
                </c:pt>
                <c:pt idx="4">
                  <c:v>0.06</c:v>
                </c:pt>
                <c:pt idx="5">
                  <c:v>0.03</c:v>
                </c:pt>
                <c:pt idx="6">
                  <c:v>0.02</c:v>
                </c:pt>
                <c:pt idx="7">
                  <c:v>0.02</c:v>
                </c:pt>
                <c:pt idx="8">
                  <c:v>0.01</c:v>
                </c:pt>
                <c:pt idx="9">
                  <c:v>0.01</c:v>
                </c:pt>
                <c:pt idx="10">
                  <c:v>0.01</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47128371839422"/>
          <c:y val="0.0302872465488311"/>
          <c:w val="0.350431074362558"/>
          <c:h val="0.969712753451169"/>
        </c:manualLayout>
      </c:layout>
      <c:overlay val="0"/>
      <c:txPr>
        <a:bodyPr/>
        <a:lstStyle/>
        <a:p>
          <a:pPr>
            <a:lnSpc>
              <a:spcPct val="90000"/>
            </a:lnSpc>
            <a:defRPr sz="9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University Status</a:t>
            </a:r>
          </a:p>
        </c:rich>
      </c:tx>
      <c:layout/>
      <c:overlay val="0"/>
    </c:title>
    <c:autoTitleDeleted val="0"/>
    <c:plotArea>
      <c:layout/>
      <c:barChart>
        <c:barDir val="col"/>
        <c:grouping val="clustered"/>
        <c:varyColors val="1"/>
        <c:ser>
          <c:idx val="0"/>
          <c:order val="0"/>
          <c:tx>
            <c:strRef>
              <c:f>Appointment.csv!$B$1</c:f>
              <c:strCache>
                <c:ptCount val="1"/>
                <c:pt idx="0">
                  <c:v>%</c:v>
                </c:pt>
              </c:strCache>
            </c:strRef>
          </c:tx>
          <c:spPr>
            <a:ln>
              <a:noFill/>
            </a:ln>
            <a:effectLst/>
          </c:spPr>
          <c:invertIfNegative val="0"/>
          <c:dLbls>
            <c:showLegendKey val="0"/>
            <c:showVal val="1"/>
            <c:showCatName val="0"/>
            <c:showSerName val="0"/>
            <c:showPercent val="0"/>
            <c:showBubbleSize val="0"/>
            <c:showLeaderLines val="0"/>
          </c:dLbls>
          <c:cat>
            <c:strRef>
              <c:f>Appointment.csv!$A$2:$A$7</c:f>
              <c:strCache>
                <c:ptCount val="6"/>
                <c:pt idx="0">
                  <c:v>Tenure-track faculty</c:v>
                </c:pt>
                <c:pt idx="1">
                  <c:v>Non-tenure-track faculty</c:v>
                </c:pt>
                <c:pt idx="2">
                  <c:v>Post-doctorate</c:v>
                </c:pt>
                <c:pt idx="3">
                  <c:v>Graduate Student</c:v>
                </c:pt>
                <c:pt idx="4">
                  <c:v>Staff</c:v>
                </c:pt>
                <c:pt idx="5">
                  <c:v>Other</c:v>
                </c:pt>
              </c:strCache>
            </c:strRef>
          </c:cat>
          <c:val>
            <c:numRef>
              <c:f>Appointment.csv!$B$2:$B$7</c:f>
              <c:numCache>
                <c:formatCode>0%</c:formatCode>
                <c:ptCount val="6"/>
                <c:pt idx="0">
                  <c:v>0.12</c:v>
                </c:pt>
                <c:pt idx="1">
                  <c:v>0.14</c:v>
                </c:pt>
                <c:pt idx="2">
                  <c:v>0.07</c:v>
                </c:pt>
                <c:pt idx="3">
                  <c:v>0.31</c:v>
                </c:pt>
                <c:pt idx="4">
                  <c:v>0.34</c:v>
                </c:pt>
                <c:pt idx="5">
                  <c:v>0.02</c:v>
                </c:pt>
              </c:numCache>
            </c:numRef>
          </c:val>
        </c:ser>
        <c:dLbls>
          <c:showLegendKey val="0"/>
          <c:showVal val="0"/>
          <c:showCatName val="0"/>
          <c:showSerName val="0"/>
          <c:showPercent val="0"/>
          <c:showBubbleSize val="0"/>
        </c:dLbls>
        <c:gapWidth val="150"/>
        <c:axId val="-2146051192"/>
        <c:axId val="-2146048184"/>
      </c:barChart>
      <c:catAx>
        <c:axId val="-2146051192"/>
        <c:scaling>
          <c:orientation val="minMax"/>
        </c:scaling>
        <c:delete val="0"/>
        <c:axPos val="b"/>
        <c:majorTickMark val="out"/>
        <c:minorTickMark val="none"/>
        <c:tickLblPos val="nextTo"/>
        <c:txPr>
          <a:bodyPr rot="-1200000"/>
          <a:lstStyle/>
          <a:p>
            <a:pPr>
              <a:defRPr sz="1100"/>
            </a:pPr>
            <a:endParaRPr lang="en-US"/>
          </a:p>
        </c:txPr>
        <c:crossAx val="-2146048184"/>
        <c:crosses val="autoZero"/>
        <c:auto val="1"/>
        <c:lblAlgn val="ctr"/>
        <c:lblOffset val="100"/>
        <c:noMultiLvlLbl val="0"/>
      </c:catAx>
      <c:valAx>
        <c:axId val="-2146048184"/>
        <c:scaling>
          <c:orientation val="minMax"/>
        </c:scaling>
        <c:delete val="1"/>
        <c:axPos val="l"/>
        <c:majorGridlines>
          <c:spPr>
            <a:ln>
              <a:noFill/>
            </a:ln>
          </c:spPr>
        </c:majorGridlines>
        <c:numFmt formatCode="0%" sourceLinked="1"/>
        <c:majorTickMark val="out"/>
        <c:minorTickMark val="none"/>
        <c:tickLblPos val="nextTo"/>
        <c:crossAx val="-2146051192"/>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Data</a:t>
            </a:r>
            <a:r>
              <a:rPr lang="en-US" baseline="0" dirty="0"/>
              <a:t> Types</a:t>
            </a:r>
            <a:endParaRPr lang="en-US" dirty="0"/>
          </a:p>
        </c:rich>
      </c:tx>
      <c:layout/>
      <c:overlay val="0"/>
    </c:title>
    <c:autoTitleDeleted val="0"/>
    <c:plotArea>
      <c:layout/>
      <c:barChart>
        <c:barDir val="bar"/>
        <c:grouping val="clustered"/>
        <c:varyColors val="0"/>
        <c:ser>
          <c:idx val="0"/>
          <c:order val="0"/>
          <c:tx>
            <c:strRef>
              <c:f>DataTypes.csv!$B$1</c:f>
              <c:strCache>
                <c:ptCount val="1"/>
                <c:pt idx="0">
                  <c:v>Response</c:v>
                </c:pt>
              </c:strCache>
            </c:strRef>
          </c:tx>
          <c:invertIfNegative val="0"/>
          <c:dLbls>
            <c:showLegendKey val="0"/>
            <c:showVal val="1"/>
            <c:showCatName val="0"/>
            <c:showSerName val="0"/>
            <c:showPercent val="0"/>
            <c:showBubbleSize val="0"/>
            <c:showLeaderLines val="0"/>
          </c:dLbls>
          <c:cat>
            <c:strRef>
              <c:f>DataTypes.csv!$A$2:$A$17</c:f>
              <c:strCache>
                <c:ptCount val="16"/>
                <c:pt idx="0">
                  <c:v>Text (.doc, .docx, .log, .rtf, .txt)</c:v>
                </c:pt>
                <c:pt idx="1">
                  <c:v>Spreadsheet (.wks, .xls)</c:v>
                </c:pt>
                <c:pt idx="2">
                  <c:v>Data (.csv, .dat, .xml)</c:v>
                </c:pt>
                <c:pt idx="3">
                  <c:v>Scanned documents (.pdf)</c:v>
                </c:pt>
                <c:pt idx="4">
                  <c:v>Image (.bmp, .gif, .jpg, .png, .ps, .psd, .svg, .tif)</c:v>
                </c:pt>
                <c:pt idx="5">
                  <c:v>Data - Statistical/SAS, SPSS (.sav, .sdq, .spv)</c:v>
                </c:pt>
                <c:pt idx="6">
                  <c:v>Database (.db, .mdb, .pdb, .sql)</c:v>
                </c:pt>
                <c:pt idx="7">
                  <c:v>Video (.avi, .mov, .mp4)</c:v>
                </c:pt>
                <c:pt idx="8">
                  <c:v>Scripts or code</c:v>
                </c:pt>
                <c:pt idx="9">
                  <c:v>Web (.html, .xhtml)</c:v>
                </c:pt>
                <c:pt idx="10">
                  <c:v>Audio (.aiff, .mp3, .wav)</c:v>
                </c:pt>
                <c:pt idx="11">
                  <c:v>Matlab (.m, .mat)</c:v>
                </c:pt>
                <c:pt idx="12">
                  <c:v>Other</c:v>
                </c:pt>
                <c:pt idx="13">
                  <c:v>Computer aided design/CAD (.dwg, .dxf, .pln)</c:v>
                </c:pt>
                <c:pt idx="14">
                  <c:v>Geographic Information Systems/GIS (.gpx, .kml)</c:v>
                </c:pt>
                <c:pt idx="15">
                  <c:v>Don't know</c:v>
                </c:pt>
              </c:strCache>
            </c:strRef>
          </c:cat>
          <c:val>
            <c:numRef>
              <c:f>DataTypes.csv!$B$2:$B$17</c:f>
              <c:numCache>
                <c:formatCode>General</c:formatCode>
                <c:ptCount val="16"/>
                <c:pt idx="0">
                  <c:v>520.0</c:v>
                </c:pt>
                <c:pt idx="1">
                  <c:v>473.0</c:v>
                </c:pt>
                <c:pt idx="2">
                  <c:v>408.0</c:v>
                </c:pt>
                <c:pt idx="3">
                  <c:v>366.0</c:v>
                </c:pt>
                <c:pt idx="4">
                  <c:v>363.0</c:v>
                </c:pt>
                <c:pt idx="5">
                  <c:v>238.0</c:v>
                </c:pt>
                <c:pt idx="6">
                  <c:v>177.0</c:v>
                </c:pt>
                <c:pt idx="7">
                  <c:v>154.0</c:v>
                </c:pt>
                <c:pt idx="8">
                  <c:v>149.0</c:v>
                </c:pt>
                <c:pt idx="9">
                  <c:v>145.0</c:v>
                </c:pt>
                <c:pt idx="10">
                  <c:v>123.0</c:v>
                </c:pt>
                <c:pt idx="11">
                  <c:v>112.0</c:v>
                </c:pt>
                <c:pt idx="12">
                  <c:v>70.0</c:v>
                </c:pt>
                <c:pt idx="13">
                  <c:v>42.0</c:v>
                </c:pt>
                <c:pt idx="14">
                  <c:v>31.0</c:v>
                </c:pt>
                <c:pt idx="15">
                  <c:v>11.0</c:v>
                </c:pt>
              </c:numCache>
            </c:numRef>
          </c:val>
        </c:ser>
        <c:dLbls>
          <c:showLegendKey val="0"/>
          <c:showVal val="0"/>
          <c:showCatName val="0"/>
          <c:showSerName val="0"/>
          <c:showPercent val="0"/>
          <c:showBubbleSize val="0"/>
        </c:dLbls>
        <c:gapWidth val="150"/>
        <c:axId val="-2146020232"/>
        <c:axId val="-2146017224"/>
      </c:barChart>
      <c:catAx>
        <c:axId val="-2146020232"/>
        <c:scaling>
          <c:orientation val="minMax"/>
        </c:scaling>
        <c:delete val="0"/>
        <c:axPos val="l"/>
        <c:majorTickMark val="none"/>
        <c:minorTickMark val="none"/>
        <c:tickLblPos val="nextTo"/>
        <c:txPr>
          <a:bodyPr/>
          <a:lstStyle/>
          <a:p>
            <a:pPr>
              <a:defRPr sz="1100"/>
            </a:pPr>
            <a:endParaRPr lang="en-US"/>
          </a:p>
        </c:txPr>
        <c:crossAx val="-2146017224"/>
        <c:crosses val="autoZero"/>
        <c:auto val="1"/>
        <c:lblAlgn val="ctr"/>
        <c:lblOffset val="100"/>
        <c:noMultiLvlLbl val="0"/>
      </c:catAx>
      <c:valAx>
        <c:axId val="-2146017224"/>
        <c:scaling>
          <c:orientation val="minMax"/>
        </c:scaling>
        <c:delete val="1"/>
        <c:axPos val="b"/>
        <c:numFmt formatCode="General" sourceLinked="1"/>
        <c:majorTickMark val="out"/>
        <c:minorTickMark val="none"/>
        <c:tickLblPos val="nextTo"/>
        <c:crossAx val="-2146020232"/>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Future Data Storage Size Needs by Status</a:t>
            </a:r>
            <a:endParaRPr lang="en-US" dirty="0"/>
          </a:p>
        </c:rich>
      </c:tx>
      <c:layout/>
      <c:overlay val="0"/>
    </c:title>
    <c:autoTitleDeleted val="0"/>
    <c:view3D>
      <c:rotX val="0"/>
      <c:rotY val="10"/>
      <c:rAngAx val="0"/>
      <c:perspective val="30"/>
    </c:view3D>
    <c:floor>
      <c:thickness val="0"/>
    </c:floor>
    <c:sideWall>
      <c:thickness val="0"/>
    </c:sideWall>
    <c:backWall>
      <c:thickness val="0"/>
    </c:backWall>
    <c:plotArea>
      <c:layout/>
      <c:bar3DChart>
        <c:barDir val="col"/>
        <c:grouping val="clustered"/>
        <c:varyColors val="0"/>
        <c:ser>
          <c:idx val="0"/>
          <c:order val="0"/>
          <c:tx>
            <c:strRef>
              <c:f>StoragebyAffil.csv!$B$1</c:f>
              <c:strCache>
                <c:ptCount val="1"/>
                <c:pt idx="0">
                  <c:v>Tenure-track faculty</c:v>
                </c:pt>
              </c:strCache>
            </c:strRef>
          </c:tx>
          <c:invertIfNegative val="0"/>
          <c:cat>
            <c:strRef>
              <c:f>StoragebyAffil.csv!$A$2:$A$9</c:f>
              <c:strCache>
                <c:ptCount val="8"/>
                <c:pt idx="0">
                  <c:v>Less than one Gigabyte</c:v>
                </c:pt>
                <c:pt idx="1">
                  <c:v>1 - 500 Gigabytes (GB)</c:v>
                </c:pt>
                <c:pt idx="2">
                  <c:v>500 - 1000 GB</c:v>
                </c:pt>
                <c:pt idx="3">
                  <c:v>1- 500 terabytes (TB)</c:v>
                </c:pt>
                <c:pt idx="4">
                  <c:v>500 - 1000 TB</c:v>
                </c:pt>
                <c:pt idx="5">
                  <c:v>&gt;1 petabyte (PB)</c:v>
                </c:pt>
                <c:pt idx="6">
                  <c:v>Don't know</c:v>
                </c:pt>
                <c:pt idx="7">
                  <c:v>Other (please specify)</c:v>
                </c:pt>
              </c:strCache>
            </c:strRef>
          </c:cat>
          <c:val>
            <c:numRef>
              <c:f>StoragebyAffil.csv!$B$2:$B$9</c:f>
              <c:numCache>
                <c:formatCode>General</c:formatCode>
                <c:ptCount val="8"/>
                <c:pt idx="0">
                  <c:v>12.0</c:v>
                </c:pt>
                <c:pt idx="1">
                  <c:v>29.0</c:v>
                </c:pt>
                <c:pt idx="2">
                  <c:v>13.0</c:v>
                </c:pt>
                <c:pt idx="3">
                  <c:v>12.0</c:v>
                </c:pt>
                <c:pt idx="4">
                  <c:v>2.0</c:v>
                </c:pt>
                <c:pt idx="5">
                  <c:v>0.0</c:v>
                </c:pt>
                <c:pt idx="6">
                  <c:v>17.0</c:v>
                </c:pt>
                <c:pt idx="7">
                  <c:v>4.0</c:v>
                </c:pt>
              </c:numCache>
            </c:numRef>
          </c:val>
        </c:ser>
        <c:ser>
          <c:idx val="1"/>
          <c:order val="1"/>
          <c:tx>
            <c:strRef>
              <c:f>StoragebyAffil.csv!$C$1</c:f>
              <c:strCache>
                <c:ptCount val="1"/>
                <c:pt idx="0">
                  <c:v>Non-tenure-track faculty</c:v>
                </c:pt>
              </c:strCache>
            </c:strRef>
          </c:tx>
          <c:invertIfNegative val="0"/>
          <c:cat>
            <c:strRef>
              <c:f>StoragebyAffil.csv!$A$2:$A$9</c:f>
              <c:strCache>
                <c:ptCount val="8"/>
                <c:pt idx="0">
                  <c:v>Less than one Gigabyte</c:v>
                </c:pt>
                <c:pt idx="1">
                  <c:v>1 - 500 Gigabytes (GB)</c:v>
                </c:pt>
                <c:pt idx="2">
                  <c:v>500 - 1000 GB</c:v>
                </c:pt>
                <c:pt idx="3">
                  <c:v>1- 500 terabytes (TB)</c:v>
                </c:pt>
                <c:pt idx="4">
                  <c:v>500 - 1000 TB</c:v>
                </c:pt>
                <c:pt idx="5">
                  <c:v>&gt;1 petabyte (PB)</c:v>
                </c:pt>
                <c:pt idx="6">
                  <c:v>Don't know</c:v>
                </c:pt>
                <c:pt idx="7">
                  <c:v>Other (please specify)</c:v>
                </c:pt>
              </c:strCache>
            </c:strRef>
          </c:cat>
          <c:val>
            <c:numRef>
              <c:f>StoragebyAffil.csv!$C$2:$C$9</c:f>
              <c:numCache>
                <c:formatCode>General</c:formatCode>
                <c:ptCount val="8"/>
                <c:pt idx="0">
                  <c:v>12.0</c:v>
                </c:pt>
                <c:pt idx="1">
                  <c:v>30.0</c:v>
                </c:pt>
                <c:pt idx="2">
                  <c:v>9.0</c:v>
                </c:pt>
                <c:pt idx="3">
                  <c:v>13.0</c:v>
                </c:pt>
                <c:pt idx="4">
                  <c:v>1.0</c:v>
                </c:pt>
                <c:pt idx="5">
                  <c:v>0.0</c:v>
                </c:pt>
                <c:pt idx="6">
                  <c:v>31.0</c:v>
                </c:pt>
                <c:pt idx="7">
                  <c:v>1.0</c:v>
                </c:pt>
              </c:numCache>
            </c:numRef>
          </c:val>
        </c:ser>
        <c:ser>
          <c:idx val="2"/>
          <c:order val="2"/>
          <c:tx>
            <c:strRef>
              <c:f>StoragebyAffil.csv!$D$1</c:f>
              <c:strCache>
                <c:ptCount val="1"/>
                <c:pt idx="0">
                  <c:v>Post-doctorate</c:v>
                </c:pt>
              </c:strCache>
            </c:strRef>
          </c:tx>
          <c:invertIfNegative val="0"/>
          <c:cat>
            <c:strRef>
              <c:f>StoragebyAffil.csv!$A$2:$A$9</c:f>
              <c:strCache>
                <c:ptCount val="8"/>
                <c:pt idx="0">
                  <c:v>Less than one Gigabyte</c:v>
                </c:pt>
                <c:pt idx="1">
                  <c:v>1 - 500 Gigabytes (GB)</c:v>
                </c:pt>
                <c:pt idx="2">
                  <c:v>500 - 1000 GB</c:v>
                </c:pt>
                <c:pt idx="3">
                  <c:v>1- 500 terabytes (TB)</c:v>
                </c:pt>
                <c:pt idx="4">
                  <c:v>500 - 1000 TB</c:v>
                </c:pt>
                <c:pt idx="5">
                  <c:v>&gt;1 petabyte (PB)</c:v>
                </c:pt>
                <c:pt idx="6">
                  <c:v>Don't know</c:v>
                </c:pt>
                <c:pt idx="7">
                  <c:v>Other (please specify)</c:v>
                </c:pt>
              </c:strCache>
            </c:strRef>
          </c:cat>
          <c:val>
            <c:numRef>
              <c:f>StoragebyAffil.csv!$D$2:$D$9</c:f>
              <c:numCache>
                <c:formatCode>General</c:formatCode>
                <c:ptCount val="8"/>
                <c:pt idx="0">
                  <c:v>4.0</c:v>
                </c:pt>
                <c:pt idx="1">
                  <c:v>25.0</c:v>
                </c:pt>
                <c:pt idx="2">
                  <c:v>4.0</c:v>
                </c:pt>
                <c:pt idx="3">
                  <c:v>12.0</c:v>
                </c:pt>
                <c:pt idx="4">
                  <c:v>0.0</c:v>
                </c:pt>
                <c:pt idx="5">
                  <c:v>0.0</c:v>
                </c:pt>
                <c:pt idx="6">
                  <c:v>9.0</c:v>
                </c:pt>
                <c:pt idx="7">
                  <c:v>0.0</c:v>
                </c:pt>
              </c:numCache>
            </c:numRef>
          </c:val>
        </c:ser>
        <c:ser>
          <c:idx val="3"/>
          <c:order val="3"/>
          <c:tx>
            <c:strRef>
              <c:f>StoragebyAffil.csv!$E$1</c:f>
              <c:strCache>
                <c:ptCount val="1"/>
                <c:pt idx="0">
                  <c:v>Graduate Student</c:v>
                </c:pt>
              </c:strCache>
            </c:strRef>
          </c:tx>
          <c:invertIfNegative val="0"/>
          <c:cat>
            <c:strRef>
              <c:f>StoragebyAffil.csv!$A$2:$A$9</c:f>
              <c:strCache>
                <c:ptCount val="8"/>
                <c:pt idx="0">
                  <c:v>Less than one Gigabyte</c:v>
                </c:pt>
                <c:pt idx="1">
                  <c:v>1 - 500 Gigabytes (GB)</c:v>
                </c:pt>
                <c:pt idx="2">
                  <c:v>500 - 1000 GB</c:v>
                </c:pt>
                <c:pt idx="3">
                  <c:v>1- 500 terabytes (TB)</c:v>
                </c:pt>
                <c:pt idx="4">
                  <c:v>500 - 1000 TB</c:v>
                </c:pt>
                <c:pt idx="5">
                  <c:v>&gt;1 petabyte (PB)</c:v>
                </c:pt>
                <c:pt idx="6">
                  <c:v>Don't know</c:v>
                </c:pt>
                <c:pt idx="7">
                  <c:v>Other (please specify)</c:v>
                </c:pt>
              </c:strCache>
            </c:strRef>
          </c:cat>
          <c:val>
            <c:numRef>
              <c:f>StoragebyAffil.csv!$E$2:$E$9</c:f>
              <c:numCache>
                <c:formatCode>General</c:formatCode>
                <c:ptCount val="8"/>
                <c:pt idx="0">
                  <c:v>19.0</c:v>
                </c:pt>
                <c:pt idx="1">
                  <c:v>88.0</c:v>
                </c:pt>
                <c:pt idx="2">
                  <c:v>30.0</c:v>
                </c:pt>
                <c:pt idx="3">
                  <c:v>32.0</c:v>
                </c:pt>
                <c:pt idx="4">
                  <c:v>0.0</c:v>
                </c:pt>
                <c:pt idx="5">
                  <c:v>0.0</c:v>
                </c:pt>
                <c:pt idx="6">
                  <c:v>48.0</c:v>
                </c:pt>
                <c:pt idx="7">
                  <c:v>1.0</c:v>
                </c:pt>
              </c:numCache>
            </c:numRef>
          </c:val>
        </c:ser>
        <c:ser>
          <c:idx val="4"/>
          <c:order val="4"/>
          <c:tx>
            <c:strRef>
              <c:f>StoragebyAffil.csv!$F$1</c:f>
              <c:strCache>
                <c:ptCount val="1"/>
                <c:pt idx="0">
                  <c:v>Staff</c:v>
                </c:pt>
              </c:strCache>
            </c:strRef>
          </c:tx>
          <c:invertIfNegative val="0"/>
          <c:cat>
            <c:strRef>
              <c:f>StoragebyAffil.csv!$A$2:$A$9</c:f>
              <c:strCache>
                <c:ptCount val="8"/>
                <c:pt idx="0">
                  <c:v>Less than one Gigabyte</c:v>
                </c:pt>
                <c:pt idx="1">
                  <c:v>1 - 500 Gigabytes (GB)</c:v>
                </c:pt>
                <c:pt idx="2">
                  <c:v>500 - 1000 GB</c:v>
                </c:pt>
                <c:pt idx="3">
                  <c:v>1- 500 terabytes (TB)</c:v>
                </c:pt>
                <c:pt idx="4">
                  <c:v>500 - 1000 TB</c:v>
                </c:pt>
                <c:pt idx="5">
                  <c:v>&gt;1 petabyte (PB)</c:v>
                </c:pt>
                <c:pt idx="6">
                  <c:v>Don't know</c:v>
                </c:pt>
                <c:pt idx="7">
                  <c:v>Other (please specify)</c:v>
                </c:pt>
              </c:strCache>
            </c:strRef>
          </c:cat>
          <c:val>
            <c:numRef>
              <c:f>StoragebyAffil.csv!$F$2:$F$9</c:f>
              <c:numCache>
                <c:formatCode>General</c:formatCode>
                <c:ptCount val="8"/>
                <c:pt idx="0">
                  <c:v>17.0</c:v>
                </c:pt>
                <c:pt idx="1">
                  <c:v>44.0</c:v>
                </c:pt>
                <c:pt idx="2">
                  <c:v>21.0</c:v>
                </c:pt>
                <c:pt idx="3">
                  <c:v>26.0</c:v>
                </c:pt>
                <c:pt idx="4">
                  <c:v>3.0</c:v>
                </c:pt>
                <c:pt idx="5">
                  <c:v>2.0</c:v>
                </c:pt>
                <c:pt idx="6">
                  <c:v>103.0</c:v>
                </c:pt>
                <c:pt idx="7">
                  <c:v>4.0</c:v>
                </c:pt>
              </c:numCache>
            </c:numRef>
          </c:val>
        </c:ser>
        <c:ser>
          <c:idx val="5"/>
          <c:order val="5"/>
          <c:tx>
            <c:strRef>
              <c:f>StoragebyAffil.csv!$G$1</c:f>
              <c:strCache>
                <c:ptCount val="1"/>
                <c:pt idx="0">
                  <c:v>Other</c:v>
                </c:pt>
              </c:strCache>
            </c:strRef>
          </c:tx>
          <c:invertIfNegative val="0"/>
          <c:cat>
            <c:strRef>
              <c:f>StoragebyAffil.csv!$A$2:$A$9</c:f>
              <c:strCache>
                <c:ptCount val="8"/>
                <c:pt idx="0">
                  <c:v>Less than one Gigabyte</c:v>
                </c:pt>
                <c:pt idx="1">
                  <c:v>1 - 500 Gigabytes (GB)</c:v>
                </c:pt>
                <c:pt idx="2">
                  <c:v>500 - 1000 GB</c:v>
                </c:pt>
                <c:pt idx="3">
                  <c:v>1- 500 terabytes (TB)</c:v>
                </c:pt>
                <c:pt idx="4">
                  <c:v>500 - 1000 TB</c:v>
                </c:pt>
                <c:pt idx="5">
                  <c:v>&gt;1 petabyte (PB)</c:v>
                </c:pt>
                <c:pt idx="6">
                  <c:v>Don't know</c:v>
                </c:pt>
                <c:pt idx="7">
                  <c:v>Other (please specify)</c:v>
                </c:pt>
              </c:strCache>
            </c:strRef>
          </c:cat>
          <c:val>
            <c:numRef>
              <c:f>StoragebyAffil.csv!$G$2:$G$9</c:f>
              <c:numCache>
                <c:formatCode>General</c:formatCode>
                <c:ptCount val="8"/>
                <c:pt idx="0">
                  <c:v>1.0</c:v>
                </c:pt>
                <c:pt idx="1">
                  <c:v>0.0</c:v>
                </c:pt>
                <c:pt idx="2">
                  <c:v>1.0</c:v>
                </c:pt>
                <c:pt idx="3">
                  <c:v>4.0</c:v>
                </c:pt>
                <c:pt idx="4">
                  <c:v>0.0</c:v>
                </c:pt>
                <c:pt idx="5">
                  <c:v>0.0</c:v>
                </c:pt>
                <c:pt idx="6">
                  <c:v>2.0</c:v>
                </c:pt>
                <c:pt idx="7">
                  <c:v>0.0</c:v>
                </c:pt>
              </c:numCache>
            </c:numRef>
          </c:val>
        </c:ser>
        <c:dLbls>
          <c:showLegendKey val="0"/>
          <c:showVal val="0"/>
          <c:showCatName val="0"/>
          <c:showSerName val="0"/>
          <c:showPercent val="0"/>
          <c:showBubbleSize val="0"/>
        </c:dLbls>
        <c:gapWidth val="75"/>
        <c:shape val="box"/>
        <c:axId val="-2145966952"/>
        <c:axId val="-2145963976"/>
        <c:axId val="0"/>
      </c:bar3DChart>
      <c:catAx>
        <c:axId val="-2145966952"/>
        <c:scaling>
          <c:orientation val="minMax"/>
        </c:scaling>
        <c:delete val="0"/>
        <c:axPos val="b"/>
        <c:majorTickMark val="none"/>
        <c:minorTickMark val="none"/>
        <c:tickLblPos val="nextTo"/>
        <c:crossAx val="-2145963976"/>
        <c:crosses val="autoZero"/>
        <c:auto val="1"/>
        <c:lblAlgn val="ctr"/>
        <c:lblOffset val="100"/>
        <c:noMultiLvlLbl val="0"/>
      </c:catAx>
      <c:valAx>
        <c:axId val="-2145963976"/>
        <c:scaling>
          <c:orientation val="minMax"/>
        </c:scaling>
        <c:delete val="0"/>
        <c:axPos val="l"/>
        <c:majorGridlines/>
        <c:numFmt formatCode="General" sourceLinked="1"/>
        <c:majorTickMark val="none"/>
        <c:minorTickMark val="none"/>
        <c:tickLblPos val="nextTo"/>
        <c:spPr>
          <a:ln w="9525">
            <a:noFill/>
          </a:ln>
        </c:spPr>
        <c:crossAx val="-2145966952"/>
        <c:crosses val="autoZero"/>
        <c:crossBetween val="between"/>
      </c:valAx>
      <c:spPr>
        <a:ln>
          <a:noFill/>
        </a:ln>
      </c:spPr>
    </c:plotArea>
    <c:legend>
      <c:legendPos val="b"/>
      <c:layout>
        <c:manualLayout>
          <c:xMode val="edge"/>
          <c:yMode val="edge"/>
          <c:x val="0.0191857216140057"/>
          <c:y val="0.83577413810709"/>
          <c:w val="0.946534238906846"/>
          <c:h val="0.159017808986773"/>
        </c:manualLayout>
      </c:layout>
      <c:overlay val="0"/>
      <c:txPr>
        <a:bodyPr/>
        <a:lstStyle/>
        <a:p>
          <a:pPr>
            <a:defRPr sz="1100"/>
          </a:pPr>
          <a:endParaRPr lang="en-US"/>
        </a:p>
      </c:txPr>
    </c:legend>
    <c:plotVisOnly val="1"/>
    <c:dispBlanksAs val="gap"/>
    <c:showDLblsOverMax val="0"/>
  </c:chart>
  <c:spPr>
    <a:scene3d>
      <a:camera prst="orthographicFront"/>
      <a:lightRig rig="threePt" dir="t"/>
    </a:scene3d>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Willingness to </a:t>
            </a:r>
            <a:r>
              <a:rPr lang="en-US" dirty="0" smtClean="0"/>
              <a:t>share</a:t>
            </a:r>
            <a:endParaRPr lang="en-US" dirty="0"/>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Sharing.csv!$B$1</c:f>
              <c:strCache>
                <c:ptCount val="1"/>
                <c:pt idx="0">
                  <c:v>Willingness to Share Data</c:v>
                </c:pt>
              </c:strCache>
            </c:strRef>
          </c:tx>
          <c:spPr>
            <a:effectLst/>
          </c:spPr>
          <c:dLbls>
            <c:txPr>
              <a:bodyPr/>
              <a:lstStyle/>
              <a:p>
                <a:pPr>
                  <a:defRPr sz="1050" b="1"/>
                </a:pPr>
                <a:endParaRPr lang="en-US"/>
              </a:p>
            </c:txPr>
            <c:showLegendKey val="0"/>
            <c:showVal val="0"/>
            <c:showCatName val="1"/>
            <c:showSerName val="0"/>
            <c:showPercent val="1"/>
            <c:showBubbleSize val="0"/>
            <c:showLeaderLines val="1"/>
          </c:dLbls>
          <c:cat>
            <c:strRef>
              <c:f>Sharing.csv!$A$2:$A$4</c:f>
              <c:strCache>
                <c:ptCount val="3"/>
                <c:pt idx="0">
                  <c:v>Yes</c:v>
                </c:pt>
                <c:pt idx="1">
                  <c:v>No</c:v>
                </c:pt>
                <c:pt idx="2">
                  <c:v>Don't know</c:v>
                </c:pt>
              </c:strCache>
            </c:strRef>
          </c:cat>
          <c:val>
            <c:numRef>
              <c:f>Sharing.csv!$B$2:$B$4</c:f>
              <c:numCache>
                <c:formatCode>General</c:formatCode>
                <c:ptCount val="3"/>
                <c:pt idx="0">
                  <c:v>384.0</c:v>
                </c:pt>
                <c:pt idx="1">
                  <c:v>110.0</c:v>
                </c:pt>
                <c:pt idx="2">
                  <c:v>145.0</c:v>
                </c:pt>
              </c:numCache>
            </c:numRef>
          </c:val>
        </c:ser>
        <c:ser>
          <c:idx val="1"/>
          <c:order val="1"/>
          <c:tx>
            <c:strRef>
              <c:f>Sharing.csv!$C$1</c:f>
              <c:strCache>
                <c:ptCount val="1"/>
                <c:pt idx="0">
                  <c:v>%</c:v>
                </c:pt>
              </c:strCache>
            </c:strRef>
          </c:tx>
          <c:dLbls>
            <c:showLegendKey val="0"/>
            <c:showVal val="0"/>
            <c:showCatName val="1"/>
            <c:showSerName val="0"/>
            <c:showPercent val="1"/>
            <c:showBubbleSize val="0"/>
            <c:showLeaderLines val="1"/>
          </c:dLbls>
          <c:cat>
            <c:strRef>
              <c:f>Sharing.csv!$A$2:$A$4</c:f>
              <c:strCache>
                <c:ptCount val="3"/>
                <c:pt idx="0">
                  <c:v>Yes</c:v>
                </c:pt>
                <c:pt idx="1">
                  <c:v>No</c:v>
                </c:pt>
                <c:pt idx="2">
                  <c:v>Don't know</c:v>
                </c:pt>
              </c:strCache>
            </c:strRef>
          </c:cat>
          <c:val>
            <c:numRef>
              <c:f>Sharing.csv!$C$2:$C$4</c:f>
              <c:numCache>
                <c:formatCode>0%</c:formatCode>
                <c:ptCount val="3"/>
                <c:pt idx="0">
                  <c:v>0.6</c:v>
                </c:pt>
                <c:pt idx="1">
                  <c:v>0.17</c:v>
                </c:pt>
                <c:pt idx="2">
                  <c:v>0.23</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600"/>
            </a:pPr>
            <a:r>
              <a:rPr lang="en-US" sz="1800" dirty="0" smtClean="0"/>
              <a:t>Method</a:t>
            </a:r>
            <a:r>
              <a:rPr lang="en-US" sz="1800" baseline="0" dirty="0" smtClean="0"/>
              <a:t> of sharing</a:t>
            </a:r>
            <a:endParaRPr lang="en-US" sz="1800" dirty="0"/>
          </a:p>
        </c:rich>
      </c:tx>
      <c:layout>
        <c:manualLayout>
          <c:xMode val="edge"/>
          <c:yMode val="edge"/>
          <c:x val="0.335515078697326"/>
          <c:y val="0.100090572571424"/>
        </c:manualLayout>
      </c:layout>
      <c:overlay val="0"/>
    </c:title>
    <c:autoTitleDeleted val="0"/>
    <c:plotArea>
      <c:layout/>
      <c:pieChart>
        <c:varyColors val="1"/>
        <c:ser>
          <c:idx val="0"/>
          <c:order val="0"/>
          <c:spPr>
            <a:effectLst/>
          </c:spPr>
          <c:dLbls>
            <c:txPr>
              <a:bodyPr/>
              <a:lstStyle/>
              <a:p>
                <a:pPr>
                  <a:defRPr>
                    <a:solidFill>
                      <a:schemeClr val="bg1"/>
                    </a:solidFill>
                  </a:defRPr>
                </a:pPr>
                <a:endParaRPr lang="en-US"/>
              </a:p>
            </c:txPr>
            <c:showLegendKey val="0"/>
            <c:showVal val="0"/>
            <c:showCatName val="0"/>
            <c:showSerName val="0"/>
            <c:showPercent val="1"/>
            <c:showBubbleSize val="0"/>
            <c:showLeaderLines val="1"/>
          </c:dLbls>
          <c:cat>
            <c:strRef>
              <c:f>'basic_report-3.csv'!$A$2:$A$7</c:f>
              <c:strCache>
                <c:ptCount val="6"/>
                <c:pt idx="0">
                  <c:v>University repository</c:v>
                </c:pt>
                <c:pt idx="1">
                  <c:v>Federal or disciplinary repository</c:v>
                </c:pt>
                <c:pt idx="2">
                  <c:v>Shared site with restricted access</c:v>
                </c:pt>
                <c:pt idx="3">
                  <c:v>Manuscript supplemental materials</c:v>
                </c:pt>
                <c:pt idx="4">
                  <c:v>Personal request only</c:v>
                </c:pt>
                <c:pt idx="5">
                  <c:v>Other</c:v>
                </c:pt>
              </c:strCache>
            </c:strRef>
          </c:cat>
          <c:val>
            <c:numRef>
              <c:f>'basic_report-3.csv'!$B$2:$B$7</c:f>
              <c:numCache>
                <c:formatCode>0%</c:formatCode>
                <c:ptCount val="6"/>
                <c:pt idx="0">
                  <c:v>0.07</c:v>
                </c:pt>
                <c:pt idx="1">
                  <c:v>0.09</c:v>
                </c:pt>
                <c:pt idx="2">
                  <c:v>0.15</c:v>
                </c:pt>
                <c:pt idx="3">
                  <c:v>0.16</c:v>
                </c:pt>
                <c:pt idx="4">
                  <c:v>0.41</c:v>
                </c:pt>
                <c:pt idx="5">
                  <c:v>0.13</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547317712833217"/>
          <c:y val="0.264245174009673"/>
          <c:w val="0.325178259318169"/>
          <c:h val="0.643153812499819"/>
        </c:manualLayout>
      </c:layout>
      <c:overlay val="0"/>
      <c:txPr>
        <a:bodyPr/>
        <a:lstStyle/>
        <a:p>
          <a:pPr>
            <a:lnSpc>
              <a:spcPct val="90000"/>
            </a:lnSpc>
            <a:spcAft>
              <a:spcPts val="0"/>
            </a:spcAft>
            <a:defRPr kern="100"/>
          </a:pPr>
          <a:endParaRPr lang="en-US"/>
        </a:p>
      </c:txPr>
    </c:legend>
    <c:plotVisOnly val="1"/>
    <c:dispBlanksAs val="gap"/>
    <c:showDLblsOverMax val="0"/>
  </c:chart>
  <c:txPr>
    <a:bodyPr/>
    <a:lstStyle/>
    <a:p>
      <a:pPr>
        <a:defRPr sz="10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a:pPr>
            <a:r>
              <a:rPr lang="en-US"/>
              <a:t>How</a:t>
            </a:r>
            <a:r>
              <a:rPr lang="en-US" baseline="0"/>
              <a:t> long are data stored?</a:t>
            </a:r>
          </a:p>
        </c:rich>
      </c:tx>
      <c:layout/>
      <c:overlay val="0"/>
    </c:title>
    <c:autoTitleDeleted val="0"/>
    <c:plotArea>
      <c:layout/>
      <c:barChart>
        <c:barDir val="col"/>
        <c:grouping val="clustered"/>
        <c:varyColors val="0"/>
        <c:ser>
          <c:idx val="0"/>
          <c:order val="0"/>
          <c:tx>
            <c:strRef>
              <c:f>'Figure 2 - Data Retention'!$B$1</c:f>
              <c:strCache>
                <c:ptCount val="1"/>
                <c:pt idx="0">
                  <c:v>Less than 1 year</c:v>
                </c:pt>
              </c:strCache>
            </c:strRef>
          </c:tx>
          <c:spPr>
            <a:solidFill>
              <a:srgbClr val="006D7A"/>
            </a:solidFill>
            <a:ln>
              <a:solidFill>
                <a:schemeClr val="tx1"/>
              </a:solidFill>
            </a:ln>
          </c:spPr>
          <c:invertIfNegative val="0"/>
          <c:dLbls>
            <c:txPr>
              <a:bodyPr/>
              <a:lstStyle/>
              <a:p>
                <a:pPr>
                  <a:defRPr sz="800"/>
                </a:pPr>
                <a:endParaRPr lang="en-US"/>
              </a:p>
            </c:txPr>
            <c:dLblPos val="outEnd"/>
            <c:showLegendKey val="0"/>
            <c:showVal val="1"/>
            <c:showCatName val="0"/>
            <c:showSerName val="0"/>
            <c:showPercent val="0"/>
            <c:showBubbleSize val="0"/>
            <c:showLeaderLines val="0"/>
          </c:dLbls>
          <c:cat>
            <c:strRef>
              <c:f>'Figure 2 - Data Retention'!$A$2:$A$5</c:f>
              <c:strCache>
                <c:ptCount val="4"/>
                <c:pt idx="0">
                  <c:v>Source material/ Raw Data</c:v>
                </c:pt>
                <c:pt idx="1">
                  <c:v>Processed Data</c:v>
                </c:pt>
                <c:pt idx="2">
                  <c:v>Results of Statistically Manipulated Data</c:v>
                </c:pt>
                <c:pt idx="3">
                  <c:v>Published Data</c:v>
                </c:pt>
              </c:strCache>
            </c:strRef>
          </c:cat>
          <c:val>
            <c:numRef>
              <c:f>'Figure 2 - Data Retention'!$B$2:$B$5</c:f>
              <c:numCache>
                <c:formatCode>General</c:formatCode>
                <c:ptCount val="4"/>
                <c:pt idx="0">
                  <c:v>16.0</c:v>
                </c:pt>
                <c:pt idx="1">
                  <c:v>8.0</c:v>
                </c:pt>
                <c:pt idx="2">
                  <c:v>6.0</c:v>
                </c:pt>
                <c:pt idx="3">
                  <c:v>9.0</c:v>
                </c:pt>
              </c:numCache>
            </c:numRef>
          </c:val>
        </c:ser>
        <c:ser>
          <c:idx val="1"/>
          <c:order val="1"/>
          <c:tx>
            <c:strRef>
              <c:f>'Figure 2 - Data Retention'!$C$1</c:f>
              <c:strCache>
                <c:ptCount val="1"/>
                <c:pt idx="0">
                  <c:v>1-5 years</c:v>
                </c:pt>
              </c:strCache>
            </c:strRef>
          </c:tx>
          <c:spPr>
            <a:ln>
              <a:solidFill>
                <a:schemeClr val="tx1"/>
              </a:solidFill>
            </a:ln>
          </c:spPr>
          <c:invertIfNegative val="0"/>
          <c:dLbls>
            <c:dLbl>
              <c:idx val="0"/>
              <c:layout>
                <c:manualLayout>
                  <c:x val="-0.00694444444444444"/>
                  <c:y val="0.00426193518032852"/>
                </c:manualLayout>
              </c:layout>
              <c:dLblPos val="outEnd"/>
              <c:showLegendKey val="0"/>
              <c:showVal val="1"/>
              <c:showCatName val="0"/>
              <c:showSerName val="0"/>
              <c:showPercent val="0"/>
              <c:showBubbleSize val="0"/>
            </c:dLbl>
            <c:dLbl>
              <c:idx val="1"/>
              <c:layout>
                <c:manualLayout>
                  <c:x val="-0.00694444444444444"/>
                  <c:y val="0.0042619351803286"/>
                </c:manualLayout>
              </c:layout>
              <c:dLblPos val="outEnd"/>
              <c:showLegendKey val="0"/>
              <c:showVal val="1"/>
              <c:showCatName val="0"/>
              <c:showSerName val="0"/>
              <c:showPercent val="0"/>
              <c:showBubbleSize val="0"/>
            </c:dLbl>
            <c:dLbl>
              <c:idx val="2"/>
              <c:layout>
                <c:manualLayout>
                  <c:x val="-0.00694444444444444"/>
                  <c:y val="-7.81345756887374E-17"/>
                </c:manualLayout>
              </c:layout>
              <c:dLblPos val="outEnd"/>
              <c:showLegendKey val="0"/>
              <c:showVal val="1"/>
              <c:showCatName val="0"/>
              <c:showSerName val="0"/>
              <c:showPercent val="0"/>
              <c:showBubbleSize val="0"/>
            </c:dLbl>
            <c:txPr>
              <a:bodyPr/>
              <a:lstStyle/>
              <a:p>
                <a:pPr>
                  <a:defRPr sz="800"/>
                </a:pPr>
                <a:endParaRPr lang="en-US"/>
              </a:p>
            </c:txPr>
            <c:dLblPos val="outEnd"/>
            <c:showLegendKey val="0"/>
            <c:showVal val="1"/>
            <c:showCatName val="0"/>
            <c:showSerName val="0"/>
            <c:showPercent val="0"/>
            <c:showBubbleSize val="0"/>
            <c:showLeaderLines val="0"/>
          </c:dLbls>
          <c:cat>
            <c:strRef>
              <c:f>'Figure 2 - Data Retention'!$A$2:$A$5</c:f>
              <c:strCache>
                <c:ptCount val="4"/>
                <c:pt idx="0">
                  <c:v>Source material/ Raw Data</c:v>
                </c:pt>
                <c:pt idx="1">
                  <c:v>Processed Data</c:v>
                </c:pt>
                <c:pt idx="2">
                  <c:v>Results of Statistically Manipulated Data</c:v>
                </c:pt>
                <c:pt idx="3">
                  <c:v>Published Data</c:v>
                </c:pt>
              </c:strCache>
            </c:strRef>
          </c:cat>
          <c:val>
            <c:numRef>
              <c:f>'Figure 2 - Data Retention'!$C$2:$C$5</c:f>
              <c:numCache>
                <c:formatCode>General</c:formatCode>
                <c:ptCount val="4"/>
                <c:pt idx="0">
                  <c:v>133.0</c:v>
                </c:pt>
                <c:pt idx="1">
                  <c:v>115.0</c:v>
                </c:pt>
                <c:pt idx="2">
                  <c:v>107.0</c:v>
                </c:pt>
                <c:pt idx="3">
                  <c:v>87.0</c:v>
                </c:pt>
              </c:numCache>
            </c:numRef>
          </c:val>
        </c:ser>
        <c:ser>
          <c:idx val="2"/>
          <c:order val="2"/>
          <c:tx>
            <c:strRef>
              <c:f>'Figure 2 - Data Retention'!$D$1</c:f>
              <c:strCache>
                <c:ptCount val="1"/>
                <c:pt idx="0">
                  <c:v>5-10 years</c:v>
                </c:pt>
              </c:strCache>
            </c:strRef>
          </c:tx>
          <c:spPr>
            <a:ln>
              <a:solidFill>
                <a:schemeClr val="tx1"/>
              </a:solidFill>
            </a:ln>
          </c:spPr>
          <c:invertIfNegative val="0"/>
          <c:dLbls>
            <c:txPr>
              <a:bodyPr/>
              <a:lstStyle/>
              <a:p>
                <a:pPr>
                  <a:defRPr sz="800"/>
                </a:pPr>
                <a:endParaRPr lang="en-US"/>
              </a:p>
            </c:txPr>
            <c:dLblPos val="outEnd"/>
            <c:showLegendKey val="0"/>
            <c:showVal val="1"/>
            <c:showCatName val="0"/>
            <c:showSerName val="0"/>
            <c:showPercent val="0"/>
            <c:showBubbleSize val="0"/>
            <c:showLeaderLines val="0"/>
          </c:dLbls>
          <c:cat>
            <c:strRef>
              <c:f>'Figure 2 - Data Retention'!$A$2:$A$5</c:f>
              <c:strCache>
                <c:ptCount val="4"/>
                <c:pt idx="0">
                  <c:v>Source material/ Raw Data</c:v>
                </c:pt>
                <c:pt idx="1">
                  <c:v>Processed Data</c:v>
                </c:pt>
                <c:pt idx="2">
                  <c:v>Results of Statistically Manipulated Data</c:v>
                </c:pt>
                <c:pt idx="3">
                  <c:v>Published Data</c:v>
                </c:pt>
              </c:strCache>
            </c:strRef>
          </c:cat>
          <c:val>
            <c:numRef>
              <c:f>'Figure 2 - Data Retention'!$D$2:$D$5</c:f>
              <c:numCache>
                <c:formatCode>General</c:formatCode>
                <c:ptCount val="4"/>
                <c:pt idx="0">
                  <c:v>162.0</c:v>
                </c:pt>
                <c:pt idx="1">
                  <c:v>164.0</c:v>
                </c:pt>
                <c:pt idx="2">
                  <c:v>158.0</c:v>
                </c:pt>
                <c:pt idx="3">
                  <c:v>119.0</c:v>
                </c:pt>
              </c:numCache>
            </c:numRef>
          </c:val>
        </c:ser>
        <c:ser>
          <c:idx val="3"/>
          <c:order val="3"/>
          <c:tx>
            <c:strRef>
              <c:f>'Figure 2 - Data Retention'!$E$1</c:f>
              <c:strCache>
                <c:ptCount val="1"/>
                <c:pt idx="0">
                  <c:v>More than 10 years</c:v>
                </c:pt>
              </c:strCache>
            </c:strRef>
          </c:tx>
          <c:spPr>
            <a:ln>
              <a:solidFill>
                <a:schemeClr val="tx1"/>
              </a:solidFill>
            </a:ln>
          </c:spPr>
          <c:invertIfNegative val="0"/>
          <c:dLbls>
            <c:txPr>
              <a:bodyPr/>
              <a:lstStyle/>
              <a:p>
                <a:pPr>
                  <a:defRPr sz="800"/>
                </a:pPr>
                <a:endParaRPr lang="en-US"/>
              </a:p>
            </c:txPr>
            <c:dLblPos val="outEnd"/>
            <c:showLegendKey val="0"/>
            <c:showVal val="1"/>
            <c:showCatName val="0"/>
            <c:showSerName val="0"/>
            <c:showPercent val="0"/>
            <c:showBubbleSize val="0"/>
            <c:showLeaderLines val="0"/>
          </c:dLbls>
          <c:cat>
            <c:strRef>
              <c:f>'Figure 2 - Data Retention'!$A$2:$A$5</c:f>
              <c:strCache>
                <c:ptCount val="4"/>
                <c:pt idx="0">
                  <c:v>Source material/ Raw Data</c:v>
                </c:pt>
                <c:pt idx="1">
                  <c:v>Processed Data</c:v>
                </c:pt>
                <c:pt idx="2">
                  <c:v>Results of Statistically Manipulated Data</c:v>
                </c:pt>
                <c:pt idx="3">
                  <c:v>Published Data</c:v>
                </c:pt>
              </c:strCache>
            </c:strRef>
          </c:cat>
          <c:val>
            <c:numRef>
              <c:f>'Figure 2 - Data Retention'!$E$2:$E$5</c:f>
              <c:numCache>
                <c:formatCode>General</c:formatCode>
                <c:ptCount val="4"/>
                <c:pt idx="0">
                  <c:v>52.0</c:v>
                </c:pt>
                <c:pt idx="1">
                  <c:v>60.0</c:v>
                </c:pt>
                <c:pt idx="2">
                  <c:v>53.0</c:v>
                </c:pt>
                <c:pt idx="3">
                  <c:v>60.0</c:v>
                </c:pt>
              </c:numCache>
            </c:numRef>
          </c:val>
        </c:ser>
        <c:ser>
          <c:idx val="4"/>
          <c:order val="4"/>
          <c:tx>
            <c:strRef>
              <c:f>'Figure 2 - Data Retention'!$F$1</c:f>
              <c:strCache>
                <c:ptCount val="1"/>
                <c:pt idx="0">
                  <c:v>Indefinitely</c:v>
                </c:pt>
              </c:strCache>
            </c:strRef>
          </c:tx>
          <c:spPr>
            <a:ln>
              <a:solidFill>
                <a:schemeClr val="tx1"/>
              </a:solidFill>
            </a:ln>
          </c:spPr>
          <c:invertIfNegative val="0"/>
          <c:dLbls>
            <c:txPr>
              <a:bodyPr/>
              <a:lstStyle/>
              <a:p>
                <a:pPr>
                  <a:defRPr sz="800"/>
                </a:pPr>
                <a:endParaRPr lang="en-US"/>
              </a:p>
            </c:txPr>
            <c:dLblPos val="outEnd"/>
            <c:showLegendKey val="0"/>
            <c:showVal val="1"/>
            <c:showCatName val="0"/>
            <c:showSerName val="0"/>
            <c:showPercent val="0"/>
            <c:showBubbleSize val="0"/>
            <c:showLeaderLines val="0"/>
          </c:dLbls>
          <c:cat>
            <c:strRef>
              <c:f>'Figure 2 - Data Retention'!$A$2:$A$5</c:f>
              <c:strCache>
                <c:ptCount val="4"/>
                <c:pt idx="0">
                  <c:v>Source material/ Raw Data</c:v>
                </c:pt>
                <c:pt idx="1">
                  <c:v>Processed Data</c:v>
                </c:pt>
                <c:pt idx="2">
                  <c:v>Results of Statistically Manipulated Data</c:v>
                </c:pt>
                <c:pt idx="3">
                  <c:v>Published Data</c:v>
                </c:pt>
              </c:strCache>
            </c:strRef>
          </c:cat>
          <c:val>
            <c:numRef>
              <c:f>'Figure 2 - Data Retention'!$F$2:$F$5</c:f>
              <c:numCache>
                <c:formatCode>General</c:formatCode>
                <c:ptCount val="4"/>
                <c:pt idx="0">
                  <c:v>181.0</c:v>
                </c:pt>
                <c:pt idx="1">
                  <c:v>164.0</c:v>
                </c:pt>
                <c:pt idx="2">
                  <c:v>154.0</c:v>
                </c:pt>
                <c:pt idx="3">
                  <c:v>230.0</c:v>
                </c:pt>
              </c:numCache>
            </c:numRef>
          </c:val>
        </c:ser>
        <c:ser>
          <c:idx val="5"/>
          <c:order val="5"/>
          <c:tx>
            <c:strRef>
              <c:f>'Figure 2 - Data Retention'!$G$1</c:f>
              <c:strCache>
                <c:ptCount val="1"/>
                <c:pt idx="0">
                  <c:v>Don't know</c:v>
                </c:pt>
              </c:strCache>
            </c:strRef>
          </c:tx>
          <c:spPr>
            <a:solidFill>
              <a:srgbClr val="169E8C"/>
            </a:solidFill>
            <a:ln>
              <a:solidFill>
                <a:schemeClr val="tx1"/>
              </a:solidFill>
            </a:ln>
          </c:spPr>
          <c:invertIfNegative val="0"/>
          <c:dLbls>
            <c:dLbl>
              <c:idx val="0"/>
              <c:layout>
                <c:manualLayout>
                  <c:x val="0.00231481481481481"/>
                  <c:y val="-7.81345756887374E-17"/>
                </c:manualLayout>
              </c:layout>
              <c:dLblPos val="outEnd"/>
              <c:showLegendKey val="0"/>
              <c:showVal val="1"/>
              <c:showCatName val="0"/>
              <c:showSerName val="0"/>
              <c:showPercent val="0"/>
              <c:showBubbleSize val="0"/>
            </c:dLbl>
            <c:dLbl>
              <c:idx val="1"/>
              <c:layout>
                <c:manualLayout>
                  <c:x val="0.00694444444444444"/>
                  <c:y val="7.81345756887372E-17"/>
                </c:manualLayout>
              </c:layout>
              <c:dLblPos val="outEnd"/>
              <c:showLegendKey val="0"/>
              <c:showVal val="1"/>
              <c:showCatName val="0"/>
              <c:showSerName val="0"/>
              <c:showPercent val="0"/>
              <c:showBubbleSize val="0"/>
            </c:dLbl>
            <c:dLbl>
              <c:idx val="2"/>
              <c:layout>
                <c:manualLayout>
                  <c:x val="0.00694444444444444"/>
                  <c:y val="0.00852387036065703"/>
                </c:manualLayout>
              </c:layout>
              <c:dLblPos val="outEnd"/>
              <c:showLegendKey val="0"/>
              <c:showVal val="1"/>
              <c:showCatName val="0"/>
              <c:showSerName val="0"/>
              <c:showPercent val="0"/>
              <c:showBubbleSize val="0"/>
            </c:dLbl>
            <c:dLbl>
              <c:idx val="3"/>
              <c:layout>
                <c:manualLayout>
                  <c:x val="0.00462962962962963"/>
                  <c:y val="-7.81345756887374E-17"/>
                </c:manualLayout>
              </c:layout>
              <c:dLblPos val="outEnd"/>
              <c:showLegendKey val="0"/>
              <c:showVal val="1"/>
              <c:showCatName val="0"/>
              <c:showSerName val="0"/>
              <c:showPercent val="0"/>
              <c:showBubbleSize val="0"/>
            </c:dLbl>
            <c:txPr>
              <a:bodyPr/>
              <a:lstStyle/>
              <a:p>
                <a:pPr>
                  <a:defRPr sz="800"/>
                </a:pPr>
                <a:endParaRPr lang="en-US"/>
              </a:p>
            </c:txPr>
            <c:dLblPos val="outEnd"/>
            <c:showLegendKey val="0"/>
            <c:showVal val="1"/>
            <c:showCatName val="0"/>
            <c:showSerName val="0"/>
            <c:showPercent val="0"/>
            <c:showBubbleSize val="0"/>
            <c:showLeaderLines val="0"/>
          </c:dLbls>
          <c:cat>
            <c:strRef>
              <c:f>'Figure 2 - Data Retention'!$A$2:$A$5</c:f>
              <c:strCache>
                <c:ptCount val="4"/>
                <c:pt idx="0">
                  <c:v>Source material/ Raw Data</c:v>
                </c:pt>
                <c:pt idx="1">
                  <c:v>Processed Data</c:v>
                </c:pt>
                <c:pt idx="2">
                  <c:v>Results of Statistically Manipulated Data</c:v>
                </c:pt>
                <c:pt idx="3">
                  <c:v>Published Data</c:v>
                </c:pt>
              </c:strCache>
            </c:strRef>
          </c:cat>
          <c:val>
            <c:numRef>
              <c:f>'Figure 2 - Data Retention'!$G$2:$G$5</c:f>
              <c:numCache>
                <c:formatCode>General</c:formatCode>
                <c:ptCount val="4"/>
                <c:pt idx="0">
                  <c:v>100.0</c:v>
                </c:pt>
                <c:pt idx="1">
                  <c:v>119.0</c:v>
                </c:pt>
                <c:pt idx="2">
                  <c:v>149.0</c:v>
                </c:pt>
                <c:pt idx="3">
                  <c:v>126.0</c:v>
                </c:pt>
              </c:numCache>
            </c:numRef>
          </c:val>
        </c:ser>
        <c:dLbls>
          <c:dLblPos val="outEnd"/>
          <c:showLegendKey val="0"/>
          <c:showVal val="1"/>
          <c:showCatName val="0"/>
          <c:showSerName val="0"/>
          <c:showPercent val="0"/>
          <c:showBubbleSize val="0"/>
        </c:dLbls>
        <c:gapWidth val="150"/>
        <c:axId val="-2145643352"/>
        <c:axId val="-2145640344"/>
      </c:barChart>
      <c:catAx>
        <c:axId val="-2145643352"/>
        <c:scaling>
          <c:orientation val="minMax"/>
        </c:scaling>
        <c:delete val="0"/>
        <c:axPos val="b"/>
        <c:majorTickMark val="out"/>
        <c:minorTickMark val="none"/>
        <c:tickLblPos val="nextTo"/>
        <c:txPr>
          <a:bodyPr/>
          <a:lstStyle/>
          <a:p>
            <a:pPr>
              <a:defRPr sz="1100"/>
            </a:pPr>
            <a:endParaRPr lang="en-US"/>
          </a:p>
        </c:txPr>
        <c:crossAx val="-2145640344"/>
        <c:crosses val="autoZero"/>
        <c:auto val="1"/>
        <c:lblAlgn val="ctr"/>
        <c:lblOffset val="100"/>
        <c:noMultiLvlLbl val="0"/>
      </c:catAx>
      <c:valAx>
        <c:axId val="-2145640344"/>
        <c:scaling>
          <c:orientation val="minMax"/>
        </c:scaling>
        <c:delete val="1"/>
        <c:axPos val="l"/>
        <c:majorGridlines>
          <c:spPr>
            <a:ln>
              <a:noFill/>
            </a:ln>
          </c:spPr>
        </c:majorGridlines>
        <c:title>
          <c:tx>
            <c:rich>
              <a:bodyPr rot="-5400000" vert="horz"/>
              <a:lstStyle/>
              <a:p>
                <a:pPr>
                  <a:defRPr/>
                </a:pPr>
                <a:r>
                  <a:rPr lang="en-US"/>
                  <a:t>#</a:t>
                </a:r>
                <a:r>
                  <a:rPr lang="en-US" baseline="0"/>
                  <a:t> of Responses</a:t>
                </a:r>
                <a:endParaRPr lang="en-US"/>
              </a:p>
            </c:rich>
          </c:tx>
          <c:layout/>
          <c:overlay val="0"/>
        </c:title>
        <c:numFmt formatCode="General" sourceLinked="1"/>
        <c:majorTickMark val="none"/>
        <c:minorTickMark val="none"/>
        <c:tickLblPos val="nextTo"/>
        <c:crossAx val="-2145643352"/>
        <c:crosses val="autoZero"/>
        <c:crossBetween val="between"/>
      </c:valAx>
      <c:spPr>
        <a:noFill/>
      </c:spPr>
    </c:plotArea>
    <c:legend>
      <c:legendPos val="t"/>
      <c:layout/>
      <c:overlay val="0"/>
      <c:txPr>
        <a:bodyPr/>
        <a:lstStyle/>
        <a:p>
          <a:pPr>
            <a:defRPr sz="1100"/>
          </a:pPr>
          <a:endParaRPr lang="en-US"/>
        </a:p>
      </c:txPr>
    </c:legend>
    <c:plotVisOnly val="1"/>
    <c:dispBlanksAs val="gap"/>
    <c:showDLblsOverMax val="0"/>
  </c:chart>
  <c:spPr>
    <a:no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Storage location by school</a:t>
            </a:r>
          </a:p>
        </c:rich>
      </c:tx>
      <c:layout>
        <c:manualLayout>
          <c:xMode val="edge"/>
          <c:yMode val="edge"/>
          <c:x val="0.0221737610704122"/>
          <c:y val="0.034805890227577"/>
        </c:manualLayout>
      </c:layout>
      <c:overlay val="0"/>
    </c:title>
    <c:autoTitleDeleted val="0"/>
    <c:plotArea>
      <c:layout>
        <c:manualLayout>
          <c:layoutTarget val="inner"/>
          <c:xMode val="edge"/>
          <c:yMode val="edge"/>
          <c:x val="0.00979530725041379"/>
          <c:y val="0.133415786212801"/>
          <c:w val="0.973074490958856"/>
          <c:h val="0.680152397282334"/>
        </c:manualLayout>
      </c:layout>
      <c:barChart>
        <c:barDir val="col"/>
        <c:grouping val="clustered"/>
        <c:varyColors val="0"/>
        <c:ser>
          <c:idx val="0"/>
          <c:order val="0"/>
          <c:tx>
            <c:strRef>
              <c:f>'drill_down_by_school-2.csv'!$A$2</c:f>
              <c:strCache>
                <c:ptCount val="1"/>
                <c:pt idx="0">
                  <c:v>Hard drive of the instrument which generates the data</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'drill_down_by_school-2.csv'!$B$2:$L$2</c:f>
              <c:numCache>
                <c:formatCode>General</c:formatCode>
                <c:ptCount val="11"/>
                <c:pt idx="0">
                  <c:v>82.0</c:v>
                </c:pt>
                <c:pt idx="1">
                  <c:v>0.0</c:v>
                </c:pt>
                <c:pt idx="2">
                  <c:v>85.0</c:v>
                </c:pt>
                <c:pt idx="3">
                  <c:v>8.0</c:v>
                </c:pt>
                <c:pt idx="4">
                  <c:v>1.0</c:v>
                </c:pt>
                <c:pt idx="5">
                  <c:v>51.0</c:v>
                </c:pt>
                <c:pt idx="6">
                  <c:v>3.0</c:v>
                </c:pt>
                <c:pt idx="7">
                  <c:v>9.0</c:v>
                </c:pt>
                <c:pt idx="8">
                  <c:v>1.0</c:v>
                </c:pt>
                <c:pt idx="9">
                  <c:v>2.0</c:v>
                </c:pt>
                <c:pt idx="10">
                  <c:v>14.0</c:v>
                </c:pt>
              </c:numCache>
            </c:numRef>
          </c:val>
        </c:ser>
        <c:ser>
          <c:idx val="1"/>
          <c:order val="1"/>
          <c:tx>
            <c:strRef>
              <c:f>'drill_down_by_school-2.csv'!$A$3</c:f>
              <c:strCache>
                <c:ptCount val="1"/>
                <c:pt idx="0">
                  <c:v>PC hard drive</c:v>
                </c:pt>
              </c:strCache>
            </c:strRef>
          </c:tx>
          <c:spPr>
            <a:ln>
              <a:solidFill>
                <a:schemeClr val="tx1"/>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'drill_down_by_school-2.csv'!$B$3:$L$3</c:f>
              <c:numCache>
                <c:formatCode>General</c:formatCode>
                <c:ptCount val="11"/>
                <c:pt idx="0">
                  <c:v>128.0</c:v>
                </c:pt>
                <c:pt idx="1">
                  <c:v>5.0</c:v>
                </c:pt>
                <c:pt idx="2">
                  <c:v>143.0</c:v>
                </c:pt>
                <c:pt idx="3">
                  <c:v>17.0</c:v>
                </c:pt>
                <c:pt idx="4">
                  <c:v>4.0</c:v>
                </c:pt>
                <c:pt idx="5">
                  <c:v>81.0</c:v>
                </c:pt>
                <c:pt idx="6">
                  <c:v>10.0</c:v>
                </c:pt>
                <c:pt idx="7">
                  <c:v>26.0</c:v>
                </c:pt>
                <c:pt idx="8">
                  <c:v>2.0</c:v>
                </c:pt>
                <c:pt idx="9">
                  <c:v>7.0</c:v>
                </c:pt>
                <c:pt idx="10">
                  <c:v>27.0</c:v>
                </c:pt>
              </c:numCache>
            </c:numRef>
          </c:val>
        </c:ser>
        <c:ser>
          <c:idx val="2"/>
          <c:order val="2"/>
          <c:tx>
            <c:strRef>
              <c:f>'drill_down_by_school-2.csv'!$A$4</c:f>
              <c:strCache>
                <c:ptCount val="1"/>
                <c:pt idx="0">
                  <c:v>External hard drive</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'drill_down_by_school-2.csv'!$B$4:$L$4</c:f>
              <c:numCache>
                <c:formatCode>General</c:formatCode>
                <c:ptCount val="11"/>
                <c:pt idx="0">
                  <c:v>101.0</c:v>
                </c:pt>
                <c:pt idx="1">
                  <c:v>2.0</c:v>
                </c:pt>
                <c:pt idx="2">
                  <c:v>93.0</c:v>
                </c:pt>
                <c:pt idx="3">
                  <c:v>7.0</c:v>
                </c:pt>
                <c:pt idx="4">
                  <c:v>3.0</c:v>
                </c:pt>
                <c:pt idx="5">
                  <c:v>59.0</c:v>
                </c:pt>
                <c:pt idx="6">
                  <c:v>4.0</c:v>
                </c:pt>
                <c:pt idx="7">
                  <c:v>24.0</c:v>
                </c:pt>
                <c:pt idx="8">
                  <c:v>2.0</c:v>
                </c:pt>
                <c:pt idx="9">
                  <c:v>3.0</c:v>
                </c:pt>
                <c:pt idx="10">
                  <c:v>16.0</c:v>
                </c:pt>
              </c:numCache>
            </c:numRef>
          </c:val>
        </c:ser>
        <c:ser>
          <c:idx val="3"/>
          <c:order val="3"/>
          <c:tx>
            <c:strRef>
              <c:f>'drill_down_by_school-2.csv'!$A$5</c:f>
              <c:strCache>
                <c:ptCount val="1"/>
                <c:pt idx="0">
                  <c:v>Departmental/School Server</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'drill_down_by_school-2.csv'!$B$5:$L$5</c:f>
              <c:numCache>
                <c:formatCode>General</c:formatCode>
                <c:ptCount val="11"/>
                <c:pt idx="0">
                  <c:v>58.0</c:v>
                </c:pt>
                <c:pt idx="1">
                  <c:v>2.0</c:v>
                </c:pt>
                <c:pt idx="2">
                  <c:v>167.0</c:v>
                </c:pt>
                <c:pt idx="3">
                  <c:v>10.0</c:v>
                </c:pt>
                <c:pt idx="4">
                  <c:v>3.0</c:v>
                </c:pt>
                <c:pt idx="5">
                  <c:v>39.0</c:v>
                </c:pt>
                <c:pt idx="6">
                  <c:v>7.0</c:v>
                </c:pt>
                <c:pt idx="7">
                  <c:v>27.0</c:v>
                </c:pt>
                <c:pt idx="8">
                  <c:v>0.0</c:v>
                </c:pt>
                <c:pt idx="9">
                  <c:v>3.0</c:v>
                </c:pt>
                <c:pt idx="10">
                  <c:v>21.0</c:v>
                </c:pt>
              </c:numCache>
            </c:numRef>
          </c:val>
        </c:ser>
        <c:ser>
          <c:idx val="4"/>
          <c:order val="4"/>
          <c:tx>
            <c:strRef>
              <c:f>'drill_down_by_school-2.csv'!$A$6</c:f>
              <c:strCache>
                <c:ptCount val="1"/>
                <c:pt idx="0">
                  <c:v>University storage service (e.g. Vault)</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'drill_down_by_school-2.csv'!$B$6:$L$6</c:f>
              <c:numCache>
                <c:formatCode>General</c:formatCode>
                <c:ptCount val="11"/>
                <c:pt idx="0">
                  <c:v>26.0</c:v>
                </c:pt>
                <c:pt idx="1">
                  <c:v>0.0</c:v>
                </c:pt>
                <c:pt idx="2">
                  <c:v>46.0</c:v>
                </c:pt>
                <c:pt idx="3">
                  <c:v>1.0</c:v>
                </c:pt>
                <c:pt idx="4">
                  <c:v>0.0</c:v>
                </c:pt>
                <c:pt idx="5">
                  <c:v>6.0</c:v>
                </c:pt>
                <c:pt idx="6">
                  <c:v>2.0</c:v>
                </c:pt>
                <c:pt idx="7">
                  <c:v>5.0</c:v>
                </c:pt>
                <c:pt idx="8">
                  <c:v>0.0</c:v>
                </c:pt>
                <c:pt idx="9">
                  <c:v>0.0</c:v>
                </c:pt>
                <c:pt idx="10">
                  <c:v>7.0</c:v>
                </c:pt>
              </c:numCache>
            </c:numRef>
          </c:val>
        </c:ser>
        <c:ser>
          <c:idx val="5"/>
          <c:order val="5"/>
          <c:tx>
            <c:strRef>
              <c:f>'drill_down_by_school-2.csv'!$A$7</c:f>
              <c:strCache>
                <c:ptCount val="1"/>
                <c:pt idx="0">
                  <c:v>CD/DVD</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'drill_down_by_school-2.csv'!$B$7:$L$7</c:f>
              <c:numCache>
                <c:formatCode>General</c:formatCode>
                <c:ptCount val="11"/>
                <c:pt idx="0">
                  <c:v>18.0</c:v>
                </c:pt>
                <c:pt idx="1">
                  <c:v>0.0</c:v>
                </c:pt>
                <c:pt idx="2">
                  <c:v>28.0</c:v>
                </c:pt>
                <c:pt idx="3">
                  <c:v>2.0</c:v>
                </c:pt>
                <c:pt idx="4">
                  <c:v>0.0</c:v>
                </c:pt>
                <c:pt idx="5">
                  <c:v>3.0</c:v>
                </c:pt>
                <c:pt idx="6">
                  <c:v>2.0</c:v>
                </c:pt>
                <c:pt idx="7">
                  <c:v>5.0</c:v>
                </c:pt>
                <c:pt idx="8">
                  <c:v>0.0</c:v>
                </c:pt>
                <c:pt idx="9">
                  <c:v>0.0</c:v>
                </c:pt>
                <c:pt idx="10">
                  <c:v>5.0</c:v>
                </c:pt>
              </c:numCache>
            </c:numRef>
          </c:val>
        </c:ser>
        <c:ser>
          <c:idx val="6"/>
          <c:order val="6"/>
          <c:tx>
            <c:strRef>
              <c:f>'drill_down_by_school-2.csv'!$A$8</c:f>
              <c:strCache>
                <c:ptCount val="1"/>
                <c:pt idx="0">
                  <c:v>USB flash drives</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'drill_down_by_school-2.csv'!$B$8:$L$8</c:f>
              <c:numCache>
                <c:formatCode>General</c:formatCode>
                <c:ptCount val="11"/>
                <c:pt idx="0">
                  <c:v>52.0</c:v>
                </c:pt>
                <c:pt idx="1">
                  <c:v>1.0</c:v>
                </c:pt>
                <c:pt idx="2">
                  <c:v>69.0</c:v>
                </c:pt>
                <c:pt idx="3">
                  <c:v>6.0</c:v>
                </c:pt>
                <c:pt idx="4">
                  <c:v>1.0</c:v>
                </c:pt>
                <c:pt idx="5">
                  <c:v>23.0</c:v>
                </c:pt>
                <c:pt idx="6">
                  <c:v>3.0</c:v>
                </c:pt>
                <c:pt idx="7">
                  <c:v>12.0</c:v>
                </c:pt>
                <c:pt idx="8">
                  <c:v>2.0</c:v>
                </c:pt>
                <c:pt idx="9">
                  <c:v>6.0</c:v>
                </c:pt>
                <c:pt idx="10">
                  <c:v>11.0</c:v>
                </c:pt>
              </c:numCache>
            </c:numRef>
          </c:val>
        </c:ser>
        <c:ser>
          <c:idx val="7"/>
          <c:order val="7"/>
          <c:tx>
            <c:strRef>
              <c:f>'drill_down_by_school-2.csv'!$A$9</c:f>
              <c:strCache>
                <c:ptCount val="1"/>
                <c:pt idx="0">
                  <c:v>Internet-based storage (e.g., cloud or grid storage). Please specify provider.</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'drill_down_by_school-2.csv'!$B$9:$L$9</c:f>
              <c:numCache>
                <c:formatCode>General</c:formatCode>
                <c:ptCount val="11"/>
                <c:pt idx="0">
                  <c:v>69.0</c:v>
                </c:pt>
                <c:pt idx="1">
                  <c:v>1.0</c:v>
                </c:pt>
                <c:pt idx="2">
                  <c:v>55.0</c:v>
                </c:pt>
                <c:pt idx="3">
                  <c:v>9.0</c:v>
                </c:pt>
                <c:pt idx="4">
                  <c:v>1.0</c:v>
                </c:pt>
                <c:pt idx="5">
                  <c:v>37.0</c:v>
                </c:pt>
                <c:pt idx="6">
                  <c:v>10.0</c:v>
                </c:pt>
                <c:pt idx="7">
                  <c:v>19.0</c:v>
                </c:pt>
                <c:pt idx="8">
                  <c:v>3.0</c:v>
                </c:pt>
                <c:pt idx="9">
                  <c:v>2.0</c:v>
                </c:pt>
                <c:pt idx="10">
                  <c:v>9.0</c:v>
                </c:pt>
              </c:numCache>
            </c:numRef>
          </c:val>
        </c:ser>
        <c:ser>
          <c:idx val="8"/>
          <c:order val="8"/>
          <c:tx>
            <c:strRef>
              <c:f>'drill_down_by_school-2.csv'!$A$10</c:f>
              <c:strCache>
                <c:ptCount val="1"/>
                <c:pt idx="0">
                  <c:v>External data repository (e.g. Protein Data Bank)</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'drill_down_by_school-2.csv'!$B$10:$L$10</c:f>
              <c:numCache>
                <c:formatCode>General</c:formatCode>
                <c:ptCount val="11"/>
                <c:pt idx="0">
                  <c:v>9.0</c:v>
                </c:pt>
                <c:pt idx="1">
                  <c:v>0.0</c:v>
                </c:pt>
                <c:pt idx="2">
                  <c:v>17.0</c:v>
                </c:pt>
                <c:pt idx="3">
                  <c:v>2.0</c:v>
                </c:pt>
                <c:pt idx="4">
                  <c:v>0.0</c:v>
                </c:pt>
                <c:pt idx="5">
                  <c:v>5.0</c:v>
                </c:pt>
                <c:pt idx="6">
                  <c:v>0.0</c:v>
                </c:pt>
                <c:pt idx="7">
                  <c:v>2.0</c:v>
                </c:pt>
                <c:pt idx="8">
                  <c:v>1.0</c:v>
                </c:pt>
                <c:pt idx="9">
                  <c:v>0.0</c:v>
                </c:pt>
                <c:pt idx="10">
                  <c:v>1.0</c:v>
                </c:pt>
              </c:numCache>
            </c:numRef>
          </c:val>
        </c:ser>
        <c:ser>
          <c:idx val="9"/>
          <c:order val="9"/>
          <c:tx>
            <c:strRef>
              <c:f>'drill_down_by_school-2.csv'!$A$11</c:f>
              <c:strCache>
                <c:ptCount val="1"/>
                <c:pt idx="0">
                  <c:v>Don't know</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'drill_down_by_school-2.csv'!$B$11:$L$11</c:f>
              <c:numCache>
                <c:formatCode>General</c:formatCode>
                <c:ptCount val="11"/>
                <c:pt idx="0">
                  <c:v>0.0</c:v>
                </c:pt>
                <c:pt idx="1">
                  <c:v>0.0</c:v>
                </c:pt>
                <c:pt idx="2">
                  <c:v>3.0</c:v>
                </c:pt>
                <c:pt idx="3">
                  <c:v>0.0</c:v>
                </c:pt>
                <c:pt idx="4">
                  <c:v>0.0</c:v>
                </c:pt>
                <c:pt idx="5">
                  <c:v>0.0</c:v>
                </c:pt>
                <c:pt idx="6">
                  <c:v>0.0</c:v>
                </c:pt>
                <c:pt idx="7">
                  <c:v>0.0</c:v>
                </c:pt>
                <c:pt idx="8">
                  <c:v>0.0</c:v>
                </c:pt>
                <c:pt idx="9">
                  <c:v>0.0</c:v>
                </c:pt>
                <c:pt idx="10">
                  <c:v>0.0</c:v>
                </c:pt>
              </c:numCache>
            </c:numRef>
          </c:val>
        </c:ser>
        <c:ser>
          <c:idx val="10"/>
          <c:order val="10"/>
          <c:tx>
            <c:strRef>
              <c:f>'drill_down_by_school-2.csv'!$A$12</c:f>
              <c:strCache>
                <c:ptCount val="1"/>
                <c:pt idx="0">
                  <c:v>Other (please specify)</c:v>
                </c:pt>
              </c:strCache>
            </c:strRef>
          </c:tx>
          <c:spPr>
            <a:ln>
              <a:solidFill>
                <a:srgbClr val="000000"/>
              </a:solidFill>
            </a:ln>
          </c:spPr>
          <c:invertIfNegative val="0"/>
          <c:cat>
            <c:strRef>
              <c:f>'drill_down_by_school-2.csv'!$B$1:$L$1</c:f>
              <c:strCache>
                <c:ptCount val="11"/>
                <c:pt idx="0">
                  <c:v>Weinberg College of Arts &amp; Sciences</c:v>
                </c:pt>
                <c:pt idx="1">
                  <c:v>Medill School of Journalism, Media, Integrated Marketing Communications</c:v>
                </c:pt>
                <c:pt idx="2">
                  <c:v>Feinberg School of Medicine</c:v>
                </c:pt>
                <c:pt idx="3">
                  <c:v>Kellogg School of Management</c:v>
                </c:pt>
                <c:pt idx="4">
                  <c:v>Northwestern University School of Law</c:v>
                </c:pt>
                <c:pt idx="5">
                  <c:v>McCormick School of Engineering &amp; Applied Science</c:v>
                </c:pt>
                <c:pt idx="6">
                  <c:v>School of Education &amp; Social Policy</c:v>
                </c:pt>
                <c:pt idx="7">
                  <c:v>School of Communication</c:v>
                </c:pt>
                <c:pt idx="8">
                  <c:v>Bienen School of Music</c:v>
                </c:pt>
                <c:pt idx="9">
                  <c:v>School of Continuing Studies</c:v>
                </c:pt>
                <c:pt idx="10">
                  <c:v>Other</c:v>
                </c:pt>
              </c:strCache>
            </c:strRef>
          </c:cat>
          <c:val>
            <c:numRef>
              <c:f>'drill_down_by_school-2.csv'!$B$12:$L$12</c:f>
              <c:numCache>
                <c:formatCode>General</c:formatCode>
                <c:ptCount val="11"/>
                <c:pt idx="0">
                  <c:v>16.0</c:v>
                </c:pt>
                <c:pt idx="1">
                  <c:v>1.0</c:v>
                </c:pt>
                <c:pt idx="2">
                  <c:v>16.0</c:v>
                </c:pt>
                <c:pt idx="3">
                  <c:v>1.0</c:v>
                </c:pt>
                <c:pt idx="4">
                  <c:v>0.0</c:v>
                </c:pt>
                <c:pt idx="5">
                  <c:v>7.0</c:v>
                </c:pt>
                <c:pt idx="6">
                  <c:v>2.0</c:v>
                </c:pt>
                <c:pt idx="7">
                  <c:v>3.0</c:v>
                </c:pt>
                <c:pt idx="8">
                  <c:v>0.0</c:v>
                </c:pt>
                <c:pt idx="9">
                  <c:v>0.0</c:v>
                </c:pt>
                <c:pt idx="10">
                  <c:v>5.0</c:v>
                </c:pt>
              </c:numCache>
            </c:numRef>
          </c:val>
        </c:ser>
        <c:dLbls>
          <c:showLegendKey val="0"/>
          <c:showVal val="0"/>
          <c:showCatName val="0"/>
          <c:showSerName val="0"/>
          <c:showPercent val="0"/>
          <c:showBubbleSize val="0"/>
        </c:dLbls>
        <c:gapWidth val="150"/>
        <c:axId val="-2145557256"/>
        <c:axId val="-2145554280"/>
      </c:barChart>
      <c:catAx>
        <c:axId val="-2145557256"/>
        <c:scaling>
          <c:orientation val="minMax"/>
        </c:scaling>
        <c:delete val="0"/>
        <c:axPos val="b"/>
        <c:majorTickMark val="out"/>
        <c:minorTickMark val="none"/>
        <c:tickLblPos val="nextTo"/>
        <c:txPr>
          <a:bodyPr rot="0" vert="horz"/>
          <a:lstStyle/>
          <a:p>
            <a:pPr>
              <a:defRPr sz="800"/>
            </a:pPr>
            <a:endParaRPr lang="en-US"/>
          </a:p>
        </c:txPr>
        <c:crossAx val="-2145554280"/>
        <c:crosses val="autoZero"/>
        <c:auto val="1"/>
        <c:lblAlgn val="ctr"/>
        <c:lblOffset val="100"/>
        <c:noMultiLvlLbl val="0"/>
      </c:catAx>
      <c:valAx>
        <c:axId val="-2145554280"/>
        <c:scaling>
          <c:orientation val="minMax"/>
        </c:scaling>
        <c:delete val="1"/>
        <c:axPos val="l"/>
        <c:numFmt formatCode="General" sourceLinked="1"/>
        <c:majorTickMark val="out"/>
        <c:minorTickMark val="none"/>
        <c:tickLblPos val="nextTo"/>
        <c:crossAx val="-2145557256"/>
        <c:crosses val="autoZero"/>
        <c:crossBetween val="between"/>
      </c:valAx>
    </c:plotArea>
    <c:legend>
      <c:legendPos val="t"/>
      <c:layout>
        <c:manualLayout>
          <c:xMode val="edge"/>
          <c:yMode val="edge"/>
          <c:x val="0.602303941808327"/>
          <c:y val="0.00892458723784025"/>
          <c:w val="0.387513659393758"/>
          <c:h val="0.706671773123406"/>
        </c:manualLayout>
      </c:layout>
      <c:overlay val="0"/>
      <c:spPr>
        <a:ln>
          <a:noFill/>
        </a:ln>
      </c:spPr>
      <c:txPr>
        <a:bodyPr/>
        <a:lstStyle/>
        <a:p>
          <a:pPr>
            <a:defRPr sz="1000"/>
          </a:pPr>
          <a:endParaRPr lang="en-US"/>
        </a:p>
      </c:txPr>
    </c:legend>
    <c:plotVisOnly val="1"/>
    <c:dispBlanksAs val="gap"/>
    <c:showDLblsOverMax val="0"/>
  </c:chart>
  <c:spPr>
    <a:ln>
      <a:noFill/>
    </a:ln>
  </c:spPr>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nchor="t" anchorCtr="0"/>
          <a:lstStyle/>
          <a:p>
            <a:pPr>
              <a:defRPr sz="1700"/>
            </a:pPr>
            <a:r>
              <a:rPr lang="en-US" sz="1700" dirty="0" smtClean="0"/>
              <a:t>Sharing</a:t>
            </a:r>
            <a:r>
              <a:rPr lang="en-US" sz="1700" baseline="0" dirty="0" smtClean="0"/>
              <a:t> before and after publication</a:t>
            </a:r>
            <a:endParaRPr lang="en-US" sz="1700" dirty="0"/>
          </a:p>
        </c:rich>
      </c:tx>
      <c:layout>
        <c:manualLayout>
          <c:xMode val="edge"/>
          <c:yMode val="edge"/>
          <c:x val="0.119066001188299"/>
          <c:y val="0.0847343482273132"/>
        </c:manualLayout>
      </c:layout>
      <c:overlay val="1"/>
    </c:title>
    <c:autoTitleDeleted val="0"/>
    <c:plotArea>
      <c:layout>
        <c:manualLayout>
          <c:layoutTarget val="inner"/>
          <c:xMode val="edge"/>
          <c:yMode val="edge"/>
          <c:x val="0.0478829536482748"/>
          <c:y val="0.278656326740984"/>
          <c:w val="0.690794816072153"/>
          <c:h val="0.546254654238406"/>
        </c:manualLayout>
      </c:layout>
      <c:barChart>
        <c:barDir val="col"/>
        <c:grouping val="clustered"/>
        <c:varyColors val="0"/>
        <c:ser>
          <c:idx val="0"/>
          <c:order val="0"/>
          <c:tx>
            <c:strRef>
              <c:f>'Figure 3 - Sharing'!$B$1</c:f>
              <c:strCache>
                <c:ptCount val="1"/>
                <c:pt idx="0">
                  <c:v>Before publication</c:v>
                </c:pt>
              </c:strCache>
            </c:strRef>
          </c:tx>
          <c:spPr>
            <a:solidFill>
              <a:schemeClr val="accent3"/>
            </a:solidFill>
            <a:ln>
              <a:solidFill>
                <a:schemeClr val="tx1"/>
              </a:solidFill>
            </a:ln>
          </c:spPr>
          <c:invertIfNegative val="0"/>
          <c:dLbls>
            <c:txPr>
              <a:bodyPr/>
              <a:lstStyle/>
              <a:p>
                <a:pPr>
                  <a:defRPr sz="800"/>
                </a:pPr>
                <a:endParaRPr lang="en-US"/>
              </a:p>
            </c:txPr>
            <c:dLblPos val="outEnd"/>
            <c:showLegendKey val="0"/>
            <c:showVal val="1"/>
            <c:showCatName val="0"/>
            <c:showSerName val="0"/>
            <c:showPercent val="0"/>
            <c:showBubbleSize val="0"/>
            <c:showLeaderLines val="0"/>
          </c:dLbls>
          <c:cat>
            <c:strRef>
              <c:f>'Figure 3 - Sharing'!$A$2:$A$5</c:f>
              <c:strCache>
                <c:ptCount val="4"/>
                <c:pt idx="0">
                  <c:v>Only members of your research group</c:v>
                </c:pt>
                <c:pt idx="1">
                  <c:v>Colleagues at Northwestern</c:v>
                </c:pt>
                <c:pt idx="2">
                  <c:v>Colleagues in your field (both within and outside the institution)</c:v>
                </c:pt>
                <c:pt idx="3">
                  <c:v>The public at large</c:v>
                </c:pt>
              </c:strCache>
            </c:strRef>
          </c:cat>
          <c:val>
            <c:numRef>
              <c:f>'Figure 3 - Sharing'!$B$2:$B$5</c:f>
              <c:numCache>
                <c:formatCode>0%</c:formatCode>
                <c:ptCount val="4"/>
                <c:pt idx="0">
                  <c:v>0.47</c:v>
                </c:pt>
                <c:pt idx="1">
                  <c:v>0.15</c:v>
                </c:pt>
                <c:pt idx="2">
                  <c:v>0.35</c:v>
                </c:pt>
                <c:pt idx="3">
                  <c:v>0.03</c:v>
                </c:pt>
              </c:numCache>
            </c:numRef>
          </c:val>
        </c:ser>
        <c:ser>
          <c:idx val="1"/>
          <c:order val="1"/>
          <c:tx>
            <c:strRef>
              <c:f>'Figure 3 - Sharing'!$C$1</c:f>
              <c:strCache>
                <c:ptCount val="1"/>
                <c:pt idx="0">
                  <c:v>After Publication</c:v>
                </c:pt>
              </c:strCache>
            </c:strRef>
          </c:tx>
          <c:spPr>
            <a:solidFill>
              <a:schemeClr val="accent4"/>
            </a:solidFill>
            <a:ln>
              <a:solidFill>
                <a:schemeClr val="tx1"/>
              </a:solidFill>
            </a:ln>
          </c:spPr>
          <c:invertIfNegative val="0"/>
          <c:dLbls>
            <c:txPr>
              <a:bodyPr/>
              <a:lstStyle/>
              <a:p>
                <a:pPr>
                  <a:defRPr sz="800"/>
                </a:pPr>
                <a:endParaRPr lang="en-US"/>
              </a:p>
            </c:txPr>
            <c:dLblPos val="outEnd"/>
            <c:showLegendKey val="0"/>
            <c:showVal val="1"/>
            <c:showCatName val="0"/>
            <c:showSerName val="0"/>
            <c:showPercent val="0"/>
            <c:showBubbleSize val="0"/>
            <c:showLeaderLines val="0"/>
          </c:dLbls>
          <c:cat>
            <c:strRef>
              <c:f>'Figure 3 - Sharing'!$A$2:$A$5</c:f>
              <c:strCache>
                <c:ptCount val="4"/>
                <c:pt idx="0">
                  <c:v>Only members of your research group</c:v>
                </c:pt>
                <c:pt idx="1">
                  <c:v>Colleagues at Northwestern</c:v>
                </c:pt>
                <c:pt idx="2">
                  <c:v>Colleagues in your field (both within and outside the institution)</c:v>
                </c:pt>
                <c:pt idx="3">
                  <c:v>The public at large</c:v>
                </c:pt>
              </c:strCache>
            </c:strRef>
          </c:cat>
          <c:val>
            <c:numRef>
              <c:f>'Figure 3 - Sharing'!$C$2:$C$5</c:f>
              <c:numCache>
                <c:formatCode>0%</c:formatCode>
                <c:ptCount val="4"/>
                <c:pt idx="0">
                  <c:v>0.14</c:v>
                </c:pt>
                <c:pt idx="1">
                  <c:v>0.04</c:v>
                </c:pt>
                <c:pt idx="2">
                  <c:v>0.47</c:v>
                </c:pt>
                <c:pt idx="3">
                  <c:v>0.35</c:v>
                </c:pt>
              </c:numCache>
            </c:numRef>
          </c:val>
        </c:ser>
        <c:dLbls>
          <c:dLblPos val="outEnd"/>
          <c:showLegendKey val="0"/>
          <c:showVal val="1"/>
          <c:showCatName val="0"/>
          <c:showSerName val="0"/>
          <c:showPercent val="0"/>
          <c:showBubbleSize val="0"/>
        </c:dLbls>
        <c:gapWidth val="150"/>
        <c:axId val="-2145537928"/>
        <c:axId val="-2145534920"/>
      </c:barChart>
      <c:catAx>
        <c:axId val="-2145537928"/>
        <c:scaling>
          <c:orientation val="minMax"/>
        </c:scaling>
        <c:delete val="0"/>
        <c:axPos val="b"/>
        <c:majorTickMark val="out"/>
        <c:minorTickMark val="none"/>
        <c:tickLblPos val="nextTo"/>
        <c:txPr>
          <a:bodyPr rot="0" anchor="b" anchorCtr="1"/>
          <a:lstStyle/>
          <a:p>
            <a:pPr>
              <a:defRPr sz="600" b="0" i="0" kern="0"/>
            </a:pPr>
            <a:endParaRPr lang="en-US"/>
          </a:p>
        </c:txPr>
        <c:crossAx val="-2145534920"/>
        <c:crosses val="autoZero"/>
        <c:auto val="1"/>
        <c:lblAlgn val="ctr"/>
        <c:lblOffset val="100"/>
        <c:noMultiLvlLbl val="0"/>
      </c:catAx>
      <c:valAx>
        <c:axId val="-2145534920"/>
        <c:scaling>
          <c:orientation val="minMax"/>
        </c:scaling>
        <c:delete val="1"/>
        <c:axPos val="l"/>
        <c:majorGridlines>
          <c:spPr>
            <a:ln>
              <a:noFill/>
            </a:ln>
          </c:spPr>
        </c:majorGridlines>
        <c:numFmt formatCode="0%" sourceLinked="1"/>
        <c:majorTickMark val="none"/>
        <c:minorTickMark val="none"/>
        <c:tickLblPos val="nextTo"/>
        <c:crossAx val="-2145537928"/>
        <c:crosses val="autoZero"/>
        <c:crossBetween val="between"/>
      </c:valAx>
      <c:spPr>
        <a:noFill/>
      </c:spPr>
    </c:plotArea>
    <c:legend>
      <c:legendPos val="r"/>
      <c:layout>
        <c:manualLayout>
          <c:xMode val="edge"/>
          <c:yMode val="edge"/>
          <c:x val="0.740251289718681"/>
          <c:y val="0.367692861339662"/>
          <c:w val="0.236396441537158"/>
          <c:h val="0.382182768486328"/>
        </c:manualLayout>
      </c:layout>
      <c:overlay val="0"/>
    </c:legend>
    <c:plotVisOnly val="1"/>
    <c:dispBlanksAs val="gap"/>
    <c:showDLblsOverMax val="0"/>
  </c:chart>
  <c:spPr>
    <a:noFill/>
    <a:ln>
      <a:noFill/>
    </a:ln>
  </c:sp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76" name="Rectangle 35"/>
          <p:cNvSpPr>
            <a:spLocks noChangeArrowheads="1"/>
          </p:cNvSpPr>
          <p:nvPr userDrawn="1"/>
        </p:nvSpPr>
        <p:spPr bwMode="auto">
          <a:xfrm>
            <a:off x="219458" y="2628901"/>
            <a:ext cx="7245706" cy="13406953"/>
          </a:xfrm>
          <a:prstGeom prst="rect">
            <a:avLst/>
          </a:prstGeom>
          <a:solidFill>
            <a:srgbClr val="6B702B"/>
          </a:solidFill>
          <a:ln w="9525">
            <a:solidFill>
              <a:schemeClr val="tx2"/>
            </a:solidFill>
            <a:miter lim="800000"/>
            <a:headEnd/>
            <a:tailEnd/>
          </a:ln>
          <a:effectLst/>
        </p:spPr>
        <p:txBody>
          <a:bodyPr wrap="none" lIns="58778" tIns="29389" rIns="58778" bIns="29389" anchor="ctr"/>
          <a:lstStyle/>
          <a:p>
            <a:pPr defTabSz="2821324">
              <a:defRPr/>
            </a:pPr>
            <a:endParaRPr lang="en-US" dirty="0">
              <a:solidFill>
                <a:prstClr val="black"/>
              </a:solidFill>
              <a:latin typeface="Calibri"/>
            </a:endParaRPr>
          </a:p>
        </p:txBody>
      </p:sp>
      <p:sp>
        <p:nvSpPr>
          <p:cNvPr id="2" name="Title 1"/>
          <p:cNvSpPr>
            <a:spLocks noGrp="1"/>
          </p:cNvSpPr>
          <p:nvPr>
            <p:ph type="title" hasCustomPrompt="1"/>
          </p:nvPr>
        </p:nvSpPr>
        <p:spPr>
          <a:xfrm>
            <a:off x="4145282" y="228601"/>
            <a:ext cx="24079200" cy="723900"/>
          </a:xfrm>
          <a:prstGeom prst="rect">
            <a:avLst/>
          </a:prstGeom>
        </p:spPr>
        <p:txBody>
          <a:bodyPr lIns="58778" tIns="29389" rIns="58778" bIns="29389" anchor="ctr" anchorCtr="0"/>
          <a:lstStyle>
            <a:lvl1pPr>
              <a:defRPr b="1"/>
            </a:lvl1pPr>
          </a:lstStyle>
          <a:p>
            <a:r>
              <a:rPr lang="en-US" dirty="0" smtClean="0"/>
              <a:t>Click here to add the poster title</a:t>
            </a:r>
            <a:endParaRPr lang="en-US" dirty="0"/>
          </a:p>
        </p:txBody>
      </p:sp>
      <p:sp>
        <p:nvSpPr>
          <p:cNvPr id="4" name="Text Placeholder 3"/>
          <p:cNvSpPr>
            <a:spLocks noGrp="1"/>
          </p:cNvSpPr>
          <p:nvPr>
            <p:ph type="body" sz="quarter" idx="10" hasCustomPrompt="1"/>
          </p:nvPr>
        </p:nvSpPr>
        <p:spPr>
          <a:xfrm>
            <a:off x="277892" y="3002201"/>
            <a:ext cx="7135610" cy="539143"/>
          </a:xfrm>
          <a:prstGeom prst="rect">
            <a:avLst/>
          </a:prstGeom>
        </p:spPr>
        <p:txBody>
          <a:bodyPr wrap="square" lIns="146944" tIns="146944" rIns="146944" bIns="146944">
            <a:spAutoFit/>
          </a:bodyPr>
          <a:lstStyle>
            <a:lvl1pPr marL="0" indent="0">
              <a:buNone/>
              <a:defRPr sz="150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280871" y="2566525"/>
            <a:ext cx="7184294" cy="488041"/>
          </a:xfrm>
          <a:prstGeom prst="rect">
            <a:avLst/>
          </a:prstGeom>
          <a:solidFill>
            <a:srgbClr val="520063"/>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(click to edit) INTRODUCTION or ABSTRACT</a:t>
            </a:r>
            <a:endParaRPr lang="en-US" dirty="0"/>
          </a:p>
        </p:txBody>
      </p:sp>
      <p:sp>
        <p:nvSpPr>
          <p:cNvPr id="7" name="Text Placeholder 6"/>
          <p:cNvSpPr>
            <a:spLocks noGrp="1"/>
          </p:cNvSpPr>
          <p:nvPr>
            <p:ph type="body" sz="quarter" idx="12" hasCustomPrompt="1"/>
          </p:nvPr>
        </p:nvSpPr>
        <p:spPr>
          <a:xfrm>
            <a:off x="4152870" y="990600"/>
            <a:ext cx="24079232" cy="571500"/>
          </a:xfrm>
          <a:prstGeom prst="rect">
            <a:avLst/>
          </a:prstGeom>
        </p:spPr>
        <p:txBody>
          <a:bodyPr lIns="58778" tIns="29389" rIns="58778" bIns="29389" anchor="ctr" anchorCtr="0"/>
          <a:lstStyle>
            <a:lvl1pPr algn="ctr">
              <a:buNone/>
              <a:defRPr sz="47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solidFill>
                  <a:schemeClr val="bg1"/>
                </a:solidFill>
              </a:rPr>
              <a:t>Click here to add authors</a:t>
            </a:r>
            <a:endParaRPr lang="en-US" dirty="0"/>
          </a:p>
        </p:txBody>
      </p:sp>
      <p:sp>
        <p:nvSpPr>
          <p:cNvPr id="15" name="Text Placeholder 6"/>
          <p:cNvSpPr>
            <a:spLocks noGrp="1"/>
          </p:cNvSpPr>
          <p:nvPr>
            <p:ph type="body" sz="quarter" idx="16" hasCustomPrompt="1"/>
          </p:nvPr>
        </p:nvSpPr>
        <p:spPr>
          <a:xfrm>
            <a:off x="4152869" y="1638300"/>
            <a:ext cx="24090662" cy="571500"/>
          </a:xfrm>
          <a:prstGeom prst="rect">
            <a:avLst/>
          </a:prstGeom>
        </p:spPr>
        <p:txBody>
          <a:bodyPr lIns="58778" tIns="29389" rIns="58778" bIns="29389" anchor="ctr" anchorCtr="0"/>
          <a:lstStyle>
            <a:lvl1pPr algn="ctr">
              <a:buNone/>
              <a:defRPr sz="35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solidFill>
                  <a:schemeClr val="bg1"/>
                </a:solidFill>
              </a:rPr>
              <a:t>Click here to add affiliations</a:t>
            </a:r>
            <a:endParaRPr lang="en-US" dirty="0"/>
          </a:p>
        </p:txBody>
      </p:sp>
      <p:sp>
        <p:nvSpPr>
          <p:cNvPr id="20" name="Text Placeholder 5"/>
          <p:cNvSpPr>
            <a:spLocks noGrp="1"/>
          </p:cNvSpPr>
          <p:nvPr>
            <p:ph type="body" sz="quarter" idx="20" hasCustomPrompt="1"/>
          </p:nvPr>
        </p:nvSpPr>
        <p:spPr>
          <a:xfrm>
            <a:off x="280274" y="7076131"/>
            <a:ext cx="7159060" cy="488041"/>
          </a:xfrm>
          <a:prstGeom prst="rect">
            <a:avLst/>
          </a:prstGeom>
          <a:solidFill>
            <a:srgbClr val="520063"/>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(click to edit)  OBJECTIVES</a:t>
            </a:r>
            <a:endParaRPr lang="en-US" dirty="0"/>
          </a:p>
        </p:txBody>
      </p:sp>
      <p:sp>
        <p:nvSpPr>
          <p:cNvPr id="21" name="Text Placeholder 3"/>
          <p:cNvSpPr>
            <a:spLocks noGrp="1"/>
          </p:cNvSpPr>
          <p:nvPr>
            <p:ph type="body" sz="quarter" idx="21" hasCustomPrompt="1"/>
          </p:nvPr>
        </p:nvSpPr>
        <p:spPr>
          <a:xfrm>
            <a:off x="8050678" y="3045271"/>
            <a:ext cx="7536656" cy="539143"/>
          </a:xfrm>
          <a:prstGeom prst="rect">
            <a:avLst/>
          </a:prstGeom>
        </p:spPr>
        <p:txBody>
          <a:bodyPr wrap="square" lIns="146944" tIns="146944" rIns="146944" bIns="146944">
            <a:spAutoFit/>
          </a:bodyPr>
          <a:lstStyle>
            <a:lvl1pPr marL="0" indent="0">
              <a:buNone/>
              <a:defRPr sz="150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7671811" y="2560891"/>
            <a:ext cx="8730884" cy="488041"/>
          </a:xfrm>
          <a:prstGeom prst="rect">
            <a:avLst/>
          </a:prstGeom>
          <a:solidFill>
            <a:srgbClr val="520063"/>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(click to edit)  MATERIALS &amp; METHODS</a:t>
            </a:r>
            <a:endParaRPr lang="en-US" dirty="0"/>
          </a:p>
        </p:txBody>
      </p:sp>
      <p:sp>
        <p:nvSpPr>
          <p:cNvPr id="23" name="Text Placeholder 3"/>
          <p:cNvSpPr>
            <a:spLocks noGrp="1"/>
          </p:cNvSpPr>
          <p:nvPr>
            <p:ph type="body" sz="quarter" idx="23" hasCustomPrompt="1"/>
          </p:nvPr>
        </p:nvSpPr>
        <p:spPr>
          <a:xfrm>
            <a:off x="16693754" y="3002202"/>
            <a:ext cx="7536656" cy="539143"/>
          </a:xfrm>
          <a:prstGeom prst="rect">
            <a:avLst/>
          </a:prstGeom>
        </p:spPr>
        <p:txBody>
          <a:bodyPr wrap="square" lIns="146944" tIns="146944" rIns="146944" bIns="146944">
            <a:spAutoFit/>
          </a:bodyPr>
          <a:lstStyle>
            <a:lvl1pPr marL="0" indent="0">
              <a:buNone/>
              <a:defRPr sz="150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16520160" y="2566525"/>
            <a:ext cx="8845898" cy="488041"/>
          </a:xfrm>
          <a:prstGeom prst="rect">
            <a:avLst/>
          </a:prstGeom>
          <a:solidFill>
            <a:srgbClr val="520063"/>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(click to edit)  RESULTS</a:t>
            </a:r>
            <a:endParaRPr lang="en-US" dirty="0"/>
          </a:p>
        </p:txBody>
      </p:sp>
      <p:sp>
        <p:nvSpPr>
          <p:cNvPr id="25" name="Text Placeholder 5"/>
          <p:cNvSpPr>
            <a:spLocks noGrp="1"/>
          </p:cNvSpPr>
          <p:nvPr>
            <p:ph type="body" sz="quarter" idx="25" hasCustomPrompt="1"/>
          </p:nvPr>
        </p:nvSpPr>
        <p:spPr>
          <a:xfrm>
            <a:off x="25546876" y="2566525"/>
            <a:ext cx="7095246" cy="488041"/>
          </a:xfrm>
          <a:prstGeom prst="rect">
            <a:avLst/>
          </a:prstGeom>
          <a:solidFill>
            <a:srgbClr val="520063"/>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24693563" y="3002202"/>
            <a:ext cx="7535264" cy="539143"/>
          </a:xfrm>
          <a:prstGeom prst="rect">
            <a:avLst/>
          </a:prstGeom>
        </p:spPr>
        <p:txBody>
          <a:bodyPr wrap="square" lIns="146944" tIns="146944" rIns="146944" bIns="146944">
            <a:spAutoFit/>
          </a:bodyPr>
          <a:lstStyle>
            <a:lvl1pPr marL="0" indent="0">
              <a:buNone/>
              <a:defRPr sz="150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25572707" y="7148266"/>
            <a:ext cx="7065147" cy="488041"/>
          </a:xfrm>
          <a:prstGeom prst="rect">
            <a:avLst/>
          </a:prstGeom>
          <a:solidFill>
            <a:srgbClr val="520063"/>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24748333" y="7505701"/>
            <a:ext cx="7539037" cy="539143"/>
          </a:xfrm>
          <a:prstGeom prst="rect">
            <a:avLst/>
          </a:prstGeom>
        </p:spPr>
        <p:txBody>
          <a:bodyPr wrap="square" lIns="146944" tIns="146944" rIns="146944" bIns="146944">
            <a:spAutoFit/>
          </a:bodyPr>
          <a:lstStyle>
            <a:lvl1pPr marL="0" indent="0">
              <a:buNone/>
              <a:defRPr sz="150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25546875" y="12838081"/>
            <a:ext cx="7095247" cy="488041"/>
          </a:xfrm>
          <a:prstGeom prst="rect">
            <a:avLst/>
          </a:prstGeom>
          <a:solidFill>
            <a:srgbClr val="520063"/>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24693564" y="13209034"/>
            <a:ext cx="7539037" cy="539143"/>
          </a:xfrm>
          <a:prstGeom prst="rect">
            <a:avLst/>
          </a:prstGeom>
        </p:spPr>
        <p:txBody>
          <a:bodyPr wrap="square" lIns="146944" tIns="146944" rIns="146944" bIns="146944">
            <a:spAutoFit/>
          </a:bodyPr>
          <a:lstStyle>
            <a:lvl1pPr marL="0" indent="0">
              <a:buNone/>
              <a:defRPr sz="150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Type in or paste your text here</a:t>
            </a:r>
            <a:endParaRPr lang="en-US" dirty="0"/>
          </a:p>
        </p:txBody>
      </p:sp>
      <p:sp>
        <p:nvSpPr>
          <p:cNvPr id="111" name="Text Placeholder 5"/>
          <p:cNvSpPr>
            <a:spLocks noGrp="1"/>
          </p:cNvSpPr>
          <p:nvPr>
            <p:ph type="body" sz="quarter" idx="95"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60" name="Text Placeholder 3"/>
          <p:cNvSpPr>
            <a:spLocks noGrp="1"/>
          </p:cNvSpPr>
          <p:nvPr>
            <p:ph type="body" sz="quarter" idx="96" hasCustomPrompt="1"/>
          </p:nvPr>
        </p:nvSpPr>
        <p:spPr>
          <a:xfrm>
            <a:off x="277892" y="7475776"/>
            <a:ext cx="7161442" cy="539143"/>
          </a:xfrm>
          <a:prstGeom prst="rect">
            <a:avLst/>
          </a:prstGeom>
        </p:spPr>
        <p:txBody>
          <a:bodyPr wrap="square" lIns="146944" tIns="146944" rIns="146944" bIns="146944">
            <a:spAutoFit/>
          </a:bodyPr>
          <a:lstStyle>
            <a:lvl1pPr marL="0" indent="0">
              <a:buNone/>
              <a:defRPr sz="150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Type in or paste your text here</a:t>
            </a:r>
            <a:endParaRPr lang="en-US" dirty="0"/>
          </a:p>
        </p:txBody>
      </p:sp>
      <p:sp>
        <p:nvSpPr>
          <p:cNvPr id="103" name="Text Placeholder 3"/>
          <p:cNvSpPr>
            <a:spLocks noGrp="1"/>
          </p:cNvSpPr>
          <p:nvPr>
            <p:ph type="body" sz="quarter" idx="107"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51" name="Text Placeholder 3"/>
          <p:cNvSpPr>
            <a:spLocks noGrp="1"/>
          </p:cNvSpPr>
          <p:nvPr>
            <p:ph type="body" sz="quarter" idx="116"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52" name="Text Placeholder 3"/>
          <p:cNvSpPr>
            <a:spLocks noGrp="1"/>
          </p:cNvSpPr>
          <p:nvPr>
            <p:ph type="body" sz="quarter" idx="117"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53" name="Text Placeholder 3"/>
          <p:cNvSpPr>
            <a:spLocks noGrp="1"/>
          </p:cNvSpPr>
          <p:nvPr>
            <p:ph type="body" sz="quarter" idx="118"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54" name="Text Placeholder 3"/>
          <p:cNvSpPr>
            <a:spLocks noGrp="1"/>
          </p:cNvSpPr>
          <p:nvPr>
            <p:ph type="body" sz="quarter" idx="119"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55" name="Text Placeholder 3"/>
          <p:cNvSpPr>
            <a:spLocks noGrp="1"/>
          </p:cNvSpPr>
          <p:nvPr>
            <p:ph type="body" sz="quarter" idx="120"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56" name="Text Placeholder 3"/>
          <p:cNvSpPr>
            <a:spLocks noGrp="1"/>
          </p:cNvSpPr>
          <p:nvPr>
            <p:ph type="body" sz="quarter" idx="121"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57" name="Text Placeholder 3"/>
          <p:cNvSpPr>
            <a:spLocks noGrp="1"/>
          </p:cNvSpPr>
          <p:nvPr>
            <p:ph type="body" sz="quarter" idx="122"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58" name="Text Placeholder 3"/>
          <p:cNvSpPr>
            <a:spLocks noGrp="1"/>
          </p:cNvSpPr>
          <p:nvPr>
            <p:ph type="body" sz="quarter" idx="123"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59" name="Text Placeholder 3"/>
          <p:cNvSpPr>
            <a:spLocks noGrp="1"/>
          </p:cNvSpPr>
          <p:nvPr>
            <p:ph type="body" sz="quarter" idx="124"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61" name="Text Placeholder 3"/>
          <p:cNvSpPr>
            <a:spLocks noGrp="1"/>
          </p:cNvSpPr>
          <p:nvPr>
            <p:ph type="body" sz="quarter" idx="125" hasCustomPrompt="1"/>
          </p:nvPr>
        </p:nvSpPr>
        <p:spPr>
          <a:xfrm>
            <a:off x="-7797790" y="11802140"/>
            <a:ext cx="7542610" cy="539143"/>
          </a:xfrm>
          <a:prstGeom prst="rect">
            <a:avLst/>
          </a:prstGeom>
        </p:spPr>
        <p:txBody>
          <a:bodyPr wrap="square" lIns="146944" tIns="146944" rIns="146944" bIns="146944">
            <a:spAutoFit/>
          </a:bodyPr>
          <a:lstStyle>
            <a:lvl1pPr marL="0" indent="0">
              <a:buNone/>
              <a:defRPr sz="1500" baseline="0">
                <a:latin typeface="Trebuchet MS" pitchFamily="34" charset="0"/>
              </a:defRPr>
            </a:lvl1pPr>
            <a:lvl2pPr marL="955136" indent="-367360">
              <a:defRPr sz="1500">
                <a:latin typeface="Trebuchet MS" pitchFamily="34" charset="0"/>
              </a:defRPr>
            </a:lvl2pPr>
            <a:lvl3pPr marL="1322495" indent="-367360">
              <a:defRPr sz="1500">
                <a:latin typeface="Trebuchet MS" pitchFamily="34" charset="0"/>
              </a:defRPr>
            </a:lvl3pPr>
            <a:lvl4pPr marL="1726592" indent="-404096">
              <a:defRPr sz="1500">
                <a:latin typeface="Trebuchet MS" pitchFamily="34" charset="0"/>
              </a:defRPr>
            </a:lvl4pPr>
            <a:lvl5pPr marL="2020479" indent="-293888">
              <a:defRPr sz="1500">
                <a:latin typeface="Trebuchet MS" pitchFamily="34" charset="0"/>
              </a:defRPr>
            </a:lvl5pPr>
          </a:lstStyle>
          <a:p>
            <a:pPr lvl="0"/>
            <a:r>
              <a:rPr lang="en-US" dirty="0" smtClean="0"/>
              <a:t>TEXT PLACEHOLDER</a:t>
            </a:r>
            <a:endParaRPr lang="en-US" dirty="0"/>
          </a:p>
        </p:txBody>
      </p:sp>
      <p:sp>
        <p:nvSpPr>
          <p:cNvPr id="83" name="Picture Placeholder 13"/>
          <p:cNvSpPr>
            <a:spLocks noGrp="1"/>
          </p:cNvSpPr>
          <p:nvPr>
            <p:ph type="pic" sz="quarter" idx="115"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84" name="Picture Placeholder 13"/>
          <p:cNvSpPr>
            <a:spLocks noGrp="1"/>
          </p:cNvSpPr>
          <p:nvPr>
            <p:ph type="pic" sz="quarter" idx="126"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85" name="Picture Placeholder 13"/>
          <p:cNvSpPr>
            <a:spLocks noGrp="1"/>
          </p:cNvSpPr>
          <p:nvPr>
            <p:ph type="pic" sz="quarter" idx="127"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8"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9"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30"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1"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95" name="Picture Placeholder 13"/>
          <p:cNvSpPr>
            <a:spLocks noGrp="1"/>
          </p:cNvSpPr>
          <p:nvPr>
            <p:ph type="pic" sz="quarter" idx="132"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98" name="Picture Placeholder 13"/>
          <p:cNvSpPr>
            <a:spLocks noGrp="1"/>
          </p:cNvSpPr>
          <p:nvPr>
            <p:ph type="pic" sz="quarter" idx="133"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112" name="Picture Placeholder 13"/>
          <p:cNvSpPr>
            <a:spLocks noGrp="1"/>
          </p:cNvSpPr>
          <p:nvPr>
            <p:ph type="pic" sz="quarter" idx="134"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121" name="Picture Placeholder 13"/>
          <p:cNvSpPr>
            <a:spLocks noGrp="1"/>
          </p:cNvSpPr>
          <p:nvPr>
            <p:ph type="pic" sz="quarter" idx="135" hasCustomPrompt="1"/>
          </p:nvPr>
        </p:nvSpPr>
        <p:spPr>
          <a:xfrm>
            <a:off x="-5847358" y="13581946"/>
            <a:ext cx="3378480" cy="1852073"/>
          </a:xfrm>
          <a:prstGeom prst="rect">
            <a:avLst/>
          </a:prstGeom>
          <a:solidFill>
            <a:schemeClr val="bg2"/>
          </a:solidFill>
          <a:ln>
            <a:solidFill>
              <a:schemeClr val="tx2"/>
            </a:solidFill>
          </a:ln>
          <a:effectLst/>
        </p:spPr>
        <p:txBody>
          <a:bodyPr lIns="58778" tIns="29389" rIns="58778" bIns="29389" anchor="ctr"/>
          <a:lstStyle>
            <a:lvl1pPr marL="0" indent="0" algn="ctr">
              <a:buNone/>
              <a:defRPr sz="2600" b="0" baseline="0">
                <a:solidFill>
                  <a:schemeClr val="tx2"/>
                </a:solidFill>
              </a:defRPr>
            </a:lvl1pPr>
          </a:lstStyle>
          <a:p>
            <a:r>
              <a:rPr lang="en-US" dirty="0" smtClean="0"/>
              <a:t>PICTURE PLACEHOLDER</a:t>
            </a:r>
            <a:endParaRPr lang="en-US" dirty="0"/>
          </a:p>
        </p:txBody>
      </p:sp>
      <p:sp>
        <p:nvSpPr>
          <p:cNvPr id="62" name="Text Placeholder 5"/>
          <p:cNvSpPr>
            <a:spLocks noGrp="1"/>
          </p:cNvSpPr>
          <p:nvPr>
            <p:ph type="body" sz="quarter" idx="136"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63" name="Text Placeholder 5"/>
          <p:cNvSpPr>
            <a:spLocks noGrp="1"/>
          </p:cNvSpPr>
          <p:nvPr>
            <p:ph type="body" sz="quarter" idx="137"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64" name="Text Placeholder 5"/>
          <p:cNvSpPr>
            <a:spLocks noGrp="1"/>
          </p:cNvSpPr>
          <p:nvPr>
            <p:ph type="body" sz="quarter" idx="138"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65" name="Text Placeholder 5"/>
          <p:cNvSpPr>
            <a:spLocks noGrp="1"/>
          </p:cNvSpPr>
          <p:nvPr>
            <p:ph type="body" sz="quarter" idx="139"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66" name="Text Placeholder 5"/>
          <p:cNvSpPr>
            <a:spLocks noGrp="1"/>
          </p:cNvSpPr>
          <p:nvPr>
            <p:ph type="body" sz="quarter" idx="140"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67" name="Text Placeholder 5"/>
          <p:cNvSpPr>
            <a:spLocks noGrp="1"/>
          </p:cNvSpPr>
          <p:nvPr>
            <p:ph type="body" sz="quarter" idx="141"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68" name="Text Placeholder 5"/>
          <p:cNvSpPr>
            <a:spLocks noGrp="1"/>
          </p:cNvSpPr>
          <p:nvPr>
            <p:ph type="body" sz="quarter" idx="142"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69" name="Text Placeholder 5"/>
          <p:cNvSpPr>
            <a:spLocks noGrp="1"/>
          </p:cNvSpPr>
          <p:nvPr>
            <p:ph type="body" sz="quarter" idx="143"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70" name="Text Placeholder 5"/>
          <p:cNvSpPr>
            <a:spLocks noGrp="1"/>
          </p:cNvSpPr>
          <p:nvPr>
            <p:ph type="body" sz="quarter" idx="144"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71" name="Text Placeholder 5"/>
          <p:cNvSpPr>
            <a:spLocks noGrp="1"/>
          </p:cNvSpPr>
          <p:nvPr>
            <p:ph type="body" sz="quarter" idx="145"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72" name="Text Placeholder 5"/>
          <p:cNvSpPr>
            <a:spLocks noGrp="1"/>
          </p:cNvSpPr>
          <p:nvPr>
            <p:ph type="body" sz="quarter" idx="146"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73" name="Text Placeholder 5"/>
          <p:cNvSpPr>
            <a:spLocks noGrp="1"/>
          </p:cNvSpPr>
          <p:nvPr>
            <p:ph type="body" sz="quarter" idx="147"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74" name="Text Placeholder 5"/>
          <p:cNvSpPr>
            <a:spLocks noGrp="1"/>
          </p:cNvSpPr>
          <p:nvPr>
            <p:ph type="body" sz="quarter" idx="148"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sp>
        <p:nvSpPr>
          <p:cNvPr id="75" name="Text Placeholder 5"/>
          <p:cNvSpPr>
            <a:spLocks noGrp="1"/>
          </p:cNvSpPr>
          <p:nvPr>
            <p:ph type="body" sz="quarter" idx="149" hasCustomPrompt="1"/>
          </p:nvPr>
        </p:nvSpPr>
        <p:spPr>
          <a:xfrm>
            <a:off x="-7793026" y="9885847"/>
            <a:ext cx="7537847" cy="488041"/>
          </a:xfrm>
          <a:prstGeom prst="rect">
            <a:avLst/>
          </a:prstGeom>
          <a:solidFill>
            <a:schemeClr val="accent5">
              <a:lumMod val="50000"/>
            </a:schemeClr>
          </a:solidFill>
        </p:spPr>
        <p:txBody>
          <a:bodyPr wrap="square" lIns="58778" tIns="58778" rIns="58778" bIns="58778" anchor="ctr" anchorCtr="0">
            <a:spAutoFit/>
          </a:bodyPr>
          <a:lstStyle>
            <a:lvl1pPr algn="ctr">
              <a:buNone/>
              <a:defRPr sz="2400" b="1" baseline="0">
                <a:solidFill>
                  <a:schemeClr val="bg1"/>
                </a:solidFill>
              </a:defRPr>
            </a:lvl1pPr>
          </a:lstStyle>
          <a:p>
            <a:pPr lvl="0"/>
            <a:r>
              <a:rPr lang="en-US" dirty="0" smtClean="0"/>
              <a:t>SECTION HEADER PLACEHOLDER</a:t>
            </a:r>
            <a:endParaRPr lang="en-US" dirty="0"/>
          </a:p>
        </p:txBody>
      </p:sp>
      <p:pic>
        <p:nvPicPr>
          <p:cNvPr id="77" name="Picture 13" descr="NU Signature white-purple"/>
          <p:cNvPicPr>
            <a:picLocks noChangeAspect="1" noChangeArrowheads="1"/>
          </p:cNvPicPr>
          <p:nvPr userDrawn="1"/>
        </p:nvPicPr>
        <p:blipFill>
          <a:blip r:embed="rId2" cstate="print">
            <a:clrChange>
              <a:clrFrom>
                <a:srgbClr val="4D2A79"/>
              </a:clrFrom>
              <a:clrTo>
                <a:srgbClr val="4D2A79">
                  <a:alpha val="0"/>
                </a:srgbClr>
              </a:clrTo>
            </a:clrChange>
          </a:blip>
          <a:srcRect l="14484" t="18746" r="14800" b="20972"/>
          <a:stretch>
            <a:fillRect/>
          </a:stretch>
        </p:blipFill>
        <p:spPr bwMode="auto">
          <a:xfrm>
            <a:off x="182881" y="114302"/>
            <a:ext cx="3874770" cy="2126715"/>
          </a:xfrm>
          <a:prstGeom prst="rect">
            <a:avLst/>
          </a:prstGeom>
          <a:noFill/>
        </p:spPr>
      </p:pic>
    </p:spTree>
    <p:extLst>
      <p:ext uri="{BB962C8B-B14F-4D97-AF65-F5344CB8AC3E}">
        <p14:creationId xmlns:p14="http://schemas.microsoft.com/office/powerpoint/2010/main" val="5026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45920" y="658813"/>
            <a:ext cx="29626560" cy="2743200"/>
          </a:xfrm>
          <a:prstGeom prst="rect">
            <a:avLst/>
          </a:prstGeom>
        </p:spPr>
        <p:txBody>
          <a:bodyPr vert="horz" lIns="102866" tIns="51433" rIns="102866" bIns="51433"/>
          <a:lstStyle/>
          <a:p>
            <a:r>
              <a:rPr lang="en-US" smtClean="0"/>
              <a:t>Click to edit Master title style</a:t>
            </a:r>
            <a:endParaRPr lang="en-US"/>
          </a:p>
        </p:txBody>
      </p:sp>
    </p:spTree>
    <p:extLst>
      <p:ext uri="{BB962C8B-B14F-4D97-AF65-F5344CB8AC3E}">
        <p14:creationId xmlns:p14="http://schemas.microsoft.com/office/powerpoint/2010/main" val="216982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5113340"/>
            <a:ext cx="27980640" cy="3527425"/>
          </a:xfrm>
        </p:spPr>
        <p:txBody>
          <a:bodyPr/>
          <a:lstStyle/>
          <a:p>
            <a:r>
              <a:rPr lang="en-US" smtClean="0"/>
              <a:t>Click to edit Master title style</a:t>
            </a:r>
            <a:endParaRPr lang="en-US"/>
          </a:p>
        </p:txBody>
      </p:sp>
      <p:sp>
        <p:nvSpPr>
          <p:cNvPr id="3" name="Subtitle 2"/>
          <p:cNvSpPr>
            <a:spLocks noGrp="1"/>
          </p:cNvSpPr>
          <p:nvPr>
            <p:ph type="subTitle" idx="1"/>
          </p:nvPr>
        </p:nvSpPr>
        <p:spPr>
          <a:xfrm>
            <a:off x="4937760" y="9326564"/>
            <a:ext cx="23042880" cy="4206875"/>
          </a:xfrm>
        </p:spPr>
        <p:txBody>
          <a:bodyPr/>
          <a:lstStyle>
            <a:lvl1pPr marL="0" indent="0" algn="ctr">
              <a:buNone/>
              <a:defRPr>
                <a:solidFill>
                  <a:schemeClr val="tx1">
                    <a:tint val="75000"/>
                  </a:schemeClr>
                </a:solidFill>
              </a:defRPr>
            </a:lvl1pPr>
            <a:lvl2pPr marL="514329" indent="0" algn="ctr">
              <a:buNone/>
              <a:defRPr>
                <a:solidFill>
                  <a:schemeClr val="tx1">
                    <a:tint val="75000"/>
                  </a:schemeClr>
                </a:solidFill>
              </a:defRPr>
            </a:lvl2pPr>
            <a:lvl3pPr marL="1028659" indent="0" algn="ctr">
              <a:buNone/>
              <a:defRPr>
                <a:solidFill>
                  <a:schemeClr val="tx1">
                    <a:tint val="75000"/>
                  </a:schemeClr>
                </a:solidFill>
              </a:defRPr>
            </a:lvl3pPr>
            <a:lvl4pPr marL="1542988" indent="0" algn="ctr">
              <a:buNone/>
              <a:defRPr>
                <a:solidFill>
                  <a:schemeClr val="tx1">
                    <a:tint val="75000"/>
                  </a:schemeClr>
                </a:solidFill>
              </a:defRPr>
            </a:lvl4pPr>
            <a:lvl5pPr marL="2057318" indent="0" algn="ctr">
              <a:buNone/>
              <a:defRPr>
                <a:solidFill>
                  <a:schemeClr val="tx1">
                    <a:tint val="75000"/>
                  </a:schemeClr>
                </a:solidFill>
              </a:defRPr>
            </a:lvl5pPr>
            <a:lvl6pPr marL="2571647" indent="0" algn="ctr">
              <a:buNone/>
              <a:defRPr>
                <a:solidFill>
                  <a:schemeClr val="tx1">
                    <a:tint val="75000"/>
                  </a:schemeClr>
                </a:solidFill>
              </a:defRPr>
            </a:lvl6pPr>
            <a:lvl7pPr marL="3085977" indent="0" algn="ctr">
              <a:buNone/>
              <a:defRPr>
                <a:solidFill>
                  <a:schemeClr val="tx1">
                    <a:tint val="75000"/>
                  </a:schemeClr>
                </a:solidFill>
              </a:defRPr>
            </a:lvl7pPr>
            <a:lvl8pPr marL="3600306" indent="0" algn="ctr">
              <a:buNone/>
              <a:defRPr>
                <a:solidFill>
                  <a:schemeClr val="tx1">
                    <a:tint val="75000"/>
                  </a:schemeClr>
                </a:solidFill>
              </a:defRPr>
            </a:lvl8pPr>
            <a:lvl9pPr marL="411463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864C62-BF4E-A848-9EC5-EADAE77D287F}" type="datetimeFigureOut">
              <a:rPr lang="en-US" smtClean="0"/>
              <a:t>4/27/15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2326698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864C62-BF4E-A848-9EC5-EADAE77D287F}" type="datetimeFigureOut">
              <a:rPr lang="en-US" smtClean="0"/>
              <a:t>4/27/15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1611599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6" y="10575927"/>
            <a:ext cx="27980640" cy="3270250"/>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6" y="6975475"/>
            <a:ext cx="27980640" cy="3600450"/>
          </a:xfrm>
        </p:spPr>
        <p:txBody>
          <a:bodyPr anchor="b"/>
          <a:lstStyle>
            <a:lvl1pPr marL="0" indent="0">
              <a:buNone/>
              <a:defRPr sz="2300">
                <a:solidFill>
                  <a:schemeClr val="tx1">
                    <a:tint val="75000"/>
                  </a:schemeClr>
                </a:solidFill>
              </a:defRPr>
            </a:lvl1pPr>
            <a:lvl2pPr marL="514329" indent="0">
              <a:buNone/>
              <a:defRPr sz="2000">
                <a:solidFill>
                  <a:schemeClr val="tx1">
                    <a:tint val="75000"/>
                  </a:schemeClr>
                </a:solidFill>
              </a:defRPr>
            </a:lvl2pPr>
            <a:lvl3pPr marL="1028659" indent="0">
              <a:buNone/>
              <a:defRPr sz="1800">
                <a:solidFill>
                  <a:schemeClr val="tx1">
                    <a:tint val="75000"/>
                  </a:schemeClr>
                </a:solidFill>
              </a:defRPr>
            </a:lvl3pPr>
            <a:lvl4pPr marL="1542988" indent="0">
              <a:buNone/>
              <a:defRPr sz="1500">
                <a:solidFill>
                  <a:schemeClr val="tx1">
                    <a:tint val="75000"/>
                  </a:schemeClr>
                </a:solidFill>
              </a:defRPr>
            </a:lvl4pPr>
            <a:lvl5pPr marL="2057318" indent="0">
              <a:buNone/>
              <a:defRPr sz="1500">
                <a:solidFill>
                  <a:schemeClr val="tx1">
                    <a:tint val="75000"/>
                  </a:schemeClr>
                </a:solidFill>
              </a:defRPr>
            </a:lvl5pPr>
            <a:lvl6pPr marL="2571647" indent="0">
              <a:buNone/>
              <a:defRPr sz="1500">
                <a:solidFill>
                  <a:schemeClr val="tx1">
                    <a:tint val="75000"/>
                  </a:schemeClr>
                </a:solidFill>
              </a:defRPr>
            </a:lvl6pPr>
            <a:lvl7pPr marL="3085977" indent="0">
              <a:buNone/>
              <a:defRPr sz="1500">
                <a:solidFill>
                  <a:schemeClr val="tx1">
                    <a:tint val="75000"/>
                  </a:schemeClr>
                </a:solidFill>
              </a:defRPr>
            </a:lvl7pPr>
            <a:lvl8pPr marL="3600306" indent="0">
              <a:buNone/>
              <a:defRPr sz="1500">
                <a:solidFill>
                  <a:schemeClr val="tx1">
                    <a:tint val="75000"/>
                  </a:schemeClr>
                </a:solidFill>
              </a:defRPr>
            </a:lvl8pPr>
            <a:lvl9pPr marL="4114635"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864C62-BF4E-A848-9EC5-EADAE77D287F}" type="datetimeFigureOut">
              <a:rPr lang="en-US" smtClean="0"/>
              <a:t>4/27/15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1398912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45920" y="3840164"/>
            <a:ext cx="14721840" cy="10863262"/>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550640" y="3840164"/>
            <a:ext cx="14721840" cy="10863262"/>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864C62-BF4E-A848-9EC5-EADAE77D287F}" type="datetimeFigureOut">
              <a:rPr lang="en-US" smtClean="0"/>
              <a:t>4/27/15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3416426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5921" y="3684588"/>
            <a:ext cx="14544676" cy="1535112"/>
          </a:xfrm>
        </p:spPr>
        <p:txBody>
          <a:bodyPr anchor="b"/>
          <a:lstStyle>
            <a:lvl1pPr marL="0" indent="0">
              <a:buNone/>
              <a:defRPr sz="2700" b="1"/>
            </a:lvl1pPr>
            <a:lvl2pPr marL="514329" indent="0">
              <a:buNone/>
              <a:defRPr sz="2300" b="1"/>
            </a:lvl2pPr>
            <a:lvl3pPr marL="1028659" indent="0">
              <a:buNone/>
              <a:defRPr sz="2000" b="1"/>
            </a:lvl3pPr>
            <a:lvl4pPr marL="1542988" indent="0">
              <a:buNone/>
              <a:defRPr sz="1800" b="1"/>
            </a:lvl4pPr>
            <a:lvl5pPr marL="2057318" indent="0">
              <a:buNone/>
              <a:defRPr sz="1800" b="1"/>
            </a:lvl5pPr>
            <a:lvl6pPr marL="2571647" indent="0">
              <a:buNone/>
              <a:defRPr sz="1800" b="1"/>
            </a:lvl6pPr>
            <a:lvl7pPr marL="3085977" indent="0">
              <a:buNone/>
              <a:defRPr sz="1800" b="1"/>
            </a:lvl7pPr>
            <a:lvl8pPr marL="3600306" indent="0">
              <a:buNone/>
              <a:defRPr sz="1800" b="1"/>
            </a:lvl8pPr>
            <a:lvl9pPr marL="4114635"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1645921" y="5219702"/>
            <a:ext cx="14544676" cy="9483726"/>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091" y="3684588"/>
            <a:ext cx="14550390" cy="1535112"/>
          </a:xfrm>
        </p:spPr>
        <p:txBody>
          <a:bodyPr anchor="b"/>
          <a:lstStyle>
            <a:lvl1pPr marL="0" indent="0">
              <a:buNone/>
              <a:defRPr sz="2700" b="1"/>
            </a:lvl1pPr>
            <a:lvl2pPr marL="514329" indent="0">
              <a:buNone/>
              <a:defRPr sz="2300" b="1"/>
            </a:lvl2pPr>
            <a:lvl3pPr marL="1028659" indent="0">
              <a:buNone/>
              <a:defRPr sz="2000" b="1"/>
            </a:lvl3pPr>
            <a:lvl4pPr marL="1542988" indent="0">
              <a:buNone/>
              <a:defRPr sz="1800" b="1"/>
            </a:lvl4pPr>
            <a:lvl5pPr marL="2057318" indent="0">
              <a:buNone/>
              <a:defRPr sz="1800" b="1"/>
            </a:lvl5pPr>
            <a:lvl6pPr marL="2571647" indent="0">
              <a:buNone/>
              <a:defRPr sz="1800" b="1"/>
            </a:lvl6pPr>
            <a:lvl7pPr marL="3085977" indent="0">
              <a:buNone/>
              <a:defRPr sz="1800" b="1"/>
            </a:lvl7pPr>
            <a:lvl8pPr marL="3600306" indent="0">
              <a:buNone/>
              <a:defRPr sz="1800" b="1"/>
            </a:lvl8pPr>
            <a:lvl9pPr marL="4114635"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16722091" y="5219702"/>
            <a:ext cx="14550390" cy="9483726"/>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864C62-BF4E-A848-9EC5-EADAE77D287F}" type="datetimeFigureOut">
              <a:rPr lang="en-US" smtClean="0"/>
              <a:t>4/27/15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488498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864C62-BF4E-A848-9EC5-EADAE77D287F}" type="datetimeFigureOut">
              <a:rPr lang="en-US" smtClean="0"/>
              <a:t>4/27/15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2997389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864C62-BF4E-A848-9EC5-EADAE77D287F}" type="datetimeFigureOut">
              <a:rPr lang="en-US" smtClean="0"/>
              <a:t>4/27/15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1043182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0" y="655640"/>
            <a:ext cx="10829926" cy="2789238"/>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12870180" y="655640"/>
            <a:ext cx="18402300" cy="14047788"/>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5920" y="3444875"/>
            <a:ext cx="10829926" cy="11258550"/>
          </a:xfrm>
        </p:spPr>
        <p:txBody>
          <a:bodyPr/>
          <a:lstStyle>
            <a:lvl1pPr marL="0" indent="0">
              <a:buNone/>
              <a:defRPr sz="1500"/>
            </a:lvl1pPr>
            <a:lvl2pPr marL="514329" indent="0">
              <a:buNone/>
              <a:defRPr sz="1400"/>
            </a:lvl2pPr>
            <a:lvl3pPr marL="1028659" indent="0">
              <a:buNone/>
              <a:defRPr sz="1100"/>
            </a:lvl3pPr>
            <a:lvl4pPr marL="1542988" indent="0">
              <a:buNone/>
              <a:defRPr sz="1100"/>
            </a:lvl4pPr>
            <a:lvl5pPr marL="2057318" indent="0">
              <a:buNone/>
              <a:defRPr sz="1100"/>
            </a:lvl5pPr>
            <a:lvl6pPr marL="2571647" indent="0">
              <a:buNone/>
              <a:defRPr sz="1100"/>
            </a:lvl6pPr>
            <a:lvl7pPr marL="3085977" indent="0">
              <a:buNone/>
              <a:defRPr sz="1100"/>
            </a:lvl7pPr>
            <a:lvl8pPr marL="3600306" indent="0">
              <a:buNone/>
              <a:defRPr sz="1100"/>
            </a:lvl8pPr>
            <a:lvl9pPr marL="4114635"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864C62-BF4E-A848-9EC5-EADAE77D287F}" type="datetimeFigureOut">
              <a:rPr lang="en-US" smtClean="0"/>
              <a:t>4/27/15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3600145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6" y="11522076"/>
            <a:ext cx="19751040" cy="1358900"/>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6452236" y="1470025"/>
            <a:ext cx="19751040" cy="9875838"/>
          </a:xfrm>
        </p:spPr>
        <p:txBody>
          <a:bodyPr/>
          <a:lstStyle>
            <a:lvl1pPr marL="0" indent="0">
              <a:buNone/>
              <a:defRPr sz="3600"/>
            </a:lvl1pPr>
            <a:lvl2pPr marL="514329" indent="0">
              <a:buNone/>
              <a:defRPr sz="3200"/>
            </a:lvl2pPr>
            <a:lvl3pPr marL="1028659" indent="0">
              <a:buNone/>
              <a:defRPr sz="2700"/>
            </a:lvl3pPr>
            <a:lvl4pPr marL="1542988" indent="0">
              <a:buNone/>
              <a:defRPr sz="2300"/>
            </a:lvl4pPr>
            <a:lvl5pPr marL="2057318" indent="0">
              <a:buNone/>
              <a:defRPr sz="2300"/>
            </a:lvl5pPr>
            <a:lvl6pPr marL="2571647" indent="0">
              <a:buNone/>
              <a:defRPr sz="2300"/>
            </a:lvl6pPr>
            <a:lvl7pPr marL="3085977" indent="0">
              <a:buNone/>
              <a:defRPr sz="2300"/>
            </a:lvl7pPr>
            <a:lvl8pPr marL="3600306" indent="0">
              <a:buNone/>
              <a:defRPr sz="2300"/>
            </a:lvl8pPr>
            <a:lvl9pPr marL="4114635" indent="0">
              <a:buNone/>
              <a:defRPr sz="2300"/>
            </a:lvl9pPr>
          </a:lstStyle>
          <a:p>
            <a:endParaRPr lang="en-US"/>
          </a:p>
        </p:txBody>
      </p:sp>
      <p:sp>
        <p:nvSpPr>
          <p:cNvPr id="4" name="Text Placeholder 3"/>
          <p:cNvSpPr>
            <a:spLocks noGrp="1"/>
          </p:cNvSpPr>
          <p:nvPr>
            <p:ph type="body" sz="half" idx="2"/>
          </p:nvPr>
        </p:nvSpPr>
        <p:spPr>
          <a:xfrm>
            <a:off x="6452236" y="12880975"/>
            <a:ext cx="19751040" cy="1931988"/>
          </a:xfrm>
        </p:spPr>
        <p:txBody>
          <a:bodyPr/>
          <a:lstStyle>
            <a:lvl1pPr marL="0" indent="0">
              <a:buNone/>
              <a:defRPr sz="1500"/>
            </a:lvl1pPr>
            <a:lvl2pPr marL="514329" indent="0">
              <a:buNone/>
              <a:defRPr sz="1400"/>
            </a:lvl2pPr>
            <a:lvl3pPr marL="1028659" indent="0">
              <a:buNone/>
              <a:defRPr sz="1100"/>
            </a:lvl3pPr>
            <a:lvl4pPr marL="1542988" indent="0">
              <a:buNone/>
              <a:defRPr sz="1100"/>
            </a:lvl4pPr>
            <a:lvl5pPr marL="2057318" indent="0">
              <a:buNone/>
              <a:defRPr sz="1100"/>
            </a:lvl5pPr>
            <a:lvl6pPr marL="2571647" indent="0">
              <a:buNone/>
              <a:defRPr sz="1100"/>
            </a:lvl6pPr>
            <a:lvl7pPr marL="3085977" indent="0">
              <a:buNone/>
              <a:defRPr sz="1100"/>
            </a:lvl7pPr>
            <a:lvl8pPr marL="3600306" indent="0">
              <a:buNone/>
              <a:defRPr sz="1100"/>
            </a:lvl8pPr>
            <a:lvl9pPr marL="4114635"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864C62-BF4E-A848-9EC5-EADAE77D287F}" type="datetimeFigureOut">
              <a:rPr lang="en-US" smtClean="0"/>
              <a:t>4/27/15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797457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864C62-BF4E-A848-9EC5-EADAE77D287F}" type="datetimeFigureOut">
              <a:rPr lang="en-US" smtClean="0"/>
              <a:t>4/27/15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3094368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5840" y="658814"/>
            <a:ext cx="7406640" cy="140446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45920" y="658814"/>
            <a:ext cx="22037040" cy="14044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864C62-BF4E-A848-9EC5-EADAE77D287F}" type="datetimeFigureOut">
              <a:rPr lang="en-US" smtClean="0"/>
              <a:t>4/27/15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C4CB-306C-BE44-AF8A-F25A8B22D3A6}" type="slidenum">
              <a:rPr lang="en-US" smtClean="0"/>
              <a:t>‹#›</a:t>
            </a:fld>
            <a:endParaRPr lang="en-US"/>
          </a:p>
        </p:txBody>
      </p:sp>
    </p:spTree>
    <p:extLst>
      <p:ext uri="{BB962C8B-B14F-4D97-AF65-F5344CB8AC3E}">
        <p14:creationId xmlns:p14="http://schemas.microsoft.com/office/powerpoint/2010/main" val="13274459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hyperlink" Target="http://www.facebook.com/pages/PosterPresentationscom/217914411419?v=app_4949752878&amp;ref=ts" TargetMode="External"/><Relationship Id="rId7" Type="http://schemas.openxmlformats.org/officeDocument/2006/relationships/image" Target="../media/image3.jpeg"/><Relationship Id="rId8"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3.xml"/><Relationship Id="rId12" Type="http://schemas.openxmlformats.org/officeDocument/2006/relationships/theme" Target="../theme/theme2.xml"/><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 Id="rId9" Type="http://schemas.openxmlformats.org/officeDocument/2006/relationships/slideLayout" Target="../slideLayouts/slideLayout11.xml"/><Relationship Id="rId10"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A6A6A6"/>
        </a:solidFill>
        <a:effectLst/>
      </p:bgPr>
    </p:bg>
    <p:spTree>
      <p:nvGrpSpPr>
        <p:cNvPr id="1" name=""/>
        <p:cNvGrpSpPr/>
        <p:nvPr/>
      </p:nvGrpSpPr>
      <p:grpSpPr>
        <a:xfrm>
          <a:off x="0" y="0"/>
          <a:ext cx="0" cy="0"/>
          <a:chOff x="0" y="0"/>
          <a:chExt cx="0" cy="0"/>
        </a:xfrm>
      </p:grpSpPr>
      <p:sp>
        <p:nvSpPr>
          <p:cNvPr id="29" name="Rectangle 28"/>
          <p:cNvSpPr/>
          <p:nvPr/>
        </p:nvSpPr>
        <p:spPr>
          <a:xfrm>
            <a:off x="-7801791" y="-9798"/>
            <a:ext cx="7537847" cy="16459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17555" tIns="235111" rIns="117555" bIns="117555" rtlCol="0" anchor="t" anchorCtr="0"/>
          <a:lstStyle/>
          <a:p>
            <a:pPr algn="ctr" defTabSz="2821324"/>
            <a:r>
              <a:rPr lang="en-US" sz="2900" b="1" dirty="0">
                <a:solidFill>
                  <a:prstClr val="white"/>
                </a:solidFill>
                <a:latin typeface="Trebuchet MS" pitchFamily="34" charset="0"/>
              </a:rPr>
              <a:t>QUICK DESIGN GUIDE</a:t>
            </a:r>
          </a:p>
          <a:p>
            <a:pPr algn="ctr" defTabSz="2821324"/>
            <a:r>
              <a:rPr lang="en-US" sz="2600" b="1" dirty="0">
                <a:solidFill>
                  <a:srgbClr val="FFFF00"/>
                </a:solidFill>
                <a:latin typeface="Trebuchet MS" pitchFamily="34" charset="0"/>
              </a:rPr>
              <a:t>(--THIS SECTION DOES NOT PRINT--)</a:t>
            </a:r>
          </a:p>
          <a:p>
            <a:pPr algn="ctr" defTabSz="2821324"/>
            <a:endParaRPr lang="en-US" sz="2000" b="1" dirty="0">
              <a:solidFill>
                <a:prstClr val="white"/>
              </a:solidFill>
              <a:latin typeface="Trebuchet MS" pitchFamily="34" charset="0"/>
            </a:endParaRPr>
          </a:p>
          <a:p>
            <a:pPr defTabSz="2821528"/>
            <a:r>
              <a:rPr lang="en-US" sz="2000" dirty="0">
                <a:solidFill>
                  <a:prstClr val="white"/>
                </a:solidFill>
                <a:latin typeface="Trebuchet MS" pitchFamily="34" charset="0"/>
              </a:rPr>
              <a:t>This PowerPoint 2007 template produces a 36”x60” professional  poster. It will save you valuable time placing titles, subtitles, text, and graphics. </a:t>
            </a:r>
          </a:p>
          <a:p>
            <a:pPr defTabSz="2821528"/>
            <a:endParaRPr lang="en-US" sz="2000" dirty="0">
              <a:solidFill>
                <a:prstClr val="white"/>
              </a:solidFill>
              <a:latin typeface="Trebuchet MS" pitchFamily="34" charset="0"/>
            </a:endParaRPr>
          </a:p>
          <a:p>
            <a:pPr defTabSz="2821528"/>
            <a:r>
              <a:rPr lang="en-US" sz="2000" dirty="0">
                <a:solidFill>
                  <a:prstClr val="white"/>
                </a:solidFill>
                <a:latin typeface="Trebuchet MS" pitchFamily="34" charset="0"/>
              </a:rPr>
              <a:t>Use it to create your presentation. Then send it to </a:t>
            </a:r>
            <a:r>
              <a:rPr lang="en-US" sz="2000" b="1" dirty="0">
                <a:solidFill>
                  <a:prstClr val="white"/>
                </a:solidFill>
                <a:latin typeface="Trebuchet MS" pitchFamily="34" charset="0"/>
              </a:rPr>
              <a:t>PosterPresentations.com</a:t>
            </a:r>
            <a:r>
              <a:rPr lang="en-US" sz="2000" dirty="0">
                <a:solidFill>
                  <a:prstClr val="white"/>
                </a:solidFill>
                <a:latin typeface="Trebuchet MS" pitchFamily="34" charset="0"/>
              </a:rPr>
              <a:t> for premium quality, same day affordable printing.</a:t>
            </a:r>
            <a:br>
              <a:rPr lang="en-US" sz="2000" dirty="0">
                <a:solidFill>
                  <a:prstClr val="white"/>
                </a:solidFill>
                <a:latin typeface="Trebuchet MS" pitchFamily="34" charset="0"/>
              </a:rPr>
            </a:br>
            <a:endParaRPr lang="en-US" sz="2000" dirty="0">
              <a:solidFill>
                <a:prstClr val="white"/>
              </a:solidFill>
              <a:latin typeface="Trebuchet MS" pitchFamily="34" charset="0"/>
            </a:endParaRPr>
          </a:p>
          <a:p>
            <a:pPr defTabSz="2821528"/>
            <a:r>
              <a:rPr lang="en-US" sz="2000" dirty="0">
                <a:solidFill>
                  <a:prstClr val="white"/>
                </a:solidFill>
                <a:latin typeface="Trebuchet MS" pitchFamily="34" charset="0"/>
              </a:rPr>
              <a:t>We provide a series of </a:t>
            </a:r>
            <a:r>
              <a:rPr lang="en-US" sz="2000" b="1" dirty="0">
                <a:solidFill>
                  <a:prstClr val="white"/>
                </a:solidFill>
                <a:latin typeface="Trebuchet MS" pitchFamily="34" charset="0"/>
              </a:rPr>
              <a:t>online tutorials</a:t>
            </a:r>
            <a:r>
              <a:rPr lang="en-US" sz="2000" dirty="0">
                <a:solidFill>
                  <a:prstClr val="white"/>
                </a:solidFill>
                <a:latin typeface="Trebuchet MS" pitchFamily="34" charset="0"/>
              </a:rPr>
              <a:t> that will guide you through the poster design process and answer your poster production questions. </a:t>
            </a:r>
          </a:p>
          <a:p>
            <a:pPr defTabSz="2821528"/>
            <a:endParaRPr lang="en-US" sz="2000" dirty="0">
              <a:solidFill>
                <a:prstClr val="white"/>
              </a:solidFill>
              <a:latin typeface="Trebuchet MS" pitchFamily="34" charset="0"/>
            </a:endParaRPr>
          </a:p>
          <a:p>
            <a:pPr defTabSz="2821528"/>
            <a:r>
              <a:rPr lang="en-US" sz="2000" dirty="0">
                <a:solidFill>
                  <a:prstClr val="white"/>
                </a:solidFill>
                <a:latin typeface="Trebuchet MS" pitchFamily="34" charset="0"/>
              </a:rPr>
              <a:t>View our online tutorials at:</a:t>
            </a:r>
            <a:br>
              <a:rPr lang="en-US" sz="2000" dirty="0">
                <a:solidFill>
                  <a:prstClr val="white"/>
                </a:solidFill>
                <a:latin typeface="Trebuchet MS" pitchFamily="34" charset="0"/>
              </a:rPr>
            </a:br>
            <a:r>
              <a:rPr lang="en-US" sz="2000" dirty="0">
                <a:solidFill>
                  <a:srgbClr val="FFFF00"/>
                </a:solidFill>
                <a:latin typeface="Trebuchet MS" pitchFamily="34" charset="0"/>
              </a:rPr>
              <a:t> http://bit.ly/Poster_creation_help </a:t>
            </a:r>
            <a:r>
              <a:rPr lang="en-US" sz="2000" dirty="0">
                <a:solidFill>
                  <a:prstClr val="white"/>
                </a:solidFill>
                <a:latin typeface="Trebuchet MS" pitchFamily="34" charset="0"/>
              </a:rPr>
              <a:t/>
            </a:r>
            <a:br>
              <a:rPr lang="en-US" sz="2000" dirty="0">
                <a:solidFill>
                  <a:prstClr val="white"/>
                </a:solidFill>
                <a:latin typeface="Trebuchet MS" pitchFamily="34" charset="0"/>
              </a:rPr>
            </a:br>
            <a:r>
              <a:rPr lang="en-US" sz="2000" dirty="0">
                <a:solidFill>
                  <a:prstClr val="white"/>
                </a:solidFill>
                <a:latin typeface="Trebuchet MS" pitchFamily="34" charset="0"/>
              </a:rPr>
              <a:t>(copy and paste the link into your web browser).</a:t>
            </a:r>
          </a:p>
          <a:p>
            <a:pPr defTabSz="2821528"/>
            <a:endParaRPr lang="en-US" sz="2000" dirty="0">
              <a:solidFill>
                <a:prstClr val="white"/>
              </a:solidFill>
              <a:latin typeface="Trebuchet MS" pitchFamily="34" charset="0"/>
            </a:endParaRPr>
          </a:p>
          <a:p>
            <a:pPr defTabSz="2821528"/>
            <a:r>
              <a:rPr lang="en-US" sz="2000" dirty="0">
                <a:solidFill>
                  <a:prstClr val="white"/>
                </a:solidFill>
                <a:latin typeface="Trebuchet MS" pitchFamily="34" charset="0"/>
              </a:rPr>
              <a:t>For assistance and to order your printed poster call </a:t>
            </a:r>
            <a:r>
              <a:rPr lang="en-US" sz="2000" b="1" dirty="0">
                <a:solidFill>
                  <a:srgbClr val="FFFF00"/>
                </a:solidFill>
                <a:latin typeface="Trebuchet MS" pitchFamily="34" charset="0"/>
              </a:rPr>
              <a:t>PosterPresentations.com</a:t>
            </a:r>
            <a:r>
              <a:rPr lang="en-US" sz="2000" dirty="0">
                <a:solidFill>
                  <a:srgbClr val="FFFF00"/>
                </a:solidFill>
                <a:latin typeface="Trebuchet MS" pitchFamily="34" charset="0"/>
              </a:rPr>
              <a:t> </a:t>
            </a:r>
            <a:r>
              <a:rPr lang="en-US" sz="2000" dirty="0">
                <a:solidFill>
                  <a:prstClr val="white"/>
                </a:solidFill>
                <a:latin typeface="Trebuchet MS" pitchFamily="34" charset="0"/>
              </a:rPr>
              <a:t>at </a:t>
            </a:r>
            <a:r>
              <a:rPr lang="en-US" sz="2600" b="1" dirty="0">
                <a:solidFill>
                  <a:srgbClr val="FFFF00"/>
                </a:solidFill>
                <a:latin typeface="Trebuchet MS" pitchFamily="34" charset="0"/>
              </a:rPr>
              <a:t>1.866.649.3004</a:t>
            </a:r>
          </a:p>
          <a:p>
            <a:pPr defTabSz="2821528"/>
            <a:endParaRPr lang="en-US" sz="2600" b="1" dirty="0">
              <a:solidFill>
                <a:srgbClr val="FFFF00"/>
              </a:solidFill>
              <a:latin typeface="Trebuchet MS" pitchFamily="34" charset="0"/>
            </a:endParaRPr>
          </a:p>
          <a:p>
            <a:pPr defTabSz="2821528"/>
            <a:endParaRPr lang="en-US" sz="2600" b="1" dirty="0">
              <a:solidFill>
                <a:srgbClr val="FFFF00"/>
              </a:solidFill>
              <a:latin typeface="Trebuchet MS" pitchFamily="34" charset="0"/>
            </a:endParaRPr>
          </a:p>
          <a:p>
            <a:pPr algn="ctr" defTabSz="2821324"/>
            <a:r>
              <a:rPr lang="en-US" sz="2900" b="1" dirty="0">
                <a:solidFill>
                  <a:prstClr val="white"/>
                </a:solidFill>
                <a:latin typeface="Trebuchet MS" pitchFamily="34" charset="0"/>
              </a:rPr>
              <a:t>Object Placeholders</a:t>
            </a:r>
          </a:p>
          <a:p>
            <a:pPr algn="ctr" defTabSz="2821324"/>
            <a:endParaRPr lang="en-US" sz="2900" b="1" dirty="0">
              <a:solidFill>
                <a:prstClr val="white"/>
              </a:solidFill>
              <a:latin typeface="Trebuchet MS" pitchFamily="34" charset="0"/>
            </a:endParaRPr>
          </a:p>
          <a:p>
            <a:pPr defTabSz="2821528"/>
            <a:r>
              <a:rPr lang="en-US" sz="2000" dirty="0">
                <a:solidFill>
                  <a:prstClr val="white"/>
                </a:solidFill>
                <a:latin typeface="Trebuchet MS" pitchFamily="34" charset="0"/>
              </a:rPr>
              <a:t>Use the placeholders provided below to add new elements to your poster: Drag a placeholder onto the poster area, size it, and click it to edit.</a:t>
            </a:r>
          </a:p>
          <a:p>
            <a:pPr defTabSz="2821528"/>
            <a:endParaRPr lang="en-US" sz="2000" dirty="0">
              <a:solidFill>
                <a:prstClr val="white"/>
              </a:solidFill>
              <a:latin typeface="Trebuchet MS" pitchFamily="34" charset="0"/>
            </a:endParaRPr>
          </a:p>
          <a:p>
            <a:pPr defTabSz="2821528"/>
            <a:r>
              <a:rPr lang="en-US" sz="2000" b="1" dirty="0">
                <a:solidFill>
                  <a:srgbClr val="FFFF00"/>
                </a:solidFill>
                <a:latin typeface="Trebuchet MS" pitchFamily="34" charset="0"/>
              </a:rPr>
              <a:t>Section Header placeholder</a:t>
            </a:r>
          </a:p>
          <a:p>
            <a:pPr defTabSz="2821528"/>
            <a:r>
              <a:rPr lang="en-US" sz="2000" dirty="0">
                <a:solidFill>
                  <a:prstClr val="white"/>
                </a:solidFill>
                <a:latin typeface="Trebuchet MS" pitchFamily="34" charset="0"/>
              </a:rPr>
              <a:t>Use section headers to separate topics or concepts within your presentation. </a:t>
            </a:r>
          </a:p>
          <a:p>
            <a:pPr defTabSz="2821528"/>
            <a:endParaRPr lang="en-US" sz="2000" dirty="0">
              <a:solidFill>
                <a:prstClr val="white"/>
              </a:solidFill>
              <a:latin typeface="Trebuchet MS" pitchFamily="34" charset="0"/>
            </a:endParaRPr>
          </a:p>
          <a:p>
            <a:pPr defTabSz="2821528"/>
            <a:endParaRPr lang="en-US" sz="2000" dirty="0">
              <a:solidFill>
                <a:prstClr val="white"/>
              </a:solidFill>
              <a:latin typeface="Trebuchet MS" pitchFamily="34" charset="0"/>
            </a:endParaRPr>
          </a:p>
          <a:p>
            <a:pPr defTabSz="2821528"/>
            <a:endParaRPr lang="en-US" sz="2000" dirty="0">
              <a:solidFill>
                <a:prstClr val="white"/>
              </a:solidFill>
              <a:latin typeface="Trebuchet MS" pitchFamily="34" charset="0"/>
            </a:endParaRPr>
          </a:p>
          <a:p>
            <a:pPr defTabSz="2821528"/>
            <a:endParaRPr lang="en-US" sz="2000" b="1" dirty="0">
              <a:solidFill>
                <a:srgbClr val="FFFF00"/>
              </a:solidFill>
              <a:latin typeface="Trebuchet MS" pitchFamily="34" charset="0"/>
            </a:endParaRPr>
          </a:p>
          <a:p>
            <a:pPr defTabSz="2821528"/>
            <a:r>
              <a:rPr lang="en-US" sz="2000" b="1" dirty="0">
                <a:solidFill>
                  <a:srgbClr val="FFFF00"/>
                </a:solidFill>
                <a:latin typeface="Trebuchet MS" pitchFamily="34" charset="0"/>
              </a:rPr>
              <a:t>Text placeholder</a:t>
            </a:r>
          </a:p>
          <a:p>
            <a:pPr defTabSz="2821528"/>
            <a:r>
              <a:rPr lang="en-US" sz="2000" dirty="0">
                <a:solidFill>
                  <a:prstClr val="white"/>
                </a:solidFill>
                <a:latin typeface="Trebuchet MS" pitchFamily="34" charset="0"/>
              </a:rPr>
              <a:t>Move this preformatted text placeholder to the poster to add a new body of text.</a:t>
            </a:r>
          </a:p>
          <a:p>
            <a:pPr defTabSz="2821528"/>
            <a:endParaRPr lang="en-US" sz="2000" dirty="0">
              <a:solidFill>
                <a:prstClr val="white"/>
              </a:solidFill>
              <a:latin typeface="Trebuchet MS" pitchFamily="34" charset="0"/>
            </a:endParaRPr>
          </a:p>
          <a:p>
            <a:pPr defTabSz="2821528"/>
            <a:endParaRPr lang="en-US" sz="2000" dirty="0">
              <a:solidFill>
                <a:prstClr val="white"/>
              </a:solidFill>
              <a:latin typeface="Trebuchet MS" pitchFamily="34" charset="0"/>
            </a:endParaRPr>
          </a:p>
          <a:p>
            <a:pPr defTabSz="2821528"/>
            <a:endParaRPr lang="en-US" sz="2000" dirty="0">
              <a:solidFill>
                <a:prstClr val="white"/>
              </a:solidFill>
              <a:latin typeface="Trebuchet MS" pitchFamily="34" charset="0"/>
            </a:endParaRPr>
          </a:p>
          <a:p>
            <a:pPr defTabSz="2821528"/>
            <a:endParaRPr lang="en-US" sz="2000" dirty="0">
              <a:solidFill>
                <a:prstClr val="white"/>
              </a:solidFill>
              <a:latin typeface="Trebuchet MS" pitchFamily="34" charset="0"/>
            </a:endParaRPr>
          </a:p>
          <a:p>
            <a:pPr defTabSz="2821528"/>
            <a:r>
              <a:rPr lang="en-US" sz="2000" b="1" dirty="0">
                <a:solidFill>
                  <a:srgbClr val="FFFF00"/>
                </a:solidFill>
                <a:latin typeface="Trebuchet MS" pitchFamily="34" charset="0"/>
              </a:rPr>
              <a:t>Picture placeholder</a:t>
            </a:r>
          </a:p>
          <a:p>
            <a:pPr defTabSz="2821528"/>
            <a:r>
              <a:rPr lang="en-US" sz="2000" dirty="0">
                <a:solidFill>
                  <a:prstClr val="white"/>
                </a:solidFill>
                <a:latin typeface="Trebuchet MS" pitchFamily="34" charset="0"/>
              </a:rPr>
              <a:t>Move this graphic placeholder onto your poster, size it first, and then click it to add a picture to the poster.</a:t>
            </a:r>
          </a:p>
          <a:p>
            <a:pPr defTabSz="2821528"/>
            <a:endParaRPr lang="en-US" sz="2000" dirty="0">
              <a:solidFill>
                <a:prstClr val="white"/>
              </a:solidFill>
              <a:latin typeface="Trebuchet MS" pitchFamily="34" charset="0"/>
            </a:endParaRPr>
          </a:p>
          <a:p>
            <a:pPr defTabSz="2821528"/>
            <a:endParaRPr lang="en-US" sz="2000" dirty="0">
              <a:solidFill>
                <a:prstClr val="white"/>
              </a:solidFill>
              <a:latin typeface="Trebuchet MS" pitchFamily="34" charset="0"/>
            </a:endParaRPr>
          </a:p>
          <a:p>
            <a:pPr defTabSz="2821528"/>
            <a:endParaRPr lang="en-US" sz="2000" dirty="0">
              <a:solidFill>
                <a:prstClr val="white"/>
              </a:solidFill>
              <a:latin typeface="Trebuchet MS" pitchFamily="34" charset="0"/>
            </a:endParaRPr>
          </a:p>
          <a:p>
            <a:pPr algn="ctr" defTabSz="2821324"/>
            <a:endParaRPr lang="en-US" sz="2900" b="1" dirty="0">
              <a:solidFill>
                <a:prstClr val="white"/>
              </a:solidFill>
              <a:latin typeface="Trebuchet MS" pitchFamily="34" charset="0"/>
            </a:endParaRPr>
          </a:p>
          <a:p>
            <a:pPr algn="ctr" defTabSz="2821324"/>
            <a:endParaRPr lang="en-US" sz="2900" b="1" dirty="0">
              <a:solidFill>
                <a:prstClr val="white"/>
              </a:solidFill>
              <a:latin typeface="Trebuchet MS" pitchFamily="34" charset="0"/>
            </a:endParaRPr>
          </a:p>
          <a:p>
            <a:pPr algn="ctr" defTabSz="2821324"/>
            <a:endParaRPr lang="en-US" sz="2900" b="1" dirty="0">
              <a:solidFill>
                <a:prstClr val="white"/>
              </a:solidFill>
              <a:latin typeface="Trebuchet MS" pitchFamily="34" charset="0"/>
            </a:endParaRPr>
          </a:p>
          <a:p>
            <a:pPr algn="ctr" defTabSz="2821324"/>
            <a:endParaRPr lang="en-US" sz="2900" b="1" dirty="0">
              <a:solidFill>
                <a:prstClr val="white"/>
              </a:solidFill>
              <a:latin typeface="Trebuchet MS" pitchFamily="34" charset="0"/>
            </a:endParaRPr>
          </a:p>
          <a:p>
            <a:pPr defTabSz="2821528"/>
            <a:endParaRPr lang="en-US" sz="2000" dirty="0">
              <a:solidFill>
                <a:prstClr val="white"/>
              </a:solidFill>
              <a:latin typeface="Trebuchet MS" pitchFamily="34" charset="0"/>
            </a:endParaRPr>
          </a:p>
          <a:p>
            <a:pPr algn="ctr" defTabSz="2821324"/>
            <a:endParaRPr lang="en-US" sz="2000" b="1" dirty="0">
              <a:solidFill>
                <a:prstClr val="white"/>
              </a:solidFill>
              <a:latin typeface="Trebuchet MS" pitchFamily="34" charset="0"/>
            </a:endParaRPr>
          </a:p>
          <a:p>
            <a:pPr defTabSz="2821528"/>
            <a:endParaRPr lang="en-US" sz="2000" b="1" dirty="0">
              <a:solidFill>
                <a:srgbClr val="FFFF00"/>
              </a:solidFill>
              <a:latin typeface="Trebuchet MS" pitchFamily="34" charset="0"/>
            </a:endParaRPr>
          </a:p>
          <a:p>
            <a:pPr algn="ctr" defTabSz="2821324"/>
            <a:endParaRPr lang="en-US" sz="2900" b="1" dirty="0">
              <a:solidFill>
                <a:prstClr val="white"/>
              </a:solidFill>
              <a:latin typeface="Trebuchet MS" pitchFamily="34" charset="0"/>
            </a:endParaRPr>
          </a:p>
        </p:txBody>
      </p:sp>
      <p:sp>
        <p:nvSpPr>
          <p:cNvPr id="7" name="Rectangle 36"/>
          <p:cNvSpPr>
            <a:spLocks noChangeArrowheads="1"/>
          </p:cNvSpPr>
          <p:nvPr/>
        </p:nvSpPr>
        <p:spPr bwMode="auto">
          <a:xfrm>
            <a:off x="0" y="21526"/>
            <a:ext cx="32918400" cy="2400300"/>
          </a:xfrm>
          <a:prstGeom prst="rect">
            <a:avLst/>
          </a:prstGeom>
          <a:solidFill>
            <a:srgbClr val="520063"/>
          </a:solidFill>
          <a:ln w="9525">
            <a:solidFill>
              <a:schemeClr val="tx1"/>
            </a:solidFill>
            <a:miter lim="800000"/>
            <a:headEnd/>
            <a:tailEnd/>
          </a:ln>
          <a:effectLst/>
        </p:spPr>
        <p:txBody>
          <a:bodyPr wrap="none" lIns="58778" tIns="29389" rIns="58778" bIns="29389" anchor="ctr"/>
          <a:lstStyle/>
          <a:p>
            <a:pPr defTabSz="2821324">
              <a:defRPr/>
            </a:pPr>
            <a:endParaRPr lang="en-US" dirty="0">
              <a:solidFill>
                <a:prstClr val="black"/>
              </a:solidFill>
              <a:latin typeface="Calibri"/>
            </a:endParaRPr>
          </a:p>
        </p:txBody>
      </p:sp>
      <p:sp>
        <p:nvSpPr>
          <p:cNvPr id="9" name="Rectangle 9"/>
          <p:cNvSpPr>
            <a:spLocks noChangeArrowheads="1"/>
          </p:cNvSpPr>
          <p:nvPr/>
        </p:nvSpPr>
        <p:spPr bwMode="auto">
          <a:xfrm>
            <a:off x="0" y="2402682"/>
            <a:ext cx="32918400" cy="76200"/>
          </a:xfrm>
          <a:prstGeom prst="rect">
            <a:avLst/>
          </a:prstGeom>
          <a:solidFill>
            <a:srgbClr val="007C8B"/>
          </a:solidFill>
          <a:ln w="152400">
            <a:noFill/>
            <a:miter lim="800000"/>
            <a:headEnd/>
            <a:tailEnd/>
          </a:ln>
          <a:effectLst/>
        </p:spPr>
        <p:txBody>
          <a:bodyPr wrap="none" lIns="58778" tIns="29389" rIns="58778" bIns="29389" anchor="ctr"/>
          <a:lstStyle/>
          <a:p>
            <a:pPr defTabSz="2821324">
              <a:defRPr/>
            </a:pPr>
            <a:endParaRPr lang="en-US" dirty="0">
              <a:solidFill>
                <a:prstClr val="black"/>
              </a:solidFill>
              <a:latin typeface="Calibri"/>
            </a:endParaRPr>
          </a:p>
        </p:txBody>
      </p:sp>
      <p:sp>
        <p:nvSpPr>
          <p:cNvPr id="10" name="Text Box 14"/>
          <p:cNvSpPr txBox="1">
            <a:spLocks noChangeArrowheads="1"/>
          </p:cNvSpPr>
          <p:nvPr/>
        </p:nvSpPr>
        <p:spPr bwMode="auto">
          <a:xfrm>
            <a:off x="614365" y="16116300"/>
            <a:ext cx="1885950" cy="212385"/>
          </a:xfrm>
          <a:prstGeom prst="rect">
            <a:avLst/>
          </a:prstGeom>
          <a:noFill/>
          <a:ln w="9525">
            <a:noFill/>
            <a:miter lim="800000"/>
            <a:headEnd/>
            <a:tailEnd/>
          </a:ln>
          <a:effectLst/>
        </p:spPr>
        <p:txBody>
          <a:bodyPr lIns="58667" tIns="29327" rIns="58667" bIns="29327">
            <a:spAutoFit/>
          </a:bodyPr>
          <a:lstStyle/>
          <a:p>
            <a:pPr defTabSz="2821324" eaLnBrk="0" hangingPunct="0">
              <a:lnSpc>
                <a:spcPct val="65000"/>
              </a:lnSpc>
              <a:spcBef>
                <a:spcPct val="50000"/>
              </a:spcBef>
              <a:defRPr/>
            </a:pPr>
            <a:r>
              <a:rPr lang="en-US" sz="400" b="1" dirty="0">
                <a:solidFill>
                  <a:prstClr val="white">
                    <a:lumMod val="75000"/>
                  </a:prstClr>
                </a:solidFill>
                <a:latin typeface="Arial" charset="0"/>
              </a:rPr>
              <a:t>RESEARCH POSTER PRESENTATION DESIGN © 2011</a:t>
            </a:r>
          </a:p>
          <a:p>
            <a:pPr defTabSz="2821324" eaLnBrk="0" hangingPunct="0">
              <a:lnSpc>
                <a:spcPct val="65000"/>
              </a:lnSpc>
              <a:spcBef>
                <a:spcPct val="50000"/>
              </a:spcBef>
              <a:defRPr/>
            </a:pPr>
            <a:r>
              <a:rPr lang="en-US" sz="600" b="1" dirty="0">
                <a:solidFill>
                  <a:prstClr val="white">
                    <a:lumMod val="75000"/>
                  </a:prstClr>
                </a:solidFill>
                <a:latin typeface="Arial" charset="0"/>
              </a:rPr>
              <a:t>www.PosterPresentations.com</a:t>
            </a:r>
          </a:p>
        </p:txBody>
      </p:sp>
      <p:sp>
        <p:nvSpPr>
          <p:cNvPr id="15" name="Rectangle 35"/>
          <p:cNvSpPr>
            <a:spLocks noChangeArrowheads="1"/>
          </p:cNvSpPr>
          <p:nvPr/>
        </p:nvSpPr>
        <p:spPr bwMode="auto">
          <a:xfrm>
            <a:off x="25554647" y="2650425"/>
            <a:ext cx="7117080" cy="13373100"/>
          </a:xfrm>
          <a:prstGeom prst="rect">
            <a:avLst/>
          </a:prstGeom>
          <a:solidFill>
            <a:schemeClr val="bg1"/>
          </a:solidFill>
          <a:ln w="9525">
            <a:solidFill>
              <a:schemeClr val="tx2"/>
            </a:solidFill>
            <a:miter lim="800000"/>
            <a:headEnd/>
            <a:tailEnd/>
          </a:ln>
          <a:effectLst/>
        </p:spPr>
        <p:txBody>
          <a:bodyPr wrap="none" lIns="58778" tIns="29389" rIns="58778" bIns="29389" anchor="ctr"/>
          <a:lstStyle/>
          <a:p>
            <a:pPr defTabSz="2821324">
              <a:defRPr/>
            </a:pPr>
            <a:endParaRPr lang="en-US" dirty="0">
              <a:solidFill>
                <a:prstClr val="black"/>
              </a:solidFill>
              <a:latin typeface="Calibri"/>
            </a:endParaRPr>
          </a:p>
        </p:txBody>
      </p:sp>
      <p:sp>
        <p:nvSpPr>
          <p:cNvPr id="16" name="Rectangle 33"/>
          <p:cNvSpPr>
            <a:spLocks noChangeArrowheads="1"/>
          </p:cNvSpPr>
          <p:nvPr/>
        </p:nvSpPr>
        <p:spPr bwMode="auto">
          <a:xfrm>
            <a:off x="7648684" y="2650425"/>
            <a:ext cx="8769656" cy="13373100"/>
          </a:xfrm>
          <a:prstGeom prst="rect">
            <a:avLst/>
          </a:prstGeom>
          <a:solidFill>
            <a:schemeClr val="bg1"/>
          </a:solidFill>
          <a:ln w="9525">
            <a:solidFill>
              <a:schemeClr val="tx2"/>
            </a:solidFill>
            <a:miter lim="800000"/>
            <a:headEnd/>
            <a:tailEnd/>
          </a:ln>
          <a:effectLst/>
        </p:spPr>
        <p:txBody>
          <a:bodyPr wrap="none" lIns="58778" tIns="29389" rIns="58778" bIns="29389" anchor="ctr"/>
          <a:lstStyle/>
          <a:p>
            <a:pPr defTabSz="2821324">
              <a:defRPr/>
            </a:pPr>
            <a:endParaRPr lang="en-US" dirty="0">
              <a:solidFill>
                <a:prstClr val="black"/>
              </a:solidFill>
              <a:latin typeface="Calibri"/>
            </a:endParaRPr>
          </a:p>
        </p:txBody>
      </p:sp>
      <p:sp>
        <p:nvSpPr>
          <p:cNvPr id="17" name="Rectangle 33"/>
          <p:cNvSpPr>
            <a:spLocks noChangeArrowheads="1"/>
          </p:cNvSpPr>
          <p:nvPr/>
        </p:nvSpPr>
        <p:spPr bwMode="auto">
          <a:xfrm>
            <a:off x="16601862" y="2650425"/>
            <a:ext cx="8769265" cy="13373100"/>
          </a:xfrm>
          <a:prstGeom prst="rect">
            <a:avLst/>
          </a:prstGeom>
          <a:solidFill>
            <a:schemeClr val="bg1"/>
          </a:solidFill>
          <a:ln w="9525">
            <a:solidFill>
              <a:schemeClr val="tx2"/>
            </a:solidFill>
            <a:miter lim="800000"/>
            <a:headEnd/>
            <a:tailEnd/>
          </a:ln>
          <a:effectLst/>
        </p:spPr>
        <p:txBody>
          <a:bodyPr wrap="none" lIns="58778" tIns="29389" rIns="58778" bIns="29389" anchor="ctr"/>
          <a:lstStyle/>
          <a:p>
            <a:pPr defTabSz="2821324">
              <a:defRPr/>
            </a:pPr>
            <a:endParaRPr lang="en-US" dirty="0">
              <a:solidFill>
                <a:prstClr val="black"/>
              </a:solidFill>
              <a:latin typeface="Calibri"/>
            </a:endParaRPr>
          </a:p>
        </p:txBody>
      </p:sp>
      <p:sp>
        <p:nvSpPr>
          <p:cNvPr id="25" name="Rectangle 33"/>
          <p:cNvSpPr>
            <a:spLocks noChangeArrowheads="1"/>
          </p:cNvSpPr>
          <p:nvPr/>
        </p:nvSpPr>
        <p:spPr bwMode="auto">
          <a:xfrm>
            <a:off x="206650" y="2650425"/>
            <a:ext cx="7258514" cy="13373100"/>
          </a:xfrm>
          <a:prstGeom prst="rect">
            <a:avLst/>
          </a:prstGeom>
          <a:solidFill>
            <a:schemeClr val="bg1"/>
          </a:solidFill>
          <a:ln w="9525">
            <a:solidFill>
              <a:schemeClr val="tx2"/>
            </a:solidFill>
            <a:miter lim="800000"/>
            <a:headEnd/>
            <a:tailEnd/>
          </a:ln>
          <a:effectLst/>
        </p:spPr>
        <p:txBody>
          <a:bodyPr wrap="none" lIns="58778" tIns="29389" rIns="58778" bIns="29389" anchor="ctr"/>
          <a:lstStyle/>
          <a:p>
            <a:pPr defTabSz="2821324">
              <a:defRPr/>
            </a:pPr>
            <a:endParaRPr lang="en-US" dirty="0">
              <a:solidFill>
                <a:prstClr val="black"/>
              </a:solidFill>
              <a:latin typeface="Calibri"/>
            </a:endParaRPr>
          </a:p>
        </p:txBody>
      </p:sp>
      <p:sp>
        <p:nvSpPr>
          <p:cNvPr id="20" name="Rectangle 19"/>
          <p:cNvSpPr/>
          <p:nvPr/>
        </p:nvSpPr>
        <p:spPr>
          <a:xfrm>
            <a:off x="33166595" y="0"/>
            <a:ext cx="7537847" cy="16459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17555" tIns="235111" rIns="117555" bIns="117555" rtlCol="0" anchor="t" anchorCtr="0"/>
          <a:lstStyle/>
          <a:p>
            <a:pPr algn="ctr" defTabSz="2821324">
              <a:lnSpc>
                <a:spcPts val="2700"/>
              </a:lnSpc>
            </a:pPr>
            <a:r>
              <a:rPr lang="en-US" sz="2700" b="1" dirty="0">
                <a:solidFill>
                  <a:prstClr val="white"/>
                </a:solidFill>
                <a:latin typeface="Trebuchet MS" pitchFamily="34" charset="0"/>
              </a:rPr>
              <a:t>QUICK TIPS</a:t>
            </a:r>
          </a:p>
          <a:p>
            <a:pPr algn="ctr" defTabSz="2821324">
              <a:lnSpc>
                <a:spcPts val="2700"/>
              </a:lnSpc>
            </a:pPr>
            <a:r>
              <a:rPr lang="en-US" sz="2700" b="1" dirty="0">
                <a:solidFill>
                  <a:srgbClr val="FFFF00"/>
                </a:solidFill>
                <a:latin typeface="Trebuchet MS" pitchFamily="34" charset="0"/>
              </a:rPr>
              <a:t>(--THIS SECTION DOES NOT PRINT--)</a:t>
            </a:r>
          </a:p>
          <a:p>
            <a:pPr defTabSz="3526486">
              <a:lnSpc>
                <a:spcPts val="2363"/>
              </a:lnSpc>
            </a:pPr>
            <a:r>
              <a:rPr lang="en-US" sz="2000" dirty="0">
                <a:solidFill>
                  <a:prstClr val="white"/>
                </a:solidFill>
                <a:latin typeface="Trebuchet MS" pitchFamily="34" charset="0"/>
              </a:rPr>
              <a:t>This PowerPoint template requires basic PowerPoint (version 2007 or newer) skills. Below is a list of commonly asked questions specific to this template. </a:t>
            </a:r>
            <a:br>
              <a:rPr lang="en-US" sz="2000" dirty="0">
                <a:solidFill>
                  <a:prstClr val="white"/>
                </a:solidFill>
                <a:latin typeface="Trebuchet MS" pitchFamily="34" charset="0"/>
              </a:rPr>
            </a:br>
            <a:r>
              <a:rPr lang="en-US" sz="2000" dirty="0">
                <a:solidFill>
                  <a:prstClr val="white"/>
                </a:solidFill>
                <a:latin typeface="Trebuchet MS" pitchFamily="34" charset="0"/>
              </a:rPr>
              <a:t>If you are using an older version of PowerPoint some template features may not work properly.</a:t>
            </a:r>
            <a:endParaRPr lang="en-US" sz="2700" b="1" dirty="0">
              <a:solidFill>
                <a:srgbClr val="FFFF00"/>
              </a:solidFill>
              <a:latin typeface="Trebuchet MS" pitchFamily="34" charset="0"/>
            </a:endParaRPr>
          </a:p>
          <a:p>
            <a:pPr defTabSz="3526486">
              <a:lnSpc>
                <a:spcPts val="2363"/>
              </a:lnSpc>
            </a:pPr>
            <a:endParaRPr lang="en-US" sz="2700" b="1" dirty="0">
              <a:solidFill>
                <a:srgbClr val="FFFF00"/>
              </a:solidFill>
              <a:latin typeface="Trebuchet MS" pitchFamily="34" charset="0"/>
            </a:endParaRPr>
          </a:p>
          <a:p>
            <a:pPr algn="ctr" defTabSz="2821324">
              <a:lnSpc>
                <a:spcPts val="2363"/>
              </a:lnSpc>
            </a:pPr>
            <a:r>
              <a:rPr lang="en-US" sz="2700" b="1" dirty="0">
                <a:solidFill>
                  <a:prstClr val="white"/>
                </a:solidFill>
                <a:latin typeface="Trebuchet MS" pitchFamily="34" charset="0"/>
              </a:rPr>
              <a:t>Using the template</a:t>
            </a:r>
          </a:p>
          <a:p>
            <a:pPr defTabSz="3526486">
              <a:lnSpc>
                <a:spcPts val="2363"/>
              </a:lnSpc>
              <a:defRPr/>
            </a:pPr>
            <a:r>
              <a:rPr lang="en-US" sz="2000" b="1" dirty="0">
                <a:solidFill>
                  <a:srgbClr val="FFFF00"/>
                </a:solidFill>
                <a:latin typeface="Trebuchet MS" pitchFamily="34" charset="0"/>
              </a:rPr>
              <a:t>Verifying the quality of your graphics</a:t>
            </a:r>
          </a:p>
          <a:p>
            <a:pPr defTabSz="3526486">
              <a:lnSpc>
                <a:spcPts val="2363"/>
              </a:lnSpc>
            </a:pPr>
            <a:r>
              <a:rPr lang="en-US" sz="2000" dirty="0">
                <a:solidFill>
                  <a:prstClr val="white"/>
                </a:solidFill>
                <a:latin typeface="Trebuchet MS" pitchFamily="34" charset="0"/>
              </a:rPr>
              <a:t>Go to the VIEW menu and click on ZOOM to set your preferred magnification. This template is at 50% the size of the final poster. All text and graphics will be printed at 200% their size. To see what your poster will look like when printed, set the zoom to 200% and evaluate the quality of all your graphics before you submit your poster for printing.</a:t>
            </a:r>
            <a:br>
              <a:rPr lang="en-US" sz="2000" dirty="0">
                <a:solidFill>
                  <a:prstClr val="white"/>
                </a:solidFill>
                <a:latin typeface="Trebuchet MS" pitchFamily="34" charset="0"/>
              </a:rPr>
            </a:br>
            <a:endParaRPr lang="en-US" sz="2000" dirty="0">
              <a:solidFill>
                <a:prstClr val="white"/>
              </a:solidFill>
              <a:latin typeface="Trebuchet MS" pitchFamily="34" charset="0"/>
            </a:endParaRPr>
          </a:p>
          <a:p>
            <a:pPr defTabSz="3526486">
              <a:lnSpc>
                <a:spcPts val="2363"/>
              </a:lnSpc>
            </a:pPr>
            <a:r>
              <a:rPr lang="en-US" sz="2000" b="1" dirty="0">
                <a:solidFill>
                  <a:srgbClr val="FFFF00"/>
                </a:solidFill>
                <a:latin typeface="Trebuchet MS" pitchFamily="34" charset="0"/>
              </a:rPr>
              <a:t>Using the placeholders</a:t>
            </a:r>
          </a:p>
          <a:p>
            <a:pPr defTabSz="3526486">
              <a:lnSpc>
                <a:spcPts val="2363"/>
              </a:lnSpc>
            </a:pPr>
            <a:r>
              <a:rPr lang="en-US" sz="2000" dirty="0">
                <a:solidFill>
                  <a:prstClr val="white"/>
                </a:solidFill>
                <a:latin typeface="Trebuchet MS" pitchFamily="34" charset="0"/>
              </a:rPr>
              <a:t>To add text to this template click inside a placeholder and type in or paste your text. To move a placeholder, click on it </a:t>
            </a:r>
            <a:r>
              <a:rPr lang="en-US" sz="2000" u="sng" dirty="0">
                <a:solidFill>
                  <a:prstClr val="white"/>
                </a:solidFill>
                <a:latin typeface="Trebuchet MS" pitchFamily="34" charset="0"/>
              </a:rPr>
              <a:t>once</a:t>
            </a:r>
            <a:r>
              <a:rPr lang="en-US" sz="2000" dirty="0">
                <a:solidFill>
                  <a:prstClr val="white"/>
                </a:solidFill>
                <a:latin typeface="Trebuchet MS" pitchFamily="34" charset="0"/>
              </a:rPr>
              <a:t> (to select it), place your cursor on its frame and your cursor will change to this symbol:         Then, click </a:t>
            </a:r>
            <a:r>
              <a:rPr lang="en-US" sz="2000" u="sng" dirty="0">
                <a:solidFill>
                  <a:prstClr val="white"/>
                </a:solidFill>
                <a:latin typeface="Trebuchet MS" pitchFamily="34" charset="0"/>
              </a:rPr>
              <a:t>once</a:t>
            </a:r>
            <a:r>
              <a:rPr lang="en-US" sz="2000" dirty="0">
                <a:solidFill>
                  <a:prstClr val="white"/>
                </a:solidFill>
                <a:latin typeface="Trebuchet MS" pitchFamily="34" charset="0"/>
              </a:rPr>
              <a:t> and drag it to its new location where you can resize it as needed. Additional placeholders can be found on the left side of this template.</a:t>
            </a:r>
          </a:p>
          <a:p>
            <a:pPr defTabSz="3526486">
              <a:lnSpc>
                <a:spcPts val="2363"/>
              </a:lnSpc>
            </a:pPr>
            <a:endParaRPr lang="en-US" sz="2000" b="1" dirty="0">
              <a:solidFill>
                <a:srgbClr val="FFFF00"/>
              </a:solidFill>
              <a:latin typeface="Trebuchet MS" pitchFamily="34" charset="0"/>
            </a:endParaRPr>
          </a:p>
          <a:p>
            <a:pPr defTabSz="3526486">
              <a:lnSpc>
                <a:spcPts val="2363"/>
              </a:lnSpc>
            </a:pPr>
            <a:r>
              <a:rPr lang="en-US" sz="2000" b="1" dirty="0">
                <a:solidFill>
                  <a:srgbClr val="FFFF00"/>
                </a:solidFill>
                <a:latin typeface="Trebuchet MS" pitchFamily="34" charset="0"/>
              </a:rPr>
              <a:t>Modifying the layout</a:t>
            </a:r>
          </a:p>
          <a:p>
            <a:pPr defTabSz="3526486">
              <a:lnSpc>
                <a:spcPts val="2363"/>
              </a:lnSpc>
            </a:pPr>
            <a:r>
              <a:rPr lang="en-US" sz="2000" dirty="0">
                <a:solidFill>
                  <a:prstClr val="white"/>
                </a:solidFill>
                <a:latin typeface="Trebuchet MS" pitchFamily="34" charset="0"/>
              </a:rPr>
              <a:t>This template has four</a:t>
            </a:r>
          </a:p>
          <a:p>
            <a:pPr defTabSz="3526486">
              <a:lnSpc>
                <a:spcPts val="2363"/>
              </a:lnSpc>
            </a:pPr>
            <a:r>
              <a:rPr lang="en-US" sz="2000" dirty="0">
                <a:solidFill>
                  <a:prstClr val="white"/>
                </a:solidFill>
                <a:latin typeface="Trebuchet MS" pitchFamily="34" charset="0"/>
              </a:rPr>
              <a:t>different column layouts. </a:t>
            </a:r>
          </a:p>
          <a:p>
            <a:pPr defTabSz="3526486">
              <a:lnSpc>
                <a:spcPts val="2363"/>
              </a:lnSpc>
            </a:pPr>
            <a:r>
              <a:rPr lang="en-US" sz="2000" u="sng" dirty="0">
                <a:solidFill>
                  <a:prstClr val="white"/>
                </a:solidFill>
                <a:latin typeface="Trebuchet MS" pitchFamily="34" charset="0"/>
              </a:rPr>
              <a:t>Right-click</a:t>
            </a:r>
            <a:r>
              <a:rPr lang="en-US" sz="2000" dirty="0">
                <a:solidFill>
                  <a:prstClr val="white"/>
                </a:solidFill>
                <a:latin typeface="Trebuchet MS" pitchFamily="34" charset="0"/>
              </a:rPr>
              <a:t> your mouse</a:t>
            </a:r>
          </a:p>
          <a:p>
            <a:pPr defTabSz="3526486">
              <a:lnSpc>
                <a:spcPts val="2363"/>
              </a:lnSpc>
            </a:pPr>
            <a:r>
              <a:rPr lang="en-US" sz="2000" dirty="0">
                <a:solidFill>
                  <a:prstClr val="white"/>
                </a:solidFill>
                <a:latin typeface="Trebuchet MS" pitchFamily="34" charset="0"/>
              </a:rPr>
              <a:t>on the background and </a:t>
            </a:r>
          </a:p>
          <a:p>
            <a:pPr defTabSz="3526486">
              <a:lnSpc>
                <a:spcPts val="2363"/>
              </a:lnSpc>
            </a:pPr>
            <a:r>
              <a:rPr lang="en-US" sz="2000" dirty="0">
                <a:solidFill>
                  <a:prstClr val="white"/>
                </a:solidFill>
                <a:latin typeface="Trebuchet MS" pitchFamily="34" charset="0"/>
              </a:rPr>
              <a:t>click on “Layout” to see </a:t>
            </a:r>
          </a:p>
          <a:p>
            <a:pPr defTabSz="3526486">
              <a:lnSpc>
                <a:spcPts val="2363"/>
              </a:lnSpc>
            </a:pPr>
            <a:r>
              <a:rPr lang="en-US" sz="2000" dirty="0">
                <a:solidFill>
                  <a:prstClr val="white"/>
                </a:solidFill>
                <a:latin typeface="Trebuchet MS" pitchFamily="34" charset="0"/>
              </a:rPr>
              <a:t>the layout options.</a:t>
            </a:r>
          </a:p>
          <a:p>
            <a:pPr defTabSz="3526486">
              <a:lnSpc>
                <a:spcPts val="2363"/>
              </a:lnSpc>
              <a:defRPr/>
            </a:pPr>
            <a:r>
              <a:rPr lang="en-US" sz="2000" dirty="0">
                <a:solidFill>
                  <a:prstClr val="white"/>
                </a:solidFill>
                <a:latin typeface="Trebuchet MS" pitchFamily="34" charset="0"/>
              </a:rPr>
              <a:t>The columns in the provided layouts are fixed and cannot be moved but advanced users can modify any layout by going to VIEW and then SLIDE MASTER.</a:t>
            </a:r>
          </a:p>
          <a:p>
            <a:pPr defTabSz="3526486">
              <a:lnSpc>
                <a:spcPts val="2363"/>
              </a:lnSpc>
              <a:defRPr/>
            </a:pPr>
            <a:endParaRPr lang="en-US" sz="2000" dirty="0">
              <a:solidFill>
                <a:prstClr val="white"/>
              </a:solidFill>
              <a:latin typeface="Trebuchet MS" pitchFamily="34" charset="0"/>
            </a:endParaRPr>
          </a:p>
          <a:p>
            <a:pPr defTabSz="3526486">
              <a:lnSpc>
                <a:spcPts val="2363"/>
              </a:lnSpc>
            </a:pPr>
            <a:r>
              <a:rPr lang="en-US" sz="2000" b="1" dirty="0">
                <a:solidFill>
                  <a:srgbClr val="FFFF00"/>
                </a:solidFill>
                <a:latin typeface="Trebuchet MS" pitchFamily="34" charset="0"/>
              </a:rPr>
              <a:t>Importing text and graphics from external sources</a:t>
            </a:r>
          </a:p>
          <a:p>
            <a:pPr defTabSz="3526486">
              <a:lnSpc>
                <a:spcPts val="2363"/>
              </a:lnSpc>
            </a:pPr>
            <a:r>
              <a:rPr lang="en-US" sz="2000" b="1" u="sng" dirty="0">
                <a:solidFill>
                  <a:prstClr val="white"/>
                </a:solidFill>
                <a:latin typeface="Trebuchet MS" pitchFamily="34" charset="0"/>
              </a:rPr>
              <a:t>TEXT: </a:t>
            </a:r>
            <a:r>
              <a:rPr lang="en-US" sz="2000" dirty="0">
                <a:solidFill>
                  <a:prstClr val="white"/>
                </a:solidFill>
                <a:latin typeface="Trebuchet MS" pitchFamily="34" charset="0"/>
              </a:rPr>
              <a:t>Paste or type your text into a pre-existing placeholder or drag in a new placeholder from the left side of the template. Move it anywhere as needed.</a:t>
            </a:r>
          </a:p>
          <a:p>
            <a:pPr defTabSz="3526486">
              <a:lnSpc>
                <a:spcPts val="2363"/>
              </a:lnSpc>
            </a:pPr>
            <a:r>
              <a:rPr lang="en-US" sz="2000" b="1" u="sng" dirty="0">
                <a:solidFill>
                  <a:prstClr val="white"/>
                </a:solidFill>
                <a:latin typeface="Trebuchet MS" pitchFamily="34" charset="0"/>
              </a:rPr>
              <a:t>PHOTOS: </a:t>
            </a:r>
            <a:r>
              <a:rPr lang="en-US" sz="2000" dirty="0">
                <a:solidFill>
                  <a:prstClr val="white"/>
                </a:solidFill>
                <a:latin typeface="Trebuchet MS" pitchFamily="34" charset="0"/>
              </a:rPr>
              <a:t>Drag in a picture placeholder, size it </a:t>
            </a:r>
            <a:r>
              <a:rPr lang="en-US" sz="2000" u="sng" dirty="0">
                <a:solidFill>
                  <a:prstClr val="white"/>
                </a:solidFill>
                <a:latin typeface="Trebuchet MS" pitchFamily="34" charset="0"/>
              </a:rPr>
              <a:t>first</a:t>
            </a:r>
            <a:r>
              <a:rPr lang="en-US" sz="2000" dirty="0">
                <a:solidFill>
                  <a:prstClr val="white"/>
                </a:solidFill>
                <a:latin typeface="Trebuchet MS" pitchFamily="34" charset="0"/>
              </a:rPr>
              <a:t>, click in it and insert a photo from the menu.</a:t>
            </a:r>
          </a:p>
          <a:p>
            <a:pPr defTabSz="3526486">
              <a:lnSpc>
                <a:spcPts val="2363"/>
              </a:lnSpc>
            </a:pPr>
            <a:r>
              <a:rPr lang="en-US" sz="2000" b="1" u="sng" dirty="0">
                <a:solidFill>
                  <a:prstClr val="white"/>
                </a:solidFill>
                <a:latin typeface="Trebuchet MS" pitchFamily="34" charset="0"/>
              </a:rPr>
              <a:t>TABLES: </a:t>
            </a:r>
            <a:r>
              <a:rPr lang="en-US" sz="2000" dirty="0">
                <a:solidFill>
                  <a:prstClr val="white"/>
                </a:solidFill>
                <a:latin typeface="Trebuchet MS" pitchFamily="34" charset="0"/>
              </a:rPr>
              <a:t>You can copy and paste a table from an external document onto this poster template. To make the text fit better in the cells of an imported table, </a:t>
            </a:r>
            <a:r>
              <a:rPr lang="en-US" sz="2000" u="sng" dirty="0">
                <a:solidFill>
                  <a:prstClr val="white"/>
                </a:solidFill>
                <a:latin typeface="Trebuchet MS" pitchFamily="34" charset="0"/>
              </a:rPr>
              <a:t>right-click</a:t>
            </a:r>
            <a:r>
              <a:rPr lang="en-US" sz="2000" dirty="0">
                <a:solidFill>
                  <a:prstClr val="white"/>
                </a:solidFill>
                <a:latin typeface="Trebuchet MS" pitchFamily="34" charset="0"/>
              </a:rPr>
              <a:t> on the table, click FORMAT SHAPE  then click on TEXT BOX and change the INTERNAL MARGIN values to 0.25</a:t>
            </a:r>
          </a:p>
          <a:p>
            <a:pPr defTabSz="3526486">
              <a:lnSpc>
                <a:spcPts val="2363"/>
              </a:lnSpc>
            </a:pPr>
            <a:endParaRPr lang="en-US" sz="2000" dirty="0">
              <a:solidFill>
                <a:prstClr val="white"/>
              </a:solidFill>
              <a:latin typeface="Trebuchet MS" pitchFamily="34" charset="0"/>
            </a:endParaRPr>
          </a:p>
          <a:p>
            <a:pPr defTabSz="3526486"/>
            <a:r>
              <a:rPr lang="en-US" sz="2000" b="1" dirty="0">
                <a:solidFill>
                  <a:srgbClr val="FFFF00"/>
                </a:solidFill>
                <a:latin typeface="Trebuchet MS" pitchFamily="34" charset="0"/>
              </a:rPr>
              <a:t>Modifying the color scheme</a:t>
            </a:r>
          </a:p>
          <a:p>
            <a:pPr defTabSz="3526486"/>
            <a:r>
              <a:rPr lang="en-US" sz="2000" dirty="0">
                <a:solidFill>
                  <a:prstClr val="white"/>
                </a:solidFill>
                <a:latin typeface="Trebuchet MS" pitchFamily="34" charset="0"/>
              </a:rPr>
              <a:t>To change the color scheme of this template go to the “Design” menu and click on “Colors”. You can choose from the provide color combinations or you can create your own.</a:t>
            </a:r>
          </a:p>
          <a:p>
            <a:pPr defTabSz="3526486">
              <a:lnSpc>
                <a:spcPts val="2363"/>
              </a:lnSpc>
            </a:pPr>
            <a:endParaRPr lang="en-US" sz="2000" dirty="0">
              <a:solidFill>
                <a:prstClr val="white"/>
              </a:solidFill>
              <a:latin typeface="Trebuchet MS" pitchFamily="34" charset="0"/>
            </a:endParaRPr>
          </a:p>
          <a:p>
            <a:pPr defTabSz="3526486">
              <a:lnSpc>
                <a:spcPts val="2363"/>
              </a:lnSpc>
            </a:pPr>
            <a:endParaRPr lang="en-US" sz="2000" dirty="0">
              <a:solidFill>
                <a:prstClr val="white"/>
              </a:solidFill>
              <a:latin typeface="Trebuchet MS" pitchFamily="34" charset="0"/>
            </a:endParaRPr>
          </a:p>
          <a:p>
            <a:pPr defTabSz="3526486">
              <a:lnSpc>
                <a:spcPts val="2363"/>
              </a:lnSpc>
            </a:pPr>
            <a:endParaRPr lang="en-US" sz="2000" dirty="0">
              <a:solidFill>
                <a:prstClr val="white"/>
              </a:solidFill>
              <a:latin typeface="Trebuchet MS" pitchFamily="34" charset="0"/>
            </a:endParaRPr>
          </a:p>
          <a:p>
            <a:pPr defTabSz="2821528">
              <a:lnSpc>
                <a:spcPts val="2363"/>
              </a:lnSpc>
            </a:pPr>
            <a:endParaRPr lang="en-US" sz="1400" dirty="0">
              <a:solidFill>
                <a:prstClr val="white"/>
              </a:solidFill>
              <a:latin typeface="Trebuchet MS" pitchFamily="34" charset="0"/>
            </a:endParaRPr>
          </a:p>
          <a:p>
            <a:pPr defTabSz="2821528">
              <a:lnSpc>
                <a:spcPts val="2363"/>
              </a:lnSpc>
            </a:pPr>
            <a:endParaRPr lang="en-US" sz="1400" dirty="0">
              <a:solidFill>
                <a:prstClr val="white"/>
              </a:solidFill>
              <a:latin typeface="Trebuchet MS" pitchFamily="34" charset="0"/>
            </a:endParaRPr>
          </a:p>
          <a:p>
            <a:pPr algn="ctr" defTabSz="2821324">
              <a:lnSpc>
                <a:spcPts val="2363"/>
              </a:lnSpc>
            </a:pPr>
            <a:endParaRPr lang="en-US" sz="1400" b="1" dirty="0">
              <a:solidFill>
                <a:prstClr val="white"/>
              </a:solidFill>
              <a:latin typeface="Trebuchet MS" pitchFamily="34" charset="0"/>
            </a:endParaRPr>
          </a:p>
          <a:p>
            <a:pPr defTabSz="2821528">
              <a:lnSpc>
                <a:spcPts val="2363"/>
              </a:lnSpc>
            </a:pPr>
            <a:endParaRPr lang="en-US" sz="1400" b="1" dirty="0">
              <a:solidFill>
                <a:srgbClr val="FFFF00"/>
              </a:solidFill>
              <a:latin typeface="Trebuchet MS" pitchFamily="34" charset="0"/>
            </a:endParaRPr>
          </a:p>
          <a:p>
            <a:pPr algn="ctr" defTabSz="2821324">
              <a:lnSpc>
                <a:spcPts val="2363"/>
              </a:lnSpc>
            </a:pPr>
            <a:endParaRPr lang="en-US" sz="2000" b="1" dirty="0">
              <a:solidFill>
                <a:prstClr val="white"/>
              </a:solidFill>
              <a:latin typeface="Trebuchet MS" pitchFamily="34" charset="0"/>
            </a:endParaRPr>
          </a:p>
        </p:txBody>
      </p:sp>
      <p:sp>
        <p:nvSpPr>
          <p:cNvPr id="34" name="Rectangle 33"/>
          <p:cNvSpPr/>
          <p:nvPr/>
        </p:nvSpPr>
        <p:spPr>
          <a:xfrm>
            <a:off x="-7777865" y="11860087"/>
            <a:ext cx="7513920" cy="3886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8778" tIns="29389" rIns="58778" bIns="29389" rtlCol="0" anchor="ctr"/>
          <a:lstStyle/>
          <a:p>
            <a:pPr algn="ctr" defTabSz="2821324"/>
            <a:endParaRPr lang="en-US">
              <a:solidFill>
                <a:prstClr val="white"/>
              </a:solidFill>
              <a:latin typeface="Calibri"/>
            </a:endParaRPr>
          </a:p>
        </p:txBody>
      </p:sp>
      <p:pic>
        <p:nvPicPr>
          <p:cNvPr id="36" name="Picture 2"/>
          <p:cNvPicPr>
            <a:picLocks noChangeAspect="1" noChangeArrowheads="1"/>
          </p:cNvPicPr>
          <p:nvPr/>
        </p:nvPicPr>
        <p:blipFill>
          <a:blip r:embed="rId4" cstate="print"/>
          <a:srcRect/>
          <a:stretch>
            <a:fillRect/>
          </a:stretch>
        </p:blipFill>
        <p:spPr bwMode="auto">
          <a:xfrm>
            <a:off x="36766596" y="7674535"/>
            <a:ext cx="3556024" cy="1529091"/>
          </a:xfrm>
          <a:prstGeom prst="rect">
            <a:avLst/>
          </a:prstGeom>
          <a:noFill/>
          <a:ln w="9525">
            <a:noFill/>
            <a:miter lim="800000"/>
            <a:headEnd/>
            <a:tailEnd/>
          </a:ln>
          <a:effectLst/>
        </p:spPr>
      </p:pic>
      <p:pic>
        <p:nvPicPr>
          <p:cNvPr id="42" name="Picture 2"/>
          <p:cNvPicPr>
            <a:picLocks noChangeAspect="1" noChangeArrowheads="1"/>
          </p:cNvPicPr>
          <p:nvPr/>
        </p:nvPicPr>
        <p:blipFill>
          <a:blip r:embed="rId5" cstate="print"/>
          <a:srcRect/>
          <a:stretch>
            <a:fillRect/>
          </a:stretch>
        </p:blipFill>
        <p:spPr bwMode="auto">
          <a:xfrm>
            <a:off x="38176200" y="6167212"/>
            <a:ext cx="442913" cy="219075"/>
          </a:xfrm>
          <a:prstGeom prst="rect">
            <a:avLst/>
          </a:prstGeom>
          <a:noFill/>
          <a:ln w="9525">
            <a:solidFill>
              <a:schemeClr val="tx1"/>
            </a:solidFill>
            <a:miter lim="800000"/>
            <a:headEnd/>
            <a:tailEnd/>
          </a:ln>
          <a:effectLst/>
        </p:spPr>
      </p:pic>
      <p:sp>
        <p:nvSpPr>
          <p:cNvPr id="44" name="TextBox 43"/>
          <p:cNvSpPr txBox="1"/>
          <p:nvPr/>
        </p:nvSpPr>
        <p:spPr>
          <a:xfrm>
            <a:off x="33452405" y="15329052"/>
            <a:ext cx="6870215" cy="1106755"/>
          </a:xfrm>
          <a:prstGeom prst="rect">
            <a:avLst/>
          </a:prstGeom>
          <a:noFill/>
        </p:spPr>
        <p:txBody>
          <a:bodyPr wrap="square" lIns="58778" tIns="29389" rIns="58778" bIns="29389" rtlCol="0">
            <a:spAutoFit/>
          </a:bodyPr>
          <a:lstStyle/>
          <a:p>
            <a:pPr defTabSz="2821324">
              <a:lnSpc>
                <a:spcPts val="2025"/>
              </a:lnSpc>
            </a:pPr>
            <a:r>
              <a:rPr lang="en-US" sz="2300" dirty="0">
                <a:solidFill>
                  <a:prstClr val="white"/>
                </a:solidFill>
                <a:latin typeface="Calibri"/>
              </a:rPr>
              <a:t>© 2011 PosterPresentations.com</a:t>
            </a:r>
            <a:br>
              <a:rPr lang="en-US" sz="2300" dirty="0">
                <a:solidFill>
                  <a:prstClr val="white"/>
                </a:solidFill>
                <a:latin typeface="Calibri"/>
              </a:rPr>
            </a:br>
            <a:r>
              <a:rPr lang="en-US" sz="2300" dirty="0">
                <a:solidFill>
                  <a:prstClr val="white"/>
                </a:solidFill>
                <a:latin typeface="Calibri"/>
              </a:rPr>
              <a:t>    </a:t>
            </a:r>
            <a:r>
              <a:rPr lang="en-US" sz="2000" dirty="0">
                <a:solidFill>
                  <a:prstClr val="white"/>
                </a:solidFill>
                <a:latin typeface="Calibri"/>
              </a:rPr>
              <a:t>2117 Fourth Street , Unit C</a:t>
            </a:r>
            <a:br>
              <a:rPr lang="en-US" sz="2000" dirty="0">
                <a:solidFill>
                  <a:prstClr val="white"/>
                </a:solidFill>
                <a:latin typeface="Calibri"/>
              </a:rPr>
            </a:br>
            <a:r>
              <a:rPr lang="en-US" sz="2000" dirty="0">
                <a:solidFill>
                  <a:prstClr val="white"/>
                </a:solidFill>
                <a:latin typeface="Calibri"/>
              </a:rPr>
              <a:t>    Berkeley  CA  94710</a:t>
            </a:r>
            <a:br>
              <a:rPr lang="en-US" sz="2000" dirty="0">
                <a:solidFill>
                  <a:prstClr val="white"/>
                </a:solidFill>
                <a:latin typeface="Calibri"/>
              </a:rPr>
            </a:br>
            <a:r>
              <a:rPr lang="en-US" sz="2000" dirty="0">
                <a:solidFill>
                  <a:prstClr val="white"/>
                </a:solidFill>
                <a:latin typeface="Calibri"/>
              </a:rPr>
              <a:t>    </a:t>
            </a:r>
            <a:r>
              <a:rPr lang="en-US" sz="2000" b="1" dirty="0">
                <a:solidFill>
                  <a:srgbClr val="FFFF00"/>
                </a:solidFill>
                <a:latin typeface="Calibri"/>
              </a:rPr>
              <a:t>posterpresenter@gmail.com</a:t>
            </a:r>
            <a:endParaRPr lang="en-US" sz="2300" b="1" dirty="0">
              <a:solidFill>
                <a:srgbClr val="FFFF00"/>
              </a:solidFill>
              <a:latin typeface="Calibri"/>
            </a:endParaRPr>
          </a:p>
        </p:txBody>
      </p:sp>
      <p:grpSp>
        <p:nvGrpSpPr>
          <p:cNvPr id="27" name="Group 26"/>
          <p:cNvGrpSpPr/>
          <p:nvPr/>
        </p:nvGrpSpPr>
        <p:grpSpPr>
          <a:xfrm>
            <a:off x="-7468547" y="15575236"/>
            <a:ext cx="6925830" cy="644181"/>
            <a:chOff x="44242388" y="28054064"/>
            <a:chExt cx="9771400" cy="1090621"/>
          </a:xfrm>
        </p:grpSpPr>
        <p:sp>
          <p:nvSpPr>
            <p:cNvPr id="28" name="Rounded Rectangle 27"/>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388900" rtl="0" eaLnBrk="1" latinLnBrk="0" hangingPunct="1">
                <a:defRPr sz="8600" kern="1200">
                  <a:solidFill>
                    <a:schemeClr val="lt1"/>
                  </a:solidFill>
                  <a:latin typeface="+mn-lt"/>
                  <a:ea typeface="+mn-ea"/>
                  <a:cs typeface="+mn-cs"/>
                </a:defRPr>
              </a:lvl1pPr>
              <a:lvl2pPr marL="2194451" algn="l" defTabSz="4388900" rtl="0" eaLnBrk="1" latinLnBrk="0" hangingPunct="1">
                <a:defRPr sz="8600" kern="1200">
                  <a:solidFill>
                    <a:schemeClr val="lt1"/>
                  </a:solidFill>
                  <a:latin typeface="+mn-lt"/>
                  <a:ea typeface="+mn-ea"/>
                  <a:cs typeface="+mn-cs"/>
                </a:defRPr>
              </a:lvl2pPr>
              <a:lvl3pPr marL="4388900" algn="l" defTabSz="4388900" rtl="0" eaLnBrk="1" latinLnBrk="0" hangingPunct="1">
                <a:defRPr sz="8600" kern="1200">
                  <a:solidFill>
                    <a:schemeClr val="lt1"/>
                  </a:solidFill>
                  <a:latin typeface="+mn-lt"/>
                  <a:ea typeface="+mn-ea"/>
                  <a:cs typeface="+mn-cs"/>
                </a:defRPr>
              </a:lvl3pPr>
              <a:lvl4pPr marL="6583351" algn="l" defTabSz="4388900" rtl="0" eaLnBrk="1" latinLnBrk="0" hangingPunct="1">
                <a:defRPr sz="8600" kern="1200">
                  <a:solidFill>
                    <a:schemeClr val="lt1"/>
                  </a:solidFill>
                  <a:latin typeface="+mn-lt"/>
                  <a:ea typeface="+mn-ea"/>
                  <a:cs typeface="+mn-cs"/>
                </a:defRPr>
              </a:lvl4pPr>
              <a:lvl5pPr marL="8777801" algn="l" defTabSz="4388900" rtl="0" eaLnBrk="1" latinLnBrk="0" hangingPunct="1">
                <a:defRPr sz="8600" kern="1200">
                  <a:solidFill>
                    <a:schemeClr val="lt1"/>
                  </a:solidFill>
                  <a:latin typeface="+mn-lt"/>
                  <a:ea typeface="+mn-ea"/>
                  <a:cs typeface="+mn-cs"/>
                </a:defRPr>
              </a:lvl5pPr>
              <a:lvl6pPr marL="10972252" algn="l" defTabSz="4388900" rtl="0" eaLnBrk="1" latinLnBrk="0" hangingPunct="1">
                <a:defRPr sz="8600" kern="1200">
                  <a:solidFill>
                    <a:schemeClr val="lt1"/>
                  </a:solidFill>
                  <a:latin typeface="+mn-lt"/>
                  <a:ea typeface="+mn-ea"/>
                  <a:cs typeface="+mn-cs"/>
                </a:defRPr>
              </a:lvl6pPr>
              <a:lvl7pPr marL="13166703" algn="l" defTabSz="4388900" rtl="0" eaLnBrk="1" latinLnBrk="0" hangingPunct="1">
                <a:defRPr sz="8600" kern="1200">
                  <a:solidFill>
                    <a:schemeClr val="lt1"/>
                  </a:solidFill>
                  <a:latin typeface="+mn-lt"/>
                  <a:ea typeface="+mn-ea"/>
                  <a:cs typeface="+mn-cs"/>
                </a:defRPr>
              </a:lvl7pPr>
              <a:lvl8pPr marL="15361152" algn="l" defTabSz="4388900" rtl="0" eaLnBrk="1" latinLnBrk="0" hangingPunct="1">
                <a:defRPr sz="8600" kern="1200">
                  <a:solidFill>
                    <a:schemeClr val="lt1"/>
                  </a:solidFill>
                  <a:latin typeface="+mn-lt"/>
                  <a:ea typeface="+mn-ea"/>
                  <a:cs typeface="+mn-cs"/>
                </a:defRPr>
              </a:lvl8pPr>
              <a:lvl9pPr marL="17555603" algn="l" defTabSz="4388900" rtl="0" eaLnBrk="1" latinLnBrk="0" hangingPunct="1">
                <a:defRPr sz="8600" kern="1200">
                  <a:solidFill>
                    <a:schemeClr val="lt1"/>
                  </a:solidFill>
                  <a:latin typeface="+mn-lt"/>
                  <a:ea typeface="+mn-ea"/>
                  <a:cs typeface="+mn-cs"/>
                </a:defRPr>
              </a:lvl9pPr>
            </a:lstStyle>
            <a:p>
              <a:pPr algn="ctr"/>
              <a:endParaRPr lang="en-US">
                <a:solidFill>
                  <a:prstClr val="white"/>
                </a:solidFill>
                <a:latin typeface="Calibri"/>
              </a:endParaRPr>
            </a:p>
          </p:txBody>
        </p:sp>
        <p:pic>
          <p:nvPicPr>
            <p:cNvPr id="33" name="Picture 32" descr="http://t2.gstatic.com/images?q=tbn:ANd9GcR4APHC6TT9w54M2zn_pvCiBxUNcspYPoVxirLRphBoJabfSvu7zw">
              <a:hlinkClick r:id="rId6"/>
            </p:cNvPr>
            <p:cNvPicPr>
              <a:picLocks noChangeAspect="1" noChangeArrowheads="1"/>
            </p:cNvPicPr>
            <p:nvPr userDrawn="1"/>
          </p:nvPicPr>
          <p:blipFill>
            <a:blip r:embed="rId7" cstate="print"/>
            <a:srcRect/>
            <a:stretch>
              <a:fillRect/>
            </a:stretch>
          </p:blipFill>
          <p:spPr bwMode="auto">
            <a:xfrm>
              <a:off x="44341112" y="28126638"/>
              <a:ext cx="914400" cy="914400"/>
            </a:xfrm>
            <a:prstGeom prst="rect">
              <a:avLst/>
            </a:prstGeom>
            <a:noFill/>
          </p:spPr>
        </p:pic>
        <p:sp>
          <p:nvSpPr>
            <p:cNvPr id="35" name="TextBox 32"/>
            <p:cNvSpPr txBox="1"/>
            <p:nvPr userDrawn="1"/>
          </p:nvSpPr>
          <p:spPr>
            <a:xfrm>
              <a:off x="45342599" y="28154100"/>
              <a:ext cx="8671189" cy="937938"/>
            </a:xfrm>
            <a:prstGeom prst="rect">
              <a:avLst/>
            </a:prstGeom>
            <a:noFill/>
          </p:spPr>
          <p:txBody>
            <a:bodyPr wrap="square" rtlCol="0">
              <a:spAutoFit/>
            </a:bodyPr>
            <a:ls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a:lstStyle>
            <a:p>
              <a:r>
                <a:rPr lang="en-US" sz="1500" dirty="0" smtClean="0">
                  <a:solidFill>
                    <a:srgbClr val="4E5B6F"/>
                  </a:solidFill>
                  <a:latin typeface="Trebuchet MS" pitchFamily="34" charset="0"/>
                </a:rPr>
                <a:t>Student discounts are available on our </a:t>
              </a:r>
              <a:r>
                <a:rPr lang="en-US" sz="1500" dirty="0" err="1" smtClean="0">
                  <a:solidFill>
                    <a:srgbClr val="4E5B6F"/>
                  </a:solidFill>
                  <a:latin typeface="Trebuchet MS" pitchFamily="34" charset="0"/>
                </a:rPr>
                <a:t>Facebook</a:t>
              </a:r>
              <a:r>
                <a:rPr lang="en-US" sz="1500" dirty="0" smtClean="0">
                  <a:solidFill>
                    <a:srgbClr val="4E5B6F"/>
                  </a:solidFill>
                  <a:latin typeface="Trebuchet MS" pitchFamily="34" charset="0"/>
                </a:rPr>
                <a:t> page. </a:t>
              </a:r>
            </a:p>
            <a:p>
              <a:r>
                <a:rPr lang="en-US" sz="1500" dirty="0" smtClean="0">
                  <a:solidFill>
                    <a:srgbClr val="4E5B6F"/>
                  </a:solidFill>
                  <a:latin typeface="Trebuchet MS" pitchFamily="34" charset="0"/>
                </a:rPr>
                <a:t>Go to </a:t>
              </a:r>
              <a:r>
                <a:rPr lang="en-US" sz="1500" u="sng" dirty="0" smtClean="0">
                  <a:solidFill>
                    <a:srgbClr val="4E5B6F"/>
                  </a:solidFill>
                  <a:latin typeface="Trebuchet MS" pitchFamily="34" charset="0"/>
                </a:rPr>
                <a:t>PosterPresentations.com</a:t>
              </a:r>
              <a:r>
                <a:rPr lang="en-US" sz="1500" dirty="0" smtClean="0">
                  <a:solidFill>
                    <a:srgbClr val="4E5B6F"/>
                  </a:solidFill>
                  <a:latin typeface="Trebuchet MS" pitchFamily="34" charset="0"/>
                </a:rPr>
                <a:t> and click on the FB icon.</a:t>
              </a:r>
              <a:endParaRPr lang="en-US" sz="1500" dirty="0">
                <a:solidFill>
                  <a:srgbClr val="4E5B6F"/>
                </a:solidFill>
                <a:latin typeface="Trebuchet MS" pitchFamily="34" charset="0"/>
              </a:endParaRPr>
            </a:p>
          </p:txBody>
        </p:sp>
      </p:grpSp>
      <p:cxnSp>
        <p:nvCxnSpPr>
          <p:cNvPr id="41" name="Straight Connector 40"/>
          <p:cNvCxnSpPr/>
          <p:nvPr/>
        </p:nvCxnSpPr>
        <p:spPr>
          <a:xfrm>
            <a:off x="33166595" y="2220687"/>
            <a:ext cx="7537847"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3166595" y="15144751"/>
            <a:ext cx="7537847"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767501" y="6614886"/>
            <a:ext cx="7537847"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2" name="Picture Placeholder 60" descr="bar-web-colors.png"/>
          <p:cNvPicPr>
            <a:picLocks noChangeAspect="1"/>
          </p:cNvPicPr>
          <p:nvPr userDrawn="1"/>
        </p:nvPicPr>
        <p:blipFill>
          <a:blip r:embed="rId8" cstate="print"/>
          <a:stretch>
            <a:fillRect/>
          </a:stretch>
        </p:blipFill>
        <p:spPr>
          <a:xfrm>
            <a:off x="-2" y="16229199"/>
            <a:ext cx="32918403" cy="230002"/>
          </a:xfrm>
          <a:prstGeom prst="rect">
            <a:avLst/>
          </a:prstGeom>
          <a:solidFill>
            <a:schemeClr val="bg2"/>
          </a:solidFill>
          <a:ln w="6350">
            <a:solidFill>
              <a:schemeClr val="tx1"/>
            </a:solidFill>
          </a:ln>
          <a:effectLst/>
        </p:spPr>
      </p:pic>
    </p:spTree>
    <p:extLst>
      <p:ext uri="{BB962C8B-B14F-4D97-AF65-F5344CB8AC3E}">
        <p14:creationId xmlns:p14="http://schemas.microsoft.com/office/powerpoint/2010/main" val="2292692503"/>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xmlns:p14="http://schemas.microsoft.com/office/powerpoint/2010/main" id="1" dur="indefinite" restart="never" nodeType="tmRoot"/>
      </p:par>
    </p:tnLst>
  </p:timing>
  <p:txStyles>
    <p:titleStyle>
      <a:lvl1pPr algn="ctr" defTabSz="2821324" rtl="0" eaLnBrk="1" latinLnBrk="0" hangingPunct="1">
        <a:spcBef>
          <a:spcPct val="0"/>
        </a:spcBef>
        <a:buNone/>
        <a:defRPr sz="5600" kern="1200">
          <a:solidFill>
            <a:schemeClr val="bg1"/>
          </a:solidFill>
          <a:latin typeface="Trebuchet MS" pitchFamily="34" charset="0"/>
          <a:ea typeface="+mj-ea"/>
          <a:cs typeface="+mj-cs"/>
        </a:defRPr>
      </a:lvl1pPr>
    </p:titleStyle>
    <p:bodyStyle>
      <a:lvl1pPr marL="1057997" indent="-1057997" algn="l" defTabSz="2821324" rtl="0" eaLnBrk="1" latinLnBrk="0" hangingPunct="1">
        <a:spcBef>
          <a:spcPct val="20000"/>
        </a:spcBef>
        <a:buFont typeface="Arial" pitchFamily="34" charset="0"/>
        <a:buChar char="•"/>
        <a:defRPr sz="9900" kern="1200">
          <a:solidFill>
            <a:schemeClr val="tx1"/>
          </a:solidFill>
          <a:latin typeface="+mn-lt"/>
          <a:ea typeface="+mn-ea"/>
          <a:cs typeface="+mn-cs"/>
        </a:defRPr>
      </a:lvl1pPr>
      <a:lvl2pPr marL="2292325" indent="-881663" algn="l" defTabSz="2821324" rtl="0" eaLnBrk="1" latinLnBrk="0" hangingPunct="1">
        <a:spcBef>
          <a:spcPct val="20000"/>
        </a:spcBef>
        <a:buFont typeface="Arial" pitchFamily="34" charset="0"/>
        <a:buChar char="–"/>
        <a:defRPr sz="8700" kern="1200">
          <a:solidFill>
            <a:schemeClr val="tx1"/>
          </a:solidFill>
          <a:latin typeface="+mn-lt"/>
          <a:ea typeface="+mn-ea"/>
          <a:cs typeface="+mn-cs"/>
        </a:defRPr>
      </a:lvl2pPr>
      <a:lvl3pPr marL="3526655" indent="-705331" algn="l" defTabSz="2821324" rtl="0" eaLnBrk="1" latinLnBrk="0" hangingPunct="1">
        <a:spcBef>
          <a:spcPct val="20000"/>
        </a:spcBef>
        <a:buFont typeface="Arial" pitchFamily="34" charset="0"/>
        <a:buChar char="•"/>
        <a:defRPr sz="7400" kern="1200">
          <a:solidFill>
            <a:schemeClr val="tx1"/>
          </a:solidFill>
          <a:latin typeface="+mn-lt"/>
          <a:ea typeface="+mn-ea"/>
          <a:cs typeface="+mn-cs"/>
        </a:defRPr>
      </a:lvl3pPr>
      <a:lvl4pPr marL="4937316" indent="-705331" algn="l" defTabSz="2821324" rtl="0" eaLnBrk="1" latinLnBrk="0" hangingPunct="1">
        <a:spcBef>
          <a:spcPct val="20000"/>
        </a:spcBef>
        <a:buFont typeface="Arial" pitchFamily="34" charset="0"/>
        <a:buChar char="–"/>
        <a:defRPr sz="6200" kern="1200">
          <a:solidFill>
            <a:schemeClr val="tx1"/>
          </a:solidFill>
          <a:latin typeface="+mn-lt"/>
          <a:ea typeface="+mn-ea"/>
          <a:cs typeface="+mn-cs"/>
        </a:defRPr>
      </a:lvl4pPr>
      <a:lvl5pPr marL="6347977" indent="-705331" algn="l" defTabSz="2821324" rtl="0" eaLnBrk="1" latinLnBrk="0" hangingPunct="1">
        <a:spcBef>
          <a:spcPct val="20000"/>
        </a:spcBef>
        <a:buFont typeface="Arial" pitchFamily="34" charset="0"/>
        <a:buChar char="»"/>
        <a:defRPr sz="6200" kern="1200">
          <a:solidFill>
            <a:schemeClr val="tx1"/>
          </a:solidFill>
          <a:latin typeface="+mn-lt"/>
          <a:ea typeface="+mn-ea"/>
          <a:cs typeface="+mn-cs"/>
        </a:defRPr>
      </a:lvl5pPr>
      <a:lvl6pPr marL="7758639" indent="-705331" algn="l" defTabSz="2821324" rtl="0" eaLnBrk="1" latinLnBrk="0" hangingPunct="1">
        <a:spcBef>
          <a:spcPct val="20000"/>
        </a:spcBef>
        <a:buFont typeface="Arial" pitchFamily="34" charset="0"/>
        <a:buChar char="•"/>
        <a:defRPr sz="6200" kern="1200">
          <a:solidFill>
            <a:schemeClr val="tx1"/>
          </a:solidFill>
          <a:latin typeface="+mn-lt"/>
          <a:ea typeface="+mn-ea"/>
          <a:cs typeface="+mn-cs"/>
        </a:defRPr>
      </a:lvl6pPr>
      <a:lvl7pPr marL="9169301" indent="-705331" algn="l" defTabSz="2821324" rtl="0" eaLnBrk="1" latinLnBrk="0" hangingPunct="1">
        <a:spcBef>
          <a:spcPct val="20000"/>
        </a:spcBef>
        <a:buFont typeface="Arial" pitchFamily="34" charset="0"/>
        <a:buChar char="•"/>
        <a:defRPr sz="6200" kern="1200">
          <a:solidFill>
            <a:schemeClr val="tx1"/>
          </a:solidFill>
          <a:latin typeface="+mn-lt"/>
          <a:ea typeface="+mn-ea"/>
          <a:cs typeface="+mn-cs"/>
        </a:defRPr>
      </a:lvl7pPr>
      <a:lvl8pPr marL="10579963" indent="-705331" algn="l" defTabSz="2821324" rtl="0" eaLnBrk="1" latinLnBrk="0" hangingPunct="1">
        <a:spcBef>
          <a:spcPct val="20000"/>
        </a:spcBef>
        <a:buFont typeface="Arial" pitchFamily="34" charset="0"/>
        <a:buChar char="•"/>
        <a:defRPr sz="6200" kern="1200">
          <a:solidFill>
            <a:schemeClr val="tx1"/>
          </a:solidFill>
          <a:latin typeface="+mn-lt"/>
          <a:ea typeface="+mn-ea"/>
          <a:cs typeface="+mn-cs"/>
        </a:defRPr>
      </a:lvl8pPr>
      <a:lvl9pPr marL="11990624" indent="-705331" algn="l" defTabSz="2821324" rtl="0" eaLnBrk="1" latinLnBrk="0" hangingPunct="1">
        <a:spcBef>
          <a:spcPct val="20000"/>
        </a:spcBef>
        <a:buFont typeface="Arial" pitchFamily="34" charset="0"/>
        <a:buChar char="•"/>
        <a:defRPr sz="6200" kern="1200">
          <a:solidFill>
            <a:schemeClr val="tx1"/>
          </a:solidFill>
          <a:latin typeface="+mn-lt"/>
          <a:ea typeface="+mn-ea"/>
          <a:cs typeface="+mn-cs"/>
        </a:defRPr>
      </a:lvl9pPr>
    </p:bodyStyle>
    <p:otherStyle>
      <a:defPPr>
        <a:defRPr lang="en-US"/>
      </a:defPPr>
      <a:lvl1pPr marL="0" algn="l" defTabSz="2821324" rtl="0" eaLnBrk="1" latinLnBrk="0" hangingPunct="1">
        <a:defRPr sz="5600" kern="1200">
          <a:solidFill>
            <a:schemeClr val="tx1"/>
          </a:solidFill>
          <a:latin typeface="+mn-lt"/>
          <a:ea typeface="+mn-ea"/>
          <a:cs typeface="+mn-cs"/>
        </a:defRPr>
      </a:lvl1pPr>
      <a:lvl2pPr marL="1410662" algn="l" defTabSz="2821324" rtl="0" eaLnBrk="1" latinLnBrk="0" hangingPunct="1">
        <a:defRPr sz="5600" kern="1200">
          <a:solidFill>
            <a:schemeClr val="tx1"/>
          </a:solidFill>
          <a:latin typeface="+mn-lt"/>
          <a:ea typeface="+mn-ea"/>
          <a:cs typeface="+mn-cs"/>
        </a:defRPr>
      </a:lvl2pPr>
      <a:lvl3pPr marL="2821324" algn="l" defTabSz="2821324" rtl="0" eaLnBrk="1" latinLnBrk="0" hangingPunct="1">
        <a:defRPr sz="5600" kern="1200">
          <a:solidFill>
            <a:schemeClr val="tx1"/>
          </a:solidFill>
          <a:latin typeface="+mn-lt"/>
          <a:ea typeface="+mn-ea"/>
          <a:cs typeface="+mn-cs"/>
        </a:defRPr>
      </a:lvl3pPr>
      <a:lvl4pPr marL="4231985" algn="l" defTabSz="2821324" rtl="0" eaLnBrk="1" latinLnBrk="0" hangingPunct="1">
        <a:defRPr sz="5600" kern="1200">
          <a:solidFill>
            <a:schemeClr val="tx1"/>
          </a:solidFill>
          <a:latin typeface="+mn-lt"/>
          <a:ea typeface="+mn-ea"/>
          <a:cs typeface="+mn-cs"/>
        </a:defRPr>
      </a:lvl4pPr>
      <a:lvl5pPr marL="5642646" algn="l" defTabSz="2821324" rtl="0" eaLnBrk="1" latinLnBrk="0" hangingPunct="1">
        <a:defRPr sz="5600" kern="1200">
          <a:solidFill>
            <a:schemeClr val="tx1"/>
          </a:solidFill>
          <a:latin typeface="+mn-lt"/>
          <a:ea typeface="+mn-ea"/>
          <a:cs typeface="+mn-cs"/>
        </a:defRPr>
      </a:lvl5pPr>
      <a:lvl6pPr marL="7053308" algn="l" defTabSz="2821324" rtl="0" eaLnBrk="1" latinLnBrk="0" hangingPunct="1">
        <a:defRPr sz="5600" kern="1200">
          <a:solidFill>
            <a:schemeClr val="tx1"/>
          </a:solidFill>
          <a:latin typeface="+mn-lt"/>
          <a:ea typeface="+mn-ea"/>
          <a:cs typeface="+mn-cs"/>
        </a:defRPr>
      </a:lvl6pPr>
      <a:lvl7pPr marL="8463970" algn="l" defTabSz="2821324" rtl="0" eaLnBrk="1" latinLnBrk="0" hangingPunct="1">
        <a:defRPr sz="5600" kern="1200">
          <a:solidFill>
            <a:schemeClr val="tx1"/>
          </a:solidFill>
          <a:latin typeface="+mn-lt"/>
          <a:ea typeface="+mn-ea"/>
          <a:cs typeface="+mn-cs"/>
        </a:defRPr>
      </a:lvl7pPr>
      <a:lvl8pPr marL="9874632" algn="l" defTabSz="2821324" rtl="0" eaLnBrk="1" latinLnBrk="0" hangingPunct="1">
        <a:defRPr sz="5600" kern="1200">
          <a:solidFill>
            <a:schemeClr val="tx1"/>
          </a:solidFill>
          <a:latin typeface="+mn-lt"/>
          <a:ea typeface="+mn-ea"/>
          <a:cs typeface="+mn-cs"/>
        </a:defRPr>
      </a:lvl8pPr>
      <a:lvl9pPr marL="11285294" algn="l" defTabSz="2821324" rtl="0" eaLnBrk="1" latinLnBrk="0" hangingPunct="1">
        <a:defRPr sz="5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658813"/>
            <a:ext cx="29626560" cy="2743200"/>
          </a:xfrm>
          <a:prstGeom prst="rect">
            <a:avLst/>
          </a:prstGeom>
        </p:spPr>
        <p:txBody>
          <a:bodyPr vert="horz" lIns="102866" tIns="51433" rIns="102866" bIns="51433"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645920" y="3840164"/>
            <a:ext cx="29626560" cy="10863262"/>
          </a:xfrm>
          <a:prstGeom prst="rect">
            <a:avLst/>
          </a:prstGeom>
        </p:spPr>
        <p:txBody>
          <a:bodyPr vert="horz" lIns="102866" tIns="51433" rIns="102866" bIns="5143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645920" y="15255875"/>
            <a:ext cx="7680960" cy="876300"/>
          </a:xfrm>
          <a:prstGeom prst="rect">
            <a:avLst/>
          </a:prstGeom>
        </p:spPr>
        <p:txBody>
          <a:bodyPr vert="horz" lIns="102866" tIns="51433" rIns="102866" bIns="51433" rtlCol="0" anchor="ctr"/>
          <a:lstStyle>
            <a:lvl1pPr algn="l">
              <a:defRPr sz="1400">
                <a:solidFill>
                  <a:schemeClr val="tx1">
                    <a:tint val="75000"/>
                  </a:schemeClr>
                </a:solidFill>
              </a:defRPr>
            </a:lvl1pPr>
          </a:lstStyle>
          <a:p>
            <a:fld id="{8F864C62-BF4E-A848-9EC5-EADAE77D287F}" type="datetimeFigureOut">
              <a:rPr lang="en-US" smtClean="0"/>
              <a:t>4/27/15</a:t>
            </a:fld>
            <a:endParaRPr lang="en-US"/>
          </a:p>
        </p:txBody>
      </p:sp>
      <p:sp>
        <p:nvSpPr>
          <p:cNvPr id="5" name="Footer Placeholder 4"/>
          <p:cNvSpPr>
            <a:spLocks noGrp="1"/>
          </p:cNvSpPr>
          <p:nvPr>
            <p:ph type="ftr" sz="quarter" idx="3"/>
          </p:nvPr>
        </p:nvSpPr>
        <p:spPr>
          <a:xfrm>
            <a:off x="11247120" y="15255875"/>
            <a:ext cx="10424160" cy="876300"/>
          </a:xfrm>
          <a:prstGeom prst="rect">
            <a:avLst/>
          </a:prstGeom>
        </p:spPr>
        <p:txBody>
          <a:bodyPr vert="horz" lIns="102866" tIns="51433" rIns="102866" bIns="51433"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15255875"/>
            <a:ext cx="7680960" cy="876300"/>
          </a:xfrm>
          <a:prstGeom prst="rect">
            <a:avLst/>
          </a:prstGeom>
        </p:spPr>
        <p:txBody>
          <a:bodyPr vert="horz" lIns="102866" tIns="51433" rIns="102866" bIns="51433" rtlCol="0" anchor="ctr"/>
          <a:lstStyle>
            <a:lvl1pPr algn="r">
              <a:defRPr sz="1400">
                <a:solidFill>
                  <a:schemeClr val="tx1">
                    <a:tint val="75000"/>
                  </a:schemeClr>
                </a:solidFill>
              </a:defRPr>
            </a:lvl1pPr>
          </a:lstStyle>
          <a:p>
            <a:fld id="{46F7C4CB-306C-BE44-AF8A-F25A8B22D3A6}" type="slidenum">
              <a:rPr lang="en-US" smtClean="0"/>
              <a:t>‹#›</a:t>
            </a:fld>
            <a:endParaRPr lang="en-US"/>
          </a:p>
        </p:txBody>
      </p:sp>
    </p:spTree>
    <p:extLst>
      <p:ext uri="{BB962C8B-B14F-4D97-AF65-F5344CB8AC3E}">
        <p14:creationId xmlns:p14="http://schemas.microsoft.com/office/powerpoint/2010/main" val="252719807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514329" rtl="0" eaLnBrk="1" latinLnBrk="0" hangingPunct="1">
        <a:spcBef>
          <a:spcPct val="0"/>
        </a:spcBef>
        <a:buNone/>
        <a:defRPr sz="5000" kern="1200">
          <a:solidFill>
            <a:schemeClr val="tx1"/>
          </a:solidFill>
          <a:latin typeface="+mj-lt"/>
          <a:ea typeface="+mj-ea"/>
          <a:cs typeface="+mj-cs"/>
        </a:defRPr>
      </a:lvl1pPr>
    </p:titleStyle>
    <p:bodyStyle>
      <a:lvl1pPr marL="385747" indent="-385747" algn="l" defTabSz="514329" rtl="0" eaLnBrk="1" latinLnBrk="0" hangingPunct="1">
        <a:spcBef>
          <a:spcPct val="20000"/>
        </a:spcBef>
        <a:buFont typeface="Arial"/>
        <a:buChar char="•"/>
        <a:defRPr sz="3600" kern="1200">
          <a:solidFill>
            <a:schemeClr val="tx1"/>
          </a:solidFill>
          <a:latin typeface="+mn-lt"/>
          <a:ea typeface="+mn-ea"/>
          <a:cs typeface="+mn-cs"/>
        </a:defRPr>
      </a:lvl1pPr>
      <a:lvl2pPr marL="835785" indent="-321456" algn="l" defTabSz="514329" rtl="0" eaLnBrk="1" latinLnBrk="0" hangingPunct="1">
        <a:spcBef>
          <a:spcPct val="20000"/>
        </a:spcBef>
        <a:buFont typeface="Arial"/>
        <a:buChar char="–"/>
        <a:defRPr sz="3200" kern="1200">
          <a:solidFill>
            <a:schemeClr val="tx1"/>
          </a:solidFill>
          <a:latin typeface="+mn-lt"/>
          <a:ea typeface="+mn-ea"/>
          <a:cs typeface="+mn-cs"/>
        </a:defRPr>
      </a:lvl2pPr>
      <a:lvl3pPr marL="1285824" indent="-257165" algn="l" defTabSz="514329" rtl="0" eaLnBrk="1" latinLnBrk="0" hangingPunct="1">
        <a:spcBef>
          <a:spcPct val="20000"/>
        </a:spcBef>
        <a:buFont typeface="Arial"/>
        <a:buChar char="•"/>
        <a:defRPr sz="2700" kern="1200">
          <a:solidFill>
            <a:schemeClr val="tx1"/>
          </a:solidFill>
          <a:latin typeface="+mn-lt"/>
          <a:ea typeface="+mn-ea"/>
          <a:cs typeface="+mn-cs"/>
        </a:defRPr>
      </a:lvl3pPr>
      <a:lvl4pPr marL="1800153" indent="-257165" algn="l" defTabSz="514329" rtl="0" eaLnBrk="1" latinLnBrk="0" hangingPunct="1">
        <a:spcBef>
          <a:spcPct val="20000"/>
        </a:spcBef>
        <a:buFont typeface="Arial"/>
        <a:buChar char="–"/>
        <a:defRPr sz="2300" kern="1200">
          <a:solidFill>
            <a:schemeClr val="tx1"/>
          </a:solidFill>
          <a:latin typeface="+mn-lt"/>
          <a:ea typeface="+mn-ea"/>
          <a:cs typeface="+mn-cs"/>
        </a:defRPr>
      </a:lvl4pPr>
      <a:lvl5pPr marL="2314482" indent="-257165" algn="l" defTabSz="514329" rtl="0" eaLnBrk="1" latinLnBrk="0" hangingPunct="1">
        <a:spcBef>
          <a:spcPct val="20000"/>
        </a:spcBef>
        <a:buFont typeface="Arial"/>
        <a:buChar char="»"/>
        <a:defRPr sz="2300" kern="1200">
          <a:solidFill>
            <a:schemeClr val="tx1"/>
          </a:solidFill>
          <a:latin typeface="+mn-lt"/>
          <a:ea typeface="+mn-ea"/>
          <a:cs typeface="+mn-cs"/>
        </a:defRPr>
      </a:lvl5pPr>
      <a:lvl6pPr marL="2828812" indent="-257165" algn="l" defTabSz="514329" rtl="0" eaLnBrk="1" latinLnBrk="0" hangingPunct="1">
        <a:spcBef>
          <a:spcPct val="20000"/>
        </a:spcBef>
        <a:buFont typeface="Arial"/>
        <a:buChar char="•"/>
        <a:defRPr sz="2300" kern="1200">
          <a:solidFill>
            <a:schemeClr val="tx1"/>
          </a:solidFill>
          <a:latin typeface="+mn-lt"/>
          <a:ea typeface="+mn-ea"/>
          <a:cs typeface="+mn-cs"/>
        </a:defRPr>
      </a:lvl6pPr>
      <a:lvl7pPr marL="3343141" indent="-257165" algn="l" defTabSz="514329" rtl="0" eaLnBrk="1" latinLnBrk="0" hangingPunct="1">
        <a:spcBef>
          <a:spcPct val="20000"/>
        </a:spcBef>
        <a:buFont typeface="Arial"/>
        <a:buChar char="•"/>
        <a:defRPr sz="2300" kern="1200">
          <a:solidFill>
            <a:schemeClr val="tx1"/>
          </a:solidFill>
          <a:latin typeface="+mn-lt"/>
          <a:ea typeface="+mn-ea"/>
          <a:cs typeface="+mn-cs"/>
        </a:defRPr>
      </a:lvl7pPr>
      <a:lvl8pPr marL="3857471" indent="-257165" algn="l" defTabSz="514329" rtl="0" eaLnBrk="1" latinLnBrk="0" hangingPunct="1">
        <a:spcBef>
          <a:spcPct val="20000"/>
        </a:spcBef>
        <a:buFont typeface="Arial"/>
        <a:buChar char="•"/>
        <a:defRPr sz="2300" kern="1200">
          <a:solidFill>
            <a:schemeClr val="tx1"/>
          </a:solidFill>
          <a:latin typeface="+mn-lt"/>
          <a:ea typeface="+mn-ea"/>
          <a:cs typeface="+mn-cs"/>
        </a:defRPr>
      </a:lvl8pPr>
      <a:lvl9pPr marL="4371800" indent="-257165" algn="l" defTabSz="514329"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14329" rtl="0" eaLnBrk="1" latinLnBrk="0" hangingPunct="1">
        <a:defRPr sz="2000" kern="1200">
          <a:solidFill>
            <a:schemeClr val="tx1"/>
          </a:solidFill>
          <a:latin typeface="+mn-lt"/>
          <a:ea typeface="+mn-ea"/>
          <a:cs typeface="+mn-cs"/>
        </a:defRPr>
      </a:lvl1pPr>
      <a:lvl2pPr marL="514329" algn="l" defTabSz="514329" rtl="0" eaLnBrk="1" latinLnBrk="0" hangingPunct="1">
        <a:defRPr sz="2000" kern="1200">
          <a:solidFill>
            <a:schemeClr val="tx1"/>
          </a:solidFill>
          <a:latin typeface="+mn-lt"/>
          <a:ea typeface="+mn-ea"/>
          <a:cs typeface="+mn-cs"/>
        </a:defRPr>
      </a:lvl2pPr>
      <a:lvl3pPr marL="1028659" algn="l" defTabSz="514329" rtl="0" eaLnBrk="1" latinLnBrk="0" hangingPunct="1">
        <a:defRPr sz="2000" kern="1200">
          <a:solidFill>
            <a:schemeClr val="tx1"/>
          </a:solidFill>
          <a:latin typeface="+mn-lt"/>
          <a:ea typeface="+mn-ea"/>
          <a:cs typeface="+mn-cs"/>
        </a:defRPr>
      </a:lvl3pPr>
      <a:lvl4pPr marL="1542988" algn="l" defTabSz="514329" rtl="0" eaLnBrk="1" latinLnBrk="0" hangingPunct="1">
        <a:defRPr sz="2000" kern="1200">
          <a:solidFill>
            <a:schemeClr val="tx1"/>
          </a:solidFill>
          <a:latin typeface="+mn-lt"/>
          <a:ea typeface="+mn-ea"/>
          <a:cs typeface="+mn-cs"/>
        </a:defRPr>
      </a:lvl4pPr>
      <a:lvl5pPr marL="2057318" algn="l" defTabSz="514329" rtl="0" eaLnBrk="1" latinLnBrk="0" hangingPunct="1">
        <a:defRPr sz="2000" kern="1200">
          <a:solidFill>
            <a:schemeClr val="tx1"/>
          </a:solidFill>
          <a:latin typeface="+mn-lt"/>
          <a:ea typeface="+mn-ea"/>
          <a:cs typeface="+mn-cs"/>
        </a:defRPr>
      </a:lvl5pPr>
      <a:lvl6pPr marL="2571647" algn="l" defTabSz="514329" rtl="0" eaLnBrk="1" latinLnBrk="0" hangingPunct="1">
        <a:defRPr sz="2000" kern="1200">
          <a:solidFill>
            <a:schemeClr val="tx1"/>
          </a:solidFill>
          <a:latin typeface="+mn-lt"/>
          <a:ea typeface="+mn-ea"/>
          <a:cs typeface="+mn-cs"/>
        </a:defRPr>
      </a:lvl6pPr>
      <a:lvl7pPr marL="3085977" algn="l" defTabSz="514329" rtl="0" eaLnBrk="1" latinLnBrk="0" hangingPunct="1">
        <a:defRPr sz="2000" kern="1200">
          <a:solidFill>
            <a:schemeClr val="tx1"/>
          </a:solidFill>
          <a:latin typeface="+mn-lt"/>
          <a:ea typeface="+mn-ea"/>
          <a:cs typeface="+mn-cs"/>
        </a:defRPr>
      </a:lvl7pPr>
      <a:lvl8pPr marL="3600306" algn="l" defTabSz="514329" rtl="0" eaLnBrk="1" latinLnBrk="0" hangingPunct="1">
        <a:defRPr sz="2000" kern="1200">
          <a:solidFill>
            <a:schemeClr val="tx1"/>
          </a:solidFill>
          <a:latin typeface="+mn-lt"/>
          <a:ea typeface="+mn-ea"/>
          <a:cs typeface="+mn-cs"/>
        </a:defRPr>
      </a:lvl8pPr>
      <a:lvl9pPr marL="4114635" algn="l" defTabSz="514329"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chart" Target="../charts/chart2.xml"/><Relationship Id="rId20" Type="http://schemas.openxmlformats.org/officeDocument/2006/relationships/image" Target="../media/image10.png"/><Relationship Id="rId21" Type="http://schemas.openxmlformats.org/officeDocument/2006/relationships/image" Target="../media/image11.png"/><Relationship Id="rId22" Type="http://schemas.openxmlformats.org/officeDocument/2006/relationships/image" Target="../media/image12.png"/><Relationship Id="rId10" Type="http://schemas.openxmlformats.org/officeDocument/2006/relationships/chart" Target="../charts/chart3.xml"/><Relationship Id="rId11" Type="http://schemas.openxmlformats.org/officeDocument/2006/relationships/chart" Target="../charts/chart4.xml"/><Relationship Id="rId12" Type="http://schemas.openxmlformats.org/officeDocument/2006/relationships/chart" Target="../charts/chart5.xml"/><Relationship Id="rId13" Type="http://schemas.openxmlformats.org/officeDocument/2006/relationships/image" Target="../media/image7.jpeg"/><Relationship Id="rId14" Type="http://schemas.openxmlformats.org/officeDocument/2006/relationships/chart" Target="../charts/chart6.xml"/><Relationship Id="rId15" Type="http://schemas.openxmlformats.org/officeDocument/2006/relationships/chart" Target="../charts/chart7.xml"/><Relationship Id="rId16" Type="http://schemas.openxmlformats.org/officeDocument/2006/relationships/chart" Target="../charts/chart8.xml"/><Relationship Id="rId17" Type="http://schemas.openxmlformats.org/officeDocument/2006/relationships/chart" Target="../charts/chart9.xml"/><Relationship Id="rId18" Type="http://schemas.openxmlformats.org/officeDocument/2006/relationships/image" Target="../media/image8.png"/><Relationship Id="rId19"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hyperlink" Target="https://www.library.northwestern.edu/sites/www.library.northwestern.edu/files/images/5-27-14%20final%20report%20ver%202_psEdit.pdf" TargetMode="External"/><Relationship Id="rId3" Type="http://schemas.openxmlformats.org/officeDocument/2006/relationships/hyperlink" Target="http://www.nsf.gov/eng/general/dmp.jsp" TargetMode="External"/><Relationship Id="rId4" Type="http://schemas.openxmlformats.org/officeDocument/2006/relationships/hyperlink" Target="http://grants.nih.gov/grants/policy/data_sharing/" TargetMode="External"/><Relationship Id="rId5" Type="http://schemas.openxmlformats.org/officeDocument/2006/relationships/hyperlink" Target="http://www.whitehouse.gov/sites/default/files/microsites/ostp/ostp_public_access_memo_2013.pdf" TargetMode="External"/><Relationship Id="rId6" Type="http://schemas.openxmlformats.org/officeDocument/2006/relationships/hyperlink" Target="http://www.whitehouse.gov/sites/default/files/microsites/ostp/OpenAccess_March-2014.pdf" TargetMode="External"/><Relationship Id="rId7" Type="http://schemas.openxmlformats.org/officeDocument/2006/relationships/image" Target="../media/image6.emf"/><Relationship Id="rId8"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Placeholder 72"/>
          <p:cNvSpPr>
            <a:spLocks noGrp="1"/>
          </p:cNvSpPr>
          <p:nvPr>
            <p:ph type="body" sz="quarter" idx="96"/>
          </p:nvPr>
        </p:nvSpPr>
        <p:spPr>
          <a:xfrm>
            <a:off x="311601" y="7740606"/>
            <a:ext cx="7044267" cy="5293902"/>
          </a:xfrm>
          <a:solidFill>
            <a:schemeClr val="bg1">
              <a:alpha val="60000"/>
            </a:schemeClr>
          </a:solidFill>
        </p:spPr>
        <p:txBody>
          <a:bodyPr bIns="92579">
            <a:normAutofit fontScale="92500" lnSpcReduction="20000"/>
          </a:bodyPr>
          <a:lstStyle/>
          <a:p>
            <a:pPr marL="321456" indent="-321456">
              <a:spcBef>
                <a:spcPts val="675"/>
              </a:spcBef>
              <a:buFont typeface="Arial"/>
              <a:buChar char="•"/>
            </a:pPr>
            <a:r>
              <a:rPr lang="en-US" sz="1600" dirty="0">
                <a:latin typeface="Trebuchet MS"/>
                <a:cs typeface="Trebuchet MS"/>
              </a:rPr>
              <a:t>Survey conducted by the Northwestern University E-Science Working Group (ESWG), a collection of representatives from Northwestern libraries, research computing, information technologies and the Office of Sponsored Research</a:t>
            </a:r>
          </a:p>
          <a:p>
            <a:pPr marL="321456" indent="-321456">
              <a:spcBef>
                <a:spcPts val="675"/>
              </a:spcBef>
              <a:buFont typeface="Arial"/>
              <a:buChar char="•"/>
            </a:pPr>
            <a:r>
              <a:rPr lang="en-US" sz="1600" dirty="0">
                <a:latin typeface="Trebuchet MS"/>
                <a:cs typeface="Trebuchet MS"/>
              </a:rPr>
              <a:t>Survey questions adapted from survey materials shared by other academic institutions</a:t>
            </a:r>
          </a:p>
          <a:p>
            <a:pPr marL="321456" indent="-321456">
              <a:spcBef>
                <a:spcPts val="675"/>
              </a:spcBef>
              <a:buFont typeface="Arial"/>
              <a:buChar char="•"/>
            </a:pPr>
            <a:r>
              <a:rPr lang="en-US" sz="1600" dirty="0">
                <a:latin typeface="Trebuchet MS"/>
                <a:cs typeface="Trebuchet MS"/>
              </a:rPr>
              <a:t>Survey constructed in </a:t>
            </a:r>
            <a:r>
              <a:rPr lang="en-US" sz="1600" dirty="0" err="1">
                <a:latin typeface="Trebuchet MS"/>
                <a:cs typeface="Trebuchet MS"/>
              </a:rPr>
              <a:t>Qualtrics</a:t>
            </a:r>
            <a:r>
              <a:rPr lang="en-US" sz="1600" dirty="0">
                <a:latin typeface="Trebuchet MS"/>
                <a:cs typeface="Trebuchet MS"/>
              </a:rPr>
              <a:t>, consisting of 21 questions in the following categories:</a:t>
            </a:r>
          </a:p>
          <a:p>
            <a:pPr marL="1276592" lvl="1" indent="-321456">
              <a:spcBef>
                <a:spcPts val="75"/>
              </a:spcBef>
              <a:buFont typeface="Arial"/>
              <a:buChar char="•"/>
            </a:pPr>
            <a:r>
              <a:rPr lang="en-US" sz="1600" dirty="0">
                <a:latin typeface="Trebuchet MS"/>
                <a:cs typeface="Trebuchet MS"/>
              </a:rPr>
              <a:t>Researcher demographics</a:t>
            </a:r>
          </a:p>
          <a:p>
            <a:pPr marL="1276592" lvl="1" indent="-321456">
              <a:spcBef>
                <a:spcPts val="75"/>
              </a:spcBef>
              <a:buFont typeface="Arial"/>
              <a:buChar char="•"/>
            </a:pPr>
            <a:r>
              <a:rPr lang="en-US" sz="1600" dirty="0">
                <a:latin typeface="Trebuchet MS"/>
                <a:cs typeface="Trebuchet MS"/>
              </a:rPr>
              <a:t>Types and size of data</a:t>
            </a:r>
          </a:p>
          <a:p>
            <a:pPr marL="1276592" lvl="1" indent="-321456">
              <a:spcBef>
                <a:spcPts val="75"/>
              </a:spcBef>
              <a:buFont typeface="Arial"/>
              <a:buChar char="•"/>
            </a:pPr>
            <a:r>
              <a:rPr lang="en-US" sz="1600" dirty="0">
                <a:latin typeface="Trebuchet MS"/>
                <a:cs typeface="Trebuchet MS"/>
              </a:rPr>
              <a:t>Data storage</a:t>
            </a:r>
          </a:p>
          <a:p>
            <a:pPr marL="1276592" lvl="1" indent="-321456">
              <a:spcBef>
                <a:spcPts val="75"/>
              </a:spcBef>
              <a:buFont typeface="Arial"/>
              <a:buChar char="•"/>
            </a:pPr>
            <a:r>
              <a:rPr lang="en-US" sz="1600" dirty="0">
                <a:latin typeface="Trebuchet MS"/>
                <a:cs typeface="Trebuchet MS"/>
              </a:rPr>
              <a:t>Data retention</a:t>
            </a:r>
          </a:p>
          <a:p>
            <a:pPr marL="1276592" lvl="1" indent="-321456">
              <a:spcBef>
                <a:spcPts val="75"/>
              </a:spcBef>
              <a:buFont typeface="Arial"/>
              <a:buChar char="•"/>
            </a:pPr>
            <a:r>
              <a:rPr lang="en-US" sz="1600" dirty="0">
                <a:latin typeface="Trebuchet MS"/>
                <a:cs typeface="Trebuchet MS"/>
              </a:rPr>
              <a:t>Data sharing</a:t>
            </a:r>
          </a:p>
          <a:p>
            <a:pPr marL="1276592" lvl="1" indent="-321456">
              <a:spcBef>
                <a:spcPts val="75"/>
              </a:spcBef>
              <a:buFont typeface="Arial"/>
              <a:buChar char="•"/>
            </a:pPr>
            <a:r>
              <a:rPr lang="en-US" sz="1600" dirty="0">
                <a:latin typeface="Trebuchet MS"/>
                <a:cs typeface="Trebuchet MS"/>
              </a:rPr>
              <a:t>Data management planning</a:t>
            </a:r>
          </a:p>
          <a:p>
            <a:pPr marL="1276592" lvl="1" indent="-321456">
              <a:spcBef>
                <a:spcPts val="75"/>
              </a:spcBef>
              <a:buFont typeface="Arial"/>
              <a:buChar char="•"/>
            </a:pPr>
            <a:r>
              <a:rPr lang="en-US" sz="1600" dirty="0">
                <a:latin typeface="Trebuchet MS"/>
                <a:cs typeface="Trebuchet MS"/>
              </a:rPr>
              <a:t>Training or assistance needed </a:t>
            </a:r>
          </a:p>
          <a:p>
            <a:pPr marL="321456" indent="-321456">
              <a:spcBef>
                <a:spcPts val="675"/>
              </a:spcBef>
              <a:buFont typeface="Arial"/>
              <a:buChar char="•"/>
            </a:pPr>
            <a:r>
              <a:rPr lang="en-US" sz="1600" dirty="0">
                <a:latin typeface="Trebuchet MS"/>
                <a:cs typeface="Trebuchet MS"/>
              </a:rPr>
              <a:t>Survey was distributed via email link to over 12,000 Northwestern faculty, staff and students across </a:t>
            </a:r>
            <a:r>
              <a:rPr lang="en-US" sz="1600" b="1" dirty="0">
                <a:latin typeface="Trebuchet MS"/>
                <a:cs typeface="Trebuchet MS"/>
              </a:rPr>
              <a:t>all</a:t>
            </a:r>
            <a:r>
              <a:rPr lang="en-US" sz="1600" dirty="0">
                <a:latin typeface="Trebuchet MS"/>
                <a:cs typeface="Trebuchet MS"/>
              </a:rPr>
              <a:t> academic schools and disciplines</a:t>
            </a:r>
          </a:p>
          <a:p>
            <a:pPr marL="321456" indent="-321456">
              <a:spcBef>
                <a:spcPts val="675"/>
              </a:spcBef>
              <a:buFont typeface="Arial"/>
              <a:buChar char="•"/>
            </a:pPr>
            <a:r>
              <a:rPr lang="en-US" sz="1600" dirty="0">
                <a:latin typeface="Trebuchet MS"/>
                <a:cs typeface="Trebuchet MS"/>
              </a:rPr>
              <a:t>Survey results analyzed with </a:t>
            </a:r>
            <a:r>
              <a:rPr lang="en-US" sz="1600" dirty="0" err="1">
                <a:latin typeface="Trebuchet MS"/>
                <a:cs typeface="Trebuchet MS"/>
              </a:rPr>
              <a:t>Atlas.ti</a:t>
            </a:r>
            <a:r>
              <a:rPr lang="en-US" sz="1600" dirty="0">
                <a:latin typeface="Trebuchet MS"/>
                <a:cs typeface="Trebuchet MS"/>
              </a:rPr>
              <a:t> text analysis package and with </a:t>
            </a:r>
            <a:r>
              <a:rPr lang="en-US" sz="1600" dirty="0" err="1">
                <a:latin typeface="Trebuchet MS"/>
                <a:cs typeface="Trebuchet MS"/>
              </a:rPr>
              <a:t>Qualtrics</a:t>
            </a:r>
            <a:r>
              <a:rPr lang="en-US" sz="1600" dirty="0">
                <a:latin typeface="Trebuchet MS"/>
                <a:cs typeface="Trebuchet MS"/>
              </a:rPr>
              <a:t> built-in cross-reference </a:t>
            </a:r>
            <a:r>
              <a:rPr lang="en-US" sz="1600" dirty="0" smtClean="0">
                <a:latin typeface="Trebuchet MS"/>
                <a:cs typeface="Trebuchet MS"/>
              </a:rPr>
              <a:t>functionality</a:t>
            </a:r>
          </a:p>
          <a:p>
            <a:pPr marL="321456" indent="-321456">
              <a:spcBef>
                <a:spcPts val="675"/>
              </a:spcBef>
              <a:buFont typeface="Arial"/>
              <a:buChar char="•"/>
            </a:pPr>
            <a:r>
              <a:rPr lang="en-US" sz="1600" dirty="0" smtClean="0">
                <a:latin typeface="Trebuchet MS"/>
                <a:cs typeface="Trebuchet MS"/>
              </a:rPr>
              <a:t>Link to the </a:t>
            </a:r>
            <a:r>
              <a:rPr lang="en-US" sz="1600" dirty="0" smtClean="0">
                <a:latin typeface="Trebuchet MS"/>
                <a:cs typeface="Trebuchet MS"/>
              </a:rPr>
              <a:t>completed report with </a:t>
            </a:r>
            <a:r>
              <a:rPr lang="en-US" sz="1600" err="1" smtClean="0">
                <a:latin typeface="Trebuchet MS"/>
                <a:cs typeface="Trebuchet MS"/>
              </a:rPr>
              <a:t>appendices</a:t>
            </a:r>
            <a:r>
              <a:rPr lang="en-US" sz="1600" smtClean="0">
                <a:latin typeface="Trebuchet MS"/>
                <a:cs typeface="Trebuchet MS"/>
              </a:rPr>
              <a:t>: </a:t>
            </a:r>
            <a:r>
              <a:rPr lang="en-US" sz="1600" smtClean="0">
                <a:latin typeface="Trebuchet MS"/>
                <a:cs typeface="Trebuchet MS"/>
                <a:hlinkClick r:id="rId2"/>
              </a:rPr>
              <a:t>https</a:t>
            </a:r>
            <a:r>
              <a:rPr lang="en-US" sz="1600" dirty="0">
                <a:latin typeface="Trebuchet MS"/>
                <a:cs typeface="Trebuchet MS"/>
                <a:hlinkClick r:id="rId2"/>
              </a:rPr>
              <a:t>://www.library.northwestern.edu/sites/www.library.northwestern.edu/files/images/5-27-14%20final%20report%20ver%202_psEdit.pdf</a:t>
            </a:r>
            <a:endParaRPr lang="en-US" sz="1600" dirty="0">
              <a:latin typeface="Trebuchet MS"/>
              <a:cs typeface="Trebuchet MS"/>
            </a:endParaRPr>
          </a:p>
        </p:txBody>
      </p:sp>
      <p:sp>
        <p:nvSpPr>
          <p:cNvPr id="56" name="Title 55"/>
          <p:cNvSpPr>
            <a:spLocks noGrp="1"/>
          </p:cNvSpPr>
          <p:nvPr>
            <p:ph type="title"/>
          </p:nvPr>
        </p:nvSpPr>
        <p:spPr>
          <a:xfrm>
            <a:off x="2741265" y="228601"/>
            <a:ext cx="27319716" cy="723900"/>
          </a:xfrm>
        </p:spPr>
        <p:txBody>
          <a:bodyPr/>
          <a:lstStyle/>
          <a:p>
            <a:r>
              <a:rPr lang="en-US" sz="5000" dirty="0"/>
              <a:t>Disciplinary Perceptions of Data and Data Management Practices</a:t>
            </a:r>
          </a:p>
        </p:txBody>
      </p:sp>
      <p:sp>
        <p:nvSpPr>
          <p:cNvPr id="57" name="Text Placeholder 56"/>
          <p:cNvSpPr>
            <a:spLocks noGrp="1"/>
          </p:cNvSpPr>
          <p:nvPr>
            <p:ph type="body" sz="quarter" idx="10"/>
          </p:nvPr>
        </p:nvSpPr>
        <p:spPr>
          <a:xfrm>
            <a:off x="327372" y="3339476"/>
            <a:ext cx="7043515" cy="3557089"/>
          </a:xfrm>
          <a:solidFill>
            <a:schemeClr val="bg1">
              <a:alpha val="60000"/>
            </a:schemeClr>
          </a:solidFill>
        </p:spPr>
        <p:txBody>
          <a:bodyPr bIns="92579">
            <a:normAutofit/>
          </a:bodyPr>
          <a:lstStyle/>
          <a:p>
            <a:pPr marL="321456" indent="-321456">
              <a:buFont typeface="Arial"/>
              <a:buChar char="•"/>
            </a:pPr>
            <a:r>
              <a:rPr lang="en-US" sz="1800" dirty="0">
                <a:latin typeface="Trebuchet MS"/>
                <a:cs typeface="Trebuchet MS"/>
              </a:rPr>
              <a:t>NSF requires data management plans since 2011 [1]</a:t>
            </a:r>
          </a:p>
          <a:p>
            <a:pPr marL="321456" indent="-321456">
              <a:buFont typeface="Arial"/>
              <a:buChar char="•"/>
            </a:pPr>
            <a:r>
              <a:rPr lang="en-US" sz="1800" dirty="0">
                <a:latin typeface="Trebuchet MS"/>
                <a:cs typeface="Trebuchet MS"/>
              </a:rPr>
              <a:t>NIH has a data sharing policy since </a:t>
            </a:r>
            <a:r>
              <a:rPr lang="en-US" sz="1800" dirty="0" smtClean="0">
                <a:latin typeface="Trebuchet MS"/>
                <a:cs typeface="Trebuchet MS"/>
              </a:rPr>
              <a:t>2003 </a:t>
            </a:r>
            <a:r>
              <a:rPr lang="en-US" sz="1800" dirty="0">
                <a:latin typeface="Trebuchet MS"/>
                <a:cs typeface="Trebuchet MS"/>
              </a:rPr>
              <a:t>[2]</a:t>
            </a:r>
          </a:p>
          <a:p>
            <a:pPr marL="321456" indent="-321456">
              <a:buFont typeface="Arial"/>
              <a:buChar char="•"/>
            </a:pPr>
            <a:r>
              <a:rPr lang="en-US" sz="1800" dirty="0">
                <a:latin typeface="Trebuchet MS"/>
                <a:cs typeface="Trebuchet MS"/>
              </a:rPr>
              <a:t>White House OSTP released memoranda calling for data sharing plan requirements  for awards from federal agencies with more than $100 million R &amp; D expenditures [3,4]</a:t>
            </a:r>
          </a:p>
          <a:p>
            <a:pPr marL="321456" indent="-321456">
              <a:buFont typeface="Arial"/>
              <a:buChar char="•"/>
            </a:pPr>
            <a:r>
              <a:rPr lang="en-US" sz="1800" dirty="0">
                <a:latin typeface="Trebuchet MS"/>
                <a:cs typeface="Trebuchet MS"/>
              </a:rPr>
              <a:t>Published study shows differences in data sharing or reuse among different academic disciplines [5]</a:t>
            </a:r>
          </a:p>
          <a:p>
            <a:pPr marL="321456" indent="-321456">
              <a:buFont typeface="Arial"/>
              <a:buChar char="•"/>
            </a:pPr>
            <a:r>
              <a:rPr lang="en-US" sz="1800" dirty="0">
                <a:latin typeface="Trebuchet MS"/>
                <a:cs typeface="Trebuchet MS"/>
              </a:rPr>
              <a:t>Academic researcher dissatisfaction with long-term data storage, funding, infrastructure and instruction in data management [5]</a:t>
            </a:r>
          </a:p>
          <a:p>
            <a:pPr marL="321456" indent="-321456">
              <a:buFont typeface="Arial"/>
              <a:buChar char="•"/>
            </a:pPr>
            <a:r>
              <a:rPr lang="en-US" sz="1800" dirty="0">
                <a:latin typeface="Trebuchet MS"/>
                <a:cs typeface="Trebuchet MS"/>
              </a:rPr>
              <a:t>Libraries becoming involved in research data management [6]</a:t>
            </a:r>
          </a:p>
        </p:txBody>
      </p:sp>
      <p:sp>
        <p:nvSpPr>
          <p:cNvPr id="58" name="Text Placeholder 57"/>
          <p:cNvSpPr>
            <a:spLocks noGrp="1"/>
          </p:cNvSpPr>
          <p:nvPr>
            <p:ph type="body" sz="quarter" idx="11"/>
          </p:nvPr>
        </p:nvSpPr>
        <p:spPr>
          <a:xfrm>
            <a:off x="207264" y="2597174"/>
            <a:ext cx="7283732" cy="672707"/>
          </a:xfrm>
        </p:spPr>
        <p:txBody>
          <a:bodyPr/>
          <a:lstStyle/>
          <a:p>
            <a:pPr algn="l"/>
            <a:r>
              <a:rPr lang="en-US" sz="3600" dirty="0" smtClean="0"/>
              <a:t>Brief Background Highlights</a:t>
            </a:r>
            <a:endParaRPr lang="en-US" sz="3600" dirty="0"/>
          </a:p>
        </p:txBody>
      </p:sp>
      <p:sp>
        <p:nvSpPr>
          <p:cNvPr id="59" name="Text Placeholder 58"/>
          <p:cNvSpPr>
            <a:spLocks noGrp="1"/>
          </p:cNvSpPr>
          <p:nvPr>
            <p:ph type="body" sz="quarter" idx="12"/>
          </p:nvPr>
        </p:nvSpPr>
        <p:spPr/>
        <p:txBody>
          <a:bodyPr>
            <a:normAutofit fontScale="85000" lnSpcReduction="20000"/>
          </a:bodyPr>
          <a:lstStyle/>
          <a:p>
            <a:r>
              <a:rPr lang="en-US" dirty="0"/>
              <a:t>Pamela L Shaw</a:t>
            </a:r>
            <a:r>
              <a:rPr lang="en-US" baseline="30000" dirty="0"/>
              <a:t>1</a:t>
            </a:r>
            <a:r>
              <a:rPr lang="en-US" dirty="0"/>
              <a:t> MSLIS, MS and </a:t>
            </a:r>
            <a:r>
              <a:rPr lang="en-US" dirty="0" err="1" smtClean="0"/>
              <a:t>Cunera</a:t>
            </a:r>
            <a:r>
              <a:rPr lang="en-US" dirty="0" smtClean="0"/>
              <a:t> M Buys</a:t>
            </a:r>
            <a:r>
              <a:rPr lang="en-US" baseline="30000" dirty="0" smtClean="0"/>
              <a:t>2</a:t>
            </a:r>
            <a:r>
              <a:rPr lang="en-US" dirty="0" smtClean="0"/>
              <a:t> </a:t>
            </a:r>
            <a:r>
              <a:rPr lang="en-US" dirty="0"/>
              <a:t>JD, MS, MSLIS </a:t>
            </a:r>
            <a:r>
              <a:rPr lang="en-US" dirty="0" smtClean="0"/>
              <a:t> </a:t>
            </a:r>
            <a:endParaRPr lang="en-US" dirty="0"/>
          </a:p>
        </p:txBody>
      </p:sp>
      <p:sp>
        <p:nvSpPr>
          <p:cNvPr id="60" name="Text Placeholder 59"/>
          <p:cNvSpPr>
            <a:spLocks noGrp="1"/>
          </p:cNvSpPr>
          <p:nvPr>
            <p:ph type="body" sz="quarter" idx="16"/>
          </p:nvPr>
        </p:nvSpPr>
        <p:spPr>
          <a:xfrm>
            <a:off x="4152869" y="1562100"/>
            <a:ext cx="24090662" cy="786382"/>
          </a:xfrm>
        </p:spPr>
        <p:txBody>
          <a:bodyPr>
            <a:normAutofit fontScale="85000" lnSpcReduction="20000"/>
          </a:bodyPr>
          <a:lstStyle/>
          <a:p>
            <a:pPr>
              <a:spcBef>
                <a:spcPts val="0"/>
              </a:spcBef>
            </a:pPr>
            <a:r>
              <a:rPr lang="en-US" sz="3200" dirty="0"/>
              <a:t>Galter Health Sciences Library</a:t>
            </a:r>
            <a:r>
              <a:rPr lang="en-US" sz="3200" baseline="30000" dirty="0"/>
              <a:t>1</a:t>
            </a:r>
            <a:r>
              <a:rPr lang="en-US" sz="3200" dirty="0"/>
              <a:t>, Northwestern University Clinical and Translational Sciences Institute (NUCATS)</a:t>
            </a:r>
            <a:r>
              <a:rPr lang="en-US" sz="3200" baseline="30000" dirty="0"/>
              <a:t>1</a:t>
            </a:r>
            <a:r>
              <a:rPr lang="en-US" sz="3200" dirty="0"/>
              <a:t>, </a:t>
            </a:r>
          </a:p>
          <a:p>
            <a:pPr>
              <a:spcBef>
                <a:spcPts val="0"/>
              </a:spcBef>
            </a:pPr>
            <a:r>
              <a:rPr lang="en-US" sz="3200" dirty="0"/>
              <a:t>Seeley G. </a:t>
            </a:r>
            <a:r>
              <a:rPr lang="en-US" sz="3200" dirty="0" err="1"/>
              <a:t>Mudd</a:t>
            </a:r>
            <a:r>
              <a:rPr lang="en-US" sz="3200" dirty="0"/>
              <a:t> Library</a:t>
            </a:r>
            <a:r>
              <a:rPr lang="en-US" sz="3200" baseline="30000" dirty="0"/>
              <a:t>2</a:t>
            </a:r>
            <a:r>
              <a:rPr lang="en-US" sz="3200" dirty="0"/>
              <a:t>, Feinberg School of Medicine</a:t>
            </a:r>
            <a:r>
              <a:rPr lang="en-US" sz="3200" baseline="30000" dirty="0"/>
              <a:t>1</a:t>
            </a:r>
            <a:r>
              <a:rPr lang="en-US" sz="3200" dirty="0"/>
              <a:t>, Northwestern University</a:t>
            </a:r>
            <a:r>
              <a:rPr lang="en-US" sz="3200" baseline="30000" dirty="0"/>
              <a:t>1 &amp; 2 </a:t>
            </a:r>
          </a:p>
        </p:txBody>
      </p:sp>
      <p:sp>
        <p:nvSpPr>
          <p:cNvPr id="61" name="Text Placeholder 60"/>
          <p:cNvSpPr>
            <a:spLocks noGrp="1"/>
          </p:cNvSpPr>
          <p:nvPr>
            <p:ph type="body" sz="quarter" idx="20"/>
          </p:nvPr>
        </p:nvSpPr>
        <p:spPr>
          <a:xfrm>
            <a:off x="223309" y="7005276"/>
            <a:ext cx="7256441" cy="672707"/>
          </a:xfrm>
        </p:spPr>
        <p:txBody>
          <a:bodyPr/>
          <a:lstStyle/>
          <a:p>
            <a:pPr algn="l"/>
            <a:r>
              <a:rPr lang="en-US" sz="3600" dirty="0"/>
              <a:t>Methods</a:t>
            </a:r>
          </a:p>
        </p:txBody>
      </p:sp>
      <p:sp>
        <p:nvSpPr>
          <p:cNvPr id="62" name="Text Placeholder 61"/>
          <p:cNvSpPr>
            <a:spLocks noGrp="1"/>
          </p:cNvSpPr>
          <p:nvPr>
            <p:ph type="body" sz="quarter" idx="21"/>
          </p:nvPr>
        </p:nvSpPr>
        <p:spPr>
          <a:xfrm>
            <a:off x="7697643" y="3175451"/>
            <a:ext cx="8529386" cy="4040973"/>
          </a:xfrm>
        </p:spPr>
        <p:txBody>
          <a:bodyPr>
            <a:normAutofit/>
          </a:bodyPr>
          <a:lstStyle/>
          <a:p>
            <a:pPr marL="321456" indent="-321456">
              <a:buFont typeface="Arial"/>
              <a:buChar char="•"/>
            </a:pPr>
            <a:r>
              <a:rPr lang="en-US" sz="2000" dirty="0"/>
              <a:t>831 responses; 788 completed the survey (response rate of 6.4%)</a:t>
            </a:r>
          </a:p>
        </p:txBody>
      </p:sp>
      <p:sp>
        <p:nvSpPr>
          <p:cNvPr id="63" name="Text Placeholder 62"/>
          <p:cNvSpPr>
            <a:spLocks noGrp="1"/>
          </p:cNvSpPr>
          <p:nvPr>
            <p:ph type="body" sz="quarter" idx="22"/>
          </p:nvPr>
        </p:nvSpPr>
        <p:spPr>
          <a:xfrm>
            <a:off x="7645981" y="2597573"/>
            <a:ext cx="8782545" cy="672707"/>
          </a:xfrm>
        </p:spPr>
        <p:txBody>
          <a:bodyPr/>
          <a:lstStyle/>
          <a:p>
            <a:r>
              <a:rPr lang="en-US" sz="3600" dirty="0"/>
              <a:t>Results - Demographics</a:t>
            </a:r>
          </a:p>
        </p:txBody>
      </p:sp>
      <p:sp>
        <p:nvSpPr>
          <p:cNvPr id="68" name="Text Placeholder 67"/>
          <p:cNvSpPr>
            <a:spLocks noGrp="1"/>
          </p:cNvSpPr>
          <p:nvPr>
            <p:ph type="body" sz="quarter" idx="27"/>
          </p:nvPr>
        </p:nvSpPr>
        <p:spPr>
          <a:xfrm>
            <a:off x="217235" y="13189049"/>
            <a:ext cx="7243949" cy="672707"/>
          </a:xfrm>
        </p:spPr>
        <p:txBody>
          <a:bodyPr/>
          <a:lstStyle/>
          <a:p>
            <a:r>
              <a:rPr lang="en-US" sz="3600" dirty="0"/>
              <a:t>References</a:t>
            </a:r>
          </a:p>
        </p:txBody>
      </p:sp>
      <p:sp>
        <p:nvSpPr>
          <p:cNvPr id="69" name="Text Placeholder 68"/>
          <p:cNvSpPr>
            <a:spLocks noGrp="1"/>
          </p:cNvSpPr>
          <p:nvPr>
            <p:ph type="body" sz="quarter" idx="28"/>
          </p:nvPr>
        </p:nvSpPr>
        <p:spPr>
          <a:xfrm>
            <a:off x="284076" y="13895120"/>
            <a:ext cx="7095308" cy="2010872"/>
          </a:xfrm>
          <a:solidFill>
            <a:schemeClr val="bg1">
              <a:alpha val="60000"/>
            </a:schemeClr>
          </a:solidFill>
        </p:spPr>
        <p:txBody>
          <a:bodyPr>
            <a:noAutofit/>
          </a:bodyPr>
          <a:lstStyle/>
          <a:p>
            <a:pPr marL="292608" indent="-292608">
              <a:lnSpc>
                <a:spcPct val="110000"/>
              </a:lnSpc>
              <a:spcBef>
                <a:spcPts val="0"/>
              </a:spcBef>
              <a:buFont typeface="+mj-lt"/>
              <a:buAutoNum type="arabicPeriod"/>
            </a:pPr>
            <a:r>
              <a:rPr lang="en-US" sz="1000" dirty="0" smtClean="0">
                <a:latin typeface="+mj-lt"/>
                <a:cs typeface="Trebuchet MS"/>
              </a:rPr>
              <a:t>National </a:t>
            </a:r>
            <a:r>
              <a:rPr lang="en-US" sz="1000" dirty="0">
                <a:latin typeface="+mj-lt"/>
                <a:cs typeface="Trebuchet MS"/>
              </a:rPr>
              <a:t>Science Foundation. </a:t>
            </a:r>
            <a:r>
              <a:rPr lang="en-US" sz="1000" i="1" dirty="0">
                <a:latin typeface="+mj-lt"/>
                <a:cs typeface="Trebuchet MS"/>
              </a:rPr>
              <a:t>NSF Data Management Plan Requirements</a:t>
            </a:r>
            <a:r>
              <a:rPr lang="en-US" sz="1000" dirty="0">
                <a:latin typeface="+mj-lt"/>
                <a:cs typeface="Trebuchet MS"/>
              </a:rPr>
              <a:t>. Available from: </a:t>
            </a:r>
            <a:r>
              <a:rPr lang="en-US" sz="1000" dirty="0">
                <a:latin typeface="+mj-lt"/>
                <a:cs typeface="Trebuchet MS"/>
                <a:hlinkClick r:id="rId3"/>
              </a:rPr>
              <a:t>http://www.nsf.gov/eng/general/dmp.jsp</a:t>
            </a:r>
            <a:r>
              <a:rPr lang="en-US" sz="1000" dirty="0">
                <a:latin typeface="+mj-lt"/>
                <a:cs typeface="Trebuchet MS"/>
              </a:rPr>
              <a:t> </a:t>
            </a:r>
            <a:endParaRPr lang="en-US" sz="1000" dirty="0" smtClean="0">
              <a:latin typeface="+mj-lt"/>
              <a:cs typeface="Trebuchet MS"/>
            </a:endParaRPr>
          </a:p>
          <a:p>
            <a:pPr marL="292608" indent="-292608">
              <a:lnSpc>
                <a:spcPct val="110000"/>
              </a:lnSpc>
              <a:spcBef>
                <a:spcPts val="0"/>
              </a:spcBef>
              <a:buAutoNum type="arabicPeriod"/>
            </a:pPr>
            <a:r>
              <a:rPr lang="en-US" sz="1000" dirty="0" smtClean="0">
                <a:latin typeface="+mj-lt"/>
                <a:cs typeface="Trebuchet MS"/>
              </a:rPr>
              <a:t>National </a:t>
            </a:r>
            <a:r>
              <a:rPr lang="en-US" sz="1000" dirty="0">
                <a:latin typeface="+mj-lt"/>
                <a:cs typeface="Trebuchet MS"/>
              </a:rPr>
              <a:t>Institutes of Health. </a:t>
            </a:r>
            <a:r>
              <a:rPr lang="en-US" sz="1000" i="1" dirty="0">
                <a:latin typeface="+mj-lt"/>
                <a:cs typeface="Trebuchet MS"/>
              </a:rPr>
              <a:t>NIH Data Sharing Policy</a:t>
            </a:r>
            <a:r>
              <a:rPr lang="en-US" sz="1000" dirty="0">
                <a:latin typeface="+mj-lt"/>
                <a:cs typeface="Trebuchet MS"/>
              </a:rPr>
              <a:t>. Available from: </a:t>
            </a:r>
            <a:r>
              <a:rPr lang="en-US" sz="1000" dirty="0">
                <a:latin typeface="+mj-lt"/>
                <a:cs typeface="Trebuchet MS"/>
                <a:hlinkClick r:id="rId4"/>
              </a:rPr>
              <a:t>http://grants.nih.gov/grants/policy/data_sharing/</a:t>
            </a:r>
            <a:r>
              <a:rPr lang="en-US" sz="1000" dirty="0">
                <a:latin typeface="+mj-lt"/>
                <a:cs typeface="Trebuchet MS"/>
              </a:rPr>
              <a:t> </a:t>
            </a:r>
            <a:endParaRPr lang="en-US" sz="1000" dirty="0" smtClean="0">
              <a:latin typeface="+mj-lt"/>
              <a:cs typeface="Trebuchet MS"/>
            </a:endParaRPr>
          </a:p>
          <a:p>
            <a:pPr marL="292608" indent="-292608">
              <a:lnSpc>
                <a:spcPct val="110000"/>
              </a:lnSpc>
              <a:spcBef>
                <a:spcPts val="0"/>
              </a:spcBef>
              <a:buAutoNum type="arabicPeriod"/>
            </a:pPr>
            <a:r>
              <a:rPr lang="en-US" sz="1000" dirty="0" smtClean="0">
                <a:latin typeface="+mj-lt"/>
                <a:cs typeface="Trebuchet MS"/>
              </a:rPr>
              <a:t>White House Office of Science and </a:t>
            </a:r>
            <a:r>
              <a:rPr lang="en-US" sz="1000" dirty="0">
                <a:latin typeface="+mj-lt"/>
                <a:cs typeface="Trebuchet MS"/>
              </a:rPr>
              <a:t>Technology Policy. </a:t>
            </a:r>
            <a:r>
              <a:rPr lang="en-US" sz="1000" i="1" dirty="0">
                <a:latin typeface="+mj-lt"/>
                <a:cs typeface="Trebuchet MS"/>
              </a:rPr>
              <a:t>Increasing Access to the Results of Federally Funded Scientific Research</a:t>
            </a:r>
            <a:r>
              <a:rPr lang="en-US" sz="1000" dirty="0">
                <a:latin typeface="+mj-lt"/>
                <a:cs typeface="Trebuchet MS"/>
              </a:rPr>
              <a:t> </a:t>
            </a:r>
            <a:r>
              <a:rPr lang="en-US" sz="1000" dirty="0" smtClean="0">
                <a:latin typeface="+mj-lt"/>
                <a:cs typeface="Trebuchet MS"/>
              </a:rPr>
              <a:t>. </a:t>
            </a:r>
            <a:r>
              <a:rPr lang="en-US" sz="1000" dirty="0">
                <a:latin typeface="+mj-lt"/>
                <a:cs typeface="Trebuchet MS"/>
              </a:rPr>
              <a:t>Available from: </a:t>
            </a:r>
            <a:r>
              <a:rPr lang="en-US" sz="1000" dirty="0">
                <a:latin typeface="+mj-lt"/>
                <a:cs typeface="Trebuchet MS"/>
                <a:hlinkClick r:id="rId5"/>
              </a:rPr>
              <a:t>http://</a:t>
            </a:r>
            <a:r>
              <a:rPr lang="en-US" sz="1000" dirty="0" err="1">
                <a:latin typeface="+mj-lt"/>
                <a:cs typeface="Trebuchet MS"/>
                <a:hlinkClick r:id="rId5"/>
              </a:rPr>
              <a:t>www.whitehouse.gov</a:t>
            </a:r>
            <a:r>
              <a:rPr lang="en-US" sz="1000" dirty="0">
                <a:latin typeface="+mj-lt"/>
                <a:cs typeface="Trebuchet MS"/>
                <a:hlinkClick r:id="rId5"/>
              </a:rPr>
              <a:t>/sites/default/files/microsites/</a:t>
            </a:r>
            <a:r>
              <a:rPr lang="en-US" sz="1000" dirty="0" err="1">
                <a:latin typeface="+mj-lt"/>
                <a:cs typeface="Trebuchet MS"/>
                <a:hlinkClick r:id="rId5"/>
              </a:rPr>
              <a:t>ostp</a:t>
            </a:r>
            <a:r>
              <a:rPr lang="en-US" sz="1000" dirty="0">
                <a:latin typeface="+mj-lt"/>
                <a:cs typeface="Trebuchet MS"/>
                <a:hlinkClick r:id="rId5"/>
              </a:rPr>
              <a:t>/ostp_public_access_memo_2013.</a:t>
            </a:r>
            <a:r>
              <a:rPr lang="en-US" sz="1000" dirty="0" smtClean="0">
                <a:latin typeface="+mj-lt"/>
                <a:cs typeface="Trebuchet MS"/>
                <a:hlinkClick r:id="rId5"/>
              </a:rPr>
              <a:t>pdf </a:t>
            </a:r>
            <a:endParaRPr lang="en-US" sz="1000" dirty="0">
              <a:latin typeface="+mj-lt"/>
              <a:cs typeface="Trebuchet MS"/>
            </a:endParaRPr>
          </a:p>
          <a:p>
            <a:pPr marL="292608" indent="-292608">
              <a:lnSpc>
                <a:spcPct val="110000"/>
              </a:lnSpc>
              <a:spcBef>
                <a:spcPts val="0"/>
              </a:spcBef>
              <a:buAutoNum type="arabicPeriod"/>
            </a:pPr>
            <a:r>
              <a:rPr lang="en-US" sz="1000" dirty="0" smtClean="0">
                <a:latin typeface="+mj-lt"/>
                <a:cs typeface="Trebuchet MS"/>
              </a:rPr>
              <a:t>White House OSTP. Memorandum update. </a:t>
            </a:r>
            <a:r>
              <a:rPr lang="en-US" sz="1000" dirty="0">
                <a:latin typeface="+mj-lt"/>
                <a:cs typeface="Trebuchet MS"/>
              </a:rPr>
              <a:t>Available from: </a:t>
            </a:r>
            <a:r>
              <a:rPr lang="en-US" sz="1000" dirty="0">
                <a:latin typeface="+mj-lt"/>
                <a:cs typeface="Trebuchet MS"/>
                <a:hlinkClick r:id="rId6"/>
              </a:rPr>
              <a:t>http://www.whitehouse.gov/sites/default/files/microsites/ostp/OpenAccess_March-2014.</a:t>
            </a:r>
            <a:r>
              <a:rPr lang="en-US" sz="1000" dirty="0" smtClean="0">
                <a:latin typeface="+mj-lt"/>
                <a:cs typeface="Trebuchet MS"/>
                <a:hlinkClick r:id="rId6"/>
              </a:rPr>
              <a:t>pdf</a:t>
            </a:r>
            <a:endParaRPr lang="en-US" sz="1000" dirty="0" smtClean="0">
              <a:latin typeface="+mj-lt"/>
              <a:cs typeface="Trebuchet MS"/>
            </a:endParaRPr>
          </a:p>
          <a:p>
            <a:pPr marL="292608" indent="-292608">
              <a:lnSpc>
                <a:spcPct val="110000"/>
              </a:lnSpc>
              <a:spcBef>
                <a:spcPts val="0"/>
              </a:spcBef>
              <a:buAutoNum type="arabicPeriod"/>
            </a:pPr>
            <a:r>
              <a:rPr lang="en-US" sz="1000" dirty="0" err="1">
                <a:latin typeface="+mj-lt"/>
              </a:rPr>
              <a:t>Tenopir</a:t>
            </a:r>
            <a:r>
              <a:rPr lang="en-US" sz="1000" dirty="0">
                <a:latin typeface="+mj-lt"/>
              </a:rPr>
              <a:t>, C., et al., Data </a:t>
            </a:r>
            <a:r>
              <a:rPr lang="en-US" sz="1000" dirty="0" smtClean="0">
                <a:latin typeface="+mj-lt"/>
              </a:rPr>
              <a:t>sharing </a:t>
            </a:r>
            <a:r>
              <a:rPr lang="en-US" sz="1000" dirty="0">
                <a:latin typeface="+mj-lt"/>
              </a:rPr>
              <a:t>by </a:t>
            </a:r>
            <a:r>
              <a:rPr lang="en-US" sz="1000" dirty="0" smtClean="0">
                <a:latin typeface="+mj-lt"/>
              </a:rPr>
              <a:t>scientists</a:t>
            </a:r>
            <a:r>
              <a:rPr lang="en-US" sz="1000" dirty="0">
                <a:latin typeface="+mj-lt"/>
              </a:rPr>
              <a:t>: Practices and </a:t>
            </a:r>
            <a:r>
              <a:rPr lang="en-US" sz="1000" dirty="0" smtClean="0">
                <a:latin typeface="+mj-lt"/>
              </a:rPr>
              <a:t>perceptions</a:t>
            </a:r>
            <a:r>
              <a:rPr lang="en-US" sz="1000" i="1" dirty="0">
                <a:latin typeface="+mj-lt"/>
              </a:rPr>
              <a:t>.</a:t>
            </a:r>
            <a:r>
              <a:rPr lang="en-US" sz="1000" dirty="0">
                <a:latin typeface="+mj-lt"/>
              </a:rPr>
              <a:t> </a:t>
            </a:r>
            <a:r>
              <a:rPr lang="en-US" sz="1000" i="1" dirty="0" err="1">
                <a:latin typeface="+mj-lt"/>
              </a:rPr>
              <a:t>PLoS</a:t>
            </a:r>
            <a:r>
              <a:rPr lang="en-US" sz="1000" i="1" dirty="0">
                <a:latin typeface="+mj-lt"/>
              </a:rPr>
              <a:t> One</a:t>
            </a:r>
            <a:r>
              <a:rPr lang="en-US" sz="1000" dirty="0">
                <a:latin typeface="+mj-lt"/>
              </a:rPr>
              <a:t>, 2011. </a:t>
            </a:r>
            <a:r>
              <a:rPr lang="en-US" sz="1000" b="1" dirty="0">
                <a:latin typeface="+mj-lt"/>
              </a:rPr>
              <a:t>6</a:t>
            </a:r>
            <a:r>
              <a:rPr lang="en-US" sz="1000" dirty="0">
                <a:latin typeface="+mj-lt"/>
              </a:rPr>
              <a:t>(6): p. e21101. </a:t>
            </a:r>
            <a:endParaRPr lang="en-US" sz="1000" dirty="0" smtClean="0">
              <a:latin typeface="+mj-lt"/>
            </a:endParaRPr>
          </a:p>
          <a:p>
            <a:pPr marL="292608" indent="-292608">
              <a:lnSpc>
                <a:spcPct val="110000"/>
              </a:lnSpc>
              <a:spcBef>
                <a:spcPts val="0"/>
              </a:spcBef>
              <a:buAutoNum type="arabicPeriod"/>
            </a:pPr>
            <a:r>
              <a:rPr lang="en-US" sz="1000" dirty="0" err="1">
                <a:latin typeface="+mj-lt"/>
              </a:rPr>
              <a:t>Soehner</a:t>
            </a:r>
            <a:r>
              <a:rPr lang="en-US" sz="1000" dirty="0">
                <a:latin typeface="+mj-lt"/>
              </a:rPr>
              <a:t>, C., C. </a:t>
            </a:r>
            <a:r>
              <a:rPr lang="en-US" sz="1000" dirty="0" err="1">
                <a:latin typeface="+mj-lt"/>
              </a:rPr>
              <a:t>Steeves</a:t>
            </a:r>
            <a:r>
              <a:rPr lang="en-US" sz="1000" dirty="0">
                <a:latin typeface="+mj-lt"/>
              </a:rPr>
              <a:t>, and J. Ward, e-Science and data support services: a survey of ARL member</a:t>
            </a:r>
            <a:r>
              <a:rPr lang="en-US" sz="1000" i="1" dirty="0">
                <a:latin typeface="+mj-lt"/>
              </a:rPr>
              <a:t>s</a:t>
            </a:r>
            <a:r>
              <a:rPr lang="en-US" sz="1000" dirty="0">
                <a:latin typeface="+mj-lt"/>
              </a:rPr>
              <a:t>, in </a:t>
            </a:r>
            <a:r>
              <a:rPr lang="en-US" sz="1000" i="1" dirty="0">
                <a:latin typeface="+mj-lt"/>
              </a:rPr>
              <a:t>International Association of Scientific and Technological University Libraries, 31st Annual Conference </a:t>
            </a:r>
            <a:r>
              <a:rPr lang="en-US" sz="1000" dirty="0">
                <a:latin typeface="+mj-lt"/>
              </a:rPr>
              <a:t>2010: Purdue University, West Lafayette, Indiana. </a:t>
            </a:r>
            <a:endParaRPr lang="en-US" sz="1000" dirty="0">
              <a:latin typeface="+mj-lt"/>
              <a:cs typeface="Trebuchet MS"/>
            </a:endParaRPr>
          </a:p>
        </p:txBody>
      </p:sp>
      <p:sp>
        <p:nvSpPr>
          <p:cNvPr id="72" name="Text Placeholder 71"/>
          <p:cNvSpPr>
            <a:spLocks noGrp="1"/>
          </p:cNvSpPr>
          <p:nvPr>
            <p:ph type="body" sz="quarter" idx="95"/>
          </p:nvPr>
        </p:nvSpPr>
        <p:spPr/>
        <p:txBody>
          <a:bodyPr/>
          <a:lstStyle/>
          <a:p>
            <a:endParaRPr lang="en-US"/>
          </a:p>
        </p:txBody>
      </p:sp>
      <p:sp>
        <p:nvSpPr>
          <p:cNvPr id="74" name="Text Placeholder 73"/>
          <p:cNvSpPr>
            <a:spLocks noGrp="1"/>
          </p:cNvSpPr>
          <p:nvPr>
            <p:ph type="body" sz="quarter" idx="107"/>
          </p:nvPr>
        </p:nvSpPr>
        <p:spPr/>
        <p:txBody>
          <a:bodyPr/>
          <a:lstStyle/>
          <a:p>
            <a:endParaRPr lang="en-US"/>
          </a:p>
        </p:txBody>
      </p:sp>
      <p:sp>
        <p:nvSpPr>
          <p:cNvPr id="76" name="Text Placeholder 75"/>
          <p:cNvSpPr>
            <a:spLocks noGrp="1"/>
          </p:cNvSpPr>
          <p:nvPr>
            <p:ph type="body" sz="quarter" idx="116"/>
          </p:nvPr>
        </p:nvSpPr>
        <p:spPr/>
        <p:txBody>
          <a:bodyPr/>
          <a:lstStyle/>
          <a:p>
            <a:endParaRPr lang="en-US"/>
          </a:p>
        </p:txBody>
      </p:sp>
      <p:sp>
        <p:nvSpPr>
          <p:cNvPr id="77" name="Text Placeholder 76"/>
          <p:cNvSpPr>
            <a:spLocks noGrp="1"/>
          </p:cNvSpPr>
          <p:nvPr>
            <p:ph type="body" sz="quarter" idx="117"/>
          </p:nvPr>
        </p:nvSpPr>
        <p:spPr/>
        <p:txBody>
          <a:bodyPr/>
          <a:lstStyle/>
          <a:p>
            <a:endParaRPr lang="en-US"/>
          </a:p>
        </p:txBody>
      </p:sp>
      <p:sp>
        <p:nvSpPr>
          <p:cNvPr id="78" name="Text Placeholder 77"/>
          <p:cNvSpPr>
            <a:spLocks noGrp="1"/>
          </p:cNvSpPr>
          <p:nvPr>
            <p:ph type="body" sz="quarter" idx="118"/>
          </p:nvPr>
        </p:nvSpPr>
        <p:spPr/>
        <p:txBody>
          <a:bodyPr/>
          <a:lstStyle/>
          <a:p>
            <a:endParaRPr lang="en-US"/>
          </a:p>
        </p:txBody>
      </p:sp>
      <p:sp>
        <p:nvSpPr>
          <p:cNvPr id="79" name="Text Placeholder 78"/>
          <p:cNvSpPr>
            <a:spLocks noGrp="1"/>
          </p:cNvSpPr>
          <p:nvPr>
            <p:ph type="body" sz="quarter" idx="119"/>
          </p:nvPr>
        </p:nvSpPr>
        <p:spPr/>
        <p:txBody>
          <a:bodyPr/>
          <a:lstStyle/>
          <a:p>
            <a:endParaRPr lang="en-US"/>
          </a:p>
        </p:txBody>
      </p:sp>
      <p:sp>
        <p:nvSpPr>
          <p:cNvPr id="80" name="Text Placeholder 79"/>
          <p:cNvSpPr>
            <a:spLocks noGrp="1"/>
          </p:cNvSpPr>
          <p:nvPr>
            <p:ph type="body" sz="quarter" idx="120"/>
          </p:nvPr>
        </p:nvSpPr>
        <p:spPr/>
        <p:txBody>
          <a:bodyPr/>
          <a:lstStyle/>
          <a:p>
            <a:endParaRPr lang="en-US"/>
          </a:p>
        </p:txBody>
      </p:sp>
      <p:sp>
        <p:nvSpPr>
          <p:cNvPr id="81" name="Text Placeholder 80"/>
          <p:cNvSpPr>
            <a:spLocks noGrp="1"/>
          </p:cNvSpPr>
          <p:nvPr>
            <p:ph type="body" sz="quarter" idx="121"/>
          </p:nvPr>
        </p:nvSpPr>
        <p:spPr/>
        <p:txBody>
          <a:bodyPr/>
          <a:lstStyle/>
          <a:p>
            <a:endParaRPr lang="en-US"/>
          </a:p>
        </p:txBody>
      </p:sp>
      <p:sp>
        <p:nvSpPr>
          <p:cNvPr id="82" name="Text Placeholder 81"/>
          <p:cNvSpPr>
            <a:spLocks noGrp="1"/>
          </p:cNvSpPr>
          <p:nvPr>
            <p:ph type="body" sz="quarter" idx="122"/>
          </p:nvPr>
        </p:nvSpPr>
        <p:spPr/>
        <p:txBody>
          <a:bodyPr/>
          <a:lstStyle/>
          <a:p>
            <a:endParaRPr lang="en-US"/>
          </a:p>
        </p:txBody>
      </p:sp>
      <p:sp>
        <p:nvSpPr>
          <p:cNvPr id="83" name="Text Placeholder 82"/>
          <p:cNvSpPr>
            <a:spLocks noGrp="1"/>
          </p:cNvSpPr>
          <p:nvPr>
            <p:ph type="body" sz="quarter" idx="123"/>
          </p:nvPr>
        </p:nvSpPr>
        <p:spPr/>
        <p:txBody>
          <a:bodyPr/>
          <a:lstStyle/>
          <a:p>
            <a:endParaRPr lang="en-US"/>
          </a:p>
        </p:txBody>
      </p:sp>
      <p:sp>
        <p:nvSpPr>
          <p:cNvPr id="84" name="Text Placeholder 83"/>
          <p:cNvSpPr>
            <a:spLocks noGrp="1"/>
          </p:cNvSpPr>
          <p:nvPr>
            <p:ph type="body" sz="quarter" idx="124"/>
          </p:nvPr>
        </p:nvSpPr>
        <p:spPr/>
        <p:txBody>
          <a:bodyPr/>
          <a:lstStyle/>
          <a:p>
            <a:endParaRPr lang="en-US"/>
          </a:p>
        </p:txBody>
      </p:sp>
      <p:sp>
        <p:nvSpPr>
          <p:cNvPr id="85" name="Text Placeholder 84"/>
          <p:cNvSpPr>
            <a:spLocks noGrp="1"/>
          </p:cNvSpPr>
          <p:nvPr>
            <p:ph type="body" sz="quarter" idx="125"/>
          </p:nvPr>
        </p:nvSpPr>
        <p:spPr/>
        <p:txBody>
          <a:bodyPr/>
          <a:lstStyle/>
          <a:p>
            <a:endParaRPr lang="en-US"/>
          </a:p>
        </p:txBody>
      </p:sp>
      <p:sp>
        <p:nvSpPr>
          <p:cNvPr id="96" name="Text Placeholder 95"/>
          <p:cNvSpPr>
            <a:spLocks noGrp="1"/>
          </p:cNvSpPr>
          <p:nvPr>
            <p:ph type="body" sz="quarter" idx="136"/>
          </p:nvPr>
        </p:nvSpPr>
        <p:spPr/>
        <p:txBody>
          <a:bodyPr/>
          <a:lstStyle/>
          <a:p>
            <a:endParaRPr lang="en-US"/>
          </a:p>
        </p:txBody>
      </p:sp>
      <p:sp>
        <p:nvSpPr>
          <p:cNvPr id="97" name="Text Placeholder 96"/>
          <p:cNvSpPr>
            <a:spLocks noGrp="1"/>
          </p:cNvSpPr>
          <p:nvPr>
            <p:ph type="body" sz="quarter" idx="137"/>
          </p:nvPr>
        </p:nvSpPr>
        <p:spPr/>
        <p:txBody>
          <a:bodyPr/>
          <a:lstStyle/>
          <a:p>
            <a:endParaRPr lang="en-US"/>
          </a:p>
        </p:txBody>
      </p:sp>
      <p:sp>
        <p:nvSpPr>
          <p:cNvPr id="98" name="Text Placeholder 97"/>
          <p:cNvSpPr>
            <a:spLocks noGrp="1"/>
          </p:cNvSpPr>
          <p:nvPr>
            <p:ph type="body" sz="quarter" idx="138"/>
          </p:nvPr>
        </p:nvSpPr>
        <p:spPr/>
        <p:txBody>
          <a:bodyPr/>
          <a:lstStyle/>
          <a:p>
            <a:endParaRPr lang="en-US"/>
          </a:p>
        </p:txBody>
      </p:sp>
      <p:sp>
        <p:nvSpPr>
          <p:cNvPr id="99" name="Text Placeholder 98"/>
          <p:cNvSpPr>
            <a:spLocks noGrp="1"/>
          </p:cNvSpPr>
          <p:nvPr>
            <p:ph type="body" sz="quarter" idx="139"/>
          </p:nvPr>
        </p:nvSpPr>
        <p:spPr/>
        <p:txBody>
          <a:bodyPr/>
          <a:lstStyle/>
          <a:p>
            <a:endParaRPr lang="en-US"/>
          </a:p>
        </p:txBody>
      </p:sp>
      <p:sp>
        <p:nvSpPr>
          <p:cNvPr id="100" name="Text Placeholder 99"/>
          <p:cNvSpPr>
            <a:spLocks noGrp="1"/>
          </p:cNvSpPr>
          <p:nvPr>
            <p:ph type="body" sz="quarter" idx="140"/>
          </p:nvPr>
        </p:nvSpPr>
        <p:spPr/>
        <p:txBody>
          <a:bodyPr/>
          <a:lstStyle/>
          <a:p>
            <a:endParaRPr lang="en-US"/>
          </a:p>
        </p:txBody>
      </p:sp>
      <p:sp>
        <p:nvSpPr>
          <p:cNvPr id="101" name="Text Placeholder 100"/>
          <p:cNvSpPr>
            <a:spLocks noGrp="1"/>
          </p:cNvSpPr>
          <p:nvPr>
            <p:ph type="body" sz="quarter" idx="141"/>
          </p:nvPr>
        </p:nvSpPr>
        <p:spPr/>
        <p:txBody>
          <a:bodyPr/>
          <a:lstStyle/>
          <a:p>
            <a:endParaRPr lang="en-US"/>
          </a:p>
        </p:txBody>
      </p:sp>
      <p:sp>
        <p:nvSpPr>
          <p:cNvPr id="102" name="Text Placeholder 101"/>
          <p:cNvSpPr>
            <a:spLocks noGrp="1"/>
          </p:cNvSpPr>
          <p:nvPr>
            <p:ph type="body" sz="quarter" idx="142"/>
          </p:nvPr>
        </p:nvSpPr>
        <p:spPr/>
        <p:txBody>
          <a:bodyPr/>
          <a:lstStyle/>
          <a:p>
            <a:endParaRPr lang="en-US"/>
          </a:p>
        </p:txBody>
      </p:sp>
      <p:sp>
        <p:nvSpPr>
          <p:cNvPr id="103" name="Text Placeholder 102"/>
          <p:cNvSpPr>
            <a:spLocks noGrp="1"/>
          </p:cNvSpPr>
          <p:nvPr>
            <p:ph type="body" sz="quarter" idx="143"/>
          </p:nvPr>
        </p:nvSpPr>
        <p:spPr/>
        <p:txBody>
          <a:bodyPr/>
          <a:lstStyle/>
          <a:p>
            <a:endParaRPr lang="en-US"/>
          </a:p>
        </p:txBody>
      </p:sp>
      <p:sp>
        <p:nvSpPr>
          <p:cNvPr id="104" name="Text Placeholder 103"/>
          <p:cNvSpPr>
            <a:spLocks noGrp="1"/>
          </p:cNvSpPr>
          <p:nvPr>
            <p:ph type="body" sz="quarter" idx="144"/>
          </p:nvPr>
        </p:nvSpPr>
        <p:spPr/>
        <p:txBody>
          <a:bodyPr/>
          <a:lstStyle/>
          <a:p>
            <a:endParaRPr lang="en-US"/>
          </a:p>
        </p:txBody>
      </p:sp>
      <p:sp>
        <p:nvSpPr>
          <p:cNvPr id="105" name="Text Placeholder 104"/>
          <p:cNvSpPr>
            <a:spLocks noGrp="1"/>
          </p:cNvSpPr>
          <p:nvPr>
            <p:ph type="body" sz="quarter" idx="145"/>
          </p:nvPr>
        </p:nvSpPr>
        <p:spPr/>
        <p:txBody>
          <a:bodyPr/>
          <a:lstStyle/>
          <a:p>
            <a:endParaRPr lang="en-US"/>
          </a:p>
        </p:txBody>
      </p:sp>
      <p:sp>
        <p:nvSpPr>
          <p:cNvPr id="106" name="Text Placeholder 105"/>
          <p:cNvSpPr>
            <a:spLocks noGrp="1"/>
          </p:cNvSpPr>
          <p:nvPr>
            <p:ph type="body" sz="quarter" idx="146"/>
          </p:nvPr>
        </p:nvSpPr>
        <p:spPr/>
        <p:txBody>
          <a:bodyPr/>
          <a:lstStyle/>
          <a:p>
            <a:endParaRPr lang="en-US"/>
          </a:p>
        </p:txBody>
      </p:sp>
      <p:sp>
        <p:nvSpPr>
          <p:cNvPr id="107" name="Text Placeholder 106"/>
          <p:cNvSpPr>
            <a:spLocks noGrp="1"/>
          </p:cNvSpPr>
          <p:nvPr>
            <p:ph type="body" sz="quarter" idx="147"/>
          </p:nvPr>
        </p:nvSpPr>
        <p:spPr/>
        <p:txBody>
          <a:bodyPr/>
          <a:lstStyle/>
          <a:p>
            <a:endParaRPr lang="en-US"/>
          </a:p>
        </p:txBody>
      </p:sp>
      <p:sp>
        <p:nvSpPr>
          <p:cNvPr id="108" name="Text Placeholder 107"/>
          <p:cNvSpPr>
            <a:spLocks noGrp="1"/>
          </p:cNvSpPr>
          <p:nvPr>
            <p:ph type="body" sz="quarter" idx="148"/>
          </p:nvPr>
        </p:nvSpPr>
        <p:spPr/>
        <p:txBody>
          <a:bodyPr/>
          <a:lstStyle/>
          <a:p>
            <a:endParaRPr lang="en-US"/>
          </a:p>
        </p:txBody>
      </p:sp>
      <p:sp>
        <p:nvSpPr>
          <p:cNvPr id="109" name="Text Placeholder 108"/>
          <p:cNvSpPr>
            <a:spLocks noGrp="1"/>
          </p:cNvSpPr>
          <p:nvPr>
            <p:ph type="body" sz="quarter" idx="149"/>
          </p:nvPr>
        </p:nvSpPr>
        <p:spPr/>
        <p:txBody>
          <a:bodyPr/>
          <a:lstStyle/>
          <a:p>
            <a:endParaRPr lang="en-US"/>
          </a:p>
        </p:txBody>
      </p:sp>
      <p:sp>
        <p:nvSpPr>
          <p:cNvPr id="110" name="Text Placeholder 62"/>
          <p:cNvSpPr txBox="1">
            <a:spLocks/>
          </p:cNvSpPr>
          <p:nvPr/>
        </p:nvSpPr>
        <p:spPr>
          <a:xfrm>
            <a:off x="7645980" y="9168444"/>
            <a:ext cx="8782546" cy="672707"/>
          </a:xfrm>
          <a:prstGeom prst="rect">
            <a:avLst/>
          </a:prstGeom>
          <a:solidFill>
            <a:srgbClr val="520063"/>
          </a:solidFill>
        </p:spPr>
        <p:txBody>
          <a:bodyPr wrap="square" lIns="58778" tIns="58778" rIns="58778" bIns="58778" anchor="ctr" anchorCtr="0">
            <a:spAutoFit/>
          </a:bodyPr>
          <a:lstStyle>
            <a:lvl1pPr marL="940479" indent="-940479" algn="ctr" defTabSz="2507943" rtl="0" eaLnBrk="1" latinLnBrk="0" hangingPunct="1">
              <a:spcBef>
                <a:spcPct val="20000"/>
              </a:spcBef>
              <a:buFont typeface="Arial" pitchFamily="34" charset="0"/>
              <a:buNone/>
              <a:defRPr sz="2100" b="1" kern="1200" baseline="0">
                <a:solidFill>
                  <a:schemeClr val="bg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a:lstStyle>
          <a:p>
            <a:r>
              <a:rPr lang="en-US" sz="3600" dirty="0"/>
              <a:t>Results – Data Types &amp; Storage Size</a:t>
            </a:r>
          </a:p>
        </p:txBody>
      </p:sp>
      <p:sp>
        <p:nvSpPr>
          <p:cNvPr id="75" name="Text Placeholder 62"/>
          <p:cNvSpPr>
            <a:spLocks noGrp="1"/>
          </p:cNvSpPr>
          <p:nvPr>
            <p:ph type="body" sz="quarter" idx="22"/>
          </p:nvPr>
        </p:nvSpPr>
        <p:spPr>
          <a:xfrm>
            <a:off x="16603163" y="2601522"/>
            <a:ext cx="8776859" cy="672707"/>
          </a:xfrm>
          <a:solidFill>
            <a:srgbClr val="520063"/>
          </a:solidFill>
        </p:spPr>
        <p:txBody>
          <a:bodyPr/>
          <a:lstStyle/>
          <a:p>
            <a:r>
              <a:rPr lang="en-US" sz="3600" dirty="0"/>
              <a:t>Results –  Data Retention</a:t>
            </a:r>
          </a:p>
        </p:txBody>
      </p:sp>
      <p:sp>
        <p:nvSpPr>
          <p:cNvPr id="86" name="Text Placeholder 62"/>
          <p:cNvSpPr>
            <a:spLocks noGrp="1"/>
          </p:cNvSpPr>
          <p:nvPr>
            <p:ph type="body" sz="quarter" idx="22"/>
          </p:nvPr>
        </p:nvSpPr>
        <p:spPr>
          <a:xfrm>
            <a:off x="16588062" y="11122735"/>
            <a:ext cx="8771135" cy="672707"/>
          </a:xfrm>
        </p:spPr>
        <p:txBody>
          <a:bodyPr/>
          <a:lstStyle/>
          <a:p>
            <a:r>
              <a:rPr lang="en-US" sz="3600" dirty="0"/>
              <a:t>Results – Data Storage </a:t>
            </a:r>
            <a:r>
              <a:rPr lang="en-US" sz="3600" dirty="0" smtClean="0"/>
              <a:t>Location by School</a:t>
            </a:r>
            <a:endParaRPr lang="en-US" sz="3600" dirty="0"/>
          </a:p>
        </p:txBody>
      </p:sp>
      <p:sp>
        <p:nvSpPr>
          <p:cNvPr id="66" name="Text Placeholder 62"/>
          <p:cNvSpPr>
            <a:spLocks noGrp="1"/>
          </p:cNvSpPr>
          <p:nvPr>
            <p:ph type="body" sz="quarter" idx="22"/>
          </p:nvPr>
        </p:nvSpPr>
        <p:spPr>
          <a:xfrm>
            <a:off x="25538637" y="2583025"/>
            <a:ext cx="7139725" cy="1226700"/>
          </a:xfrm>
          <a:effectLst/>
        </p:spPr>
        <p:txBody>
          <a:bodyPr/>
          <a:lstStyle/>
          <a:p>
            <a:pPr marL="0" indent="0"/>
            <a:r>
              <a:rPr lang="en-US" sz="3600" dirty="0"/>
              <a:t>Disciplinary Perceptions of </a:t>
            </a:r>
            <a:r>
              <a:rPr lang="en-US" sz="3600" dirty="0" smtClean="0"/>
              <a:t>Data &amp; Data Services</a:t>
            </a:r>
            <a:endParaRPr lang="en-US" sz="3600" dirty="0"/>
          </a:p>
        </p:txBody>
      </p:sp>
      <p:pic>
        <p:nvPicPr>
          <p:cNvPr id="10" name="Picture 9" descr="Feinberg Logo_White.ep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64533" y="1153240"/>
            <a:ext cx="3592555" cy="1195242"/>
          </a:xfrm>
          <a:prstGeom prst="rect">
            <a:avLst/>
          </a:prstGeom>
        </p:spPr>
      </p:pic>
      <p:graphicFrame>
        <p:nvGraphicFramePr>
          <p:cNvPr id="93" name="Chart 92"/>
          <p:cNvGraphicFramePr>
            <a:graphicFrameLocks/>
          </p:cNvGraphicFramePr>
          <p:nvPr>
            <p:extLst>
              <p:ext uri="{D42A27DB-BD31-4B8C-83A1-F6EECF244321}">
                <p14:modId xmlns:p14="http://schemas.microsoft.com/office/powerpoint/2010/main" val="1372081614"/>
              </p:ext>
            </p:extLst>
          </p:nvPr>
        </p:nvGraphicFramePr>
        <p:xfrm>
          <a:off x="8316692" y="3761024"/>
          <a:ext cx="7284822" cy="308525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p:cNvSpPr txBox="1"/>
          <p:nvPr/>
        </p:nvSpPr>
        <p:spPr>
          <a:xfrm>
            <a:off x="30384355" y="362848"/>
            <a:ext cx="207750" cy="957955"/>
          </a:xfrm>
          <a:prstGeom prst="rect">
            <a:avLst/>
          </a:prstGeom>
          <a:noFill/>
        </p:spPr>
        <p:txBody>
          <a:bodyPr wrap="none" lIns="102866" tIns="51433" rIns="102866" bIns="51433" rtlCol="0">
            <a:spAutoFit/>
          </a:bodyPr>
          <a:lstStyle/>
          <a:p>
            <a:endParaRPr lang="en-US" dirty="0"/>
          </a:p>
        </p:txBody>
      </p:sp>
      <p:sp>
        <p:nvSpPr>
          <p:cNvPr id="22" name="TextBox 21"/>
          <p:cNvSpPr txBox="1"/>
          <p:nvPr/>
        </p:nvSpPr>
        <p:spPr>
          <a:xfrm>
            <a:off x="7697644" y="6775651"/>
            <a:ext cx="8111616" cy="657872"/>
          </a:xfrm>
          <a:prstGeom prst="rect">
            <a:avLst/>
          </a:prstGeom>
          <a:noFill/>
        </p:spPr>
        <p:txBody>
          <a:bodyPr wrap="square" lIns="102866" tIns="51433" rIns="102866" bIns="51433" rtlCol="0">
            <a:spAutoFit/>
          </a:bodyPr>
          <a:lstStyle/>
          <a:p>
            <a:pPr marL="385747" indent="-385747">
              <a:buFont typeface="Arial"/>
              <a:buChar char="•"/>
            </a:pPr>
            <a:r>
              <a:rPr lang="en-US" sz="1800" dirty="0">
                <a:latin typeface="Trebuchet MS"/>
                <a:cs typeface="Trebuchet MS"/>
              </a:rPr>
              <a:t>Representatives from 159 different departments responded to the survey, with the department of chemistry the largest respondent</a:t>
            </a:r>
          </a:p>
        </p:txBody>
      </p:sp>
      <p:graphicFrame>
        <p:nvGraphicFramePr>
          <p:cNvPr id="70" name="Chart 69"/>
          <p:cNvGraphicFramePr>
            <a:graphicFrameLocks/>
          </p:cNvGraphicFramePr>
          <p:nvPr>
            <p:extLst>
              <p:ext uri="{D42A27DB-BD31-4B8C-83A1-F6EECF244321}">
                <p14:modId xmlns:p14="http://schemas.microsoft.com/office/powerpoint/2010/main" val="245022143"/>
              </p:ext>
            </p:extLst>
          </p:nvPr>
        </p:nvGraphicFramePr>
        <p:xfrm>
          <a:off x="8214262" y="7470842"/>
          <a:ext cx="7336008" cy="175564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88" name="Chart 87"/>
          <p:cNvGraphicFramePr>
            <a:graphicFrameLocks/>
          </p:cNvGraphicFramePr>
          <p:nvPr>
            <p:extLst>
              <p:ext uri="{D42A27DB-BD31-4B8C-83A1-F6EECF244321}">
                <p14:modId xmlns:p14="http://schemas.microsoft.com/office/powerpoint/2010/main" val="2884985689"/>
              </p:ext>
            </p:extLst>
          </p:nvPr>
        </p:nvGraphicFramePr>
        <p:xfrm>
          <a:off x="8740886" y="9801537"/>
          <a:ext cx="7463372" cy="302963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71" name="Chart 70"/>
          <p:cNvGraphicFramePr>
            <a:graphicFrameLocks/>
          </p:cNvGraphicFramePr>
          <p:nvPr>
            <p:extLst>
              <p:ext uri="{D42A27DB-BD31-4B8C-83A1-F6EECF244321}">
                <p14:modId xmlns:p14="http://schemas.microsoft.com/office/powerpoint/2010/main" val="4248599672"/>
              </p:ext>
            </p:extLst>
          </p:nvPr>
        </p:nvGraphicFramePr>
        <p:xfrm>
          <a:off x="9642451" y="12775143"/>
          <a:ext cx="7067522" cy="3048124"/>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p:cNvSpPr txBox="1"/>
          <p:nvPr/>
        </p:nvSpPr>
        <p:spPr>
          <a:xfrm>
            <a:off x="7771381" y="12969375"/>
            <a:ext cx="2045308" cy="2704583"/>
          </a:xfrm>
          <a:prstGeom prst="rect">
            <a:avLst/>
          </a:prstGeom>
          <a:noFill/>
        </p:spPr>
        <p:txBody>
          <a:bodyPr wrap="square" lIns="102866" tIns="51433" rIns="102866" bIns="51433" rtlCol="0">
            <a:spAutoFit/>
          </a:bodyPr>
          <a:lstStyle/>
          <a:p>
            <a:r>
              <a:rPr lang="en-US" sz="1300" dirty="0">
                <a:latin typeface="Trebuchet MS"/>
                <a:cs typeface="Trebuchet MS"/>
              </a:rPr>
              <a:t>The numbers in the “Don’t know” category of this chart suggest that the individuals who may spend the most time generating and working with data (research staff and graduate students) may not have as clear a concept of the cumulative data storage needs for projects</a:t>
            </a:r>
          </a:p>
        </p:txBody>
      </p:sp>
      <p:graphicFrame>
        <p:nvGraphicFramePr>
          <p:cNvPr id="67" name="Chart 66"/>
          <p:cNvGraphicFramePr>
            <a:graphicFrameLocks/>
          </p:cNvGraphicFramePr>
          <p:nvPr>
            <p:extLst>
              <p:ext uri="{D42A27DB-BD31-4B8C-83A1-F6EECF244321}">
                <p14:modId xmlns:p14="http://schemas.microsoft.com/office/powerpoint/2010/main" val="3526596552"/>
              </p:ext>
            </p:extLst>
          </p:nvPr>
        </p:nvGraphicFramePr>
        <p:xfrm>
          <a:off x="16833603" y="7084755"/>
          <a:ext cx="3665692" cy="2089151"/>
        </p:xfrm>
        <a:graphic>
          <a:graphicData uri="http://schemas.openxmlformats.org/drawingml/2006/chart">
            <c:chart xmlns:c="http://schemas.openxmlformats.org/drawingml/2006/chart" xmlns:r="http://schemas.openxmlformats.org/officeDocument/2006/relationships" r:id="rId12"/>
          </a:graphicData>
        </a:graphic>
      </p:graphicFrame>
      <p:sp>
        <p:nvSpPr>
          <p:cNvPr id="90" name="TextBox 89"/>
          <p:cNvSpPr txBox="1"/>
          <p:nvPr/>
        </p:nvSpPr>
        <p:spPr>
          <a:xfrm>
            <a:off x="20291601" y="7351857"/>
            <a:ext cx="4876072" cy="998184"/>
          </a:xfrm>
          <a:prstGeom prst="rect">
            <a:avLst/>
          </a:prstGeom>
          <a:noFill/>
        </p:spPr>
        <p:txBody>
          <a:bodyPr wrap="square" lIns="102866" tIns="51433" rIns="102866" bIns="51433" rtlCol="0">
            <a:noAutofit/>
          </a:bodyPr>
          <a:lstStyle/>
          <a:p>
            <a:pPr marL="192874" indent="-192874">
              <a:buFont typeface="Arial"/>
              <a:buChar char="•"/>
            </a:pPr>
            <a:r>
              <a:rPr lang="en-US" sz="1100" dirty="0">
                <a:latin typeface="Trebuchet MS"/>
                <a:cs typeface="Trebuchet MS"/>
              </a:rPr>
              <a:t>54.6% of responders indicated that they share data by personal choice, others share because of funder requirements or recommendations</a:t>
            </a:r>
          </a:p>
          <a:p>
            <a:pPr marL="192874" indent="-192874">
              <a:buFont typeface="Arial"/>
              <a:buChar char="•"/>
            </a:pPr>
            <a:r>
              <a:rPr lang="en-US" sz="1100" dirty="0">
                <a:latin typeface="Trebuchet MS"/>
                <a:cs typeface="Trebuchet MS"/>
              </a:rPr>
              <a:t>Those who do not plan to share their data cite protection of human subject privacy, protection of their intellectual property rights and beliefs that others would not be interested in their data.</a:t>
            </a:r>
          </a:p>
        </p:txBody>
      </p:sp>
      <p:sp>
        <p:nvSpPr>
          <p:cNvPr id="92" name="TextBox 91"/>
          <p:cNvSpPr txBox="1"/>
          <p:nvPr/>
        </p:nvSpPr>
        <p:spPr>
          <a:xfrm>
            <a:off x="16884510" y="3398063"/>
            <a:ext cx="3111267" cy="2141541"/>
          </a:xfrm>
          <a:prstGeom prst="rect">
            <a:avLst/>
          </a:prstGeom>
          <a:noFill/>
        </p:spPr>
        <p:txBody>
          <a:bodyPr wrap="square" lIns="102866" tIns="51433" rIns="102866" bIns="51433" rtlCol="0">
            <a:noAutofit/>
          </a:bodyPr>
          <a:lstStyle/>
          <a:p>
            <a:pPr marL="192874" indent="-192874">
              <a:buFont typeface="Arial"/>
              <a:buChar char="•"/>
            </a:pPr>
            <a:r>
              <a:rPr lang="en-US" sz="1200" dirty="0">
                <a:latin typeface="Trebuchet MS"/>
                <a:cs typeface="Trebuchet MS"/>
              </a:rPr>
              <a:t>Many researchers prefer to retain raw data and published data indefinitely, citing the value of raw data for new analyses, longitudinal studies or replication of results</a:t>
            </a:r>
          </a:p>
          <a:p>
            <a:pPr marL="192874" indent="-192874">
              <a:buFont typeface="Arial"/>
              <a:buChar char="•"/>
            </a:pPr>
            <a:r>
              <a:rPr lang="en-US" sz="1200" dirty="0">
                <a:latin typeface="Trebuchet MS"/>
                <a:cs typeface="Trebuchet MS"/>
              </a:rPr>
              <a:t>The time span of 5-10 years was also commonly selected, often cited as required by NIH funding mandates</a:t>
            </a:r>
          </a:p>
        </p:txBody>
      </p:sp>
      <p:sp>
        <p:nvSpPr>
          <p:cNvPr id="95" name="Text Placeholder 63"/>
          <p:cNvSpPr>
            <a:spLocks noGrp="1"/>
          </p:cNvSpPr>
          <p:nvPr>
            <p:ph type="body" sz="quarter" idx="23"/>
          </p:nvPr>
        </p:nvSpPr>
        <p:spPr>
          <a:xfrm>
            <a:off x="25597363" y="12711958"/>
            <a:ext cx="7042498" cy="1601731"/>
          </a:xfrm>
        </p:spPr>
        <p:txBody>
          <a:bodyPr lIns="0">
            <a:noAutofit/>
          </a:bodyPr>
          <a:lstStyle/>
          <a:p>
            <a:pPr marL="564333" lvl="1" indent="-232163">
              <a:buFont typeface="Arial"/>
              <a:buChar char="•"/>
            </a:pPr>
            <a:r>
              <a:rPr lang="en-US" sz="1400" b="1" dirty="0" smtClean="0">
                <a:solidFill>
                  <a:srgbClr val="6B702B"/>
                </a:solidFill>
              </a:rPr>
              <a:t>Department designation</a:t>
            </a:r>
            <a:endParaRPr lang="en-US" sz="1400" b="1" dirty="0">
              <a:solidFill>
                <a:srgbClr val="6B702B"/>
              </a:solidFill>
            </a:endParaRPr>
          </a:p>
          <a:p>
            <a:pPr marL="931694" lvl="2" indent="-232163">
              <a:buFont typeface="Arial"/>
              <a:buChar char="•"/>
            </a:pPr>
            <a:r>
              <a:rPr lang="en-US" sz="1100" dirty="0" smtClean="0"/>
              <a:t>Respondents were given a text box to supply department name, instead of a list of options to select from. This made coding the responses for correlation statistics by department virtually impossible with our limited staff resources. As a result, our plan of “disciplinary” analysis was not easily implemented.</a:t>
            </a:r>
          </a:p>
          <a:p>
            <a:pPr marL="564335" lvl="1" indent="-232163">
              <a:buFont typeface="Arial"/>
              <a:buChar char="•"/>
            </a:pPr>
            <a:r>
              <a:rPr lang="en-US" sz="1400" b="1" dirty="0" smtClean="0">
                <a:solidFill>
                  <a:srgbClr val="6B702B"/>
                </a:solidFill>
              </a:rPr>
              <a:t>Contact follow up</a:t>
            </a:r>
            <a:endParaRPr lang="en-US" sz="1400" b="1" dirty="0">
              <a:solidFill>
                <a:srgbClr val="6B702B"/>
              </a:solidFill>
            </a:endParaRPr>
          </a:p>
          <a:p>
            <a:pPr marL="931694" lvl="2" indent="-232163">
              <a:buFont typeface="Arial"/>
              <a:buChar char="•"/>
            </a:pPr>
            <a:r>
              <a:rPr lang="en-US" sz="1100" dirty="0" smtClean="0"/>
              <a:t>Several respondents indicated that they would be willing to be contacted for a follow up interview, but only 2 provided contact email addresses.</a:t>
            </a:r>
          </a:p>
        </p:txBody>
      </p:sp>
      <p:pic>
        <p:nvPicPr>
          <p:cNvPr id="94" name="Picture 93" descr="nucats_logo lg. 4C art 10-10.jpg"/>
          <p:cNvPicPr>
            <a:picLocks noChangeAspect="1"/>
          </p:cNvPicPr>
          <p:nvPr/>
        </p:nvPicPr>
        <p:blipFill>
          <a:blip r:embed="rId13" cstate="print"/>
          <a:stretch>
            <a:fillRect/>
          </a:stretch>
        </p:blipFill>
        <p:spPr>
          <a:xfrm>
            <a:off x="30038226" y="352495"/>
            <a:ext cx="2807494" cy="644416"/>
          </a:xfrm>
          <a:prstGeom prst="rect">
            <a:avLst/>
          </a:prstGeom>
        </p:spPr>
      </p:pic>
      <p:sp>
        <p:nvSpPr>
          <p:cNvPr id="114" name="Text Placeholder 62"/>
          <p:cNvSpPr>
            <a:spLocks noGrp="1"/>
          </p:cNvSpPr>
          <p:nvPr>
            <p:ph type="body" sz="quarter" idx="22"/>
          </p:nvPr>
        </p:nvSpPr>
        <p:spPr>
          <a:xfrm>
            <a:off x="16586919" y="6557613"/>
            <a:ext cx="8776859" cy="672707"/>
          </a:xfrm>
          <a:solidFill>
            <a:srgbClr val="520063"/>
          </a:solidFill>
        </p:spPr>
        <p:txBody>
          <a:bodyPr/>
          <a:lstStyle/>
          <a:p>
            <a:r>
              <a:rPr lang="en-US" sz="3600" dirty="0"/>
              <a:t>Results – Sharing</a:t>
            </a:r>
          </a:p>
        </p:txBody>
      </p:sp>
      <p:graphicFrame>
        <p:nvGraphicFramePr>
          <p:cNvPr id="115" name="Chart 114"/>
          <p:cNvGraphicFramePr>
            <a:graphicFrameLocks/>
          </p:cNvGraphicFramePr>
          <p:nvPr>
            <p:extLst>
              <p:ext uri="{D42A27DB-BD31-4B8C-83A1-F6EECF244321}">
                <p14:modId xmlns:p14="http://schemas.microsoft.com/office/powerpoint/2010/main" val="1971653931"/>
              </p:ext>
            </p:extLst>
          </p:nvPr>
        </p:nvGraphicFramePr>
        <p:xfrm>
          <a:off x="20479871" y="8309699"/>
          <a:ext cx="4827496" cy="2794298"/>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16" name="Chart 115"/>
          <p:cNvGraphicFramePr>
            <a:graphicFrameLocks/>
          </p:cNvGraphicFramePr>
          <p:nvPr>
            <p:extLst>
              <p:ext uri="{D42A27DB-BD31-4B8C-83A1-F6EECF244321}">
                <p14:modId xmlns:p14="http://schemas.microsoft.com/office/powerpoint/2010/main" val="3490886963"/>
              </p:ext>
            </p:extLst>
          </p:nvPr>
        </p:nvGraphicFramePr>
        <p:xfrm>
          <a:off x="19753730" y="3509099"/>
          <a:ext cx="5486400" cy="2979867"/>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117" name="Chart 116"/>
          <p:cNvGraphicFramePr>
            <a:graphicFrameLocks/>
          </p:cNvGraphicFramePr>
          <p:nvPr>
            <p:extLst>
              <p:ext uri="{D42A27DB-BD31-4B8C-83A1-F6EECF244321}">
                <p14:modId xmlns:p14="http://schemas.microsoft.com/office/powerpoint/2010/main" val="800324444"/>
              </p:ext>
            </p:extLst>
          </p:nvPr>
        </p:nvGraphicFramePr>
        <p:xfrm>
          <a:off x="16630440" y="11812716"/>
          <a:ext cx="8566449" cy="4269105"/>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118" name="Chart 117"/>
          <p:cNvGraphicFramePr>
            <a:graphicFrameLocks/>
          </p:cNvGraphicFramePr>
          <p:nvPr>
            <p:extLst>
              <p:ext uri="{D42A27DB-BD31-4B8C-83A1-F6EECF244321}">
                <p14:modId xmlns:p14="http://schemas.microsoft.com/office/powerpoint/2010/main" val="856762982"/>
              </p:ext>
            </p:extLst>
          </p:nvPr>
        </p:nvGraphicFramePr>
        <p:xfrm>
          <a:off x="16671270" y="8750231"/>
          <a:ext cx="4350755" cy="2398083"/>
        </p:xfrm>
        <a:graphic>
          <a:graphicData uri="http://schemas.openxmlformats.org/drawingml/2006/chart">
            <c:chart xmlns:c="http://schemas.openxmlformats.org/drawingml/2006/chart" xmlns:r="http://schemas.openxmlformats.org/officeDocument/2006/relationships" r:id="rId17"/>
          </a:graphicData>
        </a:graphic>
      </p:graphicFrame>
      <p:pic>
        <p:nvPicPr>
          <p:cNvPr id="33" name="Picture Placeholder 32"/>
          <p:cNvPicPr>
            <a:picLocks noGrp="1" noChangeAspect="1"/>
          </p:cNvPicPr>
          <p:nvPr>
            <p:ph type="pic" sz="quarter" idx="126"/>
          </p:nvPr>
        </p:nvPicPr>
        <p:blipFill rotWithShape="1">
          <a:blip r:embed="rId18"/>
          <a:srcRect l="30995" t="20025" b="12080"/>
          <a:stretch/>
        </p:blipFill>
        <p:spPr>
          <a:xfrm>
            <a:off x="31749705" y="5406100"/>
            <a:ext cx="924451" cy="1206087"/>
          </a:xfrm>
          <a:ln>
            <a:noFill/>
          </a:ln>
        </p:spPr>
      </p:pic>
      <p:pic>
        <p:nvPicPr>
          <p:cNvPr id="34" name="Picture 33"/>
          <p:cNvPicPr>
            <a:picLocks noChangeAspect="1"/>
          </p:cNvPicPr>
          <p:nvPr/>
        </p:nvPicPr>
        <p:blipFill>
          <a:blip r:embed="rId19">
            <a:duotone>
              <a:schemeClr val="accent2">
                <a:shade val="45000"/>
                <a:satMod val="135000"/>
              </a:schemeClr>
              <a:prstClr val="white"/>
            </a:duotone>
          </a:blip>
          <a:stretch>
            <a:fillRect/>
          </a:stretch>
        </p:blipFill>
        <p:spPr>
          <a:xfrm>
            <a:off x="30773783" y="5403033"/>
            <a:ext cx="1077528" cy="1212220"/>
          </a:xfrm>
          <a:prstGeom prst="rect">
            <a:avLst/>
          </a:prstGeom>
        </p:spPr>
      </p:pic>
      <p:grpSp>
        <p:nvGrpSpPr>
          <p:cNvPr id="12" name="Group 11"/>
          <p:cNvGrpSpPr/>
          <p:nvPr/>
        </p:nvGrpSpPr>
        <p:grpSpPr>
          <a:xfrm>
            <a:off x="25629167" y="5503304"/>
            <a:ext cx="5175666" cy="970133"/>
            <a:chOff x="25611529" y="5238722"/>
            <a:chExt cx="5028878" cy="970133"/>
          </a:xfrm>
        </p:grpSpPr>
        <p:sp>
          <p:nvSpPr>
            <p:cNvPr id="38" name="Rounded Rectangle 37"/>
            <p:cNvSpPr/>
            <p:nvPr/>
          </p:nvSpPr>
          <p:spPr>
            <a:xfrm>
              <a:off x="25611529" y="5238722"/>
              <a:ext cx="5028878" cy="970133"/>
            </a:xfrm>
            <a:prstGeom prst="roundRect">
              <a:avLst/>
            </a:prstGeom>
            <a:solidFill>
              <a:srgbClr val="009A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6D7A"/>
                </a:solidFill>
              </a:endParaRPr>
            </a:p>
          </p:txBody>
        </p:sp>
        <p:sp>
          <p:nvSpPr>
            <p:cNvPr id="37" name="TextBox 36"/>
            <p:cNvSpPr txBox="1"/>
            <p:nvPr/>
          </p:nvSpPr>
          <p:spPr>
            <a:xfrm>
              <a:off x="25673848" y="5286463"/>
              <a:ext cx="4892580" cy="830997"/>
            </a:xfrm>
            <a:prstGeom prst="rect">
              <a:avLst/>
            </a:prstGeom>
            <a:noFill/>
          </p:spPr>
          <p:txBody>
            <a:bodyPr wrap="square" rtlCol="0">
              <a:spAutoFit/>
            </a:bodyPr>
            <a:lstStyle/>
            <a:p>
              <a:r>
                <a:rPr lang="en-US" sz="1600" dirty="0" smtClean="0">
                  <a:latin typeface="Trebuchet MS"/>
                  <a:cs typeface="Trebuchet MS"/>
                </a:rPr>
                <a:t>Respondents from the schools of education and </a:t>
              </a:r>
              <a:r>
                <a:rPr lang="en-US" sz="1600" dirty="0">
                  <a:latin typeface="Trebuchet MS"/>
                  <a:cs typeface="Trebuchet MS"/>
                </a:rPr>
                <a:t>m</a:t>
              </a:r>
              <a:r>
                <a:rPr lang="en-US" sz="1600" dirty="0" smtClean="0">
                  <a:latin typeface="Trebuchet MS"/>
                  <a:cs typeface="Trebuchet MS"/>
                </a:rPr>
                <a:t>anagement requested information on accessing </a:t>
              </a:r>
              <a:r>
                <a:rPr lang="en-US" sz="1600" b="1" dirty="0" smtClean="0">
                  <a:latin typeface="Trebuchet MS"/>
                  <a:cs typeface="Trebuchet MS"/>
                </a:rPr>
                <a:t>sources of data</a:t>
              </a:r>
              <a:r>
                <a:rPr lang="en-US" sz="1600" dirty="0" smtClean="0">
                  <a:latin typeface="Trebuchet MS"/>
                  <a:cs typeface="Trebuchet MS"/>
                </a:rPr>
                <a:t> more than any other schools.</a:t>
              </a:r>
              <a:endParaRPr lang="en-US" sz="1600" dirty="0">
                <a:latin typeface="Trebuchet MS"/>
                <a:cs typeface="Trebuchet MS"/>
              </a:endParaRPr>
            </a:p>
          </p:txBody>
        </p:sp>
      </p:grpSp>
      <p:grpSp>
        <p:nvGrpSpPr>
          <p:cNvPr id="3" name="Group 2"/>
          <p:cNvGrpSpPr/>
          <p:nvPr/>
        </p:nvGrpSpPr>
        <p:grpSpPr>
          <a:xfrm>
            <a:off x="25593890" y="3874309"/>
            <a:ext cx="6984963" cy="1434968"/>
            <a:chOff x="25593890" y="3874309"/>
            <a:chExt cx="6984963" cy="1434968"/>
          </a:xfrm>
        </p:grpSpPr>
        <p:pic>
          <p:nvPicPr>
            <p:cNvPr id="39" name="Picture 38"/>
            <p:cNvPicPr>
              <a:picLocks noChangeAspect="1"/>
            </p:cNvPicPr>
            <p:nvPr/>
          </p:nvPicPr>
          <p:blipFill rotWithShape="1">
            <a:blip r:embed="rId20"/>
            <a:srcRect t="5089"/>
            <a:stretch/>
          </p:blipFill>
          <p:spPr>
            <a:xfrm>
              <a:off x="25593890" y="3874309"/>
              <a:ext cx="1690990" cy="1342883"/>
            </a:xfrm>
            <a:prstGeom prst="rect">
              <a:avLst/>
            </a:prstGeom>
          </p:spPr>
        </p:pic>
        <p:grpSp>
          <p:nvGrpSpPr>
            <p:cNvPr id="2" name="Group 1"/>
            <p:cNvGrpSpPr/>
            <p:nvPr/>
          </p:nvGrpSpPr>
          <p:grpSpPr>
            <a:xfrm>
              <a:off x="27251937" y="3915812"/>
              <a:ext cx="5326916" cy="1393465"/>
              <a:chOff x="27251937" y="3915812"/>
              <a:chExt cx="5326916" cy="1393465"/>
            </a:xfrm>
          </p:grpSpPr>
          <p:sp>
            <p:nvSpPr>
              <p:cNvPr id="111" name="Rounded Rectangle 110"/>
              <p:cNvSpPr/>
              <p:nvPr/>
            </p:nvSpPr>
            <p:spPr>
              <a:xfrm>
                <a:off x="27251937" y="3915812"/>
                <a:ext cx="5326916" cy="1393465"/>
              </a:xfrm>
              <a:prstGeom prst="roundRect">
                <a:avLst/>
              </a:prstGeom>
              <a:solidFill>
                <a:srgbClr val="D4801C"/>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800" dirty="0"/>
              </a:p>
            </p:txBody>
          </p:sp>
          <p:sp>
            <p:nvSpPr>
              <p:cNvPr id="112" name="TextBox 111"/>
              <p:cNvSpPr txBox="1"/>
              <p:nvPr/>
            </p:nvSpPr>
            <p:spPr>
              <a:xfrm>
                <a:off x="27357770" y="3961390"/>
                <a:ext cx="5147294" cy="918450"/>
              </a:xfrm>
              <a:prstGeom prst="rect">
                <a:avLst/>
              </a:prstGeom>
              <a:noFill/>
            </p:spPr>
            <p:txBody>
              <a:bodyPr wrap="square" rtlCol="0">
                <a:noAutofit/>
              </a:bodyPr>
              <a:lstStyle/>
              <a:p>
                <a:r>
                  <a:rPr lang="en-US" sz="1600" dirty="0">
                    <a:latin typeface="Trebuchet MS"/>
                    <a:cs typeface="Trebuchet MS"/>
                  </a:rPr>
                  <a:t>Responses from </a:t>
                </a:r>
                <a:r>
                  <a:rPr lang="en-US" sz="1600" b="1" dirty="0">
                    <a:latin typeface="Trebuchet MS"/>
                    <a:cs typeface="Trebuchet MS"/>
                  </a:rPr>
                  <a:t>humanities</a:t>
                </a:r>
                <a:r>
                  <a:rPr lang="en-US" sz="1600" dirty="0">
                    <a:latin typeface="Trebuchet MS"/>
                    <a:cs typeface="Trebuchet MS"/>
                  </a:rPr>
                  <a:t> were low and many humanities researchers did not perceive their output as “data”, despite </a:t>
                </a:r>
                <a:r>
                  <a:rPr lang="en-US" sz="1600" dirty="0" smtClean="0">
                    <a:latin typeface="Trebuchet MS"/>
                    <a:cs typeface="Trebuchet MS"/>
                  </a:rPr>
                  <a:t> the </a:t>
                </a:r>
                <a:r>
                  <a:rPr lang="en-US" sz="1600" dirty="0">
                    <a:latin typeface="Trebuchet MS"/>
                    <a:cs typeface="Trebuchet MS"/>
                  </a:rPr>
                  <a:t>fact that text files compose the largest category of data collected among all </a:t>
                </a:r>
                <a:r>
                  <a:rPr lang="en-US" sz="1600" dirty="0" smtClean="0">
                    <a:latin typeface="Trebuchet MS"/>
                    <a:cs typeface="Trebuchet MS"/>
                  </a:rPr>
                  <a:t>researchers.</a:t>
                </a:r>
                <a:endParaRPr lang="en-US" sz="1600" dirty="0">
                  <a:latin typeface="Trebuchet MS"/>
                  <a:cs typeface="Trebuchet MS"/>
                </a:endParaRPr>
              </a:p>
            </p:txBody>
          </p:sp>
        </p:grpSp>
      </p:grpSp>
      <p:sp>
        <p:nvSpPr>
          <p:cNvPr id="119" name="Text Placeholder 62"/>
          <p:cNvSpPr>
            <a:spLocks noGrp="1"/>
          </p:cNvSpPr>
          <p:nvPr>
            <p:ph type="body" sz="quarter" idx="22"/>
          </p:nvPr>
        </p:nvSpPr>
        <p:spPr>
          <a:xfrm>
            <a:off x="25556989" y="12069363"/>
            <a:ext cx="7115363" cy="672707"/>
          </a:xfrm>
          <a:solidFill>
            <a:srgbClr val="520063"/>
          </a:solidFill>
        </p:spPr>
        <p:txBody>
          <a:bodyPr/>
          <a:lstStyle/>
          <a:p>
            <a:r>
              <a:rPr lang="en-US" sz="3600" dirty="0" smtClean="0"/>
              <a:t>Limitations of Survey Design</a:t>
            </a:r>
            <a:endParaRPr lang="en-US" sz="3600" dirty="0"/>
          </a:p>
        </p:txBody>
      </p:sp>
      <p:sp>
        <p:nvSpPr>
          <p:cNvPr id="87" name="Text Placeholder 63"/>
          <p:cNvSpPr>
            <a:spLocks noGrp="1"/>
          </p:cNvSpPr>
          <p:nvPr>
            <p:ph type="body" sz="quarter" idx="23"/>
          </p:nvPr>
        </p:nvSpPr>
        <p:spPr>
          <a:xfrm>
            <a:off x="25580169" y="9101618"/>
            <a:ext cx="7049795" cy="2980956"/>
          </a:xfrm>
        </p:spPr>
        <p:txBody>
          <a:bodyPr lIns="0">
            <a:normAutofit fontScale="70000" lnSpcReduction="20000"/>
          </a:bodyPr>
          <a:lstStyle/>
          <a:p>
            <a:pPr marL="564333" lvl="1" indent="-232163">
              <a:buFont typeface="Arial"/>
              <a:buChar char="•"/>
            </a:pPr>
            <a:r>
              <a:rPr lang="en-US" sz="2300" b="1" dirty="0" smtClean="0">
                <a:solidFill>
                  <a:srgbClr val="6B702B"/>
                </a:solidFill>
              </a:rPr>
              <a:t>Poor </a:t>
            </a:r>
            <a:r>
              <a:rPr lang="en-US" sz="2300" b="1" dirty="0" smtClean="0">
                <a:solidFill>
                  <a:srgbClr val="009AB1"/>
                </a:solidFill>
              </a:rPr>
              <a:t>storage </a:t>
            </a:r>
            <a:r>
              <a:rPr lang="en-US" sz="2300" b="1" dirty="0" smtClean="0">
                <a:solidFill>
                  <a:srgbClr val="6B702B"/>
                </a:solidFill>
              </a:rPr>
              <a:t>choices</a:t>
            </a:r>
            <a:endParaRPr lang="en-US" sz="2300" b="1" dirty="0">
              <a:solidFill>
                <a:srgbClr val="6B702B"/>
              </a:solidFill>
            </a:endParaRPr>
          </a:p>
          <a:p>
            <a:pPr marL="931694" lvl="2" indent="-232163">
              <a:buFont typeface="Arial"/>
              <a:buChar char="•"/>
            </a:pPr>
            <a:r>
              <a:rPr lang="en-US" sz="1900" dirty="0" smtClean="0"/>
              <a:t>Users are storing data on potentially unstable computer hard drives</a:t>
            </a:r>
          </a:p>
          <a:p>
            <a:pPr marL="931694" lvl="2" indent="-232163">
              <a:buFont typeface="Arial"/>
              <a:buChar char="•"/>
            </a:pPr>
            <a:r>
              <a:rPr lang="en-US" sz="1900" dirty="0" smtClean="0"/>
              <a:t>Lack of choice in long-term storage options at the university level, and user misunderstanding of current university storage options for long term use</a:t>
            </a:r>
          </a:p>
          <a:p>
            <a:pPr marL="931694" lvl="2" indent="-232163">
              <a:buFont typeface="Arial"/>
              <a:buChar char="•"/>
            </a:pPr>
            <a:r>
              <a:rPr lang="en-US" sz="1900" dirty="0" smtClean="0"/>
              <a:t>NUIT is investigating options for long-term storage</a:t>
            </a:r>
          </a:p>
          <a:p>
            <a:pPr marL="564335" lvl="1" indent="-232163">
              <a:buFont typeface="Arial"/>
              <a:buChar char="•"/>
            </a:pPr>
            <a:r>
              <a:rPr lang="en-US" sz="2300" b="1" dirty="0" smtClean="0">
                <a:solidFill>
                  <a:srgbClr val="6B702B"/>
                </a:solidFill>
              </a:rPr>
              <a:t>Lack of </a:t>
            </a:r>
            <a:r>
              <a:rPr lang="en-US" sz="2300" b="1" dirty="0" smtClean="0">
                <a:solidFill>
                  <a:srgbClr val="009AB1"/>
                </a:solidFill>
              </a:rPr>
              <a:t>organization</a:t>
            </a:r>
            <a:endParaRPr lang="en-US" sz="2300" b="1" dirty="0">
              <a:solidFill>
                <a:srgbClr val="009AB1"/>
              </a:solidFill>
            </a:endParaRPr>
          </a:p>
          <a:p>
            <a:pPr marL="931694" lvl="2" indent="-232163">
              <a:buFont typeface="Arial"/>
              <a:buChar char="•"/>
            </a:pPr>
            <a:r>
              <a:rPr lang="en-US" sz="1900" dirty="0" smtClean="0"/>
              <a:t>Text analysis indicated that “frustration” and “disorganization” were a common theme in text responses from all user communities </a:t>
            </a:r>
          </a:p>
          <a:p>
            <a:pPr marL="931694" lvl="2" indent="-232163">
              <a:buFont typeface="Arial"/>
              <a:buChar char="•"/>
            </a:pPr>
            <a:r>
              <a:rPr lang="en-US" sz="1900" dirty="0" smtClean="0"/>
              <a:t>This is an opportunity for libraries and IT to provide training and consultation in file naming, metadata and file version control practices</a:t>
            </a:r>
          </a:p>
          <a:p>
            <a:pPr marL="564335" lvl="1" indent="-232163">
              <a:buFont typeface="Arial"/>
              <a:buChar char="•"/>
            </a:pPr>
            <a:r>
              <a:rPr lang="en-US" sz="2300" b="1" dirty="0" smtClean="0">
                <a:solidFill>
                  <a:srgbClr val="6B702B"/>
                </a:solidFill>
              </a:rPr>
              <a:t>Lack of </a:t>
            </a:r>
            <a:r>
              <a:rPr lang="en-US" sz="2300" b="1" dirty="0" smtClean="0">
                <a:solidFill>
                  <a:srgbClr val="009AB1"/>
                </a:solidFill>
              </a:rPr>
              <a:t>knowledge</a:t>
            </a:r>
          </a:p>
          <a:p>
            <a:pPr marL="931694" lvl="2" indent="-232163">
              <a:buFont typeface="Arial"/>
              <a:buChar char="•"/>
            </a:pPr>
            <a:r>
              <a:rPr lang="en-US" sz="1900" dirty="0" smtClean="0"/>
              <a:t>Respondents at all levels indicated interest in library and NUIT guidance on all levels of data management, from federal requirements to local storage and analysis services.</a:t>
            </a:r>
          </a:p>
        </p:txBody>
      </p:sp>
      <p:sp>
        <p:nvSpPr>
          <p:cNvPr id="89" name="Text Placeholder 62"/>
          <p:cNvSpPr>
            <a:spLocks noGrp="1"/>
          </p:cNvSpPr>
          <p:nvPr>
            <p:ph type="body" sz="quarter" idx="22"/>
          </p:nvPr>
        </p:nvSpPr>
        <p:spPr>
          <a:xfrm>
            <a:off x="25556989" y="8375381"/>
            <a:ext cx="7120179" cy="672707"/>
          </a:xfrm>
          <a:solidFill>
            <a:srgbClr val="520063"/>
          </a:solidFill>
        </p:spPr>
        <p:txBody>
          <a:bodyPr/>
          <a:lstStyle/>
          <a:p>
            <a:r>
              <a:rPr lang="en-US" sz="3600" dirty="0" smtClean="0"/>
              <a:t>Barriers to Good Data Practices</a:t>
            </a:r>
            <a:endParaRPr lang="en-US" sz="3600" dirty="0"/>
          </a:p>
        </p:txBody>
      </p:sp>
      <p:pic>
        <p:nvPicPr>
          <p:cNvPr id="4" name="Picture 3" descr="MLAPosterQRcode168364.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1065125" y="14281272"/>
            <a:ext cx="1570524" cy="1570524"/>
          </a:xfrm>
          <a:prstGeom prst="rect">
            <a:avLst/>
          </a:prstGeom>
        </p:spPr>
      </p:pic>
      <p:sp>
        <p:nvSpPr>
          <p:cNvPr id="91" name="Text Placeholder 63"/>
          <p:cNvSpPr>
            <a:spLocks noGrp="1"/>
          </p:cNvSpPr>
          <p:nvPr>
            <p:ph type="body" sz="quarter" idx="23"/>
          </p:nvPr>
        </p:nvSpPr>
        <p:spPr>
          <a:xfrm>
            <a:off x="25601306" y="14435383"/>
            <a:ext cx="5600969" cy="1426970"/>
          </a:xfrm>
        </p:spPr>
        <p:txBody>
          <a:bodyPr lIns="0" tIns="54864" bIns="54864">
            <a:normAutofit fontScale="70000" lnSpcReduction="20000"/>
          </a:bodyPr>
          <a:lstStyle/>
          <a:p>
            <a:pPr marL="564335" lvl="1" indent="-232163">
              <a:buFont typeface="Arial"/>
              <a:buChar char="•"/>
            </a:pPr>
            <a:r>
              <a:rPr lang="en-US" sz="2000" b="1" dirty="0">
                <a:solidFill>
                  <a:srgbClr val="6B702B"/>
                </a:solidFill>
              </a:rPr>
              <a:t>Term usage</a:t>
            </a:r>
          </a:p>
          <a:p>
            <a:pPr marL="931694" lvl="2" indent="-232163">
              <a:buFont typeface="Arial"/>
              <a:buChar char="•"/>
            </a:pPr>
            <a:r>
              <a:rPr lang="en-US" sz="1600" dirty="0">
                <a:solidFill>
                  <a:prstClr val="black"/>
                </a:solidFill>
              </a:rPr>
              <a:t>The survey asked about data needs for each new “grant”. Not all respondents had grants, so the word “project” would have been a better choice.</a:t>
            </a:r>
          </a:p>
          <a:p>
            <a:pPr marL="564335" lvl="1" indent="-232163">
              <a:buFont typeface="Arial"/>
              <a:buChar char="•"/>
            </a:pPr>
            <a:r>
              <a:rPr lang="en-US" sz="2000" b="1" dirty="0">
                <a:solidFill>
                  <a:srgbClr val="6B702B"/>
                </a:solidFill>
              </a:rPr>
              <a:t>Missing questions</a:t>
            </a:r>
          </a:p>
          <a:p>
            <a:pPr marL="931694" lvl="2" indent="-232163">
              <a:buFont typeface="Arial"/>
              <a:buChar char="•"/>
            </a:pPr>
            <a:r>
              <a:rPr lang="en-US" sz="1600" dirty="0">
                <a:solidFill>
                  <a:prstClr val="black"/>
                </a:solidFill>
              </a:rPr>
              <a:t>Questions about sensitive data were left out of the survey, but would have provided valuable information on practices in managing data privacy.  </a:t>
            </a:r>
            <a:endParaRPr lang="en-US" sz="1600" dirty="0"/>
          </a:p>
        </p:txBody>
      </p:sp>
      <p:grpSp>
        <p:nvGrpSpPr>
          <p:cNvPr id="124" name="Group 123"/>
          <p:cNvGrpSpPr/>
          <p:nvPr/>
        </p:nvGrpSpPr>
        <p:grpSpPr>
          <a:xfrm>
            <a:off x="26881522" y="6796879"/>
            <a:ext cx="5697330" cy="1334605"/>
            <a:chOff x="27124042" y="4016299"/>
            <a:chExt cx="5381022" cy="1063650"/>
          </a:xfrm>
        </p:grpSpPr>
        <p:sp>
          <p:nvSpPr>
            <p:cNvPr id="125" name="Rounded Rectangle 124"/>
            <p:cNvSpPr/>
            <p:nvPr/>
          </p:nvSpPr>
          <p:spPr>
            <a:xfrm>
              <a:off x="27124042" y="4016299"/>
              <a:ext cx="5297839" cy="1063650"/>
            </a:xfrm>
            <a:prstGeom prst="roundRect">
              <a:avLst/>
            </a:prstGeom>
            <a:solidFill>
              <a:srgbClr val="D4801C"/>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800" dirty="0"/>
            </a:p>
          </p:txBody>
        </p:sp>
        <p:sp>
          <p:nvSpPr>
            <p:cNvPr id="126" name="TextBox 125"/>
            <p:cNvSpPr txBox="1"/>
            <p:nvPr/>
          </p:nvSpPr>
          <p:spPr>
            <a:xfrm>
              <a:off x="27162402" y="4084862"/>
              <a:ext cx="5342662" cy="918450"/>
            </a:xfrm>
            <a:prstGeom prst="rect">
              <a:avLst/>
            </a:prstGeom>
            <a:noFill/>
          </p:spPr>
          <p:txBody>
            <a:bodyPr wrap="square" rtlCol="0">
              <a:noAutofit/>
            </a:bodyPr>
            <a:lstStyle/>
            <a:p>
              <a:r>
                <a:rPr lang="en-US" sz="1600" dirty="0" smtClean="0">
                  <a:latin typeface="Trebuchet MS"/>
                  <a:cs typeface="Trebuchet MS"/>
                </a:rPr>
                <a:t>Schools most likely to have </a:t>
              </a:r>
              <a:r>
                <a:rPr lang="en-US" sz="1600" b="1" dirty="0" smtClean="0">
                  <a:latin typeface="Trebuchet MS"/>
                  <a:cs typeface="Trebuchet MS"/>
                </a:rPr>
                <a:t>data management plans</a:t>
              </a:r>
              <a:r>
                <a:rPr lang="en-US" sz="1600" dirty="0" smtClean="0">
                  <a:latin typeface="Trebuchet MS"/>
                  <a:cs typeface="Trebuchet MS"/>
                </a:rPr>
                <a:t> were schools of education (69%), journalism (60%) and medicine (59%). Schools least likely to have DMPs were law (0%) and management (23%)</a:t>
              </a:r>
              <a:endParaRPr lang="en-US" sz="1600" dirty="0">
                <a:latin typeface="Trebuchet MS"/>
                <a:cs typeface="Trebuchet MS"/>
              </a:endParaRPr>
            </a:p>
          </p:txBody>
        </p:sp>
      </p:grpSp>
      <p:pic>
        <p:nvPicPr>
          <p:cNvPr id="5" name="Picture 4"/>
          <p:cNvPicPr>
            <a:picLocks noChangeAspect="1"/>
          </p:cNvPicPr>
          <p:nvPr/>
        </p:nvPicPr>
        <p:blipFill>
          <a:blip r:embed="rId22"/>
          <a:stretch>
            <a:fillRect/>
          </a:stretch>
        </p:blipFill>
        <p:spPr>
          <a:xfrm>
            <a:off x="25628543" y="6785424"/>
            <a:ext cx="1394091" cy="1394091"/>
          </a:xfrm>
          <a:prstGeom prst="rect">
            <a:avLst/>
          </a:prstGeom>
        </p:spPr>
      </p:pic>
    </p:spTree>
    <p:extLst>
      <p:ext uri="{BB962C8B-B14F-4D97-AF65-F5344CB8AC3E}">
        <p14:creationId xmlns:p14="http://schemas.microsoft.com/office/powerpoint/2010/main" val="342358827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osterPresentations com-36x60-Template-V2b">
  <a:themeElements>
    <a:clrScheme name="NUCATS">
      <a:dk1>
        <a:sysClr val="windowText" lastClr="000000"/>
      </a:dk1>
      <a:lt1>
        <a:sysClr val="window" lastClr="FFFFFF"/>
      </a:lt1>
      <a:dk2>
        <a:srgbClr val="4E5B6F"/>
      </a:dk2>
      <a:lt2>
        <a:srgbClr val="D6ECFF"/>
      </a:lt2>
      <a:accent1>
        <a:srgbClr val="007C8B"/>
      </a:accent1>
      <a:accent2>
        <a:srgbClr val="6B702B"/>
      </a:accent2>
      <a:accent3>
        <a:srgbClr val="B66E19"/>
      </a:accent3>
      <a:accent4>
        <a:srgbClr val="520063"/>
      </a:accent4>
      <a:accent5>
        <a:srgbClr val="A6A6A6"/>
      </a:accent5>
      <a:accent6>
        <a:srgbClr val="1AB39F"/>
      </a:accent6>
      <a:hlink>
        <a:srgbClr val="007C8B"/>
      </a:hlink>
      <a:folHlink>
        <a:srgbClr val="B66E1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3045</TotalTime>
  <Words>1161</Words>
  <Application>Microsoft Macintosh PowerPoint</Application>
  <PresentationFormat>Custom</PresentationFormat>
  <Paragraphs>84</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PosterPresentations com-36x60-Template-V2b</vt:lpstr>
      <vt:lpstr>Custom Design</vt:lpstr>
      <vt:lpstr>Disciplinary Perceptions of Data and Data Management Practices</vt:lpstr>
    </vt:vector>
  </TitlesOfParts>
  <Company>Galter Health Sciences Library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Shaw, Pamela</dc:creator>
  <cp:lastModifiedBy>Shaw, Pamela</cp:lastModifiedBy>
  <cp:revision>148</cp:revision>
  <cp:lastPrinted>2014-08-05T15:38:46Z</cp:lastPrinted>
  <dcterms:created xsi:type="dcterms:W3CDTF">2012-08-09T18:20:47Z</dcterms:created>
  <dcterms:modified xsi:type="dcterms:W3CDTF">2015-04-27T20:04:16Z</dcterms:modified>
</cp:coreProperties>
</file>