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
  </p:notesMasterIdLst>
  <p:handoutMasterIdLst>
    <p:handoutMasterId r:id="rId4"/>
  </p:handoutMasterIdLst>
  <p:sldIdLst>
    <p:sldId id="256" r:id="rId2"/>
  </p:sldIdLst>
  <p:sldSz cx="40233600" cy="32918400"/>
  <p:notesSz cx="7010400" cy="9296400"/>
  <p:defaultTextStyle>
    <a:defPPr>
      <a:defRPr lang="en-US"/>
    </a:defPPr>
    <a:lvl1pPr algn="l" rtl="0" fontAlgn="base">
      <a:spcBef>
        <a:spcPct val="0"/>
      </a:spcBef>
      <a:spcAft>
        <a:spcPct val="0"/>
      </a:spcAft>
      <a:defRPr sz="3368" kern="1200">
        <a:solidFill>
          <a:schemeClr val="tx1"/>
        </a:solidFill>
        <a:latin typeface="Times New Roman" pitchFamily="18" charset="0"/>
        <a:ea typeface="+mn-ea"/>
        <a:cs typeface="+mn-cs"/>
      </a:defRPr>
    </a:lvl1pPr>
    <a:lvl2pPr marL="641676" algn="l" rtl="0" fontAlgn="base">
      <a:spcBef>
        <a:spcPct val="0"/>
      </a:spcBef>
      <a:spcAft>
        <a:spcPct val="0"/>
      </a:spcAft>
      <a:defRPr sz="3368" kern="1200">
        <a:solidFill>
          <a:schemeClr val="tx1"/>
        </a:solidFill>
        <a:latin typeface="Times New Roman" pitchFamily="18" charset="0"/>
        <a:ea typeface="+mn-ea"/>
        <a:cs typeface="+mn-cs"/>
      </a:defRPr>
    </a:lvl2pPr>
    <a:lvl3pPr marL="1283352" algn="l" rtl="0" fontAlgn="base">
      <a:spcBef>
        <a:spcPct val="0"/>
      </a:spcBef>
      <a:spcAft>
        <a:spcPct val="0"/>
      </a:spcAft>
      <a:defRPr sz="3368" kern="1200">
        <a:solidFill>
          <a:schemeClr val="tx1"/>
        </a:solidFill>
        <a:latin typeface="Times New Roman" pitchFamily="18" charset="0"/>
        <a:ea typeface="+mn-ea"/>
        <a:cs typeface="+mn-cs"/>
      </a:defRPr>
    </a:lvl3pPr>
    <a:lvl4pPr marL="1925029" algn="l" rtl="0" fontAlgn="base">
      <a:spcBef>
        <a:spcPct val="0"/>
      </a:spcBef>
      <a:spcAft>
        <a:spcPct val="0"/>
      </a:spcAft>
      <a:defRPr sz="3368" kern="1200">
        <a:solidFill>
          <a:schemeClr val="tx1"/>
        </a:solidFill>
        <a:latin typeface="Times New Roman" pitchFamily="18" charset="0"/>
        <a:ea typeface="+mn-ea"/>
        <a:cs typeface="+mn-cs"/>
      </a:defRPr>
    </a:lvl4pPr>
    <a:lvl5pPr marL="2566705" algn="l" rtl="0" fontAlgn="base">
      <a:spcBef>
        <a:spcPct val="0"/>
      </a:spcBef>
      <a:spcAft>
        <a:spcPct val="0"/>
      </a:spcAft>
      <a:defRPr sz="3368" kern="1200">
        <a:solidFill>
          <a:schemeClr val="tx1"/>
        </a:solidFill>
        <a:latin typeface="Times New Roman" pitchFamily="18" charset="0"/>
        <a:ea typeface="+mn-ea"/>
        <a:cs typeface="+mn-cs"/>
      </a:defRPr>
    </a:lvl5pPr>
    <a:lvl6pPr marL="3208381" algn="l" defTabSz="1283352" rtl="0" eaLnBrk="1" latinLnBrk="0" hangingPunct="1">
      <a:defRPr sz="3368" kern="1200">
        <a:solidFill>
          <a:schemeClr val="tx1"/>
        </a:solidFill>
        <a:latin typeface="Times New Roman" pitchFamily="18" charset="0"/>
        <a:ea typeface="+mn-ea"/>
        <a:cs typeface="+mn-cs"/>
      </a:defRPr>
    </a:lvl6pPr>
    <a:lvl7pPr marL="3850057" algn="l" defTabSz="1283352" rtl="0" eaLnBrk="1" latinLnBrk="0" hangingPunct="1">
      <a:defRPr sz="3368" kern="1200">
        <a:solidFill>
          <a:schemeClr val="tx1"/>
        </a:solidFill>
        <a:latin typeface="Times New Roman" pitchFamily="18" charset="0"/>
        <a:ea typeface="+mn-ea"/>
        <a:cs typeface="+mn-cs"/>
      </a:defRPr>
    </a:lvl7pPr>
    <a:lvl8pPr marL="4491733" algn="l" defTabSz="1283352" rtl="0" eaLnBrk="1" latinLnBrk="0" hangingPunct="1">
      <a:defRPr sz="3368" kern="1200">
        <a:solidFill>
          <a:schemeClr val="tx1"/>
        </a:solidFill>
        <a:latin typeface="Times New Roman" pitchFamily="18" charset="0"/>
        <a:ea typeface="+mn-ea"/>
        <a:cs typeface="+mn-cs"/>
      </a:defRPr>
    </a:lvl8pPr>
    <a:lvl9pPr marL="5133409" algn="l" defTabSz="1283352" rtl="0" eaLnBrk="1" latinLnBrk="0" hangingPunct="1">
      <a:defRPr sz="3368"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0078" userDrawn="1">
          <p15:clr>
            <a:srgbClr val="A4A3A4"/>
          </p15:clr>
        </p15:guide>
        <p15:guide id="2" pos="1056" userDrawn="1">
          <p15:clr>
            <a:srgbClr val="A4A3A4"/>
          </p15:clr>
        </p15:guide>
        <p15:guide id="3" pos="24288" userDrawn="1">
          <p15:clr>
            <a:srgbClr val="A4A3A4"/>
          </p15:clr>
        </p15:guide>
        <p15:guide id="4" orient="horz" pos="10121" userDrawn="1">
          <p15:clr>
            <a:srgbClr val="A4A3A4"/>
          </p15:clr>
        </p15:guide>
        <p15:guide id="5" orient="horz" pos="14071" userDrawn="1">
          <p15:clr>
            <a:srgbClr val="A4A3A4"/>
          </p15:clr>
        </p15:guide>
        <p15:guide id="6" orient="horz" pos="1349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1468A"/>
    <a:srgbClr val="625996"/>
    <a:srgbClr val="CFC8DC"/>
    <a:srgbClr val="EADEEF"/>
    <a:srgbClr val="E9D9F1"/>
    <a:srgbClr val="E0D2E8"/>
    <a:srgbClr val="917FAF"/>
    <a:srgbClr val="917EB0"/>
    <a:srgbClr val="917EAF"/>
    <a:srgbClr val="6D6E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28446" autoAdjust="0"/>
    <p:restoredTop sz="94478" autoAdjust="0"/>
  </p:normalViewPr>
  <p:slideViewPr>
    <p:cSldViewPr>
      <p:cViewPr>
        <p:scale>
          <a:sx n="45" d="100"/>
          <a:sy n="45" d="100"/>
        </p:scale>
        <p:origin x="72" y="144"/>
      </p:cViewPr>
      <p:guideLst>
        <p:guide orient="horz" pos="20078"/>
        <p:guide pos="1056"/>
        <p:guide pos="24288"/>
        <p:guide orient="horz" pos="10121"/>
        <p:guide orient="horz" pos="14071"/>
        <p:guide orient="horz" pos="13495"/>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handoutMaster" Target="handoutMasters/handoutMaster1.xml"/><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diagrams/_rels/data1.xml.rels><?xml version="1.0" encoding="UTF-8" standalone="yes"?>
<Relationships xmlns="http://schemas.openxmlformats.org/package/2006/relationships"><Relationship Id="rId3" Type="http://schemas.openxmlformats.org/officeDocument/2006/relationships/image" Target="../media/image5.jpeg"/><Relationship Id="rId4" Type="http://schemas.microsoft.com/office/2007/relationships/hdphoto" Target="../media/hdphoto3.wdp"/><Relationship Id="rId5" Type="http://schemas.openxmlformats.org/officeDocument/2006/relationships/image" Target="../media/image6.jpeg"/><Relationship Id="rId6" Type="http://schemas.microsoft.com/office/2007/relationships/hdphoto" Target="../media/hdphoto4.wdp"/><Relationship Id="rId1" Type="http://schemas.openxmlformats.org/officeDocument/2006/relationships/image" Target="../media/image4.jpeg"/><Relationship Id="rId2" Type="http://schemas.microsoft.com/office/2007/relationships/hdphoto" Target="../media/hdphoto2.wdp"/></Relationships>
</file>

<file path=ppt/diagrams/_rels/data2.xml.rels><?xml version="1.0" encoding="UTF-8" standalone="yes"?>
<Relationships xmlns="http://schemas.openxmlformats.org/package/2006/relationships"><Relationship Id="rId3" Type="http://schemas.openxmlformats.org/officeDocument/2006/relationships/image" Target="../media/image8.jpeg"/><Relationship Id="rId4" Type="http://schemas.microsoft.com/office/2007/relationships/hdphoto" Target="../media/hdphoto6.wdp"/><Relationship Id="rId5" Type="http://schemas.openxmlformats.org/officeDocument/2006/relationships/image" Target="../media/image9.jpeg"/><Relationship Id="rId6" Type="http://schemas.microsoft.com/office/2007/relationships/hdphoto" Target="../media/hdphoto7.wdp"/><Relationship Id="rId1" Type="http://schemas.openxmlformats.org/officeDocument/2006/relationships/image" Target="../media/image7.jpeg"/><Relationship Id="rId2" Type="http://schemas.microsoft.com/office/2007/relationships/hdphoto" Target="../media/hdphoto5.wdp"/></Relationships>
</file>

<file path=ppt/diagrams/_rels/drawing1.xml.rels><?xml version="1.0" encoding="UTF-8" standalone="yes"?>
<Relationships xmlns="http://schemas.openxmlformats.org/package/2006/relationships"><Relationship Id="rId3" Type="http://schemas.openxmlformats.org/officeDocument/2006/relationships/image" Target="../media/image5.jpeg"/><Relationship Id="rId4" Type="http://schemas.microsoft.com/office/2007/relationships/hdphoto" Target="../media/hdphoto3.wdp"/><Relationship Id="rId5" Type="http://schemas.openxmlformats.org/officeDocument/2006/relationships/image" Target="../media/image6.jpeg"/><Relationship Id="rId6" Type="http://schemas.microsoft.com/office/2007/relationships/hdphoto" Target="../media/hdphoto4.wdp"/><Relationship Id="rId1" Type="http://schemas.openxmlformats.org/officeDocument/2006/relationships/image" Target="../media/image4.jpeg"/><Relationship Id="rId2" Type="http://schemas.microsoft.com/office/2007/relationships/hdphoto" Target="../media/hdphoto2.wdp"/></Relationships>
</file>

<file path=ppt/diagrams/_rels/drawing2.xml.rels><?xml version="1.0" encoding="UTF-8" standalone="yes"?>
<Relationships xmlns="http://schemas.openxmlformats.org/package/2006/relationships"><Relationship Id="rId3" Type="http://schemas.openxmlformats.org/officeDocument/2006/relationships/image" Target="../media/image8.jpeg"/><Relationship Id="rId4" Type="http://schemas.microsoft.com/office/2007/relationships/hdphoto" Target="../media/hdphoto6.wdp"/><Relationship Id="rId5" Type="http://schemas.openxmlformats.org/officeDocument/2006/relationships/image" Target="../media/image9.jpeg"/><Relationship Id="rId6" Type="http://schemas.microsoft.com/office/2007/relationships/hdphoto" Target="../media/hdphoto7.wdp"/><Relationship Id="rId1" Type="http://schemas.openxmlformats.org/officeDocument/2006/relationships/image" Target="../media/image7.jpeg"/><Relationship Id="rId2" Type="http://schemas.microsoft.com/office/2007/relationships/hdphoto" Target="../media/hdphoto5.wdp"/></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EDD316-4B90-E048-B1C8-F9FC364DFB64}" type="doc">
      <dgm:prSet loTypeId="urn:microsoft.com/office/officeart/2005/8/layout/vList3" loCatId="" qsTypeId="urn:microsoft.com/office/officeart/2005/8/quickstyle/simple4" qsCatId="simple" csTypeId="urn:microsoft.com/office/officeart/2005/8/colors/accent1_2" csCatId="accent1" phldr="1"/>
      <dgm:spPr/>
    </dgm:pt>
    <dgm:pt modelId="{C160145D-DD8D-274C-8286-148276127B19}">
      <dgm:prSet phldrT="[Text]" custT="1"/>
      <dgm:spPr>
        <a:solidFill>
          <a:srgbClr val="917EAF"/>
        </a:solidFill>
      </dgm:spPr>
      <dgm:t>
        <a:bodyPr/>
        <a:lstStyle/>
        <a:p>
          <a:pPr algn="l">
            <a:lnSpc>
              <a:spcPct val="100000"/>
            </a:lnSpc>
            <a:spcAft>
              <a:spcPts val="0"/>
            </a:spcAft>
          </a:pPr>
          <a:r>
            <a:rPr lang="en-US" sz="2400" b="1" dirty="0" smtClean="0">
              <a:latin typeface="Arial" charset="0"/>
              <a:ea typeface="Arial" charset="0"/>
              <a:cs typeface="Arial" charset="0"/>
            </a:rPr>
            <a:t>Northwestern Scientific Images Contest by Science in Society, 2016</a:t>
          </a:r>
        </a:p>
        <a:p>
          <a:pPr algn="l">
            <a:lnSpc>
              <a:spcPct val="100000"/>
            </a:lnSpc>
            <a:spcAft>
              <a:spcPts val="0"/>
            </a:spcAft>
          </a:pPr>
          <a:endParaRPr lang="en-US" sz="1050" b="1" dirty="0" smtClean="0">
            <a:latin typeface="Arial" charset="0"/>
            <a:ea typeface="Arial" charset="0"/>
            <a:cs typeface="Arial" charset="0"/>
          </a:endParaRPr>
        </a:p>
        <a:p>
          <a:pPr algn="l">
            <a:lnSpc>
              <a:spcPct val="100000"/>
            </a:lnSpc>
            <a:spcAft>
              <a:spcPts val="0"/>
            </a:spcAft>
          </a:pPr>
          <a:r>
            <a:rPr lang="en-US" sz="2000" dirty="0" smtClean="0">
              <a:latin typeface="Arial" charset="0"/>
              <a:ea typeface="Arial" charset="0"/>
              <a:cs typeface="Arial" charset="0"/>
            </a:rPr>
            <a:t>Scientific research often produces stunning images. The winners of the annual Northwestern Scientific Images Contest, showcase the captivating work being done across a range of Northwestern disciplines, from neurobiology to astrophysics. Free, public exhibitions and events share these images across Chicago each year, organized by Northwestern's research center for science education and community engagement, Science in Society.</a:t>
          </a:r>
          <a:endParaRPr lang="en-US" sz="2000" dirty="0">
            <a:latin typeface="Arial" charset="0"/>
            <a:ea typeface="Arial" charset="0"/>
            <a:cs typeface="Arial" charset="0"/>
          </a:endParaRPr>
        </a:p>
      </dgm:t>
    </dgm:pt>
    <dgm:pt modelId="{6B18755B-EE91-AA46-A617-4725043A7822}" type="parTrans" cxnId="{2F60BE2F-9403-2E4A-A275-1C85B479730C}">
      <dgm:prSet/>
      <dgm:spPr/>
      <dgm:t>
        <a:bodyPr/>
        <a:lstStyle/>
        <a:p>
          <a:endParaRPr lang="en-US" sz="1800">
            <a:latin typeface="Calibri" charset="0"/>
            <a:ea typeface="Calibri" charset="0"/>
            <a:cs typeface="Calibri" charset="0"/>
          </a:endParaRPr>
        </a:p>
      </dgm:t>
    </dgm:pt>
    <dgm:pt modelId="{1D9869C0-7090-8445-91ED-9596E265E204}" type="sibTrans" cxnId="{2F60BE2F-9403-2E4A-A275-1C85B479730C}">
      <dgm:prSet/>
      <dgm:spPr/>
      <dgm:t>
        <a:bodyPr/>
        <a:lstStyle/>
        <a:p>
          <a:endParaRPr lang="en-US" sz="1800">
            <a:latin typeface="Calibri" charset="0"/>
            <a:ea typeface="Calibri" charset="0"/>
            <a:cs typeface="Calibri" charset="0"/>
          </a:endParaRPr>
        </a:p>
      </dgm:t>
    </dgm:pt>
    <dgm:pt modelId="{2B24AB01-2F60-AA46-9C4E-0F3D0AB81368}">
      <dgm:prSet phldrT="[Text]" custT="1"/>
      <dgm:spPr>
        <a:solidFill>
          <a:srgbClr val="917EAF"/>
        </a:solidFill>
      </dgm:spPr>
      <dgm:t>
        <a:bodyPr/>
        <a:lstStyle/>
        <a:p>
          <a:pPr algn="l">
            <a:lnSpc>
              <a:spcPct val="100000"/>
            </a:lnSpc>
            <a:spcAft>
              <a:spcPts val="0"/>
            </a:spcAft>
          </a:pPr>
          <a:r>
            <a:rPr lang="en-US" sz="2400" b="1" dirty="0" smtClean="0">
              <a:latin typeface="Arial" charset="0"/>
              <a:ea typeface="Arial" charset="0"/>
              <a:cs typeface="Arial" charset="0"/>
            </a:rPr>
            <a:t>Pediatric Neurology Briefs  (PNB)</a:t>
          </a:r>
        </a:p>
        <a:p>
          <a:pPr algn="l">
            <a:lnSpc>
              <a:spcPct val="100000"/>
            </a:lnSpc>
            <a:spcAft>
              <a:spcPts val="0"/>
            </a:spcAft>
          </a:pPr>
          <a:endParaRPr lang="en-US" sz="1000" b="1" dirty="0" smtClean="0">
            <a:latin typeface="Arial" charset="0"/>
            <a:ea typeface="Arial" charset="0"/>
            <a:cs typeface="Arial" charset="0"/>
          </a:endParaRPr>
        </a:p>
        <a:p>
          <a:pPr algn="l">
            <a:lnSpc>
              <a:spcPct val="100000"/>
            </a:lnSpc>
            <a:spcAft>
              <a:spcPts val="0"/>
            </a:spcAft>
          </a:pPr>
          <a:r>
            <a:rPr lang="en-US" sz="1800" dirty="0" smtClean="0">
              <a:latin typeface="Arial" charset="0"/>
              <a:ea typeface="Arial" charset="0"/>
              <a:cs typeface="Arial" charset="0"/>
            </a:rPr>
            <a:t>PNB is an Open Access (OA) continuing education service designed to expedite and facilitate the review of current scientific research and advances in child neurology and related subjects. The editors provide detailed monthly summaries of published articles, followed by commentaries based on their experience and corroborated by appropriate supplementary citations. Pediatric Neurology Briefs provides pediatric neurologists, neurologists, neurosurgeons, pediatricians, psychiatrists, psychologists, educators and other health professionals with a detailed reference guide to the diagnosis, etiology, pathology, treatment and prognosis of nervous diseases of infants, children and adolescents. Content is intended to be accessible to readers in any medical discipline.</a:t>
          </a:r>
          <a:endParaRPr lang="en-US" sz="1800" dirty="0">
            <a:latin typeface="Arial" charset="0"/>
            <a:ea typeface="Arial" charset="0"/>
            <a:cs typeface="Arial" charset="0"/>
          </a:endParaRPr>
        </a:p>
      </dgm:t>
    </dgm:pt>
    <dgm:pt modelId="{A8EA6A33-5A24-A745-A561-E3BBC88F01A0}" type="parTrans" cxnId="{DB3B272B-AE11-3448-B69A-C259456CC5E9}">
      <dgm:prSet/>
      <dgm:spPr/>
      <dgm:t>
        <a:bodyPr/>
        <a:lstStyle/>
        <a:p>
          <a:endParaRPr lang="en-US" sz="1800">
            <a:latin typeface="Calibri" charset="0"/>
            <a:ea typeface="Calibri" charset="0"/>
            <a:cs typeface="Calibri" charset="0"/>
          </a:endParaRPr>
        </a:p>
      </dgm:t>
    </dgm:pt>
    <dgm:pt modelId="{BAD05886-2159-2641-B723-9645620EBA4B}" type="sibTrans" cxnId="{DB3B272B-AE11-3448-B69A-C259456CC5E9}">
      <dgm:prSet/>
      <dgm:spPr/>
      <dgm:t>
        <a:bodyPr/>
        <a:lstStyle/>
        <a:p>
          <a:endParaRPr lang="en-US" sz="1800">
            <a:latin typeface="Calibri" charset="0"/>
            <a:ea typeface="Calibri" charset="0"/>
            <a:cs typeface="Calibri" charset="0"/>
          </a:endParaRPr>
        </a:p>
      </dgm:t>
    </dgm:pt>
    <dgm:pt modelId="{89F7A8E0-5046-E84F-9888-3CD7D3F5B0F0}">
      <dgm:prSet phldrT="[Text]" custT="1"/>
      <dgm:spPr>
        <a:solidFill>
          <a:srgbClr val="917EAF"/>
        </a:solidFill>
      </dgm:spPr>
      <dgm:t>
        <a:bodyPr/>
        <a:lstStyle/>
        <a:p>
          <a:pPr algn="l">
            <a:lnSpc>
              <a:spcPct val="100000"/>
            </a:lnSpc>
            <a:spcAft>
              <a:spcPts val="0"/>
            </a:spcAft>
          </a:pPr>
          <a:r>
            <a:rPr lang="en-US" sz="2400" b="1" dirty="0" smtClean="0">
              <a:latin typeface="Arial" charset="0"/>
              <a:ea typeface="Arial" charset="0"/>
              <a:cs typeface="Arial" charset="0"/>
            </a:rPr>
            <a:t>Biostatistics Collaboration Center Lecture Series</a:t>
          </a:r>
          <a:r>
            <a:rPr lang="en-US" sz="2400" dirty="0" smtClean="0">
              <a:latin typeface="Arial" charset="0"/>
              <a:ea typeface="Arial" charset="0"/>
              <a:cs typeface="Arial" charset="0"/>
            </a:rPr>
            <a:t> </a:t>
          </a:r>
        </a:p>
        <a:p>
          <a:pPr algn="l">
            <a:lnSpc>
              <a:spcPct val="100000"/>
            </a:lnSpc>
            <a:spcAft>
              <a:spcPts val="0"/>
            </a:spcAft>
          </a:pPr>
          <a:endParaRPr lang="en-US" sz="1000" dirty="0" smtClean="0">
            <a:latin typeface="Arial" charset="0"/>
            <a:ea typeface="Arial" charset="0"/>
            <a:cs typeface="Arial" charset="0"/>
          </a:endParaRPr>
        </a:p>
        <a:p>
          <a:pPr algn="l">
            <a:lnSpc>
              <a:spcPct val="100000"/>
            </a:lnSpc>
            <a:spcAft>
              <a:spcPts val="0"/>
            </a:spcAft>
          </a:pPr>
          <a:r>
            <a:rPr lang="en-US" sz="2000" dirty="0" smtClean="0">
              <a:latin typeface="Arial" charset="0"/>
              <a:ea typeface="Arial" charset="0"/>
              <a:cs typeface="Arial" charset="0"/>
            </a:rPr>
            <a:t>* Clinical Trials: Highlights from Design to Conduct</a:t>
          </a:r>
        </a:p>
        <a:p>
          <a:pPr algn="l">
            <a:lnSpc>
              <a:spcPct val="100000"/>
            </a:lnSpc>
            <a:spcAft>
              <a:spcPts val="0"/>
            </a:spcAft>
          </a:pPr>
          <a:r>
            <a:rPr lang="en-US" sz="2000" dirty="0" smtClean="0">
              <a:latin typeface="Arial" charset="0"/>
              <a:ea typeface="Arial" charset="0"/>
              <a:cs typeface="Arial" charset="0"/>
            </a:rPr>
            <a:t>* Enhancing Rigor and Transparency in Research: Adopting Tools that Support Reproducible Research</a:t>
          </a:r>
        </a:p>
        <a:p>
          <a:pPr algn="l">
            <a:lnSpc>
              <a:spcPct val="100000"/>
            </a:lnSpc>
            <a:spcAft>
              <a:spcPts val="0"/>
            </a:spcAft>
          </a:pPr>
          <a:r>
            <a:rPr lang="en-US" sz="2000" dirty="0" smtClean="0">
              <a:latin typeface="Arial" charset="0"/>
              <a:ea typeface="Arial" charset="0"/>
              <a:cs typeface="Arial" charset="0"/>
            </a:rPr>
            <a:t>* Finding Signals in Big Data</a:t>
          </a:r>
        </a:p>
        <a:p>
          <a:pPr algn="l">
            <a:lnSpc>
              <a:spcPct val="100000"/>
            </a:lnSpc>
            <a:spcAft>
              <a:spcPts val="0"/>
            </a:spcAft>
          </a:pPr>
          <a:r>
            <a:rPr lang="en-US" sz="2000" dirty="0" smtClean="0">
              <a:latin typeface="Arial" charset="0"/>
              <a:ea typeface="Arial" charset="0"/>
              <a:cs typeface="Arial" charset="0"/>
            </a:rPr>
            <a:t>* Four Lessons in Biostatistics, and Some Biostatistics Along the Way</a:t>
          </a:r>
        </a:p>
        <a:p>
          <a:pPr algn="l">
            <a:lnSpc>
              <a:spcPct val="100000"/>
            </a:lnSpc>
            <a:spcAft>
              <a:spcPts val="0"/>
            </a:spcAft>
          </a:pPr>
          <a:r>
            <a:rPr lang="en-US" sz="2000" dirty="0" smtClean="0">
              <a:latin typeface="Arial" charset="0"/>
              <a:ea typeface="Arial" charset="0"/>
              <a:cs typeface="Arial" charset="0"/>
            </a:rPr>
            <a:t>* Statistical Considerations for Sex Inclusion in Basic Science Research</a:t>
          </a:r>
        </a:p>
        <a:p>
          <a:pPr algn="l">
            <a:lnSpc>
              <a:spcPct val="100000"/>
            </a:lnSpc>
            <a:spcAft>
              <a:spcPts val="0"/>
            </a:spcAft>
          </a:pPr>
          <a:r>
            <a:rPr lang="en-US" sz="2000" dirty="0" smtClean="0">
              <a:latin typeface="Arial" charset="0"/>
              <a:ea typeface="Arial" charset="0"/>
              <a:cs typeface="Arial" charset="0"/>
            </a:rPr>
            <a:t>* Statistical Power and Sample Size: What You Need and How Much</a:t>
          </a:r>
        </a:p>
        <a:p>
          <a:pPr algn="l">
            <a:lnSpc>
              <a:spcPct val="100000"/>
            </a:lnSpc>
            <a:spcAft>
              <a:spcPts val="0"/>
            </a:spcAft>
          </a:pPr>
          <a:r>
            <a:rPr lang="en-US" sz="2000" dirty="0" smtClean="0">
              <a:latin typeface="Arial" charset="0"/>
              <a:ea typeface="Arial" charset="0"/>
              <a:cs typeface="Arial" charset="0"/>
            </a:rPr>
            <a:t>* The Impact of Other Factors: Confounding, Mediation, and Effect Modification</a:t>
          </a:r>
        </a:p>
      </dgm:t>
    </dgm:pt>
    <dgm:pt modelId="{EE461269-EE0F-5345-9062-3886520FFC98}" type="parTrans" cxnId="{80137A9B-1D23-FC49-B61B-6F2313BF88BC}">
      <dgm:prSet/>
      <dgm:spPr/>
      <dgm:t>
        <a:bodyPr/>
        <a:lstStyle/>
        <a:p>
          <a:endParaRPr lang="en-US" sz="1800">
            <a:latin typeface="Calibri" charset="0"/>
            <a:ea typeface="Calibri" charset="0"/>
            <a:cs typeface="Calibri" charset="0"/>
          </a:endParaRPr>
        </a:p>
      </dgm:t>
    </dgm:pt>
    <dgm:pt modelId="{CB602981-8DD1-764A-8822-3689979FC03E}" type="sibTrans" cxnId="{80137A9B-1D23-FC49-B61B-6F2313BF88BC}">
      <dgm:prSet/>
      <dgm:spPr/>
      <dgm:t>
        <a:bodyPr/>
        <a:lstStyle/>
        <a:p>
          <a:endParaRPr lang="en-US" sz="1800">
            <a:latin typeface="Calibri" charset="0"/>
            <a:ea typeface="Calibri" charset="0"/>
            <a:cs typeface="Calibri" charset="0"/>
          </a:endParaRPr>
        </a:p>
      </dgm:t>
    </dgm:pt>
    <dgm:pt modelId="{80C17F48-B109-724A-A065-680B97DA1E61}" type="pres">
      <dgm:prSet presAssocID="{38EDD316-4B90-E048-B1C8-F9FC364DFB64}" presName="linearFlow" presStyleCnt="0">
        <dgm:presLayoutVars>
          <dgm:dir/>
          <dgm:resizeHandles val="exact"/>
        </dgm:presLayoutVars>
      </dgm:prSet>
      <dgm:spPr/>
    </dgm:pt>
    <dgm:pt modelId="{A4688B74-EA7F-E148-AB09-FC728B4A60A3}" type="pres">
      <dgm:prSet presAssocID="{C160145D-DD8D-274C-8286-148276127B19}" presName="composite" presStyleCnt="0"/>
      <dgm:spPr/>
    </dgm:pt>
    <dgm:pt modelId="{2FD3F221-2AF7-C045-A675-7A75D5072825}" type="pres">
      <dgm:prSet presAssocID="{C160145D-DD8D-274C-8286-148276127B19}" presName="imgShp" presStyleLbl="fgImgPlace1" presStyleIdx="0" presStyleCnt="3" custLinFactNeighborX="-1561" custLinFactNeighborY="4310"/>
      <dgm:spPr>
        <a:prstGeom prst="ellipse">
          <a:avLst/>
        </a:prstGeom>
        <a:blipFill>
          <a:blip xmlns:r="http://schemas.openxmlformats.org/officeDocument/2006/relationships" r:embed="rId1">
            <a:extLst>
              <a:ext uri="{BEBA8EAE-BF5A-486C-A8C5-ECC9F3942E4B}">
                <a14:imgProps xmlns:a14="http://schemas.microsoft.com/office/drawing/2010/main">
                  <a14:imgLayer r:embed="rId2">
                    <a14:imgEffect>
                      <a14:sharpenSoften amount="50000"/>
                    </a14:imgEffect>
                  </a14:imgLayer>
                </a14:imgProps>
              </a:ext>
              <a:ext uri="{28A0092B-C50C-407E-A947-70E740481C1C}">
                <a14:useLocalDpi xmlns:a14="http://schemas.microsoft.com/office/drawing/2010/main" val="0"/>
              </a:ext>
            </a:extLst>
          </a:blip>
          <a:srcRect/>
          <a:stretch>
            <a:fillRect l="-29000" r="-29000"/>
          </a:stretch>
        </a:blipFill>
      </dgm:spPr>
    </dgm:pt>
    <dgm:pt modelId="{5F5EA716-58E7-5740-AEBA-4DD73347BFEC}" type="pres">
      <dgm:prSet presAssocID="{C160145D-DD8D-274C-8286-148276127B19}" presName="txShp" presStyleLbl="node1" presStyleIdx="0" presStyleCnt="3" custScaleX="99583">
        <dgm:presLayoutVars>
          <dgm:bulletEnabled val="1"/>
        </dgm:presLayoutVars>
      </dgm:prSet>
      <dgm:spPr/>
      <dgm:t>
        <a:bodyPr/>
        <a:lstStyle/>
        <a:p>
          <a:endParaRPr lang="en-US"/>
        </a:p>
      </dgm:t>
    </dgm:pt>
    <dgm:pt modelId="{B592E11C-AB00-CC4D-B143-54D0818399E9}" type="pres">
      <dgm:prSet presAssocID="{1D9869C0-7090-8445-91ED-9596E265E204}" presName="spacing" presStyleCnt="0"/>
      <dgm:spPr/>
    </dgm:pt>
    <dgm:pt modelId="{53961BFF-95AC-4E45-B72D-675B5A0EAB6C}" type="pres">
      <dgm:prSet presAssocID="{2B24AB01-2F60-AA46-9C4E-0F3D0AB81368}" presName="composite" presStyleCnt="0"/>
      <dgm:spPr/>
    </dgm:pt>
    <dgm:pt modelId="{D2DE56FE-C343-3740-801D-63D1D62F73DF}" type="pres">
      <dgm:prSet presAssocID="{2B24AB01-2F60-AA46-9C4E-0F3D0AB81368}" presName="imgShp" presStyleLbl="fgImgPlace1" presStyleIdx="1" presStyleCnt="3" custLinFactNeighborX="-2854" custLinFactNeighborY="-20969"/>
      <dgm:spPr>
        <a:prstGeom prst="ellipse">
          <a:avLst/>
        </a:prstGeom>
        <a:blipFill>
          <a:blip xmlns:r="http://schemas.openxmlformats.org/officeDocument/2006/relationships"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t="-17000" b="-17000"/>
          </a:stretch>
        </a:blipFill>
      </dgm:spPr>
    </dgm:pt>
    <dgm:pt modelId="{12103843-EDA3-7A47-A9CF-EA30690709B2}" type="pres">
      <dgm:prSet presAssocID="{2B24AB01-2F60-AA46-9C4E-0F3D0AB81368}" presName="txShp" presStyleLbl="node1" presStyleIdx="1" presStyleCnt="3" custLinFactNeighborX="-332" custLinFactNeighborY="-19143">
        <dgm:presLayoutVars>
          <dgm:bulletEnabled val="1"/>
        </dgm:presLayoutVars>
      </dgm:prSet>
      <dgm:spPr/>
      <dgm:t>
        <a:bodyPr/>
        <a:lstStyle/>
        <a:p>
          <a:endParaRPr lang="en-US"/>
        </a:p>
      </dgm:t>
    </dgm:pt>
    <dgm:pt modelId="{E3E9FBE6-FC32-A240-AFBB-BEF27DB6DEBA}" type="pres">
      <dgm:prSet presAssocID="{BAD05886-2159-2641-B723-9645620EBA4B}" presName="spacing" presStyleCnt="0"/>
      <dgm:spPr/>
    </dgm:pt>
    <dgm:pt modelId="{3ED8EC1D-30FA-7B49-A7C5-2020DF6B44F3}" type="pres">
      <dgm:prSet presAssocID="{89F7A8E0-5046-E84F-9888-3CD7D3F5B0F0}" presName="composite" presStyleCnt="0"/>
      <dgm:spPr/>
    </dgm:pt>
    <dgm:pt modelId="{A6CDC714-C7AA-9F41-B21A-0AD13B83322A}" type="pres">
      <dgm:prSet presAssocID="{89F7A8E0-5046-E84F-9888-3CD7D3F5B0F0}" presName="imgShp" presStyleLbl="fgImgPlace1" presStyleIdx="2" presStyleCnt="3" custLinFactNeighborX="-800" custLinFactNeighborY="-44137"/>
      <dgm:spPr>
        <a:prstGeom prst="ellipse">
          <a:avLst/>
        </a:prstGeom>
        <a:blipFill>
          <a:blip xmlns:r="http://schemas.openxmlformats.org/officeDocument/2006/relationships"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l="-23000" r="-23000"/>
          </a:stretch>
        </a:blipFill>
      </dgm:spPr>
      <dgm:t>
        <a:bodyPr/>
        <a:lstStyle/>
        <a:p>
          <a:endParaRPr lang="en-US"/>
        </a:p>
      </dgm:t>
    </dgm:pt>
    <dgm:pt modelId="{16795FC5-610D-084F-AD8B-4E28901C1FED}" type="pres">
      <dgm:prSet presAssocID="{89F7A8E0-5046-E84F-9888-3CD7D3F5B0F0}" presName="txShp" presStyleLbl="node1" presStyleIdx="2" presStyleCnt="3" custLinFactNeighborX="55" custLinFactNeighborY="-41956">
        <dgm:presLayoutVars>
          <dgm:bulletEnabled val="1"/>
        </dgm:presLayoutVars>
      </dgm:prSet>
      <dgm:spPr/>
      <dgm:t>
        <a:bodyPr/>
        <a:lstStyle/>
        <a:p>
          <a:endParaRPr lang="en-US"/>
        </a:p>
      </dgm:t>
    </dgm:pt>
  </dgm:ptLst>
  <dgm:cxnLst>
    <dgm:cxn modelId="{087FC24F-110F-8F42-8ADE-AE29BD55A198}" type="presOf" srcId="{2B24AB01-2F60-AA46-9C4E-0F3D0AB81368}" destId="{12103843-EDA3-7A47-A9CF-EA30690709B2}" srcOrd="0" destOrd="0" presId="urn:microsoft.com/office/officeart/2005/8/layout/vList3"/>
    <dgm:cxn modelId="{1C59206E-E532-D843-975E-B848F1B36938}" type="presOf" srcId="{38EDD316-4B90-E048-B1C8-F9FC364DFB64}" destId="{80C17F48-B109-724A-A065-680B97DA1E61}" srcOrd="0" destOrd="0" presId="urn:microsoft.com/office/officeart/2005/8/layout/vList3"/>
    <dgm:cxn modelId="{758E5882-7436-804A-99F4-B8D3D46FDE73}" type="presOf" srcId="{C160145D-DD8D-274C-8286-148276127B19}" destId="{5F5EA716-58E7-5740-AEBA-4DD73347BFEC}" srcOrd="0" destOrd="0" presId="urn:microsoft.com/office/officeart/2005/8/layout/vList3"/>
    <dgm:cxn modelId="{2F60BE2F-9403-2E4A-A275-1C85B479730C}" srcId="{38EDD316-4B90-E048-B1C8-F9FC364DFB64}" destId="{C160145D-DD8D-274C-8286-148276127B19}" srcOrd="0" destOrd="0" parTransId="{6B18755B-EE91-AA46-A617-4725043A7822}" sibTransId="{1D9869C0-7090-8445-91ED-9596E265E204}"/>
    <dgm:cxn modelId="{F7B3E345-1104-8844-BF46-C88B18F6D3F7}" type="presOf" srcId="{89F7A8E0-5046-E84F-9888-3CD7D3F5B0F0}" destId="{16795FC5-610D-084F-AD8B-4E28901C1FED}" srcOrd="0" destOrd="0" presId="urn:microsoft.com/office/officeart/2005/8/layout/vList3"/>
    <dgm:cxn modelId="{80137A9B-1D23-FC49-B61B-6F2313BF88BC}" srcId="{38EDD316-4B90-E048-B1C8-F9FC364DFB64}" destId="{89F7A8E0-5046-E84F-9888-3CD7D3F5B0F0}" srcOrd="2" destOrd="0" parTransId="{EE461269-EE0F-5345-9062-3886520FFC98}" sibTransId="{CB602981-8DD1-764A-8822-3689979FC03E}"/>
    <dgm:cxn modelId="{DB3B272B-AE11-3448-B69A-C259456CC5E9}" srcId="{38EDD316-4B90-E048-B1C8-F9FC364DFB64}" destId="{2B24AB01-2F60-AA46-9C4E-0F3D0AB81368}" srcOrd="1" destOrd="0" parTransId="{A8EA6A33-5A24-A745-A561-E3BBC88F01A0}" sibTransId="{BAD05886-2159-2641-B723-9645620EBA4B}"/>
    <dgm:cxn modelId="{BB4CF622-A2B4-6B41-8905-106BF44F164C}" type="presParOf" srcId="{80C17F48-B109-724A-A065-680B97DA1E61}" destId="{A4688B74-EA7F-E148-AB09-FC728B4A60A3}" srcOrd="0" destOrd="0" presId="urn:microsoft.com/office/officeart/2005/8/layout/vList3"/>
    <dgm:cxn modelId="{A534A454-0479-5D44-8D08-18793A60A68A}" type="presParOf" srcId="{A4688B74-EA7F-E148-AB09-FC728B4A60A3}" destId="{2FD3F221-2AF7-C045-A675-7A75D5072825}" srcOrd="0" destOrd="0" presId="urn:microsoft.com/office/officeart/2005/8/layout/vList3"/>
    <dgm:cxn modelId="{67B36B0B-D49F-DC42-9E18-B2B78D034D80}" type="presParOf" srcId="{A4688B74-EA7F-E148-AB09-FC728B4A60A3}" destId="{5F5EA716-58E7-5740-AEBA-4DD73347BFEC}" srcOrd="1" destOrd="0" presId="urn:microsoft.com/office/officeart/2005/8/layout/vList3"/>
    <dgm:cxn modelId="{80D1EB81-CBD2-2C4D-92EE-D7D1F86DA43D}" type="presParOf" srcId="{80C17F48-B109-724A-A065-680B97DA1E61}" destId="{B592E11C-AB00-CC4D-B143-54D0818399E9}" srcOrd="1" destOrd="0" presId="urn:microsoft.com/office/officeart/2005/8/layout/vList3"/>
    <dgm:cxn modelId="{F5B0204D-ABA0-8C43-B2CD-CBB264214CC4}" type="presParOf" srcId="{80C17F48-B109-724A-A065-680B97DA1E61}" destId="{53961BFF-95AC-4E45-B72D-675B5A0EAB6C}" srcOrd="2" destOrd="0" presId="urn:microsoft.com/office/officeart/2005/8/layout/vList3"/>
    <dgm:cxn modelId="{FD79F2C7-73BC-8C4B-802B-958DA55B0EF6}" type="presParOf" srcId="{53961BFF-95AC-4E45-B72D-675B5A0EAB6C}" destId="{D2DE56FE-C343-3740-801D-63D1D62F73DF}" srcOrd="0" destOrd="0" presId="urn:microsoft.com/office/officeart/2005/8/layout/vList3"/>
    <dgm:cxn modelId="{950B47C2-6D1B-D24C-AED1-62541BBA30DD}" type="presParOf" srcId="{53961BFF-95AC-4E45-B72D-675B5A0EAB6C}" destId="{12103843-EDA3-7A47-A9CF-EA30690709B2}" srcOrd="1" destOrd="0" presId="urn:microsoft.com/office/officeart/2005/8/layout/vList3"/>
    <dgm:cxn modelId="{721BA6EA-4F8E-2541-9278-9556531C8503}" type="presParOf" srcId="{80C17F48-B109-724A-A065-680B97DA1E61}" destId="{E3E9FBE6-FC32-A240-AFBB-BEF27DB6DEBA}" srcOrd="3" destOrd="0" presId="urn:microsoft.com/office/officeart/2005/8/layout/vList3"/>
    <dgm:cxn modelId="{33F84EAA-2454-0F40-A1BE-CED61A3CF078}" type="presParOf" srcId="{80C17F48-B109-724A-A065-680B97DA1E61}" destId="{3ED8EC1D-30FA-7B49-A7C5-2020DF6B44F3}" srcOrd="4" destOrd="0" presId="urn:microsoft.com/office/officeart/2005/8/layout/vList3"/>
    <dgm:cxn modelId="{41559A9A-8B81-204B-8E75-8F4E42A27775}" type="presParOf" srcId="{3ED8EC1D-30FA-7B49-A7C5-2020DF6B44F3}" destId="{A6CDC714-C7AA-9F41-B21A-0AD13B83322A}" srcOrd="0" destOrd="0" presId="urn:microsoft.com/office/officeart/2005/8/layout/vList3"/>
    <dgm:cxn modelId="{76D34738-FD60-DB4D-A945-12786C8CCB1F}" type="presParOf" srcId="{3ED8EC1D-30FA-7B49-A7C5-2020DF6B44F3}" destId="{16795FC5-610D-084F-AD8B-4E28901C1FED}" srcOrd="1" destOrd="0" presId="urn:microsoft.com/office/officeart/2005/8/layout/vLis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816F90-E595-E046-9DF0-1D36AC71FD8D}" type="doc">
      <dgm:prSet loTypeId="urn:microsoft.com/office/officeart/2005/8/layout/vList4" loCatId="" qsTypeId="urn:microsoft.com/office/officeart/2005/8/quickstyle/simple4" qsCatId="simple" csTypeId="urn:microsoft.com/office/officeart/2005/8/colors/accent1_2" csCatId="accent1" phldr="1"/>
      <dgm:spPr/>
    </dgm:pt>
    <dgm:pt modelId="{3C9ABE7A-5474-E34E-ABDA-C9DD8DFAE388}">
      <dgm:prSet phldrT="[Text]" custT="1"/>
      <dgm:spPr>
        <a:solidFill>
          <a:srgbClr val="917FAF"/>
        </a:solidFill>
      </dgm:spPr>
      <dgm:t>
        <a:bodyPr anchor="ctr"/>
        <a:lstStyle/>
        <a:p>
          <a:pPr algn="l">
            <a:lnSpc>
              <a:spcPct val="100000"/>
            </a:lnSpc>
            <a:spcAft>
              <a:spcPts val="0"/>
            </a:spcAft>
          </a:pPr>
          <a:r>
            <a:rPr lang="en-US" sz="2400" b="1" dirty="0" err="1" smtClean="0">
              <a:solidFill>
                <a:schemeClr val="bg1"/>
              </a:solidFill>
              <a:latin typeface="Arial" charset="0"/>
              <a:ea typeface="Arial" charset="0"/>
              <a:cs typeface="Arial" charset="0"/>
            </a:rPr>
            <a:t>StatTag</a:t>
          </a:r>
          <a:r>
            <a:rPr lang="en-US" sz="2400" b="1" dirty="0" smtClean="0">
              <a:solidFill>
                <a:schemeClr val="bg1"/>
              </a:solidFill>
              <a:latin typeface="Arial" charset="0"/>
              <a:ea typeface="Arial" charset="0"/>
              <a:cs typeface="Arial" charset="0"/>
            </a:rPr>
            <a:t> </a:t>
          </a:r>
        </a:p>
        <a:p>
          <a:pPr algn="l">
            <a:lnSpc>
              <a:spcPct val="100000"/>
            </a:lnSpc>
            <a:spcAft>
              <a:spcPts val="0"/>
            </a:spcAft>
          </a:pPr>
          <a:endParaRPr lang="en-US" sz="1000" b="0" dirty="0" smtClean="0">
            <a:solidFill>
              <a:schemeClr val="bg1"/>
            </a:solidFill>
            <a:latin typeface="Arial" charset="0"/>
            <a:ea typeface="Arial" charset="0"/>
            <a:cs typeface="Arial" charset="0"/>
          </a:endParaRPr>
        </a:p>
        <a:p>
          <a:pPr algn="l">
            <a:lnSpc>
              <a:spcPct val="100000"/>
            </a:lnSpc>
            <a:spcAft>
              <a:spcPts val="0"/>
            </a:spcAft>
          </a:pPr>
          <a:r>
            <a:rPr lang="en-US" sz="2400" b="0" dirty="0" err="1" smtClean="0">
              <a:solidFill>
                <a:schemeClr val="bg1"/>
              </a:solidFill>
              <a:latin typeface="Arial" charset="0"/>
              <a:ea typeface="Arial" charset="0"/>
              <a:cs typeface="Arial" charset="0"/>
            </a:rPr>
            <a:t>StatTag</a:t>
          </a:r>
          <a:r>
            <a:rPr lang="en-US" sz="2400" b="0" dirty="0" smtClean="0">
              <a:solidFill>
                <a:schemeClr val="bg1"/>
              </a:solidFill>
              <a:latin typeface="Arial" charset="0"/>
              <a:ea typeface="Arial" charset="0"/>
              <a:cs typeface="Arial" charset="0"/>
            </a:rPr>
            <a:t> is a free plug-in for conducting reproducible research and creating dynamic documents using Microsoft Word with the Stata and SAS statistical software. StatTag allows users to embed statistical output (estimates, tables, and figures) within Word and provides an interface to edit statistical code directly from Word. Statistical output can be individually or collectively updated from Word in one-click with a behind-the-scenes call to the statistical program. </a:t>
          </a:r>
          <a:endParaRPr lang="en-US" sz="2400" b="0" dirty="0">
            <a:solidFill>
              <a:schemeClr val="bg1"/>
            </a:solidFill>
            <a:latin typeface="Arial" charset="0"/>
            <a:ea typeface="Arial" charset="0"/>
            <a:cs typeface="Arial" charset="0"/>
          </a:endParaRPr>
        </a:p>
      </dgm:t>
    </dgm:pt>
    <dgm:pt modelId="{C604FCFE-0E70-7D40-B684-DBAD29033CC4}" type="parTrans" cxnId="{EAACE125-4DE7-AB49-941A-0FEBA8F36544}">
      <dgm:prSet/>
      <dgm:spPr/>
      <dgm:t>
        <a:bodyPr/>
        <a:lstStyle/>
        <a:p>
          <a:endParaRPr lang="en-US"/>
        </a:p>
      </dgm:t>
    </dgm:pt>
    <dgm:pt modelId="{83B1B4C7-E980-2543-B9AA-CA4972448D81}" type="sibTrans" cxnId="{EAACE125-4DE7-AB49-941A-0FEBA8F36544}">
      <dgm:prSet/>
      <dgm:spPr/>
      <dgm:t>
        <a:bodyPr/>
        <a:lstStyle/>
        <a:p>
          <a:endParaRPr lang="en-US"/>
        </a:p>
      </dgm:t>
    </dgm:pt>
    <dgm:pt modelId="{3ADFDE15-C684-1743-9FF8-4BB9A8F8ABDA}">
      <dgm:prSet phldrT="[Text]" custT="1"/>
      <dgm:spPr>
        <a:solidFill>
          <a:srgbClr val="917FAF"/>
        </a:solidFill>
      </dgm:spPr>
      <dgm:t>
        <a:bodyPr anchor="ctr"/>
        <a:lstStyle/>
        <a:p>
          <a:pPr algn="l">
            <a:lnSpc>
              <a:spcPct val="100000"/>
            </a:lnSpc>
            <a:spcAft>
              <a:spcPts val="0"/>
            </a:spcAft>
          </a:pPr>
          <a:r>
            <a:rPr lang="en-US" sz="2400" b="1" dirty="0" smtClean="0">
              <a:solidFill>
                <a:schemeClr val="bg1"/>
              </a:solidFill>
              <a:latin typeface="Arial" charset="0"/>
              <a:ea typeface="Arial" charset="0"/>
              <a:cs typeface="Arial" charset="0"/>
            </a:rPr>
            <a:t>Datasets</a:t>
          </a:r>
        </a:p>
        <a:p>
          <a:pPr algn="l">
            <a:lnSpc>
              <a:spcPct val="100000"/>
            </a:lnSpc>
            <a:spcAft>
              <a:spcPts val="0"/>
            </a:spcAft>
          </a:pPr>
          <a:endParaRPr lang="en-US" sz="1000" b="1" dirty="0" smtClean="0">
            <a:solidFill>
              <a:schemeClr val="bg1"/>
            </a:solidFill>
            <a:latin typeface="Arial" charset="0"/>
            <a:ea typeface="Arial" charset="0"/>
            <a:cs typeface="Arial" charset="0"/>
          </a:endParaRPr>
        </a:p>
        <a:p>
          <a:pPr algn="l">
            <a:lnSpc>
              <a:spcPct val="100000"/>
            </a:lnSpc>
            <a:spcAft>
              <a:spcPts val="0"/>
            </a:spcAft>
          </a:pPr>
          <a:r>
            <a:rPr lang="en-US" sz="2400" b="0" dirty="0" smtClean="0">
              <a:solidFill>
                <a:schemeClr val="bg1"/>
              </a:solidFill>
              <a:latin typeface="Arial" charset="0"/>
              <a:ea typeface="Arial" charset="0"/>
              <a:cs typeface="Arial" charset="0"/>
            </a:rPr>
            <a:t>DigitalHub repository at Galter Health Sciences Library &amp; Learning Center supports the deposit of datasets associated with publications to help investigators comply with journal data sharing policies. DigitalHub supports a variety of file and compression formats to meet your needs. 
 </a:t>
          </a:r>
          <a:r>
            <a:rPr lang="en-US" sz="1100" b="0" dirty="0" smtClean="0">
              <a:solidFill>
                <a:schemeClr val="bg1"/>
              </a:solidFill>
              <a:latin typeface="Arial" charset="0"/>
              <a:ea typeface="Arial" charset="0"/>
              <a:cs typeface="Arial" charset="0"/>
            </a:rPr>
            <a:t>
</a:t>
          </a:r>
          <a:r>
            <a:rPr lang="en-US" sz="2400" b="0" dirty="0" smtClean="0">
              <a:solidFill>
                <a:schemeClr val="bg1"/>
              </a:solidFill>
              <a:latin typeface="Arial" charset="0"/>
              <a:ea typeface="Arial" charset="0"/>
              <a:cs typeface="Arial" charset="0"/>
            </a:rPr>
            <a:t>The current file size limit is 2 GB</a:t>
          </a:r>
          <a:endParaRPr lang="en-US" sz="2400" b="0" dirty="0">
            <a:solidFill>
              <a:schemeClr val="bg1"/>
            </a:solidFill>
            <a:latin typeface="Arial" charset="0"/>
            <a:ea typeface="Arial" charset="0"/>
            <a:cs typeface="Arial" charset="0"/>
          </a:endParaRPr>
        </a:p>
      </dgm:t>
    </dgm:pt>
    <dgm:pt modelId="{C36E5344-82CF-664A-830E-B27366E7131A}" type="parTrans" cxnId="{F65A333C-D661-A54A-A564-828DE4C2D77A}">
      <dgm:prSet/>
      <dgm:spPr/>
      <dgm:t>
        <a:bodyPr/>
        <a:lstStyle/>
        <a:p>
          <a:endParaRPr lang="en-US"/>
        </a:p>
      </dgm:t>
    </dgm:pt>
    <dgm:pt modelId="{ACFA528E-710E-BA49-BE13-92528E368B32}" type="sibTrans" cxnId="{F65A333C-D661-A54A-A564-828DE4C2D77A}">
      <dgm:prSet/>
      <dgm:spPr/>
      <dgm:t>
        <a:bodyPr/>
        <a:lstStyle/>
        <a:p>
          <a:endParaRPr lang="en-US"/>
        </a:p>
      </dgm:t>
    </dgm:pt>
    <dgm:pt modelId="{180CB28B-16E1-B942-8DE4-BAFDD04F1947}">
      <dgm:prSet phldrT="[Text]" custT="1"/>
      <dgm:spPr>
        <a:solidFill>
          <a:srgbClr val="917FAF"/>
        </a:solidFill>
      </dgm:spPr>
      <dgm:t>
        <a:bodyPr anchor="ctr"/>
        <a:lstStyle/>
        <a:p>
          <a:pPr algn="l">
            <a:lnSpc>
              <a:spcPct val="100000"/>
            </a:lnSpc>
            <a:spcAft>
              <a:spcPts val="0"/>
            </a:spcAft>
          </a:pPr>
          <a:r>
            <a:rPr lang="en-US" sz="2400" b="1" dirty="0" smtClean="0">
              <a:solidFill>
                <a:schemeClr val="bg1"/>
              </a:solidFill>
              <a:latin typeface="Arial" charset="0"/>
              <a:ea typeface="Arial" charset="0"/>
              <a:cs typeface="Arial" charset="0"/>
            </a:rPr>
            <a:t>Statistical Considerations in Basic Science Sex Inclusive Research  </a:t>
          </a:r>
        </a:p>
        <a:p>
          <a:pPr algn="l">
            <a:lnSpc>
              <a:spcPct val="100000"/>
            </a:lnSpc>
            <a:spcAft>
              <a:spcPts val="0"/>
            </a:spcAft>
          </a:pPr>
          <a:endParaRPr lang="en-US" sz="1000" b="1" dirty="0" smtClean="0">
            <a:solidFill>
              <a:schemeClr val="bg1"/>
            </a:solidFill>
            <a:latin typeface="Arial" charset="0"/>
            <a:ea typeface="Arial" charset="0"/>
            <a:cs typeface="Arial" charset="0"/>
          </a:endParaRPr>
        </a:p>
        <a:p>
          <a:pPr algn="l">
            <a:lnSpc>
              <a:spcPct val="100000"/>
            </a:lnSpc>
            <a:spcAft>
              <a:spcPts val="0"/>
            </a:spcAft>
          </a:pPr>
          <a:r>
            <a:rPr lang="en-US" sz="2400" b="0" dirty="0" smtClean="0">
              <a:solidFill>
                <a:schemeClr val="bg1"/>
              </a:solidFill>
              <a:latin typeface="Arial" charset="0"/>
              <a:ea typeface="Arial" charset="0"/>
              <a:cs typeface="Arial" charset="0"/>
            </a:rPr>
            <a:t>Statistical Considerations in Basic Science Sex Inclusive Research  by Drs. Denise Scholtens  and Leah Welty, both associate professors at the Department of Preventive Medicine at Feinberg, is another popular work deposited in DigitalHub. This guide includes an explanation of five scenarios pertaining to the sex of the cells to be used in the experiment along with a description of how an investigator should plan the experiment.</a:t>
          </a:r>
          <a:endParaRPr lang="en-US" sz="2400" b="0" dirty="0">
            <a:solidFill>
              <a:schemeClr val="bg1"/>
            </a:solidFill>
            <a:latin typeface="Arial" charset="0"/>
            <a:ea typeface="Arial" charset="0"/>
            <a:cs typeface="Arial" charset="0"/>
          </a:endParaRPr>
        </a:p>
      </dgm:t>
    </dgm:pt>
    <dgm:pt modelId="{B87CA901-7C61-6D4A-B025-D13FEC92BB83}" type="parTrans" cxnId="{BC4E0081-51C8-CD4E-B945-6626303BFF66}">
      <dgm:prSet/>
      <dgm:spPr/>
      <dgm:t>
        <a:bodyPr/>
        <a:lstStyle/>
        <a:p>
          <a:endParaRPr lang="en-US"/>
        </a:p>
      </dgm:t>
    </dgm:pt>
    <dgm:pt modelId="{5EF90AF1-35FD-4A4F-AC1C-F35A5A81ACD1}" type="sibTrans" cxnId="{BC4E0081-51C8-CD4E-B945-6626303BFF66}">
      <dgm:prSet/>
      <dgm:spPr/>
      <dgm:t>
        <a:bodyPr/>
        <a:lstStyle/>
        <a:p>
          <a:endParaRPr lang="en-US"/>
        </a:p>
      </dgm:t>
    </dgm:pt>
    <dgm:pt modelId="{004B569D-C669-F24C-8132-98762691CC83}" type="pres">
      <dgm:prSet presAssocID="{3F816F90-E595-E046-9DF0-1D36AC71FD8D}" presName="linear" presStyleCnt="0">
        <dgm:presLayoutVars>
          <dgm:dir/>
          <dgm:resizeHandles val="exact"/>
        </dgm:presLayoutVars>
      </dgm:prSet>
      <dgm:spPr/>
    </dgm:pt>
    <dgm:pt modelId="{7F2D03F3-31F0-3843-AEB3-B108F3491E73}" type="pres">
      <dgm:prSet presAssocID="{3C9ABE7A-5474-E34E-ABDA-C9DD8DFAE388}" presName="comp" presStyleCnt="0"/>
      <dgm:spPr/>
    </dgm:pt>
    <dgm:pt modelId="{8AE2D254-025B-C84D-8E00-2B9781C7B9FD}" type="pres">
      <dgm:prSet presAssocID="{3C9ABE7A-5474-E34E-ABDA-C9DD8DFAE388}" presName="box" presStyleLbl="node1" presStyleIdx="0" presStyleCnt="3"/>
      <dgm:spPr/>
      <dgm:t>
        <a:bodyPr/>
        <a:lstStyle/>
        <a:p>
          <a:endParaRPr lang="en-US"/>
        </a:p>
      </dgm:t>
    </dgm:pt>
    <dgm:pt modelId="{95E902CA-A1B5-6342-8F62-B335DE6781DB}" type="pres">
      <dgm:prSet presAssocID="{3C9ABE7A-5474-E34E-ABDA-C9DD8DFAE388}" presName="img" presStyleLbl="fgImgPlace1" presStyleIdx="0" presStyleCnt="3" custScaleX="64145"/>
      <dgm:spPr>
        <a:blipFill dpi="0" rotWithShape="1">
          <a:blip xmlns:r="http://schemas.openxmlformats.org/officeDocument/2006/relationships" r:embed="rId1">
            <a:extLst>
              <a:ext uri="{BEBA8EAE-BF5A-486C-A8C5-ECC9F3942E4B}">
                <a14:imgProps xmlns:a14="http://schemas.microsoft.com/office/drawing/2010/main">
                  <a14:imgLayer r:embed="rId2">
                    <a14:imgEffect>
                      <a14:sharpenSoften amount="50000"/>
                    </a14:imgEffect>
                  </a14:imgLayer>
                </a14:imgProps>
              </a:ext>
              <a:ext uri="{28A0092B-C50C-407E-A947-70E740481C1C}">
                <a14:useLocalDpi xmlns:a14="http://schemas.microsoft.com/office/drawing/2010/main" val="0"/>
              </a:ext>
            </a:extLst>
          </a:blip>
          <a:srcRect/>
          <a:stretch>
            <a:fillRect b="-40000"/>
          </a:stretch>
        </a:blipFill>
      </dgm:spPr>
    </dgm:pt>
    <dgm:pt modelId="{996D2E03-D1A9-5845-B2EB-F6CDF946B21E}" type="pres">
      <dgm:prSet presAssocID="{3C9ABE7A-5474-E34E-ABDA-C9DD8DFAE388}" presName="text" presStyleLbl="node1" presStyleIdx="0" presStyleCnt="3">
        <dgm:presLayoutVars>
          <dgm:bulletEnabled val="1"/>
        </dgm:presLayoutVars>
      </dgm:prSet>
      <dgm:spPr/>
      <dgm:t>
        <a:bodyPr/>
        <a:lstStyle/>
        <a:p>
          <a:endParaRPr lang="en-US"/>
        </a:p>
      </dgm:t>
    </dgm:pt>
    <dgm:pt modelId="{F6F731BA-0789-E242-896A-EC4A9D332573}" type="pres">
      <dgm:prSet presAssocID="{83B1B4C7-E980-2543-B9AA-CA4972448D81}" presName="spacer" presStyleCnt="0"/>
      <dgm:spPr/>
    </dgm:pt>
    <dgm:pt modelId="{E44ABA47-73E6-3A42-AC50-2CA718287E07}" type="pres">
      <dgm:prSet presAssocID="{3ADFDE15-C684-1743-9FF8-4BB9A8F8ABDA}" presName="comp" presStyleCnt="0"/>
      <dgm:spPr/>
    </dgm:pt>
    <dgm:pt modelId="{3872567B-46D6-BE4D-8167-C953064B35F3}" type="pres">
      <dgm:prSet presAssocID="{3ADFDE15-C684-1743-9FF8-4BB9A8F8ABDA}" presName="box" presStyleLbl="node1" presStyleIdx="1" presStyleCnt="3"/>
      <dgm:spPr/>
      <dgm:t>
        <a:bodyPr/>
        <a:lstStyle/>
        <a:p>
          <a:endParaRPr lang="en-US"/>
        </a:p>
      </dgm:t>
    </dgm:pt>
    <dgm:pt modelId="{B7DE4A79-C1BE-AA4D-B2A7-CCDC34DEC7F2}" type="pres">
      <dgm:prSet presAssocID="{3ADFDE15-C684-1743-9FF8-4BB9A8F8ABDA}" presName="img" presStyleLbl="fgImgPlace1" presStyleIdx="1" presStyleCnt="3" custScaleX="64145"/>
      <dgm:spPr>
        <a:blipFill>
          <a:blip xmlns:r="http://schemas.openxmlformats.org/officeDocument/2006/relationships"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l="-22000" r="-22000"/>
          </a:stretch>
        </a:blipFill>
      </dgm:spPr>
      <dgm:t>
        <a:bodyPr/>
        <a:lstStyle/>
        <a:p>
          <a:endParaRPr lang="en-US"/>
        </a:p>
      </dgm:t>
    </dgm:pt>
    <dgm:pt modelId="{BF4AB3E2-179C-4C48-9A97-EB8D171689FD}" type="pres">
      <dgm:prSet presAssocID="{3ADFDE15-C684-1743-9FF8-4BB9A8F8ABDA}" presName="text" presStyleLbl="node1" presStyleIdx="1" presStyleCnt="3">
        <dgm:presLayoutVars>
          <dgm:bulletEnabled val="1"/>
        </dgm:presLayoutVars>
      </dgm:prSet>
      <dgm:spPr/>
      <dgm:t>
        <a:bodyPr/>
        <a:lstStyle/>
        <a:p>
          <a:endParaRPr lang="en-US"/>
        </a:p>
      </dgm:t>
    </dgm:pt>
    <dgm:pt modelId="{5F0E5754-0B74-474D-B47A-F875B9393884}" type="pres">
      <dgm:prSet presAssocID="{ACFA528E-710E-BA49-BE13-92528E368B32}" presName="spacer" presStyleCnt="0"/>
      <dgm:spPr/>
    </dgm:pt>
    <dgm:pt modelId="{0DF546EB-444D-BE4F-9DDA-51DC24B2B7B9}" type="pres">
      <dgm:prSet presAssocID="{180CB28B-16E1-B942-8DE4-BAFDD04F1947}" presName="comp" presStyleCnt="0"/>
      <dgm:spPr/>
    </dgm:pt>
    <dgm:pt modelId="{2DA12EBB-E318-444C-9031-718B4874D1B8}" type="pres">
      <dgm:prSet presAssocID="{180CB28B-16E1-B942-8DE4-BAFDD04F1947}" presName="box" presStyleLbl="node1" presStyleIdx="2" presStyleCnt="3"/>
      <dgm:spPr/>
      <dgm:t>
        <a:bodyPr/>
        <a:lstStyle/>
        <a:p>
          <a:endParaRPr lang="en-US"/>
        </a:p>
      </dgm:t>
    </dgm:pt>
    <dgm:pt modelId="{2CFCC184-8B4A-D444-B7AF-E98DCAAE91E9}" type="pres">
      <dgm:prSet presAssocID="{180CB28B-16E1-B942-8DE4-BAFDD04F1947}" presName="img" presStyleLbl="fgImgPlace1" presStyleIdx="2" presStyleCnt="3" custScaleX="64145"/>
      <dgm:spPr>
        <a:blipFill dpi="0" rotWithShape="1">
          <a:blip xmlns:r="http://schemas.openxmlformats.org/officeDocument/2006/relationships"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b="-34000"/>
          </a:stretch>
        </a:blipFill>
      </dgm:spPr>
      <dgm:t>
        <a:bodyPr/>
        <a:lstStyle/>
        <a:p>
          <a:endParaRPr lang="en-US"/>
        </a:p>
      </dgm:t>
    </dgm:pt>
    <dgm:pt modelId="{B436E0C0-34FC-0E42-8B17-0E6B84996EE6}" type="pres">
      <dgm:prSet presAssocID="{180CB28B-16E1-B942-8DE4-BAFDD04F1947}" presName="text" presStyleLbl="node1" presStyleIdx="2" presStyleCnt="3">
        <dgm:presLayoutVars>
          <dgm:bulletEnabled val="1"/>
        </dgm:presLayoutVars>
      </dgm:prSet>
      <dgm:spPr/>
      <dgm:t>
        <a:bodyPr/>
        <a:lstStyle/>
        <a:p>
          <a:endParaRPr lang="en-US"/>
        </a:p>
      </dgm:t>
    </dgm:pt>
  </dgm:ptLst>
  <dgm:cxnLst>
    <dgm:cxn modelId="{3CCD67F0-AA6D-FC43-8D4A-AAB2542D1999}" type="presOf" srcId="{180CB28B-16E1-B942-8DE4-BAFDD04F1947}" destId="{B436E0C0-34FC-0E42-8B17-0E6B84996EE6}" srcOrd="1" destOrd="0" presId="urn:microsoft.com/office/officeart/2005/8/layout/vList4"/>
    <dgm:cxn modelId="{B89D2932-558A-8A4B-BADF-C0E7AA11BD58}" type="presOf" srcId="{3C9ABE7A-5474-E34E-ABDA-C9DD8DFAE388}" destId="{996D2E03-D1A9-5845-B2EB-F6CDF946B21E}" srcOrd="1" destOrd="0" presId="urn:microsoft.com/office/officeart/2005/8/layout/vList4"/>
    <dgm:cxn modelId="{D2D027EB-9755-3844-B95D-D686814EE4DE}" type="presOf" srcId="{3ADFDE15-C684-1743-9FF8-4BB9A8F8ABDA}" destId="{BF4AB3E2-179C-4C48-9A97-EB8D171689FD}" srcOrd="1" destOrd="0" presId="urn:microsoft.com/office/officeart/2005/8/layout/vList4"/>
    <dgm:cxn modelId="{F65A333C-D661-A54A-A564-828DE4C2D77A}" srcId="{3F816F90-E595-E046-9DF0-1D36AC71FD8D}" destId="{3ADFDE15-C684-1743-9FF8-4BB9A8F8ABDA}" srcOrd="1" destOrd="0" parTransId="{C36E5344-82CF-664A-830E-B27366E7131A}" sibTransId="{ACFA528E-710E-BA49-BE13-92528E368B32}"/>
    <dgm:cxn modelId="{7250CA1C-B39C-4146-B836-7EAFA94F952C}" type="presOf" srcId="{3C9ABE7A-5474-E34E-ABDA-C9DD8DFAE388}" destId="{8AE2D254-025B-C84D-8E00-2B9781C7B9FD}" srcOrd="0" destOrd="0" presId="urn:microsoft.com/office/officeart/2005/8/layout/vList4"/>
    <dgm:cxn modelId="{A61F2AC4-1D0A-DD49-820F-6241758695E9}" type="presOf" srcId="{3F816F90-E595-E046-9DF0-1D36AC71FD8D}" destId="{004B569D-C669-F24C-8132-98762691CC83}" srcOrd="0" destOrd="0" presId="urn:microsoft.com/office/officeart/2005/8/layout/vList4"/>
    <dgm:cxn modelId="{70A691A8-7832-344A-B777-537BD9EC543A}" type="presOf" srcId="{180CB28B-16E1-B942-8DE4-BAFDD04F1947}" destId="{2DA12EBB-E318-444C-9031-718B4874D1B8}" srcOrd="0" destOrd="0" presId="urn:microsoft.com/office/officeart/2005/8/layout/vList4"/>
    <dgm:cxn modelId="{EAACE125-4DE7-AB49-941A-0FEBA8F36544}" srcId="{3F816F90-E595-E046-9DF0-1D36AC71FD8D}" destId="{3C9ABE7A-5474-E34E-ABDA-C9DD8DFAE388}" srcOrd="0" destOrd="0" parTransId="{C604FCFE-0E70-7D40-B684-DBAD29033CC4}" sibTransId="{83B1B4C7-E980-2543-B9AA-CA4972448D81}"/>
    <dgm:cxn modelId="{BC4E0081-51C8-CD4E-B945-6626303BFF66}" srcId="{3F816F90-E595-E046-9DF0-1D36AC71FD8D}" destId="{180CB28B-16E1-B942-8DE4-BAFDD04F1947}" srcOrd="2" destOrd="0" parTransId="{B87CA901-7C61-6D4A-B025-D13FEC92BB83}" sibTransId="{5EF90AF1-35FD-4A4F-AC1C-F35A5A81ACD1}"/>
    <dgm:cxn modelId="{DAE9B823-2454-CA44-AB4F-D315DF062915}" type="presOf" srcId="{3ADFDE15-C684-1743-9FF8-4BB9A8F8ABDA}" destId="{3872567B-46D6-BE4D-8167-C953064B35F3}" srcOrd="0" destOrd="0" presId="urn:microsoft.com/office/officeart/2005/8/layout/vList4"/>
    <dgm:cxn modelId="{CF9EF04C-6036-0241-B891-574A14EF9830}" type="presParOf" srcId="{004B569D-C669-F24C-8132-98762691CC83}" destId="{7F2D03F3-31F0-3843-AEB3-B108F3491E73}" srcOrd="0" destOrd="0" presId="urn:microsoft.com/office/officeart/2005/8/layout/vList4"/>
    <dgm:cxn modelId="{2DC10841-FE10-784E-BC62-8C1613E5914F}" type="presParOf" srcId="{7F2D03F3-31F0-3843-AEB3-B108F3491E73}" destId="{8AE2D254-025B-C84D-8E00-2B9781C7B9FD}" srcOrd="0" destOrd="0" presId="urn:microsoft.com/office/officeart/2005/8/layout/vList4"/>
    <dgm:cxn modelId="{DF4DAA41-1458-6A48-B31C-B690A52F2D57}" type="presParOf" srcId="{7F2D03F3-31F0-3843-AEB3-B108F3491E73}" destId="{95E902CA-A1B5-6342-8F62-B335DE6781DB}" srcOrd="1" destOrd="0" presId="urn:microsoft.com/office/officeart/2005/8/layout/vList4"/>
    <dgm:cxn modelId="{185F8028-9382-BB4B-9B09-7A14BD5065D1}" type="presParOf" srcId="{7F2D03F3-31F0-3843-AEB3-B108F3491E73}" destId="{996D2E03-D1A9-5845-B2EB-F6CDF946B21E}" srcOrd="2" destOrd="0" presId="urn:microsoft.com/office/officeart/2005/8/layout/vList4"/>
    <dgm:cxn modelId="{4EE79EDC-8CB9-FA49-B86E-FFA4C1C3576A}" type="presParOf" srcId="{004B569D-C669-F24C-8132-98762691CC83}" destId="{F6F731BA-0789-E242-896A-EC4A9D332573}" srcOrd="1" destOrd="0" presId="urn:microsoft.com/office/officeart/2005/8/layout/vList4"/>
    <dgm:cxn modelId="{49A7EDB8-C979-8043-8998-E396A7DAFB2C}" type="presParOf" srcId="{004B569D-C669-F24C-8132-98762691CC83}" destId="{E44ABA47-73E6-3A42-AC50-2CA718287E07}" srcOrd="2" destOrd="0" presId="urn:microsoft.com/office/officeart/2005/8/layout/vList4"/>
    <dgm:cxn modelId="{E8A71C1C-6486-1C4D-A26E-328FA0682546}" type="presParOf" srcId="{E44ABA47-73E6-3A42-AC50-2CA718287E07}" destId="{3872567B-46D6-BE4D-8167-C953064B35F3}" srcOrd="0" destOrd="0" presId="urn:microsoft.com/office/officeart/2005/8/layout/vList4"/>
    <dgm:cxn modelId="{19417158-230A-C041-A5BB-633E1120023A}" type="presParOf" srcId="{E44ABA47-73E6-3A42-AC50-2CA718287E07}" destId="{B7DE4A79-C1BE-AA4D-B2A7-CCDC34DEC7F2}" srcOrd="1" destOrd="0" presId="urn:microsoft.com/office/officeart/2005/8/layout/vList4"/>
    <dgm:cxn modelId="{F8CBC761-9970-E643-A7DF-EB82264EBE09}" type="presParOf" srcId="{E44ABA47-73E6-3A42-AC50-2CA718287E07}" destId="{BF4AB3E2-179C-4C48-9A97-EB8D171689FD}" srcOrd="2" destOrd="0" presId="urn:microsoft.com/office/officeart/2005/8/layout/vList4"/>
    <dgm:cxn modelId="{3F103C40-3BF9-794D-9D67-0C6900423D43}" type="presParOf" srcId="{004B569D-C669-F24C-8132-98762691CC83}" destId="{5F0E5754-0B74-474D-B47A-F875B9393884}" srcOrd="3" destOrd="0" presId="urn:microsoft.com/office/officeart/2005/8/layout/vList4"/>
    <dgm:cxn modelId="{42D5DB5B-4B80-DA40-A465-88BF8FB13D49}" type="presParOf" srcId="{004B569D-C669-F24C-8132-98762691CC83}" destId="{0DF546EB-444D-BE4F-9DDA-51DC24B2B7B9}" srcOrd="4" destOrd="0" presId="urn:microsoft.com/office/officeart/2005/8/layout/vList4"/>
    <dgm:cxn modelId="{5AE2386C-744F-8B40-8106-65DD6396C15C}" type="presParOf" srcId="{0DF546EB-444D-BE4F-9DDA-51DC24B2B7B9}" destId="{2DA12EBB-E318-444C-9031-718B4874D1B8}" srcOrd="0" destOrd="0" presId="urn:microsoft.com/office/officeart/2005/8/layout/vList4"/>
    <dgm:cxn modelId="{519E7C4C-A8F1-A04F-8270-0F7D7CEF2433}" type="presParOf" srcId="{0DF546EB-444D-BE4F-9DDA-51DC24B2B7B9}" destId="{2CFCC184-8B4A-D444-B7AF-E98DCAAE91E9}" srcOrd="1" destOrd="0" presId="urn:microsoft.com/office/officeart/2005/8/layout/vList4"/>
    <dgm:cxn modelId="{07ED1F00-6873-F746-910D-80A0E01B9102}" type="presParOf" srcId="{0DF546EB-444D-BE4F-9DDA-51DC24B2B7B9}" destId="{B436E0C0-34FC-0E42-8B17-0E6B84996EE6}" srcOrd="2" destOrd="0" presId="urn:microsoft.com/office/officeart/2005/8/layout/vList4"/>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5EA716-58E7-5740-AEBA-4DD73347BFEC}">
      <dsp:nvSpPr>
        <dsp:cNvPr id="0" name=""/>
        <dsp:cNvSpPr/>
      </dsp:nvSpPr>
      <dsp:spPr>
        <a:xfrm rot="10800000">
          <a:off x="3556045" y="132412"/>
          <a:ext cx="9295825" cy="4702468"/>
        </a:xfrm>
        <a:prstGeom prst="homePlate">
          <a:avLst/>
        </a:prstGeom>
        <a:solidFill>
          <a:srgbClr val="917EAF"/>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73658" tIns="91440" rIns="170688" bIns="91440" numCol="1" spcCol="1270" anchor="ctr" anchorCtr="0">
          <a:noAutofit/>
        </a:bodyPr>
        <a:lstStyle/>
        <a:p>
          <a:pPr lvl="0" algn="l" defTabSz="1066800">
            <a:lnSpc>
              <a:spcPct val="100000"/>
            </a:lnSpc>
            <a:spcBef>
              <a:spcPct val="0"/>
            </a:spcBef>
            <a:spcAft>
              <a:spcPts val="0"/>
            </a:spcAft>
          </a:pPr>
          <a:r>
            <a:rPr lang="en-US" sz="2400" b="1" kern="1200" dirty="0" smtClean="0">
              <a:latin typeface="Arial" charset="0"/>
              <a:ea typeface="Arial" charset="0"/>
              <a:cs typeface="Arial" charset="0"/>
            </a:rPr>
            <a:t>Northwestern Scientific Images Contest by Science in Society, 2016</a:t>
          </a:r>
        </a:p>
        <a:p>
          <a:pPr lvl="0" algn="l" defTabSz="1066800">
            <a:lnSpc>
              <a:spcPct val="100000"/>
            </a:lnSpc>
            <a:spcBef>
              <a:spcPct val="0"/>
            </a:spcBef>
            <a:spcAft>
              <a:spcPts val="0"/>
            </a:spcAft>
          </a:pPr>
          <a:endParaRPr lang="en-US" sz="1050" b="1" kern="1200" dirty="0" smtClean="0">
            <a:latin typeface="Arial" charset="0"/>
            <a:ea typeface="Arial" charset="0"/>
            <a:cs typeface="Arial" charset="0"/>
          </a:endParaRPr>
        </a:p>
        <a:p>
          <a:pPr lvl="0" algn="l" defTabSz="1066800">
            <a:lnSpc>
              <a:spcPct val="100000"/>
            </a:lnSpc>
            <a:spcBef>
              <a:spcPct val="0"/>
            </a:spcBef>
            <a:spcAft>
              <a:spcPts val="0"/>
            </a:spcAft>
          </a:pPr>
          <a:r>
            <a:rPr lang="en-US" sz="2000" kern="1200" dirty="0" smtClean="0">
              <a:latin typeface="Arial" charset="0"/>
              <a:ea typeface="Arial" charset="0"/>
              <a:cs typeface="Arial" charset="0"/>
            </a:rPr>
            <a:t>Scientific research often produces stunning images. The winners of the annual Northwestern Scientific Images Contest, showcase the captivating work being done across a range of Northwestern disciplines, from neurobiology to astrophysics. Free, public exhibitions and events share these images across Chicago each year, organized by Northwestern's research center for science education and community engagement, Science in Society.</a:t>
          </a:r>
          <a:endParaRPr lang="en-US" sz="2000" kern="1200" dirty="0">
            <a:latin typeface="Arial" charset="0"/>
            <a:ea typeface="Arial" charset="0"/>
            <a:cs typeface="Arial" charset="0"/>
          </a:endParaRPr>
        </a:p>
      </dsp:txBody>
      <dsp:txXfrm rot="10800000">
        <a:off x="4731662" y="132412"/>
        <a:ext cx="8120208" cy="4702468"/>
      </dsp:txXfrm>
    </dsp:sp>
    <dsp:sp modelId="{2FD3F221-2AF7-C045-A675-7A75D5072825}">
      <dsp:nvSpPr>
        <dsp:cNvPr id="0" name=""/>
        <dsp:cNvSpPr/>
      </dsp:nvSpPr>
      <dsp:spPr>
        <a:xfrm>
          <a:off x="1111943" y="335088"/>
          <a:ext cx="4702468" cy="4702468"/>
        </a:xfrm>
        <a:prstGeom prst="ellipse">
          <a:avLst/>
        </a:prstGeom>
        <a:blipFill>
          <a:blip xmlns:r="http://schemas.openxmlformats.org/officeDocument/2006/relationships" r:embed="rId1">
            <a:extLst>
              <a:ext uri="{BEBA8EAE-BF5A-486C-A8C5-ECC9F3942E4B}">
                <a14:imgProps xmlns:a14="http://schemas.microsoft.com/office/drawing/2010/main">
                  <a14:imgLayer r:embed="rId2">
                    <a14:imgEffect>
                      <a14:sharpenSoften amount="50000"/>
                    </a14:imgEffect>
                  </a14:imgLayer>
                </a14:imgProps>
              </a:ext>
              <a:ext uri="{28A0092B-C50C-407E-A947-70E740481C1C}">
                <a14:useLocalDpi xmlns:a14="http://schemas.microsoft.com/office/drawing/2010/main" val="0"/>
              </a:ext>
            </a:extLst>
          </a:blip>
          <a:srcRect/>
          <a:stretch>
            <a:fillRect l="-29000" r="-29000"/>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12103843-EDA3-7A47-A9CF-EA30690709B2}">
      <dsp:nvSpPr>
        <dsp:cNvPr id="0" name=""/>
        <dsp:cNvSpPr/>
      </dsp:nvSpPr>
      <dsp:spPr>
        <a:xfrm rot="10800000">
          <a:off x="3495860" y="5338409"/>
          <a:ext cx="9334751" cy="4702468"/>
        </a:xfrm>
        <a:prstGeom prst="homePlate">
          <a:avLst/>
        </a:prstGeom>
        <a:solidFill>
          <a:srgbClr val="917EAF"/>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73658" tIns="91440" rIns="170688" bIns="91440" numCol="1" spcCol="1270" anchor="ctr" anchorCtr="0">
          <a:noAutofit/>
        </a:bodyPr>
        <a:lstStyle/>
        <a:p>
          <a:pPr lvl="0" algn="l" defTabSz="1066800">
            <a:lnSpc>
              <a:spcPct val="100000"/>
            </a:lnSpc>
            <a:spcBef>
              <a:spcPct val="0"/>
            </a:spcBef>
            <a:spcAft>
              <a:spcPts val="0"/>
            </a:spcAft>
          </a:pPr>
          <a:r>
            <a:rPr lang="en-US" sz="2400" b="1" kern="1200" dirty="0" smtClean="0">
              <a:latin typeface="Arial" charset="0"/>
              <a:ea typeface="Arial" charset="0"/>
              <a:cs typeface="Arial" charset="0"/>
            </a:rPr>
            <a:t>Pediatric Neurology Briefs  (PNB)</a:t>
          </a:r>
        </a:p>
        <a:p>
          <a:pPr lvl="0" algn="l" defTabSz="1066800">
            <a:lnSpc>
              <a:spcPct val="100000"/>
            </a:lnSpc>
            <a:spcBef>
              <a:spcPct val="0"/>
            </a:spcBef>
            <a:spcAft>
              <a:spcPts val="0"/>
            </a:spcAft>
          </a:pPr>
          <a:endParaRPr lang="en-US" sz="1000" b="1" kern="1200" dirty="0" smtClean="0">
            <a:latin typeface="Arial" charset="0"/>
            <a:ea typeface="Arial" charset="0"/>
            <a:cs typeface="Arial" charset="0"/>
          </a:endParaRPr>
        </a:p>
        <a:p>
          <a:pPr lvl="0" algn="l" defTabSz="1066800">
            <a:lnSpc>
              <a:spcPct val="100000"/>
            </a:lnSpc>
            <a:spcBef>
              <a:spcPct val="0"/>
            </a:spcBef>
            <a:spcAft>
              <a:spcPts val="0"/>
            </a:spcAft>
          </a:pPr>
          <a:r>
            <a:rPr lang="en-US" sz="1800" kern="1200" dirty="0" smtClean="0">
              <a:latin typeface="Arial" charset="0"/>
              <a:ea typeface="Arial" charset="0"/>
              <a:cs typeface="Arial" charset="0"/>
            </a:rPr>
            <a:t>PNB is an Open Access (OA) continuing education service designed to expedite and facilitate the review of current scientific research and advances in child neurology and related subjects. The editors provide detailed monthly summaries of published articles, followed by commentaries based on their experience and corroborated by appropriate supplementary citations. Pediatric Neurology Briefs provides pediatric neurologists, neurologists, neurosurgeons, pediatricians, psychiatrists, psychologists, educators and other health professionals with a detailed reference guide to the diagnosis, etiology, pathology, treatment and prognosis of nervous diseases of infants, children and adolescents. Content is intended to be accessible to readers in any medical discipline.</a:t>
          </a:r>
          <a:endParaRPr lang="en-US" sz="1800" kern="1200" dirty="0">
            <a:latin typeface="Arial" charset="0"/>
            <a:ea typeface="Arial" charset="0"/>
            <a:cs typeface="Arial" charset="0"/>
          </a:endParaRPr>
        </a:p>
      </dsp:txBody>
      <dsp:txXfrm rot="10800000">
        <a:off x="4671477" y="5338409"/>
        <a:ext cx="8159134" cy="4702468"/>
      </dsp:txXfrm>
    </dsp:sp>
    <dsp:sp modelId="{D2DE56FE-C343-3740-801D-63D1D62F73DF}">
      <dsp:nvSpPr>
        <dsp:cNvPr id="0" name=""/>
        <dsp:cNvSpPr/>
      </dsp:nvSpPr>
      <dsp:spPr>
        <a:xfrm>
          <a:off x="1041408" y="5252542"/>
          <a:ext cx="4702468" cy="4702468"/>
        </a:xfrm>
        <a:prstGeom prst="ellipse">
          <a:avLst/>
        </a:prstGeom>
        <a:blipFill>
          <a:blip xmlns:r="http://schemas.openxmlformats.org/officeDocument/2006/relationships"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t="-17000" b="-17000"/>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16795FC5-610D-084F-AD8B-4E28901C1FED}">
      <dsp:nvSpPr>
        <dsp:cNvPr id="0" name=""/>
        <dsp:cNvSpPr/>
      </dsp:nvSpPr>
      <dsp:spPr>
        <a:xfrm rot="10800000">
          <a:off x="3531985" y="10371826"/>
          <a:ext cx="9334751" cy="4702468"/>
        </a:xfrm>
        <a:prstGeom prst="homePlate">
          <a:avLst/>
        </a:prstGeom>
        <a:solidFill>
          <a:srgbClr val="917EAF"/>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73658" tIns="91440" rIns="170688" bIns="91440" numCol="1" spcCol="1270" anchor="ctr" anchorCtr="0">
          <a:noAutofit/>
        </a:bodyPr>
        <a:lstStyle/>
        <a:p>
          <a:pPr lvl="0" algn="l" defTabSz="1066800">
            <a:lnSpc>
              <a:spcPct val="100000"/>
            </a:lnSpc>
            <a:spcBef>
              <a:spcPct val="0"/>
            </a:spcBef>
            <a:spcAft>
              <a:spcPts val="0"/>
            </a:spcAft>
          </a:pPr>
          <a:r>
            <a:rPr lang="en-US" sz="2400" b="1" kern="1200" dirty="0" smtClean="0">
              <a:latin typeface="Arial" charset="0"/>
              <a:ea typeface="Arial" charset="0"/>
              <a:cs typeface="Arial" charset="0"/>
            </a:rPr>
            <a:t>Biostatistics Collaboration Center Lecture Series</a:t>
          </a:r>
          <a:r>
            <a:rPr lang="en-US" sz="2400" kern="1200" dirty="0" smtClean="0">
              <a:latin typeface="Arial" charset="0"/>
              <a:ea typeface="Arial" charset="0"/>
              <a:cs typeface="Arial" charset="0"/>
            </a:rPr>
            <a:t> </a:t>
          </a:r>
        </a:p>
        <a:p>
          <a:pPr lvl="0" algn="l" defTabSz="1066800">
            <a:lnSpc>
              <a:spcPct val="100000"/>
            </a:lnSpc>
            <a:spcBef>
              <a:spcPct val="0"/>
            </a:spcBef>
            <a:spcAft>
              <a:spcPts val="0"/>
            </a:spcAft>
          </a:pPr>
          <a:endParaRPr lang="en-US" sz="1000" kern="1200" dirty="0" smtClean="0">
            <a:latin typeface="Arial" charset="0"/>
            <a:ea typeface="Arial" charset="0"/>
            <a:cs typeface="Arial" charset="0"/>
          </a:endParaRPr>
        </a:p>
        <a:p>
          <a:pPr lvl="0" algn="l" defTabSz="1066800">
            <a:lnSpc>
              <a:spcPct val="100000"/>
            </a:lnSpc>
            <a:spcBef>
              <a:spcPct val="0"/>
            </a:spcBef>
            <a:spcAft>
              <a:spcPts val="0"/>
            </a:spcAft>
          </a:pPr>
          <a:r>
            <a:rPr lang="en-US" sz="2000" kern="1200" dirty="0" smtClean="0">
              <a:latin typeface="Arial" charset="0"/>
              <a:ea typeface="Arial" charset="0"/>
              <a:cs typeface="Arial" charset="0"/>
            </a:rPr>
            <a:t>* Clinical Trials: Highlights from Design to Conduct</a:t>
          </a:r>
        </a:p>
        <a:p>
          <a:pPr lvl="0" algn="l" defTabSz="1066800">
            <a:lnSpc>
              <a:spcPct val="100000"/>
            </a:lnSpc>
            <a:spcBef>
              <a:spcPct val="0"/>
            </a:spcBef>
            <a:spcAft>
              <a:spcPts val="0"/>
            </a:spcAft>
          </a:pPr>
          <a:r>
            <a:rPr lang="en-US" sz="2000" kern="1200" dirty="0" smtClean="0">
              <a:latin typeface="Arial" charset="0"/>
              <a:ea typeface="Arial" charset="0"/>
              <a:cs typeface="Arial" charset="0"/>
            </a:rPr>
            <a:t>* Enhancing Rigor and Transparency in Research: Adopting Tools that Support Reproducible Research</a:t>
          </a:r>
        </a:p>
        <a:p>
          <a:pPr lvl="0" algn="l" defTabSz="1066800">
            <a:lnSpc>
              <a:spcPct val="100000"/>
            </a:lnSpc>
            <a:spcBef>
              <a:spcPct val="0"/>
            </a:spcBef>
            <a:spcAft>
              <a:spcPts val="0"/>
            </a:spcAft>
          </a:pPr>
          <a:r>
            <a:rPr lang="en-US" sz="2000" kern="1200" dirty="0" smtClean="0">
              <a:latin typeface="Arial" charset="0"/>
              <a:ea typeface="Arial" charset="0"/>
              <a:cs typeface="Arial" charset="0"/>
            </a:rPr>
            <a:t>* Finding Signals in Big Data</a:t>
          </a:r>
        </a:p>
        <a:p>
          <a:pPr lvl="0" algn="l" defTabSz="1066800">
            <a:lnSpc>
              <a:spcPct val="100000"/>
            </a:lnSpc>
            <a:spcBef>
              <a:spcPct val="0"/>
            </a:spcBef>
            <a:spcAft>
              <a:spcPts val="0"/>
            </a:spcAft>
          </a:pPr>
          <a:r>
            <a:rPr lang="en-US" sz="2000" kern="1200" dirty="0" smtClean="0">
              <a:latin typeface="Arial" charset="0"/>
              <a:ea typeface="Arial" charset="0"/>
              <a:cs typeface="Arial" charset="0"/>
            </a:rPr>
            <a:t>* Four Lessons in Biostatistics, and Some Biostatistics Along the Way</a:t>
          </a:r>
        </a:p>
        <a:p>
          <a:pPr lvl="0" algn="l" defTabSz="1066800">
            <a:lnSpc>
              <a:spcPct val="100000"/>
            </a:lnSpc>
            <a:spcBef>
              <a:spcPct val="0"/>
            </a:spcBef>
            <a:spcAft>
              <a:spcPts val="0"/>
            </a:spcAft>
          </a:pPr>
          <a:r>
            <a:rPr lang="en-US" sz="2000" kern="1200" dirty="0" smtClean="0">
              <a:latin typeface="Arial" charset="0"/>
              <a:ea typeface="Arial" charset="0"/>
              <a:cs typeface="Arial" charset="0"/>
            </a:rPr>
            <a:t>* Statistical Considerations for Sex Inclusion in Basic Science Research</a:t>
          </a:r>
        </a:p>
        <a:p>
          <a:pPr lvl="0" algn="l" defTabSz="1066800">
            <a:lnSpc>
              <a:spcPct val="100000"/>
            </a:lnSpc>
            <a:spcBef>
              <a:spcPct val="0"/>
            </a:spcBef>
            <a:spcAft>
              <a:spcPts val="0"/>
            </a:spcAft>
          </a:pPr>
          <a:r>
            <a:rPr lang="en-US" sz="2000" kern="1200" dirty="0" smtClean="0">
              <a:latin typeface="Arial" charset="0"/>
              <a:ea typeface="Arial" charset="0"/>
              <a:cs typeface="Arial" charset="0"/>
            </a:rPr>
            <a:t>* Statistical Power and Sample Size: What You Need and How Much</a:t>
          </a:r>
        </a:p>
        <a:p>
          <a:pPr lvl="0" algn="l" defTabSz="1066800">
            <a:lnSpc>
              <a:spcPct val="100000"/>
            </a:lnSpc>
            <a:spcBef>
              <a:spcPct val="0"/>
            </a:spcBef>
            <a:spcAft>
              <a:spcPts val="0"/>
            </a:spcAft>
          </a:pPr>
          <a:r>
            <a:rPr lang="en-US" sz="2000" kern="1200" dirty="0" smtClean="0">
              <a:latin typeface="Arial" charset="0"/>
              <a:ea typeface="Arial" charset="0"/>
              <a:cs typeface="Arial" charset="0"/>
            </a:rPr>
            <a:t>* The Impact of Other Factors: Confounding, Mediation, and Effect Modification</a:t>
          </a:r>
        </a:p>
      </dsp:txBody>
      <dsp:txXfrm rot="10800000">
        <a:off x="4707602" y="10371826"/>
        <a:ext cx="8159134" cy="4702468"/>
      </dsp:txXfrm>
    </dsp:sp>
    <dsp:sp modelId="{A6CDC714-C7AA-9F41-B21A-0AD13B83322A}">
      <dsp:nvSpPr>
        <dsp:cNvPr id="0" name=""/>
        <dsp:cNvSpPr/>
      </dsp:nvSpPr>
      <dsp:spPr>
        <a:xfrm>
          <a:off x="1137997" y="10269265"/>
          <a:ext cx="4702468" cy="4702468"/>
        </a:xfrm>
        <a:prstGeom prst="ellipse">
          <a:avLst/>
        </a:prstGeom>
        <a:blipFill>
          <a:blip xmlns:r="http://schemas.openxmlformats.org/officeDocument/2006/relationships"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l="-23000" r="-23000"/>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E2D254-025B-C84D-8E00-2B9781C7B9FD}">
      <dsp:nvSpPr>
        <dsp:cNvPr id="0" name=""/>
        <dsp:cNvSpPr/>
      </dsp:nvSpPr>
      <dsp:spPr>
        <a:xfrm>
          <a:off x="0" y="0"/>
          <a:ext cx="23564472" cy="2362987"/>
        </a:xfrm>
        <a:prstGeom prst="roundRect">
          <a:avLst>
            <a:gd name="adj" fmla="val 10000"/>
          </a:avLst>
        </a:prstGeom>
        <a:solidFill>
          <a:srgbClr val="917FAF"/>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100000"/>
            </a:lnSpc>
            <a:spcBef>
              <a:spcPct val="0"/>
            </a:spcBef>
            <a:spcAft>
              <a:spcPts val="0"/>
            </a:spcAft>
          </a:pPr>
          <a:r>
            <a:rPr lang="en-US" sz="2400" b="1" kern="1200" dirty="0" err="1" smtClean="0">
              <a:solidFill>
                <a:schemeClr val="bg1"/>
              </a:solidFill>
              <a:latin typeface="Arial" charset="0"/>
              <a:ea typeface="Arial" charset="0"/>
              <a:cs typeface="Arial" charset="0"/>
            </a:rPr>
            <a:t>StatTag</a:t>
          </a:r>
          <a:r>
            <a:rPr lang="en-US" sz="2400" b="1" kern="1200" dirty="0" smtClean="0">
              <a:solidFill>
                <a:schemeClr val="bg1"/>
              </a:solidFill>
              <a:latin typeface="Arial" charset="0"/>
              <a:ea typeface="Arial" charset="0"/>
              <a:cs typeface="Arial" charset="0"/>
            </a:rPr>
            <a:t> </a:t>
          </a:r>
        </a:p>
        <a:p>
          <a:pPr lvl="0" algn="l" defTabSz="1066800">
            <a:lnSpc>
              <a:spcPct val="100000"/>
            </a:lnSpc>
            <a:spcBef>
              <a:spcPct val="0"/>
            </a:spcBef>
            <a:spcAft>
              <a:spcPts val="0"/>
            </a:spcAft>
          </a:pPr>
          <a:endParaRPr lang="en-US" sz="1000" b="0" kern="1200" dirty="0" smtClean="0">
            <a:solidFill>
              <a:schemeClr val="bg1"/>
            </a:solidFill>
            <a:latin typeface="Arial" charset="0"/>
            <a:ea typeface="Arial" charset="0"/>
            <a:cs typeface="Arial" charset="0"/>
          </a:endParaRPr>
        </a:p>
        <a:p>
          <a:pPr lvl="0" algn="l" defTabSz="1066800">
            <a:lnSpc>
              <a:spcPct val="100000"/>
            </a:lnSpc>
            <a:spcBef>
              <a:spcPct val="0"/>
            </a:spcBef>
            <a:spcAft>
              <a:spcPts val="0"/>
            </a:spcAft>
          </a:pPr>
          <a:r>
            <a:rPr lang="en-US" sz="2400" b="0" kern="1200" dirty="0" err="1" smtClean="0">
              <a:solidFill>
                <a:schemeClr val="bg1"/>
              </a:solidFill>
              <a:latin typeface="Arial" charset="0"/>
              <a:ea typeface="Arial" charset="0"/>
              <a:cs typeface="Arial" charset="0"/>
            </a:rPr>
            <a:t>StatTag</a:t>
          </a:r>
          <a:r>
            <a:rPr lang="en-US" sz="2400" b="0" kern="1200" dirty="0" smtClean="0">
              <a:solidFill>
                <a:schemeClr val="bg1"/>
              </a:solidFill>
              <a:latin typeface="Arial" charset="0"/>
              <a:ea typeface="Arial" charset="0"/>
              <a:cs typeface="Arial" charset="0"/>
            </a:rPr>
            <a:t> is a free plug-in for conducting reproducible research and creating dynamic documents using Microsoft Word with the Stata and SAS statistical software. StatTag allows users to embed statistical output (estimates, tables, and figures) within Word and provides an interface to edit statistical code directly from Word. Statistical output can be individually or collectively updated from Word in one-click with a behind-the-scenes call to the statistical program. </a:t>
          </a:r>
          <a:endParaRPr lang="en-US" sz="2400" b="0" kern="1200" dirty="0">
            <a:solidFill>
              <a:schemeClr val="bg1"/>
            </a:solidFill>
            <a:latin typeface="Arial" charset="0"/>
            <a:ea typeface="Arial" charset="0"/>
            <a:cs typeface="Arial" charset="0"/>
          </a:endParaRPr>
        </a:p>
      </dsp:txBody>
      <dsp:txXfrm>
        <a:off x="4949193" y="0"/>
        <a:ext cx="18615278" cy="2362987"/>
      </dsp:txXfrm>
    </dsp:sp>
    <dsp:sp modelId="{95E902CA-A1B5-6342-8F62-B335DE6781DB}">
      <dsp:nvSpPr>
        <dsp:cNvPr id="0" name=""/>
        <dsp:cNvSpPr/>
      </dsp:nvSpPr>
      <dsp:spPr>
        <a:xfrm>
          <a:off x="1081202" y="236298"/>
          <a:ext cx="3023086" cy="1890389"/>
        </a:xfrm>
        <a:prstGeom prst="roundRect">
          <a:avLst>
            <a:gd name="adj" fmla="val 10000"/>
          </a:avLst>
        </a:prstGeom>
        <a:blipFill dpi="0" rotWithShape="1">
          <a:blip xmlns:r="http://schemas.openxmlformats.org/officeDocument/2006/relationships" r:embed="rId1">
            <a:extLst>
              <a:ext uri="{BEBA8EAE-BF5A-486C-A8C5-ECC9F3942E4B}">
                <a14:imgProps xmlns:a14="http://schemas.microsoft.com/office/drawing/2010/main">
                  <a14:imgLayer r:embed="rId2">
                    <a14:imgEffect>
                      <a14:sharpenSoften amount="50000"/>
                    </a14:imgEffect>
                  </a14:imgLayer>
                </a14:imgProps>
              </a:ext>
              <a:ext uri="{28A0092B-C50C-407E-A947-70E740481C1C}">
                <a14:useLocalDpi xmlns:a14="http://schemas.microsoft.com/office/drawing/2010/main" val="0"/>
              </a:ext>
            </a:extLst>
          </a:blip>
          <a:srcRect/>
          <a:stretch>
            <a:fillRect b="-40000"/>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3872567B-46D6-BE4D-8167-C953064B35F3}">
      <dsp:nvSpPr>
        <dsp:cNvPr id="0" name=""/>
        <dsp:cNvSpPr/>
      </dsp:nvSpPr>
      <dsp:spPr>
        <a:xfrm>
          <a:off x="0" y="2599285"/>
          <a:ext cx="23564472" cy="2362987"/>
        </a:xfrm>
        <a:prstGeom prst="roundRect">
          <a:avLst>
            <a:gd name="adj" fmla="val 10000"/>
          </a:avLst>
        </a:prstGeom>
        <a:solidFill>
          <a:srgbClr val="917FAF"/>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100000"/>
            </a:lnSpc>
            <a:spcBef>
              <a:spcPct val="0"/>
            </a:spcBef>
            <a:spcAft>
              <a:spcPts val="0"/>
            </a:spcAft>
          </a:pPr>
          <a:r>
            <a:rPr lang="en-US" sz="2400" b="1" kern="1200" dirty="0" smtClean="0">
              <a:solidFill>
                <a:schemeClr val="bg1"/>
              </a:solidFill>
              <a:latin typeface="Arial" charset="0"/>
              <a:ea typeface="Arial" charset="0"/>
              <a:cs typeface="Arial" charset="0"/>
            </a:rPr>
            <a:t>Datasets</a:t>
          </a:r>
        </a:p>
        <a:p>
          <a:pPr lvl="0" algn="l" defTabSz="1066800">
            <a:lnSpc>
              <a:spcPct val="100000"/>
            </a:lnSpc>
            <a:spcBef>
              <a:spcPct val="0"/>
            </a:spcBef>
            <a:spcAft>
              <a:spcPts val="0"/>
            </a:spcAft>
          </a:pPr>
          <a:endParaRPr lang="en-US" sz="1000" b="1" kern="1200" dirty="0" smtClean="0">
            <a:solidFill>
              <a:schemeClr val="bg1"/>
            </a:solidFill>
            <a:latin typeface="Arial" charset="0"/>
            <a:ea typeface="Arial" charset="0"/>
            <a:cs typeface="Arial" charset="0"/>
          </a:endParaRPr>
        </a:p>
        <a:p>
          <a:pPr lvl="0" algn="l" defTabSz="1066800">
            <a:lnSpc>
              <a:spcPct val="100000"/>
            </a:lnSpc>
            <a:spcBef>
              <a:spcPct val="0"/>
            </a:spcBef>
            <a:spcAft>
              <a:spcPts val="0"/>
            </a:spcAft>
          </a:pPr>
          <a:r>
            <a:rPr lang="en-US" sz="2400" b="0" kern="1200" dirty="0" smtClean="0">
              <a:solidFill>
                <a:schemeClr val="bg1"/>
              </a:solidFill>
              <a:latin typeface="Arial" charset="0"/>
              <a:ea typeface="Arial" charset="0"/>
              <a:cs typeface="Arial" charset="0"/>
            </a:rPr>
            <a:t>DigitalHub repository at Galter Health Sciences Library &amp; Learning Center supports the deposit of datasets associated with publications to help investigators comply with journal data sharing policies. DigitalHub supports a variety of file and compression formats to meet your needs. 
 </a:t>
          </a:r>
          <a:r>
            <a:rPr lang="en-US" sz="1100" b="0" kern="1200" dirty="0" smtClean="0">
              <a:solidFill>
                <a:schemeClr val="bg1"/>
              </a:solidFill>
              <a:latin typeface="Arial" charset="0"/>
              <a:ea typeface="Arial" charset="0"/>
              <a:cs typeface="Arial" charset="0"/>
            </a:rPr>
            <a:t>
</a:t>
          </a:r>
          <a:r>
            <a:rPr lang="en-US" sz="2400" b="0" kern="1200" dirty="0" smtClean="0">
              <a:solidFill>
                <a:schemeClr val="bg1"/>
              </a:solidFill>
              <a:latin typeface="Arial" charset="0"/>
              <a:ea typeface="Arial" charset="0"/>
              <a:cs typeface="Arial" charset="0"/>
            </a:rPr>
            <a:t>The current file size limit is 2 GB</a:t>
          </a:r>
          <a:endParaRPr lang="en-US" sz="2400" b="0" kern="1200" dirty="0">
            <a:solidFill>
              <a:schemeClr val="bg1"/>
            </a:solidFill>
            <a:latin typeface="Arial" charset="0"/>
            <a:ea typeface="Arial" charset="0"/>
            <a:cs typeface="Arial" charset="0"/>
          </a:endParaRPr>
        </a:p>
      </dsp:txBody>
      <dsp:txXfrm>
        <a:off x="4949193" y="2599285"/>
        <a:ext cx="18615278" cy="2362987"/>
      </dsp:txXfrm>
    </dsp:sp>
    <dsp:sp modelId="{B7DE4A79-C1BE-AA4D-B2A7-CCDC34DEC7F2}">
      <dsp:nvSpPr>
        <dsp:cNvPr id="0" name=""/>
        <dsp:cNvSpPr/>
      </dsp:nvSpPr>
      <dsp:spPr>
        <a:xfrm>
          <a:off x="1081202" y="2835584"/>
          <a:ext cx="3023086" cy="1890389"/>
        </a:xfrm>
        <a:prstGeom prst="roundRect">
          <a:avLst>
            <a:gd name="adj" fmla="val 10000"/>
          </a:avLst>
        </a:prstGeom>
        <a:blipFill>
          <a:blip xmlns:r="http://schemas.openxmlformats.org/officeDocument/2006/relationships"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l="-22000" r="-22000"/>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2DA12EBB-E318-444C-9031-718B4874D1B8}">
      <dsp:nvSpPr>
        <dsp:cNvPr id="0" name=""/>
        <dsp:cNvSpPr/>
      </dsp:nvSpPr>
      <dsp:spPr>
        <a:xfrm>
          <a:off x="0" y="5198571"/>
          <a:ext cx="23564472" cy="2362987"/>
        </a:xfrm>
        <a:prstGeom prst="roundRect">
          <a:avLst>
            <a:gd name="adj" fmla="val 10000"/>
          </a:avLst>
        </a:prstGeom>
        <a:solidFill>
          <a:srgbClr val="917FAF"/>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100000"/>
            </a:lnSpc>
            <a:spcBef>
              <a:spcPct val="0"/>
            </a:spcBef>
            <a:spcAft>
              <a:spcPts val="0"/>
            </a:spcAft>
          </a:pPr>
          <a:r>
            <a:rPr lang="en-US" sz="2400" b="1" kern="1200" dirty="0" smtClean="0">
              <a:solidFill>
                <a:schemeClr val="bg1"/>
              </a:solidFill>
              <a:latin typeface="Arial" charset="0"/>
              <a:ea typeface="Arial" charset="0"/>
              <a:cs typeface="Arial" charset="0"/>
            </a:rPr>
            <a:t>Statistical Considerations in Basic Science Sex Inclusive Research  </a:t>
          </a:r>
        </a:p>
        <a:p>
          <a:pPr lvl="0" algn="l" defTabSz="1066800">
            <a:lnSpc>
              <a:spcPct val="100000"/>
            </a:lnSpc>
            <a:spcBef>
              <a:spcPct val="0"/>
            </a:spcBef>
            <a:spcAft>
              <a:spcPts val="0"/>
            </a:spcAft>
          </a:pPr>
          <a:endParaRPr lang="en-US" sz="1000" b="1" kern="1200" dirty="0" smtClean="0">
            <a:solidFill>
              <a:schemeClr val="bg1"/>
            </a:solidFill>
            <a:latin typeface="Arial" charset="0"/>
            <a:ea typeface="Arial" charset="0"/>
            <a:cs typeface="Arial" charset="0"/>
          </a:endParaRPr>
        </a:p>
        <a:p>
          <a:pPr lvl="0" algn="l" defTabSz="1066800">
            <a:lnSpc>
              <a:spcPct val="100000"/>
            </a:lnSpc>
            <a:spcBef>
              <a:spcPct val="0"/>
            </a:spcBef>
            <a:spcAft>
              <a:spcPts val="0"/>
            </a:spcAft>
          </a:pPr>
          <a:r>
            <a:rPr lang="en-US" sz="2400" b="0" kern="1200" dirty="0" smtClean="0">
              <a:solidFill>
                <a:schemeClr val="bg1"/>
              </a:solidFill>
              <a:latin typeface="Arial" charset="0"/>
              <a:ea typeface="Arial" charset="0"/>
              <a:cs typeface="Arial" charset="0"/>
            </a:rPr>
            <a:t>Statistical Considerations in Basic Science Sex Inclusive Research  by Drs. Denise Scholtens  and Leah Welty, both associate professors at the Department of Preventive Medicine at Feinberg, is another popular work deposited in DigitalHub. This guide includes an explanation of five scenarios pertaining to the sex of the cells to be used in the experiment along with a description of how an investigator should plan the experiment.</a:t>
          </a:r>
          <a:endParaRPr lang="en-US" sz="2400" b="0" kern="1200" dirty="0">
            <a:solidFill>
              <a:schemeClr val="bg1"/>
            </a:solidFill>
            <a:latin typeface="Arial" charset="0"/>
            <a:ea typeface="Arial" charset="0"/>
            <a:cs typeface="Arial" charset="0"/>
          </a:endParaRPr>
        </a:p>
      </dsp:txBody>
      <dsp:txXfrm>
        <a:off x="4949193" y="5198571"/>
        <a:ext cx="18615278" cy="2362987"/>
      </dsp:txXfrm>
    </dsp:sp>
    <dsp:sp modelId="{2CFCC184-8B4A-D444-B7AF-E98DCAAE91E9}">
      <dsp:nvSpPr>
        <dsp:cNvPr id="0" name=""/>
        <dsp:cNvSpPr/>
      </dsp:nvSpPr>
      <dsp:spPr>
        <a:xfrm>
          <a:off x="1081202" y="5434870"/>
          <a:ext cx="3023086" cy="1890389"/>
        </a:xfrm>
        <a:prstGeom prst="roundRect">
          <a:avLst>
            <a:gd name="adj" fmla="val 10000"/>
          </a:avLst>
        </a:prstGeom>
        <a:blipFill dpi="0" rotWithShape="1">
          <a:blip xmlns:r="http://schemas.openxmlformats.org/officeDocument/2006/relationships"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b="-34000"/>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37122" cy="464221"/>
          </a:xfrm>
          <a:prstGeom prst="rect">
            <a:avLst/>
          </a:prstGeom>
          <a:noFill/>
          <a:ln w="9525">
            <a:noFill/>
            <a:miter lim="800000"/>
            <a:headEnd/>
            <a:tailEnd/>
          </a:ln>
          <a:effectLst/>
        </p:spPr>
        <p:txBody>
          <a:bodyPr vert="horz" wrap="square" lIns="93168" tIns="46583" rIns="93168" bIns="46583" numCol="1" anchor="t" anchorCtr="0" compatLnSpc="1">
            <a:prstTxWarp prst="textNoShape">
              <a:avLst/>
            </a:prstTxWarp>
          </a:bodyPr>
          <a:lstStyle>
            <a:lvl1pPr defTabSz="932073">
              <a:defRPr sz="1200"/>
            </a:lvl1pPr>
          </a:lstStyle>
          <a:p>
            <a:endParaRPr lang="en-US"/>
          </a:p>
        </p:txBody>
      </p:sp>
      <p:sp>
        <p:nvSpPr>
          <p:cNvPr id="14339" name="Rectangle 3"/>
          <p:cNvSpPr>
            <a:spLocks noGrp="1" noChangeArrowheads="1"/>
          </p:cNvSpPr>
          <p:nvPr>
            <p:ph type="dt" sz="quarter" idx="1"/>
          </p:nvPr>
        </p:nvSpPr>
        <p:spPr bwMode="auto">
          <a:xfrm>
            <a:off x="3973279" y="0"/>
            <a:ext cx="3037121" cy="464221"/>
          </a:xfrm>
          <a:prstGeom prst="rect">
            <a:avLst/>
          </a:prstGeom>
          <a:noFill/>
          <a:ln w="9525">
            <a:noFill/>
            <a:miter lim="800000"/>
            <a:headEnd/>
            <a:tailEnd/>
          </a:ln>
          <a:effectLst/>
        </p:spPr>
        <p:txBody>
          <a:bodyPr vert="horz" wrap="square" lIns="93168" tIns="46583" rIns="93168" bIns="46583" numCol="1" anchor="t" anchorCtr="0" compatLnSpc="1">
            <a:prstTxWarp prst="textNoShape">
              <a:avLst/>
            </a:prstTxWarp>
          </a:bodyPr>
          <a:lstStyle>
            <a:lvl1pPr algn="r" defTabSz="932073">
              <a:defRPr sz="1200"/>
            </a:lvl1pPr>
          </a:lstStyle>
          <a:p>
            <a:endParaRPr lang="en-US"/>
          </a:p>
        </p:txBody>
      </p:sp>
      <p:sp>
        <p:nvSpPr>
          <p:cNvPr id="14340" name="Rectangle 4"/>
          <p:cNvSpPr>
            <a:spLocks noGrp="1" noChangeArrowheads="1"/>
          </p:cNvSpPr>
          <p:nvPr>
            <p:ph type="ftr" sz="quarter" idx="2"/>
          </p:nvPr>
        </p:nvSpPr>
        <p:spPr bwMode="auto">
          <a:xfrm>
            <a:off x="0" y="8832179"/>
            <a:ext cx="3037122" cy="464221"/>
          </a:xfrm>
          <a:prstGeom prst="rect">
            <a:avLst/>
          </a:prstGeom>
          <a:noFill/>
          <a:ln w="9525">
            <a:noFill/>
            <a:miter lim="800000"/>
            <a:headEnd/>
            <a:tailEnd/>
          </a:ln>
          <a:effectLst/>
        </p:spPr>
        <p:txBody>
          <a:bodyPr vert="horz" wrap="square" lIns="93168" tIns="46583" rIns="93168" bIns="46583" numCol="1" anchor="b" anchorCtr="0" compatLnSpc="1">
            <a:prstTxWarp prst="textNoShape">
              <a:avLst/>
            </a:prstTxWarp>
          </a:bodyPr>
          <a:lstStyle>
            <a:lvl1pPr defTabSz="932073">
              <a:defRPr sz="1200"/>
            </a:lvl1pPr>
          </a:lstStyle>
          <a:p>
            <a:endParaRPr lang="en-US"/>
          </a:p>
        </p:txBody>
      </p:sp>
      <p:sp>
        <p:nvSpPr>
          <p:cNvPr id="14341" name="Rectangle 5"/>
          <p:cNvSpPr>
            <a:spLocks noGrp="1" noChangeArrowheads="1"/>
          </p:cNvSpPr>
          <p:nvPr>
            <p:ph type="sldNum" sz="quarter" idx="3"/>
          </p:nvPr>
        </p:nvSpPr>
        <p:spPr bwMode="auto">
          <a:xfrm>
            <a:off x="3973279" y="8832179"/>
            <a:ext cx="3037121" cy="464221"/>
          </a:xfrm>
          <a:prstGeom prst="rect">
            <a:avLst/>
          </a:prstGeom>
          <a:noFill/>
          <a:ln w="9525">
            <a:noFill/>
            <a:miter lim="800000"/>
            <a:headEnd/>
            <a:tailEnd/>
          </a:ln>
          <a:effectLst/>
        </p:spPr>
        <p:txBody>
          <a:bodyPr vert="horz" wrap="square" lIns="93168" tIns="46583" rIns="93168" bIns="46583" numCol="1" anchor="b" anchorCtr="0" compatLnSpc="1">
            <a:prstTxWarp prst="textNoShape">
              <a:avLst/>
            </a:prstTxWarp>
          </a:bodyPr>
          <a:lstStyle>
            <a:lvl1pPr algn="r" defTabSz="932073">
              <a:defRPr sz="1200"/>
            </a:lvl1pPr>
          </a:lstStyle>
          <a:p>
            <a:fld id="{E02D8853-1055-4E27-AD3E-216D3CAECB86}" type="slidenum">
              <a:rPr lang="en-US"/>
              <a:pPr/>
              <a:t>‹#›</a:t>
            </a:fld>
            <a:endParaRPr lang="en-US"/>
          </a:p>
        </p:txBody>
      </p:sp>
    </p:spTree>
    <p:extLst>
      <p:ext uri="{BB962C8B-B14F-4D97-AF65-F5344CB8AC3E}">
        <p14:creationId xmlns:p14="http://schemas.microsoft.com/office/powerpoint/2010/main" val="36854563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5749D64E-9ED6-C04C-B791-4BFB06235BB4}" type="datetimeFigureOut">
              <a:rPr lang="en-US" smtClean="0"/>
              <a:t>5/27/17</a:t>
            </a:fld>
            <a:endParaRPr lang="en-US"/>
          </a:p>
        </p:txBody>
      </p:sp>
      <p:sp>
        <p:nvSpPr>
          <p:cNvPr id="4" name="Slide Image Placeholder 3"/>
          <p:cNvSpPr>
            <a:spLocks noGrp="1" noRot="1" noChangeAspect="1"/>
          </p:cNvSpPr>
          <p:nvPr>
            <p:ph type="sldImg" idx="2"/>
          </p:nvPr>
        </p:nvSpPr>
        <p:spPr>
          <a:xfrm>
            <a:off x="1587500" y="1162050"/>
            <a:ext cx="38354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DD54D09C-6729-DB46-B434-8D819786A726}" type="slidenum">
              <a:rPr lang="en-US" smtClean="0"/>
              <a:t>‹#›</a:t>
            </a:fld>
            <a:endParaRPr lang="en-US"/>
          </a:p>
        </p:txBody>
      </p:sp>
    </p:spTree>
    <p:extLst>
      <p:ext uri="{BB962C8B-B14F-4D97-AF65-F5344CB8AC3E}">
        <p14:creationId xmlns:p14="http://schemas.microsoft.com/office/powerpoint/2010/main" val="167758481"/>
      </p:ext>
    </p:extLst>
  </p:cSld>
  <p:clrMap bg1="lt1" tx1="dk1" bg2="lt2" tx2="dk2" accent1="accent1" accent2="accent2" accent3="accent3" accent4="accent4" accent5="accent5" accent6="accent6" hlink="hlink" folHlink="folHlink"/>
  <p:notesStyle>
    <a:lvl1pPr marL="0" algn="l" defTabSz="1283352" rtl="0" eaLnBrk="1" latinLnBrk="0" hangingPunct="1">
      <a:defRPr sz="1684" kern="1200">
        <a:solidFill>
          <a:schemeClr val="tx1"/>
        </a:solidFill>
        <a:latin typeface="+mn-lt"/>
        <a:ea typeface="+mn-ea"/>
        <a:cs typeface="+mn-cs"/>
      </a:defRPr>
    </a:lvl1pPr>
    <a:lvl2pPr marL="641676" algn="l" defTabSz="1283352" rtl="0" eaLnBrk="1" latinLnBrk="0" hangingPunct="1">
      <a:defRPr sz="1684" kern="1200">
        <a:solidFill>
          <a:schemeClr val="tx1"/>
        </a:solidFill>
        <a:latin typeface="+mn-lt"/>
        <a:ea typeface="+mn-ea"/>
        <a:cs typeface="+mn-cs"/>
      </a:defRPr>
    </a:lvl2pPr>
    <a:lvl3pPr marL="1283352" algn="l" defTabSz="1283352" rtl="0" eaLnBrk="1" latinLnBrk="0" hangingPunct="1">
      <a:defRPr sz="1684" kern="1200">
        <a:solidFill>
          <a:schemeClr val="tx1"/>
        </a:solidFill>
        <a:latin typeface="+mn-lt"/>
        <a:ea typeface="+mn-ea"/>
        <a:cs typeface="+mn-cs"/>
      </a:defRPr>
    </a:lvl3pPr>
    <a:lvl4pPr marL="1925029" algn="l" defTabSz="1283352" rtl="0" eaLnBrk="1" latinLnBrk="0" hangingPunct="1">
      <a:defRPr sz="1684" kern="1200">
        <a:solidFill>
          <a:schemeClr val="tx1"/>
        </a:solidFill>
        <a:latin typeface="+mn-lt"/>
        <a:ea typeface="+mn-ea"/>
        <a:cs typeface="+mn-cs"/>
      </a:defRPr>
    </a:lvl4pPr>
    <a:lvl5pPr marL="2566705" algn="l" defTabSz="1283352" rtl="0" eaLnBrk="1" latinLnBrk="0" hangingPunct="1">
      <a:defRPr sz="1684" kern="1200">
        <a:solidFill>
          <a:schemeClr val="tx1"/>
        </a:solidFill>
        <a:latin typeface="+mn-lt"/>
        <a:ea typeface="+mn-ea"/>
        <a:cs typeface="+mn-cs"/>
      </a:defRPr>
    </a:lvl5pPr>
    <a:lvl6pPr marL="3208381" algn="l" defTabSz="1283352" rtl="0" eaLnBrk="1" latinLnBrk="0" hangingPunct="1">
      <a:defRPr sz="1684" kern="1200">
        <a:solidFill>
          <a:schemeClr val="tx1"/>
        </a:solidFill>
        <a:latin typeface="+mn-lt"/>
        <a:ea typeface="+mn-ea"/>
        <a:cs typeface="+mn-cs"/>
      </a:defRPr>
    </a:lvl6pPr>
    <a:lvl7pPr marL="3850057" algn="l" defTabSz="1283352" rtl="0" eaLnBrk="1" latinLnBrk="0" hangingPunct="1">
      <a:defRPr sz="1684" kern="1200">
        <a:solidFill>
          <a:schemeClr val="tx1"/>
        </a:solidFill>
        <a:latin typeface="+mn-lt"/>
        <a:ea typeface="+mn-ea"/>
        <a:cs typeface="+mn-cs"/>
      </a:defRPr>
    </a:lvl7pPr>
    <a:lvl8pPr marL="4491733" algn="l" defTabSz="1283352" rtl="0" eaLnBrk="1" latinLnBrk="0" hangingPunct="1">
      <a:defRPr sz="1684" kern="1200">
        <a:solidFill>
          <a:schemeClr val="tx1"/>
        </a:solidFill>
        <a:latin typeface="+mn-lt"/>
        <a:ea typeface="+mn-ea"/>
        <a:cs typeface="+mn-cs"/>
      </a:defRPr>
    </a:lvl8pPr>
    <a:lvl9pPr marL="5133409" algn="l" defTabSz="1283352" rtl="0" eaLnBrk="1" latinLnBrk="0" hangingPunct="1">
      <a:defRPr sz="168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54D09C-6729-DB46-B434-8D819786A726}" type="slidenum">
              <a:rPr lang="en-US" smtClean="0"/>
              <a:t>1</a:t>
            </a:fld>
            <a:endParaRPr lang="en-US"/>
          </a:p>
        </p:txBody>
      </p:sp>
    </p:spTree>
    <p:extLst>
      <p:ext uri="{BB962C8B-B14F-4D97-AF65-F5344CB8AC3E}">
        <p14:creationId xmlns:p14="http://schemas.microsoft.com/office/powerpoint/2010/main" val="8959976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17133" y="10227130"/>
            <a:ext cx="34199336" cy="7053943"/>
          </a:xfrm>
        </p:spPr>
        <p:txBody>
          <a:bodyPr/>
          <a:lstStyle/>
          <a:p>
            <a:r>
              <a:rPr lang="en-US" smtClean="0"/>
              <a:t>Click to edit Master title style</a:t>
            </a:r>
            <a:endParaRPr lang="en-US"/>
          </a:p>
        </p:txBody>
      </p:sp>
      <p:sp>
        <p:nvSpPr>
          <p:cNvPr id="3" name="Subtitle 2"/>
          <p:cNvSpPr>
            <a:spLocks noGrp="1"/>
          </p:cNvSpPr>
          <p:nvPr>
            <p:ph type="subTitle" idx="1"/>
          </p:nvPr>
        </p:nvSpPr>
        <p:spPr>
          <a:xfrm>
            <a:off x="6034264" y="18652673"/>
            <a:ext cx="28165072" cy="8414657"/>
          </a:xfrm>
        </p:spPr>
        <p:txBody>
          <a:bodyPr/>
          <a:lstStyle>
            <a:lvl1pPr marL="0" indent="0" algn="ctr">
              <a:buNone/>
              <a:defRPr/>
            </a:lvl1pPr>
            <a:lvl2pPr marL="558792" indent="0" algn="ctr">
              <a:buNone/>
              <a:defRPr/>
            </a:lvl2pPr>
            <a:lvl3pPr marL="1117585" indent="0" algn="ctr">
              <a:buNone/>
              <a:defRPr/>
            </a:lvl3pPr>
            <a:lvl4pPr marL="1676377" indent="0" algn="ctr">
              <a:buNone/>
              <a:defRPr/>
            </a:lvl4pPr>
            <a:lvl5pPr marL="2235168" indent="0" algn="ctr">
              <a:buNone/>
              <a:defRPr/>
            </a:lvl5pPr>
            <a:lvl6pPr marL="2793960" indent="0" algn="ctr">
              <a:buNone/>
              <a:defRPr/>
            </a:lvl6pPr>
            <a:lvl7pPr marL="3352752" indent="0" algn="ctr">
              <a:buNone/>
              <a:defRPr/>
            </a:lvl7pPr>
            <a:lvl8pPr marL="3911545" indent="0" algn="ctr">
              <a:buNone/>
              <a:defRPr/>
            </a:lvl8pPr>
            <a:lvl9pPr marL="4470337"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FCF21F4-4704-4B6F-A58F-2A009BC94DE4}"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91A37CB8-CE60-4793-A3DF-94EB43378E33}" type="slidenum">
              <a:rPr lang="en-US" altLang="en-US"/>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178177" y="21153668"/>
            <a:ext cx="34199336" cy="6536871"/>
          </a:xfrm>
        </p:spPr>
        <p:txBody>
          <a:bodyPr anchor="t"/>
          <a:lstStyle>
            <a:lvl1pPr algn="l">
              <a:defRPr sz="4889" b="1" cap="all"/>
            </a:lvl1pPr>
          </a:lstStyle>
          <a:p>
            <a:r>
              <a:rPr lang="en-US" smtClean="0"/>
              <a:t>Click to edit Master title style</a:t>
            </a:r>
            <a:endParaRPr lang="en-US"/>
          </a:p>
        </p:txBody>
      </p:sp>
      <p:sp>
        <p:nvSpPr>
          <p:cNvPr id="3" name="Text Placeholder 2"/>
          <p:cNvSpPr>
            <a:spLocks noGrp="1"/>
          </p:cNvSpPr>
          <p:nvPr>
            <p:ph type="body" idx="1"/>
          </p:nvPr>
        </p:nvSpPr>
        <p:spPr>
          <a:xfrm>
            <a:off x="3178177" y="13952768"/>
            <a:ext cx="34199336" cy="7200900"/>
          </a:xfrm>
        </p:spPr>
        <p:txBody>
          <a:bodyPr anchor="b"/>
          <a:lstStyle>
            <a:lvl1pPr marL="0" indent="0">
              <a:buNone/>
              <a:defRPr sz="2444"/>
            </a:lvl1pPr>
            <a:lvl2pPr marL="558792" indent="0">
              <a:buNone/>
              <a:defRPr sz="2200"/>
            </a:lvl2pPr>
            <a:lvl3pPr marL="1117585" indent="0">
              <a:buNone/>
              <a:defRPr sz="1956"/>
            </a:lvl3pPr>
            <a:lvl4pPr marL="1676377" indent="0">
              <a:buNone/>
              <a:defRPr sz="1711"/>
            </a:lvl4pPr>
            <a:lvl5pPr marL="2235168" indent="0">
              <a:buNone/>
              <a:defRPr sz="1711"/>
            </a:lvl5pPr>
            <a:lvl6pPr marL="2793960" indent="0">
              <a:buNone/>
              <a:defRPr sz="1711"/>
            </a:lvl6pPr>
            <a:lvl7pPr marL="3352752" indent="0">
              <a:buNone/>
              <a:defRPr sz="1711"/>
            </a:lvl7pPr>
            <a:lvl8pPr marL="3911545" indent="0">
              <a:buNone/>
              <a:defRPr sz="1711"/>
            </a:lvl8pPr>
            <a:lvl9pPr marL="4470337" indent="0">
              <a:buNone/>
              <a:defRPr sz="1711"/>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1997F496-85AD-4CD4-8509-A0C4A5B4D2A1}" type="slidenum">
              <a:rPr lang="en-US" altLang="en-US"/>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9072" y="9511396"/>
            <a:ext cx="17004594" cy="19749406"/>
          </a:xfrm>
        </p:spPr>
        <p:txBody>
          <a:bodyPr/>
          <a:lstStyle>
            <a:lvl1pPr>
              <a:defRPr sz="3422"/>
            </a:lvl1pPr>
            <a:lvl2pPr>
              <a:defRPr sz="2933"/>
            </a:lvl2pPr>
            <a:lvl3pPr>
              <a:defRPr sz="2444"/>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0209935" y="9511396"/>
            <a:ext cx="17006535" cy="19749406"/>
          </a:xfrm>
        </p:spPr>
        <p:txBody>
          <a:bodyPr/>
          <a:lstStyle>
            <a:lvl1pPr>
              <a:defRPr sz="3422"/>
            </a:lvl1pPr>
            <a:lvl2pPr>
              <a:defRPr sz="2933"/>
            </a:lvl2pPr>
            <a:lvl3pPr>
              <a:defRPr sz="2444"/>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A51487DB-8D07-42A9-A323-81FDA472ECC1}" type="slidenum">
              <a:rPr lang="en-US" altLang="en-US"/>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12069" y="1317171"/>
            <a:ext cx="36209464" cy="548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012071" y="7369629"/>
            <a:ext cx="17776825" cy="3069771"/>
          </a:xfrm>
        </p:spPr>
        <p:txBody>
          <a:bodyPr anchor="b"/>
          <a:lstStyle>
            <a:lvl1pPr marL="0" indent="0">
              <a:buNone/>
              <a:defRPr sz="2933" b="1"/>
            </a:lvl1pPr>
            <a:lvl2pPr marL="558792" indent="0">
              <a:buNone/>
              <a:defRPr sz="2444" b="1"/>
            </a:lvl2pPr>
            <a:lvl3pPr marL="1117585" indent="0">
              <a:buNone/>
              <a:defRPr sz="2200" b="1"/>
            </a:lvl3pPr>
            <a:lvl4pPr marL="1676377" indent="0">
              <a:buNone/>
              <a:defRPr sz="1956" b="1"/>
            </a:lvl4pPr>
            <a:lvl5pPr marL="2235168" indent="0">
              <a:buNone/>
              <a:defRPr sz="1956" b="1"/>
            </a:lvl5pPr>
            <a:lvl6pPr marL="2793960" indent="0">
              <a:buNone/>
              <a:defRPr sz="1956" b="1"/>
            </a:lvl6pPr>
            <a:lvl7pPr marL="3352752" indent="0">
              <a:buNone/>
              <a:defRPr sz="1956" b="1"/>
            </a:lvl7pPr>
            <a:lvl8pPr marL="3911545" indent="0">
              <a:buNone/>
              <a:defRPr sz="1956" b="1"/>
            </a:lvl8pPr>
            <a:lvl9pPr marL="4470337" indent="0">
              <a:buNone/>
              <a:defRPr sz="1956" b="1"/>
            </a:lvl9pPr>
          </a:lstStyle>
          <a:p>
            <a:pPr lvl="0"/>
            <a:r>
              <a:rPr lang="en-US" smtClean="0"/>
              <a:t>Click to edit Master text styles</a:t>
            </a:r>
          </a:p>
        </p:txBody>
      </p:sp>
      <p:sp>
        <p:nvSpPr>
          <p:cNvPr id="4" name="Content Placeholder 3"/>
          <p:cNvSpPr>
            <a:spLocks noGrp="1"/>
          </p:cNvSpPr>
          <p:nvPr>
            <p:ph sz="half" idx="2"/>
          </p:nvPr>
        </p:nvSpPr>
        <p:spPr>
          <a:xfrm>
            <a:off x="2012071" y="10439400"/>
            <a:ext cx="17776825" cy="18965637"/>
          </a:xfrm>
        </p:spPr>
        <p:txBody>
          <a:bodyPr/>
          <a:lstStyle>
            <a:lvl1pPr>
              <a:defRPr sz="2933"/>
            </a:lvl1pPr>
            <a:lvl2pPr>
              <a:defRPr sz="2444"/>
            </a:lvl2pPr>
            <a:lvl3pPr>
              <a:defRPr sz="2200"/>
            </a:lvl3pPr>
            <a:lvl4pPr>
              <a:defRPr sz="1956"/>
            </a:lvl4pPr>
            <a:lvl5pPr>
              <a:defRPr sz="1956"/>
            </a:lvl5pPr>
            <a:lvl6pPr>
              <a:defRPr sz="1956"/>
            </a:lvl6pPr>
            <a:lvl7pPr>
              <a:defRPr sz="1956"/>
            </a:lvl7pPr>
            <a:lvl8pPr>
              <a:defRPr sz="1956"/>
            </a:lvl8pPr>
            <a:lvl9pPr>
              <a:defRPr sz="195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0438886" y="7369629"/>
            <a:ext cx="17782646" cy="3069771"/>
          </a:xfrm>
        </p:spPr>
        <p:txBody>
          <a:bodyPr anchor="b"/>
          <a:lstStyle>
            <a:lvl1pPr marL="0" indent="0">
              <a:buNone/>
              <a:defRPr sz="2933" b="1"/>
            </a:lvl1pPr>
            <a:lvl2pPr marL="558792" indent="0">
              <a:buNone/>
              <a:defRPr sz="2444" b="1"/>
            </a:lvl2pPr>
            <a:lvl3pPr marL="1117585" indent="0">
              <a:buNone/>
              <a:defRPr sz="2200" b="1"/>
            </a:lvl3pPr>
            <a:lvl4pPr marL="1676377" indent="0">
              <a:buNone/>
              <a:defRPr sz="1956" b="1"/>
            </a:lvl4pPr>
            <a:lvl5pPr marL="2235168" indent="0">
              <a:buNone/>
              <a:defRPr sz="1956" b="1"/>
            </a:lvl5pPr>
            <a:lvl6pPr marL="2793960" indent="0">
              <a:buNone/>
              <a:defRPr sz="1956" b="1"/>
            </a:lvl6pPr>
            <a:lvl7pPr marL="3352752" indent="0">
              <a:buNone/>
              <a:defRPr sz="1956" b="1"/>
            </a:lvl7pPr>
            <a:lvl8pPr marL="3911545" indent="0">
              <a:buNone/>
              <a:defRPr sz="1956" b="1"/>
            </a:lvl8pPr>
            <a:lvl9pPr marL="4470337" indent="0">
              <a:buNone/>
              <a:defRPr sz="1956" b="1"/>
            </a:lvl9pPr>
          </a:lstStyle>
          <a:p>
            <a:pPr lvl="0"/>
            <a:r>
              <a:rPr lang="en-US" smtClean="0"/>
              <a:t>Click to edit Master text styles</a:t>
            </a:r>
          </a:p>
        </p:txBody>
      </p:sp>
      <p:sp>
        <p:nvSpPr>
          <p:cNvPr id="6" name="Content Placeholder 5"/>
          <p:cNvSpPr>
            <a:spLocks noGrp="1"/>
          </p:cNvSpPr>
          <p:nvPr>
            <p:ph sz="quarter" idx="4"/>
          </p:nvPr>
        </p:nvSpPr>
        <p:spPr>
          <a:xfrm>
            <a:off x="20438886" y="10439400"/>
            <a:ext cx="17782646" cy="18965637"/>
          </a:xfrm>
        </p:spPr>
        <p:txBody>
          <a:bodyPr/>
          <a:lstStyle>
            <a:lvl1pPr>
              <a:defRPr sz="2933"/>
            </a:lvl1pPr>
            <a:lvl2pPr>
              <a:defRPr sz="2444"/>
            </a:lvl2pPr>
            <a:lvl3pPr>
              <a:defRPr sz="2200"/>
            </a:lvl3pPr>
            <a:lvl4pPr>
              <a:defRPr sz="1956"/>
            </a:lvl4pPr>
            <a:lvl5pPr>
              <a:defRPr sz="1956"/>
            </a:lvl5pPr>
            <a:lvl6pPr>
              <a:defRPr sz="1956"/>
            </a:lvl6pPr>
            <a:lvl7pPr>
              <a:defRPr sz="1956"/>
            </a:lvl7pPr>
            <a:lvl8pPr>
              <a:defRPr sz="1956"/>
            </a:lvl8pPr>
            <a:lvl9pPr>
              <a:defRPr sz="195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0A50D592-99AC-4007-A695-A672E8C60DFC}" type="slidenum">
              <a:rPr lang="en-US" altLang="en-US"/>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771CE80E-55A6-403B-BC19-ED24A513B544}" type="slidenum">
              <a:rPr lang="en-US" altLang="en-US"/>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3C1D7A50-5833-4232-8DDF-9F356AA44AAA}" type="slidenum">
              <a:rPr lang="en-US" altLang="en-US"/>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2071" y="1311729"/>
            <a:ext cx="13236575" cy="5576208"/>
          </a:xfrm>
        </p:spPr>
        <p:txBody>
          <a:bodyPr anchor="b"/>
          <a:lstStyle>
            <a:lvl1pPr algn="l">
              <a:defRPr sz="2444" b="1"/>
            </a:lvl1pPr>
          </a:lstStyle>
          <a:p>
            <a:r>
              <a:rPr lang="en-US" smtClean="0"/>
              <a:t>Click to edit Master title style</a:t>
            </a:r>
            <a:endParaRPr lang="en-US"/>
          </a:p>
        </p:txBody>
      </p:sp>
      <p:sp>
        <p:nvSpPr>
          <p:cNvPr id="3" name="Content Placeholder 2"/>
          <p:cNvSpPr>
            <a:spLocks noGrp="1"/>
          </p:cNvSpPr>
          <p:nvPr>
            <p:ph idx="1"/>
          </p:nvPr>
        </p:nvSpPr>
        <p:spPr>
          <a:xfrm>
            <a:off x="15729833" y="1311729"/>
            <a:ext cx="22491700" cy="28093308"/>
          </a:xfrm>
        </p:spPr>
        <p:txBody>
          <a:bodyPr/>
          <a:lstStyle>
            <a:lvl1pPr>
              <a:defRPr sz="3911"/>
            </a:lvl1pPr>
            <a:lvl2pPr>
              <a:defRPr sz="3422"/>
            </a:lvl2pPr>
            <a:lvl3pPr>
              <a:defRPr sz="2933"/>
            </a:lvl3pPr>
            <a:lvl4pPr>
              <a:defRPr sz="2444"/>
            </a:lvl4pPr>
            <a:lvl5pPr>
              <a:defRPr sz="2444"/>
            </a:lvl5pPr>
            <a:lvl6pPr>
              <a:defRPr sz="2444"/>
            </a:lvl6pPr>
            <a:lvl7pPr>
              <a:defRPr sz="2444"/>
            </a:lvl7pPr>
            <a:lvl8pPr>
              <a:defRPr sz="2444"/>
            </a:lvl8pPr>
            <a:lvl9pPr>
              <a:defRPr sz="244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012071" y="6887937"/>
            <a:ext cx="13236575" cy="22517100"/>
          </a:xfrm>
        </p:spPr>
        <p:txBody>
          <a:bodyPr/>
          <a:lstStyle>
            <a:lvl1pPr marL="0" indent="0">
              <a:buNone/>
              <a:defRPr sz="1711"/>
            </a:lvl1pPr>
            <a:lvl2pPr marL="558792" indent="0">
              <a:buNone/>
              <a:defRPr sz="1467"/>
            </a:lvl2pPr>
            <a:lvl3pPr marL="1117585" indent="0">
              <a:buNone/>
              <a:defRPr sz="1222"/>
            </a:lvl3pPr>
            <a:lvl4pPr marL="1676377" indent="0">
              <a:buNone/>
              <a:defRPr sz="1100"/>
            </a:lvl4pPr>
            <a:lvl5pPr marL="2235168" indent="0">
              <a:buNone/>
              <a:defRPr sz="1100"/>
            </a:lvl5pPr>
            <a:lvl6pPr marL="2793960" indent="0">
              <a:buNone/>
              <a:defRPr sz="1100"/>
            </a:lvl6pPr>
            <a:lvl7pPr marL="3352752" indent="0">
              <a:buNone/>
              <a:defRPr sz="1100"/>
            </a:lvl7pPr>
            <a:lvl8pPr marL="3911545" indent="0">
              <a:buNone/>
              <a:defRPr sz="1100"/>
            </a:lvl8pPr>
            <a:lvl9pPr marL="4470337"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BAE89A1D-19FB-4804-AA69-72ACEECBDA66}" type="slidenum">
              <a:rPr lang="en-US" altLang="en-US"/>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85291" y="23042336"/>
            <a:ext cx="24140936" cy="2721429"/>
          </a:xfrm>
        </p:spPr>
        <p:txBody>
          <a:bodyPr anchor="b"/>
          <a:lstStyle>
            <a:lvl1pPr algn="l">
              <a:defRPr sz="2444" b="1"/>
            </a:lvl1pPr>
          </a:lstStyle>
          <a:p>
            <a:r>
              <a:rPr lang="en-US" smtClean="0"/>
              <a:t>Click to edit Master title style</a:t>
            </a:r>
            <a:endParaRPr lang="en-US"/>
          </a:p>
        </p:txBody>
      </p:sp>
      <p:sp>
        <p:nvSpPr>
          <p:cNvPr id="3" name="Picture Placeholder 2"/>
          <p:cNvSpPr>
            <a:spLocks noGrp="1"/>
          </p:cNvSpPr>
          <p:nvPr>
            <p:ph type="pic" idx="1"/>
          </p:nvPr>
        </p:nvSpPr>
        <p:spPr>
          <a:xfrm>
            <a:off x="7885291" y="2941866"/>
            <a:ext cx="24140936" cy="19749406"/>
          </a:xfrm>
        </p:spPr>
        <p:txBody>
          <a:bodyPr/>
          <a:lstStyle>
            <a:lvl1pPr marL="0" indent="0">
              <a:buNone/>
              <a:defRPr sz="3911"/>
            </a:lvl1pPr>
            <a:lvl2pPr marL="558792" indent="0">
              <a:buNone/>
              <a:defRPr sz="3422"/>
            </a:lvl2pPr>
            <a:lvl3pPr marL="1117585" indent="0">
              <a:buNone/>
              <a:defRPr sz="2933"/>
            </a:lvl3pPr>
            <a:lvl4pPr marL="1676377" indent="0">
              <a:buNone/>
              <a:defRPr sz="2444"/>
            </a:lvl4pPr>
            <a:lvl5pPr marL="2235168" indent="0">
              <a:buNone/>
              <a:defRPr sz="2444"/>
            </a:lvl5pPr>
            <a:lvl6pPr marL="2793960" indent="0">
              <a:buNone/>
              <a:defRPr sz="2444"/>
            </a:lvl6pPr>
            <a:lvl7pPr marL="3352752" indent="0">
              <a:buNone/>
              <a:defRPr sz="2444"/>
            </a:lvl7pPr>
            <a:lvl8pPr marL="3911545" indent="0">
              <a:buNone/>
              <a:defRPr sz="2444"/>
            </a:lvl8pPr>
            <a:lvl9pPr marL="4470337" indent="0">
              <a:buNone/>
              <a:defRPr sz="2444"/>
            </a:lvl9pPr>
          </a:lstStyle>
          <a:p>
            <a:endParaRPr lang="en-US"/>
          </a:p>
        </p:txBody>
      </p:sp>
      <p:sp>
        <p:nvSpPr>
          <p:cNvPr id="4" name="Text Placeholder 3"/>
          <p:cNvSpPr>
            <a:spLocks noGrp="1"/>
          </p:cNvSpPr>
          <p:nvPr>
            <p:ph type="body" sz="half" idx="2"/>
          </p:nvPr>
        </p:nvSpPr>
        <p:spPr>
          <a:xfrm>
            <a:off x="7885291" y="25763765"/>
            <a:ext cx="24140936" cy="3861706"/>
          </a:xfrm>
        </p:spPr>
        <p:txBody>
          <a:bodyPr/>
          <a:lstStyle>
            <a:lvl1pPr marL="0" indent="0">
              <a:buNone/>
              <a:defRPr sz="1711"/>
            </a:lvl1pPr>
            <a:lvl2pPr marL="558792" indent="0">
              <a:buNone/>
              <a:defRPr sz="1467"/>
            </a:lvl2pPr>
            <a:lvl3pPr marL="1117585" indent="0">
              <a:buNone/>
              <a:defRPr sz="1222"/>
            </a:lvl3pPr>
            <a:lvl4pPr marL="1676377" indent="0">
              <a:buNone/>
              <a:defRPr sz="1100"/>
            </a:lvl4pPr>
            <a:lvl5pPr marL="2235168" indent="0">
              <a:buNone/>
              <a:defRPr sz="1100"/>
            </a:lvl5pPr>
            <a:lvl6pPr marL="2793960" indent="0">
              <a:buNone/>
              <a:defRPr sz="1100"/>
            </a:lvl6pPr>
            <a:lvl7pPr marL="3352752" indent="0">
              <a:buNone/>
              <a:defRPr sz="1100"/>
            </a:lvl7pPr>
            <a:lvl8pPr marL="3911545" indent="0">
              <a:buNone/>
              <a:defRPr sz="1100"/>
            </a:lvl8pPr>
            <a:lvl9pPr marL="4470337"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5AB09FD4-871C-40F3-8AD0-DB9DE752E51C}" type="slidenum">
              <a:rPr lang="en-US" altLang="en-US"/>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A477FBF2-6062-4861-8B2B-0ABFA9C48E91}" type="slidenum">
              <a:rPr lang="en-US" altLang="en-US"/>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667605" y="2925539"/>
            <a:ext cx="8548864" cy="263352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9074" y="2925539"/>
            <a:ext cx="25462266" cy="263352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AD5A2BD1-2F2B-423F-B3C9-9CB175338501}" type="slidenum">
              <a:rPr lang="en-US" altLang="en-US"/>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3019072" y="2925537"/>
            <a:ext cx="34197396" cy="5486400"/>
          </a:xfrm>
          <a:prstGeom prst="rect">
            <a:avLst/>
          </a:prstGeom>
          <a:noFill/>
          <a:ln w="9525">
            <a:noFill/>
            <a:miter lim="800000"/>
            <a:headEnd/>
            <a:tailEnd/>
          </a:ln>
          <a:effectLst/>
        </p:spPr>
        <p:txBody>
          <a:bodyPr vert="horz" wrap="square" lIns="250802" tIns="125401" rIns="250802" bIns="125401" numCol="1" anchor="ctr" anchorCtr="0" compatLnSpc="1">
            <a:prstTxWarp prst="textNoShape">
              <a:avLst/>
            </a:prstTxWarp>
          </a:bodyPr>
          <a:lstStyle/>
          <a:p>
            <a:pPr lvl="0"/>
            <a:r>
              <a:rPr lang="en-US" altLang="en-US" smtClean="0"/>
              <a:t>Click to edit Master title style</a:t>
            </a:r>
          </a:p>
        </p:txBody>
      </p:sp>
      <p:sp>
        <p:nvSpPr>
          <p:cNvPr id="13315" name="Rectangle 3"/>
          <p:cNvSpPr>
            <a:spLocks noGrp="1" noChangeArrowheads="1"/>
          </p:cNvSpPr>
          <p:nvPr>
            <p:ph type="body" idx="1"/>
          </p:nvPr>
        </p:nvSpPr>
        <p:spPr bwMode="auto">
          <a:xfrm>
            <a:off x="3019072" y="9511396"/>
            <a:ext cx="34197396" cy="19749406"/>
          </a:xfrm>
          <a:prstGeom prst="rect">
            <a:avLst/>
          </a:prstGeom>
          <a:noFill/>
          <a:ln w="9525">
            <a:noFill/>
            <a:miter lim="800000"/>
            <a:headEnd/>
            <a:tailEnd/>
          </a:ln>
          <a:effectLst/>
        </p:spPr>
        <p:txBody>
          <a:bodyPr vert="horz" wrap="square" lIns="250802" tIns="125401" rIns="250802" bIns="125401"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3316" name="Rectangle 4"/>
          <p:cNvSpPr>
            <a:spLocks noGrp="1" noChangeArrowheads="1"/>
          </p:cNvSpPr>
          <p:nvPr>
            <p:ph type="dt" sz="half" idx="2"/>
          </p:nvPr>
        </p:nvSpPr>
        <p:spPr bwMode="auto">
          <a:xfrm>
            <a:off x="3019072" y="29992868"/>
            <a:ext cx="8382000" cy="2193471"/>
          </a:xfrm>
          <a:prstGeom prst="rect">
            <a:avLst/>
          </a:prstGeom>
          <a:noFill/>
          <a:ln w="9525">
            <a:noFill/>
            <a:miter lim="800000"/>
            <a:headEnd/>
            <a:tailEnd/>
          </a:ln>
          <a:effectLst/>
        </p:spPr>
        <p:txBody>
          <a:bodyPr vert="horz" wrap="square" lIns="250802" tIns="125401" rIns="250802" bIns="125401" numCol="1" anchor="t" anchorCtr="0" compatLnSpc="1">
            <a:prstTxWarp prst="textNoShape">
              <a:avLst/>
            </a:prstTxWarp>
          </a:bodyPr>
          <a:lstStyle>
            <a:lvl1pPr defTabSz="3065595">
              <a:defRPr sz="4644"/>
            </a:lvl1pPr>
          </a:lstStyle>
          <a:p>
            <a:endParaRPr lang="en-US" altLang="en-US"/>
          </a:p>
        </p:txBody>
      </p:sp>
      <p:sp>
        <p:nvSpPr>
          <p:cNvPr id="13317" name="Rectangle 5"/>
          <p:cNvSpPr>
            <a:spLocks noGrp="1" noChangeArrowheads="1"/>
          </p:cNvSpPr>
          <p:nvPr>
            <p:ph type="ftr" sz="quarter" idx="3"/>
          </p:nvPr>
        </p:nvSpPr>
        <p:spPr bwMode="auto">
          <a:xfrm>
            <a:off x="13746868" y="29992868"/>
            <a:ext cx="12741804" cy="2193471"/>
          </a:xfrm>
          <a:prstGeom prst="rect">
            <a:avLst/>
          </a:prstGeom>
          <a:noFill/>
          <a:ln w="9525">
            <a:noFill/>
            <a:miter lim="800000"/>
            <a:headEnd/>
            <a:tailEnd/>
          </a:ln>
          <a:effectLst/>
        </p:spPr>
        <p:txBody>
          <a:bodyPr vert="horz" wrap="square" lIns="250802" tIns="125401" rIns="250802" bIns="125401" numCol="1" anchor="t" anchorCtr="0" compatLnSpc="1">
            <a:prstTxWarp prst="textNoShape">
              <a:avLst/>
            </a:prstTxWarp>
          </a:bodyPr>
          <a:lstStyle>
            <a:lvl1pPr algn="ctr" defTabSz="3065595">
              <a:defRPr sz="4644"/>
            </a:lvl1pPr>
          </a:lstStyle>
          <a:p>
            <a:endParaRPr lang="en-US" altLang="en-US"/>
          </a:p>
        </p:txBody>
      </p:sp>
      <p:sp>
        <p:nvSpPr>
          <p:cNvPr id="13318" name="Rectangle 6"/>
          <p:cNvSpPr>
            <a:spLocks noGrp="1" noChangeArrowheads="1"/>
          </p:cNvSpPr>
          <p:nvPr>
            <p:ph type="sldNum" sz="quarter" idx="4"/>
          </p:nvPr>
        </p:nvSpPr>
        <p:spPr bwMode="auto">
          <a:xfrm>
            <a:off x="28834469" y="29992868"/>
            <a:ext cx="8382000" cy="2193471"/>
          </a:xfrm>
          <a:prstGeom prst="rect">
            <a:avLst/>
          </a:prstGeom>
          <a:noFill/>
          <a:ln w="9525">
            <a:noFill/>
            <a:miter lim="800000"/>
            <a:headEnd/>
            <a:tailEnd/>
          </a:ln>
          <a:effectLst/>
        </p:spPr>
        <p:txBody>
          <a:bodyPr vert="horz" wrap="square" lIns="250802" tIns="125401" rIns="250802" bIns="125401" numCol="1" anchor="t" anchorCtr="0" compatLnSpc="1">
            <a:prstTxWarp prst="textNoShape">
              <a:avLst/>
            </a:prstTxWarp>
          </a:bodyPr>
          <a:lstStyle>
            <a:lvl1pPr algn="r" defTabSz="3065595">
              <a:defRPr sz="4644"/>
            </a:lvl1pPr>
          </a:lstStyle>
          <a:p>
            <a:fld id="{D89180E7-48B4-4579-B6C9-C14FF84EEAF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ctr" defTabSz="3065595" rtl="0" fontAlgn="base">
        <a:spcBef>
          <a:spcPct val="0"/>
        </a:spcBef>
        <a:spcAft>
          <a:spcPct val="0"/>
        </a:spcAft>
        <a:defRPr sz="14789">
          <a:solidFill>
            <a:schemeClr val="tx2"/>
          </a:solidFill>
          <a:latin typeface="+mj-lt"/>
          <a:ea typeface="+mj-ea"/>
          <a:cs typeface="+mj-cs"/>
        </a:defRPr>
      </a:lvl1pPr>
      <a:lvl2pPr algn="ctr" defTabSz="3065595" rtl="0" fontAlgn="base">
        <a:spcBef>
          <a:spcPct val="0"/>
        </a:spcBef>
        <a:spcAft>
          <a:spcPct val="0"/>
        </a:spcAft>
        <a:defRPr sz="14789">
          <a:solidFill>
            <a:schemeClr val="tx2"/>
          </a:solidFill>
          <a:latin typeface="Times New Roman" pitchFamily="18" charset="0"/>
        </a:defRPr>
      </a:lvl2pPr>
      <a:lvl3pPr algn="ctr" defTabSz="3065595" rtl="0" fontAlgn="base">
        <a:spcBef>
          <a:spcPct val="0"/>
        </a:spcBef>
        <a:spcAft>
          <a:spcPct val="0"/>
        </a:spcAft>
        <a:defRPr sz="14789">
          <a:solidFill>
            <a:schemeClr val="tx2"/>
          </a:solidFill>
          <a:latin typeface="Times New Roman" pitchFamily="18" charset="0"/>
        </a:defRPr>
      </a:lvl3pPr>
      <a:lvl4pPr algn="ctr" defTabSz="3065595" rtl="0" fontAlgn="base">
        <a:spcBef>
          <a:spcPct val="0"/>
        </a:spcBef>
        <a:spcAft>
          <a:spcPct val="0"/>
        </a:spcAft>
        <a:defRPr sz="14789">
          <a:solidFill>
            <a:schemeClr val="tx2"/>
          </a:solidFill>
          <a:latin typeface="Times New Roman" pitchFamily="18" charset="0"/>
        </a:defRPr>
      </a:lvl4pPr>
      <a:lvl5pPr algn="ctr" defTabSz="3065595" rtl="0" fontAlgn="base">
        <a:spcBef>
          <a:spcPct val="0"/>
        </a:spcBef>
        <a:spcAft>
          <a:spcPct val="0"/>
        </a:spcAft>
        <a:defRPr sz="14789">
          <a:solidFill>
            <a:schemeClr val="tx2"/>
          </a:solidFill>
          <a:latin typeface="Times New Roman" pitchFamily="18" charset="0"/>
        </a:defRPr>
      </a:lvl5pPr>
      <a:lvl6pPr marL="558792" algn="ctr" defTabSz="3065595" rtl="0" fontAlgn="base">
        <a:spcBef>
          <a:spcPct val="0"/>
        </a:spcBef>
        <a:spcAft>
          <a:spcPct val="0"/>
        </a:spcAft>
        <a:defRPr sz="14789">
          <a:solidFill>
            <a:schemeClr val="tx2"/>
          </a:solidFill>
          <a:latin typeface="Times New Roman" pitchFamily="18" charset="0"/>
        </a:defRPr>
      </a:lvl6pPr>
      <a:lvl7pPr marL="1117585" algn="ctr" defTabSz="3065595" rtl="0" fontAlgn="base">
        <a:spcBef>
          <a:spcPct val="0"/>
        </a:spcBef>
        <a:spcAft>
          <a:spcPct val="0"/>
        </a:spcAft>
        <a:defRPr sz="14789">
          <a:solidFill>
            <a:schemeClr val="tx2"/>
          </a:solidFill>
          <a:latin typeface="Times New Roman" pitchFamily="18" charset="0"/>
        </a:defRPr>
      </a:lvl7pPr>
      <a:lvl8pPr marL="1676377" algn="ctr" defTabSz="3065595" rtl="0" fontAlgn="base">
        <a:spcBef>
          <a:spcPct val="0"/>
        </a:spcBef>
        <a:spcAft>
          <a:spcPct val="0"/>
        </a:spcAft>
        <a:defRPr sz="14789">
          <a:solidFill>
            <a:schemeClr val="tx2"/>
          </a:solidFill>
          <a:latin typeface="Times New Roman" pitchFamily="18" charset="0"/>
        </a:defRPr>
      </a:lvl8pPr>
      <a:lvl9pPr marL="2235168" algn="ctr" defTabSz="3065595" rtl="0" fontAlgn="base">
        <a:spcBef>
          <a:spcPct val="0"/>
        </a:spcBef>
        <a:spcAft>
          <a:spcPct val="0"/>
        </a:spcAft>
        <a:defRPr sz="14789">
          <a:solidFill>
            <a:schemeClr val="tx2"/>
          </a:solidFill>
          <a:latin typeface="Times New Roman" pitchFamily="18" charset="0"/>
        </a:defRPr>
      </a:lvl9pPr>
    </p:titleStyle>
    <p:bodyStyle>
      <a:lvl1pPr marL="1148628" indent="-1148628" algn="l" defTabSz="3065595" rtl="0" fontAlgn="base">
        <a:spcBef>
          <a:spcPct val="20000"/>
        </a:spcBef>
        <a:spcAft>
          <a:spcPct val="0"/>
        </a:spcAft>
        <a:buChar char="•"/>
        <a:defRPr sz="10755">
          <a:solidFill>
            <a:schemeClr val="tx1"/>
          </a:solidFill>
          <a:latin typeface="+mn-lt"/>
          <a:ea typeface="+mn-ea"/>
          <a:cs typeface="+mn-cs"/>
        </a:defRPr>
      </a:lvl1pPr>
      <a:lvl2pPr marL="2491281" indent="-958483" algn="l" defTabSz="3065595" rtl="0" fontAlgn="base">
        <a:spcBef>
          <a:spcPct val="20000"/>
        </a:spcBef>
        <a:spcAft>
          <a:spcPct val="0"/>
        </a:spcAft>
        <a:buChar char="–"/>
        <a:defRPr sz="9411">
          <a:solidFill>
            <a:schemeClr val="tx1"/>
          </a:solidFill>
          <a:latin typeface="+mn-lt"/>
        </a:defRPr>
      </a:lvl2pPr>
      <a:lvl3pPr marL="3831995" indent="-766399" algn="l" defTabSz="3065595" rtl="0" fontAlgn="base">
        <a:spcBef>
          <a:spcPct val="20000"/>
        </a:spcBef>
        <a:spcAft>
          <a:spcPct val="0"/>
        </a:spcAft>
        <a:buChar char="•"/>
        <a:defRPr sz="8067">
          <a:solidFill>
            <a:schemeClr val="tx1"/>
          </a:solidFill>
          <a:latin typeface="+mn-lt"/>
        </a:defRPr>
      </a:lvl3pPr>
      <a:lvl4pPr marL="5364793" indent="-766399" algn="l" defTabSz="3065595" rtl="0" fontAlgn="base">
        <a:spcBef>
          <a:spcPct val="20000"/>
        </a:spcBef>
        <a:spcAft>
          <a:spcPct val="0"/>
        </a:spcAft>
        <a:buChar char="–"/>
        <a:defRPr sz="6722">
          <a:solidFill>
            <a:schemeClr val="tx1"/>
          </a:solidFill>
          <a:latin typeface="+mn-lt"/>
        </a:defRPr>
      </a:lvl4pPr>
      <a:lvl5pPr marL="6897591" indent="-766399" algn="l" defTabSz="3065595" rtl="0" fontAlgn="base">
        <a:spcBef>
          <a:spcPct val="20000"/>
        </a:spcBef>
        <a:spcAft>
          <a:spcPct val="0"/>
        </a:spcAft>
        <a:buChar char="»"/>
        <a:defRPr sz="6722">
          <a:solidFill>
            <a:schemeClr val="tx1"/>
          </a:solidFill>
          <a:latin typeface="+mn-lt"/>
        </a:defRPr>
      </a:lvl5pPr>
      <a:lvl6pPr marL="7456383" indent="-766399" algn="l" defTabSz="3065595" rtl="0" fontAlgn="base">
        <a:spcBef>
          <a:spcPct val="20000"/>
        </a:spcBef>
        <a:spcAft>
          <a:spcPct val="0"/>
        </a:spcAft>
        <a:buChar char="»"/>
        <a:defRPr sz="6722">
          <a:solidFill>
            <a:schemeClr val="tx1"/>
          </a:solidFill>
          <a:latin typeface="+mn-lt"/>
        </a:defRPr>
      </a:lvl6pPr>
      <a:lvl7pPr marL="8015174" indent="-766399" algn="l" defTabSz="3065595" rtl="0" fontAlgn="base">
        <a:spcBef>
          <a:spcPct val="20000"/>
        </a:spcBef>
        <a:spcAft>
          <a:spcPct val="0"/>
        </a:spcAft>
        <a:buChar char="»"/>
        <a:defRPr sz="6722">
          <a:solidFill>
            <a:schemeClr val="tx1"/>
          </a:solidFill>
          <a:latin typeface="+mn-lt"/>
        </a:defRPr>
      </a:lvl7pPr>
      <a:lvl8pPr marL="8573966" indent="-766399" algn="l" defTabSz="3065595" rtl="0" fontAlgn="base">
        <a:spcBef>
          <a:spcPct val="20000"/>
        </a:spcBef>
        <a:spcAft>
          <a:spcPct val="0"/>
        </a:spcAft>
        <a:buChar char="»"/>
        <a:defRPr sz="6722">
          <a:solidFill>
            <a:schemeClr val="tx1"/>
          </a:solidFill>
          <a:latin typeface="+mn-lt"/>
        </a:defRPr>
      </a:lvl8pPr>
      <a:lvl9pPr marL="9132759" indent="-766399" algn="l" defTabSz="3065595" rtl="0" fontAlgn="base">
        <a:spcBef>
          <a:spcPct val="20000"/>
        </a:spcBef>
        <a:spcAft>
          <a:spcPct val="0"/>
        </a:spcAft>
        <a:buChar char="»"/>
        <a:defRPr sz="6722">
          <a:solidFill>
            <a:schemeClr val="tx1"/>
          </a:solidFill>
          <a:latin typeface="+mn-lt"/>
        </a:defRPr>
      </a:lvl9pPr>
    </p:bodyStyle>
    <p:otherStyle>
      <a:defPPr>
        <a:defRPr lang="en-US"/>
      </a:defPPr>
      <a:lvl1pPr marL="0" algn="l" defTabSz="1117585" rtl="0" eaLnBrk="1" latinLnBrk="0" hangingPunct="1">
        <a:defRPr sz="2200" kern="1200">
          <a:solidFill>
            <a:schemeClr val="tx1"/>
          </a:solidFill>
          <a:latin typeface="+mn-lt"/>
          <a:ea typeface="+mn-ea"/>
          <a:cs typeface="+mn-cs"/>
        </a:defRPr>
      </a:lvl1pPr>
      <a:lvl2pPr marL="558792" algn="l" defTabSz="1117585" rtl="0" eaLnBrk="1" latinLnBrk="0" hangingPunct="1">
        <a:defRPr sz="2200" kern="1200">
          <a:solidFill>
            <a:schemeClr val="tx1"/>
          </a:solidFill>
          <a:latin typeface="+mn-lt"/>
          <a:ea typeface="+mn-ea"/>
          <a:cs typeface="+mn-cs"/>
        </a:defRPr>
      </a:lvl2pPr>
      <a:lvl3pPr marL="1117585" algn="l" defTabSz="1117585" rtl="0" eaLnBrk="1" latinLnBrk="0" hangingPunct="1">
        <a:defRPr sz="2200" kern="1200">
          <a:solidFill>
            <a:schemeClr val="tx1"/>
          </a:solidFill>
          <a:latin typeface="+mn-lt"/>
          <a:ea typeface="+mn-ea"/>
          <a:cs typeface="+mn-cs"/>
        </a:defRPr>
      </a:lvl3pPr>
      <a:lvl4pPr marL="1676377" algn="l" defTabSz="1117585" rtl="0" eaLnBrk="1" latinLnBrk="0" hangingPunct="1">
        <a:defRPr sz="2200" kern="1200">
          <a:solidFill>
            <a:schemeClr val="tx1"/>
          </a:solidFill>
          <a:latin typeface="+mn-lt"/>
          <a:ea typeface="+mn-ea"/>
          <a:cs typeface="+mn-cs"/>
        </a:defRPr>
      </a:lvl4pPr>
      <a:lvl5pPr marL="2235168" algn="l" defTabSz="1117585" rtl="0" eaLnBrk="1" latinLnBrk="0" hangingPunct="1">
        <a:defRPr sz="2200" kern="1200">
          <a:solidFill>
            <a:schemeClr val="tx1"/>
          </a:solidFill>
          <a:latin typeface="+mn-lt"/>
          <a:ea typeface="+mn-ea"/>
          <a:cs typeface="+mn-cs"/>
        </a:defRPr>
      </a:lvl5pPr>
      <a:lvl6pPr marL="2793960" algn="l" defTabSz="1117585" rtl="0" eaLnBrk="1" latinLnBrk="0" hangingPunct="1">
        <a:defRPr sz="2200" kern="1200">
          <a:solidFill>
            <a:schemeClr val="tx1"/>
          </a:solidFill>
          <a:latin typeface="+mn-lt"/>
          <a:ea typeface="+mn-ea"/>
          <a:cs typeface="+mn-cs"/>
        </a:defRPr>
      </a:lvl6pPr>
      <a:lvl7pPr marL="3352752" algn="l" defTabSz="1117585" rtl="0" eaLnBrk="1" latinLnBrk="0" hangingPunct="1">
        <a:defRPr sz="2200" kern="1200">
          <a:solidFill>
            <a:schemeClr val="tx1"/>
          </a:solidFill>
          <a:latin typeface="+mn-lt"/>
          <a:ea typeface="+mn-ea"/>
          <a:cs typeface="+mn-cs"/>
        </a:defRPr>
      </a:lvl7pPr>
      <a:lvl8pPr marL="3911545" algn="l" defTabSz="1117585" rtl="0" eaLnBrk="1" latinLnBrk="0" hangingPunct="1">
        <a:defRPr sz="2200" kern="1200">
          <a:solidFill>
            <a:schemeClr val="tx1"/>
          </a:solidFill>
          <a:latin typeface="+mn-lt"/>
          <a:ea typeface="+mn-ea"/>
          <a:cs typeface="+mn-cs"/>
        </a:defRPr>
      </a:lvl8pPr>
      <a:lvl9pPr marL="4470337" algn="l" defTabSz="1117585" rtl="0" eaLnBrk="1" latinLnBrk="0" hangingPunct="1">
        <a:defRPr sz="2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diagramQuickStyle" Target="../diagrams/quickStyle1.xml"/><Relationship Id="rId20" Type="http://schemas.microsoft.com/office/2007/relationships/hdphoto" Target="../media/hdphoto9.wdp"/><Relationship Id="rId21" Type="http://schemas.openxmlformats.org/officeDocument/2006/relationships/image" Target="../media/image12.jpeg"/><Relationship Id="rId22" Type="http://schemas.microsoft.com/office/2007/relationships/hdphoto" Target="../media/hdphoto10.wdp"/><Relationship Id="rId23" Type="http://schemas.openxmlformats.org/officeDocument/2006/relationships/image" Target="../media/image13.png"/><Relationship Id="rId10" Type="http://schemas.openxmlformats.org/officeDocument/2006/relationships/diagramColors" Target="../diagrams/colors1.xml"/><Relationship Id="rId11" Type="http://schemas.microsoft.com/office/2007/relationships/diagramDrawing" Target="../diagrams/drawing1.xml"/><Relationship Id="rId12" Type="http://schemas.openxmlformats.org/officeDocument/2006/relationships/diagramData" Target="../diagrams/data2.xml"/><Relationship Id="rId13" Type="http://schemas.openxmlformats.org/officeDocument/2006/relationships/diagramLayout" Target="../diagrams/layout2.xml"/><Relationship Id="rId14" Type="http://schemas.openxmlformats.org/officeDocument/2006/relationships/diagramQuickStyle" Target="../diagrams/quickStyle2.xml"/><Relationship Id="rId15" Type="http://schemas.openxmlformats.org/officeDocument/2006/relationships/diagramColors" Target="../diagrams/colors2.xml"/><Relationship Id="rId16" Type="http://schemas.microsoft.com/office/2007/relationships/diagramDrawing" Target="../diagrams/drawing2.xml"/><Relationship Id="rId17" Type="http://schemas.openxmlformats.org/officeDocument/2006/relationships/image" Target="../media/image10.jpeg"/><Relationship Id="rId18" Type="http://schemas.microsoft.com/office/2007/relationships/hdphoto" Target="../media/hdphoto8.wdp"/><Relationship Id="rId19" Type="http://schemas.openxmlformats.org/officeDocument/2006/relationships/image" Target="../media/image11.jpeg"/><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jpg"/><Relationship Id="rId5" Type="http://schemas.openxmlformats.org/officeDocument/2006/relationships/image" Target="../media/image3.jpeg"/><Relationship Id="rId6" Type="http://schemas.microsoft.com/office/2007/relationships/hdphoto" Target="../media/hdphoto1.wdp"/><Relationship Id="rId7" Type="http://schemas.openxmlformats.org/officeDocument/2006/relationships/diagramData" Target="../diagrams/data1.xml"/><Relationship Id="rId8"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3476950" y="4473860"/>
            <a:ext cx="13386212" cy="25891738"/>
          </a:xfrm>
          <a:prstGeom prst="rect">
            <a:avLst/>
          </a:prstGeom>
          <a:solidFill>
            <a:srgbClr val="CFC8D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61" name="Rectangle 160"/>
          <p:cNvSpPr/>
          <p:nvPr/>
        </p:nvSpPr>
        <p:spPr bwMode="auto">
          <a:xfrm>
            <a:off x="1722874" y="21564600"/>
            <a:ext cx="25066566" cy="8800998"/>
          </a:xfrm>
          <a:prstGeom prst="rect">
            <a:avLst/>
          </a:prstGeom>
          <a:solidFill>
            <a:srgbClr val="CFC8D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4" name="Rectangle 3"/>
          <p:cNvSpPr/>
          <p:nvPr/>
        </p:nvSpPr>
        <p:spPr bwMode="auto">
          <a:xfrm>
            <a:off x="33909000" y="15285309"/>
            <a:ext cx="4648200" cy="6736491"/>
          </a:xfrm>
          <a:prstGeom prst="rect">
            <a:avLst/>
          </a:prstGeom>
          <a:solidFill>
            <a:srgbClr val="62599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58" name="Text Box 10602"/>
          <p:cNvSpPr txBox="1">
            <a:spLocks noChangeArrowheads="1"/>
          </p:cNvSpPr>
          <p:nvPr/>
        </p:nvSpPr>
        <p:spPr bwMode="auto">
          <a:xfrm>
            <a:off x="1722875" y="5899742"/>
            <a:ext cx="8088054" cy="5355312"/>
          </a:xfrm>
          <a:prstGeom prst="rect">
            <a:avLst/>
          </a:prstGeom>
          <a:noFill/>
          <a:ln w="9525">
            <a:noFill/>
            <a:miter lim="800000"/>
            <a:headEnd/>
            <a:tailEnd/>
          </a:ln>
          <a:effectLst/>
        </p:spPr>
        <p:txBody>
          <a:bodyPr wrap="square">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altLang="en-US" sz="3600" dirty="0" smtClean="0">
                <a:latin typeface="Calibri" charset="0"/>
                <a:ea typeface="Calibri" charset="0"/>
                <a:cs typeface="Calibri" charset="0"/>
              </a:rPr>
              <a:t>This </a:t>
            </a:r>
            <a:r>
              <a:rPr lang="en-US" altLang="en-US" sz="3600" dirty="0">
                <a:latin typeface="Calibri" charset="0"/>
                <a:ea typeface="Calibri" charset="0"/>
                <a:cs typeface="Calibri" charset="0"/>
              </a:rPr>
              <a:t>institutional repository  aims to preserve a wide range of  intellectual works created by the medical scholarly community, enhance the visibility of medical scholarship, and promote its authors by enabling discovery and accessibility of these works by the international scientific community.</a:t>
            </a:r>
          </a:p>
          <a:p>
            <a:pPr>
              <a:spcBef>
                <a:spcPct val="50000"/>
              </a:spcBef>
            </a:pPr>
            <a:r>
              <a:rPr lang="en-US" sz="3600" dirty="0" smtClean="0">
                <a:latin typeface="Calibri" charset="0"/>
                <a:ea typeface="Calibri" charset="0"/>
                <a:cs typeface="Calibri" charset="0"/>
              </a:rPr>
              <a:t> </a:t>
            </a:r>
            <a:endParaRPr lang="en-US" sz="3600" dirty="0">
              <a:latin typeface="Calibri" charset="0"/>
              <a:ea typeface="Calibri" charset="0"/>
              <a:cs typeface="Calibri" charset="0"/>
            </a:endParaRPr>
          </a:p>
        </p:txBody>
      </p:sp>
      <p:sp>
        <p:nvSpPr>
          <p:cNvPr id="52" name="Text Box 2"/>
          <p:cNvSpPr txBox="1">
            <a:spLocks noChangeArrowheads="1"/>
          </p:cNvSpPr>
          <p:nvPr/>
        </p:nvSpPr>
        <p:spPr bwMode="auto">
          <a:xfrm>
            <a:off x="1676400" y="3810000"/>
            <a:ext cx="37719000" cy="543675"/>
          </a:xfrm>
          <a:prstGeom prst="rect">
            <a:avLst/>
          </a:prstGeom>
          <a:noFill/>
          <a:ln w="9525">
            <a:noFill/>
            <a:miter lim="800000"/>
            <a:headEnd/>
            <a:tailEnd/>
          </a:ln>
          <a:effectLst/>
        </p:spPr>
        <p:txBody>
          <a:bodyPr wrap="square" lIns="0" rIns="0">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sz="2933" baseline="30000" dirty="0" smtClean="0">
                <a:solidFill>
                  <a:srgbClr val="6D6E71"/>
                </a:solidFill>
                <a:latin typeface="Calibri Light" charset="0"/>
                <a:ea typeface="Calibri Light" charset="0"/>
                <a:cs typeface="Calibri Light" charset="0"/>
              </a:rPr>
              <a:t>1</a:t>
            </a:r>
            <a:r>
              <a:rPr lang="en-US" sz="2933" dirty="0" smtClean="0">
                <a:solidFill>
                  <a:srgbClr val="6D6E71"/>
                </a:solidFill>
                <a:latin typeface="Calibri Light" charset="0"/>
                <a:ea typeface="Calibri Light" charset="0"/>
                <a:cs typeface="Calibri Light" charset="0"/>
              </a:rPr>
              <a:t>Galter </a:t>
            </a:r>
            <a:r>
              <a:rPr lang="en-US" sz="2933" dirty="0">
                <a:solidFill>
                  <a:srgbClr val="6D6E71"/>
                </a:solidFill>
                <a:latin typeface="Calibri Light" charset="0"/>
                <a:ea typeface="Calibri Light" charset="0"/>
                <a:cs typeface="Calibri Light" charset="0"/>
              </a:rPr>
              <a:t>Health Sciences Library &amp; Learning </a:t>
            </a:r>
            <a:r>
              <a:rPr lang="en-US" sz="2933" dirty="0" smtClean="0">
                <a:solidFill>
                  <a:srgbClr val="6D6E71"/>
                </a:solidFill>
                <a:latin typeface="Calibri Light" charset="0"/>
                <a:ea typeface="Calibri Light" charset="0"/>
                <a:cs typeface="Calibri Light" charset="0"/>
              </a:rPr>
              <a:t>Center; </a:t>
            </a:r>
            <a:r>
              <a:rPr lang="en-US" sz="2933" baseline="30000" dirty="0" smtClean="0">
                <a:solidFill>
                  <a:srgbClr val="6D6E71"/>
                </a:solidFill>
                <a:latin typeface="Calibri Light" charset="0"/>
                <a:ea typeface="Calibri Light" charset="0"/>
                <a:cs typeface="Calibri Light" charset="0"/>
              </a:rPr>
              <a:t>2</a:t>
            </a:r>
            <a:r>
              <a:rPr lang="en-US" sz="2933" dirty="0" smtClean="0">
                <a:solidFill>
                  <a:srgbClr val="6D6E71"/>
                </a:solidFill>
                <a:latin typeface="Calibri Light" charset="0"/>
                <a:ea typeface="Calibri Light" charset="0"/>
                <a:cs typeface="Calibri Light" charset="0"/>
              </a:rPr>
              <a:t>Department of Preventive Medicine (Health and Biomedical Informatics)</a:t>
            </a:r>
            <a:endParaRPr lang="en-US" sz="2933" dirty="0">
              <a:solidFill>
                <a:srgbClr val="6D6E71"/>
              </a:solidFill>
              <a:latin typeface="Calibri Light" charset="0"/>
              <a:ea typeface="Calibri Light" charset="0"/>
              <a:cs typeface="Calibri Light" charset="0"/>
            </a:endParaRPr>
          </a:p>
        </p:txBody>
      </p:sp>
      <p:sp>
        <p:nvSpPr>
          <p:cNvPr id="65" name="Text Box 3"/>
          <p:cNvSpPr txBox="1">
            <a:spLocks noChangeArrowheads="1"/>
          </p:cNvSpPr>
          <p:nvPr/>
        </p:nvSpPr>
        <p:spPr bwMode="auto">
          <a:xfrm>
            <a:off x="27381200" y="4097757"/>
            <a:ext cx="11176000" cy="769441"/>
          </a:xfrm>
          <a:prstGeom prst="rect">
            <a:avLst/>
          </a:prstGeom>
          <a:noFill/>
          <a:ln w="9525">
            <a:noFill/>
            <a:miter lim="800000"/>
            <a:headEnd/>
            <a:tailEnd/>
          </a:ln>
          <a:effectLst/>
        </p:spPr>
        <p:txBody>
          <a:bodyPr wrap="square">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sz="4400" dirty="0" smtClean="0">
                <a:solidFill>
                  <a:srgbClr val="414385"/>
                </a:solidFill>
                <a:latin typeface="Calibri" charset="0"/>
                <a:ea typeface="Calibri" charset="0"/>
                <a:cs typeface="Calibri" charset="0"/>
              </a:rPr>
              <a:t>Scholarly works to share</a:t>
            </a:r>
            <a:endParaRPr lang="en-US" sz="4400" dirty="0">
              <a:solidFill>
                <a:srgbClr val="414385"/>
              </a:solidFill>
              <a:latin typeface="Calibri" charset="0"/>
              <a:ea typeface="Calibri" charset="0"/>
              <a:cs typeface="Calibri" charset="0"/>
            </a:endParaRPr>
          </a:p>
        </p:txBody>
      </p:sp>
      <p:sp>
        <p:nvSpPr>
          <p:cNvPr id="68" name="Text Box 3"/>
          <p:cNvSpPr txBox="1">
            <a:spLocks noChangeArrowheads="1"/>
          </p:cNvSpPr>
          <p:nvPr/>
        </p:nvSpPr>
        <p:spPr bwMode="auto">
          <a:xfrm>
            <a:off x="1676401" y="1622306"/>
            <a:ext cx="37715275" cy="1705595"/>
          </a:xfrm>
          <a:prstGeom prst="rect">
            <a:avLst/>
          </a:prstGeom>
          <a:noFill/>
          <a:ln w="9525">
            <a:noFill/>
            <a:miter lim="800000"/>
            <a:headEnd/>
            <a:tailEnd/>
          </a:ln>
          <a:effectLst/>
        </p:spPr>
        <p:txBody>
          <a:bodyPr wrap="square" lIns="0" rIns="0">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lnSpc>
                <a:spcPts val="7333"/>
              </a:lnSpc>
            </a:pPr>
            <a:r>
              <a:rPr lang="en-US" sz="6600" dirty="0" smtClean="0">
                <a:solidFill>
                  <a:srgbClr val="414385"/>
                </a:solidFill>
                <a:latin typeface="Calibri" charset="0"/>
                <a:ea typeface="Calibri" charset="0"/>
                <a:cs typeface="Calibri" charset="0"/>
              </a:rPr>
              <a:t>We built it</a:t>
            </a:r>
            <a:r>
              <a:rPr lang="mr-IN" sz="6600" dirty="0" smtClean="0">
                <a:solidFill>
                  <a:srgbClr val="414385"/>
                </a:solidFill>
                <a:latin typeface="Calibri" charset="0"/>
                <a:ea typeface="Calibri" charset="0"/>
                <a:cs typeface="Calibri" charset="0"/>
              </a:rPr>
              <a:t>…</a:t>
            </a:r>
            <a:r>
              <a:rPr lang="en-US" sz="6600" dirty="0" smtClean="0">
                <a:solidFill>
                  <a:srgbClr val="414385"/>
                </a:solidFill>
                <a:latin typeface="Calibri" charset="0"/>
                <a:ea typeface="Calibri" charset="0"/>
                <a:cs typeface="Calibri" charset="0"/>
              </a:rPr>
              <a:t>and they came! Building a Repository Solution for the Future</a:t>
            </a:r>
            <a:endParaRPr lang="en-US" sz="6600" dirty="0">
              <a:solidFill>
                <a:srgbClr val="414385"/>
              </a:solidFill>
              <a:latin typeface="Calibri" charset="0"/>
              <a:ea typeface="Calibri" charset="0"/>
              <a:cs typeface="Calibri" charset="0"/>
            </a:endParaRPr>
          </a:p>
          <a:p>
            <a:r>
              <a:rPr lang="en-US" sz="4400" dirty="0">
                <a:solidFill>
                  <a:schemeClr val="bg2"/>
                </a:solidFill>
                <a:latin typeface="Aharoni" panose="02010803020104030203" pitchFamily="2" charset="-79"/>
                <a:cs typeface="Aharoni" panose="02010803020104030203" pitchFamily="2" charset="-79"/>
              </a:rPr>
              <a:t>Violeta </a:t>
            </a:r>
            <a:r>
              <a:rPr lang="en-US" sz="4400" dirty="0" err="1">
                <a:solidFill>
                  <a:schemeClr val="bg2"/>
                </a:solidFill>
                <a:latin typeface="Aharoni" panose="02010803020104030203" pitchFamily="2" charset="-79"/>
                <a:cs typeface="Aharoni" panose="02010803020104030203" pitchFamily="2" charset="-79"/>
              </a:rPr>
              <a:t>Ilik</a:t>
            </a:r>
            <a:r>
              <a:rPr lang="en-US" sz="4400" dirty="0">
                <a:solidFill>
                  <a:schemeClr val="bg2"/>
                </a:solidFill>
                <a:latin typeface="Aharoni" panose="02010803020104030203" pitchFamily="2" charset="-79"/>
                <a:cs typeface="Aharoni" panose="02010803020104030203" pitchFamily="2" charset="-79"/>
              </a:rPr>
              <a:t>, MAM, </a:t>
            </a:r>
            <a:r>
              <a:rPr lang="en-US" sz="4400" dirty="0" smtClean="0">
                <a:solidFill>
                  <a:schemeClr val="bg2"/>
                </a:solidFill>
                <a:latin typeface="Aharoni" panose="02010803020104030203" pitchFamily="2" charset="-79"/>
                <a:cs typeface="Aharoni" panose="02010803020104030203" pitchFamily="2" charset="-79"/>
              </a:rPr>
              <a:t>MLIS</a:t>
            </a:r>
            <a:r>
              <a:rPr lang="en-US" sz="4400" baseline="30000" dirty="0" smtClean="0">
                <a:solidFill>
                  <a:schemeClr val="bg2"/>
                </a:solidFill>
                <a:latin typeface="Aharoni" panose="02010803020104030203" pitchFamily="2" charset="-79"/>
                <a:cs typeface="Aharoni" panose="02010803020104030203" pitchFamily="2" charset="-79"/>
              </a:rPr>
              <a:t>1</a:t>
            </a:r>
            <a:r>
              <a:rPr lang="en-US" sz="4400" dirty="0" smtClean="0">
                <a:solidFill>
                  <a:schemeClr val="bg2"/>
                </a:solidFill>
                <a:latin typeface="Aharoni" panose="02010803020104030203" pitchFamily="2" charset="-79"/>
                <a:cs typeface="Aharoni" panose="02010803020104030203" pitchFamily="2" charset="-79"/>
              </a:rPr>
              <a:t>; </a:t>
            </a:r>
            <a:r>
              <a:rPr lang="en-US" sz="4400" dirty="0">
                <a:solidFill>
                  <a:schemeClr val="bg2"/>
                </a:solidFill>
                <a:latin typeface="Aharoni" panose="02010803020104030203" pitchFamily="2" charset="-79"/>
                <a:cs typeface="Aharoni" panose="02010803020104030203" pitchFamily="2" charset="-79"/>
              </a:rPr>
              <a:t>Kristi L. Holmes, </a:t>
            </a:r>
            <a:r>
              <a:rPr lang="en-US" sz="4400" dirty="0" smtClean="0">
                <a:solidFill>
                  <a:schemeClr val="bg2"/>
                </a:solidFill>
                <a:latin typeface="Aharoni" panose="02010803020104030203" pitchFamily="2" charset="-79"/>
                <a:cs typeface="Aharoni" panose="02010803020104030203" pitchFamily="2" charset="-79"/>
              </a:rPr>
              <a:t>PhD</a:t>
            </a:r>
            <a:r>
              <a:rPr lang="en-US" sz="4400" baseline="30000" dirty="0" smtClean="0">
                <a:solidFill>
                  <a:schemeClr val="bg2"/>
                </a:solidFill>
                <a:latin typeface="Aharoni" panose="02010803020104030203" pitchFamily="2" charset="-79"/>
                <a:cs typeface="Aharoni" panose="02010803020104030203" pitchFamily="2" charset="-79"/>
              </a:rPr>
              <a:t>1,2</a:t>
            </a:r>
            <a:r>
              <a:rPr lang="en-US" sz="4400" dirty="0" smtClean="0">
                <a:solidFill>
                  <a:schemeClr val="bg2"/>
                </a:solidFill>
                <a:latin typeface="Aharoni" panose="02010803020104030203" pitchFamily="2" charset="-79"/>
                <a:cs typeface="Aharoni" panose="02010803020104030203" pitchFamily="2" charset="-79"/>
              </a:rPr>
              <a:t>; Digital Initiatives Working Group</a:t>
            </a:r>
            <a:r>
              <a:rPr lang="en-US" sz="4400" baseline="30000" dirty="0" smtClean="0">
                <a:solidFill>
                  <a:schemeClr val="bg2"/>
                </a:solidFill>
                <a:latin typeface="Aharoni" panose="02010803020104030203" pitchFamily="2" charset="-79"/>
                <a:cs typeface="Aharoni" panose="02010803020104030203" pitchFamily="2" charset="-79"/>
              </a:rPr>
              <a:t>1</a:t>
            </a:r>
            <a:endParaRPr lang="en-US" sz="4400" baseline="30000" dirty="0">
              <a:solidFill>
                <a:schemeClr val="bg2"/>
              </a:solidFill>
              <a:latin typeface="Aharoni" panose="02010803020104030203" pitchFamily="2" charset="-79"/>
              <a:cs typeface="Aharoni" panose="02010803020104030203" pitchFamily="2" charset="-79"/>
            </a:endParaRPr>
          </a:p>
        </p:txBody>
      </p:sp>
      <p:cxnSp>
        <p:nvCxnSpPr>
          <p:cNvPr id="69" name="Straight Connector 68"/>
          <p:cNvCxnSpPr/>
          <p:nvPr/>
        </p:nvCxnSpPr>
        <p:spPr bwMode="auto">
          <a:xfrm>
            <a:off x="1676400" y="1399450"/>
            <a:ext cx="36880800" cy="126861"/>
          </a:xfrm>
          <a:prstGeom prst="line">
            <a:avLst/>
          </a:prstGeom>
          <a:solidFill>
            <a:schemeClr val="accent1"/>
          </a:solidFill>
          <a:ln w="38100" cap="flat" cmpd="sng" algn="ctr">
            <a:solidFill>
              <a:srgbClr val="6D6E71"/>
            </a:solidFill>
            <a:prstDash val="solid"/>
            <a:round/>
            <a:headEnd type="none" w="med" len="med"/>
            <a:tailEnd type="none" w="med" len="med"/>
          </a:ln>
          <a:effectLst/>
        </p:spPr>
      </p:cxnSp>
      <p:cxnSp>
        <p:nvCxnSpPr>
          <p:cNvPr id="70" name="Straight Connector 69"/>
          <p:cNvCxnSpPr/>
          <p:nvPr/>
        </p:nvCxnSpPr>
        <p:spPr bwMode="auto">
          <a:xfrm>
            <a:off x="1676400" y="3716869"/>
            <a:ext cx="36880800" cy="64659"/>
          </a:xfrm>
          <a:prstGeom prst="line">
            <a:avLst/>
          </a:prstGeom>
          <a:solidFill>
            <a:schemeClr val="accent1"/>
          </a:solidFill>
          <a:ln w="12700" cap="flat" cmpd="sng" algn="ctr">
            <a:solidFill>
              <a:srgbClr val="6D6E71"/>
            </a:solidFill>
            <a:prstDash val="solid"/>
            <a:round/>
            <a:headEnd type="none" w="med" len="med"/>
            <a:tailEnd type="none" w="med" len="med"/>
          </a:ln>
          <a:effectLst/>
        </p:spPr>
      </p:cxnSp>
      <p:cxnSp>
        <p:nvCxnSpPr>
          <p:cNvPr id="76" name="Straight Connector 75"/>
          <p:cNvCxnSpPr/>
          <p:nvPr/>
        </p:nvCxnSpPr>
        <p:spPr bwMode="auto">
          <a:xfrm>
            <a:off x="27381200" y="4864358"/>
            <a:ext cx="11176000" cy="0"/>
          </a:xfrm>
          <a:prstGeom prst="line">
            <a:avLst/>
          </a:prstGeom>
          <a:solidFill>
            <a:schemeClr val="accent1"/>
          </a:solidFill>
          <a:ln w="12700" cap="flat" cmpd="sng" algn="ctr">
            <a:solidFill>
              <a:srgbClr val="6D6E71"/>
            </a:solidFill>
            <a:prstDash val="solid"/>
            <a:round/>
            <a:headEnd type="none" w="med" len="med"/>
            <a:tailEnd type="none" w="med" len="med"/>
          </a:ln>
          <a:effectLst/>
        </p:spPr>
      </p:cxnSp>
      <p:sp>
        <p:nvSpPr>
          <p:cNvPr id="79" name="Rectangle 78"/>
          <p:cNvSpPr/>
          <p:nvPr/>
        </p:nvSpPr>
        <p:spPr>
          <a:xfrm>
            <a:off x="1676400" y="742058"/>
            <a:ext cx="9893799" cy="646331"/>
          </a:xfrm>
          <a:prstGeom prst="rect">
            <a:avLst/>
          </a:prstGeom>
        </p:spPr>
        <p:txBody>
          <a:bodyPr wrap="none" lIns="0" rIns="0">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sz="3600" dirty="0">
                <a:solidFill>
                  <a:srgbClr val="6D6E71"/>
                </a:solidFill>
                <a:latin typeface="Calibri Light" charset="0"/>
                <a:ea typeface="Calibri Light" charset="0"/>
                <a:cs typeface="Calibri Light" charset="0"/>
              </a:rPr>
              <a:t>Northwestern University Feinberg School of </a:t>
            </a:r>
            <a:r>
              <a:rPr lang="en-US" sz="3600" dirty="0" smtClean="0">
                <a:solidFill>
                  <a:srgbClr val="6D6E71"/>
                </a:solidFill>
                <a:latin typeface="Calibri Light" charset="0"/>
                <a:ea typeface="Calibri Light" charset="0"/>
                <a:cs typeface="Calibri Light" charset="0"/>
              </a:rPr>
              <a:t>Medicine</a:t>
            </a:r>
            <a:endParaRPr lang="en-US" sz="3600" dirty="0">
              <a:solidFill>
                <a:srgbClr val="6D6E71"/>
              </a:solidFill>
              <a:latin typeface="Calibri Light" charset="0"/>
              <a:ea typeface="Calibri Light" charset="0"/>
              <a:cs typeface="Calibri Light" charset="0"/>
            </a:endParaRPr>
          </a:p>
        </p:txBody>
      </p:sp>
      <p:pic>
        <p:nvPicPr>
          <p:cNvPr id="111" name="Picture 4" descr="Ho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87566" y="1981200"/>
            <a:ext cx="7517434" cy="1478429"/>
          </a:xfrm>
          <a:prstGeom prst="rect">
            <a:avLst/>
          </a:prstGeom>
          <a:noFill/>
          <a:extLst>
            <a:ext uri="{909E8E84-426E-40dd-AFC4-6F175D3DCCD1}">
              <a14:hiddenFill xmlns="" xmlns:a14="http://schemas.microsoft.com/office/drawing/2010/main">
                <a:solidFill>
                  <a:srgbClr val="FFFFFF"/>
                </a:solidFill>
              </a14:hiddenFill>
            </a:ext>
          </a:extLst>
        </p:spPr>
      </p:pic>
      <p:sp>
        <p:nvSpPr>
          <p:cNvPr id="114" name="TextBox 113"/>
          <p:cNvSpPr txBox="1"/>
          <p:nvPr/>
        </p:nvSpPr>
        <p:spPr>
          <a:xfrm>
            <a:off x="1722874" y="12894395"/>
            <a:ext cx="11176000" cy="2862322"/>
          </a:xfrm>
          <a:prstGeom prst="rect">
            <a:avLst/>
          </a:prstGeom>
          <a:noFill/>
        </p:spPr>
        <p:txBody>
          <a:bodyPr wrap="square" rtlCol="0">
            <a:spAutoFit/>
          </a:bodyPr>
          <a:lstStyle/>
          <a:p>
            <a:r>
              <a:rPr lang="en-US" sz="3600" dirty="0" smtClean="0">
                <a:latin typeface="Calibri" charset="0"/>
                <a:ea typeface="Calibri" charset="0"/>
                <a:cs typeface="Calibri" charset="0"/>
              </a:rPr>
              <a:t>We applied a team-based approach to the repository project: assemble a cross departmental working group to develop </a:t>
            </a:r>
            <a:r>
              <a:rPr lang="en-US" sz="3600" dirty="0">
                <a:latin typeface="Calibri" charset="0"/>
                <a:ea typeface="Calibri" charset="0"/>
                <a:cs typeface="Calibri" charset="0"/>
              </a:rPr>
              <a:t>a guiding </a:t>
            </a:r>
            <a:r>
              <a:rPr lang="en-US" sz="3600" dirty="0" smtClean="0">
                <a:latin typeface="Calibri" charset="0"/>
                <a:ea typeface="Calibri" charset="0"/>
                <a:cs typeface="Calibri" charset="0"/>
              </a:rPr>
              <a:t>vision and build a stable solution </a:t>
            </a:r>
            <a:r>
              <a:rPr lang="en-US" sz="3600" dirty="0">
                <a:latin typeface="Calibri" charset="0"/>
                <a:ea typeface="Calibri" charset="0"/>
                <a:cs typeface="Calibri" charset="0"/>
              </a:rPr>
              <a:t>which facilitates reliable </a:t>
            </a:r>
            <a:r>
              <a:rPr lang="en-US" sz="3600" dirty="0" smtClean="0">
                <a:latin typeface="Calibri" charset="0"/>
                <a:ea typeface="Calibri" charset="0"/>
                <a:cs typeface="Calibri" charset="0"/>
              </a:rPr>
              <a:t>data </a:t>
            </a:r>
            <a:r>
              <a:rPr lang="en-US" sz="3600" dirty="0">
                <a:latin typeface="Calibri" charset="0"/>
                <a:ea typeface="Calibri" charset="0"/>
                <a:cs typeface="Calibri" charset="0"/>
              </a:rPr>
              <a:t>management, data sharing, </a:t>
            </a:r>
            <a:r>
              <a:rPr lang="en-US" sz="3600" dirty="0" smtClean="0">
                <a:latin typeface="Calibri" charset="0"/>
                <a:ea typeface="Calibri" charset="0"/>
                <a:cs typeface="Calibri" charset="0"/>
              </a:rPr>
              <a:t>and </a:t>
            </a:r>
            <a:r>
              <a:rPr lang="en-US" sz="3600" dirty="0">
                <a:latin typeface="Calibri" charset="0"/>
                <a:ea typeface="Calibri" charset="0"/>
                <a:cs typeface="Calibri" charset="0"/>
              </a:rPr>
              <a:t>citation tracking for a </a:t>
            </a:r>
            <a:r>
              <a:rPr lang="en-US" sz="3600" dirty="0" smtClean="0">
                <a:latin typeface="Calibri" charset="0"/>
                <a:ea typeface="Calibri" charset="0"/>
                <a:cs typeface="Calibri" charset="0"/>
              </a:rPr>
              <a:t>variety </a:t>
            </a:r>
            <a:r>
              <a:rPr lang="en-US" sz="3600" dirty="0">
                <a:latin typeface="Calibri" charset="0"/>
                <a:ea typeface="Calibri" charset="0"/>
                <a:cs typeface="Calibri" charset="0"/>
              </a:rPr>
              <a:t>of </a:t>
            </a:r>
            <a:r>
              <a:rPr lang="en-US" sz="3600" dirty="0" smtClean="0">
                <a:latin typeface="Calibri" charset="0"/>
                <a:ea typeface="Calibri" charset="0"/>
                <a:cs typeface="Calibri" charset="0"/>
              </a:rPr>
              <a:t>outputs</a:t>
            </a:r>
          </a:p>
        </p:txBody>
      </p:sp>
      <p:sp>
        <p:nvSpPr>
          <p:cNvPr id="119" name="TextBox 118"/>
          <p:cNvSpPr txBox="1"/>
          <p:nvPr/>
        </p:nvSpPr>
        <p:spPr>
          <a:xfrm>
            <a:off x="27716250" y="5971110"/>
            <a:ext cx="6763367" cy="6186309"/>
          </a:xfrm>
          <a:prstGeom prst="rect">
            <a:avLst/>
          </a:prstGeom>
          <a:noFill/>
          <a:ln>
            <a:noFill/>
          </a:ln>
        </p:spPr>
        <p:txBody>
          <a:bodyPr wrap="square" rtlCol="0">
            <a:spAutoFit/>
          </a:bodyPr>
          <a:lstStyle/>
          <a:p>
            <a:pPr marL="571500" indent="-571500">
              <a:buFont typeface="Wingdings" charset="2"/>
              <a:buChar char="ü"/>
            </a:pPr>
            <a:r>
              <a:rPr lang="en-US" sz="3600" dirty="0" smtClean="0">
                <a:latin typeface="Calibri" charset="0"/>
                <a:ea typeface="Calibri" charset="0"/>
                <a:cs typeface="Calibri" charset="0"/>
              </a:rPr>
              <a:t>research papers</a:t>
            </a:r>
          </a:p>
          <a:p>
            <a:pPr marL="571500" indent="-571500">
              <a:buFont typeface="Wingdings" charset="2"/>
              <a:buChar char="ü"/>
            </a:pPr>
            <a:r>
              <a:rPr lang="en-US" sz="3600" dirty="0">
                <a:latin typeface="Calibri" charset="0"/>
                <a:ea typeface="Calibri" charset="0"/>
                <a:cs typeface="Calibri" charset="0"/>
              </a:rPr>
              <a:t>case reports</a:t>
            </a:r>
          </a:p>
          <a:p>
            <a:pPr marL="571500" indent="-571500">
              <a:buFont typeface="Wingdings" charset="2"/>
              <a:buChar char="ü"/>
            </a:pPr>
            <a:r>
              <a:rPr lang="en-US" sz="3600" dirty="0">
                <a:latin typeface="Calibri" charset="0"/>
                <a:ea typeface="Calibri" charset="0"/>
                <a:cs typeface="Calibri" charset="0"/>
              </a:rPr>
              <a:t>t</a:t>
            </a:r>
            <a:r>
              <a:rPr lang="en-US" sz="3600" dirty="0" smtClean="0">
                <a:latin typeface="Calibri" charset="0"/>
                <a:ea typeface="Calibri" charset="0"/>
                <a:cs typeface="Calibri" charset="0"/>
              </a:rPr>
              <a:t>echnical reports</a:t>
            </a:r>
          </a:p>
          <a:p>
            <a:pPr marL="571500" indent="-571500">
              <a:buFont typeface="Wingdings" charset="2"/>
              <a:buChar char="ü"/>
            </a:pPr>
            <a:r>
              <a:rPr lang="en-US" sz="3600" dirty="0" smtClean="0">
                <a:latin typeface="Calibri" charset="0"/>
                <a:ea typeface="Calibri" charset="0"/>
                <a:cs typeface="Calibri" charset="0"/>
              </a:rPr>
              <a:t>supplemental </a:t>
            </a:r>
            <a:r>
              <a:rPr lang="en-US" sz="3600" dirty="0">
                <a:latin typeface="Calibri" charset="0"/>
                <a:ea typeface="Calibri" charset="0"/>
                <a:cs typeface="Calibri" charset="0"/>
              </a:rPr>
              <a:t>images</a:t>
            </a:r>
          </a:p>
          <a:p>
            <a:pPr marL="571500" indent="-571500">
              <a:buFont typeface="Wingdings" charset="2"/>
              <a:buChar char="ü"/>
            </a:pPr>
            <a:r>
              <a:rPr lang="en-US" sz="3600" dirty="0">
                <a:latin typeface="Calibri" charset="0"/>
                <a:ea typeface="Calibri" charset="0"/>
                <a:cs typeface="Calibri" charset="0"/>
              </a:rPr>
              <a:t>data </a:t>
            </a:r>
            <a:r>
              <a:rPr lang="en-US" sz="3600" dirty="0" smtClean="0">
                <a:latin typeface="Calibri" charset="0"/>
                <a:ea typeface="Calibri" charset="0"/>
                <a:cs typeface="Calibri" charset="0"/>
              </a:rPr>
              <a:t>sets</a:t>
            </a:r>
          </a:p>
          <a:p>
            <a:pPr marL="571500" indent="-571500">
              <a:buFont typeface="Wingdings" charset="2"/>
              <a:buChar char="ü"/>
            </a:pPr>
            <a:r>
              <a:rPr lang="en-US" sz="3600" dirty="0" smtClean="0">
                <a:latin typeface="Calibri" charset="0"/>
                <a:ea typeface="Calibri" charset="0"/>
                <a:cs typeface="Calibri" charset="0"/>
              </a:rPr>
              <a:t>books</a:t>
            </a:r>
            <a:endParaRPr lang="en-US" sz="3600" dirty="0">
              <a:latin typeface="Calibri" charset="0"/>
              <a:ea typeface="Calibri" charset="0"/>
              <a:cs typeface="Calibri" charset="0"/>
            </a:endParaRPr>
          </a:p>
          <a:p>
            <a:pPr marL="571500" indent="-571500">
              <a:buFont typeface="Wingdings" charset="2"/>
              <a:buChar char="ü"/>
            </a:pPr>
            <a:r>
              <a:rPr lang="en-US" sz="3600" dirty="0">
                <a:latin typeface="Calibri" charset="0"/>
                <a:ea typeface="Calibri" charset="0"/>
                <a:cs typeface="Calibri" charset="0"/>
              </a:rPr>
              <a:t>conference </a:t>
            </a:r>
            <a:r>
              <a:rPr lang="en-US" sz="3600" dirty="0" smtClean="0">
                <a:latin typeface="Calibri" charset="0"/>
                <a:ea typeface="Calibri" charset="0"/>
                <a:cs typeface="Calibri" charset="0"/>
              </a:rPr>
              <a:t>papers</a:t>
            </a:r>
            <a:endParaRPr lang="en-US" sz="3600" dirty="0">
              <a:latin typeface="Calibri" charset="0"/>
              <a:ea typeface="Calibri" charset="0"/>
              <a:cs typeface="Calibri" charset="0"/>
            </a:endParaRPr>
          </a:p>
          <a:p>
            <a:pPr marL="571500" indent="-571500">
              <a:buFont typeface="Wingdings" charset="2"/>
              <a:buChar char="ü"/>
            </a:pPr>
            <a:r>
              <a:rPr lang="en-US" sz="3600" dirty="0" smtClean="0">
                <a:latin typeface="Calibri" charset="0"/>
                <a:ea typeface="Calibri" charset="0"/>
                <a:cs typeface="Calibri" charset="0"/>
              </a:rPr>
              <a:t>presentations</a:t>
            </a:r>
          </a:p>
          <a:p>
            <a:pPr marL="571500" indent="-571500">
              <a:buFont typeface="Wingdings" charset="2"/>
              <a:buChar char="ü"/>
            </a:pPr>
            <a:r>
              <a:rPr lang="en-US" sz="3600" dirty="0" smtClean="0">
                <a:latin typeface="Calibri" charset="0"/>
                <a:ea typeface="Calibri" charset="0"/>
                <a:cs typeface="Calibri" charset="0"/>
              </a:rPr>
              <a:t>educational materials</a:t>
            </a:r>
          </a:p>
          <a:p>
            <a:pPr marL="571500" indent="-571500">
              <a:buFont typeface="Wingdings" charset="2"/>
              <a:buChar char="ü"/>
            </a:pPr>
            <a:r>
              <a:rPr lang="en-US" sz="3600" dirty="0" smtClean="0">
                <a:latin typeface="Calibri" charset="0"/>
                <a:ea typeface="Calibri" charset="0"/>
                <a:cs typeface="Calibri" charset="0"/>
              </a:rPr>
              <a:t>video</a:t>
            </a:r>
          </a:p>
          <a:p>
            <a:pPr marL="571500" indent="-571500">
              <a:buFont typeface="Wingdings" charset="2"/>
              <a:buChar char="ü"/>
            </a:pPr>
            <a:r>
              <a:rPr lang="en-US" sz="3600" dirty="0" smtClean="0">
                <a:latin typeface="Calibri" charset="0"/>
                <a:ea typeface="Calibri" charset="0"/>
                <a:cs typeface="Calibri" charset="0"/>
              </a:rPr>
              <a:t>audio</a:t>
            </a:r>
            <a:endParaRPr lang="en-US" sz="3600" dirty="0">
              <a:latin typeface="Calibri" charset="0"/>
              <a:ea typeface="Calibri" charset="0"/>
              <a:cs typeface="Calibri" charset="0"/>
            </a:endParaRPr>
          </a:p>
        </p:txBody>
      </p:sp>
      <p:sp>
        <p:nvSpPr>
          <p:cNvPr id="125" name="TextBox 124"/>
          <p:cNvSpPr txBox="1"/>
          <p:nvPr/>
        </p:nvSpPr>
        <p:spPr>
          <a:xfrm>
            <a:off x="33274984" y="29165269"/>
            <a:ext cx="5434616" cy="1200329"/>
          </a:xfrm>
          <a:prstGeom prst="rect">
            <a:avLst/>
          </a:prstGeom>
          <a:noFill/>
        </p:spPr>
        <p:txBody>
          <a:bodyPr wrap="square" rtlCol="0">
            <a:spAutoFit/>
          </a:bodyPr>
          <a:lstStyle/>
          <a:p>
            <a:r>
              <a:rPr lang="en-US" sz="3600" b="1" i="1" dirty="0" smtClean="0">
                <a:latin typeface="Arial" pitchFamily="34" charset="0"/>
                <a:cs typeface="Arial" pitchFamily="34" charset="0"/>
              </a:rPr>
              <a:t>Visit us at:</a:t>
            </a:r>
          </a:p>
          <a:p>
            <a:r>
              <a:rPr lang="en-US" sz="3600" b="1" i="1" dirty="0" smtClean="0">
                <a:latin typeface="Arial" pitchFamily="34" charset="0"/>
                <a:cs typeface="Arial" pitchFamily="34" charset="0"/>
              </a:rPr>
              <a:t> </a:t>
            </a:r>
            <a:r>
              <a:rPr lang="en-US" sz="2800" b="1" i="1" dirty="0" smtClean="0">
                <a:latin typeface="Arial" pitchFamily="34" charset="0"/>
                <a:cs typeface="Arial" pitchFamily="34" charset="0"/>
              </a:rPr>
              <a:t>digitalhub.northwestern.edu</a:t>
            </a:r>
            <a:endParaRPr lang="en-US" sz="2800" b="1" i="1" dirty="0">
              <a:latin typeface="Arial" pitchFamily="34" charset="0"/>
              <a:cs typeface="Arial" pitchFamily="34" charset="0"/>
            </a:endParaRPr>
          </a:p>
        </p:txBody>
      </p:sp>
      <p:pic>
        <p:nvPicPr>
          <p:cNvPr id="128" name="Picture 1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57474" y="22447755"/>
            <a:ext cx="11228302" cy="1724667"/>
          </a:xfrm>
          <a:prstGeom prst="rect">
            <a:avLst/>
          </a:prstGeom>
        </p:spPr>
      </p:pic>
      <p:sp>
        <p:nvSpPr>
          <p:cNvPr id="129" name="TextBox 128"/>
          <p:cNvSpPr txBox="1"/>
          <p:nvPr/>
        </p:nvSpPr>
        <p:spPr>
          <a:xfrm>
            <a:off x="7397158" y="17998564"/>
            <a:ext cx="5534775" cy="2862322"/>
          </a:xfrm>
          <a:prstGeom prst="rect">
            <a:avLst/>
          </a:prstGeom>
          <a:noFill/>
        </p:spPr>
        <p:txBody>
          <a:bodyPr wrap="square" rtlCol="0">
            <a:spAutoFit/>
          </a:bodyPr>
          <a:lstStyle/>
          <a:p>
            <a:r>
              <a:rPr lang="en-US" sz="3600" dirty="0" smtClean="0">
                <a:latin typeface="Calibri" charset="0"/>
                <a:ea typeface="Calibri" charset="0"/>
                <a:cs typeface="Calibri" charset="0"/>
              </a:rPr>
              <a:t>The </a:t>
            </a:r>
            <a:r>
              <a:rPr lang="en-US" sz="3600" dirty="0">
                <a:latin typeface="Calibri" charset="0"/>
                <a:ea typeface="Calibri" charset="0"/>
                <a:cs typeface="Calibri" charset="0"/>
              </a:rPr>
              <a:t>repository is built on a Fedora4/Hydra stack and enables machine-readable linked open data for scholarly outputs</a:t>
            </a:r>
          </a:p>
        </p:txBody>
      </p:sp>
      <p:pic>
        <p:nvPicPr>
          <p:cNvPr id="130" name="Picture 129"/>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tretch>
            <a:fillRect/>
          </a:stretch>
        </p:blipFill>
        <p:spPr>
          <a:xfrm>
            <a:off x="1722874" y="18296372"/>
            <a:ext cx="5469393" cy="2331328"/>
          </a:xfrm>
          <a:prstGeom prst="rect">
            <a:avLst/>
          </a:prstGeom>
        </p:spPr>
      </p:pic>
      <p:graphicFrame>
        <p:nvGraphicFramePr>
          <p:cNvPr id="134" name="Diagram 133"/>
          <p:cNvGraphicFramePr/>
          <p:nvPr>
            <p:extLst>
              <p:ext uri="{D42A27DB-BD31-4B8C-83A1-F6EECF244321}">
                <p14:modId xmlns:p14="http://schemas.microsoft.com/office/powerpoint/2010/main" val="557274219"/>
              </p:ext>
            </p:extLst>
          </p:nvPr>
        </p:nvGraphicFramePr>
        <p:xfrm>
          <a:off x="13005655" y="6310295"/>
          <a:ext cx="14037220" cy="1717967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35" name="Diagram 134"/>
          <p:cNvGraphicFramePr/>
          <p:nvPr>
            <p:extLst>
              <p:ext uri="{D42A27DB-BD31-4B8C-83A1-F6EECF244321}">
                <p14:modId xmlns:p14="http://schemas.microsoft.com/office/powerpoint/2010/main" val="1223335904"/>
              </p:ext>
            </p:extLst>
          </p:nvPr>
        </p:nvGraphicFramePr>
        <p:xfrm>
          <a:off x="2419728" y="22028526"/>
          <a:ext cx="23564472" cy="7561559"/>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pic>
        <p:nvPicPr>
          <p:cNvPr id="136" name="Picture 135"/>
          <p:cNvPicPr>
            <a:picLocks noChangeAspect="1"/>
          </p:cNvPicPr>
          <p:nvPr/>
        </p:nvPicPr>
        <p:blipFill rotWithShape="1">
          <a:blip r:embed="rId17">
            <a:extLst>
              <a:ext uri="{BEBA8EAE-BF5A-486C-A8C5-ECC9F3942E4B}">
                <a14:imgProps xmlns:a14="http://schemas.microsoft.com/office/drawing/2010/main">
                  <a14:imgLayer r:embed="rId18">
                    <a14:imgEffect>
                      <a14:sharpenSoften amount="50000"/>
                    </a14:imgEffect>
                  </a14:imgLayer>
                </a14:imgProps>
              </a:ext>
              <a:ext uri="{28A0092B-C50C-407E-A947-70E740481C1C}">
                <a14:useLocalDpi xmlns:a14="http://schemas.microsoft.com/office/drawing/2010/main" val="0"/>
              </a:ext>
            </a:extLst>
          </a:blip>
          <a:srcRect b="923"/>
          <a:stretch/>
        </p:blipFill>
        <p:spPr>
          <a:xfrm>
            <a:off x="34185405" y="15711265"/>
            <a:ext cx="4144421" cy="5797472"/>
          </a:xfrm>
          <a:prstGeom prst="rect">
            <a:avLst/>
          </a:prstGeom>
        </p:spPr>
      </p:pic>
      <p:sp>
        <p:nvSpPr>
          <p:cNvPr id="137" name="TextBox 136"/>
          <p:cNvSpPr txBox="1"/>
          <p:nvPr/>
        </p:nvSpPr>
        <p:spPr>
          <a:xfrm>
            <a:off x="27727254" y="15386104"/>
            <a:ext cx="5773772" cy="6186309"/>
          </a:xfrm>
          <a:prstGeom prst="rect">
            <a:avLst/>
          </a:prstGeom>
          <a:noFill/>
          <a:ln>
            <a:noFill/>
          </a:ln>
        </p:spPr>
        <p:txBody>
          <a:bodyPr wrap="square" rtlCol="0">
            <a:spAutoFit/>
          </a:bodyPr>
          <a:lstStyle/>
          <a:p>
            <a:r>
              <a:rPr lang="en-US" sz="3600" b="1" dirty="0" smtClean="0">
                <a:latin typeface="Calibri" charset="0"/>
                <a:ea typeface="Calibri" charset="0"/>
                <a:cs typeface="Calibri" charset="0"/>
              </a:rPr>
              <a:t>Identifiers can help: </a:t>
            </a:r>
            <a:endParaRPr lang="en-US" sz="3600" b="1" dirty="0">
              <a:latin typeface="Calibri" charset="0"/>
              <a:ea typeface="Calibri" charset="0"/>
              <a:cs typeface="Calibri" charset="0"/>
            </a:endParaRPr>
          </a:p>
          <a:p>
            <a:pPr marL="457200" indent="-457200">
              <a:buFont typeface="Arial" charset="0"/>
              <a:buChar char="•"/>
            </a:pPr>
            <a:r>
              <a:rPr lang="en-US" sz="3600" dirty="0" smtClean="0">
                <a:latin typeface="Calibri" charset="0"/>
                <a:ea typeface="Calibri" charset="0"/>
                <a:cs typeface="Calibri" charset="0"/>
              </a:rPr>
              <a:t>Meet </a:t>
            </a:r>
            <a:r>
              <a:rPr lang="en-US" sz="3600" dirty="0">
                <a:latin typeface="Calibri" charset="0"/>
                <a:ea typeface="Calibri" charset="0"/>
                <a:cs typeface="Calibri" charset="0"/>
              </a:rPr>
              <a:t>funders’ sharing requirements </a:t>
            </a:r>
            <a:endParaRPr lang="en-US" sz="3600" dirty="0" smtClean="0">
              <a:latin typeface="Calibri" charset="0"/>
              <a:ea typeface="Calibri" charset="0"/>
              <a:cs typeface="Calibri" charset="0"/>
            </a:endParaRPr>
          </a:p>
          <a:p>
            <a:pPr marL="571500" indent="-571500">
              <a:buFont typeface="Arial" charset="0"/>
              <a:buChar char="•"/>
            </a:pPr>
            <a:r>
              <a:rPr lang="en-US" sz="3600" dirty="0" smtClean="0">
                <a:latin typeface="Calibri" charset="0"/>
                <a:ea typeface="Calibri" charset="0"/>
                <a:cs typeface="Calibri" charset="0"/>
              </a:rPr>
              <a:t>Promote scientific re-use of your work outputs</a:t>
            </a:r>
          </a:p>
          <a:p>
            <a:pPr marL="571500" indent="-571500">
              <a:buFont typeface="Arial" charset="0"/>
              <a:buChar char="•"/>
            </a:pPr>
            <a:r>
              <a:rPr lang="en-US" sz="3600" dirty="0" smtClean="0">
                <a:latin typeface="Calibri" charset="0"/>
                <a:ea typeface="Calibri" charset="0"/>
                <a:cs typeface="Calibri" charset="0"/>
              </a:rPr>
              <a:t>Track </a:t>
            </a:r>
            <a:r>
              <a:rPr lang="en-US" sz="3600" dirty="0">
                <a:latin typeface="Calibri" charset="0"/>
                <a:ea typeface="Calibri" charset="0"/>
                <a:cs typeface="Calibri" charset="0"/>
              </a:rPr>
              <a:t>re-use and discussion of your </a:t>
            </a:r>
            <a:r>
              <a:rPr lang="en-US" sz="3600" dirty="0" smtClean="0">
                <a:latin typeface="Calibri" charset="0"/>
                <a:ea typeface="Calibri" charset="0"/>
                <a:cs typeface="Calibri" charset="0"/>
              </a:rPr>
              <a:t>work and ideas</a:t>
            </a:r>
          </a:p>
          <a:p>
            <a:pPr marL="571500" indent="-571500">
              <a:buFont typeface="Arial" charset="0"/>
              <a:buChar char="•"/>
            </a:pPr>
            <a:r>
              <a:rPr lang="en-US" sz="3600" dirty="0" smtClean="0">
                <a:latin typeface="Calibri" charset="0"/>
                <a:ea typeface="Calibri" charset="0"/>
                <a:cs typeface="Calibri" charset="0"/>
              </a:rPr>
              <a:t>Better ensure </a:t>
            </a:r>
            <a:r>
              <a:rPr lang="en-US" sz="3600" dirty="0">
                <a:latin typeface="Calibri" charset="0"/>
                <a:ea typeface="Calibri" charset="0"/>
                <a:cs typeface="Calibri" charset="0"/>
              </a:rPr>
              <a:t>transparency and accountability</a:t>
            </a:r>
          </a:p>
        </p:txBody>
      </p:sp>
      <p:pic>
        <p:nvPicPr>
          <p:cNvPr id="138" name="Picture 137"/>
          <p:cNvPicPr>
            <a:picLocks noChangeAspect="1"/>
          </p:cNvPicPr>
          <p:nvPr/>
        </p:nvPicPr>
        <p:blipFill>
          <a:blip r:embed="rId19">
            <a:extLst>
              <a:ext uri="{BEBA8EAE-BF5A-486C-A8C5-ECC9F3942E4B}">
                <a14:imgProps xmlns:a14="http://schemas.microsoft.com/office/drawing/2010/main">
                  <a14:imgLayer r:embed="rId20">
                    <a14:imgEffect>
                      <a14:sharpenSoften amount="50000"/>
                    </a14:imgEffect>
                  </a14:imgLayer>
                </a14:imgProps>
              </a:ext>
              <a:ext uri="{28A0092B-C50C-407E-A947-70E740481C1C}">
                <a14:useLocalDpi xmlns:a14="http://schemas.microsoft.com/office/drawing/2010/main" val="0"/>
              </a:ext>
            </a:extLst>
          </a:blip>
          <a:stretch>
            <a:fillRect/>
          </a:stretch>
        </p:blipFill>
        <p:spPr>
          <a:xfrm>
            <a:off x="33556674" y="5316256"/>
            <a:ext cx="5000526" cy="8334210"/>
          </a:xfrm>
          <a:prstGeom prst="rect">
            <a:avLst/>
          </a:prstGeom>
        </p:spPr>
      </p:pic>
      <p:sp>
        <p:nvSpPr>
          <p:cNvPr id="142" name="Text Box 3"/>
          <p:cNvSpPr txBox="1">
            <a:spLocks noChangeArrowheads="1"/>
          </p:cNvSpPr>
          <p:nvPr/>
        </p:nvSpPr>
        <p:spPr bwMode="auto">
          <a:xfrm>
            <a:off x="9114884" y="10684248"/>
            <a:ext cx="4419600" cy="461665"/>
          </a:xfrm>
          <a:prstGeom prst="rect">
            <a:avLst/>
          </a:prstGeom>
          <a:noFill/>
          <a:ln w="9525">
            <a:noFill/>
            <a:miter lim="800000"/>
            <a:headEnd/>
            <a:tailEnd/>
          </a:ln>
          <a:effectLst/>
        </p:spPr>
        <p:txBody>
          <a:bodyPr wrap="square">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i="1" dirty="0" smtClean="0">
                <a:solidFill>
                  <a:srgbClr val="414385"/>
                </a:solidFill>
                <a:latin typeface="Calibri" charset="0"/>
                <a:ea typeface="Calibri" charset="0"/>
                <a:cs typeface="Calibri" charset="0"/>
              </a:rPr>
              <a:t>Feinberg School of Medicine</a:t>
            </a:r>
            <a:endParaRPr lang="en-US" i="1" dirty="0">
              <a:solidFill>
                <a:srgbClr val="414385"/>
              </a:solidFill>
              <a:latin typeface="Calibri" charset="0"/>
              <a:ea typeface="Calibri" charset="0"/>
              <a:cs typeface="Calibri" charset="0"/>
            </a:endParaRPr>
          </a:p>
        </p:txBody>
      </p:sp>
      <p:sp>
        <p:nvSpPr>
          <p:cNvPr id="144" name="Text Box 3"/>
          <p:cNvSpPr txBox="1">
            <a:spLocks noChangeArrowheads="1"/>
          </p:cNvSpPr>
          <p:nvPr/>
        </p:nvSpPr>
        <p:spPr bwMode="auto">
          <a:xfrm>
            <a:off x="1722874" y="4716647"/>
            <a:ext cx="11176000" cy="769441"/>
          </a:xfrm>
          <a:prstGeom prst="rect">
            <a:avLst/>
          </a:prstGeom>
          <a:noFill/>
          <a:ln w="9525">
            <a:noFill/>
            <a:miter lim="800000"/>
            <a:headEnd/>
            <a:tailEnd/>
          </a:ln>
          <a:effectLst/>
        </p:spPr>
        <p:txBody>
          <a:bodyPr wrap="square">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sz="4400" dirty="0" smtClean="0">
                <a:solidFill>
                  <a:srgbClr val="414385"/>
                </a:solidFill>
                <a:latin typeface="Calibri" charset="0"/>
                <a:ea typeface="Calibri" charset="0"/>
                <a:cs typeface="Calibri" charset="0"/>
              </a:rPr>
              <a:t>DigitalHub</a:t>
            </a:r>
            <a:endParaRPr lang="en-US" sz="4400" dirty="0">
              <a:solidFill>
                <a:srgbClr val="414385"/>
              </a:solidFill>
              <a:latin typeface="Calibri" charset="0"/>
              <a:ea typeface="Calibri" charset="0"/>
              <a:cs typeface="Calibri" charset="0"/>
            </a:endParaRPr>
          </a:p>
        </p:txBody>
      </p:sp>
      <p:cxnSp>
        <p:nvCxnSpPr>
          <p:cNvPr id="145" name="Straight Connector 144"/>
          <p:cNvCxnSpPr/>
          <p:nvPr/>
        </p:nvCxnSpPr>
        <p:spPr bwMode="auto">
          <a:xfrm>
            <a:off x="1722874" y="5483248"/>
            <a:ext cx="11176000" cy="0"/>
          </a:xfrm>
          <a:prstGeom prst="line">
            <a:avLst/>
          </a:prstGeom>
          <a:solidFill>
            <a:schemeClr val="accent1"/>
          </a:solidFill>
          <a:ln w="12700" cap="flat" cmpd="sng" algn="ctr">
            <a:solidFill>
              <a:srgbClr val="6D6E71"/>
            </a:solidFill>
            <a:prstDash val="solid"/>
            <a:round/>
            <a:headEnd type="none" w="med" len="med"/>
            <a:tailEnd type="none" w="med" len="med"/>
          </a:ln>
          <a:effectLst/>
        </p:spPr>
      </p:cxnSp>
      <p:sp>
        <p:nvSpPr>
          <p:cNvPr id="147" name="Text Box 3"/>
          <p:cNvSpPr txBox="1">
            <a:spLocks noChangeArrowheads="1"/>
          </p:cNvSpPr>
          <p:nvPr/>
        </p:nvSpPr>
        <p:spPr bwMode="auto">
          <a:xfrm>
            <a:off x="1722874" y="11795806"/>
            <a:ext cx="11176000" cy="769441"/>
          </a:xfrm>
          <a:prstGeom prst="rect">
            <a:avLst/>
          </a:prstGeom>
          <a:noFill/>
          <a:ln w="9525">
            <a:noFill/>
            <a:miter lim="800000"/>
            <a:headEnd/>
            <a:tailEnd/>
          </a:ln>
          <a:effectLst/>
        </p:spPr>
        <p:txBody>
          <a:bodyPr wrap="square">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sz="4400" dirty="0" smtClean="0">
                <a:solidFill>
                  <a:srgbClr val="414385"/>
                </a:solidFill>
                <a:latin typeface="Calibri" charset="0"/>
                <a:ea typeface="Calibri" charset="0"/>
                <a:cs typeface="Calibri" charset="0"/>
              </a:rPr>
              <a:t>Digital Initiatives Working Group</a:t>
            </a:r>
            <a:endParaRPr lang="en-US" sz="4400" dirty="0">
              <a:solidFill>
                <a:srgbClr val="414385"/>
              </a:solidFill>
              <a:latin typeface="Calibri" charset="0"/>
              <a:ea typeface="Calibri" charset="0"/>
              <a:cs typeface="Calibri" charset="0"/>
            </a:endParaRPr>
          </a:p>
        </p:txBody>
      </p:sp>
      <p:cxnSp>
        <p:nvCxnSpPr>
          <p:cNvPr id="148" name="Straight Connector 147"/>
          <p:cNvCxnSpPr/>
          <p:nvPr/>
        </p:nvCxnSpPr>
        <p:spPr bwMode="auto">
          <a:xfrm>
            <a:off x="1722874" y="12562407"/>
            <a:ext cx="11176000" cy="0"/>
          </a:xfrm>
          <a:prstGeom prst="line">
            <a:avLst/>
          </a:prstGeom>
          <a:solidFill>
            <a:schemeClr val="accent1"/>
          </a:solidFill>
          <a:ln w="12700" cap="flat" cmpd="sng" algn="ctr">
            <a:solidFill>
              <a:srgbClr val="6D6E71"/>
            </a:solidFill>
            <a:prstDash val="solid"/>
            <a:round/>
            <a:headEnd type="none" w="med" len="med"/>
            <a:tailEnd type="none" w="med" len="med"/>
          </a:ln>
          <a:effectLst/>
        </p:spPr>
      </p:cxnSp>
      <p:sp>
        <p:nvSpPr>
          <p:cNvPr id="150" name="Text Box 3"/>
          <p:cNvSpPr txBox="1">
            <a:spLocks noChangeArrowheads="1"/>
          </p:cNvSpPr>
          <p:nvPr/>
        </p:nvSpPr>
        <p:spPr bwMode="auto">
          <a:xfrm>
            <a:off x="14558771" y="4744761"/>
            <a:ext cx="11176000" cy="769441"/>
          </a:xfrm>
          <a:prstGeom prst="rect">
            <a:avLst/>
          </a:prstGeom>
          <a:noFill/>
          <a:ln w="9525">
            <a:noFill/>
            <a:miter lim="800000"/>
            <a:headEnd/>
            <a:tailEnd/>
          </a:ln>
          <a:effectLst/>
        </p:spPr>
        <p:txBody>
          <a:bodyPr wrap="square">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sz="4400" dirty="0" smtClean="0">
                <a:solidFill>
                  <a:srgbClr val="414385"/>
                </a:solidFill>
                <a:latin typeface="Calibri" charset="0"/>
                <a:ea typeface="Calibri" charset="0"/>
                <a:cs typeface="Calibri" charset="0"/>
              </a:rPr>
              <a:t>A Few Noteworthy Collections</a:t>
            </a:r>
            <a:endParaRPr lang="en-US" sz="4400" dirty="0">
              <a:solidFill>
                <a:srgbClr val="414385"/>
              </a:solidFill>
              <a:latin typeface="Calibri" charset="0"/>
              <a:ea typeface="Calibri" charset="0"/>
              <a:cs typeface="Calibri" charset="0"/>
            </a:endParaRPr>
          </a:p>
        </p:txBody>
      </p:sp>
      <p:cxnSp>
        <p:nvCxnSpPr>
          <p:cNvPr id="151" name="Straight Connector 150"/>
          <p:cNvCxnSpPr/>
          <p:nvPr/>
        </p:nvCxnSpPr>
        <p:spPr bwMode="auto">
          <a:xfrm>
            <a:off x="14558771" y="5511362"/>
            <a:ext cx="11176000" cy="0"/>
          </a:xfrm>
          <a:prstGeom prst="line">
            <a:avLst/>
          </a:prstGeom>
          <a:solidFill>
            <a:schemeClr val="accent1"/>
          </a:solidFill>
          <a:ln w="12700" cap="flat" cmpd="sng" algn="ctr">
            <a:solidFill>
              <a:srgbClr val="6D6E71"/>
            </a:solidFill>
            <a:prstDash val="solid"/>
            <a:round/>
            <a:headEnd type="none" w="med" len="med"/>
            <a:tailEnd type="none" w="med" len="med"/>
          </a:ln>
          <a:effectLst/>
        </p:spPr>
      </p:cxnSp>
      <p:sp>
        <p:nvSpPr>
          <p:cNvPr id="156" name="Text Box 3"/>
          <p:cNvSpPr txBox="1">
            <a:spLocks noChangeArrowheads="1"/>
          </p:cNvSpPr>
          <p:nvPr/>
        </p:nvSpPr>
        <p:spPr bwMode="auto">
          <a:xfrm>
            <a:off x="27381200" y="13944600"/>
            <a:ext cx="11176000" cy="769441"/>
          </a:xfrm>
          <a:prstGeom prst="rect">
            <a:avLst/>
          </a:prstGeom>
          <a:noFill/>
          <a:ln w="9525">
            <a:noFill/>
            <a:miter lim="800000"/>
            <a:headEnd/>
            <a:tailEnd/>
          </a:ln>
          <a:effectLst/>
        </p:spPr>
        <p:txBody>
          <a:bodyPr wrap="square">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sz="4400" dirty="0" smtClean="0">
                <a:solidFill>
                  <a:srgbClr val="414385"/>
                </a:solidFill>
                <a:latin typeface="Calibri" charset="0"/>
                <a:ea typeface="Calibri" charset="0"/>
                <a:cs typeface="Calibri" charset="0"/>
              </a:rPr>
              <a:t>DOI and ARK identifiers</a:t>
            </a:r>
            <a:endParaRPr lang="en-US" sz="4400" dirty="0">
              <a:solidFill>
                <a:srgbClr val="414385"/>
              </a:solidFill>
              <a:latin typeface="Calibri" charset="0"/>
              <a:ea typeface="Calibri" charset="0"/>
              <a:cs typeface="Calibri" charset="0"/>
            </a:endParaRPr>
          </a:p>
        </p:txBody>
      </p:sp>
      <p:cxnSp>
        <p:nvCxnSpPr>
          <p:cNvPr id="157" name="Straight Connector 156"/>
          <p:cNvCxnSpPr/>
          <p:nvPr/>
        </p:nvCxnSpPr>
        <p:spPr bwMode="auto">
          <a:xfrm>
            <a:off x="27381200" y="14711201"/>
            <a:ext cx="11176000" cy="0"/>
          </a:xfrm>
          <a:prstGeom prst="line">
            <a:avLst/>
          </a:prstGeom>
          <a:solidFill>
            <a:schemeClr val="accent1"/>
          </a:solidFill>
          <a:ln w="12700" cap="flat" cmpd="sng" algn="ctr">
            <a:solidFill>
              <a:srgbClr val="6D6E71"/>
            </a:solidFill>
            <a:prstDash val="solid"/>
            <a:round/>
            <a:headEnd type="none" w="med" len="med"/>
            <a:tailEnd type="none" w="med" len="med"/>
          </a:ln>
          <a:effectLst/>
        </p:spPr>
      </p:cxnSp>
      <p:sp>
        <p:nvSpPr>
          <p:cNvPr id="159" name="Text Box 3"/>
          <p:cNvSpPr txBox="1">
            <a:spLocks noChangeArrowheads="1"/>
          </p:cNvSpPr>
          <p:nvPr/>
        </p:nvSpPr>
        <p:spPr bwMode="auto">
          <a:xfrm>
            <a:off x="1722874" y="16908647"/>
            <a:ext cx="11176000" cy="769441"/>
          </a:xfrm>
          <a:prstGeom prst="rect">
            <a:avLst/>
          </a:prstGeom>
          <a:noFill/>
          <a:ln w="9525">
            <a:noFill/>
            <a:miter lim="800000"/>
            <a:headEnd/>
            <a:tailEnd/>
          </a:ln>
          <a:effectLst/>
        </p:spPr>
        <p:txBody>
          <a:bodyPr wrap="square">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sz="4400" dirty="0" smtClean="0">
                <a:solidFill>
                  <a:srgbClr val="414385"/>
                </a:solidFill>
                <a:latin typeface="Calibri" charset="0"/>
                <a:ea typeface="Calibri" charset="0"/>
                <a:cs typeface="Calibri" charset="0"/>
              </a:rPr>
              <a:t>The Stack</a:t>
            </a:r>
            <a:endParaRPr lang="en-US" sz="4400" dirty="0">
              <a:solidFill>
                <a:srgbClr val="414385"/>
              </a:solidFill>
              <a:latin typeface="Calibri" charset="0"/>
              <a:ea typeface="Calibri" charset="0"/>
              <a:cs typeface="Calibri" charset="0"/>
            </a:endParaRPr>
          </a:p>
        </p:txBody>
      </p:sp>
      <p:cxnSp>
        <p:nvCxnSpPr>
          <p:cNvPr id="160" name="Straight Connector 159"/>
          <p:cNvCxnSpPr/>
          <p:nvPr/>
        </p:nvCxnSpPr>
        <p:spPr bwMode="auto">
          <a:xfrm>
            <a:off x="1722874" y="17675248"/>
            <a:ext cx="11176000" cy="0"/>
          </a:xfrm>
          <a:prstGeom prst="line">
            <a:avLst/>
          </a:prstGeom>
          <a:solidFill>
            <a:schemeClr val="accent1"/>
          </a:solidFill>
          <a:ln w="12700" cap="flat" cmpd="sng" algn="ctr">
            <a:solidFill>
              <a:srgbClr val="6D6E71"/>
            </a:solidFill>
            <a:prstDash val="solid"/>
            <a:round/>
            <a:headEnd type="none" w="med" len="med"/>
            <a:tailEnd type="none" w="med" len="med"/>
          </a:ln>
          <a:effectLst/>
        </p:spPr>
      </p:cxnSp>
      <p:pic>
        <p:nvPicPr>
          <p:cNvPr id="163" name="Picture 162"/>
          <p:cNvPicPr>
            <a:picLocks noChangeAspect="1"/>
          </p:cNvPicPr>
          <p:nvPr/>
        </p:nvPicPr>
        <p:blipFill rotWithShape="1">
          <a:blip r:embed="rId21">
            <a:extLst>
              <a:ext uri="{BEBA8EAE-BF5A-486C-A8C5-ECC9F3942E4B}">
                <a14:imgProps xmlns:a14="http://schemas.microsoft.com/office/drawing/2010/main">
                  <a14:imgLayer r:embed="rId22">
                    <a14:imgEffect>
                      <a14:sharpenSoften amount="50000"/>
                    </a14:imgEffect>
                  </a14:imgLayer>
                </a14:imgProps>
              </a:ext>
              <a:ext uri="{28A0092B-C50C-407E-A947-70E740481C1C}">
                <a14:useLocalDpi xmlns:a14="http://schemas.microsoft.com/office/drawing/2010/main" val="0"/>
              </a:ext>
            </a:extLst>
          </a:blip>
          <a:srcRect l="57143" t="14937" r="1076" b="7425"/>
          <a:stretch/>
        </p:blipFill>
        <p:spPr>
          <a:xfrm>
            <a:off x="9077630" y="5639165"/>
            <a:ext cx="4179401" cy="5019970"/>
          </a:xfrm>
          <a:prstGeom prst="rect">
            <a:avLst/>
          </a:prstGeom>
        </p:spPr>
      </p:pic>
      <p:pic>
        <p:nvPicPr>
          <p:cNvPr id="6" name="Picture 5"/>
          <p:cNvPicPr>
            <a:picLocks noChangeAspect="1"/>
          </p:cNvPicPr>
          <p:nvPr/>
        </p:nvPicPr>
        <p:blipFill rotWithShape="1">
          <a:blip r:embed="rId23">
            <a:extLst>
              <a:ext uri="{28A0092B-C50C-407E-A947-70E740481C1C}">
                <a14:useLocalDpi xmlns:a14="http://schemas.microsoft.com/office/drawing/2010/main" val="0"/>
              </a:ext>
            </a:extLst>
          </a:blip>
          <a:srcRect b="27356"/>
          <a:stretch/>
        </p:blipFill>
        <p:spPr>
          <a:xfrm>
            <a:off x="27329416" y="24172422"/>
            <a:ext cx="11222065" cy="4368017"/>
          </a:xfrm>
          <a:prstGeom prst="rect">
            <a:avLst/>
          </a:prstGeom>
        </p:spPr>
      </p:pic>
      <p:sp>
        <p:nvSpPr>
          <p:cNvPr id="42" name="TextBox 41"/>
          <p:cNvSpPr txBox="1"/>
          <p:nvPr/>
        </p:nvSpPr>
        <p:spPr>
          <a:xfrm>
            <a:off x="27351765" y="29051170"/>
            <a:ext cx="5434616" cy="1200329"/>
          </a:xfrm>
          <a:prstGeom prst="rect">
            <a:avLst/>
          </a:prstGeom>
          <a:noFill/>
        </p:spPr>
        <p:txBody>
          <a:bodyPr wrap="square" rtlCol="0">
            <a:spAutoFit/>
          </a:bodyPr>
          <a:lstStyle/>
          <a:p>
            <a:r>
              <a:rPr lang="en-US" sz="3600" b="1" i="1" dirty="0" smtClean="0">
                <a:latin typeface="Arial" pitchFamily="34" charset="0"/>
                <a:cs typeface="Arial" pitchFamily="34" charset="0"/>
              </a:rPr>
              <a:t>Contact us at:</a:t>
            </a:r>
          </a:p>
          <a:p>
            <a:r>
              <a:rPr lang="en-US" sz="3600" b="1" i="1" dirty="0" smtClean="0">
                <a:latin typeface="Arial" pitchFamily="34" charset="0"/>
                <a:cs typeface="Arial" pitchFamily="34" charset="0"/>
              </a:rPr>
              <a:t> </a:t>
            </a:r>
            <a:r>
              <a:rPr lang="en-US" sz="2800" b="1" i="1" dirty="0" err="1">
                <a:latin typeface="Arial" pitchFamily="34" charset="0"/>
                <a:cs typeface="Arial" pitchFamily="34" charset="0"/>
              </a:rPr>
              <a:t>digitalhub@northwestern.edu</a:t>
            </a:r>
            <a:endParaRPr lang="en-US" sz="2800" b="1" i="1" dirty="0">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GG Bridge">
  <a:themeElements>
    <a:clrScheme name="GG Bridg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GG Bridg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GG Bridg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GG Bridg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GG Bridg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GG Bridg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GG Bridg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GG Bridg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GG Bridg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C:\WINDOWS\Application Data\Microsoft\Templates\GG Bridge.pot</Template>
  <TotalTime>20276</TotalTime>
  <Words>723</Words>
  <Application>Microsoft Macintosh PowerPoint</Application>
  <PresentationFormat>Custom</PresentationFormat>
  <Paragraphs>60</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Aharoni</vt:lpstr>
      <vt:lpstr>Arial</vt:lpstr>
      <vt:lpstr>Calibri</vt:lpstr>
      <vt:lpstr>Calibri Light</vt:lpstr>
      <vt:lpstr>Times New Roman</vt:lpstr>
      <vt:lpstr>Wingdings</vt:lpstr>
      <vt:lpstr>GG Bridge</vt:lpstr>
      <vt:lpstr>PowerPoint Presentation</vt:lpstr>
    </vt:vector>
  </TitlesOfParts>
  <Company>SFVAMC</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D. Varosy, M.D</dc:creator>
  <cp:lastModifiedBy>Microsoft Office User</cp:lastModifiedBy>
  <cp:revision>143</cp:revision>
  <cp:lastPrinted>2002-09-26T20:21:33Z</cp:lastPrinted>
  <dcterms:created xsi:type="dcterms:W3CDTF">2002-04-02T23:37:14Z</dcterms:created>
  <dcterms:modified xsi:type="dcterms:W3CDTF">2017-05-27T18:11:11Z</dcterms:modified>
</cp:coreProperties>
</file>