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60" r:id="rId2"/>
    <p:sldId id="257" r:id="rId3"/>
    <p:sldId id="259" r:id="rId4"/>
    <p:sldId id="261" r:id="rId5"/>
    <p:sldId id="263"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66734" autoAdjust="0"/>
  </p:normalViewPr>
  <p:slideViewPr>
    <p:cSldViewPr snapToGrid="0">
      <p:cViewPr varScale="1">
        <p:scale>
          <a:sx n="88" d="100"/>
          <a:sy n="88" d="100"/>
        </p:scale>
        <p:origin x="20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AB233BF-9291-45FD-89F8-B35D1CCAC9DC}" type="datetimeFigureOut">
              <a:rPr lang="en-US" smtClean="0"/>
              <a:t>8/10/2015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9B32D5D-9D52-4FD2-A88A-FC974FDD125D}" type="slidenum">
              <a:rPr lang="en-US" smtClean="0"/>
              <a:t>‹#›</a:t>
            </a:fld>
            <a:endParaRPr lang="en-US"/>
          </a:p>
        </p:txBody>
      </p:sp>
    </p:spTree>
    <p:extLst>
      <p:ext uri="{BB962C8B-B14F-4D97-AF65-F5344CB8AC3E}">
        <p14:creationId xmlns:p14="http://schemas.microsoft.com/office/powerpoint/2010/main" val="108029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grants.nih.gov/grants/guide/notice-files/NOT-OD-15-032.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grants.nih.gov/grants/policy/faq_biosketches.htm#439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phcris.org.au/phplib/filedownload.php?file=/elib/lib/downloaded_files/publications/pdfs/phcris_pub_3236.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B32D5D-9D52-4FD2-A88A-FC974FDD125D}" type="slidenum">
              <a:rPr lang="en-US" smtClean="0"/>
              <a:t>1</a:t>
            </a:fld>
            <a:endParaRPr lang="en-US"/>
          </a:p>
        </p:txBody>
      </p:sp>
    </p:spTree>
    <p:extLst>
      <p:ext uri="{BB962C8B-B14F-4D97-AF65-F5344CB8AC3E}">
        <p14:creationId xmlns:p14="http://schemas.microsoft.com/office/powerpoint/2010/main" val="15239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B32D5D-9D52-4FD2-A88A-FC974FDD125D}" type="slidenum">
              <a:rPr lang="en-US" smtClean="0"/>
              <a:t>2</a:t>
            </a:fld>
            <a:endParaRPr lang="en-US"/>
          </a:p>
        </p:txBody>
      </p:sp>
    </p:spTree>
    <p:extLst>
      <p:ext uri="{BB962C8B-B14F-4D97-AF65-F5344CB8AC3E}">
        <p14:creationId xmlns:p14="http://schemas.microsoft.com/office/powerpoint/2010/main" val="923164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NIH </a:t>
            </a:r>
            <a:r>
              <a:rPr lang="en-US" dirty="0" smtClean="0">
                <a:hlinkClick r:id="rId3"/>
              </a:rPr>
              <a:t>announced on December 5, 2014</a:t>
            </a:r>
            <a:r>
              <a:rPr lang="en-US" dirty="0" smtClean="0"/>
              <a:t> that it will require a new format for the NIH </a:t>
            </a:r>
            <a:r>
              <a:rPr lang="en-US" dirty="0" err="1" smtClean="0"/>
              <a:t>biosketch</a:t>
            </a:r>
            <a:r>
              <a:rPr lang="en-US" dirty="0" smtClean="0"/>
              <a:t> for all NIH and AHRQ grants submitted </a:t>
            </a:r>
            <a:r>
              <a:rPr lang="en-US" b="1" dirty="0" smtClean="0"/>
              <a:t>for due dates on or after May 25, 2015</a:t>
            </a:r>
            <a:r>
              <a:rPr lang="en-US" dirty="0" smtClean="0"/>
              <a:t>. Up until that time, applicants have the option of using the new or old </a:t>
            </a:r>
            <a:r>
              <a:rPr lang="en-US" dirty="0" err="1" smtClean="0"/>
              <a:t>biosketch</a:t>
            </a:r>
            <a:r>
              <a:rPr lang="en-US" dirty="0" smtClean="0"/>
              <a:t> format, but some NIH programs are suggesting that applicants use the new format before the required change date. </a:t>
            </a:r>
          </a:p>
          <a:p>
            <a:endParaRPr lang="en-US" b="1" dirty="0" smtClean="0"/>
          </a:p>
          <a:p>
            <a:r>
              <a:rPr lang="en-US" b="1" dirty="0" smtClean="0"/>
              <a:t>Why the change?</a:t>
            </a:r>
          </a:p>
          <a:p>
            <a:r>
              <a:rPr lang="en-US" dirty="0" smtClean="0"/>
              <a:t>The NIH believes the new format will</a:t>
            </a:r>
          </a:p>
          <a:p>
            <a:pPr marL="174708" indent="-174708">
              <a:buFont typeface="Arial" panose="020B0604020202020204" pitchFamily="34" charset="0"/>
              <a:buChar char="•"/>
            </a:pPr>
            <a:r>
              <a:rPr lang="en-US" dirty="0" smtClean="0"/>
              <a:t>allow researchers to highlight their accomplishments better by including more objects of scholarly productivity than just journal-published manuscripts, such as audio and visual material, databases, curricular material and more (see "What are Contributions to Science?" section below)</a:t>
            </a:r>
          </a:p>
          <a:p>
            <a:pPr marL="174708" indent="-174708">
              <a:buFont typeface="Arial" panose="020B0604020202020204" pitchFamily="34" charset="0"/>
              <a:buChar char="•"/>
            </a:pPr>
            <a:r>
              <a:rPr lang="en-US" dirty="0" smtClean="0"/>
              <a:t>give researchers involved in team science an opportunity to describe their roles in collaborative projects</a:t>
            </a:r>
          </a:p>
          <a:p>
            <a:endParaRPr lang="en-US" b="1" dirty="0" smtClean="0"/>
          </a:p>
          <a:p>
            <a:r>
              <a:rPr lang="en-US" b="1" dirty="0" smtClean="0"/>
              <a:t>Key differences between the old and the new </a:t>
            </a:r>
            <a:r>
              <a:rPr lang="en-US" b="1" dirty="0" err="1" smtClean="0"/>
              <a:t>biosketch</a:t>
            </a:r>
            <a:r>
              <a:rPr lang="en-US" b="1" dirty="0" smtClean="0"/>
              <a:t> format:</a:t>
            </a:r>
          </a:p>
          <a:p>
            <a:pPr marL="174708" indent="-174708">
              <a:buFont typeface="Arial" panose="020B0604020202020204" pitchFamily="34" charset="0"/>
              <a:buChar char="•"/>
            </a:pPr>
            <a:r>
              <a:rPr lang="en-US" dirty="0" smtClean="0"/>
              <a:t>The length of the new </a:t>
            </a:r>
            <a:r>
              <a:rPr lang="en-US" dirty="0" err="1" smtClean="0"/>
              <a:t>biosketch</a:t>
            </a:r>
            <a:r>
              <a:rPr lang="en-US" dirty="0" smtClean="0"/>
              <a:t> has increased from 4 to 5 pages</a:t>
            </a:r>
          </a:p>
          <a:p>
            <a:pPr marL="174708" indent="-174708">
              <a:buFont typeface="Arial" panose="020B0604020202020204" pitchFamily="34" charset="0"/>
              <a:buChar char="•"/>
            </a:pPr>
            <a:r>
              <a:rPr lang="en-US" dirty="0" smtClean="0"/>
              <a:t>The new format allows researchers to describe up to 5 "contributions to science" and the historical background of these contributions in the new Section C </a:t>
            </a:r>
          </a:p>
          <a:p>
            <a:pPr marL="640594" lvl="1" indent="-174708">
              <a:buFont typeface="Arial" panose="020B0604020202020204" pitchFamily="34" charset="0"/>
              <a:buChar char="•"/>
            </a:pPr>
            <a:r>
              <a:rPr lang="en-US" dirty="0" smtClean="0"/>
              <a:t>Contributions will no longer be limited to "selected publications"</a:t>
            </a:r>
          </a:p>
          <a:p>
            <a:pPr marL="174708" indent="-174708">
              <a:buFont typeface="Arial" panose="020B0604020202020204" pitchFamily="34" charset="0"/>
              <a:buChar char="•"/>
            </a:pPr>
            <a:r>
              <a:rPr lang="en-US" dirty="0" smtClean="0"/>
              <a:t>The new format gives researchers the opportunity to provide a link to their full body of work in their </a:t>
            </a:r>
            <a:r>
              <a:rPr lang="en-US" dirty="0" err="1" smtClean="0"/>
              <a:t>MyNCBI</a:t>
            </a:r>
            <a:r>
              <a:rPr lang="en-US" dirty="0" smtClean="0"/>
              <a:t> My Bibliography. This is encouraged by the NIH though it is not required (</a:t>
            </a:r>
            <a:r>
              <a:rPr lang="en-US" dirty="0" smtClean="0">
                <a:hlinkClick r:id="rId4"/>
              </a:rPr>
              <a:t>NIH </a:t>
            </a:r>
            <a:r>
              <a:rPr lang="en-US" dirty="0" err="1" smtClean="0">
                <a:hlinkClick r:id="rId4"/>
              </a:rPr>
              <a:t>biosketch</a:t>
            </a:r>
            <a:r>
              <a:rPr lang="en-US" dirty="0" smtClean="0">
                <a:hlinkClick r:id="rId4"/>
              </a:rPr>
              <a:t> FAQs</a:t>
            </a:r>
            <a:r>
              <a:rPr lang="en-US" dirty="0" smtClean="0"/>
              <a:t>).</a:t>
            </a:r>
          </a:p>
          <a:p>
            <a:endParaRPr lang="en-US" dirty="0"/>
          </a:p>
        </p:txBody>
      </p:sp>
      <p:sp>
        <p:nvSpPr>
          <p:cNvPr id="4" name="Slide Number Placeholder 3"/>
          <p:cNvSpPr>
            <a:spLocks noGrp="1"/>
          </p:cNvSpPr>
          <p:nvPr>
            <p:ph type="sldNum" sz="quarter" idx="10"/>
          </p:nvPr>
        </p:nvSpPr>
        <p:spPr/>
        <p:txBody>
          <a:bodyPr/>
          <a:lstStyle/>
          <a:p>
            <a:fld id="{B9B32D5D-9D52-4FD2-A88A-FC974FDD125D}" type="slidenum">
              <a:rPr lang="en-US" smtClean="0"/>
              <a:t>3</a:t>
            </a:fld>
            <a:endParaRPr lang="en-US"/>
          </a:p>
        </p:txBody>
      </p:sp>
    </p:spTree>
    <p:extLst>
      <p:ext uri="{BB962C8B-B14F-4D97-AF65-F5344CB8AC3E}">
        <p14:creationId xmlns:p14="http://schemas.microsoft.com/office/powerpoint/2010/main" val="1651618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Advancement of Knowledge</a:t>
            </a:r>
            <a:r>
              <a:rPr lang="en-US" dirty="0" smtClean="0"/>
              <a:t> Advancement of knowledge represents research outputs and/or activities that contribute to the scholarly record. </a:t>
            </a:r>
          </a:p>
          <a:p>
            <a:endParaRPr lang="en-US" dirty="0" smtClean="0"/>
          </a:p>
          <a:p>
            <a:r>
              <a:rPr lang="en-US" b="1" dirty="0" smtClean="0"/>
              <a:t>Clinical Implementation </a:t>
            </a:r>
            <a:r>
              <a:rPr lang="en-US" dirty="0" smtClean="0"/>
              <a:t>Clinical implementation is the application or adoption of research outputs in clinical applications. </a:t>
            </a:r>
          </a:p>
          <a:p>
            <a:endParaRPr lang="en-US" dirty="0" smtClean="0"/>
          </a:p>
          <a:p>
            <a:r>
              <a:rPr lang="en-US" b="1" dirty="0" smtClean="0"/>
              <a:t>Community Benefit </a:t>
            </a:r>
            <a:r>
              <a:rPr lang="en-US" dirty="0" smtClean="0"/>
              <a:t>Community benefit is the enhancement of well-being to the community as a result of research outputs and/or activities. </a:t>
            </a:r>
          </a:p>
          <a:p>
            <a:endParaRPr lang="en-US" dirty="0" smtClean="0"/>
          </a:p>
          <a:p>
            <a:r>
              <a:rPr lang="en-US" b="1" dirty="0" smtClean="0"/>
              <a:t>Diffusion</a:t>
            </a:r>
            <a:r>
              <a:rPr lang="en-US" dirty="0" smtClean="0"/>
              <a:t> </a:t>
            </a:r>
            <a:r>
              <a:rPr lang="en-US" dirty="0" err="1" smtClean="0"/>
              <a:t>Diffusion</a:t>
            </a:r>
            <a:r>
              <a:rPr lang="en-US" dirty="0" smtClean="0"/>
              <a:t> represents translation of research outputs and activities that result in research impact. Diffusion is manifested in a variety of indicators that are categorized in pathways that represent specific areas where research impact can be identified. Pathways are flexible and fluid, and there may be overlap of indicators between pathways. </a:t>
            </a:r>
          </a:p>
          <a:p>
            <a:endParaRPr lang="en-US" dirty="0" smtClean="0"/>
          </a:p>
          <a:p>
            <a:r>
              <a:rPr lang="en-US" dirty="0" smtClean="0"/>
              <a:t>Pathways of Diffusion as Noted on the Becker Model:</a:t>
            </a:r>
          </a:p>
          <a:p>
            <a:r>
              <a:rPr lang="en-US" b="1" dirty="0" smtClean="0"/>
              <a:t>Advancement of Knowledge</a:t>
            </a:r>
          </a:p>
          <a:p>
            <a:r>
              <a:rPr lang="en-US" b="1" dirty="0" smtClean="0"/>
              <a:t>Clinical Implementation</a:t>
            </a:r>
          </a:p>
          <a:p>
            <a:r>
              <a:rPr lang="en-US" b="1" dirty="0" smtClean="0"/>
              <a:t>Community Benefit</a:t>
            </a:r>
          </a:p>
          <a:p>
            <a:r>
              <a:rPr lang="en-US" b="1" dirty="0" smtClean="0"/>
              <a:t>Legislation and Policy</a:t>
            </a:r>
          </a:p>
          <a:p>
            <a:r>
              <a:rPr lang="en-US" b="1" dirty="0" smtClean="0"/>
              <a:t>Economic Benefit</a:t>
            </a:r>
          </a:p>
          <a:p>
            <a:endParaRPr lang="en-US" dirty="0" smtClean="0"/>
          </a:p>
          <a:p>
            <a:r>
              <a:rPr lang="en-US" b="1" dirty="0" smtClean="0"/>
              <a:t>Economic Benefit </a:t>
            </a:r>
            <a:r>
              <a:rPr lang="en-US" dirty="0" smtClean="0"/>
              <a:t>Economic benefit represents economic outcomes as a result of research outputs and/or activities. Indicators </a:t>
            </a:r>
            <a:r>
              <a:rPr lang="en-US" dirty="0" err="1" smtClean="0"/>
              <a:t>Indicators</a:t>
            </a:r>
            <a:r>
              <a:rPr lang="en-US" dirty="0" smtClean="0"/>
              <a:t> are specific, concrete examples that demonstrate research impact. </a:t>
            </a:r>
          </a:p>
          <a:p>
            <a:endParaRPr lang="en-US" dirty="0" smtClean="0"/>
          </a:p>
          <a:p>
            <a:r>
              <a:rPr lang="en-US" b="1" dirty="0" smtClean="0"/>
              <a:t>Legislation and Policy Enactment </a:t>
            </a:r>
            <a:r>
              <a:rPr lang="en-US" dirty="0" smtClean="0"/>
              <a:t>Legislation and policy enactment represents codification of research outputs and/or activities into public law, guidelines, standards or policy. </a:t>
            </a:r>
          </a:p>
          <a:p>
            <a:endParaRPr lang="en-US" dirty="0" smtClean="0"/>
          </a:p>
          <a:p>
            <a:r>
              <a:rPr lang="en-US" b="1" dirty="0" smtClean="0"/>
              <a:t>Research Output and Activities</a:t>
            </a:r>
            <a:r>
              <a:rPr lang="en-US" dirty="0" smtClean="0"/>
              <a:t> Research outputs and activities are products and/or activities resulting from basic or clinical biomedical research. Research Impact Research impact “describes the effects and outcomes, in terms of value and benefit,” as a result of research outputs. </a:t>
            </a:r>
          </a:p>
          <a:p>
            <a:endParaRPr lang="en-US" dirty="0" smtClean="0"/>
          </a:p>
          <a:p>
            <a:r>
              <a:rPr lang="en-US" dirty="0" smtClean="0"/>
              <a:t>(See the Primary Health Care Research &amp; Information Service’s “</a:t>
            </a:r>
            <a:r>
              <a:rPr lang="en-US" dirty="0" smtClean="0">
                <a:hlinkClick r:id="rId3"/>
              </a:rPr>
              <a:t>Understanding and Measuring Research Impact</a:t>
            </a:r>
            <a:r>
              <a:rPr lang="en-US" dirty="0" smtClean="0"/>
              <a:t>”). </a:t>
            </a:r>
          </a:p>
          <a:p>
            <a:endParaRPr lang="en-US" dirty="0" smtClean="0"/>
          </a:p>
          <a:p>
            <a:r>
              <a:rPr lang="en-US" dirty="0" smtClean="0"/>
              <a:t>Examples of impact outcomes include indicators that demonstrate: </a:t>
            </a:r>
          </a:p>
          <a:p>
            <a:pPr marL="174708" indent="-174708">
              <a:buFont typeface="Arial" panose="020B0604020202020204" pitchFamily="34" charset="0"/>
              <a:buChar char="•"/>
            </a:pPr>
            <a:r>
              <a:rPr lang="en-US" dirty="0" smtClean="0"/>
              <a:t>Research productivity</a:t>
            </a:r>
          </a:p>
          <a:p>
            <a:pPr marL="174708" indent="-174708">
              <a:buFont typeface="Arial" panose="020B0604020202020204" pitchFamily="34" charset="0"/>
              <a:buChar char="•"/>
            </a:pPr>
            <a:r>
              <a:rPr lang="en-US" dirty="0" smtClean="0"/>
              <a:t>Scientific impact</a:t>
            </a:r>
          </a:p>
          <a:p>
            <a:pPr marL="174708" indent="-174708">
              <a:buFont typeface="Arial" panose="020B0604020202020204" pitchFamily="34" charset="0"/>
              <a:buChar char="•"/>
            </a:pPr>
            <a:r>
              <a:rPr lang="en-US" dirty="0" smtClean="0"/>
              <a:t>Collaboration patterns</a:t>
            </a:r>
          </a:p>
          <a:p>
            <a:pPr marL="174708" indent="-174708">
              <a:buFont typeface="Arial" panose="020B0604020202020204" pitchFamily="34" charset="0"/>
              <a:buChar char="•"/>
            </a:pPr>
            <a:r>
              <a:rPr lang="en-US" dirty="0" smtClean="0"/>
              <a:t>Publication practices</a:t>
            </a:r>
          </a:p>
          <a:p>
            <a:pPr marL="174708" indent="-174708">
              <a:buFont typeface="Arial" panose="020B0604020202020204" pitchFamily="34" charset="0"/>
              <a:buChar char="•"/>
            </a:pPr>
            <a:r>
              <a:rPr lang="en-US" dirty="0" smtClean="0"/>
              <a:t>Extent of interdisciplinary research</a:t>
            </a:r>
          </a:p>
          <a:p>
            <a:pPr marL="174708" indent="-174708">
              <a:buFont typeface="Arial" panose="020B0604020202020204" pitchFamily="34" charset="0"/>
              <a:buChar char="•"/>
            </a:pPr>
            <a:r>
              <a:rPr lang="en-US" dirty="0" smtClean="0"/>
              <a:t>Citation impact</a:t>
            </a:r>
          </a:p>
          <a:p>
            <a:pPr marL="174708" indent="-174708">
              <a:buFont typeface="Arial" panose="020B0604020202020204" pitchFamily="34" charset="0"/>
              <a:buChar char="•"/>
            </a:pPr>
            <a:r>
              <a:rPr lang="en-US" dirty="0" smtClean="0"/>
              <a:t>Contribution to the knowledge base</a:t>
            </a:r>
          </a:p>
          <a:p>
            <a:pPr marL="174708" indent="-174708">
              <a:buFont typeface="Arial" panose="020B0604020202020204" pitchFamily="34" charset="0"/>
              <a:buChar char="•"/>
            </a:pPr>
            <a:r>
              <a:rPr lang="en-US" dirty="0" smtClean="0"/>
              <a:t>Change in understanding of a disease, disorder or condition</a:t>
            </a:r>
          </a:p>
          <a:p>
            <a:pPr marL="174708" indent="-174708">
              <a:buFont typeface="Arial" panose="020B0604020202020204" pitchFamily="34" charset="0"/>
              <a:buChar char="•"/>
            </a:pPr>
            <a:r>
              <a:rPr lang="en-US" dirty="0" smtClean="0"/>
              <a:t>Implementation of policy or legislation</a:t>
            </a:r>
          </a:p>
          <a:p>
            <a:pPr marL="174708" indent="-174708">
              <a:buFont typeface="Arial" panose="020B0604020202020204" pitchFamily="34" charset="0"/>
              <a:buChar char="•"/>
            </a:pPr>
            <a:r>
              <a:rPr lang="en-US" dirty="0" smtClean="0"/>
              <a:t>Change in clinical or research practice</a:t>
            </a:r>
          </a:p>
          <a:p>
            <a:pPr marL="174708" indent="-174708">
              <a:buFont typeface="Arial" panose="020B0604020202020204" pitchFamily="34" charset="0"/>
              <a:buChar char="•"/>
            </a:pPr>
            <a:r>
              <a:rPr lang="en-US" dirty="0" smtClean="0"/>
              <a:t>Enhancement of community health</a:t>
            </a:r>
          </a:p>
          <a:p>
            <a:pPr marL="174708" indent="-174708">
              <a:buFont typeface="Arial" panose="020B0604020202020204" pitchFamily="34" charset="0"/>
              <a:buChar char="•"/>
            </a:pPr>
            <a:r>
              <a:rPr lang="en-US" dirty="0" smtClean="0"/>
              <a:t>Economic benefits</a:t>
            </a:r>
          </a:p>
          <a:p>
            <a:endParaRPr lang="en-US" dirty="0"/>
          </a:p>
        </p:txBody>
      </p:sp>
      <p:sp>
        <p:nvSpPr>
          <p:cNvPr id="4" name="Slide Number Placeholder 3"/>
          <p:cNvSpPr>
            <a:spLocks noGrp="1"/>
          </p:cNvSpPr>
          <p:nvPr>
            <p:ph type="sldNum" sz="quarter" idx="10"/>
          </p:nvPr>
        </p:nvSpPr>
        <p:spPr/>
        <p:txBody>
          <a:bodyPr/>
          <a:lstStyle/>
          <a:p>
            <a:fld id="{B9B32D5D-9D52-4FD2-A88A-FC974FDD125D}" type="slidenum">
              <a:rPr lang="en-US" smtClean="0"/>
              <a:t>4</a:t>
            </a:fld>
            <a:endParaRPr lang="en-US"/>
          </a:p>
        </p:txBody>
      </p:sp>
    </p:spTree>
    <p:extLst>
      <p:ext uri="{BB962C8B-B14F-4D97-AF65-F5344CB8AC3E}">
        <p14:creationId xmlns:p14="http://schemas.microsoft.com/office/powerpoint/2010/main" val="2233074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B32D5D-9D52-4FD2-A88A-FC974FDD125D}" type="slidenum">
              <a:rPr lang="en-US" smtClean="0"/>
              <a:t>5</a:t>
            </a:fld>
            <a:endParaRPr lang="en-US"/>
          </a:p>
        </p:txBody>
      </p:sp>
    </p:spTree>
    <p:extLst>
      <p:ext uri="{BB962C8B-B14F-4D97-AF65-F5344CB8AC3E}">
        <p14:creationId xmlns:p14="http://schemas.microsoft.com/office/powerpoint/2010/main" val="1521905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2492B-3C92-47F8-91B3-67ED9A745868}" type="datetimeFigureOut">
              <a:rPr lang="en-US" smtClean="0"/>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36480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A2492B-3C92-47F8-91B3-67ED9A745868}" type="datetimeFigureOut">
              <a:rPr lang="en-US" smtClean="0"/>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701118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A2492B-3C92-47F8-91B3-67ED9A745868}" type="datetimeFigureOut">
              <a:rPr lang="en-US" smtClean="0"/>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1106621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A2492B-3C92-47F8-91B3-67ED9A745868}" type="datetimeFigureOut">
              <a:rPr lang="en-US" smtClean="0"/>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183816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A2492B-3C92-47F8-91B3-67ED9A745868}" type="datetimeFigureOut">
              <a:rPr lang="en-US" smtClean="0"/>
              <a:t>8/10/2015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29254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A2492B-3C92-47F8-91B3-67ED9A745868}" type="datetimeFigureOut">
              <a:rPr lang="en-US" smtClean="0"/>
              <a:t>8/10/2015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1491969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A2492B-3C92-47F8-91B3-67ED9A745868}" type="datetimeFigureOut">
              <a:rPr lang="en-US" smtClean="0"/>
              <a:t>8/10/2015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3637900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A2492B-3C92-47F8-91B3-67ED9A745868}" type="datetimeFigureOut">
              <a:rPr lang="en-US" smtClean="0"/>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708574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A2492B-3C92-47F8-91B3-67ED9A745868}" type="datetimeFigureOut">
              <a:rPr lang="en-US" smtClean="0"/>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2517930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A2492B-3C92-47F8-91B3-67ED9A745868}" type="datetimeFigureOut">
              <a:rPr lang="en-US" smtClean="0"/>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2486984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A2492B-3C92-47F8-91B3-67ED9A745868}" type="datetimeFigureOut">
              <a:rPr lang="en-US" smtClean="0"/>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BF5A3-59FF-46CE-90A2-AD70DAA369F8}" type="slidenum">
              <a:rPr lang="en-US" smtClean="0"/>
              <a:t>‹#›</a:t>
            </a:fld>
            <a:endParaRPr lang="en-US"/>
          </a:p>
        </p:txBody>
      </p:sp>
    </p:spTree>
    <p:extLst>
      <p:ext uri="{BB962C8B-B14F-4D97-AF65-F5344CB8AC3E}">
        <p14:creationId xmlns:p14="http://schemas.microsoft.com/office/powerpoint/2010/main" val="1423729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A2492B-3C92-47F8-91B3-67ED9A745868}" type="datetimeFigureOut">
              <a:rPr lang="en-US" smtClean="0"/>
              <a:t>8/10/2015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BF5A3-59FF-46CE-90A2-AD70DAA369F8}" type="slidenum">
              <a:rPr lang="en-US" smtClean="0"/>
              <a:t>‹#›</a:t>
            </a:fld>
            <a:endParaRPr lang="en-US"/>
          </a:p>
        </p:txBody>
      </p:sp>
    </p:spTree>
    <p:extLst>
      <p:ext uri="{BB962C8B-B14F-4D97-AF65-F5344CB8AC3E}">
        <p14:creationId xmlns:p14="http://schemas.microsoft.com/office/powerpoint/2010/main" val="403626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1350" y="0"/>
            <a:ext cx="2367396" cy="6858000"/>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6" name="Picture 2" descr="Blank Monitor"/>
          <p:cNvPicPr>
            <a:picLocks noChangeAspect="1" noChangeArrowheads="1"/>
          </p:cNvPicPr>
          <p:nvPr/>
        </p:nvPicPr>
        <p:blipFill rotWithShape="1">
          <a:blip r:embed="rId3">
            <a:extLst>
              <a:ext uri="{28A0092B-C50C-407E-A947-70E740481C1C}">
                <a14:useLocalDpi xmlns:a14="http://schemas.microsoft.com/office/drawing/2010/main" val="0"/>
              </a:ext>
            </a:extLst>
          </a:blip>
          <a:srcRect l="11870" r="11657"/>
          <a:stretch/>
        </p:blipFill>
        <p:spPr bwMode="auto">
          <a:xfrm>
            <a:off x="3771450" y="1192481"/>
            <a:ext cx="4688219" cy="434988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4264707" y="1712661"/>
            <a:ext cx="3648786" cy="2358776"/>
            <a:chOff x="4196187" y="764164"/>
            <a:chExt cx="4610940" cy="2519706"/>
          </a:xfrm>
        </p:grpSpPr>
        <p:pic>
          <p:nvPicPr>
            <p:cNvPr id="8" name="Picture 7"/>
            <p:cNvPicPr>
              <a:picLocks noChangeAspect="1"/>
            </p:cNvPicPr>
            <p:nvPr/>
          </p:nvPicPr>
          <p:blipFill rotWithShape="1">
            <a:blip r:embed="rId4"/>
            <a:srcRect l="19161" t="35668" r="20442" b="24492"/>
            <a:stretch/>
          </p:blipFill>
          <p:spPr>
            <a:xfrm>
              <a:off x="4196187" y="1450808"/>
              <a:ext cx="4587109" cy="1833062"/>
            </a:xfrm>
            <a:prstGeom prst="rect">
              <a:avLst/>
            </a:prstGeom>
          </p:spPr>
        </p:pic>
        <p:pic>
          <p:nvPicPr>
            <p:cNvPr id="9" name="Picture 8"/>
            <p:cNvPicPr>
              <a:picLocks noChangeAspect="1"/>
            </p:cNvPicPr>
            <p:nvPr/>
          </p:nvPicPr>
          <p:blipFill rotWithShape="1">
            <a:blip r:embed="rId4"/>
            <a:srcRect l="30565" t="41582" r="29360" b="52585"/>
            <a:stretch/>
          </p:blipFill>
          <p:spPr>
            <a:xfrm>
              <a:off x="4205505" y="1451428"/>
              <a:ext cx="4587108" cy="537029"/>
            </a:xfrm>
            <a:prstGeom prst="rect">
              <a:avLst/>
            </a:prstGeom>
          </p:spPr>
        </p:pic>
        <p:pic>
          <p:nvPicPr>
            <p:cNvPr id="10" name="Picture 9"/>
            <p:cNvPicPr>
              <a:picLocks noChangeAspect="1"/>
            </p:cNvPicPr>
            <p:nvPr/>
          </p:nvPicPr>
          <p:blipFill rotWithShape="1">
            <a:blip r:embed="rId4"/>
            <a:srcRect l="19161" t="12640" r="20442" b="70372"/>
            <a:stretch/>
          </p:blipFill>
          <p:spPr>
            <a:xfrm>
              <a:off x="4220019" y="764164"/>
              <a:ext cx="4587108" cy="781607"/>
            </a:xfrm>
            <a:prstGeom prst="rect">
              <a:avLst/>
            </a:prstGeom>
          </p:spPr>
        </p:pic>
      </p:grpSp>
      <p:sp>
        <p:nvSpPr>
          <p:cNvPr id="11" name="TextBox 10"/>
          <p:cNvSpPr txBox="1"/>
          <p:nvPr/>
        </p:nvSpPr>
        <p:spPr>
          <a:xfrm>
            <a:off x="51705" y="4071437"/>
            <a:ext cx="2206465" cy="1231106"/>
          </a:xfrm>
          <a:prstGeom prst="rect">
            <a:avLst/>
          </a:prstGeom>
          <a:noFill/>
        </p:spPr>
        <p:txBody>
          <a:bodyPr wrap="square" rtlCol="0">
            <a:spAutoFit/>
          </a:bodyPr>
          <a:lstStyle/>
          <a:p>
            <a:r>
              <a:rPr lang="en-US" sz="1200" b="1" dirty="0" smtClean="0"/>
              <a:t>Metrics and Impact Core: </a:t>
            </a:r>
            <a:r>
              <a:rPr lang="en-US" sz="1200" dirty="0" smtClean="0"/>
              <a:t>http://galter.northwestern.edu/Request-Services-and-Materials/metrics-and-impact-core-mic</a:t>
            </a:r>
          </a:p>
          <a:p>
            <a:endParaRPr lang="en-US" sz="1400" b="1" dirty="0"/>
          </a:p>
        </p:txBody>
      </p:sp>
      <p:pic>
        <p:nvPicPr>
          <p:cNvPr id="2054" name="Picture 6" descr="Giving to the Library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176" y="856628"/>
            <a:ext cx="1666861" cy="114048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822" y="178238"/>
            <a:ext cx="3149194" cy="707886"/>
          </a:xfrm>
          <a:prstGeom prst="rect">
            <a:avLst/>
          </a:prstGeom>
          <a:noFill/>
        </p:spPr>
        <p:txBody>
          <a:bodyPr wrap="square" rtlCol="0">
            <a:spAutoFit/>
          </a:bodyPr>
          <a:lstStyle/>
          <a:p>
            <a:r>
              <a:rPr lang="en-US" sz="2800" b="1" dirty="0" smtClean="0">
                <a:solidFill>
                  <a:schemeClr val="bg1"/>
                </a:solidFill>
              </a:rPr>
              <a:t>Karen Gutzman</a:t>
            </a:r>
          </a:p>
          <a:p>
            <a:endParaRPr lang="en-US" sz="1200" b="1" dirty="0" smtClean="0">
              <a:solidFill>
                <a:schemeClr val="bg1"/>
              </a:solidFill>
            </a:endParaRPr>
          </a:p>
        </p:txBody>
      </p:sp>
      <p:sp>
        <p:nvSpPr>
          <p:cNvPr id="14" name="TextBox 13"/>
          <p:cNvSpPr txBox="1"/>
          <p:nvPr/>
        </p:nvSpPr>
        <p:spPr>
          <a:xfrm>
            <a:off x="2767321" y="5462376"/>
            <a:ext cx="5446640" cy="1200329"/>
          </a:xfrm>
          <a:prstGeom prst="rect">
            <a:avLst/>
          </a:prstGeom>
          <a:noFill/>
        </p:spPr>
        <p:txBody>
          <a:bodyPr wrap="square" rtlCol="0">
            <a:spAutoFit/>
          </a:bodyPr>
          <a:lstStyle/>
          <a:p>
            <a:r>
              <a:rPr lang="en-US" b="1" dirty="0" smtClean="0"/>
              <a:t>Managing or tracking publications</a:t>
            </a:r>
          </a:p>
          <a:p>
            <a:r>
              <a:rPr lang="en-US" b="1" dirty="0" smtClean="0"/>
              <a:t>Maintaining an impactful online identity</a:t>
            </a:r>
          </a:p>
          <a:p>
            <a:r>
              <a:rPr lang="en-US" b="1" dirty="0" smtClean="0"/>
              <a:t>Measuring or assessing research impact by discipline</a:t>
            </a:r>
          </a:p>
          <a:p>
            <a:r>
              <a:rPr lang="en-US" b="1" dirty="0" smtClean="0"/>
              <a:t>Communicating research impact to audiences</a:t>
            </a:r>
            <a:endParaRPr lang="en-US" b="1" dirty="0"/>
          </a:p>
        </p:txBody>
      </p:sp>
      <p:sp>
        <p:nvSpPr>
          <p:cNvPr id="15" name="Rectangle 14"/>
          <p:cNvSpPr/>
          <p:nvPr/>
        </p:nvSpPr>
        <p:spPr>
          <a:xfrm>
            <a:off x="2610207" y="234052"/>
            <a:ext cx="4572000" cy="461665"/>
          </a:xfrm>
          <a:prstGeom prst="rect">
            <a:avLst/>
          </a:prstGeom>
        </p:spPr>
        <p:txBody>
          <a:bodyPr>
            <a:spAutoFit/>
          </a:bodyPr>
          <a:lstStyle/>
          <a:p>
            <a:r>
              <a:rPr lang="en-US" sz="2400" b="1" dirty="0" smtClean="0"/>
              <a:t>Impact and Evaluation Librarian</a:t>
            </a:r>
            <a:endParaRPr lang="en-US" sz="2000" b="1" dirty="0" smtClean="0"/>
          </a:p>
        </p:txBody>
      </p:sp>
      <p:sp>
        <p:nvSpPr>
          <p:cNvPr id="17" name="Rectangle 16"/>
          <p:cNvSpPr/>
          <p:nvPr/>
        </p:nvSpPr>
        <p:spPr>
          <a:xfrm>
            <a:off x="2610207" y="804928"/>
            <a:ext cx="4572000" cy="923330"/>
          </a:xfrm>
          <a:prstGeom prst="rect">
            <a:avLst/>
          </a:prstGeom>
        </p:spPr>
        <p:txBody>
          <a:bodyPr>
            <a:spAutoFit/>
          </a:bodyPr>
          <a:lstStyle/>
          <a:p>
            <a:r>
              <a:rPr lang="en-US" b="1" dirty="0" smtClean="0"/>
              <a:t>Galter Health Sciences Library</a:t>
            </a:r>
          </a:p>
          <a:p>
            <a:r>
              <a:rPr lang="en-US" b="1" dirty="0" smtClean="0"/>
              <a:t>Northwestern University</a:t>
            </a:r>
          </a:p>
          <a:p>
            <a:r>
              <a:rPr lang="en-US" b="1" dirty="0" smtClean="0"/>
              <a:t>Chicago, IL</a:t>
            </a:r>
            <a:endParaRPr lang="en-US" b="1" dirty="0"/>
          </a:p>
        </p:txBody>
      </p:sp>
    </p:spTree>
    <p:extLst>
      <p:ext uri="{BB962C8B-B14F-4D97-AF65-F5344CB8AC3E}">
        <p14:creationId xmlns:p14="http://schemas.microsoft.com/office/powerpoint/2010/main" val="3326720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50" y="0"/>
            <a:ext cx="2367396" cy="6858000"/>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41" name="Group 40"/>
          <p:cNvGrpSpPr/>
          <p:nvPr/>
        </p:nvGrpSpPr>
        <p:grpSpPr>
          <a:xfrm>
            <a:off x="188583" y="1447200"/>
            <a:ext cx="1953654" cy="1677473"/>
            <a:chOff x="571916" y="569904"/>
            <a:chExt cx="1325842" cy="1166376"/>
          </a:xfrm>
        </p:grpSpPr>
        <p:pic>
          <p:nvPicPr>
            <p:cNvPr id="15" name="Picture 14"/>
            <p:cNvPicPr>
              <a:picLocks noChangeAspect="1"/>
            </p:cNvPicPr>
            <p:nvPr/>
          </p:nvPicPr>
          <p:blipFill>
            <a:blip r:embed="rId3">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886112" y="657784"/>
              <a:ext cx="643633" cy="643633"/>
            </a:xfrm>
            <a:prstGeom prst="rect">
              <a:avLst/>
            </a:prstGeom>
          </p:spPr>
        </p:pic>
        <p:pic>
          <p:nvPicPr>
            <p:cNvPr id="27" name="Picture 26"/>
            <p:cNvPicPr>
              <a:picLocks noChangeAspect="1"/>
            </p:cNvPicPr>
            <p:nvPr/>
          </p:nvPicPr>
          <p:blipFill>
            <a:blip r:embed="rId4">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rot="1763454">
              <a:off x="1002706" y="1311952"/>
              <a:ext cx="424328" cy="424328"/>
            </a:xfrm>
            <a:prstGeom prst="rect">
              <a:avLst/>
            </a:prstGeom>
          </p:spPr>
        </p:pic>
        <p:pic>
          <p:nvPicPr>
            <p:cNvPr id="28" name="Picture 27"/>
            <p:cNvPicPr>
              <a:picLocks noChangeAspect="1"/>
            </p:cNvPicPr>
            <p:nvPr/>
          </p:nvPicPr>
          <p:blipFill>
            <a:blip r:embed="rId5">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1421200" y="569904"/>
              <a:ext cx="476558" cy="476558"/>
            </a:xfrm>
            <a:prstGeom prst="rect">
              <a:avLst/>
            </a:prstGeom>
          </p:spPr>
        </p:pic>
        <p:pic>
          <p:nvPicPr>
            <p:cNvPr id="29" name="Picture 28"/>
            <p:cNvPicPr>
              <a:picLocks noChangeAspect="1"/>
            </p:cNvPicPr>
            <p:nvPr/>
          </p:nvPicPr>
          <p:blipFill>
            <a:blip r:embed="rId6">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571916" y="582895"/>
              <a:ext cx="400624" cy="400624"/>
            </a:xfrm>
            <a:prstGeom prst="rect">
              <a:avLst/>
            </a:prstGeom>
          </p:spPr>
        </p:pic>
      </p:grpSp>
      <p:grpSp>
        <p:nvGrpSpPr>
          <p:cNvPr id="39" name="Group 38"/>
          <p:cNvGrpSpPr/>
          <p:nvPr/>
        </p:nvGrpSpPr>
        <p:grpSpPr>
          <a:xfrm>
            <a:off x="172144" y="3692844"/>
            <a:ext cx="1907232" cy="2266992"/>
            <a:chOff x="207617" y="3581743"/>
            <a:chExt cx="1480689" cy="183597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673" y="4221457"/>
              <a:ext cx="643633" cy="643633"/>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06" y="3899641"/>
              <a:ext cx="643633" cy="643633"/>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08" y="4734265"/>
              <a:ext cx="643633" cy="643633"/>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444" y="3581743"/>
              <a:ext cx="553401" cy="553401"/>
            </a:xfrm>
            <a:prstGeom prst="rect">
              <a:avLst/>
            </a:prstGeom>
          </p:spPr>
        </p:pic>
        <p:pic>
          <p:nvPicPr>
            <p:cNvPr id="30" name="Pictur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7617" y="4625097"/>
              <a:ext cx="310043" cy="310043"/>
            </a:xfrm>
            <a:prstGeom prst="rect">
              <a:avLst/>
            </a:prstGeom>
          </p:spPr>
        </p:pic>
        <p:pic>
          <p:nvPicPr>
            <p:cNvPr id="32" name="Picture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5708" y="4916495"/>
              <a:ext cx="501218" cy="501218"/>
            </a:xfrm>
            <a:prstGeom prst="rect">
              <a:avLst/>
            </a:prstGeom>
          </p:spPr>
        </p:pic>
      </p:grpSp>
      <p:sp>
        <p:nvSpPr>
          <p:cNvPr id="33" name="TextBox 32"/>
          <p:cNvSpPr txBox="1"/>
          <p:nvPr/>
        </p:nvSpPr>
        <p:spPr>
          <a:xfrm>
            <a:off x="2889841" y="1882782"/>
            <a:ext cx="4082830" cy="1477328"/>
          </a:xfrm>
          <a:prstGeom prst="rect">
            <a:avLst/>
          </a:prstGeom>
          <a:noFill/>
        </p:spPr>
        <p:txBody>
          <a:bodyPr wrap="square" rtlCol="0">
            <a:spAutoFit/>
          </a:bodyPr>
          <a:lstStyle/>
          <a:p>
            <a:pPr marL="285750" indent="-285750">
              <a:buFont typeface="Wingdings" panose="05000000000000000000" pitchFamily="2" charset="2"/>
              <a:buChar char="§"/>
            </a:pPr>
            <a:r>
              <a:rPr lang="en-US" dirty="0" smtClean="0">
                <a:latin typeface="Arial" panose="020B0604020202020204" pitchFamily="34" charset="0"/>
                <a:cs typeface="Arial" panose="020B0604020202020204" pitchFamily="34" charset="0"/>
              </a:rPr>
              <a:t>promotion and tenure</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nnual review</a:t>
            </a:r>
          </a:p>
          <a:p>
            <a:pPr marL="285750" indent="-285750">
              <a:buFont typeface="Wingdings" panose="05000000000000000000" pitchFamily="2" charset="2"/>
              <a:buChar char="§"/>
            </a:pPr>
            <a:r>
              <a:rPr lang="en-US" dirty="0" smtClean="0">
                <a:latin typeface="Arial" panose="020B0604020202020204" pitchFamily="34" charset="0"/>
                <a:cs typeface="Arial" panose="020B0604020202020204" pitchFamily="34" charset="0"/>
              </a:rPr>
              <a:t>apply for grant funding</a:t>
            </a:r>
          </a:p>
          <a:p>
            <a:pPr marL="285750" indent="-285750">
              <a:buFont typeface="Wingdings" panose="05000000000000000000" pitchFamily="2" charset="2"/>
              <a:buChar char="§"/>
            </a:pPr>
            <a:r>
              <a:rPr lang="en-US" dirty="0" smtClean="0">
                <a:latin typeface="Arial" panose="020B0604020202020204" pitchFamily="34" charset="0"/>
                <a:cs typeface="Arial" panose="020B0604020202020204" pitchFamily="34" charset="0"/>
              </a:rPr>
              <a:t>tracking research </a:t>
            </a:r>
          </a:p>
          <a:p>
            <a:endParaRPr lang="en-US" dirty="0"/>
          </a:p>
        </p:txBody>
      </p:sp>
      <p:sp>
        <p:nvSpPr>
          <p:cNvPr id="35" name="TextBox 34"/>
          <p:cNvSpPr txBox="1"/>
          <p:nvPr/>
        </p:nvSpPr>
        <p:spPr>
          <a:xfrm>
            <a:off x="2837452" y="4981141"/>
            <a:ext cx="2997424" cy="1477328"/>
          </a:xfrm>
          <a:prstGeom prst="rect">
            <a:avLst/>
          </a:prstGeom>
          <a:noFill/>
        </p:spPr>
        <p:txBody>
          <a:bodyPr wrap="none" rtlCol="0">
            <a:spAutoFit/>
          </a:bodyPr>
          <a:lstStyle/>
          <a:p>
            <a:pPr marL="285750" indent="-285750">
              <a:buFont typeface="Wingdings" panose="05000000000000000000" pitchFamily="2" charset="2"/>
              <a:buChar char="§"/>
            </a:pPr>
            <a:r>
              <a:rPr lang="en-US" dirty="0" smtClean="0"/>
              <a:t>advancement of science</a:t>
            </a:r>
          </a:p>
          <a:p>
            <a:pPr marL="285750" indent="-285750">
              <a:buFont typeface="Wingdings" panose="05000000000000000000" pitchFamily="2" charset="2"/>
              <a:buChar char="§"/>
            </a:pPr>
            <a:r>
              <a:rPr lang="en-US" dirty="0"/>
              <a:t>p</a:t>
            </a:r>
            <a:r>
              <a:rPr lang="en-US" dirty="0" smtClean="0"/>
              <a:t>lanning for infrastructure </a:t>
            </a:r>
          </a:p>
          <a:p>
            <a:pPr marL="285750" indent="-285750">
              <a:buFont typeface="Wingdings" panose="05000000000000000000" pitchFamily="2" charset="2"/>
              <a:buChar char="§"/>
            </a:pPr>
            <a:r>
              <a:rPr lang="en-US" dirty="0"/>
              <a:t>r</a:t>
            </a:r>
            <a:r>
              <a:rPr lang="en-US" dirty="0" smtClean="0"/>
              <a:t>eturn on investment</a:t>
            </a:r>
          </a:p>
          <a:p>
            <a:pPr marL="285750" indent="-285750">
              <a:buFont typeface="Wingdings" panose="05000000000000000000" pitchFamily="2" charset="2"/>
              <a:buChar char="§"/>
            </a:pPr>
            <a:r>
              <a:rPr lang="en-US" dirty="0"/>
              <a:t>r</a:t>
            </a:r>
            <a:r>
              <a:rPr lang="en-US" dirty="0" smtClean="0"/>
              <a:t>ankings or comparison</a:t>
            </a:r>
          </a:p>
          <a:p>
            <a:pPr marL="285750" indent="-285750">
              <a:buFont typeface="Wingdings" panose="05000000000000000000" pitchFamily="2" charset="2"/>
              <a:buChar char="§"/>
            </a:pPr>
            <a:r>
              <a:rPr lang="en-US" dirty="0"/>
              <a:t>a</a:t>
            </a:r>
            <a:r>
              <a:rPr lang="en-US" dirty="0" smtClean="0"/>
              <a:t>dvocate for funding</a:t>
            </a:r>
            <a:endParaRPr lang="en-US" dirty="0"/>
          </a:p>
        </p:txBody>
      </p:sp>
      <p:sp>
        <p:nvSpPr>
          <p:cNvPr id="36" name="Rectangle 35"/>
          <p:cNvSpPr/>
          <p:nvPr/>
        </p:nvSpPr>
        <p:spPr>
          <a:xfrm>
            <a:off x="2880135" y="1167528"/>
            <a:ext cx="3004349" cy="707886"/>
          </a:xfrm>
          <a:prstGeom prst="rect">
            <a:avLst/>
          </a:prstGeom>
        </p:spPr>
        <p:txBody>
          <a:bodyPr wrap="none">
            <a:spAutoFit/>
          </a:bodyPr>
          <a:lstStyle/>
          <a:p>
            <a:r>
              <a:rPr lang="en-US" sz="4000" b="1" dirty="0" smtClean="0">
                <a:latin typeface="Arial" panose="020B0604020202020204" pitchFamily="34" charset="0"/>
                <a:cs typeface="Arial" panose="020B0604020202020204" pitchFamily="34" charset="0"/>
              </a:rPr>
              <a:t>Individuals </a:t>
            </a:r>
          </a:p>
        </p:txBody>
      </p:sp>
      <p:sp>
        <p:nvSpPr>
          <p:cNvPr id="37" name="TextBox 36"/>
          <p:cNvSpPr txBox="1"/>
          <p:nvPr/>
        </p:nvSpPr>
        <p:spPr>
          <a:xfrm>
            <a:off x="2446387" y="201088"/>
            <a:ext cx="2655334" cy="584775"/>
          </a:xfrm>
          <a:prstGeom prst="rect">
            <a:avLst/>
          </a:prstGeom>
          <a:noFill/>
        </p:spPr>
        <p:txBody>
          <a:bodyPr wrap="square" rtlCol="0">
            <a:spAutoFit/>
          </a:bodyPr>
          <a:lstStyle/>
          <a:p>
            <a:r>
              <a:rPr lang="en-US" sz="3200" b="1" dirty="0" smtClean="0">
                <a:latin typeface="Arial" panose="020B0604020202020204" pitchFamily="34" charset="0"/>
                <a:cs typeface="Arial" panose="020B0604020202020204" pitchFamily="34" charset="0"/>
              </a:rPr>
              <a:t>demonstrate</a:t>
            </a:r>
            <a:endParaRPr lang="en-US" sz="3200" b="1" dirty="0">
              <a:latin typeface="Arial" panose="020B0604020202020204" pitchFamily="34" charset="0"/>
              <a:cs typeface="Arial" panose="020B0604020202020204" pitchFamily="34" charset="0"/>
            </a:endParaRPr>
          </a:p>
        </p:txBody>
      </p:sp>
      <p:sp>
        <p:nvSpPr>
          <p:cNvPr id="40" name="Rectangle 39"/>
          <p:cNvSpPr/>
          <p:nvPr/>
        </p:nvSpPr>
        <p:spPr>
          <a:xfrm>
            <a:off x="2837452" y="3333825"/>
            <a:ext cx="4572000" cy="1754326"/>
          </a:xfrm>
          <a:prstGeom prst="rect">
            <a:avLst/>
          </a:prstGeom>
        </p:spPr>
        <p:txBody>
          <a:bodyPr>
            <a:spAutoFit/>
          </a:bodyPr>
          <a:lstStyle/>
          <a:p>
            <a:r>
              <a:rPr lang="en-US" sz="3600" b="1" kern="800" dirty="0">
                <a:latin typeface="Arial" panose="020B0604020202020204" pitchFamily="34" charset="0"/>
                <a:cs typeface="Arial" panose="020B0604020202020204" pitchFamily="34" charset="0"/>
              </a:rPr>
              <a:t>Research </a:t>
            </a:r>
            <a:r>
              <a:rPr lang="en-US" sz="3600" b="1" kern="800" dirty="0" smtClean="0">
                <a:latin typeface="Arial" panose="020B0604020202020204" pitchFamily="34" charset="0"/>
                <a:cs typeface="Arial" panose="020B0604020202020204" pitchFamily="34" charset="0"/>
              </a:rPr>
              <a:t>Groups </a:t>
            </a:r>
            <a:endParaRPr lang="en-US" sz="3600" b="1" kern="800" dirty="0">
              <a:latin typeface="Arial" panose="020B0604020202020204" pitchFamily="34" charset="0"/>
              <a:cs typeface="Arial" panose="020B0604020202020204" pitchFamily="34" charset="0"/>
            </a:endParaRPr>
          </a:p>
          <a:p>
            <a:r>
              <a:rPr lang="en-US" sz="3600" b="1" kern="800" dirty="0">
                <a:latin typeface="Arial" panose="020B0604020202020204" pitchFamily="34" charset="0"/>
                <a:cs typeface="Arial" panose="020B0604020202020204" pitchFamily="34" charset="0"/>
              </a:rPr>
              <a:t>Departments </a:t>
            </a:r>
          </a:p>
          <a:p>
            <a:r>
              <a:rPr lang="en-US" sz="3600" b="1" kern="800" dirty="0" smtClean="0">
                <a:latin typeface="Arial" panose="020B0604020202020204" pitchFamily="34" charset="0"/>
                <a:cs typeface="Arial" panose="020B0604020202020204" pitchFamily="34" charset="0"/>
              </a:rPr>
              <a:t>Institutes </a:t>
            </a:r>
            <a:endParaRPr lang="en-US" sz="3600" b="1" kern="800" dirty="0">
              <a:latin typeface="Arial" panose="020B0604020202020204" pitchFamily="34" charset="0"/>
              <a:cs typeface="Arial" panose="020B0604020202020204" pitchFamily="34" charset="0"/>
            </a:endParaRPr>
          </a:p>
        </p:txBody>
      </p:sp>
      <p:sp>
        <p:nvSpPr>
          <p:cNvPr id="49" name="TextBox 48"/>
          <p:cNvSpPr txBox="1"/>
          <p:nvPr/>
        </p:nvSpPr>
        <p:spPr>
          <a:xfrm>
            <a:off x="5145965" y="215116"/>
            <a:ext cx="3850550" cy="584775"/>
          </a:xfrm>
          <a:prstGeom prst="rect">
            <a:avLst/>
          </a:prstGeom>
          <a:noFill/>
        </p:spPr>
        <p:txBody>
          <a:bodyPr wrap="square" rtlCol="0">
            <a:spAutoFit/>
          </a:bodyPr>
          <a:lstStyle/>
          <a:p>
            <a:r>
              <a:rPr lang="en-US" sz="3200" b="1" dirty="0" smtClean="0">
                <a:latin typeface="Arial" panose="020B0604020202020204" pitchFamily="34" charset="0"/>
                <a:cs typeface="Arial" panose="020B0604020202020204" pitchFamily="34" charset="0"/>
              </a:rPr>
              <a:t>assess   visualize</a:t>
            </a:r>
            <a:endParaRPr lang="en-US" sz="3200" b="1" dirty="0">
              <a:latin typeface="Arial" panose="020B0604020202020204" pitchFamily="34" charset="0"/>
              <a:cs typeface="Arial" panose="020B0604020202020204" pitchFamily="34" charset="0"/>
            </a:endParaRPr>
          </a:p>
        </p:txBody>
      </p:sp>
      <p:sp>
        <p:nvSpPr>
          <p:cNvPr id="50" name="Rectangle 49"/>
          <p:cNvSpPr/>
          <p:nvPr/>
        </p:nvSpPr>
        <p:spPr>
          <a:xfrm>
            <a:off x="500441" y="211227"/>
            <a:ext cx="1641796" cy="584775"/>
          </a:xfrm>
          <a:prstGeom prst="rect">
            <a:avLst/>
          </a:prstGeom>
        </p:spPr>
        <p:txBody>
          <a:bodyPr wrap="none">
            <a:spAutoFit/>
          </a:bodyPr>
          <a:lstStyle/>
          <a:p>
            <a:r>
              <a:rPr lang="en-US" sz="3200" b="1" dirty="0">
                <a:solidFill>
                  <a:schemeClr val="bg1"/>
                </a:solidFill>
                <a:latin typeface="Arial" panose="020B0604020202020204" pitchFamily="34" charset="0"/>
                <a:cs typeface="Arial" panose="020B0604020202020204" pitchFamily="34" charset="0"/>
              </a:rPr>
              <a:t>i</a:t>
            </a:r>
            <a:r>
              <a:rPr lang="en-US" sz="3200" b="1" dirty="0" smtClean="0">
                <a:solidFill>
                  <a:schemeClr val="bg1"/>
                </a:solidFill>
                <a:latin typeface="Arial" panose="020B0604020202020204" pitchFamily="34" charset="0"/>
                <a:cs typeface="Arial" panose="020B0604020202020204" pitchFamily="34" charset="0"/>
              </a:rPr>
              <a:t>mpact:</a:t>
            </a:r>
            <a:endParaRPr lang="en-US" sz="3200" b="1" dirty="0">
              <a:solidFill>
                <a:schemeClr val="bg1"/>
              </a:solidFill>
              <a:latin typeface="Arial" panose="020B0604020202020204" pitchFamily="34" charset="0"/>
              <a:cs typeface="Arial" panose="020B0604020202020204" pitchFamily="34" charset="0"/>
            </a:endParaRPr>
          </a:p>
        </p:txBody>
      </p:sp>
      <p:sp>
        <p:nvSpPr>
          <p:cNvPr id="52" name="Rectangle 51"/>
          <p:cNvSpPr/>
          <p:nvPr/>
        </p:nvSpPr>
        <p:spPr>
          <a:xfrm>
            <a:off x="-2019" y="6627168"/>
            <a:ext cx="2504699" cy="230832"/>
          </a:xfrm>
          <a:prstGeom prst="rect">
            <a:avLst/>
          </a:prstGeom>
        </p:spPr>
        <p:txBody>
          <a:bodyPr wrap="square">
            <a:spAutoFit/>
          </a:bodyPr>
          <a:lstStyle/>
          <a:p>
            <a:r>
              <a:rPr lang="en-US" sz="900" i="1" dirty="0" smtClean="0"/>
              <a:t>Icons </a:t>
            </a:r>
            <a:r>
              <a:rPr lang="en-US" sz="900" i="1" dirty="0"/>
              <a:t>made by Freepik </a:t>
            </a:r>
            <a:r>
              <a:rPr lang="en-US" sz="900" i="1" dirty="0" smtClean="0"/>
              <a:t>from </a:t>
            </a:r>
            <a:r>
              <a:rPr lang="en-US" sz="900" i="1" dirty="0"/>
              <a:t>www.flaticon.com </a:t>
            </a:r>
          </a:p>
        </p:txBody>
      </p:sp>
    </p:spTree>
    <p:extLst>
      <p:ext uri="{BB962C8B-B14F-4D97-AF65-F5344CB8AC3E}">
        <p14:creationId xmlns:p14="http://schemas.microsoft.com/office/powerpoint/2010/main" val="1772057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350" y="0"/>
            <a:ext cx="2367396" cy="6858000"/>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223" y="975707"/>
            <a:ext cx="867840" cy="867840"/>
          </a:xfrm>
          <a:prstGeom prst="rect">
            <a:avLst/>
          </a:prstGeom>
        </p:spPr>
      </p:pic>
      <p:sp>
        <p:nvSpPr>
          <p:cNvPr id="13" name="TextBox 12"/>
          <p:cNvSpPr txBox="1"/>
          <p:nvPr/>
        </p:nvSpPr>
        <p:spPr>
          <a:xfrm>
            <a:off x="2728686" y="152264"/>
            <a:ext cx="5825379"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New NIH Biographical Sketch format</a:t>
            </a:r>
          </a:p>
        </p:txBody>
      </p:sp>
      <p:sp>
        <p:nvSpPr>
          <p:cNvPr id="14" name="TextBox 13"/>
          <p:cNvSpPr txBox="1"/>
          <p:nvPr/>
        </p:nvSpPr>
        <p:spPr>
          <a:xfrm>
            <a:off x="380390" y="105223"/>
            <a:ext cx="1959456" cy="584775"/>
          </a:xfrm>
          <a:prstGeom prst="rect">
            <a:avLst/>
          </a:prstGeom>
          <a:noFill/>
        </p:spPr>
        <p:txBody>
          <a:bodyPr wrap="square" rtlCol="0">
            <a:spAutoFit/>
          </a:bodyPr>
          <a:lstStyle/>
          <a:p>
            <a:r>
              <a:rPr lang="en-US" sz="3200" b="1" dirty="0" smtClean="0">
                <a:solidFill>
                  <a:schemeClr val="bg1"/>
                </a:solidFill>
              </a:rPr>
              <a:t>example:</a:t>
            </a:r>
            <a:endParaRPr lang="en-US" sz="3200" b="1" dirty="0">
              <a:solidFill>
                <a:schemeClr val="bg1"/>
              </a:solidFill>
            </a:endParaRPr>
          </a:p>
        </p:txBody>
      </p:sp>
      <p:sp>
        <p:nvSpPr>
          <p:cNvPr id="15" name="TextBox 14"/>
          <p:cNvSpPr txBox="1"/>
          <p:nvPr/>
        </p:nvSpPr>
        <p:spPr>
          <a:xfrm>
            <a:off x="2735943" y="675484"/>
            <a:ext cx="5810864" cy="1938992"/>
          </a:xfrm>
          <a:prstGeom prst="rect">
            <a:avLst/>
          </a:prstGeom>
          <a:noFill/>
        </p:spPr>
        <p:txBody>
          <a:bodyPr wrap="square" rtlCol="0">
            <a:spAutoFit/>
          </a:bodyPr>
          <a:lstStyle/>
          <a:p>
            <a:r>
              <a:rPr lang="en-US" b="1" dirty="0" smtClean="0"/>
              <a:t>Section C: Contributions to Science</a:t>
            </a:r>
          </a:p>
          <a:p>
            <a:endParaRPr lang="en-US" sz="1200" dirty="0"/>
          </a:p>
          <a:p>
            <a:r>
              <a:rPr lang="en-US" b="1" dirty="0" smtClean="0"/>
              <a:t>List up to 5 most significant contribution to science</a:t>
            </a:r>
          </a:p>
          <a:p>
            <a:pPr marL="285750" indent="-285750">
              <a:buFont typeface="Wingdings" panose="05000000000000000000" pitchFamily="2" charset="2"/>
              <a:buChar char="§"/>
            </a:pPr>
            <a:r>
              <a:rPr lang="en-US" dirty="0"/>
              <a:t>h</a:t>
            </a:r>
            <a:r>
              <a:rPr lang="en-US" dirty="0" smtClean="0"/>
              <a:t>istorical background</a:t>
            </a:r>
            <a:endParaRPr lang="en-US" dirty="0"/>
          </a:p>
          <a:p>
            <a:pPr marL="285750" indent="-285750">
              <a:buFont typeface="Wingdings" panose="05000000000000000000" pitchFamily="2" charset="2"/>
              <a:buChar char="§"/>
            </a:pPr>
            <a:r>
              <a:rPr lang="en-US" dirty="0"/>
              <a:t>c</a:t>
            </a:r>
            <a:r>
              <a:rPr lang="en-US" dirty="0" smtClean="0"/>
              <a:t>entral findings</a:t>
            </a:r>
          </a:p>
          <a:p>
            <a:pPr marL="285750" indent="-285750">
              <a:buFont typeface="Wingdings" panose="05000000000000000000" pitchFamily="2" charset="2"/>
              <a:buChar char="§"/>
            </a:pPr>
            <a:r>
              <a:rPr lang="en-US" dirty="0" smtClean="0"/>
              <a:t>influence of the findings on the progress of science </a:t>
            </a:r>
          </a:p>
          <a:p>
            <a:pPr marL="285750" indent="-285750">
              <a:buFont typeface="Wingdings" panose="05000000000000000000" pitchFamily="2" charset="2"/>
              <a:buChar char="§"/>
            </a:pPr>
            <a:r>
              <a:rPr lang="en-US" dirty="0" smtClean="0"/>
              <a:t>Specific role in described work</a:t>
            </a:r>
            <a:endParaRPr lang="en-US" dirty="0"/>
          </a:p>
        </p:txBody>
      </p:sp>
      <p:sp>
        <p:nvSpPr>
          <p:cNvPr id="21" name="TextBox 20"/>
          <p:cNvSpPr txBox="1"/>
          <p:nvPr/>
        </p:nvSpPr>
        <p:spPr>
          <a:xfrm>
            <a:off x="2728686" y="2771626"/>
            <a:ext cx="5737122" cy="2308324"/>
          </a:xfrm>
          <a:prstGeom prst="rect">
            <a:avLst/>
          </a:prstGeom>
          <a:noFill/>
        </p:spPr>
        <p:txBody>
          <a:bodyPr wrap="square" rtlCol="0">
            <a:spAutoFit/>
          </a:bodyPr>
          <a:lstStyle/>
          <a:p>
            <a:r>
              <a:rPr lang="en-US" b="1" dirty="0" smtClean="0"/>
              <a:t>Reference up to 4 peer-reviewed publications or other non-publication research products such as:</a:t>
            </a:r>
          </a:p>
          <a:p>
            <a:pPr marL="285750" indent="-285750">
              <a:buFont typeface="Wingdings" panose="05000000000000000000" pitchFamily="2" charset="2"/>
              <a:buChar char="§"/>
            </a:pPr>
            <a:r>
              <a:rPr lang="en-US" dirty="0" smtClean="0"/>
              <a:t>audio or video products </a:t>
            </a:r>
          </a:p>
          <a:p>
            <a:pPr marL="285750" indent="-285750">
              <a:buFont typeface="Wingdings" panose="05000000000000000000" pitchFamily="2" charset="2"/>
              <a:buChar char="§"/>
            </a:pPr>
            <a:r>
              <a:rPr lang="en-US" dirty="0" smtClean="0"/>
              <a:t>patents </a:t>
            </a:r>
          </a:p>
          <a:p>
            <a:pPr marL="285750" indent="-285750">
              <a:buFont typeface="Wingdings" panose="05000000000000000000" pitchFamily="2" charset="2"/>
              <a:buChar char="§"/>
            </a:pPr>
            <a:r>
              <a:rPr lang="en-US" dirty="0" smtClean="0"/>
              <a:t>data and research materials </a:t>
            </a:r>
          </a:p>
          <a:p>
            <a:pPr marL="285750" indent="-285750">
              <a:buFont typeface="Wingdings" panose="05000000000000000000" pitchFamily="2" charset="2"/>
              <a:buChar char="§"/>
            </a:pPr>
            <a:r>
              <a:rPr lang="en-US" dirty="0" smtClean="0"/>
              <a:t>Databases</a:t>
            </a:r>
          </a:p>
          <a:p>
            <a:pPr marL="285750" indent="-285750">
              <a:buFont typeface="Wingdings" panose="05000000000000000000" pitchFamily="2" charset="2"/>
              <a:buChar char="§"/>
            </a:pPr>
            <a:r>
              <a:rPr lang="en-US" dirty="0" smtClean="0"/>
              <a:t>educational curricula </a:t>
            </a:r>
          </a:p>
          <a:p>
            <a:endParaRPr lang="en-US" dirty="0" smtClean="0"/>
          </a:p>
        </p:txBody>
      </p:sp>
      <p:sp>
        <p:nvSpPr>
          <p:cNvPr id="22" name="Rectangle 21"/>
          <p:cNvSpPr/>
          <p:nvPr/>
        </p:nvSpPr>
        <p:spPr>
          <a:xfrm>
            <a:off x="9239" y="5225394"/>
            <a:ext cx="1981200" cy="1015663"/>
          </a:xfrm>
          <a:prstGeom prst="rect">
            <a:avLst/>
          </a:prstGeom>
        </p:spPr>
        <p:txBody>
          <a:bodyPr wrap="square">
            <a:spAutoFit/>
          </a:bodyPr>
          <a:lstStyle/>
          <a:p>
            <a:r>
              <a:rPr lang="en-US" sz="1200" b="1" dirty="0" smtClean="0"/>
              <a:t>NIH announcement 12/5/14</a:t>
            </a:r>
            <a:r>
              <a:rPr lang="en-US" sz="1200" dirty="0" smtClean="0"/>
              <a:t>: http://grants.nih.gov/grants/guide/notice-files/NOT-OD-15-032.html</a:t>
            </a:r>
            <a:endParaRPr lang="en-US" sz="1200" dirty="0"/>
          </a:p>
        </p:txBody>
      </p:sp>
      <p:sp>
        <p:nvSpPr>
          <p:cNvPr id="23" name="Rectangle 22"/>
          <p:cNvSpPr/>
          <p:nvPr/>
        </p:nvSpPr>
        <p:spPr>
          <a:xfrm>
            <a:off x="2728686" y="5004931"/>
            <a:ext cx="6016566" cy="1477328"/>
          </a:xfrm>
          <a:prstGeom prst="rect">
            <a:avLst/>
          </a:prstGeom>
        </p:spPr>
        <p:txBody>
          <a:bodyPr wrap="square">
            <a:spAutoFit/>
          </a:bodyPr>
          <a:lstStyle/>
          <a:p>
            <a:r>
              <a:rPr lang="en-US" b="1" dirty="0" smtClean="0"/>
              <a:t>Why the change?</a:t>
            </a:r>
          </a:p>
          <a:p>
            <a:pPr marL="285750" indent="-285750">
              <a:buFont typeface="Wingdings" panose="05000000000000000000" pitchFamily="2" charset="2"/>
              <a:buChar char="§"/>
            </a:pPr>
            <a:r>
              <a:rPr lang="en-US" dirty="0" smtClean="0"/>
              <a:t>allow researchers to highlight their accomplishments better by including more objects of scholarly productivity</a:t>
            </a:r>
          </a:p>
          <a:p>
            <a:pPr marL="285750" indent="-285750">
              <a:buFont typeface="Wingdings" panose="05000000000000000000" pitchFamily="2" charset="2"/>
              <a:buChar char="§"/>
            </a:pPr>
            <a:r>
              <a:rPr lang="en-US" dirty="0" smtClean="0"/>
              <a:t>give researchers involved in team science an opportunity to describe their roles in collaborative projects</a:t>
            </a:r>
            <a:endParaRPr lang="en-US" dirty="0"/>
          </a:p>
        </p:txBody>
      </p:sp>
      <p:sp>
        <p:nvSpPr>
          <p:cNvPr id="24" name="TextBox 23"/>
          <p:cNvSpPr txBox="1"/>
          <p:nvPr/>
        </p:nvSpPr>
        <p:spPr>
          <a:xfrm>
            <a:off x="5754112" y="3311866"/>
            <a:ext cx="2991140" cy="1477328"/>
          </a:xfrm>
          <a:prstGeom prst="rect">
            <a:avLst/>
          </a:prstGeom>
          <a:noFill/>
        </p:spPr>
        <p:txBody>
          <a:bodyPr wrap="none" rtlCol="0">
            <a:spAutoFit/>
          </a:bodyPr>
          <a:lstStyle/>
          <a:p>
            <a:pPr marL="285750" indent="-285750">
              <a:buFont typeface="Wingdings" panose="05000000000000000000" pitchFamily="2" charset="2"/>
              <a:buChar char="§"/>
            </a:pPr>
            <a:r>
              <a:rPr lang="en-US" dirty="0" smtClean="0"/>
              <a:t>instruments or equipment </a:t>
            </a:r>
          </a:p>
          <a:p>
            <a:pPr marL="285750" indent="-285750">
              <a:buFont typeface="Wingdings" panose="05000000000000000000" pitchFamily="2" charset="2"/>
              <a:buChar char="§"/>
            </a:pPr>
            <a:r>
              <a:rPr lang="en-US" dirty="0" smtClean="0"/>
              <a:t>models</a:t>
            </a:r>
          </a:p>
          <a:p>
            <a:pPr marL="285750" indent="-285750">
              <a:buFont typeface="Wingdings" panose="05000000000000000000" pitchFamily="2" charset="2"/>
              <a:buChar char="§"/>
            </a:pPr>
            <a:r>
              <a:rPr lang="en-US" dirty="0" smtClean="0"/>
              <a:t>protocols</a:t>
            </a:r>
          </a:p>
          <a:p>
            <a:pPr marL="285750" indent="-285750">
              <a:buFont typeface="Wingdings" panose="05000000000000000000" pitchFamily="2" charset="2"/>
              <a:buChar char="§"/>
            </a:pPr>
            <a:r>
              <a:rPr lang="en-US" dirty="0" smtClean="0"/>
              <a:t>software, and more</a:t>
            </a:r>
          </a:p>
          <a:p>
            <a:endParaRPr lang="en-US" dirty="0"/>
          </a:p>
        </p:txBody>
      </p:sp>
      <p:sp>
        <p:nvSpPr>
          <p:cNvPr id="25" name="Rectangle 24"/>
          <p:cNvSpPr/>
          <p:nvPr/>
        </p:nvSpPr>
        <p:spPr>
          <a:xfrm>
            <a:off x="9239" y="4179704"/>
            <a:ext cx="2264229" cy="1015663"/>
          </a:xfrm>
          <a:prstGeom prst="rect">
            <a:avLst/>
          </a:prstGeom>
        </p:spPr>
        <p:txBody>
          <a:bodyPr wrap="square">
            <a:spAutoFit/>
          </a:bodyPr>
          <a:lstStyle/>
          <a:p>
            <a:r>
              <a:rPr lang="en-US" sz="1200" b="1" dirty="0" smtClean="0"/>
              <a:t>Galter Guide by Pamela Shaw: </a:t>
            </a:r>
            <a:r>
              <a:rPr lang="en-US" sz="1200" dirty="0" smtClean="0"/>
              <a:t>https://galter.northwestern.edu/guides-and-tutorials/creating-nih-biosketches-with-sciencv-and-my-bibliography</a:t>
            </a:r>
            <a:endParaRPr lang="en-US" sz="1200" dirty="0"/>
          </a:p>
        </p:txBody>
      </p:sp>
      <p:sp>
        <p:nvSpPr>
          <p:cNvPr id="33" name="Rectangle 32"/>
          <p:cNvSpPr/>
          <p:nvPr/>
        </p:nvSpPr>
        <p:spPr>
          <a:xfrm>
            <a:off x="-2019" y="6627168"/>
            <a:ext cx="2504699" cy="230832"/>
          </a:xfrm>
          <a:prstGeom prst="rect">
            <a:avLst/>
          </a:prstGeom>
        </p:spPr>
        <p:txBody>
          <a:bodyPr wrap="square">
            <a:spAutoFit/>
          </a:bodyPr>
          <a:lstStyle/>
          <a:p>
            <a:r>
              <a:rPr lang="en-US" sz="900" i="1" dirty="0" smtClean="0"/>
              <a:t>Icons </a:t>
            </a:r>
            <a:r>
              <a:rPr lang="en-US" sz="900" i="1" dirty="0"/>
              <a:t>made by Freepik </a:t>
            </a:r>
            <a:r>
              <a:rPr lang="en-US" sz="900" i="1" dirty="0" smtClean="0"/>
              <a:t>from </a:t>
            </a:r>
            <a:r>
              <a:rPr lang="en-US" sz="900" i="1" dirty="0"/>
              <a:t>www.flaticon.com </a:t>
            </a:r>
          </a:p>
        </p:txBody>
      </p:sp>
    </p:spTree>
    <p:extLst>
      <p:ext uri="{BB962C8B-B14F-4D97-AF65-F5344CB8AC3E}">
        <p14:creationId xmlns:p14="http://schemas.microsoft.com/office/powerpoint/2010/main" val="3086222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50" y="0"/>
            <a:ext cx="2367396" cy="6858000"/>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p:cNvSpPr txBox="1"/>
          <p:nvPr/>
        </p:nvSpPr>
        <p:spPr>
          <a:xfrm>
            <a:off x="2670629" y="317212"/>
            <a:ext cx="6219371" cy="954107"/>
          </a:xfrm>
          <a:prstGeom prst="rect">
            <a:avLst/>
          </a:prstGeom>
          <a:noFill/>
        </p:spPr>
        <p:txBody>
          <a:bodyPr wrap="square" rtlCol="0">
            <a:spAutoFit/>
          </a:bodyPr>
          <a:lstStyle/>
          <a:p>
            <a:r>
              <a:rPr lang="en-US" sz="2800" b="1" dirty="0"/>
              <a:t>Becker Model for Assessment of Research Impact</a:t>
            </a:r>
          </a:p>
        </p:txBody>
      </p:sp>
      <p:sp>
        <p:nvSpPr>
          <p:cNvPr id="7" name="TextBox 6"/>
          <p:cNvSpPr txBox="1"/>
          <p:nvPr/>
        </p:nvSpPr>
        <p:spPr>
          <a:xfrm>
            <a:off x="370115" y="317212"/>
            <a:ext cx="1778000" cy="584775"/>
          </a:xfrm>
          <a:prstGeom prst="rect">
            <a:avLst/>
          </a:prstGeom>
          <a:noFill/>
        </p:spPr>
        <p:txBody>
          <a:bodyPr wrap="square" rtlCol="0">
            <a:spAutoFit/>
          </a:bodyPr>
          <a:lstStyle/>
          <a:p>
            <a:r>
              <a:rPr lang="en-US" sz="3200" b="1" dirty="0" smtClean="0">
                <a:solidFill>
                  <a:schemeClr val="bg1"/>
                </a:solidFill>
                <a:latin typeface="Arial" panose="020B0604020202020204" pitchFamily="34" charset="0"/>
                <a:cs typeface="Arial" panose="020B0604020202020204" pitchFamily="34" charset="0"/>
              </a:rPr>
              <a:t>model</a:t>
            </a:r>
            <a:r>
              <a:rPr lang="en-US" sz="3200" b="1" dirty="0">
                <a:solidFill>
                  <a:schemeClr val="bg1"/>
                </a:solidFill>
                <a:latin typeface="Arial" panose="020B0604020202020204" pitchFamily="34" charset="0"/>
                <a:cs typeface="Arial" panose="020B0604020202020204" pitchFamily="34" charset="0"/>
              </a:rPr>
              <a:t>:</a:t>
            </a:r>
          </a:p>
        </p:txBody>
      </p:sp>
      <p:sp>
        <p:nvSpPr>
          <p:cNvPr id="8" name="Rectangle 7"/>
          <p:cNvSpPr/>
          <p:nvPr/>
        </p:nvSpPr>
        <p:spPr>
          <a:xfrm>
            <a:off x="152363" y="3953550"/>
            <a:ext cx="2065369" cy="646331"/>
          </a:xfrm>
          <a:prstGeom prst="rect">
            <a:avLst/>
          </a:prstGeom>
        </p:spPr>
        <p:txBody>
          <a:bodyPr wrap="square">
            <a:spAutoFit/>
          </a:bodyPr>
          <a:lstStyle/>
          <a:p>
            <a:r>
              <a:rPr lang="en-US" sz="1200" b="1" dirty="0" smtClean="0"/>
              <a:t>Becker Model:</a:t>
            </a:r>
          </a:p>
          <a:p>
            <a:r>
              <a:rPr lang="en-US" sz="1200" dirty="0" smtClean="0"/>
              <a:t>https://becker.wustl.edu/impact-assessment/model</a:t>
            </a:r>
            <a:endParaRPr lang="en-US" sz="1200" dirty="0"/>
          </a:p>
        </p:txBody>
      </p:sp>
      <p:sp>
        <p:nvSpPr>
          <p:cNvPr id="11" name="Rectangle 2"/>
          <p:cNvSpPr>
            <a:spLocks noChangeArrowheads="1"/>
          </p:cNvSpPr>
          <p:nvPr/>
        </p:nvSpPr>
        <p:spPr bwMode="auto">
          <a:xfrm>
            <a:off x="2621910" y="1465967"/>
            <a:ext cx="609966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smtClean="0"/>
              <a:t>350+ outputs and indicators of impact</a:t>
            </a:r>
          </a:p>
          <a:p>
            <a:pPr marL="742950" lvl="1" indent="-285750">
              <a:buFont typeface="Wingdings" panose="05000000000000000000" pitchFamily="2" charset="2"/>
              <a:buChar char="§"/>
            </a:pPr>
            <a:r>
              <a:rPr lang="en-US" dirty="0" smtClean="0"/>
              <a:t>Advancement of Knowledge</a:t>
            </a:r>
          </a:p>
          <a:p>
            <a:pPr marL="742950" lvl="1" indent="-285750">
              <a:buFont typeface="Wingdings" panose="05000000000000000000" pitchFamily="2" charset="2"/>
              <a:buChar char="§"/>
            </a:pPr>
            <a:r>
              <a:rPr lang="en-US" dirty="0" smtClean="0"/>
              <a:t>Clinical Implementation</a:t>
            </a:r>
          </a:p>
          <a:p>
            <a:pPr marL="742950" lvl="1" indent="-285750">
              <a:buFont typeface="Wingdings" panose="05000000000000000000" pitchFamily="2" charset="2"/>
              <a:buChar char="§"/>
            </a:pPr>
            <a:r>
              <a:rPr lang="en-US" dirty="0" smtClean="0"/>
              <a:t>Community Benefit</a:t>
            </a:r>
          </a:p>
          <a:p>
            <a:pPr marL="742950" lvl="1" indent="-285750">
              <a:buFont typeface="Wingdings" panose="05000000000000000000" pitchFamily="2" charset="2"/>
              <a:buChar char="§"/>
            </a:pPr>
            <a:r>
              <a:rPr lang="en-US" dirty="0" smtClean="0"/>
              <a:t>Legislation and Policy</a:t>
            </a:r>
          </a:p>
          <a:p>
            <a:pPr marL="742950" lvl="1" indent="-285750">
              <a:buFont typeface="Wingdings" panose="05000000000000000000" pitchFamily="2" charset="2"/>
              <a:buChar char="§"/>
            </a:pPr>
            <a:r>
              <a:rPr lang="en-US" dirty="0" smtClean="0"/>
              <a:t>Economic Benefit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86" y="1101491"/>
            <a:ext cx="824772" cy="824772"/>
          </a:xfrm>
          <a:prstGeom prst="rect">
            <a:avLst/>
          </a:prstGeom>
        </p:spPr>
      </p:pic>
      <p:sp>
        <p:nvSpPr>
          <p:cNvPr id="14" name="Rectangle 13"/>
          <p:cNvSpPr/>
          <p:nvPr/>
        </p:nvSpPr>
        <p:spPr>
          <a:xfrm>
            <a:off x="-2019" y="6627168"/>
            <a:ext cx="2504699" cy="230832"/>
          </a:xfrm>
          <a:prstGeom prst="rect">
            <a:avLst/>
          </a:prstGeom>
        </p:spPr>
        <p:txBody>
          <a:bodyPr wrap="square">
            <a:spAutoFit/>
          </a:bodyPr>
          <a:lstStyle/>
          <a:p>
            <a:r>
              <a:rPr lang="en-US" sz="900" i="1" dirty="0" smtClean="0"/>
              <a:t>Icons </a:t>
            </a:r>
            <a:r>
              <a:rPr lang="en-US" sz="900" i="1" dirty="0"/>
              <a:t>made by Freepik </a:t>
            </a:r>
            <a:r>
              <a:rPr lang="en-US" sz="900" i="1" dirty="0" smtClean="0"/>
              <a:t>from </a:t>
            </a:r>
            <a:r>
              <a:rPr lang="en-US" sz="900" i="1" dirty="0"/>
              <a:t>www.flaticon.com </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299" y="3244010"/>
            <a:ext cx="4068435" cy="3367377"/>
          </a:xfrm>
          <a:prstGeom prst="rect">
            <a:avLst/>
          </a:prstGeom>
        </p:spPr>
      </p:pic>
      <p:sp>
        <p:nvSpPr>
          <p:cNvPr id="16" name="Rectangle 15"/>
          <p:cNvSpPr/>
          <p:nvPr/>
        </p:nvSpPr>
        <p:spPr>
          <a:xfrm>
            <a:off x="2670629" y="3722718"/>
            <a:ext cx="2349831" cy="1754326"/>
          </a:xfrm>
          <a:prstGeom prst="rect">
            <a:avLst/>
          </a:prstGeom>
        </p:spPr>
        <p:txBody>
          <a:bodyPr wrap="square">
            <a:spAutoFit/>
          </a:bodyPr>
          <a:lstStyle/>
          <a:p>
            <a:pPr lvl="0" eaLnBrk="0" fontAlgn="base" hangingPunct="0">
              <a:spcBef>
                <a:spcPct val="0"/>
              </a:spcBef>
              <a:spcAft>
                <a:spcPct val="0"/>
              </a:spcAft>
            </a:pPr>
            <a:r>
              <a:rPr lang="en-US" altLang="en-US" b="1" dirty="0" smtClean="0">
                <a:latin typeface="Arial" panose="020B0604020202020204" pitchFamily="34" charset="0"/>
              </a:rPr>
              <a:t>Strategies for Enhancing the Impact of Research</a:t>
            </a:r>
          </a:p>
          <a:p>
            <a:pPr lvl="0" eaLnBrk="0" fontAlgn="base" hangingPunct="0">
              <a:spcBef>
                <a:spcPct val="0"/>
              </a:spcBef>
              <a:spcAft>
                <a:spcPct val="0"/>
              </a:spcAft>
            </a:pPr>
            <a:endParaRPr lang="en-US" altLang="en-US" b="1" dirty="0" smtClean="0">
              <a:latin typeface="Arial" panose="020B0604020202020204" pitchFamily="34" charset="0"/>
            </a:endParaRPr>
          </a:p>
          <a:p>
            <a:pPr lvl="0" eaLnBrk="0" fontAlgn="base" hangingPunct="0">
              <a:spcBef>
                <a:spcPct val="0"/>
              </a:spcBef>
              <a:spcAft>
                <a:spcPct val="0"/>
              </a:spcAft>
            </a:pPr>
            <a:r>
              <a:rPr lang="en-US" altLang="en-US" b="1" dirty="0">
                <a:latin typeface="Arial" panose="020B0604020202020204" pitchFamily="34" charset="0"/>
              </a:rPr>
              <a:t>Information and Resources</a:t>
            </a:r>
          </a:p>
        </p:txBody>
      </p:sp>
      <p:sp>
        <p:nvSpPr>
          <p:cNvPr id="17" name="TextBox 16"/>
          <p:cNvSpPr txBox="1"/>
          <p:nvPr/>
        </p:nvSpPr>
        <p:spPr>
          <a:xfrm>
            <a:off x="9215" y="6495971"/>
            <a:ext cx="2138900" cy="230832"/>
          </a:xfrm>
          <a:prstGeom prst="rect">
            <a:avLst/>
          </a:prstGeom>
          <a:noFill/>
        </p:spPr>
        <p:txBody>
          <a:bodyPr wrap="square" rtlCol="0">
            <a:spAutoFit/>
          </a:bodyPr>
          <a:lstStyle/>
          <a:p>
            <a:r>
              <a:rPr lang="en-US" sz="900" i="1" dirty="0"/>
              <a:t>Becker model image by Robert Altman</a:t>
            </a:r>
          </a:p>
        </p:txBody>
      </p:sp>
    </p:spTree>
    <p:extLst>
      <p:ext uri="{BB962C8B-B14F-4D97-AF65-F5344CB8AC3E}">
        <p14:creationId xmlns:p14="http://schemas.microsoft.com/office/powerpoint/2010/main" val="1778679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48" y="0"/>
            <a:ext cx="2367396" cy="3641199"/>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TextBox 7"/>
          <p:cNvSpPr txBox="1"/>
          <p:nvPr/>
        </p:nvSpPr>
        <p:spPr>
          <a:xfrm>
            <a:off x="370115" y="317212"/>
            <a:ext cx="1778000" cy="1569660"/>
          </a:xfrm>
          <a:prstGeom prst="rect">
            <a:avLst/>
          </a:prstGeom>
          <a:noFill/>
        </p:spPr>
        <p:txBody>
          <a:bodyPr wrap="square" rtlCol="0">
            <a:spAutoFit/>
          </a:bodyPr>
          <a:lstStyle/>
          <a:p>
            <a:r>
              <a:rPr lang="en-US" sz="3200" b="1" dirty="0" smtClean="0">
                <a:solidFill>
                  <a:schemeClr val="bg1"/>
                </a:solidFill>
                <a:latin typeface="Arial" panose="020B0604020202020204" pitchFamily="34" charset="0"/>
                <a:cs typeface="Arial" panose="020B0604020202020204" pitchFamily="34" charset="0"/>
              </a:rPr>
              <a:t>useful </a:t>
            </a:r>
          </a:p>
          <a:p>
            <a:r>
              <a:rPr lang="en-US" sz="3200" b="1" dirty="0" smtClean="0">
                <a:solidFill>
                  <a:schemeClr val="bg1"/>
                </a:solidFill>
                <a:latin typeface="Arial" panose="020B0604020202020204" pitchFamily="34" charset="0"/>
                <a:cs typeface="Arial" panose="020B0604020202020204" pitchFamily="34" charset="0"/>
              </a:rPr>
              <a:t>data </a:t>
            </a:r>
          </a:p>
          <a:p>
            <a:r>
              <a:rPr lang="en-US" sz="3200" b="1" dirty="0" smtClean="0">
                <a:solidFill>
                  <a:schemeClr val="bg1"/>
                </a:solidFill>
                <a:latin typeface="Arial" panose="020B0604020202020204" pitchFamily="34" charset="0"/>
                <a:cs typeface="Arial" panose="020B0604020202020204" pitchFamily="34" charset="0"/>
              </a:rPr>
              <a:t>is:</a:t>
            </a:r>
            <a:endParaRPr lang="en-US" sz="3200" b="1" dirty="0">
              <a:solidFill>
                <a:schemeClr val="bg1"/>
              </a:solidFill>
              <a:latin typeface="Arial" panose="020B0604020202020204" pitchFamily="34" charset="0"/>
              <a:cs typeface="Arial" panose="020B0604020202020204" pitchFamily="34" charset="0"/>
            </a:endParaRPr>
          </a:p>
        </p:txBody>
      </p:sp>
      <p:sp>
        <p:nvSpPr>
          <p:cNvPr id="9" name="Rectangle 8"/>
          <p:cNvSpPr/>
          <p:nvPr/>
        </p:nvSpPr>
        <p:spPr>
          <a:xfrm>
            <a:off x="2737511" y="317212"/>
            <a:ext cx="4572000" cy="3323987"/>
          </a:xfrm>
          <a:prstGeom prst="rect">
            <a:avLst/>
          </a:prstGeom>
        </p:spPr>
        <p:txBody>
          <a:bodyPr>
            <a:spAutoFit/>
          </a:bodyPr>
          <a:lstStyle/>
          <a:p>
            <a:r>
              <a:rPr lang="en-US" sz="3200" b="1" dirty="0" smtClean="0">
                <a:latin typeface="Arial" panose="020B0604020202020204" pitchFamily="34" charset="0"/>
                <a:cs typeface="Arial" panose="020B0604020202020204" pitchFamily="34" charset="0"/>
              </a:rPr>
              <a:t>transparent</a:t>
            </a:r>
            <a:endParaRPr lang="en-US" sz="3200" b="1" dirty="0">
              <a:latin typeface="Arial" panose="020B0604020202020204" pitchFamily="34" charset="0"/>
              <a:cs typeface="Arial" panose="020B0604020202020204" pitchFamily="34" charset="0"/>
            </a:endParaRPr>
          </a:p>
          <a:p>
            <a:r>
              <a:rPr lang="en-US" sz="3200" b="1" dirty="0" smtClean="0">
                <a:latin typeface="Arial" panose="020B0604020202020204" pitchFamily="34" charset="0"/>
                <a:cs typeface="Arial" panose="020B0604020202020204" pitchFamily="34" charset="0"/>
              </a:rPr>
              <a:t>accessible </a:t>
            </a:r>
            <a:endParaRPr lang="en-US" sz="3200" b="1" dirty="0">
              <a:latin typeface="Arial" panose="020B0604020202020204" pitchFamily="34" charset="0"/>
              <a:cs typeface="Arial" panose="020B0604020202020204" pitchFamily="34" charset="0"/>
            </a:endParaRPr>
          </a:p>
          <a:p>
            <a:r>
              <a:rPr lang="en-US" sz="3200" b="1" dirty="0" smtClean="0">
                <a:latin typeface="Arial" panose="020B0604020202020204" pitchFamily="34" charset="0"/>
                <a:cs typeface="Arial" panose="020B0604020202020204" pitchFamily="34" charset="0"/>
              </a:rPr>
              <a:t>high in quality</a:t>
            </a:r>
            <a:endParaRPr lang="en-US" sz="3200" b="1" dirty="0">
              <a:latin typeface="Arial" panose="020B0604020202020204" pitchFamily="34" charset="0"/>
              <a:cs typeface="Arial" panose="020B0604020202020204" pitchFamily="34" charset="0"/>
            </a:endParaRPr>
          </a:p>
          <a:p>
            <a:r>
              <a:rPr lang="en-US" sz="3200" b="1" dirty="0">
                <a:latin typeface="Arial" panose="020B0604020202020204" pitchFamily="34" charset="0"/>
                <a:cs typeface="Arial" panose="020B0604020202020204" pitchFamily="34" charset="0"/>
              </a:rPr>
              <a:t>a</a:t>
            </a:r>
            <a:r>
              <a:rPr lang="en-US" sz="3200" b="1" dirty="0" smtClean="0">
                <a:latin typeface="Arial" panose="020B0604020202020204" pitchFamily="34" charset="0"/>
                <a:cs typeface="Arial" panose="020B0604020202020204" pitchFamily="34" charset="0"/>
              </a:rPr>
              <a:t>ccurate</a:t>
            </a:r>
          </a:p>
          <a:p>
            <a:r>
              <a:rPr lang="en-US" sz="3200" b="1" dirty="0">
                <a:latin typeface="Arial" panose="020B0604020202020204" pitchFamily="34" charset="0"/>
                <a:cs typeface="Arial" panose="020B0604020202020204" pitchFamily="34" charset="0"/>
              </a:rPr>
              <a:t>r</a:t>
            </a:r>
            <a:r>
              <a:rPr lang="en-US" sz="3200" b="1" dirty="0" smtClean="0">
                <a:latin typeface="Arial" panose="020B0604020202020204" pitchFamily="34" charset="0"/>
                <a:cs typeface="Arial" panose="020B0604020202020204" pitchFamily="34" charset="0"/>
              </a:rPr>
              <a:t>elevant</a:t>
            </a:r>
          </a:p>
          <a:p>
            <a:r>
              <a:rPr lang="en-US" sz="3200" b="1" dirty="0">
                <a:latin typeface="Arial" panose="020B0604020202020204" pitchFamily="34" charset="0"/>
                <a:cs typeface="Arial" panose="020B0604020202020204" pitchFamily="34" charset="0"/>
              </a:rPr>
              <a:t>u</a:t>
            </a:r>
            <a:r>
              <a:rPr lang="en-US" sz="3200" b="1" dirty="0" smtClean="0">
                <a:latin typeface="Arial" panose="020B0604020202020204" pitchFamily="34" charset="0"/>
                <a:cs typeface="Arial" panose="020B0604020202020204" pitchFamily="34" charset="0"/>
              </a:rPr>
              <a:t>nderstandable…</a:t>
            </a:r>
            <a:endParaRPr lang="en-US" sz="3200" b="1" dirty="0">
              <a:latin typeface="Arial" panose="020B0604020202020204" pitchFamily="34" charset="0"/>
              <a:cs typeface="Arial" panose="020B0604020202020204" pitchFamily="34" charset="0"/>
            </a:endParaRPr>
          </a:p>
          <a:p>
            <a:endParaRPr lang="en-US" dirty="0" smtClean="0"/>
          </a:p>
        </p:txBody>
      </p:sp>
      <p:cxnSp>
        <p:nvCxnSpPr>
          <p:cNvPr id="12" name="Straight Connector 11"/>
          <p:cNvCxnSpPr/>
          <p:nvPr/>
        </p:nvCxnSpPr>
        <p:spPr>
          <a:xfrm flipV="1">
            <a:off x="0" y="3641199"/>
            <a:ext cx="9144000" cy="5370"/>
          </a:xfrm>
          <a:prstGeom prst="line">
            <a:avLst/>
          </a:prstGeom>
          <a:ln w="57150"/>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272143" y="3958411"/>
            <a:ext cx="5497285"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Many resources available to us: </a:t>
            </a:r>
            <a:endParaRPr lang="en-US" sz="2400" b="1" dirty="0">
              <a:latin typeface="Arial" panose="020B0604020202020204" pitchFamily="34" charset="0"/>
              <a:cs typeface="Arial" panose="020B0604020202020204" pitchFamily="34" charset="0"/>
            </a:endParaRPr>
          </a:p>
        </p:txBody>
      </p:sp>
      <p:sp>
        <p:nvSpPr>
          <p:cNvPr id="15" name="TextBox 14"/>
          <p:cNvSpPr txBox="1"/>
          <p:nvPr/>
        </p:nvSpPr>
        <p:spPr>
          <a:xfrm>
            <a:off x="903514" y="4517571"/>
            <a:ext cx="7598229" cy="2031325"/>
          </a:xfrm>
          <a:prstGeom prst="rect">
            <a:avLst/>
          </a:prstGeom>
          <a:noFill/>
        </p:spPr>
        <p:txBody>
          <a:bodyPr wrap="square" rtlCol="0">
            <a:spAutoFit/>
          </a:bodyPr>
          <a:lstStyle/>
          <a:p>
            <a:pPr marL="285750" indent="-285750">
              <a:buFont typeface="Wingdings" panose="05000000000000000000" pitchFamily="2" charset="2"/>
              <a:buChar char="§"/>
            </a:pPr>
            <a:r>
              <a:rPr lang="en-US" dirty="0" smtClean="0"/>
              <a:t>Scopus (from Elsevier)</a:t>
            </a:r>
          </a:p>
          <a:p>
            <a:pPr marL="285750" indent="-285750">
              <a:buFont typeface="Wingdings" panose="05000000000000000000" pitchFamily="2" charset="2"/>
              <a:buChar char="§"/>
            </a:pPr>
            <a:r>
              <a:rPr lang="en-US" dirty="0" smtClean="0"/>
              <a:t>Web of Science (from Thomson Reuters )</a:t>
            </a:r>
          </a:p>
          <a:p>
            <a:pPr marL="285750" indent="-285750">
              <a:buFont typeface="Wingdings" panose="05000000000000000000" pitchFamily="2" charset="2"/>
              <a:buChar char="§"/>
            </a:pPr>
            <a:r>
              <a:rPr lang="en-US" dirty="0" smtClean="0"/>
              <a:t>Google Scholar</a:t>
            </a:r>
          </a:p>
          <a:p>
            <a:pPr marL="285750" indent="-285750">
              <a:buFont typeface="Wingdings" panose="05000000000000000000" pitchFamily="2" charset="2"/>
              <a:buChar char="§"/>
            </a:pPr>
            <a:r>
              <a:rPr lang="en-US" dirty="0" smtClean="0"/>
              <a:t>Northwestern Scholars (from Elsevier)</a:t>
            </a:r>
          </a:p>
          <a:p>
            <a:pPr marL="285750" indent="-285750">
              <a:buFont typeface="Wingdings" panose="05000000000000000000" pitchFamily="2" charset="2"/>
              <a:buChar char="§"/>
            </a:pPr>
            <a:r>
              <a:rPr lang="en-US" dirty="0" smtClean="0"/>
              <a:t>Journal Citation Reports (from Thomson Reuters)</a:t>
            </a:r>
          </a:p>
          <a:p>
            <a:pPr marL="285750" indent="-285750">
              <a:buFont typeface="Wingdings" panose="05000000000000000000" pitchFamily="2" charset="2"/>
              <a:buChar char="§"/>
            </a:pPr>
            <a:r>
              <a:rPr lang="en-US" dirty="0" smtClean="0"/>
              <a:t>Altmetric</a:t>
            </a:r>
          </a:p>
          <a:p>
            <a:pPr marL="285750" indent="-285750">
              <a:buFont typeface="Wingdings" panose="05000000000000000000" pitchFamily="2" charset="2"/>
              <a:buChar char="§"/>
            </a:pPr>
            <a:r>
              <a:rPr lang="en-US" dirty="0" smtClean="0"/>
              <a:t>and more…</a:t>
            </a:r>
            <a:endParaRPr lang="en-US" dirty="0"/>
          </a:p>
        </p:txBody>
      </p:sp>
    </p:spTree>
    <p:extLst>
      <p:ext uri="{BB962C8B-B14F-4D97-AF65-F5344CB8AC3E}">
        <p14:creationId xmlns:p14="http://schemas.microsoft.com/office/powerpoint/2010/main" val="602411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453</TotalTime>
  <Words>704</Words>
  <Application>Microsoft Office PowerPoint</Application>
  <PresentationFormat>On-screen Show (4:3)</PresentationFormat>
  <Paragraphs>137</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E Gutzman</dc:creator>
  <cp:lastModifiedBy>Karen E Gutzman</cp:lastModifiedBy>
  <cp:revision>30</cp:revision>
  <cp:lastPrinted>2015-04-25T00:14:09Z</cp:lastPrinted>
  <dcterms:created xsi:type="dcterms:W3CDTF">2015-04-24T18:34:24Z</dcterms:created>
  <dcterms:modified xsi:type="dcterms:W3CDTF">2015-08-10T13:08:37Z</dcterms:modified>
</cp:coreProperties>
</file>