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66" r:id="rId2"/>
  </p:sldMasterIdLst>
  <p:notesMasterIdLst>
    <p:notesMasterId r:id="rId23"/>
  </p:notesMasterIdLst>
  <p:sldIdLst>
    <p:sldId id="257" r:id="rId3"/>
    <p:sldId id="258" r:id="rId4"/>
    <p:sldId id="259" r:id="rId5"/>
    <p:sldId id="260" r:id="rId6"/>
    <p:sldId id="261" r:id="rId7"/>
    <p:sldId id="262" r:id="rId8"/>
    <p:sldId id="263" r:id="rId9"/>
    <p:sldId id="264" r:id="rId10"/>
    <p:sldId id="265" r:id="rId11"/>
    <p:sldId id="268" r:id="rId12"/>
    <p:sldId id="266" r:id="rId13"/>
    <p:sldId id="267"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7252" autoAdjust="0"/>
  </p:normalViewPr>
  <p:slideViewPr>
    <p:cSldViewPr snapToGrid="0">
      <p:cViewPr varScale="1">
        <p:scale>
          <a:sx n="96" d="100"/>
          <a:sy n="96" d="100"/>
        </p:scale>
        <p:origin x="83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8E6A30-6D6D-423A-99EE-8B8C2294BD24}" type="datetimeFigureOut">
              <a:rPr lang="en-US" smtClean="0"/>
              <a:t>7/27/2022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4DEC55-7861-4BA6-88AF-632A422853B8}" type="slidenum">
              <a:rPr lang="en-US" smtClean="0"/>
              <a:t>‹#›</a:t>
            </a:fld>
            <a:endParaRPr lang="en-US"/>
          </a:p>
        </p:txBody>
      </p:sp>
    </p:spTree>
    <p:extLst>
      <p:ext uri="{BB962C8B-B14F-4D97-AF65-F5344CB8AC3E}">
        <p14:creationId xmlns:p14="http://schemas.microsoft.com/office/powerpoint/2010/main" val="3772029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ata.nal.usda.gov/data-dictionary-blank-template"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Naming variables consistently is an important first</a:t>
            </a:r>
            <a:r>
              <a:rPr lang="en-US" baseline="0" dirty="0"/>
              <a:t> step that allows for easier code-based data manipulations later. Spaces between elements of variable names generally require cleaning before analysis can begin.</a:t>
            </a:r>
          </a:p>
          <a:p>
            <a:endParaRPr lang="en-US" baseline="0" dirty="0"/>
          </a:p>
          <a:p>
            <a:r>
              <a:rPr lang="en-US" baseline="0" dirty="0"/>
              <a:t>Data dictionaries can be as simple or complex as is useful for the research team, and can consist of anything from simple documents to spreadsheets to databases. Free example spreadsheets from the USDA can be found here: </a:t>
            </a:r>
            <a:r>
              <a:rPr lang="en-US" sz="1200" u="sng" kern="1200" dirty="0">
                <a:solidFill>
                  <a:schemeClr val="tx1"/>
                </a:solidFill>
                <a:effectLst/>
                <a:latin typeface="+mn-lt"/>
                <a:ea typeface="+mn-ea"/>
                <a:cs typeface="+mn-cs"/>
                <a:hlinkClick r:id="rId3"/>
              </a:rPr>
              <a:t>https://data.nal.usda.gov/data-dictionary-blank-template</a:t>
            </a:r>
            <a:r>
              <a:rPr lang="en-US" sz="1200" u="sng" kern="1200" dirty="0">
                <a:solidFill>
                  <a:schemeClr val="tx1"/>
                </a:solidFill>
                <a:effectLst/>
                <a:latin typeface="+mn-lt"/>
                <a:ea typeface="+mn-ea"/>
                <a:cs typeface="+mn-cs"/>
              </a:rPr>
              <a:t>.</a:t>
            </a:r>
          </a:p>
          <a:p>
            <a:endParaRPr lang="en-US" sz="1200" u="sng" kern="1200" dirty="0">
              <a:solidFill>
                <a:schemeClr val="tx1"/>
              </a:solidFill>
              <a:effectLst/>
              <a:latin typeface="+mn-lt"/>
              <a:ea typeface="+mn-ea"/>
              <a:cs typeface="+mn-cs"/>
            </a:endParaRPr>
          </a:p>
          <a:p>
            <a:r>
              <a:rPr lang="en-US" sz="1200" kern="1200" baseline="0" dirty="0">
                <a:solidFill>
                  <a:schemeClr val="tx1"/>
                </a:solidFill>
                <a:latin typeface="+mn-lt"/>
                <a:ea typeface="+mn-ea"/>
                <a:cs typeface="+mn-cs"/>
              </a:rPr>
              <a:t>Be sure to state in the data dictionary what you are using for null, or, missing values, in order to apply this consistently.</a:t>
            </a:r>
          </a:p>
        </p:txBody>
      </p:sp>
      <p:sp>
        <p:nvSpPr>
          <p:cNvPr id="4" name="Slide Number Placeholder 3"/>
          <p:cNvSpPr>
            <a:spLocks noGrp="1"/>
          </p:cNvSpPr>
          <p:nvPr>
            <p:ph type="sldNum" sz="quarter" idx="10"/>
          </p:nvPr>
        </p:nvSpPr>
        <p:spPr/>
        <p:txBody>
          <a:bodyPr/>
          <a:lstStyle/>
          <a:p>
            <a:fld id="{BD4DEC55-7861-4BA6-88AF-632A422853B8}" type="slidenum">
              <a:rPr lang="en-US" smtClean="0"/>
              <a:t>3</a:t>
            </a:fld>
            <a:endParaRPr lang="en-US"/>
          </a:p>
        </p:txBody>
      </p:sp>
    </p:spTree>
    <p:extLst>
      <p:ext uri="{BB962C8B-B14F-4D97-AF65-F5344CB8AC3E}">
        <p14:creationId xmlns:p14="http://schemas.microsoft.com/office/powerpoint/2010/main" val="788521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double-check</a:t>
            </a:r>
            <a:r>
              <a:rPr lang="en-US" baseline="0" dirty="0"/>
              <a:t> step, you may find individual blank cells. Rather than leave them blank, which can confuse some analysis programs you may choose to use after Excel, this is a good opportunity to fill any empty cells with your team’s agreed-upon null value. This can be anything from the word “NULL” to “N/A” to a numeric value that could never occur naturally in the data, like a negative number. Once any individual blank cells are filled in, then the Delete Sheet Rows step will work properly.</a:t>
            </a:r>
            <a:endParaRPr lang="en-US" dirty="0"/>
          </a:p>
        </p:txBody>
      </p:sp>
      <p:sp>
        <p:nvSpPr>
          <p:cNvPr id="4" name="Slide Number Placeholder 3"/>
          <p:cNvSpPr>
            <a:spLocks noGrp="1"/>
          </p:cNvSpPr>
          <p:nvPr>
            <p:ph type="sldNum" sz="quarter" idx="10"/>
          </p:nvPr>
        </p:nvSpPr>
        <p:spPr/>
        <p:txBody>
          <a:bodyPr/>
          <a:lstStyle/>
          <a:p>
            <a:fld id="{BD4DEC55-7861-4BA6-88AF-632A422853B8}" type="slidenum">
              <a:rPr lang="en-US" smtClean="0"/>
              <a:t>5</a:t>
            </a:fld>
            <a:endParaRPr lang="en-US"/>
          </a:p>
        </p:txBody>
      </p:sp>
    </p:spTree>
    <p:extLst>
      <p:ext uri="{BB962C8B-B14F-4D97-AF65-F5344CB8AC3E}">
        <p14:creationId xmlns:p14="http://schemas.microsoft.com/office/powerpoint/2010/main" val="3088944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method of removing duplicates works best when there is one column that can definitively serve as a marker for all unique records, like </a:t>
            </a:r>
            <a:r>
              <a:rPr lang="en-US" baseline="0" dirty="0" err="1"/>
              <a:t>CPSC_Case_Number</a:t>
            </a:r>
            <a:r>
              <a:rPr lang="en-US" baseline="0" dirty="0"/>
              <a:t> in our dataset (each unique record has its own case number).  </a:t>
            </a:r>
            <a:endParaRPr lang="en-US" dirty="0"/>
          </a:p>
        </p:txBody>
      </p:sp>
      <p:sp>
        <p:nvSpPr>
          <p:cNvPr id="4" name="Slide Number Placeholder 3"/>
          <p:cNvSpPr>
            <a:spLocks noGrp="1"/>
          </p:cNvSpPr>
          <p:nvPr>
            <p:ph type="sldNum" sz="quarter" idx="10"/>
          </p:nvPr>
        </p:nvSpPr>
        <p:spPr/>
        <p:txBody>
          <a:bodyPr/>
          <a:lstStyle/>
          <a:p>
            <a:fld id="{BD4DEC55-7861-4BA6-88AF-632A422853B8}" type="slidenum">
              <a:rPr lang="en-US" smtClean="0"/>
              <a:t>8</a:t>
            </a:fld>
            <a:endParaRPr lang="en-US"/>
          </a:p>
        </p:txBody>
      </p:sp>
    </p:spTree>
    <p:extLst>
      <p:ext uri="{BB962C8B-B14F-4D97-AF65-F5344CB8AC3E}">
        <p14:creationId xmlns:p14="http://schemas.microsoft.com/office/powerpoint/2010/main" val="1272708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filtering method can help you</a:t>
            </a:r>
            <a:r>
              <a:rPr lang="en-US" baseline="0" dirty="0"/>
              <a:t> find misspellings or other corrections that need to be made to individual data values. When you know which values need to be corrected, you can use simple sorts or filters to find them and clean them more quickly later.</a:t>
            </a:r>
            <a:endParaRPr lang="en-US" dirty="0"/>
          </a:p>
        </p:txBody>
      </p:sp>
      <p:sp>
        <p:nvSpPr>
          <p:cNvPr id="4" name="Slide Number Placeholder 3"/>
          <p:cNvSpPr>
            <a:spLocks noGrp="1"/>
          </p:cNvSpPr>
          <p:nvPr>
            <p:ph type="sldNum" sz="quarter" idx="10"/>
          </p:nvPr>
        </p:nvSpPr>
        <p:spPr/>
        <p:txBody>
          <a:bodyPr/>
          <a:lstStyle/>
          <a:p>
            <a:fld id="{BD4DEC55-7861-4BA6-88AF-632A422853B8}" type="slidenum">
              <a:rPr lang="en-US" smtClean="0"/>
              <a:t>10</a:t>
            </a:fld>
            <a:endParaRPr lang="en-US"/>
          </a:p>
        </p:txBody>
      </p:sp>
    </p:spTree>
    <p:extLst>
      <p:ext uri="{BB962C8B-B14F-4D97-AF65-F5344CB8AC3E}">
        <p14:creationId xmlns:p14="http://schemas.microsoft.com/office/powerpoint/2010/main" val="2836446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Validation can also be set up for number-formatted fields, to encourage</a:t>
            </a:r>
            <a:r>
              <a:rPr lang="en-US" baseline="0" dirty="0"/>
              <a:t> users to fill in numbers within a certain range. In addition, the strength of the enforcement of the validation can be changed. Users can be warned that their entry is outside the defined parameters for the column, yet still be allowed to enter their desired value anyway.</a:t>
            </a:r>
            <a:endParaRPr lang="en-US" dirty="0"/>
          </a:p>
        </p:txBody>
      </p:sp>
      <p:sp>
        <p:nvSpPr>
          <p:cNvPr id="4" name="Slide Number Placeholder 3"/>
          <p:cNvSpPr>
            <a:spLocks noGrp="1"/>
          </p:cNvSpPr>
          <p:nvPr>
            <p:ph type="sldNum" sz="quarter" idx="10"/>
          </p:nvPr>
        </p:nvSpPr>
        <p:spPr/>
        <p:txBody>
          <a:bodyPr/>
          <a:lstStyle/>
          <a:p>
            <a:fld id="{BD4DEC55-7861-4BA6-88AF-632A422853B8}" type="slidenum">
              <a:rPr lang="en-US" smtClean="0"/>
              <a:t>12</a:t>
            </a:fld>
            <a:endParaRPr lang="en-US"/>
          </a:p>
        </p:txBody>
      </p:sp>
    </p:spTree>
    <p:extLst>
      <p:ext uri="{BB962C8B-B14F-4D97-AF65-F5344CB8AC3E}">
        <p14:creationId xmlns:p14="http://schemas.microsoft.com/office/powerpoint/2010/main" val="1701543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Conditional statements allow us to create a consistent</a:t>
            </a:r>
            <a:r>
              <a:rPr lang="en-US" baseline="0" dirty="0"/>
              <a:t> formula that we can copy all the way down the column, which does not change the data if one condition is met, but does change it in the requested way if the other condition is met. This same syntax can be used to create a formula that checks for the null value wherever it occurs in a column, since these values might need to be identified and filtered out of calculations.</a:t>
            </a:r>
            <a:endParaRPr lang="en-US" dirty="0"/>
          </a:p>
        </p:txBody>
      </p:sp>
      <p:sp>
        <p:nvSpPr>
          <p:cNvPr id="4" name="Slide Number Placeholder 3"/>
          <p:cNvSpPr>
            <a:spLocks noGrp="1"/>
          </p:cNvSpPr>
          <p:nvPr>
            <p:ph type="sldNum" sz="quarter" idx="10"/>
          </p:nvPr>
        </p:nvSpPr>
        <p:spPr/>
        <p:txBody>
          <a:bodyPr/>
          <a:lstStyle/>
          <a:p>
            <a:fld id="{BD4DEC55-7861-4BA6-88AF-632A422853B8}" type="slidenum">
              <a:rPr lang="en-US" smtClean="0"/>
              <a:t>13</a:t>
            </a:fld>
            <a:endParaRPr lang="en-US"/>
          </a:p>
        </p:txBody>
      </p:sp>
    </p:spTree>
    <p:extLst>
      <p:ext uri="{BB962C8B-B14F-4D97-AF65-F5344CB8AC3E}">
        <p14:creationId xmlns:p14="http://schemas.microsoft.com/office/powerpoint/2010/main" val="3877638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4DEC55-7861-4BA6-88AF-632A422853B8}" type="slidenum">
              <a:rPr lang="en-US" smtClean="0"/>
              <a:t>14</a:t>
            </a:fld>
            <a:endParaRPr lang="en-US"/>
          </a:p>
        </p:txBody>
      </p:sp>
    </p:spTree>
    <p:extLst>
      <p:ext uri="{BB962C8B-B14F-4D97-AF65-F5344CB8AC3E}">
        <p14:creationId xmlns:p14="http://schemas.microsoft.com/office/powerpoint/2010/main" val="3676065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t>
            </a:r>
            <a:r>
              <a:rPr lang="en-US" baseline="0" dirty="0"/>
              <a:t> find the Given (First) Name, we use the opposite of the RIGHT function, the LEFT function. In the formula =LEFT(C2, E2), we ask Excel to take everything in the left of cell C2 up to the character identified in E2, where the space occurs.</a:t>
            </a:r>
            <a:endParaRPr lang="en-US" dirty="0"/>
          </a:p>
        </p:txBody>
      </p:sp>
      <p:sp>
        <p:nvSpPr>
          <p:cNvPr id="4" name="Slide Number Placeholder 3"/>
          <p:cNvSpPr>
            <a:spLocks noGrp="1"/>
          </p:cNvSpPr>
          <p:nvPr>
            <p:ph type="sldNum" sz="quarter" idx="10"/>
          </p:nvPr>
        </p:nvSpPr>
        <p:spPr/>
        <p:txBody>
          <a:bodyPr/>
          <a:lstStyle/>
          <a:p>
            <a:fld id="{BD4DEC55-7861-4BA6-88AF-632A422853B8}" type="slidenum">
              <a:rPr lang="en-US" smtClean="0"/>
              <a:t>15</a:t>
            </a:fld>
            <a:endParaRPr lang="en-US"/>
          </a:p>
        </p:txBody>
      </p:sp>
    </p:spTree>
    <p:extLst>
      <p:ext uri="{BB962C8B-B14F-4D97-AF65-F5344CB8AC3E}">
        <p14:creationId xmlns:p14="http://schemas.microsoft.com/office/powerpoint/2010/main" val="955008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4DEC55-7861-4BA6-88AF-632A422853B8}" type="slidenum">
              <a:rPr lang="en-US" smtClean="0"/>
              <a:t>16</a:t>
            </a:fld>
            <a:endParaRPr lang="en-US"/>
          </a:p>
        </p:txBody>
      </p:sp>
    </p:spTree>
    <p:extLst>
      <p:ext uri="{BB962C8B-B14F-4D97-AF65-F5344CB8AC3E}">
        <p14:creationId xmlns:p14="http://schemas.microsoft.com/office/powerpoint/2010/main" val="31721032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4DEC55-7861-4BA6-88AF-632A422853B8}" type="slidenum">
              <a:rPr lang="en-US" smtClean="0"/>
              <a:t>17</a:t>
            </a:fld>
            <a:endParaRPr lang="en-US"/>
          </a:p>
        </p:txBody>
      </p:sp>
    </p:spTree>
    <p:extLst>
      <p:ext uri="{BB962C8B-B14F-4D97-AF65-F5344CB8AC3E}">
        <p14:creationId xmlns:p14="http://schemas.microsoft.com/office/powerpoint/2010/main" val="9581967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4DEC55-7861-4BA6-88AF-632A422853B8}" type="slidenum">
              <a:rPr lang="en-US" smtClean="0"/>
              <a:t>18</a:t>
            </a:fld>
            <a:endParaRPr lang="en-US"/>
          </a:p>
        </p:txBody>
      </p:sp>
    </p:spTree>
    <p:extLst>
      <p:ext uri="{BB962C8B-B14F-4D97-AF65-F5344CB8AC3E}">
        <p14:creationId xmlns:p14="http://schemas.microsoft.com/office/powerpoint/2010/main" val="3785974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4DEC55-7861-4BA6-88AF-632A422853B8}" type="slidenum">
              <a:rPr lang="en-US" smtClean="0"/>
              <a:t>19</a:t>
            </a:fld>
            <a:endParaRPr lang="en-US"/>
          </a:p>
        </p:txBody>
      </p:sp>
    </p:spTree>
    <p:extLst>
      <p:ext uri="{BB962C8B-B14F-4D97-AF65-F5344CB8AC3E}">
        <p14:creationId xmlns:p14="http://schemas.microsoft.com/office/powerpoint/2010/main" val="1096979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4DEC55-7861-4BA6-88AF-632A422853B8}" type="slidenum">
              <a:rPr lang="en-US" smtClean="0"/>
              <a:t>20</a:t>
            </a:fld>
            <a:endParaRPr lang="en-US"/>
          </a:p>
        </p:txBody>
      </p:sp>
    </p:spTree>
    <p:extLst>
      <p:ext uri="{BB962C8B-B14F-4D97-AF65-F5344CB8AC3E}">
        <p14:creationId xmlns:p14="http://schemas.microsoft.com/office/powerpoint/2010/main" val="3861870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00796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en-US"/>
              <a:t>Presentation or Section Title</a:t>
            </a:r>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722FF4E7-F035-4B7B-8412-497BEC132958}" type="datetime1">
              <a:rPr lang="en-US" smtClean="0"/>
              <a:t>7/27/2022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894444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677155" y="622321"/>
            <a:ext cx="10837691" cy="672043"/>
          </a:xfrm>
        </p:spPr>
        <p:txBody>
          <a:bodyPr lIns="0" tIns="0" rIns="0" bIns="0"/>
          <a:lstStyle>
            <a:lvl1pPr>
              <a:defRPr sz="4367" b="0"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en-US"/>
              <a:t>Presentation or Section Title</a:t>
            </a:r>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661E89F8-211D-48FA-96EB-4B367DC14F41}" type="datetime1">
              <a:rPr lang="en-US" smtClean="0"/>
              <a:t>7/27/2022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43900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solidFill>
            <a:srgbClr val="A1ABCE"/>
          </a:solidFill>
        </p:spPr>
        <p:txBody>
          <a:bodyPr wrap="square" lIns="0" tIns="0" rIns="0" bIns="0" rtlCol="0"/>
          <a:lstStyle/>
          <a:p>
            <a:endParaRPr sz="1200"/>
          </a:p>
        </p:txBody>
      </p:sp>
      <p:sp>
        <p:nvSpPr>
          <p:cNvPr id="17" name="bk object 17"/>
          <p:cNvSpPr/>
          <p:nvPr/>
        </p:nvSpPr>
        <p:spPr>
          <a:xfrm>
            <a:off x="698043" y="0"/>
            <a:ext cx="10820400" cy="1803400"/>
          </a:xfrm>
          <a:custGeom>
            <a:avLst/>
            <a:gdLst/>
            <a:ahLst/>
            <a:cxnLst/>
            <a:rect l="l" t="t" r="r" b="b"/>
            <a:pathLst>
              <a:path w="16230600" h="2705100">
                <a:moveTo>
                  <a:pt x="0" y="0"/>
                </a:moveTo>
                <a:lnTo>
                  <a:pt x="16230600" y="0"/>
                </a:lnTo>
                <a:lnTo>
                  <a:pt x="16230600" y="2705100"/>
                </a:lnTo>
                <a:lnTo>
                  <a:pt x="0" y="2705100"/>
                </a:lnTo>
                <a:lnTo>
                  <a:pt x="0" y="0"/>
                </a:lnTo>
                <a:close/>
              </a:path>
            </a:pathLst>
          </a:custGeom>
          <a:solidFill>
            <a:srgbClr val="FFFFFF"/>
          </a:solidFill>
        </p:spPr>
        <p:txBody>
          <a:bodyPr wrap="square" lIns="0" tIns="0" rIns="0" bIns="0" rtlCol="0"/>
          <a:lstStyle/>
          <a:p>
            <a:endParaRPr sz="1200"/>
          </a:p>
        </p:txBody>
      </p:sp>
      <p:sp>
        <p:nvSpPr>
          <p:cNvPr id="2" name="Holder 2"/>
          <p:cNvSpPr>
            <a:spLocks noGrp="1"/>
          </p:cNvSpPr>
          <p:nvPr>
            <p:ph type="title"/>
          </p:nvPr>
        </p:nvSpPr>
        <p:spPr>
          <a:xfrm>
            <a:off x="677155" y="622321"/>
            <a:ext cx="10837691" cy="672043"/>
          </a:xfrm>
        </p:spPr>
        <p:txBody>
          <a:bodyPr lIns="0" tIns="0" rIns="0" bIns="0"/>
          <a:lstStyle>
            <a:lvl1pPr>
              <a:defRPr sz="4367" b="0" i="0">
                <a:solidFill>
                  <a:schemeClr val="bg1"/>
                </a:solidFill>
                <a:latin typeface="Arial"/>
                <a:cs typeface="Arial"/>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r>
              <a:rPr lang="en-US"/>
              <a:t>Presentation or Section Title</a:t>
            </a:r>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50D0A7E5-F210-4DF3-BA1E-7ACC0AB7F3D3}" type="datetime1">
              <a:rPr lang="en-US" smtClean="0"/>
              <a:t>7/27/2022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488913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677155" y="622321"/>
            <a:ext cx="10837691" cy="672043"/>
          </a:xfrm>
        </p:spPr>
        <p:txBody>
          <a:bodyPr lIns="0" tIns="0" rIns="0" bIns="0"/>
          <a:lstStyle>
            <a:lvl1pPr>
              <a:defRPr sz="4367" b="0"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r>
              <a:rPr lang="en-US"/>
              <a:t>Presentation or Section Title</a:t>
            </a:r>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E6FBD243-6CAE-47EF-A3ED-7805FF0257F2}" type="datetime1">
              <a:rPr lang="en-US" smtClean="0"/>
              <a:t>7/27/2022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654642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r>
              <a:rPr lang="en-US"/>
              <a:t>Presentation or Section Title</a:t>
            </a:r>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645BCFF-B12E-4927-9FA7-969FF2936F96}" type="datetime1">
              <a:rPr lang="en-US" smtClean="0"/>
              <a:t>7/27/2022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45640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gradFill flip="none" rotWithShape="1">
          <a:gsLst>
            <a:gs pos="0">
              <a:srgbClr val="51468B"/>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6" name="Rectangle 6"/>
          <p:cNvSpPr/>
          <p:nvPr userDrawn="1"/>
        </p:nvSpPr>
        <p:spPr>
          <a:xfrm>
            <a:off x="1" y="-67715"/>
            <a:ext cx="4044076" cy="6998555"/>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2400" kern="1200" dirty="0">
                <a:solidFill>
                  <a:schemeClr val="tx2"/>
                </a:solidFill>
              </a:rPr>
              <a:t>            </a:t>
            </a:r>
          </a:p>
        </p:txBody>
      </p:sp>
      <p:sp>
        <p:nvSpPr>
          <p:cNvPr id="21" name="Title 1"/>
          <p:cNvSpPr>
            <a:spLocks noGrp="1"/>
          </p:cNvSpPr>
          <p:nvPr>
            <p:ph type="ctrTitle" hasCustomPrompt="1"/>
          </p:nvPr>
        </p:nvSpPr>
        <p:spPr bwMode="gray">
          <a:xfrm>
            <a:off x="1429994" y="2757255"/>
            <a:ext cx="8996397" cy="1168439"/>
          </a:xfrm>
          <a:prstGeom prst="rect">
            <a:avLst/>
          </a:prstGeom>
        </p:spPr>
        <p:txBody>
          <a:bodyPr rIns="0" bIns="0" anchor="b" anchorCtr="0"/>
          <a:lstStyle>
            <a:lvl1pPr>
              <a:lnSpc>
                <a:spcPct val="90000"/>
              </a:lnSpc>
              <a:defRPr sz="5333" b="0">
                <a:solidFill>
                  <a:schemeClr val="bg1"/>
                </a:solidFill>
              </a:defRPr>
            </a:lvl1pPr>
          </a:lstStyle>
          <a:p>
            <a:r>
              <a:rPr lang="en-US" dirty="0"/>
              <a:t>Document Title</a:t>
            </a:r>
          </a:p>
        </p:txBody>
      </p:sp>
      <p:sp>
        <p:nvSpPr>
          <p:cNvPr id="22" name="Subtitle 2"/>
          <p:cNvSpPr>
            <a:spLocks noGrp="1"/>
          </p:cNvSpPr>
          <p:nvPr>
            <p:ph type="subTitle" idx="1" hasCustomPrompt="1"/>
          </p:nvPr>
        </p:nvSpPr>
        <p:spPr bwMode="gray">
          <a:xfrm>
            <a:off x="1468256" y="3993687"/>
            <a:ext cx="8966819" cy="914400"/>
          </a:xfrm>
          <a:prstGeom prst="rect">
            <a:avLst/>
          </a:prstGeom>
        </p:spPr>
        <p:txBody>
          <a:bodyPr/>
          <a:lstStyle>
            <a:lvl1pPr marL="0" indent="0" algn="l">
              <a:lnSpc>
                <a:spcPct val="90000"/>
              </a:lnSpc>
              <a:spcBef>
                <a:spcPts val="0"/>
              </a:spcBef>
              <a:buNone/>
              <a:defRPr sz="3200"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Document Title</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10608" y="699020"/>
            <a:ext cx="3985813" cy="561493"/>
          </a:xfrm>
          <a:prstGeom prst="rect">
            <a:avLst/>
          </a:prstGeom>
        </p:spPr>
      </p:pic>
    </p:spTree>
    <p:extLst>
      <p:ext uri="{BB962C8B-B14F-4D97-AF65-F5344CB8AC3E}">
        <p14:creationId xmlns:p14="http://schemas.microsoft.com/office/powerpoint/2010/main" val="713148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5">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t="2908" r="22657"/>
          <a:stretch/>
        </p:blipFill>
        <p:spPr>
          <a:xfrm>
            <a:off x="1645920" y="-43315"/>
            <a:ext cx="10546081" cy="6934092"/>
          </a:xfrm>
          <a:prstGeom prst="rect">
            <a:avLst/>
          </a:prstGeom>
        </p:spPr>
      </p:pic>
      <p:sp>
        <p:nvSpPr>
          <p:cNvPr id="14" name="Freeform 13"/>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514689"/>
              </a:solidFill>
            </a:endParaRPr>
          </a:p>
        </p:txBody>
      </p:sp>
      <p:pic>
        <p:nvPicPr>
          <p:cNvPr id="15" name="Picture 1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9792" y="699020"/>
            <a:ext cx="3985813" cy="561493"/>
          </a:xfrm>
          <a:prstGeom prst="rect">
            <a:avLst/>
          </a:prstGeom>
        </p:spPr>
      </p:pic>
      <p:sp>
        <p:nvSpPr>
          <p:cNvPr id="16"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a:t>Section Title</a:t>
            </a:r>
          </a:p>
        </p:txBody>
      </p:sp>
      <p:sp>
        <p:nvSpPr>
          <p:cNvPr id="17"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3828707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4">
    <p:spTree>
      <p:nvGrpSpPr>
        <p:cNvPr id="1" name=""/>
        <p:cNvGrpSpPr/>
        <p:nvPr/>
      </p:nvGrpSpPr>
      <p:grpSpPr>
        <a:xfrm>
          <a:off x="0" y="0"/>
          <a:ext cx="0" cy="0"/>
          <a:chOff x="0" y="0"/>
          <a:chExt cx="0" cy="0"/>
        </a:xfrm>
      </p:grpSpPr>
      <p:pic>
        <p:nvPicPr>
          <p:cNvPr id="2" name="Picture 1" descr="Cadence image1rgb 16x9.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2426" y="0"/>
            <a:ext cx="12159575" cy="6858000"/>
          </a:xfrm>
          <a:prstGeom prst="rect">
            <a:avLst/>
          </a:prstGeom>
        </p:spPr>
      </p:pic>
      <p:sp>
        <p:nvSpPr>
          <p:cNvPr id="7" name="Freeform 6"/>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514689"/>
              </a:solidFill>
            </a:endParaRPr>
          </a:p>
        </p:txBody>
      </p:sp>
      <p:sp>
        <p:nvSpPr>
          <p:cNvPr id="10"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a:t>Section Title</a:t>
            </a:r>
          </a:p>
        </p:txBody>
      </p:sp>
      <p:sp>
        <p:nvSpPr>
          <p:cNvPr id="11"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Text Goes here</a:t>
            </a:r>
          </a:p>
        </p:txBody>
      </p:sp>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9792" y="699020"/>
            <a:ext cx="3985813" cy="561493"/>
          </a:xfrm>
          <a:prstGeom prst="rect">
            <a:avLst/>
          </a:prstGeom>
        </p:spPr>
      </p:pic>
    </p:spTree>
    <p:extLst>
      <p:ext uri="{BB962C8B-B14F-4D97-AF65-F5344CB8AC3E}">
        <p14:creationId xmlns:p14="http://schemas.microsoft.com/office/powerpoint/2010/main" val="2483990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r="27823"/>
          <a:stretch/>
        </p:blipFill>
        <p:spPr>
          <a:xfrm>
            <a:off x="2628664" y="-43316"/>
            <a:ext cx="9563336" cy="6934093"/>
          </a:xfrm>
          <a:prstGeom prst="rect">
            <a:avLst/>
          </a:prstGeom>
        </p:spPr>
      </p:pic>
      <p:sp>
        <p:nvSpPr>
          <p:cNvPr id="8" name="Freeform 7"/>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a:t>Section Title</a:t>
            </a:r>
          </a:p>
        </p:txBody>
      </p:sp>
      <p:sp>
        <p:nvSpPr>
          <p:cNvPr id="11"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Text Goes here</a:t>
            </a:r>
          </a:p>
        </p:txBody>
      </p:sp>
      <p:pic>
        <p:nvPicPr>
          <p:cNvPr id="12" name="Pictur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9792" y="699020"/>
            <a:ext cx="3985813" cy="561493"/>
          </a:xfrm>
          <a:prstGeom prst="rect">
            <a:avLst/>
          </a:prstGeom>
        </p:spPr>
      </p:pic>
    </p:spTree>
    <p:extLst>
      <p:ext uri="{BB962C8B-B14F-4D97-AF65-F5344CB8AC3E}">
        <p14:creationId xmlns:p14="http://schemas.microsoft.com/office/powerpoint/2010/main" val="461783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926543" y="-43317"/>
            <a:ext cx="9083037" cy="6974621"/>
          </a:xfrm>
          <a:prstGeom prst="rect">
            <a:avLst/>
          </a:prstGeom>
        </p:spPr>
      </p:pic>
      <p:sp>
        <p:nvSpPr>
          <p:cNvPr id="8" name="Freeform 7"/>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2385" y="423416"/>
            <a:ext cx="3318337" cy="619053"/>
          </a:xfrm>
          <a:prstGeom prst="rect">
            <a:avLst/>
          </a:prstGeom>
        </p:spPr>
      </p:pic>
      <p:sp>
        <p:nvSpPr>
          <p:cNvPr id="13"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1776652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 Header 6">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l="-1" r="30650" b="20673"/>
          <a:stretch/>
        </p:blipFill>
        <p:spPr>
          <a:xfrm>
            <a:off x="661299" y="-42636"/>
            <a:ext cx="11530701" cy="6900637"/>
          </a:xfrm>
          <a:prstGeom prst="rect">
            <a:avLst/>
          </a:prstGeom>
        </p:spPr>
      </p:pic>
      <p:sp>
        <p:nvSpPr>
          <p:cNvPr id="7" name="Freeform 6"/>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42385" y="423416"/>
            <a:ext cx="3318337" cy="619053"/>
          </a:xfrm>
          <a:prstGeom prst="rect">
            <a:avLst/>
          </a:prstGeom>
        </p:spPr>
      </p:pic>
      <p:sp>
        <p:nvSpPr>
          <p:cNvPr id="9"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a:t>Section Title</a:t>
            </a:r>
          </a:p>
        </p:txBody>
      </p:sp>
      <p:sp>
        <p:nvSpPr>
          <p:cNvPr id="10"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38900702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ection Header 7">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934817" y="-56448"/>
            <a:ext cx="9404664" cy="6959939"/>
          </a:xfrm>
          <a:prstGeom prst="rect">
            <a:avLst/>
          </a:prstGeom>
        </p:spPr>
      </p:pic>
      <p:sp>
        <p:nvSpPr>
          <p:cNvPr id="7" name="Freeform 6"/>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a:t>Section Title</a:t>
            </a:r>
          </a:p>
        </p:txBody>
      </p:sp>
      <p:sp>
        <p:nvSpPr>
          <p:cNvPr id="10"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Text Goes here</a:t>
            </a:r>
          </a:p>
        </p:txBody>
      </p:sp>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9792" y="699020"/>
            <a:ext cx="3985813" cy="561493"/>
          </a:xfrm>
          <a:prstGeom prst="rect">
            <a:avLst/>
          </a:prstGeom>
        </p:spPr>
      </p:pic>
    </p:spTree>
    <p:extLst>
      <p:ext uri="{BB962C8B-B14F-4D97-AF65-F5344CB8AC3E}">
        <p14:creationId xmlns:p14="http://schemas.microsoft.com/office/powerpoint/2010/main" val="19670222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ection Header 9">
    <p:spTree>
      <p:nvGrpSpPr>
        <p:cNvPr id="1" name=""/>
        <p:cNvGrpSpPr/>
        <p:nvPr/>
      </p:nvGrpSpPr>
      <p:grpSpPr>
        <a:xfrm>
          <a:off x="0" y="0"/>
          <a:ext cx="0" cy="0"/>
          <a:chOff x="0" y="0"/>
          <a:chExt cx="0" cy="0"/>
        </a:xfrm>
      </p:grpSpPr>
      <p:sp>
        <p:nvSpPr>
          <p:cNvPr id="7" name="Freeform 6"/>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a:t>Section Title</a:t>
            </a:r>
          </a:p>
        </p:txBody>
      </p:sp>
      <p:sp>
        <p:nvSpPr>
          <p:cNvPr id="10"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Text Goes here</a:t>
            </a:r>
          </a:p>
        </p:txBody>
      </p:sp>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9792" y="699020"/>
            <a:ext cx="3985813" cy="561493"/>
          </a:xfrm>
          <a:prstGeom prst="rect">
            <a:avLst/>
          </a:prstGeom>
        </p:spPr>
      </p:pic>
    </p:spTree>
    <p:extLst>
      <p:ext uri="{BB962C8B-B14F-4D97-AF65-F5344CB8AC3E}">
        <p14:creationId xmlns:p14="http://schemas.microsoft.com/office/powerpoint/2010/main" val="17368736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 Header Your Photo">
    <p:bg>
      <p:bgPr>
        <a:gradFill flip="none" rotWithShape="1">
          <a:gsLst>
            <a:gs pos="0">
              <a:schemeClr val="tx2"/>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0" name="TextBox 9"/>
          <p:cNvSpPr txBox="1"/>
          <p:nvPr userDrawn="1"/>
        </p:nvSpPr>
        <p:spPr>
          <a:xfrm>
            <a:off x="12293600" y="1169739"/>
            <a:ext cx="2189949" cy="4316661"/>
          </a:xfrm>
          <a:prstGeom prst="rect">
            <a:avLst/>
          </a:prstGeom>
          <a:solidFill>
            <a:schemeClr val="tx1">
              <a:lumMod val="60000"/>
              <a:lumOff val="40000"/>
            </a:schemeClr>
          </a:solidFill>
        </p:spPr>
        <p:txBody>
          <a:bodyPr wrap="square" lIns="0" tIns="0" rIns="0" bIns="0" rtlCol="0">
            <a:noAutofit/>
          </a:bodyPr>
          <a:lstStyle/>
          <a:p>
            <a:pPr>
              <a:lnSpc>
                <a:spcPct val="90000"/>
              </a:lnSpc>
              <a:spcBef>
                <a:spcPts val="800"/>
              </a:spcBef>
            </a:pPr>
            <a:r>
              <a:rPr lang="en-US" sz="1600" spc="-67" dirty="0">
                <a:solidFill>
                  <a:schemeClr val="bg1"/>
                </a:solidFill>
              </a:rPr>
              <a:t>How to put in your own Photo:</a:t>
            </a:r>
          </a:p>
          <a:p>
            <a:pPr>
              <a:lnSpc>
                <a:spcPct val="90000"/>
              </a:lnSpc>
              <a:spcBef>
                <a:spcPts val="800"/>
              </a:spcBef>
            </a:pPr>
            <a:r>
              <a:rPr lang="en-US" sz="1600" spc="-67" dirty="0">
                <a:solidFill>
                  <a:schemeClr val="bg1"/>
                </a:solidFill>
              </a:rPr>
              <a:t>Go to ‘View-Slide Master’</a:t>
            </a:r>
          </a:p>
          <a:p>
            <a:pPr>
              <a:lnSpc>
                <a:spcPct val="90000"/>
              </a:lnSpc>
              <a:spcBef>
                <a:spcPts val="800"/>
              </a:spcBef>
            </a:pPr>
            <a:r>
              <a:rPr lang="en-US" sz="1600" spc="-67" dirty="0">
                <a:solidFill>
                  <a:schemeClr val="bg1"/>
                </a:solidFill>
              </a:rPr>
              <a:t>Go to ‘Insert-Picture’</a:t>
            </a:r>
          </a:p>
          <a:p>
            <a:pPr>
              <a:lnSpc>
                <a:spcPct val="90000"/>
              </a:lnSpc>
              <a:spcBef>
                <a:spcPts val="800"/>
              </a:spcBef>
            </a:pPr>
            <a:r>
              <a:rPr lang="en-US" sz="1600" spc="-67" dirty="0">
                <a:solidFill>
                  <a:schemeClr val="bg1"/>
                </a:solidFill>
              </a:rPr>
              <a:t>Browse to the</a:t>
            </a:r>
            <a:r>
              <a:rPr lang="en-US" sz="1600" spc="-67" baseline="0" dirty="0">
                <a:solidFill>
                  <a:schemeClr val="bg1"/>
                </a:solidFill>
              </a:rPr>
              <a:t> image you would like to place. Image should be 1024x768, 1200x900, or other 4:3 aspect ratio</a:t>
            </a:r>
          </a:p>
          <a:p>
            <a:pPr>
              <a:lnSpc>
                <a:spcPct val="90000"/>
              </a:lnSpc>
              <a:spcBef>
                <a:spcPts val="800"/>
              </a:spcBef>
            </a:pPr>
            <a:r>
              <a:rPr lang="en-US" sz="1600" spc="-67" dirty="0">
                <a:solidFill>
                  <a:schemeClr val="bg1"/>
                </a:solidFill>
              </a:rPr>
              <a:t>Select image and click OK</a:t>
            </a:r>
          </a:p>
          <a:p>
            <a:pPr>
              <a:lnSpc>
                <a:spcPct val="90000"/>
              </a:lnSpc>
              <a:spcBef>
                <a:spcPts val="800"/>
              </a:spcBef>
            </a:pPr>
            <a:r>
              <a:rPr lang="en-US" sz="1600" spc="-67" dirty="0">
                <a:solidFill>
                  <a:schemeClr val="bg1"/>
                </a:solidFill>
              </a:rPr>
              <a:t>Scale to full screen size if necessary.</a:t>
            </a:r>
          </a:p>
          <a:p>
            <a:pPr>
              <a:lnSpc>
                <a:spcPct val="90000"/>
              </a:lnSpc>
              <a:spcBef>
                <a:spcPts val="800"/>
              </a:spcBef>
            </a:pPr>
            <a:r>
              <a:rPr lang="en-US" sz="1600" spc="-67" dirty="0">
                <a:solidFill>
                  <a:schemeClr val="bg1"/>
                </a:solidFill>
              </a:rPr>
              <a:t>Click image, go</a:t>
            </a:r>
            <a:r>
              <a:rPr lang="en-US" sz="1600" spc="-67" baseline="0" dirty="0">
                <a:solidFill>
                  <a:schemeClr val="bg1"/>
                </a:solidFill>
              </a:rPr>
              <a:t> to ‘Format-</a:t>
            </a:r>
            <a:r>
              <a:rPr lang="en-US" sz="1600" spc="-67" dirty="0">
                <a:solidFill>
                  <a:schemeClr val="bg1"/>
                </a:solidFill>
              </a:rPr>
              <a:t>Send to Back’</a:t>
            </a:r>
          </a:p>
          <a:p>
            <a:pPr>
              <a:lnSpc>
                <a:spcPct val="90000"/>
              </a:lnSpc>
              <a:spcBef>
                <a:spcPts val="800"/>
              </a:spcBef>
            </a:pPr>
            <a:r>
              <a:rPr lang="en-US" sz="1600" spc="-67" dirty="0">
                <a:solidFill>
                  <a:schemeClr val="bg1"/>
                </a:solidFill>
              </a:rPr>
              <a:t>Go to ‘View-Normal’ to return to slides</a:t>
            </a:r>
          </a:p>
        </p:txBody>
      </p:sp>
      <p:sp>
        <p:nvSpPr>
          <p:cNvPr id="7" name="Freeform 6"/>
          <p:cNvSpPr/>
          <p:nvPr userDrawn="1"/>
        </p:nvSpPr>
        <p:spPr bwMode="gray">
          <a:xfrm>
            <a:off x="-43701" y="-43316"/>
            <a:ext cx="8920916" cy="6934093"/>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itle 1"/>
          <p:cNvSpPr>
            <a:spLocks noGrp="1"/>
          </p:cNvSpPr>
          <p:nvPr>
            <p:ph type="ctrTitle" hasCustomPrompt="1"/>
          </p:nvPr>
        </p:nvSpPr>
        <p:spPr bwMode="gray">
          <a:xfrm>
            <a:off x="1472067" y="2356111"/>
            <a:ext cx="5181600" cy="1524000"/>
          </a:xfrm>
          <a:prstGeom prst="rect">
            <a:avLst/>
          </a:prstGeom>
        </p:spPr>
        <p:txBody>
          <a:bodyPr rIns="0" bIns="0" anchor="b" anchorCtr="0"/>
          <a:lstStyle>
            <a:lvl1pPr>
              <a:lnSpc>
                <a:spcPct val="90000"/>
              </a:lnSpc>
              <a:defRPr sz="3733" b="0">
                <a:solidFill>
                  <a:schemeClr val="bg1"/>
                </a:solidFill>
              </a:defRPr>
            </a:lvl1pPr>
          </a:lstStyle>
          <a:p>
            <a:r>
              <a:rPr lang="en-US" dirty="0"/>
              <a:t>Section Title</a:t>
            </a:r>
          </a:p>
        </p:txBody>
      </p:sp>
      <p:sp>
        <p:nvSpPr>
          <p:cNvPr id="11" name="Subtitle 2"/>
          <p:cNvSpPr>
            <a:spLocks noGrp="1"/>
          </p:cNvSpPr>
          <p:nvPr>
            <p:ph type="subTitle" idx="1" hasCustomPrompt="1"/>
          </p:nvPr>
        </p:nvSpPr>
        <p:spPr bwMode="gray">
          <a:xfrm>
            <a:off x="1472067" y="3953557"/>
            <a:ext cx="5849259" cy="1247353"/>
          </a:xfrm>
          <a:prstGeom prst="rect">
            <a:avLst/>
          </a:prstGeom>
        </p:spPr>
        <p:txBody>
          <a:bodyPr/>
          <a:lstStyle>
            <a:lvl1pPr marL="0" indent="0" algn="l">
              <a:lnSpc>
                <a:spcPct val="90000"/>
              </a:lnSpc>
              <a:spcBef>
                <a:spcPts val="0"/>
              </a:spcBef>
              <a:buNone/>
              <a:defRPr sz="2667"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Text Goes here</a:t>
            </a:r>
          </a:p>
        </p:txBody>
      </p:sp>
      <p:pic>
        <p:nvPicPr>
          <p:cNvPr id="12" name="Pictur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9792" y="699020"/>
            <a:ext cx="3985813" cy="561493"/>
          </a:xfrm>
          <a:prstGeom prst="rect">
            <a:avLst/>
          </a:prstGeom>
        </p:spPr>
      </p:pic>
    </p:spTree>
    <p:extLst>
      <p:ext uri="{BB962C8B-B14F-4D97-AF65-F5344CB8AC3E}">
        <p14:creationId xmlns:p14="http://schemas.microsoft.com/office/powerpoint/2010/main" val="42203481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464743" y="169881"/>
            <a:ext cx="9573685" cy="1016000"/>
          </a:xfrm>
          <a:prstGeom prst="rect">
            <a:avLst/>
          </a:prstGeom>
        </p:spPr>
        <p:txBody>
          <a:bodyPr/>
          <a:lstStyle>
            <a:lvl1pPr>
              <a:lnSpc>
                <a:spcPct val="90000"/>
              </a:lnSpc>
              <a:defRPr/>
            </a:lvl1pPr>
          </a:lstStyle>
          <a:p>
            <a:r>
              <a:rPr lang="en-US" dirty="0"/>
              <a:t>Click to edit Master title style</a:t>
            </a:r>
          </a:p>
        </p:txBody>
      </p:sp>
      <p:sp>
        <p:nvSpPr>
          <p:cNvPr id="9" name="Content Placeholder 2"/>
          <p:cNvSpPr>
            <a:spLocks noGrp="1"/>
          </p:cNvSpPr>
          <p:nvPr>
            <p:ph idx="1"/>
          </p:nvPr>
        </p:nvSpPr>
        <p:spPr>
          <a:xfrm>
            <a:off x="1241840" y="2035613"/>
            <a:ext cx="9796587" cy="396874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10"/>
          <p:cNvSpPr>
            <a:spLocks noGrp="1"/>
          </p:cNvSpPr>
          <p:nvPr>
            <p:ph type="body" sz="quarter" idx="13" hasCustomPrompt="1"/>
          </p:nvPr>
        </p:nvSpPr>
        <p:spPr>
          <a:xfrm>
            <a:off x="1464742" y="1195843"/>
            <a:ext cx="9573684"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a:t>Slide Subtitle</a:t>
            </a:r>
          </a:p>
        </p:txBody>
      </p:sp>
      <p:sp>
        <p:nvSpPr>
          <p:cNvPr id="15" name="Date Placeholder 11"/>
          <p:cNvSpPr>
            <a:spLocks noGrp="1"/>
          </p:cNvSpPr>
          <p:nvPr>
            <p:ph type="dt" sz="half" idx="14"/>
          </p:nvPr>
        </p:nvSpPr>
        <p:spPr>
          <a:xfrm>
            <a:off x="3133344" y="6436626"/>
            <a:ext cx="1133856" cy="224367"/>
          </a:xfrm>
          <a:prstGeom prst="rect">
            <a:avLst/>
          </a:prstGeom>
        </p:spPr>
        <p:txBody>
          <a:bodyPr/>
          <a:lstStyle/>
          <a:p>
            <a:fld id="{72AF5C68-B480-449C-A748-C1E438C24644}" type="datetime1">
              <a:rPr lang="en-US" smtClean="0"/>
              <a:t>7/27/2022</a:t>
            </a:fld>
            <a:endParaRPr lang="en-US" dirty="0"/>
          </a:p>
        </p:txBody>
      </p:sp>
      <p:sp>
        <p:nvSpPr>
          <p:cNvPr id="16" name="Footer Placeholder 12"/>
          <p:cNvSpPr>
            <a:spLocks noGrp="1"/>
          </p:cNvSpPr>
          <p:nvPr>
            <p:ph type="ftr" sz="quarter" idx="15"/>
          </p:nvPr>
        </p:nvSpPr>
        <p:spPr>
          <a:xfrm>
            <a:off x="4162659" y="6374244"/>
            <a:ext cx="6908800" cy="308355"/>
          </a:xfrm>
          <a:prstGeom prst="rect">
            <a:avLst/>
          </a:prstGeom>
        </p:spPr>
        <p:txBody>
          <a:bodyPr/>
          <a:lstStyle/>
          <a:p>
            <a:r>
              <a:rPr lang="en-US" dirty="0">
                <a:solidFill>
                  <a:srgbClr val="605F62"/>
                </a:solidFill>
              </a:rPr>
              <a:t>Presentation or Section Title</a:t>
            </a:r>
          </a:p>
        </p:txBody>
      </p:sp>
      <p:sp>
        <p:nvSpPr>
          <p:cNvPr id="17"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15498465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3" name="Title 1"/>
          <p:cNvSpPr>
            <a:spLocks noGrp="1"/>
          </p:cNvSpPr>
          <p:nvPr>
            <p:ph type="title"/>
          </p:nvPr>
        </p:nvSpPr>
        <p:spPr>
          <a:xfrm>
            <a:off x="1464743" y="169881"/>
            <a:ext cx="9573685" cy="1016000"/>
          </a:xfrm>
          <a:prstGeom prst="rect">
            <a:avLst/>
          </a:prstGeom>
        </p:spPr>
        <p:txBody>
          <a:bodyPr/>
          <a:lstStyle>
            <a:lvl1pPr>
              <a:lnSpc>
                <a:spcPct val="90000"/>
              </a:lnSpc>
              <a:defRPr/>
            </a:lvl1pPr>
          </a:lstStyle>
          <a:p>
            <a:r>
              <a:rPr lang="en-US" dirty="0"/>
              <a:t>Click to edit Master title style</a:t>
            </a:r>
          </a:p>
        </p:txBody>
      </p:sp>
      <p:sp>
        <p:nvSpPr>
          <p:cNvPr id="14" name="Content Placeholder 2"/>
          <p:cNvSpPr>
            <a:spLocks noGrp="1"/>
          </p:cNvSpPr>
          <p:nvPr>
            <p:ph sz="half" idx="1"/>
          </p:nvPr>
        </p:nvSpPr>
        <p:spPr>
          <a:xfrm>
            <a:off x="1241841" y="2035614"/>
            <a:ext cx="4769503" cy="3968748"/>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0"/>
          <p:cNvSpPr>
            <a:spLocks noGrp="1"/>
          </p:cNvSpPr>
          <p:nvPr>
            <p:ph type="body" sz="quarter" idx="13" hasCustomPrompt="1"/>
          </p:nvPr>
        </p:nvSpPr>
        <p:spPr>
          <a:xfrm>
            <a:off x="1464741" y="1195843"/>
            <a:ext cx="9573685"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a:t>Slide Subtitle</a:t>
            </a:r>
          </a:p>
        </p:txBody>
      </p:sp>
      <p:sp>
        <p:nvSpPr>
          <p:cNvPr id="16" name="Date Placeholder 11"/>
          <p:cNvSpPr>
            <a:spLocks noGrp="1"/>
          </p:cNvSpPr>
          <p:nvPr>
            <p:ph type="dt" sz="half" idx="14"/>
          </p:nvPr>
        </p:nvSpPr>
        <p:spPr>
          <a:xfrm>
            <a:off x="3133344" y="6436626"/>
            <a:ext cx="1133856" cy="224367"/>
          </a:xfrm>
          <a:prstGeom prst="rect">
            <a:avLst/>
          </a:prstGeom>
        </p:spPr>
        <p:txBody>
          <a:bodyPr/>
          <a:lstStyle/>
          <a:p>
            <a:fld id="{E9EA5A7A-ECE7-456C-8D19-54CF9B8A27EC}" type="datetime1">
              <a:rPr lang="en-US" smtClean="0"/>
              <a:t>7/27/2022</a:t>
            </a:fld>
            <a:endParaRPr lang="en-US" dirty="0"/>
          </a:p>
        </p:txBody>
      </p:sp>
      <p:sp>
        <p:nvSpPr>
          <p:cNvPr id="17" name="Footer Placeholder 12"/>
          <p:cNvSpPr>
            <a:spLocks noGrp="1"/>
          </p:cNvSpPr>
          <p:nvPr>
            <p:ph type="ftr" sz="quarter" idx="15"/>
          </p:nvPr>
        </p:nvSpPr>
        <p:spPr>
          <a:xfrm>
            <a:off x="4162659" y="6374244"/>
            <a:ext cx="6908800" cy="308355"/>
          </a:xfrm>
          <a:prstGeom prst="rect">
            <a:avLst/>
          </a:prstGeom>
        </p:spPr>
        <p:txBody>
          <a:bodyPr/>
          <a:lstStyle/>
          <a:p>
            <a:r>
              <a:rPr lang="en-US">
                <a:solidFill>
                  <a:srgbClr val="605F62"/>
                </a:solidFill>
              </a:rPr>
              <a:t>Presentation or Section Title</a:t>
            </a:r>
            <a:endParaRPr lang="en-US" dirty="0">
              <a:solidFill>
                <a:srgbClr val="605F62"/>
              </a:solidFill>
            </a:endParaRPr>
          </a:p>
        </p:txBody>
      </p:sp>
      <p:sp>
        <p:nvSpPr>
          <p:cNvPr id="18"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
        <p:nvSpPr>
          <p:cNvPr id="19" name="Content Placeholder 2"/>
          <p:cNvSpPr>
            <a:spLocks noGrp="1"/>
          </p:cNvSpPr>
          <p:nvPr>
            <p:ph sz="half" idx="17"/>
          </p:nvPr>
        </p:nvSpPr>
        <p:spPr>
          <a:xfrm>
            <a:off x="6261111" y="2032809"/>
            <a:ext cx="4777316" cy="3971553"/>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924531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5" name="Content Placeholder 2"/>
          <p:cNvSpPr>
            <a:spLocks noGrp="1"/>
          </p:cNvSpPr>
          <p:nvPr>
            <p:ph sz="half" idx="18"/>
          </p:nvPr>
        </p:nvSpPr>
        <p:spPr>
          <a:xfrm>
            <a:off x="1243326" y="2399681"/>
            <a:ext cx="4782825" cy="3596215"/>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itle 1"/>
          <p:cNvSpPr>
            <a:spLocks noGrp="1"/>
          </p:cNvSpPr>
          <p:nvPr>
            <p:ph type="title"/>
          </p:nvPr>
        </p:nvSpPr>
        <p:spPr>
          <a:xfrm>
            <a:off x="1464743" y="169881"/>
            <a:ext cx="9573685" cy="1016000"/>
          </a:xfrm>
          <a:prstGeom prst="rect">
            <a:avLst/>
          </a:prstGeom>
        </p:spPr>
        <p:txBody>
          <a:bodyPr/>
          <a:lstStyle>
            <a:lvl1pPr>
              <a:defRPr/>
            </a:lvl1pPr>
          </a:lstStyle>
          <a:p>
            <a:r>
              <a:rPr lang="en-US" dirty="0"/>
              <a:t>Click to edit Master title style</a:t>
            </a:r>
          </a:p>
        </p:txBody>
      </p:sp>
      <p:sp>
        <p:nvSpPr>
          <p:cNvPr id="18" name="Text Placeholder 2"/>
          <p:cNvSpPr>
            <a:spLocks noGrp="1"/>
          </p:cNvSpPr>
          <p:nvPr>
            <p:ph type="body" idx="1"/>
          </p:nvPr>
        </p:nvSpPr>
        <p:spPr>
          <a:xfrm>
            <a:off x="1476553" y="2031618"/>
            <a:ext cx="4549607" cy="393593"/>
          </a:xfrm>
          <a:prstGeom prst="rect">
            <a:avLst/>
          </a:prstGeo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9" name="Text Placeholder 10"/>
          <p:cNvSpPr>
            <a:spLocks noGrp="1"/>
          </p:cNvSpPr>
          <p:nvPr>
            <p:ph type="body" sz="quarter" idx="13" hasCustomPrompt="1"/>
          </p:nvPr>
        </p:nvSpPr>
        <p:spPr>
          <a:xfrm>
            <a:off x="1464741" y="1195843"/>
            <a:ext cx="9573685"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a:t>Slide Subtitle</a:t>
            </a:r>
          </a:p>
        </p:txBody>
      </p:sp>
      <p:sp>
        <p:nvSpPr>
          <p:cNvPr id="20" name="Date Placeholder 11"/>
          <p:cNvSpPr>
            <a:spLocks noGrp="1"/>
          </p:cNvSpPr>
          <p:nvPr>
            <p:ph type="dt" sz="half" idx="14"/>
          </p:nvPr>
        </p:nvSpPr>
        <p:spPr>
          <a:xfrm>
            <a:off x="3133344" y="6436626"/>
            <a:ext cx="1133856" cy="224367"/>
          </a:xfrm>
          <a:prstGeom prst="rect">
            <a:avLst/>
          </a:prstGeom>
        </p:spPr>
        <p:txBody>
          <a:bodyPr/>
          <a:lstStyle/>
          <a:p>
            <a:fld id="{C8A3A672-3F70-40DD-B94C-058D842FD027}" type="datetime1">
              <a:rPr lang="en-US" smtClean="0"/>
              <a:t>7/27/2022</a:t>
            </a:fld>
            <a:endParaRPr lang="en-US" dirty="0"/>
          </a:p>
        </p:txBody>
      </p:sp>
      <p:sp>
        <p:nvSpPr>
          <p:cNvPr id="21" name="Footer Placeholder 12"/>
          <p:cNvSpPr>
            <a:spLocks noGrp="1"/>
          </p:cNvSpPr>
          <p:nvPr>
            <p:ph type="ftr" sz="quarter" idx="15"/>
          </p:nvPr>
        </p:nvSpPr>
        <p:spPr>
          <a:xfrm>
            <a:off x="4162659" y="6374244"/>
            <a:ext cx="6908800" cy="308355"/>
          </a:xfrm>
          <a:prstGeom prst="rect">
            <a:avLst/>
          </a:prstGeom>
        </p:spPr>
        <p:txBody>
          <a:bodyPr/>
          <a:lstStyle/>
          <a:p>
            <a:r>
              <a:rPr lang="en-US">
                <a:solidFill>
                  <a:srgbClr val="605F62"/>
                </a:solidFill>
              </a:rPr>
              <a:t>Presentation or Section Title</a:t>
            </a:r>
            <a:endParaRPr lang="en-US" dirty="0">
              <a:solidFill>
                <a:srgbClr val="605F62"/>
              </a:solidFill>
            </a:endParaRPr>
          </a:p>
        </p:txBody>
      </p:sp>
      <p:sp>
        <p:nvSpPr>
          <p:cNvPr id="22"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
        <p:nvSpPr>
          <p:cNvPr id="11" name="Content Placeholder 2"/>
          <p:cNvSpPr>
            <a:spLocks noGrp="1"/>
          </p:cNvSpPr>
          <p:nvPr>
            <p:ph sz="half" idx="19"/>
          </p:nvPr>
        </p:nvSpPr>
        <p:spPr>
          <a:xfrm>
            <a:off x="6251352" y="2399681"/>
            <a:ext cx="4782825" cy="3596215"/>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2"/>
          <p:cNvSpPr>
            <a:spLocks noGrp="1"/>
          </p:cNvSpPr>
          <p:nvPr>
            <p:ph type="body" idx="20"/>
          </p:nvPr>
        </p:nvSpPr>
        <p:spPr>
          <a:xfrm>
            <a:off x="6484578" y="2031618"/>
            <a:ext cx="4549607" cy="393593"/>
          </a:xfrm>
          <a:prstGeom prst="rect">
            <a:avLst/>
          </a:prstGeo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Tree>
    <p:extLst>
      <p:ext uri="{BB962C8B-B14F-4D97-AF65-F5344CB8AC3E}">
        <p14:creationId xmlns:p14="http://schemas.microsoft.com/office/powerpoint/2010/main" val="26273501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w/ image top">
    <p:spTree>
      <p:nvGrpSpPr>
        <p:cNvPr id="1" name=""/>
        <p:cNvGrpSpPr/>
        <p:nvPr/>
      </p:nvGrpSpPr>
      <p:grpSpPr>
        <a:xfrm>
          <a:off x="0" y="0"/>
          <a:ext cx="0" cy="0"/>
          <a:chOff x="0" y="0"/>
          <a:chExt cx="0" cy="0"/>
        </a:xfrm>
      </p:grpSpPr>
      <p:sp>
        <p:nvSpPr>
          <p:cNvPr id="17" name="Title 1"/>
          <p:cNvSpPr>
            <a:spLocks noGrp="1"/>
          </p:cNvSpPr>
          <p:nvPr>
            <p:ph type="title"/>
          </p:nvPr>
        </p:nvSpPr>
        <p:spPr>
          <a:xfrm>
            <a:off x="1464743" y="169881"/>
            <a:ext cx="9573685" cy="1016000"/>
          </a:xfrm>
          <a:prstGeom prst="rect">
            <a:avLst/>
          </a:prstGeom>
        </p:spPr>
        <p:txBody>
          <a:bodyPr/>
          <a:lstStyle>
            <a:lvl1pPr>
              <a:defRPr>
                <a:solidFill>
                  <a:schemeClr val="tx2"/>
                </a:solidFill>
              </a:defRPr>
            </a:lvl1pPr>
          </a:lstStyle>
          <a:p>
            <a:r>
              <a:rPr lang="en-US" dirty="0"/>
              <a:t>Click to edit Master title style</a:t>
            </a:r>
          </a:p>
        </p:txBody>
      </p:sp>
      <p:sp>
        <p:nvSpPr>
          <p:cNvPr id="18" name="Text Placeholder 2"/>
          <p:cNvSpPr>
            <a:spLocks noGrp="1"/>
          </p:cNvSpPr>
          <p:nvPr>
            <p:ph type="body" idx="1"/>
          </p:nvPr>
        </p:nvSpPr>
        <p:spPr>
          <a:xfrm>
            <a:off x="1474419" y="4198076"/>
            <a:ext cx="4551741" cy="463296"/>
          </a:xfrm>
          <a:prstGeom prst="rect">
            <a:avLst/>
          </a:prstGeom>
        </p:spPr>
        <p:txBody>
          <a:bodyPr anchor="b"/>
          <a:lstStyle>
            <a:lvl1pPr marL="0" indent="0">
              <a:buNone/>
              <a:defRPr sz="2267" b="0">
                <a:solidFill>
                  <a:srgbClr val="6638B6"/>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9" name="Content Placeholder 3"/>
          <p:cNvSpPr>
            <a:spLocks noGrp="1"/>
          </p:cNvSpPr>
          <p:nvPr>
            <p:ph sz="half" idx="2"/>
          </p:nvPr>
        </p:nvSpPr>
        <p:spPr>
          <a:xfrm>
            <a:off x="1473209" y="4558198"/>
            <a:ext cx="4552951" cy="1419172"/>
          </a:xfrm>
          <a:prstGeom prst="rect">
            <a:avLst/>
          </a:prstGeom>
        </p:spPr>
        <p:txBody>
          <a:bodyPr vert="horz" lIns="0" tIns="0" rIns="91440" bIns="45720" rtlCol="0">
            <a:noAutofit/>
          </a:bodyPr>
          <a:lstStyle>
            <a:lvl1pPr marL="0" indent="0">
              <a:buNone/>
              <a:defRPr lang="en-US" smtClean="0"/>
            </a:lvl1pPr>
            <a:lvl2pPr marL="275160" indent="0">
              <a:buNone/>
              <a:defRPr lang="en-US" smtClean="0"/>
            </a:lvl2pPr>
            <a:lvl3pPr marL="609585" indent="0">
              <a:buNone/>
              <a:defRPr lang="en-US" smtClean="0"/>
            </a:lvl3pPr>
            <a:lvl4pPr marL="842412" indent="0">
              <a:buNone/>
              <a:defRPr lang="en-US" smtClean="0"/>
            </a:lvl4pPr>
            <a:lvl5pPr marL="1073123" indent="0">
              <a:buNone/>
              <a:defRPr lang="en-US"/>
            </a:lvl5pPr>
          </a:lstStyle>
          <a:p>
            <a:pPr lvl="0"/>
            <a:r>
              <a:rPr lang="en-US" dirty="0"/>
              <a:t>Click to edit Master text styles</a:t>
            </a:r>
          </a:p>
        </p:txBody>
      </p:sp>
      <p:sp>
        <p:nvSpPr>
          <p:cNvPr id="22" name="Text Placeholder 10"/>
          <p:cNvSpPr>
            <a:spLocks noGrp="1"/>
          </p:cNvSpPr>
          <p:nvPr>
            <p:ph type="body" sz="quarter" idx="13" hasCustomPrompt="1"/>
          </p:nvPr>
        </p:nvSpPr>
        <p:spPr>
          <a:xfrm>
            <a:off x="1464743" y="1195843"/>
            <a:ext cx="9573684"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a:t>Slide Subtitle</a:t>
            </a:r>
          </a:p>
        </p:txBody>
      </p:sp>
      <p:sp>
        <p:nvSpPr>
          <p:cNvPr id="23" name="Picture Placeholder 12"/>
          <p:cNvSpPr>
            <a:spLocks noGrp="1"/>
          </p:cNvSpPr>
          <p:nvPr>
            <p:ph type="pic" sz="quarter" idx="14" hasCustomPrompt="1"/>
          </p:nvPr>
        </p:nvSpPr>
        <p:spPr>
          <a:xfrm>
            <a:off x="1477434" y="2035612"/>
            <a:ext cx="4548727" cy="2061707"/>
          </a:xfrm>
          <a:prstGeom prst="rect">
            <a:avLst/>
          </a:prstGeom>
        </p:spPr>
        <p:txBody>
          <a:bodyPr anchor="ctr"/>
          <a:lstStyle>
            <a:lvl1pPr marL="0" indent="0" algn="ctr">
              <a:buNone/>
              <a:defRPr/>
            </a:lvl1pPr>
          </a:lstStyle>
          <a:p>
            <a:r>
              <a:rPr lang="en-US" dirty="0"/>
              <a:t>Insert image</a:t>
            </a:r>
          </a:p>
        </p:txBody>
      </p:sp>
      <p:sp>
        <p:nvSpPr>
          <p:cNvPr id="25" name="Date Placeholder 11"/>
          <p:cNvSpPr>
            <a:spLocks noGrp="1"/>
          </p:cNvSpPr>
          <p:nvPr>
            <p:ph type="dt" sz="half" idx="16"/>
          </p:nvPr>
        </p:nvSpPr>
        <p:spPr>
          <a:xfrm>
            <a:off x="3133344" y="6436626"/>
            <a:ext cx="1133856" cy="224367"/>
          </a:xfrm>
          <a:prstGeom prst="rect">
            <a:avLst/>
          </a:prstGeom>
        </p:spPr>
        <p:txBody>
          <a:bodyPr/>
          <a:lstStyle/>
          <a:p>
            <a:fld id="{85ACB053-AC26-4C45-8DF4-6693798F5CF4}" type="datetime1">
              <a:rPr lang="en-US" smtClean="0"/>
              <a:t>7/27/2022</a:t>
            </a:fld>
            <a:endParaRPr lang="en-US" dirty="0"/>
          </a:p>
        </p:txBody>
      </p:sp>
      <p:sp>
        <p:nvSpPr>
          <p:cNvPr id="26" name="Footer Placeholder 12"/>
          <p:cNvSpPr>
            <a:spLocks noGrp="1"/>
          </p:cNvSpPr>
          <p:nvPr>
            <p:ph type="ftr" sz="quarter" idx="17"/>
          </p:nvPr>
        </p:nvSpPr>
        <p:spPr>
          <a:xfrm>
            <a:off x="4162659" y="6374244"/>
            <a:ext cx="6908800" cy="308355"/>
          </a:xfrm>
          <a:prstGeom prst="rect">
            <a:avLst/>
          </a:prstGeom>
        </p:spPr>
        <p:txBody>
          <a:bodyPr/>
          <a:lstStyle/>
          <a:p>
            <a:r>
              <a:rPr lang="en-US">
                <a:solidFill>
                  <a:srgbClr val="605F62"/>
                </a:solidFill>
              </a:rPr>
              <a:t>Presentation or Section Title</a:t>
            </a:r>
            <a:endParaRPr lang="en-US" dirty="0">
              <a:solidFill>
                <a:srgbClr val="605F62"/>
              </a:solidFill>
            </a:endParaRPr>
          </a:p>
        </p:txBody>
      </p:sp>
      <p:sp>
        <p:nvSpPr>
          <p:cNvPr id="27" name="Slide Number Placeholder 13"/>
          <p:cNvSpPr>
            <a:spLocks noGrp="1"/>
          </p:cNvSpPr>
          <p:nvPr>
            <p:ph type="sldNum" sz="quarter" idx="18"/>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
        <p:nvSpPr>
          <p:cNvPr id="14" name="Text Placeholder 2"/>
          <p:cNvSpPr>
            <a:spLocks noGrp="1"/>
          </p:cNvSpPr>
          <p:nvPr>
            <p:ph type="body" idx="19"/>
          </p:nvPr>
        </p:nvSpPr>
        <p:spPr>
          <a:xfrm>
            <a:off x="6486678" y="4198076"/>
            <a:ext cx="4551741" cy="463296"/>
          </a:xfrm>
          <a:prstGeom prst="rect">
            <a:avLst/>
          </a:prstGeo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5" name="Content Placeholder 3"/>
          <p:cNvSpPr>
            <a:spLocks noGrp="1"/>
          </p:cNvSpPr>
          <p:nvPr>
            <p:ph sz="half" idx="20"/>
          </p:nvPr>
        </p:nvSpPr>
        <p:spPr>
          <a:xfrm>
            <a:off x="6485467" y="4558198"/>
            <a:ext cx="4552951" cy="1419172"/>
          </a:xfrm>
          <a:prstGeom prst="rect">
            <a:avLst/>
          </a:prstGeom>
        </p:spPr>
        <p:txBody>
          <a:bodyPr vert="horz" lIns="0" tIns="0" rIns="91440" bIns="45720" rtlCol="0">
            <a:noAutofit/>
          </a:bodyPr>
          <a:lstStyle>
            <a:lvl1pPr marL="0" indent="0">
              <a:buNone/>
              <a:defRPr lang="en-US" smtClean="0"/>
            </a:lvl1pPr>
            <a:lvl2pPr marL="275160" indent="0">
              <a:buNone/>
              <a:defRPr lang="en-US" smtClean="0"/>
            </a:lvl2pPr>
            <a:lvl3pPr marL="609585" indent="0">
              <a:buNone/>
              <a:defRPr lang="en-US" smtClean="0"/>
            </a:lvl3pPr>
            <a:lvl4pPr marL="842412" indent="0">
              <a:buNone/>
              <a:defRPr lang="en-US" smtClean="0"/>
            </a:lvl4pPr>
            <a:lvl5pPr marL="1073123" indent="0">
              <a:buNone/>
              <a:defRPr lang="en-US"/>
            </a:lvl5pPr>
          </a:lstStyle>
          <a:p>
            <a:pPr lvl="0"/>
            <a:r>
              <a:rPr lang="en-US" dirty="0"/>
              <a:t>Click to edit Master text styles</a:t>
            </a:r>
          </a:p>
        </p:txBody>
      </p:sp>
      <p:sp>
        <p:nvSpPr>
          <p:cNvPr id="16" name="Picture Placeholder 12"/>
          <p:cNvSpPr>
            <a:spLocks noGrp="1"/>
          </p:cNvSpPr>
          <p:nvPr>
            <p:ph type="pic" sz="quarter" idx="21" hasCustomPrompt="1"/>
          </p:nvPr>
        </p:nvSpPr>
        <p:spPr>
          <a:xfrm>
            <a:off x="6489693" y="2035612"/>
            <a:ext cx="4548727" cy="2061707"/>
          </a:xfrm>
          <a:prstGeom prst="rect">
            <a:avLst/>
          </a:prstGeom>
        </p:spPr>
        <p:txBody>
          <a:bodyPr anchor="ctr"/>
          <a:lstStyle>
            <a:lvl1pPr marL="0" indent="0" algn="ctr">
              <a:buNone/>
              <a:defRPr/>
            </a:lvl1pPr>
          </a:lstStyle>
          <a:p>
            <a:r>
              <a:rPr lang="en-US" dirty="0"/>
              <a:t>Insert image</a:t>
            </a:r>
          </a:p>
        </p:txBody>
      </p:sp>
    </p:spTree>
    <p:extLst>
      <p:ext uri="{BB962C8B-B14F-4D97-AF65-F5344CB8AC3E}">
        <p14:creationId xmlns:p14="http://schemas.microsoft.com/office/powerpoint/2010/main" val="14676949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tacked Two Content + Side">
    <p:spTree>
      <p:nvGrpSpPr>
        <p:cNvPr id="1" name=""/>
        <p:cNvGrpSpPr/>
        <p:nvPr/>
      </p:nvGrpSpPr>
      <p:grpSpPr>
        <a:xfrm>
          <a:off x="0" y="0"/>
          <a:ext cx="0" cy="0"/>
          <a:chOff x="0" y="0"/>
          <a:chExt cx="0" cy="0"/>
        </a:xfrm>
      </p:grpSpPr>
      <p:sp>
        <p:nvSpPr>
          <p:cNvPr id="23" name="Date Placeholder 11"/>
          <p:cNvSpPr>
            <a:spLocks noGrp="1"/>
          </p:cNvSpPr>
          <p:nvPr>
            <p:ph type="dt" sz="half" idx="22"/>
          </p:nvPr>
        </p:nvSpPr>
        <p:spPr>
          <a:xfrm>
            <a:off x="3133344" y="6436626"/>
            <a:ext cx="1133856" cy="224367"/>
          </a:xfrm>
          <a:prstGeom prst="rect">
            <a:avLst/>
          </a:prstGeom>
        </p:spPr>
        <p:txBody>
          <a:bodyPr/>
          <a:lstStyle/>
          <a:p>
            <a:fld id="{32F24121-EBD7-4CF4-86D8-1022E423A3E1}" type="datetime1">
              <a:rPr lang="en-US" smtClean="0"/>
              <a:t>7/27/2022</a:t>
            </a:fld>
            <a:endParaRPr lang="en-US" dirty="0"/>
          </a:p>
        </p:txBody>
      </p:sp>
      <p:sp>
        <p:nvSpPr>
          <p:cNvPr id="24" name="Footer Placeholder 12"/>
          <p:cNvSpPr>
            <a:spLocks noGrp="1"/>
          </p:cNvSpPr>
          <p:nvPr>
            <p:ph type="ftr" sz="quarter" idx="23"/>
          </p:nvPr>
        </p:nvSpPr>
        <p:spPr>
          <a:xfrm>
            <a:off x="4162659" y="6374244"/>
            <a:ext cx="6908800" cy="308355"/>
          </a:xfrm>
          <a:prstGeom prst="rect">
            <a:avLst/>
          </a:prstGeom>
        </p:spPr>
        <p:txBody>
          <a:bodyPr/>
          <a:lstStyle/>
          <a:p>
            <a:r>
              <a:rPr lang="en-US">
                <a:solidFill>
                  <a:srgbClr val="605F62"/>
                </a:solidFill>
              </a:rPr>
              <a:t>Presentation or Section Title</a:t>
            </a:r>
            <a:endParaRPr lang="en-US" dirty="0">
              <a:solidFill>
                <a:srgbClr val="605F62"/>
              </a:solidFill>
            </a:endParaRPr>
          </a:p>
        </p:txBody>
      </p:sp>
      <p:sp>
        <p:nvSpPr>
          <p:cNvPr id="25"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
        <p:nvSpPr>
          <p:cNvPr id="26" name="Content Placeholder 2"/>
          <p:cNvSpPr>
            <a:spLocks noGrp="1"/>
          </p:cNvSpPr>
          <p:nvPr>
            <p:ph sz="half" idx="24" hasCustomPrompt="1"/>
          </p:nvPr>
        </p:nvSpPr>
        <p:spPr>
          <a:xfrm>
            <a:off x="6926893" y="2032622"/>
            <a:ext cx="5265108" cy="3961777"/>
          </a:xfrm>
          <a:prstGeom prst="rect">
            <a:avLst/>
          </a:prstGeom>
        </p:spPr>
        <p:txBody>
          <a:bodyPr vert="horz" lIns="0" tIns="0" rIns="91440" bIns="45720" rtlCol="0">
            <a:noAutofit/>
          </a:bodyPr>
          <a:lstStyle>
            <a:lvl1pPr marL="0" indent="0">
              <a:buNone/>
              <a:defRPr lang="en-US" smtClean="0"/>
            </a:lvl1pPr>
            <a:lvl2pPr>
              <a:defRPr lang="en-US" smtClean="0"/>
            </a:lvl2pPr>
            <a:lvl3pPr>
              <a:defRPr lang="en-US" smtClean="0"/>
            </a:lvl3pPr>
            <a:lvl4pPr>
              <a:defRPr lang="en-US" smtClean="0"/>
            </a:lvl4pPr>
            <a:lvl5pPr>
              <a:defRPr lang="en-US"/>
            </a:lvl5pPr>
          </a:lstStyle>
          <a:p>
            <a:pPr lvl="0"/>
            <a:r>
              <a:rPr lang="en-US" dirty="0"/>
              <a:t>Placeholder</a:t>
            </a:r>
          </a:p>
        </p:txBody>
      </p:sp>
      <p:sp>
        <p:nvSpPr>
          <p:cNvPr id="12" name="Title 1"/>
          <p:cNvSpPr>
            <a:spLocks noGrp="1"/>
          </p:cNvSpPr>
          <p:nvPr>
            <p:ph type="title"/>
          </p:nvPr>
        </p:nvSpPr>
        <p:spPr>
          <a:xfrm>
            <a:off x="1464743" y="169881"/>
            <a:ext cx="9573685" cy="1016000"/>
          </a:xfrm>
          <a:prstGeom prst="rect">
            <a:avLst/>
          </a:prstGeom>
        </p:spPr>
        <p:txBody>
          <a:bodyPr/>
          <a:lstStyle>
            <a:lvl1pPr>
              <a:defRPr/>
            </a:lvl1pPr>
          </a:lstStyle>
          <a:p>
            <a:r>
              <a:rPr lang="en-US" dirty="0"/>
              <a:t>Click to edit Master title style</a:t>
            </a:r>
          </a:p>
        </p:txBody>
      </p:sp>
      <p:sp>
        <p:nvSpPr>
          <p:cNvPr id="13" name="Text Placeholder 10"/>
          <p:cNvSpPr>
            <a:spLocks noGrp="1"/>
          </p:cNvSpPr>
          <p:nvPr>
            <p:ph type="body" sz="quarter" idx="13" hasCustomPrompt="1"/>
          </p:nvPr>
        </p:nvSpPr>
        <p:spPr>
          <a:xfrm>
            <a:off x="1464743" y="1195843"/>
            <a:ext cx="9573684"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a:t>Slide Subtitle</a:t>
            </a:r>
          </a:p>
        </p:txBody>
      </p:sp>
      <p:sp>
        <p:nvSpPr>
          <p:cNvPr id="14" name="Content Placeholder 2"/>
          <p:cNvSpPr>
            <a:spLocks noGrp="1"/>
          </p:cNvSpPr>
          <p:nvPr>
            <p:ph sz="half" idx="18"/>
          </p:nvPr>
        </p:nvSpPr>
        <p:spPr>
          <a:xfrm>
            <a:off x="1243325" y="2399681"/>
            <a:ext cx="5242141" cy="1450537"/>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ext Placeholder 2"/>
          <p:cNvSpPr>
            <a:spLocks noGrp="1"/>
          </p:cNvSpPr>
          <p:nvPr>
            <p:ph type="body" idx="1"/>
          </p:nvPr>
        </p:nvSpPr>
        <p:spPr>
          <a:xfrm>
            <a:off x="1476552" y="2031618"/>
            <a:ext cx="5008915" cy="393593"/>
          </a:xfrm>
          <a:prstGeom prst="rect">
            <a:avLst/>
          </a:prstGeo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2" name="Content Placeholder 2"/>
          <p:cNvSpPr>
            <a:spLocks noGrp="1"/>
          </p:cNvSpPr>
          <p:nvPr>
            <p:ph sz="half" idx="25"/>
          </p:nvPr>
        </p:nvSpPr>
        <p:spPr>
          <a:xfrm>
            <a:off x="1243325" y="4401798"/>
            <a:ext cx="5242141" cy="1450537"/>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7" name="Text Placeholder 2"/>
          <p:cNvSpPr>
            <a:spLocks noGrp="1"/>
          </p:cNvSpPr>
          <p:nvPr>
            <p:ph type="body" idx="26"/>
          </p:nvPr>
        </p:nvSpPr>
        <p:spPr>
          <a:xfrm>
            <a:off x="1476552" y="4033736"/>
            <a:ext cx="5008915" cy="393593"/>
          </a:xfrm>
          <a:prstGeom prst="rect">
            <a:avLst/>
          </a:prstGeom>
        </p:spPr>
        <p:txBody>
          <a:bodyPr anchor="b"/>
          <a:lstStyle>
            <a:lvl1pPr marL="0" indent="0">
              <a:buNone/>
              <a:defRPr sz="22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Tree>
    <p:extLst>
      <p:ext uri="{BB962C8B-B14F-4D97-AF65-F5344CB8AC3E}">
        <p14:creationId xmlns:p14="http://schemas.microsoft.com/office/powerpoint/2010/main" val="25655031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Key Facts + Side Images">
    <p:bg>
      <p:bgPr>
        <a:gradFill flip="none" rotWithShape="1">
          <a:gsLst>
            <a:gs pos="0">
              <a:srgbClr val="514689"/>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3" name="Rectangle 6"/>
          <p:cNvSpPr/>
          <p:nvPr userDrawn="1"/>
        </p:nvSpPr>
        <p:spPr>
          <a:xfrm>
            <a:off x="1" y="-67715"/>
            <a:ext cx="4044076" cy="6998555"/>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2400" kern="1200" dirty="0">
                <a:solidFill>
                  <a:schemeClr val="tx2"/>
                </a:solidFill>
              </a:rPr>
              <a:t>            </a:t>
            </a:r>
          </a:p>
        </p:txBody>
      </p:sp>
      <p:sp>
        <p:nvSpPr>
          <p:cNvPr id="17" name="Picture Placeholder 11"/>
          <p:cNvSpPr>
            <a:spLocks noGrp="1"/>
          </p:cNvSpPr>
          <p:nvPr>
            <p:ph type="pic" sz="quarter" idx="15" hasCustomPrompt="1"/>
          </p:nvPr>
        </p:nvSpPr>
        <p:spPr bwMode="gray">
          <a:xfrm>
            <a:off x="4872565" y="2033933"/>
            <a:ext cx="2946400" cy="3960467"/>
          </a:xfrm>
          <a:prstGeom prst="rect">
            <a:avLst/>
          </a:prstGeom>
        </p:spPr>
        <p:txBody>
          <a:bodyPr anchor="ctr"/>
          <a:lstStyle>
            <a:lvl1pPr marL="0" indent="0" algn="ctr">
              <a:buNone/>
              <a:defRPr>
                <a:solidFill>
                  <a:schemeClr val="bg1"/>
                </a:solidFill>
              </a:defRPr>
            </a:lvl1pPr>
          </a:lstStyle>
          <a:p>
            <a:r>
              <a:rPr lang="en-US" dirty="0"/>
              <a:t>Insert image</a:t>
            </a:r>
          </a:p>
        </p:txBody>
      </p:sp>
      <p:sp>
        <p:nvSpPr>
          <p:cNvPr id="18" name="Picture Placeholder 11"/>
          <p:cNvSpPr>
            <a:spLocks noGrp="1"/>
          </p:cNvSpPr>
          <p:nvPr>
            <p:ph type="pic" sz="quarter" idx="16" hasCustomPrompt="1"/>
          </p:nvPr>
        </p:nvSpPr>
        <p:spPr bwMode="gray">
          <a:xfrm>
            <a:off x="8087783" y="2033933"/>
            <a:ext cx="2946400" cy="3960467"/>
          </a:xfrm>
          <a:prstGeom prst="rect">
            <a:avLst/>
          </a:prstGeom>
        </p:spPr>
        <p:txBody>
          <a:bodyPr anchor="ctr"/>
          <a:lstStyle>
            <a:lvl1pPr marL="0" indent="0" algn="ctr">
              <a:buNone/>
              <a:defRPr>
                <a:solidFill>
                  <a:schemeClr val="bg1"/>
                </a:solidFill>
              </a:defRPr>
            </a:lvl1pPr>
          </a:lstStyle>
          <a:p>
            <a:r>
              <a:rPr lang="en-US" dirty="0"/>
              <a:t>Insert image</a:t>
            </a:r>
          </a:p>
        </p:txBody>
      </p:sp>
      <p:sp>
        <p:nvSpPr>
          <p:cNvPr id="19" name="Date Placeholder 11"/>
          <p:cNvSpPr>
            <a:spLocks noGrp="1"/>
          </p:cNvSpPr>
          <p:nvPr>
            <p:ph type="dt" sz="half" idx="17"/>
          </p:nvPr>
        </p:nvSpPr>
        <p:spPr>
          <a:xfrm>
            <a:off x="3406559" y="6436626"/>
            <a:ext cx="1133856" cy="224367"/>
          </a:xfrm>
          <a:prstGeom prst="rect">
            <a:avLst/>
          </a:prstGeom>
        </p:spPr>
        <p:txBody>
          <a:bodyPr/>
          <a:lstStyle>
            <a:lvl1pPr>
              <a:defRPr>
                <a:solidFill>
                  <a:schemeClr val="bg1"/>
                </a:solidFill>
              </a:defRPr>
            </a:lvl1pPr>
          </a:lstStyle>
          <a:p>
            <a:fld id="{79D64E8B-F96B-497C-910E-8D6F8E2482A7}" type="datetime1">
              <a:rPr lang="en-US" smtClean="0"/>
              <a:t>7/27/2022</a:t>
            </a:fld>
            <a:endParaRPr lang="en-US" dirty="0"/>
          </a:p>
        </p:txBody>
      </p:sp>
      <p:sp>
        <p:nvSpPr>
          <p:cNvPr id="22" name="Text Placeholder 2"/>
          <p:cNvSpPr>
            <a:spLocks noGrp="1"/>
          </p:cNvSpPr>
          <p:nvPr>
            <p:ph type="body" idx="20"/>
          </p:nvPr>
        </p:nvSpPr>
        <p:spPr>
          <a:xfrm>
            <a:off x="1482270" y="2031618"/>
            <a:ext cx="3118087" cy="393593"/>
          </a:xfrm>
          <a:prstGeom prst="rect">
            <a:avLst/>
          </a:prstGeom>
        </p:spPr>
        <p:txBody>
          <a:bodyPr anchor="b"/>
          <a:lstStyle>
            <a:lvl1pPr marL="0" indent="0">
              <a:buNone/>
              <a:defRPr sz="2267" b="0">
                <a:solidFill>
                  <a:srgbClr val="FFFFFF"/>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a:t>
            </a:r>
          </a:p>
        </p:txBody>
      </p:sp>
      <p:sp>
        <p:nvSpPr>
          <p:cNvPr id="23" name="Content Placeholder 2"/>
          <p:cNvSpPr>
            <a:spLocks noGrp="1"/>
          </p:cNvSpPr>
          <p:nvPr>
            <p:ph sz="half" idx="21"/>
          </p:nvPr>
        </p:nvSpPr>
        <p:spPr>
          <a:xfrm>
            <a:off x="1247556" y="2405288"/>
            <a:ext cx="3352800" cy="3589112"/>
          </a:xfrm>
          <a:prstGeom prst="rect">
            <a:avLst/>
          </a:prstGeom>
        </p:spPr>
        <p:txBody>
          <a:bodyPr vert="horz" lIns="0" tIns="0" rIns="91440" bIns="45720" rtlCol="0">
            <a:noAutofit/>
          </a:bodyPr>
          <a:lstStyle>
            <a:lvl1pPr>
              <a:buClrTx/>
              <a:defRPr lang="en-US" smtClean="0">
                <a:solidFill>
                  <a:srgbClr val="FFFFFF"/>
                </a:solidFill>
              </a:defRPr>
            </a:lvl1pPr>
            <a:lvl2pPr>
              <a:defRPr lang="en-US" smtClean="0">
                <a:solidFill>
                  <a:srgbClr val="FFFFFF"/>
                </a:solidFill>
              </a:defRPr>
            </a:lvl2pPr>
            <a:lvl3pPr>
              <a:defRPr lang="en-US" smtClean="0">
                <a:solidFill>
                  <a:srgbClr val="FFFFFF"/>
                </a:solidFill>
              </a:defRPr>
            </a:lvl3pPr>
            <a:lvl4pPr>
              <a:defRPr lang="en-US" smtClean="0">
                <a:solidFill>
                  <a:srgbClr val="FFFFFF"/>
                </a:solidFill>
              </a:defRPr>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4" name="Title 1"/>
          <p:cNvSpPr>
            <a:spLocks noGrp="1"/>
          </p:cNvSpPr>
          <p:nvPr>
            <p:ph type="title"/>
          </p:nvPr>
        </p:nvSpPr>
        <p:spPr>
          <a:xfrm>
            <a:off x="1470460" y="169881"/>
            <a:ext cx="9573685" cy="1016000"/>
          </a:xfrm>
          <a:prstGeom prst="rect">
            <a:avLst/>
          </a:prstGeom>
        </p:spPr>
        <p:txBody>
          <a:bodyPr/>
          <a:lstStyle>
            <a:lvl1pPr>
              <a:defRPr>
                <a:solidFill>
                  <a:schemeClr val="bg1"/>
                </a:solidFill>
              </a:defRPr>
            </a:lvl1pPr>
          </a:lstStyle>
          <a:p>
            <a:r>
              <a:rPr lang="en-US" dirty="0"/>
              <a:t>Click to edit Master title style</a:t>
            </a:r>
          </a:p>
        </p:txBody>
      </p:sp>
      <p:sp>
        <p:nvSpPr>
          <p:cNvPr id="25" name="Text Placeholder 10"/>
          <p:cNvSpPr>
            <a:spLocks noGrp="1"/>
          </p:cNvSpPr>
          <p:nvPr>
            <p:ph type="body" sz="quarter" idx="14" hasCustomPrompt="1"/>
          </p:nvPr>
        </p:nvSpPr>
        <p:spPr>
          <a:xfrm>
            <a:off x="1470459" y="1195843"/>
            <a:ext cx="9573684" cy="609600"/>
          </a:xfrm>
          <a:prstGeom prst="rect">
            <a:avLst/>
          </a:prstGeom>
        </p:spPr>
        <p:txBody>
          <a:bodyPr/>
          <a:lstStyle>
            <a:lvl1pPr marL="0" indent="0">
              <a:lnSpc>
                <a:spcPct val="85000"/>
              </a:lnSpc>
              <a:spcBef>
                <a:spcPts val="0"/>
              </a:spcBef>
              <a:buNone/>
              <a:defRPr sz="2667" spc="-107" baseline="0">
                <a:solidFill>
                  <a:srgbClr val="FFFFFF"/>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a:t>Slide Subtitle</a:t>
            </a:r>
          </a:p>
        </p:txBody>
      </p:sp>
      <p:sp>
        <p:nvSpPr>
          <p:cNvPr id="27" name="Footer Placeholder 7"/>
          <p:cNvSpPr>
            <a:spLocks noGrp="1"/>
          </p:cNvSpPr>
          <p:nvPr>
            <p:ph type="ftr" sz="quarter" idx="11"/>
          </p:nvPr>
        </p:nvSpPr>
        <p:spPr bwMode="gray">
          <a:xfrm>
            <a:off x="4658998" y="6376318"/>
            <a:ext cx="6412461" cy="321996"/>
          </a:xfrm>
          <a:prstGeom prst="rect">
            <a:avLst/>
          </a:prstGeom>
        </p:spPr>
        <p:txBody>
          <a:bodyPr/>
          <a:lstStyle>
            <a:lvl1pPr>
              <a:defRPr>
                <a:solidFill>
                  <a:schemeClr val="bg1"/>
                </a:solidFill>
              </a:defRPr>
            </a:lvl1pPr>
          </a:lstStyle>
          <a:p>
            <a:r>
              <a:rPr lang="en-US">
                <a:solidFill>
                  <a:prstClr val="white"/>
                </a:solidFill>
              </a:rPr>
              <a:t>Presentation or Section Title</a:t>
            </a:r>
          </a:p>
        </p:txBody>
      </p:sp>
      <p:sp>
        <p:nvSpPr>
          <p:cNvPr id="28" name="Slide Number Placeholder 8"/>
          <p:cNvSpPr>
            <a:spLocks noGrp="1"/>
          </p:cNvSpPr>
          <p:nvPr>
            <p:ph type="sldNum" sz="quarter" idx="12"/>
          </p:nvPr>
        </p:nvSpPr>
        <p:spPr bwMode="gray">
          <a:xfrm>
            <a:off x="11074399" y="6376319"/>
            <a:ext cx="462327" cy="308355"/>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01291" y="6356491"/>
            <a:ext cx="2286685" cy="341824"/>
          </a:xfrm>
          <a:prstGeom prst="rect">
            <a:avLst/>
          </a:prstGeom>
        </p:spPr>
      </p:pic>
    </p:spTree>
    <p:extLst>
      <p:ext uri="{BB962C8B-B14F-4D97-AF65-F5344CB8AC3E}">
        <p14:creationId xmlns:p14="http://schemas.microsoft.com/office/powerpoint/2010/main" val="5632252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4" name="Date Placeholder 11"/>
          <p:cNvSpPr>
            <a:spLocks noGrp="1"/>
          </p:cNvSpPr>
          <p:nvPr>
            <p:ph type="dt" sz="half" idx="14"/>
          </p:nvPr>
        </p:nvSpPr>
        <p:spPr>
          <a:xfrm>
            <a:off x="3133344" y="6436626"/>
            <a:ext cx="1133856" cy="224367"/>
          </a:xfrm>
          <a:prstGeom prst="rect">
            <a:avLst/>
          </a:prstGeom>
        </p:spPr>
        <p:txBody>
          <a:bodyPr/>
          <a:lstStyle/>
          <a:p>
            <a:fld id="{57DC2ABB-271A-4801-A47E-0BA288BAB40E}" type="datetime1">
              <a:rPr lang="en-US" smtClean="0"/>
              <a:t>7/27/2022</a:t>
            </a:fld>
            <a:endParaRPr lang="en-US" dirty="0"/>
          </a:p>
        </p:txBody>
      </p:sp>
      <p:sp>
        <p:nvSpPr>
          <p:cNvPr id="15" name="Footer Placeholder 12"/>
          <p:cNvSpPr>
            <a:spLocks noGrp="1"/>
          </p:cNvSpPr>
          <p:nvPr>
            <p:ph type="ftr" sz="quarter" idx="15"/>
          </p:nvPr>
        </p:nvSpPr>
        <p:spPr>
          <a:xfrm>
            <a:off x="4162659" y="6374244"/>
            <a:ext cx="6908800" cy="308355"/>
          </a:xfrm>
          <a:prstGeom prst="rect">
            <a:avLst/>
          </a:prstGeom>
        </p:spPr>
        <p:txBody>
          <a:bodyPr/>
          <a:lstStyle/>
          <a:p>
            <a:r>
              <a:rPr lang="en-US">
                <a:solidFill>
                  <a:srgbClr val="605F62"/>
                </a:solidFill>
              </a:rPr>
              <a:t>Presentation or Section Title</a:t>
            </a:r>
            <a:endParaRPr lang="en-US" dirty="0">
              <a:solidFill>
                <a:srgbClr val="605F62"/>
              </a:solidFill>
            </a:endParaRPr>
          </a:p>
        </p:txBody>
      </p:sp>
      <p:sp>
        <p:nvSpPr>
          <p:cNvPr id="16"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
        <p:nvSpPr>
          <p:cNvPr id="7" name="Title 1"/>
          <p:cNvSpPr>
            <a:spLocks noGrp="1"/>
          </p:cNvSpPr>
          <p:nvPr>
            <p:ph type="title"/>
          </p:nvPr>
        </p:nvSpPr>
        <p:spPr>
          <a:xfrm>
            <a:off x="1464743" y="169881"/>
            <a:ext cx="9573685" cy="1016000"/>
          </a:xfrm>
          <a:prstGeom prst="rect">
            <a:avLst/>
          </a:prstGeom>
        </p:spPr>
        <p:txBody>
          <a:bodyPr/>
          <a:lstStyle>
            <a:lvl1pPr>
              <a:defRPr/>
            </a:lvl1pPr>
          </a:lstStyle>
          <a:p>
            <a:r>
              <a:rPr lang="en-US" dirty="0"/>
              <a:t>Click to edit Master title style</a:t>
            </a:r>
          </a:p>
        </p:txBody>
      </p:sp>
      <p:sp>
        <p:nvSpPr>
          <p:cNvPr id="8" name="Text Placeholder 10"/>
          <p:cNvSpPr>
            <a:spLocks noGrp="1"/>
          </p:cNvSpPr>
          <p:nvPr>
            <p:ph type="body" sz="quarter" idx="13" hasCustomPrompt="1"/>
          </p:nvPr>
        </p:nvSpPr>
        <p:spPr>
          <a:xfrm>
            <a:off x="1464743" y="1195843"/>
            <a:ext cx="9573684" cy="609600"/>
          </a:xfrm>
          <a:prstGeom prst="rect">
            <a:avLst/>
          </a:prstGeom>
        </p:spPr>
        <p:txBody>
          <a:bodyPr/>
          <a:lstStyle>
            <a:lvl1pPr marL="0" indent="0">
              <a:lnSpc>
                <a:spcPct val="85000"/>
              </a:lnSpc>
              <a:spcBef>
                <a:spcPts val="0"/>
              </a:spcBef>
              <a:buNone/>
              <a:defRPr sz="2667" spc="-107" baseline="0">
                <a:solidFill>
                  <a:schemeClr val="accent2"/>
                </a:solidFill>
              </a:defRPr>
            </a:lvl1pPr>
            <a:lvl2pPr marL="275160" indent="0">
              <a:buNone/>
              <a:defRPr/>
            </a:lvl2pPr>
            <a:lvl3pPr marL="609585" indent="0">
              <a:buNone/>
              <a:defRPr/>
            </a:lvl3pPr>
            <a:lvl4pPr marL="842412" indent="0">
              <a:buNone/>
              <a:defRPr/>
            </a:lvl4pPr>
            <a:lvl5pPr marL="1073123" indent="0">
              <a:buNone/>
              <a:defRPr/>
            </a:lvl5pPr>
          </a:lstStyle>
          <a:p>
            <a:pPr lvl="0"/>
            <a:r>
              <a:rPr lang="en-US" dirty="0"/>
              <a:t>Slide Subtitle</a:t>
            </a:r>
          </a:p>
        </p:txBody>
      </p:sp>
    </p:spTree>
    <p:extLst>
      <p:ext uri="{BB962C8B-B14F-4D97-AF65-F5344CB8AC3E}">
        <p14:creationId xmlns:p14="http://schemas.microsoft.com/office/powerpoint/2010/main" val="11328166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6" name="Date Placeholder 11"/>
          <p:cNvSpPr>
            <a:spLocks noGrp="1"/>
          </p:cNvSpPr>
          <p:nvPr>
            <p:ph type="dt" sz="half" idx="14"/>
          </p:nvPr>
        </p:nvSpPr>
        <p:spPr>
          <a:xfrm>
            <a:off x="3594261" y="6436626"/>
            <a:ext cx="1133856" cy="224367"/>
          </a:xfrm>
          <a:prstGeom prst="rect">
            <a:avLst/>
          </a:prstGeom>
        </p:spPr>
        <p:txBody>
          <a:bodyPr/>
          <a:lstStyle/>
          <a:p>
            <a:fld id="{FB808D19-EB0A-46D2-902B-787A88F65429}" type="datetime1">
              <a:rPr lang="en-US" smtClean="0"/>
              <a:t>7/27/2022</a:t>
            </a:fld>
            <a:endParaRPr lang="en-US" dirty="0"/>
          </a:p>
        </p:txBody>
      </p:sp>
      <p:sp>
        <p:nvSpPr>
          <p:cNvPr id="7" name="Footer Placeholder 12"/>
          <p:cNvSpPr>
            <a:spLocks noGrp="1"/>
          </p:cNvSpPr>
          <p:nvPr>
            <p:ph type="ftr" sz="quarter" idx="15"/>
          </p:nvPr>
        </p:nvSpPr>
        <p:spPr>
          <a:xfrm>
            <a:off x="4162659" y="6374244"/>
            <a:ext cx="6908800" cy="308355"/>
          </a:xfrm>
          <a:prstGeom prst="rect">
            <a:avLst/>
          </a:prstGeom>
        </p:spPr>
        <p:txBody>
          <a:bodyPr/>
          <a:lstStyle/>
          <a:p>
            <a:r>
              <a:rPr lang="en-US">
                <a:solidFill>
                  <a:srgbClr val="605F62"/>
                </a:solidFill>
              </a:rPr>
              <a:t>Presentation or Section Title</a:t>
            </a:r>
            <a:endParaRPr lang="en-US" dirty="0">
              <a:solidFill>
                <a:srgbClr val="605F62"/>
              </a:solidFill>
            </a:endParaRPr>
          </a:p>
        </p:txBody>
      </p:sp>
      <p:sp>
        <p:nvSpPr>
          <p:cNvPr id="8"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3217" y="6328494"/>
            <a:ext cx="2384508" cy="452796"/>
          </a:xfrm>
          <a:prstGeom prst="rect">
            <a:avLst/>
          </a:prstGeom>
        </p:spPr>
      </p:pic>
    </p:spTree>
    <p:extLst>
      <p:ext uri="{BB962C8B-B14F-4D97-AF65-F5344CB8AC3E}">
        <p14:creationId xmlns:p14="http://schemas.microsoft.com/office/powerpoint/2010/main" val="1872140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lank No Logo">
    <p:spTree>
      <p:nvGrpSpPr>
        <p:cNvPr id="1" name=""/>
        <p:cNvGrpSpPr/>
        <p:nvPr/>
      </p:nvGrpSpPr>
      <p:grpSpPr>
        <a:xfrm>
          <a:off x="0" y="0"/>
          <a:ext cx="0" cy="0"/>
          <a:chOff x="0" y="0"/>
          <a:chExt cx="0" cy="0"/>
        </a:xfrm>
      </p:grpSpPr>
      <p:sp>
        <p:nvSpPr>
          <p:cNvPr id="6" name="Date Placeholder 11"/>
          <p:cNvSpPr>
            <a:spLocks noGrp="1"/>
          </p:cNvSpPr>
          <p:nvPr>
            <p:ph type="dt" sz="half" idx="14"/>
          </p:nvPr>
        </p:nvSpPr>
        <p:spPr>
          <a:xfrm>
            <a:off x="3133344" y="6436626"/>
            <a:ext cx="1133856" cy="224367"/>
          </a:xfrm>
          <a:prstGeom prst="rect">
            <a:avLst/>
          </a:prstGeom>
        </p:spPr>
        <p:txBody>
          <a:bodyPr/>
          <a:lstStyle/>
          <a:p>
            <a:fld id="{F0CDE434-2CDA-4AE1-82CD-7B6A55677061}" type="datetime1">
              <a:rPr lang="en-US" smtClean="0"/>
              <a:t>7/27/2022</a:t>
            </a:fld>
            <a:endParaRPr lang="en-US" dirty="0"/>
          </a:p>
        </p:txBody>
      </p:sp>
      <p:sp>
        <p:nvSpPr>
          <p:cNvPr id="7" name="Footer Placeholder 12"/>
          <p:cNvSpPr>
            <a:spLocks noGrp="1"/>
          </p:cNvSpPr>
          <p:nvPr>
            <p:ph type="ftr" sz="quarter" idx="15"/>
          </p:nvPr>
        </p:nvSpPr>
        <p:spPr>
          <a:xfrm>
            <a:off x="4162659" y="6374244"/>
            <a:ext cx="6908800" cy="308355"/>
          </a:xfrm>
          <a:prstGeom prst="rect">
            <a:avLst/>
          </a:prstGeom>
        </p:spPr>
        <p:txBody>
          <a:bodyPr/>
          <a:lstStyle/>
          <a:p>
            <a:r>
              <a:rPr lang="en-US" dirty="0">
                <a:solidFill>
                  <a:srgbClr val="605F62"/>
                </a:solidFill>
              </a:rPr>
              <a:t>Presentation or Section Title</a:t>
            </a:r>
          </a:p>
        </p:txBody>
      </p:sp>
      <p:sp>
        <p:nvSpPr>
          <p:cNvPr id="8" name="Slide Number Placeholder 13"/>
          <p:cNvSpPr>
            <a:spLocks noGrp="1"/>
          </p:cNvSpPr>
          <p:nvPr>
            <p:ph type="sldNum" sz="quarter" idx="16"/>
          </p:nvPr>
        </p:nvSpPr>
        <p:spPr>
          <a:xfrm>
            <a:off x="11074399" y="6374245"/>
            <a:ext cx="462327" cy="308355"/>
          </a:xfrm>
          <a:prstGeom prst="rect">
            <a:avLst/>
          </a:prstGeom>
        </p:spPr>
        <p:txBody>
          <a:body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37749295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gradFill flip="none" rotWithShape="1">
          <a:gsLst>
            <a:gs pos="0">
              <a:srgbClr val="514689"/>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4" name="Rectangle 6"/>
          <p:cNvSpPr/>
          <p:nvPr userDrawn="1"/>
        </p:nvSpPr>
        <p:spPr>
          <a:xfrm>
            <a:off x="1" y="-67715"/>
            <a:ext cx="4044076" cy="6998555"/>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2400" kern="1200" dirty="0">
                <a:solidFill>
                  <a:schemeClr val="tx2"/>
                </a:solidFill>
              </a:rPr>
              <a:t>            </a:t>
            </a:r>
          </a:p>
        </p:txBody>
      </p:sp>
      <p:sp>
        <p:nvSpPr>
          <p:cNvPr id="9" name="Date Placeholder 6"/>
          <p:cNvSpPr>
            <a:spLocks noGrp="1"/>
          </p:cNvSpPr>
          <p:nvPr>
            <p:ph type="dt" sz="half" idx="10"/>
          </p:nvPr>
        </p:nvSpPr>
        <p:spPr bwMode="gray">
          <a:xfrm>
            <a:off x="9141059" y="6044750"/>
            <a:ext cx="1930400" cy="224367"/>
          </a:xfrm>
          <a:prstGeom prst="rect">
            <a:avLst/>
          </a:prstGeom>
        </p:spPr>
        <p:txBody>
          <a:bodyPr/>
          <a:lstStyle>
            <a:lvl1pPr algn="r">
              <a:defRPr>
                <a:solidFill>
                  <a:schemeClr val="bg1"/>
                </a:solidFill>
              </a:defRPr>
            </a:lvl1pPr>
          </a:lstStyle>
          <a:p>
            <a:fld id="{B626E0D4-FA45-4C29-A7B1-1E6855E8EC99}" type="datetime1">
              <a:rPr lang="en-US" smtClean="0">
                <a:solidFill>
                  <a:prstClr val="white"/>
                </a:solidFill>
              </a:rPr>
              <a:t>7/27/2022</a:t>
            </a:fld>
            <a:endParaRPr lang="bg-BG" dirty="0">
              <a:solidFill>
                <a:prstClr val="white"/>
              </a:solidFill>
            </a:endParaRPr>
          </a:p>
        </p:txBody>
      </p:sp>
      <p:sp>
        <p:nvSpPr>
          <p:cNvPr id="10" name="Footer Placeholder 7"/>
          <p:cNvSpPr>
            <a:spLocks noGrp="1"/>
          </p:cNvSpPr>
          <p:nvPr>
            <p:ph type="ftr" sz="quarter" idx="11"/>
          </p:nvPr>
        </p:nvSpPr>
        <p:spPr bwMode="gray">
          <a:xfrm>
            <a:off x="4162659" y="6386280"/>
            <a:ext cx="6908800" cy="308355"/>
          </a:xfrm>
          <a:prstGeom prst="rect">
            <a:avLst/>
          </a:prstGeom>
        </p:spPr>
        <p:txBody>
          <a:bodyPr/>
          <a:lstStyle>
            <a:lvl1pPr>
              <a:defRPr>
                <a:solidFill>
                  <a:schemeClr val="bg1"/>
                </a:solidFill>
              </a:defRPr>
            </a:lvl1pPr>
          </a:lstStyle>
          <a:p>
            <a:r>
              <a:rPr lang="en-US">
                <a:solidFill>
                  <a:prstClr val="white"/>
                </a:solidFill>
              </a:rPr>
              <a:t>Presentation or Section Title</a:t>
            </a:r>
          </a:p>
        </p:txBody>
      </p:sp>
      <p:sp>
        <p:nvSpPr>
          <p:cNvPr id="11" name="Slide Number Placeholder 8"/>
          <p:cNvSpPr>
            <a:spLocks noGrp="1"/>
          </p:cNvSpPr>
          <p:nvPr>
            <p:ph type="sldNum" sz="quarter" idx="12"/>
          </p:nvPr>
        </p:nvSpPr>
        <p:spPr bwMode="gray">
          <a:xfrm>
            <a:off x="11074399" y="6376319"/>
            <a:ext cx="462327" cy="308355"/>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sp>
        <p:nvSpPr>
          <p:cNvPr id="16" name="Title 1"/>
          <p:cNvSpPr>
            <a:spLocks noGrp="1"/>
          </p:cNvSpPr>
          <p:nvPr>
            <p:ph type="ctrTitle" hasCustomPrompt="1"/>
          </p:nvPr>
        </p:nvSpPr>
        <p:spPr bwMode="gray">
          <a:xfrm>
            <a:off x="1429994" y="2757255"/>
            <a:ext cx="8996397" cy="1168439"/>
          </a:xfrm>
          <a:prstGeom prst="rect">
            <a:avLst/>
          </a:prstGeom>
        </p:spPr>
        <p:txBody>
          <a:bodyPr rIns="0" bIns="0" anchor="b" anchorCtr="0"/>
          <a:lstStyle>
            <a:lvl1pPr>
              <a:lnSpc>
                <a:spcPct val="90000"/>
              </a:lnSpc>
              <a:defRPr sz="5333" b="0">
                <a:solidFill>
                  <a:schemeClr val="bg1"/>
                </a:solidFill>
              </a:defRPr>
            </a:lvl1pPr>
          </a:lstStyle>
          <a:p>
            <a:r>
              <a:rPr lang="en-US" dirty="0"/>
              <a:t>Document Title</a:t>
            </a:r>
          </a:p>
        </p:txBody>
      </p:sp>
      <p:sp>
        <p:nvSpPr>
          <p:cNvPr id="17" name="Subtitle 2"/>
          <p:cNvSpPr>
            <a:spLocks noGrp="1"/>
          </p:cNvSpPr>
          <p:nvPr>
            <p:ph type="subTitle" idx="1" hasCustomPrompt="1"/>
          </p:nvPr>
        </p:nvSpPr>
        <p:spPr bwMode="gray">
          <a:xfrm>
            <a:off x="1468256" y="3993687"/>
            <a:ext cx="8966819" cy="914400"/>
          </a:xfrm>
          <a:prstGeom prst="rect">
            <a:avLst/>
          </a:prstGeom>
        </p:spPr>
        <p:txBody>
          <a:bodyPr/>
          <a:lstStyle>
            <a:lvl1pPr marL="0" indent="0" algn="l">
              <a:lnSpc>
                <a:spcPct val="90000"/>
              </a:lnSpc>
              <a:spcBef>
                <a:spcPts val="0"/>
              </a:spcBef>
              <a:buNone/>
              <a:defRPr sz="3200" baseline="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Secondary Document Title</a:t>
            </a:r>
          </a:p>
        </p:txBody>
      </p:sp>
      <p:pic>
        <p:nvPicPr>
          <p:cNvPr id="13" name="Picture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01291" y="6356491"/>
            <a:ext cx="2286685" cy="341824"/>
          </a:xfrm>
          <a:prstGeom prst="rect">
            <a:avLst/>
          </a:prstGeom>
        </p:spPr>
      </p:pic>
    </p:spTree>
    <p:extLst>
      <p:ext uri="{BB962C8B-B14F-4D97-AF65-F5344CB8AC3E}">
        <p14:creationId xmlns:p14="http://schemas.microsoft.com/office/powerpoint/2010/main" val="38056248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slideLayout" Target="../slideLayouts/slideLayout23.xml"/><Relationship Id="rId3" Type="http://schemas.openxmlformats.org/officeDocument/2006/relationships/slideLayout" Target="../slideLayouts/slideLayout8.xml"/><Relationship Id="rId21" Type="http://schemas.openxmlformats.org/officeDocument/2006/relationships/image" Target="../media/image1.emf"/><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0" Type="http://schemas.openxmlformats.org/officeDocument/2006/relationships/theme" Target="../theme/theme2.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19" Type="http://schemas.openxmlformats.org/officeDocument/2006/relationships/slideLayout" Target="../slideLayouts/slideLayout24.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 Id="rId22"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77155" y="622321"/>
            <a:ext cx="10837691" cy="1007968"/>
          </a:xfrm>
          <a:prstGeom prst="rect">
            <a:avLst/>
          </a:prstGeom>
        </p:spPr>
        <p:txBody>
          <a:bodyPr wrap="square" lIns="0" tIns="0" rIns="0" bIns="0">
            <a:spAutoFit/>
          </a:bodyPr>
          <a:lstStyle>
            <a:lvl1pPr>
              <a:defRPr sz="6550" b="0" i="0">
                <a:solidFill>
                  <a:schemeClr val="bg1"/>
                </a:solidFill>
                <a:latin typeface="Arial"/>
                <a:cs typeface="Arial"/>
              </a:defRPr>
            </a:lvl1pPr>
          </a:lstStyle>
          <a:p>
            <a:endParaRPr/>
          </a:p>
        </p:txBody>
      </p:sp>
      <p:sp>
        <p:nvSpPr>
          <p:cNvPr id="3" name="Holder 3"/>
          <p:cNvSpPr>
            <a:spLocks noGrp="1"/>
          </p:cNvSpPr>
          <p:nvPr>
            <p:ph type="body" idx="1"/>
          </p:nvPr>
        </p:nvSpPr>
        <p:spPr>
          <a:xfrm>
            <a:off x="609600" y="1577340"/>
            <a:ext cx="10972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r>
              <a:rPr lang="en-US"/>
              <a:t>Presentation or Section Title</a:t>
            </a:r>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01E5B25-4377-418E-AFA8-DAC491999B32}" type="datetime1">
              <a:rPr lang="en-US" smtClean="0"/>
              <a:t>7/27/2022</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070207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304815">
        <a:defRPr>
          <a:latin typeface="+mn-lt"/>
          <a:ea typeface="+mn-ea"/>
          <a:cs typeface="+mn-cs"/>
        </a:defRPr>
      </a:lvl2pPr>
      <a:lvl3pPr marL="609630">
        <a:defRPr>
          <a:latin typeface="+mn-lt"/>
          <a:ea typeface="+mn-ea"/>
          <a:cs typeface="+mn-cs"/>
        </a:defRPr>
      </a:lvl3pPr>
      <a:lvl4pPr marL="914446">
        <a:defRPr>
          <a:latin typeface="+mn-lt"/>
          <a:ea typeface="+mn-ea"/>
          <a:cs typeface="+mn-cs"/>
        </a:defRPr>
      </a:lvl4pPr>
      <a:lvl5pPr marL="1219261">
        <a:defRPr>
          <a:latin typeface="+mn-lt"/>
          <a:ea typeface="+mn-ea"/>
          <a:cs typeface="+mn-cs"/>
        </a:defRPr>
      </a:lvl5pPr>
      <a:lvl6pPr marL="1524076">
        <a:defRPr>
          <a:latin typeface="+mn-lt"/>
          <a:ea typeface="+mn-ea"/>
          <a:cs typeface="+mn-cs"/>
        </a:defRPr>
      </a:lvl6pPr>
      <a:lvl7pPr marL="1828891">
        <a:defRPr>
          <a:latin typeface="+mn-lt"/>
          <a:ea typeface="+mn-ea"/>
          <a:cs typeface="+mn-cs"/>
        </a:defRPr>
      </a:lvl7pPr>
      <a:lvl8pPr marL="2133707">
        <a:defRPr>
          <a:latin typeface="+mn-lt"/>
          <a:ea typeface="+mn-ea"/>
          <a:cs typeface="+mn-cs"/>
        </a:defRPr>
      </a:lvl8pPr>
      <a:lvl9pPr marL="2438522">
        <a:defRPr>
          <a:latin typeface="+mn-lt"/>
          <a:ea typeface="+mn-ea"/>
          <a:cs typeface="+mn-cs"/>
        </a:defRPr>
      </a:lvl9pPr>
    </p:bodyStyle>
    <p:otherStyle>
      <a:lvl1pPr marL="0">
        <a:defRPr>
          <a:latin typeface="+mn-lt"/>
          <a:ea typeface="+mn-ea"/>
          <a:cs typeface="+mn-cs"/>
        </a:defRPr>
      </a:lvl1pPr>
      <a:lvl2pPr marL="304815">
        <a:defRPr>
          <a:latin typeface="+mn-lt"/>
          <a:ea typeface="+mn-ea"/>
          <a:cs typeface="+mn-cs"/>
        </a:defRPr>
      </a:lvl2pPr>
      <a:lvl3pPr marL="609630">
        <a:defRPr>
          <a:latin typeface="+mn-lt"/>
          <a:ea typeface="+mn-ea"/>
          <a:cs typeface="+mn-cs"/>
        </a:defRPr>
      </a:lvl3pPr>
      <a:lvl4pPr marL="914446">
        <a:defRPr>
          <a:latin typeface="+mn-lt"/>
          <a:ea typeface="+mn-ea"/>
          <a:cs typeface="+mn-cs"/>
        </a:defRPr>
      </a:lvl4pPr>
      <a:lvl5pPr marL="1219261">
        <a:defRPr>
          <a:latin typeface="+mn-lt"/>
          <a:ea typeface="+mn-ea"/>
          <a:cs typeface="+mn-cs"/>
        </a:defRPr>
      </a:lvl5pPr>
      <a:lvl6pPr marL="1524076">
        <a:defRPr>
          <a:latin typeface="+mn-lt"/>
          <a:ea typeface="+mn-ea"/>
          <a:cs typeface="+mn-cs"/>
        </a:defRPr>
      </a:lvl6pPr>
      <a:lvl7pPr marL="1828891">
        <a:defRPr>
          <a:latin typeface="+mn-lt"/>
          <a:ea typeface="+mn-ea"/>
          <a:cs typeface="+mn-cs"/>
        </a:defRPr>
      </a:lvl7pPr>
      <a:lvl8pPr marL="2133707">
        <a:defRPr>
          <a:latin typeface="+mn-lt"/>
          <a:ea typeface="+mn-ea"/>
          <a:cs typeface="+mn-cs"/>
        </a:defRPr>
      </a:lvl8pPr>
      <a:lvl9pPr marL="2438522">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1467472" y="168284"/>
            <a:ext cx="9546576" cy="1016000"/>
          </a:xfrm>
          <a:prstGeom prst="rect">
            <a:avLst/>
          </a:prstGeom>
        </p:spPr>
        <p:txBody>
          <a:bodyPr vert="horz" lIns="0" tIns="0" rIns="91440" bIns="45720" rtlCol="0" anchor="b">
            <a:noAutofit/>
          </a:bodyPr>
          <a:lstStyle/>
          <a:p>
            <a:r>
              <a:rPr lang="en-US" dirty="0"/>
              <a:t>Click to edit Master title style</a:t>
            </a:r>
          </a:p>
        </p:txBody>
      </p:sp>
      <p:sp>
        <p:nvSpPr>
          <p:cNvPr id="15" name="Text Placeholder 2"/>
          <p:cNvSpPr>
            <a:spLocks noGrp="1"/>
          </p:cNvSpPr>
          <p:nvPr>
            <p:ph type="body" idx="1"/>
          </p:nvPr>
        </p:nvSpPr>
        <p:spPr>
          <a:xfrm>
            <a:off x="1243479" y="2033045"/>
            <a:ext cx="9800452" cy="3971939"/>
          </a:xfrm>
          <a:prstGeom prst="rect">
            <a:avLst/>
          </a:prstGeom>
        </p:spPr>
        <p:txBody>
          <a:bodyPr vert="horz" lIns="0" tIns="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Date Placeholder 3"/>
          <p:cNvSpPr>
            <a:spLocks noGrp="1"/>
          </p:cNvSpPr>
          <p:nvPr>
            <p:ph type="dt" sz="half" idx="2"/>
          </p:nvPr>
        </p:nvSpPr>
        <p:spPr>
          <a:xfrm>
            <a:off x="3675887" y="6445093"/>
            <a:ext cx="1133856" cy="224367"/>
          </a:xfrm>
          <a:prstGeom prst="rect">
            <a:avLst/>
          </a:prstGeom>
        </p:spPr>
        <p:txBody>
          <a:bodyPr vert="horz" wrap="none" lIns="0" tIns="0" rIns="0" bIns="0" rtlCol="0" anchor="b"/>
          <a:lstStyle>
            <a:lvl1pPr>
              <a:defRPr lang="en-US" sz="1067" smtClean="0"/>
            </a:lvl1pPr>
          </a:lstStyle>
          <a:p>
            <a:fld id="{6AE8991A-B804-4BF9-B5C1-32D9F279FFCA}" type="datetime1">
              <a:rPr lang="en-US" smtClean="0"/>
              <a:t>7/27/2022</a:t>
            </a:fld>
            <a:endParaRPr lang="en-US" dirty="0"/>
          </a:p>
        </p:txBody>
      </p:sp>
      <p:sp>
        <p:nvSpPr>
          <p:cNvPr id="17" name="Footer Placeholder 4"/>
          <p:cNvSpPr>
            <a:spLocks noGrp="1"/>
          </p:cNvSpPr>
          <p:nvPr>
            <p:ph type="ftr" sz="quarter" idx="3"/>
          </p:nvPr>
        </p:nvSpPr>
        <p:spPr>
          <a:xfrm>
            <a:off x="5157907" y="6382711"/>
            <a:ext cx="5913551" cy="308355"/>
          </a:xfrm>
          <a:prstGeom prst="rect">
            <a:avLst/>
          </a:prstGeom>
        </p:spPr>
        <p:txBody>
          <a:bodyPr vert="horz" lIns="0" tIns="0" rIns="0" bIns="0" rtlCol="0" anchor="b"/>
          <a:lstStyle>
            <a:lvl1pPr algn="r">
              <a:defRPr sz="1867">
                <a:solidFill>
                  <a:schemeClr val="tx1"/>
                </a:solidFill>
              </a:defRPr>
            </a:lvl1pPr>
          </a:lstStyle>
          <a:p>
            <a:r>
              <a:rPr lang="en-US">
                <a:solidFill>
                  <a:srgbClr val="605F62"/>
                </a:solidFill>
              </a:rPr>
              <a:t>Presentation or Section Title</a:t>
            </a:r>
            <a:endParaRPr lang="en-US" dirty="0">
              <a:solidFill>
                <a:srgbClr val="605F62"/>
              </a:solidFill>
            </a:endParaRPr>
          </a:p>
        </p:txBody>
      </p:sp>
      <p:sp>
        <p:nvSpPr>
          <p:cNvPr id="18" name="Slide Number Placeholder 5"/>
          <p:cNvSpPr>
            <a:spLocks noGrp="1"/>
          </p:cNvSpPr>
          <p:nvPr>
            <p:ph type="sldNum" sz="quarter" idx="4"/>
          </p:nvPr>
        </p:nvSpPr>
        <p:spPr>
          <a:xfrm>
            <a:off x="11074399" y="6382712"/>
            <a:ext cx="462327" cy="308355"/>
          </a:xfrm>
          <a:prstGeom prst="rect">
            <a:avLst/>
          </a:prstGeom>
        </p:spPr>
        <p:txBody>
          <a:bodyPr vert="horz" wrap="none" lIns="0" tIns="0" rIns="0" bIns="0" rtlCol="0" anchor="b"/>
          <a:lstStyle>
            <a:lvl1pPr algn="r">
              <a:defRPr sz="1867">
                <a:solidFill>
                  <a:schemeClr val="accent2"/>
                </a:solidFill>
              </a:defRPr>
            </a:lvl1pPr>
          </a:lstStyle>
          <a:p>
            <a:fld id="{0D558541-60C9-42A2-8392-FF12533A6B7A}" type="slidenum">
              <a:rPr lang="en-US" smtClean="0"/>
              <a:pPr/>
              <a:t>‹#›</a:t>
            </a:fld>
            <a:endParaRPr lang="en-US" dirty="0"/>
          </a:p>
        </p:txBody>
      </p:sp>
      <p:pic>
        <p:nvPicPr>
          <p:cNvPr id="4" name="Picture 3" descr="PPT-RGB-Shapes1.ai"/>
          <p:cNvPicPr>
            <a:picLocks noChangeAspect="1"/>
          </p:cNvPicPr>
          <p:nvPr userDrawn="1"/>
        </p:nvPicPr>
        <p:blipFill>
          <a:blip r:embed="rId21" cstate="email">
            <a:extLst>
              <a:ext uri="{28A0092B-C50C-407E-A947-70E740481C1C}">
                <a14:useLocalDpi xmlns:a14="http://schemas.microsoft.com/office/drawing/2010/main"/>
              </a:ext>
            </a:extLst>
          </a:blip>
          <a:stretch>
            <a:fillRect/>
          </a:stretch>
        </p:blipFill>
        <p:spPr>
          <a:xfrm>
            <a:off x="-440264" y="507101"/>
            <a:ext cx="2096163" cy="732972"/>
          </a:xfrm>
          <a:prstGeom prst="rect">
            <a:avLst/>
          </a:prstGeom>
        </p:spPr>
      </p:pic>
      <p:pic>
        <p:nvPicPr>
          <p:cNvPr id="5" name="Picture 4"/>
          <p:cNvPicPr>
            <a:picLocks noChangeAspect="1"/>
          </p:cNvPicPr>
          <p:nvPr userDrawn="1"/>
        </p:nvPicPr>
        <p:blipFill>
          <a:blip r:embed="rId22" cstate="email">
            <a:extLst>
              <a:ext uri="{28A0092B-C50C-407E-A947-70E740481C1C}">
                <a14:useLocalDpi xmlns:a14="http://schemas.microsoft.com/office/drawing/2010/main"/>
              </a:ext>
            </a:extLst>
          </a:blip>
          <a:stretch>
            <a:fillRect/>
          </a:stretch>
        </p:blipFill>
        <p:spPr>
          <a:xfrm>
            <a:off x="943217" y="6328494"/>
            <a:ext cx="2384508" cy="452796"/>
          </a:xfrm>
          <a:prstGeom prst="rect">
            <a:avLst/>
          </a:prstGeom>
        </p:spPr>
      </p:pic>
    </p:spTree>
    <p:extLst>
      <p:ext uri="{BB962C8B-B14F-4D97-AF65-F5344CB8AC3E}">
        <p14:creationId xmlns:p14="http://schemas.microsoft.com/office/powerpoint/2010/main" val="112616697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Lst>
  <p:hf hdr="0" ftr="0" dt="0"/>
  <p:txStyles>
    <p:titleStyle>
      <a:lvl1pPr algn="l" defTabSz="609585" rtl="0" eaLnBrk="1" latinLnBrk="0" hangingPunct="1">
        <a:lnSpc>
          <a:spcPct val="90000"/>
        </a:lnSpc>
        <a:spcBef>
          <a:spcPct val="0"/>
        </a:spcBef>
        <a:buNone/>
        <a:tabLst/>
        <a:defRPr sz="3733" kern="1200">
          <a:solidFill>
            <a:schemeClr val="tx2"/>
          </a:solidFill>
          <a:latin typeface="+mj-lt"/>
          <a:ea typeface="+mj-ea"/>
          <a:cs typeface="+mj-cs"/>
        </a:defRPr>
      </a:lvl1pPr>
    </p:titleStyle>
    <p:bodyStyle>
      <a:lvl1pPr marL="232828" indent="-232828" algn="l" defTabSz="609585" rtl="0" eaLnBrk="1" latinLnBrk="0" hangingPunct="1">
        <a:spcBef>
          <a:spcPct val="20000"/>
        </a:spcBef>
        <a:buClr>
          <a:schemeClr val="accent1"/>
        </a:buClr>
        <a:buFont typeface="Arial"/>
        <a:buChar char="•"/>
        <a:defRPr sz="2267" kern="1200">
          <a:solidFill>
            <a:schemeClr val="tx1"/>
          </a:solidFill>
          <a:latin typeface="+mn-lt"/>
          <a:ea typeface="+mn-ea"/>
          <a:cs typeface="+mn-cs"/>
        </a:defRPr>
      </a:lvl1pPr>
      <a:lvl2pPr marL="537620" indent="-304792" algn="l" defTabSz="609585" rtl="0" eaLnBrk="1" latinLnBrk="0" hangingPunct="1">
        <a:spcBef>
          <a:spcPct val="20000"/>
        </a:spcBef>
        <a:buSzPct val="80000"/>
        <a:buFont typeface="Lucida Grande"/>
        <a:buChar char="-"/>
        <a:defRPr sz="2267" kern="1200">
          <a:solidFill>
            <a:schemeClr val="tx1"/>
          </a:solidFill>
          <a:latin typeface="+mn-lt"/>
          <a:ea typeface="+mn-ea"/>
          <a:cs typeface="+mn-cs"/>
        </a:defRPr>
      </a:lvl2pPr>
      <a:lvl3pPr marL="840296" indent="-232828" algn="l" defTabSz="609585" rtl="0" eaLnBrk="1" latinLnBrk="0" hangingPunct="1">
        <a:spcBef>
          <a:spcPct val="20000"/>
        </a:spcBef>
        <a:buFont typeface="Arial"/>
        <a:buChar char="•"/>
        <a:defRPr sz="1867" kern="1200">
          <a:solidFill>
            <a:schemeClr val="tx1"/>
          </a:solidFill>
          <a:latin typeface="+mn-lt"/>
          <a:ea typeface="+mn-ea"/>
          <a:cs typeface="+mn-cs"/>
        </a:defRPr>
      </a:lvl3pPr>
      <a:lvl4pPr marL="1145089" indent="-234945" algn="l" defTabSz="609585" rtl="0" eaLnBrk="1" latinLnBrk="0" hangingPunct="1">
        <a:spcBef>
          <a:spcPct val="20000"/>
        </a:spcBef>
        <a:buFont typeface="Arial"/>
        <a:buChar char="•"/>
        <a:defRPr sz="1867" kern="1200">
          <a:solidFill>
            <a:schemeClr val="tx1"/>
          </a:solidFill>
          <a:latin typeface="+mn-lt"/>
          <a:ea typeface="+mn-ea"/>
          <a:cs typeface="+mn-cs"/>
        </a:defRPr>
      </a:lvl4pPr>
      <a:lvl5pPr marL="1367332" indent="-222245" algn="l" defTabSz="609585" rtl="0" eaLnBrk="1" latinLnBrk="0" hangingPunct="1">
        <a:spcBef>
          <a:spcPct val="20000"/>
        </a:spcBef>
        <a:buFont typeface="Arial"/>
        <a:buChar char="•"/>
        <a:defRPr sz="18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5.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8" Type="http://schemas.openxmlformats.org/officeDocument/2006/relationships/hyperlink" Target="https://support.microsoft.com/en-us/office/vlookup-function-0bbc8083-26fe-4963-8ab8-93a18ad188a1" TargetMode="External"/><Relationship Id="rId3" Type="http://schemas.openxmlformats.org/officeDocument/2006/relationships/hyperlink" Target="https://www.ablebits.com/office-addins-blog/2014/07/17/excel-vlookup-tutorial-beginner/" TargetMode="External"/><Relationship Id="rId7" Type="http://schemas.openxmlformats.org/officeDocument/2006/relationships/hyperlink" Target="http://doi.org/10.5281/zenodo.3954067" TargetMode="External"/><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hyperlink" Target="https://www.excelhow.net/how-to-remove-both-duplicate-rows-by-formula-in-excel.html" TargetMode="External"/><Relationship Id="rId5" Type="http://schemas.openxmlformats.org/officeDocument/2006/relationships/hyperlink" Target="https://guides.library.duke.edu/excel/cleaning" TargetMode="External"/><Relationship Id="rId10" Type="http://schemas.openxmlformats.org/officeDocument/2006/relationships/hyperlink" Target="https://data.nal.usda.gov/data-dictionary-blank-template" TargetMode="External"/><Relationship Id="rId4" Type="http://schemas.openxmlformats.org/officeDocument/2006/relationships/hyperlink" Target="https://learn.datacamp.com/courses/data-analysis-in-spreadsheets" TargetMode="External"/><Relationship Id="rId9" Type="http://schemas.openxmlformats.org/officeDocument/2006/relationships/hyperlink" Target="https://docs.google.com/presentation/d/1Cgqa-nFzCi6HoE46TwAKvtXGHDJndsFS8ZCYpMT1PhU/edit?usp=shar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3900" y="327660"/>
            <a:ext cx="10721339" cy="1353918"/>
          </a:xfrm>
          <a:prstGeom prst="rect">
            <a:avLst/>
          </a:prstGeom>
        </p:spPr>
        <p:txBody>
          <a:bodyPr vert="horz" wrap="square" lIns="0" tIns="9737" rIns="0" bIns="0" rtlCol="0">
            <a:spAutoFit/>
          </a:bodyPr>
          <a:lstStyle/>
          <a:p>
            <a:pPr algn="ctr"/>
            <a:r>
              <a:rPr lang="en-US" b="1" dirty="0">
                <a:solidFill>
                  <a:schemeClr val="tx1"/>
                </a:solidFill>
              </a:rPr>
              <a:t>Data Projects: Setup and Key Tips</a:t>
            </a:r>
            <a:br>
              <a:rPr lang="en-US" b="1" dirty="0">
                <a:solidFill>
                  <a:schemeClr val="tx1"/>
                </a:solidFill>
              </a:rPr>
            </a:br>
            <a:r>
              <a:rPr lang="en-US" b="1" dirty="0">
                <a:solidFill>
                  <a:schemeClr val="tx1"/>
                </a:solidFill>
              </a:rPr>
              <a:t>for Excel</a:t>
            </a:r>
            <a:endParaRPr lang="en-US" sz="3600" dirty="0">
              <a:solidFill>
                <a:schemeClr val="tx1"/>
              </a:solidFill>
            </a:endParaRPr>
          </a:p>
        </p:txBody>
      </p:sp>
      <p:sp>
        <p:nvSpPr>
          <p:cNvPr id="3" name="object 3"/>
          <p:cNvSpPr txBox="1"/>
          <p:nvPr/>
        </p:nvSpPr>
        <p:spPr>
          <a:xfrm>
            <a:off x="7447941" y="2234100"/>
            <a:ext cx="3605953" cy="815673"/>
          </a:xfrm>
          <a:prstGeom prst="rect">
            <a:avLst/>
          </a:prstGeom>
        </p:spPr>
        <p:txBody>
          <a:bodyPr vert="horz" wrap="square" lIns="0" tIns="25400" rIns="0" bIns="0" rtlCol="0">
            <a:spAutoFit/>
          </a:bodyPr>
          <a:lstStyle/>
          <a:p>
            <a:pPr marL="8467" marR="119809" lvl="0" indent="0" algn="ctr" defTabSz="609630" rtl="0" eaLnBrk="1" fontAlgn="auto" latinLnBrk="0" hangingPunct="1">
              <a:lnSpc>
                <a:spcPts val="3000"/>
              </a:lnSpc>
              <a:spcBef>
                <a:spcPts val="200"/>
              </a:spcBef>
              <a:spcAft>
                <a:spcPts val="0"/>
              </a:spcAft>
              <a:buClrTx/>
              <a:buSzTx/>
              <a:buFontTx/>
              <a:buNone/>
              <a:tabLst>
                <a:tab pos="853483" algn="l"/>
                <a:tab pos="955511" algn="l"/>
                <a:tab pos="2405923" algn="l"/>
              </a:tabLst>
              <a:defRPr/>
            </a:pPr>
            <a:r>
              <a:rPr kumimoji="0" lang="en-US" sz="2533" b="0" i="0" u="none" strike="noStrike" kern="1200" cap="none" spc="76" normalizeH="0" baseline="0" noProof="0" dirty="0">
                <a:ln>
                  <a:noFill/>
                </a:ln>
                <a:solidFill>
                  <a:prstClr val="black"/>
                </a:solidFill>
                <a:effectLst/>
                <a:uLnTx/>
                <a:uFillTx/>
                <a:latin typeface="Arial"/>
                <a:ea typeface="+mn-ea"/>
                <a:cs typeface="Arial"/>
              </a:rPr>
              <a:t>Sara Gonzales, MLIS</a:t>
            </a:r>
            <a:endParaRPr kumimoji="0" sz="2533" b="0" i="0" u="none" strike="noStrike" kern="1200" cap="none" spc="0" normalizeH="0" baseline="0" noProof="0" dirty="0">
              <a:ln>
                <a:noFill/>
              </a:ln>
              <a:solidFill>
                <a:prstClr val="black"/>
              </a:solidFill>
              <a:effectLst/>
              <a:uLnTx/>
              <a:uFillTx/>
              <a:latin typeface="Arial"/>
              <a:ea typeface="+mn-ea"/>
              <a:cs typeface="Arial"/>
            </a:endParaRPr>
          </a:p>
          <a:p>
            <a:pPr marL="8467" marR="3387" lvl="0" indent="0" algn="ctr" defTabSz="609630" rtl="0" eaLnBrk="1" fontAlgn="auto" latinLnBrk="0" hangingPunct="1">
              <a:lnSpc>
                <a:spcPct val="122500"/>
              </a:lnSpc>
              <a:spcBef>
                <a:spcPts val="747"/>
              </a:spcBef>
              <a:spcAft>
                <a:spcPts val="0"/>
              </a:spcAft>
              <a:buClrTx/>
              <a:buSzTx/>
              <a:buFontTx/>
              <a:buNone/>
              <a:tabLst/>
              <a:defRPr/>
            </a:pPr>
            <a:r>
              <a:rPr kumimoji="0" lang="en-US" sz="1667" b="0" i="0" u="none" strike="noStrike" kern="1200" cap="none" spc="-33" normalizeH="0" baseline="0" noProof="0" dirty="0">
                <a:ln>
                  <a:noFill/>
                </a:ln>
                <a:solidFill>
                  <a:prstClr val="black"/>
                </a:solidFill>
                <a:effectLst/>
                <a:uLnTx/>
                <a:uFillTx/>
                <a:latin typeface="Arial"/>
                <a:ea typeface="+mn-ea"/>
                <a:cs typeface="Arial"/>
              </a:rPr>
              <a:t>Data Librarian</a:t>
            </a:r>
            <a:endParaRPr kumimoji="0" sz="1667" b="0" i="0" u="none" strike="noStrike" kern="1200" cap="none" spc="0" normalizeH="0" baseline="0" noProof="0" dirty="0">
              <a:ln>
                <a:noFill/>
              </a:ln>
              <a:solidFill>
                <a:prstClr val="black"/>
              </a:solidFill>
              <a:effectLst/>
              <a:uLnTx/>
              <a:uFillTx/>
              <a:latin typeface="Arial"/>
              <a:ea typeface="+mn-ea"/>
              <a:cs typeface="Arial"/>
            </a:endParaRPr>
          </a:p>
        </p:txBody>
      </p:sp>
      <p:sp>
        <p:nvSpPr>
          <p:cNvPr id="5" name="object 5"/>
          <p:cNvSpPr txBox="1"/>
          <p:nvPr/>
        </p:nvSpPr>
        <p:spPr>
          <a:xfrm>
            <a:off x="7034801" y="3232921"/>
            <a:ext cx="5261838" cy="410369"/>
          </a:xfrm>
          <a:prstGeom prst="rect">
            <a:avLst/>
          </a:prstGeom>
        </p:spPr>
        <p:txBody>
          <a:bodyPr vert="horz" wrap="square" lIns="0" tIns="25400" rIns="0" bIns="0" rtlCol="0">
            <a:spAutoFit/>
          </a:bodyPr>
          <a:lstStyle/>
          <a:p>
            <a:pPr marL="8467" marR="954241" lvl="0" indent="0" algn="ctr" defTabSz="609630" rtl="0" eaLnBrk="1" fontAlgn="auto" latinLnBrk="0" hangingPunct="1">
              <a:lnSpc>
                <a:spcPts val="3000"/>
              </a:lnSpc>
              <a:spcBef>
                <a:spcPts val="200"/>
              </a:spcBef>
              <a:spcAft>
                <a:spcPts val="0"/>
              </a:spcAft>
              <a:buClrTx/>
              <a:buSzTx/>
              <a:buFontTx/>
              <a:buNone/>
              <a:tabLst>
                <a:tab pos="1705695" algn="l"/>
              </a:tabLst>
              <a:defRPr/>
            </a:pPr>
            <a:r>
              <a:rPr kumimoji="0" lang="en-US" sz="1667" b="0" i="0" u="none" strike="noStrike" kern="1200" cap="none" spc="-67" normalizeH="0" baseline="0" noProof="0" dirty="0" err="1">
                <a:ln>
                  <a:noFill/>
                </a:ln>
                <a:solidFill>
                  <a:prstClr val="black"/>
                </a:solidFill>
                <a:effectLst/>
                <a:uLnTx/>
                <a:uFillTx/>
                <a:latin typeface="Arial"/>
                <a:ea typeface="+mn-ea"/>
                <a:cs typeface="Arial"/>
              </a:rPr>
              <a:t>Galter</a:t>
            </a:r>
            <a:r>
              <a:rPr kumimoji="0" lang="en-US" sz="1667" b="0" i="0" u="none" strike="noStrike" kern="1200" cap="none" spc="-67" normalizeH="0" baseline="0" noProof="0" dirty="0">
                <a:ln>
                  <a:noFill/>
                </a:ln>
                <a:solidFill>
                  <a:prstClr val="black"/>
                </a:solidFill>
                <a:effectLst/>
                <a:uLnTx/>
                <a:uFillTx/>
                <a:latin typeface="Arial"/>
                <a:ea typeface="+mn-ea"/>
                <a:cs typeface="Arial"/>
              </a:rPr>
              <a:t> Health Sciences Library &amp; Learning Center</a:t>
            </a:r>
            <a:endParaRPr kumimoji="0" sz="1667" b="0" i="0" u="none" strike="noStrike" kern="1200" cap="none" spc="-67" normalizeH="0" baseline="0" noProof="0" dirty="0">
              <a:ln>
                <a:noFill/>
              </a:ln>
              <a:solidFill>
                <a:prstClr val="black"/>
              </a:solidFill>
              <a:effectLst/>
              <a:uLnTx/>
              <a:uFillTx/>
              <a:latin typeface="Arial"/>
              <a:ea typeface="+mn-ea"/>
              <a:cs typeface="Arial"/>
            </a:endParaRPr>
          </a:p>
        </p:txBody>
      </p:sp>
      <p:sp>
        <p:nvSpPr>
          <p:cNvPr id="12" name="TextBox 11"/>
          <p:cNvSpPr txBox="1"/>
          <p:nvPr/>
        </p:nvSpPr>
        <p:spPr>
          <a:xfrm>
            <a:off x="6649059" y="4044534"/>
            <a:ext cx="60198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33" normalizeH="0" baseline="0" noProof="0" dirty="0">
                <a:ln>
                  <a:noFill/>
                </a:ln>
                <a:solidFill>
                  <a:prstClr val="black"/>
                </a:solidFill>
                <a:effectLst/>
                <a:uLnTx/>
                <a:uFillTx/>
                <a:latin typeface="Arial"/>
                <a:ea typeface="+mn-ea"/>
                <a:cs typeface="Arial"/>
              </a:rPr>
              <a:t>Northwestern University Feinberg School of Medicine</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Box 3"/>
          <p:cNvSpPr txBox="1"/>
          <p:nvPr/>
        </p:nvSpPr>
        <p:spPr>
          <a:xfrm>
            <a:off x="7034801" y="5793475"/>
            <a:ext cx="4682037"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Calibri"/>
                <a:ea typeface="+mn-ea"/>
                <a:cs typeface="+mn-cs"/>
              </a:rPr>
              <a:t>Disclaimer: </a:t>
            </a:r>
            <a:r>
              <a:rPr kumimoji="0" lang="en-US" sz="1400" b="0" i="1" u="none" strike="noStrike" kern="1200" cap="none" spc="0" normalizeH="0" baseline="0" noProof="0" dirty="0">
                <a:ln>
                  <a:noFill/>
                </a:ln>
                <a:solidFill>
                  <a:prstClr val="black"/>
                </a:solidFill>
                <a:effectLst/>
                <a:uLnTx/>
                <a:uFillTx/>
                <a:latin typeface="Calibri"/>
                <a:ea typeface="+mn-ea"/>
                <a:cs typeface="+mn-cs"/>
              </a:rPr>
              <a:t>This class is not a general Excel class, but rather a specialized application of Excel. </a:t>
            </a:r>
            <a:r>
              <a:rPr kumimoji="0" lang="en-US" sz="1400" b="0" i="1" u="none" strike="noStrike" kern="1200" cap="none" spc="0" normalizeH="0" baseline="0" noProof="0" dirty="0" err="1">
                <a:ln>
                  <a:noFill/>
                </a:ln>
                <a:solidFill>
                  <a:prstClr val="black"/>
                </a:solidFill>
                <a:effectLst/>
                <a:uLnTx/>
                <a:uFillTx/>
                <a:latin typeface="Calibri"/>
                <a:ea typeface="+mn-ea"/>
                <a:cs typeface="+mn-cs"/>
              </a:rPr>
              <a:t>Galter</a:t>
            </a:r>
            <a:r>
              <a:rPr kumimoji="0" lang="en-US" sz="1400" b="0" i="1" u="none" strike="noStrike" kern="1200" cap="none" spc="0" normalizeH="0" baseline="0" noProof="0" dirty="0">
                <a:ln>
                  <a:noFill/>
                </a:ln>
                <a:solidFill>
                  <a:prstClr val="black"/>
                </a:solidFill>
                <a:effectLst/>
                <a:uLnTx/>
                <a:uFillTx/>
                <a:latin typeface="Calibri"/>
                <a:ea typeface="+mn-ea"/>
                <a:cs typeface="+mn-cs"/>
              </a:rPr>
              <a:t> Health Sciences Library &amp; Learning Center does not provide technical support for any Microsoft Products.</a:t>
            </a:r>
          </a:p>
        </p:txBody>
      </p:sp>
      <p:pic>
        <p:nvPicPr>
          <p:cNvPr id="7" name="Picture 6">
            <a:extLs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1060" y="2162271"/>
            <a:ext cx="5950683" cy="4347711"/>
          </a:xfrm>
          <a:prstGeom prst="rect">
            <a:avLst/>
          </a:prstGeom>
        </p:spPr>
      </p:pic>
    </p:spTree>
    <p:extLst>
      <p:ext uri="{BB962C8B-B14F-4D97-AF65-F5344CB8AC3E}">
        <p14:creationId xmlns:p14="http://schemas.microsoft.com/office/powerpoint/2010/main" val="3243531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Setup Step 1: Make a second copy of your file</a:t>
            </a:r>
          </a:p>
        </p:txBody>
      </p:sp>
      <p:sp>
        <p:nvSpPr>
          <p:cNvPr id="13" name="TextBox 12"/>
          <p:cNvSpPr txBox="1"/>
          <p:nvPr/>
        </p:nvSpPr>
        <p:spPr>
          <a:xfrm>
            <a:off x="775412" y="1694641"/>
            <a:ext cx="7010051" cy="3693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54585A"/>
                </a:solidFill>
                <a:latin typeface="Calibri"/>
              </a:rPr>
              <a:t>To avoid over-writing the original or raw data file, make a copy before beginning data wrangling, cleaning, or analysis.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54585A"/>
              </a:solidFill>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54585A"/>
                </a:solidFill>
                <a:latin typeface="Calibri"/>
              </a:rPr>
              <a:t>It may be helpful to lock or password-protect the original data file.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54585A"/>
              </a:solidFill>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54585A"/>
                </a:solidFill>
                <a:latin typeface="Calibri"/>
              </a:rPr>
              <a:t>Make the name of the new file something that conveys its status as a data analysis file. </a:t>
            </a:r>
            <a:endParaRPr kumimoji="0" lang="en-US" sz="2400" i="0" u="none" strike="noStrike" kern="1200" cap="none" spc="0" normalizeH="0" baseline="0" noProof="0" dirty="0">
              <a:ln>
                <a:noFill/>
              </a:ln>
              <a:solidFill>
                <a:srgbClr val="54585A"/>
              </a:solidFill>
              <a:effectLst/>
              <a:uLnTx/>
              <a:uFillTx/>
              <a:latin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54585A"/>
              </a:solidFill>
              <a:effectLst/>
              <a:uLnTx/>
              <a:uFillTx/>
              <a:latin typeface="Calibri"/>
              <a:ea typeface="+mn-ea"/>
              <a:cs typeface="+mn-cs"/>
            </a:endParaRPr>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81088" y="1185881"/>
            <a:ext cx="3901778" cy="3901778"/>
          </a:xfrm>
          <a:prstGeom prst="rect">
            <a:avLst/>
          </a:prstGeom>
        </p:spPr>
      </p:pic>
      <p:sp>
        <p:nvSpPr>
          <p:cNvPr id="4" name="Slide Number Placeholder 3"/>
          <p:cNvSpPr>
            <a:spLocks noGrp="1"/>
          </p:cNvSpPr>
          <p:nvPr>
            <p:ph type="sldNum" sz="quarter" idx="16"/>
          </p:nvPr>
        </p:nvSpPr>
        <p:spPr/>
        <p:txBody>
          <a:bodyPr/>
          <a:lstStyle/>
          <a:p>
            <a:fld id="{0D558541-60C9-42A2-8392-FF12533A6B7A}" type="slidenum">
              <a:rPr lang="en-US" smtClean="0"/>
              <a:pPr/>
              <a:t>2</a:t>
            </a:fld>
            <a:endParaRPr lang="en-US" dirty="0"/>
          </a:p>
        </p:txBody>
      </p:sp>
    </p:spTree>
    <p:extLst>
      <p:ext uri="{BB962C8B-B14F-4D97-AF65-F5344CB8AC3E}">
        <p14:creationId xmlns:p14="http://schemas.microsoft.com/office/powerpoint/2010/main" val="1104253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4743" y="458278"/>
            <a:ext cx="10248286" cy="623098"/>
          </a:xfrm>
        </p:spPr>
        <p:txBody>
          <a:bodyPr/>
          <a:lstStyle/>
          <a:p>
            <a:r>
              <a:rPr lang="en-US" dirty="0"/>
              <a:t>Setup Step 2: Variable naming and documentation</a:t>
            </a:r>
          </a:p>
        </p:txBody>
      </p:sp>
      <p:sp>
        <p:nvSpPr>
          <p:cNvPr id="13" name="TextBox 12"/>
          <p:cNvSpPr txBox="1"/>
          <p:nvPr/>
        </p:nvSpPr>
        <p:spPr>
          <a:xfrm>
            <a:off x="5128549" y="1199245"/>
            <a:ext cx="1655428" cy="1077218"/>
          </a:xfrm>
          <a:prstGeom prst="rect">
            <a:avLst/>
          </a:prstGeom>
          <a:noFill/>
          <a:ln w="25400">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noProof="0" dirty="0">
                <a:solidFill>
                  <a:srgbClr val="54585A"/>
                </a:solidFill>
                <a:latin typeface="Calibri"/>
              </a:rPr>
              <a:t>All variable name elements separated with underscores</a:t>
            </a:r>
            <a:endParaRPr kumimoji="0" lang="en-US" sz="1600" b="0" i="0" u="none" strike="noStrike" kern="1200" cap="none" spc="0" normalizeH="0" baseline="0" noProof="0" dirty="0">
              <a:ln>
                <a:noFill/>
              </a:ln>
              <a:solidFill>
                <a:srgbClr val="54585A"/>
              </a:solidFill>
              <a:effectLst/>
              <a:uLnTx/>
              <a:uFillTx/>
              <a:latin typeface="Calibri"/>
            </a:endParaRP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4502" y="1184328"/>
            <a:ext cx="4778154" cy="1684166"/>
          </a:xfrm>
          <a:prstGeom prst="rect">
            <a:avLst/>
          </a:prstGeom>
        </p:spPr>
      </p:pic>
      <p:pic>
        <p:nvPicPr>
          <p:cNvPr id="5" name="Picture 4">
            <a:extLs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40468" y="2587629"/>
            <a:ext cx="4793395" cy="1653683"/>
          </a:xfrm>
          <a:prstGeom prst="rect">
            <a:avLst/>
          </a:prstGeom>
        </p:spPr>
      </p:pic>
      <p:sp>
        <p:nvSpPr>
          <p:cNvPr id="6" name="Oval 5">
            <a:extLst>
              <a:ext uri="{C183D7F6-B498-43B3-948B-1728B52AA6E4}">
                <adec:decorative xmlns:adec="http://schemas.microsoft.com/office/drawing/2017/decorative" val="1"/>
              </a:ext>
            </a:extLst>
          </p:cNvPr>
          <p:cNvSpPr/>
          <p:nvPr/>
        </p:nvSpPr>
        <p:spPr>
          <a:xfrm>
            <a:off x="2769326" y="1383778"/>
            <a:ext cx="400594" cy="392764"/>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a:extLst>
              <a:ext uri="{C183D7F6-B498-43B3-948B-1728B52AA6E4}">
                <adec:decorative xmlns:adec="http://schemas.microsoft.com/office/drawing/2017/decorative" val="1"/>
              </a:ext>
            </a:extLst>
          </p:cNvPr>
          <p:cNvSpPr/>
          <p:nvPr/>
        </p:nvSpPr>
        <p:spPr>
          <a:xfrm>
            <a:off x="3850991" y="1373870"/>
            <a:ext cx="400594" cy="392764"/>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Arrow Connector 8">
            <a:extLst>
              <a:ext uri="{C183D7F6-B498-43B3-948B-1728B52AA6E4}">
                <adec:decorative xmlns:adec="http://schemas.microsoft.com/office/drawing/2017/decorative" val="1"/>
              </a:ext>
            </a:extLst>
          </p:cNvPr>
          <p:cNvCxnSpPr/>
          <p:nvPr/>
        </p:nvCxnSpPr>
        <p:spPr>
          <a:xfrm>
            <a:off x="4967492" y="2246675"/>
            <a:ext cx="0" cy="699326"/>
          </a:xfrm>
          <a:prstGeom prst="straightConnector1">
            <a:avLst/>
          </a:prstGeom>
          <a:ln w="38100">
            <a:tailEnd type="triangle"/>
          </a:ln>
        </p:spPr>
        <p:style>
          <a:lnRef idx="2">
            <a:schemeClr val="accent6"/>
          </a:lnRef>
          <a:fillRef idx="0">
            <a:schemeClr val="accent6"/>
          </a:fillRef>
          <a:effectRef idx="1">
            <a:schemeClr val="accent6"/>
          </a:effectRef>
          <a:fontRef idx="minor">
            <a:schemeClr val="tx1"/>
          </a:fontRef>
        </p:style>
      </p:cxnSp>
      <p:cxnSp>
        <p:nvCxnSpPr>
          <p:cNvPr id="15" name="Straight Arrow Connector 14">
            <a:extLst>
              <a:ext uri="{C183D7F6-B498-43B3-948B-1728B52AA6E4}">
                <adec:decorative xmlns:adec="http://schemas.microsoft.com/office/drawing/2017/decorative" val="1"/>
              </a:ext>
            </a:extLst>
          </p:cNvPr>
          <p:cNvCxnSpPr/>
          <p:nvPr/>
        </p:nvCxnSpPr>
        <p:spPr>
          <a:xfrm>
            <a:off x="5998780" y="2285020"/>
            <a:ext cx="0" cy="699326"/>
          </a:xfrm>
          <a:prstGeom prst="straightConnector1">
            <a:avLst/>
          </a:prstGeom>
          <a:ln w="38100">
            <a:tailEnd type="triangle"/>
          </a:ln>
        </p:spPr>
        <p:style>
          <a:lnRef idx="2">
            <a:schemeClr val="accent6"/>
          </a:lnRef>
          <a:fillRef idx="0">
            <a:schemeClr val="accent6"/>
          </a:fillRef>
          <a:effectRef idx="1">
            <a:schemeClr val="accent6"/>
          </a:effectRef>
          <a:fontRef idx="minor">
            <a:schemeClr val="tx1"/>
          </a:fontRef>
        </p:style>
      </p:cxnSp>
      <p:pic>
        <p:nvPicPr>
          <p:cNvPr id="16" name="Picture 15">
            <a:extLs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9256" y="4422765"/>
            <a:ext cx="8245555" cy="2331922"/>
          </a:xfrm>
          <a:prstGeom prst="rect">
            <a:avLst/>
          </a:prstGeom>
          <a:ln w="22225">
            <a:solidFill>
              <a:schemeClr val="tx1"/>
            </a:solidFill>
          </a:ln>
        </p:spPr>
      </p:pic>
      <p:sp>
        <p:nvSpPr>
          <p:cNvPr id="17" name="TextBox 16"/>
          <p:cNvSpPr txBox="1"/>
          <p:nvPr/>
        </p:nvSpPr>
        <p:spPr>
          <a:xfrm>
            <a:off x="8188277" y="1373870"/>
            <a:ext cx="3942767" cy="4893647"/>
          </a:xfrm>
          <a:prstGeom prst="rect">
            <a:avLst/>
          </a:prstGeom>
          <a:noFill/>
        </p:spPr>
        <p:txBody>
          <a:bodyPr wrap="square" rtlCol="0">
            <a:spAutoFit/>
          </a:bodyPr>
          <a:lstStyle/>
          <a:p>
            <a:pPr marL="285750" indent="-285750">
              <a:buFont typeface="Arial" panose="020B0604020202020204" pitchFamily="34" charset="0"/>
              <a:buChar char="•"/>
            </a:pPr>
            <a:r>
              <a:rPr lang="en-US" sz="2400" dirty="0"/>
              <a:t>Name variables/column headers using a consistent </a:t>
            </a:r>
            <a:r>
              <a:rPr lang="en-US" sz="2400" b="1" dirty="0"/>
              <a:t>naming convention</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2400" dirty="0"/>
              <a:t>Create a </a:t>
            </a:r>
            <a:r>
              <a:rPr lang="en-US" sz="2400" b="1" dirty="0"/>
              <a:t>data dictionary</a:t>
            </a:r>
            <a:r>
              <a:rPr lang="en-US" sz="2400" dirty="0"/>
              <a:t>: define all your variables and describe their key characteristics</a:t>
            </a:r>
          </a:p>
          <a:p>
            <a:pPr marL="742950" lvl="1" indent="-285750">
              <a:buFont typeface="Arial" panose="020B0604020202020204" pitchFamily="34" charset="0"/>
              <a:buChar char="•"/>
            </a:pPr>
            <a:r>
              <a:rPr lang="en-US" sz="2400" dirty="0"/>
              <a:t>Human-readable name</a:t>
            </a:r>
          </a:p>
          <a:p>
            <a:pPr marL="742950" lvl="1" indent="-285750">
              <a:buFont typeface="Arial" panose="020B0604020202020204" pitchFamily="34" charset="0"/>
              <a:buChar char="•"/>
            </a:pPr>
            <a:r>
              <a:rPr lang="en-US" sz="2400" dirty="0"/>
              <a:t>“Coded” name</a:t>
            </a:r>
          </a:p>
          <a:p>
            <a:pPr marL="742950" lvl="1" indent="-285750">
              <a:buFont typeface="Arial" panose="020B0604020202020204" pitchFamily="34" charset="0"/>
              <a:buChar char="•"/>
            </a:pPr>
            <a:r>
              <a:rPr lang="en-US" sz="2400" dirty="0"/>
              <a:t>Data type</a:t>
            </a:r>
          </a:p>
          <a:p>
            <a:pPr marL="742950" lvl="1" indent="-285750">
              <a:buFont typeface="Arial" panose="020B0604020202020204" pitchFamily="34" charset="0"/>
              <a:buChar char="•"/>
            </a:pPr>
            <a:r>
              <a:rPr lang="en-US" sz="2400" dirty="0"/>
              <a:t>Allowable values</a:t>
            </a:r>
          </a:p>
          <a:p>
            <a:pPr marL="742950" lvl="1" indent="-285750">
              <a:buFont typeface="Arial" panose="020B0604020202020204" pitchFamily="34" charset="0"/>
              <a:buChar char="•"/>
            </a:pPr>
            <a:r>
              <a:rPr lang="en-US" sz="2400" dirty="0"/>
              <a:t>Accepts null value</a:t>
            </a:r>
          </a:p>
        </p:txBody>
      </p:sp>
      <p:sp>
        <p:nvSpPr>
          <p:cNvPr id="3" name="Slide Number Placeholder 2"/>
          <p:cNvSpPr>
            <a:spLocks noGrp="1"/>
          </p:cNvSpPr>
          <p:nvPr>
            <p:ph type="sldNum" sz="quarter" idx="16"/>
          </p:nvPr>
        </p:nvSpPr>
        <p:spPr/>
        <p:txBody>
          <a:bodyPr/>
          <a:lstStyle/>
          <a:p>
            <a:fld id="{0D558541-60C9-42A2-8392-FF12533A6B7A}" type="slidenum">
              <a:rPr lang="en-US" smtClean="0"/>
              <a:pPr/>
              <a:t>3</a:t>
            </a:fld>
            <a:endParaRPr lang="en-US" dirty="0"/>
          </a:p>
        </p:txBody>
      </p:sp>
    </p:spTree>
    <p:extLst>
      <p:ext uri="{BB962C8B-B14F-4D97-AF65-F5344CB8AC3E}">
        <p14:creationId xmlns:p14="http://schemas.microsoft.com/office/powerpoint/2010/main" val="1412301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Documentation, continued</a:t>
            </a:r>
          </a:p>
        </p:txBody>
      </p:sp>
      <p:sp>
        <p:nvSpPr>
          <p:cNvPr id="13" name="TextBox 12"/>
          <p:cNvSpPr txBox="1"/>
          <p:nvPr/>
        </p:nvSpPr>
        <p:spPr>
          <a:xfrm>
            <a:off x="7969540" y="784232"/>
            <a:ext cx="4096333" cy="56323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rgbClr val="54585A"/>
                </a:solidFill>
                <a:latin typeface="Calibri"/>
              </a:rPr>
              <a:t>Notes Tab</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54585A"/>
              </a:solidFill>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54585A"/>
                </a:solidFill>
                <a:latin typeface="Calibri"/>
              </a:rPr>
              <a:t>When cleaning data in Excel, there is no automatic capture of the changes one has made to the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54585A"/>
              </a:solidFill>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54585A"/>
                </a:solidFill>
                <a:latin typeface="Calibri"/>
              </a:rPr>
              <a:t>Keeping track of the changes is highly recommended for reproducibility.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54585A"/>
              </a:solidFill>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54585A"/>
                </a:solidFill>
                <a:latin typeface="Calibri"/>
              </a:rPr>
              <a:t>Creating a new worksheet called “Notes” in the same spreadsheet provides a space to record all the changes made. </a:t>
            </a:r>
            <a:endParaRPr kumimoji="0" lang="en-US" sz="2400" i="0" u="none" strike="noStrike" kern="1200" cap="none" spc="0" normalizeH="0" baseline="0" noProof="0" dirty="0">
              <a:ln>
                <a:noFill/>
              </a:ln>
              <a:solidFill>
                <a:srgbClr val="54585A"/>
              </a:solidFill>
              <a:effectLst/>
              <a:uLnTx/>
              <a:uFillTx/>
              <a:latin typeface="Calibri"/>
            </a:endParaRP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10607" y="2110797"/>
            <a:ext cx="7643212" cy="3491222"/>
          </a:xfrm>
          <a:prstGeom prst="rect">
            <a:avLst/>
          </a:prstGeom>
          <a:ln>
            <a:solidFill>
              <a:schemeClr val="tx1"/>
            </a:solidFill>
          </a:ln>
        </p:spPr>
      </p:pic>
      <p:sp>
        <p:nvSpPr>
          <p:cNvPr id="7" name="Oval 6">
            <a:extLst>
              <a:ext uri="{C183D7F6-B498-43B3-948B-1728B52AA6E4}">
                <adec:decorative xmlns:adec="http://schemas.microsoft.com/office/drawing/2017/decorative" val="1"/>
              </a:ext>
            </a:extLst>
          </p:cNvPr>
          <p:cNvSpPr/>
          <p:nvPr/>
        </p:nvSpPr>
        <p:spPr>
          <a:xfrm>
            <a:off x="1713188" y="5230275"/>
            <a:ext cx="840828" cy="392764"/>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6"/>
          </p:nvPr>
        </p:nvSpPr>
        <p:spPr/>
        <p:txBody>
          <a:bodyPr/>
          <a:lstStyle/>
          <a:p>
            <a:fld id="{0D558541-60C9-42A2-8392-FF12533A6B7A}" type="slidenum">
              <a:rPr lang="en-US" smtClean="0"/>
              <a:pPr/>
              <a:t>4</a:t>
            </a:fld>
            <a:endParaRPr lang="en-US" dirty="0"/>
          </a:p>
        </p:txBody>
      </p:sp>
    </p:spTree>
    <p:extLst>
      <p:ext uri="{BB962C8B-B14F-4D97-AF65-F5344CB8AC3E}">
        <p14:creationId xmlns:p14="http://schemas.microsoft.com/office/powerpoint/2010/main" val="2565282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9909" y="281429"/>
            <a:ext cx="9573685" cy="666358"/>
          </a:xfrm>
        </p:spPr>
        <p:txBody>
          <a:bodyPr/>
          <a:lstStyle/>
          <a:p>
            <a:r>
              <a:rPr lang="en-US" dirty="0"/>
              <a:t>Blank fields – identifying and addressing them</a:t>
            </a:r>
          </a:p>
        </p:txBody>
      </p:sp>
      <p:sp>
        <p:nvSpPr>
          <p:cNvPr id="13" name="TextBox 12"/>
          <p:cNvSpPr txBox="1"/>
          <p:nvPr/>
        </p:nvSpPr>
        <p:spPr>
          <a:xfrm>
            <a:off x="7661999" y="989949"/>
            <a:ext cx="4416588" cy="57861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rgbClr val="54585A"/>
                </a:solidFill>
                <a:latin typeface="Calibri"/>
              </a:rPr>
              <a:t>Find blanks fast – but beware!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dirty="0">
              <a:solidFill>
                <a:srgbClr val="54585A"/>
              </a:solidFill>
              <a:latin typeface="Calibri"/>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rgbClr val="54585A"/>
                </a:solidFill>
                <a:latin typeface="Calibri"/>
              </a:rPr>
              <a:t>Home tab -&gt; Find &amp; Select -&gt; Go To Special</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rgbClr val="54585A"/>
                </a:solidFill>
                <a:latin typeface="Calibri"/>
              </a:rPr>
              <a:t>Select “Blanks”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rgbClr val="54585A"/>
                </a:solidFill>
                <a:latin typeface="Calibri"/>
              </a:rPr>
              <a:t>Notice that Excel provides a gray highlight for fully blank rows, but also outlines individual blank cells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rgbClr val="54585A"/>
                </a:solidFill>
                <a:latin typeface="Calibri"/>
              </a:rPr>
              <a:t>Double-check the spreadsheet! If you </a:t>
            </a:r>
            <a:r>
              <a:rPr lang="en-US" sz="2400" b="1" dirty="0">
                <a:solidFill>
                  <a:srgbClr val="54585A"/>
                </a:solidFill>
                <a:latin typeface="Calibri"/>
              </a:rPr>
              <a:t>only</a:t>
            </a:r>
            <a:r>
              <a:rPr lang="en-US" sz="2400" dirty="0">
                <a:solidFill>
                  <a:srgbClr val="54585A"/>
                </a:solidFill>
                <a:latin typeface="Calibri"/>
              </a:rPr>
              <a:t> have blank rows, you can choose Delete -&gt; Delete Sheet Rows from the Home tab. But if there are any single blank cells, their entire rows will be deleted</a:t>
            </a:r>
          </a:p>
        </p:txBody>
      </p:sp>
      <p:pic>
        <p:nvPicPr>
          <p:cNvPr id="3" name="Picture 2" descr="Spreadsheet screenshot: Go To Special option found in the Find &amp; Select Menu from the Home tab"/>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9388" y="1185881"/>
            <a:ext cx="3563272" cy="4128870"/>
          </a:xfrm>
          <a:prstGeom prst="rect">
            <a:avLst/>
          </a:prstGeom>
          <a:ln w="31750">
            <a:solidFill>
              <a:schemeClr val="accent1"/>
            </a:solidFill>
          </a:ln>
        </p:spPr>
      </p:pic>
      <p:sp>
        <p:nvSpPr>
          <p:cNvPr id="7" name="Oval 6">
            <a:extLst>
              <a:ext uri="{C183D7F6-B498-43B3-948B-1728B52AA6E4}">
                <adec:decorative xmlns:adec="http://schemas.microsoft.com/office/drawing/2017/decorative" val="1"/>
              </a:ext>
            </a:extLst>
          </p:cNvPr>
          <p:cNvSpPr/>
          <p:nvPr/>
        </p:nvSpPr>
        <p:spPr>
          <a:xfrm>
            <a:off x="1818167" y="2754473"/>
            <a:ext cx="1318437" cy="509722"/>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Spreadsheet screenshot: Menu of options under Go To Special, with Blanks selected"/>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44909" y="962914"/>
            <a:ext cx="3640412" cy="4163138"/>
          </a:xfrm>
          <a:prstGeom prst="rect">
            <a:avLst/>
          </a:prstGeom>
        </p:spPr>
      </p:pic>
      <p:pic>
        <p:nvPicPr>
          <p:cNvPr id="5" name="Picture 4" descr="Spreadsheet screenshot of the results of Go To Special, then Blanks. Blank rows are found as well as individual blank cells"/>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9388" y="5658785"/>
            <a:ext cx="6959459" cy="1029093"/>
          </a:xfrm>
          <a:prstGeom prst="rect">
            <a:avLst/>
          </a:prstGeom>
          <a:ln w="31750">
            <a:solidFill>
              <a:schemeClr val="accent1"/>
            </a:solidFill>
          </a:ln>
        </p:spPr>
      </p:pic>
      <p:sp>
        <p:nvSpPr>
          <p:cNvPr id="8" name="Oval 7">
            <a:extLst>
              <a:ext uri="{C183D7F6-B498-43B3-948B-1728B52AA6E4}">
                <adec:decorative xmlns:adec="http://schemas.microsoft.com/office/drawing/2017/decorative" val="1"/>
              </a:ext>
            </a:extLst>
          </p:cNvPr>
          <p:cNvSpPr/>
          <p:nvPr/>
        </p:nvSpPr>
        <p:spPr>
          <a:xfrm>
            <a:off x="4880343" y="5498826"/>
            <a:ext cx="1396409" cy="588335"/>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6072955" y="6155027"/>
            <a:ext cx="1220974" cy="369332"/>
          </a:xfrm>
          <a:prstGeom prst="rect">
            <a:avLst/>
          </a:prstGeom>
          <a:noFill/>
        </p:spPr>
        <p:txBody>
          <a:bodyPr wrap="square" rtlCol="0">
            <a:spAutoFit/>
          </a:bodyPr>
          <a:lstStyle/>
          <a:p>
            <a:r>
              <a:rPr lang="en-US" dirty="0">
                <a:solidFill>
                  <a:srgbClr val="FF0000"/>
                </a:solidFill>
              </a:rPr>
              <a:t>Blank row</a:t>
            </a:r>
          </a:p>
        </p:txBody>
      </p:sp>
      <p:sp>
        <p:nvSpPr>
          <p:cNvPr id="10" name="TextBox 9"/>
          <p:cNvSpPr txBox="1"/>
          <p:nvPr/>
        </p:nvSpPr>
        <p:spPr>
          <a:xfrm>
            <a:off x="4720851" y="5131138"/>
            <a:ext cx="1786270" cy="369332"/>
          </a:xfrm>
          <a:prstGeom prst="rect">
            <a:avLst/>
          </a:prstGeom>
          <a:noFill/>
        </p:spPr>
        <p:txBody>
          <a:bodyPr wrap="square" rtlCol="0">
            <a:spAutoFit/>
          </a:bodyPr>
          <a:lstStyle/>
          <a:p>
            <a:r>
              <a:rPr lang="en-US" dirty="0">
                <a:solidFill>
                  <a:srgbClr val="FF0000"/>
                </a:solidFill>
              </a:rPr>
              <a:t>Single blank cell</a:t>
            </a:r>
          </a:p>
        </p:txBody>
      </p:sp>
      <p:sp>
        <p:nvSpPr>
          <p:cNvPr id="12" name="Oval 11">
            <a:extLst>
              <a:ext uri="{C183D7F6-B498-43B3-948B-1728B52AA6E4}">
                <adec:decorative xmlns:adec="http://schemas.microsoft.com/office/drawing/2017/decorative" val="1"/>
              </a:ext>
            </a:extLst>
          </p:cNvPr>
          <p:cNvSpPr/>
          <p:nvPr/>
        </p:nvSpPr>
        <p:spPr>
          <a:xfrm>
            <a:off x="3739115" y="3146571"/>
            <a:ext cx="1396409" cy="588335"/>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Slide Number Placeholder 10"/>
          <p:cNvSpPr>
            <a:spLocks noGrp="1"/>
          </p:cNvSpPr>
          <p:nvPr>
            <p:ph type="sldNum" sz="quarter" idx="16"/>
          </p:nvPr>
        </p:nvSpPr>
        <p:spPr/>
        <p:txBody>
          <a:bodyPr/>
          <a:lstStyle/>
          <a:p>
            <a:fld id="{0D558541-60C9-42A2-8392-FF12533A6B7A}" type="slidenum">
              <a:rPr lang="en-US" smtClean="0"/>
              <a:pPr/>
              <a:t>5</a:t>
            </a:fld>
            <a:endParaRPr lang="en-US" dirty="0"/>
          </a:p>
        </p:txBody>
      </p:sp>
    </p:spTree>
    <p:extLst>
      <p:ext uri="{BB962C8B-B14F-4D97-AF65-F5344CB8AC3E}">
        <p14:creationId xmlns:p14="http://schemas.microsoft.com/office/powerpoint/2010/main" val="649293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Remove blank rows</a:t>
            </a:r>
          </a:p>
        </p:txBody>
      </p:sp>
      <p:sp>
        <p:nvSpPr>
          <p:cNvPr id="13" name="TextBox 12"/>
          <p:cNvSpPr txBox="1"/>
          <p:nvPr/>
        </p:nvSpPr>
        <p:spPr>
          <a:xfrm>
            <a:off x="241384" y="1290520"/>
            <a:ext cx="11734305"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54585A"/>
                </a:solidFill>
                <a:latin typeface="Calibri"/>
              </a:rPr>
              <a:t>A safer way to identify </a:t>
            </a:r>
            <a:r>
              <a:rPr lang="en-US" sz="2400" u="sng" dirty="0">
                <a:solidFill>
                  <a:srgbClr val="54585A"/>
                </a:solidFill>
                <a:latin typeface="Calibri"/>
              </a:rPr>
              <a:t>blank rows only </a:t>
            </a:r>
            <a:r>
              <a:rPr lang="en-US" sz="2400" dirty="0">
                <a:solidFill>
                  <a:srgbClr val="54585A"/>
                </a:solidFill>
                <a:latin typeface="Calibri"/>
              </a:rPr>
              <a:t>for deletion is the following: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rgbClr val="54585A"/>
                </a:solidFill>
                <a:latin typeface="Calibri"/>
              </a:rPr>
              <a:t>Click on the triangle in the upper left corner to select the whole spreadsheet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i="0" u="none" strike="noStrike" kern="1200" cap="none" spc="0" normalizeH="0" baseline="0" noProof="0" dirty="0">
                <a:ln>
                  <a:noFill/>
                </a:ln>
                <a:solidFill>
                  <a:srgbClr val="54585A"/>
                </a:solidFill>
                <a:effectLst/>
                <a:uLnTx/>
                <a:uFillTx/>
                <a:latin typeface="Calibri"/>
              </a:rPr>
              <a:t>Select a key column, one which should have unique values for every record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noProof="0" dirty="0">
                <a:solidFill>
                  <a:srgbClr val="54585A"/>
                </a:solidFill>
                <a:latin typeface="Calibri"/>
              </a:rPr>
              <a:t>From Sort on the Data Tab, sort by this column from Smallest to Largest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i="0" u="none" strike="noStrike" kern="1200" cap="none" spc="0" normalizeH="0" baseline="0" dirty="0">
                <a:ln>
                  <a:noFill/>
                </a:ln>
                <a:solidFill>
                  <a:srgbClr val="54585A"/>
                </a:solidFill>
                <a:effectLst/>
                <a:uLnTx/>
                <a:uFillTx/>
                <a:latin typeface="Calibri"/>
              </a:rPr>
              <a:t>Ctrl-down</a:t>
            </a:r>
            <a:r>
              <a:rPr kumimoji="0" lang="en-US" sz="2400" i="0" u="none" strike="noStrike" kern="1200" cap="none" spc="0" normalizeH="0" dirty="0">
                <a:ln>
                  <a:noFill/>
                </a:ln>
                <a:solidFill>
                  <a:srgbClr val="54585A"/>
                </a:solidFill>
                <a:effectLst/>
                <a:uLnTx/>
                <a:uFillTx/>
                <a:latin typeface="Calibri"/>
              </a:rPr>
              <a:t> arrow to reach the bottom of the spreadsheet. Delete the blank rows.</a:t>
            </a:r>
            <a:endParaRPr kumimoji="0" lang="en-US" sz="2400" i="0" u="none" strike="noStrike" kern="1200" cap="none" spc="0" normalizeH="0" baseline="0" noProof="0" dirty="0">
              <a:ln>
                <a:noFill/>
              </a:ln>
              <a:solidFill>
                <a:srgbClr val="54585A"/>
              </a:solidFill>
              <a:effectLst/>
              <a:uLnTx/>
              <a:uFillTx/>
              <a:latin typeface="Calibri"/>
            </a:endParaRPr>
          </a:p>
        </p:txBody>
      </p:sp>
      <p:pic>
        <p:nvPicPr>
          <p:cNvPr id="9" name="Picture 8" descr="Spreadsheet screenshot: Menu options when Sort is selected, showing options of columns to sort by and order to sort by"/>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112" y="3313453"/>
            <a:ext cx="8602217" cy="3453983"/>
          </a:xfrm>
          <a:prstGeom prst="rect">
            <a:avLst/>
          </a:prstGeom>
        </p:spPr>
      </p:pic>
      <p:sp>
        <p:nvSpPr>
          <p:cNvPr id="6" name="TextBox 5"/>
          <p:cNvSpPr txBox="1"/>
          <p:nvPr/>
        </p:nvSpPr>
        <p:spPr>
          <a:xfrm>
            <a:off x="540773" y="4016357"/>
            <a:ext cx="963298" cy="646331"/>
          </a:xfrm>
          <a:prstGeom prst="rect">
            <a:avLst/>
          </a:prstGeom>
          <a:noFill/>
        </p:spPr>
        <p:txBody>
          <a:bodyPr wrap="square" rtlCol="0">
            <a:spAutoFit/>
          </a:bodyPr>
          <a:lstStyle/>
          <a:p>
            <a:r>
              <a:rPr lang="en-US" b="1" dirty="0">
                <a:solidFill>
                  <a:srgbClr val="FF0000"/>
                </a:solidFill>
              </a:rPr>
              <a:t>Key column</a:t>
            </a:r>
          </a:p>
        </p:txBody>
      </p:sp>
      <p:sp>
        <p:nvSpPr>
          <p:cNvPr id="8" name="Oval 7">
            <a:extLst>
              <a:ext uri="{C183D7F6-B498-43B3-948B-1728B52AA6E4}">
                <adec:decorative xmlns:adec="http://schemas.microsoft.com/office/drawing/2017/decorative" val="1"/>
              </a:ext>
            </a:extLst>
          </p:cNvPr>
          <p:cNvSpPr/>
          <p:nvPr/>
        </p:nvSpPr>
        <p:spPr>
          <a:xfrm>
            <a:off x="2503148" y="4662688"/>
            <a:ext cx="2088517" cy="471947"/>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a:extLst>
              <a:ext uri="{C183D7F6-B498-43B3-948B-1728B52AA6E4}">
                <adec:decorative xmlns:adec="http://schemas.microsoft.com/office/drawing/2017/decorative" val="1"/>
              </a:ext>
            </a:extLst>
          </p:cNvPr>
          <p:cNvSpPr/>
          <p:nvPr/>
        </p:nvSpPr>
        <p:spPr>
          <a:xfrm>
            <a:off x="6421302" y="4654093"/>
            <a:ext cx="1965615" cy="471947"/>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Spreadsheet screenshot showing blank rows moved to the bottom of a spreadsheet after sorti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58019" y="3532688"/>
            <a:ext cx="3383573" cy="1691787"/>
          </a:xfrm>
          <a:prstGeom prst="rect">
            <a:avLst/>
          </a:prstGeom>
          <a:ln>
            <a:solidFill>
              <a:schemeClr val="tx1"/>
            </a:solidFill>
          </a:ln>
        </p:spPr>
      </p:pic>
      <p:sp>
        <p:nvSpPr>
          <p:cNvPr id="11" name="TextBox 10"/>
          <p:cNvSpPr txBox="1"/>
          <p:nvPr/>
        </p:nvSpPr>
        <p:spPr>
          <a:xfrm>
            <a:off x="8957185" y="5250426"/>
            <a:ext cx="3116824" cy="1477328"/>
          </a:xfrm>
          <a:prstGeom prst="rect">
            <a:avLst/>
          </a:prstGeom>
          <a:noFill/>
        </p:spPr>
        <p:txBody>
          <a:bodyPr wrap="square" rtlCol="0">
            <a:spAutoFit/>
          </a:bodyPr>
          <a:lstStyle/>
          <a:p>
            <a:r>
              <a:rPr lang="en-US" dirty="0">
                <a:solidFill>
                  <a:srgbClr val="FF0000"/>
                </a:solidFill>
              </a:rPr>
              <a:t>Deleting the blank rows between your last record and the former last row is a safety step, in case you decide to undo the previous sort.</a:t>
            </a:r>
          </a:p>
        </p:txBody>
      </p:sp>
      <p:sp>
        <p:nvSpPr>
          <p:cNvPr id="3" name="Slide Number Placeholder 2"/>
          <p:cNvSpPr>
            <a:spLocks noGrp="1"/>
          </p:cNvSpPr>
          <p:nvPr>
            <p:ph type="sldNum" sz="quarter" idx="16"/>
          </p:nvPr>
        </p:nvSpPr>
        <p:spPr/>
        <p:txBody>
          <a:bodyPr/>
          <a:lstStyle/>
          <a:p>
            <a:fld id="{0D558541-60C9-42A2-8392-FF12533A6B7A}" type="slidenum">
              <a:rPr lang="en-US" smtClean="0"/>
              <a:pPr/>
              <a:t>6</a:t>
            </a:fld>
            <a:endParaRPr lang="en-US" dirty="0"/>
          </a:p>
        </p:txBody>
      </p:sp>
      <p:sp>
        <p:nvSpPr>
          <p:cNvPr id="14" name="Oval 13">
            <a:extLst>
              <a:ext uri="{C183D7F6-B498-43B3-948B-1728B52AA6E4}">
                <adec:decorative xmlns:adec="http://schemas.microsoft.com/office/drawing/2017/decorative" val="1"/>
              </a:ext>
            </a:extLst>
          </p:cNvPr>
          <p:cNvSpPr/>
          <p:nvPr/>
        </p:nvSpPr>
        <p:spPr>
          <a:xfrm>
            <a:off x="8649665" y="4831073"/>
            <a:ext cx="622155" cy="471947"/>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260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4" y="396022"/>
            <a:ext cx="9573685" cy="1016000"/>
          </a:xfrm>
        </p:spPr>
        <p:txBody>
          <a:bodyPr/>
          <a:lstStyle/>
          <a:p>
            <a:r>
              <a:rPr lang="en-US" dirty="0"/>
              <a:t>Remove duplicate rows</a:t>
            </a:r>
            <a:br>
              <a:rPr lang="en-US" dirty="0"/>
            </a:br>
            <a:r>
              <a:rPr lang="en-US" sz="2000" i="1" dirty="0">
                <a:solidFill>
                  <a:schemeClr val="tx1"/>
                </a:solidFill>
              </a:rPr>
              <a:t>Method 1</a:t>
            </a:r>
          </a:p>
        </p:txBody>
      </p:sp>
      <p:sp>
        <p:nvSpPr>
          <p:cNvPr id="13" name="TextBox 12"/>
          <p:cNvSpPr txBox="1"/>
          <p:nvPr/>
        </p:nvSpPr>
        <p:spPr>
          <a:xfrm>
            <a:off x="310212" y="1571444"/>
            <a:ext cx="6670692" cy="4154984"/>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400" u="sng" noProof="0" dirty="0">
                <a:solidFill>
                  <a:srgbClr val="54585A"/>
                </a:solidFill>
                <a:latin typeface="Calibri"/>
              </a:rPr>
              <a:t>Steps: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noProof="0" dirty="0">
                <a:solidFill>
                  <a:srgbClr val="54585A"/>
                </a:solidFill>
                <a:latin typeface="Calibri"/>
              </a:rPr>
              <a:t>From the Data Tab, choose Remove Duplicates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i="0" u="none" strike="noStrike" kern="1200" cap="none" spc="0" normalizeH="0" baseline="0" dirty="0">
                <a:ln>
                  <a:noFill/>
                </a:ln>
                <a:solidFill>
                  <a:srgbClr val="54585A"/>
                </a:solidFill>
                <a:effectLst/>
                <a:uLnTx/>
                <a:uFillTx/>
                <a:latin typeface="Calibri"/>
              </a:rPr>
              <a:t>In</a:t>
            </a:r>
            <a:r>
              <a:rPr kumimoji="0" lang="en-US" sz="2400" i="0" u="none" strike="noStrike" kern="1200" cap="none" spc="0" normalizeH="0" dirty="0">
                <a:ln>
                  <a:noFill/>
                </a:ln>
                <a:solidFill>
                  <a:srgbClr val="54585A"/>
                </a:solidFill>
                <a:effectLst/>
                <a:uLnTx/>
                <a:uFillTx/>
                <a:latin typeface="Calibri"/>
              </a:rPr>
              <a:t> the dialog box that pops up, you can leave all boxes checked to have Excel check for duplicate information across all columns</a:t>
            </a:r>
          </a:p>
          <a:p>
            <a:pPr marL="800100" lvl="1" indent="-342900">
              <a:buFont typeface="Arial" panose="020B0604020202020204" pitchFamily="34" charset="0"/>
              <a:buChar char="•"/>
              <a:defRPr/>
            </a:pPr>
            <a:r>
              <a:rPr lang="en-US" sz="2400" dirty="0">
                <a:solidFill>
                  <a:srgbClr val="54585A"/>
                </a:solidFill>
                <a:latin typeface="Calibri"/>
              </a:rPr>
              <a:t>Alternatively, you can choose as many or as few of the column boxes as you like to help identify duplicate records</a:t>
            </a:r>
          </a:p>
          <a:p>
            <a:pPr marL="342900" indent="-342900">
              <a:buFont typeface="Arial" panose="020B0604020202020204" pitchFamily="34" charset="0"/>
              <a:buChar char="•"/>
              <a:defRPr/>
            </a:pPr>
            <a:r>
              <a:rPr lang="en-US" sz="2400" dirty="0">
                <a:solidFill>
                  <a:srgbClr val="54585A"/>
                </a:solidFill>
                <a:latin typeface="Calibri"/>
              </a:rPr>
              <a:t>Click OK; duplicate rows are automatically removed</a:t>
            </a:r>
          </a:p>
          <a:p>
            <a:pPr marL="342900" indent="-342900">
              <a:buFont typeface="Arial" panose="020B0604020202020204" pitchFamily="34" charset="0"/>
              <a:buChar char="•"/>
              <a:defRPr/>
            </a:pPr>
            <a:r>
              <a:rPr lang="en-US" sz="2400" dirty="0">
                <a:solidFill>
                  <a:srgbClr val="54585A"/>
                </a:solidFill>
                <a:latin typeface="Calibri"/>
              </a:rPr>
              <a:t>“Duplicate values” number refers to dupe rows</a:t>
            </a:r>
          </a:p>
        </p:txBody>
      </p:sp>
      <p:pic>
        <p:nvPicPr>
          <p:cNvPr id="5" name="Picture 4" descr="Spreadsheet screenshot: Menu brought up when Remove Duplicates is selected on the Data Tab. Columns by which to search for duplicates can be clicked on or of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73820" y="179227"/>
            <a:ext cx="4762913" cy="6508044"/>
          </a:xfrm>
          <a:prstGeom prst="rect">
            <a:avLst/>
          </a:prstGeom>
        </p:spPr>
      </p:pic>
      <p:sp>
        <p:nvSpPr>
          <p:cNvPr id="3" name="Slide Number Placeholder 2"/>
          <p:cNvSpPr>
            <a:spLocks noGrp="1"/>
          </p:cNvSpPr>
          <p:nvPr>
            <p:ph type="sldNum" sz="quarter" idx="16"/>
          </p:nvPr>
        </p:nvSpPr>
        <p:spPr/>
        <p:txBody>
          <a:bodyPr/>
          <a:lstStyle/>
          <a:p>
            <a:fld id="{0D558541-60C9-42A2-8392-FF12533A6B7A}" type="slidenum">
              <a:rPr lang="en-US" smtClean="0"/>
              <a:pPr/>
              <a:t>7</a:t>
            </a:fld>
            <a:endParaRPr lang="en-US" dirty="0"/>
          </a:p>
        </p:txBody>
      </p:sp>
      <p:sp>
        <p:nvSpPr>
          <p:cNvPr id="7" name="Oval 6">
            <a:extLst>
              <a:ext uri="{C183D7F6-B498-43B3-948B-1728B52AA6E4}">
                <adec:decorative xmlns:adec="http://schemas.microsoft.com/office/drawing/2017/decorative" val="1"/>
              </a:ext>
            </a:extLst>
          </p:cNvPr>
          <p:cNvSpPr/>
          <p:nvPr/>
        </p:nvSpPr>
        <p:spPr>
          <a:xfrm>
            <a:off x="7630157" y="403122"/>
            <a:ext cx="1612166" cy="589935"/>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5135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4" y="396022"/>
            <a:ext cx="5794821" cy="1016000"/>
          </a:xfrm>
        </p:spPr>
        <p:txBody>
          <a:bodyPr/>
          <a:lstStyle/>
          <a:p>
            <a:r>
              <a:rPr lang="en-US" dirty="0"/>
              <a:t>Remove duplicate rows</a:t>
            </a:r>
            <a:br>
              <a:rPr lang="en-US" dirty="0"/>
            </a:br>
            <a:r>
              <a:rPr lang="en-US" sz="2000" i="1" dirty="0">
                <a:solidFill>
                  <a:schemeClr val="tx1"/>
                </a:solidFill>
              </a:rPr>
              <a:t>Method 2</a:t>
            </a:r>
          </a:p>
        </p:txBody>
      </p:sp>
      <p:sp>
        <p:nvSpPr>
          <p:cNvPr id="6" name="TextBox 5"/>
          <p:cNvSpPr txBox="1"/>
          <p:nvPr/>
        </p:nvSpPr>
        <p:spPr>
          <a:xfrm>
            <a:off x="33153" y="1441518"/>
            <a:ext cx="5879690" cy="707886"/>
          </a:xfrm>
          <a:prstGeom prst="rect">
            <a:avLst/>
          </a:prstGeom>
          <a:noFill/>
        </p:spPr>
        <p:txBody>
          <a:bodyPr wrap="square" rtlCol="0">
            <a:spAutoFit/>
          </a:bodyPr>
          <a:lstStyle/>
          <a:p>
            <a:r>
              <a:rPr lang="en-US" sz="2000" b="1" u="sng" dirty="0"/>
              <a:t>IF Statement Syntax:</a:t>
            </a:r>
          </a:p>
          <a:p>
            <a:r>
              <a:rPr lang="en-US" sz="2000" dirty="0"/>
              <a:t>IF(</a:t>
            </a:r>
            <a:r>
              <a:rPr lang="en-US" sz="2000" dirty="0" err="1"/>
              <a:t>logical_test</a:t>
            </a:r>
            <a:r>
              <a:rPr lang="en-US" sz="2000" dirty="0"/>
              <a:t>, [</a:t>
            </a:r>
            <a:r>
              <a:rPr lang="en-US" sz="2000" dirty="0" err="1"/>
              <a:t>value_if_true</a:t>
            </a:r>
            <a:r>
              <a:rPr lang="en-US" sz="2000" dirty="0"/>
              <a:t>], [</a:t>
            </a:r>
            <a:r>
              <a:rPr lang="en-US" sz="2000" dirty="0" err="1"/>
              <a:t>value_if_false</a:t>
            </a:r>
            <a:r>
              <a:rPr lang="en-US" sz="2000" dirty="0"/>
              <a:t>])</a:t>
            </a:r>
          </a:p>
        </p:txBody>
      </p:sp>
      <p:sp>
        <p:nvSpPr>
          <p:cNvPr id="13" name="TextBox 12"/>
          <p:cNvSpPr txBox="1"/>
          <p:nvPr/>
        </p:nvSpPr>
        <p:spPr>
          <a:xfrm>
            <a:off x="7914968" y="117985"/>
            <a:ext cx="4277032" cy="6740307"/>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400" u="sng" noProof="0" dirty="0">
                <a:solidFill>
                  <a:srgbClr val="54585A"/>
                </a:solidFill>
                <a:latin typeface="Calibri"/>
              </a:rPr>
              <a:t>Steps:</a:t>
            </a:r>
            <a:endParaRPr lang="en-US" sz="2400" dirty="0">
              <a:solidFill>
                <a:srgbClr val="54585A"/>
              </a:solidFill>
              <a:latin typeface="Calibri"/>
            </a:endParaRPr>
          </a:p>
          <a:p>
            <a:pPr marL="342900" indent="-342900">
              <a:buFont typeface="Arial" panose="020B0604020202020204" pitchFamily="34" charset="0"/>
              <a:buChar char="•"/>
              <a:defRPr/>
            </a:pPr>
            <a:r>
              <a:rPr lang="en-US" sz="2400" dirty="0">
                <a:solidFill>
                  <a:srgbClr val="54585A"/>
                </a:solidFill>
                <a:latin typeface="Calibri"/>
              </a:rPr>
              <a:t>Sort the whole spreadsheet by </a:t>
            </a:r>
            <a:r>
              <a:rPr lang="en-US" sz="2400" dirty="0" err="1">
                <a:solidFill>
                  <a:srgbClr val="54585A"/>
                </a:solidFill>
              </a:rPr>
              <a:t>CPSC_Case_Number</a:t>
            </a:r>
            <a:endParaRPr lang="en-US" sz="2400" dirty="0">
              <a:solidFill>
                <a:srgbClr val="54585A"/>
              </a:solidFill>
              <a:latin typeface="Calibri"/>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rgbClr val="54585A"/>
                </a:solidFill>
                <a:latin typeface="Calibri"/>
              </a:rPr>
              <a:t>Create a new column next to </a:t>
            </a:r>
            <a:r>
              <a:rPr lang="en-US" sz="2400" dirty="0" err="1">
                <a:solidFill>
                  <a:srgbClr val="54585A"/>
                </a:solidFill>
                <a:latin typeface="Calibri"/>
              </a:rPr>
              <a:t>CPSC_Case_Number</a:t>
            </a:r>
            <a:endParaRPr lang="en-US" sz="2400" dirty="0">
              <a:solidFill>
                <a:srgbClr val="54585A"/>
              </a:solidFill>
              <a:latin typeface="Calibri"/>
            </a:endParaRPr>
          </a:p>
          <a:p>
            <a:pPr marL="342900" lvl="0" indent="-342900">
              <a:buFont typeface="Arial" panose="020B0604020202020204" pitchFamily="34" charset="0"/>
              <a:buChar char="•"/>
              <a:defRPr/>
            </a:pPr>
            <a:r>
              <a:rPr lang="en-US" sz="2400" noProof="0" dirty="0">
                <a:solidFill>
                  <a:srgbClr val="54585A"/>
                </a:solidFill>
                <a:latin typeface="Calibri"/>
              </a:rPr>
              <a:t>Input </a:t>
            </a:r>
            <a:r>
              <a:rPr lang="en-US" sz="2400" dirty="0">
                <a:solidFill>
                  <a:srgbClr val="54585A"/>
                </a:solidFill>
              </a:rPr>
              <a:t>the formula: =IF(COUNTIF($A$2:$A$106, A2)=1,0,1). Based on the IF statement syntax, this formula searches for whether the value in A2 occurs once. If so, it outputs “0” [the value we assigned to “TRUE”]; if not, it outputs “1” [the value we assigned to “FALSE”]</a:t>
            </a:r>
          </a:p>
          <a:p>
            <a:pPr marL="342900" lvl="0" indent="-342900">
              <a:buFont typeface="Arial" panose="020B0604020202020204" pitchFamily="34" charset="0"/>
              <a:buChar char="•"/>
              <a:defRPr/>
            </a:pPr>
            <a:r>
              <a:rPr lang="en-US" sz="2400" noProof="0" dirty="0">
                <a:solidFill>
                  <a:srgbClr val="54585A"/>
                </a:solidFill>
                <a:latin typeface="Calibri"/>
              </a:rPr>
              <a:t>Wherever two 1’s occur together, the second instance can be deleted</a:t>
            </a:r>
          </a:p>
        </p:txBody>
      </p:sp>
      <p:pic>
        <p:nvPicPr>
          <p:cNvPr id="4" name="Picture 3" descr="Spreadsheet screenshot showing results of a conditional statement which searches for whether a value is repeated in a datase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809" y="2408903"/>
            <a:ext cx="7902204" cy="4370441"/>
          </a:xfrm>
          <a:prstGeom prst="rect">
            <a:avLst/>
          </a:prstGeom>
        </p:spPr>
      </p:pic>
      <p:sp>
        <p:nvSpPr>
          <p:cNvPr id="3" name="Slide Number Placeholder 2"/>
          <p:cNvSpPr>
            <a:spLocks noGrp="1"/>
          </p:cNvSpPr>
          <p:nvPr>
            <p:ph type="sldNum" sz="quarter" idx="16"/>
          </p:nvPr>
        </p:nvSpPr>
        <p:spPr/>
        <p:txBody>
          <a:bodyPr/>
          <a:lstStyle/>
          <a:p>
            <a:fld id="{0D558541-60C9-42A2-8392-FF12533A6B7A}" type="slidenum">
              <a:rPr lang="en-US" smtClean="0"/>
              <a:pPr/>
              <a:t>8</a:t>
            </a:fld>
            <a:endParaRPr lang="en-US" dirty="0"/>
          </a:p>
        </p:txBody>
      </p:sp>
      <p:sp>
        <p:nvSpPr>
          <p:cNvPr id="7" name="Oval 6">
            <a:extLst>
              <a:ext uri="{C183D7F6-B498-43B3-948B-1728B52AA6E4}">
                <adec:decorative xmlns:adec="http://schemas.microsoft.com/office/drawing/2017/decorative" val="1"/>
              </a:ext>
            </a:extLst>
          </p:cNvPr>
          <p:cNvSpPr/>
          <p:nvPr/>
        </p:nvSpPr>
        <p:spPr>
          <a:xfrm>
            <a:off x="2507550" y="2408903"/>
            <a:ext cx="3745766" cy="589935"/>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a:extLst>
              <a:ext uri="{C183D7F6-B498-43B3-948B-1728B52AA6E4}">
                <adec:decorative xmlns:adec="http://schemas.microsoft.com/office/drawing/2017/decorative" val="1"/>
              </a:ext>
            </a:extLst>
          </p:cNvPr>
          <p:cNvSpPr/>
          <p:nvPr/>
        </p:nvSpPr>
        <p:spPr>
          <a:xfrm>
            <a:off x="934065" y="6076335"/>
            <a:ext cx="7354528" cy="781665"/>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0916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4" y="491572"/>
            <a:ext cx="4418305" cy="635274"/>
          </a:xfrm>
        </p:spPr>
        <p:txBody>
          <a:bodyPr/>
          <a:lstStyle/>
          <a:p>
            <a:r>
              <a:rPr lang="en-US" dirty="0"/>
              <a:t>Reformat date fields</a:t>
            </a:r>
            <a:endParaRPr lang="en-US" sz="2000" i="1" dirty="0">
              <a:solidFill>
                <a:schemeClr val="tx1"/>
              </a:solidFill>
            </a:endParaRPr>
          </a:p>
        </p:txBody>
      </p:sp>
      <p:sp>
        <p:nvSpPr>
          <p:cNvPr id="13" name="TextBox 12"/>
          <p:cNvSpPr txBox="1"/>
          <p:nvPr/>
        </p:nvSpPr>
        <p:spPr>
          <a:xfrm>
            <a:off x="82924" y="1192583"/>
            <a:ext cx="7849775" cy="1569660"/>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400" dirty="0">
                <a:solidFill>
                  <a:srgbClr val="54585A"/>
                </a:solidFill>
                <a:latin typeface="Calibri"/>
              </a:rPr>
              <a:t>Dates can be expressed in many ways in Excel, such as with numbers to represent month and day, with month and day spelled out, and even as a number (counting the days from 1/1/1900)</a:t>
            </a:r>
            <a:endParaRPr lang="en-US" sz="2400" noProof="0" dirty="0">
              <a:solidFill>
                <a:srgbClr val="54585A"/>
              </a:solidFill>
              <a:latin typeface="Calibri"/>
            </a:endParaRPr>
          </a:p>
        </p:txBody>
      </p:sp>
      <p:sp>
        <p:nvSpPr>
          <p:cNvPr id="6" name="TextBox 5"/>
          <p:cNvSpPr txBox="1"/>
          <p:nvPr/>
        </p:nvSpPr>
        <p:spPr>
          <a:xfrm>
            <a:off x="8040853" y="775155"/>
            <a:ext cx="4042991" cy="5632311"/>
          </a:xfrm>
          <a:prstGeom prst="rect">
            <a:avLst/>
          </a:prstGeom>
          <a:noFill/>
        </p:spPr>
        <p:txBody>
          <a:bodyPr wrap="square" rtlCol="0">
            <a:spAutoFit/>
          </a:bodyPr>
          <a:lstStyle/>
          <a:p>
            <a:r>
              <a:rPr lang="en-US" sz="2400" u="sng" dirty="0"/>
              <a:t>ISO Date Formatting</a:t>
            </a:r>
            <a:r>
              <a:rPr lang="en-US" sz="2400" dirty="0"/>
              <a:t>:</a:t>
            </a:r>
          </a:p>
          <a:p>
            <a:pPr marL="342900" indent="-342900">
              <a:buFont typeface="Arial" panose="020B0604020202020204" pitchFamily="34" charset="0"/>
              <a:buChar char="•"/>
            </a:pPr>
            <a:r>
              <a:rPr lang="en-US" sz="2400" dirty="0"/>
              <a:t>The date format YYYY/MM/DD is helpful in many data management contexts, and is an international standard. However it is not available in Excel’s pre-loaded list of date types.</a:t>
            </a:r>
          </a:p>
          <a:p>
            <a:pPr marL="342900" indent="-342900">
              <a:buFont typeface="Arial" panose="020B0604020202020204" pitchFamily="34" charset="0"/>
              <a:buChar char="•"/>
            </a:pPr>
            <a:r>
              <a:rPr lang="en-US" sz="2400" dirty="0"/>
              <a:t>To add ISO formatting, highlight your date column, choose “Format Cells”, then “Custom.” In the Type box enter an ISO-based date format.</a:t>
            </a:r>
          </a:p>
        </p:txBody>
      </p:sp>
      <p:pic>
        <p:nvPicPr>
          <p:cNvPr id="4" name="Picture 3" descr="Spreadsheet screenshot of the Format Cells menu that is accessed by right-clicking on any cell or column. A custom format option is shown, so a date format may be entered that does not appear in the list."/>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2924" y="2746171"/>
            <a:ext cx="7849775" cy="4095135"/>
          </a:xfrm>
          <a:prstGeom prst="rect">
            <a:avLst/>
          </a:prstGeom>
        </p:spPr>
      </p:pic>
      <p:sp>
        <p:nvSpPr>
          <p:cNvPr id="7" name="Oval 6">
            <a:extLst>
              <a:ext uri="{C183D7F6-B498-43B3-948B-1728B52AA6E4}">
                <adec:decorative xmlns:adec="http://schemas.microsoft.com/office/drawing/2017/decorative" val="1"/>
              </a:ext>
            </a:extLst>
          </p:cNvPr>
          <p:cNvSpPr/>
          <p:nvPr/>
        </p:nvSpPr>
        <p:spPr>
          <a:xfrm>
            <a:off x="3372790" y="4203804"/>
            <a:ext cx="1612166" cy="589935"/>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6"/>
          </p:nvPr>
        </p:nvSpPr>
        <p:spPr/>
        <p:txBody>
          <a:bodyPr/>
          <a:lstStyle/>
          <a:p>
            <a:fld id="{0D558541-60C9-42A2-8392-FF12533A6B7A}" type="slidenum">
              <a:rPr lang="en-US" smtClean="0"/>
              <a:pPr/>
              <a:t>9</a:t>
            </a:fld>
            <a:endParaRPr lang="en-US" dirty="0"/>
          </a:p>
        </p:txBody>
      </p:sp>
    </p:spTree>
    <p:extLst>
      <p:ext uri="{BB962C8B-B14F-4D97-AF65-F5344CB8AC3E}">
        <p14:creationId xmlns:p14="http://schemas.microsoft.com/office/powerpoint/2010/main" val="344427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4" y="403084"/>
            <a:ext cx="9029634" cy="635274"/>
          </a:xfrm>
        </p:spPr>
        <p:txBody>
          <a:bodyPr/>
          <a:lstStyle/>
          <a:p>
            <a:r>
              <a:rPr lang="en-US" dirty="0"/>
              <a:t>Identify the unique values in a dataset</a:t>
            </a:r>
            <a:endParaRPr lang="en-US" sz="2000" i="1" dirty="0">
              <a:solidFill>
                <a:schemeClr val="tx1"/>
              </a:solidFill>
            </a:endParaRPr>
          </a:p>
        </p:txBody>
      </p:sp>
      <p:sp>
        <p:nvSpPr>
          <p:cNvPr id="13" name="TextBox 12"/>
          <p:cNvSpPr txBox="1"/>
          <p:nvPr/>
        </p:nvSpPr>
        <p:spPr>
          <a:xfrm>
            <a:off x="4847303" y="1057193"/>
            <a:ext cx="7070042" cy="584775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200" noProof="0" dirty="0">
                <a:solidFill>
                  <a:srgbClr val="54585A"/>
                </a:solidFill>
                <a:latin typeface="Calibri"/>
              </a:rPr>
              <a:t>It can sometimes be helpful to know how many unique data values you have for a given field. This can be found through an Advanced Filter.</a:t>
            </a:r>
          </a:p>
          <a:p>
            <a:pPr marR="0" lvl="0" algn="l" defTabSz="914400" rtl="0" eaLnBrk="1" fontAlgn="auto" latinLnBrk="0" hangingPunct="1">
              <a:lnSpc>
                <a:spcPct val="100000"/>
              </a:lnSpc>
              <a:spcBef>
                <a:spcPts val="0"/>
              </a:spcBef>
              <a:spcAft>
                <a:spcPts val="0"/>
              </a:spcAft>
              <a:buClrTx/>
              <a:buSzTx/>
              <a:tabLst/>
              <a:defRPr/>
            </a:pPr>
            <a:endParaRPr lang="en-US" sz="1000" dirty="0">
              <a:solidFill>
                <a:srgbClr val="54585A"/>
              </a:solidFill>
              <a:latin typeface="Calibri"/>
            </a:endParaRPr>
          </a:p>
          <a:p>
            <a:pPr marR="0" lvl="0" algn="l" defTabSz="914400" rtl="0" eaLnBrk="1" fontAlgn="auto" latinLnBrk="0" hangingPunct="1">
              <a:lnSpc>
                <a:spcPct val="100000"/>
              </a:lnSpc>
              <a:spcBef>
                <a:spcPts val="0"/>
              </a:spcBef>
              <a:spcAft>
                <a:spcPts val="0"/>
              </a:spcAft>
              <a:buClrTx/>
              <a:buSzTx/>
              <a:tabLst/>
              <a:defRPr/>
            </a:pPr>
            <a:r>
              <a:rPr lang="en-US" sz="2200" u="sng" noProof="0" dirty="0">
                <a:solidFill>
                  <a:srgbClr val="54585A"/>
                </a:solidFill>
                <a:latin typeface="Calibri"/>
              </a:rPr>
              <a:t>Steps: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noProof="0" dirty="0">
                <a:solidFill>
                  <a:srgbClr val="54585A"/>
                </a:solidFill>
                <a:latin typeface="Calibri"/>
              </a:rPr>
              <a:t>Create a new column next to </a:t>
            </a:r>
            <a:r>
              <a:rPr lang="en-US" sz="2200" noProof="0" dirty="0" err="1">
                <a:solidFill>
                  <a:srgbClr val="54585A"/>
                </a:solidFill>
                <a:latin typeface="Calibri"/>
              </a:rPr>
              <a:t>Other_Diagnosis</a:t>
            </a:r>
            <a:endParaRPr lang="en-US" sz="2200" noProof="0" dirty="0">
              <a:solidFill>
                <a:srgbClr val="54585A"/>
              </a:solidFill>
              <a:latin typeface="Calibri"/>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a:solidFill>
                  <a:srgbClr val="54585A"/>
                </a:solidFill>
                <a:latin typeface="Calibri"/>
              </a:rPr>
              <a:t>From the Data Tab select “Advanced” near the Filter icon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noProof="0" dirty="0">
                <a:solidFill>
                  <a:srgbClr val="54585A"/>
                </a:solidFill>
                <a:latin typeface="Calibri"/>
              </a:rPr>
              <a:t>Choose “Copy to another location”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a:solidFill>
                  <a:srgbClr val="54585A"/>
                </a:solidFill>
                <a:latin typeface="Calibri"/>
              </a:rPr>
              <a:t>In List and Criteria Range enter the full range of the column you’re checking for unique values, in this case Column H</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noProof="0" dirty="0">
                <a:solidFill>
                  <a:srgbClr val="54585A"/>
                </a:solidFill>
                <a:latin typeface="Calibri"/>
              </a:rPr>
              <a:t>In “Copy To” list the range of the new column you’ve created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a:solidFill>
                  <a:srgbClr val="54585A"/>
                </a:solidFill>
                <a:latin typeface="Calibri"/>
              </a:rPr>
              <a:t>Check “Unique Records Only”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noProof="0" dirty="0">
                <a:solidFill>
                  <a:srgbClr val="54585A"/>
                </a:solidFill>
                <a:latin typeface="Calibri"/>
              </a:rPr>
              <a:t>Click OK</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a:solidFill>
                  <a:srgbClr val="54585A"/>
                </a:solidFill>
                <a:latin typeface="Calibri"/>
              </a:rPr>
              <a:t>Result: In the new column, only the unique values from the first column are displayed</a:t>
            </a:r>
            <a:endParaRPr lang="en-US" sz="2200" noProof="0" dirty="0">
              <a:solidFill>
                <a:srgbClr val="54585A"/>
              </a:solidFill>
              <a:latin typeface="Calibri"/>
            </a:endParaRPr>
          </a:p>
        </p:txBody>
      </p:sp>
      <p:pic>
        <p:nvPicPr>
          <p:cNvPr id="4" name="Picture 3" descr="Spreadsheet screenshot showing the results of an Advanced Filter being placed on a column which outputs only the unique values to a second column."/>
          <p:cNvPicPr>
            <a:picLocks noChangeAspect="1"/>
          </p:cNvPicPr>
          <p:nvPr/>
        </p:nvPicPr>
        <p:blipFill rotWithShape="1">
          <a:blip r:embed="rId3" cstate="email">
            <a:extLst>
              <a:ext uri="{28A0092B-C50C-407E-A947-70E740481C1C}">
                <a14:useLocalDpi xmlns:a14="http://schemas.microsoft.com/office/drawing/2010/main"/>
              </a:ext>
            </a:extLst>
          </a:blip>
          <a:srcRect b="2214"/>
          <a:stretch/>
        </p:blipFill>
        <p:spPr>
          <a:xfrm>
            <a:off x="83268" y="1071154"/>
            <a:ext cx="4527380" cy="5777013"/>
          </a:xfrm>
          <a:prstGeom prst="rect">
            <a:avLst/>
          </a:prstGeom>
        </p:spPr>
      </p:pic>
      <p:sp>
        <p:nvSpPr>
          <p:cNvPr id="5" name="Rectangle 4">
            <a:extLst>
              <a:ext uri="{C183D7F6-B498-43B3-948B-1728B52AA6E4}">
                <adec:decorative xmlns:adec="http://schemas.microsoft.com/office/drawing/2017/decorative" val="1"/>
              </a:ext>
            </a:extLst>
          </p:cNvPr>
          <p:cNvSpPr/>
          <p:nvPr/>
        </p:nvSpPr>
        <p:spPr>
          <a:xfrm>
            <a:off x="924232" y="1288026"/>
            <a:ext cx="835742" cy="5466735"/>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a:extLst>
              <a:ext uri="{C183D7F6-B498-43B3-948B-1728B52AA6E4}">
                <adec:decorative xmlns:adec="http://schemas.microsoft.com/office/drawing/2017/decorative" val="1"/>
              </a:ext>
            </a:extLst>
          </p:cNvPr>
          <p:cNvSpPr/>
          <p:nvPr/>
        </p:nvSpPr>
        <p:spPr>
          <a:xfrm>
            <a:off x="1759974" y="1396181"/>
            <a:ext cx="1130710" cy="442452"/>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6"/>
          </p:nvPr>
        </p:nvSpPr>
        <p:spPr/>
        <p:txBody>
          <a:bodyPr/>
          <a:lstStyle/>
          <a:p>
            <a:fld id="{0D558541-60C9-42A2-8392-FF12533A6B7A}" type="slidenum">
              <a:rPr lang="en-US" smtClean="0"/>
              <a:pPr/>
              <a:t>10</a:t>
            </a:fld>
            <a:endParaRPr lang="en-US" dirty="0"/>
          </a:p>
        </p:txBody>
      </p:sp>
    </p:spTree>
    <p:extLst>
      <p:ext uri="{BB962C8B-B14F-4D97-AF65-F5344CB8AC3E}">
        <p14:creationId xmlns:p14="http://schemas.microsoft.com/office/powerpoint/2010/main" val="1071626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4" y="481781"/>
            <a:ext cx="10036012" cy="576280"/>
          </a:xfrm>
        </p:spPr>
        <p:txBody>
          <a:bodyPr/>
          <a:lstStyle/>
          <a:p>
            <a:r>
              <a:rPr lang="en-US" dirty="0"/>
              <a:t>Set up sheet for future data entry – Cell Validation</a:t>
            </a:r>
            <a:endParaRPr lang="en-US" sz="2000" i="1" dirty="0">
              <a:solidFill>
                <a:schemeClr val="tx1"/>
              </a:solidFill>
            </a:endParaRPr>
          </a:p>
        </p:txBody>
      </p:sp>
      <p:sp>
        <p:nvSpPr>
          <p:cNvPr id="13" name="TextBox 12"/>
          <p:cNvSpPr txBox="1"/>
          <p:nvPr/>
        </p:nvSpPr>
        <p:spPr>
          <a:xfrm>
            <a:off x="310211" y="1172715"/>
            <a:ext cx="11301685" cy="1569660"/>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400" u="sng" noProof="0" dirty="0">
                <a:solidFill>
                  <a:srgbClr val="54585A"/>
                </a:solidFill>
                <a:latin typeface="Calibri"/>
              </a:rPr>
              <a:t>Steps for text-based validation: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rgbClr val="54585A"/>
                </a:solidFill>
                <a:latin typeface="Calibri"/>
              </a:rPr>
              <a:t>Create a new column for the controlled vocabulary and enter values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rgbClr val="54585A"/>
                </a:solidFill>
                <a:latin typeface="Calibri"/>
              </a:rPr>
              <a:t>From the Data Tab choose Data Validation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rgbClr val="54585A"/>
                </a:solidFill>
                <a:latin typeface="Calibri"/>
              </a:rPr>
              <a:t>Choose to allow a List, then enter the source of the list (here, =$I$2:$I$5) </a:t>
            </a:r>
          </a:p>
        </p:txBody>
      </p:sp>
      <p:pic>
        <p:nvPicPr>
          <p:cNvPr id="4" name="Picture 3" descr="Spreadsheet screenshot showing menu options when the user chooses Data Validation from the Data Tab. A list can be entered using source data from a column expressed in absolute values."/>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393" y="2915824"/>
            <a:ext cx="7739662" cy="3881987"/>
          </a:xfrm>
          <a:prstGeom prst="rect">
            <a:avLst/>
          </a:prstGeom>
        </p:spPr>
      </p:pic>
      <p:sp>
        <p:nvSpPr>
          <p:cNvPr id="7" name="Oval 6">
            <a:extLst>
              <a:ext uri="{C183D7F6-B498-43B3-948B-1728B52AA6E4}">
                <adec:decorative xmlns:adec="http://schemas.microsoft.com/office/drawing/2017/decorative" val="1"/>
              </a:ext>
            </a:extLst>
          </p:cNvPr>
          <p:cNvSpPr/>
          <p:nvPr/>
        </p:nvSpPr>
        <p:spPr>
          <a:xfrm>
            <a:off x="4287189" y="2782090"/>
            <a:ext cx="1553172" cy="589935"/>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a:extLst>
              <a:ext uri="{C183D7F6-B498-43B3-948B-1728B52AA6E4}">
                <adec:decorative xmlns:adec="http://schemas.microsoft.com/office/drawing/2017/decorative" val="1"/>
              </a:ext>
            </a:extLst>
          </p:cNvPr>
          <p:cNvSpPr/>
          <p:nvPr/>
        </p:nvSpPr>
        <p:spPr>
          <a:xfrm>
            <a:off x="97393" y="5127083"/>
            <a:ext cx="1553172" cy="589935"/>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Spreadsheet screenshot showing the error message that appears when a user tries to enter data in a column in which Data Validation is employed, and the data is outside the validation parameters.">
            <a:extLst>
              <a:ext uri="{C183D7F6-B498-43B3-948B-1728B52AA6E4}">
                <adec:decorative xmlns:adec="http://schemas.microsoft.com/office/drawing/2017/decorative" val="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32051" y="3005608"/>
            <a:ext cx="4259949" cy="1905165"/>
          </a:xfrm>
          <a:prstGeom prst="rect">
            <a:avLst/>
          </a:prstGeom>
        </p:spPr>
      </p:pic>
      <p:sp>
        <p:nvSpPr>
          <p:cNvPr id="9" name="TextBox 8"/>
          <p:cNvSpPr txBox="1"/>
          <p:nvPr/>
        </p:nvSpPr>
        <p:spPr>
          <a:xfrm>
            <a:off x="8072283" y="5127083"/>
            <a:ext cx="4062722" cy="923330"/>
          </a:xfrm>
          <a:prstGeom prst="rect">
            <a:avLst/>
          </a:prstGeom>
          <a:noFill/>
        </p:spPr>
        <p:txBody>
          <a:bodyPr wrap="square" rtlCol="0">
            <a:spAutoFit/>
          </a:bodyPr>
          <a:lstStyle/>
          <a:p>
            <a:r>
              <a:rPr lang="en-US" dirty="0">
                <a:solidFill>
                  <a:srgbClr val="FF0000"/>
                </a:solidFill>
              </a:rPr>
              <a:t>Entering any term other than those on the list creates the error message seen above</a:t>
            </a:r>
          </a:p>
        </p:txBody>
      </p:sp>
      <p:sp>
        <p:nvSpPr>
          <p:cNvPr id="3" name="Slide Number Placeholder 2"/>
          <p:cNvSpPr>
            <a:spLocks noGrp="1"/>
          </p:cNvSpPr>
          <p:nvPr>
            <p:ph type="sldNum" sz="quarter" idx="16"/>
          </p:nvPr>
        </p:nvSpPr>
        <p:spPr/>
        <p:txBody>
          <a:bodyPr/>
          <a:lstStyle/>
          <a:p>
            <a:fld id="{0D558541-60C9-42A2-8392-FF12533A6B7A}" type="slidenum">
              <a:rPr lang="en-US" smtClean="0"/>
              <a:pPr/>
              <a:t>11</a:t>
            </a:fld>
            <a:endParaRPr lang="en-US" dirty="0"/>
          </a:p>
        </p:txBody>
      </p:sp>
    </p:spTree>
    <p:extLst>
      <p:ext uri="{BB962C8B-B14F-4D97-AF65-F5344CB8AC3E}">
        <p14:creationId xmlns:p14="http://schemas.microsoft.com/office/powerpoint/2010/main" val="4263847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4" y="481781"/>
            <a:ext cx="10036012" cy="576280"/>
          </a:xfrm>
        </p:spPr>
        <p:txBody>
          <a:bodyPr/>
          <a:lstStyle/>
          <a:p>
            <a:r>
              <a:rPr lang="en-US" dirty="0"/>
              <a:t>Set up sheet for future data entry – Cell Validation</a:t>
            </a:r>
            <a:endParaRPr lang="en-US" sz="2000" i="1" dirty="0">
              <a:solidFill>
                <a:schemeClr val="tx1"/>
              </a:solidFill>
            </a:endParaRPr>
          </a:p>
        </p:txBody>
      </p:sp>
      <p:sp>
        <p:nvSpPr>
          <p:cNvPr id="13" name="TextBox 12"/>
          <p:cNvSpPr txBox="1"/>
          <p:nvPr/>
        </p:nvSpPr>
        <p:spPr>
          <a:xfrm>
            <a:off x="58993" y="1172715"/>
            <a:ext cx="5515994" cy="1200329"/>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400" u="sng" noProof="0" dirty="0">
                <a:solidFill>
                  <a:srgbClr val="54585A"/>
                </a:solidFill>
                <a:latin typeface="Calibri"/>
              </a:rPr>
              <a:t>Steps for number-based validation: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rgbClr val="54585A"/>
                </a:solidFill>
                <a:latin typeface="Calibri"/>
              </a:rPr>
              <a:t>Same as for text, except choose to allow a whole number between a range of #’s</a:t>
            </a:r>
          </a:p>
        </p:txBody>
      </p:sp>
      <p:sp>
        <p:nvSpPr>
          <p:cNvPr id="9" name="TextBox 8"/>
          <p:cNvSpPr txBox="1"/>
          <p:nvPr/>
        </p:nvSpPr>
        <p:spPr>
          <a:xfrm>
            <a:off x="7275872" y="5765364"/>
            <a:ext cx="4591668" cy="923330"/>
          </a:xfrm>
          <a:prstGeom prst="rect">
            <a:avLst/>
          </a:prstGeom>
          <a:noFill/>
        </p:spPr>
        <p:txBody>
          <a:bodyPr wrap="square" rtlCol="0">
            <a:spAutoFit/>
          </a:bodyPr>
          <a:lstStyle/>
          <a:p>
            <a:r>
              <a:rPr lang="en-US" dirty="0">
                <a:solidFill>
                  <a:srgbClr val="FF0000"/>
                </a:solidFill>
              </a:rPr>
              <a:t>A warning rather than a stop in the error alert will allow the user to enter their value whether it is inside the specified range or not.</a:t>
            </a:r>
          </a:p>
        </p:txBody>
      </p:sp>
      <p:pic>
        <p:nvPicPr>
          <p:cNvPr id="5" name="Picture 4" descr="Spreadsheet screenshot showing data validation settings for whole numbers between two values. Data Validation is accessed through the Data Tab on the ribbon."/>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253" y="2526890"/>
            <a:ext cx="6559792" cy="4263865"/>
          </a:xfrm>
          <a:prstGeom prst="rect">
            <a:avLst/>
          </a:prstGeom>
        </p:spPr>
      </p:pic>
      <p:pic>
        <p:nvPicPr>
          <p:cNvPr id="10" name="Picture 9" descr="Spreadsheet screenshot showing the different messages that can be shown when data validation is set up: either stop, warning, or informational messages can be used."/>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32206" y="1231714"/>
            <a:ext cx="6322142" cy="4356663"/>
          </a:xfrm>
          <a:prstGeom prst="rect">
            <a:avLst/>
          </a:prstGeom>
        </p:spPr>
      </p:pic>
      <p:sp>
        <p:nvSpPr>
          <p:cNvPr id="8" name="Oval 7">
            <a:extLst>
              <a:ext uri="{C183D7F6-B498-43B3-948B-1728B52AA6E4}">
                <adec:decorative xmlns:adec="http://schemas.microsoft.com/office/drawing/2017/decorative" val="1"/>
              </a:ext>
            </a:extLst>
          </p:cNvPr>
          <p:cNvSpPr/>
          <p:nvPr/>
        </p:nvSpPr>
        <p:spPr>
          <a:xfrm>
            <a:off x="5515994" y="2957758"/>
            <a:ext cx="2330150" cy="1240613"/>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a:extLst>
              <a:ext uri="{C183D7F6-B498-43B3-948B-1728B52AA6E4}">
                <adec:decorative xmlns:adec="http://schemas.microsoft.com/office/drawing/2017/decorative" val="1"/>
              </a:ext>
            </a:extLst>
          </p:cNvPr>
          <p:cNvSpPr/>
          <p:nvPr/>
        </p:nvSpPr>
        <p:spPr>
          <a:xfrm>
            <a:off x="7192625" y="2047385"/>
            <a:ext cx="1331943" cy="479506"/>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6"/>
          </p:nvPr>
        </p:nvSpPr>
        <p:spPr/>
        <p:txBody>
          <a:bodyPr/>
          <a:lstStyle/>
          <a:p>
            <a:fld id="{0D558541-60C9-42A2-8392-FF12533A6B7A}" type="slidenum">
              <a:rPr lang="en-US" smtClean="0"/>
              <a:pPr/>
              <a:t>12</a:t>
            </a:fld>
            <a:endParaRPr lang="en-US" dirty="0"/>
          </a:p>
        </p:txBody>
      </p:sp>
    </p:spTree>
    <p:extLst>
      <p:ext uri="{BB962C8B-B14F-4D97-AF65-F5344CB8AC3E}">
        <p14:creationId xmlns:p14="http://schemas.microsoft.com/office/powerpoint/2010/main" val="1045701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3" y="598675"/>
            <a:ext cx="10416631" cy="635274"/>
          </a:xfrm>
        </p:spPr>
        <p:txBody>
          <a:bodyPr/>
          <a:lstStyle/>
          <a:p>
            <a:r>
              <a:rPr lang="en-US" dirty="0"/>
              <a:t>Wrangle both “messy” and “clean” data with conditional calculations</a:t>
            </a:r>
            <a:endParaRPr lang="en-US" sz="2000" i="1" dirty="0">
              <a:solidFill>
                <a:schemeClr val="tx1"/>
              </a:solidFill>
            </a:endParaRPr>
          </a:p>
        </p:txBody>
      </p:sp>
      <p:sp>
        <p:nvSpPr>
          <p:cNvPr id="8" name="TextBox 7"/>
          <p:cNvSpPr txBox="1"/>
          <p:nvPr/>
        </p:nvSpPr>
        <p:spPr>
          <a:xfrm>
            <a:off x="602897" y="1922768"/>
            <a:ext cx="6049111" cy="830997"/>
          </a:xfrm>
          <a:prstGeom prst="rect">
            <a:avLst/>
          </a:prstGeom>
          <a:noFill/>
        </p:spPr>
        <p:txBody>
          <a:bodyPr wrap="square" rtlCol="0">
            <a:spAutoFit/>
          </a:bodyPr>
          <a:lstStyle/>
          <a:p>
            <a:r>
              <a:rPr lang="en-US" sz="2400" u="sng" dirty="0"/>
              <a:t>Conditional statement syntax:</a:t>
            </a:r>
          </a:p>
          <a:p>
            <a:r>
              <a:rPr lang="en-US" sz="2400" dirty="0"/>
              <a:t>=IF(logical test, [value if true], [value if false]</a:t>
            </a:r>
          </a:p>
        </p:txBody>
      </p:sp>
      <p:sp>
        <p:nvSpPr>
          <p:cNvPr id="13" name="TextBox 12"/>
          <p:cNvSpPr txBox="1"/>
          <p:nvPr/>
        </p:nvSpPr>
        <p:spPr>
          <a:xfrm>
            <a:off x="6963500" y="935458"/>
            <a:ext cx="5074425" cy="5663089"/>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200" dirty="0">
                <a:solidFill>
                  <a:srgbClr val="54585A"/>
                </a:solidFill>
                <a:latin typeface="Calibri"/>
              </a:rPr>
              <a:t>A conditional statement can help us clean the Age column, in which age is entered in years except for patient ages that are described in </a:t>
            </a:r>
            <a:r>
              <a:rPr lang="en-US" sz="2200" b="1" dirty="0">
                <a:solidFill>
                  <a:srgbClr val="54585A"/>
                </a:solidFill>
                <a:latin typeface="Calibri"/>
              </a:rPr>
              <a:t>months</a:t>
            </a:r>
            <a:r>
              <a:rPr lang="en-US" sz="2200" dirty="0">
                <a:solidFill>
                  <a:srgbClr val="54585A"/>
                </a:solidFill>
                <a:latin typeface="Calibri"/>
              </a:rPr>
              <a:t>, which have “200” added to them. </a:t>
            </a:r>
          </a:p>
          <a:p>
            <a:pPr marR="0" lvl="0" algn="l" defTabSz="914400" rtl="0" eaLnBrk="1" fontAlgn="auto" latinLnBrk="0" hangingPunct="1">
              <a:lnSpc>
                <a:spcPct val="100000"/>
              </a:lnSpc>
              <a:spcBef>
                <a:spcPts val="0"/>
              </a:spcBef>
              <a:spcAft>
                <a:spcPts val="0"/>
              </a:spcAft>
              <a:buClrTx/>
              <a:buSzTx/>
              <a:tabLst/>
              <a:defRPr/>
            </a:pPr>
            <a:endParaRPr lang="en-US" sz="1000" dirty="0">
              <a:solidFill>
                <a:srgbClr val="54585A"/>
              </a:solidFill>
              <a:latin typeface="Calibri"/>
            </a:endParaRPr>
          </a:p>
          <a:p>
            <a:pPr marR="0" lvl="0" algn="l" defTabSz="914400" rtl="0" eaLnBrk="1" fontAlgn="auto" latinLnBrk="0" hangingPunct="1">
              <a:lnSpc>
                <a:spcPct val="100000"/>
              </a:lnSpc>
              <a:spcBef>
                <a:spcPts val="0"/>
              </a:spcBef>
              <a:spcAft>
                <a:spcPts val="0"/>
              </a:spcAft>
              <a:buClrTx/>
              <a:buSzTx/>
              <a:tabLst/>
              <a:defRPr/>
            </a:pPr>
            <a:r>
              <a:rPr lang="en-US" sz="2200" u="sng" noProof="0" dirty="0">
                <a:solidFill>
                  <a:srgbClr val="54585A"/>
                </a:solidFill>
                <a:latin typeface="Calibri"/>
              </a:rPr>
              <a:t>Steps: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noProof="0" dirty="0">
                <a:solidFill>
                  <a:srgbClr val="54585A"/>
                </a:solidFill>
                <a:latin typeface="Calibri"/>
              </a:rPr>
              <a:t>Create a new column next to Age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a:solidFill>
                  <a:srgbClr val="54585A"/>
                </a:solidFill>
                <a:latin typeface="Calibri"/>
              </a:rPr>
              <a:t>Type the formula =IF(E2&gt;130,(E2-200)/12,E2)</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a:solidFill>
                  <a:srgbClr val="54585A"/>
                </a:solidFill>
                <a:latin typeface="Calibri"/>
              </a:rPr>
              <a:t>The logical test is whether the patient’s age is expressed as over 130 years (which should include all the 200+ patients)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a:solidFill>
                  <a:srgbClr val="54585A"/>
                </a:solidFill>
                <a:latin typeface="Calibri"/>
              </a:rPr>
              <a:t>If true, Excel then subtracts 200 from the value and divides it by 12</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a:solidFill>
                  <a:srgbClr val="54585A"/>
                </a:solidFill>
                <a:latin typeface="Calibri"/>
              </a:rPr>
              <a:t>If false, Excel returns the original value</a:t>
            </a:r>
          </a:p>
        </p:txBody>
      </p:sp>
      <p:pic>
        <p:nvPicPr>
          <p:cNvPr id="6" name="Picture 5" descr="Spreadsheet screenshot: Top of a spreadsheet showing a conditional &quot;IF&quot; statement written to determine whether a patient's age is over 20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0867" y="3442585"/>
            <a:ext cx="6601766" cy="3240015"/>
          </a:xfrm>
          <a:prstGeom prst="rect">
            <a:avLst/>
          </a:prstGeom>
          <a:ln w="25400">
            <a:solidFill>
              <a:schemeClr val="tx1"/>
            </a:solidFill>
          </a:ln>
        </p:spPr>
      </p:pic>
      <p:sp>
        <p:nvSpPr>
          <p:cNvPr id="7" name="Oval 6">
            <a:extLst>
              <a:ext uri="{C183D7F6-B498-43B3-948B-1728B52AA6E4}">
                <adec:decorative xmlns:adec="http://schemas.microsoft.com/office/drawing/2017/decorative" val="1"/>
              </a:ext>
            </a:extLst>
          </p:cNvPr>
          <p:cNvSpPr/>
          <p:nvPr/>
        </p:nvSpPr>
        <p:spPr>
          <a:xfrm>
            <a:off x="0" y="3387265"/>
            <a:ext cx="2491991" cy="442452"/>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6"/>
          </p:nvPr>
        </p:nvSpPr>
        <p:spPr/>
        <p:txBody>
          <a:bodyPr/>
          <a:lstStyle/>
          <a:p>
            <a:fld id="{0D558541-60C9-42A2-8392-FF12533A6B7A}" type="slidenum">
              <a:rPr lang="en-US" smtClean="0"/>
              <a:pPr/>
              <a:t>13</a:t>
            </a:fld>
            <a:endParaRPr lang="en-US" dirty="0"/>
          </a:p>
        </p:txBody>
      </p:sp>
    </p:spTree>
    <p:extLst>
      <p:ext uri="{BB962C8B-B14F-4D97-AF65-F5344CB8AC3E}">
        <p14:creationId xmlns:p14="http://schemas.microsoft.com/office/powerpoint/2010/main" val="2825203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3692" y="420760"/>
            <a:ext cx="10416631" cy="635274"/>
          </a:xfrm>
        </p:spPr>
        <p:txBody>
          <a:bodyPr/>
          <a:lstStyle/>
          <a:p>
            <a:r>
              <a:rPr lang="en-US" dirty="0"/>
              <a:t>Break down data into smaller elements</a:t>
            </a:r>
            <a:endParaRPr lang="en-US" sz="2000" i="1" dirty="0">
              <a:solidFill>
                <a:schemeClr val="tx1"/>
              </a:solidFill>
            </a:endParaRPr>
          </a:p>
        </p:txBody>
      </p:sp>
      <p:sp>
        <p:nvSpPr>
          <p:cNvPr id="13" name="TextBox 12"/>
          <p:cNvSpPr txBox="1"/>
          <p:nvPr/>
        </p:nvSpPr>
        <p:spPr>
          <a:xfrm>
            <a:off x="90435" y="1108537"/>
            <a:ext cx="11917346" cy="2277547"/>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200" dirty="0">
                <a:solidFill>
                  <a:srgbClr val="54585A"/>
                </a:solidFill>
                <a:latin typeface="Calibri"/>
              </a:rPr>
              <a:t>We can take the </a:t>
            </a:r>
            <a:r>
              <a:rPr lang="en-US" sz="2200" dirty="0" err="1">
                <a:solidFill>
                  <a:srgbClr val="54585A"/>
                </a:solidFill>
                <a:latin typeface="Calibri"/>
              </a:rPr>
              <a:t>Patient_Names</a:t>
            </a:r>
            <a:r>
              <a:rPr lang="en-US" sz="2200" dirty="0">
                <a:solidFill>
                  <a:srgbClr val="54585A"/>
                </a:solidFill>
                <a:latin typeface="Calibri"/>
              </a:rPr>
              <a:t> column and break it down into Surname and Given Name using the LEN, SEARCH, and RIGHT/LEFT functions. These functions are defined as:</a:t>
            </a:r>
          </a:p>
          <a:p>
            <a:pPr marR="0" lvl="0" algn="l" defTabSz="914400" rtl="0" eaLnBrk="1" fontAlgn="auto" latinLnBrk="0" hangingPunct="1">
              <a:lnSpc>
                <a:spcPct val="100000"/>
              </a:lnSpc>
              <a:spcBef>
                <a:spcPts val="0"/>
              </a:spcBef>
              <a:spcAft>
                <a:spcPts val="0"/>
              </a:spcAft>
              <a:buClrTx/>
              <a:buSzTx/>
              <a:tabLst/>
              <a:defRPr/>
            </a:pPr>
            <a:endParaRPr lang="en-US" sz="1000" dirty="0">
              <a:solidFill>
                <a:srgbClr val="54585A"/>
              </a:solidFill>
              <a:latin typeface="Calibri"/>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a:solidFill>
                  <a:srgbClr val="54585A"/>
                </a:solidFill>
                <a:latin typeface="Calibri"/>
              </a:rPr>
              <a:t>LEN – counts the number of characters in a cell to express its length</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a:solidFill>
                  <a:srgbClr val="54585A"/>
                </a:solidFill>
                <a:latin typeface="Calibri"/>
              </a:rPr>
              <a:t>SEARCH – searches for something within a cell, such as a space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a:solidFill>
                  <a:srgbClr val="54585A"/>
                </a:solidFill>
                <a:latin typeface="Calibri"/>
              </a:rPr>
              <a:t>RIGHT – returns everything to the right of a specified point in a cell, deletes the rest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a:solidFill>
                  <a:srgbClr val="54585A"/>
                </a:solidFill>
                <a:latin typeface="Calibri"/>
              </a:rPr>
              <a:t>LEFT – returns everything to the left of a specified point in a cell, deletes the rest</a:t>
            </a:r>
          </a:p>
        </p:txBody>
      </p:sp>
      <p:pic>
        <p:nvPicPr>
          <p:cNvPr id="5" name="Picture 4" descr="Spreadsheet screenshot highlighting a column added to a spreadsheet to hold the length of the neighboring column in terms of number of character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2443" y="3617407"/>
            <a:ext cx="4652202" cy="3065193"/>
          </a:xfrm>
          <a:prstGeom prst="rect">
            <a:avLst/>
          </a:prstGeom>
          <a:ln w="31750">
            <a:solidFill>
              <a:schemeClr val="tx1"/>
            </a:solidFill>
          </a:ln>
        </p:spPr>
      </p:pic>
      <p:sp>
        <p:nvSpPr>
          <p:cNvPr id="7" name="Oval 6">
            <a:extLst>
              <a:ext uri="{C183D7F6-B498-43B3-948B-1728B52AA6E4}">
                <adec:decorative xmlns:adec="http://schemas.microsoft.com/office/drawing/2017/decorative" val="1"/>
              </a:ext>
            </a:extLst>
          </p:cNvPr>
          <p:cNvSpPr/>
          <p:nvPr/>
        </p:nvSpPr>
        <p:spPr>
          <a:xfrm>
            <a:off x="60290" y="3438586"/>
            <a:ext cx="1296237" cy="560657"/>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Arrow Connector 9">
            <a:extLst>
              <a:ext uri="{C183D7F6-B498-43B3-948B-1728B52AA6E4}">
                <adec:decorative xmlns:adec="http://schemas.microsoft.com/office/drawing/2017/decorative" val="1"/>
              </a:ext>
            </a:extLst>
          </p:cNvPr>
          <p:cNvCxnSpPr/>
          <p:nvPr/>
        </p:nvCxnSpPr>
        <p:spPr>
          <a:xfrm>
            <a:off x="4615799" y="3999243"/>
            <a:ext cx="0" cy="699326"/>
          </a:xfrm>
          <a:prstGeom prst="straightConnector1">
            <a:avLst/>
          </a:prstGeom>
          <a:ln w="38100">
            <a:tailEnd type="triangle"/>
          </a:ln>
        </p:spPr>
        <p:style>
          <a:lnRef idx="2">
            <a:schemeClr val="accent6"/>
          </a:lnRef>
          <a:fillRef idx="0">
            <a:schemeClr val="accent6"/>
          </a:fillRef>
          <a:effectRef idx="1">
            <a:schemeClr val="accent6"/>
          </a:effectRef>
          <a:fontRef idx="minor">
            <a:schemeClr val="tx1"/>
          </a:fontRef>
        </p:style>
      </p:cxnSp>
      <p:sp>
        <p:nvSpPr>
          <p:cNvPr id="9" name="TextBox 8"/>
          <p:cNvSpPr txBox="1"/>
          <p:nvPr/>
        </p:nvSpPr>
        <p:spPr>
          <a:xfrm>
            <a:off x="2282170" y="3698916"/>
            <a:ext cx="2592475" cy="369332"/>
          </a:xfrm>
          <a:prstGeom prst="rect">
            <a:avLst/>
          </a:prstGeom>
          <a:noFill/>
        </p:spPr>
        <p:txBody>
          <a:bodyPr wrap="square" rtlCol="0">
            <a:spAutoFit/>
          </a:bodyPr>
          <a:lstStyle/>
          <a:p>
            <a:r>
              <a:rPr lang="en-US" dirty="0">
                <a:solidFill>
                  <a:srgbClr val="FF0000"/>
                </a:solidFill>
              </a:rPr>
              <a:t>Enter formula, copy down</a:t>
            </a:r>
          </a:p>
        </p:txBody>
      </p:sp>
      <p:pic>
        <p:nvPicPr>
          <p:cNvPr id="11" name="Picture 10" descr="Spreadsheet screenshot showing a column with the results of a Search formula employed to find the space in a text-formatted column."/>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27231" y="3592273"/>
            <a:ext cx="6546374" cy="3090327"/>
          </a:xfrm>
          <a:prstGeom prst="rect">
            <a:avLst/>
          </a:prstGeom>
          <a:ln w="31750">
            <a:solidFill>
              <a:schemeClr val="tx1"/>
            </a:solidFill>
          </a:ln>
        </p:spPr>
      </p:pic>
      <p:sp>
        <p:nvSpPr>
          <p:cNvPr id="14" name="Oval 13">
            <a:extLst>
              <a:ext uri="{C183D7F6-B498-43B3-948B-1728B52AA6E4}">
                <adec:decorative xmlns:adec="http://schemas.microsoft.com/office/drawing/2017/decorative" val="1"/>
              </a:ext>
            </a:extLst>
          </p:cNvPr>
          <p:cNvSpPr/>
          <p:nvPr/>
        </p:nvSpPr>
        <p:spPr>
          <a:xfrm>
            <a:off x="5086146" y="3478778"/>
            <a:ext cx="1971408" cy="560657"/>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7177392" y="3544296"/>
            <a:ext cx="4599276" cy="646331"/>
          </a:xfrm>
          <a:prstGeom prst="rect">
            <a:avLst/>
          </a:prstGeom>
          <a:noFill/>
        </p:spPr>
        <p:txBody>
          <a:bodyPr wrap="square" rtlCol="0">
            <a:spAutoFit/>
          </a:bodyPr>
          <a:lstStyle/>
          <a:p>
            <a:r>
              <a:rPr lang="en-US" dirty="0">
                <a:solidFill>
                  <a:srgbClr val="FF0000"/>
                </a:solidFill>
              </a:rPr>
              <a:t>Searches for where the space occurs in the characters in C2</a:t>
            </a:r>
          </a:p>
        </p:txBody>
      </p:sp>
      <p:sp>
        <p:nvSpPr>
          <p:cNvPr id="16" name="Rectangle 15">
            <a:extLst>
              <a:ext uri="{C183D7F6-B498-43B3-948B-1728B52AA6E4}">
                <adec:decorative xmlns:adec="http://schemas.microsoft.com/office/drawing/2017/decorative" val="1"/>
              </a:ext>
            </a:extLst>
          </p:cNvPr>
          <p:cNvSpPr/>
          <p:nvPr/>
        </p:nvSpPr>
        <p:spPr>
          <a:xfrm>
            <a:off x="10098593" y="4772968"/>
            <a:ext cx="1761730" cy="291402"/>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6"/>
          </p:nvPr>
        </p:nvSpPr>
        <p:spPr/>
        <p:txBody>
          <a:bodyPr/>
          <a:lstStyle/>
          <a:p>
            <a:fld id="{0D558541-60C9-42A2-8392-FF12533A6B7A}" type="slidenum">
              <a:rPr lang="en-US" smtClean="0"/>
              <a:pPr/>
              <a:t>14</a:t>
            </a:fld>
            <a:endParaRPr lang="en-US" dirty="0"/>
          </a:p>
        </p:txBody>
      </p:sp>
    </p:spTree>
    <p:extLst>
      <p:ext uri="{BB962C8B-B14F-4D97-AF65-F5344CB8AC3E}">
        <p14:creationId xmlns:p14="http://schemas.microsoft.com/office/powerpoint/2010/main" val="1743439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4" y="403084"/>
            <a:ext cx="9029634" cy="635274"/>
          </a:xfrm>
        </p:spPr>
        <p:txBody>
          <a:bodyPr/>
          <a:lstStyle/>
          <a:p>
            <a:r>
              <a:rPr lang="en-US" dirty="0"/>
              <a:t>Break down data into smaller elements</a:t>
            </a:r>
            <a:endParaRPr lang="en-US" sz="2000" i="1" dirty="0">
              <a:solidFill>
                <a:schemeClr val="tx1"/>
              </a:solidFill>
            </a:endParaRPr>
          </a:p>
        </p:txBody>
      </p:sp>
      <p:sp>
        <p:nvSpPr>
          <p:cNvPr id="9" name="TextBox 8"/>
          <p:cNvSpPr txBox="1"/>
          <p:nvPr/>
        </p:nvSpPr>
        <p:spPr>
          <a:xfrm>
            <a:off x="6146659" y="1384700"/>
            <a:ext cx="5901814" cy="1107996"/>
          </a:xfrm>
          <a:prstGeom prst="rect">
            <a:avLst/>
          </a:prstGeom>
          <a:noFill/>
        </p:spPr>
        <p:txBody>
          <a:bodyPr wrap="square" rtlCol="0">
            <a:spAutoFit/>
          </a:bodyPr>
          <a:lstStyle/>
          <a:p>
            <a:r>
              <a:rPr lang="en-US" sz="2200" dirty="0"/>
              <a:t>Find length of Surname by subtracting the number of characters up to where the space occurs from the total</a:t>
            </a:r>
          </a:p>
        </p:txBody>
      </p:sp>
      <p:pic>
        <p:nvPicPr>
          <p:cNvPr id="6" name="Picture 5" descr="Spreadsheet screenshot: The result of a mathematical formula are shown, where the length of a portion of a cell, in characters, is subtracted from the cell's full length."/>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0002" y="1222396"/>
            <a:ext cx="5875529" cy="2644369"/>
          </a:xfrm>
          <a:prstGeom prst="rect">
            <a:avLst/>
          </a:prstGeom>
          <a:ln w="28575">
            <a:solidFill>
              <a:schemeClr val="tx1"/>
            </a:solidFill>
          </a:ln>
        </p:spPr>
      </p:pic>
      <p:sp>
        <p:nvSpPr>
          <p:cNvPr id="7" name="Oval 6">
            <a:extLst>
              <a:ext uri="{C183D7F6-B498-43B3-948B-1728B52AA6E4}">
                <adec:decorative xmlns:adec="http://schemas.microsoft.com/office/drawing/2017/decorative" val="1"/>
              </a:ext>
            </a:extLst>
          </p:cNvPr>
          <p:cNvSpPr/>
          <p:nvPr/>
        </p:nvSpPr>
        <p:spPr>
          <a:xfrm>
            <a:off x="634558" y="1203561"/>
            <a:ext cx="1130710" cy="442452"/>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7905432" y="4027355"/>
            <a:ext cx="4011913" cy="1785104"/>
          </a:xfrm>
          <a:prstGeom prst="rect">
            <a:avLst/>
          </a:prstGeom>
          <a:noFill/>
        </p:spPr>
        <p:txBody>
          <a:bodyPr wrap="square" rtlCol="0">
            <a:spAutoFit/>
          </a:bodyPr>
          <a:lstStyle/>
          <a:p>
            <a:r>
              <a:rPr lang="en-US" sz="2200" dirty="0"/>
              <a:t>Using the RIGHT function syntax, from cell C2, take everything in the right of the cell, counting right-to-left up to the surname length specified in cell F2</a:t>
            </a:r>
          </a:p>
        </p:txBody>
      </p:sp>
      <p:pic>
        <p:nvPicPr>
          <p:cNvPr id="8" name="Picture 7" descr="Spreadsheet screenshot showing the results of a RIGHT function applied to a column, which returns all the characters up to a certain length, counting backwards from the right edge of the cell."/>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9906" y="3989906"/>
            <a:ext cx="7676766" cy="2778707"/>
          </a:xfrm>
          <a:prstGeom prst="rect">
            <a:avLst/>
          </a:prstGeom>
          <a:ln w="31750">
            <a:solidFill>
              <a:schemeClr val="tx1"/>
            </a:solidFill>
          </a:ln>
        </p:spPr>
      </p:pic>
      <p:sp>
        <p:nvSpPr>
          <p:cNvPr id="11" name="Oval 10">
            <a:extLst>
              <a:ext uri="{C183D7F6-B498-43B3-948B-1728B52AA6E4}">
                <adec:decorative xmlns:adec="http://schemas.microsoft.com/office/drawing/2017/decorative" val="1"/>
              </a:ext>
            </a:extLst>
          </p:cNvPr>
          <p:cNvSpPr/>
          <p:nvPr/>
        </p:nvSpPr>
        <p:spPr>
          <a:xfrm>
            <a:off x="857297" y="3989906"/>
            <a:ext cx="1293050" cy="442452"/>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6"/>
          </p:nvPr>
        </p:nvSpPr>
        <p:spPr/>
        <p:txBody>
          <a:bodyPr/>
          <a:lstStyle/>
          <a:p>
            <a:fld id="{0D558541-60C9-42A2-8392-FF12533A6B7A}" type="slidenum">
              <a:rPr lang="en-US" smtClean="0"/>
              <a:pPr/>
              <a:t>15</a:t>
            </a:fld>
            <a:endParaRPr lang="en-US" dirty="0"/>
          </a:p>
        </p:txBody>
      </p:sp>
    </p:spTree>
    <p:extLst>
      <p:ext uri="{BB962C8B-B14F-4D97-AF65-F5344CB8AC3E}">
        <p14:creationId xmlns:p14="http://schemas.microsoft.com/office/powerpoint/2010/main" val="2592243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3" y="403084"/>
            <a:ext cx="10125229" cy="635274"/>
          </a:xfrm>
        </p:spPr>
        <p:txBody>
          <a:bodyPr/>
          <a:lstStyle/>
          <a:p>
            <a:r>
              <a:rPr lang="en-US" dirty="0"/>
              <a:t>Bring in outside information with VLOOKUP</a:t>
            </a:r>
            <a:endParaRPr lang="en-US" sz="2000" i="1" dirty="0">
              <a:solidFill>
                <a:schemeClr val="tx1"/>
              </a:solidFill>
            </a:endParaRPr>
          </a:p>
        </p:txBody>
      </p:sp>
      <p:sp>
        <p:nvSpPr>
          <p:cNvPr id="10" name="TextBox 9"/>
          <p:cNvSpPr txBox="1"/>
          <p:nvPr/>
        </p:nvSpPr>
        <p:spPr>
          <a:xfrm>
            <a:off x="5637125" y="1545911"/>
            <a:ext cx="6481187" cy="4493538"/>
          </a:xfrm>
          <a:prstGeom prst="rect">
            <a:avLst/>
          </a:prstGeom>
          <a:noFill/>
        </p:spPr>
        <p:txBody>
          <a:bodyPr wrap="square" rtlCol="0">
            <a:spAutoFit/>
          </a:bodyPr>
          <a:lstStyle/>
          <a:p>
            <a:r>
              <a:rPr lang="en-US" sz="2200" dirty="0">
                <a:solidFill>
                  <a:srgbClr val="54585A"/>
                </a:solidFill>
                <a:latin typeface="Calibri"/>
              </a:rPr>
              <a:t>In our 2019_NEISS_SmallSubset spreadsheet the column Product_1 contains code numbers for the commercial products which were involved in the patients’ injuries. However we don’t see the product names in this sheet. Click over to the second tab called “</a:t>
            </a:r>
            <a:r>
              <a:rPr lang="en-US" sz="2200" dirty="0" err="1">
                <a:solidFill>
                  <a:srgbClr val="54585A"/>
                </a:solidFill>
                <a:latin typeface="Calibri"/>
              </a:rPr>
              <a:t>ProductCodes</a:t>
            </a:r>
            <a:r>
              <a:rPr lang="en-US" sz="2200" dirty="0">
                <a:solidFill>
                  <a:srgbClr val="54585A"/>
                </a:solidFill>
                <a:latin typeface="Calibri"/>
              </a:rPr>
              <a:t>.” Here is a worksheet that contains both the codes and their corresponding product names.</a:t>
            </a:r>
          </a:p>
          <a:p>
            <a:endParaRPr lang="en-US" sz="2200" dirty="0">
              <a:solidFill>
                <a:srgbClr val="54585A"/>
              </a:solidFill>
              <a:latin typeface="Calibri"/>
            </a:endParaRPr>
          </a:p>
          <a:p>
            <a:r>
              <a:rPr lang="en-US" sz="2200" dirty="0">
                <a:solidFill>
                  <a:srgbClr val="54585A"/>
                </a:solidFill>
                <a:latin typeface="Calibri"/>
              </a:rPr>
              <a:t>On the next slide are the steps for using VLOOKUP to look up the product names that were referenced in the top worksheet and bring them over using their product numbers.</a:t>
            </a:r>
          </a:p>
        </p:txBody>
      </p:sp>
      <p:pic>
        <p:nvPicPr>
          <p:cNvPr id="6" name="Picture 5" descr="Spreadsheet screenshot of the two-column spreadsheet called &quot;Product Codes&quot; from the &quot;Product Codes&quot; tab of the class spreadshee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6045" y="1274605"/>
            <a:ext cx="5128704" cy="5494496"/>
          </a:xfrm>
          <a:prstGeom prst="rect">
            <a:avLst/>
          </a:prstGeom>
          <a:ln w="31750">
            <a:solidFill>
              <a:schemeClr val="accent1"/>
            </a:solidFill>
          </a:ln>
        </p:spPr>
      </p:pic>
      <p:sp>
        <p:nvSpPr>
          <p:cNvPr id="3" name="Slide Number Placeholder 2"/>
          <p:cNvSpPr>
            <a:spLocks noGrp="1"/>
          </p:cNvSpPr>
          <p:nvPr>
            <p:ph type="sldNum" sz="quarter" idx="16"/>
          </p:nvPr>
        </p:nvSpPr>
        <p:spPr/>
        <p:txBody>
          <a:bodyPr/>
          <a:lstStyle/>
          <a:p>
            <a:fld id="{0D558541-60C9-42A2-8392-FF12533A6B7A}" type="slidenum">
              <a:rPr lang="en-US" smtClean="0"/>
              <a:pPr/>
              <a:t>16</a:t>
            </a:fld>
            <a:endParaRPr lang="en-US" dirty="0"/>
          </a:p>
        </p:txBody>
      </p:sp>
    </p:spTree>
    <p:extLst>
      <p:ext uri="{BB962C8B-B14F-4D97-AF65-F5344CB8AC3E}">
        <p14:creationId xmlns:p14="http://schemas.microsoft.com/office/powerpoint/2010/main" val="1245505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3" y="403084"/>
            <a:ext cx="10125229" cy="635274"/>
          </a:xfrm>
        </p:spPr>
        <p:txBody>
          <a:bodyPr/>
          <a:lstStyle/>
          <a:p>
            <a:r>
              <a:rPr lang="en-US" dirty="0"/>
              <a:t>Bring in outside information with VLOOKUP</a:t>
            </a:r>
            <a:endParaRPr lang="en-US" sz="2000" i="1" dirty="0">
              <a:solidFill>
                <a:schemeClr val="tx1"/>
              </a:solidFill>
            </a:endParaRPr>
          </a:p>
        </p:txBody>
      </p:sp>
      <p:sp>
        <p:nvSpPr>
          <p:cNvPr id="13" name="TextBox 12"/>
          <p:cNvSpPr txBox="1"/>
          <p:nvPr/>
        </p:nvSpPr>
        <p:spPr>
          <a:xfrm>
            <a:off x="7679" y="1063592"/>
            <a:ext cx="7629070" cy="3323987"/>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000" dirty="0">
                <a:solidFill>
                  <a:srgbClr val="54585A"/>
                </a:solidFill>
                <a:latin typeface="Calibri"/>
              </a:rPr>
              <a:t>VLOOKUP is a way to join data between two tables. It works best when the two tables are separate worksheets within the same spreadsheet.</a:t>
            </a:r>
          </a:p>
          <a:p>
            <a:pPr marR="0" lvl="0" algn="l" defTabSz="914400" rtl="0" eaLnBrk="1" fontAlgn="auto" latinLnBrk="0" hangingPunct="1">
              <a:lnSpc>
                <a:spcPct val="100000"/>
              </a:lnSpc>
              <a:spcBef>
                <a:spcPts val="0"/>
              </a:spcBef>
              <a:spcAft>
                <a:spcPts val="0"/>
              </a:spcAft>
              <a:buClrTx/>
              <a:buSzTx/>
              <a:tabLst/>
              <a:defRPr/>
            </a:pPr>
            <a:endParaRPr lang="en-US" sz="1000" dirty="0">
              <a:solidFill>
                <a:srgbClr val="54585A"/>
              </a:solidFill>
              <a:latin typeface="Calibri"/>
            </a:endParaRPr>
          </a:p>
          <a:p>
            <a:pPr marR="0" lvl="0" algn="l" defTabSz="914400" rtl="0" eaLnBrk="1" fontAlgn="auto" latinLnBrk="0" hangingPunct="1">
              <a:lnSpc>
                <a:spcPct val="100000"/>
              </a:lnSpc>
              <a:spcBef>
                <a:spcPts val="0"/>
              </a:spcBef>
              <a:spcAft>
                <a:spcPts val="0"/>
              </a:spcAft>
              <a:buClrTx/>
              <a:buSzTx/>
              <a:tabLst/>
              <a:defRPr/>
            </a:pPr>
            <a:r>
              <a:rPr lang="en-US" sz="2000" u="sng" noProof="0" dirty="0">
                <a:solidFill>
                  <a:srgbClr val="54585A"/>
                </a:solidFill>
                <a:latin typeface="Calibri"/>
              </a:rPr>
              <a:t>Steps: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noProof="0" dirty="0">
                <a:solidFill>
                  <a:srgbClr val="54585A"/>
                </a:solidFill>
                <a:latin typeface="Calibri"/>
              </a:rPr>
              <a:t>In the first worksheet, create a new column next to </a:t>
            </a:r>
            <a:r>
              <a:rPr lang="en-US" sz="2000" dirty="0">
                <a:solidFill>
                  <a:srgbClr val="54585A"/>
                </a:solidFill>
                <a:latin typeface="Calibri"/>
              </a:rPr>
              <a:t>Product_1</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noProof="0" dirty="0">
                <a:solidFill>
                  <a:srgbClr val="54585A"/>
                </a:solidFill>
                <a:latin typeface="Calibri"/>
              </a:rPr>
              <a:t>Enter the VLOOKUP formula, which contains the elements </a:t>
            </a:r>
            <a:r>
              <a:rPr lang="en-US" sz="2000" noProof="0" dirty="0">
                <a:solidFill>
                  <a:srgbClr val="FF0000"/>
                </a:solidFill>
                <a:latin typeface="Calibri"/>
              </a:rPr>
              <a:t>1) </a:t>
            </a:r>
            <a:r>
              <a:rPr lang="en-US" sz="2000" noProof="0" dirty="0">
                <a:solidFill>
                  <a:srgbClr val="54585A"/>
                </a:solidFill>
                <a:latin typeface="Calibri"/>
              </a:rPr>
              <a:t>the local cell you’d like to look up, </a:t>
            </a:r>
            <a:r>
              <a:rPr lang="en-US" sz="2000" noProof="0" dirty="0">
                <a:solidFill>
                  <a:srgbClr val="FF0000"/>
                </a:solidFill>
                <a:latin typeface="Calibri"/>
              </a:rPr>
              <a:t>2) </a:t>
            </a:r>
            <a:r>
              <a:rPr lang="en-US" sz="2000" dirty="0">
                <a:solidFill>
                  <a:srgbClr val="54585A"/>
                </a:solidFill>
                <a:latin typeface="Calibri"/>
              </a:rPr>
              <a:t>the lookup worksheet name and cell range with ! in between, </a:t>
            </a:r>
            <a:r>
              <a:rPr lang="en-US" sz="2000" dirty="0">
                <a:solidFill>
                  <a:srgbClr val="FF0000"/>
                </a:solidFill>
                <a:latin typeface="Calibri"/>
              </a:rPr>
              <a:t>3) </a:t>
            </a:r>
            <a:r>
              <a:rPr lang="en-US" sz="2000" dirty="0">
                <a:solidFill>
                  <a:srgbClr val="54585A"/>
                </a:solidFill>
                <a:latin typeface="Calibri"/>
              </a:rPr>
              <a:t>the column number in the range with the value you want to return, and </a:t>
            </a:r>
            <a:r>
              <a:rPr lang="en-US" sz="2000" dirty="0">
                <a:solidFill>
                  <a:srgbClr val="FF0000"/>
                </a:solidFill>
                <a:latin typeface="Calibri"/>
              </a:rPr>
              <a:t>4) </a:t>
            </a:r>
            <a:r>
              <a:rPr lang="en-US" sz="2000" dirty="0">
                <a:solidFill>
                  <a:srgbClr val="54585A"/>
                </a:solidFill>
                <a:latin typeface="Calibri"/>
              </a:rPr>
              <a:t>FALSE to indicate that only exact matches are wanted (TRUE here would be a signal to include approximate matches, as well)</a:t>
            </a:r>
            <a:endParaRPr lang="en-US" sz="2000" noProof="0" dirty="0">
              <a:solidFill>
                <a:srgbClr val="54585A"/>
              </a:solidFill>
              <a:latin typeface="Calibri"/>
            </a:endParaRPr>
          </a:p>
        </p:txBody>
      </p:sp>
      <p:pic>
        <p:nvPicPr>
          <p:cNvPr id="8" name="Picture 7" descr="Spreadsheet screenshot showing a VLOOKUP function in Excel with its four component parts labeled."/>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7258" y="4387579"/>
            <a:ext cx="7509491" cy="2410109"/>
          </a:xfrm>
          <a:prstGeom prst="rect">
            <a:avLst/>
          </a:prstGeom>
          <a:ln w="31750">
            <a:solidFill>
              <a:schemeClr val="accent1"/>
            </a:solidFill>
          </a:ln>
        </p:spPr>
      </p:pic>
      <p:pic>
        <p:nvPicPr>
          <p:cNvPr id="4" name="Picture 3" descr="Spreadsheet screenshot of the results of the application of a VLOOKUP function in Excel, which brings in data from another tab or spreadsheet into the user's original, or, working tab."/>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536264" y="1412883"/>
            <a:ext cx="4655736" cy="4968671"/>
          </a:xfrm>
          <a:prstGeom prst="rect">
            <a:avLst/>
          </a:prstGeom>
          <a:ln w="31750">
            <a:solidFill>
              <a:schemeClr val="accent1"/>
            </a:solidFill>
          </a:ln>
        </p:spPr>
      </p:pic>
      <p:sp>
        <p:nvSpPr>
          <p:cNvPr id="5" name="TextBox 4">
            <a:extLst>
              <a:ext uri="{C183D7F6-B498-43B3-948B-1728B52AA6E4}">
                <adec:decorative xmlns:adec="http://schemas.microsoft.com/office/drawing/2017/decorative" val="1"/>
              </a:ext>
            </a:extLst>
          </p:cNvPr>
          <p:cNvSpPr txBox="1"/>
          <p:nvPr/>
        </p:nvSpPr>
        <p:spPr>
          <a:xfrm>
            <a:off x="2441749" y="5972072"/>
            <a:ext cx="261258" cy="371789"/>
          </a:xfrm>
          <a:prstGeom prst="rect">
            <a:avLst/>
          </a:prstGeom>
          <a:noFill/>
        </p:spPr>
        <p:txBody>
          <a:bodyPr wrap="square" rtlCol="0">
            <a:spAutoFit/>
          </a:bodyPr>
          <a:lstStyle/>
          <a:p>
            <a:r>
              <a:rPr lang="en-US" b="1" dirty="0">
                <a:solidFill>
                  <a:srgbClr val="FF0000"/>
                </a:solidFill>
              </a:rPr>
              <a:t>1</a:t>
            </a:r>
          </a:p>
        </p:txBody>
      </p:sp>
      <p:sp>
        <p:nvSpPr>
          <p:cNvPr id="9" name="TextBox 8">
            <a:extLst>
              <a:ext uri="{C183D7F6-B498-43B3-948B-1728B52AA6E4}">
                <adec:decorative xmlns:adec="http://schemas.microsoft.com/office/drawing/2017/decorative" val="1"/>
              </a:ext>
            </a:extLst>
          </p:cNvPr>
          <p:cNvSpPr txBox="1"/>
          <p:nvPr/>
        </p:nvSpPr>
        <p:spPr>
          <a:xfrm>
            <a:off x="3992326" y="5972072"/>
            <a:ext cx="261258" cy="371789"/>
          </a:xfrm>
          <a:prstGeom prst="rect">
            <a:avLst/>
          </a:prstGeom>
          <a:noFill/>
        </p:spPr>
        <p:txBody>
          <a:bodyPr wrap="square" rtlCol="0">
            <a:spAutoFit/>
          </a:bodyPr>
          <a:lstStyle/>
          <a:p>
            <a:r>
              <a:rPr lang="en-US" b="1" dirty="0">
                <a:solidFill>
                  <a:srgbClr val="FF0000"/>
                </a:solidFill>
              </a:rPr>
              <a:t>2</a:t>
            </a:r>
          </a:p>
        </p:txBody>
      </p:sp>
      <p:sp>
        <p:nvSpPr>
          <p:cNvPr id="10" name="TextBox 9">
            <a:extLst>
              <a:ext uri="{C183D7F6-B498-43B3-948B-1728B52AA6E4}">
                <adec:decorative xmlns:adec="http://schemas.microsoft.com/office/drawing/2017/decorative" val="1"/>
              </a:ext>
            </a:extLst>
          </p:cNvPr>
          <p:cNvSpPr txBox="1"/>
          <p:nvPr/>
        </p:nvSpPr>
        <p:spPr>
          <a:xfrm>
            <a:off x="5379227" y="5972072"/>
            <a:ext cx="261258" cy="371789"/>
          </a:xfrm>
          <a:prstGeom prst="rect">
            <a:avLst/>
          </a:prstGeom>
          <a:noFill/>
        </p:spPr>
        <p:txBody>
          <a:bodyPr wrap="square" rtlCol="0">
            <a:spAutoFit/>
          </a:bodyPr>
          <a:lstStyle/>
          <a:p>
            <a:r>
              <a:rPr lang="en-US" b="1" dirty="0">
                <a:solidFill>
                  <a:srgbClr val="FF0000"/>
                </a:solidFill>
              </a:rPr>
              <a:t>3</a:t>
            </a:r>
          </a:p>
        </p:txBody>
      </p:sp>
      <p:sp>
        <p:nvSpPr>
          <p:cNvPr id="11" name="TextBox 10">
            <a:extLst>
              <a:ext uri="{C183D7F6-B498-43B3-948B-1728B52AA6E4}">
                <adec:decorative xmlns:adec="http://schemas.microsoft.com/office/drawing/2017/decorative" val="1"/>
              </a:ext>
            </a:extLst>
          </p:cNvPr>
          <p:cNvSpPr txBox="1"/>
          <p:nvPr/>
        </p:nvSpPr>
        <p:spPr>
          <a:xfrm>
            <a:off x="5794567" y="5972072"/>
            <a:ext cx="261258" cy="369332"/>
          </a:xfrm>
          <a:prstGeom prst="rect">
            <a:avLst/>
          </a:prstGeom>
          <a:noFill/>
        </p:spPr>
        <p:txBody>
          <a:bodyPr wrap="square" rtlCol="0">
            <a:spAutoFit/>
          </a:bodyPr>
          <a:lstStyle/>
          <a:p>
            <a:r>
              <a:rPr lang="en-US" b="1" dirty="0">
                <a:solidFill>
                  <a:srgbClr val="FF0000"/>
                </a:solidFill>
              </a:rPr>
              <a:t>4</a:t>
            </a:r>
          </a:p>
        </p:txBody>
      </p:sp>
      <p:sp>
        <p:nvSpPr>
          <p:cNvPr id="3" name="Slide Number Placeholder 2"/>
          <p:cNvSpPr>
            <a:spLocks noGrp="1"/>
          </p:cNvSpPr>
          <p:nvPr>
            <p:ph type="sldNum" sz="quarter" idx="16"/>
          </p:nvPr>
        </p:nvSpPr>
        <p:spPr/>
        <p:txBody>
          <a:bodyPr/>
          <a:lstStyle/>
          <a:p>
            <a:fld id="{0D558541-60C9-42A2-8392-FF12533A6B7A}" type="slidenum">
              <a:rPr lang="en-US" smtClean="0"/>
              <a:pPr/>
              <a:t>17</a:t>
            </a:fld>
            <a:endParaRPr lang="en-US" dirty="0"/>
          </a:p>
        </p:txBody>
      </p:sp>
    </p:spTree>
    <p:extLst>
      <p:ext uri="{BB962C8B-B14F-4D97-AF65-F5344CB8AC3E}">
        <p14:creationId xmlns:p14="http://schemas.microsoft.com/office/powerpoint/2010/main" val="6868051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3" y="743239"/>
            <a:ext cx="10125229" cy="635274"/>
          </a:xfrm>
        </p:spPr>
        <p:txBody>
          <a:bodyPr/>
          <a:lstStyle/>
          <a:p>
            <a:r>
              <a:rPr lang="en-US" dirty="0"/>
              <a:t>Pivot Tables: Explore data without changing the original worksheet</a:t>
            </a:r>
            <a:endParaRPr lang="en-US" sz="2000" i="1" dirty="0">
              <a:solidFill>
                <a:schemeClr val="tx1"/>
              </a:solidFill>
            </a:endParaRPr>
          </a:p>
        </p:txBody>
      </p:sp>
      <p:sp>
        <p:nvSpPr>
          <p:cNvPr id="10" name="TextBox 9"/>
          <p:cNvSpPr txBox="1"/>
          <p:nvPr/>
        </p:nvSpPr>
        <p:spPr>
          <a:xfrm>
            <a:off x="3507" y="1380402"/>
            <a:ext cx="11964080" cy="1107996"/>
          </a:xfrm>
          <a:prstGeom prst="rect">
            <a:avLst/>
          </a:prstGeom>
          <a:noFill/>
        </p:spPr>
        <p:txBody>
          <a:bodyPr wrap="square" rtlCol="0">
            <a:spAutoFit/>
          </a:bodyPr>
          <a:lstStyle/>
          <a:p>
            <a:r>
              <a:rPr lang="en-US" sz="2200" dirty="0">
                <a:solidFill>
                  <a:srgbClr val="54585A"/>
                </a:solidFill>
                <a:latin typeface="Calibri"/>
              </a:rPr>
              <a:t>An initial method of crunching and analyzing data before loading it to a different program is to experiment with it in Pivot Tables. This is a function of Excel that allows you to re-shape the data in a different worksheet, without changing the original data sheet. </a:t>
            </a:r>
          </a:p>
        </p:txBody>
      </p:sp>
      <p:pic>
        <p:nvPicPr>
          <p:cNvPr id="4" name="Picture 3" descr="Spreadsheet screenshot showing where to find the Pivot Table option on the Insert tab in the Excel ribbon."/>
          <p:cNvPicPr>
            <a:picLocks noChangeAspect="1"/>
          </p:cNvPicPr>
          <p:nvPr/>
        </p:nvPicPr>
        <p:blipFill rotWithShape="1">
          <a:blip r:embed="rId3" cstate="email">
            <a:extLst>
              <a:ext uri="{28A0092B-C50C-407E-A947-70E740481C1C}">
                <a14:useLocalDpi xmlns:a14="http://schemas.microsoft.com/office/drawing/2010/main"/>
              </a:ext>
            </a:extLst>
          </a:blip>
          <a:srcRect b="4053"/>
          <a:stretch/>
        </p:blipFill>
        <p:spPr>
          <a:xfrm>
            <a:off x="114822" y="2815419"/>
            <a:ext cx="3733698" cy="3957162"/>
          </a:xfrm>
          <a:prstGeom prst="rect">
            <a:avLst/>
          </a:prstGeom>
        </p:spPr>
      </p:pic>
      <p:sp>
        <p:nvSpPr>
          <p:cNvPr id="7" name="Oval 6">
            <a:extLst>
              <a:ext uri="{C183D7F6-B498-43B3-948B-1728B52AA6E4}">
                <adec:decorative xmlns:adec="http://schemas.microsoft.com/office/drawing/2017/decorative" val="1"/>
              </a:ext>
            </a:extLst>
          </p:cNvPr>
          <p:cNvSpPr/>
          <p:nvPr/>
        </p:nvSpPr>
        <p:spPr>
          <a:xfrm>
            <a:off x="3507" y="3484527"/>
            <a:ext cx="1130710" cy="1127657"/>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4109776" y="3054702"/>
            <a:ext cx="2481943" cy="3416320"/>
          </a:xfrm>
          <a:prstGeom prst="rect">
            <a:avLst/>
          </a:prstGeom>
          <a:noFill/>
        </p:spPr>
        <p:txBody>
          <a:bodyPr wrap="square" rtlCol="0">
            <a:spAutoFit/>
          </a:bodyPr>
          <a:lstStyle/>
          <a:p>
            <a:r>
              <a:rPr lang="en-US" dirty="0"/>
              <a:t>The dialog box which pops up alerts you that the range being loaded to Pivot Tables is your top worksheet.</a:t>
            </a:r>
          </a:p>
          <a:p>
            <a:endParaRPr lang="en-US" dirty="0"/>
          </a:p>
          <a:p>
            <a:r>
              <a:rPr lang="en-US" dirty="0"/>
              <a:t>Choose to open Pivot Tables in a New Worksheet rather than the Existing one so you don’t over-write the dataset.</a:t>
            </a:r>
          </a:p>
        </p:txBody>
      </p:sp>
      <p:pic>
        <p:nvPicPr>
          <p:cNvPr id="5" name="Picture 4" descr="Spreadsheet screenshot showing the options for the Excel table or range to include in a Pivot Table, as well as an option for the Pivot Table to populate in a new worksheet or tab."/>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77131" y="2566548"/>
            <a:ext cx="5115198" cy="4206033"/>
          </a:xfrm>
          <a:prstGeom prst="rect">
            <a:avLst/>
          </a:prstGeom>
        </p:spPr>
      </p:pic>
      <p:cxnSp>
        <p:nvCxnSpPr>
          <p:cNvPr id="11" name="Straight Arrow Connector 10">
            <a:extLst>
              <a:ext uri="{C183D7F6-B498-43B3-948B-1728B52AA6E4}">
                <adec:decorative xmlns:adec="http://schemas.microsoft.com/office/drawing/2017/decorative" val="1"/>
              </a:ext>
            </a:extLst>
          </p:cNvPr>
          <p:cNvCxnSpPr/>
          <p:nvPr/>
        </p:nvCxnSpPr>
        <p:spPr>
          <a:xfrm>
            <a:off x="6139543" y="5134708"/>
            <a:ext cx="844061"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 name="Slide Number Placeholder 2"/>
          <p:cNvSpPr>
            <a:spLocks noGrp="1"/>
          </p:cNvSpPr>
          <p:nvPr>
            <p:ph type="sldNum" sz="quarter" idx="16"/>
          </p:nvPr>
        </p:nvSpPr>
        <p:spPr/>
        <p:txBody>
          <a:bodyPr/>
          <a:lstStyle/>
          <a:p>
            <a:fld id="{0D558541-60C9-42A2-8392-FF12533A6B7A}" type="slidenum">
              <a:rPr lang="en-US" smtClean="0"/>
              <a:pPr/>
              <a:t>18</a:t>
            </a:fld>
            <a:endParaRPr lang="en-US" dirty="0"/>
          </a:p>
        </p:txBody>
      </p:sp>
    </p:spTree>
    <p:extLst>
      <p:ext uri="{BB962C8B-B14F-4D97-AF65-F5344CB8AC3E}">
        <p14:creationId xmlns:p14="http://schemas.microsoft.com/office/powerpoint/2010/main" val="2487718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3" y="743239"/>
            <a:ext cx="10125229" cy="635274"/>
          </a:xfrm>
        </p:spPr>
        <p:txBody>
          <a:bodyPr/>
          <a:lstStyle/>
          <a:p>
            <a:r>
              <a:rPr lang="en-US" dirty="0"/>
              <a:t>Pivot Tables: Explore data without changing the original worksheet</a:t>
            </a:r>
            <a:endParaRPr lang="en-US" sz="2000" i="1" dirty="0">
              <a:solidFill>
                <a:schemeClr val="tx1"/>
              </a:solidFill>
            </a:endParaRPr>
          </a:p>
        </p:txBody>
      </p:sp>
      <p:sp>
        <p:nvSpPr>
          <p:cNvPr id="10" name="TextBox 9"/>
          <p:cNvSpPr txBox="1"/>
          <p:nvPr/>
        </p:nvSpPr>
        <p:spPr>
          <a:xfrm>
            <a:off x="3507" y="1380402"/>
            <a:ext cx="11964080" cy="769441"/>
          </a:xfrm>
          <a:prstGeom prst="rect">
            <a:avLst/>
          </a:prstGeom>
          <a:noFill/>
        </p:spPr>
        <p:txBody>
          <a:bodyPr wrap="square" rtlCol="0">
            <a:spAutoFit/>
          </a:bodyPr>
          <a:lstStyle/>
          <a:p>
            <a:r>
              <a:rPr lang="en-US" sz="2200" dirty="0">
                <a:solidFill>
                  <a:srgbClr val="54585A"/>
                </a:solidFill>
                <a:latin typeface="Calibri"/>
              </a:rPr>
              <a:t>Experiment with dragging and dropping the column names from your worksheet on the right into the columns, rows, or values boxes. Here we’re comparing product names to average ages of the patients.</a:t>
            </a:r>
          </a:p>
        </p:txBody>
      </p:sp>
      <p:pic>
        <p:nvPicPr>
          <p:cNvPr id="9" name="Picture 8" descr="Spreadsheet screenshot of a Pivot Table comparing Product Names to the Average Age of patients injured with the product. A dialog box accessed from the drop-down arrow on the value name under Values shows how values can be tabulated differently (e.g. by sums, averages, etc.)"/>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2961" y="2241577"/>
            <a:ext cx="10058400" cy="4530554"/>
          </a:xfrm>
          <a:prstGeom prst="rect">
            <a:avLst/>
          </a:prstGeom>
          <a:ln w="31750">
            <a:solidFill>
              <a:schemeClr val="accent1"/>
            </a:solidFill>
          </a:ln>
        </p:spPr>
      </p:pic>
      <p:sp>
        <p:nvSpPr>
          <p:cNvPr id="16" name="TextBox 15"/>
          <p:cNvSpPr txBox="1"/>
          <p:nvPr/>
        </p:nvSpPr>
        <p:spPr>
          <a:xfrm>
            <a:off x="10277560" y="2830883"/>
            <a:ext cx="1792413" cy="2862322"/>
          </a:xfrm>
          <a:prstGeom prst="rect">
            <a:avLst/>
          </a:prstGeom>
          <a:noFill/>
        </p:spPr>
        <p:txBody>
          <a:bodyPr wrap="square" rtlCol="0">
            <a:spAutoFit/>
          </a:bodyPr>
          <a:lstStyle/>
          <a:p>
            <a:r>
              <a:rPr lang="en-US" dirty="0"/>
              <a:t>“Sum” is the default in the Values box. Click the drop-down arrow next to the name of your field to change the field settings to Average, Count, etc.</a:t>
            </a:r>
          </a:p>
        </p:txBody>
      </p:sp>
      <p:pic>
        <p:nvPicPr>
          <p:cNvPr id="6" name="Picture 5" descr="Spreadsheet screenshot showing a menu of options accessed from the drop-down arrow by the value name under Values in Pivot Table in Excel."/>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021411" y="3323339"/>
            <a:ext cx="4092822" cy="3352686"/>
          </a:xfrm>
          <a:prstGeom prst="rect">
            <a:avLst/>
          </a:prstGeom>
        </p:spPr>
      </p:pic>
      <p:cxnSp>
        <p:nvCxnSpPr>
          <p:cNvPr id="11" name="Straight Arrow Connector 10">
            <a:extLst>
              <a:ext uri="{C183D7F6-B498-43B3-948B-1728B52AA6E4}">
                <adec:decorative xmlns:adec="http://schemas.microsoft.com/office/drawing/2017/decorative" val="1"/>
              </a:ext>
            </a:extLst>
          </p:cNvPr>
          <p:cNvCxnSpPr/>
          <p:nvPr/>
        </p:nvCxnSpPr>
        <p:spPr>
          <a:xfrm flipH="1">
            <a:off x="3808325" y="5458143"/>
            <a:ext cx="1296238"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7" name="Oval 6">
            <a:extLst>
              <a:ext uri="{C183D7F6-B498-43B3-948B-1728B52AA6E4}">
                <adec:decorative xmlns:adec="http://schemas.microsoft.com/office/drawing/2017/decorative" val="1"/>
              </a:ext>
            </a:extLst>
          </p:cNvPr>
          <p:cNvSpPr/>
          <p:nvPr/>
        </p:nvSpPr>
        <p:spPr>
          <a:xfrm>
            <a:off x="6388103" y="2163848"/>
            <a:ext cx="1700819" cy="438675"/>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C183D7F6-B498-43B3-948B-1728B52AA6E4}">
                <adec:decorative xmlns:adec="http://schemas.microsoft.com/office/drawing/2017/decorative" val="1"/>
              </a:ext>
            </a:extLst>
          </p:cNvPr>
          <p:cNvSpPr/>
          <p:nvPr/>
        </p:nvSpPr>
        <p:spPr>
          <a:xfrm>
            <a:off x="8309988" y="5667270"/>
            <a:ext cx="954593" cy="592853"/>
          </a:xfrm>
          <a:prstGeom prst="rect">
            <a:avLst/>
          </a:prstGeom>
          <a:noFill/>
          <a:ln w="317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C183D7F6-B498-43B3-948B-1728B52AA6E4}">
                <adec:decorative xmlns:adec="http://schemas.microsoft.com/office/drawing/2017/decorative" val="1"/>
              </a:ext>
            </a:extLst>
          </p:cNvPr>
          <p:cNvSpPr/>
          <p:nvPr/>
        </p:nvSpPr>
        <p:spPr>
          <a:xfrm>
            <a:off x="9264581" y="5667269"/>
            <a:ext cx="954593" cy="592853"/>
          </a:xfrm>
          <a:prstGeom prst="rect">
            <a:avLst/>
          </a:prstGeom>
          <a:noFill/>
          <a:ln w="317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7" name="Straight Arrow Connector 16">
            <a:extLst>
              <a:ext uri="{C183D7F6-B498-43B3-948B-1728B52AA6E4}">
                <adec:decorative xmlns:adec="http://schemas.microsoft.com/office/drawing/2017/decorative" val="1"/>
              </a:ext>
            </a:extLst>
          </p:cNvPr>
          <p:cNvCxnSpPr/>
          <p:nvPr/>
        </p:nvCxnSpPr>
        <p:spPr>
          <a:xfrm flipH="1">
            <a:off x="10329704" y="5977306"/>
            <a:ext cx="1296238"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 name="Slide Number Placeholder 2"/>
          <p:cNvSpPr>
            <a:spLocks noGrp="1"/>
          </p:cNvSpPr>
          <p:nvPr>
            <p:ph type="sldNum" sz="quarter" idx="16"/>
          </p:nvPr>
        </p:nvSpPr>
        <p:spPr/>
        <p:txBody>
          <a:bodyPr/>
          <a:lstStyle/>
          <a:p>
            <a:fld id="{0D558541-60C9-42A2-8392-FF12533A6B7A}" type="slidenum">
              <a:rPr lang="en-US" smtClean="0"/>
              <a:pPr/>
              <a:t>19</a:t>
            </a:fld>
            <a:endParaRPr lang="en-US" dirty="0"/>
          </a:p>
        </p:txBody>
      </p:sp>
    </p:spTree>
    <p:extLst>
      <p:ext uri="{BB962C8B-B14F-4D97-AF65-F5344CB8AC3E}">
        <p14:creationId xmlns:p14="http://schemas.microsoft.com/office/powerpoint/2010/main" val="10232459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714" y="495927"/>
            <a:ext cx="9573685" cy="627702"/>
          </a:xfrm>
        </p:spPr>
        <p:txBody>
          <a:bodyPr/>
          <a:lstStyle/>
          <a:p>
            <a:r>
              <a:rPr lang="en-US" dirty="0"/>
              <a:t>Credits</a:t>
            </a:r>
          </a:p>
        </p:txBody>
      </p:sp>
      <p:sp>
        <p:nvSpPr>
          <p:cNvPr id="6" name="Content Placeholder 5"/>
          <p:cNvSpPr txBox="1">
            <a:spLocks noGrp="1"/>
          </p:cNvSpPr>
          <p:nvPr>
            <p:ph idx="1"/>
          </p:nvPr>
        </p:nvSpPr>
        <p:spPr>
          <a:xfrm>
            <a:off x="-1" y="1236843"/>
            <a:ext cx="12192000" cy="4078039"/>
          </a:xfrm>
          <a:prstGeom prst="rect">
            <a:avLst/>
          </a:prstGeom>
          <a:noFill/>
        </p:spPr>
        <p:txBody>
          <a:bodyPr wrap="square" rtlCol="0">
            <a:spAutoFit/>
          </a:bodyPr>
          <a:lstStyle/>
          <a:p>
            <a:r>
              <a:rPr kumimoji="0" lang="en-US" sz="1400" b="0" i="0" u="none" strike="noStrike" kern="1200" cap="none" spc="0" normalizeH="0" baseline="0" noProof="0" dirty="0">
                <a:ln>
                  <a:noFill/>
                </a:ln>
                <a:solidFill>
                  <a:srgbClr val="54585A"/>
                </a:solidFill>
                <a:effectLst/>
                <a:uLnTx/>
                <a:uFillTx/>
                <a:latin typeface="Calibri"/>
              </a:rPr>
              <a:t>AbleBits.com (article by </a:t>
            </a:r>
            <a:r>
              <a:rPr lang="en-US" sz="1400" dirty="0"/>
              <a:t>Svetlana </a:t>
            </a:r>
            <a:r>
              <a:rPr lang="en-US" sz="1400" dirty="0" err="1"/>
              <a:t>Cheusheva</a:t>
            </a:r>
            <a:r>
              <a:rPr lang="en-US" sz="1400" dirty="0"/>
              <a:t>),</a:t>
            </a:r>
            <a:r>
              <a:rPr kumimoji="0" lang="en-US" sz="1400" b="0" i="0" u="none" strike="noStrike" kern="1200" cap="none" spc="0" normalizeH="0" baseline="0" noProof="0" dirty="0">
                <a:ln>
                  <a:noFill/>
                </a:ln>
                <a:solidFill>
                  <a:srgbClr val="54585A"/>
                </a:solidFill>
                <a:effectLst/>
                <a:uLnTx/>
                <a:uFillTx/>
                <a:latin typeface="Calibri"/>
              </a:rPr>
              <a:t> </a:t>
            </a:r>
            <a:r>
              <a:rPr lang="en-US" sz="1400" b="1" dirty="0"/>
              <a:t>Excel VLOOKUP tutorial for beginners with formula examples</a:t>
            </a:r>
            <a:r>
              <a:rPr lang="en-US" sz="1400" dirty="0">
                <a:solidFill>
                  <a:srgbClr val="54585A"/>
                </a:solidFill>
              </a:rPr>
              <a:t>, </a:t>
            </a:r>
            <a:r>
              <a:rPr lang="en-US" sz="1400" dirty="0">
                <a:solidFill>
                  <a:srgbClr val="54585A"/>
                </a:solidFill>
                <a:hlinkClick r:id="rId3"/>
              </a:rPr>
              <a:t>https://www.ablebits.com/office-addins-blog/2014/07/17/excel-vlookup-tutorial-beginner/</a:t>
            </a:r>
            <a:r>
              <a:rPr lang="en-US" sz="1400" dirty="0">
                <a:solidFill>
                  <a:srgbClr val="54585A"/>
                </a:solidFill>
              </a:rPr>
              <a:t> </a:t>
            </a:r>
          </a:p>
          <a:p>
            <a:endParaRPr lang="en-US" sz="800" dirty="0">
              <a:solidFill>
                <a:srgbClr val="54585A"/>
              </a:solidFill>
            </a:endParaRPr>
          </a:p>
          <a:p>
            <a:pPr lvl="0"/>
            <a:r>
              <a:rPr lang="en-US" sz="1400" dirty="0" err="1">
                <a:solidFill>
                  <a:srgbClr val="54585A"/>
                </a:solidFill>
              </a:rPr>
              <a:t>DataCamp</a:t>
            </a:r>
            <a:r>
              <a:rPr lang="en-US" sz="1400" dirty="0">
                <a:solidFill>
                  <a:srgbClr val="54585A"/>
                </a:solidFill>
              </a:rPr>
              <a:t>, </a:t>
            </a:r>
            <a:r>
              <a:rPr lang="en-US" sz="1400" b="1" dirty="0">
                <a:solidFill>
                  <a:srgbClr val="54585A"/>
                </a:solidFill>
              </a:rPr>
              <a:t>Data Analysis in Spreadsheets</a:t>
            </a:r>
            <a:r>
              <a:rPr lang="en-US" sz="1400" dirty="0">
                <a:solidFill>
                  <a:srgbClr val="54585A"/>
                </a:solidFill>
              </a:rPr>
              <a:t>, </a:t>
            </a:r>
            <a:r>
              <a:rPr lang="en-US" sz="1400" dirty="0">
                <a:solidFill>
                  <a:srgbClr val="54585A"/>
                </a:solidFill>
                <a:hlinkClick r:id="rId4"/>
              </a:rPr>
              <a:t>https://learn.datacamp.com/courses/data-analysis-in-spreadsheets</a:t>
            </a:r>
            <a:r>
              <a:rPr lang="en-US" sz="1400" dirty="0">
                <a:solidFill>
                  <a:srgbClr val="54585A"/>
                </a:solidFill>
              </a:rPr>
              <a:t> </a:t>
            </a:r>
          </a:p>
          <a:p>
            <a:pPr lvl="0"/>
            <a:endParaRPr lang="en-US" sz="800" dirty="0">
              <a:solidFill>
                <a:srgbClr val="54585A"/>
              </a:solidFill>
            </a:endParaRPr>
          </a:p>
          <a:p>
            <a:pPr lvl="0"/>
            <a:r>
              <a:rPr lang="en-US" sz="1400" dirty="0">
                <a:solidFill>
                  <a:srgbClr val="54585A"/>
                </a:solidFill>
              </a:rPr>
              <a:t>Duke University Libraries (presentations by John Little and Angela </a:t>
            </a:r>
            <a:r>
              <a:rPr lang="en-US" sz="1400" dirty="0" err="1">
                <a:solidFill>
                  <a:srgbClr val="54585A"/>
                </a:solidFill>
              </a:rPr>
              <a:t>Zoss</a:t>
            </a:r>
            <a:r>
              <a:rPr lang="en-US" sz="1400" dirty="0">
                <a:solidFill>
                  <a:srgbClr val="54585A"/>
                </a:solidFill>
              </a:rPr>
              <a:t>), </a:t>
            </a:r>
            <a:r>
              <a:rPr lang="en-US" sz="1400" b="1" dirty="0">
                <a:solidFill>
                  <a:srgbClr val="54585A"/>
                </a:solidFill>
              </a:rPr>
              <a:t>Excel workshop materials, </a:t>
            </a:r>
            <a:r>
              <a:rPr lang="en-US" sz="1400" dirty="0">
                <a:solidFill>
                  <a:srgbClr val="54585A"/>
                </a:solidFill>
              </a:rPr>
              <a:t> </a:t>
            </a:r>
            <a:r>
              <a:rPr lang="en-US" sz="1400" dirty="0">
                <a:solidFill>
                  <a:srgbClr val="54585A"/>
                </a:solidFill>
                <a:hlinkClick r:id="rId5"/>
              </a:rPr>
              <a:t>https://guides.library.duke.edu/excel/cleaning</a:t>
            </a:r>
            <a:endParaRPr lang="en-US" sz="1400" dirty="0">
              <a:solidFill>
                <a:srgbClr val="54585A"/>
              </a:solidFill>
            </a:endParaRPr>
          </a:p>
          <a:p>
            <a:pPr lvl="0"/>
            <a:endParaRPr lang="en-US" sz="800" dirty="0">
              <a:solidFill>
                <a:srgbClr val="54585A"/>
              </a:solidFill>
            </a:endParaRPr>
          </a:p>
          <a:p>
            <a:r>
              <a:rPr lang="en-US" sz="1400" dirty="0">
                <a:solidFill>
                  <a:srgbClr val="54585A"/>
                </a:solidFill>
              </a:rPr>
              <a:t>ExcelHow.net (article by Scott), </a:t>
            </a:r>
            <a:r>
              <a:rPr lang="en-US" sz="1400" b="1" dirty="0">
                <a:solidFill>
                  <a:srgbClr val="54585A"/>
                </a:solidFill>
              </a:rPr>
              <a:t>How to remove duplicate rows by formula in Excel</a:t>
            </a:r>
            <a:r>
              <a:rPr lang="en-US" sz="1400" dirty="0"/>
              <a:t>, </a:t>
            </a:r>
            <a:r>
              <a:rPr lang="en-US" sz="1400" dirty="0">
                <a:hlinkClick r:id="rId6"/>
              </a:rPr>
              <a:t>https://www.excelhow.net/how-to-remove-both-duplicate-rows-by-formula-in-excel.html</a:t>
            </a:r>
            <a:r>
              <a:rPr lang="en-US" sz="1400" dirty="0"/>
              <a:t> </a:t>
            </a:r>
          </a:p>
          <a:p>
            <a:endParaRPr lang="en-US" sz="800" dirty="0">
              <a:solidFill>
                <a:srgbClr val="54585A"/>
              </a:solidFill>
            </a:endParaRPr>
          </a:p>
          <a:p>
            <a:r>
              <a:rPr lang="en-US" sz="1400" dirty="0"/>
              <a:t>Sherry Lake, Tim Dennis, Jez Cope, Francois </a:t>
            </a:r>
            <a:r>
              <a:rPr lang="en-US" sz="1400" dirty="0" err="1"/>
              <a:t>Michonneau</a:t>
            </a:r>
            <a:r>
              <a:rPr lang="en-US" sz="1400" dirty="0"/>
              <a:t>, Christopher Erdmann, </a:t>
            </a:r>
            <a:r>
              <a:rPr lang="en-US" sz="1400" dirty="0" err="1"/>
              <a:t>erikamias</a:t>
            </a:r>
            <a:r>
              <a:rPr lang="en-US" sz="1400" dirty="0"/>
              <a:t>, … </a:t>
            </a:r>
            <a:r>
              <a:rPr lang="en-US" sz="1400" dirty="0" err="1"/>
              <a:t>yvonnemery</a:t>
            </a:r>
            <a:r>
              <a:rPr lang="en-US" sz="1400" dirty="0"/>
              <a:t>. (2020, July). </a:t>
            </a:r>
            <a:r>
              <a:rPr lang="en-US" sz="1400" dirty="0" err="1"/>
              <a:t>LibraryCarpentry</a:t>
            </a:r>
            <a:r>
              <a:rPr lang="en-US" sz="1400" dirty="0"/>
              <a:t>/</a:t>
            </a:r>
            <a:r>
              <a:rPr lang="en-US" sz="1400" dirty="0" err="1"/>
              <a:t>lc</a:t>
            </a:r>
            <a:r>
              <a:rPr lang="en-US" sz="1400" dirty="0"/>
              <a:t>-spreadsheets: </a:t>
            </a:r>
            <a:r>
              <a:rPr lang="en-US" sz="1400" dirty="0" err="1"/>
              <a:t>LibraryCarpentry</a:t>
            </a:r>
            <a:r>
              <a:rPr lang="en-US" sz="1400" dirty="0"/>
              <a:t>/</a:t>
            </a:r>
            <a:r>
              <a:rPr lang="en-US" sz="1400" dirty="0" err="1"/>
              <a:t>lc</a:t>
            </a:r>
            <a:r>
              <a:rPr lang="en-US" sz="1400" dirty="0"/>
              <a:t>-spreadsheets: </a:t>
            </a:r>
            <a:r>
              <a:rPr lang="en-US" sz="1400" b="1" dirty="0"/>
              <a:t>Library Carpentry: Tidy data for Librarians</a:t>
            </a:r>
            <a:r>
              <a:rPr lang="en-US" sz="1400" dirty="0"/>
              <a:t>, July 2020 (Version v2020.07.1). </a:t>
            </a:r>
            <a:r>
              <a:rPr lang="en-US" sz="1400" dirty="0" err="1"/>
              <a:t>Zenodo</a:t>
            </a:r>
            <a:r>
              <a:rPr lang="en-US" sz="1400" dirty="0"/>
              <a:t>. </a:t>
            </a:r>
            <a:r>
              <a:rPr lang="en-US" sz="1400" dirty="0">
                <a:hlinkClick r:id="rId7"/>
              </a:rPr>
              <a:t>http://doi.org/10.5281/zenodo.3954067</a:t>
            </a:r>
            <a:endParaRPr lang="en-US" sz="1400" dirty="0">
              <a:solidFill>
                <a:srgbClr val="54585A"/>
              </a:solidFill>
            </a:endParaRPr>
          </a:p>
          <a:p>
            <a:endParaRPr lang="en-US" sz="800" dirty="0">
              <a:solidFill>
                <a:srgbClr val="54585A"/>
              </a:solidFill>
            </a:endParaRPr>
          </a:p>
          <a:p>
            <a:r>
              <a:rPr lang="en-US" sz="1400" dirty="0">
                <a:solidFill>
                  <a:srgbClr val="54585A"/>
                </a:solidFill>
              </a:rPr>
              <a:t>Microsoft Support, </a:t>
            </a:r>
            <a:r>
              <a:rPr lang="en-US" sz="1400" b="1" dirty="0">
                <a:solidFill>
                  <a:srgbClr val="54585A"/>
                </a:solidFill>
              </a:rPr>
              <a:t>VLOOKUP Function</a:t>
            </a:r>
            <a:r>
              <a:rPr lang="en-US" sz="1400" dirty="0">
                <a:solidFill>
                  <a:srgbClr val="54585A"/>
                </a:solidFill>
              </a:rPr>
              <a:t>, </a:t>
            </a:r>
            <a:r>
              <a:rPr lang="en-US" sz="1400" dirty="0">
                <a:solidFill>
                  <a:srgbClr val="54585A"/>
                </a:solidFill>
                <a:hlinkClick r:id="rId8"/>
              </a:rPr>
              <a:t>https://support.microsoft.com/en-us/office/vlookup-function-0bbc8083-26fe-4963-8ab8-93a18ad188a1</a:t>
            </a:r>
            <a:endParaRPr lang="en-US" sz="1400" dirty="0">
              <a:solidFill>
                <a:srgbClr val="54585A"/>
              </a:solidFill>
            </a:endParaRPr>
          </a:p>
          <a:p>
            <a:endParaRPr lang="en-US" sz="800" dirty="0"/>
          </a:p>
          <a:p>
            <a:r>
              <a:rPr lang="en-US" sz="1400" dirty="0"/>
              <a:t>NNLM Library Carpentry Training, October 29-30, 2020, </a:t>
            </a:r>
            <a:r>
              <a:rPr lang="en-US" sz="1400" b="1" dirty="0"/>
              <a:t>Library Carpentry: Tidy Data in Spreadsheets, </a:t>
            </a:r>
            <a:r>
              <a:rPr lang="en-US" sz="1400" dirty="0">
                <a:solidFill>
                  <a:srgbClr val="54585A"/>
                </a:solidFill>
                <a:hlinkClick r:id="rId9"/>
              </a:rPr>
              <a:t>https://docs.google.com/presentation/d/1Cgqa-nFzCi6HoE46TwAKvtXGHDJndsFS8ZCYpMT1PhU/edit?usp=sharing</a:t>
            </a:r>
            <a:r>
              <a:rPr lang="en-US" sz="1400" dirty="0">
                <a:solidFill>
                  <a:srgbClr val="54585A"/>
                </a:solidFill>
              </a:rPr>
              <a:t>  </a:t>
            </a:r>
          </a:p>
          <a:p>
            <a:pPr marL="0" indent="0">
              <a:buNone/>
            </a:pPr>
            <a:endParaRPr lang="en-US" sz="800" dirty="0">
              <a:solidFill>
                <a:srgbClr val="54585A"/>
              </a:solidFill>
            </a:endParaRPr>
          </a:p>
          <a:p>
            <a:r>
              <a:rPr lang="en-US" sz="1400" dirty="0">
                <a:solidFill>
                  <a:srgbClr val="54585A"/>
                </a:solidFill>
              </a:rPr>
              <a:t>US Department of Agriculture Ag Data Commons, </a:t>
            </a:r>
            <a:r>
              <a:rPr lang="en-US" sz="1400" b="1" dirty="0">
                <a:solidFill>
                  <a:srgbClr val="54585A"/>
                </a:solidFill>
              </a:rPr>
              <a:t>Data Dictionary – Blank Template, </a:t>
            </a:r>
            <a:r>
              <a:rPr lang="en-US" sz="1400" dirty="0">
                <a:solidFill>
                  <a:srgbClr val="54585A"/>
                </a:solidFill>
                <a:hlinkClick r:id="rId10"/>
              </a:rPr>
              <a:t>https://data.nal.usda.gov/data-dictionary-blank-template</a:t>
            </a:r>
            <a:r>
              <a:rPr lang="en-US" sz="1400" dirty="0">
                <a:solidFill>
                  <a:srgbClr val="54585A"/>
                </a:solidFill>
              </a:rPr>
              <a:t>   </a:t>
            </a:r>
          </a:p>
        </p:txBody>
      </p:sp>
      <p:sp>
        <p:nvSpPr>
          <p:cNvPr id="7" name="Rectangle 6"/>
          <p:cNvSpPr/>
          <p:nvPr/>
        </p:nvSpPr>
        <p:spPr>
          <a:xfrm>
            <a:off x="307942" y="5505777"/>
            <a:ext cx="11576115" cy="674031"/>
          </a:xfrm>
          <a:prstGeom prst="rect">
            <a:avLst/>
          </a:prstGeom>
        </p:spPr>
        <p:txBody>
          <a:bodyPr wrap="square">
            <a:spAutoFit/>
          </a:bodyPr>
          <a:lstStyle/>
          <a:p>
            <a:pPr algn="ctr" defTabSz="609585">
              <a:lnSpc>
                <a:spcPct val="90000"/>
              </a:lnSpc>
              <a:spcBef>
                <a:spcPct val="0"/>
              </a:spcBef>
              <a:defRPr/>
            </a:pPr>
            <a:r>
              <a:rPr lang="en-US" sz="1400" i="1" dirty="0"/>
              <a:t>Developed resources reported in this presentation are supported by the National Library of Medicine (NLM), National Institutes of Health (NIH) under cooperative agreement number 1UG4LM012346. The content is solely the responsibility of the authors and does not necessarily represent the official views of the National Institutes of Health.</a:t>
            </a:r>
            <a:endParaRPr lang="en-US" sz="1400" dirty="0"/>
          </a:p>
        </p:txBody>
      </p:sp>
      <p:sp>
        <p:nvSpPr>
          <p:cNvPr id="8" name="TextBox 7"/>
          <p:cNvSpPr txBox="1"/>
          <p:nvPr/>
        </p:nvSpPr>
        <p:spPr>
          <a:xfrm>
            <a:off x="3554417" y="6285007"/>
            <a:ext cx="8463411" cy="584775"/>
          </a:xfrm>
          <a:prstGeom prst="rect">
            <a:avLst/>
          </a:prstGeom>
          <a:noFill/>
        </p:spPr>
        <p:txBody>
          <a:bodyPr wrap="square" rtlCol="0">
            <a:spAutoFit/>
          </a:bodyPr>
          <a:lstStyle/>
          <a:p>
            <a:pPr lvl="0">
              <a:defRPr/>
            </a:pPr>
            <a:r>
              <a:rPr lang="en-US" sz="3200" dirty="0">
                <a:solidFill>
                  <a:schemeClr val="tx2"/>
                </a:solidFill>
              </a:rPr>
              <a:t>Thank you! </a:t>
            </a:r>
            <a:r>
              <a:rPr lang="en-US" dirty="0">
                <a:solidFill>
                  <a:schemeClr val="tx2"/>
                </a:solidFill>
              </a:rPr>
              <a:t>Contact me at: sara.gonzales2@northwestern.edu</a:t>
            </a:r>
          </a:p>
        </p:txBody>
      </p:sp>
      <p:sp>
        <p:nvSpPr>
          <p:cNvPr id="5" name="Slide Number Placeholder 4"/>
          <p:cNvSpPr>
            <a:spLocks noGrp="1"/>
          </p:cNvSpPr>
          <p:nvPr>
            <p:ph type="sldNum" sz="quarter" idx="16"/>
          </p:nvPr>
        </p:nvSpPr>
        <p:spPr/>
        <p:txBody>
          <a:bodyPr/>
          <a:lstStyle/>
          <a:p>
            <a:fld id="{0D558541-60C9-42A2-8392-FF12533A6B7A}" type="slidenum">
              <a:rPr lang="en-US" smtClean="0"/>
              <a:pPr/>
              <a:t>20</a:t>
            </a:fld>
            <a:endParaRPr lang="en-US" dirty="0"/>
          </a:p>
        </p:txBody>
      </p:sp>
    </p:spTree>
    <p:extLst>
      <p:ext uri="{BB962C8B-B14F-4D97-AF65-F5344CB8AC3E}">
        <p14:creationId xmlns:p14="http://schemas.microsoft.com/office/powerpoint/2010/main" val="1053386482"/>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NM Colors">
      <a:dk1>
        <a:srgbClr val="54585A"/>
      </a:dk1>
      <a:lt1>
        <a:sysClr val="window" lastClr="FFFFFF"/>
      </a:lt1>
      <a:dk2>
        <a:srgbClr val="61468B"/>
      </a:dk2>
      <a:lt2>
        <a:srgbClr val="CFC7DC"/>
      </a:lt2>
      <a:accent1>
        <a:srgbClr val="917EAE"/>
      </a:accent1>
      <a:accent2>
        <a:srgbClr val="B0A2C5"/>
      </a:accent2>
      <a:accent3>
        <a:srgbClr val="00A144"/>
      </a:accent3>
      <a:accent4>
        <a:srgbClr val="CFD641"/>
      </a:accent4>
      <a:accent5>
        <a:srgbClr val="EDAC1A"/>
      </a:accent5>
      <a:accent6>
        <a:srgbClr val="DF6426"/>
      </a:accent6>
      <a:hlink>
        <a:srgbClr val="B1ACCE"/>
      </a:hlink>
      <a:folHlink>
        <a:srgbClr val="D4D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826</TotalTime>
  <Words>2611</Words>
  <Application>Microsoft Office PowerPoint</Application>
  <PresentationFormat>Widescreen</PresentationFormat>
  <Paragraphs>195</Paragraphs>
  <Slides>20</Slides>
  <Notes>13</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20</vt:i4>
      </vt:variant>
    </vt:vector>
  </HeadingPairs>
  <TitlesOfParts>
    <vt:vector size="25" baseType="lpstr">
      <vt:lpstr>Arial</vt:lpstr>
      <vt:lpstr>Calibri</vt:lpstr>
      <vt:lpstr>Lucida Grande</vt:lpstr>
      <vt:lpstr>2_Office Theme</vt:lpstr>
      <vt:lpstr>1_Office Theme</vt:lpstr>
      <vt:lpstr>Data Projects: Setup and Key Tips for Excel</vt:lpstr>
      <vt:lpstr>Setup Step 1: Make a second copy of your file</vt:lpstr>
      <vt:lpstr>Setup Step 2: Variable naming and documentation</vt:lpstr>
      <vt:lpstr>Documentation, continued</vt:lpstr>
      <vt:lpstr>Blank fields – identifying and addressing them</vt:lpstr>
      <vt:lpstr>Remove blank rows</vt:lpstr>
      <vt:lpstr>Remove duplicate rows Method 1</vt:lpstr>
      <vt:lpstr>Remove duplicate rows Method 2</vt:lpstr>
      <vt:lpstr>Reformat date fields</vt:lpstr>
      <vt:lpstr>Identify the unique values in a dataset</vt:lpstr>
      <vt:lpstr>Set up sheet for future data entry – Cell Validation</vt:lpstr>
      <vt:lpstr>Set up sheet for future data entry – Cell Validation</vt:lpstr>
      <vt:lpstr>Wrangle both “messy” and “clean” data with conditional calculations</vt:lpstr>
      <vt:lpstr>Break down data into smaller elements</vt:lpstr>
      <vt:lpstr>Break down data into smaller elements</vt:lpstr>
      <vt:lpstr>Bring in outside information with VLOOKUP</vt:lpstr>
      <vt:lpstr>Bring in outside information with VLOOKUP</vt:lpstr>
      <vt:lpstr>Pivot Tables: Explore data without changing the original worksheet</vt:lpstr>
      <vt:lpstr>Pivot Tables: Explore data without changing the original worksheet</vt:lpstr>
      <vt:lpstr>Credits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Projects: Setup and Key Tips for Excel</dc:title>
  <dc:creator>Sara Gonzales</dc:creator>
  <cp:lastModifiedBy>Sara Gonzales</cp:lastModifiedBy>
  <cp:revision>55</cp:revision>
  <dcterms:created xsi:type="dcterms:W3CDTF">2020-12-21T16:28:33Z</dcterms:created>
  <dcterms:modified xsi:type="dcterms:W3CDTF">2022-07-27T21:42:15Z</dcterms:modified>
</cp:coreProperties>
</file>