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43891200" cy="21945600"/>
  <p:notesSz cx="6858000" cy="9144000"/>
  <p:defaultTextStyle>
    <a:defPPr>
      <a:defRPr lang="en-US"/>
    </a:defPPr>
    <a:lvl1pPr marL="0" algn="l" defTabSz="1881012" rtl="0" eaLnBrk="1" latinLnBrk="0" hangingPunct="1">
      <a:defRPr sz="7400" kern="1200">
        <a:solidFill>
          <a:schemeClr val="tx1"/>
        </a:solidFill>
        <a:latin typeface="+mn-lt"/>
        <a:ea typeface="+mn-ea"/>
        <a:cs typeface="+mn-cs"/>
      </a:defRPr>
    </a:lvl1pPr>
    <a:lvl2pPr marL="1881012" algn="l" defTabSz="1881012" rtl="0" eaLnBrk="1" latinLnBrk="0" hangingPunct="1">
      <a:defRPr sz="7400" kern="1200">
        <a:solidFill>
          <a:schemeClr val="tx1"/>
        </a:solidFill>
        <a:latin typeface="+mn-lt"/>
        <a:ea typeface="+mn-ea"/>
        <a:cs typeface="+mn-cs"/>
      </a:defRPr>
    </a:lvl2pPr>
    <a:lvl3pPr marL="3762024" algn="l" defTabSz="1881012" rtl="0" eaLnBrk="1" latinLnBrk="0" hangingPunct="1">
      <a:defRPr sz="7400" kern="1200">
        <a:solidFill>
          <a:schemeClr val="tx1"/>
        </a:solidFill>
        <a:latin typeface="+mn-lt"/>
        <a:ea typeface="+mn-ea"/>
        <a:cs typeface="+mn-cs"/>
      </a:defRPr>
    </a:lvl3pPr>
    <a:lvl4pPr marL="5643037" algn="l" defTabSz="1881012" rtl="0" eaLnBrk="1" latinLnBrk="0" hangingPunct="1">
      <a:defRPr sz="7400" kern="1200">
        <a:solidFill>
          <a:schemeClr val="tx1"/>
        </a:solidFill>
        <a:latin typeface="+mn-lt"/>
        <a:ea typeface="+mn-ea"/>
        <a:cs typeface="+mn-cs"/>
      </a:defRPr>
    </a:lvl4pPr>
    <a:lvl5pPr marL="7524049" algn="l" defTabSz="1881012" rtl="0" eaLnBrk="1" latinLnBrk="0" hangingPunct="1">
      <a:defRPr sz="7400" kern="1200">
        <a:solidFill>
          <a:schemeClr val="tx1"/>
        </a:solidFill>
        <a:latin typeface="+mn-lt"/>
        <a:ea typeface="+mn-ea"/>
        <a:cs typeface="+mn-cs"/>
      </a:defRPr>
    </a:lvl5pPr>
    <a:lvl6pPr marL="9405061" algn="l" defTabSz="1881012" rtl="0" eaLnBrk="1" latinLnBrk="0" hangingPunct="1">
      <a:defRPr sz="7400" kern="1200">
        <a:solidFill>
          <a:schemeClr val="tx1"/>
        </a:solidFill>
        <a:latin typeface="+mn-lt"/>
        <a:ea typeface="+mn-ea"/>
        <a:cs typeface="+mn-cs"/>
      </a:defRPr>
    </a:lvl6pPr>
    <a:lvl7pPr marL="11286073" algn="l" defTabSz="1881012" rtl="0" eaLnBrk="1" latinLnBrk="0" hangingPunct="1">
      <a:defRPr sz="7400" kern="1200">
        <a:solidFill>
          <a:schemeClr val="tx1"/>
        </a:solidFill>
        <a:latin typeface="+mn-lt"/>
        <a:ea typeface="+mn-ea"/>
        <a:cs typeface="+mn-cs"/>
      </a:defRPr>
    </a:lvl7pPr>
    <a:lvl8pPr marL="13167086" algn="l" defTabSz="1881012" rtl="0" eaLnBrk="1" latinLnBrk="0" hangingPunct="1">
      <a:defRPr sz="7400" kern="1200">
        <a:solidFill>
          <a:schemeClr val="tx1"/>
        </a:solidFill>
        <a:latin typeface="+mn-lt"/>
        <a:ea typeface="+mn-ea"/>
        <a:cs typeface="+mn-cs"/>
      </a:defRPr>
    </a:lvl8pPr>
    <a:lvl9pPr marL="15048098" algn="l" defTabSz="1881012" rtl="0" eaLnBrk="1" latinLnBrk="0" hangingPunct="1">
      <a:defRPr sz="7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35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54" autoAdjust="0"/>
  </p:normalViewPr>
  <p:slideViewPr>
    <p:cSldViewPr snapToObjects="1">
      <p:cViewPr>
        <p:scale>
          <a:sx n="22" d="100"/>
          <a:sy n="22" d="100"/>
        </p:scale>
        <p:origin x="-924" y="-378"/>
      </p:cViewPr>
      <p:guideLst>
        <p:guide orient="horz" pos="6912"/>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6817362"/>
            <a:ext cx="37307520" cy="470408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680" y="12435840"/>
            <a:ext cx="30723840" cy="5608320"/>
          </a:xfrm>
        </p:spPr>
        <p:txBody>
          <a:bodyPr/>
          <a:lstStyle>
            <a:lvl1pPr marL="0" indent="0" algn="ctr">
              <a:buNone/>
              <a:defRPr>
                <a:solidFill>
                  <a:schemeClr val="tx1">
                    <a:tint val="75000"/>
                  </a:schemeClr>
                </a:solidFill>
              </a:defRPr>
            </a:lvl1pPr>
            <a:lvl2pPr marL="1881012" indent="0" algn="ctr">
              <a:buNone/>
              <a:defRPr>
                <a:solidFill>
                  <a:schemeClr val="tx1">
                    <a:tint val="75000"/>
                  </a:schemeClr>
                </a:solidFill>
              </a:defRPr>
            </a:lvl2pPr>
            <a:lvl3pPr marL="3762024" indent="0" algn="ctr">
              <a:buNone/>
              <a:defRPr>
                <a:solidFill>
                  <a:schemeClr val="tx1">
                    <a:tint val="75000"/>
                  </a:schemeClr>
                </a:solidFill>
              </a:defRPr>
            </a:lvl3pPr>
            <a:lvl4pPr marL="5643037" indent="0" algn="ctr">
              <a:buNone/>
              <a:defRPr>
                <a:solidFill>
                  <a:schemeClr val="tx1">
                    <a:tint val="75000"/>
                  </a:schemeClr>
                </a:solidFill>
              </a:defRPr>
            </a:lvl4pPr>
            <a:lvl5pPr marL="7524049" indent="0" algn="ctr">
              <a:buNone/>
              <a:defRPr>
                <a:solidFill>
                  <a:schemeClr val="tx1">
                    <a:tint val="75000"/>
                  </a:schemeClr>
                </a:solidFill>
              </a:defRPr>
            </a:lvl5pPr>
            <a:lvl6pPr marL="9405061" indent="0" algn="ctr">
              <a:buNone/>
              <a:defRPr>
                <a:solidFill>
                  <a:schemeClr val="tx1">
                    <a:tint val="75000"/>
                  </a:schemeClr>
                </a:solidFill>
              </a:defRPr>
            </a:lvl6pPr>
            <a:lvl7pPr marL="11286073" indent="0" algn="ctr">
              <a:buNone/>
              <a:defRPr>
                <a:solidFill>
                  <a:schemeClr val="tx1">
                    <a:tint val="75000"/>
                  </a:schemeClr>
                </a:solidFill>
              </a:defRPr>
            </a:lvl7pPr>
            <a:lvl8pPr marL="13167086" indent="0" algn="ctr">
              <a:buNone/>
              <a:defRPr>
                <a:solidFill>
                  <a:schemeClr val="tx1">
                    <a:tint val="75000"/>
                  </a:schemeClr>
                </a:solidFill>
              </a:defRPr>
            </a:lvl8pPr>
            <a:lvl9pPr marL="150480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844EA8-C00F-C949-8571-C5B4BE9A37F9}" type="datetimeFigureOut">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B8DC46-0061-494E-9DF3-62A5A94E677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844EA8-C00F-C949-8571-C5B4BE9A37F9}" type="datetimeFigureOut">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B8DC46-0061-494E-9DF3-62A5A94E677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2742905" y="2814321"/>
            <a:ext cx="47404018" cy="5991860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530843" y="2814321"/>
            <a:ext cx="141480542" cy="5991860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844EA8-C00F-C949-8571-C5B4BE9A37F9}" type="datetimeFigureOut">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B8DC46-0061-494E-9DF3-62A5A94E677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844EA8-C00F-C949-8571-C5B4BE9A37F9}" type="datetimeFigureOut">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B8DC46-0061-494E-9DF3-62A5A94E677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14102082"/>
            <a:ext cx="37307520" cy="4358640"/>
          </a:xfrm>
        </p:spPr>
        <p:txBody>
          <a:bodyPr anchor="t"/>
          <a:lstStyle>
            <a:lvl1pPr algn="l">
              <a:defRPr sz="165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2" y="9301483"/>
            <a:ext cx="37307520" cy="4800598"/>
          </a:xfrm>
        </p:spPr>
        <p:txBody>
          <a:bodyPr anchor="b"/>
          <a:lstStyle>
            <a:lvl1pPr marL="0" indent="0">
              <a:buNone/>
              <a:defRPr sz="8200">
                <a:solidFill>
                  <a:schemeClr val="tx1">
                    <a:tint val="75000"/>
                  </a:schemeClr>
                </a:solidFill>
              </a:defRPr>
            </a:lvl1pPr>
            <a:lvl2pPr marL="1881012" indent="0">
              <a:buNone/>
              <a:defRPr sz="7400">
                <a:solidFill>
                  <a:schemeClr val="tx1">
                    <a:tint val="75000"/>
                  </a:schemeClr>
                </a:solidFill>
              </a:defRPr>
            </a:lvl2pPr>
            <a:lvl3pPr marL="3762024" indent="0">
              <a:buNone/>
              <a:defRPr sz="6600">
                <a:solidFill>
                  <a:schemeClr val="tx1">
                    <a:tint val="75000"/>
                  </a:schemeClr>
                </a:solidFill>
              </a:defRPr>
            </a:lvl3pPr>
            <a:lvl4pPr marL="5643037" indent="0">
              <a:buNone/>
              <a:defRPr sz="5800">
                <a:solidFill>
                  <a:schemeClr val="tx1">
                    <a:tint val="75000"/>
                  </a:schemeClr>
                </a:solidFill>
              </a:defRPr>
            </a:lvl4pPr>
            <a:lvl5pPr marL="7524049" indent="0">
              <a:buNone/>
              <a:defRPr sz="5800">
                <a:solidFill>
                  <a:schemeClr val="tx1">
                    <a:tint val="75000"/>
                  </a:schemeClr>
                </a:solidFill>
              </a:defRPr>
            </a:lvl5pPr>
            <a:lvl6pPr marL="9405061" indent="0">
              <a:buNone/>
              <a:defRPr sz="5800">
                <a:solidFill>
                  <a:schemeClr val="tx1">
                    <a:tint val="75000"/>
                  </a:schemeClr>
                </a:solidFill>
              </a:defRPr>
            </a:lvl6pPr>
            <a:lvl7pPr marL="11286073" indent="0">
              <a:buNone/>
              <a:defRPr sz="5800">
                <a:solidFill>
                  <a:schemeClr val="tx1">
                    <a:tint val="75000"/>
                  </a:schemeClr>
                </a:solidFill>
              </a:defRPr>
            </a:lvl7pPr>
            <a:lvl8pPr marL="13167086" indent="0">
              <a:buNone/>
              <a:defRPr sz="5800">
                <a:solidFill>
                  <a:schemeClr val="tx1">
                    <a:tint val="75000"/>
                  </a:schemeClr>
                </a:solidFill>
              </a:defRPr>
            </a:lvl8pPr>
            <a:lvl9pPr marL="15048098" indent="0">
              <a:buNone/>
              <a:defRPr sz="5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844EA8-C00F-C949-8571-C5B4BE9A37F9}" type="datetimeFigureOut">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B8DC46-0061-494E-9DF3-62A5A94E677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530842" y="16388081"/>
            <a:ext cx="94442280" cy="46344842"/>
          </a:xfrm>
        </p:spPr>
        <p:txBody>
          <a:bodyPr/>
          <a:lstStyle>
            <a:lvl1pPr>
              <a:defRPr sz="11500"/>
            </a:lvl1pPr>
            <a:lvl2pPr>
              <a:defRPr sz="9900"/>
            </a:lvl2pPr>
            <a:lvl3pPr>
              <a:defRPr sz="8200"/>
            </a:lvl3pPr>
            <a:lvl4pPr>
              <a:defRPr sz="7400"/>
            </a:lvl4pPr>
            <a:lvl5pPr>
              <a:defRPr sz="7400"/>
            </a:lvl5pPr>
            <a:lvl6pPr>
              <a:defRPr sz="7400"/>
            </a:lvl6pPr>
            <a:lvl7pPr>
              <a:defRPr sz="7400"/>
            </a:lvl7pPr>
            <a:lvl8pPr>
              <a:defRPr sz="7400"/>
            </a:lvl8pPr>
            <a:lvl9pPr>
              <a:defRPr sz="7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5704642" y="16388081"/>
            <a:ext cx="94442280" cy="46344842"/>
          </a:xfrm>
        </p:spPr>
        <p:txBody>
          <a:bodyPr/>
          <a:lstStyle>
            <a:lvl1pPr>
              <a:defRPr sz="11500"/>
            </a:lvl1pPr>
            <a:lvl2pPr>
              <a:defRPr sz="9900"/>
            </a:lvl2pPr>
            <a:lvl3pPr>
              <a:defRPr sz="8200"/>
            </a:lvl3pPr>
            <a:lvl4pPr>
              <a:defRPr sz="7400"/>
            </a:lvl4pPr>
            <a:lvl5pPr>
              <a:defRPr sz="7400"/>
            </a:lvl5pPr>
            <a:lvl6pPr>
              <a:defRPr sz="7400"/>
            </a:lvl6pPr>
            <a:lvl7pPr>
              <a:defRPr sz="7400"/>
            </a:lvl7pPr>
            <a:lvl8pPr>
              <a:defRPr sz="7400"/>
            </a:lvl8pPr>
            <a:lvl9pPr>
              <a:defRPr sz="7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844EA8-C00F-C949-8571-C5B4BE9A37F9}" type="datetimeFigureOut">
              <a:rPr lang="en-US" smtClean="0"/>
              <a:pPr/>
              <a:t>5/14/2014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B8DC46-0061-494E-9DF3-62A5A94E677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878842"/>
            <a:ext cx="39502080"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4560" y="4912362"/>
            <a:ext cx="19392902" cy="2047238"/>
          </a:xfrm>
        </p:spPr>
        <p:txBody>
          <a:bodyPr anchor="b"/>
          <a:lstStyle>
            <a:lvl1pPr marL="0" indent="0">
              <a:buNone/>
              <a:defRPr sz="9900" b="1"/>
            </a:lvl1pPr>
            <a:lvl2pPr marL="1881012" indent="0">
              <a:buNone/>
              <a:defRPr sz="8200" b="1"/>
            </a:lvl2pPr>
            <a:lvl3pPr marL="3762024" indent="0">
              <a:buNone/>
              <a:defRPr sz="7400" b="1"/>
            </a:lvl3pPr>
            <a:lvl4pPr marL="5643037" indent="0">
              <a:buNone/>
              <a:defRPr sz="6600" b="1"/>
            </a:lvl4pPr>
            <a:lvl5pPr marL="7524049" indent="0">
              <a:buNone/>
              <a:defRPr sz="6600" b="1"/>
            </a:lvl5pPr>
            <a:lvl6pPr marL="9405061" indent="0">
              <a:buNone/>
              <a:defRPr sz="6600" b="1"/>
            </a:lvl6pPr>
            <a:lvl7pPr marL="11286073" indent="0">
              <a:buNone/>
              <a:defRPr sz="6600" b="1"/>
            </a:lvl7pPr>
            <a:lvl8pPr marL="13167086" indent="0">
              <a:buNone/>
              <a:defRPr sz="6600" b="1"/>
            </a:lvl8pPr>
            <a:lvl9pPr marL="15048098" indent="0">
              <a:buNone/>
              <a:defRPr sz="6600" b="1"/>
            </a:lvl9pPr>
          </a:lstStyle>
          <a:p>
            <a:pPr lvl="0"/>
            <a:r>
              <a:rPr lang="en-US" smtClean="0"/>
              <a:t>Click to edit Master text styles</a:t>
            </a:r>
          </a:p>
        </p:txBody>
      </p:sp>
      <p:sp>
        <p:nvSpPr>
          <p:cNvPr id="4" name="Content Placeholder 3"/>
          <p:cNvSpPr>
            <a:spLocks noGrp="1"/>
          </p:cNvSpPr>
          <p:nvPr>
            <p:ph sz="half" idx="2"/>
          </p:nvPr>
        </p:nvSpPr>
        <p:spPr>
          <a:xfrm>
            <a:off x="2194560" y="6959600"/>
            <a:ext cx="19392902" cy="12644122"/>
          </a:xfrm>
        </p:spPr>
        <p:txBody>
          <a:bodyPr/>
          <a:lstStyle>
            <a:lvl1pPr>
              <a:defRPr sz="9900"/>
            </a:lvl1pPr>
            <a:lvl2pPr>
              <a:defRPr sz="8200"/>
            </a:lvl2pPr>
            <a:lvl3pPr>
              <a:defRPr sz="7400"/>
            </a:lvl3pPr>
            <a:lvl4pPr>
              <a:defRPr sz="6600"/>
            </a:lvl4pPr>
            <a:lvl5pPr>
              <a:defRPr sz="6600"/>
            </a:lvl5pPr>
            <a:lvl6pPr>
              <a:defRPr sz="6600"/>
            </a:lvl6pPr>
            <a:lvl7pPr>
              <a:defRPr sz="6600"/>
            </a:lvl7pPr>
            <a:lvl8pPr>
              <a:defRPr sz="6600"/>
            </a:lvl8pPr>
            <a:lvl9pPr>
              <a:defRPr sz="6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122" y="4912362"/>
            <a:ext cx="19400520" cy="2047238"/>
          </a:xfrm>
        </p:spPr>
        <p:txBody>
          <a:bodyPr anchor="b"/>
          <a:lstStyle>
            <a:lvl1pPr marL="0" indent="0">
              <a:buNone/>
              <a:defRPr sz="9900" b="1"/>
            </a:lvl1pPr>
            <a:lvl2pPr marL="1881012" indent="0">
              <a:buNone/>
              <a:defRPr sz="8200" b="1"/>
            </a:lvl2pPr>
            <a:lvl3pPr marL="3762024" indent="0">
              <a:buNone/>
              <a:defRPr sz="7400" b="1"/>
            </a:lvl3pPr>
            <a:lvl4pPr marL="5643037" indent="0">
              <a:buNone/>
              <a:defRPr sz="6600" b="1"/>
            </a:lvl4pPr>
            <a:lvl5pPr marL="7524049" indent="0">
              <a:buNone/>
              <a:defRPr sz="6600" b="1"/>
            </a:lvl5pPr>
            <a:lvl6pPr marL="9405061" indent="0">
              <a:buNone/>
              <a:defRPr sz="6600" b="1"/>
            </a:lvl6pPr>
            <a:lvl7pPr marL="11286073" indent="0">
              <a:buNone/>
              <a:defRPr sz="6600" b="1"/>
            </a:lvl7pPr>
            <a:lvl8pPr marL="13167086" indent="0">
              <a:buNone/>
              <a:defRPr sz="6600" b="1"/>
            </a:lvl8pPr>
            <a:lvl9pPr marL="15048098" indent="0">
              <a:buNone/>
              <a:defRPr sz="6600" b="1"/>
            </a:lvl9pPr>
          </a:lstStyle>
          <a:p>
            <a:pPr lvl="0"/>
            <a:r>
              <a:rPr lang="en-US" smtClean="0"/>
              <a:t>Click to edit Master text styles</a:t>
            </a:r>
          </a:p>
        </p:txBody>
      </p:sp>
      <p:sp>
        <p:nvSpPr>
          <p:cNvPr id="6" name="Content Placeholder 5"/>
          <p:cNvSpPr>
            <a:spLocks noGrp="1"/>
          </p:cNvSpPr>
          <p:nvPr>
            <p:ph sz="quarter" idx="4"/>
          </p:nvPr>
        </p:nvSpPr>
        <p:spPr>
          <a:xfrm>
            <a:off x="22296122" y="6959600"/>
            <a:ext cx="19400520" cy="12644122"/>
          </a:xfrm>
        </p:spPr>
        <p:txBody>
          <a:bodyPr/>
          <a:lstStyle>
            <a:lvl1pPr>
              <a:defRPr sz="9900"/>
            </a:lvl1pPr>
            <a:lvl2pPr>
              <a:defRPr sz="8200"/>
            </a:lvl2pPr>
            <a:lvl3pPr>
              <a:defRPr sz="7400"/>
            </a:lvl3pPr>
            <a:lvl4pPr>
              <a:defRPr sz="6600"/>
            </a:lvl4pPr>
            <a:lvl5pPr>
              <a:defRPr sz="6600"/>
            </a:lvl5pPr>
            <a:lvl6pPr>
              <a:defRPr sz="6600"/>
            </a:lvl6pPr>
            <a:lvl7pPr>
              <a:defRPr sz="6600"/>
            </a:lvl7pPr>
            <a:lvl8pPr>
              <a:defRPr sz="6600"/>
            </a:lvl8pPr>
            <a:lvl9pPr>
              <a:defRPr sz="6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844EA8-C00F-C949-8571-C5B4BE9A37F9}" type="datetimeFigureOut">
              <a:rPr lang="en-US" smtClean="0"/>
              <a:pPr/>
              <a:t>5/14/2014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B8DC46-0061-494E-9DF3-62A5A94E677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844EA8-C00F-C949-8571-C5B4BE9A37F9}" type="datetimeFigureOut">
              <a:rPr lang="en-US" smtClean="0"/>
              <a:pPr/>
              <a:t>5/14/2014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B8DC46-0061-494E-9DF3-62A5A94E677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844EA8-C00F-C949-8571-C5B4BE9A37F9}" type="datetimeFigureOut">
              <a:rPr lang="en-US" smtClean="0"/>
              <a:pPr/>
              <a:t>5/14/2014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B8DC46-0061-494E-9DF3-62A5A94E677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873760"/>
            <a:ext cx="14439902" cy="3718560"/>
          </a:xfrm>
        </p:spPr>
        <p:txBody>
          <a:bodyPr anchor="b"/>
          <a:lstStyle>
            <a:lvl1pPr algn="l">
              <a:defRPr sz="8200" b="1"/>
            </a:lvl1pPr>
          </a:lstStyle>
          <a:p>
            <a:r>
              <a:rPr lang="en-US" smtClean="0"/>
              <a:t>Click to edit Master title style</a:t>
            </a:r>
            <a:endParaRPr lang="en-US"/>
          </a:p>
        </p:txBody>
      </p:sp>
      <p:sp>
        <p:nvSpPr>
          <p:cNvPr id="3" name="Content Placeholder 2"/>
          <p:cNvSpPr>
            <a:spLocks noGrp="1"/>
          </p:cNvSpPr>
          <p:nvPr>
            <p:ph idx="1"/>
          </p:nvPr>
        </p:nvSpPr>
        <p:spPr>
          <a:xfrm>
            <a:off x="17160240" y="873761"/>
            <a:ext cx="24536400" cy="18729962"/>
          </a:xfrm>
        </p:spPr>
        <p:txBody>
          <a:bodyPr/>
          <a:lstStyle>
            <a:lvl1pPr>
              <a:defRPr sz="13200"/>
            </a:lvl1pPr>
            <a:lvl2pPr>
              <a:defRPr sz="11500"/>
            </a:lvl2pPr>
            <a:lvl3pPr>
              <a:defRPr sz="9900"/>
            </a:lvl3pPr>
            <a:lvl4pPr>
              <a:defRPr sz="8200"/>
            </a:lvl4pPr>
            <a:lvl5pPr>
              <a:defRPr sz="8200"/>
            </a:lvl5pPr>
            <a:lvl6pPr>
              <a:defRPr sz="8200"/>
            </a:lvl6pPr>
            <a:lvl7pPr>
              <a:defRPr sz="8200"/>
            </a:lvl7pPr>
            <a:lvl8pPr>
              <a:defRPr sz="8200"/>
            </a:lvl8pPr>
            <a:lvl9pPr>
              <a:defRPr sz="8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4563" y="4592321"/>
            <a:ext cx="14439902" cy="15011402"/>
          </a:xfrm>
        </p:spPr>
        <p:txBody>
          <a:bodyPr/>
          <a:lstStyle>
            <a:lvl1pPr marL="0" indent="0">
              <a:buNone/>
              <a:defRPr sz="5800"/>
            </a:lvl1pPr>
            <a:lvl2pPr marL="1881012" indent="0">
              <a:buNone/>
              <a:defRPr sz="4900"/>
            </a:lvl2pPr>
            <a:lvl3pPr marL="3762024" indent="0">
              <a:buNone/>
              <a:defRPr sz="4100"/>
            </a:lvl3pPr>
            <a:lvl4pPr marL="5643037" indent="0">
              <a:buNone/>
              <a:defRPr sz="3700"/>
            </a:lvl4pPr>
            <a:lvl5pPr marL="7524049" indent="0">
              <a:buNone/>
              <a:defRPr sz="3700"/>
            </a:lvl5pPr>
            <a:lvl6pPr marL="9405061" indent="0">
              <a:buNone/>
              <a:defRPr sz="3700"/>
            </a:lvl6pPr>
            <a:lvl7pPr marL="11286073" indent="0">
              <a:buNone/>
              <a:defRPr sz="3700"/>
            </a:lvl7pPr>
            <a:lvl8pPr marL="13167086" indent="0">
              <a:buNone/>
              <a:defRPr sz="3700"/>
            </a:lvl8pPr>
            <a:lvl9pPr marL="15048098" indent="0">
              <a:buNone/>
              <a:defRPr sz="37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844EA8-C00F-C949-8571-C5B4BE9A37F9}" type="datetimeFigureOut">
              <a:rPr lang="en-US" smtClean="0"/>
              <a:pPr/>
              <a:t>5/14/2014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B8DC46-0061-494E-9DF3-62A5A94E677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15361920"/>
            <a:ext cx="26334720" cy="1813562"/>
          </a:xfrm>
        </p:spPr>
        <p:txBody>
          <a:bodyPr anchor="b"/>
          <a:lstStyle>
            <a:lvl1pPr algn="l">
              <a:defRPr sz="8200" b="1"/>
            </a:lvl1pPr>
          </a:lstStyle>
          <a:p>
            <a:r>
              <a:rPr lang="en-US" smtClean="0"/>
              <a:t>Click to edit Master title style</a:t>
            </a:r>
            <a:endParaRPr lang="en-US"/>
          </a:p>
        </p:txBody>
      </p:sp>
      <p:sp>
        <p:nvSpPr>
          <p:cNvPr id="3" name="Picture Placeholder 2"/>
          <p:cNvSpPr>
            <a:spLocks noGrp="1"/>
          </p:cNvSpPr>
          <p:nvPr>
            <p:ph type="pic" idx="1"/>
          </p:nvPr>
        </p:nvSpPr>
        <p:spPr>
          <a:xfrm>
            <a:off x="8602982" y="1960880"/>
            <a:ext cx="26334720" cy="13167360"/>
          </a:xfrm>
        </p:spPr>
        <p:txBody>
          <a:bodyPr/>
          <a:lstStyle>
            <a:lvl1pPr marL="0" indent="0">
              <a:buNone/>
              <a:defRPr sz="13200"/>
            </a:lvl1pPr>
            <a:lvl2pPr marL="1881012" indent="0">
              <a:buNone/>
              <a:defRPr sz="11500"/>
            </a:lvl2pPr>
            <a:lvl3pPr marL="3762024" indent="0">
              <a:buNone/>
              <a:defRPr sz="9900"/>
            </a:lvl3pPr>
            <a:lvl4pPr marL="5643037" indent="0">
              <a:buNone/>
              <a:defRPr sz="8200"/>
            </a:lvl4pPr>
            <a:lvl5pPr marL="7524049" indent="0">
              <a:buNone/>
              <a:defRPr sz="8200"/>
            </a:lvl5pPr>
            <a:lvl6pPr marL="9405061" indent="0">
              <a:buNone/>
              <a:defRPr sz="8200"/>
            </a:lvl6pPr>
            <a:lvl7pPr marL="11286073" indent="0">
              <a:buNone/>
              <a:defRPr sz="8200"/>
            </a:lvl7pPr>
            <a:lvl8pPr marL="13167086" indent="0">
              <a:buNone/>
              <a:defRPr sz="8200"/>
            </a:lvl8pPr>
            <a:lvl9pPr marL="15048098" indent="0">
              <a:buNone/>
              <a:defRPr sz="8200"/>
            </a:lvl9pPr>
          </a:lstStyle>
          <a:p>
            <a:endParaRPr lang="en-US"/>
          </a:p>
        </p:txBody>
      </p:sp>
      <p:sp>
        <p:nvSpPr>
          <p:cNvPr id="4" name="Text Placeholder 3"/>
          <p:cNvSpPr>
            <a:spLocks noGrp="1"/>
          </p:cNvSpPr>
          <p:nvPr>
            <p:ph type="body" sz="half" idx="2"/>
          </p:nvPr>
        </p:nvSpPr>
        <p:spPr>
          <a:xfrm>
            <a:off x="8602982" y="17175482"/>
            <a:ext cx="26334720" cy="2575558"/>
          </a:xfrm>
        </p:spPr>
        <p:txBody>
          <a:bodyPr/>
          <a:lstStyle>
            <a:lvl1pPr marL="0" indent="0">
              <a:buNone/>
              <a:defRPr sz="5800"/>
            </a:lvl1pPr>
            <a:lvl2pPr marL="1881012" indent="0">
              <a:buNone/>
              <a:defRPr sz="4900"/>
            </a:lvl2pPr>
            <a:lvl3pPr marL="3762024" indent="0">
              <a:buNone/>
              <a:defRPr sz="4100"/>
            </a:lvl3pPr>
            <a:lvl4pPr marL="5643037" indent="0">
              <a:buNone/>
              <a:defRPr sz="3700"/>
            </a:lvl4pPr>
            <a:lvl5pPr marL="7524049" indent="0">
              <a:buNone/>
              <a:defRPr sz="3700"/>
            </a:lvl5pPr>
            <a:lvl6pPr marL="9405061" indent="0">
              <a:buNone/>
              <a:defRPr sz="3700"/>
            </a:lvl6pPr>
            <a:lvl7pPr marL="11286073" indent="0">
              <a:buNone/>
              <a:defRPr sz="3700"/>
            </a:lvl7pPr>
            <a:lvl8pPr marL="13167086" indent="0">
              <a:buNone/>
              <a:defRPr sz="3700"/>
            </a:lvl8pPr>
            <a:lvl9pPr marL="15048098" indent="0">
              <a:buNone/>
              <a:defRPr sz="37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844EA8-C00F-C949-8571-C5B4BE9A37F9}" type="datetimeFigureOut">
              <a:rPr lang="en-US" smtClean="0"/>
              <a:pPr/>
              <a:t>5/14/2014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B8DC46-0061-494E-9DF3-62A5A94E677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878842"/>
            <a:ext cx="39502080" cy="3657600"/>
          </a:xfrm>
          <a:prstGeom prst="rect">
            <a:avLst/>
          </a:prstGeom>
        </p:spPr>
        <p:txBody>
          <a:bodyPr vert="horz" lIns="376202" tIns="188101" rIns="376202" bIns="18810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194560" y="5120641"/>
            <a:ext cx="39502080" cy="14483082"/>
          </a:xfrm>
          <a:prstGeom prst="rect">
            <a:avLst/>
          </a:prstGeom>
        </p:spPr>
        <p:txBody>
          <a:bodyPr vert="horz" lIns="376202" tIns="188101" rIns="376202" bIns="18810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194560" y="20340322"/>
            <a:ext cx="10241280" cy="1168400"/>
          </a:xfrm>
          <a:prstGeom prst="rect">
            <a:avLst/>
          </a:prstGeom>
        </p:spPr>
        <p:txBody>
          <a:bodyPr vert="horz" lIns="376202" tIns="188101" rIns="376202" bIns="188101" rtlCol="0" anchor="ctr"/>
          <a:lstStyle>
            <a:lvl1pPr algn="l">
              <a:defRPr sz="4900">
                <a:solidFill>
                  <a:schemeClr val="tx1">
                    <a:tint val="75000"/>
                  </a:schemeClr>
                </a:solidFill>
              </a:defRPr>
            </a:lvl1pPr>
          </a:lstStyle>
          <a:p>
            <a:fld id="{D6844EA8-C00F-C949-8571-C5B4BE9A37F9}" type="datetimeFigureOut">
              <a:rPr lang="en-US" smtClean="0"/>
              <a:pPr/>
              <a:t>5/14/2014</a:t>
            </a:fld>
            <a:endParaRPr lang="en-US"/>
          </a:p>
        </p:txBody>
      </p:sp>
      <p:sp>
        <p:nvSpPr>
          <p:cNvPr id="5" name="Footer Placeholder 4"/>
          <p:cNvSpPr>
            <a:spLocks noGrp="1"/>
          </p:cNvSpPr>
          <p:nvPr>
            <p:ph type="ftr" sz="quarter" idx="3"/>
          </p:nvPr>
        </p:nvSpPr>
        <p:spPr>
          <a:xfrm>
            <a:off x="14996160" y="20340322"/>
            <a:ext cx="13898880" cy="1168400"/>
          </a:xfrm>
          <a:prstGeom prst="rect">
            <a:avLst/>
          </a:prstGeom>
        </p:spPr>
        <p:txBody>
          <a:bodyPr vert="horz" lIns="376202" tIns="188101" rIns="376202" bIns="188101" rtlCol="0" anchor="ctr"/>
          <a:lstStyle>
            <a:lvl1pPr algn="ctr">
              <a:defRPr sz="4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20340322"/>
            <a:ext cx="10241280" cy="1168400"/>
          </a:xfrm>
          <a:prstGeom prst="rect">
            <a:avLst/>
          </a:prstGeom>
        </p:spPr>
        <p:txBody>
          <a:bodyPr vert="horz" lIns="376202" tIns="188101" rIns="376202" bIns="188101" rtlCol="0" anchor="ctr"/>
          <a:lstStyle>
            <a:lvl1pPr algn="r">
              <a:defRPr sz="4900">
                <a:solidFill>
                  <a:schemeClr val="tx1">
                    <a:tint val="75000"/>
                  </a:schemeClr>
                </a:solidFill>
              </a:defRPr>
            </a:lvl1pPr>
          </a:lstStyle>
          <a:p>
            <a:fld id="{F7B8DC46-0061-494E-9DF3-62A5A94E677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881012" rtl="0" eaLnBrk="1" latinLnBrk="0" hangingPunct="1">
        <a:spcBef>
          <a:spcPct val="0"/>
        </a:spcBef>
        <a:buNone/>
        <a:defRPr sz="18100" kern="1200">
          <a:solidFill>
            <a:schemeClr val="tx1"/>
          </a:solidFill>
          <a:latin typeface="+mj-lt"/>
          <a:ea typeface="+mj-ea"/>
          <a:cs typeface="+mj-cs"/>
        </a:defRPr>
      </a:lvl1pPr>
    </p:titleStyle>
    <p:bodyStyle>
      <a:lvl1pPr marL="1410759" indent="-1410759" algn="l" defTabSz="1881012" rtl="0" eaLnBrk="1" latinLnBrk="0" hangingPunct="1">
        <a:spcBef>
          <a:spcPct val="20000"/>
        </a:spcBef>
        <a:buFont typeface="Arial"/>
        <a:buChar char="•"/>
        <a:defRPr sz="13200" kern="1200">
          <a:solidFill>
            <a:schemeClr val="tx1"/>
          </a:solidFill>
          <a:latin typeface="+mn-lt"/>
          <a:ea typeface="+mn-ea"/>
          <a:cs typeface="+mn-cs"/>
        </a:defRPr>
      </a:lvl1pPr>
      <a:lvl2pPr marL="3056645" indent="-1175633" algn="l" defTabSz="1881012" rtl="0" eaLnBrk="1" latinLnBrk="0" hangingPunct="1">
        <a:spcBef>
          <a:spcPct val="20000"/>
        </a:spcBef>
        <a:buFont typeface="Arial"/>
        <a:buChar char="–"/>
        <a:defRPr sz="11500" kern="1200">
          <a:solidFill>
            <a:schemeClr val="tx1"/>
          </a:solidFill>
          <a:latin typeface="+mn-lt"/>
          <a:ea typeface="+mn-ea"/>
          <a:cs typeface="+mn-cs"/>
        </a:defRPr>
      </a:lvl2pPr>
      <a:lvl3pPr marL="4702531" indent="-940506" algn="l" defTabSz="1881012" rtl="0" eaLnBrk="1" latinLnBrk="0" hangingPunct="1">
        <a:spcBef>
          <a:spcPct val="20000"/>
        </a:spcBef>
        <a:buFont typeface="Arial"/>
        <a:buChar char="•"/>
        <a:defRPr sz="9900" kern="1200">
          <a:solidFill>
            <a:schemeClr val="tx1"/>
          </a:solidFill>
          <a:latin typeface="+mn-lt"/>
          <a:ea typeface="+mn-ea"/>
          <a:cs typeface="+mn-cs"/>
        </a:defRPr>
      </a:lvl3pPr>
      <a:lvl4pPr marL="6583543" indent="-940506" algn="l" defTabSz="1881012" rtl="0" eaLnBrk="1" latinLnBrk="0" hangingPunct="1">
        <a:spcBef>
          <a:spcPct val="20000"/>
        </a:spcBef>
        <a:buFont typeface="Arial"/>
        <a:buChar char="–"/>
        <a:defRPr sz="8200" kern="1200">
          <a:solidFill>
            <a:schemeClr val="tx1"/>
          </a:solidFill>
          <a:latin typeface="+mn-lt"/>
          <a:ea typeface="+mn-ea"/>
          <a:cs typeface="+mn-cs"/>
        </a:defRPr>
      </a:lvl4pPr>
      <a:lvl5pPr marL="8464555" indent="-940506" algn="l" defTabSz="1881012" rtl="0" eaLnBrk="1" latinLnBrk="0" hangingPunct="1">
        <a:spcBef>
          <a:spcPct val="20000"/>
        </a:spcBef>
        <a:buFont typeface="Arial"/>
        <a:buChar char="»"/>
        <a:defRPr sz="8200" kern="1200">
          <a:solidFill>
            <a:schemeClr val="tx1"/>
          </a:solidFill>
          <a:latin typeface="+mn-lt"/>
          <a:ea typeface="+mn-ea"/>
          <a:cs typeface="+mn-cs"/>
        </a:defRPr>
      </a:lvl5pPr>
      <a:lvl6pPr marL="10345567" indent="-940506" algn="l" defTabSz="1881012" rtl="0" eaLnBrk="1" latinLnBrk="0" hangingPunct="1">
        <a:spcBef>
          <a:spcPct val="20000"/>
        </a:spcBef>
        <a:buFont typeface="Arial"/>
        <a:buChar char="•"/>
        <a:defRPr sz="8200" kern="1200">
          <a:solidFill>
            <a:schemeClr val="tx1"/>
          </a:solidFill>
          <a:latin typeface="+mn-lt"/>
          <a:ea typeface="+mn-ea"/>
          <a:cs typeface="+mn-cs"/>
        </a:defRPr>
      </a:lvl6pPr>
      <a:lvl7pPr marL="12226580" indent="-940506" algn="l" defTabSz="1881012" rtl="0" eaLnBrk="1" latinLnBrk="0" hangingPunct="1">
        <a:spcBef>
          <a:spcPct val="20000"/>
        </a:spcBef>
        <a:buFont typeface="Arial"/>
        <a:buChar char="•"/>
        <a:defRPr sz="8200" kern="1200">
          <a:solidFill>
            <a:schemeClr val="tx1"/>
          </a:solidFill>
          <a:latin typeface="+mn-lt"/>
          <a:ea typeface="+mn-ea"/>
          <a:cs typeface="+mn-cs"/>
        </a:defRPr>
      </a:lvl7pPr>
      <a:lvl8pPr marL="14107592" indent="-940506" algn="l" defTabSz="1881012" rtl="0" eaLnBrk="1" latinLnBrk="0" hangingPunct="1">
        <a:spcBef>
          <a:spcPct val="20000"/>
        </a:spcBef>
        <a:buFont typeface="Arial"/>
        <a:buChar char="•"/>
        <a:defRPr sz="8200" kern="1200">
          <a:solidFill>
            <a:schemeClr val="tx1"/>
          </a:solidFill>
          <a:latin typeface="+mn-lt"/>
          <a:ea typeface="+mn-ea"/>
          <a:cs typeface="+mn-cs"/>
        </a:defRPr>
      </a:lvl8pPr>
      <a:lvl9pPr marL="15988604" indent="-940506" algn="l" defTabSz="1881012" rtl="0" eaLnBrk="1" latinLnBrk="0" hangingPunct="1">
        <a:spcBef>
          <a:spcPct val="20000"/>
        </a:spcBef>
        <a:buFont typeface="Arial"/>
        <a:buChar char="•"/>
        <a:defRPr sz="8200" kern="1200">
          <a:solidFill>
            <a:schemeClr val="tx1"/>
          </a:solidFill>
          <a:latin typeface="+mn-lt"/>
          <a:ea typeface="+mn-ea"/>
          <a:cs typeface="+mn-cs"/>
        </a:defRPr>
      </a:lvl9pPr>
    </p:bodyStyle>
    <p:otherStyle>
      <a:defPPr>
        <a:defRPr lang="en-US"/>
      </a:defPPr>
      <a:lvl1pPr marL="0" algn="l" defTabSz="1881012" rtl="0" eaLnBrk="1" latinLnBrk="0" hangingPunct="1">
        <a:defRPr sz="7400" kern="1200">
          <a:solidFill>
            <a:schemeClr val="tx1"/>
          </a:solidFill>
          <a:latin typeface="+mn-lt"/>
          <a:ea typeface="+mn-ea"/>
          <a:cs typeface="+mn-cs"/>
        </a:defRPr>
      </a:lvl1pPr>
      <a:lvl2pPr marL="1881012" algn="l" defTabSz="1881012" rtl="0" eaLnBrk="1" latinLnBrk="0" hangingPunct="1">
        <a:defRPr sz="7400" kern="1200">
          <a:solidFill>
            <a:schemeClr val="tx1"/>
          </a:solidFill>
          <a:latin typeface="+mn-lt"/>
          <a:ea typeface="+mn-ea"/>
          <a:cs typeface="+mn-cs"/>
        </a:defRPr>
      </a:lvl2pPr>
      <a:lvl3pPr marL="3762024" algn="l" defTabSz="1881012" rtl="0" eaLnBrk="1" latinLnBrk="0" hangingPunct="1">
        <a:defRPr sz="7400" kern="1200">
          <a:solidFill>
            <a:schemeClr val="tx1"/>
          </a:solidFill>
          <a:latin typeface="+mn-lt"/>
          <a:ea typeface="+mn-ea"/>
          <a:cs typeface="+mn-cs"/>
        </a:defRPr>
      </a:lvl3pPr>
      <a:lvl4pPr marL="5643037" algn="l" defTabSz="1881012" rtl="0" eaLnBrk="1" latinLnBrk="0" hangingPunct="1">
        <a:defRPr sz="7400" kern="1200">
          <a:solidFill>
            <a:schemeClr val="tx1"/>
          </a:solidFill>
          <a:latin typeface="+mn-lt"/>
          <a:ea typeface="+mn-ea"/>
          <a:cs typeface="+mn-cs"/>
        </a:defRPr>
      </a:lvl4pPr>
      <a:lvl5pPr marL="7524049" algn="l" defTabSz="1881012" rtl="0" eaLnBrk="1" latinLnBrk="0" hangingPunct="1">
        <a:defRPr sz="7400" kern="1200">
          <a:solidFill>
            <a:schemeClr val="tx1"/>
          </a:solidFill>
          <a:latin typeface="+mn-lt"/>
          <a:ea typeface="+mn-ea"/>
          <a:cs typeface="+mn-cs"/>
        </a:defRPr>
      </a:lvl5pPr>
      <a:lvl6pPr marL="9405061" algn="l" defTabSz="1881012" rtl="0" eaLnBrk="1" latinLnBrk="0" hangingPunct="1">
        <a:defRPr sz="7400" kern="1200">
          <a:solidFill>
            <a:schemeClr val="tx1"/>
          </a:solidFill>
          <a:latin typeface="+mn-lt"/>
          <a:ea typeface="+mn-ea"/>
          <a:cs typeface="+mn-cs"/>
        </a:defRPr>
      </a:lvl6pPr>
      <a:lvl7pPr marL="11286073" algn="l" defTabSz="1881012" rtl="0" eaLnBrk="1" latinLnBrk="0" hangingPunct="1">
        <a:defRPr sz="7400" kern="1200">
          <a:solidFill>
            <a:schemeClr val="tx1"/>
          </a:solidFill>
          <a:latin typeface="+mn-lt"/>
          <a:ea typeface="+mn-ea"/>
          <a:cs typeface="+mn-cs"/>
        </a:defRPr>
      </a:lvl7pPr>
      <a:lvl8pPr marL="13167086" algn="l" defTabSz="1881012" rtl="0" eaLnBrk="1" latinLnBrk="0" hangingPunct="1">
        <a:defRPr sz="7400" kern="1200">
          <a:solidFill>
            <a:schemeClr val="tx1"/>
          </a:solidFill>
          <a:latin typeface="+mn-lt"/>
          <a:ea typeface="+mn-ea"/>
          <a:cs typeface="+mn-cs"/>
        </a:defRPr>
      </a:lvl8pPr>
      <a:lvl9pPr marL="15048098" algn="l" defTabSz="1881012" rtl="0" eaLnBrk="1" latinLnBrk="0" hangingPunct="1">
        <a:defRPr sz="7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jpe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3.png"/><Relationship Id="rId5" Type="http://schemas.openxmlformats.org/officeDocument/2006/relationships/image" Target="../media/image1.png"/><Relationship Id="rId4" Type="http://schemas.openxmlformats.org/officeDocument/2006/relationships/oleObject" Target="Macintosh%20HD:Users:alkagupta85:Documents:Medical%20School:Research%20Project:Research%20Paper%20edited.doc!OLE_LINK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52000">
              <a:srgbClr val="C6353C">
                <a:alpha val="82000"/>
              </a:srgbClr>
            </a:gs>
            <a:gs pos="100000">
              <a:schemeClr val="tx2"/>
            </a:gs>
            <a:gs pos="76000">
              <a:srgbClr val="C6353C">
                <a:alpha val="82000"/>
              </a:srgb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4" name="Rectangle 6"/>
          <p:cNvSpPr>
            <a:spLocks noChangeArrowheads="1"/>
          </p:cNvSpPr>
          <p:nvPr/>
        </p:nvSpPr>
        <p:spPr bwMode="auto">
          <a:xfrm>
            <a:off x="0" y="0"/>
            <a:ext cx="43891200" cy="3352800"/>
          </a:xfrm>
          <a:prstGeom prst="rect">
            <a:avLst/>
          </a:prstGeom>
          <a:gradFill flip="none" rotWithShape="1">
            <a:gsLst>
              <a:gs pos="0">
                <a:schemeClr val="tx2">
                  <a:alpha val="90000"/>
                </a:schemeClr>
              </a:gs>
              <a:gs pos="100000">
                <a:schemeClr val="accent2">
                  <a:alpha val="90000"/>
                </a:schemeClr>
              </a:gs>
            </a:gsLst>
            <a:path path="circle">
              <a:fillToRect l="50000" t="50000" r="50000" b="50000"/>
            </a:path>
            <a:tileRect/>
          </a:gradFill>
          <a:ln w="9525">
            <a:solidFill>
              <a:schemeClr val="tx1"/>
            </a:solidFill>
            <a:miter lim="800000"/>
            <a:headEnd/>
            <a:tailEnd/>
          </a:ln>
        </p:spPr>
        <p:txBody>
          <a:bodyPr lIns="137160" tIns="68580" rIns="137160" bIns="68580" anchor="ctr">
            <a:prstTxWarp prst="textNoShape">
              <a:avLst/>
            </a:prstTxWarp>
          </a:bodyPr>
          <a:lstStyle/>
          <a:p>
            <a:pPr algn="ctr" defTabSz="4703763"/>
            <a:r>
              <a:rPr lang="en-US" sz="6600" b="1" dirty="0" smtClean="0">
                <a:solidFill>
                  <a:schemeClr val="bg1"/>
                </a:solidFill>
              </a:rPr>
              <a:t>Higher Environmental Temperature During Pregnancy Causes Low Birth Weight (LBW</a:t>
            </a:r>
            <a:r>
              <a:rPr lang="en-US" sz="8000" b="1" dirty="0" smtClean="0">
                <a:solidFill>
                  <a:schemeClr val="bg1"/>
                </a:solidFill>
              </a:rPr>
              <a:t>)</a:t>
            </a:r>
          </a:p>
          <a:p>
            <a:pPr algn="ctr" defTabSz="4703763"/>
            <a:r>
              <a:rPr lang="en-US" sz="4800" b="1" dirty="0" smtClean="0">
                <a:solidFill>
                  <a:schemeClr val="bg1"/>
                </a:solidFill>
              </a:rPr>
              <a:t>Alka Gupta, BSc</a:t>
            </a:r>
            <a:r>
              <a:rPr lang="en-US" sz="4800" b="1" baseline="30000" dirty="0" smtClean="0">
                <a:solidFill>
                  <a:schemeClr val="bg1"/>
                </a:solidFill>
              </a:rPr>
              <a:t>1</a:t>
            </a:r>
            <a:r>
              <a:rPr lang="en-US" sz="4800" b="1" dirty="0" smtClean="0">
                <a:solidFill>
                  <a:schemeClr val="bg1"/>
                </a:solidFill>
              </a:rPr>
              <a:t>, Jagjit S Teji, MD</a:t>
            </a:r>
            <a:r>
              <a:rPr lang="en-US" sz="4800" b="1" baseline="30000" dirty="0" smtClean="0">
                <a:solidFill>
                  <a:schemeClr val="bg1"/>
                </a:solidFill>
              </a:rPr>
              <a:t>2</a:t>
            </a:r>
            <a:r>
              <a:rPr lang="en-US" sz="4800" b="1" dirty="0" smtClean="0">
                <a:solidFill>
                  <a:schemeClr val="bg1"/>
                </a:solidFill>
              </a:rPr>
              <a:t> and Kamal Eldeirawi, RN; PhD</a:t>
            </a:r>
            <a:r>
              <a:rPr lang="en-US" sz="4800" b="1" baseline="30000" dirty="0" smtClean="0">
                <a:solidFill>
                  <a:schemeClr val="bg1"/>
                </a:solidFill>
              </a:rPr>
              <a:t>3</a:t>
            </a:r>
            <a:r>
              <a:rPr lang="en-US" sz="4800" b="1" dirty="0" smtClean="0">
                <a:solidFill>
                  <a:schemeClr val="bg1"/>
                </a:solidFill>
              </a:rPr>
              <a:t>. </a:t>
            </a:r>
          </a:p>
          <a:p>
            <a:pPr algn="ctr" defTabSz="4703763"/>
            <a:r>
              <a:rPr lang="en-US" sz="4800" baseline="30000" dirty="0" smtClean="0">
                <a:solidFill>
                  <a:schemeClr val="bg1"/>
                </a:solidFill>
              </a:rPr>
              <a:t>1</a:t>
            </a:r>
            <a:r>
              <a:rPr lang="en-US" sz="4800" dirty="0" smtClean="0">
                <a:solidFill>
                  <a:schemeClr val="bg1"/>
                </a:solidFill>
              </a:rPr>
              <a:t>University of Illinois, Chicago,  </a:t>
            </a:r>
            <a:r>
              <a:rPr lang="en-US" sz="4800" baseline="30000" dirty="0" smtClean="0">
                <a:solidFill>
                  <a:schemeClr val="bg1"/>
                </a:solidFill>
              </a:rPr>
              <a:t>2</a:t>
            </a:r>
            <a:r>
              <a:rPr lang="en-US" sz="4800" dirty="0" smtClean="0">
                <a:solidFill>
                  <a:schemeClr val="bg1"/>
                </a:solidFill>
              </a:rPr>
              <a:t>Pediatrics, University of Chicago, Chicago,  </a:t>
            </a:r>
            <a:r>
              <a:rPr lang="en-US" sz="4800" baseline="30000" dirty="0" smtClean="0">
                <a:solidFill>
                  <a:schemeClr val="bg1"/>
                </a:solidFill>
              </a:rPr>
              <a:t>3</a:t>
            </a:r>
            <a:r>
              <a:rPr lang="en-US" sz="4800" dirty="0" smtClean="0">
                <a:solidFill>
                  <a:schemeClr val="bg1"/>
                </a:solidFill>
              </a:rPr>
              <a:t>College of Nursing, University of Illinois, Chicago, Illinois, United States. </a:t>
            </a:r>
            <a:endParaRPr lang="en-US" sz="4800" b="1" dirty="0">
              <a:solidFill>
                <a:schemeClr val="bg1"/>
              </a:solidFill>
            </a:endParaRPr>
          </a:p>
        </p:txBody>
      </p:sp>
      <p:pic>
        <p:nvPicPr>
          <p:cNvPr id="6" name="Picture 2" descr="C:\Documents and Settings\Jagjit  Teji\My Documents\My Pictures\Logos\logo.gif"/>
          <p:cNvPicPr>
            <a:picLocks noChangeAspect="1" noChangeArrowheads="1"/>
          </p:cNvPicPr>
          <p:nvPr/>
        </p:nvPicPr>
        <p:blipFill>
          <a:blip r:embed="rId3"/>
          <a:srcRect/>
          <a:stretch>
            <a:fillRect/>
          </a:stretch>
        </p:blipFill>
        <p:spPr bwMode="auto">
          <a:xfrm>
            <a:off x="0" y="0"/>
            <a:ext cx="6115050" cy="1447800"/>
          </a:xfrm>
          <a:prstGeom prst="rect">
            <a:avLst/>
          </a:prstGeom>
          <a:noFill/>
          <a:ln w="9525">
            <a:noFill/>
            <a:miter lim="800000"/>
            <a:headEnd/>
            <a:tailEnd/>
          </a:ln>
        </p:spPr>
      </p:pic>
      <p:sp>
        <p:nvSpPr>
          <p:cNvPr id="7" name="Rectangle 7"/>
          <p:cNvSpPr>
            <a:spLocks noChangeArrowheads="1"/>
          </p:cNvSpPr>
          <p:nvPr/>
        </p:nvSpPr>
        <p:spPr bwMode="auto">
          <a:xfrm>
            <a:off x="1637983" y="3924300"/>
            <a:ext cx="10698480" cy="685800"/>
          </a:xfrm>
          <a:prstGeom prst="rect">
            <a:avLst/>
          </a:prstGeom>
          <a:solidFill>
            <a:srgbClr val="800000">
              <a:alpha val="90000"/>
            </a:srgbClr>
          </a:solidFill>
          <a:ln w="9525">
            <a:noFill/>
            <a:miter lim="800000"/>
            <a:headEnd/>
            <a:tailEnd/>
          </a:ln>
        </p:spPr>
        <p:txBody>
          <a:bodyPr wrap="none" lIns="137160" tIns="68580" rIns="137160" bIns="68580" anchor="ctr">
            <a:prstTxWarp prst="textNoShape">
              <a:avLst/>
            </a:prstTxWarp>
          </a:bodyPr>
          <a:lstStyle/>
          <a:p>
            <a:pPr algn="ctr" defTabSz="4703763"/>
            <a:r>
              <a:rPr lang="en-US" sz="6000" dirty="0">
                <a:solidFill>
                  <a:schemeClr val="bg1"/>
                </a:solidFill>
              </a:rPr>
              <a:t>Abstract</a:t>
            </a:r>
          </a:p>
        </p:txBody>
      </p:sp>
      <p:sp>
        <p:nvSpPr>
          <p:cNvPr id="8" name="Rectangle 7"/>
          <p:cNvSpPr>
            <a:spLocks noChangeArrowheads="1"/>
          </p:cNvSpPr>
          <p:nvPr/>
        </p:nvSpPr>
        <p:spPr bwMode="auto">
          <a:xfrm>
            <a:off x="1637983" y="12192000"/>
            <a:ext cx="10698480" cy="685800"/>
          </a:xfrm>
          <a:prstGeom prst="rect">
            <a:avLst/>
          </a:prstGeom>
          <a:solidFill>
            <a:srgbClr val="800000">
              <a:alpha val="90000"/>
            </a:srgbClr>
          </a:solidFill>
          <a:ln w="9525">
            <a:noFill/>
            <a:miter lim="800000"/>
            <a:headEnd/>
            <a:tailEnd/>
          </a:ln>
        </p:spPr>
        <p:txBody>
          <a:bodyPr wrap="none" lIns="137160" tIns="68580" rIns="137160" bIns="68580" anchor="ctr">
            <a:prstTxWarp prst="textNoShape">
              <a:avLst/>
            </a:prstTxWarp>
          </a:bodyPr>
          <a:lstStyle/>
          <a:p>
            <a:pPr algn="ctr" defTabSz="4703763"/>
            <a:r>
              <a:rPr lang="en-US" sz="6000" dirty="0" smtClean="0">
                <a:solidFill>
                  <a:schemeClr val="bg1"/>
                </a:solidFill>
              </a:rPr>
              <a:t>Objective</a:t>
            </a:r>
          </a:p>
        </p:txBody>
      </p:sp>
      <p:sp>
        <p:nvSpPr>
          <p:cNvPr id="9" name="Rectangle 8"/>
          <p:cNvSpPr>
            <a:spLocks noChangeArrowheads="1"/>
          </p:cNvSpPr>
          <p:nvPr/>
        </p:nvSpPr>
        <p:spPr bwMode="auto">
          <a:xfrm>
            <a:off x="13159423" y="3924300"/>
            <a:ext cx="12527280" cy="685800"/>
          </a:xfrm>
          <a:prstGeom prst="rect">
            <a:avLst/>
          </a:prstGeom>
          <a:solidFill>
            <a:srgbClr val="800000">
              <a:alpha val="90000"/>
            </a:srgbClr>
          </a:solidFill>
          <a:ln w="9525">
            <a:noFill/>
            <a:miter lim="800000"/>
            <a:headEnd/>
            <a:tailEnd/>
          </a:ln>
        </p:spPr>
        <p:txBody>
          <a:bodyPr wrap="none" lIns="137160" tIns="68580" rIns="137160" bIns="68580" anchor="ctr">
            <a:prstTxWarp prst="textNoShape">
              <a:avLst/>
            </a:prstTxWarp>
          </a:bodyPr>
          <a:lstStyle/>
          <a:p>
            <a:pPr algn="ctr" defTabSz="4703763"/>
            <a:r>
              <a:rPr lang="en-US" sz="6000" dirty="0" smtClean="0">
                <a:solidFill>
                  <a:schemeClr val="bg1"/>
                </a:solidFill>
              </a:rPr>
              <a:t>Methods</a:t>
            </a:r>
          </a:p>
        </p:txBody>
      </p:sp>
      <p:sp>
        <p:nvSpPr>
          <p:cNvPr id="10" name="Rectangle 9"/>
          <p:cNvSpPr>
            <a:spLocks noChangeArrowheads="1"/>
          </p:cNvSpPr>
          <p:nvPr/>
        </p:nvSpPr>
        <p:spPr bwMode="auto">
          <a:xfrm>
            <a:off x="13075920" y="12192000"/>
            <a:ext cx="15270480" cy="685800"/>
          </a:xfrm>
          <a:prstGeom prst="rect">
            <a:avLst/>
          </a:prstGeom>
          <a:solidFill>
            <a:srgbClr val="800000">
              <a:alpha val="90000"/>
            </a:srgbClr>
          </a:solidFill>
          <a:ln w="9525">
            <a:noFill/>
            <a:miter lim="800000"/>
            <a:headEnd/>
            <a:tailEnd/>
          </a:ln>
        </p:spPr>
        <p:txBody>
          <a:bodyPr wrap="none" lIns="137160" tIns="68580" rIns="137160" bIns="68580" anchor="ctr">
            <a:prstTxWarp prst="textNoShape">
              <a:avLst/>
            </a:prstTxWarp>
          </a:bodyPr>
          <a:lstStyle/>
          <a:p>
            <a:pPr algn="ctr" defTabSz="4703763"/>
            <a:r>
              <a:rPr lang="en-US" sz="6000" dirty="0" smtClean="0">
                <a:solidFill>
                  <a:schemeClr val="bg1"/>
                </a:solidFill>
              </a:rPr>
              <a:t>  Results </a:t>
            </a:r>
          </a:p>
        </p:txBody>
      </p:sp>
      <p:sp>
        <p:nvSpPr>
          <p:cNvPr id="15" name="TextBox 14"/>
          <p:cNvSpPr txBox="1"/>
          <p:nvPr/>
        </p:nvSpPr>
        <p:spPr>
          <a:xfrm>
            <a:off x="2270760" y="13593802"/>
            <a:ext cx="9479280" cy="6432530"/>
          </a:xfrm>
          <a:prstGeom prst="rect">
            <a:avLst/>
          </a:prstGeom>
          <a:solidFill>
            <a:schemeClr val="bg1"/>
          </a:solidFill>
        </p:spPr>
        <p:txBody>
          <a:bodyPr wrap="square" rtlCol="0">
            <a:spAutoFit/>
          </a:bodyPr>
          <a:lstStyle/>
          <a:p>
            <a:pPr algn="ctr"/>
            <a:r>
              <a:rPr lang="en-US" sz="3600" dirty="0" smtClean="0"/>
              <a:t>BACKGROUND</a:t>
            </a:r>
          </a:p>
          <a:p>
            <a:pPr algn="ctr"/>
            <a:endParaRPr lang="en-US" sz="2000" dirty="0" smtClean="0"/>
          </a:p>
          <a:p>
            <a:r>
              <a:rPr lang="en-US" sz="2000" dirty="0"/>
              <a:t>Several factors play into intrauterine growth and eventual birth weight, including gestational age, maternal age, tobacco and alcohol use during pregnancy, maternal chronic diseases, socio-economical factors, and birth defects. </a:t>
            </a:r>
            <a:endParaRPr lang="en-US" sz="2000" dirty="0" smtClean="0"/>
          </a:p>
          <a:p>
            <a:endParaRPr lang="en-US" sz="2000" dirty="0" smtClean="0"/>
          </a:p>
          <a:p>
            <a:r>
              <a:rPr lang="en-US" sz="2000" dirty="0" smtClean="0"/>
              <a:t>Recently </a:t>
            </a:r>
            <a:r>
              <a:rPr lang="en-US" sz="2000" dirty="0"/>
              <a:t>there has been more attention given to environmental causes, such as heat and temperature, as being associated with low birth </a:t>
            </a:r>
            <a:r>
              <a:rPr lang="en-US" sz="2000" dirty="0" smtClean="0"/>
              <a:t>weight.</a:t>
            </a:r>
          </a:p>
          <a:p>
            <a:endParaRPr lang="en-US" sz="2000" dirty="0" smtClean="0"/>
          </a:p>
          <a:p>
            <a:r>
              <a:rPr lang="en-US" sz="2000" dirty="0" smtClean="0"/>
              <a:t>One </a:t>
            </a:r>
            <a:r>
              <a:rPr lang="en-US" sz="2000" dirty="0"/>
              <a:t>world-wide study comparing differences in human birth weight over 140 countries showed with significance an inverse relationship between heat stress and </a:t>
            </a:r>
            <a:r>
              <a:rPr lang="en-US" sz="2000" dirty="0" smtClean="0"/>
              <a:t>birth.</a:t>
            </a:r>
          </a:p>
          <a:p>
            <a:endParaRPr lang="en-US" sz="2000" dirty="0" smtClean="0"/>
          </a:p>
          <a:p>
            <a:endParaRPr lang="en-US" sz="2000" dirty="0" smtClean="0"/>
          </a:p>
          <a:p>
            <a:endParaRPr lang="en-US" sz="2000" dirty="0" smtClean="0"/>
          </a:p>
          <a:p>
            <a:pPr algn="ctr"/>
            <a:r>
              <a:rPr lang="en-US" sz="3600" dirty="0" smtClean="0"/>
              <a:t>OBJECTIVE</a:t>
            </a:r>
          </a:p>
          <a:p>
            <a:pPr algn="ctr"/>
            <a:endParaRPr lang="en-US" sz="2000" dirty="0" smtClean="0"/>
          </a:p>
          <a:p>
            <a:r>
              <a:rPr lang="en-US" sz="2000" dirty="0" smtClean="0"/>
              <a:t>To study whether higher temperature or lower latitude is associated with lower birth weights in the United States.</a:t>
            </a:r>
            <a:endParaRPr lang="en-US" sz="2000" dirty="0"/>
          </a:p>
          <a:p>
            <a:endParaRPr lang="en-US" sz="2000" dirty="0"/>
          </a:p>
        </p:txBody>
      </p:sp>
      <p:sp>
        <p:nvSpPr>
          <p:cNvPr id="16" name="TextBox 15"/>
          <p:cNvSpPr txBox="1"/>
          <p:nvPr/>
        </p:nvSpPr>
        <p:spPr>
          <a:xfrm>
            <a:off x="13418503" y="5257801"/>
            <a:ext cx="5860097" cy="6186309"/>
          </a:xfrm>
          <a:prstGeom prst="rect">
            <a:avLst/>
          </a:prstGeom>
          <a:solidFill>
            <a:schemeClr val="bg1"/>
          </a:solidFill>
        </p:spPr>
        <p:txBody>
          <a:bodyPr wrap="square" rtlCol="0">
            <a:spAutoFit/>
          </a:bodyPr>
          <a:lstStyle/>
          <a:p>
            <a:pPr algn="ctr"/>
            <a:r>
              <a:rPr lang="en-US" sz="3600" dirty="0" smtClean="0"/>
              <a:t>METHODS/DESIGN</a:t>
            </a:r>
          </a:p>
          <a:p>
            <a:pPr algn="ctr"/>
            <a:endParaRPr lang="en-US" sz="2000" dirty="0" smtClean="0"/>
          </a:p>
          <a:p>
            <a:pPr marL="457200" indent="-457200">
              <a:buFont typeface="+mj-lt"/>
              <a:buAutoNum type="arabicPeriod"/>
            </a:pPr>
            <a:r>
              <a:rPr lang="en-US" sz="2000" dirty="0" smtClean="0"/>
              <a:t>CDC </a:t>
            </a:r>
            <a:r>
              <a:rPr lang="en-US" sz="2000" dirty="0"/>
              <a:t>Vital Statistics Linked Death and Infant Birth Data, from 1995 through 2002.</a:t>
            </a:r>
            <a:r>
              <a:rPr lang="en-US" sz="2000" dirty="0" smtClean="0"/>
              <a:t> We excluded premature births, leaving us with about 24 million birth records.</a:t>
            </a:r>
          </a:p>
          <a:p>
            <a:pPr marL="457200" indent="-457200">
              <a:buFont typeface="+mj-lt"/>
              <a:buAutoNum type="arabicPeriod"/>
            </a:pPr>
            <a:endParaRPr lang="en-US" sz="2000" dirty="0" smtClean="0"/>
          </a:p>
          <a:p>
            <a:pPr marL="457200" indent="-457200">
              <a:buFont typeface="+mj-lt"/>
              <a:buAutoNum type="arabicPeriod"/>
            </a:pPr>
            <a:r>
              <a:rPr lang="en-US" sz="2000" dirty="0" smtClean="0"/>
              <a:t>Assigned each state an avg latitude and avg annual temperature, using data </a:t>
            </a:r>
            <a:r>
              <a:rPr lang="en-US" sz="2000" dirty="0"/>
              <a:t>published by MaxMind, a geolocation technology </a:t>
            </a:r>
            <a:r>
              <a:rPr lang="en-US" sz="2000" dirty="0" smtClean="0"/>
              <a:t>company, and  the government’s National Climate Data Center.  </a:t>
            </a:r>
          </a:p>
          <a:p>
            <a:pPr marL="457200" indent="-457200">
              <a:buFont typeface="+mj-lt"/>
              <a:buAutoNum type="arabicPeriod"/>
            </a:pPr>
            <a:endParaRPr lang="en-US" sz="2000" dirty="0" smtClean="0"/>
          </a:p>
          <a:p>
            <a:pPr marL="457200" indent="-457200">
              <a:buFont typeface="+mj-lt"/>
              <a:buAutoNum type="arabicPeriod"/>
            </a:pPr>
            <a:r>
              <a:rPr lang="en-US" sz="2000" dirty="0" smtClean="0"/>
              <a:t>Used dichotomous </a:t>
            </a:r>
            <a:r>
              <a:rPr lang="en-US" sz="2000" dirty="0"/>
              <a:t>system to assess the effect of</a:t>
            </a:r>
            <a:r>
              <a:rPr lang="en-US" sz="2000" dirty="0" smtClean="0"/>
              <a:t> different </a:t>
            </a:r>
            <a:r>
              <a:rPr lang="en-US" sz="2000" dirty="0"/>
              <a:t>variables</a:t>
            </a:r>
            <a:r>
              <a:rPr lang="en-US" sz="2000" dirty="0" smtClean="0"/>
              <a:t> on low birth weight (&lt;2500 grams (see Table 1).</a:t>
            </a:r>
          </a:p>
          <a:p>
            <a:pPr marL="457200" indent="-457200">
              <a:buFont typeface="+mj-lt"/>
              <a:buAutoNum type="arabicPeriod"/>
            </a:pPr>
            <a:endParaRPr lang="en-US" sz="2000" dirty="0" smtClean="0"/>
          </a:p>
          <a:p>
            <a:pPr marL="457200" indent="-457200">
              <a:buFont typeface="+mj-lt"/>
              <a:buAutoNum type="arabicPeriod"/>
            </a:pPr>
            <a:r>
              <a:rPr lang="en-US" sz="2000" dirty="0" smtClean="0"/>
              <a:t>Used STATA to run logistical regressions and all other data analysis</a:t>
            </a:r>
          </a:p>
          <a:p>
            <a:pPr marL="457200" indent="-457200">
              <a:buFont typeface="+mj-lt"/>
              <a:buAutoNum type="arabicPeriod"/>
            </a:pPr>
            <a:endParaRPr lang="en-US" sz="2000" dirty="0"/>
          </a:p>
        </p:txBody>
      </p:sp>
      <p:sp>
        <p:nvSpPr>
          <p:cNvPr id="20" name="TextBox 19"/>
          <p:cNvSpPr txBox="1"/>
          <p:nvPr/>
        </p:nvSpPr>
        <p:spPr>
          <a:xfrm>
            <a:off x="20040599" y="5257800"/>
            <a:ext cx="5646104" cy="6186309"/>
          </a:xfrm>
          <a:prstGeom prst="rect">
            <a:avLst/>
          </a:prstGeom>
          <a:solidFill>
            <a:schemeClr val="bg1"/>
          </a:solidFill>
        </p:spPr>
        <p:txBody>
          <a:bodyPr wrap="square" rtlCol="0">
            <a:spAutoFit/>
          </a:bodyPr>
          <a:lstStyle/>
          <a:p>
            <a:pPr algn="ctr"/>
            <a:r>
              <a:rPr lang="en-US" sz="3600" dirty="0" smtClean="0"/>
              <a:t>TABLE 1</a:t>
            </a:r>
          </a:p>
          <a:p>
            <a:pPr algn="ctr"/>
            <a:endParaRPr lang="en-US" sz="3600" dirty="0" smtClean="0"/>
          </a:p>
          <a:p>
            <a:pPr algn="ctr"/>
            <a:endParaRPr lang="en-US" sz="3600" dirty="0" smtClean="0"/>
          </a:p>
          <a:p>
            <a:pPr algn="ctr"/>
            <a:endParaRPr lang="en-US" sz="2000" dirty="0"/>
          </a:p>
          <a:p>
            <a:pPr algn="ctr"/>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a:p>
            <a:endParaRPr lang="en-US" sz="2000" dirty="0" smtClean="0"/>
          </a:p>
        </p:txBody>
      </p:sp>
      <p:graphicFrame>
        <p:nvGraphicFramePr>
          <p:cNvPr id="23" name="Table 22"/>
          <p:cNvGraphicFramePr>
            <a:graphicFrameLocks noGrp="1"/>
          </p:cNvGraphicFramePr>
          <p:nvPr/>
        </p:nvGraphicFramePr>
        <p:xfrm>
          <a:off x="20040599" y="6087204"/>
          <a:ext cx="5334000" cy="5049132"/>
        </p:xfrm>
        <a:graphic>
          <a:graphicData uri="http://schemas.openxmlformats.org/drawingml/2006/table">
            <a:tbl>
              <a:tblPr firstRow="1" bandRow="1">
                <a:tableStyleId>{5C22544A-7EE6-4342-B048-85BDC9FD1C3A}</a:tableStyleId>
              </a:tblPr>
              <a:tblGrid>
                <a:gridCol w="2199814"/>
                <a:gridCol w="1647661"/>
                <a:gridCol w="1486525"/>
              </a:tblGrid>
              <a:tr h="450753">
                <a:tc>
                  <a:txBody>
                    <a:bodyPr/>
                    <a:lstStyle/>
                    <a:p>
                      <a:r>
                        <a:rPr lang="en-US" sz="1600" dirty="0" smtClean="0"/>
                        <a:t>Variable</a:t>
                      </a:r>
                      <a:endParaRPr lang="en-US" sz="1600" dirty="0"/>
                    </a:p>
                  </a:txBody>
                  <a:tcPr/>
                </a:tc>
                <a:tc>
                  <a:txBody>
                    <a:bodyPr/>
                    <a:lstStyle/>
                    <a:p>
                      <a:r>
                        <a:rPr lang="en-US" sz="1600" dirty="0" smtClean="0"/>
                        <a:t>Assigned = 0</a:t>
                      </a:r>
                      <a:endParaRPr lang="en-US" sz="1600" dirty="0"/>
                    </a:p>
                  </a:txBody>
                  <a:tcPr/>
                </a:tc>
                <a:tc>
                  <a:txBody>
                    <a:bodyPr/>
                    <a:lstStyle/>
                    <a:p>
                      <a:r>
                        <a:rPr lang="en-US" sz="1600" dirty="0" smtClean="0"/>
                        <a:t>Assigned = 1</a:t>
                      </a:r>
                      <a:endParaRPr lang="en-US" sz="1600" dirty="0"/>
                    </a:p>
                  </a:txBody>
                  <a:tcPr/>
                </a:tc>
              </a:tr>
              <a:tr h="450753">
                <a:tc>
                  <a:txBody>
                    <a:bodyPr/>
                    <a:lstStyle/>
                    <a:p>
                      <a:r>
                        <a:rPr lang="en-US" sz="1600" dirty="0" smtClean="0"/>
                        <a:t>Latitude of state</a:t>
                      </a:r>
                      <a:endParaRPr lang="en-US" sz="1600" dirty="0"/>
                    </a:p>
                  </a:txBody>
                  <a:tcPr/>
                </a:tc>
                <a:tc>
                  <a:txBody>
                    <a:bodyPr/>
                    <a:lstStyle/>
                    <a:p>
                      <a:r>
                        <a:rPr lang="en-US" sz="1600" dirty="0" smtClean="0"/>
                        <a:t>North</a:t>
                      </a:r>
                      <a:endParaRPr lang="en-US" sz="1600" dirty="0"/>
                    </a:p>
                  </a:txBody>
                  <a:tcPr/>
                </a:tc>
                <a:tc>
                  <a:txBody>
                    <a:bodyPr/>
                    <a:lstStyle/>
                    <a:p>
                      <a:r>
                        <a:rPr lang="en-US" sz="1600" dirty="0" smtClean="0"/>
                        <a:t>South</a:t>
                      </a:r>
                      <a:endParaRPr lang="en-US" sz="1600" dirty="0"/>
                    </a:p>
                  </a:txBody>
                  <a:tcPr/>
                </a:tc>
              </a:tr>
              <a:tr h="450753">
                <a:tc>
                  <a:txBody>
                    <a:bodyPr/>
                    <a:lstStyle/>
                    <a:p>
                      <a:r>
                        <a:rPr lang="en-US" sz="1600" dirty="0" smtClean="0"/>
                        <a:t>Temperature of state</a:t>
                      </a:r>
                      <a:endParaRPr lang="en-US" sz="1600" dirty="0"/>
                    </a:p>
                  </a:txBody>
                  <a:tcPr/>
                </a:tc>
                <a:tc>
                  <a:txBody>
                    <a:bodyPr/>
                    <a:lstStyle/>
                    <a:p>
                      <a:r>
                        <a:rPr lang="en-US" sz="1600" dirty="0" smtClean="0"/>
                        <a:t>&lt;55</a:t>
                      </a:r>
                      <a:r>
                        <a:rPr lang="en-US" sz="1600" baseline="0" dirty="0" smtClean="0"/>
                        <a:t> F</a:t>
                      </a:r>
                      <a:endParaRPr lang="en-US" sz="1600" dirty="0"/>
                    </a:p>
                  </a:txBody>
                  <a:tcPr/>
                </a:tc>
                <a:tc>
                  <a:txBody>
                    <a:bodyPr/>
                    <a:lstStyle/>
                    <a:p>
                      <a:r>
                        <a:rPr lang="en-US" sz="1600" dirty="0" smtClean="0"/>
                        <a:t>&gt;55 F</a:t>
                      </a:r>
                      <a:endParaRPr lang="en-US" sz="1600" dirty="0"/>
                    </a:p>
                  </a:txBody>
                  <a:tcPr/>
                </a:tc>
              </a:tr>
              <a:tr h="450753">
                <a:tc>
                  <a:txBody>
                    <a:bodyPr/>
                    <a:lstStyle/>
                    <a:p>
                      <a:r>
                        <a:rPr lang="en-US" sz="1600" dirty="0" smtClean="0"/>
                        <a:t>Maternal age</a:t>
                      </a:r>
                      <a:endParaRPr lang="en-US" sz="1600" dirty="0"/>
                    </a:p>
                  </a:txBody>
                  <a:tcPr/>
                </a:tc>
                <a:tc>
                  <a:txBody>
                    <a:bodyPr/>
                    <a:lstStyle/>
                    <a:p>
                      <a:r>
                        <a:rPr lang="en-US" sz="1600" dirty="0" smtClean="0"/>
                        <a:t>&gt;20</a:t>
                      </a:r>
                      <a:endParaRPr lang="en-US" sz="1600" dirty="0"/>
                    </a:p>
                  </a:txBody>
                  <a:tcPr/>
                </a:tc>
                <a:tc>
                  <a:txBody>
                    <a:bodyPr/>
                    <a:lstStyle/>
                    <a:p>
                      <a:r>
                        <a:rPr lang="en-US" sz="1600" dirty="0" smtClean="0"/>
                        <a:t>&lt;20</a:t>
                      </a:r>
                      <a:endParaRPr lang="en-US" sz="1600" dirty="0"/>
                    </a:p>
                  </a:txBody>
                  <a:tcPr/>
                </a:tc>
              </a:tr>
              <a:tr h="778573">
                <a:tc>
                  <a:txBody>
                    <a:bodyPr/>
                    <a:lstStyle/>
                    <a:p>
                      <a:r>
                        <a:rPr lang="en-US" sz="1600" dirty="0" smtClean="0"/>
                        <a:t>Tobacco use during pregnancy</a:t>
                      </a:r>
                      <a:endParaRPr lang="en-US" sz="1600" dirty="0"/>
                    </a:p>
                  </a:txBody>
                  <a:tcPr/>
                </a:tc>
                <a:tc>
                  <a:txBody>
                    <a:bodyPr/>
                    <a:lstStyle/>
                    <a:p>
                      <a:r>
                        <a:rPr lang="en-US" sz="1600" dirty="0" smtClean="0"/>
                        <a:t>No</a:t>
                      </a:r>
                      <a:endParaRPr lang="en-US" sz="1600" dirty="0"/>
                    </a:p>
                  </a:txBody>
                  <a:tcPr/>
                </a:tc>
                <a:tc>
                  <a:txBody>
                    <a:bodyPr/>
                    <a:lstStyle/>
                    <a:p>
                      <a:r>
                        <a:rPr lang="en-US" sz="1600" dirty="0" smtClean="0"/>
                        <a:t>Yes</a:t>
                      </a:r>
                      <a:endParaRPr lang="en-US" sz="1600" dirty="0"/>
                    </a:p>
                  </a:txBody>
                  <a:tcPr/>
                </a:tc>
              </a:tr>
              <a:tr h="778573">
                <a:tc>
                  <a:txBody>
                    <a:bodyPr/>
                    <a:lstStyle/>
                    <a:p>
                      <a:r>
                        <a:rPr lang="en-US" sz="1600" dirty="0" smtClean="0"/>
                        <a:t>Alcohol use during pregnancy</a:t>
                      </a:r>
                      <a:endParaRPr lang="en-US" sz="1600" dirty="0"/>
                    </a:p>
                  </a:txBody>
                  <a:tcPr/>
                </a:tc>
                <a:tc>
                  <a:txBody>
                    <a:bodyPr/>
                    <a:lstStyle/>
                    <a:p>
                      <a:r>
                        <a:rPr lang="en-US" sz="1600" dirty="0" smtClean="0"/>
                        <a:t>No</a:t>
                      </a:r>
                      <a:endParaRPr lang="en-US" sz="1600" dirty="0"/>
                    </a:p>
                  </a:txBody>
                  <a:tcPr/>
                </a:tc>
                <a:tc>
                  <a:txBody>
                    <a:bodyPr/>
                    <a:lstStyle/>
                    <a:p>
                      <a:r>
                        <a:rPr lang="en-US" sz="1600" dirty="0" smtClean="0"/>
                        <a:t>Yes</a:t>
                      </a:r>
                      <a:endParaRPr lang="en-US" sz="1600" dirty="0"/>
                    </a:p>
                  </a:txBody>
                  <a:tcPr/>
                </a:tc>
              </a:tr>
              <a:tr h="450753">
                <a:tc>
                  <a:txBody>
                    <a:bodyPr/>
                    <a:lstStyle/>
                    <a:p>
                      <a:r>
                        <a:rPr lang="en-US" sz="1600" dirty="0" smtClean="0"/>
                        <a:t>Prenatal</a:t>
                      </a:r>
                      <a:r>
                        <a:rPr lang="en-US" sz="1600" baseline="0" dirty="0" smtClean="0"/>
                        <a:t> care</a:t>
                      </a:r>
                      <a:endParaRPr lang="en-US" sz="1600" dirty="0"/>
                    </a:p>
                  </a:txBody>
                  <a:tcPr/>
                </a:tc>
                <a:tc>
                  <a:txBody>
                    <a:bodyPr/>
                    <a:lstStyle/>
                    <a:p>
                      <a:r>
                        <a:rPr lang="en-US" sz="1600" dirty="0" smtClean="0"/>
                        <a:t>Adequate</a:t>
                      </a:r>
                      <a:endParaRPr lang="en-US" sz="1600" dirty="0"/>
                    </a:p>
                  </a:txBody>
                  <a:tcPr/>
                </a:tc>
                <a:tc>
                  <a:txBody>
                    <a:bodyPr/>
                    <a:lstStyle/>
                    <a:p>
                      <a:r>
                        <a:rPr lang="en-US" sz="1600" dirty="0" smtClean="0"/>
                        <a:t>Inadequate</a:t>
                      </a:r>
                      <a:endParaRPr lang="en-US" sz="1600" dirty="0"/>
                    </a:p>
                  </a:txBody>
                  <a:tcPr/>
                </a:tc>
              </a:tr>
              <a:tr h="787468">
                <a:tc>
                  <a:txBody>
                    <a:bodyPr/>
                    <a:lstStyle/>
                    <a:p>
                      <a:r>
                        <a:rPr lang="en-US" sz="1600" dirty="0" smtClean="0"/>
                        <a:t>Maternal risk factors </a:t>
                      </a:r>
                    </a:p>
                    <a:p>
                      <a:r>
                        <a:rPr lang="en-US" sz="1600" dirty="0" smtClean="0"/>
                        <a:t>(HTN, DM, CRF)</a:t>
                      </a:r>
                    </a:p>
                  </a:txBody>
                  <a:tcPr/>
                </a:tc>
                <a:tc>
                  <a:txBody>
                    <a:bodyPr/>
                    <a:lstStyle/>
                    <a:p>
                      <a:r>
                        <a:rPr lang="en-US" sz="1600" dirty="0" smtClean="0"/>
                        <a:t>No</a:t>
                      </a:r>
                      <a:endParaRPr lang="en-US" sz="1600" dirty="0"/>
                    </a:p>
                  </a:txBody>
                  <a:tcPr/>
                </a:tc>
                <a:tc>
                  <a:txBody>
                    <a:bodyPr/>
                    <a:lstStyle/>
                    <a:p>
                      <a:r>
                        <a:rPr lang="en-US" sz="1600" dirty="0" smtClean="0"/>
                        <a:t>Yes</a:t>
                      </a:r>
                      <a:endParaRPr lang="en-US" sz="1600" dirty="0"/>
                    </a:p>
                  </a:txBody>
                  <a:tcPr/>
                </a:tc>
              </a:tr>
              <a:tr h="450753">
                <a:tc>
                  <a:txBody>
                    <a:bodyPr/>
                    <a:lstStyle/>
                    <a:p>
                      <a:r>
                        <a:rPr lang="en-US" sz="1600" dirty="0" smtClean="0"/>
                        <a:t>Marital status</a:t>
                      </a:r>
                      <a:endParaRPr lang="en-US" sz="1600" dirty="0"/>
                    </a:p>
                  </a:txBody>
                  <a:tcPr/>
                </a:tc>
                <a:tc>
                  <a:txBody>
                    <a:bodyPr/>
                    <a:lstStyle/>
                    <a:p>
                      <a:r>
                        <a:rPr lang="en-US" sz="1600" dirty="0" smtClean="0"/>
                        <a:t>Married</a:t>
                      </a:r>
                      <a:endParaRPr lang="en-US" sz="1600" dirty="0"/>
                    </a:p>
                  </a:txBody>
                  <a:tcPr/>
                </a:tc>
                <a:tc>
                  <a:txBody>
                    <a:bodyPr/>
                    <a:lstStyle/>
                    <a:p>
                      <a:r>
                        <a:rPr lang="en-US" sz="1600" dirty="0" smtClean="0"/>
                        <a:t>Unmarried</a:t>
                      </a:r>
                      <a:endParaRPr lang="en-US" sz="1600" dirty="0"/>
                    </a:p>
                  </a:txBody>
                  <a:tcPr/>
                </a:tc>
              </a:tr>
            </a:tbl>
          </a:graphicData>
        </a:graphic>
      </p:graphicFrame>
      <p:sp>
        <p:nvSpPr>
          <p:cNvPr id="26" name="TextBox 25"/>
          <p:cNvSpPr txBox="1"/>
          <p:nvPr/>
        </p:nvSpPr>
        <p:spPr>
          <a:xfrm>
            <a:off x="13159422" y="13593802"/>
            <a:ext cx="6622097" cy="5755422"/>
          </a:xfrm>
          <a:prstGeom prst="rect">
            <a:avLst/>
          </a:prstGeom>
          <a:solidFill>
            <a:schemeClr val="bg1"/>
          </a:solidFill>
        </p:spPr>
        <p:txBody>
          <a:bodyPr wrap="square" rtlCol="0">
            <a:spAutoFit/>
          </a:bodyPr>
          <a:lstStyle/>
          <a:p>
            <a:pPr algn="ctr"/>
            <a:r>
              <a:rPr lang="en-US" sz="3600" dirty="0" smtClean="0"/>
              <a:t>Characteristics of North and South</a:t>
            </a:r>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endParaRPr lang="en-US" sz="2000" dirty="0" smtClean="0"/>
          </a:p>
          <a:p>
            <a:endParaRPr lang="en-US" sz="2000" dirty="0" smtClean="0"/>
          </a:p>
          <a:p>
            <a:endParaRPr lang="en-US" sz="2000" dirty="0" smtClean="0"/>
          </a:p>
          <a:p>
            <a:endParaRPr lang="en-US" sz="1600" dirty="0" smtClean="0"/>
          </a:p>
          <a:p>
            <a:endParaRPr lang="en-US" sz="1600" dirty="0" smtClean="0"/>
          </a:p>
          <a:p>
            <a:endParaRPr lang="en-US" sz="1600" dirty="0" smtClean="0"/>
          </a:p>
          <a:p>
            <a:endParaRPr lang="en-US" sz="1600" dirty="0" smtClean="0"/>
          </a:p>
          <a:p>
            <a:endParaRPr lang="en-US" sz="1600" dirty="0" smtClean="0"/>
          </a:p>
          <a:p>
            <a:endParaRPr lang="en-US" sz="1600" dirty="0" smtClean="0"/>
          </a:p>
          <a:p>
            <a:endParaRPr lang="en-US" sz="1600" dirty="0"/>
          </a:p>
        </p:txBody>
      </p:sp>
      <p:sp>
        <p:nvSpPr>
          <p:cNvPr id="27" name="TextBox 26"/>
          <p:cNvSpPr txBox="1"/>
          <p:nvPr/>
        </p:nvSpPr>
        <p:spPr>
          <a:xfrm>
            <a:off x="21031201" y="13593802"/>
            <a:ext cx="7086598" cy="6432530"/>
          </a:xfrm>
          <a:prstGeom prst="rect">
            <a:avLst/>
          </a:prstGeom>
          <a:solidFill>
            <a:schemeClr val="bg1"/>
          </a:solidFill>
        </p:spPr>
        <p:txBody>
          <a:bodyPr wrap="square" rtlCol="0">
            <a:spAutoFit/>
          </a:bodyPr>
          <a:lstStyle/>
          <a:p>
            <a:pPr algn="ctr"/>
            <a:r>
              <a:rPr lang="en-US" sz="3600" dirty="0" smtClean="0"/>
              <a:t>Odds Ratio LBW </a:t>
            </a:r>
          </a:p>
          <a:p>
            <a:pPr algn="ctr"/>
            <a:r>
              <a:rPr lang="en-US" sz="3600" dirty="0" smtClean="0"/>
              <a:t>in </a:t>
            </a:r>
            <a:r>
              <a:rPr lang="en-US" sz="3600" dirty="0"/>
              <a:t>a Southern </a:t>
            </a:r>
            <a:r>
              <a:rPr lang="en-US" sz="3600" dirty="0" smtClean="0"/>
              <a:t>State1995 </a:t>
            </a:r>
            <a:r>
              <a:rPr lang="en-US" sz="3600" dirty="0"/>
              <a:t>– </a:t>
            </a:r>
            <a:r>
              <a:rPr lang="en-US" sz="3600" dirty="0" smtClean="0"/>
              <a:t>2002</a:t>
            </a: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r>
              <a:rPr lang="en-US" sz="2000" dirty="0" smtClean="0"/>
              <a:t> </a:t>
            </a:r>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p:txBody>
      </p:sp>
      <p:graphicFrame>
        <p:nvGraphicFramePr>
          <p:cNvPr id="29" name="Table 28"/>
          <p:cNvGraphicFramePr>
            <a:graphicFrameLocks noGrp="1"/>
          </p:cNvGraphicFramePr>
          <p:nvPr/>
        </p:nvGraphicFramePr>
        <p:xfrm>
          <a:off x="13159423" y="14628652"/>
          <a:ext cx="6622097" cy="5274570"/>
        </p:xfrm>
        <a:graphic>
          <a:graphicData uri="http://schemas.openxmlformats.org/drawingml/2006/table">
            <a:tbl>
              <a:tblPr firstRow="1" bandRow="1">
                <a:tableStyleId>{5C22544A-7EE6-4342-B048-85BDC9FD1C3A}</a:tableStyleId>
              </a:tblPr>
              <a:tblGrid>
                <a:gridCol w="3042585"/>
                <a:gridCol w="1789756"/>
                <a:gridCol w="1789756"/>
              </a:tblGrid>
              <a:tr h="515736">
                <a:tc>
                  <a:txBody>
                    <a:bodyPr/>
                    <a:lstStyle/>
                    <a:p>
                      <a:endParaRPr lang="en-US" sz="1600" dirty="0"/>
                    </a:p>
                  </a:txBody>
                  <a:tcPr/>
                </a:tc>
                <a:tc>
                  <a:txBody>
                    <a:bodyPr/>
                    <a:lstStyle/>
                    <a:p>
                      <a:r>
                        <a:rPr lang="en-US" sz="1600" dirty="0" smtClean="0"/>
                        <a:t>Northern States</a:t>
                      </a:r>
                      <a:endParaRPr lang="en-US" sz="1600" dirty="0"/>
                    </a:p>
                  </a:txBody>
                  <a:tcPr/>
                </a:tc>
                <a:tc>
                  <a:txBody>
                    <a:bodyPr/>
                    <a:lstStyle/>
                    <a:p>
                      <a:r>
                        <a:rPr lang="en-US" sz="1600" dirty="0" smtClean="0"/>
                        <a:t>Southern States</a:t>
                      </a:r>
                      <a:endParaRPr lang="en-US" sz="1600" dirty="0"/>
                    </a:p>
                  </a:txBody>
                  <a:tcPr/>
                </a:tc>
              </a:tr>
              <a:tr h="539178">
                <a:tc>
                  <a:txBody>
                    <a:bodyPr/>
                    <a:lstStyle/>
                    <a:p>
                      <a:r>
                        <a:rPr lang="en-US" sz="1600" dirty="0" smtClean="0"/>
                        <a:t>Total Birth Records</a:t>
                      </a:r>
                      <a:endParaRPr lang="en-US" sz="1600" dirty="0"/>
                    </a:p>
                  </a:txBody>
                  <a:tcPr/>
                </a:tc>
                <a:tc>
                  <a:txBody>
                    <a:bodyPr/>
                    <a:lstStyle/>
                    <a:p>
                      <a:r>
                        <a:rPr lang="en-US" sz="1600" dirty="0" smtClean="0"/>
                        <a:t>11,184,348</a:t>
                      </a:r>
                      <a:endParaRPr lang="en-US" sz="1600" dirty="0"/>
                    </a:p>
                  </a:txBody>
                  <a:tcPr/>
                </a:tc>
                <a:tc>
                  <a:txBody>
                    <a:bodyPr/>
                    <a:lstStyle/>
                    <a:p>
                      <a:r>
                        <a:rPr lang="en-US" sz="1600" dirty="0" smtClean="0"/>
                        <a:t>13,699,827</a:t>
                      </a:r>
                      <a:endParaRPr lang="en-US" sz="1600" dirty="0"/>
                    </a:p>
                  </a:txBody>
                  <a:tcPr/>
                </a:tc>
              </a:tr>
              <a:tr h="515736">
                <a:tc>
                  <a:txBody>
                    <a:bodyPr/>
                    <a:lstStyle/>
                    <a:p>
                      <a:r>
                        <a:rPr lang="en-US" sz="1600" dirty="0" smtClean="0"/>
                        <a:t>% unmarried</a:t>
                      </a:r>
                      <a:endParaRPr lang="en-US" sz="1600" dirty="0"/>
                    </a:p>
                  </a:txBody>
                  <a:tcPr/>
                </a:tc>
                <a:tc>
                  <a:txBody>
                    <a:bodyPr/>
                    <a:lstStyle/>
                    <a:p>
                      <a:r>
                        <a:rPr lang="en-US" sz="1600" dirty="0" smtClean="0"/>
                        <a:t>31.3%</a:t>
                      </a:r>
                      <a:endParaRPr lang="en-US" sz="1600" dirty="0"/>
                    </a:p>
                  </a:txBody>
                  <a:tcPr/>
                </a:tc>
                <a:tc>
                  <a:txBody>
                    <a:bodyPr/>
                    <a:lstStyle/>
                    <a:p>
                      <a:r>
                        <a:rPr lang="en-US" sz="1600" dirty="0" smtClean="0"/>
                        <a:t>33.5%</a:t>
                      </a:r>
                      <a:endParaRPr lang="en-US" sz="1600" dirty="0"/>
                    </a:p>
                  </a:txBody>
                  <a:tcPr/>
                </a:tc>
              </a:tr>
              <a:tr h="890816">
                <a:tc>
                  <a:txBody>
                    <a:bodyPr/>
                    <a:lstStyle/>
                    <a:p>
                      <a:r>
                        <a:rPr lang="en-US" sz="1600" dirty="0" smtClean="0"/>
                        <a:t>%</a:t>
                      </a:r>
                      <a:r>
                        <a:rPr lang="en-US" sz="1600" baseline="0" dirty="0" smtClean="0"/>
                        <a:t> tobacco user during pregnancy</a:t>
                      </a:r>
                      <a:endParaRPr lang="en-US" sz="1600" dirty="0"/>
                    </a:p>
                  </a:txBody>
                  <a:tcPr/>
                </a:tc>
                <a:tc>
                  <a:txBody>
                    <a:bodyPr/>
                    <a:lstStyle/>
                    <a:p>
                      <a:r>
                        <a:rPr lang="en-US" sz="1600" dirty="0" smtClean="0"/>
                        <a:t>13.9%</a:t>
                      </a:r>
                      <a:endParaRPr lang="en-US" sz="1600" dirty="0"/>
                    </a:p>
                  </a:txBody>
                  <a:tcPr/>
                </a:tc>
                <a:tc>
                  <a:txBody>
                    <a:bodyPr/>
                    <a:lstStyle/>
                    <a:p>
                      <a:r>
                        <a:rPr lang="en-US" sz="1600" dirty="0" smtClean="0"/>
                        <a:t>11.5%</a:t>
                      </a:r>
                      <a:endParaRPr lang="en-US" sz="1600" dirty="0"/>
                    </a:p>
                  </a:txBody>
                  <a:tcPr/>
                </a:tc>
              </a:tr>
              <a:tr h="890816">
                <a:tc>
                  <a:txBody>
                    <a:bodyPr/>
                    <a:lstStyle/>
                    <a:p>
                      <a:r>
                        <a:rPr lang="en-US" sz="1600" dirty="0" smtClean="0"/>
                        <a:t>% alcohol user during pregnancy</a:t>
                      </a:r>
                      <a:endParaRPr lang="en-US" sz="1600" dirty="0"/>
                    </a:p>
                  </a:txBody>
                  <a:tcPr/>
                </a:tc>
                <a:tc>
                  <a:txBody>
                    <a:bodyPr/>
                    <a:lstStyle/>
                    <a:p>
                      <a:r>
                        <a:rPr lang="en-US" sz="1600" dirty="0" smtClean="0"/>
                        <a:t>1.2%</a:t>
                      </a:r>
                      <a:endParaRPr lang="en-US" sz="1600" dirty="0"/>
                    </a:p>
                  </a:txBody>
                  <a:tcPr/>
                </a:tc>
                <a:tc>
                  <a:txBody>
                    <a:bodyPr/>
                    <a:lstStyle/>
                    <a:p>
                      <a:r>
                        <a:rPr lang="en-US" sz="1600" dirty="0" smtClean="0"/>
                        <a:t>0.9%</a:t>
                      </a:r>
                      <a:endParaRPr lang="en-US" sz="1600" dirty="0"/>
                    </a:p>
                  </a:txBody>
                  <a:tcPr/>
                </a:tc>
              </a:tr>
              <a:tr h="515736">
                <a:tc>
                  <a:txBody>
                    <a:bodyPr/>
                    <a:lstStyle/>
                    <a:p>
                      <a:r>
                        <a:rPr lang="en-US" sz="1600" dirty="0" smtClean="0"/>
                        <a:t>%</a:t>
                      </a:r>
                      <a:r>
                        <a:rPr lang="en-US" sz="1600" baseline="0" dirty="0" smtClean="0"/>
                        <a:t> inadequate prenatal care</a:t>
                      </a:r>
                      <a:endParaRPr lang="en-US" sz="1600" dirty="0"/>
                    </a:p>
                  </a:txBody>
                  <a:tcPr/>
                </a:tc>
                <a:tc>
                  <a:txBody>
                    <a:bodyPr/>
                    <a:lstStyle/>
                    <a:p>
                      <a:r>
                        <a:rPr lang="en-US" sz="1600" dirty="0" smtClean="0"/>
                        <a:t>29.7%</a:t>
                      </a:r>
                      <a:endParaRPr lang="en-US" sz="1600" dirty="0"/>
                    </a:p>
                  </a:txBody>
                  <a:tcPr/>
                </a:tc>
                <a:tc>
                  <a:txBody>
                    <a:bodyPr/>
                    <a:lstStyle/>
                    <a:p>
                      <a:r>
                        <a:rPr lang="en-US" sz="1600" dirty="0" smtClean="0"/>
                        <a:t>30.5%</a:t>
                      </a:r>
                      <a:endParaRPr lang="en-US" sz="1600" dirty="0"/>
                    </a:p>
                  </a:txBody>
                  <a:tcPr/>
                </a:tc>
              </a:tr>
              <a:tr h="890816">
                <a:tc>
                  <a:txBody>
                    <a:bodyPr/>
                    <a:lstStyle/>
                    <a:p>
                      <a:r>
                        <a:rPr lang="en-US" sz="1600" dirty="0" smtClean="0"/>
                        <a:t>% w/ maternal</a:t>
                      </a:r>
                      <a:r>
                        <a:rPr lang="en-US" sz="1600" baseline="0" dirty="0" smtClean="0"/>
                        <a:t> risk factor (HTN, DM, CRF)</a:t>
                      </a:r>
                      <a:endParaRPr lang="en-US" sz="1600" dirty="0"/>
                    </a:p>
                  </a:txBody>
                  <a:tcPr/>
                </a:tc>
                <a:tc>
                  <a:txBody>
                    <a:bodyPr/>
                    <a:lstStyle/>
                    <a:p>
                      <a:r>
                        <a:rPr lang="en-US" sz="1600" dirty="0" smtClean="0"/>
                        <a:t>32.3%</a:t>
                      </a:r>
                      <a:endParaRPr lang="en-US" sz="1600" dirty="0"/>
                    </a:p>
                  </a:txBody>
                  <a:tcPr/>
                </a:tc>
                <a:tc>
                  <a:txBody>
                    <a:bodyPr/>
                    <a:lstStyle/>
                    <a:p>
                      <a:r>
                        <a:rPr lang="en-US" sz="1600" dirty="0" smtClean="0"/>
                        <a:t>42.0%</a:t>
                      </a:r>
                      <a:endParaRPr lang="en-US" sz="1600" dirty="0"/>
                    </a:p>
                  </a:txBody>
                  <a:tcPr/>
                </a:tc>
              </a:tr>
              <a:tr h="515736">
                <a:tc>
                  <a:txBody>
                    <a:bodyPr/>
                    <a:lstStyle/>
                    <a:p>
                      <a:r>
                        <a:rPr lang="en-US" sz="1600" dirty="0" smtClean="0"/>
                        <a:t>% maternal age &lt; 20 years</a:t>
                      </a:r>
                      <a:endParaRPr lang="en-US" sz="1600" dirty="0"/>
                    </a:p>
                  </a:txBody>
                  <a:tcPr/>
                </a:tc>
                <a:tc>
                  <a:txBody>
                    <a:bodyPr/>
                    <a:lstStyle/>
                    <a:p>
                      <a:r>
                        <a:rPr lang="en-US" sz="1600" dirty="0" smtClean="0"/>
                        <a:t>10.0%</a:t>
                      </a:r>
                      <a:endParaRPr lang="en-US" sz="1600" dirty="0"/>
                    </a:p>
                  </a:txBody>
                  <a:tcPr/>
                </a:tc>
                <a:tc>
                  <a:txBody>
                    <a:bodyPr/>
                    <a:lstStyle/>
                    <a:p>
                      <a:r>
                        <a:rPr lang="en-US" sz="1600" dirty="0" smtClean="0"/>
                        <a:t>14.1%</a:t>
                      </a:r>
                      <a:endParaRPr lang="en-US" sz="1600" dirty="0"/>
                    </a:p>
                  </a:txBody>
                  <a:tcPr/>
                </a:tc>
              </a:tr>
            </a:tbl>
          </a:graphicData>
        </a:graphic>
      </p:graphicFrame>
      <p:graphicFrame>
        <p:nvGraphicFramePr>
          <p:cNvPr id="30" name="Table 29"/>
          <p:cNvGraphicFramePr>
            <a:graphicFrameLocks noGrp="1"/>
          </p:cNvGraphicFramePr>
          <p:nvPr/>
        </p:nvGraphicFramePr>
        <p:xfrm>
          <a:off x="21031200" y="15059543"/>
          <a:ext cx="7086600" cy="4843678"/>
        </p:xfrm>
        <a:graphic>
          <a:graphicData uri="http://schemas.openxmlformats.org/drawingml/2006/table">
            <a:tbl>
              <a:tblPr firstRow="1" bandRow="1">
                <a:tableStyleId>{5C22544A-7EE6-4342-B048-85BDC9FD1C3A}</a:tableStyleId>
              </a:tblPr>
              <a:tblGrid>
                <a:gridCol w="3543300"/>
                <a:gridCol w="3543300"/>
              </a:tblGrid>
              <a:tr h="559822">
                <a:tc>
                  <a:txBody>
                    <a:bodyPr/>
                    <a:lstStyle/>
                    <a:p>
                      <a:pPr algn="ctr"/>
                      <a:r>
                        <a:rPr lang="en-US" sz="2000" dirty="0" smtClean="0"/>
                        <a:t>Year</a:t>
                      </a:r>
                      <a:endParaRPr lang="en-US" sz="2000" dirty="0"/>
                    </a:p>
                  </a:txBody>
                  <a:tcPr/>
                </a:tc>
                <a:tc>
                  <a:txBody>
                    <a:bodyPr/>
                    <a:lstStyle/>
                    <a:p>
                      <a:pPr algn="ctr"/>
                      <a:r>
                        <a:rPr lang="en-US" sz="2000" dirty="0" smtClean="0"/>
                        <a:t>Odds Ratio</a:t>
                      </a:r>
                      <a:endParaRPr lang="en-US" sz="2000" dirty="0"/>
                    </a:p>
                  </a:txBody>
                  <a:tcPr/>
                </a:tc>
              </a:tr>
              <a:tr h="535482">
                <a:tc>
                  <a:txBody>
                    <a:bodyPr/>
                    <a:lstStyle/>
                    <a:p>
                      <a:pPr algn="ctr"/>
                      <a:r>
                        <a:rPr lang="en-US" sz="2000" dirty="0" smtClean="0"/>
                        <a:t>1995</a:t>
                      </a:r>
                      <a:endParaRPr lang="en-US" sz="2000" dirty="0"/>
                    </a:p>
                  </a:txBody>
                  <a:tcPr/>
                </a:tc>
                <a:tc>
                  <a:txBody>
                    <a:bodyPr/>
                    <a:lstStyle/>
                    <a:p>
                      <a:pPr marL="0" marR="0" algn="ctr">
                        <a:spcBef>
                          <a:spcPts val="0"/>
                        </a:spcBef>
                        <a:spcAft>
                          <a:spcPts val="0"/>
                        </a:spcAft>
                      </a:pPr>
                      <a:r>
                        <a:rPr lang="en-US" sz="2000" dirty="0">
                          <a:latin typeface="+mn-lt"/>
                          <a:ea typeface="Cambria"/>
                          <a:cs typeface="Times New Roman"/>
                        </a:rPr>
                        <a:t>1.217</a:t>
                      </a:r>
                    </a:p>
                  </a:txBody>
                  <a:tcPr marL="68580" marR="68580" marT="0" marB="0"/>
                </a:tc>
              </a:tr>
              <a:tr h="535482">
                <a:tc>
                  <a:txBody>
                    <a:bodyPr/>
                    <a:lstStyle/>
                    <a:p>
                      <a:pPr algn="ctr"/>
                      <a:r>
                        <a:rPr lang="en-US" sz="2000" dirty="0" smtClean="0"/>
                        <a:t>1996</a:t>
                      </a:r>
                      <a:endParaRPr lang="en-US" sz="2000" dirty="0"/>
                    </a:p>
                  </a:txBody>
                  <a:tcPr/>
                </a:tc>
                <a:tc>
                  <a:txBody>
                    <a:bodyPr/>
                    <a:lstStyle/>
                    <a:p>
                      <a:pPr marL="0" marR="0" algn="ctr">
                        <a:spcBef>
                          <a:spcPts val="0"/>
                        </a:spcBef>
                        <a:spcAft>
                          <a:spcPts val="0"/>
                        </a:spcAft>
                      </a:pPr>
                      <a:r>
                        <a:rPr lang="en-US" sz="2000" dirty="0">
                          <a:latin typeface="+mn-lt"/>
                          <a:ea typeface="Cambria"/>
                          <a:cs typeface="Times New Roman"/>
                        </a:rPr>
                        <a:t>1.211</a:t>
                      </a:r>
                    </a:p>
                  </a:txBody>
                  <a:tcPr marL="68580" marR="68580" marT="0" marB="0"/>
                </a:tc>
              </a:tr>
              <a:tr h="535482">
                <a:tc>
                  <a:txBody>
                    <a:bodyPr/>
                    <a:lstStyle/>
                    <a:p>
                      <a:pPr algn="ctr"/>
                      <a:r>
                        <a:rPr lang="en-US" sz="2000" dirty="0" smtClean="0"/>
                        <a:t>1997</a:t>
                      </a:r>
                      <a:endParaRPr lang="en-US" sz="2000" dirty="0"/>
                    </a:p>
                  </a:txBody>
                  <a:tcPr/>
                </a:tc>
                <a:tc>
                  <a:txBody>
                    <a:bodyPr/>
                    <a:lstStyle/>
                    <a:p>
                      <a:pPr marL="0" marR="0" algn="ctr">
                        <a:spcBef>
                          <a:spcPts val="0"/>
                        </a:spcBef>
                        <a:spcAft>
                          <a:spcPts val="0"/>
                        </a:spcAft>
                      </a:pPr>
                      <a:r>
                        <a:rPr lang="en-US" sz="2000" dirty="0">
                          <a:latin typeface="+mn-lt"/>
                          <a:ea typeface="Cambria"/>
                          <a:cs typeface="Times New Roman"/>
                        </a:rPr>
                        <a:t>1.226</a:t>
                      </a:r>
                    </a:p>
                  </a:txBody>
                  <a:tcPr marL="68580" marR="68580" marT="0" marB="0"/>
                </a:tc>
              </a:tr>
              <a:tr h="535482">
                <a:tc>
                  <a:txBody>
                    <a:bodyPr/>
                    <a:lstStyle/>
                    <a:p>
                      <a:pPr algn="ctr"/>
                      <a:r>
                        <a:rPr lang="en-US" sz="2000" dirty="0" smtClean="0"/>
                        <a:t>1998</a:t>
                      </a:r>
                      <a:endParaRPr lang="en-US" sz="2000" dirty="0"/>
                    </a:p>
                  </a:txBody>
                  <a:tcPr/>
                </a:tc>
                <a:tc>
                  <a:txBody>
                    <a:bodyPr/>
                    <a:lstStyle/>
                    <a:p>
                      <a:pPr marL="0" marR="0" algn="ctr">
                        <a:spcBef>
                          <a:spcPts val="0"/>
                        </a:spcBef>
                        <a:spcAft>
                          <a:spcPts val="0"/>
                        </a:spcAft>
                      </a:pPr>
                      <a:r>
                        <a:rPr lang="en-US" sz="2000" dirty="0">
                          <a:latin typeface="+mn-lt"/>
                          <a:ea typeface="Cambria"/>
                          <a:cs typeface="Times New Roman"/>
                        </a:rPr>
                        <a:t>1.225</a:t>
                      </a:r>
                    </a:p>
                  </a:txBody>
                  <a:tcPr marL="68580" marR="68580" marT="0" marB="0"/>
                </a:tc>
              </a:tr>
              <a:tr h="535482">
                <a:tc>
                  <a:txBody>
                    <a:bodyPr/>
                    <a:lstStyle/>
                    <a:p>
                      <a:pPr algn="ctr"/>
                      <a:r>
                        <a:rPr lang="en-US" sz="2000" dirty="0" smtClean="0"/>
                        <a:t>1999</a:t>
                      </a:r>
                      <a:endParaRPr lang="en-US" sz="2000" dirty="0"/>
                    </a:p>
                  </a:txBody>
                  <a:tcPr/>
                </a:tc>
                <a:tc>
                  <a:txBody>
                    <a:bodyPr/>
                    <a:lstStyle/>
                    <a:p>
                      <a:pPr marL="0" marR="0" algn="ctr">
                        <a:spcBef>
                          <a:spcPts val="0"/>
                        </a:spcBef>
                        <a:spcAft>
                          <a:spcPts val="0"/>
                        </a:spcAft>
                      </a:pPr>
                      <a:r>
                        <a:rPr lang="en-US" sz="2000" dirty="0">
                          <a:latin typeface="+mn-lt"/>
                          <a:ea typeface="Cambria"/>
                          <a:cs typeface="Times New Roman"/>
                        </a:rPr>
                        <a:t>1.215</a:t>
                      </a:r>
                    </a:p>
                  </a:txBody>
                  <a:tcPr marL="68580" marR="68580" marT="0" marB="0"/>
                </a:tc>
              </a:tr>
              <a:tr h="535482">
                <a:tc>
                  <a:txBody>
                    <a:bodyPr/>
                    <a:lstStyle/>
                    <a:p>
                      <a:pPr algn="ctr"/>
                      <a:r>
                        <a:rPr lang="en-US" sz="2000" dirty="0" smtClean="0"/>
                        <a:t>2000</a:t>
                      </a:r>
                      <a:endParaRPr lang="en-US" sz="2000" dirty="0"/>
                    </a:p>
                  </a:txBody>
                  <a:tcPr/>
                </a:tc>
                <a:tc>
                  <a:txBody>
                    <a:bodyPr/>
                    <a:lstStyle/>
                    <a:p>
                      <a:pPr marL="0" marR="0" algn="ctr">
                        <a:spcBef>
                          <a:spcPts val="0"/>
                        </a:spcBef>
                        <a:spcAft>
                          <a:spcPts val="0"/>
                        </a:spcAft>
                      </a:pPr>
                      <a:r>
                        <a:rPr lang="en-US" sz="2000" dirty="0">
                          <a:latin typeface="+mn-lt"/>
                          <a:ea typeface="Cambria"/>
                          <a:cs typeface="Times New Roman"/>
                        </a:rPr>
                        <a:t>1.230</a:t>
                      </a:r>
                    </a:p>
                  </a:txBody>
                  <a:tcPr marL="68580" marR="68580" marT="0" marB="0"/>
                </a:tc>
              </a:tr>
              <a:tr h="535482">
                <a:tc>
                  <a:txBody>
                    <a:bodyPr/>
                    <a:lstStyle/>
                    <a:p>
                      <a:pPr algn="ctr"/>
                      <a:r>
                        <a:rPr lang="en-US" sz="2000" dirty="0" smtClean="0"/>
                        <a:t>2001</a:t>
                      </a:r>
                      <a:endParaRPr lang="en-US" sz="2000" dirty="0"/>
                    </a:p>
                  </a:txBody>
                  <a:tcPr/>
                </a:tc>
                <a:tc>
                  <a:txBody>
                    <a:bodyPr/>
                    <a:lstStyle/>
                    <a:p>
                      <a:pPr marL="0" marR="0" algn="ctr">
                        <a:spcBef>
                          <a:spcPts val="0"/>
                        </a:spcBef>
                        <a:spcAft>
                          <a:spcPts val="0"/>
                        </a:spcAft>
                      </a:pPr>
                      <a:r>
                        <a:rPr lang="en-US" sz="2000" dirty="0">
                          <a:latin typeface="+mn-lt"/>
                          <a:ea typeface="Cambria"/>
                          <a:cs typeface="Times New Roman"/>
                        </a:rPr>
                        <a:t>1.220</a:t>
                      </a:r>
                    </a:p>
                  </a:txBody>
                  <a:tcPr marL="68580" marR="68580" marT="0" marB="0"/>
                </a:tc>
              </a:tr>
              <a:tr h="535482">
                <a:tc>
                  <a:txBody>
                    <a:bodyPr/>
                    <a:lstStyle/>
                    <a:p>
                      <a:pPr algn="ctr"/>
                      <a:r>
                        <a:rPr lang="en-US" sz="2000" dirty="0" smtClean="0"/>
                        <a:t>2002</a:t>
                      </a:r>
                      <a:endParaRPr lang="en-US" sz="2000" dirty="0"/>
                    </a:p>
                  </a:txBody>
                  <a:tcPr/>
                </a:tc>
                <a:tc>
                  <a:txBody>
                    <a:bodyPr/>
                    <a:lstStyle/>
                    <a:p>
                      <a:pPr marL="0" marR="0" algn="ctr">
                        <a:spcBef>
                          <a:spcPts val="0"/>
                        </a:spcBef>
                        <a:spcAft>
                          <a:spcPts val="0"/>
                        </a:spcAft>
                      </a:pPr>
                      <a:r>
                        <a:rPr lang="en-US" sz="2000" dirty="0">
                          <a:latin typeface="+mn-lt"/>
                          <a:ea typeface="Cambria"/>
                          <a:cs typeface="Times New Roman"/>
                        </a:rPr>
                        <a:t>1.227</a:t>
                      </a:r>
                    </a:p>
                  </a:txBody>
                  <a:tcPr marL="68580" marR="68580" marT="0" marB="0"/>
                </a:tc>
              </a:tr>
            </a:tbl>
          </a:graphicData>
        </a:graphic>
      </p:graphicFrame>
      <p:sp>
        <p:nvSpPr>
          <p:cNvPr id="32" name="TextBox 31"/>
          <p:cNvSpPr txBox="1"/>
          <p:nvPr/>
        </p:nvSpPr>
        <p:spPr>
          <a:xfrm>
            <a:off x="28117800" y="5257800"/>
            <a:ext cx="6553200" cy="6124754"/>
          </a:xfrm>
          <a:prstGeom prst="rect">
            <a:avLst/>
          </a:prstGeom>
          <a:solidFill>
            <a:schemeClr val="bg1"/>
          </a:solidFill>
        </p:spPr>
        <p:txBody>
          <a:bodyPr wrap="square" rtlCol="0">
            <a:spAutoFit/>
          </a:bodyPr>
          <a:lstStyle/>
          <a:p>
            <a:pPr algn="ctr"/>
            <a:r>
              <a:rPr lang="en-US" sz="3600" dirty="0" smtClean="0"/>
              <a:t>Odds Ratio LBW </a:t>
            </a:r>
            <a:r>
              <a:rPr lang="en-US" sz="3600" dirty="0"/>
              <a:t>of a</a:t>
            </a:r>
            <a:r>
              <a:rPr lang="en-US" sz="3600" dirty="0" smtClean="0"/>
              <a:t> baby gestational age &gt; 36 weeks </a:t>
            </a: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r>
              <a:rPr lang="en-US" sz="2000" dirty="0" smtClean="0"/>
              <a:t> </a:t>
            </a:r>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p:txBody>
      </p:sp>
      <p:graphicFrame>
        <p:nvGraphicFramePr>
          <p:cNvPr id="31" name="Table 30"/>
          <p:cNvGraphicFramePr>
            <a:graphicFrameLocks noGrp="1"/>
          </p:cNvGraphicFramePr>
          <p:nvPr/>
        </p:nvGraphicFramePr>
        <p:xfrm>
          <a:off x="28117799" y="6496391"/>
          <a:ext cx="6553201" cy="4873360"/>
        </p:xfrm>
        <a:graphic>
          <a:graphicData uri="http://schemas.openxmlformats.org/drawingml/2006/table">
            <a:tbl>
              <a:tblPr firstRow="1" bandRow="1">
                <a:tableStyleId>{5C22544A-7EE6-4342-B048-85BDC9FD1C3A}</a:tableStyleId>
              </a:tblPr>
              <a:tblGrid>
                <a:gridCol w="1946057"/>
                <a:gridCol w="1946057"/>
                <a:gridCol w="1194741"/>
                <a:gridCol w="1466346"/>
              </a:tblGrid>
              <a:tr h="428124">
                <a:tc>
                  <a:txBody>
                    <a:bodyPr/>
                    <a:lstStyle/>
                    <a:p>
                      <a:r>
                        <a:rPr lang="en-US" sz="1600" dirty="0" smtClean="0"/>
                        <a:t>Characteristics</a:t>
                      </a:r>
                      <a:endParaRPr lang="en-US" sz="1600" dirty="0"/>
                    </a:p>
                  </a:txBody>
                  <a:tcPr/>
                </a:tc>
                <a:tc>
                  <a:txBody>
                    <a:bodyPr/>
                    <a:lstStyle/>
                    <a:p>
                      <a:pPr algn="ctr"/>
                      <a:r>
                        <a:rPr lang="en-US" sz="1600" dirty="0" smtClean="0"/>
                        <a:t>ODDS RATIO</a:t>
                      </a:r>
                      <a:endParaRPr lang="en-US" sz="1600" dirty="0"/>
                    </a:p>
                  </a:txBody>
                  <a:tcPr/>
                </a:tc>
                <a:tc>
                  <a:txBody>
                    <a:bodyPr/>
                    <a:lstStyle/>
                    <a:p>
                      <a:pPr algn="ctr"/>
                      <a:r>
                        <a:rPr lang="en-US" sz="1600" dirty="0" smtClean="0"/>
                        <a:t>95%</a:t>
                      </a:r>
                      <a:r>
                        <a:rPr lang="en-US" sz="1600" baseline="0" dirty="0" smtClean="0"/>
                        <a:t> CONF.</a:t>
                      </a:r>
                      <a:endParaRPr lang="en-US" sz="1600" dirty="0"/>
                    </a:p>
                  </a:txBody>
                  <a:tcPr/>
                </a:tc>
                <a:tc>
                  <a:txBody>
                    <a:bodyPr/>
                    <a:lstStyle/>
                    <a:p>
                      <a:pPr algn="ctr"/>
                      <a:r>
                        <a:rPr lang="en-US" sz="1600" dirty="0" smtClean="0"/>
                        <a:t>LIMITS</a:t>
                      </a:r>
                      <a:endParaRPr lang="en-US" sz="1600" dirty="0"/>
                    </a:p>
                  </a:txBody>
                  <a:tcPr/>
                </a:tc>
              </a:tr>
              <a:tr h="303013">
                <a:tc>
                  <a:txBody>
                    <a:bodyPr/>
                    <a:lstStyle/>
                    <a:p>
                      <a:pPr algn="l" rtl="0" fontAlgn="t"/>
                      <a:r>
                        <a:rPr lang="en-US" sz="1600" b="0" i="0" u="none" strike="noStrike" dirty="0">
                          <a:solidFill>
                            <a:srgbClr val="000000"/>
                          </a:solidFill>
                          <a:latin typeface="Calibri"/>
                        </a:rPr>
                        <a:t>Maternal age &lt; 20</a:t>
                      </a:r>
                    </a:p>
                  </a:txBody>
                  <a:tcPr marL="7620" marR="7620" marT="7620" marB="0"/>
                </a:tc>
                <a:tc>
                  <a:txBody>
                    <a:bodyPr/>
                    <a:lstStyle/>
                    <a:p>
                      <a:pPr algn="ctr" fontAlgn="b"/>
                      <a:r>
                        <a:rPr lang="en-US" sz="1600" b="0" i="0" u="none" strike="noStrike" dirty="0">
                          <a:solidFill>
                            <a:srgbClr val="000000"/>
                          </a:solidFill>
                          <a:latin typeface="Calibri"/>
                        </a:rPr>
                        <a:t>1.13</a:t>
                      </a:r>
                    </a:p>
                  </a:txBody>
                  <a:tcPr marL="7620" marR="7620" marT="7620" marB="0" anchor="b"/>
                </a:tc>
                <a:tc>
                  <a:txBody>
                    <a:bodyPr/>
                    <a:lstStyle/>
                    <a:p>
                      <a:pPr algn="ctr" fontAlgn="b"/>
                      <a:r>
                        <a:rPr lang="en-US" sz="1600" b="0" i="0" u="none" strike="noStrike">
                          <a:solidFill>
                            <a:srgbClr val="000000"/>
                          </a:solidFill>
                          <a:latin typeface="Calibri"/>
                        </a:rPr>
                        <a:t>1.12</a:t>
                      </a:r>
                    </a:p>
                  </a:txBody>
                  <a:tcPr marL="7620" marR="7620" marT="7620" marB="0" anchor="b"/>
                </a:tc>
                <a:tc>
                  <a:txBody>
                    <a:bodyPr/>
                    <a:lstStyle/>
                    <a:p>
                      <a:pPr algn="ctr" fontAlgn="b"/>
                      <a:r>
                        <a:rPr lang="en-US" sz="1600" b="0" i="0" u="none" strike="noStrike" dirty="0">
                          <a:solidFill>
                            <a:srgbClr val="000000"/>
                          </a:solidFill>
                          <a:latin typeface="Calibri"/>
                        </a:rPr>
                        <a:t>1.14</a:t>
                      </a:r>
                    </a:p>
                  </a:txBody>
                  <a:tcPr marL="7620" marR="7620" marT="7620" marB="0" anchor="b"/>
                </a:tc>
              </a:tr>
              <a:tr h="431283">
                <a:tc>
                  <a:txBody>
                    <a:bodyPr/>
                    <a:lstStyle/>
                    <a:p>
                      <a:pPr algn="l" rtl="0" fontAlgn="t"/>
                      <a:r>
                        <a:rPr lang="en-US" sz="1600" b="0" i="0" u="none" strike="noStrike">
                          <a:solidFill>
                            <a:srgbClr val="000000"/>
                          </a:solidFill>
                          <a:latin typeface="Calibri"/>
                        </a:rPr>
                        <a:t>Mother used tobacco during pregnancy</a:t>
                      </a:r>
                    </a:p>
                  </a:txBody>
                  <a:tcPr marL="7620" marR="7620" marT="7620" marB="0"/>
                </a:tc>
                <a:tc>
                  <a:txBody>
                    <a:bodyPr/>
                    <a:lstStyle/>
                    <a:p>
                      <a:pPr algn="ctr" fontAlgn="b"/>
                      <a:r>
                        <a:rPr lang="en-US" sz="1600" b="0" i="0" u="none" strike="noStrike" dirty="0">
                          <a:solidFill>
                            <a:srgbClr val="000000"/>
                          </a:solidFill>
                          <a:latin typeface="Calibri"/>
                        </a:rPr>
                        <a:t>2.10</a:t>
                      </a:r>
                    </a:p>
                  </a:txBody>
                  <a:tcPr marL="7620" marR="7620" marT="7620" marB="0" anchor="b"/>
                </a:tc>
                <a:tc>
                  <a:txBody>
                    <a:bodyPr/>
                    <a:lstStyle/>
                    <a:p>
                      <a:pPr algn="ctr" fontAlgn="b"/>
                      <a:r>
                        <a:rPr lang="en-US" sz="1600" b="0" i="0" u="none" strike="noStrike">
                          <a:solidFill>
                            <a:srgbClr val="000000"/>
                          </a:solidFill>
                          <a:latin typeface="Calibri"/>
                        </a:rPr>
                        <a:t>2.09</a:t>
                      </a:r>
                    </a:p>
                  </a:txBody>
                  <a:tcPr marL="7620" marR="7620" marT="7620" marB="0" anchor="b"/>
                </a:tc>
                <a:tc>
                  <a:txBody>
                    <a:bodyPr/>
                    <a:lstStyle/>
                    <a:p>
                      <a:pPr algn="ctr" fontAlgn="b"/>
                      <a:r>
                        <a:rPr lang="en-US" sz="1600" b="0" i="0" u="none" strike="noStrike">
                          <a:solidFill>
                            <a:srgbClr val="000000"/>
                          </a:solidFill>
                          <a:latin typeface="Calibri"/>
                        </a:rPr>
                        <a:t>2.12</a:t>
                      </a:r>
                    </a:p>
                  </a:txBody>
                  <a:tcPr marL="7620" marR="7620" marT="7620" marB="0" anchor="b"/>
                </a:tc>
              </a:tr>
              <a:tr h="431283">
                <a:tc>
                  <a:txBody>
                    <a:bodyPr/>
                    <a:lstStyle/>
                    <a:p>
                      <a:pPr algn="l" rtl="0" fontAlgn="t"/>
                      <a:r>
                        <a:rPr lang="en-US" sz="1600" b="0" i="0" u="none" strike="noStrike">
                          <a:solidFill>
                            <a:srgbClr val="000000"/>
                          </a:solidFill>
                          <a:latin typeface="Calibri"/>
                        </a:rPr>
                        <a:t>Mother used alcohol during pregnancy</a:t>
                      </a:r>
                    </a:p>
                  </a:txBody>
                  <a:tcPr marL="7620" marR="7620" marT="7620" marB="0"/>
                </a:tc>
                <a:tc>
                  <a:txBody>
                    <a:bodyPr/>
                    <a:lstStyle/>
                    <a:p>
                      <a:pPr algn="ctr" fontAlgn="b"/>
                      <a:r>
                        <a:rPr lang="en-US" sz="1600" b="0" i="0" u="none" strike="noStrike" dirty="0">
                          <a:solidFill>
                            <a:srgbClr val="000000"/>
                          </a:solidFill>
                          <a:latin typeface="Calibri"/>
                        </a:rPr>
                        <a:t>1.50</a:t>
                      </a:r>
                    </a:p>
                  </a:txBody>
                  <a:tcPr marL="7620" marR="7620" marT="7620" marB="0" anchor="b"/>
                </a:tc>
                <a:tc>
                  <a:txBody>
                    <a:bodyPr/>
                    <a:lstStyle/>
                    <a:p>
                      <a:pPr algn="ctr" fontAlgn="b"/>
                      <a:r>
                        <a:rPr lang="en-US" sz="1600" b="0" i="0" u="none" strike="noStrike">
                          <a:solidFill>
                            <a:srgbClr val="000000"/>
                          </a:solidFill>
                          <a:latin typeface="Calibri"/>
                        </a:rPr>
                        <a:t>1.47</a:t>
                      </a:r>
                    </a:p>
                  </a:txBody>
                  <a:tcPr marL="7620" marR="7620" marT="7620" marB="0" anchor="b"/>
                </a:tc>
                <a:tc>
                  <a:txBody>
                    <a:bodyPr/>
                    <a:lstStyle/>
                    <a:p>
                      <a:pPr algn="ctr" fontAlgn="b"/>
                      <a:r>
                        <a:rPr lang="en-US" sz="1600" b="0" i="0" u="none" strike="noStrike">
                          <a:solidFill>
                            <a:srgbClr val="000000"/>
                          </a:solidFill>
                          <a:latin typeface="Calibri"/>
                        </a:rPr>
                        <a:t>1.53</a:t>
                      </a:r>
                    </a:p>
                  </a:txBody>
                  <a:tcPr marL="7620" marR="7620" marT="7620" marB="0" anchor="b"/>
                </a:tc>
              </a:tr>
              <a:tr h="643607">
                <a:tc>
                  <a:txBody>
                    <a:bodyPr/>
                    <a:lstStyle/>
                    <a:p>
                      <a:pPr algn="l" rtl="0" fontAlgn="t"/>
                      <a:r>
                        <a:rPr lang="en-US" sz="1600" b="0" i="0" u="none" strike="noStrike">
                          <a:solidFill>
                            <a:srgbClr val="000000"/>
                          </a:solidFill>
                          <a:latin typeface="Calibri"/>
                        </a:rPr>
                        <a:t>Mother had inadequate prenatal care</a:t>
                      </a:r>
                    </a:p>
                  </a:txBody>
                  <a:tcPr marL="7620" marR="7620" marT="7620" marB="0"/>
                </a:tc>
                <a:tc>
                  <a:txBody>
                    <a:bodyPr/>
                    <a:lstStyle/>
                    <a:p>
                      <a:pPr algn="ctr" fontAlgn="b"/>
                      <a:r>
                        <a:rPr lang="en-US" sz="1600" b="0" i="0" u="none" strike="noStrike" dirty="0">
                          <a:solidFill>
                            <a:srgbClr val="000000"/>
                          </a:solidFill>
                          <a:latin typeface="Calibri"/>
                        </a:rPr>
                        <a:t>1.22</a:t>
                      </a:r>
                    </a:p>
                  </a:txBody>
                  <a:tcPr marL="7620" marR="7620" marT="7620" marB="0" anchor="b"/>
                </a:tc>
                <a:tc>
                  <a:txBody>
                    <a:bodyPr/>
                    <a:lstStyle/>
                    <a:p>
                      <a:pPr algn="ctr" fontAlgn="b"/>
                      <a:r>
                        <a:rPr lang="en-US" sz="1600" b="0" i="0" u="none" strike="noStrike" dirty="0">
                          <a:solidFill>
                            <a:srgbClr val="000000"/>
                          </a:solidFill>
                          <a:latin typeface="Calibri"/>
                        </a:rPr>
                        <a:t>1.21</a:t>
                      </a:r>
                    </a:p>
                  </a:txBody>
                  <a:tcPr marL="7620" marR="7620" marT="7620" marB="0" anchor="b"/>
                </a:tc>
                <a:tc>
                  <a:txBody>
                    <a:bodyPr/>
                    <a:lstStyle/>
                    <a:p>
                      <a:pPr algn="ctr" fontAlgn="b"/>
                      <a:r>
                        <a:rPr lang="en-US" sz="1600" b="0" i="0" u="none" strike="noStrike" dirty="0">
                          <a:solidFill>
                            <a:srgbClr val="000000"/>
                          </a:solidFill>
                          <a:latin typeface="Calibri"/>
                        </a:rPr>
                        <a:t>1.23</a:t>
                      </a:r>
                    </a:p>
                  </a:txBody>
                  <a:tcPr marL="7620" marR="7620" marT="7620" marB="0" anchor="b"/>
                </a:tc>
              </a:tr>
              <a:tr h="431283">
                <a:tc>
                  <a:txBody>
                    <a:bodyPr/>
                    <a:lstStyle/>
                    <a:p>
                      <a:pPr algn="l" rtl="0" fontAlgn="t"/>
                      <a:r>
                        <a:rPr lang="en-US" sz="1600" b="0" i="0" u="none" strike="noStrike">
                          <a:solidFill>
                            <a:srgbClr val="000000"/>
                          </a:solidFill>
                          <a:latin typeface="Calibri"/>
                        </a:rPr>
                        <a:t>Mother had maternal risk factors</a:t>
                      </a:r>
                    </a:p>
                  </a:txBody>
                  <a:tcPr marL="7620" marR="7620" marT="7620" marB="0"/>
                </a:tc>
                <a:tc>
                  <a:txBody>
                    <a:bodyPr/>
                    <a:lstStyle/>
                    <a:p>
                      <a:pPr algn="ctr" fontAlgn="b"/>
                      <a:r>
                        <a:rPr lang="en-US" sz="1600" b="0" i="0" u="none" strike="noStrike">
                          <a:solidFill>
                            <a:srgbClr val="000000"/>
                          </a:solidFill>
                          <a:latin typeface="Calibri"/>
                        </a:rPr>
                        <a:t>1.58</a:t>
                      </a:r>
                    </a:p>
                  </a:txBody>
                  <a:tcPr marL="7620" marR="7620" marT="7620" marB="0" anchor="b"/>
                </a:tc>
                <a:tc>
                  <a:txBody>
                    <a:bodyPr/>
                    <a:lstStyle/>
                    <a:p>
                      <a:pPr algn="ctr" fontAlgn="b"/>
                      <a:r>
                        <a:rPr lang="en-US" sz="1600" b="0" i="0" u="none" strike="noStrike" dirty="0">
                          <a:solidFill>
                            <a:srgbClr val="000000"/>
                          </a:solidFill>
                          <a:latin typeface="Calibri"/>
                        </a:rPr>
                        <a:t>1.57</a:t>
                      </a:r>
                    </a:p>
                  </a:txBody>
                  <a:tcPr marL="7620" marR="7620" marT="7620" marB="0" anchor="b"/>
                </a:tc>
                <a:tc>
                  <a:txBody>
                    <a:bodyPr/>
                    <a:lstStyle/>
                    <a:p>
                      <a:pPr algn="ctr" fontAlgn="b"/>
                      <a:r>
                        <a:rPr lang="en-US" sz="1600" b="0" i="0" u="none" strike="noStrike" dirty="0">
                          <a:solidFill>
                            <a:srgbClr val="000000"/>
                          </a:solidFill>
                          <a:latin typeface="Calibri"/>
                        </a:rPr>
                        <a:t>1.59</a:t>
                      </a:r>
                    </a:p>
                  </a:txBody>
                  <a:tcPr marL="7620" marR="7620" marT="7620" marB="0" anchor="b"/>
                </a:tc>
              </a:tr>
              <a:tr h="431283">
                <a:tc>
                  <a:txBody>
                    <a:bodyPr/>
                    <a:lstStyle/>
                    <a:p>
                      <a:pPr algn="l" rtl="0" fontAlgn="t"/>
                      <a:r>
                        <a:rPr lang="en-US" sz="1600" b="0" i="0" u="none" strike="noStrike">
                          <a:solidFill>
                            <a:srgbClr val="000000"/>
                          </a:solidFill>
                          <a:latin typeface="Calibri"/>
                        </a:rPr>
                        <a:t>Mother was unmarried</a:t>
                      </a:r>
                    </a:p>
                  </a:txBody>
                  <a:tcPr marL="7620" marR="7620" marT="7620" marB="0"/>
                </a:tc>
                <a:tc>
                  <a:txBody>
                    <a:bodyPr/>
                    <a:lstStyle/>
                    <a:p>
                      <a:pPr algn="ctr" fontAlgn="b"/>
                      <a:r>
                        <a:rPr lang="en-US" sz="1600" b="0" i="0" u="none" strike="noStrike">
                          <a:solidFill>
                            <a:srgbClr val="000000"/>
                          </a:solidFill>
                          <a:latin typeface="Calibri"/>
                        </a:rPr>
                        <a:t>1.58</a:t>
                      </a:r>
                    </a:p>
                  </a:txBody>
                  <a:tcPr marL="7620" marR="7620" marT="7620" marB="0" anchor="b"/>
                </a:tc>
                <a:tc>
                  <a:txBody>
                    <a:bodyPr/>
                    <a:lstStyle/>
                    <a:p>
                      <a:pPr algn="ctr" fontAlgn="b"/>
                      <a:r>
                        <a:rPr lang="en-US" sz="1600" b="0" i="0" u="none" strike="noStrike">
                          <a:solidFill>
                            <a:srgbClr val="000000"/>
                          </a:solidFill>
                          <a:latin typeface="Calibri"/>
                        </a:rPr>
                        <a:t>1.57</a:t>
                      </a:r>
                    </a:p>
                  </a:txBody>
                  <a:tcPr marL="7620" marR="7620" marT="7620" marB="0" anchor="b"/>
                </a:tc>
                <a:tc>
                  <a:txBody>
                    <a:bodyPr/>
                    <a:lstStyle/>
                    <a:p>
                      <a:pPr algn="ctr" fontAlgn="b"/>
                      <a:r>
                        <a:rPr lang="en-US" sz="1600" b="0" i="0" u="none" strike="noStrike">
                          <a:solidFill>
                            <a:srgbClr val="000000"/>
                          </a:solidFill>
                          <a:latin typeface="Calibri"/>
                        </a:rPr>
                        <a:t>1.59</a:t>
                      </a:r>
                    </a:p>
                  </a:txBody>
                  <a:tcPr marL="7620" marR="7620" marT="7620" marB="0" anchor="b"/>
                </a:tc>
              </a:tr>
              <a:tr h="431283">
                <a:tc>
                  <a:txBody>
                    <a:bodyPr/>
                    <a:lstStyle/>
                    <a:p>
                      <a:pPr algn="l" rtl="0" fontAlgn="t"/>
                      <a:r>
                        <a:rPr lang="en-US" sz="1600" b="0" i="0" u="none" strike="noStrike">
                          <a:solidFill>
                            <a:srgbClr val="000000"/>
                          </a:solidFill>
                          <a:latin typeface="Calibri"/>
                        </a:rPr>
                        <a:t>Mother did not have college education</a:t>
                      </a:r>
                    </a:p>
                  </a:txBody>
                  <a:tcPr marL="7620" marR="7620" marT="7620" marB="0"/>
                </a:tc>
                <a:tc>
                  <a:txBody>
                    <a:bodyPr/>
                    <a:lstStyle/>
                    <a:p>
                      <a:pPr algn="ctr" fontAlgn="b"/>
                      <a:r>
                        <a:rPr lang="en-US" sz="1600" b="0" i="0" u="none" strike="noStrike">
                          <a:solidFill>
                            <a:srgbClr val="000000"/>
                          </a:solidFill>
                          <a:latin typeface="Calibri"/>
                        </a:rPr>
                        <a:t>1.26</a:t>
                      </a:r>
                    </a:p>
                  </a:txBody>
                  <a:tcPr marL="7620" marR="7620" marT="7620" marB="0" anchor="b"/>
                </a:tc>
                <a:tc>
                  <a:txBody>
                    <a:bodyPr/>
                    <a:lstStyle/>
                    <a:p>
                      <a:pPr algn="ctr" fontAlgn="b"/>
                      <a:r>
                        <a:rPr lang="en-US" sz="1600" b="0" i="0" u="none" strike="noStrike" dirty="0">
                          <a:solidFill>
                            <a:srgbClr val="000000"/>
                          </a:solidFill>
                          <a:latin typeface="Calibri"/>
                        </a:rPr>
                        <a:t>1.25</a:t>
                      </a:r>
                    </a:p>
                  </a:txBody>
                  <a:tcPr marL="7620" marR="7620" marT="7620" marB="0" anchor="b"/>
                </a:tc>
                <a:tc>
                  <a:txBody>
                    <a:bodyPr/>
                    <a:lstStyle/>
                    <a:p>
                      <a:pPr algn="ctr" fontAlgn="b"/>
                      <a:r>
                        <a:rPr lang="en-US" sz="1600" b="0" i="0" u="none" strike="noStrike" dirty="0">
                          <a:solidFill>
                            <a:srgbClr val="000000"/>
                          </a:solidFill>
                          <a:latin typeface="Calibri"/>
                        </a:rPr>
                        <a:t>1.26</a:t>
                      </a:r>
                    </a:p>
                  </a:txBody>
                  <a:tcPr marL="7620" marR="7620" marT="7620" marB="0" anchor="b"/>
                </a:tc>
              </a:tr>
              <a:tr h="431283">
                <a:tc>
                  <a:txBody>
                    <a:bodyPr/>
                    <a:lstStyle/>
                    <a:p>
                      <a:pPr algn="l" rtl="0" fontAlgn="t"/>
                      <a:r>
                        <a:rPr lang="en-US" sz="1600" b="0" i="0" u="none" strike="noStrike">
                          <a:solidFill>
                            <a:srgbClr val="000000"/>
                          </a:solidFill>
                          <a:latin typeface="Calibri"/>
                        </a:rPr>
                        <a:t>Mother lived in a Southern state</a:t>
                      </a:r>
                    </a:p>
                  </a:txBody>
                  <a:tcPr marL="7620" marR="7620" marT="7620" marB="0"/>
                </a:tc>
                <a:tc>
                  <a:txBody>
                    <a:bodyPr/>
                    <a:lstStyle/>
                    <a:p>
                      <a:pPr algn="ctr" fontAlgn="b"/>
                      <a:r>
                        <a:rPr lang="en-US" sz="1600" b="0" i="0" u="none" strike="noStrike">
                          <a:solidFill>
                            <a:srgbClr val="000000"/>
                          </a:solidFill>
                          <a:latin typeface="Calibri"/>
                        </a:rPr>
                        <a:t>1.06</a:t>
                      </a:r>
                    </a:p>
                  </a:txBody>
                  <a:tcPr marL="7620" marR="7620" marT="7620" marB="0" anchor="b"/>
                </a:tc>
                <a:tc>
                  <a:txBody>
                    <a:bodyPr/>
                    <a:lstStyle/>
                    <a:p>
                      <a:pPr algn="ctr" fontAlgn="b"/>
                      <a:r>
                        <a:rPr lang="en-US" sz="1600" b="0" i="0" u="none" strike="noStrike">
                          <a:solidFill>
                            <a:srgbClr val="000000"/>
                          </a:solidFill>
                          <a:latin typeface="Calibri"/>
                        </a:rPr>
                        <a:t>1.05</a:t>
                      </a:r>
                    </a:p>
                  </a:txBody>
                  <a:tcPr marL="7620" marR="7620" marT="7620" marB="0" anchor="b"/>
                </a:tc>
                <a:tc>
                  <a:txBody>
                    <a:bodyPr/>
                    <a:lstStyle/>
                    <a:p>
                      <a:pPr algn="ctr" fontAlgn="b"/>
                      <a:r>
                        <a:rPr lang="en-US" sz="1600" b="0" i="0" u="none" strike="noStrike">
                          <a:solidFill>
                            <a:srgbClr val="000000"/>
                          </a:solidFill>
                          <a:latin typeface="Calibri"/>
                        </a:rPr>
                        <a:t>1.07</a:t>
                      </a:r>
                    </a:p>
                  </a:txBody>
                  <a:tcPr marL="7620" marR="7620" marT="7620" marB="0" anchor="b"/>
                </a:tc>
              </a:tr>
              <a:tr h="431283">
                <a:tc>
                  <a:txBody>
                    <a:bodyPr/>
                    <a:lstStyle/>
                    <a:p>
                      <a:pPr algn="l" rtl="0" fontAlgn="t"/>
                      <a:r>
                        <a:rPr lang="en-US" sz="1600" b="0" i="0" u="none" strike="noStrike" dirty="0">
                          <a:solidFill>
                            <a:srgbClr val="000000"/>
                          </a:solidFill>
                          <a:latin typeface="Calibri"/>
                        </a:rPr>
                        <a:t>Mother lived in a state w/ avg temp &gt;55 </a:t>
                      </a:r>
                    </a:p>
                  </a:txBody>
                  <a:tcPr marL="7620" marR="7620" marT="7620" marB="0"/>
                </a:tc>
                <a:tc>
                  <a:txBody>
                    <a:bodyPr/>
                    <a:lstStyle/>
                    <a:p>
                      <a:pPr algn="ctr" fontAlgn="b"/>
                      <a:r>
                        <a:rPr lang="en-US" sz="1600" b="0" i="0" u="none" strike="noStrike">
                          <a:solidFill>
                            <a:srgbClr val="000000"/>
                          </a:solidFill>
                          <a:latin typeface="Calibri"/>
                        </a:rPr>
                        <a:t>1.12</a:t>
                      </a:r>
                    </a:p>
                  </a:txBody>
                  <a:tcPr marL="7620" marR="7620" marT="7620" marB="0" anchor="b"/>
                </a:tc>
                <a:tc>
                  <a:txBody>
                    <a:bodyPr/>
                    <a:lstStyle/>
                    <a:p>
                      <a:pPr algn="ctr" fontAlgn="b"/>
                      <a:r>
                        <a:rPr lang="en-US" sz="1600" b="0" i="0" u="none" strike="noStrike" dirty="0">
                          <a:solidFill>
                            <a:srgbClr val="000000"/>
                          </a:solidFill>
                          <a:latin typeface="Calibri"/>
                        </a:rPr>
                        <a:t>1.11</a:t>
                      </a:r>
                    </a:p>
                  </a:txBody>
                  <a:tcPr marL="7620" marR="7620" marT="7620" marB="0" anchor="b"/>
                </a:tc>
                <a:tc>
                  <a:txBody>
                    <a:bodyPr/>
                    <a:lstStyle/>
                    <a:p>
                      <a:pPr algn="ctr" fontAlgn="b"/>
                      <a:r>
                        <a:rPr lang="en-US" sz="1600" b="0" i="0" u="none" strike="noStrike" dirty="0">
                          <a:solidFill>
                            <a:srgbClr val="000000"/>
                          </a:solidFill>
                          <a:latin typeface="Calibri"/>
                        </a:rPr>
                        <a:t>1.13</a:t>
                      </a:r>
                    </a:p>
                  </a:txBody>
                  <a:tcPr marL="7620" marR="7620" marT="7620" marB="0" anchor="b"/>
                </a:tc>
              </a:tr>
            </a:tbl>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1501220697"/>
              </p:ext>
            </p:extLst>
          </p:nvPr>
        </p:nvGraphicFramePr>
        <p:xfrm>
          <a:off x="35585400" y="5257803"/>
          <a:ext cx="7069822" cy="6124751"/>
        </p:xfrm>
        <a:graphic>
          <a:graphicData uri="http://schemas.openxmlformats.org/presentationml/2006/ole">
            <mc:AlternateContent xmlns:mc="http://schemas.openxmlformats.org/markup-compatibility/2006">
              <mc:Choice xmlns:v="urn:schemas-microsoft-com:vml" Requires="v">
                <p:oleObj spid="_x0000_s3081" name="Document" r:id="rId4" imgW="2997090" imgH="2285916" progId="Word.Document.12">
                  <p:link updateAutomatic="1"/>
                </p:oleObj>
              </mc:Choice>
              <mc:Fallback>
                <p:oleObj name="Document" r:id="rId4" imgW="2997090" imgH="2285916" progId="Word.Document.12">
                  <p:link updateAutomatic="1"/>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585400" y="5257803"/>
                        <a:ext cx="7069822" cy="61247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4" name="Rectangle 7"/>
          <p:cNvSpPr>
            <a:spLocks noChangeArrowheads="1"/>
          </p:cNvSpPr>
          <p:nvPr/>
        </p:nvSpPr>
        <p:spPr bwMode="auto">
          <a:xfrm>
            <a:off x="31927800" y="12192000"/>
            <a:ext cx="8229600" cy="685800"/>
          </a:xfrm>
          <a:prstGeom prst="rect">
            <a:avLst/>
          </a:prstGeom>
          <a:solidFill>
            <a:srgbClr val="800000">
              <a:alpha val="90000"/>
            </a:srgbClr>
          </a:solidFill>
          <a:ln w="9525">
            <a:noFill/>
            <a:miter lim="800000"/>
            <a:headEnd/>
            <a:tailEnd/>
          </a:ln>
        </p:spPr>
        <p:txBody>
          <a:bodyPr wrap="none" lIns="137160" tIns="68580" rIns="137160" bIns="68580" anchor="ctr">
            <a:prstTxWarp prst="textNoShape">
              <a:avLst/>
            </a:prstTxWarp>
          </a:bodyPr>
          <a:lstStyle/>
          <a:p>
            <a:pPr algn="ctr" defTabSz="4703763"/>
            <a:r>
              <a:rPr lang="en-US" sz="6000" dirty="0" smtClean="0">
                <a:solidFill>
                  <a:schemeClr val="bg1"/>
                </a:solidFill>
              </a:rPr>
              <a:t>Conclusions</a:t>
            </a:r>
            <a:endParaRPr lang="en-US" sz="6000" dirty="0">
              <a:solidFill>
                <a:schemeClr val="bg1"/>
              </a:solidFill>
            </a:endParaRPr>
          </a:p>
        </p:txBody>
      </p:sp>
      <p:sp>
        <p:nvSpPr>
          <p:cNvPr id="35" name="TextBox 34"/>
          <p:cNvSpPr txBox="1"/>
          <p:nvPr/>
        </p:nvSpPr>
        <p:spPr>
          <a:xfrm>
            <a:off x="31927800" y="13593802"/>
            <a:ext cx="8229600" cy="5940088"/>
          </a:xfrm>
          <a:prstGeom prst="rect">
            <a:avLst/>
          </a:prstGeom>
          <a:solidFill>
            <a:schemeClr val="bg1"/>
          </a:solidFill>
        </p:spPr>
        <p:txBody>
          <a:bodyPr wrap="square" rtlCol="0">
            <a:spAutoFit/>
          </a:bodyPr>
          <a:lstStyle/>
          <a:p>
            <a:pPr algn="ctr"/>
            <a:endParaRPr lang="en-US" sz="2000" dirty="0" smtClean="0"/>
          </a:p>
          <a:p>
            <a:pPr marL="457200" indent="-457200">
              <a:buFont typeface="+mj-lt"/>
              <a:buAutoNum type="arabicPeriod"/>
            </a:pPr>
            <a:r>
              <a:rPr lang="en-US" sz="2000" dirty="0" smtClean="0"/>
              <a:t>It is clear that there is a strong </a:t>
            </a:r>
            <a:r>
              <a:rPr lang="en-US" sz="2000" dirty="0"/>
              <a:t>association of low birth weight with lower latitudes and higher average temperature in the United </a:t>
            </a:r>
            <a:r>
              <a:rPr lang="en-US" sz="2000" dirty="0" smtClean="0"/>
              <a:t>States</a:t>
            </a:r>
          </a:p>
          <a:p>
            <a:pPr marL="457200" indent="-457200">
              <a:buFont typeface="+mj-lt"/>
              <a:buAutoNum type="arabicPeriod"/>
            </a:pPr>
            <a:endParaRPr lang="en-US" sz="2000" dirty="0" smtClean="0"/>
          </a:p>
          <a:p>
            <a:pPr marL="457200" indent="-457200">
              <a:buFont typeface="+mj-lt"/>
              <a:buAutoNum type="arabicPeriod"/>
            </a:pPr>
            <a:endParaRPr lang="en-US" sz="2000" dirty="0" smtClean="0"/>
          </a:p>
          <a:p>
            <a:pPr marL="457200" indent="-457200">
              <a:buFont typeface="+mj-lt"/>
              <a:buAutoNum type="arabicPeriod"/>
            </a:pPr>
            <a:r>
              <a:rPr lang="en-US" sz="2000" dirty="0"/>
              <a:t>Our study cannot prove a causal relationship of higher temperature or lower latitude with low birth weight, yet it is interesting to ponder why there is an association</a:t>
            </a:r>
            <a:r>
              <a:rPr lang="en-US" sz="2000" dirty="0" smtClean="0"/>
              <a:t>.</a:t>
            </a:r>
          </a:p>
          <a:p>
            <a:pPr marL="457200" indent="-457200">
              <a:buFont typeface="+mj-lt"/>
              <a:buAutoNum type="arabicPeriod"/>
            </a:pPr>
            <a:endParaRPr lang="en-US" sz="2000" dirty="0" smtClean="0"/>
          </a:p>
          <a:p>
            <a:pPr marL="457200" indent="-457200">
              <a:buFont typeface="+mj-lt"/>
              <a:buAutoNum type="arabicPeriod"/>
            </a:pPr>
            <a:endParaRPr lang="en-US" sz="2000" dirty="0" smtClean="0"/>
          </a:p>
          <a:p>
            <a:pPr marL="457200" indent="-457200">
              <a:buFont typeface="+mj-lt"/>
              <a:buAutoNum type="arabicPeriod"/>
            </a:pPr>
            <a:r>
              <a:rPr lang="en-US" sz="2000" dirty="0"/>
              <a:t>The only major difference noted between the populations of the Northern and Southern states was a higher incidence of maternal </a:t>
            </a:r>
            <a:r>
              <a:rPr lang="en-US" sz="2000" dirty="0" smtClean="0"/>
              <a:t>diseases (HTN, DM, CRF) </a:t>
            </a:r>
            <a:r>
              <a:rPr lang="en-US" sz="2000" dirty="0"/>
              <a:t>during pregnancy in the South.</a:t>
            </a:r>
            <a:r>
              <a:rPr lang="en-US" sz="2000" dirty="0" smtClean="0"/>
              <a:t> </a:t>
            </a:r>
          </a:p>
          <a:p>
            <a:pPr marL="457200" indent="-457200">
              <a:buFont typeface="+mj-lt"/>
              <a:buAutoNum type="arabicPeriod"/>
            </a:pPr>
            <a:endParaRPr lang="en-US" sz="2000" dirty="0" smtClean="0"/>
          </a:p>
          <a:p>
            <a:pPr marL="457200" indent="-457200">
              <a:buFont typeface="+mj-lt"/>
              <a:buAutoNum type="arabicPeriod"/>
            </a:pPr>
            <a:endParaRPr lang="en-US" sz="2000" dirty="0" smtClean="0"/>
          </a:p>
          <a:p>
            <a:pPr marL="457200" indent="-457200">
              <a:buFont typeface="+mj-lt"/>
              <a:buAutoNum type="arabicPeriod"/>
            </a:pPr>
            <a:r>
              <a:rPr lang="en-US" sz="2000" dirty="0" smtClean="0"/>
              <a:t>Does </a:t>
            </a:r>
            <a:r>
              <a:rPr lang="en-US" sz="2000" dirty="0"/>
              <a:t>this factor alone account for the higher low birth weight rate in the South, or does the temperature truly affect intrauterine growth.</a:t>
            </a:r>
            <a:r>
              <a:rPr lang="en-US" sz="2000" dirty="0" smtClean="0"/>
              <a:t> </a:t>
            </a:r>
          </a:p>
          <a:p>
            <a:pPr marL="457200" indent="-457200">
              <a:buFont typeface="+mj-lt"/>
              <a:buAutoNum type="arabicPeriod"/>
            </a:pPr>
            <a:endParaRPr lang="en-US" sz="2000" dirty="0" smtClean="0"/>
          </a:p>
          <a:p>
            <a:pPr marL="457200" indent="-457200">
              <a:buFont typeface="+mj-lt"/>
              <a:buAutoNum type="arabicPeriod"/>
            </a:pPr>
            <a:endParaRPr lang="en-US" sz="2000" dirty="0"/>
          </a:p>
        </p:txBody>
      </p:sp>
      <p:pic>
        <p:nvPicPr>
          <p:cNvPr id="24" name="Picture 384" descr="E:\Neonatology1\UOC\UOC LOgo.bmp"/>
          <p:cNvPicPr>
            <a:picLocks noChangeAspect="1" noChangeArrowheads="1"/>
          </p:cNvPicPr>
          <p:nvPr/>
        </p:nvPicPr>
        <p:blipFill>
          <a:blip r:embed="rId6"/>
          <a:srcRect/>
          <a:stretch>
            <a:fillRect/>
          </a:stretch>
        </p:blipFill>
        <p:spPr bwMode="auto">
          <a:xfrm>
            <a:off x="41071800" y="0"/>
            <a:ext cx="2819400" cy="2681288"/>
          </a:xfrm>
          <a:prstGeom prst="rect">
            <a:avLst/>
          </a:prstGeom>
          <a:noFill/>
          <a:ln w="9525">
            <a:noFill/>
            <a:miter lim="800000"/>
            <a:headEnd/>
            <a:tailEnd/>
          </a:ln>
        </p:spPr>
      </p:pic>
      <p:graphicFrame>
        <p:nvGraphicFramePr>
          <p:cNvPr id="28" name="Table 27"/>
          <p:cNvGraphicFramePr>
            <a:graphicFrameLocks noGrp="1"/>
          </p:cNvGraphicFramePr>
          <p:nvPr/>
        </p:nvGraphicFramePr>
        <p:xfrm>
          <a:off x="2270760" y="5257802"/>
          <a:ext cx="9479280" cy="6122385"/>
        </p:xfrm>
        <a:graphic>
          <a:graphicData uri="http://schemas.openxmlformats.org/drawingml/2006/table">
            <a:tbl>
              <a:tblPr/>
              <a:tblGrid>
                <a:gridCol w="9479280"/>
              </a:tblGrid>
              <a:tr h="5929599">
                <a:tc>
                  <a:txBody>
                    <a:bodyPr/>
                    <a:lstStyle/>
                    <a:p>
                      <a:pPr marL="0" marR="0">
                        <a:lnSpc>
                          <a:spcPts val="1215"/>
                        </a:lnSpc>
                        <a:spcBef>
                          <a:spcPts val="0"/>
                        </a:spcBef>
                        <a:spcAft>
                          <a:spcPts val="1200"/>
                        </a:spcAft>
                      </a:pPr>
                      <a:r>
                        <a:rPr lang="en-US" sz="900" b="1" dirty="0">
                          <a:solidFill>
                            <a:srgbClr val="333333"/>
                          </a:solidFill>
                          <a:latin typeface="Verdana"/>
                          <a:ea typeface="Times New Roman"/>
                          <a:cs typeface="Times New Roman"/>
                        </a:rPr>
                        <a:t>Title: Higher Environmental Temperature during Pregnancy causes Low Birthweight (LBW)</a:t>
                      </a:r>
                      <a:r>
                        <a:rPr lang="en-US" sz="850" dirty="0">
                          <a:solidFill>
                            <a:srgbClr val="333333"/>
                          </a:solidFill>
                          <a:latin typeface="Verdana"/>
                          <a:ea typeface="Times New Roman"/>
                          <a:cs typeface="Times New Roman"/>
                        </a:rPr>
                        <a:t/>
                      </a:r>
                      <a:br>
                        <a:rPr lang="en-US" sz="850" dirty="0">
                          <a:solidFill>
                            <a:srgbClr val="333333"/>
                          </a:solidFill>
                          <a:latin typeface="Verdana"/>
                          <a:ea typeface="Times New Roman"/>
                          <a:cs typeface="Times New Roman"/>
                        </a:rPr>
                      </a:br>
                      <a:r>
                        <a:rPr lang="en-US" sz="850" dirty="0">
                          <a:solidFill>
                            <a:srgbClr val="333333"/>
                          </a:solidFill>
                          <a:latin typeface="Verdana"/>
                          <a:ea typeface="Times New Roman"/>
                          <a:cs typeface="Times New Roman"/>
                        </a:rPr>
                        <a:t/>
                      </a:r>
                      <a:br>
                        <a:rPr lang="en-US" sz="850" dirty="0">
                          <a:solidFill>
                            <a:srgbClr val="333333"/>
                          </a:solidFill>
                          <a:latin typeface="Verdana"/>
                          <a:ea typeface="Times New Roman"/>
                          <a:cs typeface="Times New Roman"/>
                        </a:rPr>
                      </a:br>
                      <a:r>
                        <a:rPr lang="en-US" sz="850" dirty="0">
                          <a:solidFill>
                            <a:srgbClr val="333333"/>
                          </a:solidFill>
                          <a:latin typeface="Verdana"/>
                          <a:ea typeface="Times New Roman"/>
                          <a:cs typeface="Times New Roman"/>
                        </a:rPr>
                        <a:t>Alka Gupta, BSc</a:t>
                      </a:r>
                      <a:r>
                        <a:rPr lang="en-US" sz="750" baseline="30000" dirty="0">
                          <a:solidFill>
                            <a:srgbClr val="333333"/>
                          </a:solidFill>
                          <a:latin typeface="Verdana"/>
                          <a:ea typeface="Times New Roman"/>
                          <a:cs typeface="Times New Roman"/>
                        </a:rPr>
                        <a:t>1</a:t>
                      </a:r>
                      <a:r>
                        <a:rPr lang="en-US" sz="850" dirty="0">
                          <a:solidFill>
                            <a:srgbClr val="333333"/>
                          </a:solidFill>
                          <a:latin typeface="Verdana"/>
                          <a:ea typeface="Times New Roman"/>
                          <a:cs typeface="Times New Roman"/>
                        </a:rPr>
                        <a:t>, Jagjit S Teji, MD</a:t>
                      </a:r>
                      <a:r>
                        <a:rPr lang="en-US" sz="750" baseline="30000" dirty="0">
                          <a:solidFill>
                            <a:srgbClr val="333333"/>
                          </a:solidFill>
                          <a:latin typeface="Verdana"/>
                          <a:ea typeface="Times New Roman"/>
                          <a:cs typeface="Times New Roman"/>
                        </a:rPr>
                        <a:t>2</a:t>
                      </a:r>
                      <a:r>
                        <a:rPr lang="en-US" sz="850" dirty="0">
                          <a:solidFill>
                            <a:srgbClr val="333333"/>
                          </a:solidFill>
                          <a:latin typeface="Verdana"/>
                          <a:ea typeface="Times New Roman"/>
                          <a:cs typeface="Times New Roman"/>
                        </a:rPr>
                        <a:t> and Kamal Eldeirawi, RN; PhD</a:t>
                      </a:r>
                      <a:r>
                        <a:rPr lang="en-US" sz="750" baseline="30000" dirty="0">
                          <a:solidFill>
                            <a:srgbClr val="333333"/>
                          </a:solidFill>
                          <a:latin typeface="Verdana"/>
                          <a:ea typeface="Times New Roman"/>
                          <a:cs typeface="Times New Roman"/>
                        </a:rPr>
                        <a:t>3</a:t>
                      </a:r>
                      <a:r>
                        <a:rPr lang="en-US" sz="850" dirty="0">
                          <a:solidFill>
                            <a:srgbClr val="333333"/>
                          </a:solidFill>
                          <a:latin typeface="Verdana"/>
                          <a:ea typeface="Times New Roman"/>
                          <a:cs typeface="Times New Roman"/>
                        </a:rPr>
                        <a:t>. </a:t>
                      </a:r>
                      <a:r>
                        <a:rPr lang="en-US" sz="750" baseline="30000" dirty="0">
                          <a:solidFill>
                            <a:srgbClr val="333333"/>
                          </a:solidFill>
                          <a:latin typeface="Verdana"/>
                          <a:ea typeface="Times New Roman"/>
                          <a:cs typeface="Times New Roman"/>
                        </a:rPr>
                        <a:t>1</a:t>
                      </a:r>
                      <a:r>
                        <a:rPr lang="en-US" sz="850" dirty="0">
                          <a:solidFill>
                            <a:srgbClr val="333333"/>
                          </a:solidFill>
                          <a:latin typeface="Verdana"/>
                          <a:ea typeface="Times New Roman"/>
                          <a:cs typeface="Times New Roman"/>
                        </a:rPr>
                        <a:t>University of Illinois, Chicago, Illinois, United States; </a:t>
                      </a:r>
                      <a:r>
                        <a:rPr lang="en-US" sz="750" baseline="30000" dirty="0">
                          <a:solidFill>
                            <a:srgbClr val="333333"/>
                          </a:solidFill>
                          <a:latin typeface="Verdana"/>
                          <a:ea typeface="Times New Roman"/>
                          <a:cs typeface="Times New Roman"/>
                        </a:rPr>
                        <a:t>2</a:t>
                      </a:r>
                      <a:r>
                        <a:rPr lang="en-US" sz="850" dirty="0">
                          <a:solidFill>
                            <a:srgbClr val="333333"/>
                          </a:solidFill>
                          <a:latin typeface="Verdana"/>
                          <a:ea typeface="Times New Roman"/>
                          <a:cs typeface="Times New Roman"/>
                        </a:rPr>
                        <a:t>Pediatrics, </a:t>
                      </a:r>
                      <a:r>
                        <a:rPr lang="en-US" sz="850" dirty="0" smtClean="0">
                          <a:solidFill>
                            <a:srgbClr val="333333"/>
                          </a:solidFill>
                          <a:latin typeface="Verdana"/>
                          <a:ea typeface="Times New Roman"/>
                          <a:cs typeface="Times New Roman"/>
                        </a:rPr>
                        <a:t>University </a:t>
                      </a:r>
                      <a:r>
                        <a:rPr lang="en-US" sz="850" dirty="0">
                          <a:solidFill>
                            <a:srgbClr val="333333"/>
                          </a:solidFill>
                          <a:latin typeface="Verdana"/>
                          <a:ea typeface="Times New Roman"/>
                          <a:cs typeface="Times New Roman"/>
                        </a:rPr>
                        <a:t>of Chicago, Chicago, Illinois, United States and </a:t>
                      </a:r>
                      <a:r>
                        <a:rPr lang="en-US" sz="750" baseline="30000" dirty="0">
                          <a:solidFill>
                            <a:srgbClr val="333333"/>
                          </a:solidFill>
                          <a:latin typeface="Verdana"/>
                          <a:ea typeface="Times New Roman"/>
                          <a:cs typeface="Times New Roman"/>
                        </a:rPr>
                        <a:t>3</a:t>
                      </a:r>
                      <a:r>
                        <a:rPr lang="en-US" sz="850" dirty="0">
                          <a:solidFill>
                            <a:srgbClr val="333333"/>
                          </a:solidFill>
                          <a:latin typeface="Verdana"/>
                          <a:ea typeface="Times New Roman"/>
                          <a:cs typeface="Times New Roman"/>
                        </a:rPr>
                        <a:t>College of Nursing, University of Illinois, Chicago, Illinois, United States. </a:t>
                      </a:r>
                      <a:br>
                        <a:rPr lang="en-US" sz="850" dirty="0">
                          <a:solidFill>
                            <a:srgbClr val="333333"/>
                          </a:solidFill>
                          <a:latin typeface="Verdana"/>
                          <a:ea typeface="Times New Roman"/>
                          <a:cs typeface="Times New Roman"/>
                        </a:rPr>
                      </a:br>
                      <a:r>
                        <a:rPr lang="en-US" sz="850" dirty="0">
                          <a:solidFill>
                            <a:srgbClr val="333333"/>
                          </a:solidFill>
                          <a:latin typeface="Verdana"/>
                          <a:ea typeface="Times New Roman"/>
                          <a:cs typeface="Times New Roman"/>
                        </a:rPr>
                        <a:t/>
                      </a:r>
                      <a:br>
                        <a:rPr lang="en-US" sz="850" dirty="0">
                          <a:solidFill>
                            <a:srgbClr val="333333"/>
                          </a:solidFill>
                          <a:latin typeface="Verdana"/>
                          <a:ea typeface="Times New Roman"/>
                          <a:cs typeface="Times New Roman"/>
                        </a:rPr>
                      </a:br>
                      <a:r>
                        <a:rPr lang="en-US" sz="850" b="1" dirty="0">
                          <a:solidFill>
                            <a:srgbClr val="333333"/>
                          </a:solidFill>
                          <a:latin typeface="Verdana"/>
                          <a:ea typeface="Times New Roman"/>
                          <a:cs typeface="Times New Roman"/>
                        </a:rPr>
                        <a:t>Background: </a:t>
                      </a:r>
                      <a:r>
                        <a:rPr lang="en-US" sz="850" dirty="0">
                          <a:solidFill>
                            <a:srgbClr val="333333"/>
                          </a:solidFill>
                          <a:latin typeface="Verdana"/>
                          <a:ea typeface="Times New Roman"/>
                          <a:cs typeface="Times New Roman"/>
                        </a:rPr>
                        <a:t>LBW is a major cause of infant morbidity and mortality in the world. Animal and human studies have shown that intrauterine growth retardation was inversely related to environmental temperature.</a:t>
                      </a:r>
                      <a:endParaRPr lang="en-US" sz="1100" dirty="0">
                        <a:latin typeface="Calibri"/>
                        <a:ea typeface="Calibri"/>
                        <a:cs typeface="Times New Roman"/>
                      </a:endParaRPr>
                    </a:p>
                    <a:p>
                      <a:pPr marL="0" marR="0">
                        <a:lnSpc>
                          <a:spcPts val="1215"/>
                        </a:lnSpc>
                        <a:spcBef>
                          <a:spcPts val="0"/>
                        </a:spcBef>
                        <a:spcAft>
                          <a:spcPts val="1200"/>
                        </a:spcAft>
                      </a:pPr>
                      <a:r>
                        <a:rPr lang="en-US" sz="850" b="1" dirty="0">
                          <a:solidFill>
                            <a:srgbClr val="333333"/>
                          </a:solidFill>
                          <a:latin typeface="Verdana"/>
                          <a:ea typeface="Times New Roman"/>
                          <a:cs typeface="Times New Roman"/>
                        </a:rPr>
                        <a:t>Objective: </a:t>
                      </a:r>
                      <a:r>
                        <a:rPr lang="en-US" sz="850" dirty="0">
                          <a:solidFill>
                            <a:srgbClr val="333333"/>
                          </a:solidFill>
                          <a:latin typeface="Verdana"/>
                          <a:ea typeface="Times New Roman"/>
                          <a:cs typeface="Times New Roman"/>
                        </a:rPr>
                        <a:t>The purpose of this study is to assess the associations of higher temperature and lower latitude with lower birth weights in the United States infant born between 1995 and 2002.</a:t>
                      </a:r>
                      <a:br>
                        <a:rPr lang="en-US" sz="850" dirty="0">
                          <a:solidFill>
                            <a:srgbClr val="333333"/>
                          </a:solidFill>
                          <a:latin typeface="Verdana"/>
                          <a:ea typeface="Times New Roman"/>
                          <a:cs typeface="Times New Roman"/>
                        </a:rPr>
                      </a:br>
                      <a:r>
                        <a:rPr lang="en-US" sz="850" dirty="0">
                          <a:solidFill>
                            <a:srgbClr val="333333"/>
                          </a:solidFill>
                          <a:latin typeface="Verdana"/>
                          <a:ea typeface="Times New Roman"/>
                          <a:cs typeface="Times New Roman"/>
                        </a:rPr>
                        <a:t/>
                      </a:r>
                      <a:br>
                        <a:rPr lang="en-US" sz="850" dirty="0">
                          <a:solidFill>
                            <a:srgbClr val="333333"/>
                          </a:solidFill>
                          <a:latin typeface="Verdana"/>
                          <a:ea typeface="Times New Roman"/>
                          <a:cs typeface="Times New Roman"/>
                        </a:rPr>
                      </a:br>
                      <a:r>
                        <a:rPr lang="en-US" sz="850" b="1" dirty="0">
                          <a:solidFill>
                            <a:srgbClr val="333333"/>
                          </a:solidFill>
                          <a:latin typeface="Verdana"/>
                          <a:ea typeface="Times New Roman"/>
                          <a:cs typeface="Times New Roman"/>
                        </a:rPr>
                        <a:t>Design/Methods: </a:t>
                      </a:r>
                      <a:r>
                        <a:rPr lang="en-US" sz="850" dirty="0">
                          <a:solidFill>
                            <a:srgbClr val="333333"/>
                          </a:solidFill>
                          <a:latin typeface="Verdana"/>
                          <a:ea typeface="Times New Roman"/>
                          <a:cs typeface="Times New Roman"/>
                        </a:rPr>
                        <a:t>The data form CDC Linked Death and Infant Birth Data, from 1995 through 2002. Analyzed only term babies. Other data from MaxMind and National Oceanic and Atmospheric Administration (NOAA) website; The variables from the NCHS file used were maternal age, race, and Hispanic origin of the parents, birth weight, period of gestation, plurality, prenatal care usage, maternal education, live birth order, marital status, and maternal smoking and alcohol usage. Logistical regression was performed with LBW as the dependent variable with all the other </a:t>
                      </a:r>
                      <a:r>
                        <a:rPr lang="en-US" sz="850" dirty="0" smtClean="0">
                          <a:solidFill>
                            <a:srgbClr val="333333"/>
                          </a:solidFill>
                          <a:latin typeface="Verdana"/>
                          <a:ea typeface="Times New Roman"/>
                          <a:cs typeface="Times New Roman"/>
                        </a:rPr>
                        <a:t>dichotomized </a:t>
                      </a:r>
                      <a:r>
                        <a:rPr lang="en-US" sz="850" dirty="0">
                          <a:solidFill>
                            <a:srgbClr val="333333"/>
                          </a:solidFill>
                          <a:latin typeface="Verdana"/>
                          <a:ea typeface="Times New Roman"/>
                          <a:cs typeface="Times New Roman"/>
                        </a:rPr>
                        <a:t>variables as confounding and where independent </a:t>
                      </a:r>
                      <a:r>
                        <a:rPr lang="en-US" sz="850" dirty="0" err="1">
                          <a:solidFill>
                            <a:srgbClr val="333333"/>
                          </a:solidFill>
                          <a:latin typeface="Verdana"/>
                          <a:ea typeface="Times New Roman"/>
                          <a:cs typeface="Times New Roman"/>
                        </a:rPr>
                        <a:t>varibles</a:t>
                      </a:r>
                      <a:r>
                        <a:rPr lang="en-US" sz="850" dirty="0">
                          <a:solidFill>
                            <a:srgbClr val="333333"/>
                          </a:solidFill>
                          <a:latin typeface="Verdana"/>
                          <a:ea typeface="Times New Roman"/>
                          <a:cs typeface="Times New Roman"/>
                        </a:rPr>
                        <a:t> latitude and/or temperature with respect to race using STATA 9.0 SE.</a:t>
                      </a:r>
                      <a:br>
                        <a:rPr lang="en-US" sz="850" dirty="0">
                          <a:solidFill>
                            <a:srgbClr val="333333"/>
                          </a:solidFill>
                          <a:latin typeface="Verdana"/>
                          <a:ea typeface="Times New Roman"/>
                          <a:cs typeface="Times New Roman"/>
                        </a:rPr>
                      </a:br>
                      <a:r>
                        <a:rPr lang="en-US" sz="850" dirty="0">
                          <a:solidFill>
                            <a:srgbClr val="333333"/>
                          </a:solidFill>
                          <a:latin typeface="Verdana"/>
                          <a:ea typeface="Times New Roman"/>
                          <a:cs typeface="Times New Roman"/>
                        </a:rPr>
                        <a:t/>
                      </a:r>
                      <a:br>
                        <a:rPr lang="en-US" sz="850" dirty="0">
                          <a:solidFill>
                            <a:srgbClr val="333333"/>
                          </a:solidFill>
                          <a:latin typeface="Verdana"/>
                          <a:ea typeface="Times New Roman"/>
                          <a:cs typeface="Times New Roman"/>
                        </a:rPr>
                      </a:br>
                      <a:r>
                        <a:rPr lang="en-US" sz="850" b="1" dirty="0">
                          <a:solidFill>
                            <a:srgbClr val="333333"/>
                          </a:solidFill>
                          <a:latin typeface="Verdana"/>
                          <a:ea typeface="Times New Roman"/>
                          <a:cs typeface="Times New Roman"/>
                        </a:rPr>
                        <a:t>Results: </a:t>
                      </a:r>
                      <a:r>
                        <a:rPr lang="en-US" sz="850" dirty="0">
                          <a:solidFill>
                            <a:srgbClr val="333333"/>
                          </a:solidFill>
                          <a:latin typeface="Verdana"/>
                          <a:ea typeface="Times New Roman"/>
                          <a:cs typeface="Times New Roman"/>
                        </a:rPr>
                        <a:t>About 25 million records from over 32 million births were used for analysis. It was noted average annual temperature&gt;55 F and lower latitude had a higher probability of LBW; Odds ratio (OR) 1.228029, P&lt;0.0005; 95% CL-1.22-1.23). Greatest impact of LBW was for NHW and lowest for H, OR 1.22 </a:t>
                      </a:r>
                      <a:r>
                        <a:rPr lang="en-US" sz="850" dirty="0" err="1">
                          <a:solidFill>
                            <a:srgbClr val="333333"/>
                          </a:solidFill>
                          <a:latin typeface="Verdana"/>
                          <a:ea typeface="Times New Roman"/>
                          <a:cs typeface="Times New Roman"/>
                        </a:rPr>
                        <a:t>vs</a:t>
                      </a:r>
                      <a:r>
                        <a:rPr lang="en-US" sz="850" dirty="0">
                          <a:solidFill>
                            <a:srgbClr val="333333"/>
                          </a:solidFill>
                          <a:latin typeface="Verdana"/>
                          <a:ea typeface="Times New Roman"/>
                          <a:cs typeface="Times New Roman"/>
                        </a:rPr>
                        <a:t> 1.003. Other variables had no impact on the probability of LBW when inversely related to temperature and/or lower latitude of birth. </a:t>
                      </a:r>
                      <a:endParaRPr lang="en-US" sz="850" dirty="0" smtClean="0">
                        <a:solidFill>
                          <a:srgbClr val="333333"/>
                        </a:solidFill>
                        <a:latin typeface="Verdana"/>
                        <a:ea typeface="Times New Roman"/>
                        <a:cs typeface="Times New Roman"/>
                      </a:endParaRPr>
                    </a:p>
                    <a:p>
                      <a:pPr marL="0" marR="0">
                        <a:lnSpc>
                          <a:spcPts val="1215"/>
                        </a:lnSpc>
                        <a:spcBef>
                          <a:spcPts val="0"/>
                        </a:spcBef>
                        <a:spcAft>
                          <a:spcPts val="1200"/>
                        </a:spcAft>
                      </a:pPr>
                      <a:endParaRPr lang="en-US" sz="850" b="1" dirty="0" smtClean="0">
                        <a:solidFill>
                          <a:srgbClr val="333333"/>
                        </a:solidFill>
                        <a:latin typeface="Verdana"/>
                        <a:ea typeface="Times New Roman"/>
                        <a:cs typeface="Times New Roman"/>
                      </a:endParaRPr>
                    </a:p>
                    <a:p>
                      <a:pPr marL="0" marR="0">
                        <a:lnSpc>
                          <a:spcPts val="1215"/>
                        </a:lnSpc>
                        <a:spcBef>
                          <a:spcPts val="0"/>
                        </a:spcBef>
                        <a:spcAft>
                          <a:spcPts val="1200"/>
                        </a:spcAft>
                      </a:pPr>
                      <a:endParaRPr lang="en-US" sz="850" b="1" dirty="0" smtClean="0">
                        <a:solidFill>
                          <a:srgbClr val="333333"/>
                        </a:solidFill>
                        <a:latin typeface="Verdana"/>
                        <a:ea typeface="Times New Roman"/>
                        <a:cs typeface="Times New Roman"/>
                      </a:endParaRPr>
                    </a:p>
                    <a:p>
                      <a:pPr marL="0" marR="0">
                        <a:lnSpc>
                          <a:spcPts val="1215"/>
                        </a:lnSpc>
                        <a:spcBef>
                          <a:spcPts val="0"/>
                        </a:spcBef>
                        <a:spcAft>
                          <a:spcPts val="1200"/>
                        </a:spcAft>
                      </a:pPr>
                      <a:endParaRPr lang="en-US" sz="850" b="1" dirty="0" smtClean="0">
                        <a:solidFill>
                          <a:srgbClr val="333333"/>
                        </a:solidFill>
                        <a:latin typeface="Verdana"/>
                        <a:ea typeface="Times New Roman"/>
                        <a:cs typeface="Times New Roman"/>
                      </a:endParaRPr>
                    </a:p>
                    <a:p>
                      <a:pPr marL="0" marR="0">
                        <a:lnSpc>
                          <a:spcPts val="1215"/>
                        </a:lnSpc>
                        <a:spcBef>
                          <a:spcPts val="0"/>
                        </a:spcBef>
                        <a:spcAft>
                          <a:spcPts val="1200"/>
                        </a:spcAft>
                      </a:pPr>
                      <a:endParaRPr lang="en-US" sz="850" b="1" dirty="0" smtClean="0">
                        <a:solidFill>
                          <a:srgbClr val="333333"/>
                        </a:solidFill>
                        <a:latin typeface="Verdana"/>
                        <a:ea typeface="Times New Roman"/>
                        <a:cs typeface="Times New Roman"/>
                      </a:endParaRPr>
                    </a:p>
                    <a:p>
                      <a:pPr marL="0" marR="0">
                        <a:lnSpc>
                          <a:spcPts val="1215"/>
                        </a:lnSpc>
                        <a:spcBef>
                          <a:spcPts val="0"/>
                        </a:spcBef>
                        <a:spcAft>
                          <a:spcPts val="1200"/>
                        </a:spcAft>
                      </a:pPr>
                      <a:r>
                        <a:rPr lang="en-US" sz="850" b="1" dirty="0">
                          <a:solidFill>
                            <a:srgbClr val="333333"/>
                          </a:solidFill>
                          <a:latin typeface="Verdana"/>
                          <a:ea typeface="Times New Roman"/>
                          <a:cs typeface="Times New Roman"/>
                        </a:rPr>
                        <a:t/>
                      </a:r>
                      <a:br>
                        <a:rPr lang="en-US" sz="850" b="1" dirty="0">
                          <a:solidFill>
                            <a:srgbClr val="333333"/>
                          </a:solidFill>
                          <a:latin typeface="Verdana"/>
                          <a:ea typeface="Times New Roman"/>
                          <a:cs typeface="Times New Roman"/>
                        </a:rPr>
                      </a:br>
                      <a:r>
                        <a:rPr lang="en-US" sz="850" b="1" dirty="0">
                          <a:solidFill>
                            <a:srgbClr val="333333"/>
                          </a:solidFill>
                          <a:latin typeface="Verdana"/>
                          <a:ea typeface="Times New Roman"/>
                          <a:cs typeface="Times New Roman"/>
                        </a:rPr>
                        <a:t/>
                      </a:r>
                      <a:br>
                        <a:rPr lang="en-US" sz="850" b="1" dirty="0">
                          <a:solidFill>
                            <a:srgbClr val="333333"/>
                          </a:solidFill>
                          <a:latin typeface="Verdana"/>
                          <a:ea typeface="Times New Roman"/>
                          <a:cs typeface="Times New Roman"/>
                        </a:rPr>
                      </a:br>
                      <a:r>
                        <a:rPr lang="en-US" sz="850" dirty="0">
                          <a:solidFill>
                            <a:srgbClr val="333333"/>
                          </a:solidFill>
                          <a:latin typeface="Verdana"/>
                          <a:ea typeface="Times New Roman"/>
                          <a:cs typeface="Times New Roman"/>
                        </a:rPr>
                        <a:t/>
                      </a:r>
                      <a:br>
                        <a:rPr lang="en-US" sz="850" dirty="0">
                          <a:solidFill>
                            <a:srgbClr val="333333"/>
                          </a:solidFill>
                          <a:latin typeface="Verdana"/>
                          <a:ea typeface="Times New Roman"/>
                          <a:cs typeface="Times New Roman"/>
                        </a:rPr>
                      </a:br>
                      <a:r>
                        <a:rPr lang="en-US" sz="850" dirty="0">
                          <a:solidFill>
                            <a:srgbClr val="333333"/>
                          </a:solidFill>
                          <a:latin typeface="Verdana"/>
                          <a:ea typeface="Times New Roman"/>
                          <a:cs typeface="Times New Roman"/>
                        </a:rPr>
                        <a:t/>
                      </a:r>
                      <a:br>
                        <a:rPr lang="en-US" sz="850" dirty="0">
                          <a:solidFill>
                            <a:srgbClr val="333333"/>
                          </a:solidFill>
                          <a:latin typeface="Verdana"/>
                          <a:ea typeface="Times New Roman"/>
                          <a:cs typeface="Times New Roman"/>
                        </a:rPr>
                      </a:br>
                      <a:r>
                        <a:rPr lang="en-US" sz="850" dirty="0">
                          <a:solidFill>
                            <a:srgbClr val="333333"/>
                          </a:solidFill>
                          <a:latin typeface="Verdana"/>
                          <a:ea typeface="Times New Roman"/>
                          <a:cs typeface="Times New Roman"/>
                        </a:rPr>
                        <a:t/>
                      </a:r>
                      <a:br>
                        <a:rPr lang="en-US" sz="850" dirty="0">
                          <a:solidFill>
                            <a:srgbClr val="333333"/>
                          </a:solidFill>
                          <a:latin typeface="Verdana"/>
                          <a:ea typeface="Times New Roman"/>
                          <a:cs typeface="Times New Roman"/>
                        </a:rPr>
                      </a:br>
                      <a:r>
                        <a:rPr lang="en-US" sz="850" dirty="0">
                          <a:solidFill>
                            <a:srgbClr val="333333"/>
                          </a:solidFill>
                          <a:latin typeface="Verdana"/>
                          <a:ea typeface="Times New Roman"/>
                          <a:cs typeface="Times New Roman"/>
                        </a:rPr>
                        <a:t/>
                      </a:r>
                      <a:br>
                        <a:rPr lang="en-US" sz="850" dirty="0">
                          <a:solidFill>
                            <a:srgbClr val="333333"/>
                          </a:solidFill>
                          <a:latin typeface="Verdana"/>
                          <a:ea typeface="Times New Roman"/>
                          <a:cs typeface="Times New Roman"/>
                        </a:rPr>
                      </a:br>
                      <a:r>
                        <a:rPr lang="en-US" sz="850" b="1" dirty="0">
                          <a:solidFill>
                            <a:srgbClr val="333333"/>
                          </a:solidFill>
                          <a:latin typeface="Verdana"/>
                          <a:ea typeface="Times New Roman"/>
                          <a:cs typeface="Times New Roman"/>
                        </a:rPr>
                        <a:t>Conclusions: </a:t>
                      </a:r>
                      <a:r>
                        <a:rPr lang="en-US" sz="850" dirty="0">
                          <a:solidFill>
                            <a:srgbClr val="333333"/>
                          </a:solidFill>
                          <a:latin typeface="Verdana"/>
                          <a:ea typeface="Times New Roman"/>
                          <a:cs typeface="Times New Roman"/>
                        </a:rPr>
                        <a:t>1. LBW at birth is inversely related to higher environmental temperature during pregnancy. 2. Does this factor alone account for the higher low birth weight rate in the South, or does the temperature truly affect intrauterine growth? 3.Increased incidence of chronic diseases later in life, such as diabetes mellitus, obesity, and heart disease are related to LBW and whether the hotter climate of the South plays a role is also another interesting idea to be further studied.</a:t>
                      </a:r>
                      <a:endParaRPr lang="en-US" sz="1100" dirty="0">
                        <a:latin typeface="Calibri"/>
                        <a:ea typeface="Calibri"/>
                        <a:cs typeface="Times New Roman"/>
                      </a:endParaRPr>
                    </a:p>
                  </a:txBody>
                  <a:tcPr marL="0" marR="0" marT="0" marB="0" anchor="ctr">
                    <a:lnL>
                      <a:noFill/>
                    </a:lnL>
                    <a:lnR>
                      <a:noFill/>
                    </a:lnR>
                    <a:lnT>
                      <a:noFill/>
                    </a:lnT>
                    <a:lnB>
                      <a:noFill/>
                    </a:lnB>
                    <a:solidFill>
                      <a:schemeClr val="bg1"/>
                    </a:solidFill>
                  </a:tcPr>
                </a:tc>
              </a:tr>
              <a:tr h="182351">
                <a:tc>
                  <a:txBody>
                    <a:bodyPr/>
                    <a:lstStyle/>
                    <a:p>
                      <a:pPr>
                        <a:lnSpc>
                          <a:spcPct val="115000"/>
                        </a:lnSpc>
                      </a:pPr>
                      <a:endParaRPr lang="en-US" sz="1100" dirty="0">
                        <a:latin typeface="Calibri"/>
                        <a:ea typeface="Times New Roman"/>
                        <a:cs typeface="Times New Roman"/>
                      </a:endParaRPr>
                    </a:p>
                  </a:txBody>
                  <a:tcPr marL="0" marR="0" marT="0" marB="0" anchor="ctr">
                    <a:lnL>
                      <a:noFill/>
                    </a:lnL>
                    <a:lnR>
                      <a:noFill/>
                    </a:lnR>
                    <a:lnT>
                      <a:noFill/>
                    </a:lnT>
                    <a:lnB>
                      <a:noFill/>
                    </a:lnB>
                    <a:solidFill>
                      <a:schemeClr val="bg1"/>
                    </a:solidFill>
                  </a:tcPr>
                </a:tc>
              </a:tr>
            </a:tbl>
          </a:graphicData>
        </a:graphic>
      </p:graphicFrame>
      <p:pic>
        <p:nvPicPr>
          <p:cNvPr id="3082" name="Picture 1" descr="mhtml:file://J:\PAS%202011\Abstracts%20Submitted%202011\PAS%202011%20-%20Temperature%20and%20LBW.mht!http://www.call4abstracts.com/pas/data/images/754403_teji.jpg"/>
          <p:cNvPicPr>
            <a:picLocks noChangeAspect="1" noChangeArrowheads="1"/>
          </p:cNvPicPr>
          <p:nvPr/>
        </p:nvPicPr>
        <p:blipFill>
          <a:blip r:embed="rId7"/>
          <a:srcRect/>
          <a:stretch>
            <a:fillRect/>
          </a:stretch>
        </p:blipFill>
        <p:spPr bwMode="auto">
          <a:xfrm>
            <a:off x="4114800" y="8786310"/>
            <a:ext cx="2895600" cy="1957891"/>
          </a:xfrm>
          <a:prstGeom prst="rect">
            <a:avLst/>
          </a:prstGeom>
          <a:noFill/>
        </p:spPr>
      </p:pic>
      <p:sp>
        <p:nvSpPr>
          <p:cNvPr id="25" name="Rectangle 24"/>
          <p:cNvSpPr>
            <a:spLocks noChangeArrowheads="1"/>
          </p:cNvSpPr>
          <p:nvPr/>
        </p:nvSpPr>
        <p:spPr bwMode="auto">
          <a:xfrm>
            <a:off x="27797760" y="3924300"/>
            <a:ext cx="15270480" cy="685800"/>
          </a:xfrm>
          <a:prstGeom prst="rect">
            <a:avLst/>
          </a:prstGeom>
          <a:solidFill>
            <a:srgbClr val="800000">
              <a:alpha val="90000"/>
            </a:srgbClr>
          </a:solidFill>
          <a:ln w="9525">
            <a:noFill/>
            <a:miter lim="800000"/>
            <a:headEnd/>
            <a:tailEnd/>
          </a:ln>
        </p:spPr>
        <p:txBody>
          <a:bodyPr wrap="none" lIns="137160" tIns="68580" rIns="137160" bIns="68580" anchor="ctr">
            <a:prstTxWarp prst="textNoShape">
              <a:avLst/>
            </a:prstTxWarp>
          </a:bodyPr>
          <a:lstStyle/>
          <a:p>
            <a:pPr algn="ctr" defTabSz="4703763"/>
            <a:r>
              <a:rPr lang="en-US" sz="6000" dirty="0" smtClean="0">
                <a:solidFill>
                  <a:schemeClr val="bg1"/>
                </a:solidFill>
              </a:rPr>
              <a:t>  Results </a:t>
            </a:r>
          </a:p>
        </p:txBody>
      </p:sp>
      <p:sp>
        <p:nvSpPr>
          <p:cNvPr id="33" name="Rectangle 32"/>
          <p:cNvSpPr/>
          <p:nvPr/>
        </p:nvSpPr>
        <p:spPr>
          <a:xfrm>
            <a:off x="29320222" y="20026332"/>
            <a:ext cx="13335000" cy="1015663"/>
          </a:xfrm>
          <a:prstGeom prst="rect">
            <a:avLst/>
          </a:prstGeom>
          <a:solidFill>
            <a:schemeClr val="bg1"/>
          </a:solidFill>
        </p:spPr>
        <p:txBody>
          <a:bodyPr wrap="square">
            <a:spAutoFit/>
          </a:bodyPr>
          <a:lstStyle/>
          <a:p>
            <a:pPr marL="742950" indent="-742950">
              <a:buFont typeface="+mj-lt"/>
              <a:buAutoNum type="arabicPeriod"/>
            </a:pPr>
            <a:r>
              <a:rPr lang="de-DE" sz="2000" dirty="0" smtClean="0"/>
              <a:t>Wells JC. J Theor Biol. 214:413-25, 2002.</a:t>
            </a:r>
          </a:p>
          <a:p>
            <a:pPr marL="742950" indent="-742950">
              <a:buFont typeface="+mj-lt"/>
              <a:buAutoNum type="arabicPeriod"/>
            </a:pPr>
            <a:r>
              <a:rPr lang="en-US" sz="2000" dirty="0" smtClean="0"/>
              <a:t>Wells JC et al. Am J Phys </a:t>
            </a:r>
            <a:r>
              <a:rPr lang="en-US" sz="2000" dirty="0" err="1" smtClean="0"/>
              <a:t>Anth</a:t>
            </a:r>
            <a:r>
              <a:rPr lang="en-US" sz="2000" dirty="0" smtClean="0"/>
              <a:t>. 119:276-282, 2002</a:t>
            </a:r>
          </a:p>
          <a:p>
            <a:pPr marL="742950" indent="-742950">
              <a:buFont typeface="+mj-lt"/>
              <a:buAutoNum type="arabicPeriod"/>
            </a:pPr>
            <a:r>
              <a:rPr lang="fr-FR" sz="2000" dirty="0" smtClean="0"/>
              <a:t>Wallace JM et al., J </a:t>
            </a:r>
            <a:r>
              <a:rPr lang="fr-FR" sz="2000" dirty="0" err="1" smtClean="0"/>
              <a:t>Phyisol</a:t>
            </a:r>
            <a:r>
              <a:rPr lang="fr-FR" sz="2000" dirty="0" smtClean="0"/>
              <a:t> 565:19-26, 2005.</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3256</TotalTime>
  <Words>687</Words>
  <Application>Microsoft Office PowerPoint</Application>
  <PresentationFormat>Custom</PresentationFormat>
  <Paragraphs>225</Paragraphs>
  <Slides>1</Slides>
  <Notes>0</Notes>
  <HiddenSlides>0</HiddenSlides>
  <MMClips>0</MMClips>
  <ScaleCrop>false</ScaleCrop>
  <HeadingPairs>
    <vt:vector size="6" baseType="variant">
      <vt:variant>
        <vt:lpstr>Theme</vt:lpstr>
      </vt:variant>
      <vt:variant>
        <vt:i4>1</vt:i4>
      </vt:variant>
      <vt:variant>
        <vt:lpstr>Links</vt:lpstr>
      </vt:variant>
      <vt:variant>
        <vt:i4>1</vt:i4>
      </vt:variant>
      <vt:variant>
        <vt:lpstr>Slide Titles</vt:lpstr>
      </vt:variant>
      <vt:variant>
        <vt:i4>1</vt:i4>
      </vt:variant>
    </vt:vector>
  </HeadingPairs>
  <TitlesOfParts>
    <vt:vector size="3" baseType="lpstr">
      <vt:lpstr>Office Theme</vt:lpstr>
      <vt:lpstr>Macintosh HD:Users:alkagupta85:Documents:Medical School:Research Project:Research Paper edited.doc!OLE_LINK4</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Alka Gupta</dc:creator>
  <cp:lastModifiedBy>Jagjit</cp:lastModifiedBy>
  <cp:revision>42</cp:revision>
  <dcterms:created xsi:type="dcterms:W3CDTF">2011-04-12T23:13:25Z</dcterms:created>
  <dcterms:modified xsi:type="dcterms:W3CDTF">2014-05-15T04:47:26Z</dcterms:modified>
</cp:coreProperties>
</file>