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4.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5.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26.xml" ContentType="application/vnd.openxmlformats-officedocument.presentationml.notesSlide+xml"/>
  <Override PartName="/ppt/tags/tag25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5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4"/>
  </p:sldMasterIdLst>
  <p:notesMasterIdLst>
    <p:notesMasterId r:id="rId131"/>
  </p:notesMasterIdLst>
  <p:sldIdLst>
    <p:sldId id="378" r:id="rId5"/>
    <p:sldId id="516" r:id="rId6"/>
    <p:sldId id="517" r:id="rId7"/>
    <p:sldId id="540" r:id="rId8"/>
    <p:sldId id="541" r:id="rId9"/>
    <p:sldId id="590" r:id="rId10"/>
    <p:sldId id="524" r:id="rId11"/>
    <p:sldId id="583" r:id="rId12"/>
    <p:sldId id="535" r:id="rId13"/>
    <p:sldId id="539" r:id="rId14"/>
    <p:sldId id="529" r:id="rId15"/>
    <p:sldId id="545" r:id="rId16"/>
    <p:sldId id="589" r:id="rId17"/>
    <p:sldId id="587" r:id="rId18"/>
    <p:sldId id="673" r:id="rId19"/>
    <p:sldId id="674" r:id="rId20"/>
    <p:sldId id="675" r:id="rId21"/>
    <p:sldId id="676" r:id="rId22"/>
    <p:sldId id="686" r:id="rId23"/>
    <p:sldId id="665" r:id="rId24"/>
    <p:sldId id="526" r:id="rId25"/>
    <p:sldId id="668" r:id="rId26"/>
    <p:sldId id="660" r:id="rId27"/>
    <p:sldId id="656" r:id="rId28"/>
    <p:sldId id="661" r:id="rId29"/>
    <p:sldId id="662" r:id="rId30"/>
    <p:sldId id="664" r:id="rId31"/>
    <p:sldId id="531" r:id="rId32"/>
    <p:sldId id="546" r:id="rId33"/>
    <p:sldId id="576" r:id="rId34"/>
    <p:sldId id="552" r:id="rId35"/>
    <p:sldId id="654" r:id="rId36"/>
    <p:sldId id="655" r:id="rId37"/>
    <p:sldId id="542" r:id="rId38"/>
    <p:sldId id="481" r:id="rId39"/>
    <p:sldId id="553" r:id="rId40"/>
    <p:sldId id="575" r:id="rId41"/>
    <p:sldId id="562" r:id="rId42"/>
    <p:sldId id="584" r:id="rId43"/>
    <p:sldId id="480" r:id="rId44"/>
    <p:sldId id="563" r:id="rId45"/>
    <p:sldId id="577" r:id="rId46"/>
    <p:sldId id="564" r:id="rId47"/>
    <p:sldId id="565" r:id="rId48"/>
    <p:sldId id="571" r:id="rId49"/>
    <p:sldId id="572" r:id="rId50"/>
    <p:sldId id="578" r:id="rId51"/>
    <p:sldId id="573" r:id="rId52"/>
    <p:sldId id="574" r:id="rId53"/>
    <p:sldId id="666" r:id="rId54"/>
    <p:sldId id="684" r:id="rId55"/>
    <p:sldId id="685" r:id="rId56"/>
    <p:sldId id="669" r:id="rId57"/>
    <p:sldId id="471" r:id="rId58"/>
    <p:sldId id="510" r:id="rId59"/>
    <p:sldId id="512" r:id="rId60"/>
    <p:sldId id="511" r:id="rId61"/>
    <p:sldId id="514" r:id="rId62"/>
    <p:sldId id="513" r:id="rId63"/>
    <p:sldId id="579" r:id="rId64"/>
    <p:sldId id="613" r:id="rId65"/>
    <p:sldId id="494" r:id="rId66"/>
    <p:sldId id="637" r:id="rId67"/>
    <p:sldId id="644" r:id="rId68"/>
    <p:sldId id="493" r:id="rId69"/>
    <p:sldId id="490" r:id="rId70"/>
    <p:sldId id="495" r:id="rId71"/>
    <p:sldId id="460" r:id="rId72"/>
    <p:sldId id="645" r:id="rId73"/>
    <p:sldId id="256" r:id="rId74"/>
    <p:sldId id="497" r:id="rId75"/>
    <p:sldId id="498" r:id="rId76"/>
    <p:sldId id="459" r:id="rId77"/>
    <p:sldId id="646" r:id="rId78"/>
    <p:sldId id="499" r:id="rId79"/>
    <p:sldId id="500" r:id="rId80"/>
    <p:sldId id="466" r:id="rId81"/>
    <p:sldId id="502" r:id="rId82"/>
    <p:sldId id="501" r:id="rId83"/>
    <p:sldId id="614" r:id="rId84"/>
    <p:sldId id="469" r:id="rId85"/>
    <p:sldId id="610" r:id="rId86"/>
    <p:sldId id="679" r:id="rId87"/>
    <p:sldId id="506" r:id="rId88"/>
    <p:sldId id="581" r:id="rId89"/>
    <p:sldId id="462" r:id="rId90"/>
    <p:sldId id="580" r:id="rId91"/>
    <p:sldId id="641" r:id="rId92"/>
    <p:sldId id="474" r:id="rId93"/>
    <p:sldId id="582" r:id="rId94"/>
    <p:sldId id="642" r:id="rId95"/>
    <p:sldId id="421" r:id="rId96"/>
    <p:sldId id="643" r:id="rId97"/>
    <p:sldId id="688" r:id="rId98"/>
    <p:sldId id="651" r:id="rId99"/>
    <p:sldId id="649" r:id="rId100"/>
    <p:sldId id="680" r:id="rId101"/>
    <p:sldId id="681" r:id="rId102"/>
    <p:sldId id="682" r:id="rId103"/>
    <p:sldId id="612" r:id="rId104"/>
    <p:sldId id="403" r:id="rId105"/>
    <p:sldId id="627" r:id="rId106"/>
    <p:sldId id="404" r:id="rId107"/>
    <p:sldId id="633" r:id="rId108"/>
    <p:sldId id="632" r:id="rId109"/>
    <p:sldId id="631" r:id="rId110"/>
    <p:sldId id="634" r:id="rId111"/>
    <p:sldId id="635" r:id="rId112"/>
    <p:sldId id="648" r:id="rId113"/>
    <p:sldId id="678" r:id="rId114"/>
    <p:sldId id="625" r:id="rId115"/>
    <p:sldId id="624" r:id="rId116"/>
    <p:sldId id="683" r:id="rId117"/>
    <p:sldId id="653" r:id="rId118"/>
    <p:sldId id="482" r:id="rId119"/>
    <p:sldId id="566" r:id="rId120"/>
    <p:sldId id="591" r:id="rId121"/>
    <p:sldId id="568" r:id="rId122"/>
    <p:sldId id="569" r:id="rId123"/>
    <p:sldId id="570" r:id="rId124"/>
    <p:sldId id="670" r:id="rId125"/>
    <p:sldId id="671" r:id="rId126"/>
    <p:sldId id="672" r:id="rId127"/>
    <p:sldId id="611" r:id="rId128"/>
    <p:sldId id="689" r:id="rId129"/>
    <p:sldId id="284" r:id="rId130"/>
  </p:sldIdLst>
  <p:sldSz cx="12192000" cy="6858000"/>
  <p:notesSz cx="6858000" cy="9144000"/>
  <p:defaultTextStyle>
    <a:defPPr>
      <a:defRPr lang="en-US"/>
    </a:defPPr>
    <a:lvl1pPr marL="0" algn="l" defTabSz="609423" rtl="0" eaLnBrk="1" latinLnBrk="0" hangingPunct="1">
      <a:defRPr sz="2399" kern="1200">
        <a:solidFill>
          <a:schemeClr val="tx1"/>
        </a:solidFill>
        <a:latin typeface="+mn-lt"/>
        <a:ea typeface="+mn-ea"/>
        <a:cs typeface="+mn-cs"/>
      </a:defRPr>
    </a:lvl1pPr>
    <a:lvl2pPr marL="609423" algn="l" defTabSz="609423" rtl="0" eaLnBrk="1" latinLnBrk="0" hangingPunct="1">
      <a:defRPr sz="2399" kern="1200">
        <a:solidFill>
          <a:schemeClr val="tx1"/>
        </a:solidFill>
        <a:latin typeface="+mn-lt"/>
        <a:ea typeface="+mn-ea"/>
        <a:cs typeface="+mn-cs"/>
      </a:defRPr>
    </a:lvl2pPr>
    <a:lvl3pPr marL="1218846" algn="l" defTabSz="609423" rtl="0" eaLnBrk="1" latinLnBrk="0" hangingPunct="1">
      <a:defRPr sz="2399" kern="1200">
        <a:solidFill>
          <a:schemeClr val="tx1"/>
        </a:solidFill>
        <a:latin typeface="+mn-lt"/>
        <a:ea typeface="+mn-ea"/>
        <a:cs typeface="+mn-cs"/>
      </a:defRPr>
    </a:lvl3pPr>
    <a:lvl4pPr marL="1828268" algn="l" defTabSz="609423" rtl="0" eaLnBrk="1" latinLnBrk="0" hangingPunct="1">
      <a:defRPr sz="2399" kern="1200">
        <a:solidFill>
          <a:schemeClr val="tx1"/>
        </a:solidFill>
        <a:latin typeface="+mn-lt"/>
        <a:ea typeface="+mn-ea"/>
        <a:cs typeface="+mn-cs"/>
      </a:defRPr>
    </a:lvl4pPr>
    <a:lvl5pPr marL="2437692" algn="l" defTabSz="609423" rtl="0" eaLnBrk="1" latinLnBrk="0" hangingPunct="1">
      <a:defRPr sz="2399" kern="1200">
        <a:solidFill>
          <a:schemeClr val="tx1"/>
        </a:solidFill>
        <a:latin typeface="+mn-lt"/>
        <a:ea typeface="+mn-ea"/>
        <a:cs typeface="+mn-cs"/>
      </a:defRPr>
    </a:lvl5pPr>
    <a:lvl6pPr marL="3047114" algn="l" defTabSz="609423" rtl="0" eaLnBrk="1" latinLnBrk="0" hangingPunct="1">
      <a:defRPr sz="2399" kern="1200">
        <a:solidFill>
          <a:schemeClr val="tx1"/>
        </a:solidFill>
        <a:latin typeface="+mn-lt"/>
        <a:ea typeface="+mn-ea"/>
        <a:cs typeface="+mn-cs"/>
      </a:defRPr>
    </a:lvl6pPr>
    <a:lvl7pPr marL="3656538" algn="l" defTabSz="609423" rtl="0" eaLnBrk="1" latinLnBrk="0" hangingPunct="1">
      <a:defRPr sz="2399" kern="1200">
        <a:solidFill>
          <a:schemeClr val="tx1"/>
        </a:solidFill>
        <a:latin typeface="+mn-lt"/>
        <a:ea typeface="+mn-ea"/>
        <a:cs typeface="+mn-cs"/>
      </a:defRPr>
    </a:lvl7pPr>
    <a:lvl8pPr marL="4265959" algn="l" defTabSz="609423" rtl="0" eaLnBrk="1" latinLnBrk="0" hangingPunct="1">
      <a:defRPr sz="2399" kern="1200">
        <a:solidFill>
          <a:schemeClr val="tx1"/>
        </a:solidFill>
        <a:latin typeface="+mn-lt"/>
        <a:ea typeface="+mn-ea"/>
        <a:cs typeface="+mn-cs"/>
      </a:defRPr>
    </a:lvl8pPr>
    <a:lvl9pPr marL="4875383" algn="l" defTabSz="609423" rtl="0" eaLnBrk="1" latinLnBrk="0" hangingPunct="1">
      <a:defRPr sz="23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BA"/>
    <a:srgbClr val="FFCCFF"/>
    <a:srgbClr val="990099"/>
    <a:srgbClr val="4472C4"/>
    <a:srgbClr val="ED7D31"/>
    <a:srgbClr val="BC3913"/>
    <a:srgbClr val="00AEEF"/>
    <a:srgbClr val="F1803C"/>
    <a:srgbClr val="FFFFFF"/>
    <a:srgbClr val="40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B245A-7E1D-4CB5-AE34-D3B722570D7A}" v="652" dt="2025-08-10T20:34:23.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5" autoAdjust="0"/>
    <p:restoredTop sz="96247" autoAdjust="0"/>
  </p:normalViewPr>
  <p:slideViewPr>
    <p:cSldViewPr snapToGrid="0">
      <p:cViewPr>
        <p:scale>
          <a:sx n="110" d="100"/>
          <a:sy n="110" d="100"/>
        </p:scale>
        <p:origin x="384"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6F302-C2A4-DD49-A872-2BB2B3F2F0AF}"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9966F-DF03-C541-8CA6-08220F08542C}" type="slidenum">
              <a:rPr lang="en-US" smtClean="0"/>
              <a:t>‹#›</a:t>
            </a:fld>
            <a:endParaRPr lang="en-US"/>
          </a:p>
        </p:txBody>
      </p:sp>
    </p:spTree>
    <p:extLst>
      <p:ext uri="{BB962C8B-B14F-4D97-AF65-F5344CB8AC3E}">
        <p14:creationId xmlns:p14="http://schemas.microsoft.com/office/powerpoint/2010/main" val="2922677044"/>
      </p:ext>
    </p:extLst>
  </p:cSld>
  <p:clrMap bg1="lt1" tx1="dk1" bg2="lt2" tx2="dk2" accent1="accent1" accent2="accent2" accent3="accent3" accent4="accent4" accent5="accent5" accent6="accent6" hlink="hlink" folHlink="folHlink"/>
  <p:notesStyle>
    <a:lvl1pPr marL="0" algn="l" defTabSz="1218846" rtl="0" eaLnBrk="1" latinLnBrk="0" hangingPunct="1">
      <a:defRPr sz="1600" kern="1200">
        <a:solidFill>
          <a:schemeClr val="tx1"/>
        </a:solidFill>
        <a:latin typeface="+mn-lt"/>
        <a:ea typeface="+mn-ea"/>
        <a:cs typeface="+mn-cs"/>
      </a:defRPr>
    </a:lvl1pPr>
    <a:lvl2pPr marL="609423" algn="l" defTabSz="1218846" rtl="0" eaLnBrk="1" latinLnBrk="0" hangingPunct="1">
      <a:defRPr sz="1600" kern="1200">
        <a:solidFill>
          <a:schemeClr val="tx1"/>
        </a:solidFill>
        <a:latin typeface="+mn-lt"/>
        <a:ea typeface="+mn-ea"/>
        <a:cs typeface="+mn-cs"/>
      </a:defRPr>
    </a:lvl2pPr>
    <a:lvl3pPr marL="1218846" algn="l" defTabSz="1218846" rtl="0" eaLnBrk="1" latinLnBrk="0" hangingPunct="1">
      <a:defRPr sz="1600" kern="1200">
        <a:solidFill>
          <a:schemeClr val="tx1"/>
        </a:solidFill>
        <a:latin typeface="+mn-lt"/>
        <a:ea typeface="+mn-ea"/>
        <a:cs typeface="+mn-cs"/>
      </a:defRPr>
    </a:lvl3pPr>
    <a:lvl4pPr marL="1828268" algn="l" defTabSz="1218846" rtl="0" eaLnBrk="1" latinLnBrk="0" hangingPunct="1">
      <a:defRPr sz="1600" kern="1200">
        <a:solidFill>
          <a:schemeClr val="tx1"/>
        </a:solidFill>
        <a:latin typeface="+mn-lt"/>
        <a:ea typeface="+mn-ea"/>
        <a:cs typeface="+mn-cs"/>
      </a:defRPr>
    </a:lvl4pPr>
    <a:lvl5pPr marL="2437692" algn="l" defTabSz="1218846" rtl="0" eaLnBrk="1" latinLnBrk="0" hangingPunct="1">
      <a:defRPr sz="1600" kern="1200">
        <a:solidFill>
          <a:schemeClr val="tx1"/>
        </a:solidFill>
        <a:latin typeface="+mn-lt"/>
        <a:ea typeface="+mn-ea"/>
        <a:cs typeface="+mn-cs"/>
      </a:defRPr>
    </a:lvl5pPr>
    <a:lvl6pPr marL="3047114" algn="l" defTabSz="1218846" rtl="0" eaLnBrk="1" latinLnBrk="0" hangingPunct="1">
      <a:defRPr sz="1600" kern="1200">
        <a:solidFill>
          <a:schemeClr val="tx1"/>
        </a:solidFill>
        <a:latin typeface="+mn-lt"/>
        <a:ea typeface="+mn-ea"/>
        <a:cs typeface="+mn-cs"/>
      </a:defRPr>
    </a:lvl6pPr>
    <a:lvl7pPr marL="3656538" algn="l" defTabSz="1218846" rtl="0" eaLnBrk="1" latinLnBrk="0" hangingPunct="1">
      <a:defRPr sz="1600" kern="1200">
        <a:solidFill>
          <a:schemeClr val="tx1"/>
        </a:solidFill>
        <a:latin typeface="+mn-lt"/>
        <a:ea typeface="+mn-ea"/>
        <a:cs typeface="+mn-cs"/>
      </a:defRPr>
    </a:lvl7pPr>
    <a:lvl8pPr marL="4265959" algn="l" defTabSz="1218846" rtl="0" eaLnBrk="1" latinLnBrk="0" hangingPunct="1">
      <a:defRPr sz="1600" kern="1200">
        <a:solidFill>
          <a:schemeClr val="tx1"/>
        </a:solidFill>
        <a:latin typeface="+mn-lt"/>
        <a:ea typeface="+mn-ea"/>
        <a:cs typeface="+mn-cs"/>
      </a:defRPr>
    </a:lvl8pPr>
    <a:lvl9pPr marL="4875383" algn="l" defTabSz="1218846"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stephanieevergreen.com/you-just-need-more-chart-choices/"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powerusersoftwares.com/"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www.powerusersoftwares.com/terms"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canva.com/colors/color-wheel/" TargetMode="External"/><Relationship Id="rId7" Type="http://schemas.openxmlformats.org/officeDocument/2006/relationships/hyperlink" Target="http://www.contrastchecker.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webaim.org/resources/contrastchecker/" TargetMode="External"/><Relationship Id="rId5" Type="http://schemas.openxmlformats.org/officeDocument/2006/relationships/hyperlink" Target="https://www.rapidtables.com/convert/color/index.html" TargetMode="External"/><Relationship Id="rId4" Type="http://schemas.openxmlformats.org/officeDocument/2006/relationships/hyperlink" Target="https://www.canva.com/colors/color-palette-generator/"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simplifiedsciencepublishing.com/science-images/"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stock.adobe.com/free" TargetMode="External"/><Relationship Id="rId5" Type="http://schemas.openxmlformats.org/officeDocument/2006/relationships/hyperlink" Target="https://mindthegraph.com/" TargetMode="External"/><Relationship Id="rId4" Type="http://schemas.openxmlformats.org/officeDocument/2006/relationships/hyperlink" Target="https://www.freepik.com/popular-vectors"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Good morning everyone! I'm Karen Gutzman, and I'm excited to be here with all of you today. I spend a lot of time helping researchers and librarians tell their stories more effectively, and that's exactly what we're going to focus on today - mastering the art of impactful presentations. Whether you're presenting to colleagues, students, or at conferences, the skills we'll cover today will help you connect with your audience and make your message stick.</a:t>
            </a:r>
          </a:p>
          <a:p>
            <a:endParaRPr lang="en-US" dirty="0"/>
          </a:p>
          <a:p>
            <a:r>
              <a:rPr lang="en-US" b="1" dirty="0"/>
              <a:t>Course Overview:</a:t>
            </a:r>
          </a:p>
          <a:p>
            <a:r>
              <a:rPr lang="en-US" dirty="0"/>
              <a:t>https://www.mlanet.org/courses/mastering-the-art-of-impactful-presentations-a-skills-focused-webinar/</a:t>
            </a:r>
          </a:p>
          <a:p>
            <a:endParaRPr lang="en-US" dirty="0"/>
          </a:p>
          <a:p>
            <a:r>
              <a:rPr lang="en-US" b="1" dirty="0"/>
              <a:t>Image: </a:t>
            </a:r>
          </a:p>
          <a:p>
            <a:r>
              <a:rPr lang="en-US" dirty="0"/>
              <a:t>Beatrice Murch, CC BY 2.0 &lt;https://creativecommons.org/licenses/by/2.0&gt;, via Wikimedia Commons</a:t>
            </a:r>
          </a:p>
        </p:txBody>
      </p:sp>
      <p:sp>
        <p:nvSpPr>
          <p:cNvPr id="4" name="Slide Number Placeholder 3"/>
          <p:cNvSpPr>
            <a:spLocks noGrp="1"/>
          </p:cNvSpPr>
          <p:nvPr>
            <p:ph type="sldNum" sz="quarter" idx="5"/>
          </p:nvPr>
        </p:nvSpPr>
        <p:spPr/>
        <p:txBody>
          <a:bodyPr/>
          <a:lstStyle/>
          <a:p>
            <a:fld id="{E839966F-DF03-C541-8CA6-08220F08542C}" type="slidenum">
              <a:rPr lang="en-US" smtClean="0"/>
              <a:t>1</a:t>
            </a:fld>
            <a:endParaRPr lang="en-US"/>
          </a:p>
        </p:txBody>
      </p:sp>
    </p:spTree>
    <p:extLst>
      <p:ext uri="{BB962C8B-B14F-4D97-AF65-F5344CB8AC3E}">
        <p14:creationId xmlns:p14="http://schemas.microsoft.com/office/powerpoint/2010/main" val="337233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Once you have your mess, now comes the strategic thinking. You'll organize everything into meaningful clusters, then ruthlessly prioritize based on learner needs. Notice those three categories: Must Know, Should Know, Nice to Know - and sometimes, Cut from this session. This is where most presentations go wrong - everything feels equally important to the presenter, but your audience can only absorb so much. Your job is to be the filter.</a:t>
            </a:r>
          </a:p>
        </p:txBody>
      </p:sp>
      <p:sp>
        <p:nvSpPr>
          <p:cNvPr id="4" name="Slide Number Placeholder 3"/>
          <p:cNvSpPr>
            <a:spLocks noGrp="1"/>
          </p:cNvSpPr>
          <p:nvPr>
            <p:ph type="sldNum" sz="quarter" idx="5"/>
          </p:nvPr>
        </p:nvSpPr>
        <p:spPr/>
        <p:txBody>
          <a:bodyPr/>
          <a:lstStyle/>
          <a:p>
            <a:fld id="{E839966F-DF03-C541-8CA6-08220F08542C}" type="slidenum">
              <a:rPr lang="en-US" smtClean="0"/>
              <a:t>10</a:t>
            </a:fld>
            <a:endParaRPr lang="en-US"/>
          </a:p>
        </p:txBody>
      </p:sp>
    </p:spTree>
    <p:extLst>
      <p:ext uri="{BB962C8B-B14F-4D97-AF65-F5344CB8AC3E}">
        <p14:creationId xmlns:p14="http://schemas.microsoft.com/office/powerpoint/2010/main" val="9254116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Rule three: transform raw numbers into actionable insights. Transform when raw numbers feel abstract—convert to percentages or familiar units. When comparisons are difficult—create rankings or show relative to benchmarks. When precision overwhelms—round to meaningful digits or group into categories. The goal is clarity without sacrificing accuracy</a:t>
            </a:r>
          </a:p>
          <a:p>
            <a:endParaRPr lang="en-US" dirty="0"/>
          </a:p>
          <a:p>
            <a:r>
              <a:rPr lang="en-US" dirty="0"/>
              <a:t>But always ask yourself four questions first: Does this transformation preserve truth in my data? Will this format answer my audience's real questions? Does this make patterns more or less obvious? Am I being transparent about what I've changed?"</a:t>
            </a:r>
          </a:p>
        </p:txBody>
      </p:sp>
      <p:sp>
        <p:nvSpPr>
          <p:cNvPr id="4" name="Slide Number Placeholder 3"/>
          <p:cNvSpPr>
            <a:spLocks noGrp="1"/>
          </p:cNvSpPr>
          <p:nvPr>
            <p:ph type="sldNum" sz="quarter" idx="5"/>
          </p:nvPr>
        </p:nvSpPr>
        <p:spPr/>
        <p:txBody>
          <a:bodyPr/>
          <a:lstStyle/>
          <a:p>
            <a:fld id="{E839966F-DF03-C541-8CA6-08220F08542C}" type="slidenum">
              <a:rPr lang="en-US" smtClean="0"/>
              <a:t>105</a:t>
            </a:fld>
            <a:endParaRPr lang="en-US"/>
          </a:p>
        </p:txBody>
      </p:sp>
    </p:spTree>
    <p:extLst>
      <p:ext uri="{BB962C8B-B14F-4D97-AF65-F5344CB8AC3E}">
        <p14:creationId xmlns:p14="http://schemas.microsoft.com/office/powerpoint/2010/main" val="13033753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Many of us default to bar charts or pie charts, even when those choices might be hiding the message we’re trying to communicate. In her blog post, Stephanie Evergreen points out that what we often need is simply </a:t>
            </a:r>
            <a:r>
              <a:rPr lang="en-US" i="1" dirty="0"/>
              <a:t>more chart options</a:t>
            </a:r>
            <a:r>
              <a:rPr lang="en-US" dirty="0"/>
              <a:t>. For example, if you're trying to highlight change between two time points, a </a:t>
            </a:r>
            <a:r>
              <a:rPr lang="en-US" b="1" dirty="0"/>
              <a:t>slope chart</a:t>
            </a:r>
            <a:r>
              <a:rPr lang="en-US" dirty="0"/>
              <a:t> is clearer than stacking two bars. If you're comparing many categories, a </a:t>
            </a:r>
            <a:r>
              <a:rPr lang="en-US" b="1" dirty="0"/>
              <a:t>dot plot</a:t>
            </a:r>
            <a:r>
              <a:rPr lang="en-US" dirty="0"/>
              <a:t> can reduce clutter. This is about moving beyond habit, it's about intentional design. When you choose the right chart for your message, you help your audience understand your data faster and more accurately.</a:t>
            </a:r>
          </a:p>
          <a:p>
            <a:endParaRPr lang="en-US" dirty="0"/>
          </a:p>
          <a:p>
            <a:r>
              <a:rPr lang="en-US" dirty="0"/>
              <a:t>So when a chart isn't working, don't assume the problem is with your data. It might just be that your chart type is holding you back.</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dirty="0"/>
              <a:t>Evergreen, Stephanie. You Just Need More Chart Choices. Available at:  </a:t>
            </a:r>
            <a:r>
              <a:rPr lang="en-US" sz="1600" dirty="0">
                <a:hlinkClick r:id="rId3"/>
              </a:rPr>
              <a:t>https://stephanieevergreen.com/you-just-need-more-chart-choices/</a:t>
            </a:r>
            <a:endParaRPr lang="en-US" sz="1600"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106</a:t>
            </a:fld>
            <a:endParaRPr lang="en-US"/>
          </a:p>
        </p:txBody>
      </p:sp>
    </p:spTree>
    <p:extLst>
      <p:ext uri="{BB962C8B-B14F-4D97-AF65-F5344CB8AC3E}">
        <p14:creationId xmlns:p14="http://schemas.microsoft.com/office/powerpoint/2010/main" val="10273472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88B03-B559-0BA8-6C0A-6FC6ADB5C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6235E-650A-8626-4A87-B48B396B2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15C42-8F19-69E2-FD30-359FE9764522}"/>
              </a:ext>
            </a:extLst>
          </p:cNvPr>
          <p:cNvSpPr>
            <a:spLocks noGrp="1"/>
          </p:cNvSpPr>
          <p:nvPr>
            <p:ph type="body" idx="1"/>
          </p:nvPr>
        </p:nvSpPr>
        <p:spPr/>
        <p:txBody>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mn-lt"/>
                <a:ea typeface="+mn-ea"/>
                <a:cs typeface="+mn-cs"/>
              </a:rPr>
              <a:t>Narrative: </a:t>
            </a:r>
          </a:p>
          <a:p>
            <a:r>
              <a:rPr lang="en-US" dirty="0"/>
              <a:t>We started with a simple table of cancer survival rates - percentages across different time periods. While accurate, this format buried the most important insights. When you look at raw percentages, your brain has to do a lot of work. Is 78.3% significantly different from 83.2%? How do you quickly identify which cancers are improving or declining over time? With 88 data points, the human eye simply can't process patterns efficiently. The table format was technically correct but practically useless for pattern recognition. People would walk away remembering maybe 2-3 specific numbers, but miss the bigger story entirely.</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mn-ea"/>
              <a:cs typeface="+mn-cs"/>
            </a:endParaRP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This perfectly illustrates why visualization choice matters more than data accuracy. The same data, presented differently, can either reveal insights or hide them. Sometimes the most honest way to present data is to transform it in a way that makes the truth more visible, not just more precise. This wasn't about making the data look prettier - it was about making patterns visible that were completely hidden in the table format.</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r>
              <a:rPr lang="en-US" sz="1600" b="1" i="0" u="none" strike="noStrike" kern="1200" dirty="0">
                <a:solidFill>
                  <a:schemeClr val="tx1"/>
                </a:solidFill>
                <a:effectLst/>
                <a:latin typeface="+mn-lt"/>
                <a:ea typeface="+mn-ea"/>
                <a:cs typeface="+mn-cs"/>
              </a:rPr>
              <a:t>Image(s): </a:t>
            </a:r>
          </a:p>
          <a:p>
            <a:endParaRPr lang="en-US" sz="1600" b="0" i="0" u="none" strike="noStrike" kern="1200" dirty="0">
              <a:solidFill>
                <a:schemeClr val="tx1"/>
              </a:solidFill>
              <a:effectLst/>
              <a:latin typeface="+mn-lt"/>
              <a:ea typeface="+mn-ea"/>
              <a:cs typeface="+mn-cs"/>
            </a:endParaRPr>
          </a:p>
          <a:p>
            <a:r>
              <a:rPr lang="en-US" sz="1600" b="0" i="0" u="none" strike="noStrike" kern="1200" dirty="0">
                <a:solidFill>
                  <a:schemeClr val="tx1"/>
                </a:solidFill>
                <a:effectLst/>
                <a:latin typeface="+mn-lt"/>
                <a:ea typeface="+mn-ea"/>
                <a:cs typeface="+mn-cs"/>
              </a:rPr>
              <a:t>Brenner, H. (2002). Long-term survival rates of cancer patients achieved by the end of the 20th century: a period analysis. The Lancet, 360, pp. 1131-1135</a:t>
            </a:r>
            <a:r>
              <a:rPr lang="en-US" sz="1600" b="0" i="0" kern="1200" dirty="0">
                <a:solidFill>
                  <a:schemeClr val="tx1"/>
                </a:solidFill>
                <a:effectLst/>
                <a:latin typeface="+mn-lt"/>
                <a:ea typeface="+mn-ea"/>
                <a:cs typeface="+mn-cs"/>
              </a:rPr>
              <a:t>​.</a:t>
            </a:r>
            <a:endParaRPr lang="en-US" dirty="0"/>
          </a:p>
          <a:p>
            <a:endParaRPr lang="en-US" dirty="0"/>
          </a:p>
        </p:txBody>
      </p:sp>
      <p:sp>
        <p:nvSpPr>
          <p:cNvPr id="4" name="Slide Number Placeholder 3">
            <a:extLst>
              <a:ext uri="{FF2B5EF4-FFF2-40B4-BE49-F238E27FC236}">
                <a16:creationId xmlns:a16="http://schemas.microsoft.com/office/drawing/2014/main" id="{2A256B75-0F63-CE16-8B09-E922435F6551}"/>
              </a:ext>
            </a:extLst>
          </p:cNvPr>
          <p:cNvSpPr>
            <a:spLocks noGrp="1"/>
          </p:cNvSpPr>
          <p:nvPr>
            <p:ph type="sldNum" sz="quarter" idx="5"/>
          </p:nvPr>
        </p:nvSpPr>
        <p:spPr/>
        <p:txBody>
          <a:bodyPr/>
          <a:lstStyle/>
          <a:p>
            <a:fld id="{E839966F-DF03-C541-8CA6-08220F08542C}" type="slidenum">
              <a:rPr lang="en-US" smtClean="0"/>
              <a:t>107</a:t>
            </a:fld>
            <a:endParaRPr lang="en-US"/>
          </a:p>
        </p:txBody>
      </p:sp>
    </p:spTree>
    <p:extLst>
      <p:ext uri="{BB962C8B-B14F-4D97-AF65-F5344CB8AC3E}">
        <p14:creationId xmlns:p14="http://schemas.microsoft.com/office/powerpoint/2010/main" val="12717764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972E-1872-493A-B293-DCBCE3070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B4F3-C089-C830-EDD5-CCF2356B9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DB716-C810-7E71-C637-9574F096E202}"/>
              </a:ext>
            </a:extLst>
          </p:cNvPr>
          <p:cNvSpPr>
            <a:spLocks noGrp="1"/>
          </p:cNvSpPr>
          <p:nvPr>
            <p:ph type="body" idx="1"/>
          </p:nvPr>
        </p:nvSpPr>
        <p:spPr/>
        <p:txBody>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mn-lt"/>
                <a:ea typeface="+mn-ea"/>
                <a:cs typeface="+mn-cs"/>
              </a:rPr>
              <a:t>Narrative: </a:t>
            </a:r>
          </a:p>
          <a:p>
            <a:r>
              <a:rPr lang="en-US" dirty="0"/>
              <a:t>By transforming the chart into a bump chart and shifting the relative survival rates from percentages to rankings, we can create insights: 'Success stories—prostate and thyroid cancers show exceptional survival rates. The pancreatic challenge—devastatingly low survival highlights oncology's most urgent need. Brain cancers consistently show the challenges of treating central nervous system malignancies.' Now the data tells a story.</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r>
              <a:rPr lang="en-US" sz="1600" b="1" i="0" u="none" strike="noStrike" kern="1200" dirty="0">
                <a:solidFill>
                  <a:schemeClr val="tx1"/>
                </a:solidFill>
                <a:effectLst/>
                <a:latin typeface="+mn-lt"/>
                <a:ea typeface="+mn-ea"/>
                <a:cs typeface="+mn-cs"/>
              </a:rPr>
              <a:t>Image(s): </a:t>
            </a:r>
          </a:p>
          <a:p>
            <a:endParaRPr lang="en-US" sz="1600" b="0" i="0" u="none" strike="noStrike" kern="1200" dirty="0">
              <a:solidFill>
                <a:schemeClr val="tx1"/>
              </a:solidFill>
              <a:effectLst/>
              <a:latin typeface="+mn-lt"/>
              <a:ea typeface="+mn-ea"/>
              <a:cs typeface="+mn-cs"/>
            </a:endParaRPr>
          </a:p>
          <a:p>
            <a:r>
              <a:rPr lang="en-US" sz="1600" b="0" i="0" u="none" strike="noStrike" kern="1200" dirty="0">
                <a:solidFill>
                  <a:schemeClr val="tx1"/>
                </a:solidFill>
                <a:effectLst/>
                <a:latin typeface="+mn-lt"/>
                <a:ea typeface="+mn-ea"/>
                <a:cs typeface="+mn-cs"/>
              </a:rPr>
              <a:t>Brenner, H. (2002). Long-term survival rates of cancer patients achieved by the end of the 20th century: a period analysis. The Lancet, 360, pp. 1131-1135</a:t>
            </a:r>
            <a:r>
              <a:rPr lang="en-US" sz="1600" b="0" i="0" kern="1200" dirty="0">
                <a:solidFill>
                  <a:schemeClr val="tx1"/>
                </a:solidFill>
                <a:effectLst/>
                <a:latin typeface="+mn-lt"/>
                <a:ea typeface="+mn-ea"/>
                <a:cs typeface="+mn-cs"/>
              </a:rPr>
              <a:t>​.</a:t>
            </a:r>
            <a:endParaRPr lang="en-US" dirty="0"/>
          </a:p>
          <a:p>
            <a:endParaRPr lang="en-US" dirty="0"/>
          </a:p>
        </p:txBody>
      </p:sp>
      <p:sp>
        <p:nvSpPr>
          <p:cNvPr id="4" name="Slide Number Placeholder 3">
            <a:extLst>
              <a:ext uri="{FF2B5EF4-FFF2-40B4-BE49-F238E27FC236}">
                <a16:creationId xmlns:a16="http://schemas.microsoft.com/office/drawing/2014/main" id="{8A42359B-9D4C-532A-195E-BF6E3E36EDD1}"/>
              </a:ext>
            </a:extLst>
          </p:cNvPr>
          <p:cNvSpPr>
            <a:spLocks noGrp="1"/>
          </p:cNvSpPr>
          <p:nvPr>
            <p:ph type="sldNum" sz="quarter" idx="5"/>
          </p:nvPr>
        </p:nvSpPr>
        <p:spPr/>
        <p:txBody>
          <a:bodyPr/>
          <a:lstStyle/>
          <a:p>
            <a:fld id="{E839966F-DF03-C541-8CA6-08220F08542C}" type="slidenum">
              <a:rPr lang="en-US" smtClean="0"/>
              <a:t>108</a:t>
            </a:fld>
            <a:endParaRPr lang="en-US"/>
          </a:p>
        </p:txBody>
      </p:sp>
    </p:spTree>
    <p:extLst>
      <p:ext uri="{BB962C8B-B14F-4D97-AF65-F5344CB8AC3E}">
        <p14:creationId xmlns:p14="http://schemas.microsoft.com/office/powerpoint/2010/main" val="31490224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Rule four: present one big idea at a time. Every visualization should answer one primary question or make one key point. Your goal isn't showing all your data—it's communicating insights that drive action. Use multiple simple charts instead of one complex chart. Gray out supporting data to provide context without competition</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Pew Research Center. U.S., China and Russia are seen as top threats across multiple countries. Available at: </a:t>
            </a:r>
            <a:r>
              <a:rPr lang="en-US" sz="1200" dirty="0"/>
              <a:t>https://www.pewresearch.org/global/2025/07/08/people-in-many-countries-consider-the-u-s-an-important-ally-others-see-it-as-a-top-threat</a:t>
            </a:r>
            <a:r>
              <a:rPr lang="en-US" dirty="0"/>
              <a:t>/pg_2025-07-08_allies-threats_0_03/</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109</a:t>
            </a:fld>
            <a:endParaRPr lang="en-US"/>
          </a:p>
        </p:txBody>
      </p:sp>
    </p:spTree>
    <p:extLst>
      <p:ext uri="{BB962C8B-B14F-4D97-AF65-F5344CB8AC3E}">
        <p14:creationId xmlns:p14="http://schemas.microsoft.com/office/powerpoint/2010/main" val="26035066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8F7D5-B9D1-284E-093E-17B95B4DF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856B6-270E-08BD-F0AE-6D6A7D183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6D867-9D2F-1E74-3099-B6CA9291ED18}"/>
              </a:ext>
            </a:extLst>
          </p:cNvPr>
          <p:cNvSpPr>
            <a:spLocks noGrp="1"/>
          </p:cNvSpPr>
          <p:nvPr>
            <p:ph type="body" idx="1"/>
          </p:nvPr>
        </p:nvSpPr>
        <p:spPr/>
        <p:txBody>
          <a:bodyPr/>
          <a:lstStyle/>
          <a:p>
            <a:r>
              <a:rPr lang="en-US" b="1" dirty="0"/>
              <a:t>Narrative: </a:t>
            </a:r>
          </a:p>
          <a:p>
            <a:r>
              <a:rPr lang="en-US" dirty="0"/>
              <a:t>Look how we can transform this complex threat perception chart. Instead of trying to show everything at once, we focus on one insight: threat patterns by global powers. The U.S. spans diverse regions, Russia shows regional concentration, China appears as strategic rival in specific areas. One clear story, powerfully told</a:t>
            </a:r>
          </a:p>
          <a:p>
            <a:endParaRPr lang="en-US" dirty="0"/>
          </a:p>
          <a:p>
            <a:r>
              <a:rPr lang="en-US" dirty="0"/>
              <a:t>So, let’s walk through a redesign of this infographic that emphasizes </a:t>
            </a:r>
            <a:r>
              <a:rPr lang="en-US" b="0" dirty="0"/>
              <a:t>comprehension. </a:t>
            </a:r>
            <a:r>
              <a:rPr lang="en-US" dirty="0"/>
              <a:t>Specifically, I wanted to reinforce a single core question: </a:t>
            </a:r>
            <a:r>
              <a:rPr lang="en-US" i="1" dirty="0"/>
              <a:t>Which countries see the U.S., China, or Russia as their top threat?</a:t>
            </a:r>
          </a:p>
          <a:p>
            <a:endParaRPr lang="en-US" dirty="0"/>
          </a:p>
          <a:p>
            <a:r>
              <a:rPr lang="en-US" dirty="0"/>
              <a:t>To do this, I first I want to group </a:t>
            </a:r>
            <a:r>
              <a:rPr lang="en-US" b="0" dirty="0"/>
              <a:t>countries by their most perceived threat: </a:t>
            </a:r>
            <a:r>
              <a:rPr lang="en-US" dirty="0"/>
              <a:t>U.S., Russia, China, or Other. This creates visual structure, reduces clutter, and lets viewers focus on one category at a time, instead of scanning across many multicolored bars. It helps shape a clear narrative and makes patterns easier to spot.</a:t>
            </a:r>
          </a:p>
          <a:p>
            <a:endParaRPr lang="en-US" dirty="0"/>
          </a:p>
          <a:p>
            <a:r>
              <a:rPr lang="en-US" dirty="0"/>
              <a:t>Second, I </a:t>
            </a:r>
            <a:r>
              <a:rPr lang="en-US" b="0" dirty="0"/>
              <a:t>would like to add plain-language insights </a:t>
            </a:r>
            <a:r>
              <a:rPr lang="en-US" dirty="0"/>
              <a:t>beneath each section. Since not everyone is fluent in interpreting charts, these brief, accessible explanations act as interpretive guides. They highlight what matters most, reducing the effort required to make sense of the data.</a:t>
            </a:r>
          </a:p>
          <a:p>
            <a:endParaRPr lang="en-US" dirty="0"/>
          </a:p>
          <a:p>
            <a:r>
              <a:rPr lang="en-US" dirty="0"/>
              <a:t>Third, I would like to create </a:t>
            </a:r>
            <a:r>
              <a:rPr lang="en-US" b="0" dirty="0"/>
              <a:t>maps </a:t>
            </a:r>
            <a:r>
              <a:rPr lang="en-US" dirty="0"/>
              <a:t>to reinforce regional clustering. Many of these threat perceptions follow geographic lines, and showing them on a map grounds the data in real-world context. This makes the abstract numbers more intuitive and relatable.</a:t>
            </a:r>
          </a:p>
          <a:p>
            <a:endParaRPr lang="en-US" dirty="0"/>
          </a:p>
          <a:p>
            <a:r>
              <a:rPr lang="en-US" dirty="0"/>
              <a:t>All of these design choices are rooted in a single principle: </a:t>
            </a:r>
            <a:r>
              <a:rPr lang="en-US" i="1" dirty="0"/>
              <a:t>supporting comprehension</a:t>
            </a:r>
            <a:r>
              <a:rPr lang="en-US" dirty="0"/>
              <a:t> by guiding the viewer’s attention and simplifying complexity without sacrificing meaning.</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Pew Research Center. U.S., China and Russia are seen as top threats across multiple countries. Available at: </a:t>
            </a:r>
            <a:r>
              <a:rPr lang="en-US" sz="1200" dirty="0"/>
              <a:t>https://www.pewresearch.org/global/2025/07/08/people-in-many-countries-consider-the-u-s-an-important-ally-others-see-it-as-a-top-threat</a:t>
            </a:r>
            <a:r>
              <a:rPr lang="en-US" dirty="0"/>
              <a:t>/pg_2025-07-08_allies-threats_0_03/</a:t>
            </a:r>
          </a:p>
          <a:p>
            <a:endParaRPr lang="en-US" dirty="0"/>
          </a:p>
        </p:txBody>
      </p:sp>
      <p:sp>
        <p:nvSpPr>
          <p:cNvPr id="4" name="Slide Number Placeholder 3">
            <a:extLst>
              <a:ext uri="{FF2B5EF4-FFF2-40B4-BE49-F238E27FC236}">
                <a16:creationId xmlns:a16="http://schemas.microsoft.com/office/drawing/2014/main" id="{9503C7EA-FB30-3B69-C728-7D2A025A4F32}"/>
              </a:ext>
            </a:extLst>
          </p:cNvPr>
          <p:cNvSpPr>
            <a:spLocks noGrp="1"/>
          </p:cNvSpPr>
          <p:nvPr>
            <p:ph type="sldNum" sz="quarter" idx="5"/>
          </p:nvPr>
        </p:nvSpPr>
        <p:spPr/>
        <p:txBody>
          <a:bodyPr/>
          <a:lstStyle/>
          <a:p>
            <a:fld id="{E839966F-DF03-C541-8CA6-08220F08542C}" type="slidenum">
              <a:rPr lang="en-US" smtClean="0"/>
              <a:t>110</a:t>
            </a:fld>
            <a:endParaRPr lang="en-US"/>
          </a:p>
        </p:txBody>
      </p:sp>
    </p:spTree>
    <p:extLst>
      <p:ext uri="{BB962C8B-B14F-4D97-AF65-F5344CB8AC3E}">
        <p14:creationId xmlns:p14="http://schemas.microsoft.com/office/powerpoint/2010/main" val="3961570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When designing this visualization, I explored a few different chart types, including a stream graph and a clustered bar chart. At first glance, these formats seemed visually engaging, but in practice they added more complexity than clarity. The stream graph, while visually striking, was difficult to interpret quickly. It required viewers to track multiple flows at once, which increased cognitive load and made it harder to compare across countries or identify patterns. The clustered bar chart was more conventional, but it grouped too much information together. Viewers had to scan horizontally across multiple bars and colors, making it hard to understand which country saw which nation as the top threat. Ultimately, these designs made the data feel more complicated than it actually was, and distracted from the key insights I wanted to convey. This process reinforced that in data visualization, sometimes less really is more. A good design isn’t just about visual appeal, it’s about reducing friction for the viewer and guiding them toward understanding.</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Pew Research Center. U.S., China and Russia are seen as top threats across multiple countries. Available at: </a:t>
            </a:r>
            <a:r>
              <a:rPr lang="en-US" sz="1600" dirty="0"/>
              <a:t>https://www.pewresearch.org/global/2025/07/08/people-in-many-countries-consider-the-u-s-an-important-ally-others-see-it-as-a-top-threat</a:t>
            </a:r>
            <a:r>
              <a:rPr lang="en-US" dirty="0"/>
              <a:t>/pg_2025-07-08_allies-threats_0_03/</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b="1" dirty="0"/>
              <a:t>Resource(s):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Evergreen, Stephanie. Better Graphs Tell Clearer Stories: The Breast Cancer Example. Available at: https://stephanieevergreen.com/breast-cancer/</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111</a:t>
            </a:fld>
            <a:endParaRPr lang="en-US"/>
          </a:p>
        </p:txBody>
      </p:sp>
    </p:spTree>
    <p:extLst>
      <p:ext uri="{BB962C8B-B14F-4D97-AF65-F5344CB8AC3E}">
        <p14:creationId xmlns:p14="http://schemas.microsoft.com/office/powerpoint/2010/main" val="29342574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This redesign applies principles of visual hierarchy, perceptual grouping, and cognitive load reduction to guide audiences more effectively from data to insight. It emphasizes storytelling through simplified structure and strategic layout, making complex geopolitical sentiment easier to grasp.</a:t>
            </a:r>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Pew Research Center. U.S., China and Russia are seen as top threats across multiple countries. Available at: </a:t>
            </a:r>
            <a:r>
              <a:rPr lang="en-US" sz="1600" dirty="0"/>
              <a:t>https://www.pewresearch.org/global/2025/07/08/people-in-many-countries-consider-the-u-s-an-important-ally-others-see-it-as-a-top-threat</a:t>
            </a:r>
            <a:r>
              <a:rPr lang="en-US" dirty="0"/>
              <a:t>/pg_2025-07-08_allies-threats_0_03/</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112</a:t>
            </a:fld>
            <a:endParaRPr lang="en-US"/>
          </a:p>
        </p:txBody>
      </p:sp>
    </p:spTree>
    <p:extLst>
      <p:ext uri="{BB962C8B-B14F-4D97-AF65-F5344CB8AC3E}">
        <p14:creationId xmlns:p14="http://schemas.microsoft.com/office/powerpoint/2010/main" val="36514361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Finally you can use a data visualization checklist</a:t>
            </a:r>
            <a:r>
              <a:rPr lang="en-US" baseline="0" dirty="0"/>
              <a:t> to make use of the ideas and concepts share in this presentation. The data visualization checklist by Stephanie Evergreen and Ann K. Emery serves as a guide for the development of high impact data visualizations. Use the checklist to rate each aspect of your visualization including aspects related to the text, arrangement, color, lines and overall appearance. </a:t>
            </a:r>
            <a:endParaRPr lang="en-US" dirty="0"/>
          </a:p>
          <a:p>
            <a:endParaRPr lang="en-US" dirty="0"/>
          </a:p>
          <a:p>
            <a:r>
              <a:rPr lang="en-US" b="1" dirty="0"/>
              <a:t>Image(s):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sz="1600" dirty="0"/>
              <a:t>Evergreen, Stephanie, Data Visualization Checklist. Available at: https://stephanieevergreen.com/wp-content/uploads/2020/12/EvergreenDataVizChecklist.pdf</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113</a:t>
            </a:fld>
            <a:endParaRPr lang="en-US"/>
          </a:p>
        </p:txBody>
      </p:sp>
    </p:spTree>
    <p:extLst>
      <p:ext uri="{BB962C8B-B14F-4D97-AF65-F5344CB8AC3E}">
        <p14:creationId xmlns:p14="http://schemas.microsoft.com/office/powerpoint/2010/main" val="27344996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for everyone's favorite topic—Murphy's Law in action. 'Anything that can go wrong will go wrong.' But here's the secret: the best presenters aren't the ones who never have technical problems. They're the ones who handle problems gracefully</a:t>
            </a:r>
          </a:p>
        </p:txBody>
      </p:sp>
      <p:sp>
        <p:nvSpPr>
          <p:cNvPr id="4" name="Slide Number Placeholder 3"/>
          <p:cNvSpPr>
            <a:spLocks noGrp="1"/>
          </p:cNvSpPr>
          <p:nvPr>
            <p:ph type="sldNum" sz="quarter" idx="5"/>
          </p:nvPr>
        </p:nvSpPr>
        <p:spPr/>
        <p:txBody>
          <a:bodyPr/>
          <a:lstStyle/>
          <a:p>
            <a:fld id="{E839966F-DF03-C541-8CA6-08220F08542C}" type="slidenum">
              <a:rPr lang="en-US" smtClean="0"/>
              <a:t>114</a:t>
            </a:fld>
            <a:endParaRPr lang="en-US"/>
          </a:p>
        </p:txBody>
      </p:sp>
    </p:spTree>
    <p:extLst>
      <p:ext uri="{BB962C8B-B14F-4D97-AF65-F5344CB8AC3E}">
        <p14:creationId xmlns:p14="http://schemas.microsoft.com/office/powerpoint/2010/main" val="47606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Let me tell you a story that perfectly illustrates why audience analysis matters. This might sound familiar to those of you with some presentation experience. </a:t>
            </a:r>
            <a:endParaRPr lang="en-US" b="1" dirty="0"/>
          </a:p>
          <a:p>
            <a:endParaRPr lang="en-US" b="1" dirty="0"/>
          </a:p>
          <a:p>
            <a:pPr>
              <a:lnSpc>
                <a:spcPct val="100000"/>
              </a:lnSpc>
              <a:spcBef>
                <a:spcPts val="0"/>
              </a:spcBef>
              <a:spcAft>
                <a:spcPts val="0"/>
              </a:spcAft>
            </a:pPr>
            <a:r>
              <a:rPr lang="en-US" sz="1600" b="0" dirty="0"/>
              <a:t>A subject librarian was invited to present on scholarly publishing to 'NIH T32 students.' Perfect - she'd given this exact presentation to another T32 group just a few months earlier and it had gone well. She wasn’t well versed in NIH funding mechanisms, but she figured T32 was T32, so she packed up her slides and headed over.</a:t>
            </a:r>
          </a:p>
          <a:p>
            <a:pPr>
              <a:lnSpc>
                <a:spcPct val="100000"/>
              </a:lnSpc>
              <a:spcBef>
                <a:spcPts val="0"/>
              </a:spcBef>
              <a:spcAft>
                <a:spcPts val="0"/>
              </a:spcAft>
            </a:pPr>
            <a:endParaRPr lang="en-US" sz="800" b="0" dirty="0"/>
          </a:p>
          <a:p>
            <a:pPr>
              <a:lnSpc>
                <a:spcPct val="100000"/>
              </a:lnSpc>
              <a:spcBef>
                <a:spcPts val="0"/>
              </a:spcBef>
              <a:spcAft>
                <a:spcPts val="0"/>
              </a:spcAft>
            </a:pPr>
            <a:r>
              <a:rPr lang="en-US" sz="1600" b="0" dirty="0"/>
              <a:t>What she didn't realize was that her previous audience had been post-doctoral fellows - seasoned researchers with publications under their belts. This group? First-year PhD students who'd barely started their programs.</a:t>
            </a:r>
          </a:p>
          <a:p>
            <a:pPr>
              <a:lnSpc>
                <a:spcPct val="100000"/>
              </a:lnSpc>
              <a:spcBef>
                <a:spcPts val="0"/>
              </a:spcBef>
              <a:spcAft>
                <a:spcPts val="0"/>
              </a:spcAft>
            </a:pPr>
            <a:endParaRPr lang="en-US" sz="800" b="0" dirty="0"/>
          </a:p>
          <a:p>
            <a:pPr>
              <a:lnSpc>
                <a:spcPct val="100000"/>
              </a:lnSpc>
              <a:spcBef>
                <a:spcPts val="0"/>
              </a:spcBef>
              <a:spcAft>
                <a:spcPts val="0"/>
              </a:spcAft>
            </a:pPr>
            <a:r>
              <a:rPr lang="en-US" sz="1600" b="0" dirty="0"/>
              <a:t>As she waited for everyone to arrive, she chatted with a few people already there: 'So, how many of you are currently working on manuscript submissions? Who's dealing with reviewer comments right now?' She looked out expectantly at engaged faces.</a:t>
            </a:r>
          </a:p>
          <a:p>
            <a:pPr>
              <a:lnSpc>
                <a:spcPct val="100000"/>
              </a:lnSpc>
              <a:spcBef>
                <a:spcPts val="0"/>
              </a:spcBef>
              <a:spcAft>
                <a:spcPts val="0"/>
              </a:spcAft>
            </a:pPr>
            <a:endParaRPr lang="en-US" sz="800" b="0" dirty="0"/>
          </a:p>
          <a:p>
            <a:pPr>
              <a:lnSpc>
                <a:spcPct val="100000"/>
              </a:lnSpc>
              <a:spcBef>
                <a:spcPts val="0"/>
              </a:spcBef>
              <a:spcAft>
                <a:spcPts val="0"/>
              </a:spcAft>
            </a:pPr>
            <a:r>
              <a:rPr lang="en-US" sz="1600" b="0" dirty="0"/>
              <a:t>Instead, she got blank stares. Uncomfortable silence.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a:t>
            </a:fld>
            <a:endParaRPr lang="en-US"/>
          </a:p>
        </p:txBody>
      </p:sp>
    </p:spTree>
    <p:extLst>
      <p:ext uri="{BB962C8B-B14F-4D97-AF65-F5344CB8AC3E}">
        <p14:creationId xmlns:p14="http://schemas.microsoft.com/office/powerpoint/2010/main" val="9343876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dirty="0"/>
              <a:t>Picture this: </a:t>
            </a:r>
            <a:r>
              <a:rPr lang="en-US" sz="1600" b="0" dirty="0"/>
              <a:t>A librarian was scheduled to give her signature “Advanced Bibliometrics” workshop to a group of 20 faculty members. She had rehearsed three times, tested all her links, and felt completely prepared.</a:t>
            </a:r>
          </a:p>
          <a:p>
            <a:pPr>
              <a:lnSpc>
                <a:spcPct val="100000"/>
              </a:lnSpc>
              <a:spcBef>
                <a:spcPts val="0"/>
              </a:spcBef>
              <a:spcAft>
                <a:spcPts val="0"/>
              </a:spcAft>
            </a:pPr>
            <a:endParaRPr lang="en-US" sz="1400" b="0" dirty="0"/>
          </a:p>
          <a:p>
            <a:pPr>
              <a:lnSpc>
                <a:spcPct val="100000"/>
              </a:lnSpc>
              <a:spcBef>
                <a:spcPts val="0"/>
              </a:spcBef>
              <a:spcAft>
                <a:spcPts val="0"/>
              </a:spcAft>
            </a:pPr>
            <a:r>
              <a:rPr lang="en-US" sz="1600" b="0" dirty="0"/>
              <a:t>But when she arrived, she discovered that the conference room had outdated technology. The only way to project her screen was by using the podium computer—there was no room for her laptop, and no dual-screen capability to view her speaker notes.</a:t>
            </a:r>
          </a:p>
          <a:p>
            <a:pPr>
              <a:lnSpc>
                <a:spcPct val="100000"/>
              </a:lnSpc>
              <a:spcBef>
                <a:spcPts val="0"/>
              </a:spcBef>
              <a:spcAft>
                <a:spcPts val="0"/>
              </a:spcAft>
            </a:pPr>
            <a:endParaRPr lang="en-US" sz="1050" b="0" dirty="0"/>
          </a:p>
          <a:p>
            <a:pPr>
              <a:lnSpc>
                <a:spcPct val="100000"/>
              </a:lnSpc>
              <a:spcBef>
                <a:spcPts val="0"/>
              </a:spcBef>
              <a:spcAft>
                <a:spcPts val="0"/>
              </a:spcAft>
            </a:pPr>
            <a:r>
              <a:rPr lang="en-US" sz="1600" b="0" dirty="0"/>
              <a:t>Trying to stay composed, she moved forward without her notes. But when she launched the first database, she hit another roadblock: it required a login, and her credentials (normally auto-filled by her password manager) weren’t saved on the podium computer. None of her bookmarks, saved searches, or carefully prepared examples were accessible.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115</a:t>
            </a:fld>
            <a:endParaRPr lang="en-US"/>
          </a:p>
        </p:txBody>
      </p:sp>
    </p:spTree>
    <p:extLst>
      <p:ext uri="{BB962C8B-B14F-4D97-AF65-F5344CB8AC3E}">
        <p14:creationId xmlns:p14="http://schemas.microsoft.com/office/powerpoint/2010/main" val="20695968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sz="1600" b="0" dirty="0"/>
              <a:t>She pivoted to a freely available backup database, only to be met with a bright red error message: “Database temporarily unavailable for maintenance.”</a:t>
            </a:r>
          </a:p>
          <a:p>
            <a:pPr>
              <a:lnSpc>
                <a:spcPct val="100000"/>
              </a:lnSpc>
              <a:spcBef>
                <a:spcPts val="0"/>
              </a:spcBef>
              <a:spcAft>
                <a:spcPts val="0"/>
              </a:spcAft>
            </a:pPr>
            <a:endParaRPr lang="en-US" sz="1400" b="0" dirty="0"/>
          </a:p>
          <a:p>
            <a:pPr>
              <a:lnSpc>
                <a:spcPct val="100000"/>
              </a:lnSpc>
              <a:spcBef>
                <a:spcPts val="0"/>
              </a:spcBef>
              <a:spcAft>
                <a:spcPts val="0"/>
              </a:spcAft>
            </a:pPr>
            <a:r>
              <a:rPr lang="en-US" sz="1600" b="0" dirty="0"/>
              <a:t>Now clearly flustered, she opened Google Scholar in a last-ditch effort to demonstrate citation metrics. But without her planned search terms or filters, she couldn’t replicate the elegant, precise results she had practiced. Instead, she fumbled through 47,000 irrelevant hits for “climate change,” narrating as participants watched her scroll helplessly through generic results.</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She spent the final 10 minutes trying to recreate the session from memory on an unfamiliar computer. The session ended awkwardly. Participants left visibly disappointed, and the host quietly commented, “We’ll try the library again sometime.”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116</a:t>
            </a:fld>
            <a:endParaRPr lang="en-US"/>
          </a:p>
        </p:txBody>
      </p:sp>
    </p:spTree>
    <p:extLst>
      <p:ext uri="{BB962C8B-B14F-4D97-AF65-F5344CB8AC3E}">
        <p14:creationId xmlns:p14="http://schemas.microsoft.com/office/powerpoint/2010/main" val="12258609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dirty="0"/>
          </a:p>
          <a:p>
            <a:r>
              <a:rPr lang="en-US" dirty="0"/>
              <a:t>Blue Group, type in chat: What's in your personal tech emergency kit when teaching? What are your go-to backup strategies?</a:t>
            </a:r>
          </a:p>
        </p:txBody>
      </p:sp>
      <p:sp>
        <p:nvSpPr>
          <p:cNvPr id="4" name="Slide Number Placeholder 3"/>
          <p:cNvSpPr>
            <a:spLocks noGrp="1"/>
          </p:cNvSpPr>
          <p:nvPr>
            <p:ph type="sldNum" sz="quarter" idx="5"/>
          </p:nvPr>
        </p:nvSpPr>
        <p:spPr/>
        <p:txBody>
          <a:bodyPr/>
          <a:lstStyle/>
          <a:p>
            <a:fld id="{E839966F-DF03-C541-8CA6-08220F08542C}" type="slidenum">
              <a:rPr lang="en-US" smtClean="0"/>
              <a:t>117</a:t>
            </a:fld>
            <a:endParaRPr lang="en-US"/>
          </a:p>
        </p:txBody>
      </p:sp>
    </p:spTree>
    <p:extLst>
      <p:ext uri="{BB962C8B-B14F-4D97-AF65-F5344CB8AC3E}">
        <p14:creationId xmlns:p14="http://schemas.microsoft.com/office/powerpoint/2010/main" val="1566506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Here's your prevention toolkit: Become familiar with a primary database plus 2 alternatives. Prepare slides with screenshots of key databases or search results. Download PDFs of example articles. Have usernames and passwords readily available, not just saved in browsers.</a:t>
            </a:r>
          </a:p>
        </p:txBody>
      </p:sp>
      <p:sp>
        <p:nvSpPr>
          <p:cNvPr id="4" name="Slide Number Placeholder 3"/>
          <p:cNvSpPr>
            <a:spLocks noGrp="1"/>
          </p:cNvSpPr>
          <p:nvPr>
            <p:ph type="sldNum" sz="quarter" idx="5"/>
          </p:nvPr>
        </p:nvSpPr>
        <p:spPr/>
        <p:txBody>
          <a:bodyPr/>
          <a:lstStyle/>
          <a:p>
            <a:fld id="{E839966F-DF03-C541-8CA6-08220F08542C}" type="slidenum">
              <a:rPr lang="en-US" smtClean="0"/>
              <a:t>118</a:t>
            </a:fld>
            <a:endParaRPr lang="en-US"/>
          </a:p>
        </p:txBody>
      </p:sp>
    </p:spTree>
    <p:extLst>
      <p:ext uri="{BB962C8B-B14F-4D97-AF65-F5344CB8AC3E}">
        <p14:creationId xmlns:p14="http://schemas.microsoft.com/office/powerpoint/2010/main" val="32472745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When things break—and they will—here's your response protocol: Acknowledge quickly: 'Looks like the database is having a moment.' Set a time limit: 'I'll try for 2 minutes, then we'll pivot.' Stay calm and narrate: 'This actually happens a lot in real life.' If it's a hands-on session, consider rescheduling: 'Since this is best learned by doing, let's reschedule when the tech cooperates.'</a:t>
            </a:r>
          </a:p>
        </p:txBody>
      </p:sp>
      <p:sp>
        <p:nvSpPr>
          <p:cNvPr id="4" name="Slide Number Placeholder 3"/>
          <p:cNvSpPr>
            <a:spLocks noGrp="1"/>
          </p:cNvSpPr>
          <p:nvPr>
            <p:ph type="sldNum" sz="quarter" idx="5"/>
          </p:nvPr>
        </p:nvSpPr>
        <p:spPr/>
        <p:txBody>
          <a:bodyPr/>
          <a:lstStyle/>
          <a:p>
            <a:fld id="{E839966F-DF03-C541-8CA6-08220F08542C}" type="slidenum">
              <a:rPr lang="en-US" smtClean="0"/>
              <a:t>119</a:t>
            </a:fld>
            <a:endParaRPr lang="en-US"/>
          </a:p>
        </p:txBody>
      </p:sp>
    </p:spTree>
    <p:extLst>
      <p:ext uri="{BB962C8B-B14F-4D97-AF65-F5344CB8AC3E}">
        <p14:creationId xmlns:p14="http://schemas.microsoft.com/office/powerpoint/2010/main" val="376378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Always have no-tech alternatives ready: Case study discussions: 'Let's troubleshoot Maria's actual research question.' Strategy brainstorming: 'What would you do if PubMed was down?' Q&amp;A deep dive: 'Let's tackle your real research challenges.' These often become the most valuable parts of your session.</a:t>
            </a:r>
          </a:p>
        </p:txBody>
      </p:sp>
      <p:sp>
        <p:nvSpPr>
          <p:cNvPr id="4" name="Slide Number Placeholder 3"/>
          <p:cNvSpPr>
            <a:spLocks noGrp="1"/>
          </p:cNvSpPr>
          <p:nvPr>
            <p:ph type="sldNum" sz="quarter" idx="5"/>
          </p:nvPr>
        </p:nvSpPr>
        <p:spPr/>
        <p:txBody>
          <a:bodyPr/>
          <a:lstStyle/>
          <a:p>
            <a:fld id="{E839966F-DF03-C541-8CA6-08220F08542C}" type="slidenum">
              <a:rPr lang="en-US" smtClean="0"/>
              <a:t>120</a:t>
            </a:fld>
            <a:endParaRPr lang="en-US"/>
          </a:p>
        </p:txBody>
      </p:sp>
    </p:spTree>
    <p:extLst>
      <p:ext uri="{BB962C8B-B14F-4D97-AF65-F5344CB8AC3E}">
        <p14:creationId xmlns:p14="http://schemas.microsoft.com/office/powerpoint/2010/main" val="5427661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We've covered a lot of ground today, and I know it might feel overwhelming. But remember Lao Tzu's wisdom: 'A journey of a thousand miles begins with a single step.' Let's break this down into manageable actions you can take immediately</a:t>
            </a:r>
          </a:p>
        </p:txBody>
      </p:sp>
      <p:sp>
        <p:nvSpPr>
          <p:cNvPr id="4" name="Slide Number Placeholder 3"/>
          <p:cNvSpPr>
            <a:spLocks noGrp="1"/>
          </p:cNvSpPr>
          <p:nvPr>
            <p:ph type="sldNum" sz="quarter" idx="5"/>
          </p:nvPr>
        </p:nvSpPr>
        <p:spPr/>
        <p:txBody>
          <a:bodyPr/>
          <a:lstStyle/>
          <a:p>
            <a:fld id="{E839966F-DF03-C541-8CA6-08220F08542C}" type="slidenum">
              <a:rPr lang="en-US" smtClean="0"/>
              <a:t>121</a:t>
            </a:fld>
            <a:endParaRPr lang="en-US"/>
          </a:p>
        </p:txBody>
      </p:sp>
    </p:spTree>
    <p:extLst>
      <p:ext uri="{BB962C8B-B14F-4D97-AF65-F5344CB8AC3E}">
        <p14:creationId xmlns:p14="http://schemas.microsoft.com/office/powerpoint/2010/main" val="33415513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t>
            </a:r>
          </a:p>
          <a:p>
            <a:r>
              <a:rPr lang="en-US" dirty="0"/>
              <a:t>This week, choose just ONE design principle to focus on in your next presentation. Maybe it's simplifying your color palette or writing titles that answer 'So What?' Create a simple backup plan for your most-used databases or tools. And practice your opening 2 minutes out loud—this is where you set the tone for everything that follows.</a:t>
            </a:r>
          </a:p>
          <a:p>
            <a:endParaRPr lang="en-US" dirty="0"/>
          </a:p>
          <a:p>
            <a:r>
              <a:rPr lang="en-US" dirty="0"/>
              <a:t>Next month, try one new engagement technique. Maybe it's a </a:t>
            </a:r>
            <a:r>
              <a:rPr lang="en-US" dirty="0" err="1"/>
              <a:t>chatterfall</a:t>
            </a:r>
            <a:r>
              <a:rPr lang="en-US" dirty="0"/>
              <a:t>, pulse checks, or polls. Redesign 3-5 slides using our 'less is more' approach. Test your presentation tech setup in advance—every single time, no exceptions.</a:t>
            </a:r>
          </a:p>
          <a:p>
            <a:endParaRPr lang="en-US" dirty="0"/>
          </a:p>
          <a:p>
            <a:r>
              <a:rPr lang="en-US" dirty="0"/>
              <a:t>For ongoing improvement: Apply the 'So What?' test to every slide you create. Start each presentation by understanding your audience's needs first, not your content needs. Build your personal library of go-to engagement activities. What worked? What didn't? Keep refining.</a:t>
            </a:r>
          </a:p>
          <a:p>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122</a:t>
            </a:fld>
            <a:endParaRPr lang="en-US"/>
          </a:p>
        </p:txBody>
      </p:sp>
    </p:spTree>
    <p:extLst>
      <p:ext uri="{BB962C8B-B14F-4D97-AF65-F5344CB8AC3E}">
        <p14:creationId xmlns:p14="http://schemas.microsoft.com/office/powerpoint/2010/main" val="20723099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126</a:t>
            </a:fld>
            <a:endParaRPr lang="en-US"/>
          </a:p>
        </p:txBody>
      </p:sp>
    </p:spTree>
    <p:extLst>
      <p:ext uri="{BB962C8B-B14F-4D97-AF65-F5344CB8AC3E}">
        <p14:creationId xmlns:p14="http://schemas.microsoft.com/office/powerpoint/2010/main" val="2133337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8E71-79F1-265F-CFFE-AAFBF320D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44197-B17D-1793-FBB7-3588B9D86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832D3-25B6-811B-4848-7B4311F0C8F0}"/>
              </a:ext>
            </a:extLst>
          </p:cNvPr>
          <p:cNvSpPr>
            <a:spLocks noGrp="1"/>
          </p:cNvSpPr>
          <p:nvPr>
            <p:ph type="body" idx="1"/>
          </p:nvPr>
        </p:nvSpPr>
        <p:spPr/>
        <p:txBody>
          <a:bodyPr/>
          <a:lstStyle/>
          <a:p>
            <a:r>
              <a:rPr lang="en-US" b="1" dirty="0"/>
              <a:t>Narrative: </a:t>
            </a:r>
          </a:p>
          <a:p>
            <a:pPr>
              <a:lnSpc>
                <a:spcPct val="110000"/>
              </a:lnSpc>
              <a:spcBef>
                <a:spcPts val="0"/>
              </a:spcBef>
              <a:spcAft>
                <a:spcPts val="0"/>
              </a:spcAft>
            </a:pPr>
            <a:r>
              <a:rPr lang="en-US" sz="1600" b="0" dirty="0"/>
              <a:t>Finally, one student spoke up: 'Um... we're first-year doctoral students. We don't even have data to publish yet. Most of us are still taking coursework.’</a:t>
            </a:r>
          </a:p>
          <a:p>
            <a:pPr>
              <a:lnSpc>
                <a:spcPct val="110000"/>
              </a:lnSpc>
              <a:spcBef>
                <a:spcPts val="0"/>
              </a:spcBef>
              <a:spcAft>
                <a:spcPts val="0"/>
              </a:spcAft>
            </a:pPr>
            <a:endParaRPr lang="en-US" sz="1200" b="0" dirty="0"/>
          </a:p>
          <a:p>
            <a:pPr>
              <a:lnSpc>
                <a:spcPct val="110000"/>
              </a:lnSpc>
              <a:spcBef>
                <a:spcPts val="0"/>
              </a:spcBef>
              <a:spcAft>
                <a:spcPts val="0"/>
              </a:spcAft>
            </a:pPr>
            <a:r>
              <a:rPr lang="en-US" sz="1600" b="0" dirty="0"/>
              <a:t>First-years! Her heart sank as she mentally flipped through her presentation: advanced topics on impact factor selection, strategies for handling difficult peer reviewers, navigating journal revision cycles. She only had 45 minutes and a presentation full of advanced publishing strategies for an audience that needed 'Publishing 101’.</a:t>
            </a:r>
          </a:p>
          <a:p>
            <a:pPr>
              <a:lnSpc>
                <a:spcPct val="110000"/>
              </a:lnSpc>
              <a:spcBef>
                <a:spcPts val="0"/>
              </a:spcBef>
              <a:spcAft>
                <a:spcPts val="0"/>
              </a:spcAft>
            </a:pPr>
            <a:endParaRPr lang="en-US" sz="1200" b="0" dirty="0"/>
          </a:p>
          <a:p>
            <a:pPr>
              <a:lnSpc>
                <a:spcPct val="110000"/>
              </a:lnSpc>
              <a:spcBef>
                <a:spcPts val="0"/>
              </a:spcBef>
              <a:spcAft>
                <a:spcPts val="0"/>
              </a:spcAft>
            </a:pPr>
            <a:r>
              <a:rPr lang="en-US" sz="1600" b="0" dirty="0"/>
              <a:t>The students were looking at her expectantly. The faculty host was checking his phone. She had to make a choice: forge ahead with inappropriate content or completely improvise.</a:t>
            </a:r>
          </a:p>
          <a:p>
            <a:pPr>
              <a:lnSpc>
                <a:spcPct val="110000"/>
              </a:lnSpc>
              <a:spcBef>
                <a:spcPts val="0"/>
              </a:spcBef>
              <a:spcAft>
                <a:spcPts val="0"/>
              </a:spcAft>
            </a:pPr>
            <a:endParaRPr lang="en-US" sz="1600" b="0" dirty="0"/>
          </a:p>
          <a:p>
            <a:pPr>
              <a:lnSpc>
                <a:spcPct val="110000"/>
              </a:lnSpc>
              <a:spcBef>
                <a:spcPts val="0"/>
              </a:spcBef>
              <a:spcAft>
                <a:spcPts val="0"/>
              </a:spcAft>
            </a:pPr>
            <a:r>
              <a:rPr lang="en-US" sz="1600" b="0" dirty="0"/>
              <a:t>A classic case of solving the right problem for the wrong audience - her content was excellent, just pitched to people who wouldn't need it for several years.</a:t>
            </a:r>
          </a:p>
          <a:p>
            <a:endParaRPr lang="en-US" dirty="0"/>
          </a:p>
        </p:txBody>
      </p:sp>
      <p:sp>
        <p:nvSpPr>
          <p:cNvPr id="4" name="Slide Number Placeholder 3">
            <a:extLst>
              <a:ext uri="{FF2B5EF4-FFF2-40B4-BE49-F238E27FC236}">
                <a16:creationId xmlns:a16="http://schemas.microsoft.com/office/drawing/2014/main" id="{E520D28D-7EC5-714B-BBD6-DE44F63BC541}"/>
              </a:ext>
            </a:extLst>
          </p:cNvPr>
          <p:cNvSpPr>
            <a:spLocks noGrp="1"/>
          </p:cNvSpPr>
          <p:nvPr>
            <p:ph type="sldNum" sz="quarter" idx="5"/>
          </p:nvPr>
        </p:nvSpPr>
        <p:spPr/>
        <p:txBody>
          <a:bodyPr/>
          <a:lstStyle/>
          <a:p>
            <a:fld id="{E839966F-DF03-C541-8CA6-08220F08542C}" type="slidenum">
              <a:rPr lang="en-US" smtClean="0"/>
              <a:t>12</a:t>
            </a:fld>
            <a:endParaRPr lang="en-US"/>
          </a:p>
        </p:txBody>
      </p:sp>
    </p:spTree>
    <p:extLst>
      <p:ext uri="{BB962C8B-B14F-4D97-AF65-F5344CB8AC3E}">
        <p14:creationId xmlns:p14="http://schemas.microsoft.com/office/powerpoint/2010/main" val="282118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CA93-2C86-BDF8-BE06-B5BCA4403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9033B-A64F-17B6-77CE-485B76CCF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29E51-FBF3-9C28-1861-907A5A246539}"/>
              </a:ext>
            </a:extLst>
          </p:cNvPr>
          <p:cNvSpPr>
            <a:spLocks noGrp="1"/>
          </p:cNvSpPr>
          <p:nvPr>
            <p:ph type="body" idx="1"/>
          </p:nvPr>
        </p:nvSpPr>
        <p:spPr/>
        <p:txBody>
          <a:bodyPr/>
          <a:lstStyle/>
          <a:p>
            <a:r>
              <a:rPr lang="en-US" b="1" dirty="0"/>
              <a:t>Narrative: </a:t>
            </a:r>
          </a:p>
          <a:p>
            <a:r>
              <a:rPr lang="en-US" dirty="0"/>
              <a:t>Blue group, I want you to think about this. Type in the chat about a time when you were either the speaker or audience member and the presentation didn't match the audience's needs. What could the presenter have done differently? Green group, you'll summarize what the Blue group shares.</a:t>
            </a:r>
          </a:p>
        </p:txBody>
      </p:sp>
      <p:sp>
        <p:nvSpPr>
          <p:cNvPr id="4" name="Slide Number Placeholder 3">
            <a:extLst>
              <a:ext uri="{FF2B5EF4-FFF2-40B4-BE49-F238E27FC236}">
                <a16:creationId xmlns:a16="http://schemas.microsoft.com/office/drawing/2014/main" id="{B71DF093-3C1D-E755-0B7C-E22BF302956C}"/>
              </a:ext>
            </a:extLst>
          </p:cNvPr>
          <p:cNvSpPr>
            <a:spLocks noGrp="1"/>
          </p:cNvSpPr>
          <p:nvPr>
            <p:ph type="sldNum" sz="quarter" idx="5"/>
          </p:nvPr>
        </p:nvSpPr>
        <p:spPr/>
        <p:txBody>
          <a:bodyPr/>
          <a:lstStyle/>
          <a:p>
            <a:fld id="{E839966F-DF03-C541-8CA6-08220F08542C}" type="slidenum">
              <a:rPr lang="en-US" smtClean="0"/>
              <a:t>13</a:t>
            </a:fld>
            <a:endParaRPr lang="en-US"/>
          </a:p>
        </p:txBody>
      </p:sp>
    </p:spTree>
    <p:extLst>
      <p:ext uri="{BB962C8B-B14F-4D97-AF65-F5344CB8AC3E}">
        <p14:creationId xmlns:p14="http://schemas.microsoft.com/office/powerpoint/2010/main" val="11586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F735-B354-3B49-DC44-7895906EE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FBF4D-1AC8-C779-CAA7-2F530F994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97CCB-001C-6645-C6E4-01CBD39E56B4}"/>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Here's how to avoid this mismatch, starting with connecting with the organizer. Don't just ask 'Who's my audience?' Ask specific questions: Are these medical students, pre-docs, post-docs, staff, or faculty? What specific needs or deadlines bring them here? What disciplines are represented? How many people are we expecting? These details change everything about your approach.</a:t>
            </a:r>
          </a:p>
        </p:txBody>
      </p:sp>
      <p:sp>
        <p:nvSpPr>
          <p:cNvPr id="4" name="Slide Number Placeholder 3">
            <a:extLst>
              <a:ext uri="{FF2B5EF4-FFF2-40B4-BE49-F238E27FC236}">
                <a16:creationId xmlns:a16="http://schemas.microsoft.com/office/drawing/2014/main" id="{D971D3AE-F591-1BBC-5053-CC3125DBA805}"/>
              </a:ext>
            </a:extLst>
          </p:cNvPr>
          <p:cNvSpPr>
            <a:spLocks noGrp="1"/>
          </p:cNvSpPr>
          <p:nvPr>
            <p:ph type="sldNum" sz="quarter" idx="5"/>
          </p:nvPr>
        </p:nvSpPr>
        <p:spPr/>
        <p:txBody>
          <a:bodyPr/>
          <a:lstStyle/>
          <a:p>
            <a:fld id="{E839966F-DF03-C541-8CA6-08220F08542C}" type="slidenum">
              <a:rPr lang="en-US" smtClean="0"/>
              <a:t>14</a:t>
            </a:fld>
            <a:endParaRPr lang="en-US"/>
          </a:p>
        </p:txBody>
      </p:sp>
    </p:spTree>
    <p:extLst>
      <p:ext uri="{BB962C8B-B14F-4D97-AF65-F5344CB8AC3E}">
        <p14:creationId xmlns:p14="http://schemas.microsoft.com/office/powerpoint/2010/main" val="38236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079F8-BCA5-6E9D-95E8-7123EBEFF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A6D04-BED1-6B73-4239-88BD5EDE0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E2DBB-C522-CF28-EFFB-E4CB0845C751}"/>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Even 2-3 questions sent ahead of time can prevent disasters. Ask about their biggest challenges with your topic, their familiarity with key tools or concepts. Simple questions that save you from major mismatches.</a:t>
            </a:r>
          </a:p>
        </p:txBody>
      </p:sp>
      <p:sp>
        <p:nvSpPr>
          <p:cNvPr id="4" name="Slide Number Placeholder 3">
            <a:extLst>
              <a:ext uri="{FF2B5EF4-FFF2-40B4-BE49-F238E27FC236}">
                <a16:creationId xmlns:a16="http://schemas.microsoft.com/office/drawing/2014/main" id="{C7106BD1-6F45-E62A-711A-B3F79884B520}"/>
              </a:ext>
            </a:extLst>
          </p:cNvPr>
          <p:cNvSpPr>
            <a:spLocks noGrp="1"/>
          </p:cNvSpPr>
          <p:nvPr>
            <p:ph type="sldNum" sz="quarter" idx="5"/>
          </p:nvPr>
        </p:nvSpPr>
        <p:spPr/>
        <p:txBody>
          <a:bodyPr/>
          <a:lstStyle/>
          <a:p>
            <a:fld id="{E839966F-DF03-C541-8CA6-08220F08542C}" type="slidenum">
              <a:rPr lang="en-US" smtClean="0"/>
              <a:t>15</a:t>
            </a:fld>
            <a:endParaRPr lang="en-US"/>
          </a:p>
        </p:txBody>
      </p:sp>
    </p:spTree>
    <p:extLst>
      <p:ext uri="{BB962C8B-B14F-4D97-AF65-F5344CB8AC3E}">
        <p14:creationId xmlns:p14="http://schemas.microsoft.com/office/powerpoint/2010/main" val="2409603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D40C-CE59-C7F8-9EF7-F61FC2C33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DDAAA-7696-6F4E-FA46-F3A7469CD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16B6B-ED1B-A3B9-224C-E5EDFF89E31A}"/>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But even with preparation, you need pulse checks during your presentation. Try a show of hands: 'Who's gotten predatory journal invitations?' Or a fist-to-five confidence check. These quick assessments let you adjust in real-time.</a:t>
            </a:r>
          </a:p>
        </p:txBody>
      </p:sp>
      <p:sp>
        <p:nvSpPr>
          <p:cNvPr id="4" name="Slide Number Placeholder 3">
            <a:extLst>
              <a:ext uri="{FF2B5EF4-FFF2-40B4-BE49-F238E27FC236}">
                <a16:creationId xmlns:a16="http://schemas.microsoft.com/office/drawing/2014/main" id="{3EB02979-920E-B6EF-FEE7-F18724ED1A9C}"/>
              </a:ext>
            </a:extLst>
          </p:cNvPr>
          <p:cNvSpPr>
            <a:spLocks noGrp="1"/>
          </p:cNvSpPr>
          <p:nvPr>
            <p:ph type="sldNum" sz="quarter" idx="5"/>
          </p:nvPr>
        </p:nvSpPr>
        <p:spPr/>
        <p:txBody>
          <a:bodyPr/>
          <a:lstStyle/>
          <a:p>
            <a:fld id="{E839966F-DF03-C541-8CA6-08220F08542C}" type="slidenum">
              <a:rPr lang="en-US" smtClean="0"/>
              <a:t>16</a:t>
            </a:fld>
            <a:endParaRPr lang="en-US"/>
          </a:p>
        </p:txBody>
      </p:sp>
    </p:spTree>
    <p:extLst>
      <p:ext uri="{BB962C8B-B14F-4D97-AF65-F5344CB8AC3E}">
        <p14:creationId xmlns:p14="http://schemas.microsoft.com/office/powerpoint/2010/main" val="318488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13DF2-E9C9-47D1-8D8B-65C412D9D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AE397-64A9-1283-B9D6-886BA7368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18BC1-7957-9060-0974-98F969EAA7E3}"/>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And always, always prepare content at multiple levels. Have basic, intermediate, and advanced versions ready. When you discover your audience knows more or less than expected, you can pivot gracefully.</a:t>
            </a:r>
          </a:p>
        </p:txBody>
      </p:sp>
      <p:sp>
        <p:nvSpPr>
          <p:cNvPr id="4" name="Slide Number Placeholder 3">
            <a:extLst>
              <a:ext uri="{FF2B5EF4-FFF2-40B4-BE49-F238E27FC236}">
                <a16:creationId xmlns:a16="http://schemas.microsoft.com/office/drawing/2014/main" id="{8C413DB5-B748-5F0F-2312-DE079C39AEF2}"/>
              </a:ext>
            </a:extLst>
          </p:cNvPr>
          <p:cNvSpPr>
            <a:spLocks noGrp="1"/>
          </p:cNvSpPr>
          <p:nvPr>
            <p:ph type="sldNum" sz="quarter" idx="5"/>
          </p:nvPr>
        </p:nvSpPr>
        <p:spPr/>
        <p:txBody>
          <a:bodyPr/>
          <a:lstStyle/>
          <a:p>
            <a:fld id="{E839966F-DF03-C541-8CA6-08220F08542C}" type="slidenum">
              <a:rPr lang="en-US" smtClean="0"/>
              <a:t>17</a:t>
            </a:fld>
            <a:endParaRPr lang="en-US"/>
          </a:p>
        </p:txBody>
      </p:sp>
    </p:spTree>
    <p:extLst>
      <p:ext uri="{BB962C8B-B14F-4D97-AF65-F5344CB8AC3E}">
        <p14:creationId xmlns:p14="http://schemas.microsoft.com/office/powerpoint/2010/main" val="519324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69CA0-75CB-106C-576D-17D1A5545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8D084-0919-BAEA-6DD4-BC5BCFD37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0A921-7ABF-2937-6808-A143B5220F0E}"/>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Finally, build in flexibility. Ask your audience: 'We can go deep on advanced features OR focus on getting started, what serves you better?' Let them guide the journey</a:t>
            </a:r>
          </a:p>
        </p:txBody>
      </p:sp>
      <p:sp>
        <p:nvSpPr>
          <p:cNvPr id="4" name="Slide Number Placeholder 3">
            <a:extLst>
              <a:ext uri="{FF2B5EF4-FFF2-40B4-BE49-F238E27FC236}">
                <a16:creationId xmlns:a16="http://schemas.microsoft.com/office/drawing/2014/main" id="{1BC95AB0-F42F-8F49-05B6-C1011A61B224}"/>
              </a:ext>
            </a:extLst>
          </p:cNvPr>
          <p:cNvSpPr>
            <a:spLocks noGrp="1"/>
          </p:cNvSpPr>
          <p:nvPr>
            <p:ph type="sldNum" sz="quarter" idx="5"/>
          </p:nvPr>
        </p:nvSpPr>
        <p:spPr/>
        <p:txBody>
          <a:bodyPr/>
          <a:lstStyle/>
          <a:p>
            <a:fld id="{E839966F-DF03-C541-8CA6-08220F08542C}" type="slidenum">
              <a:rPr lang="en-US" smtClean="0"/>
              <a:t>18</a:t>
            </a:fld>
            <a:endParaRPr lang="en-US"/>
          </a:p>
        </p:txBody>
      </p:sp>
    </p:spTree>
    <p:extLst>
      <p:ext uri="{BB962C8B-B14F-4D97-AF65-F5344CB8AC3E}">
        <p14:creationId xmlns:p14="http://schemas.microsoft.com/office/powerpoint/2010/main" val="325804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9DD1-4ED9-A6B7-817F-25ABD6A57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2C8D8-463B-DDD3-9AEE-A4A18AC70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CE629-BCBF-9511-8A37-92FD5E2B0C1D}"/>
              </a:ext>
            </a:extLst>
          </p:cNvPr>
          <p:cNvSpPr>
            <a:spLocks noGrp="1"/>
          </p:cNvSpPr>
          <p:nvPr>
            <p:ph type="body" idx="1"/>
          </p:nvPr>
        </p:nvSpPr>
        <p:spPr/>
        <p:txBody>
          <a:bodyPr/>
          <a:lstStyle/>
          <a:p>
            <a:r>
              <a:rPr lang="en-US" b="1" dirty="0"/>
              <a:t>Narrative: </a:t>
            </a:r>
          </a:p>
          <a:p>
            <a:r>
              <a:rPr lang="en-US" dirty="0"/>
              <a:t>Remember, supporting your audience isn't just about content—it's about creating an inclusive environment. Share materials early, provide choices for participation, offer multiple follow-up formats. Make engagement low-pressure. If you do need to call on someone, repeat the question and offer example responses to avoid putting anyone on the spot.</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a:extLst>
              <a:ext uri="{FF2B5EF4-FFF2-40B4-BE49-F238E27FC236}">
                <a16:creationId xmlns:a16="http://schemas.microsoft.com/office/drawing/2014/main" id="{46E1230E-EB60-AF50-E61B-7EFA8261CB6C}"/>
              </a:ext>
            </a:extLst>
          </p:cNvPr>
          <p:cNvSpPr>
            <a:spLocks noGrp="1"/>
          </p:cNvSpPr>
          <p:nvPr>
            <p:ph type="sldNum" sz="quarter" idx="5"/>
          </p:nvPr>
        </p:nvSpPr>
        <p:spPr/>
        <p:txBody>
          <a:bodyPr/>
          <a:lstStyle/>
          <a:p>
            <a:fld id="{E839966F-DF03-C541-8CA6-08220F08542C}" type="slidenum">
              <a:rPr lang="en-US" smtClean="0"/>
              <a:t>19</a:t>
            </a:fld>
            <a:endParaRPr lang="en-US"/>
          </a:p>
        </p:txBody>
      </p:sp>
    </p:spTree>
    <p:extLst>
      <p:ext uri="{BB962C8B-B14F-4D97-AF65-F5344CB8AC3E}">
        <p14:creationId xmlns:p14="http://schemas.microsoft.com/office/powerpoint/2010/main" val="256828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We're going to take a journey from chaos to confidence today. We'll start by learning how to organize your thoughts strategically, then discover how to turn your research into compelling stories that stick with your audience, and how to keep people engaged. After our break we will jump into some practical applications by covering how to create slides that actually support your message instead of competing with it and turn your data into visual experiences that drive understanding. We'll also tackle what to do when technology inevitably betrays you at the worst possible moment. And we'll wrap up with concrete steps you can take immediately to start improving your presentations.</a:t>
            </a:r>
          </a:p>
          <a:p>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2</a:t>
            </a:fld>
            <a:endParaRPr lang="en-US" dirty="0"/>
          </a:p>
        </p:txBody>
      </p:sp>
    </p:spTree>
    <p:extLst>
      <p:ext uri="{BB962C8B-B14F-4D97-AF65-F5344CB8AC3E}">
        <p14:creationId xmlns:p14="http://schemas.microsoft.com/office/powerpoint/2010/main" val="294848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Peer teaching is when audience members with experience or knowledge share their insights with others in the group, rather than having all instruction come from the presenter. This technique is especially valuable for librarians and educators who often have mixed audiences with varying experience levels. It transforms your presentation from a lecture into a collaborative learning experience while helping you manage diverse knowledge levels in your audience.</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20</a:t>
            </a:fld>
            <a:endParaRPr lang="en-US"/>
          </a:p>
        </p:txBody>
      </p:sp>
    </p:spTree>
    <p:extLst>
      <p:ext uri="{BB962C8B-B14F-4D97-AF65-F5344CB8AC3E}">
        <p14:creationId xmlns:p14="http://schemas.microsoft.com/office/powerpoint/2010/main" val="2235525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Before we move on, I want to point you to some fantastic resources. The MLA's Guide to Health Sciences Instructional Design is excellent for deeper learning. For virtual collaboration, try Miro for comprehensive whiteboarding or Microsoft Whiteboard if you're already in the Office 365 ecosystem.</a:t>
            </a:r>
          </a:p>
        </p:txBody>
      </p:sp>
      <p:sp>
        <p:nvSpPr>
          <p:cNvPr id="4" name="Slide Number Placeholder 3"/>
          <p:cNvSpPr>
            <a:spLocks noGrp="1"/>
          </p:cNvSpPr>
          <p:nvPr>
            <p:ph type="sldNum" sz="quarter" idx="5"/>
          </p:nvPr>
        </p:nvSpPr>
        <p:spPr/>
        <p:txBody>
          <a:bodyPr/>
          <a:lstStyle/>
          <a:p>
            <a:fld id="{E839966F-DF03-C541-8CA6-08220F08542C}" type="slidenum">
              <a:rPr lang="en-US" smtClean="0"/>
              <a:t>21</a:t>
            </a:fld>
            <a:endParaRPr lang="en-US"/>
          </a:p>
        </p:txBody>
      </p:sp>
    </p:spTree>
    <p:extLst>
      <p:ext uri="{BB962C8B-B14F-4D97-AF65-F5344CB8AC3E}">
        <p14:creationId xmlns:p14="http://schemas.microsoft.com/office/powerpoint/2010/main" val="229130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that we've established the foundation of audience-focused content, let's talk about something that can transform even the most technical presentation into something memorable. As Brené Brown says, 'Stories are data with a soul.' We're going to learn how to give your research findings that soul.</a:t>
            </a:r>
          </a:p>
        </p:txBody>
      </p:sp>
      <p:sp>
        <p:nvSpPr>
          <p:cNvPr id="4" name="Slide Number Placeholder 3"/>
          <p:cNvSpPr>
            <a:spLocks noGrp="1"/>
          </p:cNvSpPr>
          <p:nvPr>
            <p:ph type="sldNum" sz="quarter" idx="5"/>
          </p:nvPr>
        </p:nvSpPr>
        <p:spPr/>
        <p:txBody>
          <a:bodyPr/>
          <a:lstStyle/>
          <a:p>
            <a:fld id="{E839966F-DF03-C541-8CA6-08220F08542C}" type="slidenum">
              <a:rPr lang="en-US" smtClean="0"/>
              <a:t>22</a:t>
            </a:fld>
            <a:endParaRPr lang="en-US"/>
          </a:p>
        </p:txBody>
      </p:sp>
    </p:spTree>
    <p:extLst>
      <p:ext uri="{BB962C8B-B14F-4D97-AF65-F5344CB8AC3E}">
        <p14:creationId xmlns:p14="http://schemas.microsoft.com/office/powerpoint/2010/main" val="2492022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Human brains are literally wired to follow narrative patterns. We've been telling stories for thousands of years, and that pattern is embedded in how we process information. The simple three-act structure isn't just for movies—it's a powerful framework for any presentation.</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23</a:t>
            </a:fld>
            <a:endParaRPr lang="en-US"/>
          </a:p>
        </p:txBody>
      </p:sp>
    </p:spTree>
    <p:extLst>
      <p:ext uri="{BB962C8B-B14F-4D97-AF65-F5344CB8AC3E}">
        <p14:creationId xmlns:p14="http://schemas.microsoft.com/office/powerpoint/2010/main" val="2459187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err="1"/>
              <a:t>ct</a:t>
            </a:r>
            <a:r>
              <a:rPr lang="en-US" dirty="0"/>
              <a:t> 1 is your setup—establish the problem or challenge. Outline their quest: 'Your job as a researcher is to find the most complete, unbiased answer possible.' Establish the stakes: 'Meet Tom, who spent 3 hours last week reformatting citations...' Create tension that needs resolution: 'You found 15 studies that support your hypothesis, but here's the problem—contradictory evidence is hiding in plain sight.</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24</a:t>
            </a:fld>
            <a:endParaRPr lang="en-US"/>
          </a:p>
        </p:txBody>
      </p:sp>
    </p:spTree>
    <p:extLst>
      <p:ext uri="{BB962C8B-B14F-4D97-AF65-F5344CB8AC3E}">
        <p14:creationId xmlns:p14="http://schemas.microsoft.com/office/powerpoint/2010/main" val="1975180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Act 2 is the journey—your solution in action. Introduce your solution: 'Today we'll learn the systematic review process that ensures you find ALL the </a:t>
            </a:r>
            <a:r>
              <a:rPr lang="en-US" dirty="0" err="1"/>
              <a:t>evidnce</a:t>
            </a:r>
            <a:r>
              <a:rPr lang="en-US" dirty="0"/>
              <a:t>.' Guide through the process with demonstrations. Address obstacles: 'Let's break down how to build a solid search strategy.' This is where the real learning happens..</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25</a:t>
            </a:fld>
            <a:endParaRPr lang="en-US"/>
          </a:p>
        </p:txBody>
      </p:sp>
    </p:spTree>
    <p:extLst>
      <p:ext uri="{BB962C8B-B14F-4D97-AF65-F5344CB8AC3E}">
        <p14:creationId xmlns:p14="http://schemas.microsoft.com/office/powerpoint/2010/main" val="370364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Act 3 paints the improved future. Show what success looks like: 'Six months from now, you'll confidently say I've systematically reviewed all available evidence.' Provide clear next steps: 'Define your research question using PICO by Friday.' End with immediate action: 'Start building your EndNote library today with three articles from your current project.</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26</a:t>
            </a:fld>
            <a:endParaRPr lang="en-US"/>
          </a:p>
        </p:txBody>
      </p:sp>
    </p:spTree>
    <p:extLst>
      <p:ext uri="{BB962C8B-B14F-4D97-AF65-F5344CB8AC3E}">
        <p14:creationId xmlns:p14="http://schemas.microsoft.com/office/powerpoint/2010/main" val="389737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Metaphors are your secret weapon for explaining complex concepts. Instead of saying 'systematic reviews are comprehensive,' try 'Regular literature reviews are like asking for directions. Systematic reviews are like GPS—they show you every possible route and help you choose the best one.' Or 'Finding reliable health information online is like working a jigsaw puzzle. PubMed gives you the corner pieces, but you need other databases to complete the picture.</a:t>
            </a:r>
            <a:endParaRPr lang="en-US" b="1" dirty="0"/>
          </a:p>
          <a:p>
            <a:endParaRPr lang="en-US" b="1" dirty="0"/>
          </a:p>
          <a:p>
            <a:endParaRPr lang="en-US" b="1" dirty="0"/>
          </a:p>
          <a:p>
            <a:r>
              <a:rPr lang="en-US" b="1" dirty="0"/>
              <a:t>Tips for Using Metaphors Effectively</a:t>
            </a:r>
          </a:p>
          <a:p>
            <a:r>
              <a:rPr lang="en-US" b="1" dirty="0"/>
              <a:t>Choose one per session</a:t>
            </a:r>
            <a:r>
              <a:rPr lang="en-US" dirty="0"/>
              <a:t> - Don't mix metaphors or confuse your audience</a:t>
            </a:r>
          </a:p>
          <a:p>
            <a:r>
              <a:rPr lang="en-US" b="1" dirty="0"/>
              <a:t>Extend throughout</a:t>
            </a:r>
            <a:r>
              <a:rPr lang="en-US" dirty="0"/>
              <a:t> - Return to your chosen metaphor to reinforce concepts</a:t>
            </a:r>
          </a:p>
          <a:p>
            <a:r>
              <a:rPr lang="en-US" b="1" dirty="0"/>
              <a:t>Match your audience</a:t>
            </a:r>
            <a:r>
              <a:rPr lang="en-US" dirty="0"/>
              <a:t> - Use familiar experiences (GPS for tech-savvy, maps for traditionalists)</a:t>
            </a:r>
          </a:p>
          <a:p>
            <a:r>
              <a:rPr lang="en-US" b="1" dirty="0"/>
              <a:t>Test understanding</a:t>
            </a:r>
            <a:r>
              <a:rPr lang="en-US" dirty="0"/>
              <a:t> - Ask "Does this comparison make sense to you?"</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27</a:t>
            </a:fld>
            <a:endParaRPr lang="en-US"/>
          </a:p>
        </p:txBody>
      </p:sp>
    </p:spTree>
    <p:extLst>
      <p:ext uri="{BB962C8B-B14F-4D97-AF65-F5344CB8AC3E}">
        <p14:creationId xmlns:p14="http://schemas.microsoft.com/office/powerpoint/2010/main" val="162203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r>
              <a:rPr lang="en-US" dirty="0"/>
              <a:t>Here's another scenario that hits close to home.</a:t>
            </a:r>
            <a:endParaRPr lang="en-US" b="1" dirty="0"/>
          </a:p>
          <a:p>
            <a:endParaRPr lang="en-US" b="1" dirty="0"/>
          </a:p>
          <a:p>
            <a:pPr>
              <a:lnSpc>
                <a:spcPct val="100000"/>
              </a:lnSpc>
              <a:spcBef>
                <a:spcPts val="0"/>
              </a:spcBef>
              <a:spcAft>
                <a:spcPts val="0"/>
              </a:spcAft>
            </a:pPr>
            <a:r>
              <a:rPr lang="en-US" sz="1600" b="0" dirty="0"/>
              <a:t>A librarian was scheduled to give a 50-minute 'Introduction to Research Resources' session for incoming graduate students. They were excited - finally, enough time to be comprehensive! They'd prepared slides covering the library's full range of services.</a:t>
            </a:r>
          </a:p>
          <a:p>
            <a:pPr>
              <a:lnSpc>
                <a:spcPct val="100000"/>
              </a:lnSpc>
              <a:spcBef>
                <a:spcPts val="0"/>
              </a:spcBef>
              <a:spcAft>
                <a:spcPts val="0"/>
              </a:spcAft>
            </a:pPr>
            <a:endParaRPr lang="en-US" sz="1400" b="0" dirty="0"/>
          </a:p>
          <a:p>
            <a:pPr>
              <a:lnSpc>
                <a:spcPct val="100000"/>
              </a:lnSpc>
              <a:spcBef>
                <a:spcPts val="0"/>
              </a:spcBef>
              <a:spcAft>
                <a:spcPts val="0"/>
              </a:spcAft>
            </a:pPr>
            <a:r>
              <a:rPr lang="en-US" sz="1600" b="0" dirty="0"/>
              <a:t>They started strong: 'Today we'll cover everything you need to know about research support!' Then they launched into their grand tour: 5 minutes on the catalog, 5 minutes on interlibrary loan, 5 minutes on database access, 5 minutes on citation management, 5 minutes on research consultations, 5 minutes on data management, 5 minutes on study spaces, 5 minutes on printing services, 5 minutes on archives access, and 5 minutes on …..</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Every topic got the same enthusiastic treatment. They explained the nuances of renewing books with the same detail as finding peer-reviewed articles. They spent as much time on how to reserve a group study room as on how to access databases from off-campus.</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28</a:t>
            </a:fld>
            <a:endParaRPr lang="en-US"/>
          </a:p>
        </p:txBody>
      </p:sp>
    </p:spTree>
    <p:extLst>
      <p:ext uri="{BB962C8B-B14F-4D97-AF65-F5344CB8AC3E}">
        <p14:creationId xmlns:p14="http://schemas.microsoft.com/office/powerpoint/2010/main" val="2202157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89EE6-6985-3E0F-293B-B909BEA20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F98C3-21F4-2C8D-E7C2-778023EA9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9FD2F-7E32-49C2-6E21-D8088B97B028}"/>
              </a:ext>
            </a:extLst>
          </p:cNvPr>
          <p:cNvSpPr>
            <a:spLocks noGrp="1"/>
          </p:cNvSpPr>
          <p:nvPr>
            <p:ph type="body" idx="1"/>
          </p:nvPr>
        </p:nvSpPr>
        <p:spPr/>
        <p:txBody>
          <a:bodyPr/>
          <a:lstStyle/>
          <a:p>
            <a:r>
              <a:rPr lang="en-US" b="1" dirty="0"/>
              <a:t>Narrative: </a:t>
            </a:r>
          </a:p>
          <a:p>
            <a:pPr>
              <a:lnSpc>
                <a:spcPct val="90000"/>
              </a:lnSpc>
              <a:spcBef>
                <a:spcPts val="0"/>
              </a:spcBef>
              <a:spcAft>
                <a:spcPts val="0"/>
              </a:spcAft>
            </a:pPr>
            <a:r>
              <a:rPr lang="en-US" sz="1600" b="0" dirty="0"/>
              <a:t>Forty-five minutes in, one student asked, 'But what if I just need to find some basic sources for my first research paper?’ They replied, 'Oh, we'll get to search strategies after I finish explaining our digitization services and special collections policies!’</a:t>
            </a:r>
          </a:p>
          <a:p>
            <a:pPr>
              <a:lnSpc>
                <a:spcPct val="90000"/>
              </a:lnSpc>
              <a:spcBef>
                <a:spcPts val="0"/>
              </a:spcBef>
              <a:spcAft>
                <a:spcPts val="0"/>
              </a:spcAft>
            </a:pPr>
            <a:endParaRPr lang="en-US" sz="1600" b="0" dirty="0"/>
          </a:p>
          <a:p>
            <a:pPr>
              <a:lnSpc>
                <a:spcPct val="90000"/>
              </a:lnSpc>
              <a:spcBef>
                <a:spcPts val="0"/>
              </a:spcBef>
              <a:spcAft>
                <a:spcPts val="0"/>
              </a:spcAft>
            </a:pPr>
            <a:r>
              <a:rPr lang="en-US" sz="1600" b="0" dirty="0"/>
              <a:t>By the end, they'd covered 15 different services with equal enthusiasm. Students left with glazed expressions, furiously scribbling notes about everything from microfilm readers to manuscript archives. </a:t>
            </a:r>
          </a:p>
          <a:p>
            <a:pPr>
              <a:lnSpc>
                <a:spcPct val="90000"/>
              </a:lnSpc>
              <a:spcBef>
                <a:spcPts val="0"/>
              </a:spcBef>
              <a:spcAft>
                <a:spcPts val="0"/>
              </a:spcAft>
            </a:pPr>
            <a:endParaRPr lang="en-US" sz="1600" b="0" dirty="0"/>
          </a:p>
          <a:p>
            <a:pPr>
              <a:lnSpc>
                <a:spcPct val="90000"/>
              </a:lnSpc>
              <a:spcBef>
                <a:spcPts val="0"/>
              </a:spcBef>
              <a:spcAft>
                <a:spcPts val="0"/>
              </a:spcAft>
            </a:pPr>
            <a:r>
              <a:rPr lang="en-US" sz="1600" b="0" dirty="0"/>
              <a:t>When asked later what they remembered from the session, most said 'Something about... a lot of stuff the library does?’</a:t>
            </a:r>
          </a:p>
          <a:p>
            <a:endParaRPr lang="en-US" dirty="0"/>
          </a:p>
        </p:txBody>
      </p:sp>
      <p:sp>
        <p:nvSpPr>
          <p:cNvPr id="4" name="Slide Number Placeholder 3">
            <a:extLst>
              <a:ext uri="{FF2B5EF4-FFF2-40B4-BE49-F238E27FC236}">
                <a16:creationId xmlns:a16="http://schemas.microsoft.com/office/drawing/2014/main" id="{325FD2FF-20D1-F647-0A52-4F8609002E34}"/>
              </a:ext>
            </a:extLst>
          </p:cNvPr>
          <p:cNvSpPr>
            <a:spLocks noGrp="1"/>
          </p:cNvSpPr>
          <p:nvPr>
            <p:ph type="sldNum" sz="quarter" idx="5"/>
          </p:nvPr>
        </p:nvSpPr>
        <p:spPr/>
        <p:txBody>
          <a:bodyPr/>
          <a:lstStyle/>
          <a:p>
            <a:fld id="{E839966F-DF03-C541-8CA6-08220F08542C}" type="slidenum">
              <a:rPr lang="en-US" smtClean="0"/>
              <a:t>29</a:t>
            </a:fld>
            <a:endParaRPr lang="en-US"/>
          </a:p>
        </p:txBody>
      </p:sp>
    </p:spTree>
    <p:extLst>
      <p:ext uri="{BB962C8B-B14F-4D97-AF65-F5344CB8AC3E}">
        <p14:creationId xmlns:p14="http://schemas.microsoft.com/office/powerpoint/2010/main" val="832148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First, let's be honest about how we're all feeling today. No judgment here - we're all human. I'll read through these options, and just drop your number in the chat. Are you barely alive - laundry has achieved sentience and you had candy for breakfast? Brain full with 47 browser tabs open? Running on caffeinated chaos? Functioning like a normal human? Or ready to conquer the world? Drop those numbers in the chat!</a:t>
            </a:r>
          </a:p>
        </p:txBody>
      </p:sp>
      <p:sp>
        <p:nvSpPr>
          <p:cNvPr id="4" name="Slide Number Placeholder 3"/>
          <p:cNvSpPr>
            <a:spLocks noGrp="1"/>
          </p:cNvSpPr>
          <p:nvPr>
            <p:ph type="sldNum" sz="quarter" idx="5"/>
          </p:nvPr>
        </p:nvSpPr>
        <p:spPr/>
        <p:txBody>
          <a:bodyPr/>
          <a:lstStyle/>
          <a:p>
            <a:fld id="{E839966F-DF03-C541-8CA6-08220F08542C}" type="slidenum">
              <a:rPr lang="en-US" smtClean="0"/>
              <a:t>3</a:t>
            </a:fld>
            <a:endParaRPr lang="en-US"/>
          </a:p>
        </p:txBody>
      </p:sp>
    </p:spTree>
    <p:extLst>
      <p:ext uri="{BB962C8B-B14F-4D97-AF65-F5344CB8AC3E}">
        <p14:creationId xmlns:p14="http://schemas.microsoft.com/office/powerpoint/2010/main" val="2470682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This next scenario is one we’ve all probably done, trying to give a full, rich picture, we pack in </a:t>
            </a:r>
            <a:r>
              <a:rPr lang="en-US" i="1" dirty="0"/>
              <a:t>everything</a:t>
            </a:r>
            <a:r>
              <a:rPr lang="en-US" dirty="0"/>
              <a:t>. </a:t>
            </a:r>
            <a:r>
              <a:rPr lang="en-US" sz="1600" b="0" dirty="0"/>
              <a:t>They prepared a comprehensive session … but forgot to prioritize what matters</a:t>
            </a:r>
          </a:p>
          <a:p>
            <a:endParaRPr lang="en-US" dirty="0"/>
          </a:p>
          <a:p>
            <a:r>
              <a:rPr lang="en-US" dirty="0"/>
              <a:t>Let’s dig into this one a bit more.</a:t>
            </a:r>
            <a:br>
              <a:rPr lang="en-US" dirty="0"/>
            </a:br>
            <a:endParaRPr lang="en-US" dirty="0"/>
          </a:p>
          <a:p>
            <a:r>
              <a:rPr lang="en-US" b="1" dirty="0"/>
              <a:t>Purple Group</a:t>
            </a:r>
            <a:r>
              <a:rPr lang="en-US" dirty="0"/>
              <a:t>—Imagine you’re the librarian in this scenario, tasked with teaching first-year med students. </a:t>
            </a:r>
            <a:r>
              <a:rPr lang="en-US" sz="1600" b="0" dirty="0"/>
              <a:t>what would you do to improve this session? </a:t>
            </a:r>
            <a:r>
              <a:rPr lang="en-US" dirty="0"/>
              <a:t>Start typing your thoughts in the chat. </a:t>
            </a:r>
          </a:p>
          <a:p>
            <a:endParaRPr lang="en-US" dirty="0"/>
          </a:p>
          <a:p>
            <a:r>
              <a:rPr lang="en-US" b="1" dirty="0"/>
              <a:t>Yellow Group</a:t>
            </a:r>
            <a:r>
              <a:rPr lang="en-US" dirty="0"/>
              <a:t>, your role is to listen (in this case: read). You may be called on to summarize what someone else shared. </a:t>
            </a:r>
          </a:p>
        </p:txBody>
      </p:sp>
      <p:sp>
        <p:nvSpPr>
          <p:cNvPr id="4" name="Slide Number Placeholder 3"/>
          <p:cNvSpPr>
            <a:spLocks noGrp="1"/>
          </p:cNvSpPr>
          <p:nvPr>
            <p:ph type="sldNum" sz="quarter" idx="5"/>
          </p:nvPr>
        </p:nvSpPr>
        <p:spPr/>
        <p:txBody>
          <a:bodyPr/>
          <a:lstStyle/>
          <a:p>
            <a:fld id="{E839966F-DF03-C541-8CA6-08220F08542C}" type="slidenum">
              <a:rPr lang="en-US" smtClean="0"/>
              <a:t>30</a:t>
            </a:fld>
            <a:endParaRPr lang="en-US"/>
          </a:p>
        </p:txBody>
      </p:sp>
    </p:spTree>
    <p:extLst>
      <p:ext uri="{BB962C8B-B14F-4D97-AF65-F5344CB8AC3E}">
        <p14:creationId xmlns:p14="http://schemas.microsoft.com/office/powerpoint/2010/main" val="2261223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4FB8-6291-1BF0-D065-B3365A4A7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7253F-4133-2032-A1E1-7EB43213B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D09E5-2BD1-149C-6DAD-C29B94C22155}"/>
              </a:ext>
            </a:extLst>
          </p:cNvPr>
          <p:cNvSpPr>
            <a:spLocks noGrp="1"/>
          </p:cNvSpPr>
          <p:nvPr>
            <p:ph type="body" idx="1"/>
          </p:nvPr>
        </p:nvSpPr>
        <p:spPr/>
        <p:txBody>
          <a:bodyPr/>
          <a:lstStyle/>
          <a:p>
            <a:r>
              <a:rPr lang="en-US" b="1" dirty="0"/>
              <a:t>Narrative: </a:t>
            </a:r>
          </a:p>
          <a:p>
            <a:r>
              <a:rPr lang="en-US" dirty="0"/>
              <a:t>Here's the solution: prioritize pain points, not your favorite features. Ask yourself: What's the biggest barrier preventing students from succeeding? What causes the most reference desk tickets? What do faculty complain about most? Start there, not with what excites you most.</a:t>
            </a:r>
          </a:p>
        </p:txBody>
      </p:sp>
      <p:sp>
        <p:nvSpPr>
          <p:cNvPr id="4" name="Slide Number Placeholder 3">
            <a:extLst>
              <a:ext uri="{FF2B5EF4-FFF2-40B4-BE49-F238E27FC236}">
                <a16:creationId xmlns:a16="http://schemas.microsoft.com/office/drawing/2014/main" id="{F3B44DB4-EBFA-4B6D-0E82-5E9187E8EC57}"/>
              </a:ext>
            </a:extLst>
          </p:cNvPr>
          <p:cNvSpPr>
            <a:spLocks noGrp="1"/>
          </p:cNvSpPr>
          <p:nvPr>
            <p:ph type="sldNum" sz="quarter" idx="5"/>
          </p:nvPr>
        </p:nvSpPr>
        <p:spPr/>
        <p:txBody>
          <a:bodyPr/>
          <a:lstStyle/>
          <a:p>
            <a:fld id="{E839966F-DF03-C541-8CA6-08220F08542C}" type="slidenum">
              <a:rPr lang="en-US" smtClean="0"/>
              <a:t>31</a:t>
            </a:fld>
            <a:endParaRPr lang="en-US"/>
          </a:p>
        </p:txBody>
      </p:sp>
    </p:spTree>
    <p:extLst>
      <p:ext uri="{BB962C8B-B14F-4D97-AF65-F5344CB8AC3E}">
        <p14:creationId xmlns:p14="http://schemas.microsoft.com/office/powerpoint/2010/main" val="2374939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E416-0C7A-CE7E-F2EB-717A9AFA0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3DF3D-EADC-97B7-4990-B9B532897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DC0E8-21DA-0B88-F5AA-EF528E1ED8C7}"/>
              </a:ext>
            </a:extLst>
          </p:cNvPr>
          <p:cNvSpPr>
            <a:spLocks noGrp="1"/>
          </p:cNvSpPr>
          <p:nvPr>
            <p:ph type="body" idx="1"/>
          </p:nvPr>
        </p:nvSpPr>
        <p:spPr/>
        <p:txBody>
          <a:bodyPr/>
          <a:lstStyle/>
          <a:p>
            <a:r>
              <a:rPr lang="en-US" b="1" dirty="0"/>
              <a:t>Narrative: </a:t>
            </a:r>
          </a:p>
          <a:p>
            <a:r>
              <a:rPr lang="en-US" dirty="0"/>
              <a:t>Then use what you've prioritized as your hook. Follow the Problem → Solution → Benefits formula. 'Avoiding Predatory Publishing Traps'—Problem: researchers falling victim to predatory journals. Solution: systematic journal evaluation criteria. Benefits: protected reputation. Your hook should immediately answer 'Why should I care?'"</a:t>
            </a:r>
          </a:p>
        </p:txBody>
      </p:sp>
      <p:sp>
        <p:nvSpPr>
          <p:cNvPr id="4" name="Slide Number Placeholder 3">
            <a:extLst>
              <a:ext uri="{FF2B5EF4-FFF2-40B4-BE49-F238E27FC236}">
                <a16:creationId xmlns:a16="http://schemas.microsoft.com/office/drawing/2014/main" id="{25167CD3-7B0A-412A-B633-74AEC5068C03}"/>
              </a:ext>
            </a:extLst>
          </p:cNvPr>
          <p:cNvSpPr>
            <a:spLocks noGrp="1"/>
          </p:cNvSpPr>
          <p:nvPr>
            <p:ph type="sldNum" sz="quarter" idx="5"/>
          </p:nvPr>
        </p:nvSpPr>
        <p:spPr/>
        <p:txBody>
          <a:bodyPr/>
          <a:lstStyle/>
          <a:p>
            <a:fld id="{E839966F-DF03-C541-8CA6-08220F08542C}" type="slidenum">
              <a:rPr lang="en-US" smtClean="0"/>
              <a:t>32</a:t>
            </a:fld>
            <a:endParaRPr lang="en-US"/>
          </a:p>
        </p:txBody>
      </p:sp>
    </p:spTree>
    <p:extLst>
      <p:ext uri="{BB962C8B-B14F-4D97-AF65-F5344CB8AC3E}">
        <p14:creationId xmlns:p14="http://schemas.microsoft.com/office/powerpoint/2010/main" val="1523944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653E1-CB38-8AEF-3842-69FA82568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08D30-F772-1DCF-38F3-A36A3288A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F82B3-F797-6B4B-180F-30E4484E8091}"/>
              </a:ext>
            </a:extLst>
          </p:cNvPr>
          <p:cNvSpPr>
            <a:spLocks noGrp="1"/>
          </p:cNvSpPr>
          <p:nvPr>
            <p:ph type="body" idx="1"/>
          </p:nvPr>
        </p:nvSpPr>
        <p:spPr/>
        <p:txBody>
          <a:bodyPr/>
          <a:lstStyle/>
          <a:p>
            <a:r>
              <a:rPr lang="en-US" b="1" dirty="0"/>
              <a:t>Narrative: </a:t>
            </a:r>
          </a:p>
          <a:p>
            <a:r>
              <a:rPr lang="en-US" dirty="0"/>
              <a:t>Limit every session to 3 core takeaways, then layer on enhancements if time allows. For a database demo: search, filter, export. Add advanced features only if time permits. For research consultations: how to book, what to bring, what to expect. Save the comprehensive tour for when you have extra time.</a:t>
            </a:r>
          </a:p>
        </p:txBody>
      </p:sp>
      <p:sp>
        <p:nvSpPr>
          <p:cNvPr id="4" name="Slide Number Placeholder 3">
            <a:extLst>
              <a:ext uri="{FF2B5EF4-FFF2-40B4-BE49-F238E27FC236}">
                <a16:creationId xmlns:a16="http://schemas.microsoft.com/office/drawing/2014/main" id="{509DC097-91F5-BB1A-31B1-BA0964432133}"/>
              </a:ext>
            </a:extLst>
          </p:cNvPr>
          <p:cNvSpPr>
            <a:spLocks noGrp="1"/>
          </p:cNvSpPr>
          <p:nvPr>
            <p:ph type="sldNum" sz="quarter" idx="5"/>
          </p:nvPr>
        </p:nvSpPr>
        <p:spPr/>
        <p:txBody>
          <a:bodyPr/>
          <a:lstStyle/>
          <a:p>
            <a:fld id="{E839966F-DF03-C541-8CA6-08220F08542C}" type="slidenum">
              <a:rPr lang="en-US" smtClean="0"/>
              <a:t>33</a:t>
            </a:fld>
            <a:endParaRPr lang="en-US"/>
          </a:p>
        </p:txBody>
      </p:sp>
    </p:spTree>
    <p:extLst>
      <p:ext uri="{BB962C8B-B14F-4D97-AF65-F5344CB8AC3E}">
        <p14:creationId xmlns:p14="http://schemas.microsoft.com/office/powerpoint/2010/main" val="2339119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t>
            </a:r>
          </a:p>
          <a:p>
            <a:r>
              <a:rPr lang="en-US" dirty="0"/>
              <a:t>I love this quote from George Jessel: 'The human brain starts working the moment you are born and never stops until you stand up to speak in public.' We've all felt that moment of panic. But here's the thing—engagement isn't about being a natural performer. It's about connection, and connection has techniques you can learn.</a:t>
            </a:r>
          </a:p>
        </p:txBody>
      </p:sp>
      <p:sp>
        <p:nvSpPr>
          <p:cNvPr id="4" name="Slide Number Placeholder 3"/>
          <p:cNvSpPr>
            <a:spLocks noGrp="1"/>
          </p:cNvSpPr>
          <p:nvPr>
            <p:ph type="sldNum" sz="quarter" idx="5"/>
          </p:nvPr>
        </p:nvSpPr>
        <p:spPr/>
        <p:txBody>
          <a:bodyPr/>
          <a:lstStyle/>
          <a:p>
            <a:fld id="{E839966F-DF03-C541-8CA6-08220F08542C}" type="slidenum">
              <a:rPr lang="en-US" smtClean="0"/>
              <a:t>34</a:t>
            </a:fld>
            <a:endParaRPr lang="en-US"/>
          </a:p>
        </p:txBody>
      </p:sp>
    </p:spTree>
    <p:extLst>
      <p:ext uri="{BB962C8B-B14F-4D97-AF65-F5344CB8AC3E}">
        <p14:creationId xmlns:p14="http://schemas.microsoft.com/office/powerpoint/2010/main" val="2428086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0"/>
              </a:spcBef>
              <a:spcAft>
                <a:spcPts val="0"/>
              </a:spcAft>
            </a:pPr>
            <a:r>
              <a:rPr lang="en-US" b="1" dirty="0"/>
              <a:t>Narrative: </a:t>
            </a:r>
          </a:p>
          <a:p>
            <a:pPr>
              <a:lnSpc>
                <a:spcPct val="110000"/>
              </a:lnSpc>
              <a:spcBef>
                <a:spcPts val="0"/>
              </a:spcBef>
              <a:spcAft>
                <a:spcPts val="0"/>
              </a:spcAft>
            </a:pPr>
            <a:r>
              <a:rPr lang="en-US" dirty="0"/>
              <a:t>Let me tell you about a presentation that failed before it even started. </a:t>
            </a:r>
            <a:endParaRPr lang="en-US" b="1" dirty="0"/>
          </a:p>
          <a:p>
            <a:pPr>
              <a:lnSpc>
                <a:spcPct val="110000"/>
              </a:lnSpc>
              <a:spcBef>
                <a:spcPts val="0"/>
              </a:spcBef>
              <a:spcAft>
                <a:spcPts val="0"/>
              </a:spcAft>
            </a:pPr>
            <a:endParaRPr lang="en-US" dirty="0"/>
          </a:p>
          <a:p>
            <a:pPr>
              <a:lnSpc>
                <a:spcPct val="110000"/>
              </a:lnSpc>
              <a:spcBef>
                <a:spcPts val="0"/>
              </a:spcBef>
              <a:spcAft>
                <a:spcPts val="0"/>
              </a:spcAft>
            </a:pPr>
            <a:r>
              <a:rPr lang="en-US" sz="1600" b="0" dirty="0"/>
              <a:t>A librarian was scheduled to give a 30-minute virtual session on 'Finding Grey Literature' to a graduate student writing group. He joined the Zoom meeting right on time and saw 12 people already waiting, but he immediately muted himself and started arranging his notes.</a:t>
            </a:r>
          </a:p>
          <a:p>
            <a:pPr>
              <a:lnSpc>
                <a:spcPct val="110000"/>
              </a:lnSpc>
              <a:spcBef>
                <a:spcPts val="0"/>
              </a:spcBef>
              <a:spcAft>
                <a:spcPts val="0"/>
              </a:spcAft>
            </a:pPr>
            <a:endParaRPr lang="en-US" sz="900" b="0" dirty="0"/>
          </a:p>
          <a:p>
            <a:pPr>
              <a:lnSpc>
                <a:spcPct val="110000"/>
              </a:lnSpc>
              <a:spcBef>
                <a:spcPts val="0"/>
              </a:spcBef>
              <a:spcAft>
                <a:spcPts val="0"/>
              </a:spcAft>
            </a:pPr>
            <a:r>
              <a:rPr lang="en-US" sz="1600" b="0" dirty="0"/>
              <a:t>For three minutes, he said nothing while latecomers trickled in. No 'Good morning!' No 'Thanks for having me.' No acknowledgment of the organizer who'd invited him. People sat in awkward silence, staring at a blank screen with his camera off.</a:t>
            </a:r>
          </a:p>
          <a:p>
            <a:pPr>
              <a:lnSpc>
                <a:spcPct val="110000"/>
              </a:lnSpc>
              <a:spcBef>
                <a:spcPts val="0"/>
              </a:spcBef>
              <a:spcAft>
                <a:spcPts val="0"/>
              </a:spcAft>
            </a:pPr>
            <a:endParaRPr lang="en-US" sz="1400" b="0" dirty="0"/>
          </a:p>
          <a:p>
            <a:pPr>
              <a:lnSpc>
                <a:spcPct val="110000"/>
              </a:lnSpc>
              <a:spcBef>
                <a:spcPts val="0"/>
              </a:spcBef>
              <a:spcAft>
                <a:spcPts val="0"/>
              </a:spcAft>
            </a:pPr>
            <a:r>
              <a:rPr lang="en-US" sz="1600" b="0" dirty="0"/>
              <a:t>Finally, he cleared his throat and began in a barely audible voice: 'Um, okay, so... I guess we should start. Today we're going to talk about finding grey literature sources.’ His voice was so quiet that someone immediately typed in chat: 'Could you speak louder please?'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35</a:t>
            </a:fld>
            <a:endParaRPr lang="en-US"/>
          </a:p>
        </p:txBody>
      </p:sp>
    </p:spTree>
    <p:extLst>
      <p:ext uri="{BB962C8B-B14F-4D97-AF65-F5344CB8AC3E}">
        <p14:creationId xmlns:p14="http://schemas.microsoft.com/office/powerpoint/2010/main" val="542488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sz="1600" b="0" dirty="0"/>
              <a:t>He then launched straight into screen sharing without introducing himself, asking who was in the room, or finding out what they were working on. No warm-up questions. No energy. No connection. Just a monotone explanation of database searching while participants' cameras stayed off and chat remained silent.</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Twenty-five minutes of dry content delivery later, he ended with: 'Okay, that's everything. Um, any questions? No? Okay, bye.' The meeting ended abruptly. No one had said a word except to ask him to speak up.</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36</a:t>
            </a:fld>
            <a:endParaRPr lang="en-US"/>
          </a:p>
        </p:txBody>
      </p:sp>
    </p:spTree>
    <p:extLst>
      <p:ext uri="{BB962C8B-B14F-4D97-AF65-F5344CB8AC3E}">
        <p14:creationId xmlns:p14="http://schemas.microsoft.com/office/powerpoint/2010/main" val="4040912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b="0" dirty="0"/>
              <a:t>What happened? </a:t>
            </a:r>
            <a:r>
              <a:rPr lang="en-US" dirty="0"/>
              <a:t>The audience feels like passive bystanders instead of engaged learners.</a:t>
            </a:r>
            <a:endParaRPr lang="en-US" b="1" dirty="0"/>
          </a:p>
          <a:p>
            <a:endParaRPr lang="en-US" dirty="0"/>
          </a:p>
          <a:p>
            <a:r>
              <a:rPr lang="en-US" dirty="0"/>
              <a:t>Let’s try something together, this is called a “</a:t>
            </a:r>
            <a:r>
              <a:rPr lang="en-US" dirty="0" err="1"/>
              <a:t>Chatterfall</a:t>
            </a:r>
            <a:r>
              <a:rPr lang="en-US" dirty="0"/>
              <a:t>.” I’ll give you a prompt to reflect on: </a:t>
            </a:r>
            <a:r>
              <a:rPr lang="en-US" i="1" dirty="0"/>
              <a:t>What has a presenter done that made you feel more welcomed, recognized, or engaged?</a:t>
            </a:r>
            <a:br>
              <a:rPr lang="en-US" dirty="0"/>
            </a:br>
            <a:r>
              <a:rPr lang="en-US" dirty="0"/>
              <a:t>Go ahead and type your response into the chat—but </a:t>
            </a:r>
            <a:r>
              <a:rPr lang="en-US" b="1" dirty="0"/>
              <a:t>don’t hit Enter yet!</a:t>
            </a:r>
            <a:br>
              <a:rPr lang="en-US" dirty="0"/>
            </a:br>
            <a:r>
              <a:rPr lang="en-US" dirty="0"/>
              <a:t>I’ll give you a minute to type… then we’ll all hit “Send” at the same time and watch the waterfall of responses appear.</a:t>
            </a:r>
          </a:p>
          <a:p>
            <a:r>
              <a:rPr lang="en-US" dirty="0"/>
              <a:t>(This approach models how we can bring people into the experience rather than keeping them at arm’s length.)</a:t>
            </a:r>
          </a:p>
          <a:p>
            <a:endParaRPr lang="en-US" dirty="0"/>
          </a:p>
          <a:p>
            <a:r>
              <a:rPr lang="en-US" dirty="0"/>
              <a:t>Love seeing all these ideas! Let's take a moment to scan through what everyone shared. These are great real-life strategies we can all learn from. If you saw something you want to try, jot it down—or if something surprised you, let us know in the chat.</a:t>
            </a:r>
          </a:p>
          <a:p>
            <a:endParaRPr lang="en-US" dirty="0"/>
          </a:p>
          <a:p>
            <a:r>
              <a:rPr lang="en-US" dirty="0"/>
              <a:t>[Optional follow-up if time allows: “Anyone want to unmute and expand on your comment?”]</a:t>
            </a:r>
          </a:p>
          <a:p>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37</a:t>
            </a:fld>
            <a:endParaRPr lang="en-US"/>
          </a:p>
        </p:txBody>
      </p:sp>
    </p:spTree>
    <p:extLst>
      <p:ext uri="{BB962C8B-B14F-4D97-AF65-F5344CB8AC3E}">
        <p14:creationId xmlns:p14="http://schemas.microsoft.com/office/powerpoint/2010/main" val="40933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So how do we avoid treating our audience like strangers? We engage them right from the beginning.</a:t>
            </a:r>
          </a:p>
          <a:p>
            <a:endParaRPr lang="en-US" dirty="0"/>
          </a:p>
          <a:p>
            <a:r>
              <a:rPr lang="en-US" dirty="0"/>
              <a:t>Let’s break this down into four elements you can actively bring into your sessions:</a:t>
            </a:r>
          </a:p>
          <a:p>
            <a:endParaRPr lang="en-US" dirty="0"/>
          </a:p>
          <a:p>
            <a:r>
              <a:rPr lang="en-US" b="1" dirty="0"/>
              <a:t>Energy:</a:t>
            </a:r>
            <a:r>
              <a:rPr lang="en-US" dirty="0"/>
              <a:t> Your tone sets the emotional tone for the room. Even in virtual spaces, your enthusiasm can be contagious. Start with positivity and intention, people mirror your energy.</a:t>
            </a:r>
          </a:p>
          <a:p>
            <a:r>
              <a:rPr lang="en-US" b="1" dirty="0"/>
              <a:t>Connection:</a:t>
            </a:r>
            <a:r>
              <a:rPr lang="en-US" dirty="0"/>
              <a:t> Names are powerful. Use them when you can, whether you greet participants by name, refer to their questions, or acknowledge their contributions, it creates a sense of personal connection.</a:t>
            </a:r>
          </a:p>
          <a:p>
            <a:r>
              <a:rPr lang="en-US" b="1" dirty="0"/>
              <a:t>Warmth:</a:t>
            </a:r>
            <a:r>
              <a:rPr lang="en-US" dirty="0"/>
              <a:t> Ditch the monotone “lecture voice.” Instead, speak like you would to a colleague or friend. A warm, conversational tone is far more inviting and encourages participation.</a:t>
            </a:r>
          </a:p>
          <a:p>
            <a:r>
              <a:rPr lang="en-US" b="1" dirty="0"/>
              <a:t>Interest:</a:t>
            </a:r>
            <a:r>
              <a:rPr lang="en-US" dirty="0"/>
              <a:t> Vary your pacing and vocal inflection to keep attention high. Pauses, emphasis, and changes in rhythm all help prevent cognitive drift, especially during longer sessions.</a:t>
            </a:r>
          </a:p>
          <a:p>
            <a:endParaRPr lang="en-US" dirty="0"/>
          </a:p>
          <a:p>
            <a:r>
              <a:rPr lang="en-US" dirty="0"/>
              <a:t>Together, these elements shift the session from a one-way lecture to a shared, engaging experience.</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38</a:t>
            </a:fld>
            <a:endParaRPr lang="en-US"/>
          </a:p>
        </p:txBody>
      </p:sp>
    </p:spTree>
    <p:extLst>
      <p:ext uri="{BB962C8B-B14F-4D97-AF65-F5344CB8AC3E}">
        <p14:creationId xmlns:p14="http://schemas.microsoft.com/office/powerpoint/2010/main" val="483018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Here's your template for success. Before you start: greet people personally as they arrive. 'Hi Sarah, so glad you're here. Hi Jane, nice to meet you.' Opening words: acknowledge the organizer and group. 'Good morning everyone! Thanks, Dr. Martinez, for inviting me.' Introduce yourself with energy: 'I'm Alex, your biology librarian. I've helped hundreds of grad students navigate publishing, and I love solving research puzzles!’</a:t>
            </a:r>
            <a:endParaRPr lang="en-US" b="1" dirty="0"/>
          </a:p>
        </p:txBody>
      </p:sp>
      <p:sp>
        <p:nvSpPr>
          <p:cNvPr id="4" name="Slide Number Placeholder 3"/>
          <p:cNvSpPr>
            <a:spLocks noGrp="1"/>
          </p:cNvSpPr>
          <p:nvPr>
            <p:ph type="sldNum" sz="quarter" idx="5"/>
          </p:nvPr>
        </p:nvSpPr>
        <p:spPr/>
        <p:txBody>
          <a:bodyPr/>
          <a:lstStyle/>
          <a:p>
            <a:fld id="{E839966F-DF03-C541-8CA6-08220F08542C}" type="slidenum">
              <a:rPr lang="en-US" smtClean="0"/>
              <a:t>39</a:t>
            </a:fld>
            <a:endParaRPr lang="en-US"/>
          </a:p>
        </p:txBody>
      </p:sp>
    </p:spTree>
    <p:extLst>
      <p:ext uri="{BB962C8B-B14F-4D97-AF65-F5344CB8AC3E}">
        <p14:creationId xmlns:p14="http://schemas.microsoft.com/office/powerpoint/2010/main" val="183146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let's see where you are in your presentation journey. How soon do you need to give your next presentation? This helps me know if we're dealing with immediate panic or if you're here for long-term skill building. Both hands up if it's this week, one hand up for the next few weeks, thumbs up for next month or two, peace sign for someday, or shrug if you're just curious. Let me see those hands!</a:t>
            </a:r>
          </a:p>
        </p:txBody>
      </p:sp>
      <p:sp>
        <p:nvSpPr>
          <p:cNvPr id="4" name="Slide Number Placeholder 3"/>
          <p:cNvSpPr>
            <a:spLocks noGrp="1"/>
          </p:cNvSpPr>
          <p:nvPr>
            <p:ph type="sldNum" sz="quarter" idx="5"/>
          </p:nvPr>
        </p:nvSpPr>
        <p:spPr/>
        <p:txBody>
          <a:bodyPr/>
          <a:lstStyle/>
          <a:p>
            <a:fld id="{E839966F-DF03-C541-8CA6-08220F08542C}" type="slidenum">
              <a:rPr lang="en-US" smtClean="0"/>
              <a:t>4</a:t>
            </a:fld>
            <a:endParaRPr lang="en-US"/>
          </a:p>
        </p:txBody>
      </p:sp>
    </p:spTree>
    <p:extLst>
      <p:ext uri="{BB962C8B-B14F-4D97-AF65-F5344CB8AC3E}">
        <p14:creationId xmlns:p14="http://schemas.microsoft.com/office/powerpoint/2010/main" val="2394350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r>
              <a:rPr lang="en-US" dirty="0"/>
              <a:t>But engagement without pacing control can backfire spectacularly. Now let's talk about timing.</a:t>
            </a:r>
            <a:endParaRPr lang="en-US" b="1" dirty="0"/>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A librarian was booked for a 45-minute session on 'Research Strategies for Thesis Writing' with doctoral students. She'd prepared what she thought was the perfect amount of content, but things went sideways from the start.</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Five minutes in, someone asked a complex question about citation styles that spiraled into a 10-minute tangent. Then another student shared an issue they were having with database access that some how ate up another 8 minutes. By the 20-minute mark, she was still on slide 6 of 30.</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40</a:t>
            </a:fld>
            <a:endParaRPr lang="en-US"/>
          </a:p>
        </p:txBody>
      </p:sp>
    </p:spTree>
    <p:extLst>
      <p:ext uri="{BB962C8B-B14F-4D97-AF65-F5344CB8AC3E}">
        <p14:creationId xmlns:p14="http://schemas.microsoft.com/office/powerpoint/2010/main" val="1235103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a:lnSpc>
                <a:spcPct val="100000"/>
              </a:lnSpc>
              <a:spcBef>
                <a:spcPts val="0"/>
              </a:spcBef>
              <a:spcAft>
                <a:spcPts val="0"/>
              </a:spcAft>
            </a:pPr>
            <a:r>
              <a:rPr lang="en-US" sz="1600" b="0" dirty="0"/>
              <a:t>Panic set in. She started speed-talking through her remaining slides, skipping examples and rushing past the hands-on practice she'd planned. 'So here's advanced Boolean searching—any questions? No? Great, moving on to subject headings...' Students looked bewildered as concepts flew by without explanation.</a:t>
            </a:r>
          </a:p>
          <a:p>
            <a:pPr>
              <a:lnSpc>
                <a:spcPct val="100000"/>
              </a:lnSpc>
              <a:spcBef>
                <a:spcPts val="0"/>
              </a:spcBef>
              <a:spcAft>
                <a:spcPts val="0"/>
              </a:spcAft>
            </a:pPr>
            <a:endParaRPr lang="en-US" sz="1600" b="0" dirty="0"/>
          </a:p>
          <a:p>
            <a:pPr>
              <a:lnSpc>
                <a:spcPct val="100000"/>
              </a:lnSpc>
              <a:spcBef>
                <a:spcPts val="0"/>
              </a:spcBef>
              <a:spcAft>
                <a:spcPts val="0"/>
              </a:spcAft>
            </a:pPr>
            <a:r>
              <a:rPr lang="en-US" sz="1600" b="0" dirty="0"/>
              <a:t>With 5 minutes left, she realized she hadn't covered half her material, including the most important part: how to actually evaluate sources. She frantically tried to cram 20 minutes of content into her remaining time: 'Okay, quickly—peer review good, Wikipedia – not a primary source, obviously; check the author, look for bias, questions?'</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41</a:t>
            </a:fld>
            <a:endParaRPr lang="en-US"/>
          </a:p>
        </p:txBody>
      </p:sp>
    </p:spTree>
    <p:extLst>
      <p:ext uri="{BB962C8B-B14F-4D97-AF65-F5344CB8AC3E}">
        <p14:creationId xmlns:p14="http://schemas.microsoft.com/office/powerpoint/2010/main" val="3641884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Okay, in this scenario, we’re looking at a familiar situation, everything was well-planned and well-structured, but the presenter lost track of time.</a:t>
            </a:r>
          </a:p>
          <a:p>
            <a:endParaRPr lang="en-US" dirty="0"/>
          </a:p>
          <a:p>
            <a:r>
              <a:rPr lang="en-US" dirty="0"/>
              <a:t>Now, let’s do a quick interactive activity called a </a:t>
            </a:r>
            <a:r>
              <a:rPr lang="en-US" i="1" dirty="0" err="1"/>
              <a:t>Chatterfall</a:t>
            </a:r>
            <a:r>
              <a:rPr lang="en-US" dirty="0"/>
              <a:t>. I’m going to ask you a question in just a moment, and I want everyone to start typing their response in the chat box, but—</a:t>
            </a:r>
            <a:r>
              <a:rPr lang="en-US" b="1" dirty="0"/>
              <a:t>don’t hit enter yet!</a:t>
            </a:r>
          </a:p>
          <a:p>
            <a:br>
              <a:rPr lang="en-US" dirty="0"/>
            </a:br>
            <a:r>
              <a:rPr lang="en-US" dirty="0"/>
              <a:t>You’ll have about 1–2 minutes to type. When I say 'Send!' everyone will hit enter at once, and we’ll see the chat fill up like a waterfall. This lets us gather everyone’s input at the same time without influencing each other’s answers. </a:t>
            </a:r>
          </a:p>
          <a:p>
            <a:endParaRPr lang="en-US" dirty="0"/>
          </a:p>
          <a:p>
            <a:r>
              <a:rPr lang="en-US" dirty="0"/>
              <a:t>Love seeing all these ideas! Let's take a moment to scan through what everyone shared. These are great real-life strategies we can all learn from. If you saw something you want to try, jot it down—or if something surprised you, let us know in the chat.</a:t>
            </a:r>
          </a:p>
          <a:p>
            <a:endParaRPr lang="en-US" dirty="0"/>
          </a:p>
          <a:p>
            <a:r>
              <a:rPr lang="en-US" dirty="0"/>
              <a:t>[Optional follow-up if time allows: “Anyone want to unmute and expand on your comment?”]</a:t>
            </a:r>
          </a:p>
        </p:txBody>
      </p:sp>
      <p:sp>
        <p:nvSpPr>
          <p:cNvPr id="4" name="Slide Number Placeholder 3"/>
          <p:cNvSpPr>
            <a:spLocks noGrp="1"/>
          </p:cNvSpPr>
          <p:nvPr>
            <p:ph type="sldNum" sz="quarter" idx="5"/>
          </p:nvPr>
        </p:nvSpPr>
        <p:spPr/>
        <p:txBody>
          <a:bodyPr/>
          <a:lstStyle/>
          <a:p>
            <a:fld id="{E839966F-DF03-C541-8CA6-08220F08542C}" type="slidenum">
              <a:rPr lang="en-US" smtClean="0"/>
              <a:t>42</a:t>
            </a:fld>
            <a:endParaRPr lang="en-US"/>
          </a:p>
        </p:txBody>
      </p:sp>
    </p:spTree>
    <p:extLst>
      <p:ext uri="{BB962C8B-B14F-4D97-AF65-F5344CB8AC3E}">
        <p14:creationId xmlns:p14="http://schemas.microsoft.com/office/powerpoint/2010/main" val="3895280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Great strategies! Here's my emergency protocol when running behind: Skip examples, not concepts. Cut the stories, keep the core learning. Use a 'parking lot' for complex questions. Address it directly: 'We have 10 minutes left, let's focus on the most important part.' Offer individual consultations: 'If I rushed anyone, I'm happy to chat individually.'</a:t>
            </a:r>
          </a:p>
        </p:txBody>
      </p:sp>
      <p:sp>
        <p:nvSpPr>
          <p:cNvPr id="4" name="Slide Number Placeholder 3"/>
          <p:cNvSpPr>
            <a:spLocks noGrp="1"/>
          </p:cNvSpPr>
          <p:nvPr>
            <p:ph type="sldNum" sz="quarter" idx="5"/>
          </p:nvPr>
        </p:nvSpPr>
        <p:spPr/>
        <p:txBody>
          <a:bodyPr/>
          <a:lstStyle/>
          <a:p>
            <a:fld id="{E839966F-DF03-C541-8CA6-08220F08542C}" type="slidenum">
              <a:rPr lang="en-US" smtClean="0"/>
              <a:t>43</a:t>
            </a:fld>
            <a:endParaRPr lang="en-US"/>
          </a:p>
        </p:txBody>
      </p:sp>
    </p:spTree>
    <p:extLst>
      <p:ext uri="{BB962C8B-B14F-4D97-AF65-F5344CB8AC3E}">
        <p14:creationId xmlns:p14="http://schemas.microsoft.com/office/powerpoint/2010/main" val="2499384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But what if you have too much time? Open Q&amp;A early: 'Let's tackle your real research questions.' Build in flexibility with bonus material you can add or skip. And be okay with ending early: 'I'll give you back these 15 minutes to try out what we've covered.</a:t>
            </a:r>
          </a:p>
        </p:txBody>
      </p:sp>
      <p:sp>
        <p:nvSpPr>
          <p:cNvPr id="4" name="Slide Number Placeholder 3"/>
          <p:cNvSpPr>
            <a:spLocks noGrp="1"/>
          </p:cNvSpPr>
          <p:nvPr>
            <p:ph type="sldNum" sz="quarter" idx="5"/>
          </p:nvPr>
        </p:nvSpPr>
        <p:spPr/>
        <p:txBody>
          <a:bodyPr/>
          <a:lstStyle/>
          <a:p>
            <a:fld id="{E839966F-DF03-C541-8CA6-08220F08542C}" type="slidenum">
              <a:rPr lang="en-US" smtClean="0"/>
              <a:t>44</a:t>
            </a:fld>
            <a:endParaRPr lang="en-US"/>
          </a:p>
        </p:txBody>
      </p:sp>
    </p:spTree>
    <p:extLst>
      <p:ext uri="{BB962C8B-B14F-4D97-AF65-F5344CB8AC3E}">
        <p14:creationId xmlns:p14="http://schemas.microsoft.com/office/powerpoint/2010/main" val="4018184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let's talk about every presenter's nightmare—the glazed-eye epidemic. </a:t>
            </a:r>
          </a:p>
          <a:p>
            <a:endParaRPr lang="en-US" dirty="0"/>
          </a:p>
          <a:p>
            <a:r>
              <a:rPr lang="en-US" b="0" dirty="0"/>
              <a:t>A librarian was midway through her 'Citation Management Mastery' session for graduate students when she noticed the warning signs. First, someone in the front row started checking their phone. Then another student began responding to emails. By the 20-minute mark, half the room was mentally checked out.</a:t>
            </a:r>
          </a:p>
          <a:p>
            <a:endParaRPr lang="en-US" b="0" dirty="0"/>
          </a:p>
          <a:p>
            <a:r>
              <a:rPr lang="en-US" b="0" dirty="0"/>
              <a:t>She pressed on with her carefully prepared slides about Zotero features, but the energy was draining from the room like air from a punctured balloon. Determined to get through her material, she kept talking about citation styles and folder organization while the audience disappeared into their devices. 'And here's how you create subgroups,' she said to a room where only three people were still looking at the screen.</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45</a:t>
            </a:fld>
            <a:endParaRPr lang="en-US"/>
          </a:p>
        </p:txBody>
      </p:sp>
    </p:spTree>
    <p:extLst>
      <p:ext uri="{BB962C8B-B14F-4D97-AF65-F5344CB8AC3E}">
        <p14:creationId xmlns:p14="http://schemas.microsoft.com/office/powerpoint/2010/main" val="918616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b="0" dirty="0"/>
              <a:t>When she asked, 'Any questions about automatic citation generation?' the silence was deafening. Not because they understood everything, but because they'd mentally left the building. </a:t>
            </a:r>
          </a:p>
          <a:p>
            <a:r>
              <a:rPr lang="en-US" b="0" dirty="0"/>
              <a:t>She finished her presentation to a room full of physical bodies but absent minds. She'd delivered technically accurate content about a useful tool but failed to create any genuine connection or engagement. Her expertise was solid, but her audience was lost.</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46</a:t>
            </a:fld>
            <a:endParaRPr lang="en-US"/>
          </a:p>
        </p:txBody>
      </p:sp>
    </p:spTree>
    <p:extLst>
      <p:ext uri="{BB962C8B-B14F-4D97-AF65-F5344CB8AC3E}">
        <p14:creationId xmlns:p14="http://schemas.microsoft.com/office/powerpoint/2010/main" val="2409990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t>
            </a:r>
          </a:p>
          <a:p>
            <a:r>
              <a:rPr lang="en-US" dirty="0" err="1"/>
              <a:t>Chatterfall</a:t>
            </a:r>
            <a:r>
              <a:rPr lang="en-US" dirty="0"/>
              <a:t> time! What has a presenter done that immediately re-engaged you when you were zoning out?"</a:t>
            </a:r>
          </a:p>
        </p:txBody>
      </p:sp>
      <p:sp>
        <p:nvSpPr>
          <p:cNvPr id="4" name="Slide Number Placeholder 3"/>
          <p:cNvSpPr>
            <a:spLocks noGrp="1"/>
          </p:cNvSpPr>
          <p:nvPr>
            <p:ph type="sldNum" sz="quarter" idx="5"/>
          </p:nvPr>
        </p:nvSpPr>
        <p:spPr/>
        <p:txBody>
          <a:bodyPr/>
          <a:lstStyle/>
          <a:p>
            <a:fld id="{E839966F-DF03-C541-8CA6-08220F08542C}" type="slidenum">
              <a:rPr lang="en-US" smtClean="0"/>
              <a:t>47</a:t>
            </a:fld>
            <a:endParaRPr lang="en-US"/>
          </a:p>
        </p:txBody>
      </p:sp>
    </p:spTree>
    <p:extLst>
      <p:ext uri="{BB962C8B-B14F-4D97-AF65-F5344CB8AC3E}">
        <p14:creationId xmlns:p14="http://schemas.microsoft.com/office/powerpoint/2010/main" val="4016760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err="1"/>
              <a:t>hese</a:t>
            </a:r>
            <a:r>
              <a:rPr lang="en-US" dirty="0"/>
              <a:t> responses show you understand re-engagement! The solution is periodic engagement. Here are specific techniques: Chat responses: 'Type 1 if you've published, 2 if working on first paper.' Zoom reactions for quick polls. Fist-to-five confidence checks. </a:t>
            </a:r>
            <a:r>
              <a:rPr lang="en-US" dirty="0" err="1"/>
              <a:t>Chatterfall</a:t>
            </a:r>
            <a:r>
              <a:rPr lang="en-US" dirty="0"/>
              <a:t> for deeper sharing. Strategic name use: 'James just said X, who can add to that?' Choose your adventure: 'Which database should we explore first?'"</a:t>
            </a:r>
          </a:p>
        </p:txBody>
      </p:sp>
      <p:sp>
        <p:nvSpPr>
          <p:cNvPr id="4" name="Slide Number Placeholder 3"/>
          <p:cNvSpPr>
            <a:spLocks noGrp="1"/>
          </p:cNvSpPr>
          <p:nvPr>
            <p:ph type="sldNum" sz="quarter" idx="5"/>
          </p:nvPr>
        </p:nvSpPr>
        <p:spPr/>
        <p:txBody>
          <a:bodyPr/>
          <a:lstStyle/>
          <a:p>
            <a:fld id="{E839966F-DF03-C541-8CA6-08220F08542C}" type="slidenum">
              <a:rPr lang="en-US" smtClean="0"/>
              <a:t>48</a:t>
            </a:fld>
            <a:endParaRPr lang="en-US"/>
          </a:p>
        </p:txBody>
      </p:sp>
    </p:spTree>
    <p:extLst>
      <p:ext uri="{BB962C8B-B14F-4D97-AF65-F5344CB8AC3E}">
        <p14:creationId xmlns:p14="http://schemas.microsoft.com/office/powerpoint/2010/main" val="2193016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Two critical reminders: First, try not to talk for more than 7-10 minutes without interaction. Build in polls, questions, or activities regularly. Second, use gallery view in Zoom—it's much easier to see who wants to speak. And always do micro-summaries: 'So far we've covered three types of peer review. Now let's talk about what happens after acceptance.</a:t>
            </a:r>
          </a:p>
        </p:txBody>
      </p:sp>
      <p:sp>
        <p:nvSpPr>
          <p:cNvPr id="4" name="Slide Number Placeholder 3"/>
          <p:cNvSpPr>
            <a:spLocks noGrp="1"/>
          </p:cNvSpPr>
          <p:nvPr>
            <p:ph type="sldNum" sz="quarter" idx="5"/>
          </p:nvPr>
        </p:nvSpPr>
        <p:spPr/>
        <p:txBody>
          <a:bodyPr/>
          <a:lstStyle/>
          <a:p>
            <a:fld id="{E839966F-DF03-C541-8CA6-08220F08542C}" type="slidenum">
              <a:rPr lang="en-US" smtClean="0"/>
              <a:t>49</a:t>
            </a:fld>
            <a:endParaRPr lang="en-US"/>
          </a:p>
        </p:txBody>
      </p:sp>
    </p:spTree>
    <p:extLst>
      <p:ext uri="{BB962C8B-B14F-4D97-AF65-F5344CB8AC3E}">
        <p14:creationId xmlns:p14="http://schemas.microsoft.com/office/powerpoint/2010/main" val="315282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Last check-in - and this is the big one - what's your biggest presentation challenge? Use Zoom's raise hand feature when I read the option that fits you best.</a:t>
            </a:r>
          </a:p>
          <a:p>
            <a:endParaRPr lang="en-US" dirty="0"/>
          </a:p>
          <a:p>
            <a:r>
              <a:rPr lang="en-US" dirty="0"/>
              <a:t>A – Knowing what content to include</a:t>
            </a:r>
            <a:br>
              <a:rPr lang="en-US" dirty="0"/>
            </a:br>
            <a:r>
              <a:rPr lang="en-US" dirty="0"/>
              <a:t>B – Making slides that are visually appealing</a:t>
            </a:r>
            <a:br>
              <a:rPr lang="en-US" dirty="0"/>
            </a:br>
            <a:r>
              <a:rPr lang="en-US" dirty="0"/>
              <a:t>C – Actually delivering without being too nervous</a:t>
            </a:r>
            <a:br>
              <a:rPr lang="en-US" dirty="0"/>
            </a:br>
            <a:r>
              <a:rPr lang="en-US" dirty="0"/>
              <a:t>D – Keeping people engaged</a:t>
            </a:r>
            <a:br>
              <a:rPr lang="en-US" dirty="0"/>
            </a:br>
            <a:r>
              <a:rPr lang="en-US" dirty="0"/>
              <a:t>E – None of these – type yours in the chat</a:t>
            </a:r>
            <a:br>
              <a:rPr lang="en-US" dirty="0"/>
            </a:br>
            <a:r>
              <a:rPr lang="en-US" dirty="0"/>
              <a:t>F – All of the above – send help!</a:t>
            </a:r>
          </a:p>
          <a:p>
            <a:endParaRPr lang="en-US" dirty="0"/>
          </a:p>
          <a:p>
            <a:r>
              <a:rPr lang="en-US" dirty="0"/>
              <a:t>Thank you! This gives me a great sense of where we should spend more time today, and spoiler alert: we’ll be tackling every single one of these together.”</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5</a:t>
            </a:fld>
            <a:endParaRPr lang="en-US"/>
          </a:p>
        </p:txBody>
      </p:sp>
    </p:spTree>
    <p:extLst>
      <p:ext uri="{BB962C8B-B14F-4D97-AF65-F5344CB8AC3E}">
        <p14:creationId xmlns:p14="http://schemas.microsoft.com/office/powerpoint/2010/main" val="620345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For engagement tools: Use </a:t>
            </a:r>
            <a:r>
              <a:rPr lang="en-US" dirty="0" err="1"/>
              <a:t>Mentimeter</a:t>
            </a:r>
            <a:r>
              <a:rPr lang="en-US" dirty="0"/>
              <a:t> for sophisticated professional presentations. Kahoot creates unforgettable high-energy learning. Native platform tools like Zoom polls maintain seamless flow. Remember, audience size matters—Kahoot and </a:t>
            </a:r>
            <a:r>
              <a:rPr lang="en-US" dirty="0" err="1"/>
              <a:t>Mentimeter</a:t>
            </a:r>
            <a:r>
              <a:rPr lang="en-US" dirty="0"/>
              <a:t> scale better for large groups.</a:t>
            </a:r>
          </a:p>
        </p:txBody>
      </p:sp>
      <p:sp>
        <p:nvSpPr>
          <p:cNvPr id="4" name="Slide Number Placeholder 3"/>
          <p:cNvSpPr>
            <a:spLocks noGrp="1"/>
          </p:cNvSpPr>
          <p:nvPr>
            <p:ph type="sldNum" sz="quarter" idx="5"/>
          </p:nvPr>
        </p:nvSpPr>
        <p:spPr/>
        <p:txBody>
          <a:bodyPr/>
          <a:lstStyle/>
          <a:p>
            <a:fld id="{E839966F-DF03-C541-8CA6-08220F08542C}" type="slidenum">
              <a:rPr lang="en-US" smtClean="0"/>
              <a:t>50</a:t>
            </a:fld>
            <a:endParaRPr lang="en-US"/>
          </a:p>
        </p:txBody>
      </p:sp>
    </p:spTree>
    <p:extLst>
      <p:ext uri="{BB962C8B-B14F-4D97-AF65-F5344CB8AC3E}">
        <p14:creationId xmlns:p14="http://schemas.microsoft.com/office/powerpoint/2010/main" val="2344617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dirty="0"/>
          </a:p>
          <a:p>
            <a:r>
              <a:rPr lang="en-US" dirty="0"/>
              <a:t>Something that separates good presenters from great ones—systematic feedback collection. You've put all this effort into crafting an impactful presentation, but how do you know if it actually worked. </a:t>
            </a:r>
          </a:p>
          <a:p>
            <a:endParaRPr lang="en-US"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Clarity Check:</a:t>
            </a:r>
            <a:r>
              <a:rPr kumimoji="0" lang="en-US" altLang="en-US" sz="1600" b="0" i="0" u="none" strike="noStrike" cap="none" normalizeH="0" baseline="0" dirty="0">
                <a:ln>
                  <a:noFill/>
                </a:ln>
                <a:solidFill>
                  <a:schemeClr val="tx1"/>
                </a:solidFill>
                <a:effectLst/>
              </a:rPr>
              <a:t> "Which concept from today's session was clearest to you? Which was most confusing?"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Relevance Test:</a:t>
            </a:r>
            <a:r>
              <a:rPr kumimoji="0" lang="en-US" altLang="en-US" sz="1600" b="0" i="0" u="none" strike="noStrike" cap="none" normalizeH="0" baseline="0" dirty="0">
                <a:ln>
                  <a:noFill/>
                </a:ln>
                <a:solidFill>
                  <a:schemeClr val="tx1"/>
                </a:solidFill>
                <a:effectLst/>
              </a:rPr>
              <a:t> "What from today's session will you use within the next month?"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Engagement Gauge:</a:t>
            </a:r>
            <a:r>
              <a:rPr kumimoji="0" lang="en-US" altLang="en-US" sz="1600" b="0" i="0" u="none" strike="noStrike" cap="none" normalizeH="0" baseline="0" dirty="0">
                <a:ln>
                  <a:noFill/>
                </a:ln>
                <a:solidFill>
                  <a:schemeClr val="tx1"/>
                </a:solidFill>
                <a:effectLst/>
              </a:rPr>
              <a:t> "What kept you most engaged during the presentation?"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Missing Pieces:</a:t>
            </a:r>
            <a:r>
              <a:rPr kumimoji="0" lang="en-US" altLang="en-US" sz="1600" b="0" i="0" u="none" strike="noStrike" cap="none" normalizeH="0" baseline="0" dirty="0">
                <a:ln>
                  <a:noFill/>
                </a:ln>
                <a:solidFill>
                  <a:schemeClr val="tx1"/>
                </a:solidFill>
                <a:effectLst/>
              </a:rPr>
              <a:t> "What question do you still have that wasn't addressed?"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rPr>
              <a:t>Format Feedback:</a:t>
            </a:r>
            <a:r>
              <a:rPr kumimoji="0" lang="en-US" altLang="en-US" sz="1600" b="0" i="0" u="none" strike="noStrike" cap="none" normalizeH="0" baseline="0" dirty="0">
                <a:ln>
                  <a:noFill/>
                </a:ln>
                <a:solidFill>
                  <a:schemeClr val="tx1"/>
                </a:solidFill>
                <a:effectLst/>
              </a:rPr>
              <a:t> "What would have made this session more useful for you?" </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51</a:t>
            </a:fld>
            <a:endParaRPr lang="en-US"/>
          </a:p>
        </p:txBody>
      </p:sp>
    </p:spTree>
    <p:extLst>
      <p:ext uri="{BB962C8B-B14F-4D97-AF65-F5344CB8AC3E}">
        <p14:creationId xmlns:p14="http://schemas.microsoft.com/office/powerpoint/2010/main" val="5798677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ABA10-1C8E-8C5F-87E9-197FC2680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9C139-361E-81FA-8027-AA050DF15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25AE7-5029-FAC8-983F-EE50353D9CDB}"/>
              </a:ext>
            </a:extLst>
          </p:cNvPr>
          <p:cNvSpPr>
            <a:spLocks noGrp="1"/>
          </p:cNvSpPr>
          <p:nvPr>
            <p:ph type="body" idx="1"/>
          </p:nvPr>
        </p:nvSpPr>
        <p:spPr/>
        <p:txBody>
          <a:bodyPr/>
          <a:lstStyle/>
          <a:p>
            <a:r>
              <a:rPr lang="en-US" b="1" dirty="0"/>
              <a:t>Narrative: </a:t>
            </a:r>
          </a:p>
          <a:p>
            <a:endParaRPr lang="en-US" dirty="0"/>
          </a:p>
          <a:p>
            <a:pPr marL="285750" indent="-285750" defTabSz="914400" eaLnBrk="0" fontAlgn="base" hangingPunct="0">
              <a:spcBef>
                <a:spcPct val="0"/>
              </a:spcBef>
              <a:spcAft>
                <a:spcPct val="0"/>
              </a:spcAft>
              <a:buFont typeface="Arial" panose="020B0604020202020204" pitchFamily="34" charset="0"/>
              <a:buChar char="•"/>
            </a:pPr>
            <a:r>
              <a:rPr lang="en-US" sz="1600" dirty="0"/>
              <a:t>Send surveys within 24 hours while the session is fresh</a:t>
            </a:r>
          </a:p>
          <a:p>
            <a:pPr marL="285750" indent="-285750" defTabSz="914400" eaLnBrk="0" fontAlgn="base" hangingPunct="0">
              <a:spcBef>
                <a:spcPct val="0"/>
              </a:spcBef>
              <a:spcAft>
                <a:spcPct val="0"/>
              </a:spcAft>
              <a:buFont typeface="Arial" panose="020B0604020202020204" pitchFamily="34" charset="0"/>
              <a:buChar char="•"/>
            </a:pPr>
            <a:r>
              <a:rPr lang="en-US" sz="1600" dirty="0"/>
              <a:t>Keep surveys to 5 questions maximum, people won't complete long ones</a:t>
            </a:r>
          </a:p>
          <a:p>
            <a:pPr marL="285750" indent="-285750" defTabSz="914400" eaLnBrk="0" fontAlgn="base" hangingPunct="0">
              <a:spcBef>
                <a:spcPct val="0"/>
              </a:spcBef>
              <a:spcAft>
                <a:spcPct val="0"/>
              </a:spcAft>
              <a:buFont typeface="Arial" panose="020B0604020202020204" pitchFamily="34" charset="0"/>
              <a:buChar char="•"/>
            </a:pPr>
            <a:r>
              <a:rPr lang="en-US" sz="1600" dirty="0"/>
              <a:t>Use a mix of multiple choice and one open-ended question</a:t>
            </a:r>
          </a:p>
          <a:p>
            <a:pPr marL="285750" indent="-285750" defTabSz="914400" eaLnBrk="0" fontAlgn="base" hangingPunct="0">
              <a:spcBef>
                <a:spcPct val="0"/>
              </a:spcBef>
              <a:spcAft>
                <a:spcPct val="0"/>
              </a:spcAft>
              <a:buFont typeface="Arial" panose="020B0604020202020204" pitchFamily="34" charset="0"/>
              <a:buChar char="•"/>
            </a:pPr>
            <a:r>
              <a:rPr lang="en-US" sz="1600" dirty="0"/>
              <a:t>Consider using tools like Google Forms, SurveyMonkey, or even simple Zoom polls for immediate feedback</a:t>
            </a:r>
          </a:p>
          <a:p>
            <a:pPr marL="285750" indent="-285750" defTabSz="914400" eaLnBrk="0" fontAlgn="base" hangingPunct="0">
              <a:spcBef>
                <a:spcPct val="0"/>
              </a:spcBef>
              <a:spcAft>
                <a:spcPct val="0"/>
              </a:spcAft>
              <a:buFont typeface="Arial" panose="020B0604020202020204" pitchFamily="34" charset="0"/>
              <a:buChar char="•"/>
            </a:pPr>
            <a:r>
              <a:rPr lang="en-US" sz="1600" dirty="0"/>
              <a:t>Follow up on patterns you notice, if 3+ people mention the same confusion, address it in your next session</a:t>
            </a:r>
          </a:p>
          <a:p>
            <a:endParaRPr lang="en-US" dirty="0"/>
          </a:p>
        </p:txBody>
      </p:sp>
      <p:sp>
        <p:nvSpPr>
          <p:cNvPr id="4" name="Slide Number Placeholder 3">
            <a:extLst>
              <a:ext uri="{FF2B5EF4-FFF2-40B4-BE49-F238E27FC236}">
                <a16:creationId xmlns:a16="http://schemas.microsoft.com/office/drawing/2014/main" id="{FEC8D1A3-6C05-E2E3-B998-F50B99B2856B}"/>
              </a:ext>
            </a:extLst>
          </p:cNvPr>
          <p:cNvSpPr>
            <a:spLocks noGrp="1"/>
          </p:cNvSpPr>
          <p:nvPr>
            <p:ph type="sldNum" sz="quarter" idx="5"/>
          </p:nvPr>
        </p:nvSpPr>
        <p:spPr/>
        <p:txBody>
          <a:bodyPr/>
          <a:lstStyle/>
          <a:p>
            <a:fld id="{E839966F-DF03-C541-8CA6-08220F08542C}" type="slidenum">
              <a:rPr lang="en-US" smtClean="0"/>
              <a:t>52</a:t>
            </a:fld>
            <a:endParaRPr lang="en-US"/>
          </a:p>
        </p:txBody>
      </p:sp>
    </p:spTree>
    <p:extLst>
      <p:ext uri="{BB962C8B-B14F-4D97-AF65-F5344CB8AC3E}">
        <p14:creationId xmlns:p14="http://schemas.microsoft.com/office/powerpoint/2010/main" val="2703618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timing for a break! We've covered the foundational elements—understanding your audience and structuring your content with narrative power. We also focused on the energy and engagement that brings these frameworks to life. When we come back, we will jump into Design Principles that Work. See you in 10!</a:t>
            </a:r>
          </a:p>
        </p:txBody>
      </p:sp>
      <p:sp>
        <p:nvSpPr>
          <p:cNvPr id="4" name="Slide Number Placeholder 3"/>
          <p:cNvSpPr>
            <a:spLocks noGrp="1"/>
          </p:cNvSpPr>
          <p:nvPr>
            <p:ph type="sldNum" sz="quarter" idx="5"/>
          </p:nvPr>
        </p:nvSpPr>
        <p:spPr/>
        <p:txBody>
          <a:bodyPr/>
          <a:lstStyle/>
          <a:p>
            <a:fld id="{E839966F-DF03-C541-8CA6-08220F08542C}" type="slidenum">
              <a:rPr lang="en-US" smtClean="0"/>
              <a:t>53</a:t>
            </a:fld>
            <a:endParaRPr lang="en-US"/>
          </a:p>
        </p:txBody>
      </p:sp>
    </p:spTree>
    <p:extLst>
      <p:ext uri="{BB962C8B-B14F-4D97-AF65-F5344CB8AC3E}">
        <p14:creationId xmlns:p14="http://schemas.microsoft.com/office/powerpoint/2010/main" val="787708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we're moving from content and engagement to the visual elements that support your message. Edward Tufte said, 'Clutter and confusion are failures of design, not attributes of information.' We're going to learn how to make your slides work with you, not against you.</a:t>
            </a:r>
          </a:p>
        </p:txBody>
      </p:sp>
      <p:sp>
        <p:nvSpPr>
          <p:cNvPr id="4" name="Slide Number Placeholder 3"/>
          <p:cNvSpPr>
            <a:spLocks noGrp="1"/>
          </p:cNvSpPr>
          <p:nvPr>
            <p:ph type="sldNum" sz="quarter" idx="5"/>
          </p:nvPr>
        </p:nvSpPr>
        <p:spPr/>
        <p:txBody>
          <a:bodyPr/>
          <a:lstStyle/>
          <a:p>
            <a:fld id="{E839966F-DF03-C541-8CA6-08220F08542C}" type="slidenum">
              <a:rPr lang="en-US" smtClean="0"/>
              <a:t>54</a:t>
            </a:fld>
            <a:endParaRPr lang="en-US"/>
          </a:p>
        </p:txBody>
      </p:sp>
    </p:spTree>
    <p:extLst>
      <p:ext uri="{BB962C8B-B14F-4D97-AF65-F5344CB8AC3E}">
        <p14:creationId xmlns:p14="http://schemas.microsoft.com/office/powerpoint/2010/main" val="3277950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But before we dive into designing your slides, let's explore how we got here by examining the evolution of presentations styles over five decades. By understanding how presentation styles have evolved, and why certain approaches became outdated, you'll develop better instincts for creating slides that look current, professional, and effective.</a:t>
            </a:r>
          </a:p>
          <a:p>
            <a:endParaRPr lang="en-US" b="1" dirty="0"/>
          </a:p>
          <a:p>
            <a:r>
              <a:rPr lang="en-US" dirty="0"/>
              <a:t>The 1990s kept it simple: slides were basically speaker notes with major headers only. The real content was in printed handouts, and presentations relied heavily on the speaker's verbal delivery. Limited technology and high printing costs drove this minimalist approach, but it forced presenters to actually present rather than read from slides.</a:t>
            </a:r>
          </a:p>
        </p:txBody>
      </p:sp>
      <p:sp>
        <p:nvSpPr>
          <p:cNvPr id="4" name="Slide Number Placeholder 3"/>
          <p:cNvSpPr>
            <a:spLocks noGrp="1"/>
          </p:cNvSpPr>
          <p:nvPr>
            <p:ph type="sldNum" sz="quarter" idx="5"/>
          </p:nvPr>
        </p:nvSpPr>
        <p:spPr/>
        <p:txBody>
          <a:bodyPr/>
          <a:lstStyle/>
          <a:p>
            <a:fld id="{E839966F-DF03-C541-8CA6-08220F08542C}" type="slidenum">
              <a:rPr lang="en-US" smtClean="0"/>
              <a:t>55</a:t>
            </a:fld>
            <a:endParaRPr lang="en-US"/>
          </a:p>
        </p:txBody>
      </p:sp>
    </p:spTree>
    <p:extLst>
      <p:ext uri="{BB962C8B-B14F-4D97-AF65-F5344CB8AC3E}">
        <p14:creationId xmlns:p14="http://schemas.microsoft.com/office/powerpoint/2010/main" val="1081959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PowerPoint arrived and we went overboard! Suddenly every piece of information went onto slides, bullet points everywhere, tiny fonts, reading word-for-word from the screen. We thought 'comprehensive equals good' and that technology meant we should cram everything onto slides. Spoiler alert: audiences hated it, and 'death by PowerPoint' became a real thing.</a:t>
            </a:r>
          </a:p>
        </p:txBody>
      </p:sp>
      <p:sp>
        <p:nvSpPr>
          <p:cNvPr id="4" name="Slide Number Placeholder 3"/>
          <p:cNvSpPr>
            <a:spLocks noGrp="1"/>
          </p:cNvSpPr>
          <p:nvPr>
            <p:ph type="sldNum" sz="quarter" idx="5"/>
          </p:nvPr>
        </p:nvSpPr>
        <p:spPr/>
        <p:txBody>
          <a:bodyPr/>
          <a:lstStyle/>
          <a:p>
            <a:fld id="{E839966F-DF03-C541-8CA6-08220F08542C}" type="slidenum">
              <a:rPr lang="en-US" smtClean="0"/>
              <a:t>56</a:t>
            </a:fld>
            <a:endParaRPr lang="en-US"/>
          </a:p>
        </p:txBody>
      </p:sp>
    </p:spTree>
    <p:extLst>
      <p:ext uri="{BB962C8B-B14F-4D97-AF65-F5344CB8AC3E}">
        <p14:creationId xmlns:p14="http://schemas.microsoft.com/office/powerpoint/2010/main" val="16823104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 mid-2000s were PowerPoint's teenage years, we discovered animations, clip art, and fancy templates and went completely overboard. Text spiraled in from all directions, every slide had swooshing graphics, and clip art was the answer to everything. We confused 'looks cool' with 'communicates well' and learned that just because you CAN make text bounce doesn't mean you SHOULD.</a:t>
            </a:r>
          </a:p>
        </p:txBody>
      </p:sp>
      <p:sp>
        <p:nvSpPr>
          <p:cNvPr id="4" name="Slide Number Placeholder 3"/>
          <p:cNvSpPr>
            <a:spLocks noGrp="1"/>
          </p:cNvSpPr>
          <p:nvPr>
            <p:ph type="sldNum" sz="quarter" idx="5"/>
          </p:nvPr>
        </p:nvSpPr>
        <p:spPr/>
        <p:txBody>
          <a:bodyPr/>
          <a:lstStyle/>
          <a:p>
            <a:fld id="{E839966F-DF03-C541-8CA6-08220F08542C}" type="slidenum">
              <a:rPr lang="en-US" smtClean="0"/>
              <a:t>57</a:t>
            </a:fld>
            <a:endParaRPr lang="en-US"/>
          </a:p>
        </p:txBody>
      </p:sp>
    </p:spTree>
    <p:extLst>
      <p:ext uri="{BB962C8B-B14F-4D97-AF65-F5344CB8AC3E}">
        <p14:creationId xmlns:p14="http://schemas.microsoft.com/office/powerpoint/2010/main" val="4226495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 2010s brought us the TED talk aesthetic, one stunning image per slide with minimal text overlay. Everything became clean, minimal, and story-focused. Social media and design thinking taught us that emotional connection mattered more than information density. Beautiful to look at, but often impossible to reference later when you couldn't remember what that gorgeous sunset photo was supposed to represent.</a:t>
            </a:r>
          </a:p>
        </p:txBody>
      </p:sp>
      <p:sp>
        <p:nvSpPr>
          <p:cNvPr id="4" name="Slide Number Placeholder 3"/>
          <p:cNvSpPr>
            <a:spLocks noGrp="1"/>
          </p:cNvSpPr>
          <p:nvPr>
            <p:ph type="sldNum" sz="quarter" idx="5"/>
          </p:nvPr>
        </p:nvSpPr>
        <p:spPr/>
        <p:txBody>
          <a:bodyPr/>
          <a:lstStyle/>
          <a:p>
            <a:fld id="{E839966F-DF03-C541-8CA6-08220F08542C}" type="slidenum">
              <a:rPr lang="en-US" smtClean="0"/>
              <a:t>58</a:t>
            </a:fld>
            <a:endParaRPr lang="en-US"/>
          </a:p>
        </p:txBody>
      </p:sp>
    </p:spTree>
    <p:extLst>
      <p:ext uri="{BB962C8B-B14F-4D97-AF65-F5344CB8AC3E}">
        <p14:creationId xmlns:p14="http://schemas.microsoft.com/office/powerpoint/2010/main" val="2750512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COVID-19 flipped everything upside down. Suddenly presentations had to work on Zoom AND in person, on big screens AND tiny phones, for focused audiences AND people juggling kids at home. We rediscovered the need for clear, scannable slides with interactive elements and accessible design. The 2010s minimalism was beautiful, but it couldn't survive the reality of hybrid work.</a:t>
            </a:r>
          </a:p>
        </p:txBody>
      </p:sp>
      <p:sp>
        <p:nvSpPr>
          <p:cNvPr id="4" name="Slide Number Placeholder 3"/>
          <p:cNvSpPr>
            <a:spLocks noGrp="1"/>
          </p:cNvSpPr>
          <p:nvPr>
            <p:ph type="sldNum" sz="quarter" idx="5"/>
          </p:nvPr>
        </p:nvSpPr>
        <p:spPr/>
        <p:txBody>
          <a:bodyPr/>
          <a:lstStyle/>
          <a:p>
            <a:fld id="{E839966F-DF03-C541-8CA6-08220F08542C}" type="slidenum">
              <a:rPr lang="en-US" smtClean="0"/>
              <a:t>59</a:t>
            </a:fld>
            <a:endParaRPr lang="en-US"/>
          </a:p>
        </p:txBody>
      </p:sp>
    </p:spTree>
    <p:extLst>
      <p:ext uri="{BB962C8B-B14F-4D97-AF65-F5344CB8AC3E}">
        <p14:creationId xmlns:p14="http://schemas.microsoft.com/office/powerpoint/2010/main" val="117911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Great! Now let's get organized for some interactive work.</a:t>
            </a:r>
          </a:p>
          <a:p>
            <a:endParaRPr lang="en-US" dirty="0"/>
          </a:p>
          <a:p>
            <a:r>
              <a:rPr lang="en-US" dirty="0"/>
              <a:t>Please take a moment to </a:t>
            </a:r>
            <a:r>
              <a:rPr lang="en-US" b="1" dirty="0"/>
              <a:t>rename yourself in Zoom</a:t>
            </a:r>
            <a:r>
              <a:rPr lang="en-US" dirty="0"/>
              <a:t> by adding a </a:t>
            </a:r>
            <a:r>
              <a:rPr lang="en-US" b="1" dirty="0"/>
              <a:t>color after your name</a:t>
            </a:r>
            <a:r>
              <a:rPr lang="en-US" dirty="0"/>
              <a:t>. You’ll find the instructions right here on the slide, but I’ll walk you through it:</a:t>
            </a:r>
          </a:p>
          <a:p>
            <a:endParaRPr lang="en-US" dirty="0"/>
          </a:p>
          <a:p>
            <a:r>
              <a:rPr lang="en-US" dirty="0"/>
              <a:t>Hover over your video tile or find your name in the Participants list.</a:t>
            </a:r>
          </a:p>
          <a:p>
            <a:r>
              <a:rPr lang="en-US" dirty="0"/>
              <a:t>Click the </a:t>
            </a:r>
            <a:r>
              <a:rPr lang="en-US" b="1" dirty="0"/>
              <a:t>‘More’</a:t>
            </a:r>
            <a:r>
              <a:rPr lang="en-US" dirty="0"/>
              <a:t> button (three dots) next to your name.</a:t>
            </a:r>
          </a:p>
          <a:p>
            <a:r>
              <a:rPr lang="en-US" dirty="0"/>
              <a:t>Select </a:t>
            </a:r>
            <a:r>
              <a:rPr lang="en-US" b="1" dirty="0"/>
              <a:t>‘Rename.’</a:t>
            </a:r>
            <a:endParaRPr lang="en-US" dirty="0"/>
          </a:p>
          <a:p>
            <a:r>
              <a:rPr lang="en-US" dirty="0"/>
              <a:t>Add the color based on your first name, after your name. For example: </a:t>
            </a:r>
            <a:r>
              <a:rPr lang="en-US" i="1" dirty="0"/>
              <a:t>Karen Gutzman – Purple</a:t>
            </a:r>
            <a:endParaRPr lang="en-US" dirty="0"/>
          </a:p>
          <a:p>
            <a:endParaRPr lang="en-US" dirty="0"/>
          </a:p>
          <a:p>
            <a:r>
              <a:rPr lang="en-US" dirty="0"/>
              <a:t>I’ll give everyone about 30 seconds to do that now. Let me know if you run into any issues!</a:t>
            </a:r>
          </a:p>
          <a:p>
            <a:endParaRPr lang="en-US" dirty="0"/>
          </a:p>
          <a:p>
            <a:r>
              <a:rPr lang="en-US" dirty="0"/>
              <a:t>This will make our group work much smoother later on.</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6</a:t>
            </a:fld>
            <a:endParaRPr lang="en-US"/>
          </a:p>
        </p:txBody>
      </p:sp>
    </p:spTree>
    <p:extLst>
      <p:ext uri="{BB962C8B-B14F-4D97-AF65-F5344CB8AC3E}">
        <p14:creationId xmlns:p14="http://schemas.microsoft.com/office/powerpoint/2010/main" val="30604408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0F17E-8200-EAD4-92B0-3C7DB674E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FEE36-AAAE-3CBC-5F4F-28E934676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E23BC-FED8-B2EB-5638-B9B47958071C}"/>
              </a:ext>
            </a:extLst>
          </p:cNvPr>
          <p:cNvSpPr>
            <a:spLocks noGrp="1"/>
          </p:cNvSpPr>
          <p:nvPr>
            <p:ph type="body" idx="1"/>
          </p:nvPr>
        </p:nvSpPr>
        <p:spPr/>
        <p:txBody>
          <a:bodyPr/>
          <a:lstStyle/>
          <a:p>
            <a:r>
              <a:rPr lang="en-US" b="1" dirty="0"/>
              <a:t>Narrative: </a:t>
            </a:r>
          </a:p>
          <a:p>
            <a:r>
              <a:rPr lang="en-US" dirty="0"/>
              <a:t>We're now living in what I like to call the </a:t>
            </a:r>
            <a:r>
              <a:rPr lang="en-US" i="1" dirty="0"/>
              <a:t>Era of Intelligent Design, </a:t>
            </a:r>
            <a:r>
              <a:rPr lang="en-US" dirty="0"/>
              <a:t>where generative AI tools are fundamentally changing how we create presentations. These tools don’t just help you design, they help you think, write, and visualize ideas more efficiently than ever before. But the principles remain the same: great design serves the message and the audience.</a:t>
            </a:r>
          </a:p>
        </p:txBody>
      </p:sp>
      <p:sp>
        <p:nvSpPr>
          <p:cNvPr id="4" name="Slide Number Placeholder 3">
            <a:extLst>
              <a:ext uri="{FF2B5EF4-FFF2-40B4-BE49-F238E27FC236}">
                <a16:creationId xmlns:a16="http://schemas.microsoft.com/office/drawing/2014/main" id="{38127FF2-BD20-9900-B78D-0EB07E1CF7D0}"/>
              </a:ext>
            </a:extLst>
          </p:cNvPr>
          <p:cNvSpPr>
            <a:spLocks noGrp="1"/>
          </p:cNvSpPr>
          <p:nvPr>
            <p:ph type="sldNum" sz="quarter" idx="5"/>
          </p:nvPr>
        </p:nvSpPr>
        <p:spPr/>
        <p:txBody>
          <a:bodyPr/>
          <a:lstStyle/>
          <a:p>
            <a:fld id="{E839966F-DF03-C541-8CA6-08220F08542C}" type="slidenum">
              <a:rPr lang="en-US" smtClean="0"/>
              <a:t>60</a:t>
            </a:fld>
            <a:endParaRPr lang="en-US"/>
          </a:p>
        </p:txBody>
      </p:sp>
    </p:spTree>
    <p:extLst>
      <p:ext uri="{BB962C8B-B14F-4D97-AF65-F5344CB8AC3E}">
        <p14:creationId xmlns:p14="http://schemas.microsoft.com/office/powerpoint/2010/main" val="11753640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Here's how we'll tackle this: See It—I'll show you an example with design issues. Spot It—we'll identify what's not working and why. Fix It—we'll walk through a better version and the principle behind the fix. We're not here to judge, just to improve!</a:t>
            </a:r>
          </a:p>
        </p:txBody>
      </p:sp>
      <p:sp>
        <p:nvSpPr>
          <p:cNvPr id="4" name="Slide Number Placeholder 3"/>
          <p:cNvSpPr>
            <a:spLocks noGrp="1"/>
          </p:cNvSpPr>
          <p:nvPr>
            <p:ph type="sldNum" sz="quarter" idx="5"/>
          </p:nvPr>
        </p:nvSpPr>
        <p:spPr/>
        <p:txBody>
          <a:bodyPr/>
          <a:lstStyle/>
          <a:p>
            <a:fld id="{E839966F-DF03-C541-8CA6-08220F08542C}" type="slidenum">
              <a:rPr lang="en-US" smtClean="0"/>
              <a:t>61</a:t>
            </a:fld>
            <a:endParaRPr lang="en-US"/>
          </a:p>
        </p:txBody>
      </p:sp>
    </p:spTree>
    <p:extLst>
      <p:ext uri="{BB962C8B-B14F-4D97-AF65-F5344CB8AC3E}">
        <p14:creationId xmlns:p14="http://schemas.microsoft.com/office/powerpoint/2010/main" val="200661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62</a:t>
            </a:fld>
            <a:endParaRPr lang="en-US"/>
          </a:p>
        </p:txBody>
      </p:sp>
    </p:spTree>
    <p:extLst>
      <p:ext uri="{BB962C8B-B14F-4D97-AF65-F5344CB8AC3E}">
        <p14:creationId xmlns:p14="http://schemas.microsoft.com/office/powerpoint/2010/main" val="215661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570F5-4B76-C7A6-8607-4600E2357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9C512-7703-B88A-6675-74431EA9A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014D4-F046-7BAF-2C12-D202CD1171E0}"/>
              </a:ext>
            </a:extLst>
          </p:cNvPr>
          <p:cNvSpPr>
            <a:spLocks noGrp="1"/>
          </p:cNvSpPr>
          <p:nvPr>
            <p:ph type="body" idx="1"/>
          </p:nvPr>
        </p:nvSpPr>
        <p:spPr/>
        <p:txBody>
          <a:bodyPr/>
          <a:lstStyle/>
          <a:p>
            <a:r>
              <a:rPr lang="en-US" b="1" dirty="0"/>
              <a:t>Narrative: </a:t>
            </a:r>
          </a:p>
          <a:p>
            <a:endParaRPr lang="en-US" b="1" dirty="0"/>
          </a:p>
          <a:p>
            <a:r>
              <a:rPr lang="en-US" dirty="0"/>
              <a:t>Pitfall number one: background overload. Look at this slide—the background image overwhelms the text, creates readability problems even with bold fonts and shadows, and forces the audience to focus on decoration instead of content. </a:t>
            </a:r>
          </a:p>
        </p:txBody>
      </p:sp>
      <p:sp>
        <p:nvSpPr>
          <p:cNvPr id="4" name="Slide Number Placeholder 3">
            <a:extLst>
              <a:ext uri="{FF2B5EF4-FFF2-40B4-BE49-F238E27FC236}">
                <a16:creationId xmlns:a16="http://schemas.microsoft.com/office/drawing/2014/main" id="{D14D1D73-B1DF-55C5-1726-03E64CC0788A}"/>
              </a:ext>
            </a:extLst>
          </p:cNvPr>
          <p:cNvSpPr>
            <a:spLocks noGrp="1"/>
          </p:cNvSpPr>
          <p:nvPr>
            <p:ph type="sldNum" sz="quarter" idx="5"/>
          </p:nvPr>
        </p:nvSpPr>
        <p:spPr/>
        <p:txBody>
          <a:bodyPr/>
          <a:lstStyle/>
          <a:p>
            <a:fld id="{E839966F-DF03-C541-8CA6-08220F08542C}" type="slidenum">
              <a:rPr lang="en-US" smtClean="0"/>
              <a:t>63</a:t>
            </a:fld>
            <a:endParaRPr lang="en-US"/>
          </a:p>
        </p:txBody>
      </p:sp>
    </p:spTree>
    <p:extLst>
      <p:ext uri="{BB962C8B-B14F-4D97-AF65-F5344CB8AC3E}">
        <p14:creationId xmlns:p14="http://schemas.microsoft.com/office/powerpoint/2010/main" val="2216078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6A449-DF2F-C7D3-800A-4B583B0E2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B39BF-4E88-547B-5D82-8ED939EA1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E772B-9C00-3B58-9361-533650CE622B}"/>
              </a:ext>
            </a:extLst>
          </p:cNvPr>
          <p:cNvSpPr>
            <a:spLocks noGrp="1"/>
          </p:cNvSpPr>
          <p:nvPr>
            <p:ph type="body" idx="1"/>
          </p:nvPr>
        </p:nvSpPr>
        <p:spPr/>
        <p:txBody>
          <a:bodyPr/>
          <a:lstStyle/>
          <a:p>
            <a:r>
              <a:rPr lang="en-US" b="1" dirty="0"/>
              <a:t>Narrative: </a:t>
            </a:r>
          </a:p>
          <a:p>
            <a:r>
              <a:rPr lang="en-US" dirty="0"/>
              <a:t>The fix? Choose simple backgrounds, make images secondary by blurring them heavily, use 20-50% transparency if you must use images.</a:t>
            </a:r>
          </a:p>
        </p:txBody>
      </p:sp>
      <p:sp>
        <p:nvSpPr>
          <p:cNvPr id="4" name="Slide Number Placeholder 3">
            <a:extLst>
              <a:ext uri="{FF2B5EF4-FFF2-40B4-BE49-F238E27FC236}">
                <a16:creationId xmlns:a16="http://schemas.microsoft.com/office/drawing/2014/main" id="{63A39728-2AEA-7E01-FA39-B76138E5C627}"/>
              </a:ext>
            </a:extLst>
          </p:cNvPr>
          <p:cNvSpPr>
            <a:spLocks noGrp="1"/>
          </p:cNvSpPr>
          <p:nvPr>
            <p:ph type="sldNum" sz="quarter" idx="5"/>
          </p:nvPr>
        </p:nvSpPr>
        <p:spPr/>
        <p:txBody>
          <a:bodyPr/>
          <a:lstStyle/>
          <a:p>
            <a:fld id="{E839966F-DF03-C541-8CA6-08220F08542C}" type="slidenum">
              <a:rPr lang="en-US" smtClean="0"/>
              <a:t>64</a:t>
            </a:fld>
            <a:endParaRPr lang="en-US"/>
          </a:p>
        </p:txBody>
      </p:sp>
    </p:spTree>
    <p:extLst>
      <p:ext uri="{BB962C8B-B14F-4D97-AF65-F5344CB8AC3E}">
        <p14:creationId xmlns:p14="http://schemas.microsoft.com/office/powerpoint/2010/main" val="1463082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p:txBody>
      </p:sp>
      <p:sp>
        <p:nvSpPr>
          <p:cNvPr id="4" name="Slide Number Placeholder 3"/>
          <p:cNvSpPr>
            <a:spLocks noGrp="1"/>
          </p:cNvSpPr>
          <p:nvPr>
            <p:ph type="sldNum" sz="quarter" idx="10"/>
          </p:nvPr>
        </p:nvSpPr>
        <p:spPr/>
        <p:txBody>
          <a:bodyPr/>
          <a:lstStyle/>
          <a:p>
            <a:fld id="{B4A55CF2-256D-44FD-9430-5B63A079CF51}" type="slidenum">
              <a:rPr lang="en-US" smtClean="0"/>
              <a:t>65</a:t>
            </a:fld>
            <a:endParaRPr lang="en-US" dirty="0"/>
          </a:p>
        </p:txBody>
      </p:sp>
    </p:spTree>
    <p:extLst>
      <p:ext uri="{BB962C8B-B14F-4D97-AF65-F5344CB8AC3E}">
        <p14:creationId xmlns:p14="http://schemas.microsoft.com/office/powerpoint/2010/main" val="10111391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66</a:t>
            </a:fld>
            <a:endParaRPr lang="en-US"/>
          </a:p>
        </p:txBody>
      </p:sp>
    </p:spTree>
    <p:extLst>
      <p:ext uri="{BB962C8B-B14F-4D97-AF65-F5344CB8AC3E}">
        <p14:creationId xmlns:p14="http://schemas.microsoft.com/office/powerpoint/2010/main" val="2161988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67</a:t>
            </a:fld>
            <a:endParaRPr lang="en-US"/>
          </a:p>
        </p:txBody>
      </p:sp>
    </p:spTree>
    <p:extLst>
      <p:ext uri="{BB962C8B-B14F-4D97-AF65-F5344CB8AC3E}">
        <p14:creationId xmlns:p14="http://schemas.microsoft.com/office/powerpoint/2010/main" val="2257078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b="1" dirty="0"/>
          </a:p>
          <a:p>
            <a:r>
              <a:rPr lang="en-US" dirty="0"/>
              <a:t>Pitfall two: layout chaos. Your eye doesn't know where to look first, competing arrows and emphasis styles fight for attention, inconsistent alignment creates visual confusion. </a:t>
            </a:r>
          </a:p>
        </p:txBody>
      </p:sp>
      <p:sp>
        <p:nvSpPr>
          <p:cNvPr id="4" name="Slide Number Placeholder 3"/>
          <p:cNvSpPr>
            <a:spLocks noGrp="1"/>
          </p:cNvSpPr>
          <p:nvPr>
            <p:ph type="sldNum" sz="quarter" idx="5"/>
          </p:nvPr>
        </p:nvSpPr>
        <p:spPr/>
        <p:txBody>
          <a:bodyPr/>
          <a:lstStyle/>
          <a:p>
            <a:fld id="{E839966F-DF03-C541-8CA6-08220F08542C}" type="slidenum">
              <a:rPr lang="en-US" smtClean="0"/>
              <a:t>68</a:t>
            </a:fld>
            <a:endParaRPr lang="en-US"/>
          </a:p>
        </p:txBody>
      </p:sp>
    </p:spTree>
    <p:extLst>
      <p:ext uri="{BB962C8B-B14F-4D97-AF65-F5344CB8AC3E}">
        <p14:creationId xmlns:p14="http://schemas.microsoft.com/office/powerpoint/2010/main" val="3553437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C46F-7115-20D0-3EE9-4DF57699E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54516-04F3-C078-2D51-790EE076A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BBAAD-30EC-1BAA-6DC6-4EB8574BC69B}"/>
              </a:ext>
            </a:extLst>
          </p:cNvPr>
          <p:cNvSpPr>
            <a:spLocks noGrp="1"/>
          </p:cNvSpPr>
          <p:nvPr>
            <p:ph type="body" idx="1"/>
          </p:nvPr>
        </p:nvSpPr>
        <p:spPr/>
        <p:txBody>
          <a:bodyPr/>
          <a:lstStyle/>
          <a:p>
            <a:r>
              <a:rPr lang="en-US" b="1" dirty="0"/>
              <a:t>Narrative: </a:t>
            </a:r>
          </a:p>
          <a:p>
            <a:r>
              <a:rPr lang="en-US" dirty="0"/>
              <a:t>The solution: establish a clear entry point, create visual hierarchy making important elements largest and boldest, align everything to a consistent grid</a:t>
            </a:r>
          </a:p>
        </p:txBody>
      </p:sp>
      <p:sp>
        <p:nvSpPr>
          <p:cNvPr id="4" name="Slide Number Placeholder 3">
            <a:extLst>
              <a:ext uri="{FF2B5EF4-FFF2-40B4-BE49-F238E27FC236}">
                <a16:creationId xmlns:a16="http://schemas.microsoft.com/office/drawing/2014/main" id="{38ED5B16-CEFA-BC1B-FE0B-1713C317AD6B}"/>
              </a:ext>
            </a:extLst>
          </p:cNvPr>
          <p:cNvSpPr>
            <a:spLocks noGrp="1"/>
          </p:cNvSpPr>
          <p:nvPr>
            <p:ph type="sldNum" sz="quarter" idx="5"/>
          </p:nvPr>
        </p:nvSpPr>
        <p:spPr/>
        <p:txBody>
          <a:bodyPr/>
          <a:lstStyle/>
          <a:p>
            <a:fld id="{E839966F-DF03-C541-8CA6-08220F08542C}" type="slidenum">
              <a:rPr lang="en-US" smtClean="0"/>
              <a:t>69</a:t>
            </a:fld>
            <a:endParaRPr lang="en-US"/>
          </a:p>
        </p:txBody>
      </p:sp>
    </p:spTree>
    <p:extLst>
      <p:ext uri="{BB962C8B-B14F-4D97-AF65-F5344CB8AC3E}">
        <p14:creationId xmlns:p14="http://schemas.microsoft.com/office/powerpoint/2010/main" val="13136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Now that we know each other, let's dive into the heart of great presentation. Here's the thing - most presentations fail not because of bad content, but because they don't consider what the audience actually needs. Everything we do today is going to be driven by one core principle: audience needs drives everything. </a:t>
            </a:r>
            <a:endParaRPr lang="en-US" b="1" dirty="0"/>
          </a:p>
        </p:txBody>
      </p:sp>
      <p:sp>
        <p:nvSpPr>
          <p:cNvPr id="4" name="Slide Number Placeholder 3"/>
          <p:cNvSpPr>
            <a:spLocks noGrp="1"/>
          </p:cNvSpPr>
          <p:nvPr>
            <p:ph type="sldNum" sz="quarter" idx="5"/>
          </p:nvPr>
        </p:nvSpPr>
        <p:spPr/>
        <p:txBody>
          <a:bodyPr/>
          <a:lstStyle/>
          <a:p>
            <a:fld id="{E839966F-DF03-C541-8CA6-08220F08542C}" type="slidenum">
              <a:rPr lang="en-US" smtClean="0"/>
              <a:t>7</a:t>
            </a:fld>
            <a:endParaRPr lang="en-US"/>
          </a:p>
        </p:txBody>
      </p:sp>
    </p:spTree>
    <p:extLst>
      <p:ext uri="{BB962C8B-B14F-4D97-AF65-F5344CB8AC3E}">
        <p14:creationId xmlns:p14="http://schemas.microsoft.com/office/powerpoint/2010/main" val="2478295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This template was inserted from Power-user, the productivity add-in for PowerPoint, Excel and Word.</a:t>
            </a:r>
          </a:p>
          <a:p>
            <a:r>
              <a:rPr lang="en-US"/>
              <a:t>Install Power-user to access thousands of templates, icons, maps, diagrams and charts with Power-user.</a:t>
            </a:r>
          </a:p>
          <a:p>
            <a:r>
              <a:rPr lang="en-US"/>
              <a:t>Visit </a:t>
            </a:r>
            <a:r>
              <a:rPr lang="en-US">
                <a:hlinkClick r:id="rId3"/>
              </a:rPr>
              <a:t>https://www.powerusersoftwares.com/</a:t>
            </a:r>
            <a:endParaRPr lang="en-US"/>
          </a:p>
          <a:p>
            <a:r>
              <a:rPr lang="en-US"/>
              <a:t>©Power-user SAS, terms of license: </a:t>
            </a:r>
            <a:r>
              <a:rPr lang="en-US">
                <a:hlinkClick r:id="rId4"/>
              </a:rPr>
              <a:t>https://www.powerusersoftwares.com/terms</a:t>
            </a:r>
            <a:endParaRPr lang="en-US" dirty="0"/>
          </a:p>
        </p:txBody>
      </p:sp>
      <p:sp>
        <p:nvSpPr>
          <p:cNvPr id="4" name="Espace réservé du numéro de diapositive 3"/>
          <p:cNvSpPr>
            <a:spLocks noGrp="1"/>
          </p:cNvSpPr>
          <p:nvPr>
            <p:ph type="sldNum" sz="quarter" idx="5"/>
          </p:nvPr>
        </p:nvSpPr>
        <p:spPr/>
        <p:txBody>
          <a:bodyPr/>
          <a:lstStyle/>
          <a:p>
            <a:fld id="{B4A55CF2-256D-44FD-9430-5B63A079CF51}" type="slidenum">
              <a:rPr lang="en-US" smtClean="0"/>
              <a:t>70</a:t>
            </a:fld>
            <a:endParaRPr lang="en-US" dirty="0"/>
          </a:p>
        </p:txBody>
      </p:sp>
    </p:spTree>
    <p:extLst>
      <p:ext uri="{BB962C8B-B14F-4D97-AF65-F5344CB8AC3E}">
        <p14:creationId xmlns:p14="http://schemas.microsoft.com/office/powerpoint/2010/main" val="38136226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b="1"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71</a:t>
            </a:fld>
            <a:endParaRPr lang="en-US" dirty="0"/>
          </a:p>
        </p:txBody>
      </p:sp>
    </p:spTree>
    <p:extLst>
      <p:ext uri="{BB962C8B-B14F-4D97-AF65-F5344CB8AC3E}">
        <p14:creationId xmlns:p14="http://schemas.microsoft.com/office/powerpoint/2010/main" val="11947606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72</a:t>
            </a:fld>
            <a:endParaRPr lang="en-US"/>
          </a:p>
        </p:txBody>
      </p:sp>
    </p:spTree>
    <p:extLst>
      <p:ext uri="{BB962C8B-B14F-4D97-AF65-F5344CB8AC3E}">
        <p14:creationId xmlns:p14="http://schemas.microsoft.com/office/powerpoint/2010/main" val="16708258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Pitfall three: no clear takeaway. Multiple competing messages on one slide leave attendees confused about next steps. </a:t>
            </a:r>
          </a:p>
        </p:txBody>
      </p:sp>
      <p:sp>
        <p:nvSpPr>
          <p:cNvPr id="4" name="Slide Number Placeholder 3"/>
          <p:cNvSpPr>
            <a:spLocks noGrp="1"/>
          </p:cNvSpPr>
          <p:nvPr>
            <p:ph type="sldNum" sz="quarter" idx="5"/>
          </p:nvPr>
        </p:nvSpPr>
        <p:spPr/>
        <p:txBody>
          <a:bodyPr/>
          <a:lstStyle/>
          <a:p>
            <a:fld id="{E839966F-DF03-C541-8CA6-08220F08542C}" type="slidenum">
              <a:rPr lang="en-US" smtClean="0"/>
              <a:t>73</a:t>
            </a:fld>
            <a:endParaRPr lang="en-US"/>
          </a:p>
        </p:txBody>
      </p:sp>
    </p:spTree>
    <p:extLst>
      <p:ext uri="{BB962C8B-B14F-4D97-AF65-F5344CB8AC3E}">
        <p14:creationId xmlns:p14="http://schemas.microsoft.com/office/powerpoint/2010/main" val="31959778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06E53-167E-3013-9961-E42C21BC0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434D4-7894-B1C2-47B7-743255244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0AA91-7774-1EA2-D02A-E54C23FAC8A5}"/>
              </a:ext>
            </a:extLst>
          </p:cNvPr>
          <p:cNvSpPr>
            <a:spLocks noGrp="1"/>
          </p:cNvSpPr>
          <p:nvPr>
            <p:ph type="body" idx="1"/>
          </p:nvPr>
        </p:nvSpPr>
        <p:spPr/>
        <p:txBody>
          <a:bodyPr/>
          <a:lstStyle/>
          <a:p>
            <a:r>
              <a:rPr lang="en-US" b="1" dirty="0"/>
              <a:t>Narrative: </a:t>
            </a:r>
          </a:p>
          <a:p>
            <a:r>
              <a:rPr lang="en-US" dirty="0"/>
              <a:t>Apply the 'So What?' test to every slide, create visual hierarchy to emphasize key points, include contact information for follow-up, end with 1-3 key takeaways or clear calls to action."</a:t>
            </a:r>
          </a:p>
        </p:txBody>
      </p:sp>
      <p:sp>
        <p:nvSpPr>
          <p:cNvPr id="4" name="Slide Number Placeholder 3">
            <a:extLst>
              <a:ext uri="{FF2B5EF4-FFF2-40B4-BE49-F238E27FC236}">
                <a16:creationId xmlns:a16="http://schemas.microsoft.com/office/drawing/2014/main" id="{703C7A95-F793-0287-9B8E-1F7F787DEAAB}"/>
              </a:ext>
            </a:extLst>
          </p:cNvPr>
          <p:cNvSpPr>
            <a:spLocks noGrp="1"/>
          </p:cNvSpPr>
          <p:nvPr>
            <p:ph type="sldNum" sz="quarter" idx="5"/>
          </p:nvPr>
        </p:nvSpPr>
        <p:spPr/>
        <p:txBody>
          <a:bodyPr/>
          <a:lstStyle/>
          <a:p>
            <a:fld id="{E839966F-DF03-C541-8CA6-08220F08542C}" type="slidenum">
              <a:rPr lang="en-US" smtClean="0"/>
              <a:t>74</a:t>
            </a:fld>
            <a:endParaRPr lang="en-US"/>
          </a:p>
        </p:txBody>
      </p:sp>
    </p:spTree>
    <p:extLst>
      <p:ext uri="{BB962C8B-B14F-4D97-AF65-F5344CB8AC3E}">
        <p14:creationId xmlns:p14="http://schemas.microsoft.com/office/powerpoint/2010/main" val="24105380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75</a:t>
            </a:fld>
            <a:endParaRPr lang="en-US"/>
          </a:p>
        </p:txBody>
      </p:sp>
    </p:spTree>
    <p:extLst>
      <p:ext uri="{BB962C8B-B14F-4D97-AF65-F5344CB8AC3E}">
        <p14:creationId xmlns:p14="http://schemas.microsoft.com/office/powerpoint/2010/main" val="2837395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76</a:t>
            </a:fld>
            <a:endParaRPr lang="en-US"/>
          </a:p>
        </p:txBody>
      </p:sp>
    </p:spTree>
    <p:extLst>
      <p:ext uri="{BB962C8B-B14F-4D97-AF65-F5344CB8AC3E}">
        <p14:creationId xmlns:p14="http://schemas.microsoft.com/office/powerpoint/2010/main" val="7364194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Pitfall four: font style overload. Mixing serif, sans serif, and italics creates visual chaos. Too many styles make everything look equally important—or equally unimportant. Script and novelty fonts are hard to read on screens.</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77</a:t>
            </a:fld>
            <a:endParaRPr lang="en-US"/>
          </a:p>
        </p:txBody>
      </p:sp>
    </p:spTree>
    <p:extLst>
      <p:ext uri="{BB962C8B-B14F-4D97-AF65-F5344CB8AC3E}">
        <p14:creationId xmlns:p14="http://schemas.microsoft.com/office/powerpoint/2010/main" val="24992503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6A95-6738-0717-726F-1827AA6EF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CEB75-F254-14E6-DA6C-764B1E3F5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BD68F-AC14-9C8B-5BF0-3A085AA9242E}"/>
              </a:ext>
            </a:extLst>
          </p:cNvPr>
          <p:cNvSpPr>
            <a:spLocks noGrp="1"/>
          </p:cNvSpPr>
          <p:nvPr>
            <p:ph type="body" idx="1"/>
          </p:nvPr>
        </p:nvSpPr>
        <p:spPr/>
        <p:txBody>
          <a:bodyPr/>
          <a:lstStyle/>
          <a:p>
            <a:r>
              <a:rPr lang="en-US" b="1" dirty="0"/>
              <a:t>Narrative:</a:t>
            </a:r>
          </a:p>
          <a:p>
            <a:r>
              <a:rPr lang="en-US" dirty="0"/>
              <a:t>Here are your font rules: Limit to 2-3 fonts maximum—one for headers, one for body text, optionally one for emphasis. Choose readable sans-serif fonts like Aptos, Arial, Calibri, or Helvetica. Size matters: 32-44 point for headings, 20-28 for body text, never below 18 point. Use emphasis wisely—bold for importance, italics for quotes. Sentence case is most readable; ALL CAPS feels like shouting.</a:t>
            </a:r>
            <a:endParaRPr lang="en-US" baseline="0" dirty="0"/>
          </a:p>
          <a:p>
            <a:endParaRPr lang="en-US" b="1" dirty="0"/>
          </a:p>
          <a:p>
            <a:r>
              <a:rPr lang="en-US" b="1" dirty="0"/>
              <a:t>Reference(s):</a:t>
            </a:r>
          </a:p>
          <a:p>
            <a:r>
              <a:rPr lang="en-US" dirty="0"/>
              <a:t>Designing Communications for a Poster Fair. 2005.</a:t>
            </a:r>
            <a:r>
              <a:rPr lang="en-US" baseline="0" dirty="0"/>
              <a:t> </a:t>
            </a:r>
            <a:r>
              <a:rPr lang="en-US" baseline="0" dirty="0" err="1"/>
              <a:t>PennState</a:t>
            </a:r>
            <a:r>
              <a:rPr lang="en-US" baseline="0" dirty="0"/>
              <a:t>. </a:t>
            </a:r>
            <a:r>
              <a:rPr lang="en-US" dirty="0"/>
              <a:t>http://www.personal.psu.edu/drs18/postershow/#fonts</a:t>
            </a:r>
          </a:p>
          <a:p>
            <a:endParaRPr lang="en-US" dirty="0"/>
          </a:p>
        </p:txBody>
      </p:sp>
      <p:sp>
        <p:nvSpPr>
          <p:cNvPr id="4" name="Slide Number Placeholder 3">
            <a:extLst>
              <a:ext uri="{FF2B5EF4-FFF2-40B4-BE49-F238E27FC236}">
                <a16:creationId xmlns:a16="http://schemas.microsoft.com/office/drawing/2014/main" id="{B377F22C-D808-669F-18E5-15DBAE958CF1}"/>
              </a:ext>
            </a:extLst>
          </p:cNvPr>
          <p:cNvSpPr>
            <a:spLocks noGrp="1"/>
          </p:cNvSpPr>
          <p:nvPr>
            <p:ph type="sldNum" sz="quarter" idx="5"/>
          </p:nvPr>
        </p:nvSpPr>
        <p:spPr/>
        <p:txBody>
          <a:bodyPr/>
          <a:lstStyle/>
          <a:p>
            <a:fld id="{1995F329-3889-8645-AA6B-3C2BA478A30C}" type="slidenum">
              <a:rPr lang="en-US" smtClean="0"/>
              <a:t>78</a:t>
            </a:fld>
            <a:endParaRPr lang="en-US"/>
          </a:p>
        </p:txBody>
      </p:sp>
    </p:spTree>
    <p:extLst>
      <p:ext uri="{BB962C8B-B14F-4D97-AF65-F5344CB8AC3E}">
        <p14:creationId xmlns:p14="http://schemas.microsoft.com/office/powerpoint/2010/main" val="1497688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79</a:t>
            </a:fld>
            <a:endParaRPr lang="en-US"/>
          </a:p>
        </p:txBody>
      </p:sp>
    </p:spTree>
    <p:extLst>
      <p:ext uri="{BB962C8B-B14F-4D97-AF65-F5344CB8AC3E}">
        <p14:creationId xmlns:p14="http://schemas.microsoft.com/office/powerpoint/2010/main" val="424321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Let's start by thinking about the different types of presentations you might be asked to give. You'll notice these all have different structures because they serve different purposes. Instructional sessions are about building skills - notice how 60% of the time should be hands-on practice. Tool demos focus on solving specific problems through live demonstration. Conference presentations are your chance to share findings and inspire action. Professional development sessions need to be interactive throughout. The key insight here? You can't use the same approach for every type of presentation. Your audience's needs should shape everything from your structure to your timing.</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a:t>
            </a:fld>
            <a:endParaRPr lang="en-US"/>
          </a:p>
        </p:txBody>
      </p:sp>
    </p:spTree>
    <p:extLst>
      <p:ext uri="{BB962C8B-B14F-4D97-AF65-F5344CB8AC3E}">
        <p14:creationId xmlns:p14="http://schemas.microsoft.com/office/powerpoint/2010/main" val="38993879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Pitfall five: bullet point overload. When audiences try to read while you speak, key messages get buried in paragraphs, engagement drops because slides feel like documents. </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b="1" dirty="0"/>
              <a:t>Source(s):</a:t>
            </a:r>
          </a:p>
          <a:p>
            <a:pPr marL="0" marR="0" lvl="0" indent="0" algn="l" defTabSz="1218846"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https://www.slideshare.net/slideshow/scientometric-mapping-of-library-and-information-science-in-web-of-science/243668443?from_search=67#4</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https://www.slideshare.net/slideshow/practical-research-1-slides-module-4-review-of-related-literature-and-studies-autosaved-pptx/280849668?from_search=9</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81</a:t>
            </a:fld>
            <a:endParaRPr lang="en-US"/>
          </a:p>
        </p:txBody>
      </p:sp>
    </p:spTree>
    <p:extLst>
      <p:ext uri="{BB962C8B-B14F-4D97-AF65-F5344CB8AC3E}">
        <p14:creationId xmlns:p14="http://schemas.microsoft.com/office/powerpoint/2010/main" val="23842730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 fixes: limit bullet points, write concisely using phrases not sentences, use numbered steps for sequences, progressively reveal points through animation</a:t>
            </a:r>
          </a:p>
          <a:p>
            <a:endParaRPr lang="en-US" dirty="0"/>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82</a:t>
            </a:fld>
            <a:endParaRPr lang="en-US"/>
          </a:p>
        </p:txBody>
      </p:sp>
    </p:spTree>
    <p:extLst>
      <p:ext uri="{BB962C8B-B14F-4D97-AF65-F5344CB8AC3E}">
        <p14:creationId xmlns:p14="http://schemas.microsoft.com/office/powerpoint/2010/main" val="12193960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Even better: replace bullets with icons, use diagrams and flowcharts for processes, add symbols for universal visual language, create visual hierarchy with bold key terms</a:t>
            </a:r>
          </a:p>
          <a:p>
            <a:endParaRPr lang="en-US"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a:p>
            <a:endParaRPr lang="en-US" b="1" dirty="0"/>
          </a:p>
        </p:txBody>
      </p:sp>
      <p:sp>
        <p:nvSpPr>
          <p:cNvPr id="4" name="Slide Number Placeholder 3"/>
          <p:cNvSpPr>
            <a:spLocks noGrp="1"/>
          </p:cNvSpPr>
          <p:nvPr>
            <p:ph type="sldNum" sz="quarter" idx="5"/>
          </p:nvPr>
        </p:nvSpPr>
        <p:spPr/>
        <p:txBody>
          <a:bodyPr/>
          <a:lstStyle/>
          <a:p>
            <a:fld id="{E839966F-DF03-C541-8CA6-08220F08542C}" type="slidenum">
              <a:rPr lang="en-US" smtClean="0"/>
              <a:t>83</a:t>
            </a:fld>
            <a:endParaRPr lang="en-US"/>
          </a:p>
        </p:txBody>
      </p:sp>
    </p:spTree>
    <p:extLst>
      <p:ext uri="{BB962C8B-B14F-4D97-AF65-F5344CB8AC3E}">
        <p14:creationId xmlns:p14="http://schemas.microsoft.com/office/powerpoint/2010/main" val="40769636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r>
              <a:rPr lang="en-US" b="1" dirty="0"/>
              <a:t>Template(s): </a:t>
            </a:r>
          </a:p>
          <a:p>
            <a:r>
              <a:rPr lang="en-US" dirty="0"/>
              <a:t>This template was inserted from Power-user, the productivity add-in for PowerPoint, Excel and Word.</a:t>
            </a:r>
          </a:p>
          <a:p>
            <a:r>
              <a:rPr lang="en-US" dirty="0"/>
              <a:t>Install Power-user to access thousands of templates, icons, maps, diagrams and charts with Power-user.</a:t>
            </a:r>
          </a:p>
          <a:p>
            <a:r>
              <a:rPr lang="en-US" dirty="0"/>
              <a:t>Visit </a:t>
            </a:r>
            <a:r>
              <a:rPr lang="en-US" dirty="0">
                <a:hlinkClick r:id="rId3"/>
              </a:rPr>
              <a:t>https://www.powerusersoftwares.com/</a:t>
            </a:r>
            <a:endParaRPr lang="en-US" dirty="0"/>
          </a:p>
          <a:p>
            <a:r>
              <a:rPr lang="en-US" dirty="0"/>
              <a:t>©Power-user SAS, terms of license: </a:t>
            </a:r>
            <a:r>
              <a:rPr lang="en-US" dirty="0">
                <a:hlinkClick r:id="rId4"/>
              </a:rPr>
              <a:t>https://www.powerusersoftwares.com/terms</a:t>
            </a:r>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84</a:t>
            </a:fld>
            <a:endParaRPr lang="en-US" dirty="0"/>
          </a:p>
        </p:txBody>
      </p:sp>
    </p:spTree>
    <p:extLst>
      <p:ext uri="{BB962C8B-B14F-4D97-AF65-F5344CB8AC3E}">
        <p14:creationId xmlns:p14="http://schemas.microsoft.com/office/powerpoint/2010/main" val="25416349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73E73-7994-6C83-061A-B2AA8197E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DD3D9-9F3A-47CF-0CDB-0D77033F7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52A8E-D5B2-BB30-3FF0-0F7F28B3A1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E59973-4644-D03C-BAAD-D54B4294CB86}"/>
              </a:ext>
            </a:extLst>
          </p:cNvPr>
          <p:cNvSpPr>
            <a:spLocks noGrp="1"/>
          </p:cNvSpPr>
          <p:nvPr>
            <p:ph type="sldNum" sz="quarter" idx="5"/>
          </p:nvPr>
        </p:nvSpPr>
        <p:spPr/>
        <p:txBody>
          <a:bodyPr/>
          <a:lstStyle/>
          <a:p>
            <a:fld id="{E839966F-DF03-C541-8CA6-08220F08542C}" type="slidenum">
              <a:rPr lang="en-US" smtClean="0"/>
              <a:t>85</a:t>
            </a:fld>
            <a:endParaRPr lang="en-US"/>
          </a:p>
        </p:txBody>
      </p:sp>
    </p:spTree>
    <p:extLst>
      <p:ext uri="{BB962C8B-B14F-4D97-AF65-F5344CB8AC3E}">
        <p14:creationId xmlns:p14="http://schemas.microsoft.com/office/powerpoint/2010/main" val="38539041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Pitfall six: color overload. Loud or clashing colors feel disorganized, color clutter creates poor contrast, readability suffers.</a:t>
            </a:r>
          </a:p>
        </p:txBody>
      </p:sp>
      <p:sp>
        <p:nvSpPr>
          <p:cNvPr id="4" name="Slide Number Placeholder 3"/>
          <p:cNvSpPr>
            <a:spLocks noGrp="1"/>
          </p:cNvSpPr>
          <p:nvPr>
            <p:ph type="sldNum" sz="quarter" idx="5"/>
          </p:nvPr>
        </p:nvSpPr>
        <p:spPr/>
        <p:txBody>
          <a:bodyPr/>
          <a:lstStyle/>
          <a:p>
            <a:fld id="{E839966F-DF03-C541-8CA6-08220F08542C}" type="slidenum">
              <a:rPr lang="en-US" smtClean="0"/>
              <a:t>86</a:t>
            </a:fld>
            <a:endParaRPr lang="en-US"/>
          </a:p>
        </p:txBody>
      </p:sp>
    </p:spTree>
    <p:extLst>
      <p:ext uri="{BB962C8B-B14F-4D97-AF65-F5344CB8AC3E}">
        <p14:creationId xmlns:p14="http://schemas.microsoft.com/office/powerpoint/2010/main" val="594663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p>
          <a:p>
            <a:r>
              <a:rPr lang="en-US" dirty="0"/>
              <a:t>The solution: simplify your palette to 2-3 colors plus neutrals, use color with purpose—to highlight, group, or signal priority, prioritize high contrast between text and background. Use tools like Canva's Color Wheel, </a:t>
            </a:r>
            <a:r>
              <a:rPr lang="en-US" dirty="0" err="1"/>
              <a:t>WebAIM's</a:t>
            </a:r>
            <a:r>
              <a:rPr lang="en-US" dirty="0"/>
              <a:t> Color Contrast Checker, or ACART's Contrast Checker to ensure accessibility.</a:t>
            </a:r>
          </a:p>
          <a:p>
            <a:endParaRPr lang="en-US" dirty="0"/>
          </a:p>
          <a:p>
            <a:r>
              <a:rPr lang="en-US" b="1" dirty="0"/>
              <a:t>Reference(s):</a:t>
            </a:r>
          </a:p>
          <a:p>
            <a:r>
              <a:rPr lang="en-US" dirty="0"/>
              <a:t>Designing Communications for a Poster Fair. 2005.</a:t>
            </a:r>
            <a:r>
              <a:rPr lang="en-US" baseline="0" dirty="0"/>
              <a:t> </a:t>
            </a:r>
            <a:r>
              <a:rPr lang="en-US" baseline="0" dirty="0" err="1"/>
              <a:t>PennState</a:t>
            </a:r>
            <a:r>
              <a:rPr lang="en-US" baseline="0" dirty="0"/>
              <a:t>. </a:t>
            </a:r>
            <a:r>
              <a:rPr lang="en-US" dirty="0"/>
              <a:t>http://www.personal.psu.edu/drs18/postershow/#fonts</a:t>
            </a:r>
          </a:p>
          <a:p>
            <a:endParaRPr lang="en-US" dirty="0"/>
          </a:p>
          <a:p>
            <a:r>
              <a:rPr lang="en-US" b="1" dirty="0"/>
              <a:t>Resource(s): </a:t>
            </a:r>
          </a:p>
          <a:p>
            <a:pPr marL="952323" lvl="1" indent="-342900">
              <a:spcAft>
                <a:spcPts val="600"/>
              </a:spcAft>
              <a:buFont typeface="Arial" panose="020B0604020202020204" pitchFamily="34" charset="0"/>
              <a:buChar char="•"/>
            </a:pPr>
            <a:r>
              <a:rPr lang="en-US" sz="1800" dirty="0"/>
              <a:t>Canva’s Color Wheel: </a:t>
            </a:r>
            <a:r>
              <a:rPr lang="en-US" sz="1800" dirty="0">
                <a:solidFill>
                  <a:srgbClr val="0070C0"/>
                </a:solidFill>
                <a:hlinkClick r:id="rId3">
                  <a:extLst>
                    <a:ext uri="{A12FA001-AC4F-418D-AE19-62706E023703}">
                      <ahyp:hlinkClr xmlns:ahyp="http://schemas.microsoft.com/office/drawing/2018/hyperlinkcolor" val="tx"/>
                    </a:ext>
                  </a:extLst>
                </a:hlinkClick>
              </a:rPr>
              <a:t>https://www.canva.com/colors/color-wheel/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Canva Palette: </a:t>
            </a:r>
            <a:r>
              <a:rPr lang="en-US" sz="1800" dirty="0">
                <a:solidFill>
                  <a:srgbClr val="0070C0"/>
                </a:solidFill>
                <a:hlinkClick r:id="rId4">
                  <a:extLst>
                    <a:ext uri="{A12FA001-AC4F-418D-AE19-62706E023703}">
                      <ahyp:hlinkClr xmlns:ahyp="http://schemas.microsoft.com/office/drawing/2018/hyperlinkcolor" val="tx"/>
                    </a:ext>
                  </a:extLst>
                </a:hlinkClick>
              </a:rPr>
              <a:t>https://www.canva.com/colors/color-palette-generator/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RGB And Hex Color Code Converter: </a:t>
            </a:r>
            <a:r>
              <a:rPr lang="en-US" sz="1800" dirty="0">
                <a:solidFill>
                  <a:srgbClr val="0070C0"/>
                </a:solidFill>
                <a:hlinkClick r:id="rId5">
                  <a:extLst>
                    <a:ext uri="{A12FA001-AC4F-418D-AE19-62706E023703}">
                      <ahyp:hlinkClr xmlns:ahyp="http://schemas.microsoft.com/office/drawing/2018/hyperlinkcolor" val="tx"/>
                    </a:ext>
                  </a:extLst>
                </a:hlinkClick>
              </a:rPr>
              <a:t>https://www.rapidtables.com/convert/color/index.html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err="1"/>
              <a:t>WebAIM’s</a:t>
            </a:r>
            <a:r>
              <a:rPr lang="en-US" sz="1800" dirty="0"/>
              <a:t> Color Contrast Checker: </a:t>
            </a:r>
            <a:r>
              <a:rPr lang="en-US" sz="1800" dirty="0">
                <a:solidFill>
                  <a:srgbClr val="0070C0"/>
                </a:solidFill>
                <a:hlinkClick r:id="rId6">
                  <a:extLst>
                    <a:ext uri="{A12FA001-AC4F-418D-AE19-62706E023703}">
                      <ahyp:hlinkClr xmlns:ahyp="http://schemas.microsoft.com/office/drawing/2018/hyperlinkcolor" val="tx"/>
                    </a:ext>
                  </a:extLst>
                </a:hlinkClick>
              </a:rPr>
              <a:t>http://webaim.org/resources/contrastchecker/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ACART’s Contrast Checker: </a:t>
            </a:r>
            <a:r>
              <a:rPr lang="en-US" sz="1800" dirty="0">
                <a:solidFill>
                  <a:srgbClr val="0070C0"/>
                </a:solidFill>
                <a:hlinkClick r:id="rId7">
                  <a:extLst>
                    <a:ext uri="{A12FA001-AC4F-418D-AE19-62706E023703}">
                      <ahyp:hlinkClr xmlns:ahyp="http://schemas.microsoft.com/office/drawing/2018/hyperlinkcolor" val="tx"/>
                    </a:ext>
                  </a:extLst>
                </a:hlinkClick>
              </a:rPr>
              <a:t>http://www.contrastchecker.com/</a:t>
            </a:r>
            <a:endParaRPr lang="en-US" sz="1800"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87</a:t>
            </a:fld>
            <a:endParaRPr lang="en-US"/>
          </a:p>
        </p:txBody>
      </p:sp>
    </p:spTree>
    <p:extLst>
      <p:ext uri="{BB962C8B-B14F-4D97-AF65-F5344CB8AC3E}">
        <p14:creationId xmlns:p14="http://schemas.microsoft.com/office/powerpoint/2010/main" val="2566592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9966F-DF03-C541-8CA6-08220F08542C}" type="slidenum">
              <a:rPr lang="en-US" smtClean="0"/>
              <a:t>89</a:t>
            </a:fld>
            <a:endParaRPr lang="en-US"/>
          </a:p>
        </p:txBody>
      </p:sp>
    </p:spTree>
    <p:extLst>
      <p:ext uri="{BB962C8B-B14F-4D97-AF65-F5344CB8AC3E}">
        <p14:creationId xmlns:p14="http://schemas.microsoft.com/office/powerpoint/2010/main" val="23566052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A5845-3A62-A8A1-BA41-91F9C2F78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DD108-D250-B075-837F-57E8AE387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D1253-0BED-5432-93C7-2E89D536A5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71ED9F-F9F5-46E7-7430-280E92638F3D}"/>
              </a:ext>
            </a:extLst>
          </p:cNvPr>
          <p:cNvSpPr>
            <a:spLocks noGrp="1"/>
          </p:cNvSpPr>
          <p:nvPr>
            <p:ph type="sldNum" sz="quarter" idx="5"/>
          </p:nvPr>
        </p:nvSpPr>
        <p:spPr/>
        <p:txBody>
          <a:bodyPr/>
          <a:lstStyle/>
          <a:p>
            <a:fld id="{E839966F-DF03-C541-8CA6-08220F08542C}" type="slidenum">
              <a:rPr lang="en-US" smtClean="0"/>
              <a:t>90</a:t>
            </a:fld>
            <a:endParaRPr lang="en-US"/>
          </a:p>
        </p:txBody>
      </p:sp>
    </p:spTree>
    <p:extLst>
      <p:ext uri="{BB962C8B-B14F-4D97-AF65-F5344CB8AC3E}">
        <p14:creationId xmlns:p14="http://schemas.microsoft.com/office/powerpoint/2010/main" val="30672854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AE753-102C-7565-E418-610D38AC4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418BA-96D8-488F-C66B-9AEAB9F65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E5D55-5BE2-A6FB-5F0C-23D5CC709209}"/>
              </a:ext>
            </a:extLst>
          </p:cNvPr>
          <p:cNvSpPr>
            <a:spLocks noGrp="1"/>
          </p:cNvSpPr>
          <p:nvPr>
            <p:ph type="body" idx="1"/>
          </p:nvPr>
        </p:nvSpPr>
        <p:spPr/>
        <p:txBody>
          <a:bodyPr/>
          <a:lstStyle/>
          <a:p>
            <a:r>
              <a:rPr lang="en-US" b="1" dirty="0"/>
              <a:t>Narrative: </a:t>
            </a:r>
          </a:p>
          <a:p>
            <a:r>
              <a:rPr lang="en-US" dirty="0"/>
              <a:t>Final pitfall: image overload. When viewers can't figure out why an image is there, it creates message conflict and distracts from your content. Important information conveyed only through unlabeled images gets lost. The fixes: connect images directly to content, label everything with captions or annotations, apply the relevance test—remove images that don't clearly support your message.</a:t>
            </a:r>
          </a:p>
        </p:txBody>
      </p:sp>
      <p:sp>
        <p:nvSpPr>
          <p:cNvPr id="4" name="Slide Number Placeholder 3">
            <a:extLst>
              <a:ext uri="{FF2B5EF4-FFF2-40B4-BE49-F238E27FC236}">
                <a16:creationId xmlns:a16="http://schemas.microsoft.com/office/drawing/2014/main" id="{DA8A3328-8738-2100-FFF6-E273A7B85549}"/>
              </a:ext>
            </a:extLst>
          </p:cNvPr>
          <p:cNvSpPr>
            <a:spLocks noGrp="1"/>
          </p:cNvSpPr>
          <p:nvPr>
            <p:ph type="sldNum" sz="quarter" idx="5"/>
          </p:nvPr>
        </p:nvSpPr>
        <p:spPr/>
        <p:txBody>
          <a:bodyPr/>
          <a:lstStyle/>
          <a:p>
            <a:fld id="{E839966F-DF03-C541-8CA6-08220F08542C}" type="slidenum">
              <a:rPr lang="en-US" smtClean="0"/>
              <a:t>91</a:t>
            </a:fld>
            <a:endParaRPr lang="en-US"/>
          </a:p>
        </p:txBody>
      </p:sp>
    </p:spTree>
    <p:extLst>
      <p:ext uri="{BB962C8B-B14F-4D97-AF65-F5344CB8AC3E}">
        <p14:creationId xmlns:p14="http://schemas.microsoft.com/office/powerpoint/2010/main" val="176881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So how do you figure out what your audience needs? Start with the mess. I want you to think about preparing for a presentation like cleaning out your garage - first, you pull everything out onto the driveway. Don't organize yet, don't judge what's important, just get it all out there. Look at these questions - what content comes to mind? What examples could work? What questions do learners ask? What mistakes do you see repeatedly? This is your creative brain dump phase.</a:t>
            </a:r>
          </a:p>
        </p:txBody>
      </p:sp>
      <p:sp>
        <p:nvSpPr>
          <p:cNvPr id="4" name="Slide Number Placeholder 3"/>
          <p:cNvSpPr>
            <a:spLocks noGrp="1"/>
          </p:cNvSpPr>
          <p:nvPr>
            <p:ph type="sldNum" sz="quarter" idx="5"/>
          </p:nvPr>
        </p:nvSpPr>
        <p:spPr/>
        <p:txBody>
          <a:bodyPr/>
          <a:lstStyle/>
          <a:p>
            <a:fld id="{E839966F-DF03-C541-8CA6-08220F08542C}" type="slidenum">
              <a:rPr lang="en-US" smtClean="0"/>
              <a:t>9</a:t>
            </a:fld>
            <a:endParaRPr lang="en-US"/>
          </a:p>
        </p:txBody>
      </p:sp>
    </p:spTree>
    <p:extLst>
      <p:ext uri="{BB962C8B-B14F-4D97-AF65-F5344CB8AC3E}">
        <p14:creationId xmlns:p14="http://schemas.microsoft.com/office/powerpoint/2010/main" val="2630230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Open Verse, Google Image Search, and Flickr are great for finding images – just make sure you check for that Creative Commons License and provide attribution. For icons, some options include </a:t>
            </a:r>
            <a:r>
              <a:rPr lang="en-US" dirty="0" err="1"/>
              <a:t>FlatIcon</a:t>
            </a:r>
            <a:r>
              <a:rPr lang="en-US" dirty="0"/>
              <a:t> and </a:t>
            </a:r>
            <a:r>
              <a:rPr lang="en-US" dirty="0" err="1"/>
              <a:t>Bioicons</a:t>
            </a:r>
            <a:r>
              <a:rPr lang="en-US" dirty="0"/>
              <a:t>. For Illustrations, you might check out Smart </a:t>
            </a:r>
            <a:r>
              <a:rPr lang="en-US" dirty="0" err="1"/>
              <a:t>Servier</a:t>
            </a:r>
            <a:r>
              <a:rPr lang="en-US" dirty="0"/>
              <a:t> Medical Art and </a:t>
            </a:r>
            <a:r>
              <a:rPr lang="en-US" dirty="0" err="1"/>
              <a:t>SciDraw</a:t>
            </a:r>
            <a:r>
              <a:rPr lang="en-US" dirty="0"/>
              <a:t>. </a:t>
            </a:r>
          </a:p>
          <a:p>
            <a:endParaRPr lang="en-US" dirty="0"/>
          </a:p>
          <a:p>
            <a:endParaRPr lang="en-US" dirty="0"/>
          </a:p>
          <a:p>
            <a:r>
              <a:rPr lang="en-US" b="1" dirty="0"/>
              <a:t>Other Resource(s):</a:t>
            </a:r>
          </a:p>
          <a:p>
            <a:endParaRPr lang="en-US" sz="1200" dirty="0">
              <a:solidFill>
                <a:srgbClr val="333333"/>
              </a:solidFill>
              <a:latin typeface="+mn-lt"/>
            </a:endParaRPr>
          </a:p>
          <a:p>
            <a:pPr marL="228600" indent="-228600">
              <a:buAutoNum type="arabicPeriod"/>
            </a:pPr>
            <a:r>
              <a:rPr lang="en-US" sz="1200" dirty="0">
                <a:solidFill>
                  <a:srgbClr val="333333"/>
                </a:solidFill>
                <a:latin typeface="+mn-lt"/>
              </a:rPr>
              <a:t>Simplified Science Publishing Science Images and Templates: </a:t>
            </a:r>
            <a:r>
              <a:rPr lang="en-US" sz="1200" dirty="0">
                <a:solidFill>
                  <a:srgbClr val="333333"/>
                </a:solidFill>
                <a:latin typeface="+mn-lt"/>
                <a:hlinkClick r:id="rId3"/>
              </a:rPr>
              <a:t>https://www.simplifiedsciencepublishing.com/science-images/</a:t>
            </a:r>
            <a:r>
              <a:rPr lang="en-US" sz="1200" dirty="0">
                <a:solidFill>
                  <a:srgbClr val="333333"/>
                </a:solidFill>
                <a:latin typeface="+mn-lt"/>
              </a:rPr>
              <a:t>. Costs provided for each image. Once paid for, images can be re-used even commercially without attribution. </a:t>
            </a:r>
          </a:p>
          <a:p>
            <a:pPr marL="228600" indent="-228600">
              <a:buAutoNum type="arabicPeriod"/>
            </a:pPr>
            <a:r>
              <a:rPr lang="en-US" sz="1200" dirty="0" err="1">
                <a:solidFill>
                  <a:srgbClr val="333333"/>
                </a:solidFill>
                <a:latin typeface="+mn-lt"/>
              </a:rPr>
              <a:t>Freepik</a:t>
            </a:r>
            <a:r>
              <a:rPr lang="en-US" sz="1200" dirty="0">
                <a:solidFill>
                  <a:srgbClr val="333333"/>
                </a:solidFill>
                <a:latin typeface="+mn-lt"/>
              </a:rPr>
              <a:t>. </a:t>
            </a:r>
            <a:r>
              <a:rPr lang="en-US" b="0" i="0" u="sng" dirty="0">
                <a:solidFill>
                  <a:srgbClr val="3E9BCA"/>
                </a:solidFill>
                <a:effectLst/>
                <a:latin typeface="Amiko"/>
                <a:hlinkClick r:id="rId4"/>
              </a:rPr>
              <a:t>https://www.freepik.com/popular-vectors</a:t>
            </a:r>
            <a:r>
              <a:rPr lang="en-US" sz="1200" b="0" i="0" u="none" dirty="0">
                <a:solidFill>
                  <a:srgbClr val="333333"/>
                </a:solidFill>
                <a:effectLst/>
                <a:latin typeface="+mn-lt"/>
              </a:rPr>
              <a:t>. Free downloads but monthly subscription is $15 and fully year subscription is $119. </a:t>
            </a:r>
          </a:p>
          <a:p>
            <a:pPr marL="228600" indent="-228600">
              <a:buAutoNum type="arabicPeriod"/>
            </a:pPr>
            <a:r>
              <a:rPr lang="en-US" sz="1200" b="0" i="0" u="none" dirty="0">
                <a:solidFill>
                  <a:srgbClr val="333333"/>
                </a:solidFill>
                <a:effectLst/>
                <a:latin typeface="+mn-lt"/>
              </a:rPr>
              <a:t>Mind the Graph. </a:t>
            </a:r>
            <a:r>
              <a:rPr lang="en-US" b="0" i="0" u="sng" dirty="0">
                <a:solidFill>
                  <a:srgbClr val="3E9BCA"/>
                </a:solidFill>
                <a:effectLst/>
                <a:latin typeface="Amiko"/>
                <a:hlinkClick r:id="rId5"/>
              </a:rPr>
              <a:t>https://mindthegraph.com/</a:t>
            </a:r>
            <a:r>
              <a:rPr lang="en-US" sz="1200" b="0" i="0" u="none" dirty="0">
                <a:solidFill>
                  <a:srgbClr val="333333"/>
                </a:solidFill>
                <a:effectLst/>
                <a:latin typeface="+mn-lt"/>
              </a:rPr>
              <a:t>. Good for plant biology and medical-related drawings. Monthly Subscription costs is $7-12+</a:t>
            </a:r>
            <a:endParaRPr lang="en-US" sz="1200" u="none" dirty="0">
              <a:solidFill>
                <a:srgbClr val="333333"/>
              </a:solidFill>
              <a:latin typeface="+mn-l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dirty="0">
                <a:solidFill>
                  <a:srgbClr val="333333"/>
                </a:solidFill>
                <a:latin typeface="+mn-lt"/>
              </a:rPr>
              <a:t>Adobe Free Collection. </a:t>
            </a:r>
            <a:r>
              <a:rPr lang="en-US" sz="1200" dirty="0">
                <a:solidFill>
                  <a:srgbClr val="333333"/>
                </a:solidFill>
                <a:latin typeface="+mn-lt"/>
                <a:hlinkClick r:id="rId6">
                  <a:extLst>
                    <a:ext uri="{A12FA001-AC4F-418D-AE19-62706E023703}">
                      <ahyp:hlinkClr xmlns:ahyp="http://schemas.microsoft.com/office/drawing/2018/hyperlinkcolor" val="tx"/>
                    </a:ext>
                  </a:extLst>
                </a:hlinkClick>
              </a:rPr>
              <a:t>https://stock.adobe.com/free</a:t>
            </a:r>
            <a:r>
              <a:rPr lang="en-US" sz="1200" dirty="0">
                <a:solidFill>
                  <a:srgbClr val="333333"/>
                </a:solidFill>
                <a:latin typeface="+mn-lt"/>
              </a:rPr>
              <a:t>. </a:t>
            </a:r>
          </a:p>
          <a:p>
            <a:pPr marL="228600" indent="-228600">
              <a:buAutoNum type="arabicPeriod"/>
            </a:pPr>
            <a:endParaRPr lang="en-US" sz="1200" dirty="0">
              <a:solidFill>
                <a:srgbClr val="333333"/>
              </a:solidFill>
              <a:latin typeface="+mn-lt"/>
            </a:endParaRPr>
          </a:p>
          <a:p>
            <a:pPr lvl="1"/>
            <a:endParaRPr lang="en-US" sz="1200" dirty="0">
              <a:solidFill>
                <a:srgbClr val="333333"/>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92</a:t>
            </a:fld>
            <a:endParaRPr lang="en-US"/>
          </a:p>
        </p:txBody>
      </p:sp>
    </p:spTree>
    <p:extLst>
      <p:ext uri="{BB962C8B-B14F-4D97-AF65-F5344CB8AC3E}">
        <p14:creationId xmlns:p14="http://schemas.microsoft.com/office/powerpoint/2010/main" val="5751051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endParaRPr lang="en-US" dirty="0"/>
          </a:p>
          <a:p>
            <a:r>
              <a:rPr lang="en-US" dirty="0"/>
              <a:t>We've talked about structuring content, engaging audiences, and creating clean slides. Now we're going to level up and think beyond slides entirely. This section is about transforming your research data into experiences that create understanding, not just information transfer.</a:t>
            </a:r>
          </a:p>
          <a:p>
            <a:endParaRPr lang="en-US" dirty="0"/>
          </a:p>
          <a:p>
            <a:r>
              <a:rPr lang="en-US" dirty="0"/>
              <a:t>You've probably sat through presentations where someone threw a dense table of numbers on screen and said 'As you can see here...' except you couldn't see anything meaningful at all. That's not your audience's fault—that's a design problem.</a:t>
            </a:r>
          </a:p>
          <a:p>
            <a:endParaRPr lang="en-US" dirty="0"/>
          </a:p>
          <a:p>
            <a:r>
              <a:rPr lang="en-US" dirty="0"/>
              <a:t>In the next few minutes, we're going to explore how to turn your data into visual stories. We'll look at how to reduce visual clutter so your insights actually stand out, and how to craft titles and labels that answer the 'so what?' question before your audience even has to ask it.</a:t>
            </a:r>
          </a:p>
          <a:p>
            <a:endParaRPr lang="en-US" dirty="0"/>
          </a:p>
          <a:p>
            <a:r>
              <a:rPr lang="en-US" dirty="0"/>
              <a:t>Remember, your goal isn't to show all your data, it's to help your audience understand what your data means and why it matters.</a:t>
            </a:r>
          </a:p>
        </p:txBody>
      </p:sp>
      <p:sp>
        <p:nvSpPr>
          <p:cNvPr id="4" name="Slide Number Placeholder 3"/>
          <p:cNvSpPr>
            <a:spLocks noGrp="1"/>
          </p:cNvSpPr>
          <p:nvPr>
            <p:ph type="sldNum" sz="quarter" idx="5"/>
          </p:nvPr>
        </p:nvSpPr>
        <p:spPr/>
        <p:txBody>
          <a:bodyPr/>
          <a:lstStyle/>
          <a:p>
            <a:fld id="{E839966F-DF03-C541-8CA6-08220F08542C}" type="slidenum">
              <a:rPr lang="en-US" smtClean="0"/>
              <a:t>95</a:t>
            </a:fld>
            <a:endParaRPr lang="en-US"/>
          </a:p>
        </p:txBody>
      </p:sp>
    </p:spTree>
    <p:extLst>
      <p:ext uri="{BB962C8B-B14F-4D97-AF65-F5344CB8AC3E}">
        <p14:creationId xmlns:p14="http://schemas.microsoft.com/office/powerpoint/2010/main" val="27731104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I want you to shift your thinking. Stop asking 'How do I make slides?' and start asking 'How do I create understanding?’</a:t>
            </a:r>
          </a:p>
          <a:p>
            <a:endParaRPr lang="en-US" dirty="0"/>
          </a:p>
          <a:p>
            <a:r>
              <a:rPr lang="en-US" dirty="0"/>
              <a:t>Think about the last time you saw a presentation that made you go 'Wow, I never thought about it that way.' I bet it wasn't because of beautiful bullet points. It was probably because someone showed you information in a way that clicked - maybe a simple chart that revealed a surprising trend, or a diagram that suddenly made a complex process crystal clear.</a:t>
            </a:r>
          </a:p>
          <a:p>
            <a:endParaRPr lang="en-US" dirty="0"/>
          </a:p>
          <a:p>
            <a:r>
              <a:rPr lang="en-US" dirty="0"/>
              <a:t>Charts and graphs can reveal patterns your audience would never spot in a data table. </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96</a:t>
            </a:fld>
            <a:endParaRPr lang="en-US"/>
          </a:p>
        </p:txBody>
      </p:sp>
    </p:spTree>
    <p:extLst>
      <p:ext uri="{BB962C8B-B14F-4D97-AF65-F5344CB8AC3E}">
        <p14:creationId xmlns:p14="http://schemas.microsoft.com/office/powerpoint/2010/main" val="3016843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A3A9-9D37-9EA6-7D5F-C31CE48E3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3A849-7D80-1BB2-F77D-0932AE5C8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9CC94-6408-11D8-F196-D7F0D343C31A}"/>
              </a:ext>
            </a:extLst>
          </p:cNvPr>
          <p:cNvSpPr>
            <a:spLocks noGrp="1"/>
          </p:cNvSpPr>
          <p:nvPr>
            <p:ph type="body" idx="1"/>
          </p:nvPr>
        </p:nvSpPr>
        <p:spPr/>
        <p:txBody>
          <a:bodyPr/>
          <a:lstStyle/>
          <a:p>
            <a:r>
              <a:rPr lang="en-US" b="1" dirty="0"/>
              <a:t>Narrative: </a:t>
            </a:r>
          </a:p>
          <a:p>
            <a:r>
              <a:rPr lang="en-US" dirty="0" err="1"/>
              <a:t>ables</a:t>
            </a:r>
            <a:r>
              <a:rPr lang="en-US" dirty="0"/>
              <a:t> organize data for easy comparison and reference. </a:t>
            </a:r>
          </a:p>
        </p:txBody>
      </p:sp>
      <p:sp>
        <p:nvSpPr>
          <p:cNvPr id="4" name="Slide Number Placeholder 3">
            <a:extLst>
              <a:ext uri="{FF2B5EF4-FFF2-40B4-BE49-F238E27FC236}">
                <a16:creationId xmlns:a16="http://schemas.microsoft.com/office/drawing/2014/main" id="{48D8F56B-3C5A-385F-4DA0-9232606E9EC0}"/>
              </a:ext>
            </a:extLst>
          </p:cNvPr>
          <p:cNvSpPr>
            <a:spLocks noGrp="1"/>
          </p:cNvSpPr>
          <p:nvPr>
            <p:ph type="sldNum" sz="quarter" idx="5"/>
          </p:nvPr>
        </p:nvSpPr>
        <p:spPr/>
        <p:txBody>
          <a:bodyPr/>
          <a:lstStyle/>
          <a:p>
            <a:fld id="{E839966F-DF03-C541-8CA6-08220F08542C}" type="slidenum">
              <a:rPr lang="en-US" smtClean="0"/>
              <a:t>97</a:t>
            </a:fld>
            <a:endParaRPr lang="en-US"/>
          </a:p>
        </p:txBody>
      </p:sp>
    </p:spTree>
    <p:extLst>
      <p:ext uri="{BB962C8B-B14F-4D97-AF65-F5344CB8AC3E}">
        <p14:creationId xmlns:p14="http://schemas.microsoft.com/office/powerpoint/2010/main" val="4156314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E4FB3-EBA4-2324-2FC9-007648D72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CB974-0CA3-1281-E67E-09E1E5B7F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07024-AD3E-9744-1892-04788D4EE019}"/>
              </a:ext>
            </a:extLst>
          </p:cNvPr>
          <p:cNvSpPr>
            <a:spLocks noGrp="1"/>
          </p:cNvSpPr>
          <p:nvPr>
            <p:ph type="body" idx="1"/>
          </p:nvPr>
        </p:nvSpPr>
        <p:spPr/>
        <p:txBody>
          <a:bodyPr/>
          <a:lstStyle/>
          <a:p>
            <a:r>
              <a:rPr lang="en-US" b="1" dirty="0"/>
              <a:t>Narrative: </a:t>
            </a:r>
          </a:p>
          <a:p>
            <a:pPr marL="0" marR="0" lvl="0" indent="0" algn="l" defTabSz="1218846" rtl="0" eaLnBrk="1" fontAlgn="auto" latinLnBrk="0" hangingPunct="1">
              <a:lnSpc>
                <a:spcPct val="100000"/>
              </a:lnSpc>
              <a:spcBef>
                <a:spcPts val="0"/>
              </a:spcBef>
              <a:spcAft>
                <a:spcPts val="0"/>
              </a:spcAft>
              <a:buClrTx/>
              <a:buSzTx/>
              <a:buFontTx/>
              <a:buNone/>
              <a:tabLst/>
              <a:defRPr/>
            </a:pPr>
            <a:r>
              <a:rPr lang="en-US" dirty="0"/>
              <a:t>Infographics combine data with visual storytelling. Each serves a different purpose in helping your audience understand complex information.</a:t>
            </a:r>
          </a:p>
          <a:p>
            <a:endParaRPr lang="en-US" dirty="0"/>
          </a:p>
          <a:p>
            <a:r>
              <a:rPr lang="en-US" dirty="0"/>
              <a:t>But here's the thing - most of us default to the same tired formats. We dump data into Excel's default chart templates and call it good. We're going to do better than that. We're going to learn how to make your data tell the story it's dying to tell.</a:t>
            </a:r>
          </a:p>
          <a:p>
            <a:endParaRPr lang="en-US" dirty="0"/>
          </a:p>
          <a:p>
            <a:r>
              <a:rPr lang="en-US" dirty="0"/>
              <a:t>So let's start with the foundation - taking your charts from 'meh' to 'meaningful.’”</a:t>
            </a:r>
          </a:p>
          <a:p>
            <a:endParaRPr lang="en-US" dirty="0"/>
          </a:p>
          <a:p>
            <a:endParaRPr lang="en-US" dirty="0"/>
          </a:p>
        </p:txBody>
      </p:sp>
      <p:sp>
        <p:nvSpPr>
          <p:cNvPr id="4" name="Slide Number Placeholder 3">
            <a:extLst>
              <a:ext uri="{FF2B5EF4-FFF2-40B4-BE49-F238E27FC236}">
                <a16:creationId xmlns:a16="http://schemas.microsoft.com/office/drawing/2014/main" id="{F87DEA9C-4FEB-75D9-1FF3-C8C55339D638}"/>
              </a:ext>
            </a:extLst>
          </p:cNvPr>
          <p:cNvSpPr>
            <a:spLocks noGrp="1"/>
          </p:cNvSpPr>
          <p:nvPr>
            <p:ph type="sldNum" sz="quarter" idx="5"/>
          </p:nvPr>
        </p:nvSpPr>
        <p:spPr/>
        <p:txBody>
          <a:bodyPr/>
          <a:lstStyle/>
          <a:p>
            <a:fld id="{E839966F-DF03-C541-8CA6-08220F08542C}" type="slidenum">
              <a:rPr lang="en-US" smtClean="0"/>
              <a:t>98</a:t>
            </a:fld>
            <a:endParaRPr lang="en-US"/>
          </a:p>
        </p:txBody>
      </p:sp>
    </p:spTree>
    <p:extLst>
      <p:ext uri="{BB962C8B-B14F-4D97-AF65-F5344CB8AC3E}">
        <p14:creationId xmlns:p14="http://schemas.microsoft.com/office/powerpoint/2010/main" val="21367757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There are many tools available for data</a:t>
            </a:r>
            <a:r>
              <a:rPr lang="en-US" baseline="0" dirty="0"/>
              <a:t> visualization. This table shows some advantages and challenges for Excel, Google Charts, Python or R, and Tableau. Note that if you are most familiar with Excel, there are a lot of advanced charts you can make right inside Excel that many people are not aware of. The link on this slide takes you to great resource called How to Build Data Visualizations in Excel. Other tools not listed on here are Qlik and </a:t>
            </a:r>
            <a:r>
              <a:rPr lang="en-US" baseline="0" dirty="0" err="1"/>
              <a:t>Datawrapper</a:t>
            </a:r>
            <a:r>
              <a:rPr lang="en-US" baseline="0" dirty="0"/>
              <a:t>. </a:t>
            </a:r>
            <a:endParaRPr lang="en-US" dirty="0"/>
          </a:p>
          <a:p>
            <a:endParaRPr lang="en-US" dirty="0"/>
          </a:p>
          <a:p>
            <a:r>
              <a:rPr lang="en-US" dirty="0"/>
              <a:t>Ask: do they have</a:t>
            </a:r>
            <a:r>
              <a:rPr lang="en-US" baseline="0" dirty="0"/>
              <a:t> other tools to add?</a:t>
            </a:r>
            <a:endParaRPr lang="en-CA" dirty="0"/>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99</a:t>
            </a:fld>
            <a:endParaRPr lang="en-US"/>
          </a:p>
        </p:txBody>
      </p:sp>
    </p:spTree>
    <p:extLst>
      <p:ext uri="{BB962C8B-B14F-4D97-AF65-F5344CB8AC3E}">
        <p14:creationId xmlns:p14="http://schemas.microsoft.com/office/powerpoint/2010/main" val="14421957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Narrative: </a:t>
            </a:r>
          </a:p>
          <a:p>
            <a:endParaRPr lang="en-US" sz="1200" b="1" i="0" kern="1200" dirty="0">
              <a:solidFill>
                <a:schemeClr val="tx1"/>
              </a:solidFill>
              <a:effectLst/>
              <a:latin typeface="+mn-lt"/>
              <a:ea typeface="+mn-ea"/>
              <a:cs typeface="+mn-cs"/>
            </a:endParaRPr>
          </a:p>
          <a:p>
            <a:r>
              <a:rPr lang="en-US" sz="1200" dirty="0"/>
              <a:t>Rule one: less is often more. </a:t>
            </a:r>
            <a:r>
              <a:rPr lang="en-US" sz="1200" b="0" dirty="0"/>
              <a:t>Once you've created a chart, it's worth stepping back and asking: </a:t>
            </a:r>
            <a:r>
              <a:rPr lang="en-US" sz="1200" b="0" i="1" dirty="0"/>
              <a:t>What can I remove to make this clearer?</a:t>
            </a:r>
            <a:r>
              <a:rPr lang="en-US" sz="1200" b="0" dirty="0"/>
              <a:t> Decluttering is about being intentional with every visual element so your message can shine through.</a:t>
            </a:r>
          </a:p>
          <a:p>
            <a:endParaRPr lang="en-US" sz="1200" b="0" dirty="0"/>
          </a:p>
          <a:p>
            <a:r>
              <a:rPr lang="en-US" sz="1200" b="0" dirty="0"/>
              <a:t>The goal isn't to create boring charts—it's to create charts that communicate instantly rather than eventually. When viewers have to work hard to understand your visualization, they often give up before discovering your insights.</a:t>
            </a:r>
          </a:p>
          <a:p>
            <a:endParaRPr lang="en-US" sz="1200" b="0" dirty="0"/>
          </a:p>
          <a:p>
            <a:r>
              <a:rPr lang="en-US" sz="1200" b="0" dirty="0"/>
              <a:t>Think of decluttering as applying three key filters to your design:</a:t>
            </a:r>
          </a:p>
          <a:p>
            <a:endParaRPr lang="en-US" sz="1200" b="0" dirty="0"/>
          </a:p>
          <a:p>
            <a:r>
              <a:rPr lang="en-US" sz="1200" b="0" dirty="0"/>
              <a:t>First, be ruthless about what stays. Every gridline, border, and decorative element should have a clear purpose. If it's not helping viewers understand the data, it's probably hurting.</a:t>
            </a:r>
          </a:p>
          <a:p>
            <a:endParaRPr lang="en-US" sz="1200" b="0" dirty="0"/>
          </a:p>
          <a:p>
            <a:r>
              <a:rPr lang="en-US" sz="1200" b="0" dirty="0"/>
              <a:t>Second, embrace the power of space. Cramped charts feel overwhelming and unprofessional. Strategic white space doesn't waste real estate—it creates breathing room that helps viewers focus on what matters.</a:t>
            </a:r>
          </a:p>
          <a:p>
            <a:endParaRPr lang="en-US" sz="1200" b="0" dirty="0"/>
          </a:p>
          <a:p>
            <a:r>
              <a:rPr lang="en-US" sz="1200" b="0" dirty="0"/>
              <a:t>Finally, use color as a guide, not decoration. A restrained palette with purposeful contrast draws attention to your key findings while keeping background elements subtle and unobtrusive.</a:t>
            </a:r>
          </a:p>
          <a:p>
            <a:r>
              <a:rPr lang="en-US" sz="1200" b="0" dirty="0"/>
              <a:t>The ultimate test is simple: if removing an element doesn't hurt comprehension, remove it. Your audience will thank you for respecting their time and cognitive energy.</a:t>
            </a:r>
          </a:p>
          <a:p>
            <a:endParaRPr lang="en-US" sz="1200" dirty="0"/>
          </a:p>
          <a:p>
            <a:r>
              <a:rPr lang="en-US" sz="1200" b="1" i="0" kern="1200" baseline="0" dirty="0">
                <a:solidFill>
                  <a:schemeClr val="tx1"/>
                </a:solidFill>
                <a:effectLst/>
                <a:latin typeface="+mn-lt"/>
                <a:ea typeface="+mn-ea"/>
                <a:cs typeface="+mn-cs"/>
              </a:rPr>
              <a:t>Reference(s): </a:t>
            </a:r>
          </a:p>
          <a:p>
            <a:r>
              <a:rPr lang="en-US" sz="1200" b="0" i="0" kern="1200" baseline="0" dirty="0" err="1">
                <a:solidFill>
                  <a:schemeClr val="tx1"/>
                </a:solidFill>
                <a:effectLst/>
                <a:latin typeface="+mn-lt"/>
                <a:ea typeface="+mn-ea"/>
                <a:cs typeface="+mn-cs"/>
              </a:rPr>
              <a:t>Nussbuamer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Knaflic</a:t>
            </a:r>
            <a:r>
              <a:rPr lang="en-US" sz="1200" b="0" i="0" kern="1200" baseline="0" dirty="0">
                <a:solidFill>
                  <a:schemeClr val="tx1"/>
                </a:solidFill>
                <a:effectLst/>
                <a:latin typeface="+mn-lt"/>
                <a:ea typeface="+mn-ea"/>
                <a:cs typeface="+mn-cs"/>
              </a:rPr>
              <a:t>, Cole. Chapter 3: Clutter is your enemy. Storytelling with Data; A Data Visualization Guide for Business Professionals. Wiley. 2015. Available at: </a:t>
            </a:r>
            <a:r>
              <a:rPr lang="en-US" dirty="0"/>
              <a:t>https://learning.oreilly.com/library/view/storytelling-with-data/9781119002253/c04.xhtml</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486ADC-3712-B843-BCB9-7CE9623D22B4}" type="slidenum">
              <a:rPr lang="en-US" smtClean="0"/>
              <a:t>101</a:t>
            </a:fld>
            <a:endParaRPr lang="en-US"/>
          </a:p>
        </p:txBody>
      </p:sp>
    </p:spTree>
    <p:extLst>
      <p:ext uri="{BB962C8B-B14F-4D97-AF65-F5344CB8AC3E}">
        <p14:creationId xmlns:p14="http://schemas.microsoft.com/office/powerpoint/2010/main" val="41987642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Rule 2: Rule two: use titles and labels to answer 'So What?' Chart titles shouldn't just describe data—they should interpret it. A well-crafted title answers 'Why does this matter?' Use informative labels and legends to guide interpretation. Help viewers see the story through titles, subtitles, and callouts that spotlight trends or anomalies.</a:t>
            </a:r>
          </a:p>
          <a:p>
            <a:endParaRPr lang="en-US" dirty="0"/>
          </a:p>
          <a:p>
            <a:r>
              <a:rPr lang="en-US" dirty="0"/>
              <a:t>We should also apply that same mindset to legends, axis labels, and annotations. These elements are often overlooked, but they do a lot of heavy lifting in guiding interpretation. If they’re too vague or too technical, they can confuse rather than clarify. Ultimately, our goal is to reduce the amount of work the viewer has to do to understand the point. When we use meaningful titles and labels, we help people see the story we’re trying to tell—and that’s what turns a chart into a compelling insight.</a:t>
            </a:r>
          </a:p>
          <a:p>
            <a:endParaRPr lang="en-US" dirty="0"/>
          </a:p>
        </p:txBody>
      </p:sp>
      <p:sp>
        <p:nvSpPr>
          <p:cNvPr id="4" name="Slide Number Placeholder 3"/>
          <p:cNvSpPr>
            <a:spLocks noGrp="1"/>
          </p:cNvSpPr>
          <p:nvPr>
            <p:ph type="sldNum" sz="quarter" idx="5"/>
          </p:nvPr>
        </p:nvSpPr>
        <p:spPr/>
        <p:txBody>
          <a:bodyPr/>
          <a:lstStyle/>
          <a:p>
            <a:fld id="{E839966F-DF03-C541-8CA6-08220F08542C}" type="slidenum">
              <a:rPr lang="en-US" smtClean="0"/>
              <a:t>102</a:t>
            </a:fld>
            <a:endParaRPr lang="en-US"/>
          </a:p>
        </p:txBody>
      </p:sp>
    </p:spTree>
    <p:extLst>
      <p:ext uri="{BB962C8B-B14F-4D97-AF65-F5344CB8AC3E}">
        <p14:creationId xmlns:p14="http://schemas.microsoft.com/office/powerpoint/2010/main" val="4983052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Narrative: </a:t>
            </a:r>
          </a:p>
          <a:p>
            <a:pPr fontAlgn="base"/>
            <a:r>
              <a:rPr lang="en-US" sz="1200" dirty="0"/>
              <a:t>Let's practice this. Here's a chart showing the percentage of documents with open datasets by publication year. The original title just describes the data. But look at the redesigned version: '86% of documents have open datasets since the 2013 implementation of the Data Repository.' Now we know not just what happened, but why it matters and when the change occurred.“</a:t>
            </a:r>
          </a:p>
          <a:p>
            <a:pPr fontAlgn="base"/>
            <a:endParaRPr lang="en-US" sz="1200" b="0" i="0" kern="120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Reference(s): </a:t>
            </a:r>
          </a:p>
          <a:p>
            <a:r>
              <a:rPr lang="en-US" sz="1200" b="0" i="0" kern="1200" baseline="0" dirty="0" err="1">
                <a:solidFill>
                  <a:schemeClr val="tx1"/>
                </a:solidFill>
                <a:effectLst/>
                <a:latin typeface="+mn-lt"/>
                <a:ea typeface="+mn-ea"/>
                <a:cs typeface="+mn-cs"/>
              </a:rPr>
              <a:t>Nussbuamer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Knaflic</a:t>
            </a:r>
            <a:r>
              <a:rPr lang="en-US" sz="1200" b="0" i="0" kern="1200" baseline="0" dirty="0">
                <a:solidFill>
                  <a:schemeClr val="tx1"/>
                </a:solidFill>
                <a:effectLst/>
                <a:latin typeface="+mn-lt"/>
                <a:ea typeface="+mn-ea"/>
                <a:cs typeface="+mn-cs"/>
              </a:rPr>
              <a:t>, Cole. Chapter 3: Clutter is your enemy. Storytelling with Data; A Data Visualization Guide for Business Professionals. Wiley. 2015. Available at: </a:t>
            </a:r>
            <a:r>
              <a:rPr lang="en-US" dirty="0"/>
              <a:t>https://learning.oreilly.com/library/view/storytelling-with-data/9781119002253/c04.xhtml</a:t>
            </a:r>
          </a:p>
          <a:p>
            <a:endParaRPr lang="en-US" dirty="0"/>
          </a:p>
        </p:txBody>
      </p:sp>
      <p:sp>
        <p:nvSpPr>
          <p:cNvPr id="4" name="Slide Number Placeholder 3"/>
          <p:cNvSpPr>
            <a:spLocks noGrp="1"/>
          </p:cNvSpPr>
          <p:nvPr>
            <p:ph type="sldNum" sz="quarter" idx="10"/>
          </p:nvPr>
        </p:nvSpPr>
        <p:spPr/>
        <p:txBody>
          <a:bodyPr/>
          <a:lstStyle/>
          <a:p>
            <a:fld id="{BF486ADC-3712-B843-BCB9-7CE9623D22B4}" type="slidenum">
              <a:rPr lang="en-US" smtClean="0"/>
              <a:t>103</a:t>
            </a:fld>
            <a:endParaRPr lang="en-US"/>
          </a:p>
        </p:txBody>
      </p:sp>
    </p:spTree>
    <p:extLst>
      <p:ext uri="{BB962C8B-B14F-4D97-AF65-F5344CB8AC3E}">
        <p14:creationId xmlns:p14="http://schemas.microsoft.com/office/powerpoint/2010/main" val="3395061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27410-75FC-48BD-2484-BCEC4E2A7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8554F-7699-49A2-B266-859E5EF2D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74294-F81E-D83E-5EAB-2A0577B9D51B}"/>
              </a:ext>
            </a:extLst>
          </p:cNvPr>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Narrative: </a:t>
            </a:r>
          </a:p>
          <a:p>
            <a:r>
              <a:rPr lang="en-US" sz="1200" dirty="0"/>
              <a:t>Now let’s take a look at the same data—but through a redesigned lens that prioritizes clarity and meaning.</a:t>
            </a:r>
          </a:p>
          <a:p>
            <a:r>
              <a:rPr lang="en-US" sz="1200" dirty="0"/>
              <a:t>In this version, every element on the chart earns its place. I made several intentional changes to reduce visual clutter and better highlight the core message: that there’s been a significant increase in documents published with open datasets since the Data Repository was implemented.</a:t>
            </a:r>
          </a:p>
          <a:p>
            <a:endParaRPr lang="en-US" sz="1200" dirty="0"/>
          </a:p>
          <a:p>
            <a:pPr marL="228600" indent="-228600" fontAlgn="base">
              <a:buAutoNum type="arabicPeriod"/>
            </a:pPr>
            <a:r>
              <a:rPr lang="en-US" sz="1200" b="1" i="0" kern="1200" baseline="0" dirty="0">
                <a:solidFill>
                  <a:schemeClr val="tx1"/>
                </a:solidFill>
                <a:effectLst/>
                <a:latin typeface="+mn-lt"/>
                <a:ea typeface="+mn-ea"/>
                <a:cs typeface="+mn-cs"/>
              </a:rPr>
              <a:t>Changed the chart type</a:t>
            </a:r>
            <a:r>
              <a:rPr lang="en-US" sz="1200" b="0" i="0" kern="1200" baseline="0" dirty="0">
                <a:solidFill>
                  <a:schemeClr val="tx1"/>
                </a:solidFill>
                <a:effectLst/>
                <a:latin typeface="+mn-lt"/>
                <a:ea typeface="+mn-ea"/>
                <a:cs typeface="+mn-cs"/>
              </a:rPr>
              <a:t>. You’ll want to use the most impactful chart type for your message. I changed the chart from an overlapping bar chart to a 100% stacked bar chart to better show the significant increase in documents that have been published with open datasets since the Data Repository was implemented. </a:t>
            </a:r>
          </a:p>
          <a:p>
            <a:pPr marL="228600" indent="-228600" fontAlgn="base">
              <a:buAutoNum type="arabicPeriod"/>
            </a:pPr>
            <a:r>
              <a:rPr lang="en-US" sz="1200" b="1" i="0" kern="1200" baseline="0" dirty="0">
                <a:solidFill>
                  <a:schemeClr val="tx1"/>
                </a:solidFill>
                <a:effectLst/>
                <a:latin typeface="+mn-lt"/>
                <a:ea typeface="+mn-ea"/>
                <a:cs typeface="+mn-cs"/>
              </a:rPr>
              <a:t>Removed the chart border</a:t>
            </a:r>
            <a:r>
              <a:rPr lang="en-US" sz="1200" b="0" i="0" kern="1200" baseline="0" dirty="0">
                <a:solidFill>
                  <a:schemeClr val="tx1"/>
                </a:solidFill>
                <a:effectLst/>
                <a:latin typeface="+mn-lt"/>
                <a:ea typeface="+mn-ea"/>
                <a:cs typeface="+mn-cs"/>
              </a:rPr>
              <a:t>. You’ll want to remove any visual elements that are not necessary. </a:t>
            </a:r>
          </a:p>
          <a:p>
            <a:pPr marL="228600" indent="-228600" fontAlgn="base">
              <a:buAutoNum type="arabicPeriod"/>
            </a:pPr>
            <a:r>
              <a:rPr lang="en-US" sz="1200" b="1" i="0" kern="1200" baseline="0" dirty="0">
                <a:solidFill>
                  <a:schemeClr val="tx1"/>
                </a:solidFill>
                <a:effectLst/>
                <a:latin typeface="+mn-lt"/>
                <a:ea typeface="+mn-ea"/>
                <a:cs typeface="+mn-cs"/>
              </a:rPr>
              <a:t>Softened the gridlines</a:t>
            </a:r>
            <a:r>
              <a:rPr lang="en-US" sz="1200" b="0" i="0" kern="1200" baseline="0" dirty="0">
                <a:solidFill>
                  <a:schemeClr val="tx1"/>
                </a:solidFill>
                <a:effectLst/>
                <a:latin typeface="+mn-lt"/>
                <a:ea typeface="+mn-ea"/>
                <a:cs typeface="+mn-cs"/>
              </a:rPr>
              <a:t>. You can leave gridlines in charts if you find it helpful for understanding your data, but make them thin and use a light color so you don’t detract from the main visualization. </a:t>
            </a:r>
          </a:p>
          <a:p>
            <a:pPr marL="228600" indent="-228600" fontAlgn="base">
              <a:buAutoNum type="arabicPeriod"/>
            </a:pPr>
            <a:r>
              <a:rPr lang="en-US" sz="1200" b="1" i="0" kern="1200" baseline="0" dirty="0">
                <a:solidFill>
                  <a:schemeClr val="tx1"/>
                </a:solidFill>
                <a:effectLst/>
                <a:latin typeface="+mn-lt"/>
                <a:ea typeface="+mn-ea"/>
                <a:cs typeface="+mn-cs"/>
              </a:rPr>
              <a:t>Removed Data Markers</a:t>
            </a:r>
            <a:r>
              <a:rPr lang="en-US" sz="1200" b="0" i="0" kern="1200" baseline="0" dirty="0">
                <a:solidFill>
                  <a:schemeClr val="tx1"/>
                </a:solidFill>
                <a:effectLst/>
                <a:latin typeface="+mn-lt"/>
                <a:ea typeface="+mn-ea"/>
                <a:cs typeface="+mn-cs"/>
              </a:rPr>
              <a:t>. Data markers are helpful, but I decided to remove them my chart. I felt that the overall percentages found on the x-axis were sufficient. </a:t>
            </a:r>
          </a:p>
          <a:p>
            <a:pPr marL="228600" indent="-228600" fontAlgn="base">
              <a:buAutoNum type="arabicPeriod"/>
            </a:pPr>
            <a:r>
              <a:rPr lang="en-US" sz="1200" b="1" i="0" kern="1200" baseline="0" dirty="0">
                <a:solidFill>
                  <a:schemeClr val="tx1"/>
                </a:solidFill>
                <a:effectLst/>
                <a:latin typeface="+mn-lt"/>
                <a:ea typeface="+mn-ea"/>
                <a:cs typeface="+mn-cs"/>
              </a:rPr>
              <a:t>Used a different legend</a:t>
            </a:r>
            <a:r>
              <a:rPr lang="en-US" sz="1200" b="0" i="0" kern="1200" baseline="0" dirty="0">
                <a:solidFill>
                  <a:schemeClr val="tx1"/>
                </a:solidFill>
                <a:effectLst/>
                <a:latin typeface="+mn-lt"/>
                <a:ea typeface="+mn-ea"/>
                <a:cs typeface="+mn-cs"/>
              </a:rPr>
              <a:t>. I’m not able to label my data directly, but I was able to re-work the legend and use a patterned background so that I’m not relying on color alone to distinguish percent documents with open datasets and those without. </a:t>
            </a:r>
          </a:p>
          <a:p>
            <a:pPr marL="228600" indent="-228600" fontAlgn="base">
              <a:buAutoNum type="arabicPeriod"/>
            </a:pPr>
            <a:r>
              <a:rPr lang="en-US" sz="1200" b="1" i="0" kern="1200" baseline="0" dirty="0">
                <a:solidFill>
                  <a:schemeClr val="tx1"/>
                </a:solidFill>
                <a:effectLst/>
                <a:latin typeface="+mn-lt"/>
                <a:ea typeface="+mn-ea"/>
                <a:cs typeface="+mn-cs"/>
              </a:rPr>
              <a:t>Removed the axis labels</a:t>
            </a:r>
            <a:r>
              <a:rPr lang="en-US" sz="1200" b="0" i="0" kern="1200" baseline="0" dirty="0">
                <a:solidFill>
                  <a:schemeClr val="tx1"/>
                </a:solidFill>
                <a:effectLst/>
                <a:latin typeface="+mn-lt"/>
                <a:ea typeface="+mn-ea"/>
                <a:cs typeface="+mn-cs"/>
              </a:rPr>
              <a:t>. Because year and percent are good explanations in an of themselves, I did remove the axis labels. Before removing the axis labels, though, make sure your audience has sufficient information elsewhere to know what they are looking at. </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dirty="0"/>
              <a:t>This isn’t just about removing things, it’s about keeping what adds meaning. The new design makes it easier for viewers to instantly grasp the trend and the takeaway, even if they don’t have a technical background.</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Reference(s): </a:t>
            </a:r>
          </a:p>
          <a:p>
            <a:r>
              <a:rPr lang="en-US" sz="1200" b="0" i="0" kern="1200" baseline="0" dirty="0" err="1">
                <a:solidFill>
                  <a:schemeClr val="tx1"/>
                </a:solidFill>
                <a:effectLst/>
                <a:latin typeface="+mn-lt"/>
                <a:ea typeface="+mn-ea"/>
                <a:cs typeface="+mn-cs"/>
              </a:rPr>
              <a:t>Nussbuamer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Knaflic</a:t>
            </a:r>
            <a:r>
              <a:rPr lang="en-US" sz="1200" b="0" i="0" kern="1200" baseline="0" dirty="0">
                <a:solidFill>
                  <a:schemeClr val="tx1"/>
                </a:solidFill>
                <a:effectLst/>
                <a:latin typeface="+mn-lt"/>
                <a:ea typeface="+mn-ea"/>
                <a:cs typeface="+mn-cs"/>
              </a:rPr>
              <a:t>, Cole. Chapter 3: Clutter is your enemy. Storytelling with Data; A Data Visualization Guide for Business Professionals. Wiley. 2015. Available at: </a:t>
            </a:r>
            <a:r>
              <a:rPr lang="en-US" dirty="0"/>
              <a:t>https://learning.oreilly.com/library/view/storytelling-with-data/9781119002253/c04.xhtml</a:t>
            </a:r>
          </a:p>
          <a:p>
            <a:endParaRPr lang="en-US" dirty="0"/>
          </a:p>
        </p:txBody>
      </p:sp>
      <p:sp>
        <p:nvSpPr>
          <p:cNvPr id="4" name="Slide Number Placeholder 3">
            <a:extLst>
              <a:ext uri="{FF2B5EF4-FFF2-40B4-BE49-F238E27FC236}">
                <a16:creationId xmlns:a16="http://schemas.microsoft.com/office/drawing/2014/main" id="{EE98B8ED-78EC-7DC6-ACC7-F111A1BDD3EC}"/>
              </a:ext>
            </a:extLst>
          </p:cNvPr>
          <p:cNvSpPr>
            <a:spLocks noGrp="1"/>
          </p:cNvSpPr>
          <p:nvPr>
            <p:ph type="sldNum" sz="quarter" idx="10"/>
          </p:nvPr>
        </p:nvSpPr>
        <p:spPr/>
        <p:txBody>
          <a:bodyPr/>
          <a:lstStyle/>
          <a:p>
            <a:fld id="{BF486ADC-3712-B843-BCB9-7CE9623D22B4}" type="slidenum">
              <a:rPr lang="en-US" smtClean="0"/>
              <a:t>104</a:t>
            </a:fld>
            <a:endParaRPr lang="en-US"/>
          </a:p>
        </p:txBody>
      </p:sp>
    </p:spTree>
    <p:extLst>
      <p:ext uri="{BB962C8B-B14F-4D97-AF65-F5344CB8AC3E}">
        <p14:creationId xmlns:p14="http://schemas.microsoft.com/office/powerpoint/2010/main" val="2554609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4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C80DDE-5F41-EE3C-EB7B-9FBEFB63CCB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6" name="Graphic 5">
            <a:extLst>
              <a:ext uri="{FF2B5EF4-FFF2-40B4-BE49-F238E27FC236}">
                <a16:creationId xmlns:a16="http://schemas.microsoft.com/office/drawing/2014/main" id="{EE1DC21C-4F9E-0208-0F33-5EDF26C2E74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466" t="-148" r="7377" b="148"/>
          <a:stretch/>
        </p:blipFill>
        <p:spPr>
          <a:xfrm>
            <a:off x="2544077" y="-1"/>
            <a:ext cx="9650579" cy="6858000"/>
          </a:xfrm>
          <a:prstGeom prst="rect">
            <a:avLst/>
          </a:prstGeom>
        </p:spPr>
      </p:pic>
      <p:pic>
        <p:nvPicPr>
          <p:cNvPr id="8" name="Picture 7" descr="A black and purple rectangle&#10;&#10;Description automatically generated">
            <a:extLst>
              <a:ext uri="{FF2B5EF4-FFF2-40B4-BE49-F238E27FC236}">
                <a16:creationId xmlns:a16="http://schemas.microsoft.com/office/drawing/2014/main" id="{698B5895-ED31-F534-FBC8-F8EAF2BE7248}"/>
              </a:ext>
            </a:extLst>
          </p:cNvPr>
          <p:cNvPicPr>
            <a:picLocks noChangeAspect="1"/>
          </p:cNvPicPr>
          <p:nvPr/>
        </p:nvPicPr>
        <p:blipFill rotWithShape="1">
          <a:blip r:embed="rId4">
            <a:extLst>
              <a:ext uri="{28A0092B-C50C-407E-A947-70E740481C1C}">
                <a14:useLocalDpi xmlns:a14="http://schemas.microsoft.com/office/drawing/2010/main"/>
              </a:ext>
            </a:extLst>
          </a:blip>
          <a:srcRect r="26250"/>
          <a:stretch/>
        </p:blipFill>
        <p:spPr>
          <a:xfrm>
            <a:off x="0" y="0"/>
            <a:ext cx="8991600" cy="6858000"/>
          </a:xfrm>
          <a:prstGeom prst="rect">
            <a:avLst/>
          </a:prstGeom>
        </p:spPr>
      </p:pic>
      <p:sp>
        <p:nvSpPr>
          <p:cNvPr id="2" name="Title 1"/>
          <p:cNvSpPr>
            <a:spLocks noGrp="1"/>
          </p:cNvSpPr>
          <p:nvPr>
            <p:ph type="ctrTitle"/>
          </p:nvPr>
        </p:nvSpPr>
        <p:spPr>
          <a:xfrm>
            <a:off x="666602" y="2011680"/>
            <a:ext cx="5936465" cy="2387600"/>
          </a:xfrm>
        </p:spPr>
        <p:txBody>
          <a:bodyPr anchor="b"/>
          <a:lstStyle>
            <a:lvl1pPr algn="l">
              <a:defRPr sz="5014"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666602" y="4450081"/>
            <a:ext cx="8054065" cy="806099"/>
          </a:xfrm>
        </p:spPr>
        <p:txBody>
          <a:bodyPr>
            <a:noAutofit/>
          </a:bodyPr>
          <a:lstStyle>
            <a:lvl1pPr marL="0" indent="0" algn="l">
              <a:lnSpc>
                <a:spcPct val="90000"/>
              </a:lnSpc>
              <a:buNone/>
              <a:defRPr sz="2314"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
        <p:nvSpPr>
          <p:cNvPr id="14" name="Text Placeholder 13">
            <a:extLst>
              <a:ext uri="{FF2B5EF4-FFF2-40B4-BE49-F238E27FC236}">
                <a16:creationId xmlns:a16="http://schemas.microsoft.com/office/drawing/2014/main" id="{9AE824A5-746D-85C5-A198-2205E97BEC3A}"/>
              </a:ext>
            </a:extLst>
          </p:cNvPr>
          <p:cNvSpPr>
            <a:spLocks noGrp="1"/>
          </p:cNvSpPr>
          <p:nvPr>
            <p:ph type="body" sz="quarter" idx="12" hasCustomPrompt="1"/>
          </p:nvPr>
        </p:nvSpPr>
        <p:spPr>
          <a:xfrm>
            <a:off x="666601" y="5968183"/>
            <a:ext cx="5936465" cy="379777"/>
          </a:xfrm>
        </p:spPr>
        <p:txBody>
          <a:bodyPr>
            <a:noAutofit/>
          </a:bodyPr>
          <a:lstStyle>
            <a:lvl1pPr>
              <a:defRPr sz="2314" b="0" i="0">
                <a:solidFill>
                  <a:schemeClr val="bg1"/>
                </a:solidFill>
                <a:latin typeface="+mn-lt"/>
              </a:defRPr>
            </a:lvl1pPr>
            <a:lvl2pPr>
              <a:defRPr sz="1029" b="0" i="0">
                <a:latin typeface="Aptos Light" panose="020B0004020202020204" pitchFamily="34" charset="0"/>
              </a:defRPr>
            </a:lvl2pPr>
            <a:lvl3pPr marL="8163" indent="0">
              <a:buNone/>
              <a:defRPr sz="1029" b="0" i="0">
                <a:latin typeface="Aptos Light" panose="020B0004020202020204" pitchFamily="34" charset="0"/>
              </a:defRPr>
            </a:lvl3pPr>
            <a:lvl4pPr marL="224486" indent="0">
              <a:buNone/>
              <a:defRPr sz="1029" b="0" i="0">
                <a:latin typeface="Aptos Light" panose="020B0004020202020204" pitchFamily="34" charset="0"/>
              </a:defRPr>
            </a:lvl4pPr>
            <a:lvl5pPr marL="442848" indent="0">
              <a:buNone/>
              <a:defRPr sz="1029" b="0" i="0">
                <a:latin typeface="Aptos Light" panose="020B0004020202020204" pitchFamily="34" charset="0"/>
              </a:defRPr>
            </a:lvl5pPr>
          </a:lstStyle>
          <a:p>
            <a:pPr lvl="0"/>
            <a:r>
              <a:rPr lang="en-US"/>
              <a:t>Date goes here</a:t>
            </a:r>
          </a:p>
        </p:txBody>
      </p:sp>
      <p:pic>
        <p:nvPicPr>
          <p:cNvPr id="4" name="Picture 4">
            <a:extLst>
              <a:ext uri="{FF2B5EF4-FFF2-40B4-BE49-F238E27FC236}">
                <a16:creationId xmlns:a16="http://schemas.microsoft.com/office/drawing/2014/main" id="{CA98B3BF-E260-E057-B20B-7411452437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66602" y="369346"/>
            <a:ext cx="3083955" cy="484391"/>
          </a:xfrm>
          <a:prstGeom prst="rect">
            <a:avLst/>
          </a:prstGeom>
        </p:spPr>
      </p:pic>
    </p:spTree>
    <p:extLst>
      <p:ext uri="{BB962C8B-B14F-4D97-AF65-F5344CB8AC3E}">
        <p14:creationId xmlns:p14="http://schemas.microsoft.com/office/powerpoint/2010/main" val="203722082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Columns-Compa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243A6D-D989-6475-9B95-66EB2ADB4D73}"/>
              </a:ext>
            </a:extLst>
          </p:cNvPr>
          <p:cNvSpPr/>
          <p:nvPr/>
        </p:nvSpPr>
        <p:spPr>
          <a:xfrm>
            <a:off x="0" y="2044904"/>
            <a:ext cx="12192000" cy="33948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331"/>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53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1D212F2-E016-678E-503F-65211A1D60C6}"/>
              </a:ext>
            </a:extLst>
          </p:cNvPr>
          <p:cNvSpPr>
            <a:spLocks noGrp="1"/>
          </p:cNvSpPr>
          <p:nvPr>
            <p:ph sz="half" idx="13"/>
          </p:nvPr>
        </p:nvSpPr>
        <p:spPr>
          <a:xfrm>
            <a:off x="81915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8FE8B98-FE53-BAD7-940B-691589B7112C}"/>
              </a:ext>
            </a:extLst>
          </p:cNvPr>
          <p:cNvSpPr>
            <a:spLocks noGrp="1"/>
          </p:cNvSpPr>
          <p:nvPr>
            <p:ph sz="half" idx="14"/>
          </p:nvPr>
        </p:nvSpPr>
        <p:spPr>
          <a:xfrm>
            <a:off x="4338435" y="1456352"/>
            <a:ext cx="3520440" cy="4572000"/>
          </a:xfrm>
          <a:solidFill>
            <a:schemeClr val="bg1">
              <a:lumMod val="95000"/>
            </a:schemeClr>
          </a:solidFill>
          <a:ln w="25400">
            <a:solidFill>
              <a:schemeClr val="bg2"/>
            </a:solidFill>
          </a:ln>
        </p:spPr>
        <p:txBody>
          <a:bodyPr lIns="164592" tIns="137160" rIns="164592">
            <a:noAutofit/>
          </a:bodyPr>
          <a:lstStyle>
            <a:lvl1pPr algn="ctr">
              <a:lnSpc>
                <a:spcPct val="114000"/>
              </a:lnSpc>
              <a:spcAft>
                <a:spcPts val="386"/>
              </a:spcAft>
              <a:defRPr/>
            </a:lvl1pPr>
            <a:lvl2pPr algn="ct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1411F1FF-3ACF-1975-3CD0-FA1DC10D6C31}"/>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583961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Typ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9" name="Table Placeholder 8">
            <a:extLst>
              <a:ext uri="{FF2B5EF4-FFF2-40B4-BE49-F238E27FC236}">
                <a16:creationId xmlns:a16="http://schemas.microsoft.com/office/drawing/2014/main" id="{A25917EB-8EBC-54E5-E082-F2C50065DE90}"/>
              </a:ext>
            </a:extLst>
          </p:cNvPr>
          <p:cNvSpPr>
            <a:spLocks noGrp="1"/>
          </p:cNvSpPr>
          <p:nvPr>
            <p:ph type="tbl" sz="quarter" idx="13"/>
          </p:nvPr>
        </p:nvSpPr>
        <p:spPr>
          <a:xfrm>
            <a:off x="457202" y="1885506"/>
            <a:ext cx="11277599" cy="4532227"/>
          </a:xfrm>
        </p:spPr>
        <p:txBody>
          <a:bodyPr/>
          <a:lstStyle/>
          <a:p>
            <a:r>
              <a:rPr lang="en-US"/>
              <a:t>Click icon to add table</a:t>
            </a:r>
          </a:p>
        </p:txBody>
      </p:sp>
      <p:sp>
        <p:nvSpPr>
          <p:cNvPr id="7" name="Text Placeholder 12">
            <a:extLst>
              <a:ext uri="{FF2B5EF4-FFF2-40B4-BE49-F238E27FC236}">
                <a16:creationId xmlns:a16="http://schemas.microsoft.com/office/drawing/2014/main" id="{A8F5E660-7E62-50F2-6560-4A37AF0569FD}"/>
              </a:ext>
            </a:extLst>
          </p:cNvPr>
          <p:cNvSpPr>
            <a:spLocks noGrp="1"/>
          </p:cNvSpPr>
          <p:nvPr>
            <p:ph type="body" sz="quarter" idx="14"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3" name="Slide Number Placeholder 6">
            <a:extLst>
              <a:ext uri="{FF2B5EF4-FFF2-40B4-BE49-F238E27FC236}">
                <a16:creationId xmlns:a16="http://schemas.microsoft.com/office/drawing/2014/main" id="{ED02709C-B9E2-2479-FCC5-059829D6B09E}"/>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1029775172"/>
      </p:ext>
    </p:extLst>
  </p:cSld>
  <p:clrMapOvr>
    <a:masterClrMapping/>
  </p:clrMapOvr>
  <p:extLst>
    <p:ext uri="{DCECCB84-F9BA-43D5-87BE-67443E8EF086}">
      <p15:sldGuideLst xmlns:p15="http://schemas.microsoft.com/office/powerpoint/2012/main">
        <p15:guide id="5" orient="horz" pos="2160" userDrawn="1">
          <p15:clr>
            <a:srgbClr val="FBAE40"/>
          </p15:clr>
        </p15:guide>
        <p15:guide id="6" orient="horz" pos="13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Sub-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12">
            <a:extLst>
              <a:ext uri="{FF2B5EF4-FFF2-40B4-BE49-F238E27FC236}">
                <a16:creationId xmlns:a16="http://schemas.microsoft.com/office/drawing/2014/main" id="{210ED764-95FB-8EBB-7659-9AEFCB94E218}"/>
              </a:ext>
            </a:extLst>
          </p:cNvPr>
          <p:cNvSpPr>
            <a:spLocks noGrp="1"/>
          </p:cNvSpPr>
          <p:nvPr>
            <p:ph type="body" sz="quarter" idx="14"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3" name="Slide Number Placeholder 6">
            <a:extLst>
              <a:ext uri="{FF2B5EF4-FFF2-40B4-BE49-F238E27FC236}">
                <a16:creationId xmlns:a16="http://schemas.microsoft.com/office/drawing/2014/main" id="{55373F48-814A-152B-041B-20CF6CEADF41}"/>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86814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6ABA64-368E-BBC0-663A-E04E9904B76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9" name="Graphic 8">
            <a:extLst>
              <a:ext uri="{FF2B5EF4-FFF2-40B4-BE49-F238E27FC236}">
                <a16:creationId xmlns:a16="http://schemas.microsoft.com/office/drawing/2014/main" id="{3EB608DE-BFCD-A2BA-DB2F-60A4A85A828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 t="-148" r="7377" b="148"/>
          <a:stretch/>
        </p:blipFill>
        <p:spPr>
          <a:xfrm>
            <a:off x="-7147" y="2"/>
            <a:ext cx="8941484" cy="6858001"/>
          </a:xfrm>
          <a:prstGeom prst="rect">
            <a:avLst/>
          </a:prstGeom>
        </p:spPr>
      </p:pic>
      <p:pic>
        <p:nvPicPr>
          <p:cNvPr id="10" name="Graphic 9">
            <a:extLst>
              <a:ext uri="{FF2B5EF4-FFF2-40B4-BE49-F238E27FC236}">
                <a16:creationId xmlns:a16="http://schemas.microsoft.com/office/drawing/2014/main" id="{07F6CAA3-8590-69C0-BCEF-50C02B09A4C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1633" r="28586"/>
          <a:stretch/>
        </p:blipFill>
        <p:spPr>
          <a:xfrm>
            <a:off x="2752899" y="0"/>
            <a:ext cx="9439103" cy="6868192"/>
          </a:xfrm>
          <a:prstGeom prst="rect">
            <a:avLst/>
          </a:prstGeom>
        </p:spPr>
      </p:pic>
      <p:sp>
        <p:nvSpPr>
          <p:cNvPr id="2" name="Title 1"/>
          <p:cNvSpPr>
            <a:spLocks noGrp="1"/>
          </p:cNvSpPr>
          <p:nvPr>
            <p:ph type="ctrTitle"/>
          </p:nvPr>
        </p:nvSpPr>
        <p:spPr>
          <a:xfrm>
            <a:off x="6096001" y="606689"/>
            <a:ext cx="5729817" cy="2387600"/>
          </a:xfrm>
        </p:spPr>
        <p:txBody>
          <a:bodyPr rIns="73152" anchor="b"/>
          <a:lstStyle>
            <a:lvl1pPr algn="r">
              <a:defRPr sz="5014" baseline="0">
                <a:solidFill>
                  <a:schemeClr val="bg1"/>
                </a:solidFill>
              </a:defRPr>
            </a:lvl1pPr>
          </a:lstStyle>
          <a:p>
            <a:r>
              <a:rPr lang="en-US"/>
              <a:t>Click to edit Master title style</a:t>
            </a:r>
          </a:p>
        </p:txBody>
      </p:sp>
      <p:pic>
        <p:nvPicPr>
          <p:cNvPr id="8" name="Picture 4">
            <a:extLst>
              <a:ext uri="{FF2B5EF4-FFF2-40B4-BE49-F238E27FC236}">
                <a16:creationId xmlns:a16="http://schemas.microsoft.com/office/drawing/2014/main" id="{099D2397-7C70-FEF2-59F8-18FA5F1D0250}"/>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597128" y="5268174"/>
            <a:ext cx="3198176" cy="502331"/>
          </a:xfrm>
          <a:prstGeom prst="rect">
            <a:avLst/>
          </a:prstGeom>
        </p:spPr>
      </p:pic>
    </p:spTree>
    <p:extLst>
      <p:ext uri="{BB962C8B-B14F-4D97-AF65-F5344CB8AC3E}">
        <p14:creationId xmlns:p14="http://schemas.microsoft.com/office/powerpoint/2010/main" val="217670228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668000" y="-1577182"/>
            <a:ext cx="10972800" cy="4221163"/>
          </a:xfrm>
        </p:spPr>
        <p:txBody>
          <a:bodyPr/>
          <a:lstStyle>
            <a:lvl1pPr>
              <a:spcBef>
                <a:spcPts val="0"/>
              </a:spcBef>
              <a:spcAft>
                <a:spcPts val="2600"/>
              </a:spcAft>
              <a:defRPr sz="2800"/>
            </a:lvl1pPr>
            <a:lvl2pPr>
              <a:lnSpc>
                <a:spcPts val="1900"/>
              </a:lnSpc>
              <a:spcAft>
                <a:spcPts val="900"/>
              </a:spcAft>
              <a:defRPr sz="2000"/>
            </a:lvl2pPr>
            <a:lvl3pPr>
              <a:lnSpc>
                <a:spcPts val="1900"/>
              </a:lnSpc>
              <a:spcAft>
                <a:spcPts val="900"/>
              </a:spcAft>
              <a:defRPr sz="1600"/>
            </a:lvl3pPr>
            <a:lvl4pPr>
              <a:lnSpc>
                <a:spcPts val="1900"/>
              </a:lnSpc>
              <a:spcAft>
                <a:spcPts val="900"/>
              </a:spcAft>
              <a:defRPr sz="1600"/>
            </a:lvl4pPr>
            <a:lvl5pPr>
              <a:lnSpc>
                <a:spcPts val="1900"/>
              </a:lnSpc>
              <a:spcAft>
                <a:spcPts val="900"/>
              </a:spcAft>
              <a:defRPr sz="1600"/>
            </a:lvl5pPr>
          </a:lstStyle>
          <a:p>
            <a:pPr lvl="0"/>
            <a:r>
              <a:rPr lang="en-US"/>
              <a:t>Click to edit Master text styles</a:t>
            </a:r>
          </a:p>
          <a:p>
            <a:pPr lvl="1"/>
            <a:r>
              <a:rPr lang="en-US"/>
              <a:t>Second level 20 point text</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DBFC7A4-D095-435C-9F40-55D2BF5C2DEC}" type="slidenum">
              <a:rPr lang="en-US"/>
              <a:pPr>
                <a:defRPr/>
              </a:pPr>
              <a:t>‹#›</a:t>
            </a:fld>
            <a:endParaRPr lang="en-US"/>
          </a:p>
        </p:txBody>
      </p:sp>
    </p:spTree>
    <p:extLst>
      <p:ext uri="{BB962C8B-B14F-4D97-AF65-F5344CB8AC3E}">
        <p14:creationId xmlns:p14="http://schemas.microsoft.com/office/powerpoint/2010/main" val="11705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418" y="2505665"/>
            <a:ext cx="6232649" cy="2387600"/>
          </a:xfrm>
        </p:spPr>
        <p:txBody>
          <a:bodyPr anchor="b"/>
          <a:lstStyle>
            <a:lvl1pPr algn="l">
              <a:defRPr sz="5014"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370417" y="4945704"/>
            <a:ext cx="5217583" cy="806099"/>
          </a:xfrm>
        </p:spPr>
        <p:txBody>
          <a:bodyPr>
            <a:noAutofit/>
          </a:bodyPr>
          <a:lstStyle>
            <a:lvl1pPr marL="0" indent="0" algn="l">
              <a:lnSpc>
                <a:spcPct val="90000"/>
              </a:lnSpc>
              <a:buNone/>
              <a:defRPr sz="2314"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
        <p:nvSpPr>
          <p:cNvPr id="14" name="Text Placeholder 13">
            <a:extLst>
              <a:ext uri="{FF2B5EF4-FFF2-40B4-BE49-F238E27FC236}">
                <a16:creationId xmlns:a16="http://schemas.microsoft.com/office/drawing/2014/main" id="{9AE824A5-746D-85C5-A198-2205E97BEC3A}"/>
              </a:ext>
            </a:extLst>
          </p:cNvPr>
          <p:cNvSpPr>
            <a:spLocks noGrp="1"/>
          </p:cNvSpPr>
          <p:nvPr>
            <p:ph type="body" sz="quarter" idx="12" hasCustomPrompt="1"/>
          </p:nvPr>
        </p:nvSpPr>
        <p:spPr>
          <a:xfrm>
            <a:off x="365760" y="5971033"/>
            <a:ext cx="3054096" cy="379777"/>
          </a:xfrm>
        </p:spPr>
        <p:txBody>
          <a:bodyPr>
            <a:noAutofit/>
          </a:bodyPr>
          <a:lstStyle>
            <a:lvl1pPr>
              <a:defRPr sz="2314" b="0" i="0">
                <a:solidFill>
                  <a:schemeClr val="bg1"/>
                </a:solidFill>
                <a:latin typeface="+mn-lt"/>
              </a:defRPr>
            </a:lvl1pPr>
            <a:lvl2pPr>
              <a:defRPr sz="1029" b="0" i="0">
                <a:latin typeface="Aptos Light" panose="020B0004020202020204" pitchFamily="34" charset="0"/>
              </a:defRPr>
            </a:lvl2pPr>
            <a:lvl3pPr marL="8163" indent="0">
              <a:buNone/>
              <a:defRPr sz="1029" b="0" i="0">
                <a:latin typeface="Aptos Light" panose="020B0004020202020204" pitchFamily="34" charset="0"/>
              </a:defRPr>
            </a:lvl3pPr>
            <a:lvl4pPr marL="224486" indent="0">
              <a:buNone/>
              <a:defRPr sz="1029" b="0" i="0">
                <a:latin typeface="Aptos Light" panose="020B0004020202020204" pitchFamily="34" charset="0"/>
              </a:defRPr>
            </a:lvl4pPr>
            <a:lvl5pPr marL="442848" indent="0">
              <a:buNone/>
              <a:defRPr sz="1029" b="0" i="0">
                <a:latin typeface="Aptos Light" panose="020B0004020202020204" pitchFamily="34" charset="0"/>
              </a:defRPr>
            </a:lvl5pPr>
          </a:lstStyle>
          <a:p>
            <a:pPr lvl="0"/>
            <a:r>
              <a:rPr lang="en-US"/>
              <a:t>Date goes here</a:t>
            </a:r>
          </a:p>
        </p:txBody>
      </p:sp>
      <p:pic>
        <p:nvPicPr>
          <p:cNvPr id="11" name="Picture 10" descr="A close-up of a black background&#10;&#10;Description automatically generated">
            <a:extLst>
              <a:ext uri="{FF2B5EF4-FFF2-40B4-BE49-F238E27FC236}">
                <a16:creationId xmlns:a16="http://schemas.microsoft.com/office/drawing/2014/main" id="{70B404AA-6868-9861-CB35-1A69CCFBB699}"/>
              </a:ext>
            </a:extLst>
          </p:cNvPr>
          <p:cNvPicPr>
            <a:picLocks noChangeAspect="1"/>
          </p:cNvPicPr>
          <p:nvPr/>
        </p:nvPicPr>
        <p:blipFill>
          <a:blip r:embed="rId2"/>
          <a:stretch>
            <a:fillRect/>
          </a:stretch>
        </p:blipFill>
        <p:spPr>
          <a:xfrm>
            <a:off x="513213" y="313268"/>
            <a:ext cx="2257273" cy="421109"/>
          </a:xfrm>
          <a:prstGeom prst="rect">
            <a:avLst/>
          </a:prstGeom>
        </p:spPr>
      </p:pic>
      <p:pic>
        <p:nvPicPr>
          <p:cNvPr id="8" name="Picture 7" descr="A close-up of a black background&#10;&#10;Description automatically generated">
            <a:extLst>
              <a:ext uri="{FF2B5EF4-FFF2-40B4-BE49-F238E27FC236}">
                <a16:creationId xmlns:a16="http://schemas.microsoft.com/office/drawing/2014/main" id="{92DEC7B5-1387-08D4-38D9-F9D1AE0596F9}"/>
              </a:ext>
            </a:extLst>
          </p:cNvPr>
          <p:cNvPicPr>
            <a:picLocks noChangeAspect="1"/>
          </p:cNvPicPr>
          <p:nvPr/>
        </p:nvPicPr>
        <p:blipFill>
          <a:blip r:embed="rId2"/>
          <a:stretch>
            <a:fillRect/>
          </a:stretch>
        </p:blipFill>
        <p:spPr>
          <a:xfrm>
            <a:off x="513213" y="313268"/>
            <a:ext cx="2257273" cy="421109"/>
          </a:xfrm>
          <a:prstGeom prst="rect">
            <a:avLst/>
          </a:prstGeom>
        </p:spPr>
      </p:pic>
    </p:spTree>
    <p:extLst>
      <p:ext uri="{BB962C8B-B14F-4D97-AF65-F5344CB8AC3E}">
        <p14:creationId xmlns:p14="http://schemas.microsoft.com/office/powerpoint/2010/main" val="14136995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C80DDE-5F41-EE3C-EB7B-9FBEFB63CCBF}"/>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85"/>
          </a:p>
        </p:txBody>
      </p:sp>
      <p:pic>
        <p:nvPicPr>
          <p:cNvPr id="7" name="Picture 6" descr="A black and purple rectangle&#10;&#10;Description automatically generated">
            <a:extLst>
              <a:ext uri="{FF2B5EF4-FFF2-40B4-BE49-F238E27FC236}">
                <a16:creationId xmlns:a16="http://schemas.microsoft.com/office/drawing/2014/main" id="{F8189EB8-ABA9-C994-0266-747B17E89C47}"/>
              </a:ext>
            </a:extLst>
          </p:cNvPr>
          <p:cNvPicPr>
            <a:picLocks noChangeAspect="1"/>
          </p:cNvPicPr>
          <p:nvPr/>
        </p:nvPicPr>
        <p:blipFill rotWithShape="1">
          <a:blip r:embed="rId2">
            <a:extLst>
              <a:ext uri="{28A0092B-C50C-407E-A947-70E740481C1C}">
                <a14:useLocalDpi xmlns:a14="http://schemas.microsoft.com/office/drawing/2010/main"/>
              </a:ext>
            </a:extLst>
          </a:blip>
          <a:srcRect r="26250"/>
          <a:stretch/>
        </p:blipFill>
        <p:spPr>
          <a:xfrm>
            <a:off x="0" y="0"/>
            <a:ext cx="8991600" cy="6858000"/>
          </a:xfrm>
          <a:prstGeom prst="rect">
            <a:avLst/>
          </a:prstGeom>
        </p:spPr>
      </p:pic>
      <p:sp>
        <p:nvSpPr>
          <p:cNvPr id="2" name="Title 1"/>
          <p:cNvSpPr>
            <a:spLocks noGrp="1"/>
          </p:cNvSpPr>
          <p:nvPr>
            <p:ph type="ctrTitle"/>
          </p:nvPr>
        </p:nvSpPr>
        <p:spPr>
          <a:xfrm>
            <a:off x="370419" y="2505665"/>
            <a:ext cx="6072584" cy="2387600"/>
          </a:xfrm>
        </p:spPr>
        <p:txBody>
          <a:bodyPr anchor="b"/>
          <a:lstStyle>
            <a:lvl1pPr algn="l">
              <a:defRPr sz="4050"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370419" y="4945704"/>
            <a:ext cx="6072587" cy="806099"/>
          </a:xfrm>
        </p:spPr>
        <p:txBody>
          <a:bodyPr>
            <a:noAutofit/>
          </a:bodyPr>
          <a:lstStyle>
            <a:lvl1pPr marL="0" indent="0" algn="l">
              <a:lnSpc>
                <a:spcPct val="90000"/>
              </a:lnSpc>
              <a:buNone/>
              <a:defRPr sz="1928" b="0" i="0">
                <a:solidFill>
                  <a:schemeClr val="bg1"/>
                </a:solidFill>
                <a:latin typeface="+mn-lt"/>
              </a:defRPr>
            </a:lvl1pPr>
            <a:lvl2pPr marL="440808" indent="0" algn="ctr">
              <a:buNone/>
              <a:defRPr sz="1928"/>
            </a:lvl2pPr>
            <a:lvl3pPr marL="881615" indent="0" algn="ctr">
              <a:buNone/>
              <a:defRPr sz="1736"/>
            </a:lvl3pPr>
            <a:lvl4pPr marL="1322423" indent="0" algn="ctr">
              <a:buNone/>
              <a:defRPr sz="1543"/>
            </a:lvl4pPr>
            <a:lvl5pPr marL="1763230" indent="0" algn="ctr">
              <a:buNone/>
              <a:defRPr sz="1543"/>
            </a:lvl5pPr>
            <a:lvl6pPr marL="2204038" indent="0" algn="ctr">
              <a:buNone/>
              <a:defRPr sz="1543"/>
            </a:lvl6pPr>
            <a:lvl7pPr marL="2644845" indent="0" algn="ctr">
              <a:buNone/>
              <a:defRPr sz="1543"/>
            </a:lvl7pPr>
            <a:lvl8pPr marL="3085653" indent="0" algn="ctr">
              <a:buNone/>
              <a:defRPr sz="1543"/>
            </a:lvl8pPr>
            <a:lvl9pPr marL="3526460" indent="0" algn="ctr">
              <a:buNone/>
              <a:defRPr sz="1543"/>
            </a:lvl9pPr>
          </a:lstStyle>
          <a:p>
            <a:r>
              <a:rPr lang="en-US"/>
              <a:t>Click to edit Master subtitle style</a:t>
            </a:r>
          </a:p>
        </p:txBody>
      </p:sp>
    </p:spTree>
    <p:extLst>
      <p:ext uri="{BB962C8B-B14F-4D97-AF65-F5344CB8AC3E}">
        <p14:creationId xmlns:p14="http://schemas.microsoft.com/office/powerpoint/2010/main" val="11580377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89" y="0"/>
            <a:ext cx="11453628" cy="1143000"/>
          </a:xfrm>
        </p:spPr>
        <p:txBody>
          <a:bodyPr/>
          <a:lstStyle>
            <a:lvl1pPr>
              <a:lnSpc>
                <a:spcPct val="90000"/>
              </a:lnSpc>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60537"/>
            <a:ext cx="11453628" cy="437646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4" name="Slide Number Placeholder 6">
            <a:extLst>
              <a:ext uri="{FF2B5EF4-FFF2-40B4-BE49-F238E27FC236}">
                <a16:creationId xmlns:a16="http://schemas.microsoft.com/office/drawing/2014/main" id="{724F641B-1C8C-A657-2A4F-9946CE9F3E93}"/>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2277654744"/>
      </p:ext>
    </p:extLst>
  </p:cSld>
  <p:clrMapOvr>
    <a:masterClrMapping/>
  </p:clrMapOvr>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Columns-Ty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56816"/>
            <a:ext cx="5559552" cy="4456684"/>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8" name="Content Placeholder 2">
            <a:extLst>
              <a:ext uri="{FF2B5EF4-FFF2-40B4-BE49-F238E27FC236}">
                <a16:creationId xmlns:a16="http://schemas.microsoft.com/office/drawing/2014/main" id="{03C4D9A7-680D-EAB5-E2D1-74AB49916B6A}"/>
              </a:ext>
            </a:extLst>
          </p:cNvPr>
          <p:cNvSpPr>
            <a:spLocks noGrp="1"/>
          </p:cNvSpPr>
          <p:nvPr>
            <p:ph idx="14"/>
          </p:nvPr>
        </p:nvSpPr>
        <p:spPr>
          <a:xfrm>
            <a:off x="6272784" y="1956816"/>
            <a:ext cx="5559552" cy="4456684"/>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207A1DDC-E243-D1AE-BC8A-40F11B37B41C}"/>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112953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Pic">
    <p:spTree>
      <p:nvGrpSpPr>
        <p:cNvPr id="1" name=""/>
        <p:cNvGrpSpPr/>
        <p:nvPr/>
      </p:nvGrpSpPr>
      <p:grpSpPr>
        <a:xfrm>
          <a:off x="0" y="0"/>
          <a:ext cx="0" cy="0"/>
          <a:chOff x="0" y="0"/>
          <a:chExt cx="0" cy="0"/>
        </a:xfrm>
      </p:grpSpPr>
      <p:sp>
        <p:nvSpPr>
          <p:cNvPr id="2" name="Title 1"/>
          <p:cNvSpPr>
            <a:spLocks noGrp="1"/>
          </p:cNvSpPr>
          <p:nvPr>
            <p:ph type="title"/>
          </p:nvPr>
        </p:nvSpPr>
        <p:spPr>
          <a:xfrm>
            <a:off x="372188" y="0"/>
            <a:ext cx="7708392" cy="1143000"/>
          </a:xfrm>
        </p:spPr>
        <p:txBody>
          <a:bodyPr/>
          <a:lstStyle>
            <a:lvl1pPr>
              <a:defRPr spc="0" baseline="0">
                <a:latin typeface="+mj-lt"/>
              </a:defRPr>
            </a:lvl1pPr>
          </a:lstStyle>
          <a:p>
            <a:r>
              <a:rPr lang="en-US"/>
              <a:t>Click to edit Master title style</a:t>
            </a:r>
          </a:p>
        </p:txBody>
      </p:sp>
      <p:sp>
        <p:nvSpPr>
          <p:cNvPr id="3" name="Content Placeholder 2"/>
          <p:cNvSpPr>
            <a:spLocks noGrp="1"/>
          </p:cNvSpPr>
          <p:nvPr>
            <p:ph idx="1"/>
          </p:nvPr>
        </p:nvSpPr>
        <p:spPr>
          <a:xfrm>
            <a:off x="372189" y="1956816"/>
            <a:ext cx="6690764" cy="4456684"/>
          </a:xfrm>
        </p:spPr>
        <p:txBody>
          <a:bodyPr/>
          <a:lstStyle>
            <a:lvl1pPr>
              <a:lnSpc>
                <a:spcPct val="114000"/>
              </a:lnSpc>
              <a:spcAft>
                <a:spcPts val="386"/>
              </a:spcAft>
              <a:defRPr/>
            </a:lvl1pPr>
            <a:lvl2pPr>
              <a:lnSpc>
                <a:spcPct val="114000"/>
              </a:lnSpc>
              <a:spcBef>
                <a:spcPts val="0"/>
              </a:spcBef>
              <a:spcAft>
                <a:spcPts val="579"/>
              </a:spcAft>
              <a:defRPr/>
            </a:lvl2pPr>
            <a:lvl3pPr>
              <a:lnSpc>
                <a:spcPct val="114000"/>
              </a:lnSpc>
              <a:spcBef>
                <a:spcPts val="0"/>
              </a:spcBef>
              <a:spcAft>
                <a:spcPts val="579"/>
              </a:spcAft>
              <a:defRPr/>
            </a:lvl3pPr>
            <a:lvl4pPr>
              <a:lnSpc>
                <a:spcPct val="114000"/>
              </a:lnSpc>
              <a:spcBef>
                <a:spcPts val="0"/>
              </a:spcBef>
              <a:spcAft>
                <a:spcPts val="579"/>
              </a:spcAft>
              <a:defRPr/>
            </a:lvl4pPr>
            <a:lvl5pPr>
              <a:lnSpc>
                <a:spcPct val="114000"/>
              </a:lnSpc>
              <a:spcBef>
                <a:spcPts val="0"/>
              </a:spcBef>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0D4D9DA8-B2E1-9255-0F3F-667449A80D90}"/>
              </a:ext>
            </a:extLst>
          </p:cNvPr>
          <p:cNvSpPr>
            <a:spLocks noGrp="1"/>
          </p:cNvSpPr>
          <p:nvPr>
            <p:ph type="pic" sz="quarter" idx="13"/>
          </p:nvPr>
        </p:nvSpPr>
        <p:spPr>
          <a:xfrm>
            <a:off x="8077200" y="0"/>
            <a:ext cx="4114800" cy="6553200"/>
          </a:xfrm>
          <a:noFill/>
        </p:spPr>
        <p:txBody>
          <a:bodyPr>
            <a:normAutofit/>
          </a:bodyPr>
          <a:lstStyle>
            <a:lvl1pPr>
              <a:defRPr sz="1157" b="0"/>
            </a:lvl1pPr>
          </a:lstStyle>
          <a:p>
            <a:r>
              <a:rPr lang="en-US"/>
              <a:t>Click icon to add picture</a:t>
            </a:r>
          </a:p>
        </p:txBody>
      </p:sp>
      <p:sp>
        <p:nvSpPr>
          <p:cNvPr id="7" name="Text Placeholder 12">
            <a:extLst>
              <a:ext uri="{FF2B5EF4-FFF2-40B4-BE49-F238E27FC236}">
                <a16:creationId xmlns:a16="http://schemas.microsoft.com/office/drawing/2014/main" id="{703186F7-99CC-7E47-8AD7-CF937E00F69A}"/>
              </a:ext>
            </a:extLst>
          </p:cNvPr>
          <p:cNvSpPr>
            <a:spLocks noGrp="1"/>
          </p:cNvSpPr>
          <p:nvPr>
            <p:ph type="body" sz="quarter" idx="14" hasCustomPrompt="1"/>
          </p:nvPr>
        </p:nvSpPr>
        <p:spPr>
          <a:xfrm>
            <a:off x="374904" y="1170433"/>
            <a:ext cx="7711016" cy="573617"/>
          </a:xfrm>
        </p:spPr>
        <p:txBody>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4" name="Slide Number Placeholder 6">
            <a:extLst>
              <a:ext uri="{FF2B5EF4-FFF2-40B4-BE49-F238E27FC236}">
                <a16:creationId xmlns:a16="http://schemas.microsoft.com/office/drawing/2014/main" id="{9820A9D7-C92F-50D2-3DD3-3AB689B7B2B5}"/>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3205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Columns-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3" name="Content Placeholder 2"/>
          <p:cNvSpPr>
            <a:spLocks noGrp="1"/>
          </p:cNvSpPr>
          <p:nvPr>
            <p:ph sz="half" idx="1"/>
          </p:nvPr>
        </p:nvSpPr>
        <p:spPr>
          <a:xfrm>
            <a:off x="372190" y="4528394"/>
            <a:ext cx="5556663" cy="15837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227A447-AD3E-43E5-8193-BFADE932E8B9}"/>
              </a:ext>
            </a:extLst>
          </p:cNvPr>
          <p:cNvSpPr>
            <a:spLocks noGrp="1"/>
          </p:cNvSpPr>
          <p:nvPr>
            <p:ph type="body" sz="quarter" idx="13" hasCustomPrompt="1"/>
          </p:nvPr>
        </p:nvSpPr>
        <p:spPr>
          <a:xfrm>
            <a:off x="374904" y="1170433"/>
            <a:ext cx="11453628"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9" name="Picture Placeholder 18">
            <a:extLst>
              <a:ext uri="{FF2B5EF4-FFF2-40B4-BE49-F238E27FC236}">
                <a16:creationId xmlns:a16="http://schemas.microsoft.com/office/drawing/2014/main" id="{79C690AE-22FB-FDE9-21B1-0F2E45C30FD9}"/>
              </a:ext>
            </a:extLst>
          </p:cNvPr>
          <p:cNvSpPr>
            <a:spLocks noGrp="1"/>
          </p:cNvSpPr>
          <p:nvPr>
            <p:ph type="pic" sz="quarter" idx="14"/>
          </p:nvPr>
        </p:nvSpPr>
        <p:spPr>
          <a:xfrm>
            <a:off x="475488" y="2030650"/>
            <a:ext cx="5099049" cy="2438400"/>
          </a:xfrm>
        </p:spPr>
        <p:txBody>
          <a:bodyPr/>
          <a:lstStyle/>
          <a:p>
            <a:r>
              <a:rPr lang="en-US"/>
              <a:t>Click icon to add picture</a:t>
            </a:r>
          </a:p>
        </p:txBody>
      </p:sp>
      <p:sp>
        <p:nvSpPr>
          <p:cNvPr id="20" name="Content Placeholder 2">
            <a:extLst>
              <a:ext uri="{FF2B5EF4-FFF2-40B4-BE49-F238E27FC236}">
                <a16:creationId xmlns:a16="http://schemas.microsoft.com/office/drawing/2014/main" id="{9F1552FC-E7FE-74E7-9FC3-DAE8E69EDDF7}"/>
              </a:ext>
            </a:extLst>
          </p:cNvPr>
          <p:cNvSpPr>
            <a:spLocks noGrp="1"/>
          </p:cNvSpPr>
          <p:nvPr>
            <p:ph sz="half" idx="15"/>
          </p:nvPr>
        </p:nvSpPr>
        <p:spPr>
          <a:xfrm>
            <a:off x="6264990" y="4528394"/>
            <a:ext cx="5556663" cy="15837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18">
            <a:extLst>
              <a:ext uri="{FF2B5EF4-FFF2-40B4-BE49-F238E27FC236}">
                <a16:creationId xmlns:a16="http://schemas.microsoft.com/office/drawing/2014/main" id="{512796C0-CB45-C263-9788-F8AE8804140B}"/>
              </a:ext>
            </a:extLst>
          </p:cNvPr>
          <p:cNvSpPr>
            <a:spLocks noGrp="1"/>
          </p:cNvSpPr>
          <p:nvPr>
            <p:ph type="pic" sz="quarter" idx="16"/>
          </p:nvPr>
        </p:nvSpPr>
        <p:spPr>
          <a:xfrm>
            <a:off x="6364224" y="2030650"/>
            <a:ext cx="5099049" cy="2438400"/>
          </a:xfrm>
        </p:spPr>
        <p:txBody>
          <a:bodyPr/>
          <a:lstStyle/>
          <a:p>
            <a:r>
              <a:rPr lang="en-US"/>
              <a:t>Click icon to add picture</a:t>
            </a:r>
          </a:p>
        </p:txBody>
      </p:sp>
      <p:sp>
        <p:nvSpPr>
          <p:cNvPr id="7" name="Slide Number Placeholder 6">
            <a:extLst>
              <a:ext uri="{FF2B5EF4-FFF2-40B4-BE49-F238E27FC236}">
                <a16:creationId xmlns:a16="http://schemas.microsoft.com/office/drawing/2014/main" id="{AE2C1110-ACDB-A90D-C8BD-C9536517B322}"/>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226621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yp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p>
        </p:txBody>
      </p:sp>
      <p:sp>
        <p:nvSpPr>
          <p:cNvPr id="3" name="Content Placeholder 2"/>
          <p:cNvSpPr>
            <a:spLocks noGrp="1"/>
          </p:cNvSpPr>
          <p:nvPr>
            <p:ph sz="half" idx="1"/>
          </p:nvPr>
        </p:nvSpPr>
        <p:spPr>
          <a:xfrm>
            <a:off x="372190" y="1956817"/>
            <a:ext cx="5556663" cy="4120427"/>
          </a:xfrm>
        </p:spPr>
        <p:txBody>
          <a:bodyPr bIns="13716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227A447-AD3E-43E5-8193-BFADE932E8B9}"/>
              </a:ext>
            </a:extLst>
          </p:cNvPr>
          <p:cNvSpPr>
            <a:spLocks noGrp="1"/>
          </p:cNvSpPr>
          <p:nvPr>
            <p:ph type="body" sz="quarter" idx="13" hasCustomPrompt="1"/>
          </p:nvPr>
        </p:nvSpPr>
        <p:spPr>
          <a:xfrm>
            <a:off x="374904" y="1170433"/>
            <a:ext cx="5556663"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0" name="Content Placeholder 9">
            <a:extLst>
              <a:ext uri="{FF2B5EF4-FFF2-40B4-BE49-F238E27FC236}">
                <a16:creationId xmlns:a16="http://schemas.microsoft.com/office/drawing/2014/main" id="{D457C096-4AC9-390C-2520-4A3B876FA28A}"/>
              </a:ext>
            </a:extLst>
          </p:cNvPr>
          <p:cNvSpPr>
            <a:spLocks noGrp="1"/>
          </p:cNvSpPr>
          <p:nvPr>
            <p:ph sz="quarter" idx="14"/>
          </p:nvPr>
        </p:nvSpPr>
        <p:spPr>
          <a:xfrm>
            <a:off x="6096001" y="1637770"/>
            <a:ext cx="5729817" cy="4779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A938B46E-9006-CBC8-498C-40536BF7D810}"/>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407301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Columns-Ty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atin typeface="+mj-lt"/>
              </a:defRPr>
            </a:lvl1pPr>
          </a:lstStyle>
          <a:p>
            <a:r>
              <a:rPr lang="en-US"/>
              <a:t>Click to edit Master title style</a:t>
            </a:r>
          </a:p>
        </p:txBody>
      </p:sp>
      <p:sp>
        <p:nvSpPr>
          <p:cNvPr id="3" name="Content Placeholder 2"/>
          <p:cNvSpPr>
            <a:spLocks noGrp="1"/>
          </p:cNvSpPr>
          <p:nvPr>
            <p:ph idx="1"/>
          </p:nvPr>
        </p:nvSpPr>
        <p:spPr>
          <a:xfrm>
            <a:off x="37218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4D5A83BB-9D8E-880B-93F2-512308F05947}"/>
              </a:ext>
            </a:extLst>
          </p:cNvPr>
          <p:cNvSpPr>
            <a:spLocks noGrp="1"/>
          </p:cNvSpPr>
          <p:nvPr>
            <p:ph type="body" sz="quarter" idx="13" hasCustomPrompt="1"/>
          </p:nvPr>
        </p:nvSpPr>
        <p:spPr>
          <a:xfrm>
            <a:off x="372535" y="1170433"/>
            <a:ext cx="11453627" cy="573617"/>
          </a:xfrm>
        </p:spPr>
        <p:txBody>
          <a:bodyPr>
            <a:noAutofit/>
          </a:bodyPr>
          <a:lstStyle>
            <a:lvl1pPr>
              <a:lnSpc>
                <a:spcPct val="100000"/>
              </a:lnSpc>
              <a:defRPr sz="1928" b="0" i="0">
                <a:latin typeface="+mn-lt"/>
              </a:defRPr>
            </a:lvl1pPr>
            <a:lvl3pPr marL="8163" indent="0">
              <a:buNone/>
              <a:defRPr/>
            </a:lvl3pPr>
            <a:lvl4pPr marL="224486" indent="0">
              <a:buNone/>
              <a:defRPr/>
            </a:lvl4pPr>
            <a:lvl5pPr marL="442848" indent="0">
              <a:buNone/>
              <a:defRPr/>
            </a:lvl5pPr>
          </a:lstStyle>
          <a:p>
            <a:pPr lvl="0"/>
            <a:r>
              <a:rPr lang="en-US"/>
              <a:t>Subhead if necessary</a:t>
            </a:r>
          </a:p>
        </p:txBody>
      </p:sp>
      <p:sp>
        <p:nvSpPr>
          <p:cNvPr id="11" name="Content Placeholder 2">
            <a:extLst>
              <a:ext uri="{FF2B5EF4-FFF2-40B4-BE49-F238E27FC236}">
                <a16:creationId xmlns:a16="http://schemas.microsoft.com/office/drawing/2014/main" id="{4137307E-40E5-5240-6CF4-FDDE718A1CCC}"/>
              </a:ext>
            </a:extLst>
          </p:cNvPr>
          <p:cNvSpPr>
            <a:spLocks noGrp="1"/>
          </p:cNvSpPr>
          <p:nvPr>
            <p:ph idx="14"/>
          </p:nvPr>
        </p:nvSpPr>
        <p:spPr>
          <a:xfrm>
            <a:off x="830714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A35DD22-AD94-02F7-726D-EF8870A6BBD7}"/>
              </a:ext>
            </a:extLst>
          </p:cNvPr>
          <p:cNvSpPr>
            <a:spLocks noGrp="1"/>
          </p:cNvSpPr>
          <p:nvPr>
            <p:ph idx="15"/>
          </p:nvPr>
        </p:nvSpPr>
        <p:spPr>
          <a:xfrm>
            <a:off x="4339669" y="1956816"/>
            <a:ext cx="3520440" cy="4453128"/>
          </a:xfrm>
        </p:spPr>
        <p:txBody>
          <a:bodyPr/>
          <a:lstStyle>
            <a:lvl1pPr>
              <a:lnSpc>
                <a:spcPct val="114000"/>
              </a:lnSpc>
              <a:spcAft>
                <a:spcPts val="386"/>
              </a:spcAft>
              <a:defRPr sz="1736"/>
            </a:lvl1pPr>
            <a:lvl2pPr>
              <a:lnSpc>
                <a:spcPct val="114000"/>
              </a:lnSpc>
              <a:spcAft>
                <a:spcPts val="579"/>
              </a:spcAft>
              <a:defRPr/>
            </a:lvl2pPr>
            <a:lvl3pPr>
              <a:lnSpc>
                <a:spcPct val="114000"/>
              </a:lnSpc>
              <a:spcAft>
                <a:spcPts val="579"/>
              </a:spcAft>
              <a:defRPr/>
            </a:lvl3pPr>
            <a:lvl4pPr>
              <a:lnSpc>
                <a:spcPct val="114000"/>
              </a:lnSpc>
              <a:spcAft>
                <a:spcPts val="579"/>
              </a:spcAft>
              <a:defRPr/>
            </a:lvl4pPr>
            <a:lvl5pPr>
              <a:lnSpc>
                <a:spcPct val="114000"/>
              </a:lnSpc>
              <a:spcAft>
                <a:spcPts val="579"/>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D2252798-75B5-6A20-2C7F-A0A9106AC0E3}"/>
              </a:ext>
            </a:extLst>
          </p:cNvPr>
          <p:cNvSpPr>
            <a:spLocks noGrp="1"/>
          </p:cNvSpPr>
          <p:nvPr>
            <p:ph type="sldNum" sz="quarter" idx="12"/>
          </p:nvPr>
        </p:nvSpPr>
        <p:spPr>
          <a:xfrm>
            <a:off x="11346640" y="6583478"/>
            <a:ext cx="497708" cy="275167"/>
          </a:xfrm>
          <a:prstGeom prst="rect">
            <a:avLst/>
          </a:prstGeom>
        </p:spPr>
        <p:txBody>
          <a:bodyPr anchor="ctr" anchorCtr="0"/>
          <a:lstStyle>
            <a:lvl1pPr algn="r">
              <a:defRPr sz="897" b="1">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352296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5" Type="http://schemas.openxmlformats.org/officeDocument/2006/relationships/image" Target="../media/image10.sv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9.png"/><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8.svg"/><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2189" y="0"/>
            <a:ext cx="11453628" cy="1143000"/>
          </a:xfrm>
          <a:prstGeom prst="rect">
            <a:avLst/>
          </a:prstGeom>
        </p:spPr>
        <p:txBody>
          <a:bodyPr vert="horz" lIns="73152" tIns="45720" rIns="91440" bIns="45720" rtlCol="0" anchor="b" anchorCtr="0">
            <a:noAutofit/>
          </a:bodyPr>
          <a:lstStyle/>
          <a:p>
            <a:r>
              <a:rPr lang="en-US"/>
              <a:t>Click to edit Master title</a:t>
            </a:r>
          </a:p>
        </p:txBody>
      </p:sp>
      <p:sp>
        <p:nvSpPr>
          <p:cNvPr id="3" name="Text Placeholder 2"/>
          <p:cNvSpPr>
            <a:spLocks noGrp="1"/>
          </p:cNvSpPr>
          <p:nvPr>
            <p:ph type="body" idx="1"/>
          </p:nvPr>
        </p:nvSpPr>
        <p:spPr>
          <a:xfrm>
            <a:off x="372189" y="2622003"/>
            <a:ext cx="11453628" cy="355496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Graphic 15">
            <a:extLst>
              <a:ext uri="{FF2B5EF4-FFF2-40B4-BE49-F238E27FC236}">
                <a16:creationId xmlns:a16="http://schemas.microsoft.com/office/drawing/2014/main" id="{84648D25-2907-76E6-F373-A073DDE563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5782" y="6658064"/>
            <a:ext cx="1670904" cy="103257"/>
          </a:xfrm>
          <a:prstGeom prst="rect">
            <a:avLst/>
          </a:prstGeom>
        </p:spPr>
      </p:pic>
      <p:pic>
        <p:nvPicPr>
          <p:cNvPr id="19" name="Graphic 18">
            <a:extLst>
              <a:ext uri="{FF2B5EF4-FFF2-40B4-BE49-F238E27FC236}">
                <a16:creationId xmlns:a16="http://schemas.microsoft.com/office/drawing/2014/main" id="{42CD8742-78CC-2836-6668-C8A0EBEE414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5782" y="6658064"/>
            <a:ext cx="1670904" cy="103257"/>
          </a:xfrm>
          <a:prstGeom prst="rect">
            <a:avLst/>
          </a:prstGeom>
        </p:spPr>
      </p:pic>
      <p:sp>
        <p:nvSpPr>
          <p:cNvPr id="25" name="Rectangle 24">
            <a:extLst>
              <a:ext uri="{FF2B5EF4-FFF2-40B4-BE49-F238E27FC236}">
                <a16:creationId xmlns:a16="http://schemas.microsoft.com/office/drawing/2014/main" id="{53AE01DE-90C4-B404-F28D-321ADD0553A0}"/>
              </a:ext>
            </a:extLst>
          </p:cNvPr>
          <p:cNvSpPr/>
          <p:nvPr/>
        </p:nvSpPr>
        <p:spPr>
          <a:xfrm>
            <a:off x="1" y="655453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pic>
        <p:nvPicPr>
          <p:cNvPr id="26" name="Graphic 25">
            <a:extLst>
              <a:ext uri="{FF2B5EF4-FFF2-40B4-BE49-F238E27FC236}">
                <a16:creationId xmlns:a16="http://schemas.microsoft.com/office/drawing/2014/main" id="{D11852D9-AE8A-AFEA-DCDC-96EF7854D9F4}"/>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l="28799" t="85341" b="592"/>
          <a:stretch/>
        </p:blipFill>
        <p:spPr>
          <a:xfrm>
            <a:off x="1" y="6556376"/>
            <a:ext cx="2829489" cy="301624"/>
          </a:xfrm>
          <a:prstGeom prst="rect">
            <a:avLst/>
          </a:prstGeom>
        </p:spPr>
      </p:pic>
      <p:sp>
        <p:nvSpPr>
          <p:cNvPr id="27" name="Footer Placeholder 2">
            <a:extLst>
              <a:ext uri="{FF2B5EF4-FFF2-40B4-BE49-F238E27FC236}">
                <a16:creationId xmlns:a16="http://schemas.microsoft.com/office/drawing/2014/main" id="{99B5B88B-F3FF-DC9B-1E8A-89B0406BE3BF}"/>
              </a:ext>
            </a:extLst>
          </p:cNvPr>
          <p:cNvSpPr txBox="1">
            <a:spLocks/>
          </p:cNvSpPr>
          <p:nvPr/>
        </p:nvSpPr>
        <p:spPr>
          <a:xfrm>
            <a:off x="4450471" y="6598309"/>
            <a:ext cx="6908800" cy="2692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Leading the way to better care</a:t>
            </a:r>
          </a:p>
        </p:txBody>
      </p:sp>
      <p:pic>
        <p:nvPicPr>
          <p:cNvPr id="28" name="Graphic 27">
            <a:extLst>
              <a:ext uri="{FF2B5EF4-FFF2-40B4-BE49-F238E27FC236}">
                <a16:creationId xmlns:a16="http://schemas.microsoft.com/office/drawing/2014/main" id="{0A26BD3D-2CBD-1C35-7E3C-714964E9E9C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1645" y="6655750"/>
            <a:ext cx="97536" cy="121920"/>
          </a:xfrm>
          <a:prstGeom prst="rect">
            <a:avLst/>
          </a:prstGeom>
        </p:spPr>
      </p:pic>
      <p:pic>
        <p:nvPicPr>
          <p:cNvPr id="29" name="Graphic 28">
            <a:extLst>
              <a:ext uri="{FF2B5EF4-FFF2-40B4-BE49-F238E27FC236}">
                <a16:creationId xmlns:a16="http://schemas.microsoft.com/office/drawing/2014/main" id="{552565F4-9FD9-E8B3-4A03-9AAD30B932D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9719" y="6659403"/>
            <a:ext cx="1670904" cy="103257"/>
          </a:xfrm>
          <a:prstGeom prst="rect">
            <a:avLst/>
          </a:prstGeom>
        </p:spPr>
      </p:pic>
      <p:sp>
        <p:nvSpPr>
          <p:cNvPr id="4" name="Rectangle 3">
            <a:extLst>
              <a:ext uri="{FF2B5EF4-FFF2-40B4-BE49-F238E27FC236}">
                <a16:creationId xmlns:a16="http://schemas.microsoft.com/office/drawing/2014/main" id="{648F7278-2615-2054-B90E-2AA753C02FCC}"/>
              </a:ext>
            </a:extLst>
          </p:cNvPr>
          <p:cNvSpPr/>
          <p:nvPr/>
        </p:nvSpPr>
        <p:spPr>
          <a:xfrm>
            <a:off x="1" y="655453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sp>
        <p:nvSpPr>
          <p:cNvPr id="6" name="Footer Placeholder 2">
            <a:extLst>
              <a:ext uri="{FF2B5EF4-FFF2-40B4-BE49-F238E27FC236}">
                <a16:creationId xmlns:a16="http://schemas.microsoft.com/office/drawing/2014/main" id="{630B59BD-9A7D-4D29-8E54-E1CD14439CCC}"/>
              </a:ext>
            </a:extLst>
          </p:cNvPr>
          <p:cNvSpPr txBox="1">
            <a:spLocks/>
          </p:cNvSpPr>
          <p:nvPr/>
        </p:nvSpPr>
        <p:spPr>
          <a:xfrm>
            <a:off x="4450471" y="6598309"/>
            <a:ext cx="6908800" cy="2692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Leading the way to better care</a:t>
            </a:r>
          </a:p>
        </p:txBody>
      </p:sp>
      <p:pic>
        <p:nvPicPr>
          <p:cNvPr id="7" name="Graphic 6">
            <a:extLst>
              <a:ext uri="{FF2B5EF4-FFF2-40B4-BE49-F238E27FC236}">
                <a16:creationId xmlns:a16="http://schemas.microsoft.com/office/drawing/2014/main" id="{E869D689-0909-8B4E-CECC-CF149412BE2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421645" y="6655750"/>
            <a:ext cx="97536" cy="121920"/>
          </a:xfrm>
          <a:prstGeom prst="rect">
            <a:avLst/>
          </a:prstGeom>
        </p:spPr>
      </p:pic>
      <p:sp>
        <p:nvSpPr>
          <p:cNvPr id="9" name="Rectangle 8">
            <a:extLst>
              <a:ext uri="{FF2B5EF4-FFF2-40B4-BE49-F238E27FC236}">
                <a16:creationId xmlns:a16="http://schemas.microsoft.com/office/drawing/2014/main" id="{3AC5A1B2-7E72-4BEE-F4C1-A5BAF246D0D7}"/>
              </a:ext>
            </a:extLst>
          </p:cNvPr>
          <p:cNvSpPr/>
          <p:nvPr userDrawn="1"/>
        </p:nvSpPr>
        <p:spPr>
          <a:xfrm>
            <a:off x="10252" y="6559248"/>
            <a:ext cx="12192000" cy="304800"/>
          </a:xfrm>
          <a:prstGeom prst="rect">
            <a:avLst/>
          </a:prstGeom>
          <a:gradFill>
            <a:gsLst>
              <a:gs pos="23000">
                <a:srgbClr val="38175A"/>
              </a:gs>
              <a:gs pos="48000">
                <a:srgbClr val="4E2A84"/>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85"/>
          </a:p>
        </p:txBody>
      </p:sp>
      <p:sp>
        <p:nvSpPr>
          <p:cNvPr id="11" name="Footer Placeholder 2">
            <a:extLst>
              <a:ext uri="{FF2B5EF4-FFF2-40B4-BE49-F238E27FC236}">
                <a16:creationId xmlns:a16="http://schemas.microsoft.com/office/drawing/2014/main" id="{EC3D6817-EAA2-FBC2-9FE7-68758D84F57D}"/>
              </a:ext>
            </a:extLst>
          </p:cNvPr>
          <p:cNvSpPr txBox="1">
            <a:spLocks/>
          </p:cNvSpPr>
          <p:nvPr userDrawn="1"/>
        </p:nvSpPr>
        <p:spPr>
          <a:xfrm>
            <a:off x="6598760" y="6597066"/>
            <a:ext cx="4718178" cy="269217"/>
          </a:xfrm>
          <a:prstGeom prst="rect">
            <a:avLst/>
          </a:prstGeom>
        </p:spPr>
        <p:txBody>
          <a:bodyPr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baseline="0">
                <a:solidFill>
                  <a:schemeClr val="bg1"/>
                </a:solidFill>
                <a:latin typeface="Century Gothic" panose="020B0502020202020204" pitchFamily="34" charset="0"/>
              </a:rPr>
              <a:t>Northwestern University Feinberg School of Medicine</a:t>
            </a:r>
          </a:p>
        </p:txBody>
      </p:sp>
      <p:pic>
        <p:nvPicPr>
          <p:cNvPr id="12" name="Graphic 11">
            <a:extLst>
              <a:ext uri="{FF2B5EF4-FFF2-40B4-BE49-F238E27FC236}">
                <a16:creationId xmlns:a16="http://schemas.microsoft.com/office/drawing/2014/main" id="{B3BE1B18-FE9D-F957-8448-1940B46DDA8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1421645" y="6655750"/>
            <a:ext cx="97536" cy="121920"/>
          </a:xfrm>
          <a:prstGeom prst="rect">
            <a:avLst/>
          </a:prstGeom>
        </p:spPr>
      </p:pic>
      <p:pic>
        <p:nvPicPr>
          <p:cNvPr id="15" name="Graphic 14">
            <a:extLst>
              <a:ext uri="{FF2B5EF4-FFF2-40B4-BE49-F238E27FC236}">
                <a16:creationId xmlns:a16="http://schemas.microsoft.com/office/drawing/2014/main" id="{F5E60573-930B-1A69-C037-9FC8389E197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2218" y="6559248"/>
            <a:ext cx="338667" cy="312964"/>
          </a:xfrm>
          <a:prstGeom prst="rect">
            <a:avLst/>
          </a:prstGeom>
        </p:spPr>
      </p:pic>
      <p:pic>
        <p:nvPicPr>
          <p:cNvPr id="10" name="Graphic 9">
            <a:extLst>
              <a:ext uri="{FF2B5EF4-FFF2-40B4-BE49-F238E27FC236}">
                <a16:creationId xmlns:a16="http://schemas.microsoft.com/office/drawing/2014/main" id="{9D014D1F-722A-72FE-DC46-2CE32A178B2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p:blipFill>
        <p:spPr>
          <a:xfrm>
            <a:off x="377656" y="6608525"/>
            <a:ext cx="1385733" cy="209881"/>
          </a:xfrm>
          <a:prstGeom prst="rect">
            <a:avLst/>
          </a:prstGeom>
        </p:spPr>
      </p:pic>
    </p:spTree>
    <p:extLst>
      <p:ext uri="{BB962C8B-B14F-4D97-AF65-F5344CB8AC3E}">
        <p14:creationId xmlns:p14="http://schemas.microsoft.com/office/powerpoint/2010/main" val="344943678"/>
      </p:ext>
    </p:extLst>
  </p:cSld>
  <p:clrMap bg1="dk1" tx1="lt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20" r:id="rId14"/>
  </p:sldLayoutIdLst>
  <p:hf hdr="0" ftr="0" dt="0"/>
  <p:txStyles>
    <p:title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p:titleStyle>
    <p:body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p:bodyStyle>
    <p:otherStyle>
      <a:defPPr>
        <a:defRPr lang="en-US"/>
      </a:defPPr>
      <a:lvl1pPr marL="0" algn="l" defTabSz="881615" rtl="0" eaLnBrk="1" latinLnBrk="0" hangingPunct="1">
        <a:defRPr sz="1736" kern="1200">
          <a:solidFill>
            <a:schemeClr val="tx1"/>
          </a:solidFill>
          <a:latin typeface="+mn-lt"/>
          <a:ea typeface="+mn-ea"/>
          <a:cs typeface="+mn-cs"/>
        </a:defRPr>
      </a:lvl1pPr>
      <a:lvl2pPr marL="440808" algn="l" defTabSz="881615" rtl="0" eaLnBrk="1" latinLnBrk="0" hangingPunct="1">
        <a:defRPr sz="1736" kern="1200">
          <a:solidFill>
            <a:schemeClr val="tx1"/>
          </a:solidFill>
          <a:latin typeface="+mn-lt"/>
          <a:ea typeface="+mn-ea"/>
          <a:cs typeface="+mn-cs"/>
        </a:defRPr>
      </a:lvl2pPr>
      <a:lvl3pPr marL="881615" algn="l" defTabSz="881615" rtl="0" eaLnBrk="1" latinLnBrk="0" hangingPunct="1">
        <a:defRPr sz="1736" kern="1200">
          <a:solidFill>
            <a:schemeClr val="tx1"/>
          </a:solidFill>
          <a:latin typeface="+mn-lt"/>
          <a:ea typeface="+mn-ea"/>
          <a:cs typeface="+mn-cs"/>
        </a:defRPr>
      </a:lvl3pPr>
      <a:lvl4pPr marL="1322423" algn="l" defTabSz="881615" rtl="0" eaLnBrk="1" latinLnBrk="0" hangingPunct="1">
        <a:defRPr sz="1736" kern="1200">
          <a:solidFill>
            <a:schemeClr val="tx1"/>
          </a:solidFill>
          <a:latin typeface="+mn-lt"/>
          <a:ea typeface="+mn-ea"/>
          <a:cs typeface="+mn-cs"/>
        </a:defRPr>
      </a:lvl4pPr>
      <a:lvl5pPr marL="1763230" algn="l" defTabSz="881615" rtl="0" eaLnBrk="1" latinLnBrk="0" hangingPunct="1">
        <a:defRPr sz="1736" kern="1200">
          <a:solidFill>
            <a:schemeClr val="tx1"/>
          </a:solidFill>
          <a:latin typeface="+mn-lt"/>
          <a:ea typeface="+mn-ea"/>
          <a:cs typeface="+mn-cs"/>
        </a:defRPr>
      </a:lvl5pPr>
      <a:lvl6pPr marL="2204038" algn="l" defTabSz="881615" rtl="0" eaLnBrk="1" latinLnBrk="0" hangingPunct="1">
        <a:defRPr sz="1736" kern="1200">
          <a:solidFill>
            <a:schemeClr val="tx1"/>
          </a:solidFill>
          <a:latin typeface="+mn-lt"/>
          <a:ea typeface="+mn-ea"/>
          <a:cs typeface="+mn-cs"/>
        </a:defRPr>
      </a:lvl6pPr>
      <a:lvl7pPr marL="2644845" algn="l" defTabSz="881615" rtl="0" eaLnBrk="1" latinLnBrk="0" hangingPunct="1">
        <a:defRPr sz="1736" kern="1200">
          <a:solidFill>
            <a:schemeClr val="tx1"/>
          </a:solidFill>
          <a:latin typeface="+mn-lt"/>
          <a:ea typeface="+mn-ea"/>
          <a:cs typeface="+mn-cs"/>
        </a:defRPr>
      </a:lvl7pPr>
      <a:lvl8pPr marL="3085653" algn="l" defTabSz="881615" rtl="0" eaLnBrk="1" latinLnBrk="0" hangingPunct="1">
        <a:defRPr sz="1736" kern="1200">
          <a:solidFill>
            <a:schemeClr val="tx1"/>
          </a:solidFill>
          <a:latin typeface="+mn-lt"/>
          <a:ea typeface="+mn-ea"/>
          <a:cs typeface="+mn-cs"/>
        </a:defRPr>
      </a:lvl8pPr>
      <a:lvl9pPr marL="3526460" algn="l" defTabSz="881615"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7" userDrawn="1">
          <p15:clr>
            <a:srgbClr val="F26B43"/>
          </p15:clr>
        </p15:guide>
        <p15:guide id="18" pos="7680" userDrawn="1">
          <p15:clr>
            <a:srgbClr val="F26B43"/>
          </p15:clr>
        </p15:guide>
        <p15:guide id="19" pos="288" userDrawn="1">
          <p15:clr>
            <a:srgbClr val="F26B43"/>
          </p15:clr>
        </p15:guide>
        <p15:guide id="20" pos="7392" userDrawn="1">
          <p15:clr>
            <a:srgbClr val="F26B43"/>
          </p15:clr>
        </p15:guide>
        <p15:guide id="21" orient="horz" userDrawn="1">
          <p15:clr>
            <a:srgbClr val="F26B43"/>
          </p15:clr>
        </p15:guide>
        <p15:guide id="22" orient="horz" pos="4320" userDrawn="1">
          <p15:clr>
            <a:srgbClr val="F26B43"/>
          </p15:clr>
        </p15:guide>
        <p15:guide id="23" orient="horz" pos="172" userDrawn="1">
          <p15:clr>
            <a:srgbClr val="F26B43"/>
          </p15:clr>
        </p15:guide>
        <p15:guide id="24" orient="horz" pos="39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hyperlink" Target="https://doi.org/10.18131/g3-69ds-eq61" TargetMode="External"/><Relationship Id="rId2" Type="http://schemas.openxmlformats.org/officeDocument/2006/relationships/hyperlink" Target="https://doi.org/10.18131/1nan8-mzk41" TargetMode="Externa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hyperlink" Target="https://stephanieevergreen.com/you-just-need-more-chart-choices/"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hyperlink" Target="https://www.pewresearch.org/global/2025/07/08/people-in-many-countries-consider-the-u-s-an-important-ally-others-see-it-as-a-top-threat/pg_2025-07-08_allies-threats_0_0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hyperlink" Target="https://www.pewresearch.org/global/2025/07/08/people-in-many-countries-consider-the-u-s-an-important-ally-others-see-it-as-a-top-threat/pg_2025-07-08_allies-threats_0_03/"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6.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11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notesSlide" Target="../notesSlides/notesSlide107.xml"/><Relationship Id="rId16" Type="http://schemas.openxmlformats.org/officeDocument/2006/relationships/image" Target="../media/image135.png"/><Relationship Id="rId1" Type="http://schemas.openxmlformats.org/officeDocument/2006/relationships/slideLayout" Target="../slideLayouts/slideLayout4.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22.xml.rels><?xml version="1.0" encoding="UTF-8" standalone="yes"?>
<Relationships xmlns="http://schemas.openxmlformats.org/package/2006/relationships"><Relationship Id="rId8" Type="http://schemas.openxmlformats.org/officeDocument/2006/relationships/tags" Target="../tags/tag265.xml"/><Relationship Id="rId3" Type="http://schemas.openxmlformats.org/officeDocument/2006/relationships/tags" Target="../tags/tag260.xml"/><Relationship Id="rId7" Type="http://schemas.openxmlformats.org/officeDocument/2006/relationships/tags" Target="../tags/tag264.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notesSlide" Target="../notesSlides/notesSlide117.xml"/><Relationship Id="rId5" Type="http://schemas.openxmlformats.org/officeDocument/2006/relationships/tags" Target="../tags/tag262.xml"/><Relationship Id="rId10" Type="http://schemas.openxmlformats.org/officeDocument/2006/relationships/slideLayout" Target="../slideLayouts/slideLayout4.xml"/><Relationship Id="rId4" Type="http://schemas.openxmlformats.org/officeDocument/2006/relationships/tags" Target="../tags/tag261.xml"/><Relationship Id="rId9" Type="http://schemas.openxmlformats.org/officeDocument/2006/relationships/tags" Target="../tags/tag26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alastore.ala.org/content/learner-centered-pedagogy-principles-and-practice" TargetMode="External"/><Relationship Id="rId4" Type="http://schemas.openxmlformats.org/officeDocument/2006/relationships/hyperlink" Target="https://www.mlanet.org/courses/the-mla-guide-to-instructional-design-basic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slideLayout" Target="../slideLayouts/slideLayout4.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notesSlide" Target="../notesSlides/notesSlide23.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s>
</file>

<file path=ppt/slides/_rels/slide24.xml.rels><?xml version="1.0" encoding="UTF-8" standalone="yes"?>
<Relationships xmlns="http://schemas.openxmlformats.org/package/2006/relationships"><Relationship Id="rId26" Type="http://schemas.openxmlformats.org/officeDocument/2006/relationships/tags" Target="../tags/tag89.xml"/><Relationship Id="rId21" Type="http://schemas.openxmlformats.org/officeDocument/2006/relationships/tags" Target="../tags/tag84.xml"/><Relationship Id="rId34" Type="http://schemas.openxmlformats.org/officeDocument/2006/relationships/tags" Target="../tags/tag97.xml"/><Relationship Id="rId42" Type="http://schemas.openxmlformats.org/officeDocument/2006/relationships/tags" Target="../tags/tag105.xml"/><Relationship Id="rId47" Type="http://schemas.openxmlformats.org/officeDocument/2006/relationships/tags" Target="../tags/tag110.xml"/><Relationship Id="rId50" Type="http://schemas.openxmlformats.org/officeDocument/2006/relationships/tags" Target="../tags/tag113.xml"/><Relationship Id="rId55" Type="http://schemas.openxmlformats.org/officeDocument/2006/relationships/tags" Target="../tags/tag118.xml"/><Relationship Id="rId63" Type="http://schemas.openxmlformats.org/officeDocument/2006/relationships/tags" Target="../tags/tag126.xml"/><Relationship Id="rId7" Type="http://schemas.openxmlformats.org/officeDocument/2006/relationships/tags" Target="../tags/tag70.xml"/><Relationship Id="rId2" Type="http://schemas.openxmlformats.org/officeDocument/2006/relationships/tags" Target="../tags/tag65.xml"/><Relationship Id="rId16" Type="http://schemas.openxmlformats.org/officeDocument/2006/relationships/tags" Target="../tags/tag79.xml"/><Relationship Id="rId29" Type="http://schemas.openxmlformats.org/officeDocument/2006/relationships/tags" Target="../tags/tag92.xml"/><Relationship Id="rId11" Type="http://schemas.openxmlformats.org/officeDocument/2006/relationships/tags" Target="../tags/tag74.xml"/><Relationship Id="rId24" Type="http://schemas.openxmlformats.org/officeDocument/2006/relationships/tags" Target="../tags/tag87.xml"/><Relationship Id="rId32" Type="http://schemas.openxmlformats.org/officeDocument/2006/relationships/tags" Target="../tags/tag95.xml"/><Relationship Id="rId37" Type="http://schemas.openxmlformats.org/officeDocument/2006/relationships/tags" Target="../tags/tag100.xml"/><Relationship Id="rId40" Type="http://schemas.openxmlformats.org/officeDocument/2006/relationships/tags" Target="../tags/tag103.xml"/><Relationship Id="rId45" Type="http://schemas.openxmlformats.org/officeDocument/2006/relationships/tags" Target="../tags/tag108.xml"/><Relationship Id="rId53" Type="http://schemas.openxmlformats.org/officeDocument/2006/relationships/tags" Target="../tags/tag116.xml"/><Relationship Id="rId58" Type="http://schemas.openxmlformats.org/officeDocument/2006/relationships/tags" Target="../tags/tag121.xml"/><Relationship Id="rId66" Type="http://schemas.openxmlformats.org/officeDocument/2006/relationships/notesSlide" Target="../notesSlides/notesSlide24.xml"/><Relationship Id="rId5" Type="http://schemas.openxmlformats.org/officeDocument/2006/relationships/tags" Target="../tags/tag68.xml"/><Relationship Id="rId61" Type="http://schemas.openxmlformats.org/officeDocument/2006/relationships/tags" Target="../tags/tag124.xml"/><Relationship Id="rId19" Type="http://schemas.openxmlformats.org/officeDocument/2006/relationships/tags" Target="../tags/tag8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tags" Target="../tags/tag90.xml"/><Relationship Id="rId30" Type="http://schemas.openxmlformats.org/officeDocument/2006/relationships/tags" Target="../tags/tag93.xml"/><Relationship Id="rId35" Type="http://schemas.openxmlformats.org/officeDocument/2006/relationships/tags" Target="../tags/tag98.xml"/><Relationship Id="rId43" Type="http://schemas.openxmlformats.org/officeDocument/2006/relationships/tags" Target="../tags/tag106.xml"/><Relationship Id="rId48" Type="http://schemas.openxmlformats.org/officeDocument/2006/relationships/tags" Target="../tags/tag111.xml"/><Relationship Id="rId56" Type="http://schemas.openxmlformats.org/officeDocument/2006/relationships/tags" Target="../tags/tag119.xml"/><Relationship Id="rId64" Type="http://schemas.openxmlformats.org/officeDocument/2006/relationships/tags" Target="../tags/tag127.xml"/><Relationship Id="rId8" Type="http://schemas.openxmlformats.org/officeDocument/2006/relationships/tags" Target="../tags/tag71.xml"/><Relationship Id="rId51" Type="http://schemas.openxmlformats.org/officeDocument/2006/relationships/tags" Target="../tags/tag114.xml"/><Relationship Id="rId3" Type="http://schemas.openxmlformats.org/officeDocument/2006/relationships/tags" Target="../tags/tag66.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33" Type="http://schemas.openxmlformats.org/officeDocument/2006/relationships/tags" Target="../tags/tag96.xml"/><Relationship Id="rId38" Type="http://schemas.openxmlformats.org/officeDocument/2006/relationships/tags" Target="../tags/tag101.xml"/><Relationship Id="rId46" Type="http://schemas.openxmlformats.org/officeDocument/2006/relationships/tags" Target="../tags/tag109.xml"/><Relationship Id="rId59" Type="http://schemas.openxmlformats.org/officeDocument/2006/relationships/tags" Target="../tags/tag122.xml"/><Relationship Id="rId20" Type="http://schemas.openxmlformats.org/officeDocument/2006/relationships/tags" Target="../tags/tag83.xml"/><Relationship Id="rId41" Type="http://schemas.openxmlformats.org/officeDocument/2006/relationships/tags" Target="../tags/tag104.xml"/><Relationship Id="rId54" Type="http://schemas.openxmlformats.org/officeDocument/2006/relationships/tags" Target="../tags/tag117.xml"/><Relationship Id="rId62" Type="http://schemas.openxmlformats.org/officeDocument/2006/relationships/tags" Target="../tags/tag125.xml"/><Relationship Id="rId1" Type="http://schemas.openxmlformats.org/officeDocument/2006/relationships/tags" Target="../tags/tag64.xml"/><Relationship Id="rId6" Type="http://schemas.openxmlformats.org/officeDocument/2006/relationships/tags" Target="../tags/tag69.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tags" Target="../tags/tag91.xml"/><Relationship Id="rId36" Type="http://schemas.openxmlformats.org/officeDocument/2006/relationships/tags" Target="../tags/tag99.xml"/><Relationship Id="rId49" Type="http://schemas.openxmlformats.org/officeDocument/2006/relationships/tags" Target="../tags/tag112.xml"/><Relationship Id="rId57" Type="http://schemas.openxmlformats.org/officeDocument/2006/relationships/tags" Target="../tags/tag120.xml"/><Relationship Id="rId10" Type="http://schemas.openxmlformats.org/officeDocument/2006/relationships/tags" Target="../tags/tag73.xml"/><Relationship Id="rId31" Type="http://schemas.openxmlformats.org/officeDocument/2006/relationships/tags" Target="../tags/tag94.xml"/><Relationship Id="rId44" Type="http://schemas.openxmlformats.org/officeDocument/2006/relationships/tags" Target="../tags/tag107.xml"/><Relationship Id="rId52" Type="http://schemas.openxmlformats.org/officeDocument/2006/relationships/tags" Target="../tags/tag115.xml"/><Relationship Id="rId60" Type="http://schemas.openxmlformats.org/officeDocument/2006/relationships/tags" Target="../tags/tag123.xml"/><Relationship Id="rId65" Type="http://schemas.openxmlformats.org/officeDocument/2006/relationships/slideLayout" Target="../slideLayouts/slideLayout4.xml"/><Relationship Id="rId4" Type="http://schemas.openxmlformats.org/officeDocument/2006/relationships/tags" Target="../tags/tag67.xml"/><Relationship Id="rId9" Type="http://schemas.openxmlformats.org/officeDocument/2006/relationships/tags" Target="../tags/tag72.xml"/><Relationship Id="rId13" Type="http://schemas.openxmlformats.org/officeDocument/2006/relationships/tags" Target="../tags/tag76.xml"/><Relationship Id="rId18" Type="http://schemas.openxmlformats.org/officeDocument/2006/relationships/tags" Target="../tags/tag81.xml"/><Relationship Id="rId39" Type="http://schemas.openxmlformats.org/officeDocument/2006/relationships/tags" Target="../tags/tag102.xml"/></Relationships>
</file>

<file path=ppt/slides/_rels/slide25.xml.rels><?xml version="1.0" encoding="UTF-8" standalone="yes"?>
<Relationships xmlns="http://schemas.openxmlformats.org/package/2006/relationships"><Relationship Id="rId26" Type="http://schemas.openxmlformats.org/officeDocument/2006/relationships/tags" Target="../tags/tag153.xml"/><Relationship Id="rId21" Type="http://schemas.openxmlformats.org/officeDocument/2006/relationships/tags" Target="../tags/tag148.xml"/><Relationship Id="rId34" Type="http://schemas.openxmlformats.org/officeDocument/2006/relationships/tags" Target="../tags/tag161.xml"/><Relationship Id="rId42" Type="http://schemas.openxmlformats.org/officeDocument/2006/relationships/tags" Target="../tags/tag169.xml"/><Relationship Id="rId47" Type="http://schemas.openxmlformats.org/officeDocument/2006/relationships/tags" Target="../tags/tag174.xml"/><Relationship Id="rId50" Type="http://schemas.openxmlformats.org/officeDocument/2006/relationships/tags" Target="../tags/tag177.xml"/><Relationship Id="rId55" Type="http://schemas.openxmlformats.org/officeDocument/2006/relationships/tags" Target="../tags/tag182.xml"/><Relationship Id="rId63" Type="http://schemas.openxmlformats.org/officeDocument/2006/relationships/tags" Target="../tags/tag190.xml"/><Relationship Id="rId7" Type="http://schemas.openxmlformats.org/officeDocument/2006/relationships/tags" Target="../tags/tag134.xml"/><Relationship Id="rId2" Type="http://schemas.openxmlformats.org/officeDocument/2006/relationships/tags" Target="../tags/tag129.xml"/><Relationship Id="rId16" Type="http://schemas.openxmlformats.org/officeDocument/2006/relationships/tags" Target="../tags/tag143.xml"/><Relationship Id="rId29" Type="http://schemas.openxmlformats.org/officeDocument/2006/relationships/tags" Target="../tags/tag156.xml"/><Relationship Id="rId11" Type="http://schemas.openxmlformats.org/officeDocument/2006/relationships/tags" Target="../tags/tag138.xml"/><Relationship Id="rId24" Type="http://schemas.openxmlformats.org/officeDocument/2006/relationships/tags" Target="../tags/tag151.xml"/><Relationship Id="rId32" Type="http://schemas.openxmlformats.org/officeDocument/2006/relationships/tags" Target="../tags/tag159.xml"/><Relationship Id="rId37" Type="http://schemas.openxmlformats.org/officeDocument/2006/relationships/tags" Target="../tags/tag164.xml"/><Relationship Id="rId40" Type="http://schemas.openxmlformats.org/officeDocument/2006/relationships/tags" Target="../tags/tag167.xml"/><Relationship Id="rId45" Type="http://schemas.openxmlformats.org/officeDocument/2006/relationships/tags" Target="../tags/tag172.xml"/><Relationship Id="rId53" Type="http://schemas.openxmlformats.org/officeDocument/2006/relationships/tags" Target="../tags/tag180.xml"/><Relationship Id="rId58" Type="http://schemas.openxmlformats.org/officeDocument/2006/relationships/tags" Target="../tags/tag185.xml"/><Relationship Id="rId66" Type="http://schemas.openxmlformats.org/officeDocument/2006/relationships/notesSlide" Target="../notesSlides/notesSlide25.xml"/><Relationship Id="rId5" Type="http://schemas.openxmlformats.org/officeDocument/2006/relationships/tags" Target="../tags/tag132.xml"/><Relationship Id="rId61" Type="http://schemas.openxmlformats.org/officeDocument/2006/relationships/tags" Target="../tags/tag188.xml"/><Relationship Id="rId19" Type="http://schemas.openxmlformats.org/officeDocument/2006/relationships/tags" Target="../tags/tag146.xml"/><Relationship Id="rId14" Type="http://schemas.openxmlformats.org/officeDocument/2006/relationships/tags" Target="../tags/tag141.xml"/><Relationship Id="rId22" Type="http://schemas.openxmlformats.org/officeDocument/2006/relationships/tags" Target="../tags/tag149.xml"/><Relationship Id="rId27" Type="http://schemas.openxmlformats.org/officeDocument/2006/relationships/tags" Target="../tags/tag154.xml"/><Relationship Id="rId30" Type="http://schemas.openxmlformats.org/officeDocument/2006/relationships/tags" Target="../tags/tag157.xml"/><Relationship Id="rId35" Type="http://schemas.openxmlformats.org/officeDocument/2006/relationships/tags" Target="../tags/tag162.xml"/><Relationship Id="rId43" Type="http://schemas.openxmlformats.org/officeDocument/2006/relationships/tags" Target="../tags/tag170.xml"/><Relationship Id="rId48" Type="http://schemas.openxmlformats.org/officeDocument/2006/relationships/tags" Target="../tags/tag175.xml"/><Relationship Id="rId56" Type="http://schemas.openxmlformats.org/officeDocument/2006/relationships/tags" Target="../tags/tag183.xml"/><Relationship Id="rId64" Type="http://schemas.openxmlformats.org/officeDocument/2006/relationships/tags" Target="../tags/tag191.xml"/><Relationship Id="rId8" Type="http://schemas.openxmlformats.org/officeDocument/2006/relationships/tags" Target="../tags/tag135.xml"/><Relationship Id="rId51" Type="http://schemas.openxmlformats.org/officeDocument/2006/relationships/tags" Target="../tags/tag178.xml"/><Relationship Id="rId3" Type="http://schemas.openxmlformats.org/officeDocument/2006/relationships/tags" Target="../tags/tag130.xml"/><Relationship Id="rId12" Type="http://schemas.openxmlformats.org/officeDocument/2006/relationships/tags" Target="../tags/tag139.xml"/><Relationship Id="rId17" Type="http://schemas.openxmlformats.org/officeDocument/2006/relationships/tags" Target="../tags/tag144.xml"/><Relationship Id="rId25" Type="http://schemas.openxmlformats.org/officeDocument/2006/relationships/tags" Target="../tags/tag152.xml"/><Relationship Id="rId33" Type="http://schemas.openxmlformats.org/officeDocument/2006/relationships/tags" Target="../tags/tag160.xml"/><Relationship Id="rId38" Type="http://schemas.openxmlformats.org/officeDocument/2006/relationships/tags" Target="../tags/tag165.xml"/><Relationship Id="rId46" Type="http://schemas.openxmlformats.org/officeDocument/2006/relationships/tags" Target="../tags/tag173.xml"/><Relationship Id="rId59" Type="http://schemas.openxmlformats.org/officeDocument/2006/relationships/tags" Target="../tags/tag186.xml"/><Relationship Id="rId20" Type="http://schemas.openxmlformats.org/officeDocument/2006/relationships/tags" Target="../tags/tag147.xml"/><Relationship Id="rId41" Type="http://schemas.openxmlformats.org/officeDocument/2006/relationships/tags" Target="../tags/tag168.xml"/><Relationship Id="rId54" Type="http://schemas.openxmlformats.org/officeDocument/2006/relationships/tags" Target="../tags/tag181.xml"/><Relationship Id="rId62" Type="http://schemas.openxmlformats.org/officeDocument/2006/relationships/tags" Target="../tags/tag189.xml"/><Relationship Id="rId1" Type="http://schemas.openxmlformats.org/officeDocument/2006/relationships/tags" Target="../tags/tag128.xml"/><Relationship Id="rId6" Type="http://schemas.openxmlformats.org/officeDocument/2006/relationships/tags" Target="../tags/tag133.xml"/><Relationship Id="rId15" Type="http://schemas.openxmlformats.org/officeDocument/2006/relationships/tags" Target="../tags/tag142.xml"/><Relationship Id="rId23" Type="http://schemas.openxmlformats.org/officeDocument/2006/relationships/tags" Target="../tags/tag150.xml"/><Relationship Id="rId28" Type="http://schemas.openxmlformats.org/officeDocument/2006/relationships/tags" Target="../tags/tag155.xml"/><Relationship Id="rId36" Type="http://schemas.openxmlformats.org/officeDocument/2006/relationships/tags" Target="../tags/tag163.xml"/><Relationship Id="rId49" Type="http://schemas.openxmlformats.org/officeDocument/2006/relationships/tags" Target="../tags/tag176.xml"/><Relationship Id="rId57" Type="http://schemas.openxmlformats.org/officeDocument/2006/relationships/tags" Target="../tags/tag184.xml"/><Relationship Id="rId10" Type="http://schemas.openxmlformats.org/officeDocument/2006/relationships/tags" Target="../tags/tag137.xml"/><Relationship Id="rId31" Type="http://schemas.openxmlformats.org/officeDocument/2006/relationships/tags" Target="../tags/tag158.xml"/><Relationship Id="rId44" Type="http://schemas.openxmlformats.org/officeDocument/2006/relationships/tags" Target="../tags/tag171.xml"/><Relationship Id="rId52" Type="http://schemas.openxmlformats.org/officeDocument/2006/relationships/tags" Target="../tags/tag179.xml"/><Relationship Id="rId60" Type="http://schemas.openxmlformats.org/officeDocument/2006/relationships/tags" Target="../tags/tag187.xml"/><Relationship Id="rId65" Type="http://schemas.openxmlformats.org/officeDocument/2006/relationships/slideLayout" Target="../slideLayouts/slideLayout4.xml"/><Relationship Id="rId4" Type="http://schemas.openxmlformats.org/officeDocument/2006/relationships/tags" Target="../tags/tag131.xml"/><Relationship Id="rId9" Type="http://schemas.openxmlformats.org/officeDocument/2006/relationships/tags" Target="../tags/tag136.xml"/><Relationship Id="rId13" Type="http://schemas.openxmlformats.org/officeDocument/2006/relationships/tags" Target="../tags/tag140.xml"/><Relationship Id="rId18" Type="http://schemas.openxmlformats.org/officeDocument/2006/relationships/tags" Target="../tags/tag145.xml"/><Relationship Id="rId39" Type="http://schemas.openxmlformats.org/officeDocument/2006/relationships/tags" Target="../tags/tag166.xml"/></Relationships>
</file>

<file path=ppt/slides/_rels/slide26.xml.rels><?xml version="1.0" encoding="UTF-8" standalone="yes"?>
<Relationships xmlns="http://schemas.openxmlformats.org/package/2006/relationships"><Relationship Id="rId26" Type="http://schemas.openxmlformats.org/officeDocument/2006/relationships/tags" Target="../tags/tag217.xml"/><Relationship Id="rId21" Type="http://schemas.openxmlformats.org/officeDocument/2006/relationships/tags" Target="../tags/tag212.xml"/><Relationship Id="rId34" Type="http://schemas.openxmlformats.org/officeDocument/2006/relationships/tags" Target="../tags/tag225.xml"/><Relationship Id="rId42" Type="http://schemas.openxmlformats.org/officeDocument/2006/relationships/tags" Target="../tags/tag233.xml"/><Relationship Id="rId47" Type="http://schemas.openxmlformats.org/officeDocument/2006/relationships/tags" Target="../tags/tag238.xml"/><Relationship Id="rId50" Type="http://schemas.openxmlformats.org/officeDocument/2006/relationships/tags" Target="../tags/tag241.xml"/><Relationship Id="rId55" Type="http://schemas.openxmlformats.org/officeDocument/2006/relationships/tags" Target="../tags/tag246.xml"/><Relationship Id="rId63" Type="http://schemas.openxmlformats.org/officeDocument/2006/relationships/tags" Target="../tags/tag254.xml"/><Relationship Id="rId7" Type="http://schemas.openxmlformats.org/officeDocument/2006/relationships/tags" Target="../tags/tag198.xml"/><Relationship Id="rId2" Type="http://schemas.openxmlformats.org/officeDocument/2006/relationships/tags" Target="../tags/tag193.xml"/><Relationship Id="rId16" Type="http://schemas.openxmlformats.org/officeDocument/2006/relationships/tags" Target="../tags/tag207.xml"/><Relationship Id="rId29" Type="http://schemas.openxmlformats.org/officeDocument/2006/relationships/tags" Target="../tags/tag220.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tags" Target="../tags/tag223.xml"/><Relationship Id="rId37" Type="http://schemas.openxmlformats.org/officeDocument/2006/relationships/tags" Target="../tags/tag228.xml"/><Relationship Id="rId40" Type="http://schemas.openxmlformats.org/officeDocument/2006/relationships/tags" Target="../tags/tag231.xml"/><Relationship Id="rId45" Type="http://schemas.openxmlformats.org/officeDocument/2006/relationships/tags" Target="../tags/tag236.xml"/><Relationship Id="rId53" Type="http://schemas.openxmlformats.org/officeDocument/2006/relationships/tags" Target="../tags/tag244.xml"/><Relationship Id="rId58" Type="http://schemas.openxmlformats.org/officeDocument/2006/relationships/tags" Target="../tags/tag249.xml"/><Relationship Id="rId66" Type="http://schemas.openxmlformats.org/officeDocument/2006/relationships/notesSlide" Target="../notesSlides/notesSlide26.xml"/><Relationship Id="rId5" Type="http://schemas.openxmlformats.org/officeDocument/2006/relationships/tags" Target="../tags/tag196.xml"/><Relationship Id="rId61" Type="http://schemas.openxmlformats.org/officeDocument/2006/relationships/tags" Target="../tags/tag252.xml"/><Relationship Id="rId19" Type="http://schemas.openxmlformats.org/officeDocument/2006/relationships/tags" Target="../tags/tag21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 Id="rId35" Type="http://schemas.openxmlformats.org/officeDocument/2006/relationships/tags" Target="../tags/tag226.xml"/><Relationship Id="rId43" Type="http://schemas.openxmlformats.org/officeDocument/2006/relationships/tags" Target="../tags/tag234.xml"/><Relationship Id="rId48" Type="http://schemas.openxmlformats.org/officeDocument/2006/relationships/tags" Target="../tags/tag239.xml"/><Relationship Id="rId56" Type="http://schemas.openxmlformats.org/officeDocument/2006/relationships/tags" Target="../tags/tag247.xml"/><Relationship Id="rId64" Type="http://schemas.openxmlformats.org/officeDocument/2006/relationships/tags" Target="../tags/tag255.xml"/><Relationship Id="rId8" Type="http://schemas.openxmlformats.org/officeDocument/2006/relationships/tags" Target="../tags/tag199.xml"/><Relationship Id="rId51" Type="http://schemas.openxmlformats.org/officeDocument/2006/relationships/tags" Target="../tags/tag242.xml"/><Relationship Id="rId3" Type="http://schemas.openxmlformats.org/officeDocument/2006/relationships/tags" Target="../tags/tag194.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33" Type="http://schemas.openxmlformats.org/officeDocument/2006/relationships/tags" Target="../tags/tag224.xml"/><Relationship Id="rId38" Type="http://schemas.openxmlformats.org/officeDocument/2006/relationships/tags" Target="../tags/tag229.xml"/><Relationship Id="rId46" Type="http://schemas.openxmlformats.org/officeDocument/2006/relationships/tags" Target="../tags/tag237.xml"/><Relationship Id="rId59" Type="http://schemas.openxmlformats.org/officeDocument/2006/relationships/tags" Target="../tags/tag250.xml"/><Relationship Id="rId20" Type="http://schemas.openxmlformats.org/officeDocument/2006/relationships/tags" Target="../tags/tag211.xml"/><Relationship Id="rId41" Type="http://schemas.openxmlformats.org/officeDocument/2006/relationships/tags" Target="../tags/tag232.xml"/><Relationship Id="rId54" Type="http://schemas.openxmlformats.org/officeDocument/2006/relationships/tags" Target="../tags/tag245.xml"/><Relationship Id="rId62" Type="http://schemas.openxmlformats.org/officeDocument/2006/relationships/tags" Target="../tags/tag253.xml"/><Relationship Id="rId1" Type="http://schemas.openxmlformats.org/officeDocument/2006/relationships/tags" Target="../tags/tag192.xml"/><Relationship Id="rId6" Type="http://schemas.openxmlformats.org/officeDocument/2006/relationships/tags" Target="../tags/tag197.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36" Type="http://schemas.openxmlformats.org/officeDocument/2006/relationships/tags" Target="../tags/tag227.xml"/><Relationship Id="rId49" Type="http://schemas.openxmlformats.org/officeDocument/2006/relationships/tags" Target="../tags/tag240.xml"/><Relationship Id="rId57" Type="http://schemas.openxmlformats.org/officeDocument/2006/relationships/tags" Target="../tags/tag248.xml"/><Relationship Id="rId10" Type="http://schemas.openxmlformats.org/officeDocument/2006/relationships/tags" Target="../tags/tag201.xml"/><Relationship Id="rId31" Type="http://schemas.openxmlformats.org/officeDocument/2006/relationships/tags" Target="../tags/tag222.xml"/><Relationship Id="rId44" Type="http://schemas.openxmlformats.org/officeDocument/2006/relationships/tags" Target="../tags/tag235.xml"/><Relationship Id="rId52" Type="http://schemas.openxmlformats.org/officeDocument/2006/relationships/tags" Target="../tags/tag243.xml"/><Relationship Id="rId60" Type="http://schemas.openxmlformats.org/officeDocument/2006/relationships/tags" Target="../tags/tag251.xml"/><Relationship Id="rId65" Type="http://schemas.openxmlformats.org/officeDocument/2006/relationships/slideLayout" Target="../slideLayouts/slideLayout4.xml"/><Relationship Id="rId4" Type="http://schemas.openxmlformats.org/officeDocument/2006/relationships/tags" Target="../tags/tag195.xml"/><Relationship Id="rId9" Type="http://schemas.openxmlformats.org/officeDocument/2006/relationships/tags" Target="../tags/tag200.xml"/><Relationship Id="rId13" Type="http://schemas.openxmlformats.org/officeDocument/2006/relationships/tags" Target="../tags/tag204.xml"/><Relationship Id="rId18" Type="http://schemas.openxmlformats.org/officeDocument/2006/relationships/tags" Target="../tags/tag209.xml"/><Relationship Id="rId39" Type="http://schemas.openxmlformats.org/officeDocument/2006/relationships/tags" Target="../tags/tag2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5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pxhere.com/en/photo/137633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hyperlink" Target="https://creativecommons.org/licenses/by-sa/3.0/" TargetMode="External"/><Relationship Id="rId4" Type="http://schemas.openxmlformats.org/officeDocument/2006/relationships/hyperlink" Target="https://en.wikipedia.org/wiki/Wikipedia:Picture_of_the_day/October_8,_200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s://www.flickr.com/photos/opengridscheduler/22468805072/"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s://support.microsoft.com/en-us/office/make-a-picture-transparent-ce96ac80-5afc-436c-ae3f-0c78009bf704" TargetMode="External"/><Relationship Id="rId3" Type="http://schemas.openxmlformats.org/officeDocument/2006/relationships/notesSlide" Target="../notesSlides/notesSlide65.xml"/><Relationship Id="rId7"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25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7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7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4.jpeg"/><Relationship Id="rId4" Type="http://schemas.microsoft.com/office/2007/relationships/hdphoto" Target="../media/hdphoto2.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s://www.canva.com/"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hyperlink" Target="https://www.duarte.com/resources/guides-tools/slidedocs-templates/" TargetMode="External"/><Relationship Id="rId5" Type="http://schemas.openxmlformats.org/officeDocument/2006/relationships/hyperlink" Target="https://www.powerusersoftwares.com/" TargetMode="External"/><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8" Type="http://schemas.openxmlformats.org/officeDocument/2006/relationships/hyperlink" Target="https://www.canva.com/" TargetMode="External"/><Relationship Id="rId3" Type="http://schemas.openxmlformats.org/officeDocument/2006/relationships/image" Target="../media/image87.png"/><Relationship Id="rId7" Type="http://schemas.openxmlformats.org/officeDocument/2006/relationships/hyperlink" Target="https://www.duarte.com/resources/guides-tools/slidedocs-templates/"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hyperlink" Target="https://www.powerusersoftwares.com/"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www.canva.com/colors/color-wheel/" TargetMode="External"/><Relationship Id="rId7" Type="http://schemas.openxmlformats.org/officeDocument/2006/relationships/hyperlink" Target="http://www.contrastchecker.com/"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hyperlink" Target="http://webaim.org/resources/contrastchecker/" TargetMode="External"/><Relationship Id="rId5" Type="http://schemas.openxmlformats.org/officeDocument/2006/relationships/hyperlink" Target="https://www.rapidtables.com/convert/color/index.html" TargetMode="External"/><Relationship Id="rId4" Type="http://schemas.openxmlformats.org/officeDocument/2006/relationships/hyperlink" Target="https://www.canva.com/colors/color-palette-generator/" TargetMode="External"/><Relationship Id="rId9" Type="http://schemas.openxmlformats.org/officeDocument/2006/relationships/image" Target="../media/image9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8" Type="http://schemas.openxmlformats.org/officeDocument/2006/relationships/hyperlink" Target="https://www.flickr.com/" TargetMode="External"/><Relationship Id="rId13" Type="http://schemas.openxmlformats.org/officeDocument/2006/relationships/hyperlink" Target="https://scidraw.io/" TargetMode="External"/><Relationship Id="rId3" Type="http://schemas.openxmlformats.org/officeDocument/2006/relationships/hyperlink" Target="https://bioart.niaid.nih.gov/" TargetMode="External"/><Relationship Id="rId7" Type="http://schemas.openxmlformats.org/officeDocument/2006/relationships/hyperlink" Target="https://www.google.com/imghp?hl=EN" TargetMode="External"/><Relationship Id="rId12" Type="http://schemas.openxmlformats.org/officeDocument/2006/relationships/hyperlink" Target="https://creativecommons.org/licenses/by/3.0/"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93.svg"/><Relationship Id="rId11" Type="http://schemas.openxmlformats.org/officeDocument/2006/relationships/hyperlink" Target="https://smart.servier.com/" TargetMode="External"/><Relationship Id="rId5" Type="http://schemas.openxmlformats.org/officeDocument/2006/relationships/image" Target="../media/image92.png"/><Relationship Id="rId10" Type="http://schemas.openxmlformats.org/officeDocument/2006/relationships/hyperlink" Target="https://bioicons.com/" TargetMode="External"/><Relationship Id="rId4" Type="http://schemas.openxmlformats.org/officeDocument/2006/relationships/hyperlink" Target="https://wordpress.org/openverse/" TargetMode="External"/><Relationship Id="rId9" Type="http://schemas.openxmlformats.org/officeDocument/2006/relationships/hyperlink" Target="https://www.flaticon.com/" TargetMode="External"/><Relationship Id="rId14" Type="http://schemas.openxmlformats.org/officeDocument/2006/relationships/hyperlink" Target="https://creativecommons.org/licenses/by/4.0/"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9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06.jpeg"/><Relationship Id="rId4" Type="http://schemas.openxmlformats.org/officeDocument/2006/relationships/image" Target="../media/image105.jpeg"/></Relationships>
</file>

<file path=ppt/slides/_rels/slide99.xml.rels><?xml version="1.0" encoding="UTF-8" standalone="yes"?>
<Relationships xmlns="http://schemas.openxmlformats.org/package/2006/relationships"><Relationship Id="rId3" Type="http://schemas.openxmlformats.org/officeDocument/2006/relationships/hyperlink" Target="https://stephanieevergreen.com/how-to/" TargetMode="External"/><Relationship Id="rId7" Type="http://schemas.openxmlformats.org/officeDocument/2006/relationships/hyperlink" Target="https://www.tableau.com/support/public"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hyperlink" Target="https://www.rstudio.com/" TargetMode="External"/><Relationship Id="rId5" Type="http://schemas.openxmlformats.org/officeDocument/2006/relationships/hyperlink" Target="https://jupyter.org/" TargetMode="External"/><Relationship Id="rId4" Type="http://schemas.openxmlformats.org/officeDocument/2006/relationships/hyperlink" Target="https://developers.google.com/cha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53C8A-E05E-D4CB-09BC-31A7EE7884B4}"/>
            </a:ext>
          </a:extLst>
        </p:cNvPr>
        <p:cNvGrpSpPr/>
        <p:nvPr/>
      </p:nvGrpSpPr>
      <p:grpSpPr>
        <a:xfrm>
          <a:off x="0" y="0"/>
          <a:ext cx="0" cy="0"/>
          <a:chOff x="0" y="0"/>
          <a:chExt cx="0" cy="0"/>
        </a:xfrm>
      </p:grpSpPr>
      <p:pic>
        <p:nvPicPr>
          <p:cNvPr id="7" name="Picture 6" descr="A person standing in front of a projector screen&#10;&#10;AI-generated content may be incorrect.">
            <a:extLst>
              <a:ext uri="{FF2B5EF4-FFF2-40B4-BE49-F238E27FC236}">
                <a16:creationId xmlns:a16="http://schemas.microsoft.com/office/drawing/2014/main" id="{0990E76B-78F0-678C-5800-CAF37B92D15C}"/>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Cutout/>
                    </a14:imgEffect>
                  </a14:imgLayer>
                </a14:imgProps>
              </a:ext>
            </a:extLst>
          </a:blip>
          <a:srcRect r="12417"/>
          <a:stretch/>
        </p:blipFill>
        <p:spPr>
          <a:xfrm>
            <a:off x="3132465" y="-61572"/>
            <a:ext cx="9059535" cy="6919572"/>
          </a:xfrm>
          <a:prstGeom prst="rect">
            <a:avLst/>
          </a:prstGeom>
        </p:spPr>
      </p:pic>
      <p:pic>
        <p:nvPicPr>
          <p:cNvPr id="9" name="Picture 8" descr="A black and purple rectangle&#10;&#10;Description automatically generated">
            <a:extLst>
              <a:ext uri="{FF2B5EF4-FFF2-40B4-BE49-F238E27FC236}">
                <a16:creationId xmlns:a16="http://schemas.microsoft.com/office/drawing/2014/main" id="{072455F9-F09F-BAA4-2BE1-E33B231F5A62}"/>
              </a:ext>
            </a:extLst>
          </p:cNvPr>
          <p:cNvPicPr>
            <a:picLocks noChangeAspect="1"/>
          </p:cNvPicPr>
          <p:nvPr/>
        </p:nvPicPr>
        <p:blipFill rotWithShape="1">
          <a:blip r:embed="rId5">
            <a:extLst>
              <a:ext uri="{28A0092B-C50C-407E-A947-70E740481C1C}">
                <a14:useLocalDpi xmlns:a14="http://schemas.microsoft.com/office/drawing/2010/main"/>
              </a:ext>
            </a:extLst>
          </a:blip>
          <a:srcRect r="26250"/>
          <a:stretch/>
        </p:blipFill>
        <p:spPr>
          <a:xfrm>
            <a:off x="0" y="0"/>
            <a:ext cx="8670471" cy="6858000"/>
          </a:xfrm>
          <a:prstGeom prst="rect">
            <a:avLst/>
          </a:prstGeom>
        </p:spPr>
      </p:pic>
      <p:sp>
        <p:nvSpPr>
          <p:cNvPr id="2" name="Title 1">
            <a:extLst>
              <a:ext uri="{FF2B5EF4-FFF2-40B4-BE49-F238E27FC236}">
                <a16:creationId xmlns:a16="http://schemas.microsoft.com/office/drawing/2014/main" id="{DCE15F7E-6A21-6800-802C-D0E29D9F63DF}"/>
              </a:ext>
            </a:extLst>
          </p:cNvPr>
          <p:cNvSpPr>
            <a:spLocks noGrp="1"/>
          </p:cNvSpPr>
          <p:nvPr>
            <p:ph type="ctrTitle"/>
          </p:nvPr>
        </p:nvSpPr>
        <p:spPr>
          <a:xfrm>
            <a:off x="227543" y="2087102"/>
            <a:ext cx="7595413" cy="2387600"/>
          </a:xfrm>
        </p:spPr>
        <p:txBody>
          <a:bodyPr/>
          <a:lstStyle/>
          <a:p>
            <a:r>
              <a:rPr lang="en-US" sz="4400" dirty="0"/>
              <a:t>Mastering the Art of Impactful Presentations</a:t>
            </a:r>
          </a:p>
        </p:txBody>
      </p:sp>
      <p:sp>
        <p:nvSpPr>
          <p:cNvPr id="3" name="Subtitle 2">
            <a:extLst>
              <a:ext uri="{FF2B5EF4-FFF2-40B4-BE49-F238E27FC236}">
                <a16:creationId xmlns:a16="http://schemas.microsoft.com/office/drawing/2014/main" id="{26262D09-49F8-B279-8F6C-1112B0250207}"/>
              </a:ext>
            </a:extLst>
          </p:cNvPr>
          <p:cNvSpPr>
            <a:spLocks noGrp="1"/>
          </p:cNvSpPr>
          <p:nvPr>
            <p:ph type="subTitle" idx="1"/>
          </p:nvPr>
        </p:nvSpPr>
        <p:spPr>
          <a:xfrm>
            <a:off x="227543" y="4457202"/>
            <a:ext cx="6118306" cy="806099"/>
          </a:xfrm>
        </p:spPr>
        <p:txBody>
          <a:bodyPr/>
          <a:lstStyle/>
          <a:p>
            <a:r>
              <a:rPr lang="en-US" sz="2000" dirty="0"/>
              <a:t>A Skills-Focused Webinar</a:t>
            </a:r>
          </a:p>
        </p:txBody>
      </p:sp>
      <p:sp>
        <p:nvSpPr>
          <p:cNvPr id="4" name="Text Placeholder 3">
            <a:extLst>
              <a:ext uri="{FF2B5EF4-FFF2-40B4-BE49-F238E27FC236}">
                <a16:creationId xmlns:a16="http://schemas.microsoft.com/office/drawing/2014/main" id="{1C74CB95-3B61-90A2-B72D-65931C1B61BE}"/>
              </a:ext>
            </a:extLst>
          </p:cNvPr>
          <p:cNvSpPr>
            <a:spLocks noGrp="1"/>
          </p:cNvSpPr>
          <p:nvPr>
            <p:ph type="body" sz="quarter" idx="12"/>
          </p:nvPr>
        </p:nvSpPr>
        <p:spPr>
          <a:xfrm>
            <a:off x="227543" y="4918442"/>
            <a:ext cx="7081325" cy="1942044"/>
          </a:xfrm>
        </p:spPr>
        <p:txBody>
          <a:bodyPr/>
          <a:lstStyle/>
          <a:p>
            <a:pPr>
              <a:lnSpc>
                <a:spcPct val="100000"/>
              </a:lnSpc>
              <a:spcBef>
                <a:spcPts val="0"/>
              </a:spcBef>
              <a:spcAft>
                <a:spcPts val="0"/>
              </a:spcAft>
            </a:pPr>
            <a:r>
              <a:rPr lang="en-US" sz="1600" dirty="0"/>
              <a:t>Karen Gutzman</a:t>
            </a:r>
          </a:p>
          <a:p>
            <a:pPr>
              <a:lnSpc>
                <a:spcPct val="100000"/>
              </a:lnSpc>
              <a:spcBef>
                <a:spcPts val="0"/>
              </a:spcBef>
              <a:spcAft>
                <a:spcPts val="0"/>
              </a:spcAft>
            </a:pPr>
            <a:r>
              <a:rPr lang="en-US" sz="1600" dirty="0"/>
              <a:t>Head, Research Assessment and Communications</a:t>
            </a:r>
          </a:p>
          <a:p>
            <a:pPr>
              <a:lnSpc>
                <a:spcPct val="100000"/>
              </a:lnSpc>
              <a:spcBef>
                <a:spcPts val="0"/>
              </a:spcBef>
              <a:spcAft>
                <a:spcPts val="0"/>
              </a:spcAft>
            </a:pPr>
            <a:r>
              <a:rPr lang="en-US" sz="1600" dirty="0"/>
              <a:t>Galter Health Sciences Library &amp; Learning Center</a:t>
            </a:r>
          </a:p>
          <a:p>
            <a:pPr>
              <a:lnSpc>
                <a:spcPct val="100000"/>
              </a:lnSpc>
              <a:spcBef>
                <a:spcPts val="0"/>
              </a:spcBef>
              <a:spcAft>
                <a:spcPts val="0"/>
              </a:spcAft>
            </a:pPr>
            <a:r>
              <a:rPr lang="en-US" sz="1600" dirty="0"/>
              <a:t>Feinberg School of Medicine</a:t>
            </a:r>
          </a:p>
          <a:p>
            <a:pPr>
              <a:lnSpc>
                <a:spcPct val="100000"/>
              </a:lnSpc>
              <a:spcBef>
                <a:spcPts val="0"/>
              </a:spcBef>
              <a:spcAft>
                <a:spcPts val="0"/>
              </a:spcAft>
            </a:pPr>
            <a:r>
              <a:rPr lang="en-US" sz="1600" dirty="0"/>
              <a:t>Northwestern University</a:t>
            </a:r>
          </a:p>
          <a:p>
            <a:pPr>
              <a:lnSpc>
                <a:spcPct val="100000"/>
              </a:lnSpc>
              <a:spcBef>
                <a:spcPts val="0"/>
              </a:spcBef>
              <a:spcAft>
                <a:spcPts val="0"/>
              </a:spcAft>
            </a:pPr>
            <a:r>
              <a:rPr lang="en-US" sz="1600" dirty="0"/>
              <a:t>karen.gutzman@northwestern.edu</a:t>
            </a:r>
          </a:p>
        </p:txBody>
      </p:sp>
      <p:pic>
        <p:nvPicPr>
          <p:cNvPr id="8" name="Picture 4">
            <a:extLst>
              <a:ext uri="{FF2B5EF4-FFF2-40B4-BE49-F238E27FC236}">
                <a16:creationId xmlns:a16="http://schemas.microsoft.com/office/drawing/2014/main" id="{A4A785E7-E56A-79CC-F71E-79B56AC30E4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6602" y="369346"/>
            <a:ext cx="3083955" cy="484391"/>
          </a:xfrm>
          <a:prstGeom prst="rect">
            <a:avLst/>
          </a:prstGeom>
        </p:spPr>
      </p:pic>
    </p:spTree>
    <p:extLst>
      <p:ext uri="{BB962C8B-B14F-4D97-AF65-F5344CB8AC3E}">
        <p14:creationId xmlns:p14="http://schemas.microsoft.com/office/powerpoint/2010/main" val="2596291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EE6B-0DD6-C597-1094-12AC4064606D}"/>
              </a:ext>
            </a:extLst>
          </p:cNvPr>
          <p:cNvSpPr>
            <a:spLocks noGrp="1"/>
          </p:cNvSpPr>
          <p:nvPr>
            <p:ph type="title"/>
          </p:nvPr>
        </p:nvSpPr>
        <p:spPr/>
        <p:txBody>
          <a:bodyPr/>
          <a:lstStyle/>
          <a:p>
            <a:r>
              <a:rPr lang="en-US" dirty="0"/>
              <a:t>Consider your Audience’s Needs</a:t>
            </a:r>
          </a:p>
        </p:txBody>
      </p:sp>
      <p:sp>
        <p:nvSpPr>
          <p:cNvPr id="3" name="Content Placeholder 2">
            <a:extLst>
              <a:ext uri="{FF2B5EF4-FFF2-40B4-BE49-F238E27FC236}">
                <a16:creationId xmlns:a16="http://schemas.microsoft.com/office/drawing/2014/main" id="{A327D959-78E4-D7FD-A81C-C47D3A560E58}"/>
              </a:ext>
            </a:extLst>
          </p:cNvPr>
          <p:cNvSpPr>
            <a:spLocks noGrp="1"/>
          </p:cNvSpPr>
          <p:nvPr>
            <p:ph idx="1"/>
          </p:nvPr>
        </p:nvSpPr>
        <p:spPr>
          <a:xfrm>
            <a:off x="372190" y="1712030"/>
            <a:ext cx="5387166" cy="804185"/>
          </a:xfrm>
        </p:spPr>
        <p:txBody>
          <a:bodyPr/>
          <a:lstStyle/>
          <a:p>
            <a:r>
              <a:rPr lang="en-US" b="0" dirty="0"/>
              <a:t>Organize your brain dump into meaningful clusters, then prioritize based on learner needs and session constraints.</a:t>
            </a:r>
            <a:endParaRPr lang="en-US" dirty="0"/>
          </a:p>
        </p:txBody>
      </p:sp>
      <p:sp>
        <p:nvSpPr>
          <p:cNvPr id="5" name="Slide Number Placeholder 4">
            <a:extLst>
              <a:ext uri="{FF2B5EF4-FFF2-40B4-BE49-F238E27FC236}">
                <a16:creationId xmlns:a16="http://schemas.microsoft.com/office/drawing/2014/main" id="{C53C0BC4-39A3-9C23-1E47-8155C1583158}"/>
              </a:ext>
            </a:extLst>
          </p:cNvPr>
          <p:cNvSpPr>
            <a:spLocks noGrp="1"/>
          </p:cNvSpPr>
          <p:nvPr>
            <p:ph type="sldNum" sz="quarter" idx="12"/>
          </p:nvPr>
        </p:nvSpPr>
        <p:spPr/>
        <p:txBody>
          <a:bodyPr/>
          <a:lstStyle/>
          <a:p>
            <a:fld id="{0D558541-60C9-42A2-8392-FF12533A6B7A}" type="slidenum">
              <a:rPr lang="en-US" smtClean="0"/>
              <a:pPr/>
              <a:t>10</a:t>
            </a:fld>
            <a:endParaRPr lang="en-US"/>
          </a:p>
        </p:txBody>
      </p:sp>
      <p:sp>
        <p:nvSpPr>
          <p:cNvPr id="7" name="TextBox 6">
            <a:extLst>
              <a:ext uri="{FF2B5EF4-FFF2-40B4-BE49-F238E27FC236}">
                <a16:creationId xmlns:a16="http://schemas.microsoft.com/office/drawing/2014/main" id="{F41C1A57-BB43-B0E9-FFF4-ECBEBA0CCB31}"/>
              </a:ext>
            </a:extLst>
          </p:cNvPr>
          <p:cNvSpPr txBox="1"/>
          <p:nvPr/>
        </p:nvSpPr>
        <p:spPr>
          <a:xfrm>
            <a:off x="375581" y="2826435"/>
            <a:ext cx="5176920" cy="2496453"/>
          </a:xfrm>
          <a:prstGeom prst="rect">
            <a:avLst/>
          </a:prstGeom>
          <a:noFill/>
        </p:spPr>
        <p:txBody>
          <a:bodyPr wrap="square">
            <a:spAutoFit/>
          </a:bodyPr>
          <a:lstStyle/>
          <a:p>
            <a:pPr marL="285750" indent="-285750" algn="l">
              <a:buFont typeface="Arial" panose="020B0604020202020204" pitchFamily="34" charset="0"/>
              <a:buChar char="•"/>
            </a:pPr>
            <a:r>
              <a:rPr lang="en-US" sz="1736" dirty="0"/>
              <a:t>What do learners already know coming into this session?</a:t>
            </a:r>
          </a:p>
          <a:p>
            <a:pPr marL="285750" indent="-285750" algn="l">
              <a:buFont typeface="Arial" panose="020B0604020202020204" pitchFamily="34" charset="0"/>
              <a:buChar char="•"/>
            </a:pPr>
            <a:r>
              <a:rPr lang="en-US" sz="1736" dirty="0"/>
              <a:t>What will they absolutely need to accomplish their goals?</a:t>
            </a:r>
          </a:p>
          <a:p>
            <a:pPr marL="285750" indent="-285750" algn="l">
              <a:buFont typeface="Arial" panose="020B0604020202020204" pitchFamily="34" charset="0"/>
              <a:buChar char="•"/>
            </a:pPr>
            <a:r>
              <a:rPr lang="en-US" sz="1736" dirty="0"/>
              <a:t>What's foundational vs. what's enhancement?</a:t>
            </a:r>
          </a:p>
          <a:p>
            <a:pPr marL="285750" indent="-285750" algn="l">
              <a:buFont typeface="Arial" panose="020B0604020202020204" pitchFamily="34" charset="0"/>
              <a:buChar char="•"/>
            </a:pPr>
            <a:r>
              <a:rPr lang="en-US" sz="1736" dirty="0"/>
              <a:t>What can they learn independently after the session?</a:t>
            </a:r>
          </a:p>
          <a:p>
            <a:pPr marL="285750" indent="-285750" algn="l">
              <a:buFont typeface="Arial" panose="020B0604020202020204" pitchFamily="34" charset="0"/>
              <a:buChar char="•"/>
            </a:pPr>
            <a:r>
              <a:rPr lang="en-US" sz="1736" dirty="0"/>
              <a:t>What requires guided practice or demonstration?</a:t>
            </a:r>
          </a:p>
          <a:p>
            <a:pPr marL="285750" indent="-285750" algn="l">
              <a:buFont typeface="Arial" panose="020B0604020202020204" pitchFamily="34" charset="0"/>
              <a:buChar char="•"/>
            </a:pPr>
            <a:r>
              <a:rPr lang="en-US" sz="1736" dirty="0"/>
              <a:t>What fits realistically in the time we have?</a:t>
            </a:r>
          </a:p>
        </p:txBody>
      </p:sp>
      <p:grpSp>
        <p:nvGrpSpPr>
          <p:cNvPr id="33" name="Group 32">
            <a:extLst>
              <a:ext uri="{FF2B5EF4-FFF2-40B4-BE49-F238E27FC236}">
                <a16:creationId xmlns:a16="http://schemas.microsoft.com/office/drawing/2014/main" id="{FDDF315A-8562-0E63-64C9-901F1128E67E}"/>
              </a:ext>
            </a:extLst>
          </p:cNvPr>
          <p:cNvGrpSpPr/>
          <p:nvPr/>
        </p:nvGrpSpPr>
        <p:grpSpPr>
          <a:xfrm>
            <a:off x="6260062" y="1952640"/>
            <a:ext cx="1098074" cy="1066294"/>
            <a:chOff x="6260062" y="1952640"/>
            <a:chExt cx="1098074" cy="1066294"/>
          </a:xfrm>
        </p:grpSpPr>
        <p:sp>
          <p:nvSpPr>
            <p:cNvPr id="10" name="STICKY_NOTE">
              <a:extLst>
                <a:ext uri="{FF2B5EF4-FFF2-40B4-BE49-F238E27FC236}">
                  <a16:creationId xmlns:a16="http://schemas.microsoft.com/office/drawing/2014/main" id="{08C295B1-DDB3-F7CF-FDA2-0AAF4EC17DD4}"/>
                </a:ext>
              </a:extLst>
            </p:cNvPr>
            <p:cNvSpPr/>
            <p:nvPr/>
          </p:nvSpPr>
          <p:spPr>
            <a:xfrm>
              <a:off x="6275587" y="1952640"/>
              <a:ext cx="1067022" cy="1066294"/>
            </a:xfrm>
            <a:prstGeom prst="foldedCorner">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2" name="TextBox 21">
              <a:extLst>
                <a:ext uri="{FF2B5EF4-FFF2-40B4-BE49-F238E27FC236}">
                  <a16:creationId xmlns:a16="http://schemas.microsoft.com/office/drawing/2014/main" id="{1B8A6E02-34DC-2C8E-BBA8-B16799A81864}"/>
                </a:ext>
              </a:extLst>
            </p:cNvPr>
            <p:cNvSpPr txBox="1"/>
            <p:nvPr/>
          </p:nvSpPr>
          <p:spPr>
            <a:xfrm>
              <a:off x="6260062" y="2090695"/>
              <a:ext cx="1098074" cy="657231"/>
            </a:xfrm>
            <a:prstGeom prst="rect">
              <a:avLst/>
            </a:prstGeom>
            <a:noFill/>
          </p:spPr>
          <p:txBody>
            <a:bodyPr wrap="square" rtlCol="0">
              <a:spAutoFit/>
            </a:bodyPr>
            <a:lstStyle/>
            <a:p>
              <a:pPr algn="ctr">
                <a:lnSpc>
                  <a:spcPct val="113000"/>
                </a:lnSpc>
                <a:spcAft>
                  <a:spcPts val="600"/>
                </a:spcAft>
              </a:pPr>
              <a:r>
                <a:rPr lang="en-US" sz="1100" dirty="0">
                  <a:latin typeface="Cavolini" panose="03000502040302020204" pitchFamily="66" charset="0"/>
                  <a:cs typeface="Cavolini" panose="03000502040302020204" pitchFamily="66" charset="0"/>
                </a:rPr>
                <a:t>Importance of Author Guidelines</a:t>
              </a:r>
            </a:p>
          </p:txBody>
        </p:sp>
      </p:grpSp>
      <p:grpSp>
        <p:nvGrpSpPr>
          <p:cNvPr id="34" name="Group 33">
            <a:extLst>
              <a:ext uri="{FF2B5EF4-FFF2-40B4-BE49-F238E27FC236}">
                <a16:creationId xmlns:a16="http://schemas.microsoft.com/office/drawing/2014/main" id="{82EA41A8-1A80-D02E-0590-322E33B8CFD8}"/>
              </a:ext>
            </a:extLst>
          </p:cNvPr>
          <p:cNvGrpSpPr/>
          <p:nvPr/>
        </p:nvGrpSpPr>
        <p:grpSpPr>
          <a:xfrm>
            <a:off x="6275587" y="3166750"/>
            <a:ext cx="1067022" cy="1066294"/>
            <a:chOff x="6275587" y="3166750"/>
            <a:chExt cx="1067022" cy="1066294"/>
          </a:xfrm>
        </p:grpSpPr>
        <p:sp>
          <p:nvSpPr>
            <p:cNvPr id="15" name="STICKY_NOTE">
              <a:extLst>
                <a:ext uri="{FF2B5EF4-FFF2-40B4-BE49-F238E27FC236}">
                  <a16:creationId xmlns:a16="http://schemas.microsoft.com/office/drawing/2014/main" id="{9CDAE741-1C3E-C4EA-BA97-8CC70FCE601B}"/>
                </a:ext>
              </a:extLst>
            </p:cNvPr>
            <p:cNvSpPr/>
            <p:nvPr/>
          </p:nvSpPr>
          <p:spPr>
            <a:xfrm>
              <a:off x="6275587" y="3166750"/>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3" name="TextBox 22">
              <a:extLst>
                <a:ext uri="{FF2B5EF4-FFF2-40B4-BE49-F238E27FC236}">
                  <a16:creationId xmlns:a16="http://schemas.microsoft.com/office/drawing/2014/main" id="{F5C06612-6B44-7172-1298-78CB234E9613}"/>
                </a:ext>
              </a:extLst>
            </p:cNvPr>
            <p:cNvSpPr txBox="1"/>
            <p:nvPr/>
          </p:nvSpPr>
          <p:spPr>
            <a:xfrm>
              <a:off x="6305206" y="3275550"/>
              <a:ext cx="952047" cy="848694"/>
            </a:xfrm>
            <a:prstGeom prst="rect">
              <a:avLst/>
            </a:prstGeom>
            <a:noFill/>
          </p:spPr>
          <p:txBody>
            <a:bodyPr wrap="square" rtlCol="0">
              <a:spAutoFit/>
            </a:bodyPr>
            <a:lstStyle/>
            <a:p>
              <a:pPr algn="ctr">
                <a:lnSpc>
                  <a:spcPct val="113000"/>
                </a:lnSpc>
                <a:spcAft>
                  <a:spcPts val="600"/>
                </a:spcAft>
              </a:pPr>
              <a:r>
                <a:rPr lang="en-US" sz="1100" dirty="0">
                  <a:latin typeface="Cavolini" panose="03000502040302020204" pitchFamily="66" charset="0"/>
                  <a:cs typeface="Cavolini" panose="03000502040302020204" pitchFamily="66" charset="0"/>
                </a:rPr>
                <a:t>Journal scope matching exercise</a:t>
              </a:r>
            </a:p>
          </p:txBody>
        </p:sp>
      </p:grpSp>
      <p:grpSp>
        <p:nvGrpSpPr>
          <p:cNvPr id="35" name="Group 34">
            <a:extLst>
              <a:ext uri="{FF2B5EF4-FFF2-40B4-BE49-F238E27FC236}">
                <a16:creationId xmlns:a16="http://schemas.microsoft.com/office/drawing/2014/main" id="{75393C49-D97B-FF6F-AA3B-BA9937C9FDD8}"/>
              </a:ext>
            </a:extLst>
          </p:cNvPr>
          <p:cNvGrpSpPr/>
          <p:nvPr/>
        </p:nvGrpSpPr>
        <p:grpSpPr>
          <a:xfrm>
            <a:off x="6275587" y="4452682"/>
            <a:ext cx="1067022" cy="1066294"/>
            <a:chOff x="6275587" y="4452682"/>
            <a:chExt cx="1067022" cy="1066294"/>
          </a:xfrm>
          <a:solidFill>
            <a:schemeClr val="accent3">
              <a:lumMod val="40000"/>
              <a:lumOff val="60000"/>
            </a:schemeClr>
          </a:solidFill>
        </p:grpSpPr>
        <p:sp>
          <p:nvSpPr>
            <p:cNvPr id="17" name="STICKY_NOTE">
              <a:extLst>
                <a:ext uri="{FF2B5EF4-FFF2-40B4-BE49-F238E27FC236}">
                  <a16:creationId xmlns:a16="http://schemas.microsoft.com/office/drawing/2014/main" id="{8C651861-CF3D-E92D-5B0F-CF71CEBE1820}"/>
                </a:ext>
              </a:extLst>
            </p:cNvPr>
            <p:cNvSpPr/>
            <p:nvPr/>
          </p:nvSpPr>
          <p:spPr>
            <a:xfrm>
              <a:off x="6275587" y="4452682"/>
              <a:ext cx="1067022" cy="1066294"/>
            </a:xfrm>
            <a:prstGeom prst="foldedCorner">
              <a:avLst/>
            </a:prstGeom>
            <a:grp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4" name="TextBox 23">
              <a:extLst>
                <a:ext uri="{FF2B5EF4-FFF2-40B4-BE49-F238E27FC236}">
                  <a16:creationId xmlns:a16="http://schemas.microsoft.com/office/drawing/2014/main" id="{5C4505EF-4E03-4E2B-A6C4-6559BB83378D}"/>
                </a:ext>
              </a:extLst>
            </p:cNvPr>
            <p:cNvSpPr txBox="1"/>
            <p:nvPr/>
          </p:nvSpPr>
          <p:spPr>
            <a:xfrm>
              <a:off x="6318265" y="4631469"/>
              <a:ext cx="981666" cy="708720"/>
            </a:xfrm>
            <a:prstGeom prst="rect">
              <a:avLst/>
            </a:prstGeom>
            <a:grp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Journal Impact Factor</a:t>
              </a:r>
            </a:p>
          </p:txBody>
        </p:sp>
      </p:grpSp>
      <p:grpSp>
        <p:nvGrpSpPr>
          <p:cNvPr id="41" name="Group 40">
            <a:extLst>
              <a:ext uri="{FF2B5EF4-FFF2-40B4-BE49-F238E27FC236}">
                <a16:creationId xmlns:a16="http://schemas.microsoft.com/office/drawing/2014/main" id="{2CB974E0-97AD-8C11-3013-D5ED9CBF1E00}"/>
              </a:ext>
            </a:extLst>
          </p:cNvPr>
          <p:cNvGrpSpPr/>
          <p:nvPr/>
        </p:nvGrpSpPr>
        <p:grpSpPr>
          <a:xfrm>
            <a:off x="10641672" y="1922253"/>
            <a:ext cx="1087471" cy="1066294"/>
            <a:chOff x="10641672" y="1922253"/>
            <a:chExt cx="1087471" cy="1066294"/>
          </a:xfrm>
        </p:grpSpPr>
        <p:sp>
          <p:nvSpPr>
            <p:cNvPr id="19" name="STICKY_NOTE">
              <a:extLst>
                <a:ext uri="{FF2B5EF4-FFF2-40B4-BE49-F238E27FC236}">
                  <a16:creationId xmlns:a16="http://schemas.microsoft.com/office/drawing/2014/main" id="{A11DBE0C-AE81-451D-A2DB-6633505CAF09}"/>
                </a:ext>
              </a:extLst>
            </p:cNvPr>
            <p:cNvSpPr/>
            <p:nvPr/>
          </p:nvSpPr>
          <p:spPr>
            <a:xfrm>
              <a:off x="10662121" y="1922253"/>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5" name="TextBox 24">
              <a:extLst>
                <a:ext uri="{FF2B5EF4-FFF2-40B4-BE49-F238E27FC236}">
                  <a16:creationId xmlns:a16="http://schemas.microsoft.com/office/drawing/2014/main" id="{5A429B8F-9C9A-43F5-8766-FCCA890C2CED}"/>
                </a:ext>
              </a:extLst>
            </p:cNvPr>
            <p:cNvSpPr txBox="1"/>
            <p:nvPr/>
          </p:nvSpPr>
          <p:spPr>
            <a:xfrm>
              <a:off x="10641672" y="1976928"/>
              <a:ext cx="1067023" cy="917367"/>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Editorial Board Quality Checks</a:t>
              </a:r>
            </a:p>
          </p:txBody>
        </p:sp>
      </p:grpSp>
      <p:grpSp>
        <p:nvGrpSpPr>
          <p:cNvPr id="37" name="Group 36">
            <a:extLst>
              <a:ext uri="{FF2B5EF4-FFF2-40B4-BE49-F238E27FC236}">
                <a16:creationId xmlns:a16="http://schemas.microsoft.com/office/drawing/2014/main" id="{9450AEC9-2B4E-3E69-2C32-9F76894BB2EB}"/>
              </a:ext>
            </a:extLst>
          </p:cNvPr>
          <p:cNvGrpSpPr/>
          <p:nvPr/>
        </p:nvGrpSpPr>
        <p:grpSpPr>
          <a:xfrm>
            <a:off x="7572151" y="1922253"/>
            <a:ext cx="1067022" cy="1066294"/>
            <a:chOff x="7572151" y="1922253"/>
            <a:chExt cx="1067022" cy="1066294"/>
          </a:xfrm>
        </p:grpSpPr>
        <p:sp>
          <p:nvSpPr>
            <p:cNvPr id="14" name="STICKY_NOTE">
              <a:extLst>
                <a:ext uri="{FF2B5EF4-FFF2-40B4-BE49-F238E27FC236}">
                  <a16:creationId xmlns:a16="http://schemas.microsoft.com/office/drawing/2014/main" id="{ED32C1C1-312D-55A7-D2EE-6B2624548D4A}"/>
                </a:ext>
              </a:extLst>
            </p:cNvPr>
            <p:cNvSpPr/>
            <p:nvPr/>
          </p:nvSpPr>
          <p:spPr>
            <a:xfrm>
              <a:off x="7572151" y="1922253"/>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6" name="TextBox 25">
              <a:extLst>
                <a:ext uri="{FF2B5EF4-FFF2-40B4-BE49-F238E27FC236}">
                  <a16:creationId xmlns:a16="http://schemas.microsoft.com/office/drawing/2014/main" id="{5D2DE297-6679-445F-15E2-5D91DEF3A61B}"/>
                </a:ext>
              </a:extLst>
            </p:cNvPr>
            <p:cNvSpPr txBox="1"/>
            <p:nvPr/>
          </p:nvSpPr>
          <p:spPr>
            <a:xfrm>
              <a:off x="7636728" y="2090076"/>
              <a:ext cx="937868" cy="708527"/>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Think. Check. Submit.</a:t>
              </a:r>
            </a:p>
          </p:txBody>
        </p:sp>
      </p:grpSp>
      <p:grpSp>
        <p:nvGrpSpPr>
          <p:cNvPr id="36" name="Group 35">
            <a:extLst>
              <a:ext uri="{FF2B5EF4-FFF2-40B4-BE49-F238E27FC236}">
                <a16:creationId xmlns:a16="http://schemas.microsoft.com/office/drawing/2014/main" id="{F2171C2E-25D9-A415-84E6-575FF7E66BB6}"/>
              </a:ext>
            </a:extLst>
          </p:cNvPr>
          <p:cNvGrpSpPr/>
          <p:nvPr/>
        </p:nvGrpSpPr>
        <p:grpSpPr>
          <a:xfrm>
            <a:off x="7572151" y="3166750"/>
            <a:ext cx="1067022" cy="1066294"/>
            <a:chOff x="7572151" y="3166750"/>
            <a:chExt cx="1067022" cy="1066294"/>
          </a:xfrm>
        </p:grpSpPr>
        <p:sp>
          <p:nvSpPr>
            <p:cNvPr id="16" name="STICKY_NOTE">
              <a:extLst>
                <a:ext uri="{FF2B5EF4-FFF2-40B4-BE49-F238E27FC236}">
                  <a16:creationId xmlns:a16="http://schemas.microsoft.com/office/drawing/2014/main" id="{7CB107CA-4750-97E7-FA1D-A065E224ADF9}"/>
                </a:ext>
              </a:extLst>
            </p:cNvPr>
            <p:cNvSpPr/>
            <p:nvPr/>
          </p:nvSpPr>
          <p:spPr>
            <a:xfrm>
              <a:off x="7572151" y="3166750"/>
              <a:ext cx="1067022" cy="1066294"/>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7" name="TextBox 26">
              <a:extLst>
                <a:ext uri="{FF2B5EF4-FFF2-40B4-BE49-F238E27FC236}">
                  <a16:creationId xmlns:a16="http://schemas.microsoft.com/office/drawing/2014/main" id="{04724F93-D986-40E7-B132-1872F16A369A}"/>
                </a:ext>
              </a:extLst>
            </p:cNvPr>
            <p:cNvSpPr txBox="1"/>
            <p:nvPr/>
          </p:nvSpPr>
          <p:spPr>
            <a:xfrm>
              <a:off x="7572151" y="3345537"/>
              <a:ext cx="1067022" cy="708720"/>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Journal Selection Tools</a:t>
              </a:r>
            </a:p>
          </p:txBody>
        </p:sp>
      </p:grpSp>
      <p:grpSp>
        <p:nvGrpSpPr>
          <p:cNvPr id="38" name="Group 37">
            <a:extLst>
              <a:ext uri="{FF2B5EF4-FFF2-40B4-BE49-F238E27FC236}">
                <a16:creationId xmlns:a16="http://schemas.microsoft.com/office/drawing/2014/main" id="{418C5764-79D3-4C6C-D6F1-782BEAAAAB12}"/>
              </a:ext>
            </a:extLst>
          </p:cNvPr>
          <p:cNvGrpSpPr/>
          <p:nvPr/>
        </p:nvGrpSpPr>
        <p:grpSpPr>
          <a:xfrm>
            <a:off x="9139878" y="1922253"/>
            <a:ext cx="1082548" cy="1066294"/>
            <a:chOff x="9139878" y="1922253"/>
            <a:chExt cx="1082548" cy="1066294"/>
          </a:xfrm>
        </p:grpSpPr>
        <p:sp>
          <p:nvSpPr>
            <p:cNvPr id="18" name="STICKY_NOTE">
              <a:extLst>
                <a:ext uri="{FF2B5EF4-FFF2-40B4-BE49-F238E27FC236}">
                  <a16:creationId xmlns:a16="http://schemas.microsoft.com/office/drawing/2014/main" id="{D40FA402-7AAB-2A49-D88A-A52DB0C120C7}"/>
                </a:ext>
              </a:extLst>
            </p:cNvPr>
            <p:cNvSpPr/>
            <p:nvPr/>
          </p:nvSpPr>
          <p:spPr>
            <a:xfrm>
              <a:off x="9155404" y="1922253"/>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8" name="TextBox 27">
              <a:extLst>
                <a:ext uri="{FF2B5EF4-FFF2-40B4-BE49-F238E27FC236}">
                  <a16:creationId xmlns:a16="http://schemas.microsoft.com/office/drawing/2014/main" id="{CF81C19F-7438-F23E-EDA6-5F95039390CD}"/>
                </a:ext>
              </a:extLst>
            </p:cNvPr>
            <p:cNvSpPr txBox="1"/>
            <p:nvPr/>
          </p:nvSpPr>
          <p:spPr>
            <a:xfrm>
              <a:off x="9139878" y="2114122"/>
              <a:ext cx="1040719" cy="708720"/>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Open Access Options</a:t>
              </a:r>
            </a:p>
          </p:txBody>
        </p:sp>
      </p:grpSp>
      <p:grpSp>
        <p:nvGrpSpPr>
          <p:cNvPr id="40" name="Group 39">
            <a:extLst>
              <a:ext uri="{FF2B5EF4-FFF2-40B4-BE49-F238E27FC236}">
                <a16:creationId xmlns:a16="http://schemas.microsoft.com/office/drawing/2014/main" id="{3FD93133-F5E3-EAE2-F289-232F174C8642}"/>
              </a:ext>
            </a:extLst>
          </p:cNvPr>
          <p:cNvGrpSpPr/>
          <p:nvPr/>
        </p:nvGrpSpPr>
        <p:grpSpPr>
          <a:xfrm>
            <a:off x="9155404" y="4421301"/>
            <a:ext cx="1067023" cy="1066294"/>
            <a:chOff x="9155404" y="4421301"/>
            <a:chExt cx="1067023" cy="1066294"/>
          </a:xfrm>
        </p:grpSpPr>
        <p:sp>
          <p:nvSpPr>
            <p:cNvPr id="21" name="STICKY_NOTE">
              <a:extLst>
                <a:ext uri="{FF2B5EF4-FFF2-40B4-BE49-F238E27FC236}">
                  <a16:creationId xmlns:a16="http://schemas.microsoft.com/office/drawing/2014/main" id="{347A61BA-C184-4E19-958B-7CDB16B2FAC3}"/>
                </a:ext>
              </a:extLst>
            </p:cNvPr>
            <p:cNvSpPr/>
            <p:nvPr/>
          </p:nvSpPr>
          <p:spPr>
            <a:xfrm>
              <a:off x="9155404" y="4421301"/>
              <a:ext cx="1067022" cy="1066294"/>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29" name="TextBox 28">
              <a:extLst>
                <a:ext uri="{FF2B5EF4-FFF2-40B4-BE49-F238E27FC236}">
                  <a16:creationId xmlns:a16="http://schemas.microsoft.com/office/drawing/2014/main" id="{98B64669-414C-0D40-402E-4AB867FCA4E9}"/>
                </a:ext>
              </a:extLst>
            </p:cNvPr>
            <p:cNvSpPr txBox="1"/>
            <p:nvPr/>
          </p:nvSpPr>
          <p:spPr>
            <a:xfrm>
              <a:off x="9155405" y="4500740"/>
              <a:ext cx="1067022" cy="917174"/>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Low quality or predatory publishing</a:t>
              </a:r>
            </a:p>
          </p:txBody>
        </p:sp>
      </p:grpSp>
      <p:grpSp>
        <p:nvGrpSpPr>
          <p:cNvPr id="39" name="Group 38">
            <a:extLst>
              <a:ext uri="{FF2B5EF4-FFF2-40B4-BE49-F238E27FC236}">
                <a16:creationId xmlns:a16="http://schemas.microsoft.com/office/drawing/2014/main" id="{55973578-0403-357A-F152-186EF53ABF96}"/>
              </a:ext>
            </a:extLst>
          </p:cNvPr>
          <p:cNvGrpSpPr/>
          <p:nvPr/>
        </p:nvGrpSpPr>
        <p:grpSpPr>
          <a:xfrm>
            <a:off x="9131422" y="3171777"/>
            <a:ext cx="1114985" cy="1066294"/>
            <a:chOff x="9131422" y="3171777"/>
            <a:chExt cx="1114985" cy="1066294"/>
          </a:xfrm>
          <a:solidFill>
            <a:schemeClr val="bg2">
              <a:lumMod val="90000"/>
            </a:schemeClr>
          </a:solidFill>
        </p:grpSpPr>
        <p:sp>
          <p:nvSpPr>
            <p:cNvPr id="20" name="STICKY_NOTE">
              <a:extLst>
                <a:ext uri="{FF2B5EF4-FFF2-40B4-BE49-F238E27FC236}">
                  <a16:creationId xmlns:a16="http://schemas.microsoft.com/office/drawing/2014/main" id="{FF7BC986-9390-C594-A781-A2B395C5FA92}"/>
                </a:ext>
              </a:extLst>
            </p:cNvPr>
            <p:cNvSpPr/>
            <p:nvPr/>
          </p:nvSpPr>
          <p:spPr>
            <a:xfrm>
              <a:off x="9155404" y="3171777"/>
              <a:ext cx="1067022" cy="1066294"/>
            </a:xfrm>
            <a:prstGeom prst="foldedCorner">
              <a:avLst/>
            </a:prstGeom>
            <a:grp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30" name="TextBox 29">
              <a:extLst>
                <a:ext uri="{FF2B5EF4-FFF2-40B4-BE49-F238E27FC236}">
                  <a16:creationId xmlns:a16="http://schemas.microsoft.com/office/drawing/2014/main" id="{A59E9D0D-2A33-D37A-FA4D-E2D02CE6B345}"/>
                </a:ext>
              </a:extLst>
            </p:cNvPr>
            <p:cNvSpPr txBox="1"/>
            <p:nvPr/>
          </p:nvSpPr>
          <p:spPr>
            <a:xfrm>
              <a:off x="9131422" y="3234133"/>
              <a:ext cx="1114985" cy="917174"/>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Peer-review process explained</a:t>
              </a:r>
            </a:p>
          </p:txBody>
        </p:sp>
      </p:grpSp>
      <p:grpSp>
        <p:nvGrpSpPr>
          <p:cNvPr id="42" name="Group 41">
            <a:extLst>
              <a:ext uri="{FF2B5EF4-FFF2-40B4-BE49-F238E27FC236}">
                <a16:creationId xmlns:a16="http://schemas.microsoft.com/office/drawing/2014/main" id="{3620294F-BCF1-9373-6259-9E9D09635A89}"/>
              </a:ext>
            </a:extLst>
          </p:cNvPr>
          <p:cNvGrpSpPr/>
          <p:nvPr/>
        </p:nvGrpSpPr>
        <p:grpSpPr>
          <a:xfrm>
            <a:off x="10598995" y="4754771"/>
            <a:ext cx="1152376" cy="1066294"/>
            <a:chOff x="10598995" y="4754771"/>
            <a:chExt cx="1152376" cy="1066294"/>
          </a:xfrm>
          <a:solidFill>
            <a:schemeClr val="accent3">
              <a:lumMod val="40000"/>
              <a:lumOff val="60000"/>
            </a:schemeClr>
          </a:solidFill>
        </p:grpSpPr>
        <p:sp>
          <p:nvSpPr>
            <p:cNvPr id="31" name="STICKY_NOTE">
              <a:extLst>
                <a:ext uri="{FF2B5EF4-FFF2-40B4-BE49-F238E27FC236}">
                  <a16:creationId xmlns:a16="http://schemas.microsoft.com/office/drawing/2014/main" id="{3D599A93-3BCD-868B-C7EC-4B9E80472DB7}"/>
                </a:ext>
              </a:extLst>
            </p:cNvPr>
            <p:cNvSpPr/>
            <p:nvPr/>
          </p:nvSpPr>
          <p:spPr>
            <a:xfrm>
              <a:off x="10641673" y="4754771"/>
              <a:ext cx="1067022" cy="1066294"/>
            </a:xfrm>
            <a:prstGeom prst="foldedCorner">
              <a:avLst/>
            </a:prstGeom>
            <a:grp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marR="0" lvl="0" algn="ctr" defTabSz="91440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glow>
                    <a:scrgbClr r="0" g="0" b="0"/>
                  </a:glow>
                </a:effectLst>
                <a:uLnTx/>
                <a:uFillTx/>
              </a:endParaRPr>
            </a:p>
          </p:txBody>
        </p:sp>
        <p:sp>
          <p:nvSpPr>
            <p:cNvPr id="32" name="TextBox 31">
              <a:extLst>
                <a:ext uri="{FF2B5EF4-FFF2-40B4-BE49-F238E27FC236}">
                  <a16:creationId xmlns:a16="http://schemas.microsoft.com/office/drawing/2014/main" id="{E97BBC37-3639-9953-CC2E-C6BC6AE713B6}"/>
                </a:ext>
              </a:extLst>
            </p:cNvPr>
            <p:cNvSpPr txBox="1"/>
            <p:nvPr/>
          </p:nvSpPr>
          <p:spPr>
            <a:xfrm>
              <a:off x="10598995" y="4849023"/>
              <a:ext cx="1152376" cy="917174"/>
            </a:xfrm>
            <a:prstGeom prst="rect">
              <a:avLst/>
            </a:prstGeom>
            <a:noFill/>
          </p:spPr>
          <p:txBody>
            <a:bodyPr wrap="square" rtlCol="0">
              <a:spAutoFit/>
            </a:bodyPr>
            <a:lstStyle/>
            <a:p>
              <a:pPr algn="ctr">
                <a:lnSpc>
                  <a:spcPct val="113000"/>
                </a:lnSpc>
                <a:spcAft>
                  <a:spcPts val="600"/>
                </a:spcAft>
              </a:pPr>
              <a:r>
                <a:rPr lang="en-US" sz="1200" dirty="0">
                  <a:latin typeface="Cavolini" panose="03000502040302020204" pitchFamily="66" charset="0"/>
                  <a:cs typeface="Cavolini" panose="03000502040302020204" pitchFamily="66" charset="0"/>
                </a:rPr>
                <a:t>Review a low-quality journal</a:t>
              </a:r>
            </a:p>
          </p:txBody>
        </p:sp>
      </p:grpSp>
      <p:sp>
        <p:nvSpPr>
          <p:cNvPr id="43" name="TextBox 42">
            <a:extLst>
              <a:ext uri="{FF2B5EF4-FFF2-40B4-BE49-F238E27FC236}">
                <a16:creationId xmlns:a16="http://schemas.microsoft.com/office/drawing/2014/main" id="{4E70BB4D-F5B8-32AD-B61B-2E845868BEDC}"/>
              </a:ext>
            </a:extLst>
          </p:cNvPr>
          <p:cNvSpPr txBox="1"/>
          <p:nvPr/>
        </p:nvSpPr>
        <p:spPr>
          <a:xfrm>
            <a:off x="6318265" y="1457241"/>
            <a:ext cx="2251913" cy="357918"/>
          </a:xfrm>
          <a:prstGeom prst="rect">
            <a:avLst/>
          </a:prstGeom>
          <a:noFill/>
        </p:spPr>
        <p:txBody>
          <a:bodyPr wrap="square" rtlCol="0">
            <a:spAutoFit/>
          </a:bodyPr>
          <a:lstStyle/>
          <a:p>
            <a:pPr algn="ctr">
              <a:lnSpc>
                <a:spcPct val="113000"/>
              </a:lnSpc>
              <a:spcAft>
                <a:spcPts val="600"/>
              </a:spcAft>
            </a:pPr>
            <a:r>
              <a:rPr lang="en-US" sz="1600" b="1" dirty="0"/>
              <a:t>Must Know</a:t>
            </a:r>
          </a:p>
        </p:txBody>
      </p:sp>
      <p:sp>
        <p:nvSpPr>
          <p:cNvPr id="44" name="TextBox 43">
            <a:extLst>
              <a:ext uri="{FF2B5EF4-FFF2-40B4-BE49-F238E27FC236}">
                <a16:creationId xmlns:a16="http://schemas.microsoft.com/office/drawing/2014/main" id="{EBC68877-93B0-BD34-6E55-5C295097117B}"/>
              </a:ext>
            </a:extLst>
          </p:cNvPr>
          <p:cNvSpPr txBox="1"/>
          <p:nvPr/>
        </p:nvSpPr>
        <p:spPr>
          <a:xfrm>
            <a:off x="8968808" y="1420973"/>
            <a:ext cx="1669802" cy="357918"/>
          </a:xfrm>
          <a:prstGeom prst="rect">
            <a:avLst/>
          </a:prstGeom>
          <a:noFill/>
        </p:spPr>
        <p:txBody>
          <a:bodyPr wrap="square" rtlCol="0">
            <a:spAutoFit/>
          </a:bodyPr>
          <a:lstStyle/>
          <a:p>
            <a:pPr algn="l">
              <a:lnSpc>
                <a:spcPct val="113000"/>
              </a:lnSpc>
              <a:spcAft>
                <a:spcPts val="600"/>
              </a:spcAft>
            </a:pPr>
            <a:r>
              <a:rPr lang="en-US" sz="1600" b="1" dirty="0"/>
              <a:t>Should Know</a:t>
            </a:r>
          </a:p>
        </p:txBody>
      </p:sp>
      <p:sp>
        <p:nvSpPr>
          <p:cNvPr id="45" name="TextBox 44">
            <a:extLst>
              <a:ext uri="{FF2B5EF4-FFF2-40B4-BE49-F238E27FC236}">
                <a16:creationId xmlns:a16="http://schemas.microsoft.com/office/drawing/2014/main" id="{A27BF831-A64E-6D05-3CBE-FD2C5880C9E1}"/>
              </a:ext>
            </a:extLst>
          </p:cNvPr>
          <p:cNvSpPr txBox="1"/>
          <p:nvPr/>
        </p:nvSpPr>
        <p:spPr>
          <a:xfrm>
            <a:off x="10554990" y="1409076"/>
            <a:ext cx="1669802" cy="357918"/>
          </a:xfrm>
          <a:prstGeom prst="rect">
            <a:avLst/>
          </a:prstGeom>
          <a:noFill/>
        </p:spPr>
        <p:txBody>
          <a:bodyPr wrap="square" rtlCol="0">
            <a:spAutoFit/>
          </a:bodyPr>
          <a:lstStyle/>
          <a:p>
            <a:pPr algn="ctr">
              <a:lnSpc>
                <a:spcPct val="113000"/>
              </a:lnSpc>
              <a:spcAft>
                <a:spcPts val="600"/>
              </a:spcAft>
            </a:pPr>
            <a:r>
              <a:rPr lang="en-US" sz="1600" b="1" dirty="0"/>
              <a:t>Nice to Know</a:t>
            </a:r>
          </a:p>
        </p:txBody>
      </p:sp>
      <p:sp>
        <p:nvSpPr>
          <p:cNvPr id="46" name="TextBox 45">
            <a:extLst>
              <a:ext uri="{FF2B5EF4-FFF2-40B4-BE49-F238E27FC236}">
                <a16:creationId xmlns:a16="http://schemas.microsoft.com/office/drawing/2014/main" id="{8CFFB36C-4641-1A58-50D8-0901AC9BBFE1}"/>
              </a:ext>
            </a:extLst>
          </p:cNvPr>
          <p:cNvSpPr txBox="1"/>
          <p:nvPr/>
        </p:nvSpPr>
        <p:spPr>
          <a:xfrm>
            <a:off x="10323896" y="4153457"/>
            <a:ext cx="1625797" cy="584775"/>
          </a:xfrm>
          <a:prstGeom prst="rect">
            <a:avLst/>
          </a:prstGeom>
          <a:noFill/>
        </p:spPr>
        <p:txBody>
          <a:bodyPr wrap="square" rtlCol="0">
            <a:spAutoFit/>
          </a:bodyPr>
          <a:lstStyle/>
          <a:p>
            <a:pPr algn="ctr"/>
            <a:r>
              <a:rPr lang="en-US" sz="1600" b="1" dirty="0"/>
              <a:t>Cut from this session</a:t>
            </a:r>
          </a:p>
        </p:txBody>
      </p:sp>
    </p:spTree>
    <p:extLst>
      <p:ext uri="{BB962C8B-B14F-4D97-AF65-F5344CB8AC3E}">
        <p14:creationId xmlns:p14="http://schemas.microsoft.com/office/powerpoint/2010/main" val="3549401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3E27-C569-E9C5-6F54-73B6CBD2F49B}"/>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980D49A9-8CFA-747C-C097-C956FABF8FDD}"/>
              </a:ext>
            </a:extLst>
          </p:cNvPr>
          <p:cNvSpPr>
            <a:spLocks noGrp="1"/>
          </p:cNvSpPr>
          <p:nvPr>
            <p:ph idx="1"/>
          </p:nvPr>
        </p:nvSpPr>
        <p:spPr/>
        <p:txBody>
          <a:bodyPr/>
          <a:lstStyle/>
          <a:p>
            <a:r>
              <a:rPr lang="en-US" dirty="0"/>
              <a:t>Basic and Advanced Excel: </a:t>
            </a:r>
          </a:p>
          <a:p>
            <a:pPr marL="285750" indent="-285750">
              <a:buFont typeface="Arial" panose="020B0604020202020204" pitchFamily="34" charset="0"/>
              <a:buChar char="•"/>
            </a:pPr>
            <a:r>
              <a:rPr lang="en-US" b="0" dirty="0"/>
              <a:t>Gutzman, K. E., Mendoza, A. R., Norton, C., Belter, C., &amp; Soulakis, M. (2024). Charting a New Course Excel Workbook (v9.0.0). DigitalHub. Galter Health Sciences Library &amp; Learning Center. </a:t>
            </a:r>
            <a:r>
              <a:rPr lang="en-US" b="0" dirty="0">
                <a:hlinkClick r:id="rId2"/>
              </a:rPr>
              <a:t>https://doi.org/10.18131/1nan8-mzk41</a:t>
            </a:r>
            <a:endParaRPr lang="en-US" b="0" dirty="0"/>
          </a:p>
          <a:p>
            <a:r>
              <a:rPr lang="en-US" dirty="0"/>
              <a:t>Practice data and examples of charts</a:t>
            </a:r>
          </a:p>
          <a:p>
            <a:pPr marL="285750" indent="-285750">
              <a:buFont typeface="Arial" panose="020B0604020202020204" pitchFamily="34" charset="0"/>
              <a:buChar char="•"/>
            </a:pPr>
            <a:r>
              <a:rPr lang="en-US" b="0" dirty="0"/>
              <a:t>Gutzman, K. E., Mendoza, A. R., Norton, C., &amp; Belter, C. (2021). Hands On Creating Basic Charts (v3.0.0).DigitalHub. Galter Health Sciences Library &amp; Learning Center. </a:t>
            </a:r>
            <a:r>
              <a:rPr lang="en-US" b="0" dirty="0">
                <a:hlinkClick r:id="rId3"/>
              </a:rPr>
              <a:t>https://doi.org/10.18131/g3-69ds-eq61</a:t>
            </a:r>
            <a:endParaRPr lang="en-US" dirty="0"/>
          </a:p>
        </p:txBody>
      </p:sp>
      <p:sp>
        <p:nvSpPr>
          <p:cNvPr id="5" name="Slide Number Placeholder 4">
            <a:extLst>
              <a:ext uri="{FF2B5EF4-FFF2-40B4-BE49-F238E27FC236}">
                <a16:creationId xmlns:a16="http://schemas.microsoft.com/office/drawing/2014/main" id="{EAA92228-C879-C58C-746D-135A58348BF0}"/>
              </a:ext>
            </a:extLst>
          </p:cNvPr>
          <p:cNvSpPr>
            <a:spLocks noGrp="1"/>
          </p:cNvSpPr>
          <p:nvPr>
            <p:ph type="sldNum" sz="quarter" idx="12"/>
          </p:nvPr>
        </p:nvSpPr>
        <p:spPr/>
        <p:txBody>
          <a:bodyPr/>
          <a:lstStyle/>
          <a:p>
            <a:fld id="{0D558541-60C9-42A2-8392-FF12533A6B7A}" type="slidenum">
              <a:rPr lang="en-US" smtClean="0"/>
              <a:pPr/>
              <a:t>100</a:t>
            </a:fld>
            <a:endParaRPr lang="en-US"/>
          </a:p>
        </p:txBody>
      </p:sp>
    </p:spTree>
    <p:extLst>
      <p:ext uri="{BB962C8B-B14F-4D97-AF65-F5344CB8AC3E}">
        <p14:creationId xmlns:p14="http://schemas.microsoft.com/office/powerpoint/2010/main" val="13544650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 Visual Clutter: less is often more</a:t>
            </a:r>
          </a:p>
        </p:txBody>
      </p:sp>
      <p:sp>
        <p:nvSpPr>
          <p:cNvPr id="6" name="Slide Number Placeholder 5"/>
          <p:cNvSpPr>
            <a:spLocks noGrp="1"/>
          </p:cNvSpPr>
          <p:nvPr>
            <p:ph type="sldNum" sz="quarter" idx="12"/>
          </p:nvPr>
        </p:nvSpPr>
        <p:spPr>
          <a:xfrm>
            <a:off x="11391038" y="8475133"/>
            <a:ext cx="749300" cy="486833"/>
          </a:xfrm>
          <a:prstGeom prst="rect">
            <a:avLst/>
          </a:prstGeom>
        </p:spPr>
        <p:txBody>
          <a:bodyPr vert="horz" lIns="36576" tIns="60960" rIns="60960" bIns="60960" rtlCol="0" anchor="ctr"/>
          <a:lstStyle>
            <a:defPPr>
              <a:defRPr lang="en-US"/>
            </a:defPPr>
            <a:lvl1pPr marL="0" algn="l" defTabSz="1219170" rtl="0" eaLnBrk="1" latinLnBrk="0" hangingPunct="1">
              <a:defRPr sz="1600" kern="1200">
                <a:solidFill>
                  <a:schemeClr val="tx1">
                    <a:lumMod val="65000"/>
                    <a:lumOff val="35000"/>
                  </a:schemeClr>
                </a:solidFill>
                <a:latin typeface="Century Gothic"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9B540C-44DA-4F69-89C9-7C84606640D3}" type="slidenum">
              <a:rPr lang="en-US" smtClean="0"/>
              <a:pPr/>
              <a:t>101</a:t>
            </a:fld>
            <a:endParaRPr lang="en-US"/>
          </a:p>
        </p:txBody>
      </p:sp>
      <p:sp>
        <p:nvSpPr>
          <p:cNvPr id="10" name="Rectangle 2">
            <a:extLst>
              <a:ext uri="{FF2B5EF4-FFF2-40B4-BE49-F238E27FC236}">
                <a16:creationId xmlns:a16="http://schemas.microsoft.com/office/drawing/2014/main" id="{DC4C568F-8FEB-9F6F-F4F5-875E4EAC1150}"/>
              </a:ext>
            </a:extLst>
          </p:cNvPr>
          <p:cNvSpPr>
            <a:spLocks noChangeArrowheads="1"/>
          </p:cNvSpPr>
          <p:nvPr/>
        </p:nvSpPr>
        <p:spPr bwMode="auto">
          <a:xfrm>
            <a:off x="5632369" y="3253056"/>
            <a:ext cx="613331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800" b="1" dirty="0"/>
              <a:t>Empty Space Isn't Wasted Space</a:t>
            </a:r>
          </a:p>
          <a:p>
            <a:pPr marL="285750" indent="-285750">
              <a:buFont typeface="Arial" panose="020B0604020202020204" pitchFamily="34" charset="0"/>
              <a:buChar char="•"/>
            </a:pPr>
            <a:r>
              <a:rPr lang="en-US" sz="1800" dirty="0"/>
              <a:t>White space improves readability and focus</a:t>
            </a:r>
          </a:p>
          <a:p>
            <a:pPr marL="285750" indent="-285750">
              <a:buFont typeface="Arial" panose="020B0604020202020204" pitchFamily="34" charset="0"/>
              <a:buChar char="•"/>
            </a:pPr>
            <a:r>
              <a:rPr lang="en-US" sz="1800" dirty="0"/>
              <a:t>Give your data room to breathe</a:t>
            </a:r>
          </a:p>
          <a:p>
            <a:pPr marL="285750" indent="-285750">
              <a:buFont typeface="Arial" panose="020B0604020202020204" pitchFamily="34" charset="0"/>
              <a:buChar char="•"/>
            </a:pPr>
            <a:r>
              <a:rPr lang="en-US" sz="1800" b="1" dirty="0"/>
              <a:t>Example:</a:t>
            </a:r>
            <a:r>
              <a:rPr lang="en-US" sz="1800" dirty="0"/>
              <a:t> Increase margins around your chart and space between data series</a:t>
            </a:r>
          </a:p>
          <a:p>
            <a:pPr marL="285750" lvl="0" indent="-285750" defTabSz="914400" eaLnBrk="0" fontAlgn="base" hangingPunct="0">
              <a:spcBef>
                <a:spcPct val="0"/>
              </a:spcBef>
              <a:spcAft>
                <a:spcPct val="0"/>
              </a:spcAft>
              <a:buFont typeface="Arial" panose="020B0604020202020204" pitchFamily="34" charset="0"/>
              <a:buChar char="•"/>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nvGrpSpPr>
          <p:cNvPr id="13" name="Group 12">
            <a:extLst>
              <a:ext uri="{FF2B5EF4-FFF2-40B4-BE49-F238E27FC236}">
                <a16:creationId xmlns:a16="http://schemas.microsoft.com/office/drawing/2014/main" id="{C7C41231-D4CD-9E77-164B-30B66B1DB385}"/>
              </a:ext>
            </a:extLst>
          </p:cNvPr>
          <p:cNvGrpSpPr>
            <a:grpSpLocks noChangeAspect="1"/>
          </p:cNvGrpSpPr>
          <p:nvPr/>
        </p:nvGrpSpPr>
        <p:grpSpPr>
          <a:xfrm>
            <a:off x="940498" y="1545444"/>
            <a:ext cx="3073775" cy="4624654"/>
            <a:chOff x="786809" y="1326912"/>
            <a:chExt cx="3381153" cy="5087119"/>
          </a:xfrm>
        </p:grpSpPr>
        <p:sp>
          <p:nvSpPr>
            <p:cNvPr id="14" name="Freeform: Shape 1985">
              <a:extLst>
                <a:ext uri="{FF2B5EF4-FFF2-40B4-BE49-F238E27FC236}">
                  <a16:creationId xmlns:a16="http://schemas.microsoft.com/office/drawing/2014/main" id="{F4A5A459-38D1-D46E-2FA4-57B65B653657}"/>
                </a:ext>
              </a:extLst>
            </p:cNvPr>
            <p:cNvSpPr>
              <a:spLocks/>
            </p:cNvSpPr>
            <p:nvPr/>
          </p:nvSpPr>
          <p:spPr bwMode="auto">
            <a:xfrm>
              <a:off x="786809" y="2156833"/>
              <a:ext cx="3381153" cy="4257198"/>
            </a:xfrm>
            <a:custGeom>
              <a:avLst/>
              <a:gdLst>
                <a:gd name="connsiteX0" fmla="*/ 169336 w 1220753"/>
                <a:gd name="connsiteY0" fmla="*/ 99880 h 1537046"/>
                <a:gd name="connsiteX1" fmla="*/ 94329 w 1220753"/>
                <a:gd name="connsiteY1" fmla="*/ 175236 h 1537046"/>
                <a:gd name="connsiteX2" fmla="*/ 94329 w 1220753"/>
                <a:gd name="connsiteY2" fmla="*/ 1365851 h 1537046"/>
                <a:gd name="connsiteX3" fmla="*/ 169336 w 1220753"/>
                <a:gd name="connsiteY3" fmla="*/ 1442713 h 1537046"/>
                <a:gd name="connsiteX4" fmla="*/ 1049913 w 1220753"/>
                <a:gd name="connsiteY4" fmla="*/ 1442713 h 1537046"/>
                <a:gd name="connsiteX5" fmla="*/ 1126420 w 1220753"/>
                <a:gd name="connsiteY5" fmla="*/ 1365851 h 1537046"/>
                <a:gd name="connsiteX6" fmla="*/ 1126420 w 1220753"/>
                <a:gd name="connsiteY6" fmla="*/ 175236 h 1537046"/>
                <a:gd name="connsiteX7" fmla="*/ 1049913 w 1220753"/>
                <a:gd name="connsiteY7" fmla="*/ 99880 h 1537046"/>
                <a:gd name="connsiteX8" fmla="*/ 134132 w 1220753"/>
                <a:gd name="connsiteY8" fmla="*/ 0 h 1537046"/>
                <a:gd name="connsiteX9" fmla="*/ 1086621 w 1220753"/>
                <a:gd name="connsiteY9" fmla="*/ 0 h 1537046"/>
                <a:gd name="connsiteX10" fmla="*/ 1220753 w 1220753"/>
                <a:gd name="connsiteY10" fmla="*/ 132219 h 1537046"/>
                <a:gd name="connsiteX11" fmla="*/ 1220753 w 1220753"/>
                <a:gd name="connsiteY11" fmla="*/ 1403325 h 1537046"/>
                <a:gd name="connsiteX12" fmla="*/ 1086621 w 1220753"/>
                <a:gd name="connsiteY12" fmla="*/ 1537046 h 1537046"/>
                <a:gd name="connsiteX13" fmla="*/ 134132 w 1220753"/>
                <a:gd name="connsiteY13" fmla="*/ 1537046 h 1537046"/>
                <a:gd name="connsiteX14" fmla="*/ 0 w 1220753"/>
                <a:gd name="connsiteY14" fmla="*/ 1403325 h 1537046"/>
                <a:gd name="connsiteX15" fmla="*/ 0 w 1220753"/>
                <a:gd name="connsiteY15" fmla="*/ 132219 h 1537046"/>
                <a:gd name="connsiteX16" fmla="*/ 134132 w 1220753"/>
                <a:gd name="connsiteY16" fmla="*/ 0 h 15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753" h="1537046">
                  <a:moveTo>
                    <a:pt x="169336" y="99880"/>
                  </a:moveTo>
                  <a:cubicBezTo>
                    <a:pt x="127332" y="99880"/>
                    <a:pt x="94329" y="133037"/>
                    <a:pt x="94329" y="175236"/>
                  </a:cubicBezTo>
                  <a:lnTo>
                    <a:pt x="94329" y="1365851"/>
                  </a:lnTo>
                  <a:cubicBezTo>
                    <a:pt x="94329" y="1408050"/>
                    <a:pt x="127332" y="1442713"/>
                    <a:pt x="169336" y="1442713"/>
                  </a:cubicBezTo>
                  <a:lnTo>
                    <a:pt x="1049913" y="1442713"/>
                  </a:lnTo>
                  <a:cubicBezTo>
                    <a:pt x="1091917" y="1442713"/>
                    <a:pt x="1126420" y="1408050"/>
                    <a:pt x="1126420" y="1365851"/>
                  </a:cubicBezTo>
                  <a:lnTo>
                    <a:pt x="1126420" y="175236"/>
                  </a:lnTo>
                  <a:cubicBezTo>
                    <a:pt x="1126420" y="133037"/>
                    <a:pt x="1091917" y="99880"/>
                    <a:pt x="1049913" y="99880"/>
                  </a:cubicBezTo>
                  <a:close/>
                  <a:moveTo>
                    <a:pt x="134132" y="0"/>
                  </a:moveTo>
                  <a:lnTo>
                    <a:pt x="1086621" y="0"/>
                  </a:lnTo>
                  <a:cubicBezTo>
                    <a:pt x="1158962" y="0"/>
                    <a:pt x="1220753" y="60100"/>
                    <a:pt x="1220753" y="132219"/>
                  </a:cubicBezTo>
                  <a:lnTo>
                    <a:pt x="1220753" y="1403325"/>
                  </a:lnTo>
                  <a:cubicBezTo>
                    <a:pt x="1220753" y="1476947"/>
                    <a:pt x="1158962" y="1537046"/>
                    <a:pt x="1086621" y="1537046"/>
                  </a:cubicBezTo>
                  <a:lnTo>
                    <a:pt x="134132" y="1537046"/>
                  </a:lnTo>
                  <a:cubicBezTo>
                    <a:pt x="60284" y="1537046"/>
                    <a:pt x="0" y="1476947"/>
                    <a:pt x="0" y="1403325"/>
                  </a:cubicBezTo>
                  <a:lnTo>
                    <a:pt x="0" y="132219"/>
                  </a:lnTo>
                  <a:cubicBezTo>
                    <a:pt x="0" y="60100"/>
                    <a:pt x="60284" y="0"/>
                    <a:pt x="134132"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Freeform 2233">
              <a:extLst>
                <a:ext uri="{FF2B5EF4-FFF2-40B4-BE49-F238E27FC236}">
                  <a16:creationId xmlns:a16="http://schemas.microsoft.com/office/drawing/2014/main" id="{F488DFE5-6D9C-8A14-64CC-64C6284FFC45}"/>
                </a:ext>
              </a:extLst>
            </p:cNvPr>
            <p:cNvSpPr>
              <a:spLocks/>
            </p:cNvSpPr>
            <p:nvPr/>
          </p:nvSpPr>
          <p:spPr bwMode="auto">
            <a:xfrm>
              <a:off x="1447666" y="1618927"/>
              <a:ext cx="2059431" cy="630130"/>
            </a:xfrm>
            <a:custGeom>
              <a:avLst/>
              <a:gdLst>
                <a:gd name="T0" fmla="*/ 283 w 494"/>
                <a:gd name="T1" fmla="*/ 0 h 149"/>
                <a:gd name="T2" fmla="*/ 247 w 494"/>
                <a:gd name="T3" fmla="*/ 40 h 149"/>
                <a:gd name="T4" fmla="*/ 210 w 494"/>
                <a:gd name="T5" fmla="*/ 0 h 149"/>
                <a:gd name="T6" fmla="*/ 0 w 494"/>
                <a:gd name="T7" fmla="*/ 0 h 149"/>
                <a:gd name="T8" fmla="*/ 0 w 494"/>
                <a:gd name="T9" fmla="*/ 149 h 149"/>
                <a:gd name="T10" fmla="*/ 494 w 494"/>
                <a:gd name="T11" fmla="*/ 149 h 149"/>
                <a:gd name="T12" fmla="*/ 494 w 494"/>
                <a:gd name="T13" fmla="*/ 0 h 149"/>
                <a:gd name="T14" fmla="*/ 283 w 494"/>
                <a:gd name="T15" fmla="*/ 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149">
                  <a:moveTo>
                    <a:pt x="283" y="0"/>
                  </a:moveTo>
                  <a:cubicBezTo>
                    <a:pt x="282" y="22"/>
                    <a:pt x="266" y="40"/>
                    <a:pt x="247" y="40"/>
                  </a:cubicBezTo>
                  <a:cubicBezTo>
                    <a:pt x="228" y="40"/>
                    <a:pt x="212" y="22"/>
                    <a:pt x="210" y="0"/>
                  </a:cubicBezTo>
                  <a:lnTo>
                    <a:pt x="0" y="0"/>
                  </a:lnTo>
                  <a:lnTo>
                    <a:pt x="0" y="149"/>
                  </a:lnTo>
                  <a:lnTo>
                    <a:pt x="494" y="149"/>
                  </a:lnTo>
                  <a:lnTo>
                    <a:pt x="494" y="0"/>
                  </a:lnTo>
                  <a:lnTo>
                    <a:pt x="283" y="0"/>
                  </a:ln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Rectangle 2234">
              <a:extLst>
                <a:ext uri="{FF2B5EF4-FFF2-40B4-BE49-F238E27FC236}">
                  <a16:creationId xmlns:a16="http://schemas.microsoft.com/office/drawing/2014/main" id="{4AB63A8E-9A72-6E51-1335-5414EEE7AC14}"/>
                </a:ext>
              </a:extLst>
            </p:cNvPr>
            <p:cNvSpPr>
              <a:spLocks noChangeArrowheads="1"/>
            </p:cNvSpPr>
            <p:nvPr/>
          </p:nvSpPr>
          <p:spPr bwMode="auto">
            <a:xfrm>
              <a:off x="1447666" y="2079995"/>
              <a:ext cx="2059431" cy="169064"/>
            </a:xfrm>
            <a:prstGeom prst="rect">
              <a:avLst/>
            </a:pr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Freeform 2235">
              <a:extLst>
                <a:ext uri="{FF2B5EF4-FFF2-40B4-BE49-F238E27FC236}">
                  <a16:creationId xmlns:a16="http://schemas.microsoft.com/office/drawing/2014/main" id="{56ED281C-A513-17EF-3ECA-D1C8E3797700}"/>
                </a:ext>
              </a:extLst>
            </p:cNvPr>
            <p:cNvSpPr>
              <a:spLocks noEditPoints="1"/>
            </p:cNvSpPr>
            <p:nvPr/>
          </p:nvSpPr>
          <p:spPr bwMode="auto">
            <a:xfrm>
              <a:off x="2200735" y="1326912"/>
              <a:ext cx="553281" cy="537917"/>
            </a:xfrm>
            <a:custGeom>
              <a:avLst/>
              <a:gdLst>
                <a:gd name="T0" fmla="*/ 66 w 132"/>
                <a:gd name="T1" fmla="*/ 93 h 132"/>
                <a:gd name="T2" fmla="*/ 39 w 132"/>
                <a:gd name="T3" fmla="*/ 66 h 132"/>
                <a:gd name="T4" fmla="*/ 66 w 132"/>
                <a:gd name="T5" fmla="*/ 39 h 132"/>
                <a:gd name="T6" fmla="*/ 93 w 132"/>
                <a:gd name="T7" fmla="*/ 66 h 132"/>
                <a:gd name="T8" fmla="*/ 66 w 132"/>
                <a:gd name="T9" fmla="*/ 93 h 132"/>
                <a:gd name="T10" fmla="*/ 66 w 132"/>
                <a:gd name="T11" fmla="*/ 0 h 132"/>
                <a:gd name="T12" fmla="*/ 0 w 132"/>
                <a:gd name="T13" fmla="*/ 66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93"/>
                  </a:moveTo>
                  <a:cubicBezTo>
                    <a:pt x="51" y="93"/>
                    <a:pt x="39" y="81"/>
                    <a:pt x="39" y="66"/>
                  </a:cubicBezTo>
                  <a:cubicBezTo>
                    <a:pt x="39" y="51"/>
                    <a:pt x="51" y="39"/>
                    <a:pt x="66" y="39"/>
                  </a:cubicBezTo>
                  <a:cubicBezTo>
                    <a:pt x="81" y="39"/>
                    <a:pt x="93" y="51"/>
                    <a:pt x="93" y="66"/>
                  </a:cubicBezTo>
                  <a:cubicBezTo>
                    <a:pt x="93" y="81"/>
                    <a:pt x="81" y="93"/>
                    <a:pt x="66" y="93"/>
                  </a:cubicBezTo>
                  <a:close/>
                  <a:moveTo>
                    <a:pt x="66" y="0"/>
                  </a:moveTo>
                  <a:cubicBezTo>
                    <a:pt x="30" y="0"/>
                    <a:pt x="0" y="30"/>
                    <a:pt x="0" y="66"/>
                  </a:cubicBezTo>
                  <a:cubicBezTo>
                    <a:pt x="0" y="102"/>
                    <a:pt x="30" y="132"/>
                    <a:pt x="66" y="132"/>
                  </a:cubicBezTo>
                  <a:cubicBezTo>
                    <a:pt x="102" y="132"/>
                    <a:pt x="132" y="102"/>
                    <a:pt x="132" y="66"/>
                  </a:cubicBezTo>
                  <a:cubicBezTo>
                    <a:pt x="132" y="30"/>
                    <a:pt x="102" y="0"/>
                    <a:pt x="66" y="0"/>
                  </a:cubicBezTo>
                  <a:close/>
                </a:path>
              </a:pathLst>
            </a:cu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Rectangle 2236">
              <a:extLst>
                <a:ext uri="{FF2B5EF4-FFF2-40B4-BE49-F238E27FC236}">
                  <a16:creationId xmlns:a16="http://schemas.microsoft.com/office/drawing/2014/main" id="{8A0CB2CD-D35F-FEF6-F487-44862BA8A649}"/>
                </a:ext>
              </a:extLst>
            </p:cNvPr>
            <p:cNvSpPr>
              <a:spLocks noChangeArrowheads="1"/>
            </p:cNvSpPr>
            <p:nvPr/>
          </p:nvSpPr>
          <p:spPr bwMode="auto">
            <a:xfrm>
              <a:off x="1447666" y="2033882"/>
              <a:ext cx="2059431" cy="46110"/>
            </a:xfrm>
            <a:prstGeom prst="rect">
              <a:avLst/>
            </a:pr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Rectangle 2237">
              <a:extLst>
                <a:ext uri="{FF2B5EF4-FFF2-40B4-BE49-F238E27FC236}">
                  <a16:creationId xmlns:a16="http://schemas.microsoft.com/office/drawing/2014/main" id="{2544346D-B03E-A38B-37F9-D1D7310F6327}"/>
                </a:ext>
              </a:extLst>
            </p:cNvPr>
            <p:cNvSpPr>
              <a:spLocks noChangeArrowheads="1"/>
            </p:cNvSpPr>
            <p:nvPr/>
          </p:nvSpPr>
          <p:spPr bwMode="auto">
            <a:xfrm>
              <a:off x="1632094" y="1588189"/>
              <a:ext cx="353489" cy="92213"/>
            </a:xfrm>
            <a:prstGeom prst="rect">
              <a:avLst/>
            </a:pr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Rectangle 2238">
              <a:extLst>
                <a:ext uri="{FF2B5EF4-FFF2-40B4-BE49-F238E27FC236}">
                  <a16:creationId xmlns:a16="http://schemas.microsoft.com/office/drawing/2014/main" id="{93F60904-D020-1532-1ADB-B3D703ED4513}"/>
                </a:ext>
              </a:extLst>
            </p:cNvPr>
            <p:cNvSpPr>
              <a:spLocks noChangeArrowheads="1"/>
            </p:cNvSpPr>
            <p:nvPr/>
          </p:nvSpPr>
          <p:spPr bwMode="auto">
            <a:xfrm>
              <a:off x="2969180" y="1588189"/>
              <a:ext cx="353489" cy="76849"/>
            </a:xfrm>
            <a:prstGeom prst="rect">
              <a:avLst/>
            </a:prstGeom>
            <a:solidFill>
              <a:srgbClr val="7F7F7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Freeform 2239">
              <a:extLst>
                <a:ext uri="{FF2B5EF4-FFF2-40B4-BE49-F238E27FC236}">
                  <a16:creationId xmlns:a16="http://schemas.microsoft.com/office/drawing/2014/main" id="{1BF9FC59-1FB2-D403-3583-1BCA67B3BAB9}"/>
                </a:ext>
              </a:extLst>
            </p:cNvPr>
            <p:cNvSpPr>
              <a:spLocks noEditPoints="1"/>
            </p:cNvSpPr>
            <p:nvPr/>
          </p:nvSpPr>
          <p:spPr bwMode="auto">
            <a:xfrm>
              <a:off x="1293977" y="2909916"/>
              <a:ext cx="845293" cy="829921"/>
            </a:xfrm>
            <a:custGeom>
              <a:avLst/>
              <a:gdLst>
                <a:gd name="T0" fmla="*/ 33 w 205"/>
                <a:gd name="T1" fmla="*/ 18 h 199"/>
                <a:gd name="T2" fmla="*/ 18 w 205"/>
                <a:gd name="T3" fmla="*/ 32 h 199"/>
                <a:gd name="T4" fmla="*/ 18 w 205"/>
                <a:gd name="T5" fmla="*/ 166 h 199"/>
                <a:gd name="T6" fmla="*/ 33 w 205"/>
                <a:gd name="T7" fmla="*/ 181 h 199"/>
                <a:gd name="T8" fmla="*/ 172 w 205"/>
                <a:gd name="T9" fmla="*/ 181 h 199"/>
                <a:gd name="T10" fmla="*/ 187 w 205"/>
                <a:gd name="T11" fmla="*/ 166 h 199"/>
                <a:gd name="T12" fmla="*/ 187 w 205"/>
                <a:gd name="T13" fmla="*/ 32 h 199"/>
                <a:gd name="T14" fmla="*/ 172 w 205"/>
                <a:gd name="T15" fmla="*/ 18 h 199"/>
                <a:gd name="T16" fmla="*/ 33 w 205"/>
                <a:gd name="T17" fmla="*/ 18 h 199"/>
                <a:gd name="T18" fmla="*/ 172 w 205"/>
                <a:gd name="T19" fmla="*/ 199 h 199"/>
                <a:gd name="T20" fmla="*/ 33 w 205"/>
                <a:gd name="T21" fmla="*/ 199 h 199"/>
                <a:gd name="T22" fmla="*/ 0 w 205"/>
                <a:gd name="T23" fmla="*/ 166 h 199"/>
                <a:gd name="T24" fmla="*/ 0 w 205"/>
                <a:gd name="T25" fmla="*/ 32 h 199"/>
                <a:gd name="T26" fmla="*/ 33 w 205"/>
                <a:gd name="T27" fmla="*/ 0 h 199"/>
                <a:gd name="T28" fmla="*/ 172 w 205"/>
                <a:gd name="T29" fmla="*/ 0 h 199"/>
                <a:gd name="T30" fmla="*/ 205 w 205"/>
                <a:gd name="T31" fmla="*/ 32 h 199"/>
                <a:gd name="T32" fmla="*/ 205 w 205"/>
                <a:gd name="T33" fmla="*/ 166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4"/>
                    <a:pt x="18" y="32"/>
                  </a:cubicBezTo>
                  <a:lnTo>
                    <a:pt x="18" y="166"/>
                  </a:lnTo>
                  <a:cubicBezTo>
                    <a:pt x="18" y="174"/>
                    <a:pt x="25" y="181"/>
                    <a:pt x="33" y="181"/>
                  </a:cubicBezTo>
                  <a:lnTo>
                    <a:pt x="172" y="181"/>
                  </a:lnTo>
                  <a:cubicBezTo>
                    <a:pt x="180" y="181"/>
                    <a:pt x="187" y="174"/>
                    <a:pt x="187" y="166"/>
                  </a:cubicBezTo>
                  <a:lnTo>
                    <a:pt x="187" y="32"/>
                  </a:lnTo>
                  <a:cubicBezTo>
                    <a:pt x="187" y="24"/>
                    <a:pt x="180" y="18"/>
                    <a:pt x="172" y="18"/>
                  </a:cubicBezTo>
                  <a:lnTo>
                    <a:pt x="33" y="18"/>
                  </a:lnTo>
                  <a:close/>
                  <a:moveTo>
                    <a:pt x="172" y="199"/>
                  </a:moveTo>
                  <a:lnTo>
                    <a:pt x="33" y="199"/>
                  </a:lnTo>
                  <a:cubicBezTo>
                    <a:pt x="15" y="199"/>
                    <a:pt x="0" y="184"/>
                    <a:pt x="0" y="166"/>
                  </a:cubicBezTo>
                  <a:lnTo>
                    <a:pt x="0" y="32"/>
                  </a:lnTo>
                  <a:cubicBezTo>
                    <a:pt x="0" y="14"/>
                    <a:pt x="15" y="0"/>
                    <a:pt x="33" y="0"/>
                  </a:cubicBezTo>
                  <a:lnTo>
                    <a:pt x="172" y="0"/>
                  </a:lnTo>
                  <a:cubicBezTo>
                    <a:pt x="190" y="0"/>
                    <a:pt x="205" y="14"/>
                    <a:pt x="205" y="32"/>
                  </a:cubicBezTo>
                  <a:lnTo>
                    <a:pt x="205" y="166"/>
                  </a:lnTo>
                  <a:cubicBezTo>
                    <a:pt x="205" y="184"/>
                    <a:pt x="190" y="199"/>
                    <a:pt x="172" y="199"/>
                  </a:cubicBezTo>
                  <a:close/>
                </a:path>
              </a:pathLst>
            </a:cu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Rectangle 2240">
              <a:extLst>
                <a:ext uri="{FF2B5EF4-FFF2-40B4-BE49-F238E27FC236}">
                  <a16:creationId xmlns:a16="http://schemas.microsoft.com/office/drawing/2014/main" id="{E805B440-9CFC-F9EE-222E-67D3B0197F75}"/>
                </a:ext>
              </a:extLst>
            </p:cNvPr>
            <p:cNvSpPr>
              <a:spLocks noChangeArrowheads="1"/>
            </p:cNvSpPr>
            <p:nvPr/>
          </p:nvSpPr>
          <p:spPr bwMode="auto">
            <a:xfrm>
              <a:off x="2292948" y="2986757"/>
              <a:ext cx="507179"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Rectangle 2241">
              <a:extLst>
                <a:ext uri="{FF2B5EF4-FFF2-40B4-BE49-F238E27FC236}">
                  <a16:creationId xmlns:a16="http://schemas.microsoft.com/office/drawing/2014/main" id="{BAAF9F2D-81DF-9D3A-F43E-265E555E77B6}"/>
                </a:ext>
              </a:extLst>
            </p:cNvPr>
            <p:cNvSpPr>
              <a:spLocks noChangeArrowheads="1"/>
            </p:cNvSpPr>
            <p:nvPr/>
          </p:nvSpPr>
          <p:spPr bwMode="auto">
            <a:xfrm>
              <a:off x="2292948" y="3186557"/>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Rectangle 2242">
              <a:extLst>
                <a:ext uri="{FF2B5EF4-FFF2-40B4-BE49-F238E27FC236}">
                  <a16:creationId xmlns:a16="http://schemas.microsoft.com/office/drawing/2014/main" id="{7A8EDABD-6DBF-CFA6-CD41-CD8B38F94EDF}"/>
                </a:ext>
              </a:extLst>
            </p:cNvPr>
            <p:cNvSpPr>
              <a:spLocks noChangeArrowheads="1"/>
            </p:cNvSpPr>
            <p:nvPr/>
          </p:nvSpPr>
          <p:spPr bwMode="auto">
            <a:xfrm>
              <a:off x="2292948" y="3386348"/>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Rectangle 2243">
              <a:extLst>
                <a:ext uri="{FF2B5EF4-FFF2-40B4-BE49-F238E27FC236}">
                  <a16:creationId xmlns:a16="http://schemas.microsoft.com/office/drawing/2014/main" id="{DB63158A-866F-0428-889A-A1C4234774C3}"/>
                </a:ext>
              </a:extLst>
            </p:cNvPr>
            <p:cNvSpPr>
              <a:spLocks noChangeArrowheads="1"/>
            </p:cNvSpPr>
            <p:nvPr/>
          </p:nvSpPr>
          <p:spPr bwMode="auto">
            <a:xfrm>
              <a:off x="2292948" y="3586148"/>
              <a:ext cx="1337097" cy="92213"/>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Freeform 2244">
              <a:extLst>
                <a:ext uri="{FF2B5EF4-FFF2-40B4-BE49-F238E27FC236}">
                  <a16:creationId xmlns:a16="http://schemas.microsoft.com/office/drawing/2014/main" id="{B93456DE-BB3D-62D4-EDB8-E7EE70D0CFD9}"/>
                </a:ext>
              </a:extLst>
            </p:cNvPr>
            <p:cNvSpPr>
              <a:spLocks/>
            </p:cNvSpPr>
            <p:nvPr/>
          </p:nvSpPr>
          <p:spPr bwMode="auto">
            <a:xfrm>
              <a:off x="1447666" y="3125080"/>
              <a:ext cx="553281" cy="368853"/>
            </a:xfrm>
            <a:custGeom>
              <a:avLst/>
              <a:gdLst>
                <a:gd name="T0" fmla="*/ 132 w 132"/>
                <a:gd name="T1" fmla="*/ 16 h 92"/>
                <a:gd name="T2" fmla="*/ 131 w 132"/>
                <a:gd name="T3" fmla="*/ 13 h 92"/>
                <a:gd name="T4" fmla="*/ 120 w 132"/>
                <a:gd name="T5" fmla="*/ 2 h 92"/>
                <a:gd name="T6" fmla="*/ 113 w 132"/>
                <a:gd name="T7" fmla="*/ 2 h 92"/>
                <a:gd name="T8" fmla="*/ 58 w 132"/>
                <a:gd name="T9" fmla="*/ 57 h 92"/>
                <a:gd name="T10" fmla="*/ 21 w 132"/>
                <a:gd name="T11" fmla="*/ 19 h 92"/>
                <a:gd name="T12" fmla="*/ 17 w 132"/>
                <a:gd name="T13" fmla="*/ 18 h 92"/>
                <a:gd name="T14" fmla="*/ 13 w 132"/>
                <a:gd name="T15" fmla="*/ 19 h 92"/>
                <a:gd name="T16" fmla="*/ 2 w 132"/>
                <a:gd name="T17" fmla="*/ 30 h 92"/>
                <a:gd name="T18" fmla="*/ 2 w 132"/>
                <a:gd name="T19" fmla="*/ 38 h 92"/>
                <a:gd name="T20" fmla="*/ 54 w 132"/>
                <a:gd name="T21" fmla="*/ 90 h 92"/>
                <a:gd name="T22" fmla="*/ 61 w 132"/>
                <a:gd name="T23" fmla="*/ 90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3"/>
                  </a:lnTo>
                  <a:lnTo>
                    <a:pt x="120" y="2"/>
                  </a:lnTo>
                  <a:cubicBezTo>
                    <a:pt x="118" y="0"/>
                    <a:pt x="115" y="0"/>
                    <a:pt x="113" y="2"/>
                  </a:cubicBezTo>
                  <a:lnTo>
                    <a:pt x="58" y="57"/>
                  </a:lnTo>
                  <a:lnTo>
                    <a:pt x="21" y="19"/>
                  </a:lnTo>
                  <a:lnTo>
                    <a:pt x="17" y="18"/>
                  </a:lnTo>
                  <a:lnTo>
                    <a:pt x="13" y="19"/>
                  </a:lnTo>
                  <a:lnTo>
                    <a:pt x="2" y="30"/>
                  </a:lnTo>
                  <a:cubicBezTo>
                    <a:pt x="0" y="32"/>
                    <a:pt x="0" y="36"/>
                    <a:pt x="2" y="38"/>
                  </a:cubicBezTo>
                  <a:lnTo>
                    <a:pt x="54" y="90"/>
                  </a:lnTo>
                  <a:cubicBezTo>
                    <a:pt x="56" y="92"/>
                    <a:pt x="59" y="92"/>
                    <a:pt x="61" y="90"/>
                  </a:cubicBezTo>
                  <a:lnTo>
                    <a:pt x="131" y="20"/>
                  </a:lnTo>
                  <a:lnTo>
                    <a:pt x="132"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Freeform 2245">
              <a:extLst>
                <a:ext uri="{FF2B5EF4-FFF2-40B4-BE49-F238E27FC236}">
                  <a16:creationId xmlns:a16="http://schemas.microsoft.com/office/drawing/2014/main" id="{2D399588-BD92-D62C-CCB2-29678609809B}"/>
                </a:ext>
              </a:extLst>
            </p:cNvPr>
            <p:cNvSpPr>
              <a:spLocks noEditPoints="1"/>
            </p:cNvSpPr>
            <p:nvPr/>
          </p:nvSpPr>
          <p:spPr bwMode="auto">
            <a:xfrm>
              <a:off x="1293977" y="3893527"/>
              <a:ext cx="845293" cy="829921"/>
            </a:xfrm>
            <a:custGeom>
              <a:avLst/>
              <a:gdLst>
                <a:gd name="T0" fmla="*/ 33 w 205"/>
                <a:gd name="T1" fmla="*/ 18 h 199"/>
                <a:gd name="T2" fmla="*/ 18 w 205"/>
                <a:gd name="T3" fmla="*/ 33 h 199"/>
                <a:gd name="T4" fmla="*/ 18 w 205"/>
                <a:gd name="T5" fmla="*/ 167 h 199"/>
                <a:gd name="T6" fmla="*/ 33 w 205"/>
                <a:gd name="T7" fmla="*/ 182 h 199"/>
                <a:gd name="T8" fmla="*/ 172 w 205"/>
                <a:gd name="T9" fmla="*/ 182 h 199"/>
                <a:gd name="T10" fmla="*/ 187 w 205"/>
                <a:gd name="T11" fmla="*/ 167 h 199"/>
                <a:gd name="T12" fmla="*/ 187 w 205"/>
                <a:gd name="T13" fmla="*/ 33 h 199"/>
                <a:gd name="T14" fmla="*/ 172 w 205"/>
                <a:gd name="T15" fmla="*/ 18 h 199"/>
                <a:gd name="T16" fmla="*/ 33 w 205"/>
                <a:gd name="T17" fmla="*/ 18 h 199"/>
                <a:gd name="T18" fmla="*/ 172 w 205"/>
                <a:gd name="T19" fmla="*/ 199 h 199"/>
                <a:gd name="T20" fmla="*/ 33 w 205"/>
                <a:gd name="T21" fmla="*/ 199 h 199"/>
                <a:gd name="T22" fmla="*/ 0 w 205"/>
                <a:gd name="T23" fmla="*/ 167 h 199"/>
                <a:gd name="T24" fmla="*/ 0 w 205"/>
                <a:gd name="T25" fmla="*/ 33 h 199"/>
                <a:gd name="T26" fmla="*/ 33 w 205"/>
                <a:gd name="T27" fmla="*/ 0 h 199"/>
                <a:gd name="T28" fmla="*/ 172 w 205"/>
                <a:gd name="T29" fmla="*/ 0 h 199"/>
                <a:gd name="T30" fmla="*/ 205 w 205"/>
                <a:gd name="T31" fmla="*/ 33 h 199"/>
                <a:gd name="T32" fmla="*/ 205 w 205"/>
                <a:gd name="T33" fmla="*/ 167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5"/>
                    <a:pt x="18" y="33"/>
                  </a:cubicBezTo>
                  <a:lnTo>
                    <a:pt x="18" y="167"/>
                  </a:lnTo>
                  <a:cubicBezTo>
                    <a:pt x="18" y="175"/>
                    <a:pt x="25" y="182"/>
                    <a:pt x="33" y="182"/>
                  </a:cubicBezTo>
                  <a:lnTo>
                    <a:pt x="172" y="182"/>
                  </a:lnTo>
                  <a:cubicBezTo>
                    <a:pt x="180" y="182"/>
                    <a:pt x="187" y="175"/>
                    <a:pt x="187" y="167"/>
                  </a:cubicBezTo>
                  <a:lnTo>
                    <a:pt x="187" y="33"/>
                  </a:lnTo>
                  <a:cubicBezTo>
                    <a:pt x="187" y="25"/>
                    <a:pt x="180" y="18"/>
                    <a:pt x="172" y="18"/>
                  </a:cubicBezTo>
                  <a:lnTo>
                    <a:pt x="33" y="18"/>
                  </a:lnTo>
                  <a:close/>
                  <a:moveTo>
                    <a:pt x="172" y="199"/>
                  </a:moveTo>
                  <a:lnTo>
                    <a:pt x="33" y="199"/>
                  </a:lnTo>
                  <a:cubicBezTo>
                    <a:pt x="15" y="199"/>
                    <a:pt x="0" y="185"/>
                    <a:pt x="0" y="167"/>
                  </a:cubicBezTo>
                  <a:lnTo>
                    <a:pt x="0" y="33"/>
                  </a:lnTo>
                  <a:cubicBezTo>
                    <a:pt x="0" y="15"/>
                    <a:pt x="15" y="0"/>
                    <a:pt x="33" y="0"/>
                  </a:cubicBezTo>
                  <a:lnTo>
                    <a:pt x="172" y="0"/>
                  </a:lnTo>
                  <a:cubicBezTo>
                    <a:pt x="190" y="0"/>
                    <a:pt x="205" y="15"/>
                    <a:pt x="205" y="33"/>
                  </a:cubicBezTo>
                  <a:lnTo>
                    <a:pt x="205" y="167"/>
                  </a:lnTo>
                  <a:cubicBezTo>
                    <a:pt x="205" y="185"/>
                    <a:pt x="190" y="199"/>
                    <a:pt x="172" y="199"/>
                  </a:cubicBezTo>
                  <a:close/>
                </a:path>
              </a:pathLst>
            </a:cu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Rectangle 2246">
              <a:extLst>
                <a:ext uri="{FF2B5EF4-FFF2-40B4-BE49-F238E27FC236}">
                  <a16:creationId xmlns:a16="http://schemas.microsoft.com/office/drawing/2014/main" id="{9169B8E3-AF08-2835-7601-3827FC38E093}"/>
                </a:ext>
              </a:extLst>
            </p:cNvPr>
            <p:cNvSpPr>
              <a:spLocks noChangeArrowheads="1"/>
            </p:cNvSpPr>
            <p:nvPr/>
          </p:nvSpPr>
          <p:spPr bwMode="auto">
            <a:xfrm>
              <a:off x="2292948" y="3985742"/>
              <a:ext cx="507179" cy="92213"/>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Rectangle 2247">
              <a:extLst>
                <a:ext uri="{FF2B5EF4-FFF2-40B4-BE49-F238E27FC236}">
                  <a16:creationId xmlns:a16="http://schemas.microsoft.com/office/drawing/2014/main" id="{3F7B2594-9F07-3787-2082-E8BCEF8E4F6A}"/>
                </a:ext>
              </a:extLst>
            </p:cNvPr>
            <p:cNvSpPr>
              <a:spLocks noChangeArrowheads="1"/>
            </p:cNvSpPr>
            <p:nvPr/>
          </p:nvSpPr>
          <p:spPr bwMode="auto">
            <a:xfrm>
              <a:off x="2292948" y="4185531"/>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Rectangle 2248">
              <a:extLst>
                <a:ext uri="{FF2B5EF4-FFF2-40B4-BE49-F238E27FC236}">
                  <a16:creationId xmlns:a16="http://schemas.microsoft.com/office/drawing/2014/main" id="{7B303190-28A0-9E89-4F09-B9565E5C94FC}"/>
                </a:ext>
              </a:extLst>
            </p:cNvPr>
            <p:cNvSpPr>
              <a:spLocks noChangeArrowheads="1"/>
            </p:cNvSpPr>
            <p:nvPr/>
          </p:nvSpPr>
          <p:spPr bwMode="auto">
            <a:xfrm>
              <a:off x="2292948" y="4385333"/>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Rectangle 2249">
              <a:extLst>
                <a:ext uri="{FF2B5EF4-FFF2-40B4-BE49-F238E27FC236}">
                  <a16:creationId xmlns:a16="http://schemas.microsoft.com/office/drawing/2014/main" id="{152B5A38-90E0-07FA-DF42-662B9DE06DD8}"/>
                </a:ext>
              </a:extLst>
            </p:cNvPr>
            <p:cNvSpPr>
              <a:spLocks noChangeArrowheads="1"/>
            </p:cNvSpPr>
            <p:nvPr/>
          </p:nvSpPr>
          <p:spPr bwMode="auto">
            <a:xfrm>
              <a:off x="2292948" y="4569761"/>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Freeform 2250">
              <a:extLst>
                <a:ext uri="{FF2B5EF4-FFF2-40B4-BE49-F238E27FC236}">
                  <a16:creationId xmlns:a16="http://schemas.microsoft.com/office/drawing/2014/main" id="{03610183-0898-D23C-52D9-025DF74C5614}"/>
                </a:ext>
              </a:extLst>
            </p:cNvPr>
            <p:cNvSpPr>
              <a:spLocks/>
            </p:cNvSpPr>
            <p:nvPr/>
          </p:nvSpPr>
          <p:spPr bwMode="auto">
            <a:xfrm>
              <a:off x="1447666" y="4108693"/>
              <a:ext cx="553281" cy="384228"/>
            </a:xfrm>
            <a:custGeom>
              <a:avLst/>
              <a:gdLst>
                <a:gd name="T0" fmla="*/ 132 w 132"/>
                <a:gd name="T1" fmla="*/ 16 h 92"/>
                <a:gd name="T2" fmla="*/ 131 w 132"/>
                <a:gd name="T3" fmla="*/ 12 h 92"/>
                <a:gd name="T4" fmla="*/ 120 w 132"/>
                <a:gd name="T5" fmla="*/ 2 h 92"/>
                <a:gd name="T6" fmla="*/ 113 w 132"/>
                <a:gd name="T7" fmla="*/ 2 h 92"/>
                <a:gd name="T8" fmla="*/ 58 w 132"/>
                <a:gd name="T9" fmla="*/ 57 h 92"/>
                <a:gd name="T10" fmla="*/ 21 w 132"/>
                <a:gd name="T11" fmla="*/ 19 h 92"/>
                <a:gd name="T12" fmla="*/ 17 w 132"/>
                <a:gd name="T13" fmla="*/ 17 h 92"/>
                <a:gd name="T14" fmla="*/ 13 w 132"/>
                <a:gd name="T15" fmla="*/ 19 h 92"/>
                <a:gd name="T16" fmla="*/ 2 w 132"/>
                <a:gd name="T17" fmla="*/ 30 h 92"/>
                <a:gd name="T18" fmla="*/ 2 w 132"/>
                <a:gd name="T19" fmla="*/ 38 h 92"/>
                <a:gd name="T20" fmla="*/ 54 w 132"/>
                <a:gd name="T21" fmla="*/ 89 h 92"/>
                <a:gd name="T22" fmla="*/ 61 w 132"/>
                <a:gd name="T23" fmla="*/ 89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2"/>
                  </a:lnTo>
                  <a:lnTo>
                    <a:pt x="120" y="2"/>
                  </a:lnTo>
                  <a:cubicBezTo>
                    <a:pt x="118" y="0"/>
                    <a:pt x="115" y="0"/>
                    <a:pt x="113" y="2"/>
                  </a:cubicBezTo>
                  <a:lnTo>
                    <a:pt x="58" y="57"/>
                  </a:lnTo>
                  <a:lnTo>
                    <a:pt x="21" y="19"/>
                  </a:lnTo>
                  <a:lnTo>
                    <a:pt x="17" y="17"/>
                  </a:lnTo>
                  <a:lnTo>
                    <a:pt x="13" y="19"/>
                  </a:lnTo>
                  <a:lnTo>
                    <a:pt x="2" y="30"/>
                  </a:lnTo>
                  <a:cubicBezTo>
                    <a:pt x="0" y="32"/>
                    <a:pt x="0" y="36"/>
                    <a:pt x="2" y="38"/>
                  </a:cubicBezTo>
                  <a:lnTo>
                    <a:pt x="54" y="89"/>
                  </a:lnTo>
                  <a:cubicBezTo>
                    <a:pt x="56" y="92"/>
                    <a:pt x="59" y="92"/>
                    <a:pt x="61" y="89"/>
                  </a:cubicBezTo>
                  <a:lnTo>
                    <a:pt x="131" y="20"/>
                  </a:lnTo>
                  <a:lnTo>
                    <a:pt x="132" y="16"/>
                  </a:ln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Freeform 2251">
              <a:extLst>
                <a:ext uri="{FF2B5EF4-FFF2-40B4-BE49-F238E27FC236}">
                  <a16:creationId xmlns:a16="http://schemas.microsoft.com/office/drawing/2014/main" id="{11F35627-6477-C7A2-7DFB-31D6B775F8E3}"/>
                </a:ext>
              </a:extLst>
            </p:cNvPr>
            <p:cNvSpPr>
              <a:spLocks noEditPoints="1"/>
            </p:cNvSpPr>
            <p:nvPr/>
          </p:nvSpPr>
          <p:spPr bwMode="auto">
            <a:xfrm>
              <a:off x="1293977" y="4877137"/>
              <a:ext cx="845293" cy="829921"/>
            </a:xfrm>
            <a:custGeom>
              <a:avLst/>
              <a:gdLst>
                <a:gd name="T0" fmla="*/ 33 w 205"/>
                <a:gd name="T1" fmla="*/ 18 h 199"/>
                <a:gd name="T2" fmla="*/ 18 w 205"/>
                <a:gd name="T3" fmla="*/ 32 h 199"/>
                <a:gd name="T4" fmla="*/ 18 w 205"/>
                <a:gd name="T5" fmla="*/ 166 h 199"/>
                <a:gd name="T6" fmla="*/ 33 w 205"/>
                <a:gd name="T7" fmla="*/ 181 h 199"/>
                <a:gd name="T8" fmla="*/ 172 w 205"/>
                <a:gd name="T9" fmla="*/ 181 h 199"/>
                <a:gd name="T10" fmla="*/ 187 w 205"/>
                <a:gd name="T11" fmla="*/ 166 h 199"/>
                <a:gd name="T12" fmla="*/ 187 w 205"/>
                <a:gd name="T13" fmla="*/ 32 h 199"/>
                <a:gd name="T14" fmla="*/ 172 w 205"/>
                <a:gd name="T15" fmla="*/ 18 h 199"/>
                <a:gd name="T16" fmla="*/ 33 w 205"/>
                <a:gd name="T17" fmla="*/ 18 h 199"/>
                <a:gd name="T18" fmla="*/ 172 w 205"/>
                <a:gd name="T19" fmla="*/ 199 h 199"/>
                <a:gd name="T20" fmla="*/ 33 w 205"/>
                <a:gd name="T21" fmla="*/ 199 h 199"/>
                <a:gd name="T22" fmla="*/ 0 w 205"/>
                <a:gd name="T23" fmla="*/ 166 h 199"/>
                <a:gd name="T24" fmla="*/ 0 w 205"/>
                <a:gd name="T25" fmla="*/ 32 h 199"/>
                <a:gd name="T26" fmla="*/ 33 w 205"/>
                <a:gd name="T27" fmla="*/ 0 h 199"/>
                <a:gd name="T28" fmla="*/ 172 w 205"/>
                <a:gd name="T29" fmla="*/ 0 h 199"/>
                <a:gd name="T30" fmla="*/ 205 w 205"/>
                <a:gd name="T31" fmla="*/ 32 h 199"/>
                <a:gd name="T32" fmla="*/ 205 w 205"/>
                <a:gd name="T33" fmla="*/ 166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4"/>
                    <a:pt x="18" y="32"/>
                  </a:cubicBezTo>
                  <a:lnTo>
                    <a:pt x="18" y="166"/>
                  </a:lnTo>
                  <a:cubicBezTo>
                    <a:pt x="18" y="174"/>
                    <a:pt x="25" y="181"/>
                    <a:pt x="33" y="181"/>
                  </a:cubicBezTo>
                  <a:lnTo>
                    <a:pt x="172" y="181"/>
                  </a:lnTo>
                  <a:cubicBezTo>
                    <a:pt x="180" y="181"/>
                    <a:pt x="187" y="174"/>
                    <a:pt x="187" y="166"/>
                  </a:cubicBezTo>
                  <a:lnTo>
                    <a:pt x="187" y="32"/>
                  </a:lnTo>
                  <a:cubicBezTo>
                    <a:pt x="187" y="24"/>
                    <a:pt x="180" y="18"/>
                    <a:pt x="172" y="18"/>
                  </a:cubicBezTo>
                  <a:lnTo>
                    <a:pt x="33" y="18"/>
                  </a:lnTo>
                  <a:close/>
                  <a:moveTo>
                    <a:pt x="172" y="199"/>
                  </a:moveTo>
                  <a:lnTo>
                    <a:pt x="33" y="199"/>
                  </a:lnTo>
                  <a:cubicBezTo>
                    <a:pt x="15" y="199"/>
                    <a:pt x="0" y="184"/>
                    <a:pt x="0" y="166"/>
                  </a:cubicBezTo>
                  <a:lnTo>
                    <a:pt x="0" y="32"/>
                  </a:lnTo>
                  <a:cubicBezTo>
                    <a:pt x="0" y="14"/>
                    <a:pt x="15" y="0"/>
                    <a:pt x="33" y="0"/>
                  </a:cubicBezTo>
                  <a:lnTo>
                    <a:pt x="172" y="0"/>
                  </a:lnTo>
                  <a:cubicBezTo>
                    <a:pt x="190" y="0"/>
                    <a:pt x="205" y="14"/>
                    <a:pt x="205" y="32"/>
                  </a:cubicBezTo>
                  <a:lnTo>
                    <a:pt x="205" y="166"/>
                  </a:lnTo>
                  <a:cubicBezTo>
                    <a:pt x="205" y="184"/>
                    <a:pt x="190" y="199"/>
                    <a:pt x="172" y="199"/>
                  </a:cubicBezTo>
                  <a:close/>
                </a:path>
              </a:pathLst>
            </a:cu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Rectangle 2252">
              <a:extLst>
                <a:ext uri="{FF2B5EF4-FFF2-40B4-BE49-F238E27FC236}">
                  <a16:creationId xmlns:a16="http://schemas.microsoft.com/office/drawing/2014/main" id="{E796D968-884D-9D8A-63B3-C2337B2FBEA5}"/>
                </a:ext>
              </a:extLst>
            </p:cNvPr>
            <p:cNvSpPr>
              <a:spLocks noChangeArrowheads="1"/>
            </p:cNvSpPr>
            <p:nvPr/>
          </p:nvSpPr>
          <p:spPr bwMode="auto">
            <a:xfrm>
              <a:off x="2292948" y="4953978"/>
              <a:ext cx="507179"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Rectangle 2253">
              <a:extLst>
                <a:ext uri="{FF2B5EF4-FFF2-40B4-BE49-F238E27FC236}">
                  <a16:creationId xmlns:a16="http://schemas.microsoft.com/office/drawing/2014/main" id="{63C8DB3D-6A41-B9CE-33D2-1405E8FBF257}"/>
                </a:ext>
              </a:extLst>
            </p:cNvPr>
            <p:cNvSpPr>
              <a:spLocks noChangeArrowheads="1"/>
            </p:cNvSpPr>
            <p:nvPr/>
          </p:nvSpPr>
          <p:spPr bwMode="auto">
            <a:xfrm>
              <a:off x="2292948" y="5153780"/>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Rectangle 2254">
              <a:extLst>
                <a:ext uri="{FF2B5EF4-FFF2-40B4-BE49-F238E27FC236}">
                  <a16:creationId xmlns:a16="http://schemas.microsoft.com/office/drawing/2014/main" id="{7A3C108B-6AD4-B7D1-F947-B37890A0688B}"/>
                </a:ext>
              </a:extLst>
            </p:cNvPr>
            <p:cNvSpPr>
              <a:spLocks noChangeArrowheads="1"/>
            </p:cNvSpPr>
            <p:nvPr/>
          </p:nvSpPr>
          <p:spPr bwMode="auto">
            <a:xfrm>
              <a:off x="2292948" y="5353569"/>
              <a:ext cx="1337097" cy="107587"/>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Rectangle 2255">
              <a:extLst>
                <a:ext uri="{FF2B5EF4-FFF2-40B4-BE49-F238E27FC236}">
                  <a16:creationId xmlns:a16="http://schemas.microsoft.com/office/drawing/2014/main" id="{9A35D892-BB10-5792-3768-D3403FA716CB}"/>
                </a:ext>
              </a:extLst>
            </p:cNvPr>
            <p:cNvSpPr>
              <a:spLocks noChangeArrowheads="1"/>
            </p:cNvSpPr>
            <p:nvPr/>
          </p:nvSpPr>
          <p:spPr bwMode="auto">
            <a:xfrm>
              <a:off x="2292948" y="5553372"/>
              <a:ext cx="1337097" cy="92213"/>
            </a:xfrm>
            <a:prstGeom prst="rect">
              <a:avLst/>
            </a:prstGeom>
            <a:solidFill>
              <a:srgbClr val="D9D9D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Freeform 2256">
              <a:extLst>
                <a:ext uri="{FF2B5EF4-FFF2-40B4-BE49-F238E27FC236}">
                  <a16:creationId xmlns:a16="http://schemas.microsoft.com/office/drawing/2014/main" id="{4EEB08F9-BB21-862D-46A1-98F71589A877}"/>
                </a:ext>
              </a:extLst>
            </p:cNvPr>
            <p:cNvSpPr>
              <a:spLocks/>
            </p:cNvSpPr>
            <p:nvPr/>
          </p:nvSpPr>
          <p:spPr bwMode="auto">
            <a:xfrm>
              <a:off x="1447666" y="5076929"/>
              <a:ext cx="553281" cy="384228"/>
            </a:xfrm>
            <a:custGeom>
              <a:avLst/>
              <a:gdLst>
                <a:gd name="T0" fmla="*/ 132 w 132"/>
                <a:gd name="T1" fmla="*/ 16 h 92"/>
                <a:gd name="T2" fmla="*/ 131 w 132"/>
                <a:gd name="T3" fmla="*/ 12 h 92"/>
                <a:gd name="T4" fmla="*/ 120 w 132"/>
                <a:gd name="T5" fmla="*/ 2 h 92"/>
                <a:gd name="T6" fmla="*/ 113 w 132"/>
                <a:gd name="T7" fmla="*/ 2 h 92"/>
                <a:gd name="T8" fmla="*/ 58 w 132"/>
                <a:gd name="T9" fmla="*/ 57 h 92"/>
                <a:gd name="T10" fmla="*/ 21 w 132"/>
                <a:gd name="T11" fmla="*/ 19 h 92"/>
                <a:gd name="T12" fmla="*/ 17 w 132"/>
                <a:gd name="T13" fmla="*/ 18 h 92"/>
                <a:gd name="T14" fmla="*/ 13 w 132"/>
                <a:gd name="T15" fmla="*/ 19 h 92"/>
                <a:gd name="T16" fmla="*/ 2 w 132"/>
                <a:gd name="T17" fmla="*/ 30 h 92"/>
                <a:gd name="T18" fmla="*/ 2 w 132"/>
                <a:gd name="T19" fmla="*/ 38 h 92"/>
                <a:gd name="T20" fmla="*/ 54 w 132"/>
                <a:gd name="T21" fmla="*/ 90 h 92"/>
                <a:gd name="T22" fmla="*/ 61 w 132"/>
                <a:gd name="T23" fmla="*/ 90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2"/>
                  </a:lnTo>
                  <a:lnTo>
                    <a:pt x="120" y="2"/>
                  </a:lnTo>
                  <a:cubicBezTo>
                    <a:pt x="118" y="0"/>
                    <a:pt x="115" y="0"/>
                    <a:pt x="113" y="2"/>
                  </a:cubicBezTo>
                  <a:lnTo>
                    <a:pt x="58" y="57"/>
                  </a:lnTo>
                  <a:lnTo>
                    <a:pt x="21" y="19"/>
                  </a:lnTo>
                  <a:lnTo>
                    <a:pt x="17" y="18"/>
                  </a:lnTo>
                  <a:lnTo>
                    <a:pt x="13" y="19"/>
                  </a:lnTo>
                  <a:lnTo>
                    <a:pt x="2" y="30"/>
                  </a:lnTo>
                  <a:cubicBezTo>
                    <a:pt x="0" y="32"/>
                    <a:pt x="0" y="36"/>
                    <a:pt x="2" y="38"/>
                  </a:cubicBezTo>
                  <a:lnTo>
                    <a:pt x="54" y="90"/>
                  </a:lnTo>
                  <a:cubicBezTo>
                    <a:pt x="56" y="92"/>
                    <a:pt x="59" y="92"/>
                    <a:pt x="61" y="90"/>
                  </a:cubicBezTo>
                  <a:lnTo>
                    <a:pt x="131" y="20"/>
                  </a:lnTo>
                  <a:lnTo>
                    <a:pt x="132" y="1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39" name="Oval 38">
            <a:extLst>
              <a:ext uri="{FF2B5EF4-FFF2-40B4-BE49-F238E27FC236}">
                <a16:creationId xmlns:a16="http://schemas.microsoft.com/office/drawing/2014/main" id="{AB69D0F7-6D07-8588-7448-38AF4CAEFE62}"/>
              </a:ext>
            </a:extLst>
          </p:cNvPr>
          <p:cNvSpPr>
            <a:spLocks noChangeAspect="1"/>
          </p:cNvSpPr>
          <p:nvPr/>
        </p:nvSpPr>
        <p:spPr>
          <a:xfrm>
            <a:off x="4765501" y="1418592"/>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t>1</a:t>
            </a:r>
          </a:p>
        </p:txBody>
      </p:sp>
      <p:sp>
        <p:nvSpPr>
          <p:cNvPr id="40" name="Oval 39">
            <a:extLst>
              <a:ext uri="{FF2B5EF4-FFF2-40B4-BE49-F238E27FC236}">
                <a16:creationId xmlns:a16="http://schemas.microsoft.com/office/drawing/2014/main" id="{EB63D285-09B5-CFD1-7EEC-8557CCA90D31}"/>
              </a:ext>
            </a:extLst>
          </p:cNvPr>
          <p:cNvSpPr>
            <a:spLocks noChangeAspect="1"/>
          </p:cNvSpPr>
          <p:nvPr/>
        </p:nvSpPr>
        <p:spPr>
          <a:xfrm>
            <a:off x="4765502" y="3054394"/>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t>2</a:t>
            </a:r>
          </a:p>
        </p:txBody>
      </p:sp>
      <p:sp>
        <p:nvSpPr>
          <p:cNvPr id="41" name="Oval 40">
            <a:extLst>
              <a:ext uri="{FF2B5EF4-FFF2-40B4-BE49-F238E27FC236}">
                <a16:creationId xmlns:a16="http://schemas.microsoft.com/office/drawing/2014/main" id="{72E53629-35F8-73A1-AA1B-B41FABFDA1AF}"/>
              </a:ext>
            </a:extLst>
          </p:cNvPr>
          <p:cNvSpPr>
            <a:spLocks noChangeAspect="1"/>
          </p:cNvSpPr>
          <p:nvPr/>
        </p:nvSpPr>
        <p:spPr>
          <a:xfrm>
            <a:off x="4765500" y="4768030"/>
            <a:ext cx="755703" cy="7557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t>3</a:t>
            </a:r>
          </a:p>
        </p:txBody>
      </p:sp>
      <p:sp>
        <p:nvSpPr>
          <p:cNvPr id="43" name="TextBox 42">
            <a:extLst>
              <a:ext uri="{FF2B5EF4-FFF2-40B4-BE49-F238E27FC236}">
                <a16:creationId xmlns:a16="http://schemas.microsoft.com/office/drawing/2014/main" id="{3FFDA780-DD15-C3CF-3CE2-899A35CFDAFB}"/>
              </a:ext>
            </a:extLst>
          </p:cNvPr>
          <p:cNvSpPr txBox="1"/>
          <p:nvPr/>
        </p:nvSpPr>
        <p:spPr>
          <a:xfrm>
            <a:off x="5552962" y="1491398"/>
            <a:ext cx="5698540" cy="1477328"/>
          </a:xfrm>
          <a:prstGeom prst="rect">
            <a:avLst/>
          </a:prstGeom>
          <a:noFill/>
        </p:spPr>
        <p:txBody>
          <a:bodyPr wrap="square">
            <a:spAutoFit/>
          </a:bodyPr>
          <a:lstStyle/>
          <a:p>
            <a:r>
              <a:rPr lang="en-US" sz="1800" b="1" dirty="0"/>
              <a:t>Every Element Must Earn Its Place</a:t>
            </a:r>
          </a:p>
          <a:p>
            <a:pPr marL="285750" indent="-285750">
              <a:buFont typeface="Arial" panose="020B0604020202020204" pitchFamily="34" charset="0"/>
              <a:buChar char="•"/>
            </a:pPr>
            <a:r>
              <a:rPr lang="en-US" sz="1800" dirty="0"/>
              <a:t>Ask: "Does this help or hurt comprehension?"</a:t>
            </a:r>
          </a:p>
          <a:p>
            <a:pPr marL="285750" indent="-285750">
              <a:buFont typeface="Arial" panose="020B0604020202020204" pitchFamily="34" charset="0"/>
              <a:buChar char="•"/>
            </a:pPr>
            <a:r>
              <a:rPr lang="en-US" sz="1800" dirty="0"/>
              <a:t>Default to removing, not adding</a:t>
            </a:r>
          </a:p>
          <a:p>
            <a:pPr marL="285750" indent="-285750">
              <a:buFont typeface="Arial" panose="020B0604020202020204" pitchFamily="34" charset="0"/>
              <a:buChar char="•"/>
            </a:pPr>
            <a:r>
              <a:rPr lang="en-US" sz="1800" b="1" dirty="0"/>
              <a:t>Example:</a:t>
            </a:r>
            <a:r>
              <a:rPr lang="en-US" sz="1800" dirty="0"/>
              <a:t> Remove heavy gridlines and borders that compete with data for attention</a:t>
            </a:r>
          </a:p>
        </p:txBody>
      </p:sp>
      <p:sp>
        <p:nvSpPr>
          <p:cNvPr id="45" name="TextBox 44">
            <a:extLst>
              <a:ext uri="{FF2B5EF4-FFF2-40B4-BE49-F238E27FC236}">
                <a16:creationId xmlns:a16="http://schemas.microsoft.com/office/drawing/2014/main" id="{DF6B480A-2B44-94D8-708A-8F74DDD061EF}"/>
              </a:ext>
            </a:extLst>
          </p:cNvPr>
          <p:cNvSpPr txBox="1"/>
          <p:nvPr/>
        </p:nvSpPr>
        <p:spPr>
          <a:xfrm>
            <a:off x="5632369" y="4954551"/>
            <a:ext cx="6559631" cy="1477328"/>
          </a:xfrm>
          <a:prstGeom prst="rect">
            <a:avLst/>
          </a:prstGeom>
          <a:noFill/>
        </p:spPr>
        <p:txBody>
          <a:bodyPr wrap="square">
            <a:spAutoFit/>
          </a:bodyPr>
          <a:lstStyle/>
          <a:p>
            <a:pPr>
              <a:buNone/>
            </a:pPr>
            <a:r>
              <a:rPr lang="en-US" sz="1800" b="1" dirty="0"/>
              <a:t>Color Should Guide, Not Overwhelm</a:t>
            </a:r>
          </a:p>
          <a:p>
            <a:pPr marL="285750" indent="-285750">
              <a:buFont typeface="Arial" panose="020B0604020202020204" pitchFamily="34" charset="0"/>
              <a:buChar char="•"/>
            </a:pPr>
            <a:r>
              <a:rPr lang="en-US" sz="1800" dirty="0"/>
              <a:t>Use color purposefully to highlight what matters most</a:t>
            </a:r>
          </a:p>
          <a:p>
            <a:pPr marL="285750" indent="-285750">
              <a:buFont typeface="Arial" panose="020B0604020202020204" pitchFamily="34" charset="0"/>
              <a:buChar char="•"/>
            </a:pPr>
            <a:r>
              <a:rPr lang="en-US" sz="1800" dirty="0"/>
              <a:t>High contrast improves accessibility and readability</a:t>
            </a:r>
          </a:p>
          <a:p>
            <a:pPr marL="285750" indent="-285750">
              <a:buFont typeface="Arial" panose="020B0604020202020204" pitchFamily="34" charset="0"/>
              <a:buChar char="•"/>
            </a:pPr>
            <a:r>
              <a:rPr lang="en-US" sz="1800" b="1" dirty="0"/>
              <a:t>Example</a:t>
            </a:r>
            <a:r>
              <a:rPr lang="en-US" sz="1800" dirty="0"/>
              <a:t>: Use gray for background elements and reserve bright colors for your key data points</a:t>
            </a:r>
          </a:p>
        </p:txBody>
      </p:sp>
    </p:spTree>
    <p:extLst>
      <p:ext uri="{BB962C8B-B14F-4D97-AF65-F5344CB8AC3E}">
        <p14:creationId xmlns:p14="http://schemas.microsoft.com/office/powerpoint/2010/main" val="32491603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A6FC-C954-CC4B-A98E-AC15DEBB2A55}"/>
              </a:ext>
            </a:extLst>
          </p:cNvPr>
          <p:cNvSpPr>
            <a:spLocks noGrp="1"/>
          </p:cNvSpPr>
          <p:nvPr>
            <p:ph type="title"/>
          </p:nvPr>
        </p:nvSpPr>
        <p:spPr>
          <a:xfrm>
            <a:off x="372188" y="0"/>
            <a:ext cx="11912053" cy="1143000"/>
          </a:xfrm>
        </p:spPr>
        <p:txBody>
          <a:bodyPr/>
          <a:lstStyle/>
          <a:p>
            <a:r>
              <a:rPr lang="en-US" dirty="0"/>
              <a:t>Lead with Meaning: Use Titles &amp; Labels to Answer “So What?”</a:t>
            </a:r>
          </a:p>
        </p:txBody>
      </p:sp>
      <p:sp>
        <p:nvSpPr>
          <p:cNvPr id="3" name="Content Placeholder 2">
            <a:extLst>
              <a:ext uri="{FF2B5EF4-FFF2-40B4-BE49-F238E27FC236}">
                <a16:creationId xmlns:a16="http://schemas.microsoft.com/office/drawing/2014/main" id="{CCF2CB12-CE2A-1C16-27E6-ED2C6E39064B}"/>
              </a:ext>
            </a:extLst>
          </p:cNvPr>
          <p:cNvSpPr>
            <a:spLocks noGrp="1"/>
          </p:cNvSpPr>
          <p:nvPr>
            <p:ph idx="1"/>
          </p:nvPr>
        </p:nvSpPr>
        <p:spPr>
          <a:xfrm>
            <a:off x="372189" y="1744050"/>
            <a:ext cx="5896264" cy="4376468"/>
          </a:xfrm>
        </p:spPr>
        <p:txBody>
          <a:bodyPr/>
          <a:lstStyle/>
          <a:p>
            <a:pPr>
              <a:lnSpc>
                <a:spcPct val="100000"/>
              </a:lnSpc>
              <a:spcBef>
                <a:spcPts val="0"/>
              </a:spcBef>
              <a:spcAft>
                <a:spcPts val="0"/>
              </a:spcAft>
            </a:pPr>
            <a:r>
              <a:rPr lang="en-US" dirty="0"/>
              <a:t>Revise the Header to Answer “So What?”</a:t>
            </a:r>
            <a:br>
              <a:rPr lang="en-US" dirty="0"/>
            </a:br>
            <a:r>
              <a:rPr lang="en-US" b="0" dirty="0"/>
              <a:t>Chart titles shouldn’t just describe the data, they should interpret it. A well-crafted title answers the question: </a:t>
            </a:r>
            <a:r>
              <a:rPr lang="en-US" b="0" i="1" dirty="0"/>
              <a:t>Why does this matter?</a:t>
            </a:r>
            <a:r>
              <a:rPr lang="en-US" b="0" dirty="0"/>
              <a:t> </a:t>
            </a:r>
          </a:p>
          <a:p>
            <a:pPr>
              <a:lnSpc>
                <a:spcPct val="100000"/>
              </a:lnSpc>
              <a:spcBef>
                <a:spcPts val="0"/>
              </a:spcBef>
              <a:spcAft>
                <a:spcPts val="0"/>
              </a:spcAft>
            </a:pPr>
            <a:endParaRPr lang="en-US" b="0" dirty="0"/>
          </a:p>
          <a:p>
            <a:pPr>
              <a:lnSpc>
                <a:spcPct val="100000"/>
              </a:lnSpc>
              <a:spcBef>
                <a:spcPts val="0"/>
              </a:spcBef>
              <a:spcAft>
                <a:spcPts val="0"/>
              </a:spcAft>
            </a:pPr>
            <a:r>
              <a:rPr lang="en-US" dirty="0"/>
              <a:t>Use Informative Labels and Legends</a:t>
            </a:r>
            <a:br>
              <a:rPr lang="en-US" b="0" dirty="0"/>
            </a:br>
            <a:r>
              <a:rPr lang="en-US" b="0" dirty="0"/>
              <a:t>Use legends, axis labels, and annotations to guide interpretation. Every element should support understanding.</a:t>
            </a:r>
          </a:p>
          <a:p>
            <a:pPr>
              <a:lnSpc>
                <a:spcPct val="100000"/>
              </a:lnSpc>
              <a:spcBef>
                <a:spcPts val="0"/>
              </a:spcBef>
              <a:spcAft>
                <a:spcPts val="0"/>
              </a:spcAft>
            </a:pPr>
            <a:endParaRPr lang="en-US" b="0" dirty="0"/>
          </a:p>
          <a:p>
            <a:r>
              <a:rPr lang="en-US" dirty="0"/>
              <a:t>Help the Viewer See the Story</a:t>
            </a:r>
            <a:br>
              <a:rPr lang="en-US" dirty="0"/>
            </a:br>
            <a:r>
              <a:rPr lang="en-US" b="0" dirty="0"/>
              <a:t>Titles, subtitles, and callouts can spotlight trends or anomalies that might otherwise go unnoticed. </a:t>
            </a:r>
          </a:p>
        </p:txBody>
      </p:sp>
      <p:sp>
        <p:nvSpPr>
          <p:cNvPr id="5" name="Slide Number Placeholder 4">
            <a:extLst>
              <a:ext uri="{FF2B5EF4-FFF2-40B4-BE49-F238E27FC236}">
                <a16:creationId xmlns:a16="http://schemas.microsoft.com/office/drawing/2014/main" id="{34DBD9A5-0D44-7B07-61D5-A54C6D198F1A}"/>
              </a:ext>
            </a:extLst>
          </p:cNvPr>
          <p:cNvSpPr>
            <a:spLocks noGrp="1"/>
          </p:cNvSpPr>
          <p:nvPr>
            <p:ph type="sldNum" sz="quarter" idx="12"/>
          </p:nvPr>
        </p:nvSpPr>
        <p:spPr/>
        <p:txBody>
          <a:bodyPr/>
          <a:lstStyle/>
          <a:p>
            <a:fld id="{0D558541-60C9-42A2-8392-FF12533A6B7A}" type="slidenum">
              <a:rPr lang="en-US" smtClean="0"/>
              <a:pPr/>
              <a:t>102</a:t>
            </a:fld>
            <a:endParaRPr lang="en-US"/>
          </a:p>
        </p:txBody>
      </p:sp>
      <p:pic>
        <p:nvPicPr>
          <p:cNvPr id="6" name="Picture 5">
            <a:extLst>
              <a:ext uri="{FF2B5EF4-FFF2-40B4-BE49-F238E27FC236}">
                <a16:creationId xmlns:a16="http://schemas.microsoft.com/office/drawing/2014/main" id="{8B080D71-B48D-AC93-F0D7-A8FB7210728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1998" y="2135824"/>
            <a:ext cx="4283496" cy="2431372"/>
          </a:xfrm>
          <a:prstGeom prst="rect">
            <a:avLst/>
          </a:prstGeom>
        </p:spPr>
      </p:pic>
      <p:sp>
        <p:nvSpPr>
          <p:cNvPr id="7" name="TextBox 6">
            <a:extLst>
              <a:ext uri="{FF2B5EF4-FFF2-40B4-BE49-F238E27FC236}">
                <a16:creationId xmlns:a16="http://schemas.microsoft.com/office/drawing/2014/main" id="{5B046F7B-FD55-9924-7C00-73056835AAC5}"/>
              </a:ext>
            </a:extLst>
          </p:cNvPr>
          <p:cNvSpPr txBox="1"/>
          <p:nvPr/>
        </p:nvSpPr>
        <p:spPr>
          <a:xfrm>
            <a:off x="8288900" y="5906118"/>
            <a:ext cx="3206127" cy="430887"/>
          </a:xfrm>
          <a:prstGeom prst="rect">
            <a:avLst/>
          </a:prstGeom>
          <a:noFill/>
        </p:spPr>
        <p:txBody>
          <a:bodyPr wrap="square" rtlCol="0">
            <a:spAutoFit/>
          </a:bodyPr>
          <a:lstStyle/>
          <a:p>
            <a:r>
              <a:rPr lang="en-US" sz="1100" dirty="0"/>
              <a:t>Evergreen, Stephanie. So What? Available at: https://stephanieevergreen.com/so-what/</a:t>
            </a:r>
            <a:endParaRPr lang="en-US" sz="2000" dirty="0"/>
          </a:p>
        </p:txBody>
      </p:sp>
    </p:spTree>
    <p:extLst>
      <p:ext uri="{BB962C8B-B14F-4D97-AF65-F5344CB8AC3E}">
        <p14:creationId xmlns:p14="http://schemas.microsoft.com/office/powerpoint/2010/main" val="3552508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F21D27E-6D70-2EA8-3637-7E1B484ED5E0}"/>
              </a:ext>
            </a:extLst>
          </p:cNvPr>
          <p:cNvSpPr/>
          <p:nvPr/>
        </p:nvSpPr>
        <p:spPr>
          <a:xfrm>
            <a:off x="76066" y="1309036"/>
            <a:ext cx="12064272" cy="48683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p:txBody>
          <a:bodyPr/>
          <a:lstStyle/>
          <a:p>
            <a:r>
              <a:rPr lang="en-US" dirty="0"/>
              <a:t>Chart Re-Design</a:t>
            </a:r>
            <a:endParaRPr lang="en-US" b="1" dirty="0"/>
          </a:p>
        </p:txBody>
      </p:sp>
      <p:sp>
        <p:nvSpPr>
          <p:cNvPr id="8" name="Slide Number Placeholder 7"/>
          <p:cNvSpPr>
            <a:spLocks noGrp="1"/>
          </p:cNvSpPr>
          <p:nvPr>
            <p:ph type="sldNum" sz="quarter" idx="12"/>
          </p:nvPr>
        </p:nvSpPr>
        <p:spPr>
          <a:xfrm>
            <a:off x="11391038" y="8475133"/>
            <a:ext cx="749300" cy="486833"/>
          </a:xfrm>
          <a:prstGeom prst="rect">
            <a:avLst/>
          </a:prstGeom>
        </p:spPr>
        <p:txBody>
          <a:bodyPr vert="horz" lIns="36576" tIns="60960" rIns="60960" bIns="60960" rtlCol="0" anchor="ctr"/>
          <a:lstStyle>
            <a:defPPr>
              <a:defRPr lang="en-US"/>
            </a:defPPr>
            <a:lvl1pPr marL="0" algn="l" defTabSz="1219170" rtl="0" eaLnBrk="1" latinLnBrk="0" hangingPunct="1">
              <a:defRPr sz="1600" kern="1200">
                <a:solidFill>
                  <a:schemeClr val="tx1">
                    <a:lumMod val="65000"/>
                    <a:lumOff val="35000"/>
                  </a:schemeClr>
                </a:solidFill>
                <a:latin typeface="Century Gothic"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9B540C-44DA-4F69-89C9-7C84606640D3}" type="slidenum">
              <a:rPr lang="en-US" smtClean="0"/>
              <a:pPr/>
              <a:t>103</a:t>
            </a:fld>
            <a:endParaRPr lang="en-US"/>
          </a:p>
        </p:txBody>
      </p:sp>
      <p:pic>
        <p:nvPicPr>
          <p:cNvPr id="9" name="Picture 8"/>
          <p:cNvPicPr>
            <a:picLocks noChangeAspect="1"/>
          </p:cNvPicPr>
          <p:nvPr/>
        </p:nvPicPr>
        <p:blipFill>
          <a:blip r:embed="rId3"/>
          <a:stretch>
            <a:fillRect/>
          </a:stretch>
        </p:blipFill>
        <p:spPr>
          <a:xfrm>
            <a:off x="76065" y="1977204"/>
            <a:ext cx="5541034" cy="4116804"/>
          </a:xfrm>
          <a:prstGeom prst="rect">
            <a:avLst/>
          </a:prstGeom>
        </p:spPr>
      </p:pic>
      <p:sp>
        <p:nvSpPr>
          <p:cNvPr id="27" name="TextBox 26">
            <a:extLst>
              <a:ext uri="{FF2B5EF4-FFF2-40B4-BE49-F238E27FC236}">
                <a16:creationId xmlns:a16="http://schemas.microsoft.com/office/drawing/2014/main" id="{8BCE65BA-5284-DBCA-A707-86019999BC23}"/>
              </a:ext>
            </a:extLst>
          </p:cNvPr>
          <p:cNvSpPr txBox="1"/>
          <p:nvPr/>
        </p:nvSpPr>
        <p:spPr>
          <a:xfrm>
            <a:off x="259881" y="1381143"/>
            <a:ext cx="12156708" cy="357918"/>
          </a:xfrm>
          <a:prstGeom prst="rect">
            <a:avLst/>
          </a:prstGeom>
          <a:noFill/>
        </p:spPr>
        <p:txBody>
          <a:bodyPr wrap="square" rtlCol="0">
            <a:spAutoFit/>
          </a:bodyPr>
          <a:lstStyle/>
          <a:p>
            <a:pPr algn="l">
              <a:lnSpc>
                <a:spcPct val="113000"/>
              </a:lnSpc>
              <a:spcAft>
                <a:spcPts val="600"/>
              </a:spcAft>
            </a:pPr>
            <a:r>
              <a:rPr lang="en-US" sz="1600" dirty="0"/>
              <a:t>Let’s consider a re-design of this chart by trying to </a:t>
            </a:r>
            <a:r>
              <a:rPr lang="en-US" sz="1600" b="1" dirty="0"/>
              <a:t>reduce visual clutter </a:t>
            </a:r>
            <a:r>
              <a:rPr lang="en-US" sz="1600" dirty="0"/>
              <a:t>and transforming the title to </a:t>
            </a:r>
            <a:r>
              <a:rPr lang="en-US" sz="1600" b="1" dirty="0"/>
              <a:t>answer the “so what” question</a:t>
            </a:r>
          </a:p>
        </p:txBody>
      </p:sp>
    </p:spTree>
    <p:extLst>
      <p:ext uri="{BB962C8B-B14F-4D97-AF65-F5344CB8AC3E}">
        <p14:creationId xmlns:p14="http://schemas.microsoft.com/office/powerpoint/2010/main" val="30275770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2CD4-988E-FAB0-DDF3-8D51A89F4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44850-2DD6-55BA-3D76-92FD36A9F77F}"/>
              </a:ext>
            </a:extLst>
          </p:cNvPr>
          <p:cNvSpPr>
            <a:spLocks noGrp="1"/>
          </p:cNvSpPr>
          <p:nvPr>
            <p:ph type="title"/>
          </p:nvPr>
        </p:nvSpPr>
        <p:spPr/>
        <p:txBody>
          <a:bodyPr/>
          <a:lstStyle/>
          <a:p>
            <a:r>
              <a:rPr lang="en-US" dirty="0"/>
              <a:t>Chart Re-Design</a:t>
            </a:r>
            <a:endParaRPr lang="en-US" b="1" dirty="0"/>
          </a:p>
        </p:txBody>
      </p:sp>
      <p:sp>
        <p:nvSpPr>
          <p:cNvPr id="8" name="Slide Number Placeholder 7">
            <a:extLst>
              <a:ext uri="{FF2B5EF4-FFF2-40B4-BE49-F238E27FC236}">
                <a16:creationId xmlns:a16="http://schemas.microsoft.com/office/drawing/2014/main" id="{C6649A91-58C6-89C2-2EE3-892D6C0B2B7D}"/>
              </a:ext>
            </a:extLst>
          </p:cNvPr>
          <p:cNvSpPr>
            <a:spLocks noGrp="1"/>
          </p:cNvSpPr>
          <p:nvPr>
            <p:ph type="sldNum" sz="quarter" idx="12"/>
          </p:nvPr>
        </p:nvSpPr>
        <p:spPr>
          <a:xfrm>
            <a:off x="11391038" y="8475133"/>
            <a:ext cx="749300" cy="486833"/>
          </a:xfrm>
          <a:prstGeom prst="rect">
            <a:avLst/>
          </a:prstGeom>
        </p:spPr>
        <p:txBody>
          <a:bodyPr vert="horz" lIns="36576" tIns="60960" rIns="60960" bIns="60960" rtlCol="0" anchor="ctr"/>
          <a:lstStyle>
            <a:defPPr>
              <a:defRPr lang="en-US"/>
            </a:defPPr>
            <a:lvl1pPr marL="0" algn="l" defTabSz="1219170" rtl="0" eaLnBrk="1" latinLnBrk="0" hangingPunct="1">
              <a:defRPr sz="1600" kern="1200">
                <a:solidFill>
                  <a:schemeClr val="tx1">
                    <a:lumMod val="65000"/>
                    <a:lumOff val="35000"/>
                  </a:schemeClr>
                </a:solidFill>
                <a:latin typeface="Century Gothic"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9B540C-44DA-4F69-89C9-7C84606640D3}" type="slidenum">
              <a:rPr lang="en-US" smtClean="0"/>
              <a:pPr/>
              <a:t>104</a:t>
            </a:fld>
            <a:endParaRPr lang="en-US"/>
          </a:p>
        </p:txBody>
      </p:sp>
      <p:sp>
        <p:nvSpPr>
          <p:cNvPr id="10" name="Rectangle 9">
            <a:extLst>
              <a:ext uri="{FF2B5EF4-FFF2-40B4-BE49-F238E27FC236}">
                <a16:creationId xmlns:a16="http://schemas.microsoft.com/office/drawing/2014/main" id="{EF06C2E2-E114-1468-F70C-CA0C1BBCFDB8}"/>
              </a:ext>
            </a:extLst>
          </p:cNvPr>
          <p:cNvSpPr/>
          <p:nvPr/>
        </p:nvSpPr>
        <p:spPr>
          <a:xfrm>
            <a:off x="2406180" y="1502189"/>
            <a:ext cx="7669161" cy="4616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4AFCF631-C1D4-39CC-8709-A2B39D1094CC}"/>
              </a:ext>
            </a:extLst>
          </p:cNvPr>
          <p:cNvPicPr>
            <a:picLocks noChangeAspect="1"/>
          </p:cNvPicPr>
          <p:nvPr/>
        </p:nvPicPr>
        <p:blipFill>
          <a:blip r:embed="rId3"/>
          <a:stretch>
            <a:fillRect/>
          </a:stretch>
        </p:blipFill>
        <p:spPr>
          <a:xfrm>
            <a:off x="76065" y="1977204"/>
            <a:ext cx="5541034" cy="4116804"/>
          </a:xfrm>
          <a:prstGeom prst="rect">
            <a:avLst/>
          </a:prstGeom>
        </p:spPr>
      </p:pic>
      <p:grpSp>
        <p:nvGrpSpPr>
          <p:cNvPr id="23" name="Group 22">
            <a:extLst>
              <a:ext uri="{FF2B5EF4-FFF2-40B4-BE49-F238E27FC236}">
                <a16:creationId xmlns:a16="http://schemas.microsoft.com/office/drawing/2014/main" id="{D0984EA0-5B50-397A-887A-EBC231133C15}"/>
              </a:ext>
            </a:extLst>
          </p:cNvPr>
          <p:cNvGrpSpPr/>
          <p:nvPr/>
        </p:nvGrpSpPr>
        <p:grpSpPr>
          <a:xfrm>
            <a:off x="5658443" y="2674729"/>
            <a:ext cx="6384072" cy="3635117"/>
            <a:chOff x="5658443" y="1797528"/>
            <a:chExt cx="6384072" cy="3635117"/>
          </a:xfrm>
        </p:grpSpPr>
        <p:grpSp>
          <p:nvGrpSpPr>
            <p:cNvPr id="17" name="Group 16">
              <a:extLst>
                <a:ext uri="{FF2B5EF4-FFF2-40B4-BE49-F238E27FC236}">
                  <a16:creationId xmlns:a16="http://schemas.microsoft.com/office/drawing/2014/main" id="{55D55D2C-0E0C-7554-EADD-C09C090E9BB6}"/>
                </a:ext>
              </a:extLst>
            </p:cNvPr>
            <p:cNvGrpSpPr/>
            <p:nvPr/>
          </p:nvGrpSpPr>
          <p:grpSpPr>
            <a:xfrm>
              <a:off x="5845500" y="1797528"/>
              <a:ext cx="6197015" cy="3635117"/>
              <a:chOff x="1429569" y="2180063"/>
              <a:chExt cx="7329588" cy="4299475"/>
            </a:xfrm>
          </p:grpSpPr>
          <p:sp>
            <p:nvSpPr>
              <p:cNvPr id="11" name="TextBox 10">
                <a:extLst>
                  <a:ext uri="{FF2B5EF4-FFF2-40B4-BE49-F238E27FC236}">
                    <a16:creationId xmlns:a16="http://schemas.microsoft.com/office/drawing/2014/main" id="{1414FA34-E16C-54CE-BB26-1E0B1EE3C164}"/>
                  </a:ext>
                </a:extLst>
              </p:cNvPr>
              <p:cNvSpPr txBox="1"/>
              <p:nvPr/>
            </p:nvSpPr>
            <p:spPr>
              <a:xfrm>
                <a:off x="1560444" y="2180063"/>
                <a:ext cx="5585792" cy="728052"/>
              </a:xfrm>
              <a:prstGeom prst="rect">
                <a:avLst/>
              </a:prstGeom>
              <a:noFill/>
            </p:spPr>
            <p:txBody>
              <a:bodyPr wrap="square" rtlCol="0">
                <a:spAutoFit/>
              </a:bodyPr>
              <a:lstStyle/>
              <a:p>
                <a:r>
                  <a:rPr lang="en-US" sz="2000" b="1" dirty="0">
                    <a:solidFill>
                      <a:srgbClr val="0070C0"/>
                    </a:solidFill>
                    <a:latin typeface="Arial" panose="020B0604020202020204" pitchFamily="34" charset="0"/>
                    <a:cs typeface="Arial" panose="020B0604020202020204" pitchFamily="34" charset="0"/>
                  </a:rPr>
                  <a:t>86%</a:t>
                </a:r>
                <a:r>
                  <a:rPr lang="en-US" sz="1600" b="1" dirty="0">
                    <a:solidFill>
                      <a:srgbClr val="0070C0"/>
                    </a:solidFill>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of documents have open datasets </a:t>
                </a:r>
                <a:r>
                  <a:rPr lang="en-US" sz="1400" dirty="0">
                    <a:solidFill>
                      <a:schemeClr val="bg1">
                        <a:lumMod val="50000"/>
                      </a:schemeClr>
                    </a:solidFill>
                    <a:latin typeface="Arial" panose="020B0604020202020204" pitchFamily="34" charset="0"/>
                    <a:cs typeface="Arial" panose="020B0604020202020204" pitchFamily="34" charset="0"/>
                  </a:rPr>
                  <a:t>since the 2013 implementation of the Data Repository</a:t>
                </a:r>
              </a:p>
            </p:txBody>
          </p:sp>
          <p:pic>
            <p:nvPicPr>
              <p:cNvPr id="12" name="Picture 11">
                <a:extLst>
                  <a:ext uri="{FF2B5EF4-FFF2-40B4-BE49-F238E27FC236}">
                    <a16:creationId xmlns:a16="http://schemas.microsoft.com/office/drawing/2014/main" id="{12A1B448-BACB-AA8F-62AE-E9B81CDC352A}"/>
                  </a:ext>
                </a:extLst>
              </p:cNvPr>
              <p:cNvPicPr>
                <a:picLocks noChangeAspect="1"/>
              </p:cNvPicPr>
              <p:nvPr/>
            </p:nvPicPr>
            <p:blipFill>
              <a:blip r:embed="rId4"/>
              <a:stretch>
                <a:fillRect/>
              </a:stretch>
            </p:blipFill>
            <p:spPr>
              <a:xfrm>
                <a:off x="1429569" y="2918727"/>
                <a:ext cx="5875692" cy="3560811"/>
              </a:xfrm>
              <a:prstGeom prst="rect">
                <a:avLst/>
              </a:prstGeom>
            </p:spPr>
          </p:pic>
          <p:sp>
            <p:nvSpPr>
              <p:cNvPr id="13" name="Rectangle 12">
                <a:extLst>
                  <a:ext uri="{FF2B5EF4-FFF2-40B4-BE49-F238E27FC236}">
                    <a16:creationId xmlns:a16="http://schemas.microsoft.com/office/drawing/2014/main" id="{DE239027-FBAF-DFA8-B8CB-DDC75B0EC45B}"/>
                  </a:ext>
                </a:extLst>
              </p:cNvPr>
              <p:cNvSpPr/>
              <p:nvPr/>
            </p:nvSpPr>
            <p:spPr>
              <a:xfrm>
                <a:off x="7136294" y="3114615"/>
                <a:ext cx="278295" cy="298174"/>
              </a:xfrm>
              <a:prstGeom prst="rect">
                <a:avLst/>
              </a:prstGeom>
              <a:pattFill prst="pct90">
                <a:fgClr>
                  <a:srgbClr val="2E75B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D6A71DCC-BBF2-38E7-9E42-5865A741FBA5}"/>
                  </a:ext>
                </a:extLst>
              </p:cNvPr>
              <p:cNvSpPr/>
              <p:nvPr/>
            </p:nvSpPr>
            <p:spPr>
              <a:xfrm>
                <a:off x="7146235" y="3821298"/>
                <a:ext cx="278295" cy="298174"/>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FC493761-E793-AA25-8A52-168E6C6D4B22}"/>
                  </a:ext>
                </a:extLst>
              </p:cNvPr>
              <p:cNvSpPr txBox="1"/>
              <p:nvPr/>
            </p:nvSpPr>
            <p:spPr>
              <a:xfrm>
                <a:off x="7370460" y="3039280"/>
                <a:ext cx="1356096"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documents with open dataset</a:t>
                </a:r>
              </a:p>
            </p:txBody>
          </p:sp>
          <p:sp>
            <p:nvSpPr>
              <p:cNvPr id="16" name="TextBox 15">
                <a:extLst>
                  <a:ext uri="{FF2B5EF4-FFF2-40B4-BE49-F238E27FC236}">
                    <a16:creationId xmlns:a16="http://schemas.microsoft.com/office/drawing/2014/main" id="{3448F436-0BE1-4041-2586-4C5F7EF1574D}"/>
                  </a:ext>
                </a:extLst>
              </p:cNvPr>
              <p:cNvSpPr txBox="1"/>
              <p:nvPr/>
            </p:nvSpPr>
            <p:spPr>
              <a:xfrm>
                <a:off x="7403061" y="3748148"/>
                <a:ext cx="1356096"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 documents without data</a:t>
                </a:r>
              </a:p>
            </p:txBody>
          </p:sp>
        </p:grpSp>
        <p:sp>
          <p:nvSpPr>
            <p:cNvPr id="22" name="TextBox 21">
              <a:extLst>
                <a:ext uri="{FF2B5EF4-FFF2-40B4-BE49-F238E27FC236}">
                  <a16:creationId xmlns:a16="http://schemas.microsoft.com/office/drawing/2014/main" id="{C3D47E41-2357-81BA-ACB0-4A4997DEC78A}"/>
                </a:ext>
              </a:extLst>
            </p:cNvPr>
            <p:cNvSpPr txBox="1"/>
            <p:nvPr/>
          </p:nvSpPr>
          <p:spPr>
            <a:xfrm rot="16200000">
              <a:off x="4817262" y="3628711"/>
              <a:ext cx="1973788" cy="291426"/>
            </a:xfrm>
            <a:prstGeom prst="rect">
              <a:avLst/>
            </a:prstGeom>
            <a:noFill/>
          </p:spPr>
          <p:txBody>
            <a:bodyPr wrap="square" rtlCol="0">
              <a:spAutoFit/>
            </a:bodyPr>
            <a:lstStyle/>
            <a:p>
              <a:pPr algn="ctr">
                <a:lnSpc>
                  <a:spcPct val="113000"/>
                </a:lnSpc>
                <a:spcAft>
                  <a:spcPts val="600"/>
                </a:spcAft>
              </a:pPr>
              <a:r>
                <a:rPr lang="en-US" sz="1200" dirty="0"/>
                <a:t>Publication Year</a:t>
              </a:r>
            </a:p>
          </p:txBody>
        </p:sp>
      </p:grpSp>
      <p:sp>
        <p:nvSpPr>
          <p:cNvPr id="25" name="TextBox 24">
            <a:extLst>
              <a:ext uri="{FF2B5EF4-FFF2-40B4-BE49-F238E27FC236}">
                <a16:creationId xmlns:a16="http://schemas.microsoft.com/office/drawing/2014/main" id="{1CB34472-1505-3825-8402-53DD26723977}"/>
              </a:ext>
            </a:extLst>
          </p:cNvPr>
          <p:cNvSpPr txBox="1"/>
          <p:nvPr/>
        </p:nvSpPr>
        <p:spPr>
          <a:xfrm>
            <a:off x="5741438" y="2055892"/>
            <a:ext cx="5885879" cy="584775"/>
          </a:xfrm>
          <a:prstGeom prst="rect">
            <a:avLst/>
          </a:prstGeom>
          <a:noFill/>
        </p:spPr>
        <p:txBody>
          <a:bodyPr wrap="square">
            <a:spAutoFit/>
          </a:bodyPr>
          <a:lstStyle/>
          <a:p>
            <a:r>
              <a:rPr lang="en-US" sz="1600" b="1" dirty="0">
                <a:solidFill>
                  <a:schemeClr val="bg1">
                    <a:lumMod val="50000"/>
                  </a:schemeClr>
                </a:solidFill>
                <a:latin typeface="Arial" panose="020B0604020202020204" pitchFamily="34" charset="0"/>
                <a:cs typeface="Arial" panose="020B0604020202020204" pitchFamily="34" charset="0"/>
              </a:rPr>
              <a:t>How effective was the data repository policy in promoting open science practices?</a:t>
            </a:r>
          </a:p>
        </p:txBody>
      </p:sp>
      <p:sp>
        <p:nvSpPr>
          <p:cNvPr id="5" name="Rectangle 4">
            <a:extLst>
              <a:ext uri="{FF2B5EF4-FFF2-40B4-BE49-F238E27FC236}">
                <a16:creationId xmlns:a16="http://schemas.microsoft.com/office/drawing/2014/main" id="{ABDF0741-2F48-9D01-B071-ECC2B4C2420E}"/>
              </a:ext>
            </a:extLst>
          </p:cNvPr>
          <p:cNvSpPr/>
          <p:nvPr/>
        </p:nvSpPr>
        <p:spPr>
          <a:xfrm>
            <a:off x="76066" y="1309036"/>
            <a:ext cx="12064272" cy="48683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24666731-A681-03FC-695F-03B88AAA76BA}"/>
              </a:ext>
            </a:extLst>
          </p:cNvPr>
          <p:cNvSpPr txBox="1"/>
          <p:nvPr/>
        </p:nvSpPr>
        <p:spPr>
          <a:xfrm>
            <a:off x="259881" y="1381143"/>
            <a:ext cx="12156708" cy="357918"/>
          </a:xfrm>
          <a:prstGeom prst="rect">
            <a:avLst/>
          </a:prstGeom>
          <a:noFill/>
        </p:spPr>
        <p:txBody>
          <a:bodyPr wrap="square" rtlCol="0">
            <a:spAutoFit/>
          </a:bodyPr>
          <a:lstStyle/>
          <a:p>
            <a:pPr algn="l">
              <a:lnSpc>
                <a:spcPct val="113000"/>
              </a:lnSpc>
              <a:spcAft>
                <a:spcPts val="600"/>
              </a:spcAft>
            </a:pPr>
            <a:r>
              <a:rPr lang="en-US" sz="1600" dirty="0"/>
              <a:t>Let’s consider a re-design of this chart by trying to </a:t>
            </a:r>
            <a:r>
              <a:rPr lang="en-US" sz="1600" b="1" dirty="0"/>
              <a:t>reduce visual clutter </a:t>
            </a:r>
            <a:r>
              <a:rPr lang="en-US" sz="1600" dirty="0"/>
              <a:t>and transforming the title to </a:t>
            </a:r>
            <a:r>
              <a:rPr lang="en-US" sz="1600" b="1" dirty="0"/>
              <a:t>answer the “so what” question</a:t>
            </a:r>
          </a:p>
        </p:txBody>
      </p:sp>
    </p:spTree>
    <p:extLst>
      <p:ext uri="{BB962C8B-B14F-4D97-AF65-F5344CB8AC3E}">
        <p14:creationId xmlns:p14="http://schemas.microsoft.com/office/powerpoint/2010/main" val="1115917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0BF8-837F-C2CC-05F6-E4FCF20BB0A7}"/>
              </a:ext>
            </a:extLst>
          </p:cNvPr>
          <p:cNvSpPr>
            <a:spLocks noGrp="1"/>
          </p:cNvSpPr>
          <p:nvPr>
            <p:ph type="title"/>
          </p:nvPr>
        </p:nvSpPr>
        <p:spPr/>
        <p:txBody>
          <a:bodyPr/>
          <a:lstStyle/>
          <a:p>
            <a:r>
              <a:rPr lang="en-US" dirty="0"/>
              <a:t>Transform Raw Numbers into Actionable Insights</a:t>
            </a:r>
          </a:p>
        </p:txBody>
      </p:sp>
      <p:sp>
        <p:nvSpPr>
          <p:cNvPr id="5" name="Slide Number Placeholder 4">
            <a:extLst>
              <a:ext uri="{FF2B5EF4-FFF2-40B4-BE49-F238E27FC236}">
                <a16:creationId xmlns:a16="http://schemas.microsoft.com/office/drawing/2014/main" id="{58721497-730A-A2C3-32F4-4AD0300A1B96}"/>
              </a:ext>
            </a:extLst>
          </p:cNvPr>
          <p:cNvSpPr>
            <a:spLocks noGrp="1"/>
          </p:cNvSpPr>
          <p:nvPr>
            <p:ph type="sldNum" sz="quarter" idx="12"/>
          </p:nvPr>
        </p:nvSpPr>
        <p:spPr/>
        <p:txBody>
          <a:bodyPr/>
          <a:lstStyle/>
          <a:p>
            <a:fld id="{0D558541-60C9-42A2-8392-FF12533A6B7A}" type="slidenum">
              <a:rPr lang="en-US" smtClean="0"/>
              <a:pPr/>
              <a:t>105</a:t>
            </a:fld>
            <a:endParaRPr lang="en-US"/>
          </a:p>
        </p:txBody>
      </p:sp>
      <p:sp>
        <p:nvSpPr>
          <p:cNvPr id="9" name="TextBox 8">
            <a:extLst>
              <a:ext uri="{FF2B5EF4-FFF2-40B4-BE49-F238E27FC236}">
                <a16:creationId xmlns:a16="http://schemas.microsoft.com/office/drawing/2014/main" id="{D397E09C-F79D-C584-8041-34F975F1FD1D}"/>
              </a:ext>
            </a:extLst>
          </p:cNvPr>
          <p:cNvSpPr txBox="1"/>
          <p:nvPr/>
        </p:nvSpPr>
        <p:spPr>
          <a:xfrm>
            <a:off x="372189" y="4568069"/>
            <a:ext cx="6208294" cy="369332"/>
          </a:xfrm>
          <a:prstGeom prst="rect">
            <a:avLst/>
          </a:prstGeom>
          <a:noFill/>
        </p:spPr>
        <p:txBody>
          <a:bodyPr wrap="square">
            <a:spAutoFit/>
          </a:bodyPr>
          <a:lstStyle/>
          <a:p>
            <a:pPr>
              <a:buNone/>
            </a:pPr>
            <a:r>
              <a:rPr lang="en-US" sz="1800" b="1" dirty="0"/>
              <a:t>Before transforming, ask yourself:</a:t>
            </a:r>
            <a:endParaRPr lang="en-US" sz="1800" dirty="0"/>
          </a:p>
        </p:txBody>
      </p:sp>
      <p:sp>
        <p:nvSpPr>
          <p:cNvPr id="22" name="TextBox 21">
            <a:extLst>
              <a:ext uri="{FF2B5EF4-FFF2-40B4-BE49-F238E27FC236}">
                <a16:creationId xmlns:a16="http://schemas.microsoft.com/office/drawing/2014/main" id="{FC563B1A-0678-F7FB-B44F-CF345B213AF6}"/>
              </a:ext>
            </a:extLst>
          </p:cNvPr>
          <p:cNvSpPr txBox="1"/>
          <p:nvPr/>
        </p:nvSpPr>
        <p:spPr>
          <a:xfrm>
            <a:off x="410257" y="4956294"/>
            <a:ext cx="2920085" cy="984885"/>
          </a:xfrm>
          <a:prstGeom prst="rect">
            <a:avLst/>
          </a:prstGeom>
          <a:noFill/>
        </p:spPr>
        <p:txBody>
          <a:bodyPr wrap="square">
            <a:spAutoFit/>
          </a:bodyPr>
          <a:lstStyle/>
          <a:p>
            <a:r>
              <a:rPr lang="en-US" sz="1800" b="1" dirty="0">
                <a:solidFill>
                  <a:schemeClr val="accent1"/>
                </a:solidFill>
              </a:rPr>
              <a:t>Accuracy</a:t>
            </a:r>
          </a:p>
          <a:p>
            <a:endParaRPr lang="en-US" sz="800" b="1" dirty="0">
              <a:solidFill>
                <a:schemeClr val="accent1"/>
              </a:solidFill>
            </a:endParaRPr>
          </a:p>
          <a:p>
            <a:r>
              <a:rPr lang="en-US" sz="1600" dirty="0"/>
              <a:t>Does this transformation preserve the truth in my data?</a:t>
            </a:r>
            <a:endParaRPr lang="en-US" sz="1800" dirty="0">
              <a:solidFill>
                <a:schemeClr val="accent1"/>
              </a:solidFill>
            </a:endParaRPr>
          </a:p>
        </p:txBody>
      </p:sp>
      <p:sp>
        <p:nvSpPr>
          <p:cNvPr id="26" name="TextBox 25">
            <a:extLst>
              <a:ext uri="{FF2B5EF4-FFF2-40B4-BE49-F238E27FC236}">
                <a16:creationId xmlns:a16="http://schemas.microsoft.com/office/drawing/2014/main" id="{EEAD7CED-AD52-7A39-1EB2-74B58F72CBC6}"/>
              </a:ext>
            </a:extLst>
          </p:cNvPr>
          <p:cNvSpPr txBox="1"/>
          <p:nvPr/>
        </p:nvSpPr>
        <p:spPr>
          <a:xfrm>
            <a:off x="6407221" y="4956294"/>
            <a:ext cx="3054156" cy="984885"/>
          </a:xfrm>
          <a:prstGeom prst="rect">
            <a:avLst/>
          </a:prstGeom>
          <a:noFill/>
        </p:spPr>
        <p:txBody>
          <a:bodyPr wrap="square">
            <a:spAutoFit/>
          </a:bodyPr>
          <a:lstStyle/>
          <a:p>
            <a:r>
              <a:rPr lang="en-US" sz="1800" b="1" dirty="0">
                <a:solidFill>
                  <a:schemeClr val="accent1"/>
                </a:solidFill>
              </a:rPr>
              <a:t>Relevance</a:t>
            </a:r>
          </a:p>
          <a:p>
            <a:endParaRPr lang="en-US" sz="800" dirty="0"/>
          </a:p>
          <a:p>
            <a:r>
              <a:rPr lang="en-US" sz="1600" dirty="0"/>
              <a:t>Will this format answer my audience's real questions?</a:t>
            </a:r>
          </a:p>
        </p:txBody>
      </p:sp>
      <p:sp>
        <p:nvSpPr>
          <p:cNvPr id="28" name="TextBox 27">
            <a:extLst>
              <a:ext uri="{FF2B5EF4-FFF2-40B4-BE49-F238E27FC236}">
                <a16:creationId xmlns:a16="http://schemas.microsoft.com/office/drawing/2014/main" id="{87DB38F9-198D-A28A-1425-53F33D10F657}"/>
              </a:ext>
            </a:extLst>
          </p:cNvPr>
          <p:cNvSpPr txBox="1"/>
          <p:nvPr/>
        </p:nvSpPr>
        <p:spPr>
          <a:xfrm>
            <a:off x="3479328" y="4956294"/>
            <a:ext cx="2517211" cy="984885"/>
          </a:xfrm>
          <a:prstGeom prst="rect">
            <a:avLst/>
          </a:prstGeom>
          <a:noFill/>
        </p:spPr>
        <p:txBody>
          <a:bodyPr wrap="square">
            <a:spAutoFit/>
          </a:bodyPr>
          <a:lstStyle/>
          <a:p>
            <a:r>
              <a:rPr lang="en-US" sz="1800" b="1" dirty="0">
                <a:solidFill>
                  <a:schemeClr val="accent1"/>
                </a:solidFill>
              </a:rPr>
              <a:t>Clarity</a:t>
            </a:r>
            <a:r>
              <a:rPr lang="en-US" sz="1800" dirty="0">
                <a:solidFill>
                  <a:schemeClr val="accent1"/>
                </a:solidFill>
              </a:rPr>
              <a:t> </a:t>
            </a:r>
          </a:p>
          <a:p>
            <a:endParaRPr lang="en-US" sz="800" dirty="0"/>
          </a:p>
          <a:p>
            <a:r>
              <a:rPr lang="en-US" sz="1600" dirty="0"/>
              <a:t>Does this make patterns more or less obvious?</a:t>
            </a:r>
          </a:p>
        </p:txBody>
      </p:sp>
      <p:sp>
        <p:nvSpPr>
          <p:cNvPr id="30" name="TextBox 29">
            <a:extLst>
              <a:ext uri="{FF2B5EF4-FFF2-40B4-BE49-F238E27FC236}">
                <a16:creationId xmlns:a16="http://schemas.microsoft.com/office/drawing/2014/main" id="{31070763-7729-6351-2040-772CD3DFB086}"/>
              </a:ext>
            </a:extLst>
          </p:cNvPr>
          <p:cNvSpPr txBox="1"/>
          <p:nvPr/>
        </p:nvSpPr>
        <p:spPr>
          <a:xfrm>
            <a:off x="9378677" y="4897799"/>
            <a:ext cx="2484862" cy="984885"/>
          </a:xfrm>
          <a:prstGeom prst="rect">
            <a:avLst/>
          </a:prstGeom>
          <a:noFill/>
        </p:spPr>
        <p:txBody>
          <a:bodyPr wrap="square">
            <a:spAutoFit/>
          </a:bodyPr>
          <a:lstStyle/>
          <a:p>
            <a:r>
              <a:rPr lang="en-US" sz="1800" b="1" dirty="0">
                <a:solidFill>
                  <a:schemeClr val="accent1"/>
                </a:solidFill>
              </a:rPr>
              <a:t>Ethics</a:t>
            </a:r>
          </a:p>
          <a:p>
            <a:endParaRPr lang="en-US" sz="800" dirty="0"/>
          </a:p>
          <a:p>
            <a:r>
              <a:rPr lang="en-US" sz="1600" dirty="0"/>
              <a:t>Am I being transparent about what I've changed?</a:t>
            </a:r>
          </a:p>
        </p:txBody>
      </p:sp>
      <p:grpSp>
        <p:nvGrpSpPr>
          <p:cNvPr id="34" name="Group 33">
            <a:extLst>
              <a:ext uri="{FF2B5EF4-FFF2-40B4-BE49-F238E27FC236}">
                <a16:creationId xmlns:a16="http://schemas.microsoft.com/office/drawing/2014/main" id="{5A78C44D-DC17-4A4D-A515-890B2D104AA3}"/>
              </a:ext>
            </a:extLst>
          </p:cNvPr>
          <p:cNvGrpSpPr/>
          <p:nvPr/>
        </p:nvGrpSpPr>
        <p:grpSpPr>
          <a:xfrm>
            <a:off x="336883" y="1482724"/>
            <a:ext cx="11614062" cy="2691437"/>
            <a:chOff x="211755" y="1771483"/>
            <a:chExt cx="11614062" cy="2691437"/>
          </a:xfrm>
        </p:grpSpPr>
        <p:sp>
          <p:nvSpPr>
            <p:cNvPr id="10" name="Rectangle: Rounded Corners 9">
              <a:extLst>
                <a:ext uri="{FF2B5EF4-FFF2-40B4-BE49-F238E27FC236}">
                  <a16:creationId xmlns:a16="http://schemas.microsoft.com/office/drawing/2014/main" id="{236E3AC9-8610-745F-22CF-D640D9BBAEAD}"/>
                </a:ext>
              </a:extLst>
            </p:cNvPr>
            <p:cNvSpPr/>
            <p:nvPr/>
          </p:nvSpPr>
          <p:spPr>
            <a:xfrm>
              <a:off x="304378" y="2223435"/>
              <a:ext cx="3686477" cy="2233061"/>
            </a:xfrm>
            <a:prstGeom prst="roundRect">
              <a:avLst>
                <a:gd name="adj" fmla="val 3184"/>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Rectangle 30">
              <a:extLst>
                <a:ext uri="{FF2B5EF4-FFF2-40B4-BE49-F238E27FC236}">
                  <a16:creationId xmlns:a16="http://schemas.microsoft.com/office/drawing/2014/main" id="{8AB167DB-054E-C987-BE3F-1BFDDAF839D3}"/>
                </a:ext>
              </a:extLst>
            </p:cNvPr>
            <p:cNvSpPr/>
            <p:nvPr/>
          </p:nvSpPr>
          <p:spPr>
            <a:xfrm>
              <a:off x="304377" y="1771483"/>
              <a:ext cx="3686478" cy="543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3DF5C550-5AA6-7322-1650-E20BB6BA7E54}"/>
                </a:ext>
              </a:extLst>
            </p:cNvPr>
            <p:cNvSpPr txBox="1"/>
            <p:nvPr/>
          </p:nvSpPr>
          <p:spPr>
            <a:xfrm>
              <a:off x="211755" y="1877597"/>
              <a:ext cx="3798351" cy="2523768"/>
            </a:xfrm>
            <a:prstGeom prst="rect">
              <a:avLst/>
            </a:prstGeom>
            <a:noFill/>
          </p:spPr>
          <p:txBody>
            <a:bodyPr wrap="square">
              <a:spAutoFit/>
            </a:bodyPr>
            <a:lstStyle/>
            <a:p>
              <a:pPr algn="ctr"/>
              <a:r>
                <a:rPr lang="en-US" sz="1800" b="1" dirty="0">
                  <a:solidFill>
                    <a:schemeClr val="bg1"/>
                  </a:solidFill>
                </a:rPr>
                <a:t>When Raw Numbers Feel Abstract</a:t>
              </a:r>
            </a:p>
            <a:p>
              <a:endParaRPr lang="en-US" sz="1200" b="1" dirty="0"/>
            </a:p>
            <a:p>
              <a:pPr marL="173038" indent="-115888">
                <a:buFont typeface="Arial" panose="020B0604020202020204" pitchFamily="34" charset="0"/>
                <a:buChar char="•"/>
              </a:pPr>
              <a:r>
                <a:rPr lang="en-US" sz="1600" b="1" dirty="0"/>
                <a:t>Convert to percentages or ratios</a:t>
              </a:r>
              <a:r>
                <a:rPr lang="en-US" sz="1600" dirty="0"/>
                <a:t> - </a:t>
              </a:r>
              <a:r>
                <a:rPr lang="en-US" sz="1600" i="1" dirty="0"/>
                <a:t>"45% market share" vs. "450,000 customers"</a:t>
              </a:r>
              <a:endParaRPr lang="en-US" sz="1600" dirty="0"/>
            </a:p>
            <a:p>
              <a:pPr marL="173038" indent="-115888">
                <a:buFont typeface="Arial" panose="020B0604020202020204" pitchFamily="34" charset="0"/>
                <a:buChar char="•"/>
              </a:pPr>
              <a:r>
                <a:rPr lang="en-US" sz="1600" b="1" dirty="0"/>
                <a:t>Show change over time instead of snapshots</a:t>
              </a:r>
              <a:r>
                <a:rPr lang="en-US" sz="1600" dirty="0"/>
                <a:t> - </a:t>
              </a:r>
              <a:r>
                <a:rPr lang="en-US" sz="1600" i="1" dirty="0"/>
                <a:t>"Sales up 15%" vs. "Sales = $2.3M"</a:t>
              </a:r>
              <a:endParaRPr lang="en-US" sz="1600" dirty="0"/>
            </a:p>
            <a:p>
              <a:pPr marL="173038" indent="-115888">
                <a:buFont typeface="Arial" panose="020B0604020202020204" pitchFamily="34" charset="0"/>
                <a:buChar char="•"/>
              </a:pPr>
              <a:r>
                <a:rPr lang="en-US" sz="1600" b="1" dirty="0"/>
                <a:t>Use familiar units</a:t>
              </a:r>
              <a:r>
                <a:rPr lang="en-US" sz="1600" dirty="0"/>
                <a:t> - </a:t>
              </a:r>
              <a:r>
                <a:rPr lang="en-US" sz="1600" i="1" dirty="0"/>
                <a:t>"$12 per day" vs. "$4,380 per year"</a:t>
              </a:r>
              <a:endParaRPr lang="en-US" sz="1600" dirty="0"/>
            </a:p>
          </p:txBody>
        </p:sp>
        <p:sp>
          <p:nvSpPr>
            <p:cNvPr id="15" name="Rectangle: Rounded Corners 14">
              <a:extLst>
                <a:ext uri="{FF2B5EF4-FFF2-40B4-BE49-F238E27FC236}">
                  <a16:creationId xmlns:a16="http://schemas.microsoft.com/office/drawing/2014/main" id="{1FABA660-E823-8A01-19A2-A496AD9111A7}"/>
                </a:ext>
              </a:extLst>
            </p:cNvPr>
            <p:cNvSpPr/>
            <p:nvPr/>
          </p:nvSpPr>
          <p:spPr>
            <a:xfrm>
              <a:off x="4251170" y="2223436"/>
              <a:ext cx="3686477" cy="2233060"/>
            </a:xfrm>
            <a:prstGeom prst="roundRect">
              <a:avLst>
                <a:gd name="adj" fmla="val 3184"/>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Rounded Corners 15">
              <a:extLst>
                <a:ext uri="{FF2B5EF4-FFF2-40B4-BE49-F238E27FC236}">
                  <a16:creationId xmlns:a16="http://schemas.microsoft.com/office/drawing/2014/main" id="{C6AAB297-C43A-9426-59CD-7EAA1FD4ACE6}"/>
                </a:ext>
              </a:extLst>
            </p:cNvPr>
            <p:cNvSpPr/>
            <p:nvPr/>
          </p:nvSpPr>
          <p:spPr>
            <a:xfrm>
              <a:off x="8139340" y="2201631"/>
              <a:ext cx="3686477" cy="2254865"/>
            </a:xfrm>
            <a:prstGeom prst="roundRect">
              <a:avLst>
                <a:gd name="adj" fmla="val 3184"/>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Rectangle 31">
              <a:extLst>
                <a:ext uri="{FF2B5EF4-FFF2-40B4-BE49-F238E27FC236}">
                  <a16:creationId xmlns:a16="http://schemas.microsoft.com/office/drawing/2014/main" id="{BB5F6DAD-8465-CC2F-C049-969BB22A4F97}"/>
                </a:ext>
              </a:extLst>
            </p:cNvPr>
            <p:cNvSpPr/>
            <p:nvPr/>
          </p:nvSpPr>
          <p:spPr>
            <a:xfrm>
              <a:off x="4255592" y="1781107"/>
              <a:ext cx="3686478" cy="543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Rectangle 32">
              <a:extLst>
                <a:ext uri="{FF2B5EF4-FFF2-40B4-BE49-F238E27FC236}">
                  <a16:creationId xmlns:a16="http://schemas.microsoft.com/office/drawing/2014/main" id="{176E2EEF-9D97-D10D-199F-CD19D7005244}"/>
                </a:ext>
              </a:extLst>
            </p:cNvPr>
            <p:cNvSpPr/>
            <p:nvPr/>
          </p:nvSpPr>
          <p:spPr>
            <a:xfrm>
              <a:off x="8139339" y="1782917"/>
              <a:ext cx="3686478" cy="5437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id="{6E19F99F-796A-93F0-23E0-E89EED1A97B8}"/>
                </a:ext>
              </a:extLst>
            </p:cNvPr>
            <p:cNvSpPr txBox="1"/>
            <p:nvPr/>
          </p:nvSpPr>
          <p:spPr>
            <a:xfrm>
              <a:off x="4248168" y="1887222"/>
              <a:ext cx="3650361" cy="2092881"/>
            </a:xfrm>
            <a:prstGeom prst="rect">
              <a:avLst/>
            </a:prstGeom>
            <a:noFill/>
          </p:spPr>
          <p:txBody>
            <a:bodyPr wrap="square">
              <a:spAutoFit/>
            </a:bodyPr>
            <a:lstStyle/>
            <a:p>
              <a:pPr algn="ctr"/>
              <a:r>
                <a:rPr lang="en-US" sz="1800" b="1" dirty="0">
                  <a:solidFill>
                    <a:schemeClr val="bg1"/>
                  </a:solidFill>
                </a:rPr>
                <a:t>When Comparisons Are Difficult</a:t>
              </a:r>
            </a:p>
            <a:p>
              <a:pPr algn="ctr"/>
              <a:endParaRPr lang="en-US" sz="1600" b="1" dirty="0"/>
            </a:p>
            <a:p>
              <a:pPr marL="115888" indent="-115888">
                <a:buFont typeface="Arial" panose="020B0604020202020204" pitchFamily="34" charset="0"/>
                <a:buChar char="•"/>
              </a:pPr>
              <a:r>
                <a:rPr lang="en-US" sz="1600" b="1" dirty="0"/>
                <a:t>Create rankings or categories </a:t>
              </a:r>
              <a:r>
                <a:rPr lang="en-US" sz="1600" dirty="0"/>
                <a:t>- "Top performer" vs. "scored 847 points"</a:t>
              </a:r>
            </a:p>
            <a:p>
              <a:pPr marL="115888" indent="-115888">
                <a:buFont typeface="Arial" panose="020B0604020202020204" pitchFamily="34" charset="0"/>
                <a:buChar char="•"/>
              </a:pPr>
              <a:r>
                <a:rPr lang="en-US" sz="1600" b="1" dirty="0"/>
                <a:t>Show relative to benchmark </a:t>
              </a:r>
              <a:r>
                <a:rPr lang="en-US" sz="1600" dirty="0"/>
                <a:t>- "20% above average" vs. "3.2 rating"</a:t>
              </a:r>
            </a:p>
            <a:p>
              <a:pPr marL="115888" indent="-115888">
                <a:buFont typeface="Arial" panose="020B0604020202020204" pitchFamily="34" charset="0"/>
                <a:buChar char="•"/>
              </a:pPr>
              <a:r>
                <a:rPr lang="en-US" sz="1600" b="1" dirty="0"/>
                <a:t>Normalize by population</a:t>
              </a:r>
              <a:r>
                <a:rPr lang="en-US" sz="1600" dirty="0"/>
                <a:t> - "5 per 1,000 residents" vs. "500 total cases"</a:t>
              </a:r>
            </a:p>
          </p:txBody>
        </p:sp>
        <p:sp>
          <p:nvSpPr>
            <p:cNvPr id="7" name="TextBox 6">
              <a:extLst>
                <a:ext uri="{FF2B5EF4-FFF2-40B4-BE49-F238E27FC236}">
                  <a16:creationId xmlns:a16="http://schemas.microsoft.com/office/drawing/2014/main" id="{A5226B95-0C0B-9D1F-3D12-BAA6E6D8FFC0}"/>
                </a:ext>
              </a:extLst>
            </p:cNvPr>
            <p:cNvSpPr txBox="1"/>
            <p:nvPr/>
          </p:nvSpPr>
          <p:spPr>
            <a:xfrm>
              <a:off x="8197962" y="1877597"/>
              <a:ext cx="3483671" cy="2585323"/>
            </a:xfrm>
            <a:prstGeom prst="rect">
              <a:avLst/>
            </a:prstGeom>
            <a:noFill/>
          </p:spPr>
          <p:txBody>
            <a:bodyPr wrap="square">
              <a:spAutoFit/>
            </a:bodyPr>
            <a:lstStyle/>
            <a:p>
              <a:pPr algn="ctr"/>
              <a:r>
                <a:rPr lang="en-US" sz="1800" b="1" dirty="0">
                  <a:solidFill>
                    <a:schemeClr val="bg1"/>
                  </a:solidFill>
                </a:rPr>
                <a:t>When Precision Overwhelms</a:t>
              </a:r>
            </a:p>
            <a:p>
              <a:endParaRPr lang="en-US" sz="1600" b="1" dirty="0"/>
            </a:p>
            <a:p>
              <a:pPr marL="115888" indent="-115888">
                <a:buFont typeface="Arial" panose="020B0604020202020204" pitchFamily="34" charset="0"/>
                <a:buChar char="•"/>
              </a:pPr>
              <a:r>
                <a:rPr lang="en-US" sz="1600" b="1" dirty="0"/>
                <a:t>Round to meaningful digits - </a:t>
              </a:r>
              <a:r>
                <a:rPr lang="en-US" sz="1600" dirty="0"/>
                <a:t>"About $50K" vs. "$49,847.23"</a:t>
              </a:r>
            </a:p>
            <a:p>
              <a:pPr marL="115888" indent="-115888">
                <a:buFont typeface="Arial" panose="020B0604020202020204" pitchFamily="34" charset="0"/>
                <a:buChar char="•"/>
              </a:pPr>
              <a:r>
                <a:rPr lang="en-US" sz="1600" b="1" dirty="0"/>
                <a:t>Group into categories - </a:t>
              </a:r>
              <a:r>
                <a:rPr lang="en-US" sz="1600" dirty="0"/>
                <a:t>"High/Medium/Low risk" vs. "Risk scores 1-100"</a:t>
              </a:r>
            </a:p>
            <a:p>
              <a:pPr marL="115888" indent="-115888">
                <a:buFont typeface="Arial" panose="020B0604020202020204" pitchFamily="34" charset="0"/>
                <a:buChar char="•"/>
              </a:pPr>
              <a:r>
                <a:rPr lang="en-US" sz="1600" b="1" dirty="0"/>
                <a:t>Focus on top performers + "other" - </a:t>
              </a:r>
              <a:r>
                <a:rPr lang="en-US" sz="1600" dirty="0"/>
                <a:t>"Show top 5 + Other" vs. "Show all 47 items"</a:t>
              </a:r>
            </a:p>
          </p:txBody>
        </p:sp>
      </p:grpSp>
    </p:spTree>
    <p:extLst>
      <p:ext uri="{BB962C8B-B14F-4D97-AF65-F5344CB8AC3E}">
        <p14:creationId xmlns:p14="http://schemas.microsoft.com/office/powerpoint/2010/main" val="16870837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CFFA-A4AF-B5CC-74BE-A2C403A8A606}"/>
              </a:ext>
            </a:extLst>
          </p:cNvPr>
          <p:cNvSpPr>
            <a:spLocks noGrp="1"/>
          </p:cNvSpPr>
          <p:nvPr>
            <p:ph type="title"/>
          </p:nvPr>
        </p:nvSpPr>
        <p:spPr/>
        <p:txBody>
          <a:bodyPr/>
          <a:lstStyle/>
          <a:p>
            <a:r>
              <a:rPr lang="en-US" sz="3200" dirty="0"/>
              <a:t>Try different kinds of charts</a:t>
            </a:r>
            <a:endParaRPr lang="en-US" dirty="0"/>
          </a:p>
        </p:txBody>
      </p:sp>
      <p:sp>
        <p:nvSpPr>
          <p:cNvPr id="5" name="Slide Number Placeholder 4">
            <a:extLst>
              <a:ext uri="{FF2B5EF4-FFF2-40B4-BE49-F238E27FC236}">
                <a16:creationId xmlns:a16="http://schemas.microsoft.com/office/drawing/2014/main" id="{90285B8E-EFB6-8C3D-4F8C-679086EB45C0}"/>
              </a:ext>
            </a:extLst>
          </p:cNvPr>
          <p:cNvSpPr>
            <a:spLocks noGrp="1"/>
          </p:cNvSpPr>
          <p:nvPr>
            <p:ph type="sldNum" sz="quarter" idx="12"/>
          </p:nvPr>
        </p:nvSpPr>
        <p:spPr/>
        <p:txBody>
          <a:bodyPr/>
          <a:lstStyle/>
          <a:p>
            <a:fld id="{0D558541-60C9-42A2-8392-FF12533A6B7A}" type="slidenum">
              <a:rPr lang="en-US" smtClean="0"/>
              <a:pPr/>
              <a:t>106</a:t>
            </a:fld>
            <a:endParaRPr lang="en-US"/>
          </a:p>
        </p:txBody>
      </p:sp>
      <p:pic>
        <p:nvPicPr>
          <p:cNvPr id="12295" name="Picture 7">
            <a:extLst>
              <a:ext uri="{FF2B5EF4-FFF2-40B4-BE49-F238E27FC236}">
                <a16:creationId xmlns:a16="http://schemas.microsoft.com/office/drawing/2014/main" id="{BC7EAB02-B6B6-9ACF-EE39-47F1DAB76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633" y="1339030"/>
            <a:ext cx="3879485" cy="2182211"/>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a:extLst>
              <a:ext uri="{FF2B5EF4-FFF2-40B4-BE49-F238E27FC236}">
                <a16:creationId xmlns:a16="http://schemas.microsoft.com/office/drawing/2014/main" id="{5FBDBD70-7914-0B27-1819-A2CEF555B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816" y="1166108"/>
            <a:ext cx="4022899" cy="2262881"/>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a:extLst>
              <a:ext uri="{FF2B5EF4-FFF2-40B4-BE49-F238E27FC236}">
                <a16:creationId xmlns:a16="http://schemas.microsoft.com/office/drawing/2014/main" id="{B2CE429C-4DBF-7228-3DB2-7035646CD5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448"/>
          <a:stretch>
            <a:fillRect/>
          </a:stretch>
        </p:blipFill>
        <p:spPr bwMode="auto">
          <a:xfrm>
            <a:off x="4682677" y="3735796"/>
            <a:ext cx="3551724" cy="2182211"/>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a:extLst>
              <a:ext uri="{FF2B5EF4-FFF2-40B4-BE49-F238E27FC236}">
                <a16:creationId xmlns:a16="http://schemas.microsoft.com/office/drawing/2014/main" id="{4D344B34-C8E6-954C-E7A4-79526B12A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4401" y="3638018"/>
            <a:ext cx="4053314" cy="227998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DAFF0144-6708-D90B-9151-99B1F16AA2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45" y="1383560"/>
            <a:ext cx="3879488" cy="218221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C977ADF2-F074-B920-2211-751E87AFC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702" y="3654300"/>
            <a:ext cx="4142733" cy="23302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1AFBED-EB99-A742-D25C-C51241AD1D84}"/>
              </a:ext>
            </a:extLst>
          </p:cNvPr>
          <p:cNvSpPr txBox="1"/>
          <p:nvPr/>
        </p:nvSpPr>
        <p:spPr>
          <a:xfrm>
            <a:off x="156924" y="6191553"/>
            <a:ext cx="12250141" cy="676980"/>
          </a:xfrm>
          <a:prstGeom prst="rect">
            <a:avLst/>
          </a:prstGeom>
          <a:noFill/>
        </p:spPr>
        <p:txBody>
          <a:bodyPr wrap="square">
            <a:spAutoFit/>
          </a:bodyPr>
          <a:lstStyle/>
          <a:p>
            <a:r>
              <a:rPr lang="en-US" sz="1400" b="1" dirty="0"/>
              <a:t>Source: </a:t>
            </a:r>
            <a:r>
              <a:rPr lang="en-US" sz="1400" dirty="0"/>
              <a:t>You Just Need More Chart Choices. Stephanie Evergreen. </a:t>
            </a:r>
            <a:r>
              <a:rPr lang="en-US" sz="1400" dirty="0">
                <a:hlinkClick r:id="rId9"/>
              </a:rPr>
              <a:t>https://stephanieevergreen.com/you-just-need-more-chart-choices/</a:t>
            </a:r>
            <a:endParaRPr lang="en-US" sz="1400" dirty="0"/>
          </a:p>
          <a:p>
            <a:endParaRPr lang="en-US" dirty="0"/>
          </a:p>
        </p:txBody>
      </p:sp>
      <p:sp>
        <p:nvSpPr>
          <p:cNvPr id="6" name="Rectangle 5">
            <a:extLst>
              <a:ext uri="{FF2B5EF4-FFF2-40B4-BE49-F238E27FC236}">
                <a16:creationId xmlns:a16="http://schemas.microsoft.com/office/drawing/2014/main" id="{CBA726DA-EA66-AA23-522D-2E32B945FCBF}"/>
              </a:ext>
            </a:extLst>
          </p:cNvPr>
          <p:cNvSpPr/>
          <p:nvPr/>
        </p:nvSpPr>
        <p:spPr>
          <a:xfrm>
            <a:off x="356561" y="1166108"/>
            <a:ext cx="740759" cy="5025443"/>
          </a:xfrm>
          <a:prstGeom prst="rect">
            <a:avLst/>
          </a:prstGeom>
          <a:solidFill>
            <a:srgbClr val="F1803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a:extLst>
              <a:ext uri="{FF2B5EF4-FFF2-40B4-BE49-F238E27FC236}">
                <a16:creationId xmlns:a16="http://schemas.microsoft.com/office/drawing/2014/main" id="{7B124ABB-C04E-F5FA-83D5-1D69CF9FAEC8}"/>
              </a:ext>
            </a:extLst>
          </p:cNvPr>
          <p:cNvSpPr/>
          <p:nvPr/>
        </p:nvSpPr>
        <p:spPr>
          <a:xfrm>
            <a:off x="4579362" y="1166108"/>
            <a:ext cx="664868" cy="5025444"/>
          </a:xfrm>
          <a:prstGeom prst="rect">
            <a:avLst/>
          </a:prstGeom>
          <a:solidFill>
            <a:srgbClr val="00AEEF">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CAD0903-B259-3823-6DEC-E0322BD41780}"/>
              </a:ext>
            </a:extLst>
          </p:cNvPr>
          <p:cNvSpPr/>
          <p:nvPr/>
        </p:nvSpPr>
        <p:spPr>
          <a:xfrm>
            <a:off x="8013021" y="1058779"/>
            <a:ext cx="571272" cy="5132773"/>
          </a:xfrm>
          <a:prstGeom prst="rect">
            <a:avLst/>
          </a:prstGeom>
          <a:solidFill>
            <a:srgbClr val="BC3913">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23542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C8F35-4402-5FA3-ECF7-07FE9A1B5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2BF4B-4F44-1502-6B73-37C2D168D093}"/>
              </a:ext>
            </a:extLst>
          </p:cNvPr>
          <p:cNvSpPr>
            <a:spLocks noGrp="1"/>
          </p:cNvSpPr>
          <p:nvPr>
            <p:ph type="title"/>
          </p:nvPr>
        </p:nvSpPr>
        <p:spPr/>
        <p:txBody>
          <a:bodyPr/>
          <a:lstStyle/>
          <a:p>
            <a:r>
              <a:rPr lang="en-US" sz="2800" dirty="0"/>
              <a:t>Table Re-Design</a:t>
            </a:r>
            <a:endParaRPr lang="en-US" dirty="0"/>
          </a:p>
        </p:txBody>
      </p:sp>
      <p:sp>
        <p:nvSpPr>
          <p:cNvPr id="5" name="Slide Number Placeholder 4">
            <a:extLst>
              <a:ext uri="{FF2B5EF4-FFF2-40B4-BE49-F238E27FC236}">
                <a16:creationId xmlns:a16="http://schemas.microsoft.com/office/drawing/2014/main" id="{52158B46-7ED6-D58D-9FB7-91DC5DBBAD5C}"/>
              </a:ext>
            </a:extLst>
          </p:cNvPr>
          <p:cNvSpPr>
            <a:spLocks noGrp="1"/>
          </p:cNvSpPr>
          <p:nvPr>
            <p:ph type="sldNum" sz="quarter" idx="12"/>
          </p:nvPr>
        </p:nvSpPr>
        <p:spPr>
          <a:xfrm>
            <a:off x="11346640" y="6573749"/>
            <a:ext cx="497708" cy="275167"/>
          </a:xfrm>
        </p:spPr>
        <p:txBody>
          <a:bodyPr/>
          <a:lstStyle/>
          <a:p>
            <a:fld id="{0D558541-60C9-42A2-8392-FF12533A6B7A}" type="slidenum">
              <a:rPr lang="en-US" smtClean="0"/>
              <a:pPr/>
              <a:t>107</a:t>
            </a:fld>
            <a:endParaRPr lang="en-US"/>
          </a:p>
        </p:txBody>
      </p:sp>
      <p:pic>
        <p:nvPicPr>
          <p:cNvPr id="29" name="Picture 4">
            <a:extLst>
              <a:ext uri="{FF2B5EF4-FFF2-40B4-BE49-F238E27FC236}">
                <a16:creationId xmlns:a16="http://schemas.microsoft.com/office/drawing/2014/main" id="{F243E397-E7EB-A58D-A8A8-56F89D16E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500"/>
          <a:stretch>
            <a:fillRect/>
          </a:stretch>
        </p:blipFill>
        <p:spPr bwMode="auto">
          <a:xfrm>
            <a:off x="5699236" y="0"/>
            <a:ext cx="4907804" cy="620484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4F278CE-AF86-E058-8BAE-272E6779229E}"/>
              </a:ext>
            </a:extLst>
          </p:cNvPr>
          <p:cNvSpPr/>
          <p:nvPr/>
        </p:nvSpPr>
        <p:spPr>
          <a:xfrm>
            <a:off x="284485" y="1301509"/>
            <a:ext cx="3907858" cy="9864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TextBox 33">
            <a:extLst>
              <a:ext uri="{FF2B5EF4-FFF2-40B4-BE49-F238E27FC236}">
                <a16:creationId xmlns:a16="http://schemas.microsoft.com/office/drawing/2014/main" id="{7B46C7D5-39A5-BC37-9043-1FAB06A1E022}"/>
              </a:ext>
            </a:extLst>
          </p:cNvPr>
          <p:cNvSpPr txBox="1"/>
          <p:nvPr/>
        </p:nvSpPr>
        <p:spPr>
          <a:xfrm>
            <a:off x="309089" y="1337562"/>
            <a:ext cx="3907858" cy="914353"/>
          </a:xfrm>
          <a:prstGeom prst="rect">
            <a:avLst/>
          </a:prstGeom>
          <a:noFill/>
        </p:spPr>
        <p:txBody>
          <a:bodyPr wrap="square" rtlCol="0">
            <a:spAutoFit/>
          </a:bodyPr>
          <a:lstStyle/>
          <a:p>
            <a:pPr algn="l">
              <a:lnSpc>
                <a:spcPct val="113000"/>
              </a:lnSpc>
              <a:spcAft>
                <a:spcPts val="600"/>
              </a:spcAft>
            </a:pPr>
            <a:r>
              <a:rPr lang="en-US" sz="1600" dirty="0"/>
              <a:t>Let’s consider a re-design of this table by </a:t>
            </a:r>
            <a:r>
              <a:rPr lang="en-US" sz="1600" b="1" dirty="0"/>
              <a:t>transforming the data </a:t>
            </a:r>
            <a:r>
              <a:rPr lang="en-US" sz="1600" dirty="0"/>
              <a:t>and </a:t>
            </a:r>
            <a:r>
              <a:rPr lang="en-US" sz="1600" b="1" dirty="0"/>
              <a:t>considering different chart types.</a:t>
            </a:r>
          </a:p>
        </p:txBody>
      </p:sp>
      <p:sp>
        <p:nvSpPr>
          <p:cNvPr id="3" name="TextBox 2">
            <a:extLst>
              <a:ext uri="{FF2B5EF4-FFF2-40B4-BE49-F238E27FC236}">
                <a16:creationId xmlns:a16="http://schemas.microsoft.com/office/drawing/2014/main" id="{6C35CD72-FB94-50B6-5F7F-E645C1D1A307}"/>
              </a:ext>
            </a:extLst>
          </p:cNvPr>
          <p:cNvSpPr txBox="1"/>
          <p:nvPr/>
        </p:nvSpPr>
        <p:spPr>
          <a:xfrm>
            <a:off x="5944581" y="6110067"/>
            <a:ext cx="6144748" cy="400110"/>
          </a:xfrm>
          <a:prstGeom prst="rect">
            <a:avLst/>
          </a:prstGeom>
          <a:noFill/>
        </p:spPr>
        <p:txBody>
          <a:bodyPr wrap="square" rtlCol="0">
            <a:spAutoFit/>
          </a:bodyPr>
          <a:lstStyle/>
          <a:p>
            <a:r>
              <a:rPr lang="en-US" sz="1000" b="1" dirty="0"/>
              <a:t>Source: </a:t>
            </a:r>
            <a:r>
              <a:rPr lang="en-US" sz="1000" dirty="0"/>
              <a:t>Brenner, H. (2002). Long-term survival rates of cancer patients achieved by the end of the 20th century: a period analysis. The Lancet, 360, pp. 1131-1135​.</a:t>
            </a:r>
            <a:endParaRPr lang="en-US" sz="1200" dirty="0"/>
          </a:p>
        </p:txBody>
      </p:sp>
    </p:spTree>
    <p:extLst>
      <p:ext uri="{BB962C8B-B14F-4D97-AF65-F5344CB8AC3E}">
        <p14:creationId xmlns:p14="http://schemas.microsoft.com/office/powerpoint/2010/main" val="8429073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1EB95-4911-7932-EBB9-5D439991F74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8961C60E-B35C-F1DA-14A2-A6EF6F063332}"/>
              </a:ext>
            </a:extLst>
          </p:cNvPr>
          <p:cNvSpPr/>
          <p:nvPr/>
        </p:nvSpPr>
        <p:spPr>
          <a:xfrm>
            <a:off x="4496492" y="1622894"/>
            <a:ext cx="3248224" cy="30621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5A496CF-C8F2-6E92-F838-25051594A331}"/>
              </a:ext>
            </a:extLst>
          </p:cNvPr>
          <p:cNvSpPr>
            <a:spLocks noGrp="1"/>
          </p:cNvSpPr>
          <p:nvPr>
            <p:ph type="title"/>
          </p:nvPr>
        </p:nvSpPr>
        <p:spPr/>
        <p:txBody>
          <a:bodyPr/>
          <a:lstStyle/>
          <a:p>
            <a:r>
              <a:rPr lang="en-US" sz="2800" dirty="0"/>
              <a:t>Table Re-Design</a:t>
            </a:r>
            <a:endParaRPr lang="en-US" dirty="0"/>
          </a:p>
        </p:txBody>
      </p:sp>
      <p:sp>
        <p:nvSpPr>
          <p:cNvPr id="5" name="Slide Number Placeholder 4">
            <a:extLst>
              <a:ext uri="{FF2B5EF4-FFF2-40B4-BE49-F238E27FC236}">
                <a16:creationId xmlns:a16="http://schemas.microsoft.com/office/drawing/2014/main" id="{52710555-62A7-FCB1-A778-1B51FA24A17C}"/>
              </a:ext>
            </a:extLst>
          </p:cNvPr>
          <p:cNvSpPr>
            <a:spLocks noGrp="1"/>
          </p:cNvSpPr>
          <p:nvPr>
            <p:ph type="sldNum" sz="quarter" idx="12"/>
          </p:nvPr>
        </p:nvSpPr>
        <p:spPr>
          <a:xfrm>
            <a:off x="11346640" y="6573749"/>
            <a:ext cx="497708" cy="275167"/>
          </a:xfrm>
        </p:spPr>
        <p:txBody>
          <a:bodyPr/>
          <a:lstStyle/>
          <a:p>
            <a:fld id="{0D558541-60C9-42A2-8392-FF12533A6B7A}" type="slidenum">
              <a:rPr lang="en-US" smtClean="0"/>
              <a:pPr/>
              <a:t>108</a:t>
            </a:fld>
            <a:endParaRPr lang="en-US"/>
          </a:p>
        </p:txBody>
      </p:sp>
      <p:sp>
        <p:nvSpPr>
          <p:cNvPr id="6" name="TextBox 5">
            <a:extLst>
              <a:ext uri="{FF2B5EF4-FFF2-40B4-BE49-F238E27FC236}">
                <a16:creationId xmlns:a16="http://schemas.microsoft.com/office/drawing/2014/main" id="{616FBFAF-020B-270B-8CC9-CE95FE17D458}"/>
              </a:ext>
            </a:extLst>
          </p:cNvPr>
          <p:cNvSpPr txBox="1"/>
          <p:nvPr/>
        </p:nvSpPr>
        <p:spPr>
          <a:xfrm>
            <a:off x="6708808" y="6063766"/>
            <a:ext cx="5238261" cy="430887"/>
          </a:xfrm>
          <a:prstGeom prst="rect">
            <a:avLst/>
          </a:prstGeom>
          <a:noFill/>
        </p:spPr>
        <p:txBody>
          <a:bodyPr wrap="square" rtlCol="0">
            <a:spAutoFit/>
          </a:bodyPr>
          <a:lstStyle/>
          <a:p>
            <a:r>
              <a:rPr lang="en-US" sz="1100" b="1" dirty="0"/>
              <a:t>Source: </a:t>
            </a:r>
            <a:r>
              <a:rPr lang="en-US" sz="1100" dirty="0"/>
              <a:t>Brenner, H. (2002). Long-term survival rates of cancer patients achieved by the end of the 20th century: a period analysis. The Lancet, 360, pp. 1131-1135​.</a:t>
            </a:r>
            <a:endParaRPr lang="en-US" sz="1600" dirty="0"/>
          </a:p>
        </p:txBody>
      </p:sp>
      <p:sp>
        <p:nvSpPr>
          <p:cNvPr id="20" name="Content Placeholder 19">
            <a:extLst>
              <a:ext uri="{FF2B5EF4-FFF2-40B4-BE49-F238E27FC236}">
                <a16:creationId xmlns:a16="http://schemas.microsoft.com/office/drawing/2014/main" id="{19CB23F2-B6B2-80A2-D5A3-BDC22857BE14}"/>
              </a:ext>
            </a:extLst>
          </p:cNvPr>
          <p:cNvSpPr>
            <a:spLocks noGrp="1"/>
          </p:cNvSpPr>
          <p:nvPr>
            <p:ph idx="1"/>
          </p:nvPr>
        </p:nvSpPr>
        <p:spPr>
          <a:xfrm>
            <a:off x="4521096" y="1652972"/>
            <a:ext cx="3199016" cy="4376468"/>
          </a:xfrm>
        </p:spPr>
        <p:txBody>
          <a:bodyPr/>
          <a:lstStyle/>
          <a:p>
            <a:pPr>
              <a:lnSpc>
                <a:spcPct val="100000"/>
              </a:lnSpc>
              <a:spcBef>
                <a:spcPts val="600"/>
              </a:spcBef>
              <a:spcAft>
                <a:spcPts val="0"/>
              </a:spcAft>
            </a:pPr>
            <a:r>
              <a:rPr lang="en-US" sz="1400" dirty="0"/>
              <a:t>Insights: </a:t>
            </a:r>
          </a:p>
          <a:p>
            <a:pPr marL="285750" indent="-285750">
              <a:lnSpc>
                <a:spcPct val="100000"/>
              </a:lnSpc>
              <a:spcBef>
                <a:spcPts val="600"/>
              </a:spcBef>
              <a:spcAft>
                <a:spcPts val="0"/>
              </a:spcAft>
              <a:buFont typeface="Arial" panose="020B0604020202020204" pitchFamily="34" charset="0"/>
              <a:buChar char="•"/>
            </a:pPr>
            <a:r>
              <a:rPr lang="en-US" sz="1200" dirty="0"/>
              <a:t>Success stories</a:t>
            </a:r>
            <a:r>
              <a:rPr lang="en-US" sz="1200" b="0" dirty="0"/>
              <a:t>. Prostate and thyroid cancers stand out with exceptional survival rates - prostate at 98.8% at 5 years and thyroid at 96%. </a:t>
            </a:r>
          </a:p>
          <a:p>
            <a:pPr marL="285750" indent="-285750">
              <a:lnSpc>
                <a:spcPct val="100000"/>
              </a:lnSpc>
              <a:spcBef>
                <a:spcPts val="600"/>
              </a:spcBef>
              <a:spcAft>
                <a:spcPts val="0"/>
              </a:spcAft>
              <a:buFont typeface="Arial" panose="020B0604020202020204" pitchFamily="34" charset="0"/>
              <a:buChar char="•"/>
            </a:pPr>
            <a:r>
              <a:rPr lang="en-US" sz="1200" dirty="0"/>
              <a:t>The Pancreatic Challenge</a:t>
            </a:r>
            <a:r>
              <a:rPr lang="en-US" sz="1200" b="0" dirty="0"/>
              <a:t>.  Pancreas cancer shows devastatingly low survival rates (4% at 5 years, dropping to 2.7% at 20 years), highlighting one of oncology's most urgent challenges.</a:t>
            </a:r>
          </a:p>
          <a:p>
            <a:pPr marL="285750" indent="-285750">
              <a:lnSpc>
                <a:spcPct val="100000"/>
              </a:lnSpc>
              <a:spcBef>
                <a:spcPts val="600"/>
              </a:spcBef>
              <a:spcAft>
                <a:spcPts val="0"/>
              </a:spcAft>
              <a:buFont typeface="Arial" panose="020B0604020202020204" pitchFamily="34" charset="0"/>
              <a:buChar char="•"/>
            </a:pPr>
            <a:r>
              <a:rPr lang="en-US" sz="1200" dirty="0"/>
              <a:t>Brain Cancers</a:t>
            </a:r>
            <a:r>
              <a:rPr lang="en-US" sz="1200" b="0" dirty="0"/>
              <a:t>.  Show consistently low survival rates (32% at 5 years), highlighting the challenges of treating central nervous system malignancies.</a:t>
            </a:r>
          </a:p>
        </p:txBody>
      </p:sp>
      <p:grpSp>
        <p:nvGrpSpPr>
          <p:cNvPr id="25" name="Group 24">
            <a:extLst>
              <a:ext uri="{FF2B5EF4-FFF2-40B4-BE49-F238E27FC236}">
                <a16:creationId xmlns:a16="http://schemas.microsoft.com/office/drawing/2014/main" id="{041B1963-97FB-B2E8-B8FE-1B9015E4C725}"/>
              </a:ext>
            </a:extLst>
          </p:cNvPr>
          <p:cNvGrpSpPr/>
          <p:nvPr/>
        </p:nvGrpSpPr>
        <p:grpSpPr>
          <a:xfrm>
            <a:off x="7565396" y="728886"/>
            <a:ext cx="4599041" cy="5280222"/>
            <a:chOff x="5359462" y="1720509"/>
            <a:chExt cx="4599041" cy="5280222"/>
          </a:xfrm>
        </p:grpSpPr>
        <p:sp>
          <p:nvSpPr>
            <p:cNvPr id="24" name="Rectangle 23">
              <a:extLst>
                <a:ext uri="{FF2B5EF4-FFF2-40B4-BE49-F238E27FC236}">
                  <a16:creationId xmlns:a16="http://schemas.microsoft.com/office/drawing/2014/main" id="{7E666E05-8FA4-7EDC-13EE-8133BB6D047A}"/>
                </a:ext>
              </a:extLst>
            </p:cNvPr>
            <p:cNvSpPr/>
            <p:nvPr/>
          </p:nvSpPr>
          <p:spPr>
            <a:xfrm>
              <a:off x="5623124" y="1744573"/>
              <a:ext cx="3416170" cy="618494"/>
            </a:xfrm>
            <a:prstGeom prst="rect">
              <a:avLst/>
            </a:prstGeom>
            <a:solidFill>
              <a:schemeClr val="bg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E897215C-CF04-AEBA-D6D8-715F04D00C8B}"/>
                </a:ext>
              </a:extLst>
            </p:cNvPr>
            <p:cNvSpPr txBox="1"/>
            <p:nvPr/>
          </p:nvSpPr>
          <p:spPr>
            <a:xfrm>
              <a:off x="6469236" y="1720509"/>
              <a:ext cx="846610" cy="553998"/>
            </a:xfrm>
            <a:prstGeom prst="rect">
              <a:avLst/>
            </a:prstGeom>
            <a:noFill/>
          </p:spPr>
          <p:txBody>
            <a:bodyPr wrap="square" rtlCol="0">
              <a:spAutoFit/>
            </a:bodyPr>
            <a:lstStyle/>
            <a:p>
              <a:pPr algn="ctr"/>
              <a:r>
                <a:rPr lang="en-US" sz="1800" b="1" dirty="0"/>
                <a:t>5</a:t>
              </a:r>
              <a:r>
                <a:rPr lang="en-US" sz="1400" b="1" dirty="0"/>
                <a:t> </a:t>
              </a:r>
            </a:p>
            <a:p>
              <a:pPr algn="ctr"/>
              <a:r>
                <a:rPr lang="en-US" sz="1100" b="1" i="1" dirty="0"/>
                <a:t>years</a:t>
              </a:r>
            </a:p>
          </p:txBody>
        </p:sp>
        <p:pic>
          <p:nvPicPr>
            <p:cNvPr id="18" name="Picture 17" descr="A chart of the different types of diseases&#10;&#10;AI-generated content may be incorrect.">
              <a:extLst>
                <a:ext uri="{FF2B5EF4-FFF2-40B4-BE49-F238E27FC236}">
                  <a16:creationId xmlns:a16="http://schemas.microsoft.com/office/drawing/2014/main" id="{2C1C8DB0-4333-C6D7-BAEB-30965871997B}"/>
                </a:ext>
              </a:extLst>
            </p:cNvPr>
            <p:cNvPicPr>
              <a:picLocks noChangeAspect="1"/>
            </p:cNvPicPr>
            <p:nvPr/>
          </p:nvPicPr>
          <p:blipFill>
            <a:blip r:embed="rId3"/>
            <a:stretch>
              <a:fillRect/>
            </a:stretch>
          </p:blipFill>
          <p:spPr>
            <a:xfrm>
              <a:off x="5359462" y="2297166"/>
              <a:ext cx="4599041" cy="4703565"/>
            </a:xfrm>
            <a:prstGeom prst="rect">
              <a:avLst/>
            </a:prstGeom>
          </p:spPr>
        </p:pic>
        <p:sp>
          <p:nvSpPr>
            <p:cNvPr id="21" name="TextBox 20">
              <a:extLst>
                <a:ext uri="{FF2B5EF4-FFF2-40B4-BE49-F238E27FC236}">
                  <a16:creationId xmlns:a16="http://schemas.microsoft.com/office/drawing/2014/main" id="{6A2F18A8-4325-7A66-3420-E60D75B48AE8}"/>
                </a:ext>
              </a:extLst>
            </p:cNvPr>
            <p:cNvSpPr txBox="1"/>
            <p:nvPr/>
          </p:nvSpPr>
          <p:spPr>
            <a:xfrm>
              <a:off x="7235677" y="1721913"/>
              <a:ext cx="846610" cy="553998"/>
            </a:xfrm>
            <a:prstGeom prst="rect">
              <a:avLst/>
            </a:prstGeom>
            <a:noFill/>
          </p:spPr>
          <p:txBody>
            <a:bodyPr wrap="square" rtlCol="0">
              <a:spAutoFit/>
            </a:bodyPr>
            <a:lstStyle/>
            <a:p>
              <a:pPr algn="ctr"/>
              <a:r>
                <a:rPr lang="en-US" sz="1800" b="1" dirty="0"/>
                <a:t>10</a:t>
              </a:r>
              <a:r>
                <a:rPr lang="en-US" sz="1400" b="1" dirty="0"/>
                <a:t> </a:t>
              </a:r>
            </a:p>
            <a:p>
              <a:pPr algn="ctr"/>
              <a:r>
                <a:rPr lang="en-US" sz="1100" b="1" i="1" dirty="0"/>
                <a:t>years</a:t>
              </a:r>
            </a:p>
          </p:txBody>
        </p:sp>
        <p:sp>
          <p:nvSpPr>
            <p:cNvPr id="22" name="TextBox 21">
              <a:extLst>
                <a:ext uri="{FF2B5EF4-FFF2-40B4-BE49-F238E27FC236}">
                  <a16:creationId xmlns:a16="http://schemas.microsoft.com/office/drawing/2014/main" id="{037D93D4-3333-5749-7748-ABA01BC71548}"/>
                </a:ext>
              </a:extLst>
            </p:cNvPr>
            <p:cNvSpPr txBox="1"/>
            <p:nvPr/>
          </p:nvSpPr>
          <p:spPr>
            <a:xfrm>
              <a:off x="7975475" y="1733002"/>
              <a:ext cx="846610" cy="553998"/>
            </a:xfrm>
            <a:prstGeom prst="rect">
              <a:avLst/>
            </a:prstGeom>
            <a:noFill/>
          </p:spPr>
          <p:txBody>
            <a:bodyPr wrap="square" rtlCol="0">
              <a:spAutoFit/>
            </a:bodyPr>
            <a:lstStyle/>
            <a:p>
              <a:pPr algn="ctr"/>
              <a:r>
                <a:rPr lang="en-US" sz="1800" b="1" dirty="0"/>
                <a:t>15</a:t>
              </a:r>
              <a:r>
                <a:rPr lang="en-US" sz="1400" b="1" dirty="0"/>
                <a:t> </a:t>
              </a:r>
            </a:p>
            <a:p>
              <a:pPr algn="ctr"/>
              <a:r>
                <a:rPr lang="en-US" sz="1100" b="1" i="1" dirty="0"/>
                <a:t>years</a:t>
              </a:r>
            </a:p>
          </p:txBody>
        </p:sp>
        <p:sp>
          <p:nvSpPr>
            <p:cNvPr id="23" name="TextBox 22">
              <a:extLst>
                <a:ext uri="{FF2B5EF4-FFF2-40B4-BE49-F238E27FC236}">
                  <a16:creationId xmlns:a16="http://schemas.microsoft.com/office/drawing/2014/main" id="{8443F6CD-B275-3040-2775-2F66D1187B63}"/>
                </a:ext>
              </a:extLst>
            </p:cNvPr>
            <p:cNvSpPr txBox="1"/>
            <p:nvPr/>
          </p:nvSpPr>
          <p:spPr>
            <a:xfrm>
              <a:off x="8768559" y="1722836"/>
              <a:ext cx="846610" cy="553998"/>
            </a:xfrm>
            <a:prstGeom prst="rect">
              <a:avLst/>
            </a:prstGeom>
            <a:noFill/>
          </p:spPr>
          <p:txBody>
            <a:bodyPr wrap="square" rtlCol="0">
              <a:spAutoFit/>
            </a:bodyPr>
            <a:lstStyle/>
            <a:p>
              <a:pPr algn="ctr"/>
              <a:r>
                <a:rPr lang="en-US" sz="1800" b="1" dirty="0"/>
                <a:t>20</a:t>
              </a:r>
              <a:r>
                <a:rPr lang="en-US" sz="1400" b="1" dirty="0"/>
                <a:t> </a:t>
              </a:r>
            </a:p>
            <a:p>
              <a:pPr algn="ctr"/>
              <a:r>
                <a:rPr lang="en-US" sz="1100" b="1" i="1" dirty="0"/>
                <a:t>years</a:t>
              </a:r>
            </a:p>
          </p:txBody>
        </p:sp>
      </p:grpSp>
      <p:sp>
        <p:nvSpPr>
          <p:cNvPr id="13" name="TextBox 12">
            <a:extLst>
              <a:ext uri="{FF2B5EF4-FFF2-40B4-BE49-F238E27FC236}">
                <a16:creationId xmlns:a16="http://schemas.microsoft.com/office/drawing/2014/main" id="{19C49279-FF2B-63C8-94F2-C3A5A7511C20}"/>
              </a:ext>
            </a:extLst>
          </p:cNvPr>
          <p:cNvSpPr txBox="1"/>
          <p:nvPr/>
        </p:nvSpPr>
        <p:spPr>
          <a:xfrm>
            <a:off x="6988998" y="58301"/>
            <a:ext cx="4505085" cy="615553"/>
          </a:xfrm>
          <a:prstGeom prst="rect">
            <a:avLst/>
          </a:prstGeom>
          <a:noFill/>
        </p:spPr>
        <p:txBody>
          <a:bodyPr wrap="square">
            <a:spAutoFit/>
          </a:bodyPr>
          <a:lstStyle/>
          <a:p>
            <a:pPr algn="ctr"/>
            <a:r>
              <a:rPr lang="en-US" sz="1800" b="1" dirty="0"/>
              <a:t>From Diagnosis to 20 Years Later: </a:t>
            </a:r>
          </a:p>
          <a:p>
            <a:pPr algn="ctr"/>
            <a:r>
              <a:rPr lang="en-US" sz="1600" i="1" dirty="0"/>
              <a:t>How Cancer Survival Rankings Evolve</a:t>
            </a:r>
            <a:endParaRPr lang="en-US" sz="1800" i="1" dirty="0"/>
          </a:p>
        </p:txBody>
      </p:sp>
      <p:sp>
        <p:nvSpPr>
          <p:cNvPr id="28" name="Isosceles Triangle 27">
            <a:extLst>
              <a:ext uri="{FF2B5EF4-FFF2-40B4-BE49-F238E27FC236}">
                <a16:creationId xmlns:a16="http://schemas.microsoft.com/office/drawing/2014/main" id="{2420D751-8B04-708C-60F0-63178B29C2CD}"/>
              </a:ext>
            </a:extLst>
          </p:cNvPr>
          <p:cNvSpPr/>
          <p:nvPr/>
        </p:nvSpPr>
        <p:spPr>
          <a:xfrm rot="5400000">
            <a:off x="11144824" y="564464"/>
            <a:ext cx="1082841" cy="882842"/>
          </a:xfrm>
          <a:prstGeom prst="triangle">
            <a:avLst/>
          </a:prstGeom>
          <a:solidFill>
            <a:schemeClr val="bg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9" name="Picture 4">
            <a:extLst>
              <a:ext uri="{FF2B5EF4-FFF2-40B4-BE49-F238E27FC236}">
                <a16:creationId xmlns:a16="http://schemas.microsoft.com/office/drawing/2014/main" id="{298A976B-ECB0-58F2-BCAC-115C63BDAC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500"/>
          <a:stretch>
            <a:fillRect/>
          </a:stretch>
        </p:blipFill>
        <p:spPr bwMode="auto">
          <a:xfrm>
            <a:off x="309089" y="2326676"/>
            <a:ext cx="3128212" cy="395493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396DD7CC-F5AE-2E37-C95D-1161E9EA661E}"/>
              </a:ext>
            </a:extLst>
          </p:cNvPr>
          <p:cNvSpPr/>
          <p:nvPr/>
        </p:nvSpPr>
        <p:spPr>
          <a:xfrm>
            <a:off x="284485" y="1301509"/>
            <a:ext cx="3907858" cy="9864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TextBox 33">
            <a:extLst>
              <a:ext uri="{FF2B5EF4-FFF2-40B4-BE49-F238E27FC236}">
                <a16:creationId xmlns:a16="http://schemas.microsoft.com/office/drawing/2014/main" id="{2CA93A4A-1F60-02E7-8F77-6CB903F69CEB}"/>
              </a:ext>
            </a:extLst>
          </p:cNvPr>
          <p:cNvSpPr txBox="1"/>
          <p:nvPr/>
        </p:nvSpPr>
        <p:spPr>
          <a:xfrm>
            <a:off x="309089" y="1337562"/>
            <a:ext cx="3907858" cy="914353"/>
          </a:xfrm>
          <a:prstGeom prst="rect">
            <a:avLst/>
          </a:prstGeom>
          <a:noFill/>
        </p:spPr>
        <p:txBody>
          <a:bodyPr wrap="square" rtlCol="0">
            <a:spAutoFit/>
          </a:bodyPr>
          <a:lstStyle/>
          <a:p>
            <a:pPr algn="l">
              <a:lnSpc>
                <a:spcPct val="113000"/>
              </a:lnSpc>
              <a:spcAft>
                <a:spcPts val="600"/>
              </a:spcAft>
            </a:pPr>
            <a:r>
              <a:rPr lang="en-US" sz="1600" dirty="0"/>
              <a:t>Let’s consider a re-design of this table by t</a:t>
            </a:r>
            <a:r>
              <a:rPr lang="en-US" sz="1600" b="1" dirty="0"/>
              <a:t>ransforming the data </a:t>
            </a:r>
            <a:r>
              <a:rPr lang="en-US" sz="1600" dirty="0"/>
              <a:t>and </a:t>
            </a:r>
            <a:r>
              <a:rPr lang="en-US" sz="1600" b="1" dirty="0"/>
              <a:t>considering different chart types.</a:t>
            </a:r>
          </a:p>
        </p:txBody>
      </p:sp>
      <p:sp>
        <p:nvSpPr>
          <p:cNvPr id="3" name="TextBox 2">
            <a:extLst>
              <a:ext uri="{FF2B5EF4-FFF2-40B4-BE49-F238E27FC236}">
                <a16:creationId xmlns:a16="http://schemas.microsoft.com/office/drawing/2014/main" id="{BE978DFA-643D-B2EA-9C94-A82FCF4D2046}"/>
              </a:ext>
            </a:extLst>
          </p:cNvPr>
          <p:cNvSpPr txBox="1"/>
          <p:nvPr/>
        </p:nvSpPr>
        <p:spPr>
          <a:xfrm>
            <a:off x="477432" y="6235195"/>
            <a:ext cx="3972016" cy="338554"/>
          </a:xfrm>
          <a:prstGeom prst="rect">
            <a:avLst/>
          </a:prstGeom>
          <a:noFill/>
        </p:spPr>
        <p:txBody>
          <a:bodyPr wrap="square" rtlCol="0">
            <a:spAutoFit/>
          </a:bodyPr>
          <a:lstStyle/>
          <a:p>
            <a:r>
              <a:rPr lang="en-US" sz="800" b="1" dirty="0"/>
              <a:t>Source: </a:t>
            </a:r>
            <a:r>
              <a:rPr lang="en-US" sz="800" dirty="0"/>
              <a:t>Brenner, H. (2002). Long-term survival rates of cancer patients achieved by the end of the 20th century: a period analysis. The Lancet, 360, pp. 1131-1135​.</a:t>
            </a:r>
            <a:endParaRPr lang="en-US" sz="1050" dirty="0"/>
          </a:p>
        </p:txBody>
      </p:sp>
    </p:spTree>
    <p:extLst>
      <p:ext uri="{BB962C8B-B14F-4D97-AF65-F5344CB8AC3E}">
        <p14:creationId xmlns:p14="http://schemas.microsoft.com/office/powerpoint/2010/main" val="11990126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F0D13-93FC-7580-1349-C567A6F93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7AEA2-B887-2861-1F5A-3F26BA4FB978}"/>
              </a:ext>
            </a:extLst>
          </p:cNvPr>
          <p:cNvSpPr>
            <a:spLocks noGrp="1"/>
          </p:cNvSpPr>
          <p:nvPr>
            <p:ph type="title"/>
          </p:nvPr>
        </p:nvSpPr>
        <p:spPr/>
        <p:txBody>
          <a:bodyPr/>
          <a:lstStyle/>
          <a:p>
            <a:r>
              <a:rPr lang="en-US" dirty="0"/>
              <a:t>Present One Big Idea at a Time</a:t>
            </a:r>
          </a:p>
        </p:txBody>
      </p:sp>
      <p:sp>
        <p:nvSpPr>
          <p:cNvPr id="5" name="Slide Number Placeholder 4">
            <a:extLst>
              <a:ext uri="{FF2B5EF4-FFF2-40B4-BE49-F238E27FC236}">
                <a16:creationId xmlns:a16="http://schemas.microsoft.com/office/drawing/2014/main" id="{A75E47D0-58E6-D949-5DF4-DC9AE348ED03}"/>
              </a:ext>
            </a:extLst>
          </p:cNvPr>
          <p:cNvSpPr>
            <a:spLocks noGrp="1"/>
          </p:cNvSpPr>
          <p:nvPr>
            <p:ph type="sldNum" sz="quarter" idx="12"/>
          </p:nvPr>
        </p:nvSpPr>
        <p:spPr/>
        <p:txBody>
          <a:bodyPr/>
          <a:lstStyle/>
          <a:p>
            <a:fld id="{0D558541-60C9-42A2-8392-FF12533A6B7A}" type="slidenum">
              <a:rPr lang="en-US" smtClean="0"/>
              <a:pPr/>
              <a:t>109</a:t>
            </a:fld>
            <a:endParaRPr lang="en-US"/>
          </a:p>
        </p:txBody>
      </p:sp>
      <p:sp>
        <p:nvSpPr>
          <p:cNvPr id="11" name="TextBox 10">
            <a:extLst>
              <a:ext uri="{FF2B5EF4-FFF2-40B4-BE49-F238E27FC236}">
                <a16:creationId xmlns:a16="http://schemas.microsoft.com/office/drawing/2014/main" id="{5BE89324-8751-311D-CB38-27858BAB7F91}"/>
              </a:ext>
            </a:extLst>
          </p:cNvPr>
          <p:cNvSpPr txBox="1"/>
          <p:nvPr/>
        </p:nvSpPr>
        <p:spPr>
          <a:xfrm>
            <a:off x="410257" y="1415733"/>
            <a:ext cx="6376624" cy="4154727"/>
          </a:xfrm>
          <a:prstGeom prst="rect">
            <a:avLst/>
          </a:prstGeom>
          <a:noFill/>
        </p:spPr>
        <p:txBody>
          <a:bodyPr wrap="square">
            <a:spAutoFit/>
          </a:bodyPr>
          <a:lstStyle/>
          <a:p>
            <a:r>
              <a:rPr lang="en-US" sz="2400" b="1" dirty="0"/>
              <a:t>Focus on Insights:</a:t>
            </a:r>
          </a:p>
          <a:p>
            <a:pPr marL="342900" indent="-342900">
              <a:buFont typeface="Arial" panose="020B0604020202020204" pitchFamily="34" charset="0"/>
              <a:buChar char="•"/>
            </a:pPr>
            <a:r>
              <a:rPr lang="en-US" sz="2400" dirty="0"/>
              <a:t>Every visualization should answer one primary question or make one key point. </a:t>
            </a:r>
          </a:p>
          <a:p>
            <a:pPr marL="342900" indent="-342900">
              <a:buFont typeface="Arial" panose="020B0604020202020204" pitchFamily="34" charset="0"/>
              <a:buChar char="•"/>
            </a:pPr>
            <a:r>
              <a:rPr lang="en-US" dirty="0"/>
              <a:t>Your goal isn't to show all your data, it's to communicate insights that drive action.</a:t>
            </a:r>
          </a:p>
          <a:p>
            <a:endParaRPr lang="en-US" sz="2400" dirty="0"/>
          </a:p>
          <a:p>
            <a:r>
              <a:rPr lang="en-US" sz="2400" b="1" dirty="0"/>
              <a:t>Strategies include: </a:t>
            </a:r>
          </a:p>
          <a:p>
            <a:pPr marL="342900" indent="-342900">
              <a:buFont typeface="Arial" panose="020B0604020202020204" pitchFamily="34" charset="0"/>
              <a:buChar char="•"/>
            </a:pPr>
            <a:r>
              <a:rPr lang="en-US" sz="2400" b="1" dirty="0"/>
              <a:t>Use multiple simple charts</a:t>
            </a:r>
            <a:r>
              <a:rPr lang="en-US" sz="2400" dirty="0"/>
              <a:t> instead of one complex chart.</a:t>
            </a:r>
          </a:p>
          <a:p>
            <a:pPr marL="342900" indent="-342900">
              <a:buFont typeface="Arial" panose="020B0604020202020204" pitchFamily="34" charset="0"/>
              <a:buChar char="•"/>
            </a:pPr>
            <a:r>
              <a:rPr lang="en-US" sz="2400" b="1" dirty="0"/>
              <a:t>Gray out supporting data. </a:t>
            </a:r>
            <a:r>
              <a:rPr lang="en-US" sz="2400" dirty="0"/>
              <a:t>Keep context but don't let it compete for attention.</a:t>
            </a:r>
          </a:p>
        </p:txBody>
      </p:sp>
      <p:pic>
        <p:nvPicPr>
          <p:cNvPr id="13" name="Picture 2" descr="U.S., China and Russia are seen as top threats across multiple countries">
            <a:extLst>
              <a:ext uri="{FF2B5EF4-FFF2-40B4-BE49-F238E27FC236}">
                <a16:creationId xmlns:a16="http://schemas.microsoft.com/office/drawing/2014/main" id="{0F7F9425-9AB1-7EE0-B408-439A5BEFC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001" y="571500"/>
            <a:ext cx="4383347" cy="49989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936424-2E2E-72E6-972C-45E2314F4599}"/>
              </a:ext>
            </a:extLst>
          </p:cNvPr>
          <p:cNvSpPr txBox="1"/>
          <p:nvPr/>
        </p:nvSpPr>
        <p:spPr>
          <a:xfrm>
            <a:off x="7592291" y="5849326"/>
            <a:ext cx="4332632" cy="1008674"/>
          </a:xfrm>
          <a:prstGeom prst="rect">
            <a:avLst/>
          </a:prstGeom>
          <a:noFill/>
        </p:spPr>
        <p:txBody>
          <a:bodyPr wrap="square" rtlCol="0">
            <a:spAutoFit/>
          </a:bodyPr>
          <a:lstStyle/>
          <a:p>
            <a:pPr>
              <a:lnSpc>
                <a:spcPct val="113000"/>
              </a:lnSpc>
              <a:spcAft>
                <a:spcPts val="600"/>
              </a:spcAft>
            </a:pPr>
            <a:r>
              <a:rPr lang="en-US" sz="1100" dirty="0"/>
              <a:t>See: </a:t>
            </a:r>
            <a:r>
              <a:rPr lang="en-US" sz="1100" dirty="0">
                <a:hlinkClick r:id="rId4"/>
              </a:rPr>
              <a:t>https://www.pewresearch.org/global/2025/07/08/people-in-many-countries-consider-the-u-s-an-important-ally-others-see-it-as-a-top-threat/pg_2025-07-08_allies-threats_0_03/</a:t>
            </a:r>
            <a:endParaRPr lang="en-US" sz="1100" dirty="0"/>
          </a:p>
          <a:p>
            <a:pPr algn="l">
              <a:lnSpc>
                <a:spcPct val="113000"/>
              </a:lnSpc>
              <a:spcAft>
                <a:spcPts val="600"/>
              </a:spcAft>
            </a:pPr>
            <a:endParaRPr lang="en-US" sz="1600" dirty="0"/>
          </a:p>
        </p:txBody>
      </p:sp>
    </p:spTree>
    <p:extLst>
      <p:ext uri="{BB962C8B-B14F-4D97-AF65-F5344CB8AC3E}">
        <p14:creationId xmlns:p14="http://schemas.microsoft.com/office/powerpoint/2010/main" val="346819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5E78-1501-6454-EC10-104898C4FE26}"/>
              </a:ext>
            </a:extLst>
          </p:cNvPr>
          <p:cNvSpPr>
            <a:spLocks noGrp="1"/>
          </p:cNvSpPr>
          <p:nvPr>
            <p:ph type="title"/>
          </p:nvPr>
        </p:nvSpPr>
        <p:spPr>
          <a:xfrm>
            <a:off x="372188" y="0"/>
            <a:ext cx="7708392" cy="1143000"/>
          </a:xfrm>
        </p:spPr>
        <p:txBody>
          <a:bodyPr anchor="b">
            <a:normAutofit/>
          </a:bodyPr>
          <a:lstStyle/>
          <a:p>
            <a:r>
              <a:rPr lang="en-US" dirty="0"/>
              <a:t>Matching Content to Audience</a:t>
            </a:r>
          </a:p>
        </p:txBody>
      </p:sp>
      <p:sp>
        <p:nvSpPr>
          <p:cNvPr id="77" name="Content Placeholder 2">
            <a:extLst>
              <a:ext uri="{FF2B5EF4-FFF2-40B4-BE49-F238E27FC236}">
                <a16:creationId xmlns:a16="http://schemas.microsoft.com/office/drawing/2014/main" id="{C99FEEAB-69CD-C1DA-0977-0A4914860533}"/>
              </a:ext>
            </a:extLst>
          </p:cNvPr>
          <p:cNvSpPr>
            <a:spLocks noGrp="1"/>
          </p:cNvSpPr>
          <p:nvPr>
            <p:ph idx="1"/>
          </p:nvPr>
        </p:nvSpPr>
        <p:spPr>
          <a:xfrm>
            <a:off x="372189" y="1310641"/>
            <a:ext cx="7306568" cy="5102860"/>
          </a:xfrm>
        </p:spPr>
        <p:txBody>
          <a:bodyPr>
            <a:normAutofit lnSpcReduction="10000"/>
          </a:bodyPr>
          <a:lstStyle/>
          <a:p>
            <a:pPr>
              <a:lnSpc>
                <a:spcPct val="100000"/>
              </a:lnSpc>
              <a:spcBef>
                <a:spcPts val="0"/>
              </a:spcBef>
              <a:spcAft>
                <a:spcPts val="0"/>
              </a:spcAft>
            </a:pPr>
            <a:r>
              <a:rPr lang="en-US" sz="2000" b="0" dirty="0"/>
              <a:t>A subject librarian was invited to present on scholarly publishing to 'NIH T32 students.' Perfect - she'd given this exact presentation to another T32 group just a few months earlier and it had gone well. She wasn’t well versed in NIH funding mechanisms, but she figured T32 was T32, so she packed up her slides and headed over.</a:t>
            </a:r>
          </a:p>
          <a:p>
            <a:pPr>
              <a:lnSpc>
                <a:spcPct val="100000"/>
              </a:lnSpc>
              <a:spcBef>
                <a:spcPts val="0"/>
              </a:spcBef>
              <a:spcAft>
                <a:spcPts val="0"/>
              </a:spcAft>
            </a:pPr>
            <a:endParaRPr lang="en-US" sz="900" b="0" dirty="0"/>
          </a:p>
          <a:p>
            <a:pPr>
              <a:lnSpc>
                <a:spcPct val="100000"/>
              </a:lnSpc>
              <a:spcBef>
                <a:spcPts val="0"/>
              </a:spcBef>
              <a:spcAft>
                <a:spcPts val="0"/>
              </a:spcAft>
            </a:pPr>
            <a:r>
              <a:rPr lang="en-US" sz="2000" b="0" dirty="0"/>
              <a:t>What she didn't realize was that her previous audience had been post-doctoral fellows - seasoned researchers with publications under their belts. This group? First-year PhD students who'd barely started their programs.</a:t>
            </a:r>
          </a:p>
          <a:p>
            <a:pPr>
              <a:lnSpc>
                <a:spcPct val="100000"/>
              </a:lnSpc>
              <a:spcBef>
                <a:spcPts val="0"/>
              </a:spcBef>
              <a:spcAft>
                <a:spcPts val="0"/>
              </a:spcAft>
            </a:pPr>
            <a:endParaRPr lang="en-US" sz="900" b="0" dirty="0"/>
          </a:p>
          <a:p>
            <a:pPr>
              <a:lnSpc>
                <a:spcPct val="100000"/>
              </a:lnSpc>
              <a:spcBef>
                <a:spcPts val="0"/>
              </a:spcBef>
              <a:spcAft>
                <a:spcPts val="0"/>
              </a:spcAft>
            </a:pPr>
            <a:r>
              <a:rPr lang="en-US" sz="2000" b="0" dirty="0"/>
              <a:t>As she waited for everyone to arrive, she chatted with a few people already there: 'So, how many of you are currently working on manuscript submissions? Who's dealing with reviewer comments right now?' She looked out expectantly at engaged faces.</a:t>
            </a:r>
          </a:p>
          <a:p>
            <a:pPr>
              <a:lnSpc>
                <a:spcPct val="100000"/>
              </a:lnSpc>
              <a:spcBef>
                <a:spcPts val="0"/>
              </a:spcBef>
              <a:spcAft>
                <a:spcPts val="0"/>
              </a:spcAft>
            </a:pPr>
            <a:endParaRPr lang="en-US" sz="1000" b="0" dirty="0"/>
          </a:p>
          <a:p>
            <a:pPr>
              <a:lnSpc>
                <a:spcPct val="100000"/>
              </a:lnSpc>
              <a:spcBef>
                <a:spcPts val="0"/>
              </a:spcBef>
              <a:spcAft>
                <a:spcPts val="0"/>
              </a:spcAft>
            </a:pPr>
            <a:r>
              <a:rPr lang="en-US" sz="2000" b="0" dirty="0"/>
              <a:t>Instead, she got blank stares. Uncomfortable silence.</a:t>
            </a:r>
          </a:p>
        </p:txBody>
      </p:sp>
      <p:pic>
        <p:nvPicPr>
          <p:cNvPr id="75" name="Picture 74" descr="Teacher smiling and writing on whiteboard">
            <a:extLst>
              <a:ext uri="{FF2B5EF4-FFF2-40B4-BE49-F238E27FC236}">
                <a16:creationId xmlns:a16="http://schemas.microsoft.com/office/drawing/2014/main" id="{6AC41D11-5230-8ED5-755C-B9F36562D5A1}"/>
              </a:ext>
            </a:extLst>
          </p:cNvPr>
          <p:cNvPicPr>
            <a:picLocks noChangeAspect="1"/>
          </p:cNvPicPr>
          <p:nvPr/>
        </p:nvPicPr>
        <p:blipFill>
          <a:blip r:embed="rId3"/>
          <a:srcRect l="25418" r="32670"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DA0D890D-B1DE-4AC6-71E8-919C38364777}"/>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11</a:t>
            </a:fld>
            <a:endParaRPr lang="en-US"/>
          </a:p>
        </p:txBody>
      </p:sp>
    </p:spTree>
    <p:extLst>
      <p:ext uri="{BB962C8B-B14F-4D97-AF65-F5344CB8AC3E}">
        <p14:creationId xmlns:p14="http://schemas.microsoft.com/office/powerpoint/2010/main" val="11445392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48844-4931-6E50-9F20-900FAAFDE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65948-7912-AEB5-2FFD-8137CD14ED93}"/>
              </a:ext>
            </a:extLst>
          </p:cNvPr>
          <p:cNvSpPr>
            <a:spLocks noGrp="1"/>
          </p:cNvSpPr>
          <p:nvPr>
            <p:ph type="title"/>
          </p:nvPr>
        </p:nvSpPr>
        <p:spPr/>
        <p:txBody>
          <a:bodyPr/>
          <a:lstStyle/>
          <a:p>
            <a:r>
              <a:rPr lang="en-US" dirty="0"/>
              <a:t>Infographic Re-Design</a:t>
            </a:r>
          </a:p>
        </p:txBody>
      </p:sp>
      <p:sp>
        <p:nvSpPr>
          <p:cNvPr id="5" name="Slide Number Placeholder 4">
            <a:extLst>
              <a:ext uri="{FF2B5EF4-FFF2-40B4-BE49-F238E27FC236}">
                <a16:creationId xmlns:a16="http://schemas.microsoft.com/office/drawing/2014/main" id="{2087F073-4C01-1A0D-19D5-AAA07DFB025E}"/>
              </a:ext>
            </a:extLst>
          </p:cNvPr>
          <p:cNvSpPr>
            <a:spLocks noGrp="1"/>
          </p:cNvSpPr>
          <p:nvPr>
            <p:ph type="sldNum" sz="quarter" idx="12"/>
          </p:nvPr>
        </p:nvSpPr>
        <p:spPr/>
        <p:txBody>
          <a:bodyPr/>
          <a:lstStyle/>
          <a:p>
            <a:fld id="{0D558541-60C9-42A2-8392-FF12533A6B7A}" type="slidenum">
              <a:rPr lang="en-US" smtClean="0"/>
              <a:pPr/>
              <a:t>110</a:t>
            </a:fld>
            <a:endParaRPr lang="en-US"/>
          </a:p>
        </p:txBody>
      </p:sp>
      <p:pic>
        <p:nvPicPr>
          <p:cNvPr id="13" name="Picture 2" descr="U.S., China and Russia are seen as top threats across multiple countries">
            <a:extLst>
              <a:ext uri="{FF2B5EF4-FFF2-40B4-BE49-F238E27FC236}">
                <a16:creationId xmlns:a16="http://schemas.microsoft.com/office/drawing/2014/main" id="{F546824E-A142-D4E2-0DD2-5CE2DA58D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001" y="571500"/>
            <a:ext cx="4383347" cy="49989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324C955-4B2C-67F2-C93E-FE1D81852497}"/>
              </a:ext>
            </a:extLst>
          </p:cNvPr>
          <p:cNvSpPr txBox="1"/>
          <p:nvPr/>
        </p:nvSpPr>
        <p:spPr>
          <a:xfrm>
            <a:off x="7592291" y="5849326"/>
            <a:ext cx="4332632" cy="1008674"/>
          </a:xfrm>
          <a:prstGeom prst="rect">
            <a:avLst/>
          </a:prstGeom>
          <a:noFill/>
        </p:spPr>
        <p:txBody>
          <a:bodyPr wrap="square" rtlCol="0">
            <a:spAutoFit/>
          </a:bodyPr>
          <a:lstStyle/>
          <a:p>
            <a:pPr>
              <a:lnSpc>
                <a:spcPct val="113000"/>
              </a:lnSpc>
              <a:spcAft>
                <a:spcPts val="600"/>
              </a:spcAft>
            </a:pPr>
            <a:r>
              <a:rPr lang="en-US" sz="1100" dirty="0"/>
              <a:t>See: </a:t>
            </a:r>
            <a:r>
              <a:rPr lang="en-US" sz="1100" dirty="0">
                <a:hlinkClick r:id="rId4"/>
              </a:rPr>
              <a:t>https://www.pewresearch.org/global/2025/07/08/people-in-many-countries-consider-the-u-s-an-important-ally-others-see-it-as-a-top-threat/pg_2025-07-08_allies-threats_0_03/</a:t>
            </a:r>
            <a:endParaRPr lang="en-US" sz="1100" dirty="0"/>
          </a:p>
          <a:p>
            <a:pPr algn="l">
              <a:lnSpc>
                <a:spcPct val="113000"/>
              </a:lnSpc>
              <a:spcAft>
                <a:spcPts val="600"/>
              </a:spcAft>
            </a:pPr>
            <a:endParaRPr lang="en-US" sz="1600" dirty="0"/>
          </a:p>
        </p:txBody>
      </p:sp>
      <p:sp>
        <p:nvSpPr>
          <p:cNvPr id="3" name="Rectangle 2">
            <a:extLst>
              <a:ext uri="{FF2B5EF4-FFF2-40B4-BE49-F238E27FC236}">
                <a16:creationId xmlns:a16="http://schemas.microsoft.com/office/drawing/2014/main" id="{1562DEEC-F9F0-10E2-6B1C-B1FA3D53BDE6}"/>
              </a:ext>
            </a:extLst>
          </p:cNvPr>
          <p:cNvSpPr/>
          <p:nvPr/>
        </p:nvSpPr>
        <p:spPr>
          <a:xfrm>
            <a:off x="284485" y="1301509"/>
            <a:ext cx="3860796" cy="75371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FD10524F-2522-92B5-7CCC-9C0E9D225F86}"/>
              </a:ext>
            </a:extLst>
          </p:cNvPr>
          <p:cNvSpPr txBox="1"/>
          <p:nvPr/>
        </p:nvSpPr>
        <p:spPr>
          <a:xfrm>
            <a:off x="309089" y="1337562"/>
            <a:ext cx="3836191" cy="636136"/>
          </a:xfrm>
          <a:prstGeom prst="rect">
            <a:avLst/>
          </a:prstGeom>
          <a:noFill/>
        </p:spPr>
        <p:txBody>
          <a:bodyPr wrap="square" rtlCol="0">
            <a:spAutoFit/>
          </a:bodyPr>
          <a:lstStyle/>
          <a:p>
            <a:pPr algn="l">
              <a:lnSpc>
                <a:spcPct val="113000"/>
              </a:lnSpc>
              <a:spcAft>
                <a:spcPts val="600"/>
              </a:spcAft>
            </a:pPr>
            <a:r>
              <a:rPr lang="en-US" sz="1600" dirty="0"/>
              <a:t>Let’s consider a re-design of this chart by trying to present </a:t>
            </a:r>
            <a:r>
              <a:rPr lang="en-US" sz="1600" b="1" dirty="0"/>
              <a:t>one big idea at a time.</a:t>
            </a:r>
          </a:p>
        </p:txBody>
      </p:sp>
    </p:spTree>
    <p:extLst>
      <p:ext uri="{BB962C8B-B14F-4D97-AF65-F5344CB8AC3E}">
        <p14:creationId xmlns:p14="http://schemas.microsoft.com/office/powerpoint/2010/main" val="24380514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5C48-5EAB-CD86-C7C4-54996AA0E70E}"/>
              </a:ext>
            </a:extLst>
          </p:cNvPr>
          <p:cNvSpPr>
            <a:spLocks noGrp="1"/>
          </p:cNvSpPr>
          <p:nvPr>
            <p:ph type="title"/>
          </p:nvPr>
        </p:nvSpPr>
        <p:spPr/>
        <p:txBody>
          <a:bodyPr/>
          <a:lstStyle/>
          <a:p>
            <a:r>
              <a:rPr lang="en-US" dirty="0"/>
              <a:t>Better Graphs Tell Clearer Stories</a:t>
            </a:r>
          </a:p>
        </p:txBody>
      </p:sp>
      <p:sp>
        <p:nvSpPr>
          <p:cNvPr id="5" name="Slide Number Placeholder 4">
            <a:extLst>
              <a:ext uri="{FF2B5EF4-FFF2-40B4-BE49-F238E27FC236}">
                <a16:creationId xmlns:a16="http://schemas.microsoft.com/office/drawing/2014/main" id="{C6F51510-F0C3-0873-1E9D-99A8A90204DE}"/>
              </a:ext>
            </a:extLst>
          </p:cNvPr>
          <p:cNvSpPr>
            <a:spLocks noGrp="1"/>
          </p:cNvSpPr>
          <p:nvPr>
            <p:ph type="sldNum" sz="quarter" idx="12"/>
          </p:nvPr>
        </p:nvSpPr>
        <p:spPr/>
        <p:txBody>
          <a:bodyPr/>
          <a:lstStyle/>
          <a:p>
            <a:fld id="{0D558541-60C9-42A2-8392-FF12533A6B7A}" type="slidenum">
              <a:rPr lang="en-US" smtClean="0"/>
              <a:pPr/>
              <a:t>111</a:t>
            </a:fld>
            <a:endParaRPr lang="en-US"/>
          </a:p>
        </p:txBody>
      </p:sp>
      <p:pic>
        <p:nvPicPr>
          <p:cNvPr id="10" name="Picture 9" descr="A graph with different colored lines&#10;&#10;AI-generated content may be incorrect.">
            <a:extLst>
              <a:ext uri="{FF2B5EF4-FFF2-40B4-BE49-F238E27FC236}">
                <a16:creationId xmlns:a16="http://schemas.microsoft.com/office/drawing/2014/main" id="{DA825FCB-9FE1-CB7C-9DD3-91773B30070F}"/>
              </a:ext>
            </a:extLst>
          </p:cNvPr>
          <p:cNvPicPr>
            <a:picLocks noChangeAspect="1"/>
          </p:cNvPicPr>
          <p:nvPr/>
        </p:nvPicPr>
        <p:blipFill>
          <a:blip r:embed="rId3"/>
          <a:stretch>
            <a:fillRect/>
          </a:stretch>
        </p:blipFill>
        <p:spPr>
          <a:xfrm>
            <a:off x="6446701" y="1874142"/>
            <a:ext cx="5148793" cy="3364632"/>
          </a:xfrm>
          <a:prstGeom prst="rect">
            <a:avLst/>
          </a:prstGeom>
        </p:spPr>
      </p:pic>
      <p:pic>
        <p:nvPicPr>
          <p:cNvPr id="12" name="Picture 11" descr="A graph with different colored bars&#10;&#10;AI-generated content may be incorrect.">
            <a:extLst>
              <a:ext uri="{FF2B5EF4-FFF2-40B4-BE49-F238E27FC236}">
                <a16:creationId xmlns:a16="http://schemas.microsoft.com/office/drawing/2014/main" id="{CE4210B4-E7D6-9663-A5E3-2025B5E55E7F}"/>
              </a:ext>
            </a:extLst>
          </p:cNvPr>
          <p:cNvPicPr>
            <a:picLocks noChangeAspect="1"/>
          </p:cNvPicPr>
          <p:nvPr/>
        </p:nvPicPr>
        <p:blipFill>
          <a:blip r:embed="rId4"/>
          <a:stretch>
            <a:fillRect/>
          </a:stretch>
        </p:blipFill>
        <p:spPr>
          <a:xfrm>
            <a:off x="630968" y="1619226"/>
            <a:ext cx="4325229" cy="3619548"/>
          </a:xfrm>
          <a:prstGeom prst="rect">
            <a:avLst/>
          </a:prstGeom>
        </p:spPr>
      </p:pic>
      <p:pic>
        <p:nvPicPr>
          <p:cNvPr id="14" name="Picture 13" descr="A close-up of a sign&#10;&#10;AI-generated content may be incorrect.">
            <a:extLst>
              <a:ext uri="{FF2B5EF4-FFF2-40B4-BE49-F238E27FC236}">
                <a16:creationId xmlns:a16="http://schemas.microsoft.com/office/drawing/2014/main" id="{1AC25594-D2D8-19EA-A0E2-17E64F9EAF6F}"/>
              </a:ext>
            </a:extLst>
          </p:cNvPr>
          <p:cNvPicPr>
            <a:picLocks noChangeAspect="1"/>
          </p:cNvPicPr>
          <p:nvPr/>
        </p:nvPicPr>
        <p:blipFill>
          <a:blip r:embed="rId5"/>
          <a:stretch>
            <a:fillRect/>
          </a:stretch>
        </p:blipFill>
        <p:spPr>
          <a:xfrm>
            <a:off x="10369954" y="1226499"/>
            <a:ext cx="1057598" cy="605574"/>
          </a:xfrm>
          <a:prstGeom prst="rect">
            <a:avLst/>
          </a:prstGeom>
        </p:spPr>
      </p:pic>
      <p:sp>
        <p:nvSpPr>
          <p:cNvPr id="17" name="TextBox 16">
            <a:extLst>
              <a:ext uri="{FF2B5EF4-FFF2-40B4-BE49-F238E27FC236}">
                <a16:creationId xmlns:a16="http://schemas.microsoft.com/office/drawing/2014/main" id="{D1E1D95E-2181-88EF-E928-D13CB3E0700A}"/>
              </a:ext>
            </a:extLst>
          </p:cNvPr>
          <p:cNvSpPr txBox="1"/>
          <p:nvPr/>
        </p:nvSpPr>
        <p:spPr>
          <a:xfrm>
            <a:off x="6579664" y="5524449"/>
            <a:ext cx="5015830" cy="636136"/>
          </a:xfrm>
          <a:prstGeom prst="rect">
            <a:avLst/>
          </a:prstGeom>
          <a:noFill/>
        </p:spPr>
        <p:txBody>
          <a:bodyPr wrap="square" rtlCol="0">
            <a:spAutoFit/>
          </a:bodyPr>
          <a:lstStyle/>
          <a:p>
            <a:pPr>
              <a:lnSpc>
                <a:spcPct val="113000"/>
              </a:lnSpc>
              <a:spcAft>
                <a:spcPts val="600"/>
              </a:spcAft>
            </a:pPr>
            <a:r>
              <a:rPr lang="en-US" sz="1600" b="1" dirty="0"/>
              <a:t>Overwhelmed the message</a:t>
            </a:r>
            <a:r>
              <a:rPr lang="en-US" sz="1600" dirty="0"/>
              <a:t> – The visual flow distracted from the core idea rather than reinforcing it.</a:t>
            </a:r>
          </a:p>
        </p:txBody>
      </p:sp>
      <p:sp>
        <p:nvSpPr>
          <p:cNvPr id="19" name="TextBox 18">
            <a:extLst>
              <a:ext uri="{FF2B5EF4-FFF2-40B4-BE49-F238E27FC236}">
                <a16:creationId xmlns:a16="http://schemas.microsoft.com/office/drawing/2014/main" id="{44FF5C4E-14A0-9061-06F1-0188AE477AB8}"/>
              </a:ext>
            </a:extLst>
          </p:cNvPr>
          <p:cNvSpPr txBox="1"/>
          <p:nvPr/>
        </p:nvSpPr>
        <p:spPr>
          <a:xfrm>
            <a:off x="630968" y="5571996"/>
            <a:ext cx="5398731" cy="830997"/>
          </a:xfrm>
          <a:prstGeom prst="rect">
            <a:avLst/>
          </a:prstGeom>
          <a:noFill/>
        </p:spPr>
        <p:txBody>
          <a:bodyPr wrap="square">
            <a:spAutoFit/>
          </a:bodyPr>
          <a:lstStyle/>
          <a:p>
            <a:r>
              <a:rPr lang="en-US" sz="1600" b="1" dirty="0"/>
              <a:t>Too much visual noise</a:t>
            </a:r>
            <a:r>
              <a:rPr lang="en-US" sz="1600" dirty="0"/>
              <a:t> – The repetition of bars across each country diluted the story rather than focusing attention on the most important insight</a:t>
            </a:r>
          </a:p>
        </p:txBody>
      </p:sp>
      <p:sp>
        <p:nvSpPr>
          <p:cNvPr id="21" name="TextBox 20">
            <a:extLst>
              <a:ext uri="{FF2B5EF4-FFF2-40B4-BE49-F238E27FC236}">
                <a16:creationId xmlns:a16="http://schemas.microsoft.com/office/drawing/2014/main" id="{BFA0D7A2-9C65-F36E-3717-5A82D7C4C491}"/>
              </a:ext>
            </a:extLst>
          </p:cNvPr>
          <p:cNvSpPr txBox="1"/>
          <p:nvPr/>
        </p:nvSpPr>
        <p:spPr>
          <a:xfrm>
            <a:off x="6559067" y="1196447"/>
            <a:ext cx="3327805" cy="369332"/>
          </a:xfrm>
          <a:prstGeom prst="rect">
            <a:avLst/>
          </a:prstGeom>
          <a:noFill/>
        </p:spPr>
        <p:txBody>
          <a:bodyPr wrap="square">
            <a:spAutoFit/>
          </a:bodyPr>
          <a:lstStyle/>
          <a:p>
            <a:r>
              <a:rPr lang="en-US" sz="1800" b="1" dirty="0"/>
              <a:t>100% Stacked Area Chart</a:t>
            </a:r>
            <a:endParaRPr lang="en-US" sz="1800" dirty="0"/>
          </a:p>
        </p:txBody>
      </p:sp>
      <p:sp>
        <p:nvSpPr>
          <p:cNvPr id="22" name="TextBox 21">
            <a:extLst>
              <a:ext uri="{FF2B5EF4-FFF2-40B4-BE49-F238E27FC236}">
                <a16:creationId xmlns:a16="http://schemas.microsoft.com/office/drawing/2014/main" id="{858CE930-8C8B-000C-E6D0-82C893CDCAE1}"/>
              </a:ext>
            </a:extLst>
          </p:cNvPr>
          <p:cNvSpPr txBox="1"/>
          <p:nvPr/>
        </p:nvSpPr>
        <p:spPr>
          <a:xfrm>
            <a:off x="463341" y="1143000"/>
            <a:ext cx="3327805" cy="369332"/>
          </a:xfrm>
          <a:prstGeom prst="rect">
            <a:avLst/>
          </a:prstGeom>
          <a:noFill/>
        </p:spPr>
        <p:txBody>
          <a:bodyPr wrap="square">
            <a:spAutoFit/>
          </a:bodyPr>
          <a:lstStyle/>
          <a:p>
            <a:r>
              <a:rPr lang="en-US" sz="1800" b="1" dirty="0"/>
              <a:t>Stacked Bar Chart</a:t>
            </a:r>
            <a:endParaRPr lang="en-US" sz="1800" dirty="0"/>
          </a:p>
        </p:txBody>
      </p:sp>
    </p:spTree>
    <p:extLst>
      <p:ext uri="{BB962C8B-B14F-4D97-AF65-F5344CB8AC3E}">
        <p14:creationId xmlns:p14="http://schemas.microsoft.com/office/powerpoint/2010/main" val="39312656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119BB88-E944-D3E4-5C9D-74457B23E08D}"/>
              </a:ext>
            </a:extLst>
          </p:cNvPr>
          <p:cNvPicPr>
            <a:picLocks noGrp="1" noChangeAspect="1"/>
          </p:cNvPicPr>
          <p:nvPr>
            <p:ph idx="1"/>
          </p:nvPr>
        </p:nvPicPr>
        <p:blipFill>
          <a:blip r:embed="rId3"/>
          <a:srcRect t="25685" b="61509"/>
          <a:stretch>
            <a:fillRect/>
          </a:stretch>
        </p:blipFill>
        <p:spPr>
          <a:xfrm>
            <a:off x="3072700" y="1775046"/>
            <a:ext cx="4562752" cy="573618"/>
          </a:xfrm>
        </p:spPr>
      </p:pic>
      <p:sp>
        <p:nvSpPr>
          <p:cNvPr id="5" name="Slide Number Placeholder 4">
            <a:extLst>
              <a:ext uri="{FF2B5EF4-FFF2-40B4-BE49-F238E27FC236}">
                <a16:creationId xmlns:a16="http://schemas.microsoft.com/office/drawing/2014/main" id="{5C22DD24-C448-EF73-A5F6-258CECCF00A5}"/>
              </a:ext>
            </a:extLst>
          </p:cNvPr>
          <p:cNvSpPr>
            <a:spLocks noGrp="1"/>
          </p:cNvSpPr>
          <p:nvPr>
            <p:ph type="sldNum" sz="quarter" idx="12"/>
          </p:nvPr>
        </p:nvSpPr>
        <p:spPr/>
        <p:txBody>
          <a:bodyPr/>
          <a:lstStyle/>
          <a:p>
            <a:fld id="{0D558541-60C9-42A2-8392-FF12533A6B7A}" type="slidenum">
              <a:rPr lang="en-US" smtClean="0"/>
              <a:pPr/>
              <a:t>112</a:t>
            </a:fld>
            <a:endParaRPr lang="en-US"/>
          </a:p>
        </p:txBody>
      </p:sp>
      <p:pic>
        <p:nvPicPr>
          <p:cNvPr id="7" name="Picture 6">
            <a:extLst>
              <a:ext uri="{FF2B5EF4-FFF2-40B4-BE49-F238E27FC236}">
                <a16:creationId xmlns:a16="http://schemas.microsoft.com/office/drawing/2014/main" id="{D4ADFFA8-60C2-F68E-572F-86F92CF39A29}"/>
              </a:ext>
            </a:extLst>
          </p:cNvPr>
          <p:cNvPicPr>
            <a:picLocks noChangeAspect="1"/>
          </p:cNvPicPr>
          <p:nvPr/>
        </p:nvPicPr>
        <p:blipFill>
          <a:blip r:embed="rId3"/>
          <a:srcRect b="77862"/>
          <a:stretch>
            <a:fillRect/>
          </a:stretch>
        </p:blipFill>
        <p:spPr>
          <a:xfrm>
            <a:off x="3068772" y="761090"/>
            <a:ext cx="4557155" cy="997037"/>
          </a:xfrm>
          <a:prstGeom prst="rect">
            <a:avLst/>
          </a:prstGeom>
        </p:spPr>
      </p:pic>
      <p:grpSp>
        <p:nvGrpSpPr>
          <p:cNvPr id="67" name="Group 66">
            <a:extLst>
              <a:ext uri="{FF2B5EF4-FFF2-40B4-BE49-F238E27FC236}">
                <a16:creationId xmlns:a16="http://schemas.microsoft.com/office/drawing/2014/main" id="{A6A823CE-6F6F-47F1-1B85-88747A29EF33}"/>
              </a:ext>
            </a:extLst>
          </p:cNvPr>
          <p:cNvGrpSpPr/>
          <p:nvPr/>
        </p:nvGrpSpPr>
        <p:grpSpPr>
          <a:xfrm>
            <a:off x="3068772" y="2851024"/>
            <a:ext cx="4752822" cy="2012857"/>
            <a:chOff x="7233529" y="1855325"/>
            <a:chExt cx="4752822" cy="2012857"/>
          </a:xfrm>
        </p:grpSpPr>
        <p:pic>
          <p:nvPicPr>
            <p:cNvPr id="16" name="Picture 15">
              <a:extLst>
                <a:ext uri="{FF2B5EF4-FFF2-40B4-BE49-F238E27FC236}">
                  <a16:creationId xmlns:a16="http://schemas.microsoft.com/office/drawing/2014/main" id="{5A8AA575-D14C-07B3-F97A-9C42FD2C47AA}"/>
                </a:ext>
              </a:extLst>
            </p:cNvPr>
            <p:cNvPicPr>
              <a:picLocks noChangeAspect="1"/>
            </p:cNvPicPr>
            <p:nvPr/>
          </p:nvPicPr>
          <p:blipFill>
            <a:blip r:embed="rId4"/>
            <a:stretch>
              <a:fillRect/>
            </a:stretch>
          </p:blipFill>
          <p:spPr>
            <a:xfrm>
              <a:off x="7515813" y="1855325"/>
              <a:ext cx="4264771" cy="228620"/>
            </a:xfrm>
            <a:prstGeom prst="rect">
              <a:avLst/>
            </a:prstGeom>
          </p:spPr>
        </p:pic>
        <p:pic>
          <p:nvPicPr>
            <p:cNvPr id="18" name="Picture 17">
              <a:extLst>
                <a:ext uri="{FF2B5EF4-FFF2-40B4-BE49-F238E27FC236}">
                  <a16:creationId xmlns:a16="http://schemas.microsoft.com/office/drawing/2014/main" id="{E48A1157-A8CA-DFBF-3D7A-AA755F503841}"/>
                </a:ext>
              </a:extLst>
            </p:cNvPr>
            <p:cNvPicPr>
              <a:picLocks noChangeAspect="1"/>
            </p:cNvPicPr>
            <p:nvPr/>
          </p:nvPicPr>
          <p:blipFill>
            <a:blip r:embed="rId5"/>
            <a:stretch>
              <a:fillRect/>
            </a:stretch>
          </p:blipFill>
          <p:spPr>
            <a:xfrm>
              <a:off x="7345360" y="2043034"/>
              <a:ext cx="4489809" cy="205758"/>
            </a:xfrm>
            <a:prstGeom prst="rect">
              <a:avLst/>
            </a:prstGeom>
          </p:spPr>
        </p:pic>
        <p:pic>
          <p:nvPicPr>
            <p:cNvPr id="20" name="Picture 19">
              <a:extLst>
                <a:ext uri="{FF2B5EF4-FFF2-40B4-BE49-F238E27FC236}">
                  <a16:creationId xmlns:a16="http://schemas.microsoft.com/office/drawing/2014/main" id="{C324A724-C6A9-8534-DB35-38A7955C4776}"/>
                </a:ext>
              </a:extLst>
            </p:cNvPr>
            <p:cNvPicPr>
              <a:picLocks noChangeAspect="1"/>
            </p:cNvPicPr>
            <p:nvPr/>
          </p:nvPicPr>
          <p:blipFill>
            <a:blip r:embed="rId6"/>
            <a:stretch>
              <a:fillRect/>
            </a:stretch>
          </p:blipFill>
          <p:spPr>
            <a:xfrm>
              <a:off x="7338016" y="2247324"/>
              <a:ext cx="4365570" cy="160034"/>
            </a:xfrm>
            <a:prstGeom prst="rect">
              <a:avLst/>
            </a:prstGeom>
          </p:spPr>
        </p:pic>
        <p:pic>
          <p:nvPicPr>
            <p:cNvPr id="22" name="Picture 21">
              <a:extLst>
                <a:ext uri="{FF2B5EF4-FFF2-40B4-BE49-F238E27FC236}">
                  <a16:creationId xmlns:a16="http://schemas.microsoft.com/office/drawing/2014/main" id="{83CCF58E-40AA-5268-3F86-E87F760BA045}"/>
                </a:ext>
              </a:extLst>
            </p:cNvPr>
            <p:cNvPicPr>
              <a:picLocks noChangeAspect="1"/>
            </p:cNvPicPr>
            <p:nvPr/>
          </p:nvPicPr>
          <p:blipFill>
            <a:blip r:embed="rId7"/>
            <a:stretch>
              <a:fillRect/>
            </a:stretch>
          </p:blipFill>
          <p:spPr>
            <a:xfrm>
              <a:off x="7240872" y="2391094"/>
              <a:ext cx="4539711" cy="205758"/>
            </a:xfrm>
            <a:prstGeom prst="rect">
              <a:avLst/>
            </a:prstGeom>
          </p:spPr>
        </p:pic>
        <p:pic>
          <p:nvPicPr>
            <p:cNvPr id="24" name="Picture 23">
              <a:extLst>
                <a:ext uri="{FF2B5EF4-FFF2-40B4-BE49-F238E27FC236}">
                  <a16:creationId xmlns:a16="http://schemas.microsoft.com/office/drawing/2014/main" id="{E759E58D-2611-1DD0-1ECA-9B739C9C9CEC}"/>
                </a:ext>
              </a:extLst>
            </p:cNvPr>
            <p:cNvPicPr>
              <a:picLocks noChangeAspect="1"/>
            </p:cNvPicPr>
            <p:nvPr/>
          </p:nvPicPr>
          <p:blipFill>
            <a:blip r:embed="rId8"/>
            <a:stretch>
              <a:fillRect/>
            </a:stretch>
          </p:blipFill>
          <p:spPr>
            <a:xfrm>
              <a:off x="7470409" y="2587684"/>
              <a:ext cx="4262555" cy="175275"/>
            </a:xfrm>
            <a:prstGeom prst="rect">
              <a:avLst/>
            </a:prstGeom>
          </p:spPr>
        </p:pic>
        <p:pic>
          <p:nvPicPr>
            <p:cNvPr id="26" name="Picture 25">
              <a:extLst>
                <a:ext uri="{FF2B5EF4-FFF2-40B4-BE49-F238E27FC236}">
                  <a16:creationId xmlns:a16="http://schemas.microsoft.com/office/drawing/2014/main" id="{57535CC4-9CE1-7A1B-16BD-6AF172248C7B}"/>
                </a:ext>
              </a:extLst>
            </p:cNvPr>
            <p:cNvPicPr>
              <a:picLocks noChangeAspect="1"/>
            </p:cNvPicPr>
            <p:nvPr/>
          </p:nvPicPr>
          <p:blipFill>
            <a:blip r:embed="rId9"/>
            <a:stretch>
              <a:fillRect/>
            </a:stretch>
          </p:blipFill>
          <p:spPr>
            <a:xfrm>
              <a:off x="7404882" y="2773804"/>
              <a:ext cx="4375701" cy="175275"/>
            </a:xfrm>
            <a:prstGeom prst="rect">
              <a:avLst/>
            </a:prstGeom>
          </p:spPr>
        </p:pic>
        <p:pic>
          <p:nvPicPr>
            <p:cNvPr id="28" name="Picture 27">
              <a:extLst>
                <a:ext uri="{FF2B5EF4-FFF2-40B4-BE49-F238E27FC236}">
                  <a16:creationId xmlns:a16="http://schemas.microsoft.com/office/drawing/2014/main" id="{368B0847-9A06-9151-081C-2797964577D8}"/>
                </a:ext>
              </a:extLst>
            </p:cNvPr>
            <p:cNvPicPr>
              <a:picLocks noChangeAspect="1"/>
            </p:cNvPicPr>
            <p:nvPr/>
          </p:nvPicPr>
          <p:blipFill>
            <a:blip r:embed="rId10"/>
            <a:stretch>
              <a:fillRect/>
            </a:stretch>
          </p:blipFill>
          <p:spPr>
            <a:xfrm>
              <a:off x="7382850" y="2924731"/>
              <a:ext cx="4603501" cy="190517"/>
            </a:xfrm>
            <a:prstGeom prst="rect">
              <a:avLst/>
            </a:prstGeom>
          </p:spPr>
        </p:pic>
        <p:pic>
          <p:nvPicPr>
            <p:cNvPr id="30" name="Picture 29">
              <a:extLst>
                <a:ext uri="{FF2B5EF4-FFF2-40B4-BE49-F238E27FC236}">
                  <a16:creationId xmlns:a16="http://schemas.microsoft.com/office/drawing/2014/main" id="{B02A357F-5966-8F29-4A16-0527193FC543}"/>
                </a:ext>
              </a:extLst>
            </p:cNvPr>
            <p:cNvPicPr>
              <a:picLocks noChangeAspect="1"/>
            </p:cNvPicPr>
            <p:nvPr/>
          </p:nvPicPr>
          <p:blipFill>
            <a:blip r:embed="rId11"/>
            <a:stretch>
              <a:fillRect/>
            </a:stretch>
          </p:blipFill>
          <p:spPr>
            <a:xfrm>
              <a:off x="7497773" y="3098973"/>
              <a:ext cx="4220502" cy="190517"/>
            </a:xfrm>
            <a:prstGeom prst="rect">
              <a:avLst/>
            </a:prstGeom>
          </p:spPr>
        </p:pic>
        <p:pic>
          <p:nvPicPr>
            <p:cNvPr id="32" name="Picture 31">
              <a:extLst>
                <a:ext uri="{FF2B5EF4-FFF2-40B4-BE49-F238E27FC236}">
                  <a16:creationId xmlns:a16="http://schemas.microsoft.com/office/drawing/2014/main" id="{269D1BBA-7AE2-28B9-EE6C-F3BC28A2BB23}"/>
                </a:ext>
              </a:extLst>
            </p:cNvPr>
            <p:cNvPicPr>
              <a:picLocks noChangeAspect="1"/>
            </p:cNvPicPr>
            <p:nvPr/>
          </p:nvPicPr>
          <p:blipFill>
            <a:blip r:embed="rId12"/>
            <a:stretch>
              <a:fillRect/>
            </a:stretch>
          </p:blipFill>
          <p:spPr>
            <a:xfrm>
              <a:off x="7233529" y="3293162"/>
              <a:ext cx="4573252" cy="205758"/>
            </a:xfrm>
            <a:prstGeom prst="rect">
              <a:avLst/>
            </a:prstGeom>
          </p:spPr>
        </p:pic>
        <p:pic>
          <p:nvPicPr>
            <p:cNvPr id="34" name="Picture 33">
              <a:extLst>
                <a:ext uri="{FF2B5EF4-FFF2-40B4-BE49-F238E27FC236}">
                  <a16:creationId xmlns:a16="http://schemas.microsoft.com/office/drawing/2014/main" id="{CB0FFE32-8CFB-11AF-10A4-81146137A739}"/>
                </a:ext>
              </a:extLst>
            </p:cNvPr>
            <p:cNvPicPr>
              <a:picLocks noChangeAspect="1"/>
            </p:cNvPicPr>
            <p:nvPr/>
          </p:nvPicPr>
          <p:blipFill>
            <a:blip r:embed="rId13"/>
            <a:stretch>
              <a:fillRect/>
            </a:stretch>
          </p:blipFill>
          <p:spPr>
            <a:xfrm>
              <a:off x="7308844" y="3479528"/>
              <a:ext cx="4471740" cy="388654"/>
            </a:xfrm>
            <a:prstGeom prst="rect">
              <a:avLst/>
            </a:prstGeom>
          </p:spPr>
        </p:pic>
      </p:grpSp>
      <p:sp>
        <p:nvSpPr>
          <p:cNvPr id="73" name="Rectangle 72">
            <a:extLst>
              <a:ext uri="{FF2B5EF4-FFF2-40B4-BE49-F238E27FC236}">
                <a16:creationId xmlns:a16="http://schemas.microsoft.com/office/drawing/2014/main" id="{F0C2CA13-BB68-BD46-99E0-BEE4C3530A94}"/>
              </a:ext>
            </a:extLst>
          </p:cNvPr>
          <p:cNvSpPr/>
          <p:nvPr/>
        </p:nvSpPr>
        <p:spPr>
          <a:xfrm>
            <a:off x="182123" y="-8260"/>
            <a:ext cx="2799844" cy="62931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1" name="Picture 10">
            <a:extLst>
              <a:ext uri="{FF2B5EF4-FFF2-40B4-BE49-F238E27FC236}">
                <a16:creationId xmlns:a16="http://schemas.microsoft.com/office/drawing/2014/main" id="{CE0B10ED-8D96-B315-08A3-59912CBDAACC}"/>
              </a:ext>
            </a:extLst>
          </p:cNvPr>
          <p:cNvPicPr>
            <a:picLocks noChangeAspect="1"/>
          </p:cNvPicPr>
          <p:nvPr/>
        </p:nvPicPr>
        <p:blipFill>
          <a:blip r:embed="rId14"/>
          <a:srcRect t="8403" b="8403"/>
          <a:stretch/>
        </p:blipFill>
        <p:spPr>
          <a:xfrm>
            <a:off x="7813048" y="969892"/>
            <a:ext cx="2039563" cy="1207684"/>
          </a:xfrm>
          <a:prstGeom prst="roundRect">
            <a:avLst>
              <a:gd name="adj" fmla="val 8594"/>
            </a:avLst>
          </a:prstGeom>
          <a:solidFill>
            <a:srgbClr val="FFFFFF">
              <a:shade val="85000"/>
            </a:srgbClr>
          </a:solidFill>
          <a:ln>
            <a:noFill/>
          </a:ln>
          <a:effectLst/>
        </p:spPr>
      </p:pic>
      <p:grpSp>
        <p:nvGrpSpPr>
          <p:cNvPr id="68" name="Group 67">
            <a:extLst>
              <a:ext uri="{FF2B5EF4-FFF2-40B4-BE49-F238E27FC236}">
                <a16:creationId xmlns:a16="http://schemas.microsoft.com/office/drawing/2014/main" id="{202F8928-8D85-29B3-0C1A-4A9BCED3ECE3}"/>
              </a:ext>
            </a:extLst>
          </p:cNvPr>
          <p:cNvGrpSpPr/>
          <p:nvPr/>
        </p:nvGrpSpPr>
        <p:grpSpPr>
          <a:xfrm>
            <a:off x="3099162" y="5507863"/>
            <a:ext cx="4409431" cy="455320"/>
            <a:chOff x="7312515" y="4074989"/>
            <a:chExt cx="4409431" cy="455320"/>
          </a:xfrm>
        </p:grpSpPr>
        <p:pic>
          <p:nvPicPr>
            <p:cNvPr id="56" name="Picture 55">
              <a:extLst>
                <a:ext uri="{FF2B5EF4-FFF2-40B4-BE49-F238E27FC236}">
                  <a16:creationId xmlns:a16="http://schemas.microsoft.com/office/drawing/2014/main" id="{62556709-479C-0F97-4D98-153FF7B2A350}"/>
                </a:ext>
              </a:extLst>
            </p:cNvPr>
            <p:cNvPicPr>
              <a:picLocks noChangeAspect="1"/>
            </p:cNvPicPr>
            <p:nvPr/>
          </p:nvPicPr>
          <p:blipFill>
            <a:blip r:embed="rId15"/>
            <a:stretch>
              <a:fillRect/>
            </a:stretch>
          </p:blipFill>
          <p:spPr>
            <a:xfrm>
              <a:off x="7312515" y="4203883"/>
              <a:ext cx="4409431" cy="152413"/>
            </a:xfrm>
            <a:prstGeom prst="rect">
              <a:avLst/>
            </a:prstGeom>
          </p:spPr>
        </p:pic>
        <p:pic>
          <p:nvPicPr>
            <p:cNvPr id="58" name="Picture 57">
              <a:extLst>
                <a:ext uri="{FF2B5EF4-FFF2-40B4-BE49-F238E27FC236}">
                  <a16:creationId xmlns:a16="http://schemas.microsoft.com/office/drawing/2014/main" id="{14F00703-CDB0-8F97-A570-6296BBF5896D}"/>
                </a:ext>
              </a:extLst>
            </p:cNvPr>
            <p:cNvPicPr>
              <a:picLocks noChangeAspect="1"/>
            </p:cNvPicPr>
            <p:nvPr/>
          </p:nvPicPr>
          <p:blipFill>
            <a:blip r:embed="rId16"/>
            <a:stretch>
              <a:fillRect/>
            </a:stretch>
          </p:blipFill>
          <p:spPr>
            <a:xfrm>
              <a:off x="7432713" y="4074989"/>
              <a:ext cx="4285562" cy="121931"/>
            </a:xfrm>
            <a:prstGeom prst="rect">
              <a:avLst/>
            </a:prstGeom>
          </p:spPr>
        </p:pic>
        <p:pic>
          <p:nvPicPr>
            <p:cNvPr id="60" name="Picture 59">
              <a:extLst>
                <a:ext uri="{FF2B5EF4-FFF2-40B4-BE49-F238E27FC236}">
                  <a16:creationId xmlns:a16="http://schemas.microsoft.com/office/drawing/2014/main" id="{7AD60B98-C473-4500-9509-ED663935848C}"/>
                </a:ext>
              </a:extLst>
            </p:cNvPr>
            <p:cNvPicPr>
              <a:picLocks noChangeAspect="1"/>
            </p:cNvPicPr>
            <p:nvPr/>
          </p:nvPicPr>
          <p:blipFill>
            <a:blip r:embed="rId17"/>
            <a:stretch>
              <a:fillRect/>
            </a:stretch>
          </p:blipFill>
          <p:spPr>
            <a:xfrm>
              <a:off x="7450056" y="4362654"/>
              <a:ext cx="4249856" cy="167655"/>
            </a:xfrm>
            <a:prstGeom prst="rect">
              <a:avLst/>
            </a:prstGeom>
          </p:spPr>
        </p:pic>
      </p:grpSp>
      <p:grpSp>
        <p:nvGrpSpPr>
          <p:cNvPr id="94" name="Group 93">
            <a:extLst>
              <a:ext uri="{FF2B5EF4-FFF2-40B4-BE49-F238E27FC236}">
                <a16:creationId xmlns:a16="http://schemas.microsoft.com/office/drawing/2014/main" id="{7EB83625-0C67-7D9F-711A-6DABFD346FC3}"/>
              </a:ext>
            </a:extLst>
          </p:cNvPr>
          <p:cNvGrpSpPr/>
          <p:nvPr/>
        </p:nvGrpSpPr>
        <p:grpSpPr>
          <a:xfrm>
            <a:off x="3074809" y="469199"/>
            <a:ext cx="8933036" cy="338554"/>
            <a:chOff x="3077698" y="384975"/>
            <a:chExt cx="8930162" cy="338554"/>
          </a:xfrm>
        </p:grpSpPr>
        <p:sp>
          <p:nvSpPr>
            <p:cNvPr id="88" name="Rectangle 87">
              <a:extLst>
                <a:ext uri="{FF2B5EF4-FFF2-40B4-BE49-F238E27FC236}">
                  <a16:creationId xmlns:a16="http://schemas.microsoft.com/office/drawing/2014/main" id="{98BA0204-33B9-0146-D959-16F22385B3D0}"/>
                </a:ext>
              </a:extLst>
            </p:cNvPr>
            <p:cNvSpPr/>
            <p:nvPr/>
          </p:nvSpPr>
          <p:spPr>
            <a:xfrm>
              <a:off x="3077698" y="407496"/>
              <a:ext cx="8930162" cy="298204"/>
            </a:xfrm>
            <a:prstGeom prst="rect">
              <a:avLst/>
            </a:prstGeom>
            <a:solidFill>
              <a:schemeClr val="accent4">
                <a:lumMod val="50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TextBox 68">
              <a:extLst>
                <a:ext uri="{FF2B5EF4-FFF2-40B4-BE49-F238E27FC236}">
                  <a16:creationId xmlns:a16="http://schemas.microsoft.com/office/drawing/2014/main" id="{8398929C-7C7F-9F40-04ED-0AF1E9B6D827}"/>
                </a:ext>
              </a:extLst>
            </p:cNvPr>
            <p:cNvSpPr txBox="1"/>
            <p:nvPr/>
          </p:nvSpPr>
          <p:spPr>
            <a:xfrm>
              <a:off x="3130745" y="384975"/>
              <a:ext cx="7115884" cy="338554"/>
            </a:xfrm>
            <a:prstGeom prst="rect">
              <a:avLst/>
            </a:prstGeom>
            <a:noFill/>
          </p:spPr>
          <p:txBody>
            <a:bodyPr wrap="square" rtlCol="0">
              <a:spAutoFit/>
            </a:bodyPr>
            <a:lstStyle/>
            <a:p>
              <a:r>
                <a:rPr lang="en-US" sz="1600" b="1" dirty="0">
                  <a:solidFill>
                    <a:schemeClr val="accent4">
                      <a:lumMod val="75000"/>
                    </a:schemeClr>
                  </a:solidFill>
                </a:rPr>
                <a:t>United States </a:t>
              </a:r>
              <a:r>
                <a:rPr lang="en-US" sz="1200" dirty="0"/>
                <a:t>is perceived as the greatest threat for </a:t>
              </a:r>
              <a:r>
                <a:rPr lang="en-US" sz="1600" b="1" dirty="0">
                  <a:solidFill>
                    <a:schemeClr val="accent4">
                      <a:lumMod val="75000"/>
                    </a:schemeClr>
                  </a:solidFill>
                </a:rPr>
                <a:t>8</a:t>
              </a:r>
              <a:r>
                <a:rPr lang="en-US" sz="1600" dirty="0"/>
                <a:t> </a:t>
              </a:r>
              <a:r>
                <a:rPr lang="en-US" sz="1200" dirty="0"/>
                <a:t>countries</a:t>
              </a:r>
              <a:endParaRPr lang="en-US" sz="1200" b="1" dirty="0"/>
            </a:p>
          </p:txBody>
        </p:sp>
      </p:grpSp>
      <p:grpSp>
        <p:nvGrpSpPr>
          <p:cNvPr id="95" name="Group 94">
            <a:extLst>
              <a:ext uri="{FF2B5EF4-FFF2-40B4-BE49-F238E27FC236}">
                <a16:creationId xmlns:a16="http://schemas.microsoft.com/office/drawing/2014/main" id="{5D1F024D-E083-5D97-AA9A-C6D13A483D1E}"/>
              </a:ext>
            </a:extLst>
          </p:cNvPr>
          <p:cNvGrpSpPr/>
          <p:nvPr/>
        </p:nvGrpSpPr>
        <p:grpSpPr>
          <a:xfrm>
            <a:off x="3101066" y="2343245"/>
            <a:ext cx="8864015" cy="368268"/>
            <a:chOff x="3131166" y="2355277"/>
            <a:chExt cx="8864015" cy="368268"/>
          </a:xfrm>
        </p:grpSpPr>
        <p:sp>
          <p:nvSpPr>
            <p:cNvPr id="89" name="Rectangle 88">
              <a:extLst>
                <a:ext uri="{FF2B5EF4-FFF2-40B4-BE49-F238E27FC236}">
                  <a16:creationId xmlns:a16="http://schemas.microsoft.com/office/drawing/2014/main" id="{DE93A339-268C-D4A3-1032-553C2743C378}"/>
                </a:ext>
              </a:extLst>
            </p:cNvPr>
            <p:cNvSpPr/>
            <p:nvPr/>
          </p:nvSpPr>
          <p:spPr>
            <a:xfrm>
              <a:off x="3131166" y="2380116"/>
              <a:ext cx="8864015" cy="343429"/>
            </a:xfrm>
            <a:prstGeom prst="rect">
              <a:avLst/>
            </a:prstGeom>
            <a:solidFill>
              <a:schemeClr val="accent5">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TextBox 69">
              <a:extLst>
                <a:ext uri="{FF2B5EF4-FFF2-40B4-BE49-F238E27FC236}">
                  <a16:creationId xmlns:a16="http://schemas.microsoft.com/office/drawing/2014/main" id="{F5408224-216B-44C5-A759-5C0105AAEE04}"/>
                </a:ext>
              </a:extLst>
            </p:cNvPr>
            <p:cNvSpPr txBox="1"/>
            <p:nvPr/>
          </p:nvSpPr>
          <p:spPr>
            <a:xfrm>
              <a:off x="3156858" y="2355277"/>
              <a:ext cx="7219950" cy="338554"/>
            </a:xfrm>
            <a:prstGeom prst="rect">
              <a:avLst/>
            </a:prstGeom>
            <a:noFill/>
          </p:spPr>
          <p:txBody>
            <a:bodyPr wrap="square" rtlCol="0">
              <a:spAutoFit/>
            </a:bodyPr>
            <a:lstStyle/>
            <a:p>
              <a:r>
                <a:rPr lang="en-US" sz="1600" b="1" dirty="0">
                  <a:solidFill>
                    <a:schemeClr val="accent5"/>
                  </a:solidFill>
                </a:rPr>
                <a:t>Russia</a:t>
              </a:r>
              <a:r>
                <a:rPr lang="en-US" sz="1200" b="1" dirty="0">
                  <a:solidFill>
                    <a:schemeClr val="accent4">
                      <a:lumMod val="75000"/>
                    </a:schemeClr>
                  </a:solidFill>
                </a:rPr>
                <a:t> </a:t>
              </a:r>
              <a:r>
                <a:rPr lang="en-US" sz="1200" dirty="0"/>
                <a:t>is perceived as the greatest threat for </a:t>
              </a:r>
              <a:r>
                <a:rPr lang="en-US" sz="1600" b="1" dirty="0">
                  <a:solidFill>
                    <a:schemeClr val="accent5"/>
                  </a:solidFill>
                </a:rPr>
                <a:t>11</a:t>
              </a:r>
              <a:r>
                <a:rPr lang="en-US" sz="1600" dirty="0"/>
                <a:t> </a:t>
              </a:r>
              <a:r>
                <a:rPr lang="en-US" sz="1200" dirty="0"/>
                <a:t>countries</a:t>
              </a:r>
              <a:endParaRPr lang="en-US" sz="1200" b="1" dirty="0"/>
            </a:p>
          </p:txBody>
        </p:sp>
      </p:grpSp>
      <p:grpSp>
        <p:nvGrpSpPr>
          <p:cNvPr id="96" name="Group 95">
            <a:extLst>
              <a:ext uri="{FF2B5EF4-FFF2-40B4-BE49-F238E27FC236}">
                <a16:creationId xmlns:a16="http://schemas.microsoft.com/office/drawing/2014/main" id="{E9DB2CB9-86B3-6B0E-421D-F89401CE057B}"/>
              </a:ext>
            </a:extLst>
          </p:cNvPr>
          <p:cNvGrpSpPr/>
          <p:nvPr/>
        </p:nvGrpSpPr>
        <p:grpSpPr>
          <a:xfrm>
            <a:off x="3108730" y="4940606"/>
            <a:ext cx="8899114" cy="352314"/>
            <a:chOff x="3156858" y="5000766"/>
            <a:chExt cx="8899114" cy="352314"/>
          </a:xfrm>
        </p:grpSpPr>
        <p:sp>
          <p:nvSpPr>
            <p:cNvPr id="90" name="Rectangle 89">
              <a:extLst>
                <a:ext uri="{FF2B5EF4-FFF2-40B4-BE49-F238E27FC236}">
                  <a16:creationId xmlns:a16="http://schemas.microsoft.com/office/drawing/2014/main" id="{1509E8C6-93AC-E0F3-40E7-80CA69A62168}"/>
                </a:ext>
              </a:extLst>
            </p:cNvPr>
            <p:cNvSpPr/>
            <p:nvPr/>
          </p:nvSpPr>
          <p:spPr>
            <a:xfrm>
              <a:off x="3156858" y="5016041"/>
              <a:ext cx="8899114" cy="337039"/>
            </a:xfrm>
            <a:prstGeom prst="rect">
              <a:avLst/>
            </a:prstGeom>
            <a:solidFill>
              <a:srgbClr val="C00000">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TextBox 70">
              <a:extLst>
                <a:ext uri="{FF2B5EF4-FFF2-40B4-BE49-F238E27FC236}">
                  <a16:creationId xmlns:a16="http://schemas.microsoft.com/office/drawing/2014/main" id="{98EDD81B-51BE-8260-1771-D3C474007F3A}"/>
                </a:ext>
              </a:extLst>
            </p:cNvPr>
            <p:cNvSpPr txBox="1"/>
            <p:nvPr/>
          </p:nvSpPr>
          <p:spPr>
            <a:xfrm>
              <a:off x="3178873" y="5000766"/>
              <a:ext cx="4358161" cy="338554"/>
            </a:xfrm>
            <a:prstGeom prst="rect">
              <a:avLst/>
            </a:prstGeom>
            <a:noFill/>
          </p:spPr>
          <p:txBody>
            <a:bodyPr wrap="square" rtlCol="0">
              <a:spAutoFit/>
            </a:bodyPr>
            <a:lstStyle/>
            <a:p>
              <a:r>
                <a:rPr lang="en-US" sz="1600" b="1" dirty="0">
                  <a:solidFill>
                    <a:srgbClr val="C00000"/>
                  </a:solidFill>
                </a:rPr>
                <a:t>China</a:t>
              </a:r>
              <a:r>
                <a:rPr lang="en-US" sz="1200" b="1" dirty="0">
                  <a:solidFill>
                    <a:schemeClr val="accent4">
                      <a:lumMod val="75000"/>
                    </a:schemeClr>
                  </a:solidFill>
                </a:rPr>
                <a:t> </a:t>
              </a:r>
              <a:r>
                <a:rPr lang="en-US" sz="1200" dirty="0"/>
                <a:t>is perceived as the greatest threat for </a:t>
              </a:r>
              <a:r>
                <a:rPr lang="en-US" sz="1600" b="1" dirty="0">
                  <a:solidFill>
                    <a:srgbClr val="C00000"/>
                  </a:solidFill>
                </a:rPr>
                <a:t>3</a:t>
              </a:r>
              <a:r>
                <a:rPr lang="en-US" sz="1200" dirty="0"/>
                <a:t> countries</a:t>
              </a:r>
              <a:endParaRPr lang="en-US" sz="1200" b="1" dirty="0"/>
            </a:p>
          </p:txBody>
        </p:sp>
      </p:grpSp>
      <p:sp>
        <p:nvSpPr>
          <p:cNvPr id="72" name="TextBox 71">
            <a:extLst>
              <a:ext uri="{FF2B5EF4-FFF2-40B4-BE49-F238E27FC236}">
                <a16:creationId xmlns:a16="http://schemas.microsoft.com/office/drawing/2014/main" id="{04DDA5B3-81F6-7CB2-F981-64EB11147CD0}"/>
              </a:ext>
            </a:extLst>
          </p:cNvPr>
          <p:cNvSpPr txBox="1"/>
          <p:nvPr/>
        </p:nvSpPr>
        <p:spPr>
          <a:xfrm>
            <a:off x="226919" y="256563"/>
            <a:ext cx="3019425" cy="2246769"/>
          </a:xfrm>
          <a:prstGeom prst="rect">
            <a:avLst/>
          </a:prstGeom>
          <a:noFill/>
        </p:spPr>
        <p:txBody>
          <a:bodyPr wrap="square" rtlCol="0">
            <a:spAutoFit/>
          </a:bodyPr>
          <a:lstStyle/>
          <a:p>
            <a:pPr algn="l"/>
            <a:r>
              <a:rPr lang="en-US" sz="2800" b="1" dirty="0"/>
              <a:t>US, China, Russia seen as top threats across multiple countries</a:t>
            </a:r>
          </a:p>
        </p:txBody>
      </p:sp>
      <p:sp>
        <p:nvSpPr>
          <p:cNvPr id="74" name="TextBox 73">
            <a:extLst>
              <a:ext uri="{FF2B5EF4-FFF2-40B4-BE49-F238E27FC236}">
                <a16:creationId xmlns:a16="http://schemas.microsoft.com/office/drawing/2014/main" id="{F4A82A4D-C262-7CE1-C847-869590249D4A}"/>
              </a:ext>
            </a:extLst>
          </p:cNvPr>
          <p:cNvSpPr txBox="1"/>
          <p:nvPr/>
        </p:nvSpPr>
        <p:spPr>
          <a:xfrm>
            <a:off x="1360432" y="6007082"/>
            <a:ext cx="1904089" cy="258276"/>
          </a:xfrm>
          <a:prstGeom prst="rect">
            <a:avLst/>
          </a:prstGeom>
          <a:noFill/>
        </p:spPr>
        <p:txBody>
          <a:bodyPr wrap="square" rtlCol="0">
            <a:spAutoFit/>
          </a:bodyPr>
          <a:lstStyle/>
          <a:p>
            <a:pPr algn="l">
              <a:lnSpc>
                <a:spcPct val="113000"/>
              </a:lnSpc>
              <a:spcAft>
                <a:spcPts val="600"/>
              </a:spcAft>
            </a:pPr>
            <a:r>
              <a:rPr lang="en-US" sz="1000" i="1" dirty="0"/>
              <a:t>2025 Pew Research Center</a:t>
            </a:r>
          </a:p>
        </p:txBody>
      </p:sp>
      <p:sp>
        <p:nvSpPr>
          <p:cNvPr id="75" name="TextBox 74">
            <a:extLst>
              <a:ext uri="{FF2B5EF4-FFF2-40B4-BE49-F238E27FC236}">
                <a16:creationId xmlns:a16="http://schemas.microsoft.com/office/drawing/2014/main" id="{9B082FD3-410D-633B-CF0A-83381725644C}"/>
              </a:ext>
            </a:extLst>
          </p:cNvPr>
          <p:cNvSpPr txBox="1"/>
          <p:nvPr/>
        </p:nvSpPr>
        <p:spPr>
          <a:xfrm>
            <a:off x="278382" y="2507004"/>
            <a:ext cx="2844704" cy="568169"/>
          </a:xfrm>
          <a:prstGeom prst="rect">
            <a:avLst/>
          </a:prstGeom>
          <a:noFill/>
        </p:spPr>
        <p:txBody>
          <a:bodyPr wrap="square" rtlCol="0">
            <a:spAutoFit/>
          </a:bodyPr>
          <a:lstStyle/>
          <a:p>
            <a:pPr algn="l">
              <a:lnSpc>
                <a:spcPct val="113000"/>
              </a:lnSpc>
              <a:spcAft>
                <a:spcPts val="600"/>
              </a:spcAft>
            </a:pPr>
            <a:r>
              <a:rPr lang="en-US" sz="1400" i="1" dirty="0"/>
              <a:t>% who say _______ is their country’s greatest threat.  </a:t>
            </a:r>
          </a:p>
        </p:txBody>
      </p:sp>
      <p:sp>
        <p:nvSpPr>
          <p:cNvPr id="77" name="TextBox 76">
            <a:extLst>
              <a:ext uri="{FF2B5EF4-FFF2-40B4-BE49-F238E27FC236}">
                <a16:creationId xmlns:a16="http://schemas.microsoft.com/office/drawing/2014/main" id="{3CBE2F75-0CF6-077D-E131-467736724615}"/>
              </a:ext>
            </a:extLst>
          </p:cNvPr>
          <p:cNvSpPr txBox="1"/>
          <p:nvPr/>
        </p:nvSpPr>
        <p:spPr>
          <a:xfrm>
            <a:off x="10079032" y="955988"/>
            <a:ext cx="2029877" cy="1231106"/>
          </a:xfrm>
          <a:prstGeom prst="rect">
            <a:avLst/>
          </a:prstGeom>
          <a:noFill/>
        </p:spPr>
        <p:txBody>
          <a:bodyPr wrap="square" rtlCol="0">
            <a:spAutoFit/>
          </a:bodyPr>
          <a:lstStyle/>
          <a:p>
            <a:r>
              <a:rPr lang="en-US" sz="1200" dirty="0"/>
              <a:t>The </a:t>
            </a:r>
            <a:r>
              <a:rPr lang="en-US" sz="1400" b="1" dirty="0">
                <a:solidFill>
                  <a:schemeClr val="accent4">
                    <a:lumMod val="50000"/>
                  </a:schemeClr>
                </a:solidFill>
              </a:rPr>
              <a:t>U.S</a:t>
            </a:r>
            <a:r>
              <a:rPr lang="en-US" sz="1200" b="1" dirty="0">
                <a:solidFill>
                  <a:schemeClr val="accent4">
                    <a:lumMod val="50000"/>
                  </a:schemeClr>
                </a:solidFill>
              </a:rPr>
              <a:t>.</a:t>
            </a:r>
            <a:r>
              <a:rPr lang="en-US" sz="1200" dirty="0"/>
              <a:t> is seen as a threat that spans diverse regions and are not limited to adversaries but includes allies and neutral countries as well.</a:t>
            </a:r>
          </a:p>
        </p:txBody>
      </p:sp>
      <p:sp>
        <p:nvSpPr>
          <p:cNvPr id="80" name="TextBox 79">
            <a:extLst>
              <a:ext uri="{FF2B5EF4-FFF2-40B4-BE49-F238E27FC236}">
                <a16:creationId xmlns:a16="http://schemas.microsoft.com/office/drawing/2014/main" id="{F42F4BF4-550F-9EFB-06A4-D7B28538F89B}"/>
              </a:ext>
            </a:extLst>
          </p:cNvPr>
          <p:cNvSpPr txBox="1"/>
          <p:nvPr/>
        </p:nvSpPr>
        <p:spPr>
          <a:xfrm>
            <a:off x="10164524" y="3086413"/>
            <a:ext cx="1858891" cy="1415772"/>
          </a:xfrm>
          <a:prstGeom prst="rect">
            <a:avLst/>
          </a:prstGeom>
          <a:noFill/>
        </p:spPr>
        <p:txBody>
          <a:bodyPr wrap="square" rtlCol="0">
            <a:spAutoFit/>
          </a:bodyPr>
          <a:lstStyle/>
          <a:p>
            <a:r>
              <a:rPr lang="en-US" sz="1400" b="1" dirty="0">
                <a:solidFill>
                  <a:schemeClr val="accent5"/>
                </a:solidFill>
              </a:rPr>
              <a:t>Russia</a:t>
            </a:r>
            <a:r>
              <a:rPr lang="en-US" sz="1200" dirty="0"/>
              <a:t> is seen as a threat with regional concentration, suggesting influence related to proximity, conflict history, and energy ties.</a:t>
            </a:r>
          </a:p>
        </p:txBody>
      </p:sp>
      <p:sp>
        <p:nvSpPr>
          <p:cNvPr id="81" name="TextBox 80">
            <a:extLst>
              <a:ext uri="{FF2B5EF4-FFF2-40B4-BE49-F238E27FC236}">
                <a16:creationId xmlns:a16="http://schemas.microsoft.com/office/drawing/2014/main" id="{1232996C-54B3-EBF9-6EFE-EEF7967A3D39}"/>
              </a:ext>
            </a:extLst>
          </p:cNvPr>
          <p:cNvSpPr txBox="1"/>
          <p:nvPr/>
        </p:nvSpPr>
        <p:spPr>
          <a:xfrm>
            <a:off x="10148953" y="5279160"/>
            <a:ext cx="1935658" cy="1496692"/>
          </a:xfrm>
          <a:prstGeom prst="rect">
            <a:avLst/>
          </a:prstGeom>
          <a:noFill/>
        </p:spPr>
        <p:txBody>
          <a:bodyPr wrap="square" rtlCol="0">
            <a:spAutoFit/>
          </a:bodyPr>
          <a:lstStyle/>
          <a:p>
            <a:r>
              <a:rPr lang="en-US" sz="1400" b="1" dirty="0">
                <a:solidFill>
                  <a:srgbClr val="C00000"/>
                </a:solidFill>
              </a:rPr>
              <a:t>China</a:t>
            </a:r>
            <a:r>
              <a:rPr lang="en-US" sz="1200" dirty="0"/>
              <a:t> is seen as a strategic rival in both the Indo-Pacific and the U.S., aligning with tensions over trade, military buildup, and regional influence.</a:t>
            </a:r>
          </a:p>
          <a:p>
            <a:pPr algn="l">
              <a:lnSpc>
                <a:spcPct val="113000"/>
              </a:lnSpc>
              <a:spcAft>
                <a:spcPts val="600"/>
              </a:spcAft>
            </a:pPr>
            <a:endParaRPr lang="en-US" sz="1600" dirty="0"/>
          </a:p>
        </p:txBody>
      </p:sp>
      <p:pic>
        <p:nvPicPr>
          <p:cNvPr id="85" name="Picture 84" descr="A map of the world with different countries/regions&#10;&#10;AI-generated content may be incorrect.">
            <a:extLst>
              <a:ext uri="{FF2B5EF4-FFF2-40B4-BE49-F238E27FC236}">
                <a16:creationId xmlns:a16="http://schemas.microsoft.com/office/drawing/2014/main" id="{C3B7BEBB-F05A-173D-74C6-4EDC43BA6B54}"/>
              </a:ext>
            </a:extLst>
          </p:cNvPr>
          <p:cNvPicPr>
            <a:picLocks noChangeAspect="1"/>
          </p:cNvPicPr>
          <p:nvPr/>
        </p:nvPicPr>
        <p:blipFill>
          <a:blip r:embed="rId18"/>
          <a:srcRect l="5299" t="7356" r="4891" b="20796"/>
          <a:stretch>
            <a:fillRect/>
          </a:stretch>
        </p:blipFill>
        <p:spPr>
          <a:xfrm>
            <a:off x="7874856" y="5399450"/>
            <a:ext cx="2079299" cy="1127465"/>
          </a:xfrm>
          <a:prstGeom prst="rect">
            <a:avLst/>
          </a:prstGeom>
          <a:effectLst/>
        </p:spPr>
      </p:pic>
      <p:sp>
        <p:nvSpPr>
          <p:cNvPr id="91" name="TextBox 90">
            <a:extLst>
              <a:ext uri="{FF2B5EF4-FFF2-40B4-BE49-F238E27FC236}">
                <a16:creationId xmlns:a16="http://schemas.microsoft.com/office/drawing/2014/main" id="{6EA49653-D104-1CC9-3C84-78574F86281E}"/>
              </a:ext>
            </a:extLst>
          </p:cNvPr>
          <p:cNvSpPr txBox="1"/>
          <p:nvPr/>
        </p:nvSpPr>
        <p:spPr>
          <a:xfrm>
            <a:off x="10043798" y="166132"/>
            <a:ext cx="1114859" cy="357918"/>
          </a:xfrm>
          <a:prstGeom prst="rect">
            <a:avLst/>
          </a:prstGeom>
          <a:noFill/>
        </p:spPr>
        <p:txBody>
          <a:bodyPr wrap="square" rtlCol="0">
            <a:spAutoFit/>
          </a:bodyPr>
          <a:lstStyle/>
          <a:p>
            <a:pPr algn="l">
              <a:lnSpc>
                <a:spcPct val="113000"/>
              </a:lnSpc>
              <a:spcAft>
                <a:spcPts val="600"/>
              </a:spcAft>
            </a:pPr>
            <a:r>
              <a:rPr lang="en-US" sz="1600" b="1" dirty="0">
                <a:solidFill>
                  <a:schemeClr val="bg1">
                    <a:lumMod val="50000"/>
                  </a:schemeClr>
                </a:solidFill>
              </a:rPr>
              <a:t>Insights</a:t>
            </a:r>
          </a:p>
        </p:txBody>
      </p:sp>
      <p:sp>
        <p:nvSpPr>
          <p:cNvPr id="92" name="TextBox 91">
            <a:extLst>
              <a:ext uri="{FF2B5EF4-FFF2-40B4-BE49-F238E27FC236}">
                <a16:creationId xmlns:a16="http://schemas.microsoft.com/office/drawing/2014/main" id="{A7A26A68-DA91-E099-1AB7-2B6B80B525E3}"/>
              </a:ext>
            </a:extLst>
          </p:cNvPr>
          <p:cNvSpPr txBox="1"/>
          <p:nvPr/>
        </p:nvSpPr>
        <p:spPr>
          <a:xfrm>
            <a:off x="3099162" y="138560"/>
            <a:ext cx="1968272" cy="357918"/>
          </a:xfrm>
          <a:prstGeom prst="rect">
            <a:avLst/>
          </a:prstGeom>
          <a:noFill/>
        </p:spPr>
        <p:txBody>
          <a:bodyPr wrap="square" rtlCol="0">
            <a:spAutoFit/>
          </a:bodyPr>
          <a:lstStyle/>
          <a:p>
            <a:pPr algn="l">
              <a:lnSpc>
                <a:spcPct val="113000"/>
              </a:lnSpc>
              <a:spcAft>
                <a:spcPts val="600"/>
              </a:spcAft>
            </a:pPr>
            <a:r>
              <a:rPr lang="en-US" sz="1600" b="1" dirty="0">
                <a:solidFill>
                  <a:schemeClr val="bg1">
                    <a:lumMod val="50000"/>
                  </a:schemeClr>
                </a:solidFill>
              </a:rPr>
              <a:t>Threats</a:t>
            </a:r>
          </a:p>
        </p:txBody>
      </p:sp>
      <p:sp>
        <p:nvSpPr>
          <p:cNvPr id="93" name="TextBox 92">
            <a:extLst>
              <a:ext uri="{FF2B5EF4-FFF2-40B4-BE49-F238E27FC236}">
                <a16:creationId xmlns:a16="http://schemas.microsoft.com/office/drawing/2014/main" id="{1B0179DF-59D7-46A2-A3BB-F936124B43A4}"/>
              </a:ext>
            </a:extLst>
          </p:cNvPr>
          <p:cNvSpPr txBox="1"/>
          <p:nvPr/>
        </p:nvSpPr>
        <p:spPr>
          <a:xfrm>
            <a:off x="7685293" y="160188"/>
            <a:ext cx="2478406" cy="357918"/>
          </a:xfrm>
          <a:prstGeom prst="rect">
            <a:avLst/>
          </a:prstGeom>
          <a:noFill/>
        </p:spPr>
        <p:txBody>
          <a:bodyPr wrap="square" rtlCol="0">
            <a:spAutoFit/>
          </a:bodyPr>
          <a:lstStyle/>
          <a:p>
            <a:pPr algn="l">
              <a:lnSpc>
                <a:spcPct val="113000"/>
              </a:lnSpc>
              <a:spcAft>
                <a:spcPts val="600"/>
              </a:spcAft>
            </a:pPr>
            <a:r>
              <a:rPr lang="en-US" sz="1600" b="1" dirty="0">
                <a:solidFill>
                  <a:schemeClr val="bg1">
                    <a:lumMod val="50000"/>
                  </a:schemeClr>
                </a:solidFill>
              </a:rPr>
              <a:t>Patterns</a:t>
            </a:r>
          </a:p>
        </p:txBody>
      </p:sp>
      <p:pic>
        <p:nvPicPr>
          <p:cNvPr id="98" name="Picture 97" descr="A map of the world with blue and yellow continents&#10;&#10;AI-generated content may be incorrect.">
            <a:extLst>
              <a:ext uri="{FF2B5EF4-FFF2-40B4-BE49-F238E27FC236}">
                <a16:creationId xmlns:a16="http://schemas.microsoft.com/office/drawing/2014/main" id="{6D907844-A5C6-755A-4568-DBBD32A0AFC1}"/>
              </a:ext>
            </a:extLst>
          </p:cNvPr>
          <p:cNvPicPr>
            <a:picLocks noChangeAspect="1"/>
          </p:cNvPicPr>
          <p:nvPr/>
        </p:nvPicPr>
        <p:blipFill>
          <a:blip r:embed="rId19"/>
          <a:srcRect l="5502" t="5099" r="6070" b="20365"/>
          <a:stretch>
            <a:fillRect/>
          </a:stretch>
        </p:blipFill>
        <p:spPr>
          <a:xfrm>
            <a:off x="7861383" y="3210710"/>
            <a:ext cx="2162747" cy="1209877"/>
          </a:xfrm>
          <a:prstGeom prst="roundRect">
            <a:avLst>
              <a:gd name="adj" fmla="val 8594"/>
            </a:avLst>
          </a:prstGeom>
          <a:solidFill>
            <a:srgbClr val="FFFFFF">
              <a:shade val="85000"/>
            </a:srgbClr>
          </a:solidFill>
          <a:ln>
            <a:noFill/>
          </a:ln>
          <a:effectLst/>
        </p:spPr>
      </p:pic>
      <p:sp>
        <p:nvSpPr>
          <p:cNvPr id="99" name="TextBox 98">
            <a:extLst>
              <a:ext uri="{FF2B5EF4-FFF2-40B4-BE49-F238E27FC236}">
                <a16:creationId xmlns:a16="http://schemas.microsoft.com/office/drawing/2014/main" id="{AD4E5ED5-2EDC-4D54-62EA-B0178F9DADBA}"/>
              </a:ext>
            </a:extLst>
          </p:cNvPr>
          <p:cNvSpPr txBox="1"/>
          <p:nvPr/>
        </p:nvSpPr>
        <p:spPr>
          <a:xfrm>
            <a:off x="201719" y="4264357"/>
            <a:ext cx="2757401" cy="1446550"/>
          </a:xfrm>
          <a:prstGeom prst="rect">
            <a:avLst/>
          </a:prstGeom>
          <a:noFill/>
        </p:spPr>
        <p:txBody>
          <a:bodyPr wrap="square" rtlCol="0">
            <a:spAutoFit/>
          </a:bodyPr>
          <a:lstStyle/>
          <a:p>
            <a:r>
              <a:rPr lang="en-US" sz="1100" b="1" dirty="0"/>
              <a:t>Not shown: </a:t>
            </a:r>
            <a:r>
              <a:rPr lang="en-US" sz="1100" dirty="0"/>
              <a:t>Regional rivalries and internal tensions often eclipse global powers in perceived threat assessments. For example,  Turkey (74%) is seen as the top threat by its own citizens, reflecting internal divisions. South Korea names Pakistan. Iran, North Korea, and Israel also appear in regional contexts.</a:t>
            </a:r>
          </a:p>
        </p:txBody>
      </p:sp>
    </p:spTree>
    <p:extLst>
      <p:ext uri="{BB962C8B-B14F-4D97-AF65-F5344CB8AC3E}">
        <p14:creationId xmlns:p14="http://schemas.microsoft.com/office/powerpoint/2010/main" val="18670289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8CC5-3ECC-A672-B9AD-DDFCB73173E5}"/>
              </a:ext>
            </a:extLst>
          </p:cNvPr>
          <p:cNvSpPr>
            <a:spLocks noGrp="1"/>
          </p:cNvSpPr>
          <p:nvPr>
            <p:ph type="title"/>
          </p:nvPr>
        </p:nvSpPr>
        <p:spPr/>
        <p:txBody>
          <a:bodyPr/>
          <a:lstStyle/>
          <a:p>
            <a:r>
              <a:rPr lang="en-US" dirty="0"/>
              <a:t>Data Visualization Checklist</a:t>
            </a:r>
          </a:p>
        </p:txBody>
      </p:sp>
      <p:sp>
        <p:nvSpPr>
          <p:cNvPr id="5" name="Slide Number Placeholder 4">
            <a:extLst>
              <a:ext uri="{FF2B5EF4-FFF2-40B4-BE49-F238E27FC236}">
                <a16:creationId xmlns:a16="http://schemas.microsoft.com/office/drawing/2014/main" id="{A1245C6B-C3DC-033D-B63D-C1A387A8EC36}"/>
              </a:ext>
            </a:extLst>
          </p:cNvPr>
          <p:cNvSpPr>
            <a:spLocks noGrp="1"/>
          </p:cNvSpPr>
          <p:nvPr>
            <p:ph type="sldNum" sz="quarter" idx="12"/>
          </p:nvPr>
        </p:nvSpPr>
        <p:spPr/>
        <p:txBody>
          <a:bodyPr/>
          <a:lstStyle/>
          <a:p>
            <a:fld id="{0D558541-60C9-42A2-8392-FF12533A6B7A}" type="slidenum">
              <a:rPr lang="en-US" smtClean="0"/>
              <a:pPr/>
              <a:t>113</a:t>
            </a:fld>
            <a:endParaRPr lang="en-US"/>
          </a:p>
        </p:txBody>
      </p:sp>
      <p:pic>
        <p:nvPicPr>
          <p:cNvPr id="6" name="Picture 5">
            <a:extLst>
              <a:ext uri="{FF2B5EF4-FFF2-40B4-BE49-F238E27FC236}">
                <a16:creationId xmlns:a16="http://schemas.microsoft.com/office/drawing/2014/main" id="{A1207668-32D5-A7D2-F961-58DB90C1092B}"/>
              </a:ext>
            </a:extLst>
          </p:cNvPr>
          <p:cNvPicPr>
            <a:picLocks noChangeAspect="1"/>
          </p:cNvPicPr>
          <p:nvPr/>
        </p:nvPicPr>
        <p:blipFill>
          <a:blip r:embed="rId3"/>
          <a:stretch>
            <a:fillRect/>
          </a:stretch>
        </p:blipFill>
        <p:spPr>
          <a:xfrm>
            <a:off x="2945982" y="1412467"/>
            <a:ext cx="5719191" cy="4344548"/>
          </a:xfrm>
          <a:prstGeom prst="rect">
            <a:avLst/>
          </a:prstGeom>
        </p:spPr>
      </p:pic>
      <p:sp>
        <p:nvSpPr>
          <p:cNvPr id="8" name="TextBox 7">
            <a:extLst>
              <a:ext uri="{FF2B5EF4-FFF2-40B4-BE49-F238E27FC236}">
                <a16:creationId xmlns:a16="http://schemas.microsoft.com/office/drawing/2014/main" id="{7DA7420E-9285-1BAB-9C89-2E879761D544}"/>
              </a:ext>
            </a:extLst>
          </p:cNvPr>
          <p:cNvSpPr txBox="1"/>
          <p:nvPr/>
        </p:nvSpPr>
        <p:spPr>
          <a:xfrm>
            <a:off x="2815047" y="5901566"/>
            <a:ext cx="6485708" cy="461665"/>
          </a:xfrm>
          <a:prstGeom prst="rect">
            <a:avLst/>
          </a:prstGeom>
          <a:noFill/>
        </p:spPr>
        <p:txBody>
          <a:bodyPr wrap="square">
            <a:spAutoFit/>
          </a:bodyPr>
          <a:lstStyle/>
          <a:p>
            <a:pPr marL="0" marR="0" lvl="0" indent="0" algn="l" defTabSz="1218846" rtl="0" eaLnBrk="1" fontAlgn="auto" latinLnBrk="0" hangingPunct="1">
              <a:lnSpc>
                <a:spcPct val="100000"/>
              </a:lnSpc>
              <a:spcBef>
                <a:spcPts val="0"/>
              </a:spcBef>
              <a:spcAft>
                <a:spcPts val="0"/>
              </a:spcAft>
              <a:buClrTx/>
              <a:buSzTx/>
              <a:buFontTx/>
              <a:buNone/>
              <a:tabLst/>
              <a:defRPr/>
            </a:pPr>
            <a:r>
              <a:rPr lang="en-US" sz="1200" b="1" dirty="0"/>
              <a:t>Source: </a:t>
            </a:r>
            <a:r>
              <a:rPr lang="en-US" sz="1200" dirty="0"/>
              <a:t>Evergreen, Stephanie, Data Visualization Checklist. Available at: https://stephanieevergreen.com/wp-content/uploads/2020/12/EvergreenDataVizChecklist.pdf</a:t>
            </a:r>
          </a:p>
        </p:txBody>
      </p:sp>
    </p:spTree>
    <p:extLst>
      <p:ext uri="{BB962C8B-B14F-4D97-AF65-F5344CB8AC3E}">
        <p14:creationId xmlns:p14="http://schemas.microsoft.com/office/powerpoint/2010/main" val="23063549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DBA9-3224-7730-BD9D-C391B3E439D6}"/>
              </a:ext>
            </a:extLst>
          </p:cNvPr>
          <p:cNvSpPr>
            <a:spLocks noGrp="1"/>
          </p:cNvSpPr>
          <p:nvPr>
            <p:ph type="ctrTitle"/>
          </p:nvPr>
        </p:nvSpPr>
        <p:spPr/>
        <p:txBody>
          <a:bodyPr/>
          <a:lstStyle/>
          <a:p>
            <a:r>
              <a:rPr lang="en-US" dirty="0"/>
              <a:t>When Things Go Wrong</a:t>
            </a:r>
          </a:p>
        </p:txBody>
      </p:sp>
      <p:sp>
        <p:nvSpPr>
          <p:cNvPr id="3" name="Subtitle 2">
            <a:extLst>
              <a:ext uri="{FF2B5EF4-FFF2-40B4-BE49-F238E27FC236}">
                <a16:creationId xmlns:a16="http://schemas.microsoft.com/office/drawing/2014/main" id="{666F60FB-0D42-07CC-59D8-E460F6FD6740}"/>
              </a:ext>
            </a:extLst>
          </p:cNvPr>
          <p:cNvSpPr>
            <a:spLocks noGrp="1"/>
          </p:cNvSpPr>
          <p:nvPr>
            <p:ph type="subTitle" idx="1"/>
          </p:nvPr>
        </p:nvSpPr>
        <p:spPr/>
        <p:txBody>
          <a:bodyPr/>
          <a:lstStyle/>
          <a:p>
            <a:r>
              <a:rPr lang="en-US" sz="2000" dirty="0"/>
              <a:t>Preparing for and recovering from technical failures during presentations</a:t>
            </a:r>
          </a:p>
          <a:p>
            <a:endParaRPr lang="en-US" dirty="0"/>
          </a:p>
        </p:txBody>
      </p:sp>
      <p:sp>
        <p:nvSpPr>
          <p:cNvPr id="5" name="TextBox 4">
            <a:extLst>
              <a:ext uri="{FF2B5EF4-FFF2-40B4-BE49-F238E27FC236}">
                <a16:creationId xmlns:a16="http://schemas.microsoft.com/office/drawing/2014/main" id="{7F69AE14-EE0F-AD24-5731-0DF6C3F1F3DD}"/>
              </a:ext>
            </a:extLst>
          </p:cNvPr>
          <p:cNvSpPr txBox="1"/>
          <p:nvPr/>
        </p:nvSpPr>
        <p:spPr>
          <a:xfrm>
            <a:off x="7357403" y="747401"/>
            <a:ext cx="4294666" cy="1692515"/>
          </a:xfrm>
          <a:prstGeom prst="rect">
            <a:avLst/>
          </a:prstGeom>
          <a:noFill/>
        </p:spPr>
        <p:txBody>
          <a:bodyPr wrap="square">
            <a:spAutoFit/>
          </a:bodyPr>
          <a:lstStyle/>
          <a:p>
            <a:pPr>
              <a:buNone/>
            </a:pPr>
            <a:r>
              <a:rPr lang="en-US" sz="2800" dirty="0">
                <a:solidFill>
                  <a:schemeClr val="bg1"/>
                </a:solidFill>
              </a:rPr>
              <a:t>Anything that can go wrong will go wrong.</a:t>
            </a:r>
          </a:p>
          <a:p>
            <a:pPr algn="r"/>
            <a:endParaRPr lang="en-US" dirty="0">
              <a:solidFill>
                <a:schemeClr val="bg1"/>
              </a:solidFill>
            </a:endParaRPr>
          </a:p>
          <a:p>
            <a:pPr algn="r"/>
            <a:r>
              <a:rPr lang="en-US" sz="2400" dirty="0">
                <a:solidFill>
                  <a:schemeClr val="bg1"/>
                </a:solidFill>
              </a:rPr>
              <a:t>Murphy's Law</a:t>
            </a:r>
          </a:p>
        </p:txBody>
      </p:sp>
      <p:pic>
        <p:nvPicPr>
          <p:cNvPr id="6" name="Graphic 5" descr="Open quotation mark outline">
            <a:extLst>
              <a:ext uri="{FF2B5EF4-FFF2-40B4-BE49-F238E27FC236}">
                <a16:creationId xmlns:a16="http://schemas.microsoft.com/office/drawing/2014/main" id="{60679E39-1043-4676-1F50-BE429CE27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3003" y="102642"/>
            <a:ext cx="914400" cy="914400"/>
          </a:xfrm>
          <a:prstGeom prst="rect">
            <a:avLst/>
          </a:prstGeom>
        </p:spPr>
      </p:pic>
      <p:pic>
        <p:nvPicPr>
          <p:cNvPr id="7" name="Graphic 6" descr="Open quotation mark outline">
            <a:extLst>
              <a:ext uri="{FF2B5EF4-FFF2-40B4-BE49-F238E27FC236}">
                <a16:creationId xmlns:a16="http://schemas.microsoft.com/office/drawing/2014/main" id="{87774E7C-E10C-D5E2-A7C8-8C77C3E095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94869" y="2240054"/>
            <a:ext cx="914400" cy="914400"/>
          </a:xfrm>
          <a:prstGeom prst="rect">
            <a:avLst/>
          </a:prstGeom>
        </p:spPr>
      </p:pic>
    </p:spTree>
    <p:extLst>
      <p:ext uri="{BB962C8B-B14F-4D97-AF65-F5344CB8AC3E}">
        <p14:creationId xmlns:p14="http://schemas.microsoft.com/office/powerpoint/2010/main" val="22529460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A1C143-55C6-DAE4-BB5B-20854F167C79}"/>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3" name="Content Placeholder 2">
            <a:extLst>
              <a:ext uri="{FF2B5EF4-FFF2-40B4-BE49-F238E27FC236}">
                <a16:creationId xmlns:a16="http://schemas.microsoft.com/office/drawing/2014/main" id="{E8C93F0C-127B-AD49-26C7-39800D4BCC18}"/>
              </a:ext>
            </a:extLst>
          </p:cNvPr>
          <p:cNvSpPr>
            <a:spLocks noGrp="1"/>
          </p:cNvSpPr>
          <p:nvPr>
            <p:ph idx="1"/>
          </p:nvPr>
        </p:nvSpPr>
        <p:spPr>
          <a:xfrm>
            <a:off x="273129" y="1370670"/>
            <a:ext cx="7504872" cy="4669450"/>
          </a:xfrm>
        </p:spPr>
        <p:txBody>
          <a:bodyPr>
            <a:normAutofit lnSpcReduction="10000"/>
          </a:bodyPr>
          <a:lstStyle/>
          <a:p>
            <a:pPr>
              <a:lnSpc>
                <a:spcPct val="100000"/>
              </a:lnSpc>
              <a:spcBef>
                <a:spcPts val="0"/>
              </a:spcBef>
              <a:spcAft>
                <a:spcPts val="0"/>
              </a:spcAft>
            </a:pPr>
            <a:r>
              <a:rPr lang="en-US" sz="2000" b="0" dirty="0"/>
              <a:t>A librarian was scheduled to give her signature “Advanced Bibliometrics” workshop to a group of 20 faculty members. She had rehearsed three times, tested all her links, and felt completely prepared.</a:t>
            </a:r>
          </a:p>
          <a:p>
            <a:pPr>
              <a:lnSpc>
                <a:spcPct val="100000"/>
              </a:lnSpc>
              <a:spcBef>
                <a:spcPts val="0"/>
              </a:spcBef>
              <a:spcAft>
                <a:spcPts val="0"/>
              </a:spcAft>
            </a:pPr>
            <a:endParaRPr lang="en-US" sz="1800" b="0" dirty="0"/>
          </a:p>
          <a:p>
            <a:pPr>
              <a:lnSpc>
                <a:spcPct val="100000"/>
              </a:lnSpc>
              <a:spcBef>
                <a:spcPts val="0"/>
              </a:spcBef>
              <a:spcAft>
                <a:spcPts val="0"/>
              </a:spcAft>
            </a:pPr>
            <a:r>
              <a:rPr lang="en-US" sz="2000" b="0" dirty="0"/>
              <a:t>But when she arrived, she discovered that the conference room had outdated technology. The only way to project her screen was by using the podium computer—there was no room for her laptop, and no dual-screen capability to view her speaker notes.</a:t>
            </a:r>
          </a:p>
          <a:p>
            <a:pPr>
              <a:lnSpc>
                <a:spcPct val="100000"/>
              </a:lnSpc>
              <a:spcBef>
                <a:spcPts val="0"/>
              </a:spcBef>
              <a:spcAft>
                <a:spcPts val="0"/>
              </a:spcAft>
            </a:pPr>
            <a:endParaRPr lang="en-US" sz="1200" b="0" dirty="0"/>
          </a:p>
          <a:p>
            <a:pPr>
              <a:lnSpc>
                <a:spcPct val="100000"/>
              </a:lnSpc>
              <a:spcBef>
                <a:spcPts val="0"/>
              </a:spcBef>
              <a:spcAft>
                <a:spcPts val="0"/>
              </a:spcAft>
            </a:pPr>
            <a:r>
              <a:rPr lang="en-US" sz="2000" b="0" dirty="0"/>
              <a:t>Trying to stay composed, she moved forward without her notes. But when she launched the first database, she hit another roadblock: it required a login, and her credentials (normally auto-filled by her password manager) weren’t saved on the podium computer. None of her bookmarks, saved searches, or carefully prepared examples were accessible.</a:t>
            </a:r>
          </a:p>
        </p:txBody>
      </p:sp>
      <p:pic>
        <p:nvPicPr>
          <p:cNvPr id="11" name="Picture 10">
            <a:extLst>
              <a:ext uri="{FF2B5EF4-FFF2-40B4-BE49-F238E27FC236}">
                <a16:creationId xmlns:a16="http://schemas.microsoft.com/office/drawing/2014/main" id="{77D2B91C-33EA-D593-3452-58E42464B8A5}"/>
              </a:ext>
            </a:extLst>
          </p:cNvPr>
          <p:cNvPicPr>
            <a:picLocks noChangeAspect="1"/>
          </p:cNvPicPr>
          <p:nvPr/>
        </p:nvPicPr>
        <p:blipFill>
          <a:blip r:embed="rId3"/>
          <a:srcRect l="593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86F3B83A-4E28-5EAF-41D4-70CE4ED6AB69}"/>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115</a:t>
            </a:fld>
            <a:endParaRPr lang="en-US"/>
          </a:p>
        </p:txBody>
      </p:sp>
    </p:spTree>
    <p:extLst>
      <p:ext uri="{BB962C8B-B14F-4D97-AF65-F5344CB8AC3E}">
        <p14:creationId xmlns:p14="http://schemas.microsoft.com/office/powerpoint/2010/main" val="6428916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F467-E3E3-A30E-FB64-1F1F529B7A86}"/>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3" name="Content Placeholder 2">
            <a:extLst>
              <a:ext uri="{FF2B5EF4-FFF2-40B4-BE49-F238E27FC236}">
                <a16:creationId xmlns:a16="http://schemas.microsoft.com/office/drawing/2014/main" id="{FDF445FF-0A9A-BE5F-AB6A-2E03EBABE302}"/>
              </a:ext>
            </a:extLst>
          </p:cNvPr>
          <p:cNvSpPr>
            <a:spLocks noGrp="1"/>
          </p:cNvSpPr>
          <p:nvPr>
            <p:ph idx="1"/>
          </p:nvPr>
        </p:nvSpPr>
        <p:spPr>
          <a:xfrm>
            <a:off x="372188" y="1375640"/>
            <a:ext cx="7708391" cy="4794020"/>
          </a:xfrm>
        </p:spPr>
        <p:txBody>
          <a:bodyPr>
            <a:normAutofit fontScale="92500"/>
          </a:bodyPr>
          <a:lstStyle/>
          <a:p>
            <a:pPr>
              <a:lnSpc>
                <a:spcPct val="100000"/>
              </a:lnSpc>
              <a:spcBef>
                <a:spcPts val="0"/>
              </a:spcBef>
              <a:spcAft>
                <a:spcPts val="0"/>
              </a:spcAft>
            </a:pPr>
            <a:r>
              <a:rPr lang="en-US" sz="2200" b="0" dirty="0"/>
              <a:t>She pivoted to a freely available backup database, only to be met with a bright red error message: “Database temporarily unavailable for maintenance.”</a:t>
            </a:r>
          </a:p>
          <a:p>
            <a:pPr>
              <a:lnSpc>
                <a:spcPct val="100000"/>
              </a:lnSpc>
              <a:spcBef>
                <a:spcPts val="0"/>
              </a:spcBef>
              <a:spcAft>
                <a:spcPts val="0"/>
              </a:spcAft>
            </a:pPr>
            <a:endParaRPr lang="en-US" sz="1900" b="0" dirty="0"/>
          </a:p>
          <a:p>
            <a:pPr>
              <a:lnSpc>
                <a:spcPct val="100000"/>
              </a:lnSpc>
              <a:spcBef>
                <a:spcPts val="0"/>
              </a:spcBef>
              <a:spcAft>
                <a:spcPts val="0"/>
              </a:spcAft>
            </a:pPr>
            <a:r>
              <a:rPr lang="en-US" sz="2200" b="0" dirty="0"/>
              <a:t>Now clearly flustered, she opened Google Scholar in a last-ditch effort to demonstrate citation metrics. But without her planned search terms or filters, she couldn’t replicate the elegant, precise results she had practiced. Instead, she fumbled through 47,000 irrelevant hits for “climate change,” narrating as participants watched her scroll helplessly through generic results.</a:t>
            </a:r>
          </a:p>
          <a:p>
            <a:pPr>
              <a:lnSpc>
                <a:spcPct val="100000"/>
              </a:lnSpc>
              <a:spcBef>
                <a:spcPts val="0"/>
              </a:spcBef>
              <a:spcAft>
                <a:spcPts val="0"/>
              </a:spcAft>
            </a:pPr>
            <a:endParaRPr lang="en-US" sz="2200" b="0" dirty="0"/>
          </a:p>
          <a:p>
            <a:pPr>
              <a:lnSpc>
                <a:spcPct val="100000"/>
              </a:lnSpc>
              <a:spcBef>
                <a:spcPts val="0"/>
              </a:spcBef>
              <a:spcAft>
                <a:spcPts val="0"/>
              </a:spcAft>
            </a:pPr>
            <a:r>
              <a:rPr lang="en-US" sz="2200" b="0" dirty="0"/>
              <a:t>She spent the final 10 minutes trying to recreate the session from memory on an unfamiliar computer. The session ended awkwardly. Participants left visibly disappointed, and the host quietly commented, “We’ll try the library again sometime.”</a:t>
            </a:r>
          </a:p>
          <a:p>
            <a:pPr>
              <a:lnSpc>
                <a:spcPct val="100000"/>
              </a:lnSpc>
              <a:spcBef>
                <a:spcPts val="0"/>
              </a:spcBef>
              <a:spcAft>
                <a:spcPts val="0"/>
              </a:spcAft>
            </a:pPr>
            <a:endParaRPr lang="en-US" sz="2200" b="0" dirty="0"/>
          </a:p>
          <a:p>
            <a:pPr>
              <a:lnSpc>
                <a:spcPct val="104000"/>
              </a:lnSpc>
            </a:pPr>
            <a:endParaRPr lang="en-US" sz="1300" dirty="0"/>
          </a:p>
        </p:txBody>
      </p:sp>
      <p:pic>
        <p:nvPicPr>
          <p:cNvPr id="7" name="Picture 6">
            <a:extLst>
              <a:ext uri="{FF2B5EF4-FFF2-40B4-BE49-F238E27FC236}">
                <a16:creationId xmlns:a16="http://schemas.microsoft.com/office/drawing/2014/main" id="{58E2216A-CE86-28C8-E285-28D2E90F2927}"/>
              </a:ext>
            </a:extLst>
          </p:cNvPr>
          <p:cNvPicPr>
            <a:picLocks noChangeAspect="1"/>
          </p:cNvPicPr>
          <p:nvPr/>
        </p:nvPicPr>
        <p:blipFill>
          <a:blip r:embed="rId3"/>
          <a:srcRect l="18176"/>
          <a:stretch>
            <a:fillRect/>
          </a:stretch>
        </p:blipFill>
        <p:spPr>
          <a:xfrm>
            <a:off x="8626206" y="10"/>
            <a:ext cx="3565793" cy="6553190"/>
          </a:xfrm>
          <a:prstGeom prst="rect">
            <a:avLst/>
          </a:prstGeom>
          <a:noFill/>
        </p:spPr>
      </p:pic>
      <p:sp>
        <p:nvSpPr>
          <p:cNvPr id="5" name="Slide Number Placeholder 4">
            <a:extLst>
              <a:ext uri="{FF2B5EF4-FFF2-40B4-BE49-F238E27FC236}">
                <a16:creationId xmlns:a16="http://schemas.microsoft.com/office/drawing/2014/main" id="{2A94AAB9-829E-040B-84F3-3539B3DC5A6F}"/>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116</a:t>
            </a:fld>
            <a:endParaRPr lang="en-US"/>
          </a:p>
        </p:txBody>
      </p:sp>
    </p:spTree>
    <p:extLst>
      <p:ext uri="{BB962C8B-B14F-4D97-AF65-F5344CB8AC3E}">
        <p14:creationId xmlns:p14="http://schemas.microsoft.com/office/powerpoint/2010/main" val="4083182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FA3BE04-3157-CB95-21AF-972605E7DE64}"/>
              </a:ext>
            </a:extLst>
          </p:cNvPr>
          <p:cNvSpPr>
            <a:spLocks noGrp="1"/>
          </p:cNvSpPr>
          <p:nvPr>
            <p:ph type="pic" sz="quarter" idx="13"/>
          </p:nvPr>
        </p:nvSpPr>
        <p:spPr/>
        <p:txBody>
          <a:bodyPr/>
          <a:lstStyle/>
          <a:p>
            <a:endParaRPr lang="en-US"/>
          </a:p>
        </p:txBody>
      </p:sp>
      <p:sp>
        <p:nvSpPr>
          <p:cNvPr id="6" name="Slide Number Placeholder 5">
            <a:extLst>
              <a:ext uri="{FF2B5EF4-FFF2-40B4-BE49-F238E27FC236}">
                <a16:creationId xmlns:a16="http://schemas.microsoft.com/office/drawing/2014/main" id="{EEA9A442-6A43-ACD7-E69A-4B2EBF692039}"/>
              </a:ext>
            </a:extLst>
          </p:cNvPr>
          <p:cNvSpPr>
            <a:spLocks noGrp="1"/>
          </p:cNvSpPr>
          <p:nvPr>
            <p:ph type="sldNum" sz="quarter" idx="12"/>
          </p:nvPr>
        </p:nvSpPr>
        <p:spPr/>
        <p:txBody>
          <a:bodyPr/>
          <a:lstStyle/>
          <a:p>
            <a:fld id="{0D558541-60C9-42A2-8392-FF12533A6B7A}" type="slidenum">
              <a:rPr lang="en-US" smtClean="0"/>
              <a:pPr/>
              <a:t>117</a:t>
            </a:fld>
            <a:endParaRPr lang="en-US"/>
          </a:p>
        </p:txBody>
      </p:sp>
      <p:sp>
        <p:nvSpPr>
          <p:cNvPr id="7" name="Title 1">
            <a:extLst>
              <a:ext uri="{FF2B5EF4-FFF2-40B4-BE49-F238E27FC236}">
                <a16:creationId xmlns:a16="http://schemas.microsoft.com/office/drawing/2014/main" id="{EC1A7610-7C31-18D4-304B-6E2950A4D31D}"/>
              </a:ext>
            </a:extLst>
          </p:cNvPr>
          <p:cNvSpPr txBox="1">
            <a:spLocks/>
          </p:cNvSpPr>
          <p:nvPr/>
        </p:nvSpPr>
        <p:spPr>
          <a:xfrm>
            <a:off x="524588" y="152400"/>
            <a:ext cx="7708392"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When Tech Betrays You</a:t>
            </a:r>
          </a:p>
        </p:txBody>
      </p:sp>
      <p:pic>
        <p:nvPicPr>
          <p:cNvPr id="8" name="Picture 7" descr="Empty speech bubbles">
            <a:extLst>
              <a:ext uri="{FF2B5EF4-FFF2-40B4-BE49-F238E27FC236}">
                <a16:creationId xmlns:a16="http://schemas.microsoft.com/office/drawing/2014/main" id="{B738455C-EF60-92D2-A4A1-3A68D97CF737}"/>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0" name="TextBox 9">
            <a:extLst>
              <a:ext uri="{FF2B5EF4-FFF2-40B4-BE49-F238E27FC236}">
                <a16:creationId xmlns:a16="http://schemas.microsoft.com/office/drawing/2014/main" id="{19A64382-CD66-525E-F6B9-588F04E07141}"/>
              </a:ext>
            </a:extLst>
          </p:cNvPr>
          <p:cNvSpPr txBox="1"/>
          <p:nvPr/>
        </p:nvSpPr>
        <p:spPr>
          <a:xfrm>
            <a:off x="516969" y="1447790"/>
            <a:ext cx="7560231" cy="1202124"/>
          </a:xfrm>
          <a:prstGeom prst="rect">
            <a:avLst/>
          </a:prstGeom>
          <a:noFill/>
        </p:spPr>
        <p:txBody>
          <a:bodyPr wrap="square">
            <a:spAutoFit/>
          </a:bodyPr>
          <a:lstStyle/>
          <a:p>
            <a:pPr>
              <a:lnSpc>
                <a:spcPct val="90000"/>
              </a:lnSpc>
            </a:pPr>
            <a:r>
              <a:rPr lang="en-US" sz="2000" b="1" dirty="0"/>
              <a:t>What happened?</a:t>
            </a:r>
          </a:p>
          <a:p>
            <a:pPr>
              <a:lnSpc>
                <a:spcPct val="90000"/>
              </a:lnSpc>
            </a:pPr>
            <a:endParaRPr lang="en-US" sz="2000" dirty="0"/>
          </a:p>
          <a:p>
            <a:pPr>
              <a:lnSpc>
                <a:spcPct val="90000"/>
              </a:lnSpc>
            </a:pPr>
            <a:r>
              <a:rPr lang="en-US" sz="2000" dirty="0"/>
              <a:t>She tested everything perfectly … but Murphy's Law strikes during showtime</a:t>
            </a:r>
          </a:p>
        </p:txBody>
      </p:sp>
      <p:sp>
        <p:nvSpPr>
          <p:cNvPr id="12" name="TextBox 11">
            <a:extLst>
              <a:ext uri="{FF2B5EF4-FFF2-40B4-BE49-F238E27FC236}">
                <a16:creationId xmlns:a16="http://schemas.microsoft.com/office/drawing/2014/main" id="{42D022FE-806E-A71C-5B67-4AC0854F1828}"/>
              </a:ext>
            </a:extLst>
          </p:cNvPr>
          <p:cNvSpPr txBox="1"/>
          <p:nvPr/>
        </p:nvSpPr>
        <p:spPr>
          <a:xfrm>
            <a:off x="561379" y="3524190"/>
            <a:ext cx="7293532" cy="400110"/>
          </a:xfrm>
          <a:prstGeom prst="rect">
            <a:avLst/>
          </a:prstGeom>
          <a:noFill/>
        </p:spPr>
        <p:txBody>
          <a:bodyPr wrap="square">
            <a:spAutoFit/>
          </a:bodyPr>
          <a:lstStyle/>
          <a:p>
            <a:r>
              <a:rPr lang="en-US" sz="2000" dirty="0"/>
              <a:t>What’s in your personal tech emergency kit when teaching?</a:t>
            </a:r>
          </a:p>
        </p:txBody>
      </p:sp>
      <p:sp>
        <p:nvSpPr>
          <p:cNvPr id="14" name="TextBox 13">
            <a:extLst>
              <a:ext uri="{FF2B5EF4-FFF2-40B4-BE49-F238E27FC236}">
                <a16:creationId xmlns:a16="http://schemas.microsoft.com/office/drawing/2014/main" id="{E03B75E4-6026-3CC3-6E84-A22DEB075CE7}"/>
              </a:ext>
            </a:extLst>
          </p:cNvPr>
          <p:cNvSpPr txBox="1"/>
          <p:nvPr/>
        </p:nvSpPr>
        <p:spPr>
          <a:xfrm>
            <a:off x="339090" y="2805855"/>
            <a:ext cx="7293532" cy="461665"/>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a:ln>
                  <a:noFill/>
                </a:ln>
                <a:solidFill>
                  <a:schemeClr val="tx1"/>
                </a:solidFill>
                <a:effectLst/>
              </a:rPr>
              <a:t>Blue Group, </a:t>
            </a:r>
            <a:r>
              <a:rPr lang="en-US" sz="2400" b="1" dirty="0"/>
              <a:t>type your responses into chat:</a:t>
            </a:r>
            <a:endParaRPr lang="en-US" sz="2400" dirty="0"/>
          </a:p>
        </p:txBody>
      </p:sp>
      <p:sp>
        <p:nvSpPr>
          <p:cNvPr id="16" name="TextBox 15">
            <a:extLst>
              <a:ext uri="{FF2B5EF4-FFF2-40B4-BE49-F238E27FC236}">
                <a16:creationId xmlns:a16="http://schemas.microsoft.com/office/drawing/2014/main" id="{FE646585-6FDB-E64D-CE61-B2E68F461541}"/>
              </a:ext>
            </a:extLst>
          </p:cNvPr>
          <p:cNvSpPr txBox="1"/>
          <p:nvPr/>
        </p:nvSpPr>
        <p:spPr>
          <a:xfrm>
            <a:off x="339090" y="4370724"/>
            <a:ext cx="6899910" cy="1877437"/>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a:t>
            </a:r>
            <a:r>
              <a:rPr lang="en-US" b="1" dirty="0"/>
              <a:t>Purple Group,</a:t>
            </a:r>
            <a:r>
              <a:rPr lang="en-US" altLang="en-US" b="1" dirty="0"/>
              <a:t> you may be called on to: </a:t>
            </a:r>
          </a:p>
          <a:p>
            <a:endParaRPr lang="en-US" altLang="en-US" sz="3200" b="1" dirty="0">
              <a:latin typeface="Arial" panose="020B0604020202020204" pitchFamily="34" charset="0"/>
            </a:endParaRPr>
          </a:p>
          <a:p>
            <a:r>
              <a:rPr lang="en-US" altLang="en-US" sz="2000" dirty="0"/>
              <a:t>Summarize one of the responses made by a member of the Blue Group</a:t>
            </a:r>
            <a:endParaRPr lang="en-US" sz="2000" dirty="0"/>
          </a:p>
          <a:p>
            <a:r>
              <a:rPr lang="en-US" sz="2000" b="1" dirty="0"/>
              <a:t> </a:t>
            </a:r>
            <a:endParaRPr lang="en-US" sz="2000" dirty="0"/>
          </a:p>
        </p:txBody>
      </p:sp>
    </p:spTree>
    <p:extLst>
      <p:ext uri="{BB962C8B-B14F-4D97-AF65-F5344CB8AC3E}">
        <p14:creationId xmlns:p14="http://schemas.microsoft.com/office/powerpoint/2010/main" val="34909511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B5BAE8-324E-6B0F-9291-5D147D5311E8}"/>
              </a:ext>
            </a:extLst>
          </p:cNvPr>
          <p:cNvSpPr/>
          <p:nvPr/>
        </p:nvSpPr>
        <p:spPr>
          <a:xfrm>
            <a:off x="372188"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Rounded Corners 10">
            <a:extLst>
              <a:ext uri="{FF2B5EF4-FFF2-40B4-BE49-F238E27FC236}">
                <a16:creationId xmlns:a16="http://schemas.microsoft.com/office/drawing/2014/main" id="{CC0294B1-729A-9913-AB8B-D7E482BC945C}"/>
              </a:ext>
            </a:extLst>
          </p:cNvPr>
          <p:cNvSpPr/>
          <p:nvPr/>
        </p:nvSpPr>
        <p:spPr>
          <a:xfrm>
            <a:off x="372188" y="1771483"/>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C034DD6E-6B4D-08BD-646F-F41053A0EFFA}"/>
              </a:ext>
            </a:extLst>
          </p:cNvPr>
          <p:cNvSpPr>
            <a:spLocks noGrp="1"/>
          </p:cNvSpPr>
          <p:nvPr>
            <p:ph idx="1"/>
          </p:nvPr>
        </p:nvSpPr>
        <p:spPr>
          <a:xfrm>
            <a:off x="372188" y="2317666"/>
            <a:ext cx="3472698" cy="3883067"/>
          </a:xfrm>
        </p:spPr>
        <p:txBody>
          <a:bodyPr/>
          <a:lstStyle/>
          <a:p>
            <a:pPr marL="285750" indent="-285750">
              <a:buFont typeface="Arial" panose="020B0604020202020204" pitchFamily="34" charset="0"/>
              <a:buChar char="•"/>
            </a:pPr>
            <a:r>
              <a:rPr lang="en-US" sz="1800" b="0" dirty="0"/>
              <a:t>Consider becoming familiar with a primary database + 2 alternatives</a:t>
            </a:r>
          </a:p>
          <a:p>
            <a:pPr marL="285750" indent="-285750">
              <a:buFont typeface="Arial" panose="020B0604020202020204" pitchFamily="34" charset="0"/>
              <a:buChar char="•"/>
            </a:pPr>
            <a:r>
              <a:rPr lang="en-US" sz="1800" b="0" dirty="0"/>
              <a:t>Prepare slides with screenshots of key databases or search results</a:t>
            </a:r>
          </a:p>
          <a:p>
            <a:pPr marL="285750" indent="-285750">
              <a:buFont typeface="Arial" panose="020B0604020202020204" pitchFamily="34" charset="0"/>
              <a:buChar char="•"/>
            </a:pPr>
            <a:r>
              <a:rPr lang="en-US" sz="1800" b="0" dirty="0"/>
              <a:t>Downloaded PDFs of example articles, as needed</a:t>
            </a:r>
          </a:p>
          <a:p>
            <a:pPr marL="285750" indent="-285750">
              <a:buFont typeface="Arial" panose="020B0604020202020204" pitchFamily="34" charset="0"/>
              <a:buChar char="•"/>
            </a:pPr>
            <a:r>
              <a:rPr lang="en-US" sz="1800" b="0" dirty="0"/>
              <a:t>Have user-names and passwords available </a:t>
            </a:r>
            <a:endParaRPr lang="en-US" dirty="0"/>
          </a:p>
        </p:txBody>
      </p:sp>
      <p:sp>
        <p:nvSpPr>
          <p:cNvPr id="6" name="Slide Number Placeholder 5">
            <a:extLst>
              <a:ext uri="{FF2B5EF4-FFF2-40B4-BE49-F238E27FC236}">
                <a16:creationId xmlns:a16="http://schemas.microsoft.com/office/drawing/2014/main" id="{5759B08B-9FD1-ADDB-D678-9F54BA743F29}"/>
              </a:ext>
            </a:extLst>
          </p:cNvPr>
          <p:cNvSpPr>
            <a:spLocks noGrp="1"/>
          </p:cNvSpPr>
          <p:nvPr>
            <p:ph type="sldNum" sz="quarter" idx="12"/>
          </p:nvPr>
        </p:nvSpPr>
        <p:spPr/>
        <p:txBody>
          <a:bodyPr/>
          <a:lstStyle/>
          <a:p>
            <a:fld id="{0D558541-60C9-42A2-8392-FF12533A6B7A}" type="slidenum">
              <a:rPr lang="en-US" smtClean="0"/>
              <a:pPr/>
              <a:t>118</a:t>
            </a:fld>
            <a:endParaRPr lang="en-US"/>
          </a:p>
        </p:txBody>
      </p:sp>
      <p:sp>
        <p:nvSpPr>
          <p:cNvPr id="13" name="TextBox 12">
            <a:extLst>
              <a:ext uri="{FF2B5EF4-FFF2-40B4-BE49-F238E27FC236}">
                <a16:creationId xmlns:a16="http://schemas.microsoft.com/office/drawing/2014/main" id="{4FB19246-2629-0944-9F54-F46402A1171D}"/>
              </a:ext>
            </a:extLst>
          </p:cNvPr>
          <p:cNvSpPr txBox="1"/>
          <p:nvPr/>
        </p:nvSpPr>
        <p:spPr>
          <a:xfrm>
            <a:off x="372188" y="1785885"/>
            <a:ext cx="3219679" cy="461665"/>
          </a:xfrm>
          <a:prstGeom prst="rect">
            <a:avLst/>
          </a:prstGeom>
          <a:noFill/>
        </p:spPr>
        <p:txBody>
          <a:bodyPr wrap="square">
            <a:spAutoFit/>
          </a:bodyPr>
          <a:lstStyle/>
          <a:p>
            <a:pPr algn="ctr"/>
            <a:r>
              <a:rPr lang="en-US" sz="2400" b="1" dirty="0"/>
              <a:t>Backup Strategies</a:t>
            </a:r>
          </a:p>
        </p:txBody>
      </p:sp>
      <p:sp>
        <p:nvSpPr>
          <p:cNvPr id="23" name="Title 1">
            <a:extLst>
              <a:ext uri="{FF2B5EF4-FFF2-40B4-BE49-F238E27FC236}">
                <a16:creationId xmlns:a16="http://schemas.microsoft.com/office/drawing/2014/main" id="{AA02E63C-23D2-EE21-E4BB-495CEA30E7C7}"/>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24" name="Text Placeholder 3">
            <a:extLst>
              <a:ext uri="{FF2B5EF4-FFF2-40B4-BE49-F238E27FC236}">
                <a16:creationId xmlns:a16="http://schemas.microsoft.com/office/drawing/2014/main" id="{75851924-02CD-763D-611A-0197D19AAC74}"/>
              </a:ext>
            </a:extLst>
          </p:cNvPr>
          <p:cNvSpPr>
            <a:spLocks noGrp="1"/>
          </p:cNvSpPr>
          <p:nvPr>
            <p:ph type="body" sz="quarter" idx="14"/>
          </p:nvPr>
        </p:nvSpPr>
        <p:spPr>
          <a:xfrm>
            <a:off x="374904" y="1170433"/>
            <a:ext cx="7711016" cy="573617"/>
          </a:xfrm>
        </p:spPr>
        <p:txBody>
          <a:bodyPr>
            <a:normAutofit/>
          </a:bodyPr>
          <a:lstStyle/>
          <a:p>
            <a:pPr>
              <a:lnSpc>
                <a:spcPct val="90000"/>
              </a:lnSpc>
            </a:pPr>
            <a:r>
              <a:rPr lang="en-US" sz="1600"/>
              <a:t>You've tested everything perfectly … but Murphy's Law strikes during showtime</a:t>
            </a:r>
          </a:p>
        </p:txBody>
      </p:sp>
      <p:cxnSp>
        <p:nvCxnSpPr>
          <p:cNvPr id="25" name="Straight Connector 24">
            <a:extLst>
              <a:ext uri="{FF2B5EF4-FFF2-40B4-BE49-F238E27FC236}">
                <a16:creationId xmlns:a16="http://schemas.microsoft.com/office/drawing/2014/main" id="{4B0DD4FF-B632-F08C-1124-60008FCD0285}"/>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4044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B0167-118D-AE5B-0079-4E1E224D28C3}"/>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AA884326-8467-DB16-795D-6DD6D0F0DD08}"/>
              </a:ext>
            </a:extLst>
          </p:cNvPr>
          <p:cNvSpPr/>
          <p:nvPr/>
        </p:nvSpPr>
        <p:spPr>
          <a:xfrm>
            <a:off x="4409105" y="2285895"/>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ectangle 19">
            <a:extLst>
              <a:ext uri="{FF2B5EF4-FFF2-40B4-BE49-F238E27FC236}">
                <a16:creationId xmlns:a16="http://schemas.microsoft.com/office/drawing/2014/main" id="{6C8A1CFB-616C-C27E-AA78-257DD6B33748}"/>
              </a:ext>
            </a:extLst>
          </p:cNvPr>
          <p:cNvSpPr/>
          <p:nvPr/>
        </p:nvSpPr>
        <p:spPr>
          <a:xfrm>
            <a:off x="372188"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Rounded Corners 13">
            <a:extLst>
              <a:ext uri="{FF2B5EF4-FFF2-40B4-BE49-F238E27FC236}">
                <a16:creationId xmlns:a16="http://schemas.microsoft.com/office/drawing/2014/main" id="{FC86D026-FF4A-357A-CBE6-08EED55F3C37}"/>
              </a:ext>
            </a:extLst>
          </p:cNvPr>
          <p:cNvSpPr/>
          <p:nvPr/>
        </p:nvSpPr>
        <p:spPr>
          <a:xfrm>
            <a:off x="4393160" y="1775049"/>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Rounded Corners 10">
            <a:extLst>
              <a:ext uri="{FF2B5EF4-FFF2-40B4-BE49-F238E27FC236}">
                <a16:creationId xmlns:a16="http://schemas.microsoft.com/office/drawing/2014/main" id="{F13E5664-4960-BC43-6700-44303B0BE00B}"/>
              </a:ext>
            </a:extLst>
          </p:cNvPr>
          <p:cNvSpPr/>
          <p:nvPr/>
        </p:nvSpPr>
        <p:spPr>
          <a:xfrm>
            <a:off x="372188" y="1771483"/>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36AD02C3-9037-8464-3170-1F77725B4A4F}"/>
              </a:ext>
            </a:extLst>
          </p:cNvPr>
          <p:cNvSpPr>
            <a:spLocks noGrp="1"/>
          </p:cNvSpPr>
          <p:nvPr>
            <p:ph idx="1"/>
          </p:nvPr>
        </p:nvSpPr>
        <p:spPr>
          <a:xfrm>
            <a:off x="372188" y="2317666"/>
            <a:ext cx="3472698" cy="3883067"/>
          </a:xfrm>
        </p:spPr>
        <p:txBody>
          <a:bodyPr/>
          <a:lstStyle/>
          <a:p>
            <a:pPr marL="285750" indent="-285750">
              <a:buFont typeface="Arial" panose="020B0604020202020204" pitchFamily="34" charset="0"/>
              <a:buChar char="•"/>
            </a:pPr>
            <a:r>
              <a:rPr lang="en-US" sz="1800" b="0" dirty="0"/>
              <a:t>Consider becoming familiar with a primary database + 2 alternatives</a:t>
            </a:r>
          </a:p>
          <a:p>
            <a:pPr marL="285750" indent="-285750">
              <a:buFont typeface="Arial" panose="020B0604020202020204" pitchFamily="34" charset="0"/>
              <a:buChar char="•"/>
            </a:pPr>
            <a:r>
              <a:rPr lang="en-US" sz="1800" b="0" dirty="0"/>
              <a:t>Prepare slides with screenshots of key databases or search results</a:t>
            </a:r>
          </a:p>
          <a:p>
            <a:pPr marL="285750" indent="-285750">
              <a:buFont typeface="Arial" panose="020B0604020202020204" pitchFamily="34" charset="0"/>
              <a:buChar char="•"/>
            </a:pPr>
            <a:r>
              <a:rPr lang="en-US" sz="1800" b="0" dirty="0"/>
              <a:t>Downloaded PDFs of example articles, as needed</a:t>
            </a:r>
          </a:p>
          <a:p>
            <a:pPr marL="285750" indent="-285750">
              <a:buFont typeface="Arial" panose="020B0604020202020204" pitchFamily="34" charset="0"/>
              <a:buChar char="•"/>
            </a:pPr>
            <a:r>
              <a:rPr lang="en-US" sz="1800" b="0" dirty="0"/>
              <a:t>Have user-names and passwords available </a:t>
            </a:r>
            <a:endParaRPr lang="en-US" dirty="0"/>
          </a:p>
        </p:txBody>
      </p:sp>
      <p:sp>
        <p:nvSpPr>
          <p:cNvPr id="6" name="Slide Number Placeholder 5">
            <a:extLst>
              <a:ext uri="{FF2B5EF4-FFF2-40B4-BE49-F238E27FC236}">
                <a16:creationId xmlns:a16="http://schemas.microsoft.com/office/drawing/2014/main" id="{4BD493B2-54CC-1C80-A855-C079618CFFE9}"/>
              </a:ext>
            </a:extLst>
          </p:cNvPr>
          <p:cNvSpPr>
            <a:spLocks noGrp="1"/>
          </p:cNvSpPr>
          <p:nvPr>
            <p:ph type="sldNum" sz="quarter" idx="12"/>
          </p:nvPr>
        </p:nvSpPr>
        <p:spPr/>
        <p:txBody>
          <a:bodyPr/>
          <a:lstStyle/>
          <a:p>
            <a:fld id="{0D558541-60C9-42A2-8392-FF12533A6B7A}" type="slidenum">
              <a:rPr lang="en-US" smtClean="0"/>
              <a:pPr/>
              <a:t>119</a:t>
            </a:fld>
            <a:endParaRPr lang="en-US"/>
          </a:p>
        </p:txBody>
      </p:sp>
      <p:sp>
        <p:nvSpPr>
          <p:cNvPr id="8" name="TextBox 7">
            <a:extLst>
              <a:ext uri="{FF2B5EF4-FFF2-40B4-BE49-F238E27FC236}">
                <a16:creationId xmlns:a16="http://schemas.microsoft.com/office/drawing/2014/main" id="{09AB4618-1462-1C71-D63E-08E385AC8151}"/>
              </a:ext>
            </a:extLst>
          </p:cNvPr>
          <p:cNvSpPr txBox="1"/>
          <p:nvPr/>
        </p:nvSpPr>
        <p:spPr>
          <a:xfrm>
            <a:off x="4359651" y="2353578"/>
            <a:ext cx="3472698" cy="4089646"/>
          </a:xfrm>
          <a:prstGeom prst="rect">
            <a:avLst/>
          </a:prstGeom>
          <a:noFill/>
        </p:spPr>
        <p:txBody>
          <a:bodyPr wrap="square">
            <a:spAutoFit/>
          </a:bodyPr>
          <a:lstStyle/>
          <a:p>
            <a:pPr marL="285750" indent="-285750" defTabSz="881615">
              <a:lnSpc>
                <a:spcPct val="114000"/>
              </a:lnSpc>
              <a:spcBef>
                <a:spcPts val="964"/>
              </a:spcBef>
              <a:spcAft>
                <a:spcPts val="386"/>
              </a:spcAft>
              <a:buFont typeface="Arial" panose="020B0604020202020204" pitchFamily="34" charset="0"/>
              <a:buChar char="•"/>
            </a:pPr>
            <a:r>
              <a:rPr lang="en-US" sz="1800" b="1" dirty="0"/>
              <a:t>Acknowledge quickly: </a:t>
            </a:r>
            <a:r>
              <a:rPr lang="en-US" sz="1800" dirty="0"/>
              <a:t>"Looks like the database is having a moment"</a:t>
            </a:r>
          </a:p>
          <a:p>
            <a:pPr marL="285750" indent="-285750" defTabSz="881615">
              <a:lnSpc>
                <a:spcPct val="114000"/>
              </a:lnSpc>
              <a:spcBef>
                <a:spcPts val="964"/>
              </a:spcBef>
              <a:spcAft>
                <a:spcPts val="386"/>
              </a:spcAft>
              <a:buFont typeface="Arial" panose="020B0604020202020204" pitchFamily="34" charset="0"/>
              <a:buChar char="•"/>
            </a:pPr>
            <a:r>
              <a:rPr lang="en-US" sz="1800" b="1" dirty="0"/>
              <a:t>Set a time limit</a:t>
            </a:r>
            <a:r>
              <a:rPr lang="en-US" sz="1800" dirty="0"/>
              <a:t>: "I'll try for 2 minutes, then we'll pivot"</a:t>
            </a:r>
          </a:p>
          <a:p>
            <a:pPr marL="285750" indent="-285750" defTabSz="881615">
              <a:lnSpc>
                <a:spcPct val="114000"/>
              </a:lnSpc>
              <a:spcBef>
                <a:spcPts val="964"/>
              </a:spcBef>
              <a:spcAft>
                <a:spcPts val="386"/>
              </a:spcAft>
              <a:buFont typeface="Arial" panose="020B0604020202020204" pitchFamily="34" charset="0"/>
              <a:buChar char="•"/>
            </a:pPr>
            <a:r>
              <a:rPr lang="en-US" sz="1800" b="1" dirty="0"/>
              <a:t>Stay calm and narrate:</a:t>
            </a:r>
            <a:r>
              <a:rPr lang="en-US" sz="1800" dirty="0"/>
              <a:t> "This actually happens a lot in real life“</a:t>
            </a:r>
          </a:p>
          <a:p>
            <a:pPr marL="285750" indent="-285750" defTabSz="881615">
              <a:lnSpc>
                <a:spcPct val="114000"/>
              </a:lnSpc>
              <a:spcBef>
                <a:spcPts val="964"/>
              </a:spcBef>
              <a:spcAft>
                <a:spcPts val="386"/>
              </a:spcAft>
              <a:buFont typeface="Arial" panose="020B0604020202020204" pitchFamily="34" charset="0"/>
              <a:buChar char="•"/>
            </a:pPr>
            <a:r>
              <a:rPr lang="en-US" sz="1800" b="1" dirty="0"/>
              <a:t>Reschedule if reasonable: </a:t>
            </a:r>
            <a:r>
              <a:rPr lang="en-US" sz="1800" dirty="0"/>
              <a:t>“Since this is best learned by doing, let’s reschedule“</a:t>
            </a:r>
          </a:p>
        </p:txBody>
      </p:sp>
      <p:sp>
        <p:nvSpPr>
          <p:cNvPr id="13" name="TextBox 12">
            <a:extLst>
              <a:ext uri="{FF2B5EF4-FFF2-40B4-BE49-F238E27FC236}">
                <a16:creationId xmlns:a16="http://schemas.microsoft.com/office/drawing/2014/main" id="{1165DFC3-0917-85DB-E9B1-56E9AE7EA7CC}"/>
              </a:ext>
            </a:extLst>
          </p:cNvPr>
          <p:cNvSpPr txBox="1"/>
          <p:nvPr/>
        </p:nvSpPr>
        <p:spPr>
          <a:xfrm>
            <a:off x="372188" y="1785885"/>
            <a:ext cx="3219679" cy="461665"/>
          </a:xfrm>
          <a:prstGeom prst="rect">
            <a:avLst/>
          </a:prstGeom>
          <a:noFill/>
        </p:spPr>
        <p:txBody>
          <a:bodyPr wrap="square">
            <a:spAutoFit/>
          </a:bodyPr>
          <a:lstStyle/>
          <a:p>
            <a:pPr algn="ctr"/>
            <a:r>
              <a:rPr lang="en-US" sz="2400" b="1" dirty="0"/>
              <a:t>Backup Strategies</a:t>
            </a:r>
          </a:p>
        </p:txBody>
      </p:sp>
      <p:sp>
        <p:nvSpPr>
          <p:cNvPr id="16" name="TextBox 15">
            <a:extLst>
              <a:ext uri="{FF2B5EF4-FFF2-40B4-BE49-F238E27FC236}">
                <a16:creationId xmlns:a16="http://schemas.microsoft.com/office/drawing/2014/main" id="{6D7B1495-11D7-CAD7-EFB4-2E93D38576F1}"/>
              </a:ext>
            </a:extLst>
          </p:cNvPr>
          <p:cNvSpPr txBox="1"/>
          <p:nvPr/>
        </p:nvSpPr>
        <p:spPr>
          <a:xfrm>
            <a:off x="4311578" y="1785884"/>
            <a:ext cx="3472698" cy="461665"/>
          </a:xfrm>
          <a:prstGeom prst="rect">
            <a:avLst/>
          </a:prstGeom>
          <a:noFill/>
        </p:spPr>
        <p:txBody>
          <a:bodyPr wrap="square">
            <a:spAutoFit/>
          </a:bodyPr>
          <a:lstStyle/>
          <a:p>
            <a:pPr algn="ctr">
              <a:spcAft>
                <a:spcPts val="600"/>
              </a:spcAft>
              <a:buNone/>
            </a:pPr>
            <a:r>
              <a:rPr lang="en-US" sz="2400" b="1" dirty="0"/>
              <a:t>When Things Break</a:t>
            </a:r>
          </a:p>
        </p:txBody>
      </p:sp>
      <p:sp>
        <p:nvSpPr>
          <p:cNvPr id="23" name="Title 1">
            <a:extLst>
              <a:ext uri="{FF2B5EF4-FFF2-40B4-BE49-F238E27FC236}">
                <a16:creationId xmlns:a16="http://schemas.microsoft.com/office/drawing/2014/main" id="{F502D960-D3D5-0A70-6782-813A4B76C388}"/>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24" name="Text Placeholder 3">
            <a:extLst>
              <a:ext uri="{FF2B5EF4-FFF2-40B4-BE49-F238E27FC236}">
                <a16:creationId xmlns:a16="http://schemas.microsoft.com/office/drawing/2014/main" id="{0A8E5049-F844-5BE1-E64B-8B2F9CEB00EC}"/>
              </a:ext>
            </a:extLst>
          </p:cNvPr>
          <p:cNvSpPr>
            <a:spLocks noGrp="1"/>
          </p:cNvSpPr>
          <p:nvPr>
            <p:ph type="body" sz="quarter" idx="14"/>
          </p:nvPr>
        </p:nvSpPr>
        <p:spPr>
          <a:xfrm>
            <a:off x="374904" y="1170433"/>
            <a:ext cx="7711016" cy="573617"/>
          </a:xfrm>
        </p:spPr>
        <p:txBody>
          <a:bodyPr>
            <a:normAutofit/>
          </a:bodyPr>
          <a:lstStyle/>
          <a:p>
            <a:pPr>
              <a:lnSpc>
                <a:spcPct val="90000"/>
              </a:lnSpc>
            </a:pPr>
            <a:r>
              <a:rPr lang="en-US" sz="1600"/>
              <a:t>You've tested everything perfectly … but Murphy's Law strikes during showtime</a:t>
            </a:r>
          </a:p>
        </p:txBody>
      </p:sp>
      <p:cxnSp>
        <p:nvCxnSpPr>
          <p:cNvPr id="2" name="Straight Connector 1">
            <a:extLst>
              <a:ext uri="{FF2B5EF4-FFF2-40B4-BE49-F238E27FC236}">
                <a16:creationId xmlns:a16="http://schemas.microsoft.com/office/drawing/2014/main" id="{E1ABFC07-53AC-9FA1-4D28-DB510E77EDAC}"/>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06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F1936-3B21-DE5C-8B55-3025FC664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E921F-2D05-EBAB-A497-25BC793DC1CE}"/>
              </a:ext>
            </a:extLst>
          </p:cNvPr>
          <p:cNvSpPr>
            <a:spLocks noGrp="1"/>
          </p:cNvSpPr>
          <p:nvPr>
            <p:ph type="title"/>
          </p:nvPr>
        </p:nvSpPr>
        <p:spPr>
          <a:xfrm>
            <a:off x="372188" y="0"/>
            <a:ext cx="7708392" cy="1143000"/>
          </a:xfrm>
        </p:spPr>
        <p:txBody>
          <a:bodyPr anchor="b">
            <a:normAutofit/>
          </a:bodyPr>
          <a:lstStyle/>
          <a:p>
            <a:r>
              <a:rPr lang="en-US" dirty="0"/>
              <a:t>Matching Content to Audience</a:t>
            </a:r>
          </a:p>
        </p:txBody>
      </p:sp>
      <p:sp>
        <p:nvSpPr>
          <p:cNvPr id="77" name="Content Placeholder 2">
            <a:extLst>
              <a:ext uri="{FF2B5EF4-FFF2-40B4-BE49-F238E27FC236}">
                <a16:creationId xmlns:a16="http://schemas.microsoft.com/office/drawing/2014/main" id="{90FFE6B0-0831-A050-1448-9DC93AF8AAD9}"/>
              </a:ext>
            </a:extLst>
          </p:cNvPr>
          <p:cNvSpPr>
            <a:spLocks noGrp="1"/>
          </p:cNvSpPr>
          <p:nvPr>
            <p:ph idx="1"/>
          </p:nvPr>
        </p:nvSpPr>
        <p:spPr>
          <a:xfrm>
            <a:off x="372188" y="1408770"/>
            <a:ext cx="6690764" cy="4456684"/>
          </a:xfrm>
        </p:spPr>
        <p:txBody>
          <a:bodyPr>
            <a:normAutofit fontScale="92500" lnSpcReduction="20000"/>
          </a:bodyPr>
          <a:lstStyle/>
          <a:p>
            <a:pPr>
              <a:lnSpc>
                <a:spcPct val="110000"/>
              </a:lnSpc>
              <a:spcBef>
                <a:spcPts val="0"/>
              </a:spcBef>
              <a:spcAft>
                <a:spcPts val="0"/>
              </a:spcAft>
            </a:pPr>
            <a:r>
              <a:rPr lang="en-US" sz="1900" b="0" dirty="0"/>
              <a:t>Finally, one student spoke up: 'Um... we're first-year doctoral students. We don't even have data to publish yet. Most of us are still taking coursework.’</a:t>
            </a:r>
          </a:p>
          <a:p>
            <a:pPr>
              <a:lnSpc>
                <a:spcPct val="110000"/>
              </a:lnSpc>
              <a:spcBef>
                <a:spcPts val="0"/>
              </a:spcBef>
              <a:spcAft>
                <a:spcPts val="0"/>
              </a:spcAft>
            </a:pPr>
            <a:endParaRPr lang="en-US" sz="1500" b="0" dirty="0"/>
          </a:p>
          <a:p>
            <a:pPr>
              <a:lnSpc>
                <a:spcPct val="110000"/>
              </a:lnSpc>
              <a:spcBef>
                <a:spcPts val="0"/>
              </a:spcBef>
              <a:spcAft>
                <a:spcPts val="0"/>
              </a:spcAft>
            </a:pPr>
            <a:r>
              <a:rPr lang="en-US" sz="1900" b="0" dirty="0"/>
              <a:t>First-years! Her heart sank as she mentally flipped through her presentation: advanced topics on impact factor selection, strategies for handling difficult peer reviewers, navigating journal revision cycles. She only had 45 minutes and a presentation full of advanced publishing strategies for an audience that needed 'Publishing 101’.</a:t>
            </a:r>
          </a:p>
          <a:p>
            <a:pPr>
              <a:lnSpc>
                <a:spcPct val="110000"/>
              </a:lnSpc>
              <a:spcBef>
                <a:spcPts val="0"/>
              </a:spcBef>
              <a:spcAft>
                <a:spcPts val="0"/>
              </a:spcAft>
            </a:pPr>
            <a:endParaRPr lang="en-US" sz="1500" b="0" dirty="0"/>
          </a:p>
          <a:p>
            <a:pPr>
              <a:lnSpc>
                <a:spcPct val="110000"/>
              </a:lnSpc>
              <a:spcBef>
                <a:spcPts val="0"/>
              </a:spcBef>
              <a:spcAft>
                <a:spcPts val="0"/>
              </a:spcAft>
            </a:pPr>
            <a:r>
              <a:rPr lang="en-US" sz="1900" b="0" dirty="0"/>
              <a:t>The students were looking at her expectantly. The faculty host was checking his phone. She had to make a choice: forge ahead with inappropriate content or completely improvise.</a:t>
            </a:r>
          </a:p>
          <a:p>
            <a:pPr>
              <a:lnSpc>
                <a:spcPct val="110000"/>
              </a:lnSpc>
              <a:spcBef>
                <a:spcPts val="0"/>
              </a:spcBef>
              <a:spcAft>
                <a:spcPts val="0"/>
              </a:spcAft>
            </a:pPr>
            <a:endParaRPr lang="en-US" sz="1900" b="0" dirty="0"/>
          </a:p>
          <a:p>
            <a:pPr>
              <a:lnSpc>
                <a:spcPct val="110000"/>
              </a:lnSpc>
              <a:spcBef>
                <a:spcPts val="0"/>
              </a:spcBef>
              <a:spcAft>
                <a:spcPts val="0"/>
              </a:spcAft>
            </a:pPr>
            <a:r>
              <a:rPr lang="en-US" sz="1900" b="0" dirty="0"/>
              <a:t>A classic case of solving the right problem for the wrong audience - her content was excellent, just pitched to people who wouldn't need it for several years.</a:t>
            </a:r>
          </a:p>
        </p:txBody>
      </p:sp>
      <p:pic>
        <p:nvPicPr>
          <p:cNvPr id="3" name="Picture 2" descr="Student raising hand in classroom">
            <a:extLst>
              <a:ext uri="{FF2B5EF4-FFF2-40B4-BE49-F238E27FC236}">
                <a16:creationId xmlns:a16="http://schemas.microsoft.com/office/drawing/2014/main" id="{87A80C3F-F236-3E69-D3CF-45F93C162521}"/>
              </a:ext>
            </a:extLst>
          </p:cNvPr>
          <p:cNvPicPr>
            <a:picLocks noChangeAspect="1"/>
          </p:cNvPicPr>
          <p:nvPr/>
        </p:nvPicPr>
        <p:blipFill>
          <a:blip r:embed="rId3"/>
          <a:srcRect l="39793" r="18295"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38E13702-656C-96E4-91A3-B1E4A98D47A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12</a:t>
            </a:fld>
            <a:endParaRPr lang="en-US"/>
          </a:p>
        </p:txBody>
      </p:sp>
    </p:spTree>
    <p:extLst>
      <p:ext uri="{BB962C8B-B14F-4D97-AF65-F5344CB8AC3E}">
        <p14:creationId xmlns:p14="http://schemas.microsoft.com/office/powerpoint/2010/main" val="36052557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B571-84B1-D7D8-67A5-C85B6F26AE77}"/>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389EACD-5E31-6C17-1056-BCB3DB4A3163}"/>
              </a:ext>
            </a:extLst>
          </p:cNvPr>
          <p:cNvSpPr/>
          <p:nvPr/>
        </p:nvSpPr>
        <p:spPr>
          <a:xfrm>
            <a:off x="8404540"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ectangle 20">
            <a:extLst>
              <a:ext uri="{FF2B5EF4-FFF2-40B4-BE49-F238E27FC236}">
                <a16:creationId xmlns:a16="http://schemas.microsoft.com/office/drawing/2014/main" id="{978F6D13-E874-1DBF-47A4-8D186E0B2CC5}"/>
              </a:ext>
            </a:extLst>
          </p:cNvPr>
          <p:cNvSpPr/>
          <p:nvPr/>
        </p:nvSpPr>
        <p:spPr>
          <a:xfrm>
            <a:off x="4409105" y="2285895"/>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ectangle 19">
            <a:extLst>
              <a:ext uri="{FF2B5EF4-FFF2-40B4-BE49-F238E27FC236}">
                <a16:creationId xmlns:a16="http://schemas.microsoft.com/office/drawing/2014/main" id="{115086DC-3E38-9764-969B-A1373A52FD8D}"/>
              </a:ext>
            </a:extLst>
          </p:cNvPr>
          <p:cNvSpPr/>
          <p:nvPr/>
        </p:nvSpPr>
        <p:spPr>
          <a:xfrm>
            <a:off x="372188" y="2247549"/>
            <a:ext cx="3456753" cy="4089646"/>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Rounded Corners 13">
            <a:extLst>
              <a:ext uri="{FF2B5EF4-FFF2-40B4-BE49-F238E27FC236}">
                <a16:creationId xmlns:a16="http://schemas.microsoft.com/office/drawing/2014/main" id="{33390233-F9B4-EA39-B48E-2CF0BD2C2D8A}"/>
              </a:ext>
            </a:extLst>
          </p:cNvPr>
          <p:cNvSpPr/>
          <p:nvPr/>
        </p:nvSpPr>
        <p:spPr>
          <a:xfrm>
            <a:off x="4393160" y="1775049"/>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Rounded Corners 10">
            <a:extLst>
              <a:ext uri="{FF2B5EF4-FFF2-40B4-BE49-F238E27FC236}">
                <a16:creationId xmlns:a16="http://schemas.microsoft.com/office/drawing/2014/main" id="{47A62C19-C66B-8E49-5E04-DF655039D168}"/>
              </a:ext>
            </a:extLst>
          </p:cNvPr>
          <p:cNvSpPr/>
          <p:nvPr/>
        </p:nvSpPr>
        <p:spPr>
          <a:xfrm>
            <a:off x="372188" y="1771483"/>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F32CB79A-6706-8ADE-279C-2AE6C925B1C9}"/>
              </a:ext>
            </a:extLst>
          </p:cNvPr>
          <p:cNvSpPr>
            <a:spLocks noGrp="1"/>
          </p:cNvSpPr>
          <p:nvPr>
            <p:ph idx="1"/>
          </p:nvPr>
        </p:nvSpPr>
        <p:spPr>
          <a:xfrm>
            <a:off x="372188" y="2317666"/>
            <a:ext cx="3472698" cy="3883067"/>
          </a:xfrm>
        </p:spPr>
        <p:txBody>
          <a:bodyPr/>
          <a:lstStyle/>
          <a:p>
            <a:pPr marL="285750" indent="-285750">
              <a:buFont typeface="Arial" panose="020B0604020202020204" pitchFamily="34" charset="0"/>
              <a:buChar char="•"/>
            </a:pPr>
            <a:r>
              <a:rPr lang="en-US" sz="1800" b="0" dirty="0"/>
              <a:t>Consider becoming familiar with a primary database + 2 alternatives</a:t>
            </a:r>
          </a:p>
          <a:p>
            <a:pPr marL="285750" indent="-285750">
              <a:buFont typeface="Arial" panose="020B0604020202020204" pitchFamily="34" charset="0"/>
              <a:buChar char="•"/>
            </a:pPr>
            <a:r>
              <a:rPr lang="en-US" sz="1800" b="0" dirty="0"/>
              <a:t>Prepare slides with screenshots of key databases or search results</a:t>
            </a:r>
          </a:p>
          <a:p>
            <a:pPr marL="285750" indent="-285750">
              <a:buFont typeface="Arial" panose="020B0604020202020204" pitchFamily="34" charset="0"/>
              <a:buChar char="•"/>
            </a:pPr>
            <a:r>
              <a:rPr lang="en-US" sz="1800" b="0" dirty="0"/>
              <a:t>Downloaded PDFs of example articles, as needed</a:t>
            </a:r>
          </a:p>
          <a:p>
            <a:pPr marL="285750" indent="-285750">
              <a:buFont typeface="Arial" panose="020B0604020202020204" pitchFamily="34" charset="0"/>
              <a:buChar char="•"/>
            </a:pPr>
            <a:r>
              <a:rPr lang="en-US" sz="1800" b="0" dirty="0"/>
              <a:t>Have user-names and passwords available </a:t>
            </a:r>
            <a:endParaRPr lang="en-US" dirty="0"/>
          </a:p>
        </p:txBody>
      </p:sp>
      <p:sp>
        <p:nvSpPr>
          <p:cNvPr id="6" name="Slide Number Placeholder 5">
            <a:extLst>
              <a:ext uri="{FF2B5EF4-FFF2-40B4-BE49-F238E27FC236}">
                <a16:creationId xmlns:a16="http://schemas.microsoft.com/office/drawing/2014/main" id="{9FAA5F7C-3094-CB70-2AB0-F6DA0FB88741}"/>
              </a:ext>
            </a:extLst>
          </p:cNvPr>
          <p:cNvSpPr>
            <a:spLocks noGrp="1"/>
          </p:cNvSpPr>
          <p:nvPr>
            <p:ph type="sldNum" sz="quarter" idx="12"/>
          </p:nvPr>
        </p:nvSpPr>
        <p:spPr/>
        <p:txBody>
          <a:bodyPr/>
          <a:lstStyle/>
          <a:p>
            <a:fld id="{0D558541-60C9-42A2-8392-FF12533A6B7A}" type="slidenum">
              <a:rPr lang="en-US" smtClean="0"/>
              <a:pPr/>
              <a:t>120</a:t>
            </a:fld>
            <a:endParaRPr lang="en-US"/>
          </a:p>
        </p:txBody>
      </p:sp>
      <p:sp>
        <p:nvSpPr>
          <p:cNvPr id="8" name="TextBox 7">
            <a:extLst>
              <a:ext uri="{FF2B5EF4-FFF2-40B4-BE49-F238E27FC236}">
                <a16:creationId xmlns:a16="http://schemas.microsoft.com/office/drawing/2014/main" id="{BDA43217-AA16-9EB0-510F-FC405A32741A}"/>
              </a:ext>
            </a:extLst>
          </p:cNvPr>
          <p:cNvSpPr txBox="1"/>
          <p:nvPr/>
        </p:nvSpPr>
        <p:spPr>
          <a:xfrm>
            <a:off x="4359651" y="2353578"/>
            <a:ext cx="3472698" cy="4089646"/>
          </a:xfrm>
          <a:prstGeom prst="rect">
            <a:avLst/>
          </a:prstGeom>
          <a:noFill/>
        </p:spPr>
        <p:txBody>
          <a:bodyPr wrap="square">
            <a:spAutoFit/>
          </a:bodyPr>
          <a:lstStyle/>
          <a:p>
            <a:pPr marL="285750" indent="-285750" defTabSz="881615">
              <a:lnSpc>
                <a:spcPct val="114000"/>
              </a:lnSpc>
              <a:spcBef>
                <a:spcPts val="964"/>
              </a:spcBef>
              <a:spcAft>
                <a:spcPts val="386"/>
              </a:spcAft>
              <a:buFont typeface="Arial" panose="020B0604020202020204" pitchFamily="34" charset="0"/>
              <a:buChar char="•"/>
            </a:pPr>
            <a:r>
              <a:rPr lang="en-US" sz="1800" b="1" dirty="0"/>
              <a:t>Acknowledge quickly: </a:t>
            </a:r>
            <a:r>
              <a:rPr lang="en-US" sz="1800" dirty="0"/>
              <a:t>"Looks like the database is having a moment."</a:t>
            </a:r>
          </a:p>
          <a:p>
            <a:pPr marL="285750" indent="-285750" defTabSz="881615">
              <a:lnSpc>
                <a:spcPct val="114000"/>
              </a:lnSpc>
              <a:spcBef>
                <a:spcPts val="964"/>
              </a:spcBef>
              <a:spcAft>
                <a:spcPts val="386"/>
              </a:spcAft>
              <a:buFont typeface="Arial" panose="020B0604020202020204" pitchFamily="34" charset="0"/>
              <a:buChar char="•"/>
            </a:pPr>
            <a:r>
              <a:rPr lang="en-US" sz="1800" b="1" dirty="0"/>
              <a:t>Set a time limit</a:t>
            </a:r>
            <a:r>
              <a:rPr lang="en-US" sz="1800" dirty="0"/>
              <a:t>: "I'll try for 2 minutes, then we'll pivot."</a:t>
            </a:r>
          </a:p>
          <a:p>
            <a:pPr marL="285750" indent="-285750" defTabSz="881615">
              <a:lnSpc>
                <a:spcPct val="114000"/>
              </a:lnSpc>
              <a:spcBef>
                <a:spcPts val="964"/>
              </a:spcBef>
              <a:spcAft>
                <a:spcPts val="386"/>
              </a:spcAft>
              <a:buFont typeface="Arial" panose="020B0604020202020204" pitchFamily="34" charset="0"/>
              <a:buChar char="•"/>
            </a:pPr>
            <a:r>
              <a:rPr lang="en-US" sz="1800" b="1" dirty="0"/>
              <a:t>Stay calm and narrate:</a:t>
            </a:r>
            <a:r>
              <a:rPr lang="en-US" sz="1800" dirty="0"/>
              <a:t> "This actually happens a lot in real life."</a:t>
            </a:r>
          </a:p>
          <a:p>
            <a:pPr marL="285750" indent="-285750" defTabSz="881615">
              <a:lnSpc>
                <a:spcPct val="114000"/>
              </a:lnSpc>
              <a:spcBef>
                <a:spcPts val="964"/>
              </a:spcBef>
              <a:spcAft>
                <a:spcPts val="386"/>
              </a:spcAft>
              <a:buFont typeface="Arial" panose="020B0604020202020204" pitchFamily="34" charset="0"/>
              <a:buChar char="•"/>
            </a:pPr>
            <a:r>
              <a:rPr lang="en-US" sz="1800" b="1" dirty="0"/>
              <a:t>Reschedule if reasonable: </a:t>
            </a:r>
            <a:r>
              <a:rPr lang="en-US" sz="1800" dirty="0"/>
              <a:t>"Since this is best learned by doing, let’s reschedule."</a:t>
            </a:r>
          </a:p>
        </p:txBody>
      </p:sp>
      <p:sp>
        <p:nvSpPr>
          <p:cNvPr id="10" name="TextBox 9">
            <a:extLst>
              <a:ext uri="{FF2B5EF4-FFF2-40B4-BE49-F238E27FC236}">
                <a16:creationId xmlns:a16="http://schemas.microsoft.com/office/drawing/2014/main" id="{2072529F-7483-ACF0-A46B-F3693AF88255}"/>
              </a:ext>
            </a:extLst>
          </p:cNvPr>
          <p:cNvSpPr txBox="1"/>
          <p:nvPr/>
        </p:nvSpPr>
        <p:spPr>
          <a:xfrm>
            <a:off x="8486518" y="2375663"/>
            <a:ext cx="3170371" cy="3910109"/>
          </a:xfrm>
          <a:prstGeom prst="rect">
            <a:avLst/>
          </a:prstGeom>
          <a:noFill/>
        </p:spPr>
        <p:txBody>
          <a:bodyPr wrap="square">
            <a:spAutoFit/>
          </a:bodyPr>
          <a:lstStyle/>
          <a:p>
            <a:pPr marL="285750" indent="-285750" defTabSz="881615">
              <a:lnSpc>
                <a:spcPct val="114000"/>
              </a:lnSpc>
              <a:spcBef>
                <a:spcPts val="964"/>
              </a:spcBef>
              <a:spcAft>
                <a:spcPts val="386"/>
              </a:spcAft>
              <a:buFont typeface="Arial" panose="020B0604020202020204" pitchFamily="34" charset="0"/>
              <a:buChar char="•"/>
            </a:pPr>
            <a:r>
              <a:rPr lang="en-US" sz="1800" b="1" dirty="0"/>
              <a:t>Case study discussions</a:t>
            </a:r>
            <a:r>
              <a:rPr lang="en-US" sz="1800" dirty="0"/>
              <a:t>: "Let's troubleshoot Maria's actual research question."</a:t>
            </a:r>
          </a:p>
          <a:p>
            <a:pPr marL="285750" indent="-285750" defTabSz="881615">
              <a:lnSpc>
                <a:spcPct val="114000"/>
              </a:lnSpc>
              <a:spcBef>
                <a:spcPts val="964"/>
              </a:spcBef>
              <a:spcAft>
                <a:spcPts val="386"/>
              </a:spcAft>
              <a:buFont typeface="Arial" panose="020B0604020202020204" pitchFamily="34" charset="0"/>
              <a:buChar char="•"/>
            </a:pPr>
            <a:r>
              <a:rPr lang="en-US" sz="1800" b="1" dirty="0"/>
              <a:t>Strategy brainstorming</a:t>
            </a:r>
            <a:r>
              <a:rPr lang="en-US" sz="1800" dirty="0"/>
              <a:t>: "What would you do if PubMed was down?"</a:t>
            </a:r>
          </a:p>
          <a:p>
            <a:pPr marL="285750" indent="-285750" defTabSz="881615">
              <a:lnSpc>
                <a:spcPct val="114000"/>
              </a:lnSpc>
              <a:spcBef>
                <a:spcPts val="964"/>
              </a:spcBef>
              <a:spcAft>
                <a:spcPts val="386"/>
              </a:spcAft>
              <a:buFont typeface="Arial" panose="020B0604020202020204" pitchFamily="34" charset="0"/>
              <a:buChar char="•"/>
            </a:pPr>
            <a:r>
              <a:rPr lang="en-US" sz="1800" b="1" dirty="0"/>
              <a:t>Q&amp;A deep dive</a:t>
            </a:r>
            <a:r>
              <a:rPr lang="en-US" sz="1800" dirty="0"/>
              <a:t>: "Let's tackle your real research challenges."</a:t>
            </a:r>
          </a:p>
        </p:txBody>
      </p:sp>
      <p:sp>
        <p:nvSpPr>
          <p:cNvPr id="13" name="TextBox 12">
            <a:extLst>
              <a:ext uri="{FF2B5EF4-FFF2-40B4-BE49-F238E27FC236}">
                <a16:creationId xmlns:a16="http://schemas.microsoft.com/office/drawing/2014/main" id="{10F635A8-B0A7-A1EC-B933-C07719DF1EA5}"/>
              </a:ext>
            </a:extLst>
          </p:cNvPr>
          <p:cNvSpPr txBox="1"/>
          <p:nvPr/>
        </p:nvSpPr>
        <p:spPr>
          <a:xfrm>
            <a:off x="372188" y="1785885"/>
            <a:ext cx="3219679" cy="461665"/>
          </a:xfrm>
          <a:prstGeom prst="rect">
            <a:avLst/>
          </a:prstGeom>
          <a:noFill/>
        </p:spPr>
        <p:txBody>
          <a:bodyPr wrap="square">
            <a:spAutoFit/>
          </a:bodyPr>
          <a:lstStyle/>
          <a:p>
            <a:pPr algn="ctr"/>
            <a:r>
              <a:rPr lang="en-US" sz="2400" b="1" dirty="0"/>
              <a:t>Backup Strategies</a:t>
            </a:r>
          </a:p>
        </p:txBody>
      </p:sp>
      <p:sp>
        <p:nvSpPr>
          <p:cNvPr id="16" name="TextBox 15">
            <a:extLst>
              <a:ext uri="{FF2B5EF4-FFF2-40B4-BE49-F238E27FC236}">
                <a16:creationId xmlns:a16="http://schemas.microsoft.com/office/drawing/2014/main" id="{231F0DA8-16A5-C6AF-152B-171D09E91F76}"/>
              </a:ext>
            </a:extLst>
          </p:cNvPr>
          <p:cNvSpPr txBox="1"/>
          <p:nvPr/>
        </p:nvSpPr>
        <p:spPr>
          <a:xfrm>
            <a:off x="4311578" y="1785884"/>
            <a:ext cx="3472698" cy="461665"/>
          </a:xfrm>
          <a:prstGeom prst="rect">
            <a:avLst/>
          </a:prstGeom>
          <a:noFill/>
        </p:spPr>
        <p:txBody>
          <a:bodyPr wrap="square">
            <a:spAutoFit/>
          </a:bodyPr>
          <a:lstStyle/>
          <a:p>
            <a:pPr algn="ctr">
              <a:spcAft>
                <a:spcPts val="600"/>
              </a:spcAft>
              <a:buNone/>
            </a:pPr>
            <a:r>
              <a:rPr lang="en-US" sz="2400" b="1" dirty="0"/>
              <a:t>When Things Break</a:t>
            </a:r>
          </a:p>
        </p:txBody>
      </p:sp>
      <p:sp>
        <p:nvSpPr>
          <p:cNvPr id="17" name="Rectangle: Rounded Corners 16">
            <a:extLst>
              <a:ext uri="{FF2B5EF4-FFF2-40B4-BE49-F238E27FC236}">
                <a16:creationId xmlns:a16="http://schemas.microsoft.com/office/drawing/2014/main" id="{B96A1975-5876-2368-443F-2D628B0ED976}"/>
              </a:ext>
            </a:extLst>
          </p:cNvPr>
          <p:cNvSpPr/>
          <p:nvPr/>
        </p:nvSpPr>
        <p:spPr>
          <a:xfrm>
            <a:off x="8396568" y="1762104"/>
            <a:ext cx="3472698" cy="536695"/>
          </a:xfrm>
          <a:prstGeom prst="roundRect">
            <a:avLst/>
          </a:prstGeom>
          <a:solidFill>
            <a:schemeClr val="accent2">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a:extLst>
              <a:ext uri="{FF2B5EF4-FFF2-40B4-BE49-F238E27FC236}">
                <a16:creationId xmlns:a16="http://schemas.microsoft.com/office/drawing/2014/main" id="{5D481B0E-41CC-C567-48D8-C5A4887904DF}"/>
              </a:ext>
            </a:extLst>
          </p:cNvPr>
          <p:cNvSpPr txBox="1"/>
          <p:nvPr/>
        </p:nvSpPr>
        <p:spPr>
          <a:xfrm>
            <a:off x="8486518" y="1788529"/>
            <a:ext cx="3292798" cy="461665"/>
          </a:xfrm>
          <a:prstGeom prst="rect">
            <a:avLst/>
          </a:prstGeom>
          <a:noFill/>
        </p:spPr>
        <p:txBody>
          <a:bodyPr wrap="square">
            <a:spAutoFit/>
          </a:bodyPr>
          <a:lstStyle/>
          <a:p>
            <a:pPr algn="ctr"/>
            <a:r>
              <a:rPr lang="en-US" sz="2400" b="1" dirty="0"/>
              <a:t>No-Tech Alternatives</a:t>
            </a:r>
            <a:endParaRPr lang="en-US" dirty="0"/>
          </a:p>
        </p:txBody>
      </p:sp>
      <p:sp>
        <p:nvSpPr>
          <p:cNvPr id="23" name="Title 1">
            <a:extLst>
              <a:ext uri="{FF2B5EF4-FFF2-40B4-BE49-F238E27FC236}">
                <a16:creationId xmlns:a16="http://schemas.microsoft.com/office/drawing/2014/main" id="{D27D630A-0FA0-BF31-7332-67AF8B63678B}"/>
              </a:ext>
            </a:extLst>
          </p:cNvPr>
          <p:cNvSpPr>
            <a:spLocks noGrp="1"/>
          </p:cNvSpPr>
          <p:nvPr>
            <p:ph type="title"/>
          </p:nvPr>
        </p:nvSpPr>
        <p:spPr>
          <a:xfrm>
            <a:off x="372188" y="0"/>
            <a:ext cx="7708392" cy="1143000"/>
          </a:xfrm>
        </p:spPr>
        <p:txBody>
          <a:bodyPr anchor="b">
            <a:normAutofit/>
          </a:bodyPr>
          <a:lstStyle/>
          <a:p>
            <a:r>
              <a:rPr lang="en-US" dirty="0"/>
              <a:t>When Tech Betrays You</a:t>
            </a:r>
          </a:p>
        </p:txBody>
      </p:sp>
      <p:sp>
        <p:nvSpPr>
          <p:cNvPr id="24" name="Text Placeholder 3">
            <a:extLst>
              <a:ext uri="{FF2B5EF4-FFF2-40B4-BE49-F238E27FC236}">
                <a16:creationId xmlns:a16="http://schemas.microsoft.com/office/drawing/2014/main" id="{80265E8A-1430-F9E1-1679-65A9BF8A6414}"/>
              </a:ext>
            </a:extLst>
          </p:cNvPr>
          <p:cNvSpPr>
            <a:spLocks noGrp="1"/>
          </p:cNvSpPr>
          <p:nvPr>
            <p:ph type="body" sz="quarter" idx="14"/>
          </p:nvPr>
        </p:nvSpPr>
        <p:spPr>
          <a:xfrm>
            <a:off x="374904" y="1170433"/>
            <a:ext cx="7711016" cy="573617"/>
          </a:xfrm>
        </p:spPr>
        <p:txBody>
          <a:bodyPr>
            <a:normAutofit/>
          </a:bodyPr>
          <a:lstStyle/>
          <a:p>
            <a:pPr>
              <a:lnSpc>
                <a:spcPct val="90000"/>
              </a:lnSpc>
            </a:pPr>
            <a:r>
              <a:rPr lang="en-US" sz="1600"/>
              <a:t>You've tested everything perfectly … but Murphy's Law strikes during showtime</a:t>
            </a:r>
          </a:p>
        </p:txBody>
      </p:sp>
      <p:cxnSp>
        <p:nvCxnSpPr>
          <p:cNvPr id="2" name="Straight Connector 1">
            <a:extLst>
              <a:ext uri="{FF2B5EF4-FFF2-40B4-BE49-F238E27FC236}">
                <a16:creationId xmlns:a16="http://schemas.microsoft.com/office/drawing/2014/main" id="{B092F8FC-8376-C1F0-2196-994664FF621F}"/>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712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A558-222A-04AB-151E-E2705265365E}"/>
              </a:ext>
            </a:extLst>
          </p:cNvPr>
          <p:cNvSpPr>
            <a:spLocks noGrp="1"/>
          </p:cNvSpPr>
          <p:nvPr>
            <p:ph type="ctrTitle"/>
          </p:nvPr>
        </p:nvSpPr>
        <p:spPr/>
        <p:txBody>
          <a:bodyPr/>
          <a:lstStyle/>
          <a:p>
            <a:r>
              <a:rPr lang="en-US" dirty="0"/>
              <a:t>Start Small, Build Momentum</a:t>
            </a:r>
          </a:p>
        </p:txBody>
      </p:sp>
      <p:sp>
        <p:nvSpPr>
          <p:cNvPr id="3" name="Subtitle 2">
            <a:extLst>
              <a:ext uri="{FF2B5EF4-FFF2-40B4-BE49-F238E27FC236}">
                <a16:creationId xmlns:a16="http://schemas.microsoft.com/office/drawing/2014/main" id="{B9E25105-9180-FB08-C513-0E5E6932F50F}"/>
              </a:ext>
            </a:extLst>
          </p:cNvPr>
          <p:cNvSpPr>
            <a:spLocks noGrp="1"/>
          </p:cNvSpPr>
          <p:nvPr>
            <p:ph type="subTitle" idx="1"/>
          </p:nvPr>
        </p:nvSpPr>
        <p:spPr/>
        <p:txBody>
          <a:bodyPr/>
          <a:lstStyle/>
          <a:p>
            <a:r>
              <a:rPr lang="en-US" sz="2000" dirty="0"/>
              <a:t>Action items and resources to continue improving your presentation skills</a:t>
            </a:r>
            <a:endParaRPr lang="en-US" dirty="0"/>
          </a:p>
        </p:txBody>
      </p:sp>
      <p:sp>
        <p:nvSpPr>
          <p:cNvPr id="5" name="TextBox 4">
            <a:extLst>
              <a:ext uri="{FF2B5EF4-FFF2-40B4-BE49-F238E27FC236}">
                <a16:creationId xmlns:a16="http://schemas.microsoft.com/office/drawing/2014/main" id="{EE81B8F9-510C-B9DB-4C55-E01DD0271111}"/>
              </a:ext>
            </a:extLst>
          </p:cNvPr>
          <p:cNvSpPr txBox="1"/>
          <p:nvPr/>
        </p:nvSpPr>
        <p:spPr>
          <a:xfrm>
            <a:off x="7228115" y="791915"/>
            <a:ext cx="4323806" cy="1199944"/>
          </a:xfrm>
          <a:prstGeom prst="rect">
            <a:avLst/>
          </a:prstGeom>
          <a:noFill/>
        </p:spPr>
        <p:txBody>
          <a:bodyPr wrap="square">
            <a:spAutoFit/>
          </a:bodyPr>
          <a:lstStyle/>
          <a:p>
            <a:pPr>
              <a:buNone/>
            </a:pPr>
            <a:r>
              <a:rPr lang="en-US" dirty="0">
                <a:solidFill>
                  <a:schemeClr val="bg1"/>
                </a:solidFill>
              </a:rPr>
              <a:t>A journey of a thousand miles begins with a single step. </a:t>
            </a:r>
          </a:p>
          <a:p>
            <a:pPr algn="r">
              <a:buNone/>
            </a:pPr>
            <a:r>
              <a:rPr lang="en-US" dirty="0">
                <a:solidFill>
                  <a:schemeClr val="bg1"/>
                </a:solidFill>
              </a:rPr>
              <a:t>Lao Tzu</a:t>
            </a:r>
          </a:p>
        </p:txBody>
      </p:sp>
      <p:pic>
        <p:nvPicPr>
          <p:cNvPr id="6" name="Graphic 5" descr="Open quotation mark outline">
            <a:extLst>
              <a:ext uri="{FF2B5EF4-FFF2-40B4-BE49-F238E27FC236}">
                <a16:creationId xmlns:a16="http://schemas.microsoft.com/office/drawing/2014/main" id="{B110DE26-7A62-732A-0D80-704E28DF0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3003" y="102642"/>
            <a:ext cx="914400" cy="914400"/>
          </a:xfrm>
          <a:prstGeom prst="rect">
            <a:avLst/>
          </a:prstGeom>
        </p:spPr>
      </p:pic>
      <p:pic>
        <p:nvPicPr>
          <p:cNvPr id="7" name="Graphic 6" descr="Open quotation mark outline">
            <a:extLst>
              <a:ext uri="{FF2B5EF4-FFF2-40B4-BE49-F238E27FC236}">
                <a16:creationId xmlns:a16="http://schemas.microsoft.com/office/drawing/2014/main" id="{E9D1002F-9CB1-2323-08CE-18173E575F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094721" y="1937204"/>
            <a:ext cx="914400" cy="914400"/>
          </a:xfrm>
          <a:prstGeom prst="rect">
            <a:avLst/>
          </a:prstGeom>
        </p:spPr>
      </p:pic>
    </p:spTree>
    <p:extLst>
      <p:ext uri="{BB962C8B-B14F-4D97-AF65-F5344CB8AC3E}">
        <p14:creationId xmlns:p14="http://schemas.microsoft.com/office/powerpoint/2010/main" val="22706892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CD851F2A-3E8C-AA9C-AC0A-AD871F59D246}"/>
              </a:ext>
            </a:extLst>
          </p:cNvPr>
          <p:cNvSpPr/>
          <p:nvPr/>
        </p:nvSpPr>
        <p:spPr>
          <a:xfrm>
            <a:off x="1543609" y="4642352"/>
            <a:ext cx="6845804" cy="135853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Rectangle 68">
            <a:extLst>
              <a:ext uri="{FF2B5EF4-FFF2-40B4-BE49-F238E27FC236}">
                <a16:creationId xmlns:a16="http://schemas.microsoft.com/office/drawing/2014/main" id="{9E1B822A-F16A-D183-3007-A5584300E9AC}"/>
              </a:ext>
            </a:extLst>
          </p:cNvPr>
          <p:cNvSpPr/>
          <p:nvPr/>
        </p:nvSpPr>
        <p:spPr>
          <a:xfrm>
            <a:off x="1543609" y="2979077"/>
            <a:ext cx="6845804" cy="1358537"/>
          </a:xfrm>
          <a:prstGeom prst="rect">
            <a:avLst/>
          </a:prstGeom>
          <a:solidFill>
            <a:srgbClr val="D4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Rectangle 56">
            <a:extLst>
              <a:ext uri="{FF2B5EF4-FFF2-40B4-BE49-F238E27FC236}">
                <a16:creationId xmlns:a16="http://schemas.microsoft.com/office/drawing/2014/main" id="{091F3100-67BC-122C-DCEC-6158709EBC9B}"/>
              </a:ext>
            </a:extLst>
          </p:cNvPr>
          <p:cNvSpPr/>
          <p:nvPr/>
        </p:nvSpPr>
        <p:spPr>
          <a:xfrm>
            <a:off x="1543609" y="1300190"/>
            <a:ext cx="6845804" cy="135853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F199510-45A7-B7A4-25A4-9D46397F4DBE}"/>
              </a:ext>
            </a:extLst>
          </p:cNvPr>
          <p:cNvSpPr>
            <a:spLocks noGrp="1"/>
          </p:cNvSpPr>
          <p:nvPr>
            <p:ph type="title"/>
          </p:nvPr>
        </p:nvSpPr>
        <p:spPr/>
        <p:txBody>
          <a:bodyPr/>
          <a:lstStyle/>
          <a:p>
            <a:r>
              <a:rPr lang="en-US" dirty="0"/>
              <a:t>Action Items</a:t>
            </a:r>
          </a:p>
        </p:txBody>
      </p:sp>
      <p:sp>
        <p:nvSpPr>
          <p:cNvPr id="5" name="Slide Number Placeholder 4">
            <a:extLst>
              <a:ext uri="{FF2B5EF4-FFF2-40B4-BE49-F238E27FC236}">
                <a16:creationId xmlns:a16="http://schemas.microsoft.com/office/drawing/2014/main" id="{80836D8E-5435-56E2-309A-BB96333812B0}"/>
              </a:ext>
            </a:extLst>
          </p:cNvPr>
          <p:cNvSpPr>
            <a:spLocks noGrp="1"/>
          </p:cNvSpPr>
          <p:nvPr>
            <p:ph type="sldNum" sz="quarter" idx="12"/>
          </p:nvPr>
        </p:nvSpPr>
        <p:spPr/>
        <p:txBody>
          <a:bodyPr/>
          <a:lstStyle/>
          <a:p>
            <a:fld id="{0D558541-60C9-42A2-8392-FF12533A6B7A}" type="slidenum">
              <a:rPr lang="en-US" smtClean="0"/>
              <a:pPr/>
              <a:t>122</a:t>
            </a:fld>
            <a:endParaRPr lang="en-US"/>
          </a:p>
        </p:txBody>
      </p:sp>
      <p:sp>
        <p:nvSpPr>
          <p:cNvPr id="6" name="Rectangle 1">
            <a:extLst>
              <a:ext uri="{FF2B5EF4-FFF2-40B4-BE49-F238E27FC236}">
                <a16:creationId xmlns:a16="http://schemas.microsoft.com/office/drawing/2014/main" id="{C3E7DC65-7D1D-3A6D-C4C5-0AB6D810E498}"/>
              </a:ext>
            </a:extLst>
          </p:cNvPr>
          <p:cNvSpPr>
            <a:spLocks noGrp="1" noChangeArrowheads="1"/>
          </p:cNvSpPr>
          <p:nvPr>
            <p:ph idx="1"/>
          </p:nvPr>
        </p:nvSpPr>
        <p:spPr bwMode="auto">
          <a:xfrm>
            <a:off x="1651104" y="1288869"/>
            <a:ext cx="7155054" cy="501675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nSpc>
                <a:spcPct val="100000"/>
              </a:lnSpc>
              <a:spcBef>
                <a:spcPts val="0"/>
              </a:spcBef>
              <a:spcAft>
                <a:spcPts val="600"/>
              </a:spcAft>
            </a:pPr>
            <a:r>
              <a:rPr lang="en-US" sz="1800" dirty="0"/>
              <a:t>This Week:</a:t>
            </a:r>
          </a:p>
          <a:p>
            <a:pPr marL="285750" indent="-285750">
              <a:lnSpc>
                <a:spcPct val="100000"/>
              </a:lnSpc>
              <a:spcBef>
                <a:spcPts val="0"/>
              </a:spcBef>
              <a:spcAft>
                <a:spcPts val="600"/>
              </a:spcAft>
              <a:buFont typeface="Arial" panose="020B0604020202020204" pitchFamily="34" charset="0"/>
              <a:buChar char="•"/>
            </a:pPr>
            <a:r>
              <a:rPr lang="en-US" sz="1600" b="0" dirty="0"/>
              <a:t>Choose ONE design principle to focus on in your next presentation</a:t>
            </a:r>
          </a:p>
          <a:p>
            <a:pPr marL="285750" indent="-285750">
              <a:lnSpc>
                <a:spcPct val="100000"/>
              </a:lnSpc>
              <a:spcBef>
                <a:spcPts val="0"/>
              </a:spcBef>
              <a:spcAft>
                <a:spcPts val="600"/>
              </a:spcAft>
              <a:buFont typeface="Arial" panose="020B0604020202020204" pitchFamily="34" charset="0"/>
              <a:buChar char="•"/>
            </a:pPr>
            <a:r>
              <a:rPr lang="en-US" sz="1600" b="0" dirty="0"/>
              <a:t>Create a simple backup plan for your most-used databases/tools</a:t>
            </a:r>
          </a:p>
          <a:p>
            <a:pPr marL="285750" indent="-285750">
              <a:lnSpc>
                <a:spcPct val="100000"/>
              </a:lnSpc>
              <a:spcBef>
                <a:spcPts val="0"/>
              </a:spcBef>
              <a:spcAft>
                <a:spcPts val="600"/>
              </a:spcAft>
              <a:buFont typeface="Arial" panose="020B0604020202020204" pitchFamily="34" charset="0"/>
              <a:buChar char="•"/>
            </a:pPr>
            <a:r>
              <a:rPr lang="en-US" sz="1600" b="0" dirty="0"/>
              <a:t>Practice your opening 2 minutes out loud</a:t>
            </a:r>
          </a:p>
          <a:p>
            <a:pPr>
              <a:lnSpc>
                <a:spcPct val="100000"/>
              </a:lnSpc>
              <a:spcBef>
                <a:spcPts val="0"/>
              </a:spcBef>
              <a:spcAft>
                <a:spcPts val="600"/>
              </a:spcAft>
            </a:pPr>
            <a:endParaRPr lang="en-US" sz="1800" b="0" dirty="0"/>
          </a:p>
          <a:p>
            <a:pPr>
              <a:lnSpc>
                <a:spcPct val="100000"/>
              </a:lnSpc>
              <a:spcBef>
                <a:spcPts val="0"/>
              </a:spcBef>
              <a:spcAft>
                <a:spcPts val="600"/>
              </a:spcAft>
            </a:pPr>
            <a:r>
              <a:rPr lang="en-US" sz="1800" dirty="0"/>
              <a:t>Next Month:</a:t>
            </a:r>
          </a:p>
          <a:p>
            <a:pPr marL="285750" indent="-285750">
              <a:lnSpc>
                <a:spcPct val="100000"/>
              </a:lnSpc>
              <a:spcBef>
                <a:spcPts val="0"/>
              </a:spcBef>
              <a:spcAft>
                <a:spcPts val="600"/>
              </a:spcAft>
              <a:buFont typeface="Arial" panose="020B0604020202020204" pitchFamily="34" charset="0"/>
              <a:buChar char="•"/>
            </a:pPr>
            <a:r>
              <a:rPr lang="en-US" sz="1600" b="0" dirty="0"/>
              <a:t>Try one new engagement technique (polls, </a:t>
            </a:r>
            <a:r>
              <a:rPr lang="en-US" sz="1600" b="0" dirty="0" err="1"/>
              <a:t>chatterfall</a:t>
            </a:r>
            <a:r>
              <a:rPr lang="en-US" sz="1600" b="0" dirty="0"/>
              <a:t>, or pulse checks)</a:t>
            </a:r>
          </a:p>
          <a:p>
            <a:pPr marL="285750" indent="-285750">
              <a:lnSpc>
                <a:spcPct val="100000"/>
              </a:lnSpc>
              <a:spcBef>
                <a:spcPts val="0"/>
              </a:spcBef>
              <a:spcAft>
                <a:spcPts val="600"/>
              </a:spcAft>
              <a:buFont typeface="Arial" panose="020B0604020202020204" pitchFamily="34" charset="0"/>
              <a:buChar char="•"/>
            </a:pPr>
            <a:r>
              <a:rPr lang="en-US" sz="1600" b="0" dirty="0"/>
              <a:t>Redesign 3-5 slides using the "less is more" approach</a:t>
            </a:r>
          </a:p>
          <a:p>
            <a:pPr marL="285750" indent="-285750">
              <a:lnSpc>
                <a:spcPct val="100000"/>
              </a:lnSpc>
              <a:spcBef>
                <a:spcPts val="0"/>
              </a:spcBef>
              <a:spcAft>
                <a:spcPts val="600"/>
              </a:spcAft>
              <a:buFont typeface="Arial" panose="020B0604020202020204" pitchFamily="34" charset="0"/>
              <a:buChar char="•"/>
            </a:pPr>
            <a:r>
              <a:rPr lang="en-US" sz="1600" b="0" dirty="0"/>
              <a:t>Test your presentation tech setup in advance</a:t>
            </a:r>
          </a:p>
          <a:p>
            <a:pPr>
              <a:lnSpc>
                <a:spcPct val="100000"/>
              </a:lnSpc>
              <a:spcBef>
                <a:spcPts val="0"/>
              </a:spcBef>
              <a:spcAft>
                <a:spcPts val="600"/>
              </a:spcAft>
            </a:pPr>
            <a:endParaRPr lang="en-US" sz="1600" b="0" dirty="0"/>
          </a:p>
          <a:p>
            <a:pPr>
              <a:lnSpc>
                <a:spcPct val="100000"/>
              </a:lnSpc>
              <a:spcBef>
                <a:spcPts val="0"/>
              </a:spcBef>
              <a:spcAft>
                <a:spcPts val="600"/>
              </a:spcAft>
            </a:pPr>
            <a:r>
              <a:rPr lang="en-US" sz="1800" dirty="0"/>
              <a:t>Ongoing:</a:t>
            </a:r>
          </a:p>
          <a:p>
            <a:pPr marL="285750" indent="-285750">
              <a:lnSpc>
                <a:spcPct val="100000"/>
              </a:lnSpc>
              <a:spcBef>
                <a:spcPts val="0"/>
              </a:spcBef>
              <a:spcAft>
                <a:spcPts val="600"/>
              </a:spcAft>
              <a:buFont typeface="Arial" panose="020B0604020202020204" pitchFamily="34" charset="0"/>
              <a:buChar char="•"/>
            </a:pPr>
            <a:r>
              <a:rPr lang="en-US" sz="1600" b="0" dirty="0"/>
              <a:t>Apply the "So What?" test to every slide you create</a:t>
            </a:r>
          </a:p>
          <a:p>
            <a:pPr marL="285750" indent="-285750">
              <a:lnSpc>
                <a:spcPct val="100000"/>
              </a:lnSpc>
              <a:spcBef>
                <a:spcPts val="0"/>
              </a:spcBef>
              <a:spcAft>
                <a:spcPts val="600"/>
              </a:spcAft>
              <a:buFont typeface="Arial" panose="020B0604020202020204" pitchFamily="34" charset="0"/>
              <a:buChar char="•"/>
            </a:pPr>
            <a:r>
              <a:rPr lang="en-US" sz="1600" b="0" dirty="0"/>
              <a:t>Start each presentation by understanding your audience's needs first</a:t>
            </a:r>
          </a:p>
          <a:p>
            <a:pPr marL="285750" indent="-285750">
              <a:lnSpc>
                <a:spcPct val="100000"/>
              </a:lnSpc>
              <a:spcBef>
                <a:spcPts val="0"/>
              </a:spcBef>
              <a:spcAft>
                <a:spcPts val="600"/>
              </a:spcAft>
              <a:buFont typeface="Arial" panose="020B0604020202020204" pitchFamily="34" charset="0"/>
              <a:buChar char="•"/>
            </a:pPr>
            <a:r>
              <a:rPr lang="en-US" sz="1600" b="0" dirty="0"/>
              <a:t>Build your personal library of go-to engagement activities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60" name="Flag6" descr="{&quot;Key&quot;:&quot;POWER_USER_SHAPE_ICON&quot;,&quot;Value&quot;:&quot;POWER_USER_SHAPE_ICON_STYLE_1&quot;}">
            <a:extLst>
              <a:ext uri="{FF2B5EF4-FFF2-40B4-BE49-F238E27FC236}">
                <a16:creationId xmlns:a16="http://schemas.microsoft.com/office/drawing/2014/main" id="{046BC330-9CC3-281A-E073-727DE1D75B0F}"/>
              </a:ext>
            </a:extLst>
          </p:cNvPr>
          <p:cNvGrpSpPr>
            <a:grpSpLocks noChangeAspect="1"/>
          </p:cNvGrpSpPr>
          <p:nvPr>
            <p:custDataLst>
              <p:tags r:id="rId1"/>
            </p:custDataLst>
          </p:nvPr>
        </p:nvGrpSpPr>
        <p:grpSpPr bwMode="auto">
          <a:xfrm>
            <a:off x="478972" y="1438035"/>
            <a:ext cx="675409" cy="762000"/>
            <a:chOff x="86" y="47"/>
            <a:chExt cx="312" cy="352"/>
          </a:xfrm>
          <a:solidFill>
            <a:schemeClr val="accent1"/>
          </a:solidFill>
        </p:grpSpPr>
        <p:sp>
          <p:nvSpPr>
            <p:cNvPr id="61" name="Flag6">
              <a:extLst>
                <a:ext uri="{FF2B5EF4-FFF2-40B4-BE49-F238E27FC236}">
                  <a16:creationId xmlns:a16="http://schemas.microsoft.com/office/drawing/2014/main" id="{1CD448E4-0940-5AAC-4C65-6EB76E2D7406}"/>
                </a:ext>
              </a:extLst>
            </p:cNvPr>
            <p:cNvSpPr>
              <a:spLocks noChangeArrowheads="1"/>
            </p:cNvSpPr>
            <p:nvPr>
              <p:custDataLst>
                <p:tags r:id="rId8"/>
              </p:custDataLst>
            </p:nvPr>
          </p:nvSpPr>
          <p:spPr bwMode="auto">
            <a:xfrm>
              <a:off x="86" y="86"/>
              <a:ext cx="39" cy="313"/>
            </a:xfrm>
            <a:prstGeom prst="rect">
              <a:avLst/>
            </a:prstGeom>
            <a:solidFill>
              <a:srgbClr val="595959"/>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lag6">
              <a:extLst>
                <a:ext uri="{FF2B5EF4-FFF2-40B4-BE49-F238E27FC236}">
                  <a16:creationId xmlns:a16="http://schemas.microsoft.com/office/drawing/2014/main" id="{C53CD038-8807-9E98-611B-2FC2E0D48B5F}"/>
                </a:ext>
              </a:extLst>
            </p:cNvPr>
            <p:cNvSpPr>
              <a:spLocks/>
            </p:cNvSpPr>
            <p:nvPr>
              <p:custDataLst>
                <p:tags r:id="rId9"/>
              </p:custDataLst>
            </p:nvPr>
          </p:nvSpPr>
          <p:spPr bwMode="auto">
            <a:xfrm>
              <a:off x="145" y="47"/>
              <a:ext cx="253" cy="333"/>
            </a:xfrm>
            <a:custGeom>
              <a:avLst/>
              <a:gdLst>
                <a:gd name="T0" fmla="*/ 0 w 325"/>
                <a:gd name="T1" fmla="*/ 100 h 425"/>
                <a:gd name="T2" fmla="*/ 0 w 325"/>
                <a:gd name="T3" fmla="*/ 325 h 425"/>
                <a:gd name="T4" fmla="*/ 325 w 325"/>
                <a:gd name="T5" fmla="*/ 325 h 425"/>
                <a:gd name="T6" fmla="*/ 325 w 325"/>
                <a:gd name="T7" fmla="*/ 100 h 425"/>
                <a:gd name="T8" fmla="*/ 0 w 325"/>
                <a:gd name="T9" fmla="*/ 100 h 425"/>
              </a:gdLst>
              <a:ahLst/>
              <a:cxnLst>
                <a:cxn ang="0">
                  <a:pos x="T0" y="T1"/>
                </a:cxn>
                <a:cxn ang="0">
                  <a:pos x="T2" y="T3"/>
                </a:cxn>
                <a:cxn ang="0">
                  <a:pos x="T4" y="T5"/>
                </a:cxn>
                <a:cxn ang="0">
                  <a:pos x="T6" y="T7"/>
                </a:cxn>
                <a:cxn ang="0">
                  <a:pos x="T8" y="T9"/>
                </a:cxn>
              </a:cxnLst>
              <a:rect l="0" t="0" r="r" b="b"/>
              <a:pathLst>
                <a:path w="325" h="425">
                  <a:moveTo>
                    <a:pt x="0" y="100"/>
                  </a:moveTo>
                  <a:lnTo>
                    <a:pt x="0" y="325"/>
                  </a:lnTo>
                  <a:cubicBezTo>
                    <a:pt x="100" y="225"/>
                    <a:pt x="225" y="425"/>
                    <a:pt x="325" y="325"/>
                  </a:cubicBezTo>
                  <a:lnTo>
                    <a:pt x="325" y="100"/>
                  </a:lnTo>
                  <a:cubicBezTo>
                    <a:pt x="225" y="200"/>
                    <a:pt x="100" y="0"/>
                    <a:pt x="0" y="100"/>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3" name="Flag6" descr="{&quot;Key&quot;:&quot;POWER_USER_SHAPE_ICON&quot;,&quot;Value&quot;:&quot;POWER_USER_SHAPE_ICON_STYLE_1&quot;}">
            <a:extLst>
              <a:ext uri="{FF2B5EF4-FFF2-40B4-BE49-F238E27FC236}">
                <a16:creationId xmlns:a16="http://schemas.microsoft.com/office/drawing/2014/main" id="{7FC6AFA9-2E26-0F34-7EEA-58CFF1379004}"/>
              </a:ext>
            </a:extLst>
          </p:cNvPr>
          <p:cNvGrpSpPr>
            <a:grpSpLocks noChangeAspect="1"/>
          </p:cNvGrpSpPr>
          <p:nvPr>
            <p:custDataLst>
              <p:tags r:id="rId2"/>
            </p:custDataLst>
          </p:nvPr>
        </p:nvGrpSpPr>
        <p:grpSpPr bwMode="auto">
          <a:xfrm>
            <a:off x="521185" y="3101239"/>
            <a:ext cx="675409" cy="762000"/>
            <a:chOff x="86" y="47"/>
            <a:chExt cx="312" cy="352"/>
          </a:xfrm>
          <a:solidFill>
            <a:schemeClr val="accent1"/>
          </a:solidFill>
        </p:grpSpPr>
        <p:sp>
          <p:nvSpPr>
            <p:cNvPr id="64" name="Flag6">
              <a:extLst>
                <a:ext uri="{FF2B5EF4-FFF2-40B4-BE49-F238E27FC236}">
                  <a16:creationId xmlns:a16="http://schemas.microsoft.com/office/drawing/2014/main" id="{659FD6B0-C170-2A14-0035-6B024EEF7359}"/>
                </a:ext>
              </a:extLst>
            </p:cNvPr>
            <p:cNvSpPr>
              <a:spLocks noChangeArrowheads="1"/>
            </p:cNvSpPr>
            <p:nvPr>
              <p:custDataLst>
                <p:tags r:id="rId6"/>
              </p:custDataLst>
            </p:nvPr>
          </p:nvSpPr>
          <p:spPr bwMode="auto">
            <a:xfrm>
              <a:off x="86" y="86"/>
              <a:ext cx="39" cy="313"/>
            </a:xfrm>
            <a:prstGeom prst="rect">
              <a:avLst/>
            </a:prstGeom>
            <a:solidFill>
              <a:srgbClr val="595959"/>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lag6">
              <a:extLst>
                <a:ext uri="{FF2B5EF4-FFF2-40B4-BE49-F238E27FC236}">
                  <a16:creationId xmlns:a16="http://schemas.microsoft.com/office/drawing/2014/main" id="{7D8ACD0A-545F-733A-BF01-F49E0AA6FE66}"/>
                </a:ext>
              </a:extLst>
            </p:cNvPr>
            <p:cNvSpPr>
              <a:spLocks/>
            </p:cNvSpPr>
            <p:nvPr>
              <p:custDataLst>
                <p:tags r:id="rId7"/>
              </p:custDataLst>
            </p:nvPr>
          </p:nvSpPr>
          <p:spPr bwMode="auto">
            <a:xfrm>
              <a:off x="145" y="47"/>
              <a:ext cx="253" cy="333"/>
            </a:xfrm>
            <a:custGeom>
              <a:avLst/>
              <a:gdLst>
                <a:gd name="T0" fmla="*/ 0 w 325"/>
                <a:gd name="T1" fmla="*/ 100 h 425"/>
                <a:gd name="T2" fmla="*/ 0 w 325"/>
                <a:gd name="T3" fmla="*/ 325 h 425"/>
                <a:gd name="T4" fmla="*/ 325 w 325"/>
                <a:gd name="T5" fmla="*/ 325 h 425"/>
                <a:gd name="T6" fmla="*/ 325 w 325"/>
                <a:gd name="T7" fmla="*/ 100 h 425"/>
                <a:gd name="T8" fmla="*/ 0 w 325"/>
                <a:gd name="T9" fmla="*/ 100 h 425"/>
              </a:gdLst>
              <a:ahLst/>
              <a:cxnLst>
                <a:cxn ang="0">
                  <a:pos x="T0" y="T1"/>
                </a:cxn>
                <a:cxn ang="0">
                  <a:pos x="T2" y="T3"/>
                </a:cxn>
                <a:cxn ang="0">
                  <a:pos x="T4" y="T5"/>
                </a:cxn>
                <a:cxn ang="0">
                  <a:pos x="T6" y="T7"/>
                </a:cxn>
                <a:cxn ang="0">
                  <a:pos x="T8" y="T9"/>
                </a:cxn>
              </a:cxnLst>
              <a:rect l="0" t="0" r="r" b="b"/>
              <a:pathLst>
                <a:path w="325" h="425">
                  <a:moveTo>
                    <a:pt x="0" y="100"/>
                  </a:moveTo>
                  <a:lnTo>
                    <a:pt x="0" y="325"/>
                  </a:lnTo>
                  <a:cubicBezTo>
                    <a:pt x="100" y="225"/>
                    <a:pt x="225" y="425"/>
                    <a:pt x="325" y="325"/>
                  </a:cubicBezTo>
                  <a:lnTo>
                    <a:pt x="325" y="100"/>
                  </a:lnTo>
                  <a:cubicBezTo>
                    <a:pt x="225" y="200"/>
                    <a:pt x="100" y="0"/>
                    <a:pt x="0" y="100"/>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6" name="Flag6" descr="{&quot;Key&quot;:&quot;POWER_USER_SHAPE_ICON&quot;,&quot;Value&quot;:&quot;POWER_USER_SHAPE_ICON_STYLE_1&quot;}">
            <a:extLst>
              <a:ext uri="{FF2B5EF4-FFF2-40B4-BE49-F238E27FC236}">
                <a16:creationId xmlns:a16="http://schemas.microsoft.com/office/drawing/2014/main" id="{C40DEE78-04F0-B195-F965-C35E4110689D}"/>
              </a:ext>
            </a:extLst>
          </p:cNvPr>
          <p:cNvGrpSpPr>
            <a:grpSpLocks noChangeAspect="1"/>
          </p:cNvGrpSpPr>
          <p:nvPr>
            <p:custDataLst>
              <p:tags r:id="rId3"/>
            </p:custDataLst>
          </p:nvPr>
        </p:nvGrpSpPr>
        <p:grpSpPr bwMode="auto">
          <a:xfrm>
            <a:off x="478972" y="4657965"/>
            <a:ext cx="675409" cy="762000"/>
            <a:chOff x="86" y="47"/>
            <a:chExt cx="312" cy="352"/>
          </a:xfrm>
          <a:solidFill>
            <a:schemeClr val="accent1"/>
          </a:solidFill>
        </p:grpSpPr>
        <p:sp>
          <p:nvSpPr>
            <p:cNvPr id="67" name="Flag6">
              <a:extLst>
                <a:ext uri="{FF2B5EF4-FFF2-40B4-BE49-F238E27FC236}">
                  <a16:creationId xmlns:a16="http://schemas.microsoft.com/office/drawing/2014/main" id="{4CD289BB-589F-3484-A63B-5AAD17992E9F}"/>
                </a:ext>
              </a:extLst>
            </p:cNvPr>
            <p:cNvSpPr>
              <a:spLocks noChangeArrowheads="1"/>
            </p:cNvSpPr>
            <p:nvPr>
              <p:custDataLst>
                <p:tags r:id="rId4"/>
              </p:custDataLst>
            </p:nvPr>
          </p:nvSpPr>
          <p:spPr bwMode="auto">
            <a:xfrm>
              <a:off x="86" y="86"/>
              <a:ext cx="39" cy="313"/>
            </a:xfrm>
            <a:prstGeom prst="rect">
              <a:avLst/>
            </a:prstGeom>
            <a:solidFill>
              <a:srgbClr val="595959"/>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lag6">
              <a:extLst>
                <a:ext uri="{FF2B5EF4-FFF2-40B4-BE49-F238E27FC236}">
                  <a16:creationId xmlns:a16="http://schemas.microsoft.com/office/drawing/2014/main" id="{C0732DEF-04B2-95E6-B5A1-5370FB6D3FC0}"/>
                </a:ext>
              </a:extLst>
            </p:cNvPr>
            <p:cNvSpPr>
              <a:spLocks/>
            </p:cNvSpPr>
            <p:nvPr>
              <p:custDataLst>
                <p:tags r:id="rId5"/>
              </p:custDataLst>
            </p:nvPr>
          </p:nvSpPr>
          <p:spPr bwMode="auto">
            <a:xfrm>
              <a:off x="145" y="47"/>
              <a:ext cx="253" cy="333"/>
            </a:xfrm>
            <a:custGeom>
              <a:avLst/>
              <a:gdLst>
                <a:gd name="T0" fmla="*/ 0 w 325"/>
                <a:gd name="T1" fmla="*/ 100 h 425"/>
                <a:gd name="T2" fmla="*/ 0 w 325"/>
                <a:gd name="T3" fmla="*/ 325 h 425"/>
                <a:gd name="T4" fmla="*/ 325 w 325"/>
                <a:gd name="T5" fmla="*/ 325 h 425"/>
                <a:gd name="T6" fmla="*/ 325 w 325"/>
                <a:gd name="T7" fmla="*/ 100 h 425"/>
                <a:gd name="T8" fmla="*/ 0 w 325"/>
                <a:gd name="T9" fmla="*/ 100 h 425"/>
              </a:gdLst>
              <a:ahLst/>
              <a:cxnLst>
                <a:cxn ang="0">
                  <a:pos x="T0" y="T1"/>
                </a:cxn>
                <a:cxn ang="0">
                  <a:pos x="T2" y="T3"/>
                </a:cxn>
                <a:cxn ang="0">
                  <a:pos x="T4" y="T5"/>
                </a:cxn>
                <a:cxn ang="0">
                  <a:pos x="T6" y="T7"/>
                </a:cxn>
                <a:cxn ang="0">
                  <a:pos x="T8" y="T9"/>
                </a:cxn>
              </a:cxnLst>
              <a:rect l="0" t="0" r="r" b="b"/>
              <a:pathLst>
                <a:path w="325" h="425">
                  <a:moveTo>
                    <a:pt x="0" y="100"/>
                  </a:moveTo>
                  <a:lnTo>
                    <a:pt x="0" y="325"/>
                  </a:lnTo>
                  <a:cubicBezTo>
                    <a:pt x="100" y="225"/>
                    <a:pt x="225" y="425"/>
                    <a:pt x="325" y="325"/>
                  </a:cubicBezTo>
                  <a:lnTo>
                    <a:pt x="325" y="100"/>
                  </a:lnTo>
                  <a:cubicBezTo>
                    <a:pt x="225" y="200"/>
                    <a:pt x="100" y="0"/>
                    <a:pt x="0" y="10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962287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33E5-AA92-FADB-2DB9-B9C452A62143}"/>
              </a:ext>
            </a:extLst>
          </p:cNvPr>
          <p:cNvSpPr>
            <a:spLocks noGrp="1"/>
          </p:cNvSpPr>
          <p:nvPr>
            <p:ph type="title"/>
          </p:nvPr>
        </p:nvSpPr>
        <p:spPr/>
        <p:txBody>
          <a:bodyPr/>
          <a:lstStyle/>
          <a:p>
            <a:r>
              <a:rPr lang="en-US" dirty="0"/>
              <a:t>Tools and Resources</a:t>
            </a:r>
          </a:p>
        </p:txBody>
      </p:sp>
      <p:sp>
        <p:nvSpPr>
          <p:cNvPr id="3" name="Content Placeholder 2">
            <a:extLst>
              <a:ext uri="{FF2B5EF4-FFF2-40B4-BE49-F238E27FC236}">
                <a16:creationId xmlns:a16="http://schemas.microsoft.com/office/drawing/2014/main" id="{7E4A9DB3-A87D-9091-D879-ADFFA2059F08}"/>
              </a:ext>
            </a:extLst>
          </p:cNvPr>
          <p:cNvSpPr>
            <a:spLocks noGrp="1"/>
          </p:cNvSpPr>
          <p:nvPr>
            <p:ph idx="1"/>
          </p:nvPr>
        </p:nvSpPr>
        <p:spPr>
          <a:xfrm>
            <a:off x="372189" y="1960537"/>
            <a:ext cx="10217434" cy="4376468"/>
          </a:xfrm>
        </p:spPr>
        <p:txBody>
          <a:bodyPr/>
          <a:lstStyle/>
          <a:p>
            <a:pPr>
              <a:lnSpc>
                <a:spcPct val="100000"/>
              </a:lnSpc>
              <a:spcBef>
                <a:spcPts val="0"/>
              </a:spcBef>
              <a:spcAft>
                <a:spcPts val="600"/>
              </a:spcAft>
            </a:pPr>
            <a:r>
              <a:rPr lang="en-US" dirty="0"/>
              <a:t>Books &amp; Guides</a:t>
            </a:r>
          </a:p>
          <a:p>
            <a:pPr marL="285750" indent="-285750">
              <a:lnSpc>
                <a:spcPct val="100000"/>
              </a:lnSpc>
              <a:spcBef>
                <a:spcPts val="0"/>
              </a:spcBef>
              <a:spcAft>
                <a:spcPts val="600"/>
              </a:spcAft>
              <a:buFont typeface="Arial" panose="020B0604020202020204" pitchFamily="34" charset="0"/>
              <a:buChar char="•"/>
            </a:pPr>
            <a:r>
              <a:rPr lang="en-US" b="0" dirty="0"/>
              <a:t>"Resonate" by Nancy Duarte - Audience-focused presentation structure</a:t>
            </a:r>
          </a:p>
          <a:p>
            <a:pPr marL="285750" indent="-285750">
              <a:lnSpc>
                <a:spcPct val="100000"/>
              </a:lnSpc>
              <a:spcBef>
                <a:spcPts val="0"/>
              </a:spcBef>
              <a:spcAft>
                <a:spcPts val="600"/>
              </a:spcAft>
              <a:buFont typeface="Arial" panose="020B0604020202020204" pitchFamily="34" charset="0"/>
              <a:buChar char="•"/>
            </a:pPr>
            <a:r>
              <a:rPr lang="en-US" b="0" dirty="0"/>
              <a:t>TED Masterclass - Chris Anderson's "The Official TED Guide to Public Speaking”</a:t>
            </a:r>
          </a:p>
          <a:p>
            <a:pPr>
              <a:lnSpc>
                <a:spcPct val="100000"/>
              </a:lnSpc>
              <a:spcBef>
                <a:spcPts val="0"/>
              </a:spcBef>
              <a:spcAft>
                <a:spcPts val="600"/>
              </a:spcAft>
            </a:pPr>
            <a:r>
              <a:rPr lang="en-US" dirty="0"/>
              <a:t>Practice &amp; Feedback</a:t>
            </a:r>
          </a:p>
          <a:p>
            <a:pPr marL="285750" indent="-285750">
              <a:lnSpc>
                <a:spcPct val="100000"/>
              </a:lnSpc>
              <a:spcBef>
                <a:spcPts val="0"/>
              </a:spcBef>
              <a:spcAft>
                <a:spcPts val="600"/>
              </a:spcAft>
              <a:buFont typeface="Arial" panose="020B0604020202020204" pitchFamily="34" charset="0"/>
              <a:buChar char="•"/>
            </a:pPr>
            <a:r>
              <a:rPr lang="en-US" b="0" dirty="0"/>
              <a:t>Toastmasters International - Local clubs for regular practice and feedback</a:t>
            </a:r>
          </a:p>
          <a:p>
            <a:pPr marL="285750" indent="-285750">
              <a:lnSpc>
                <a:spcPct val="100000"/>
              </a:lnSpc>
              <a:spcBef>
                <a:spcPts val="0"/>
              </a:spcBef>
              <a:spcAft>
                <a:spcPts val="600"/>
              </a:spcAft>
              <a:buFont typeface="Arial" panose="020B0604020202020204" pitchFamily="34" charset="0"/>
              <a:buChar char="•"/>
            </a:pPr>
            <a:r>
              <a:rPr lang="en-US" b="0" dirty="0"/>
              <a:t>Pecha Kucha - 20x20 format (20 slides, 20 seconds each)</a:t>
            </a:r>
          </a:p>
          <a:p>
            <a:pPr>
              <a:lnSpc>
                <a:spcPct val="100000"/>
              </a:lnSpc>
              <a:spcBef>
                <a:spcPts val="0"/>
              </a:spcBef>
              <a:spcAft>
                <a:spcPts val="600"/>
              </a:spcAft>
            </a:pPr>
            <a:r>
              <a:rPr lang="en-US" dirty="0"/>
              <a:t>Design &amp; Visual Resources</a:t>
            </a:r>
          </a:p>
          <a:p>
            <a:pPr marL="285750" indent="-285750">
              <a:lnSpc>
                <a:spcPct val="100000"/>
              </a:lnSpc>
              <a:spcBef>
                <a:spcPts val="0"/>
              </a:spcBef>
              <a:spcAft>
                <a:spcPts val="600"/>
              </a:spcAft>
              <a:buFont typeface="Arial" panose="020B0604020202020204" pitchFamily="34" charset="0"/>
              <a:buChar char="•"/>
            </a:pPr>
            <a:r>
              <a:rPr lang="en-US" b="0" dirty="0"/>
              <a:t>Stephanie Evergreen's Blog (stephanieevergreen.com) - Data visualization excellence</a:t>
            </a:r>
          </a:p>
          <a:p>
            <a:pPr marL="285750" indent="-285750">
              <a:lnSpc>
                <a:spcPct val="100000"/>
              </a:lnSpc>
              <a:spcBef>
                <a:spcPts val="0"/>
              </a:spcBef>
              <a:spcAft>
                <a:spcPts val="600"/>
              </a:spcAft>
              <a:buFont typeface="Arial" panose="020B0604020202020204" pitchFamily="34" charset="0"/>
              <a:buChar char="•"/>
            </a:pPr>
            <a:r>
              <a:rPr lang="en-US" b="0" dirty="0"/>
              <a:t>Presentation Zen Blog - Design philosophy and examples</a:t>
            </a:r>
          </a:p>
        </p:txBody>
      </p:sp>
      <p:sp>
        <p:nvSpPr>
          <p:cNvPr id="4" name="Text Placeholder 3">
            <a:extLst>
              <a:ext uri="{FF2B5EF4-FFF2-40B4-BE49-F238E27FC236}">
                <a16:creationId xmlns:a16="http://schemas.microsoft.com/office/drawing/2014/main" id="{8424006E-D591-9E54-72E0-1C55CCA37D2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2B40CEB-F3BF-29D8-56D4-3F55BD4F0783}"/>
              </a:ext>
            </a:extLst>
          </p:cNvPr>
          <p:cNvSpPr>
            <a:spLocks noGrp="1"/>
          </p:cNvSpPr>
          <p:nvPr>
            <p:ph type="sldNum" sz="quarter" idx="12"/>
          </p:nvPr>
        </p:nvSpPr>
        <p:spPr/>
        <p:txBody>
          <a:bodyPr/>
          <a:lstStyle/>
          <a:p>
            <a:fld id="{0D558541-60C9-42A2-8392-FF12533A6B7A}" type="slidenum">
              <a:rPr lang="en-US" smtClean="0"/>
              <a:pPr/>
              <a:t>123</a:t>
            </a:fld>
            <a:endParaRPr lang="en-US"/>
          </a:p>
        </p:txBody>
      </p:sp>
    </p:spTree>
    <p:extLst>
      <p:ext uri="{BB962C8B-B14F-4D97-AF65-F5344CB8AC3E}">
        <p14:creationId xmlns:p14="http://schemas.microsoft.com/office/powerpoint/2010/main" val="16421925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D4C4-9D03-1C10-ED34-0F510ECC506F}"/>
              </a:ext>
            </a:extLst>
          </p:cNvPr>
          <p:cNvSpPr>
            <a:spLocks noGrp="1"/>
          </p:cNvSpPr>
          <p:nvPr>
            <p:ph type="title"/>
          </p:nvPr>
        </p:nvSpPr>
        <p:spPr/>
        <p:txBody>
          <a:bodyPr/>
          <a:lstStyle/>
          <a:p>
            <a:r>
              <a:rPr lang="en-US" dirty="0"/>
              <a:t>Share! Upload Presentations to a Repository</a:t>
            </a:r>
          </a:p>
        </p:txBody>
      </p:sp>
      <p:sp>
        <p:nvSpPr>
          <p:cNvPr id="4" name="Text Placeholder 3">
            <a:extLst>
              <a:ext uri="{FF2B5EF4-FFF2-40B4-BE49-F238E27FC236}">
                <a16:creationId xmlns:a16="http://schemas.microsoft.com/office/drawing/2014/main" id="{8F2E3743-4556-905C-F86F-B4894C16AD3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357AB45-A90C-3C9C-F917-310FACD737AF}"/>
              </a:ext>
            </a:extLst>
          </p:cNvPr>
          <p:cNvSpPr>
            <a:spLocks noGrp="1"/>
          </p:cNvSpPr>
          <p:nvPr>
            <p:ph type="sldNum" sz="quarter" idx="12"/>
          </p:nvPr>
        </p:nvSpPr>
        <p:spPr/>
        <p:txBody>
          <a:bodyPr/>
          <a:lstStyle/>
          <a:p>
            <a:fld id="{0D558541-60C9-42A2-8392-FF12533A6B7A}" type="slidenum">
              <a:rPr lang="en-US" smtClean="0"/>
              <a:pPr/>
              <a:t>124</a:t>
            </a:fld>
            <a:endParaRPr lang="en-US"/>
          </a:p>
        </p:txBody>
      </p:sp>
      <p:pic>
        <p:nvPicPr>
          <p:cNvPr id="6" name="Picture 2" descr="Generalist Repository Ecosystem Initiative | Data Science at NIH">
            <a:extLst>
              <a:ext uri="{FF2B5EF4-FFF2-40B4-BE49-F238E27FC236}">
                <a16:creationId xmlns:a16="http://schemas.microsoft.com/office/drawing/2014/main" id="{6B4A9D89-4E5E-52AB-D511-4DB88BA8E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8" y="1554250"/>
            <a:ext cx="12073632" cy="212336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41B1B05-DA5C-2F10-60D6-FDE209EDA777}"/>
              </a:ext>
            </a:extLst>
          </p:cNvPr>
          <p:cNvSpPr>
            <a:spLocks noGrp="1"/>
          </p:cNvSpPr>
          <p:nvPr>
            <p:ph idx="1"/>
          </p:nvPr>
        </p:nvSpPr>
        <p:spPr>
          <a:xfrm>
            <a:off x="655275" y="4068395"/>
            <a:ext cx="8115320" cy="2599787"/>
          </a:xfrm>
        </p:spPr>
        <p:txBody>
          <a:bodyPr/>
          <a:lstStyle/>
          <a:p>
            <a:pPr algn="l">
              <a:buFont typeface="Arial" panose="020B0604020202020204" pitchFamily="34" charset="0"/>
              <a:buChar char="•"/>
            </a:pPr>
            <a:r>
              <a:rPr lang="en-US" sz="2400" b="0" dirty="0">
                <a:solidFill>
                  <a:srgbClr val="333333"/>
                </a:solidFill>
              </a:rPr>
              <a:t>Creates a permanent link (DOI) for your posters and presentations to reference in your CV, </a:t>
            </a:r>
            <a:r>
              <a:rPr lang="en-US" sz="2400" b="0" dirty="0" err="1">
                <a:solidFill>
                  <a:srgbClr val="333333"/>
                </a:solidFill>
              </a:rPr>
              <a:t>ORCID</a:t>
            </a:r>
            <a:r>
              <a:rPr lang="en-US" sz="2400" b="0" dirty="0">
                <a:solidFill>
                  <a:srgbClr val="333333"/>
                </a:solidFill>
              </a:rPr>
              <a:t> record, or other online networking profile.</a:t>
            </a:r>
          </a:p>
          <a:p>
            <a:pPr algn="l">
              <a:buFont typeface="Arial" panose="020B0604020202020204" pitchFamily="34" charset="0"/>
              <a:buChar char="•"/>
            </a:pPr>
            <a:r>
              <a:rPr lang="en-US" sz="2400" b="0" dirty="0">
                <a:solidFill>
                  <a:srgbClr val="333333"/>
                </a:solidFill>
              </a:rPr>
              <a:t>Content is findable by search engines such as Google.</a:t>
            </a:r>
            <a:endParaRPr lang="en-US" dirty="0"/>
          </a:p>
        </p:txBody>
      </p:sp>
      <p:sp>
        <p:nvSpPr>
          <p:cNvPr id="8" name="TextBox 7">
            <a:extLst>
              <a:ext uri="{FF2B5EF4-FFF2-40B4-BE49-F238E27FC236}">
                <a16:creationId xmlns:a16="http://schemas.microsoft.com/office/drawing/2014/main" id="{EE53B738-9CAD-9AA3-384F-D4EF2EF90F6D}"/>
              </a:ext>
            </a:extLst>
          </p:cNvPr>
          <p:cNvSpPr txBox="1"/>
          <p:nvPr/>
        </p:nvSpPr>
        <p:spPr>
          <a:xfrm>
            <a:off x="9022082" y="4614703"/>
            <a:ext cx="3169919" cy="2308581"/>
          </a:xfrm>
          <a:prstGeom prst="rect">
            <a:avLst/>
          </a:prstGeom>
          <a:noFill/>
        </p:spPr>
        <p:txBody>
          <a:bodyPr wrap="square" rtlCol="0">
            <a:spAutoFit/>
          </a:bodyPr>
          <a:lstStyle/>
          <a:p>
            <a:r>
              <a:rPr lang="en-US" sz="1800" i="1" dirty="0"/>
              <a:t>Note: </a:t>
            </a:r>
            <a:r>
              <a:rPr lang="en-US" sz="1800" i="1" dirty="0">
                <a:solidFill>
                  <a:srgbClr val="333333"/>
                </a:solidFill>
              </a:rPr>
              <a:t>The content is a permanent deposit into the repository. All authors listed on poster or presentation should provided their approval.</a:t>
            </a:r>
          </a:p>
          <a:p>
            <a:endParaRPr lang="en-US" sz="3199" dirty="0"/>
          </a:p>
        </p:txBody>
      </p:sp>
    </p:spTree>
    <p:extLst>
      <p:ext uri="{BB962C8B-B14F-4D97-AF65-F5344CB8AC3E}">
        <p14:creationId xmlns:p14="http://schemas.microsoft.com/office/powerpoint/2010/main" val="10262144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C97C-8F09-3BB5-6E9B-4BC57AAADFEC}"/>
              </a:ext>
            </a:extLst>
          </p:cNvPr>
          <p:cNvSpPr>
            <a:spLocks noGrp="1"/>
          </p:cNvSpPr>
          <p:nvPr>
            <p:ph type="ctrTitle"/>
          </p:nvPr>
        </p:nvSpPr>
        <p:spPr>
          <a:xfrm>
            <a:off x="370419" y="2505665"/>
            <a:ext cx="6988324" cy="2387600"/>
          </a:xfrm>
        </p:spPr>
        <p:txBody>
          <a:bodyPr/>
          <a:lstStyle/>
          <a:p>
            <a:r>
              <a:rPr lang="en-US" dirty="0"/>
              <a:t>Questions and Comments </a:t>
            </a:r>
          </a:p>
        </p:txBody>
      </p:sp>
      <p:sp>
        <p:nvSpPr>
          <p:cNvPr id="3" name="Subtitle 2">
            <a:extLst>
              <a:ext uri="{FF2B5EF4-FFF2-40B4-BE49-F238E27FC236}">
                <a16:creationId xmlns:a16="http://schemas.microsoft.com/office/drawing/2014/main" id="{23E1A986-49CE-2161-4112-46626A0BAD1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317387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2EC-BB62-BB66-9B29-48FE900AA5ED}"/>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408581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D2E9F-2893-3220-7F51-2B9AE39BF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D8F08-43F1-428B-235D-BEA38207252D}"/>
              </a:ext>
            </a:extLst>
          </p:cNvPr>
          <p:cNvSpPr>
            <a:spLocks noGrp="1"/>
          </p:cNvSpPr>
          <p:nvPr>
            <p:ph type="title"/>
          </p:nvPr>
        </p:nvSpPr>
        <p:spPr>
          <a:xfrm>
            <a:off x="372189" y="0"/>
            <a:ext cx="7781211" cy="1143000"/>
          </a:xfrm>
        </p:spPr>
        <p:txBody>
          <a:bodyPr/>
          <a:lstStyle/>
          <a:p>
            <a:r>
              <a:rPr lang="en-US" dirty="0"/>
              <a:t>Matching Content to Audience</a:t>
            </a:r>
          </a:p>
        </p:txBody>
      </p:sp>
      <p:sp>
        <p:nvSpPr>
          <p:cNvPr id="5" name="Slide Number Placeholder 4">
            <a:extLst>
              <a:ext uri="{FF2B5EF4-FFF2-40B4-BE49-F238E27FC236}">
                <a16:creationId xmlns:a16="http://schemas.microsoft.com/office/drawing/2014/main" id="{F0D4CD68-8ABA-519A-5767-83E96BA0AAC9}"/>
              </a:ext>
            </a:extLst>
          </p:cNvPr>
          <p:cNvSpPr>
            <a:spLocks noGrp="1"/>
          </p:cNvSpPr>
          <p:nvPr>
            <p:ph type="sldNum" sz="quarter" idx="12"/>
          </p:nvPr>
        </p:nvSpPr>
        <p:spPr/>
        <p:txBody>
          <a:bodyPr/>
          <a:lstStyle/>
          <a:p>
            <a:fld id="{0D558541-60C9-42A2-8392-FF12533A6B7A}" type="slidenum">
              <a:rPr lang="en-US" smtClean="0"/>
              <a:pPr/>
              <a:t>13</a:t>
            </a:fld>
            <a:endParaRPr lang="en-US"/>
          </a:p>
        </p:txBody>
      </p:sp>
      <p:sp>
        <p:nvSpPr>
          <p:cNvPr id="7" name="TextBox 6">
            <a:extLst>
              <a:ext uri="{FF2B5EF4-FFF2-40B4-BE49-F238E27FC236}">
                <a16:creationId xmlns:a16="http://schemas.microsoft.com/office/drawing/2014/main" id="{EDA59E76-A461-A1DD-5783-95A284F3EFF9}"/>
              </a:ext>
            </a:extLst>
          </p:cNvPr>
          <p:cNvSpPr txBox="1"/>
          <p:nvPr/>
        </p:nvSpPr>
        <p:spPr>
          <a:xfrm>
            <a:off x="311228" y="1303477"/>
            <a:ext cx="7240191" cy="707886"/>
          </a:xfrm>
          <a:prstGeom prst="rect">
            <a:avLst/>
          </a:prstGeom>
          <a:noFill/>
        </p:spPr>
        <p:txBody>
          <a:bodyPr wrap="square">
            <a:spAutoFit/>
          </a:bodyPr>
          <a:lstStyle/>
          <a:p>
            <a:pPr lvl="0" defTabSz="914400" eaLnBrk="0" fontAlgn="base" hangingPunct="0">
              <a:spcBef>
                <a:spcPct val="0"/>
              </a:spcBef>
              <a:spcAft>
                <a:spcPct val="0"/>
              </a:spcAft>
            </a:pPr>
            <a:r>
              <a:rPr lang="en-US" altLang="en-US" sz="2000" b="1" dirty="0">
                <a:latin typeface="Arial" panose="020B0604020202020204" pitchFamily="34" charset="0"/>
              </a:rPr>
              <a:t>What happened?</a:t>
            </a:r>
          </a:p>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pic>
        <p:nvPicPr>
          <p:cNvPr id="8" name="Picture 7" descr="Empty speech bubbles">
            <a:extLst>
              <a:ext uri="{FF2B5EF4-FFF2-40B4-BE49-F238E27FC236}">
                <a16:creationId xmlns:a16="http://schemas.microsoft.com/office/drawing/2014/main" id="{8D2609DD-5EFD-E65B-1851-34ED4B32F225}"/>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0" name="TextBox 9">
            <a:extLst>
              <a:ext uri="{FF2B5EF4-FFF2-40B4-BE49-F238E27FC236}">
                <a16:creationId xmlns:a16="http://schemas.microsoft.com/office/drawing/2014/main" id="{A619F5F2-D2D1-8111-B076-EFEC3B7B932C}"/>
              </a:ext>
            </a:extLst>
          </p:cNvPr>
          <p:cNvSpPr txBox="1"/>
          <p:nvPr/>
        </p:nvSpPr>
        <p:spPr>
          <a:xfrm>
            <a:off x="311229" y="2479617"/>
            <a:ext cx="7384971" cy="2308324"/>
          </a:xfrm>
          <a:prstGeom prst="rect">
            <a:avLst/>
          </a:prstGeom>
          <a:noFill/>
        </p:spPr>
        <p:txBody>
          <a:bodyPr wrap="square">
            <a:spAutoFit/>
          </a:bodyPr>
          <a:lstStyle/>
          <a:p>
            <a:r>
              <a:rPr lang="en-US" altLang="en-US" sz="2400" dirty="0">
                <a:latin typeface="Arial" panose="020B0604020202020204" pitchFamily="34" charset="0"/>
              </a:rPr>
              <a:t>🔵</a:t>
            </a:r>
            <a:r>
              <a:rPr lang="en-US" b="1" dirty="0"/>
              <a:t>Blue Group, type your responses into chat</a:t>
            </a:r>
            <a:r>
              <a:rPr lang="en-US" dirty="0"/>
              <a:t>: </a:t>
            </a:r>
          </a:p>
          <a:p>
            <a:endParaRPr lang="en-US" sz="2000" dirty="0"/>
          </a:p>
          <a:p>
            <a:r>
              <a:rPr lang="en-US" sz="2000" dirty="0"/>
              <a:t>Think about a time when you were either the speaker or audience member and the presentation didn’t match the audience’s needs. As a presenter, what’s something you can do before your session to avoid this mismatch? And what's your backup plan if you discover the mismatch right before or mid-presentation?</a:t>
            </a:r>
          </a:p>
        </p:txBody>
      </p:sp>
      <p:sp>
        <p:nvSpPr>
          <p:cNvPr id="14" name="TextBox 13">
            <a:extLst>
              <a:ext uri="{FF2B5EF4-FFF2-40B4-BE49-F238E27FC236}">
                <a16:creationId xmlns:a16="http://schemas.microsoft.com/office/drawing/2014/main" id="{1ECF49C0-AA47-DBE3-CDE3-8F0062CACDA0}"/>
              </a:ext>
            </a:extLst>
          </p:cNvPr>
          <p:cNvSpPr txBox="1"/>
          <p:nvPr/>
        </p:nvSpPr>
        <p:spPr>
          <a:xfrm>
            <a:off x="311228" y="5000525"/>
            <a:ext cx="7560232" cy="830997"/>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a:ln>
                  <a:noFill/>
                </a:ln>
                <a:solidFill>
                  <a:schemeClr val="tx1"/>
                </a:solidFill>
                <a:effectLst/>
                <a:latin typeface="Arial" panose="020B0604020202020204" pitchFamily="34" charset="0"/>
              </a:rPr>
              <a:t>Green Group, you may be called on </a:t>
            </a:r>
            <a:r>
              <a:rPr lang="en-US" altLang="en-US" sz="2400" b="1" dirty="0">
                <a:latin typeface="Arial" panose="020B0604020202020204" pitchFamily="34" charset="0"/>
              </a:rPr>
              <a:t>to:</a:t>
            </a:r>
          </a:p>
          <a:p>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B8CE570C-9F1F-466F-362E-501AB8072D09}"/>
              </a:ext>
            </a:extLst>
          </p:cNvPr>
          <p:cNvSpPr txBox="1"/>
          <p:nvPr/>
        </p:nvSpPr>
        <p:spPr>
          <a:xfrm>
            <a:off x="657726" y="5514945"/>
            <a:ext cx="5919537" cy="707886"/>
          </a:xfrm>
          <a:prstGeom prst="rect">
            <a:avLst/>
          </a:prstGeom>
          <a:noFill/>
        </p:spPr>
        <p:txBody>
          <a:bodyPr wrap="square">
            <a:spAutoFit/>
          </a:bodyPr>
          <a:lstStyle/>
          <a:p>
            <a:pPr algn="ctr"/>
            <a:r>
              <a:rPr lang="en-US" altLang="en-US" sz="2000" dirty="0"/>
              <a:t>Summarize one or more of the responses made by members of the Blue Group</a:t>
            </a:r>
            <a:endParaRPr lang="en-US" sz="2000" dirty="0"/>
          </a:p>
        </p:txBody>
      </p:sp>
    </p:spTree>
    <p:extLst>
      <p:ext uri="{BB962C8B-B14F-4D97-AF65-F5344CB8AC3E}">
        <p14:creationId xmlns:p14="http://schemas.microsoft.com/office/powerpoint/2010/main" val="216565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0DCC-7D51-45BE-91C3-E0BB22E7FD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E34C8-9522-4D96-C196-4B16B2F60771}"/>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6E8657F1-DA35-0D28-25F4-FFB847D210AB}"/>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D6B877D3-6544-97AC-563A-D29A9D9AAF24}"/>
              </a:ext>
            </a:extLst>
          </p:cNvPr>
          <p:cNvSpPr>
            <a:spLocks noGrp="1"/>
          </p:cNvSpPr>
          <p:nvPr>
            <p:ph type="sldNum" sz="quarter" idx="12"/>
          </p:nvPr>
        </p:nvSpPr>
        <p:spPr/>
        <p:txBody>
          <a:bodyPr/>
          <a:lstStyle/>
          <a:p>
            <a:fld id="{0D558541-60C9-42A2-8392-FF12533A6B7A}" type="slidenum">
              <a:rPr lang="en-US" smtClean="0"/>
              <a:pPr/>
              <a:t>14</a:t>
            </a:fld>
            <a:endParaRPr lang="en-US"/>
          </a:p>
        </p:txBody>
      </p:sp>
      <p:grpSp>
        <p:nvGrpSpPr>
          <p:cNvPr id="28" name="Group 27">
            <a:extLst>
              <a:ext uri="{FF2B5EF4-FFF2-40B4-BE49-F238E27FC236}">
                <a16:creationId xmlns:a16="http://schemas.microsoft.com/office/drawing/2014/main" id="{3B8E99CC-9E9F-726E-B8A3-9F8734E53FC6}"/>
              </a:ext>
            </a:extLst>
          </p:cNvPr>
          <p:cNvGrpSpPr/>
          <p:nvPr/>
        </p:nvGrpSpPr>
        <p:grpSpPr>
          <a:xfrm>
            <a:off x="388569" y="1895901"/>
            <a:ext cx="8071119" cy="4448070"/>
            <a:chOff x="1138768" y="1265073"/>
            <a:chExt cx="8071119" cy="4448070"/>
          </a:xfrm>
        </p:grpSpPr>
        <p:grpSp>
          <p:nvGrpSpPr>
            <p:cNvPr id="45" name="Group 44">
              <a:extLst>
                <a:ext uri="{FF2B5EF4-FFF2-40B4-BE49-F238E27FC236}">
                  <a16:creationId xmlns:a16="http://schemas.microsoft.com/office/drawing/2014/main" id="{F8B238AF-AA32-3AFE-5781-8904B5DD8777}"/>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E4E391FF-96B0-2443-D3BE-85F05B27747A}"/>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762C1CE6-FCBB-E3CB-B471-C5F8250D3087}"/>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743FB9C7-E279-3F85-1177-CAB23B7F97D2}"/>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111FC39E-D4CF-505C-D324-B0FE8E60CCB9}"/>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1CF129B-1124-E0A9-F97A-A0A3A71D9E91}"/>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C284DCBB-D8F6-DB09-3C24-16966C67AAB1}"/>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424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3CC5-27C6-E45E-96E9-388AEDB28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019A8-9F5E-8AFE-E22E-FE87141C32CF}"/>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225FE7B4-9522-F45F-D2A4-F6B42C769B11}"/>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905D90B6-4C39-E48F-8D39-FBF332E9BF46}"/>
              </a:ext>
            </a:extLst>
          </p:cNvPr>
          <p:cNvSpPr>
            <a:spLocks noGrp="1"/>
          </p:cNvSpPr>
          <p:nvPr>
            <p:ph type="sldNum" sz="quarter" idx="12"/>
          </p:nvPr>
        </p:nvSpPr>
        <p:spPr/>
        <p:txBody>
          <a:bodyPr/>
          <a:lstStyle/>
          <a:p>
            <a:fld id="{0D558541-60C9-42A2-8392-FF12533A6B7A}" type="slidenum">
              <a:rPr lang="en-US" smtClean="0"/>
              <a:pPr/>
              <a:t>15</a:t>
            </a:fld>
            <a:endParaRPr lang="en-US"/>
          </a:p>
        </p:txBody>
      </p:sp>
      <p:grpSp>
        <p:nvGrpSpPr>
          <p:cNvPr id="28" name="Group 27">
            <a:extLst>
              <a:ext uri="{FF2B5EF4-FFF2-40B4-BE49-F238E27FC236}">
                <a16:creationId xmlns:a16="http://schemas.microsoft.com/office/drawing/2014/main" id="{0139A267-B308-FB4B-CECC-FFC23AA71EC6}"/>
              </a:ext>
            </a:extLst>
          </p:cNvPr>
          <p:cNvGrpSpPr/>
          <p:nvPr/>
        </p:nvGrpSpPr>
        <p:grpSpPr>
          <a:xfrm>
            <a:off x="339914" y="1895901"/>
            <a:ext cx="8119774" cy="4448070"/>
            <a:chOff x="1090113" y="1265073"/>
            <a:chExt cx="8119774" cy="4448070"/>
          </a:xfrm>
        </p:grpSpPr>
        <p:grpSp>
          <p:nvGrpSpPr>
            <p:cNvPr id="45" name="Group 44">
              <a:extLst>
                <a:ext uri="{FF2B5EF4-FFF2-40B4-BE49-F238E27FC236}">
                  <a16:creationId xmlns:a16="http://schemas.microsoft.com/office/drawing/2014/main" id="{F30458B6-F22D-F2D4-4132-04499EC7B455}"/>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0146AF37-5B90-3263-151B-225602A40BFE}"/>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9D1243F8-8BA0-86DC-E39F-76D84E99EC22}"/>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ED5B3842-AFF9-C4D4-B571-0A856DDD05EC}"/>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9DEF6297-EC12-C1D1-9BD8-AFDBBCD7C184}"/>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806E9A-4D2E-DCB9-9B4E-8826E1D52C24}"/>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5521174-93A1-5C42-ABE7-054D4C0B867C}"/>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cxnSp>
        <p:nvCxnSpPr>
          <p:cNvPr id="6" name="Straight Connector 5">
            <a:extLst>
              <a:ext uri="{FF2B5EF4-FFF2-40B4-BE49-F238E27FC236}">
                <a16:creationId xmlns:a16="http://schemas.microsoft.com/office/drawing/2014/main" id="{273F45D0-55AE-5458-2063-095A233B481C}"/>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5A17D0B-225E-241C-0928-AF23E209EF58}"/>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Tree>
    <p:extLst>
      <p:ext uri="{BB962C8B-B14F-4D97-AF65-F5344CB8AC3E}">
        <p14:creationId xmlns:p14="http://schemas.microsoft.com/office/powerpoint/2010/main" val="414840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F737D-297E-AD87-9F70-B28D14561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EEDD3-69DB-5C1F-5F95-3CC9FC328DCD}"/>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FCC3CECE-36EC-F668-2DEA-74D03CD371D9}"/>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1F86E11A-DEF3-C035-6CE8-12ADC45D7807}"/>
              </a:ext>
            </a:extLst>
          </p:cNvPr>
          <p:cNvSpPr>
            <a:spLocks noGrp="1"/>
          </p:cNvSpPr>
          <p:nvPr>
            <p:ph type="sldNum" sz="quarter" idx="12"/>
          </p:nvPr>
        </p:nvSpPr>
        <p:spPr/>
        <p:txBody>
          <a:bodyPr/>
          <a:lstStyle/>
          <a:p>
            <a:fld id="{0D558541-60C9-42A2-8392-FF12533A6B7A}" type="slidenum">
              <a:rPr lang="en-US" smtClean="0"/>
              <a:pPr/>
              <a:t>16</a:t>
            </a:fld>
            <a:endParaRPr lang="en-US"/>
          </a:p>
        </p:txBody>
      </p:sp>
      <p:grpSp>
        <p:nvGrpSpPr>
          <p:cNvPr id="28" name="Group 27">
            <a:extLst>
              <a:ext uri="{FF2B5EF4-FFF2-40B4-BE49-F238E27FC236}">
                <a16:creationId xmlns:a16="http://schemas.microsoft.com/office/drawing/2014/main" id="{EC4860D5-8AE6-F667-0834-D1DC119665F5}"/>
              </a:ext>
            </a:extLst>
          </p:cNvPr>
          <p:cNvGrpSpPr/>
          <p:nvPr/>
        </p:nvGrpSpPr>
        <p:grpSpPr>
          <a:xfrm>
            <a:off x="339914" y="1876924"/>
            <a:ext cx="8119774" cy="4654021"/>
            <a:chOff x="1090113" y="1246096"/>
            <a:chExt cx="8119774" cy="4654021"/>
          </a:xfrm>
        </p:grpSpPr>
        <p:grpSp>
          <p:nvGrpSpPr>
            <p:cNvPr id="45" name="Group 44">
              <a:extLst>
                <a:ext uri="{FF2B5EF4-FFF2-40B4-BE49-F238E27FC236}">
                  <a16:creationId xmlns:a16="http://schemas.microsoft.com/office/drawing/2014/main" id="{C3F76F3D-F850-BA93-E3E4-BA27B5223F10}"/>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DC470298-ACF5-72A7-C60A-46F73715C74F}"/>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693F7BCD-906E-8A7E-D1ED-8AF173B7B596}"/>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AB8A0F95-9E25-B4D7-8EB7-CC8029FD7293}"/>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699B7A5A-7061-E315-621B-8AFA01538802}"/>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24E8E6BC-04B8-C45E-7F66-0788E7FC65D3}"/>
                </a:ext>
              </a:extLst>
            </p:cNvPr>
            <p:cNvGrpSpPr/>
            <p:nvPr/>
          </p:nvGrpSpPr>
          <p:grpSpPr>
            <a:xfrm>
              <a:off x="4935980" y="1246096"/>
              <a:ext cx="4224388" cy="4654021"/>
              <a:chOff x="4935980" y="1341346"/>
              <a:chExt cx="4224388" cy="4654021"/>
            </a:xfrm>
          </p:grpSpPr>
          <p:sp>
            <p:nvSpPr>
              <p:cNvPr id="53" name="Oval 52">
                <a:extLst>
                  <a:ext uri="{FF2B5EF4-FFF2-40B4-BE49-F238E27FC236}">
                    <a16:creationId xmlns:a16="http://schemas.microsoft.com/office/drawing/2014/main" id="{7BBAE780-B3F5-6F59-646E-CA81C757420B}"/>
                  </a:ext>
                </a:extLst>
              </p:cNvPr>
              <p:cNvSpPr>
                <a:spLocks noChangeAspect="1"/>
              </p:cNvSpPr>
              <p:nvPr/>
            </p:nvSpPr>
            <p:spPr>
              <a:xfrm>
                <a:off x="4935980" y="137230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54" name="TextBox 53">
                <a:extLst>
                  <a:ext uri="{FF2B5EF4-FFF2-40B4-BE49-F238E27FC236}">
                    <a16:creationId xmlns:a16="http://schemas.microsoft.com/office/drawing/2014/main" id="{B724B371-14A5-7B95-2020-22CD766A5654}"/>
                  </a:ext>
                </a:extLst>
              </p:cNvPr>
              <p:cNvSpPr txBox="1"/>
              <p:nvPr/>
            </p:nvSpPr>
            <p:spPr>
              <a:xfrm>
                <a:off x="5277243" y="1341346"/>
                <a:ext cx="3014671" cy="369332"/>
              </a:xfrm>
              <a:prstGeom prst="rect">
                <a:avLst/>
              </a:prstGeom>
              <a:noFill/>
            </p:spPr>
            <p:txBody>
              <a:bodyPr wrap="none" rtlCol="0">
                <a:spAutoFit/>
              </a:bodyPr>
              <a:lstStyle/>
              <a:p>
                <a:r>
                  <a:rPr lang="en-US" sz="1800" b="1" dirty="0"/>
                  <a:t>Quick Pulse Checks During</a:t>
                </a:r>
              </a:p>
            </p:txBody>
          </p:sp>
          <p:sp>
            <p:nvSpPr>
              <p:cNvPr id="55" name="TextBox 54">
                <a:extLst>
                  <a:ext uri="{FF2B5EF4-FFF2-40B4-BE49-F238E27FC236}">
                    <a16:creationId xmlns:a16="http://schemas.microsoft.com/office/drawing/2014/main" id="{33B27B04-6CAB-FC76-0CE4-1564ABC2B265}"/>
                  </a:ext>
                </a:extLst>
              </p:cNvPr>
              <p:cNvSpPr txBox="1"/>
              <p:nvPr/>
            </p:nvSpPr>
            <p:spPr>
              <a:xfrm>
                <a:off x="4950604" y="1717273"/>
                <a:ext cx="4209764"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Show of hands:</a:t>
                </a:r>
                <a:r>
                  <a:rPr lang="en-US" sz="1600" dirty="0"/>
                  <a:t> Who's gotten predatory journal invitations in their email?</a:t>
                </a:r>
              </a:p>
              <a:p>
                <a:pPr marL="285750" indent="-285750">
                  <a:buFont typeface="Arial" panose="020B0604020202020204" pitchFamily="34" charset="0"/>
                  <a:buChar char="•"/>
                </a:pPr>
                <a:r>
                  <a:rPr lang="en-US" sz="1600" b="1" dirty="0"/>
                  <a:t>Fist to five</a:t>
                </a:r>
                <a:r>
                  <a:rPr lang="en-US" sz="1600" dirty="0"/>
                  <a:t>: How confident do you feel about evaluating journal quality right now? Scale: 5 = I could teach this to someone to 1 =  This is all pretty new to me.</a:t>
                </a:r>
              </a:p>
              <a:p>
                <a:pPr marL="285750" indent="-285750">
                  <a:buFont typeface="Arial" panose="020B0604020202020204" pitchFamily="34" charset="0"/>
                  <a:buChar char="•"/>
                </a:pPr>
                <a:r>
                  <a:rPr lang="en-US" sz="1600" b="1" dirty="0" err="1"/>
                  <a:t>Chatterfall</a:t>
                </a:r>
                <a:r>
                  <a:rPr lang="en-US" sz="1600" b="1" dirty="0"/>
                  <a:t>:</a:t>
                </a:r>
                <a:r>
                  <a:rPr lang="en-US" sz="1600" dirty="0"/>
                  <a:t> What would make this session a win for you today?</a:t>
                </a:r>
              </a:p>
              <a:p>
                <a:pPr marL="285750" indent="-285750">
                  <a:buFont typeface="Arial" panose="020B0604020202020204" pitchFamily="34" charset="0"/>
                  <a:buChar char="•"/>
                </a:pPr>
                <a:r>
                  <a:rPr lang="en-US" sz="1600" b="1" dirty="0"/>
                  <a:t>Type in the chat</a:t>
                </a:r>
                <a:r>
                  <a:rPr lang="en-US" sz="1600" dirty="0"/>
                  <a:t>: What's your biggest journal selection challenge right now? </a:t>
                </a:r>
              </a:p>
              <a:p>
                <a:pPr marL="573088" indent="-109538">
                  <a:buFont typeface="+mj-lt"/>
                  <a:buAutoNum type="alphaLcParenR"/>
                </a:pPr>
                <a:r>
                  <a:rPr lang="en-US" sz="1600" dirty="0"/>
                  <a:t> Finding journals in my field</a:t>
                </a:r>
              </a:p>
              <a:p>
                <a:pPr marL="573088" indent="-109538">
                  <a:buFont typeface="+mj-lt"/>
                  <a:buAutoNum type="alphaLcParenR"/>
                </a:pPr>
                <a:r>
                  <a:rPr lang="en-US" sz="1600" dirty="0"/>
                  <a:t> Evaluating journal quality</a:t>
                </a:r>
              </a:p>
              <a:p>
                <a:pPr marL="573088" indent="-109538">
                  <a:buFont typeface="+mj-lt"/>
                  <a:buAutoNum type="alphaLcParenR"/>
                </a:pPr>
                <a:r>
                  <a:rPr lang="en-US" sz="1600" dirty="0"/>
                  <a:t> Understanding metrics and rankings</a:t>
                </a:r>
              </a:p>
              <a:p>
                <a:pPr marL="573088" indent="-109538">
                  <a:buFont typeface="+mj-lt"/>
                  <a:buAutoNum type="alphaLcParenR"/>
                </a:pPr>
                <a:r>
                  <a:rPr lang="en-US" sz="1600" dirty="0"/>
                  <a:t> Avoiding predatory journals</a:t>
                </a:r>
              </a:p>
              <a:p>
                <a:pPr marL="573088" indent="-109538">
                  <a:buFont typeface="+mj-lt"/>
                  <a:buAutoNum type="alphaLcParenR"/>
                </a:pPr>
                <a:r>
                  <a:rPr lang="en-US" sz="1600" dirty="0"/>
                  <a:t> All of the above</a:t>
                </a:r>
              </a:p>
              <a:p>
                <a:pPr marL="573088" indent="-109538">
                  <a:buFont typeface="+mj-lt"/>
                  <a:buAutoNum type="alphaLcParenR"/>
                </a:pPr>
                <a:r>
                  <a:rPr lang="en-US" sz="1600" dirty="0"/>
                  <a:t> Other: [type answer!]</a:t>
                </a:r>
              </a:p>
              <a:p>
                <a:endParaRPr lang="en-US" sz="1600" dirty="0"/>
              </a:p>
            </p:txBody>
          </p:sp>
        </p:grpSp>
        <p:cxnSp>
          <p:nvCxnSpPr>
            <p:cNvPr id="48" name="Straight Connector 47">
              <a:extLst>
                <a:ext uri="{FF2B5EF4-FFF2-40B4-BE49-F238E27FC236}">
                  <a16:creationId xmlns:a16="http://schemas.microsoft.com/office/drawing/2014/main" id="{35EC58D9-2923-34DF-E196-7DB0C7B316A2}"/>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BAB73E3-F93C-6DCC-89A0-D72BF4D090F3}"/>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cxnSp>
        <p:nvCxnSpPr>
          <p:cNvPr id="6" name="Straight Connector 5">
            <a:extLst>
              <a:ext uri="{FF2B5EF4-FFF2-40B4-BE49-F238E27FC236}">
                <a16:creationId xmlns:a16="http://schemas.microsoft.com/office/drawing/2014/main" id="{8F44A35B-0286-8DCB-8C29-BAEBA53EFBDC}"/>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84202CD-4715-7468-9636-891DB4402646}"/>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Tree>
    <p:extLst>
      <p:ext uri="{BB962C8B-B14F-4D97-AF65-F5344CB8AC3E}">
        <p14:creationId xmlns:p14="http://schemas.microsoft.com/office/powerpoint/2010/main" val="150861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4F1A-82FB-730C-B5FA-D4272703B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5E47C-77FC-9010-95EA-44AC303A8509}"/>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7D929D73-E91A-B3F4-DF3F-F35210F6A7ED}"/>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A4835772-92CA-ECD1-A189-1ABD11130379}"/>
              </a:ext>
            </a:extLst>
          </p:cNvPr>
          <p:cNvSpPr>
            <a:spLocks noGrp="1"/>
          </p:cNvSpPr>
          <p:nvPr>
            <p:ph type="sldNum" sz="quarter" idx="12"/>
          </p:nvPr>
        </p:nvSpPr>
        <p:spPr/>
        <p:txBody>
          <a:bodyPr/>
          <a:lstStyle/>
          <a:p>
            <a:fld id="{0D558541-60C9-42A2-8392-FF12533A6B7A}" type="slidenum">
              <a:rPr lang="en-US" smtClean="0"/>
              <a:pPr/>
              <a:t>17</a:t>
            </a:fld>
            <a:endParaRPr lang="en-US"/>
          </a:p>
        </p:txBody>
      </p:sp>
      <p:grpSp>
        <p:nvGrpSpPr>
          <p:cNvPr id="3" name="Group 2">
            <a:extLst>
              <a:ext uri="{FF2B5EF4-FFF2-40B4-BE49-F238E27FC236}">
                <a16:creationId xmlns:a16="http://schemas.microsoft.com/office/drawing/2014/main" id="{B15459DC-1C1D-7A81-571A-0AA0169536EE}"/>
              </a:ext>
            </a:extLst>
          </p:cNvPr>
          <p:cNvGrpSpPr/>
          <p:nvPr/>
        </p:nvGrpSpPr>
        <p:grpSpPr>
          <a:xfrm>
            <a:off x="339914" y="1867765"/>
            <a:ext cx="10938049" cy="4663180"/>
            <a:chOff x="339914" y="1867765"/>
            <a:chExt cx="10938049" cy="4663180"/>
          </a:xfrm>
        </p:grpSpPr>
        <p:grpSp>
          <p:nvGrpSpPr>
            <p:cNvPr id="26" name="Group 25">
              <a:extLst>
                <a:ext uri="{FF2B5EF4-FFF2-40B4-BE49-F238E27FC236}">
                  <a16:creationId xmlns:a16="http://schemas.microsoft.com/office/drawing/2014/main" id="{7B9B6B99-D734-0576-F2A7-8A93C7E247CE}"/>
                </a:ext>
              </a:extLst>
            </p:cNvPr>
            <p:cNvGrpSpPr/>
            <p:nvPr/>
          </p:nvGrpSpPr>
          <p:grpSpPr>
            <a:xfrm>
              <a:off x="339914" y="1876924"/>
              <a:ext cx="8499176" cy="4654021"/>
              <a:chOff x="1052013" y="1839342"/>
              <a:chExt cx="8499176" cy="4654021"/>
            </a:xfrm>
          </p:grpSpPr>
          <p:grpSp>
            <p:nvGrpSpPr>
              <p:cNvPr id="28" name="Group 27">
                <a:extLst>
                  <a:ext uri="{FF2B5EF4-FFF2-40B4-BE49-F238E27FC236}">
                    <a16:creationId xmlns:a16="http://schemas.microsoft.com/office/drawing/2014/main" id="{0F7562FE-4C8F-9E46-6D14-3B0A880012AE}"/>
                  </a:ext>
                </a:extLst>
              </p:cNvPr>
              <p:cNvGrpSpPr/>
              <p:nvPr/>
            </p:nvGrpSpPr>
            <p:grpSpPr>
              <a:xfrm>
                <a:off x="1052013" y="1839342"/>
                <a:ext cx="8119774" cy="4654021"/>
                <a:chOff x="1090113" y="1246096"/>
                <a:chExt cx="8119774" cy="4654021"/>
              </a:xfrm>
            </p:grpSpPr>
            <p:grpSp>
              <p:nvGrpSpPr>
                <p:cNvPr id="45" name="Group 44">
                  <a:extLst>
                    <a:ext uri="{FF2B5EF4-FFF2-40B4-BE49-F238E27FC236}">
                      <a16:creationId xmlns:a16="http://schemas.microsoft.com/office/drawing/2014/main" id="{345223C6-CC0E-A568-863D-2A8E58CA44AB}"/>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21112FC3-4083-6C9A-9AA8-22FBB8A0CD50}"/>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2F25CDC5-6A52-6B89-9460-D92642C243DD}"/>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A5D764FF-361F-5EB5-022E-9F806CEC386D}"/>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AEAA5418-A67B-96DB-6120-B8FCE2F24EB8}"/>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50ED640-D72E-FE55-B162-03667D280E23}"/>
                    </a:ext>
                  </a:extLst>
                </p:cNvPr>
                <p:cNvGrpSpPr/>
                <p:nvPr/>
              </p:nvGrpSpPr>
              <p:grpSpPr>
                <a:xfrm>
                  <a:off x="4935980" y="1246096"/>
                  <a:ext cx="4224388" cy="4654021"/>
                  <a:chOff x="4935980" y="1341346"/>
                  <a:chExt cx="4224388" cy="4654021"/>
                </a:xfrm>
              </p:grpSpPr>
              <p:sp>
                <p:nvSpPr>
                  <p:cNvPr id="53" name="Oval 52">
                    <a:extLst>
                      <a:ext uri="{FF2B5EF4-FFF2-40B4-BE49-F238E27FC236}">
                        <a16:creationId xmlns:a16="http://schemas.microsoft.com/office/drawing/2014/main" id="{4107156B-436E-1E4D-E108-CA95FF92B924}"/>
                      </a:ext>
                    </a:extLst>
                  </p:cNvPr>
                  <p:cNvSpPr>
                    <a:spLocks noChangeAspect="1"/>
                  </p:cNvSpPr>
                  <p:nvPr/>
                </p:nvSpPr>
                <p:spPr>
                  <a:xfrm>
                    <a:off x="4935980" y="137230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54" name="TextBox 53">
                    <a:extLst>
                      <a:ext uri="{FF2B5EF4-FFF2-40B4-BE49-F238E27FC236}">
                        <a16:creationId xmlns:a16="http://schemas.microsoft.com/office/drawing/2014/main" id="{7C9A2F59-B585-671C-C327-1123CCA9EF6B}"/>
                      </a:ext>
                    </a:extLst>
                  </p:cNvPr>
                  <p:cNvSpPr txBox="1"/>
                  <p:nvPr/>
                </p:nvSpPr>
                <p:spPr>
                  <a:xfrm>
                    <a:off x="5277243" y="1341346"/>
                    <a:ext cx="3014671" cy="369332"/>
                  </a:xfrm>
                  <a:prstGeom prst="rect">
                    <a:avLst/>
                  </a:prstGeom>
                  <a:noFill/>
                </p:spPr>
                <p:txBody>
                  <a:bodyPr wrap="none" rtlCol="0">
                    <a:spAutoFit/>
                  </a:bodyPr>
                  <a:lstStyle/>
                  <a:p>
                    <a:r>
                      <a:rPr lang="en-US" sz="1800" b="1" dirty="0"/>
                      <a:t>Quick Pulse Checks During</a:t>
                    </a:r>
                  </a:p>
                </p:txBody>
              </p:sp>
              <p:sp>
                <p:nvSpPr>
                  <p:cNvPr id="55" name="TextBox 54">
                    <a:extLst>
                      <a:ext uri="{FF2B5EF4-FFF2-40B4-BE49-F238E27FC236}">
                        <a16:creationId xmlns:a16="http://schemas.microsoft.com/office/drawing/2014/main" id="{F34B016A-58C4-0491-18EC-0F29A94186F6}"/>
                      </a:ext>
                    </a:extLst>
                  </p:cNvPr>
                  <p:cNvSpPr txBox="1"/>
                  <p:nvPr/>
                </p:nvSpPr>
                <p:spPr>
                  <a:xfrm>
                    <a:off x="4950604" y="1717273"/>
                    <a:ext cx="4209764"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Show of hands:</a:t>
                    </a:r>
                    <a:r>
                      <a:rPr lang="en-US" sz="1600" dirty="0"/>
                      <a:t> Who's gotten predatory journal invitations in their email?</a:t>
                    </a:r>
                  </a:p>
                  <a:p>
                    <a:pPr marL="285750" indent="-285750">
                      <a:buFont typeface="Arial" panose="020B0604020202020204" pitchFamily="34" charset="0"/>
                      <a:buChar char="•"/>
                    </a:pPr>
                    <a:r>
                      <a:rPr lang="en-US" sz="1600" b="1" dirty="0"/>
                      <a:t>Fist to five</a:t>
                    </a:r>
                    <a:r>
                      <a:rPr lang="en-US" sz="1600" dirty="0"/>
                      <a:t>: How confident do you feel about evaluating journal quality right now? Scale: 5 = I could teach this to someone to 1 =  This is all pretty new to me.</a:t>
                    </a:r>
                  </a:p>
                  <a:p>
                    <a:pPr marL="285750" indent="-285750">
                      <a:buFont typeface="Arial" panose="020B0604020202020204" pitchFamily="34" charset="0"/>
                      <a:buChar char="•"/>
                    </a:pPr>
                    <a:r>
                      <a:rPr lang="en-US" sz="1600" b="1" dirty="0" err="1"/>
                      <a:t>Chatterfall</a:t>
                    </a:r>
                    <a:r>
                      <a:rPr lang="en-US" sz="1600" b="1" dirty="0"/>
                      <a:t>:</a:t>
                    </a:r>
                    <a:r>
                      <a:rPr lang="en-US" sz="1600" dirty="0"/>
                      <a:t> What would make this session a win for you today?</a:t>
                    </a:r>
                  </a:p>
                  <a:p>
                    <a:pPr marL="285750" indent="-285750">
                      <a:buFont typeface="Arial" panose="020B0604020202020204" pitchFamily="34" charset="0"/>
                      <a:buChar char="•"/>
                    </a:pPr>
                    <a:r>
                      <a:rPr lang="en-US" sz="1600" b="1" dirty="0"/>
                      <a:t>Type in the chat</a:t>
                    </a:r>
                    <a:r>
                      <a:rPr lang="en-US" sz="1600" dirty="0"/>
                      <a:t>: What's your biggest journal selection challenge right now? </a:t>
                    </a:r>
                  </a:p>
                  <a:p>
                    <a:pPr marL="573088" indent="-109538">
                      <a:buFont typeface="+mj-lt"/>
                      <a:buAutoNum type="alphaLcParenR"/>
                    </a:pPr>
                    <a:r>
                      <a:rPr lang="en-US" sz="1600" dirty="0"/>
                      <a:t> Finding journals in my field</a:t>
                    </a:r>
                  </a:p>
                  <a:p>
                    <a:pPr marL="573088" indent="-109538">
                      <a:buFont typeface="+mj-lt"/>
                      <a:buAutoNum type="alphaLcParenR"/>
                    </a:pPr>
                    <a:r>
                      <a:rPr lang="en-US" sz="1600" dirty="0"/>
                      <a:t> Evaluating journal quality</a:t>
                    </a:r>
                  </a:p>
                  <a:p>
                    <a:pPr marL="573088" indent="-109538">
                      <a:buFont typeface="+mj-lt"/>
                      <a:buAutoNum type="alphaLcParenR"/>
                    </a:pPr>
                    <a:r>
                      <a:rPr lang="en-US" sz="1600" dirty="0"/>
                      <a:t> Understanding metrics and rankings</a:t>
                    </a:r>
                  </a:p>
                  <a:p>
                    <a:pPr marL="573088" indent="-109538">
                      <a:buFont typeface="+mj-lt"/>
                      <a:buAutoNum type="alphaLcParenR"/>
                    </a:pPr>
                    <a:r>
                      <a:rPr lang="en-US" sz="1600" dirty="0"/>
                      <a:t> Avoiding predatory journals</a:t>
                    </a:r>
                  </a:p>
                  <a:p>
                    <a:pPr marL="573088" indent="-109538">
                      <a:buFont typeface="+mj-lt"/>
                      <a:buAutoNum type="alphaLcParenR"/>
                    </a:pPr>
                    <a:r>
                      <a:rPr lang="en-US" sz="1600" dirty="0"/>
                      <a:t> All of the above</a:t>
                    </a:r>
                  </a:p>
                  <a:p>
                    <a:pPr marL="573088" indent="-109538">
                      <a:buFont typeface="+mj-lt"/>
                      <a:buAutoNum type="alphaLcParenR"/>
                    </a:pPr>
                    <a:r>
                      <a:rPr lang="en-US" sz="1600" dirty="0"/>
                      <a:t> Other: [type answer!]</a:t>
                    </a:r>
                  </a:p>
                  <a:p>
                    <a:endParaRPr lang="en-US" sz="1600" dirty="0"/>
                  </a:p>
                </p:txBody>
              </p:sp>
            </p:grpSp>
            <p:cxnSp>
              <p:nvCxnSpPr>
                <p:cNvPr id="48" name="Straight Connector 47">
                  <a:extLst>
                    <a:ext uri="{FF2B5EF4-FFF2-40B4-BE49-F238E27FC236}">
                      <a16:creationId xmlns:a16="http://schemas.microsoft.com/office/drawing/2014/main" id="{97272DDF-A54A-9563-E04D-81E1BF9B87B6}"/>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7DFF270-D8A3-7DF4-F76D-2C3E0BED01B3}"/>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sp>
            <p:nvSpPr>
              <p:cNvPr id="36" name="Oval 35">
                <a:extLst>
                  <a:ext uri="{FF2B5EF4-FFF2-40B4-BE49-F238E27FC236}">
                    <a16:creationId xmlns:a16="http://schemas.microsoft.com/office/drawing/2014/main" id="{E013FDFF-4425-5F2D-7429-30CFE48BC6AF}"/>
                  </a:ext>
                </a:extLst>
              </p:cNvPr>
              <p:cNvSpPr>
                <a:spLocks noChangeAspect="1"/>
              </p:cNvSpPr>
              <p:nvPr/>
            </p:nvSpPr>
            <p:spPr>
              <a:xfrm>
                <a:off x="9259833" y="187833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p>
            </p:txBody>
          </p:sp>
        </p:grpSp>
        <p:sp>
          <p:nvSpPr>
            <p:cNvPr id="61" name="TextBox 60">
              <a:extLst>
                <a:ext uri="{FF2B5EF4-FFF2-40B4-BE49-F238E27FC236}">
                  <a16:creationId xmlns:a16="http://schemas.microsoft.com/office/drawing/2014/main" id="{E58189AA-828E-0C3B-E9A2-801EEA4957AB}"/>
                </a:ext>
              </a:extLst>
            </p:cNvPr>
            <p:cNvSpPr txBox="1"/>
            <p:nvPr/>
          </p:nvSpPr>
          <p:spPr>
            <a:xfrm>
              <a:off x="8839090" y="1867765"/>
              <a:ext cx="2438873" cy="369332"/>
            </a:xfrm>
            <a:prstGeom prst="rect">
              <a:avLst/>
            </a:prstGeom>
            <a:noFill/>
          </p:spPr>
          <p:txBody>
            <a:bodyPr wrap="none" rtlCol="0">
              <a:spAutoFit/>
            </a:bodyPr>
            <a:lstStyle/>
            <a:p>
              <a:r>
                <a:rPr lang="en-US" sz="1800" b="1" dirty="0"/>
                <a:t>Prepare extra content</a:t>
              </a:r>
            </a:p>
          </p:txBody>
        </p:sp>
      </p:grpSp>
      <p:sp>
        <p:nvSpPr>
          <p:cNvPr id="65" name="TextBox 64">
            <a:extLst>
              <a:ext uri="{FF2B5EF4-FFF2-40B4-BE49-F238E27FC236}">
                <a16:creationId xmlns:a16="http://schemas.microsoft.com/office/drawing/2014/main" id="{815653A0-526C-01AB-66DB-F97DB719C71C}"/>
              </a:ext>
            </a:extLst>
          </p:cNvPr>
          <p:cNvSpPr txBox="1"/>
          <p:nvPr/>
        </p:nvSpPr>
        <p:spPr>
          <a:xfrm>
            <a:off x="8577909" y="2980471"/>
            <a:ext cx="3391436" cy="1600438"/>
          </a:xfrm>
          <a:prstGeom prst="rect">
            <a:avLst/>
          </a:prstGeom>
          <a:noFill/>
        </p:spPr>
        <p:txBody>
          <a:bodyPr wrap="square">
            <a:spAutoFit/>
          </a:bodyPr>
          <a:lstStyle/>
          <a:p>
            <a:r>
              <a:rPr lang="en-US" sz="1400" b="1" i="1" dirty="0"/>
              <a:t>Basic: </a:t>
            </a:r>
            <a:r>
              <a:rPr lang="en-US" sz="1400" i="1" dirty="0"/>
              <a:t>What factors should you consider when choosing a journal?</a:t>
            </a:r>
          </a:p>
          <a:p>
            <a:r>
              <a:rPr lang="en-US" sz="1400" b="1" i="1" dirty="0"/>
              <a:t>Intermediate: </a:t>
            </a:r>
            <a:r>
              <a:rPr lang="en-US" sz="1400" i="1" dirty="0"/>
              <a:t>What is your process for researching a journal before submitting?</a:t>
            </a:r>
            <a:br>
              <a:rPr lang="en-US" sz="1400" i="1" dirty="0"/>
            </a:br>
            <a:r>
              <a:rPr lang="en-US" sz="1400" b="1" i="1" dirty="0"/>
              <a:t>Advanced: </a:t>
            </a:r>
            <a:r>
              <a:rPr lang="en-US" sz="1400" i="1" dirty="0"/>
              <a:t>How do you balance journal prestige with publication speed when you have competing career pressures?</a:t>
            </a:r>
          </a:p>
        </p:txBody>
      </p:sp>
      <p:cxnSp>
        <p:nvCxnSpPr>
          <p:cNvPr id="6" name="Straight Connector 5">
            <a:extLst>
              <a:ext uri="{FF2B5EF4-FFF2-40B4-BE49-F238E27FC236}">
                <a16:creationId xmlns:a16="http://schemas.microsoft.com/office/drawing/2014/main" id="{8C11481D-34AE-677C-C74F-B152603034A8}"/>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F5D84D6-E998-0FDA-A6C7-F0BC6883C91D}"/>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
        <p:nvSpPr>
          <p:cNvPr id="10" name="TextBox 9">
            <a:extLst>
              <a:ext uri="{FF2B5EF4-FFF2-40B4-BE49-F238E27FC236}">
                <a16:creationId xmlns:a16="http://schemas.microsoft.com/office/drawing/2014/main" id="{966AB2A0-EAB5-E1B4-3A75-96EB63D0864D}"/>
              </a:ext>
            </a:extLst>
          </p:cNvPr>
          <p:cNvSpPr txBox="1"/>
          <p:nvPr/>
        </p:nvSpPr>
        <p:spPr>
          <a:xfrm>
            <a:off x="8789575" y="2184519"/>
            <a:ext cx="3111070" cy="830997"/>
          </a:xfrm>
          <a:prstGeom prst="rect">
            <a:avLst/>
          </a:prstGeom>
          <a:noFill/>
        </p:spPr>
        <p:txBody>
          <a:bodyPr wrap="square">
            <a:spAutoFit/>
          </a:bodyPr>
          <a:lstStyle/>
          <a:p>
            <a:pPr marL="109538" indent="-109538">
              <a:buFont typeface="Arial" panose="020B0604020202020204" pitchFamily="34" charset="0"/>
              <a:buChar char="•"/>
            </a:pPr>
            <a:r>
              <a:rPr lang="en-US" sz="1600" dirty="0"/>
              <a:t> Prepare backup content for when your audience knows more or less than expected</a:t>
            </a:r>
          </a:p>
        </p:txBody>
      </p:sp>
    </p:spTree>
    <p:extLst>
      <p:ext uri="{BB962C8B-B14F-4D97-AF65-F5344CB8AC3E}">
        <p14:creationId xmlns:p14="http://schemas.microsoft.com/office/powerpoint/2010/main" val="33795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65BD-14AD-11BB-1061-E486515A6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3BBCB-9109-C37F-4C0C-4B2AC22FCF4B}"/>
              </a:ext>
            </a:extLst>
          </p:cNvPr>
          <p:cNvSpPr>
            <a:spLocks noGrp="1"/>
          </p:cNvSpPr>
          <p:nvPr>
            <p:ph type="title"/>
          </p:nvPr>
        </p:nvSpPr>
        <p:spPr/>
        <p:txBody>
          <a:bodyPr/>
          <a:lstStyle/>
          <a:p>
            <a:r>
              <a:rPr lang="en-US" dirty="0"/>
              <a:t>Matching Content to Audience</a:t>
            </a:r>
          </a:p>
        </p:txBody>
      </p:sp>
      <p:sp>
        <p:nvSpPr>
          <p:cNvPr id="4" name="Text Placeholder 3">
            <a:extLst>
              <a:ext uri="{FF2B5EF4-FFF2-40B4-BE49-F238E27FC236}">
                <a16:creationId xmlns:a16="http://schemas.microsoft.com/office/drawing/2014/main" id="{2B473C9A-1301-5AE0-6D41-DF53DEEEE95F}"/>
              </a:ext>
            </a:extLst>
          </p:cNvPr>
          <p:cNvSpPr>
            <a:spLocks noGrp="1"/>
          </p:cNvSpPr>
          <p:nvPr>
            <p:ph type="body" sz="quarter" idx="13"/>
          </p:nvPr>
        </p:nvSpPr>
        <p:spPr/>
        <p:txBody>
          <a:bodyPr/>
          <a:lstStyle/>
          <a:p>
            <a:pPr lvl="0" defTabSz="914400" eaLnBrk="0" fontAlgn="base" hangingPunct="0">
              <a:spcBef>
                <a:spcPct val="0"/>
              </a:spcBef>
              <a:spcAft>
                <a:spcPct val="0"/>
              </a:spcAft>
            </a:pPr>
            <a:r>
              <a:rPr lang="en-US" altLang="en-US" sz="2000" dirty="0">
                <a:latin typeface="Arial" panose="020B0604020202020204" pitchFamily="34" charset="0"/>
              </a:rPr>
              <a:t>She prepared the perfect session …. for the wrong audience</a:t>
            </a:r>
          </a:p>
        </p:txBody>
      </p:sp>
      <p:sp>
        <p:nvSpPr>
          <p:cNvPr id="5" name="Slide Number Placeholder 4">
            <a:extLst>
              <a:ext uri="{FF2B5EF4-FFF2-40B4-BE49-F238E27FC236}">
                <a16:creationId xmlns:a16="http://schemas.microsoft.com/office/drawing/2014/main" id="{8E672FA3-F999-1E07-A1DD-ECE122EC81C3}"/>
              </a:ext>
            </a:extLst>
          </p:cNvPr>
          <p:cNvSpPr>
            <a:spLocks noGrp="1"/>
          </p:cNvSpPr>
          <p:nvPr>
            <p:ph type="sldNum" sz="quarter" idx="12"/>
          </p:nvPr>
        </p:nvSpPr>
        <p:spPr/>
        <p:txBody>
          <a:bodyPr/>
          <a:lstStyle/>
          <a:p>
            <a:fld id="{0D558541-60C9-42A2-8392-FF12533A6B7A}" type="slidenum">
              <a:rPr lang="en-US" smtClean="0"/>
              <a:pPr/>
              <a:t>18</a:t>
            </a:fld>
            <a:endParaRPr lang="en-US"/>
          </a:p>
        </p:txBody>
      </p:sp>
      <p:grpSp>
        <p:nvGrpSpPr>
          <p:cNvPr id="3" name="Group 2">
            <a:extLst>
              <a:ext uri="{FF2B5EF4-FFF2-40B4-BE49-F238E27FC236}">
                <a16:creationId xmlns:a16="http://schemas.microsoft.com/office/drawing/2014/main" id="{B6608137-E314-88E9-C7F6-C9A21EBAFA4C}"/>
              </a:ext>
            </a:extLst>
          </p:cNvPr>
          <p:cNvGrpSpPr/>
          <p:nvPr/>
        </p:nvGrpSpPr>
        <p:grpSpPr>
          <a:xfrm>
            <a:off x="339914" y="1867765"/>
            <a:ext cx="10938049" cy="4663180"/>
            <a:chOff x="339914" y="1867765"/>
            <a:chExt cx="10938049" cy="4663180"/>
          </a:xfrm>
        </p:grpSpPr>
        <p:grpSp>
          <p:nvGrpSpPr>
            <p:cNvPr id="26" name="Group 25">
              <a:extLst>
                <a:ext uri="{FF2B5EF4-FFF2-40B4-BE49-F238E27FC236}">
                  <a16:creationId xmlns:a16="http://schemas.microsoft.com/office/drawing/2014/main" id="{F80A2A8E-0357-0EB4-7701-A8193CC0B769}"/>
                </a:ext>
              </a:extLst>
            </p:cNvPr>
            <p:cNvGrpSpPr/>
            <p:nvPr/>
          </p:nvGrpSpPr>
          <p:grpSpPr>
            <a:xfrm>
              <a:off x="339914" y="1876924"/>
              <a:ext cx="8499176" cy="4654021"/>
              <a:chOff x="1052013" y="1839342"/>
              <a:chExt cx="8499176" cy="4654021"/>
            </a:xfrm>
          </p:grpSpPr>
          <p:grpSp>
            <p:nvGrpSpPr>
              <p:cNvPr id="28" name="Group 27">
                <a:extLst>
                  <a:ext uri="{FF2B5EF4-FFF2-40B4-BE49-F238E27FC236}">
                    <a16:creationId xmlns:a16="http://schemas.microsoft.com/office/drawing/2014/main" id="{E258E1A9-FE0B-A794-64F2-C0BEE8CF1174}"/>
                  </a:ext>
                </a:extLst>
              </p:cNvPr>
              <p:cNvGrpSpPr/>
              <p:nvPr/>
            </p:nvGrpSpPr>
            <p:grpSpPr>
              <a:xfrm>
                <a:off x="1052013" y="1839342"/>
                <a:ext cx="8119774" cy="4654021"/>
                <a:chOff x="1090113" y="1246096"/>
                <a:chExt cx="8119774" cy="4654021"/>
              </a:xfrm>
            </p:grpSpPr>
            <p:grpSp>
              <p:nvGrpSpPr>
                <p:cNvPr id="45" name="Group 44">
                  <a:extLst>
                    <a:ext uri="{FF2B5EF4-FFF2-40B4-BE49-F238E27FC236}">
                      <a16:creationId xmlns:a16="http://schemas.microsoft.com/office/drawing/2014/main" id="{68FAE9EE-F7E7-FD5F-1C7B-1FEF4CCF8FBE}"/>
                    </a:ext>
                  </a:extLst>
                </p:cNvPr>
                <p:cNvGrpSpPr/>
                <p:nvPr/>
              </p:nvGrpSpPr>
              <p:grpSpPr>
                <a:xfrm>
                  <a:off x="1138768" y="1265073"/>
                  <a:ext cx="3643601" cy="2473726"/>
                  <a:chOff x="1138768" y="1265073"/>
                  <a:chExt cx="3643601" cy="2473726"/>
                </a:xfrm>
              </p:grpSpPr>
              <p:sp>
                <p:nvSpPr>
                  <p:cNvPr id="56" name="Oval 55">
                    <a:extLst>
                      <a:ext uri="{FF2B5EF4-FFF2-40B4-BE49-F238E27FC236}">
                        <a16:creationId xmlns:a16="http://schemas.microsoft.com/office/drawing/2014/main" id="{5693FC83-17F2-019C-11BE-04DCCD493C68}"/>
                      </a:ext>
                    </a:extLst>
                  </p:cNvPr>
                  <p:cNvSpPr>
                    <a:spLocks noChangeAspect="1"/>
                  </p:cNvSpPr>
                  <p:nvPr/>
                </p:nvSpPr>
                <p:spPr>
                  <a:xfrm>
                    <a:off x="1138768" y="1275925"/>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7" name="TextBox 56">
                    <a:extLst>
                      <a:ext uri="{FF2B5EF4-FFF2-40B4-BE49-F238E27FC236}">
                        <a16:creationId xmlns:a16="http://schemas.microsoft.com/office/drawing/2014/main" id="{F057107B-D6B7-BE70-57D6-A36A07BA5664}"/>
                      </a:ext>
                    </a:extLst>
                  </p:cNvPr>
                  <p:cNvSpPr txBox="1"/>
                  <p:nvPr/>
                </p:nvSpPr>
                <p:spPr>
                  <a:xfrm>
                    <a:off x="1493166" y="1265073"/>
                    <a:ext cx="2990306" cy="369332"/>
                  </a:xfrm>
                  <a:prstGeom prst="rect">
                    <a:avLst/>
                  </a:prstGeom>
                  <a:noFill/>
                </p:spPr>
                <p:txBody>
                  <a:bodyPr wrap="none" rtlCol="0">
                    <a:spAutoFit/>
                  </a:bodyPr>
                  <a:lstStyle/>
                  <a:p>
                    <a:r>
                      <a:rPr lang="en-US" sz="1800" b="1" dirty="0"/>
                      <a:t>Connect with the organizer</a:t>
                    </a:r>
                  </a:p>
                </p:txBody>
              </p:sp>
              <p:sp>
                <p:nvSpPr>
                  <p:cNvPr id="58" name="TextBox 57">
                    <a:extLst>
                      <a:ext uri="{FF2B5EF4-FFF2-40B4-BE49-F238E27FC236}">
                        <a16:creationId xmlns:a16="http://schemas.microsoft.com/office/drawing/2014/main" id="{BE057E1F-A852-D767-6CA7-CA6D153C40AC}"/>
                      </a:ext>
                    </a:extLst>
                  </p:cNvPr>
                  <p:cNvSpPr txBox="1"/>
                  <p:nvPr/>
                </p:nvSpPr>
                <p:spPr>
                  <a:xfrm>
                    <a:off x="1346571" y="1676696"/>
                    <a:ext cx="3435798" cy="2062103"/>
                  </a:xfrm>
                  <a:prstGeom prst="rect">
                    <a:avLst/>
                  </a:prstGeom>
                  <a:noFill/>
                </p:spPr>
                <p:txBody>
                  <a:bodyPr wrap="square" rtlCol="0">
                    <a:spAutoFit/>
                  </a:bodyPr>
                  <a:lstStyle/>
                  <a:p>
                    <a:pPr marL="109538" indent="-109538">
                      <a:buFont typeface="Arial" panose="020B0604020202020204" pitchFamily="34" charset="0"/>
                      <a:buChar char="•"/>
                    </a:pPr>
                    <a:r>
                      <a:rPr lang="en-US" sz="1600" dirty="0"/>
                      <a:t>Are these medical students, pre-docs, post-docs, staff, or faculty?</a:t>
                    </a:r>
                  </a:p>
                  <a:p>
                    <a:pPr marL="109538" indent="-109538">
                      <a:buFont typeface="Arial" panose="020B0604020202020204" pitchFamily="34" charset="0"/>
                      <a:buChar char="•"/>
                    </a:pPr>
                    <a:r>
                      <a:rPr lang="en-US" sz="1600" dirty="0"/>
                      <a:t>What specific needs, assignments, or deadlines brings them here?</a:t>
                    </a:r>
                  </a:p>
                  <a:p>
                    <a:pPr marL="109538" indent="-109538">
                      <a:buFont typeface="Arial" panose="020B0604020202020204" pitchFamily="34" charset="0"/>
                      <a:buChar char="•"/>
                    </a:pPr>
                    <a:r>
                      <a:rPr lang="en-US" sz="1600" dirty="0"/>
                      <a:t>What subject areas/disciplines are represented?</a:t>
                    </a:r>
                  </a:p>
                  <a:p>
                    <a:pPr marL="109538" indent="-109538">
                      <a:buFont typeface="Arial" panose="020B0604020202020204" pitchFamily="34" charset="0"/>
                      <a:buChar char="•"/>
                    </a:pPr>
                    <a:r>
                      <a:rPr lang="en-US" sz="1600" dirty="0"/>
                      <a:t>How many people are we expecting?</a:t>
                    </a:r>
                  </a:p>
                </p:txBody>
              </p:sp>
            </p:grpSp>
            <p:cxnSp>
              <p:nvCxnSpPr>
                <p:cNvPr id="46" name="Straight Connector 45">
                  <a:extLst>
                    <a:ext uri="{FF2B5EF4-FFF2-40B4-BE49-F238E27FC236}">
                      <a16:creationId xmlns:a16="http://schemas.microsoft.com/office/drawing/2014/main" id="{D3ACF353-73FB-D3D5-276B-45FB99B02D48}"/>
                    </a:ext>
                  </a:extLst>
                </p:cNvPr>
                <p:cNvCxnSpPr>
                  <a:cxnSpLocks/>
                </p:cNvCxnSpPr>
                <p:nvPr/>
              </p:nvCxnSpPr>
              <p:spPr>
                <a:xfrm>
                  <a:off x="4664147" y="1275925"/>
                  <a:ext cx="0" cy="4437218"/>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9969BAC-4B0D-572B-BFD9-5C2670275085}"/>
                    </a:ext>
                  </a:extLst>
                </p:cNvPr>
                <p:cNvGrpSpPr/>
                <p:nvPr/>
              </p:nvGrpSpPr>
              <p:grpSpPr>
                <a:xfrm>
                  <a:off x="4935980" y="1246096"/>
                  <a:ext cx="4224388" cy="4654021"/>
                  <a:chOff x="4935980" y="1341346"/>
                  <a:chExt cx="4224388" cy="4654021"/>
                </a:xfrm>
              </p:grpSpPr>
              <p:sp>
                <p:nvSpPr>
                  <p:cNvPr id="53" name="Oval 52">
                    <a:extLst>
                      <a:ext uri="{FF2B5EF4-FFF2-40B4-BE49-F238E27FC236}">
                        <a16:creationId xmlns:a16="http://schemas.microsoft.com/office/drawing/2014/main" id="{B5459A64-0F2D-9903-077C-02CA19E5EB07}"/>
                      </a:ext>
                    </a:extLst>
                  </p:cNvPr>
                  <p:cNvSpPr>
                    <a:spLocks noChangeAspect="1"/>
                  </p:cNvSpPr>
                  <p:nvPr/>
                </p:nvSpPr>
                <p:spPr>
                  <a:xfrm>
                    <a:off x="4935980" y="137230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54" name="TextBox 53">
                    <a:extLst>
                      <a:ext uri="{FF2B5EF4-FFF2-40B4-BE49-F238E27FC236}">
                        <a16:creationId xmlns:a16="http://schemas.microsoft.com/office/drawing/2014/main" id="{A1E4CC96-F132-A917-1E40-1F281E0110CB}"/>
                      </a:ext>
                    </a:extLst>
                  </p:cNvPr>
                  <p:cNvSpPr txBox="1"/>
                  <p:nvPr/>
                </p:nvSpPr>
                <p:spPr>
                  <a:xfrm>
                    <a:off x="5277243" y="1341346"/>
                    <a:ext cx="3014671" cy="369332"/>
                  </a:xfrm>
                  <a:prstGeom prst="rect">
                    <a:avLst/>
                  </a:prstGeom>
                  <a:noFill/>
                </p:spPr>
                <p:txBody>
                  <a:bodyPr wrap="none" rtlCol="0">
                    <a:spAutoFit/>
                  </a:bodyPr>
                  <a:lstStyle/>
                  <a:p>
                    <a:r>
                      <a:rPr lang="en-US" sz="1800" b="1" dirty="0"/>
                      <a:t>Quick Pulse Checks During</a:t>
                    </a:r>
                  </a:p>
                </p:txBody>
              </p:sp>
              <p:sp>
                <p:nvSpPr>
                  <p:cNvPr id="55" name="TextBox 54">
                    <a:extLst>
                      <a:ext uri="{FF2B5EF4-FFF2-40B4-BE49-F238E27FC236}">
                        <a16:creationId xmlns:a16="http://schemas.microsoft.com/office/drawing/2014/main" id="{32D13F89-E801-04E3-BB29-490B577A063C}"/>
                      </a:ext>
                    </a:extLst>
                  </p:cNvPr>
                  <p:cNvSpPr txBox="1"/>
                  <p:nvPr/>
                </p:nvSpPr>
                <p:spPr>
                  <a:xfrm>
                    <a:off x="4950604" y="1717273"/>
                    <a:ext cx="4209764" cy="4278094"/>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Show of hands:</a:t>
                    </a:r>
                    <a:r>
                      <a:rPr lang="en-US" sz="1600" dirty="0"/>
                      <a:t> Who's gotten predatory journal invitations in their email?</a:t>
                    </a:r>
                  </a:p>
                  <a:p>
                    <a:pPr marL="285750" indent="-285750">
                      <a:buFont typeface="Arial" panose="020B0604020202020204" pitchFamily="34" charset="0"/>
                      <a:buChar char="•"/>
                    </a:pPr>
                    <a:r>
                      <a:rPr lang="en-US" sz="1600" b="1" dirty="0"/>
                      <a:t>Fist to five</a:t>
                    </a:r>
                    <a:r>
                      <a:rPr lang="en-US" sz="1600" dirty="0"/>
                      <a:t>: How confident do you feel about evaluating journal quality right now? Scale: 5 = I could teach this to someone to 1 =  This is all pretty new to me.</a:t>
                    </a:r>
                  </a:p>
                  <a:p>
                    <a:pPr marL="285750" indent="-285750">
                      <a:buFont typeface="Arial" panose="020B0604020202020204" pitchFamily="34" charset="0"/>
                      <a:buChar char="•"/>
                    </a:pPr>
                    <a:r>
                      <a:rPr lang="en-US" sz="1600" b="1" dirty="0" err="1"/>
                      <a:t>Chatterfall</a:t>
                    </a:r>
                    <a:r>
                      <a:rPr lang="en-US" sz="1600" b="1" dirty="0"/>
                      <a:t>:</a:t>
                    </a:r>
                    <a:r>
                      <a:rPr lang="en-US" sz="1600" dirty="0"/>
                      <a:t> What would make this session a win for you today?</a:t>
                    </a:r>
                  </a:p>
                  <a:p>
                    <a:pPr marL="285750" indent="-285750">
                      <a:buFont typeface="Arial" panose="020B0604020202020204" pitchFamily="34" charset="0"/>
                      <a:buChar char="•"/>
                    </a:pPr>
                    <a:r>
                      <a:rPr lang="en-US" sz="1600" b="1" dirty="0"/>
                      <a:t>Type in the chat</a:t>
                    </a:r>
                    <a:r>
                      <a:rPr lang="en-US" sz="1600" dirty="0"/>
                      <a:t>: What's your biggest journal selection challenge right now? </a:t>
                    </a:r>
                  </a:p>
                  <a:p>
                    <a:pPr marL="573088" indent="-109538">
                      <a:buFont typeface="+mj-lt"/>
                      <a:buAutoNum type="alphaLcParenR"/>
                    </a:pPr>
                    <a:r>
                      <a:rPr lang="en-US" sz="1600" dirty="0"/>
                      <a:t> Finding journals in my field</a:t>
                    </a:r>
                  </a:p>
                  <a:p>
                    <a:pPr marL="573088" indent="-109538">
                      <a:buFont typeface="+mj-lt"/>
                      <a:buAutoNum type="alphaLcParenR"/>
                    </a:pPr>
                    <a:r>
                      <a:rPr lang="en-US" sz="1600" dirty="0"/>
                      <a:t> Evaluating journal quality</a:t>
                    </a:r>
                  </a:p>
                  <a:p>
                    <a:pPr marL="573088" indent="-109538">
                      <a:buFont typeface="+mj-lt"/>
                      <a:buAutoNum type="alphaLcParenR"/>
                    </a:pPr>
                    <a:r>
                      <a:rPr lang="en-US" sz="1600" dirty="0"/>
                      <a:t> Understanding metrics and rankings</a:t>
                    </a:r>
                  </a:p>
                  <a:p>
                    <a:pPr marL="573088" indent="-109538">
                      <a:buFont typeface="+mj-lt"/>
                      <a:buAutoNum type="alphaLcParenR"/>
                    </a:pPr>
                    <a:r>
                      <a:rPr lang="en-US" sz="1600" dirty="0"/>
                      <a:t> Avoiding predatory journals</a:t>
                    </a:r>
                  </a:p>
                  <a:p>
                    <a:pPr marL="573088" indent="-109538">
                      <a:buFont typeface="+mj-lt"/>
                      <a:buAutoNum type="alphaLcParenR"/>
                    </a:pPr>
                    <a:r>
                      <a:rPr lang="en-US" sz="1600" dirty="0"/>
                      <a:t> All of the above</a:t>
                    </a:r>
                  </a:p>
                  <a:p>
                    <a:pPr marL="573088" indent="-109538">
                      <a:buFont typeface="+mj-lt"/>
                      <a:buAutoNum type="alphaLcParenR"/>
                    </a:pPr>
                    <a:r>
                      <a:rPr lang="en-US" sz="1600" dirty="0"/>
                      <a:t> Other: [type answer!]</a:t>
                    </a:r>
                  </a:p>
                  <a:p>
                    <a:endParaRPr lang="en-US" sz="1600" dirty="0"/>
                  </a:p>
                </p:txBody>
              </p:sp>
            </p:grpSp>
            <p:cxnSp>
              <p:nvCxnSpPr>
                <p:cNvPr id="48" name="Straight Connector 47">
                  <a:extLst>
                    <a:ext uri="{FF2B5EF4-FFF2-40B4-BE49-F238E27FC236}">
                      <a16:creationId xmlns:a16="http://schemas.microsoft.com/office/drawing/2014/main" id="{A6308ABA-F263-325A-37C8-2A3EC73ED5F2}"/>
                    </a:ext>
                  </a:extLst>
                </p:cNvPr>
                <p:cNvCxnSpPr>
                  <a:cxnSpLocks/>
                </p:cNvCxnSpPr>
                <p:nvPr/>
              </p:nvCxnSpPr>
              <p:spPr>
                <a:xfrm>
                  <a:off x="9209887" y="1285084"/>
                  <a:ext cx="0" cy="4428059"/>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B242CB3E-F891-BB37-9E94-27AC89F52249}"/>
                    </a:ext>
                  </a:extLst>
                </p:cNvPr>
                <p:cNvSpPr>
                  <a:spLocks noChangeAspect="1"/>
                </p:cNvSpPr>
                <p:nvPr/>
              </p:nvSpPr>
              <p:spPr>
                <a:xfrm>
                  <a:off x="1090113" y="3848214"/>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grpSp>
          <p:sp>
            <p:nvSpPr>
              <p:cNvPr id="36" name="Oval 35">
                <a:extLst>
                  <a:ext uri="{FF2B5EF4-FFF2-40B4-BE49-F238E27FC236}">
                    <a16:creationId xmlns:a16="http://schemas.microsoft.com/office/drawing/2014/main" id="{CDFE33C8-EBD0-DE9F-1358-4D8B5997FFDD}"/>
                  </a:ext>
                </a:extLst>
              </p:cNvPr>
              <p:cNvSpPr>
                <a:spLocks noChangeAspect="1"/>
              </p:cNvSpPr>
              <p:nvPr/>
            </p:nvSpPr>
            <p:spPr>
              <a:xfrm>
                <a:off x="9259833" y="1878330"/>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p>
            </p:txBody>
          </p:sp>
        </p:grpSp>
        <p:sp>
          <p:nvSpPr>
            <p:cNvPr id="61" name="TextBox 60">
              <a:extLst>
                <a:ext uri="{FF2B5EF4-FFF2-40B4-BE49-F238E27FC236}">
                  <a16:creationId xmlns:a16="http://schemas.microsoft.com/office/drawing/2014/main" id="{5C269F68-1044-EB26-B829-C164FA3DD5E4}"/>
                </a:ext>
              </a:extLst>
            </p:cNvPr>
            <p:cNvSpPr txBox="1"/>
            <p:nvPr/>
          </p:nvSpPr>
          <p:spPr>
            <a:xfrm>
              <a:off x="8839090" y="1867765"/>
              <a:ext cx="2438873" cy="369332"/>
            </a:xfrm>
            <a:prstGeom prst="rect">
              <a:avLst/>
            </a:prstGeom>
            <a:noFill/>
          </p:spPr>
          <p:txBody>
            <a:bodyPr wrap="none" rtlCol="0">
              <a:spAutoFit/>
            </a:bodyPr>
            <a:lstStyle/>
            <a:p>
              <a:r>
                <a:rPr lang="en-US" sz="1800" b="1" dirty="0"/>
                <a:t>Prepare extra content</a:t>
              </a:r>
            </a:p>
          </p:txBody>
        </p:sp>
      </p:grpSp>
      <p:sp>
        <p:nvSpPr>
          <p:cNvPr id="65" name="TextBox 64">
            <a:extLst>
              <a:ext uri="{FF2B5EF4-FFF2-40B4-BE49-F238E27FC236}">
                <a16:creationId xmlns:a16="http://schemas.microsoft.com/office/drawing/2014/main" id="{54AE29A0-2308-8601-5FD6-A0ACDDE5014B}"/>
              </a:ext>
            </a:extLst>
          </p:cNvPr>
          <p:cNvSpPr txBox="1"/>
          <p:nvPr/>
        </p:nvSpPr>
        <p:spPr>
          <a:xfrm>
            <a:off x="8577909" y="2980471"/>
            <a:ext cx="3391436" cy="1600438"/>
          </a:xfrm>
          <a:prstGeom prst="rect">
            <a:avLst/>
          </a:prstGeom>
          <a:noFill/>
        </p:spPr>
        <p:txBody>
          <a:bodyPr wrap="square">
            <a:spAutoFit/>
          </a:bodyPr>
          <a:lstStyle/>
          <a:p>
            <a:r>
              <a:rPr lang="en-US" sz="1400" b="1" i="1" dirty="0"/>
              <a:t>Basic: </a:t>
            </a:r>
            <a:r>
              <a:rPr lang="en-US" sz="1400" i="1" dirty="0"/>
              <a:t>What factors should you consider when choosing a journal?</a:t>
            </a:r>
          </a:p>
          <a:p>
            <a:r>
              <a:rPr lang="en-US" sz="1400" b="1" i="1" dirty="0"/>
              <a:t>Intermediate: </a:t>
            </a:r>
            <a:r>
              <a:rPr lang="en-US" sz="1400" i="1" dirty="0"/>
              <a:t>What is your process for researching a journal before submitting?</a:t>
            </a:r>
            <a:br>
              <a:rPr lang="en-US" sz="1400" i="1" dirty="0"/>
            </a:br>
            <a:r>
              <a:rPr lang="en-US" sz="1400" b="1" i="1" dirty="0"/>
              <a:t>Advanced: </a:t>
            </a:r>
            <a:r>
              <a:rPr lang="en-US" sz="1400" i="1" dirty="0"/>
              <a:t>How do you balance journal prestige with publication speed when you have competing career pressures?</a:t>
            </a:r>
          </a:p>
        </p:txBody>
      </p:sp>
      <p:cxnSp>
        <p:nvCxnSpPr>
          <p:cNvPr id="6" name="Straight Connector 5">
            <a:extLst>
              <a:ext uri="{FF2B5EF4-FFF2-40B4-BE49-F238E27FC236}">
                <a16:creationId xmlns:a16="http://schemas.microsoft.com/office/drawing/2014/main" id="{1B953282-FA1C-C44A-A334-A18EBE5325ED}"/>
              </a:ext>
            </a:extLst>
          </p:cNvPr>
          <p:cNvCxnSpPr/>
          <p:nvPr/>
        </p:nvCxnSpPr>
        <p:spPr>
          <a:xfrm>
            <a:off x="372188" y="1621218"/>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1F5E684-8C51-B7E8-CBC2-AEA403114F2E}"/>
              </a:ext>
            </a:extLst>
          </p:cNvPr>
          <p:cNvSpPr txBox="1"/>
          <p:nvPr/>
        </p:nvSpPr>
        <p:spPr>
          <a:xfrm>
            <a:off x="693447" y="4435756"/>
            <a:ext cx="3039826" cy="1908215"/>
          </a:xfrm>
          <a:prstGeom prst="rect">
            <a:avLst/>
          </a:prstGeom>
          <a:noFill/>
        </p:spPr>
        <p:txBody>
          <a:bodyPr wrap="square">
            <a:spAutoFit/>
          </a:bodyPr>
          <a:lstStyle/>
          <a:p>
            <a:r>
              <a:rPr lang="en-US" sz="1800" b="1" dirty="0"/>
              <a:t>Survey your audience ahead </a:t>
            </a:r>
            <a:r>
              <a:rPr lang="en-US" sz="1800" dirty="0"/>
              <a:t>(even 2-3 questions via email):</a:t>
            </a:r>
            <a:endParaRPr lang="en-US" sz="1800" b="1" dirty="0"/>
          </a:p>
          <a:p>
            <a:pPr marL="109538" indent="-109538">
              <a:buFont typeface="Arial" panose="020B0604020202020204" pitchFamily="34" charset="0"/>
              <a:buChar char="•"/>
            </a:pPr>
            <a:r>
              <a:rPr lang="en-US" sz="1600" dirty="0"/>
              <a:t>What's your biggest challenge with [topic]?</a:t>
            </a:r>
          </a:p>
          <a:p>
            <a:pPr marL="109538" indent="-109538">
              <a:buFont typeface="Arial" panose="020B0604020202020204" pitchFamily="34" charset="0"/>
              <a:buChar char="•"/>
            </a:pPr>
            <a:r>
              <a:rPr lang="en-US" sz="1600" dirty="0"/>
              <a:t>How familiar are you with [tool/concept]?</a:t>
            </a:r>
          </a:p>
        </p:txBody>
      </p:sp>
      <p:sp>
        <p:nvSpPr>
          <p:cNvPr id="10" name="TextBox 9">
            <a:extLst>
              <a:ext uri="{FF2B5EF4-FFF2-40B4-BE49-F238E27FC236}">
                <a16:creationId xmlns:a16="http://schemas.microsoft.com/office/drawing/2014/main" id="{8F7B21B8-6762-748D-AC6B-5DBCD0CEA536}"/>
              </a:ext>
            </a:extLst>
          </p:cNvPr>
          <p:cNvSpPr txBox="1"/>
          <p:nvPr/>
        </p:nvSpPr>
        <p:spPr>
          <a:xfrm>
            <a:off x="8789575" y="2184519"/>
            <a:ext cx="3111070" cy="830997"/>
          </a:xfrm>
          <a:prstGeom prst="rect">
            <a:avLst/>
          </a:prstGeom>
          <a:noFill/>
        </p:spPr>
        <p:txBody>
          <a:bodyPr wrap="square">
            <a:spAutoFit/>
          </a:bodyPr>
          <a:lstStyle/>
          <a:p>
            <a:pPr marL="109538" indent="-109538">
              <a:buFont typeface="Arial" panose="020B0604020202020204" pitchFamily="34" charset="0"/>
              <a:buChar char="•"/>
            </a:pPr>
            <a:r>
              <a:rPr lang="en-US" sz="1600" dirty="0"/>
              <a:t> Prepare backup content for when your audience knows more or less than expected</a:t>
            </a:r>
          </a:p>
        </p:txBody>
      </p:sp>
      <p:sp>
        <p:nvSpPr>
          <p:cNvPr id="12" name="TextBox 11">
            <a:extLst>
              <a:ext uri="{FF2B5EF4-FFF2-40B4-BE49-F238E27FC236}">
                <a16:creationId xmlns:a16="http://schemas.microsoft.com/office/drawing/2014/main" id="{C2FD04EE-E410-1282-6F8A-C7B0FAC59E0C}"/>
              </a:ext>
            </a:extLst>
          </p:cNvPr>
          <p:cNvSpPr txBox="1"/>
          <p:nvPr/>
        </p:nvSpPr>
        <p:spPr>
          <a:xfrm>
            <a:off x="8877301" y="4807396"/>
            <a:ext cx="3314064" cy="646331"/>
          </a:xfrm>
          <a:prstGeom prst="rect">
            <a:avLst/>
          </a:prstGeom>
          <a:noFill/>
        </p:spPr>
        <p:txBody>
          <a:bodyPr wrap="square">
            <a:spAutoFit/>
          </a:bodyPr>
          <a:lstStyle/>
          <a:p>
            <a:r>
              <a:rPr lang="en-US" sz="1800" b="1" dirty="0"/>
              <a:t>Create "choose your own adventure"</a:t>
            </a:r>
            <a:endParaRPr lang="en-US" dirty="0"/>
          </a:p>
        </p:txBody>
      </p:sp>
      <p:sp>
        <p:nvSpPr>
          <p:cNvPr id="13" name="Oval 12">
            <a:extLst>
              <a:ext uri="{FF2B5EF4-FFF2-40B4-BE49-F238E27FC236}">
                <a16:creationId xmlns:a16="http://schemas.microsoft.com/office/drawing/2014/main" id="{F4D9DB3A-05A6-942C-79E1-83210E3E84A2}"/>
              </a:ext>
            </a:extLst>
          </p:cNvPr>
          <p:cNvSpPr>
            <a:spLocks noChangeAspect="1"/>
          </p:cNvSpPr>
          <p:nvPr/>
        </p:nvSpPr>
        <p:spPr>
          <a:xfrm>
            <a:off x="8603423" y="4839206"/>
            <a:ext cx="291356" cy="29135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p>
        </p:txBody>
      </p:sp>
      <p:sp>
        <p:nvSpPr>
          <p:cNvPr id="15" name="TextBox 14">
            <a:extLst>
              <a:ext uri="{FF2B5EF4-FFF2-40B4-BE49-F238E27FC236}">
                <a16:creationId xmlns:a16="http://schemas.microsoft.com/office/drawing/2014/main" id="{9A3FF556-D5C1-7A06-FED5-09144DF2762D}"/>
              </a:ext>
            </a:extLst>
          </p:cNvPr>
          <p:cNvSpPr txBox="1"/>
          <p:nvPr/>
        </p:nvSpPr>
        <p:spPr>
          <a:xfrm>
            <a:off x="8620901" y="5453727"/>
            <a:ext cx="3132827" cy="1077218"/>
          </a:xfrm>
          <a:prstGeom prst="rect">
            <a:avLst/>
          </a:prstGeom>
          <a:noFill/>
        </p:spPr>
        <p:txBody>
          <a:bodyPr wrap="square">
            <a:spAutoFit/>
          </a:bodyPr>
          <a:lstStyle/>
          <a:p>
            <a:pPr marL="176213" indent="-176213">
              <a:buFont typeface="Arial" panose="020B0604020202020204" pitchFamily="34" charset="0"/>
              <a:buChar char="•"/>
            </a:pPr>
            <a:r>
              <a:rPr lang="en-US" sz="1600" dirty="0"/>
              <a:t>We can go deep on advanced features OR focus on getting started - what serves you better?</a:t>
            </a:r>
            <a:endParaRPr lang="en-US" dirty="0"/>
          </a:p>
        </p:txBody>
      </p:sp>
    </p:spTree>
    <p:extLst>
      <p:ext uri="{BB962C8B-B14F-4D97-AF65-F5344CB8AC3E}">
        <p14:creationId xmlns:p14="http://schemas.microsoft.com/office/powerpoint/2010/main" val="3891934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8B4BB-DFBF-A2F6-74FC-8B276F068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E836A-1C07-C289-B5CB-6DC1F31D57F7}"/>
              </a:ext>
            </a:extLst>
          </p:cNvPr>
          <p:cNvSpPr>
            <a:spLocks noGrp="1"/>
          </p:cNvSpPr>
          <p:nvPr>
            <p:ph type="title"/>
          </p:nvPr>
        </p:nvSpPr>
        <p:spPr/>
        <p:txBody>
          <a:bodyPr/>
          <a:lstStyle/>
          <a:p>
            <a:r>
              <a:rPr lang="en-US" dirty="0"/>
              <a:t>Many ways to support audience needs</a:t>
            </a:r>
          </a:p>
        </p:txBody>
      </p:sp>
      <p:sp>
        <p:nvSpPr>
          <p:cNvPr id="5" name="Slide Number Placeholder 4">
            <a:extLst>
              <a:ext uri="{FF2B5EF4-FFF2-40B4-BE49-F238E27FC236}">
                <a16:creationId xmlns:a16="http://schemas.microsoft.com/office/drawing/2014/main" id="{306B39D5-4BC8-AC81-6F8D-9ED3D20ABEB3}"/>
              </a:ext>
            </a:extLst>
          </p:cNvPr>
          <p:cNvSpPr>
            <a:spLocks noGrp="1"/>
          </p:cNvSpPr>
          <p:nvPr>
            <p:ph type="sldNum" sz="quarter" idx="12"/>
          </p:nvPr>
        </p:nvSpPr>
        <p:spPr/>
        <p:txBody>
          <a:bodyPr/>
          <a:lstStyle/>
          <a:p>
            <a:fld id="{0D558541-60C9-42A2-8392-FF12533A6B7A}" type="slidenum">
              <a:rPr lang="en-US" smtClean="0"/>
              <a:pPr/>
              <a:t>19</a:t>
            </a:fld>
            <a:endParaRPr lang="en-US"/>
          </a:p>
        </p:txBody>
      </p:sp>
      <p:grpSp>
        <p:nvGrpSpPr>
          <p:cNvPr id="6" name="Groupe 26">
            <a:extLst>
              <a:ext uri="{FF2B5EF4-FFF2-40B4-BE49-F238E27FC236}">
                <a16:creationId xmlns:a16="http://schemas.microsoft.com/office/drawing/2014/main" id="{ACF2AEC1-6722-E552-9A33-F0B5AF43F47D}"/>
              </a:ext>
            </a:extLst>
          </p:cNvPr>
          <p:cNvGrpSpPr/>
          <p:nvPr/>
        </p:nvGrpSpPr>
        <p:grpSpPr>
          <a:xfrm>
            <a:off x="0" y="1354199"/>
            <a:ext cx="1708408" cy="4941276"/>
            <a:chOff x="0" y="1711251"/>
            <a:chExt cx="1461512" cy="4227172"/>
          </a:xfrm>
        </p:grpSpPr>
        <p:sp>
          <p:nvSpPr>
            <p:cNvPr id="7" name="Forme libre : forme 3">
              <a:extLst>
                <a:ext uri="{FF2B5EF4-FFF2-40B4-BE49-F238E27FC236}">
                  <a16:creationId xmlns:a16="http://schemas.microsoft.com/office/drawing/2014/main" id="{3D13C7C3-98BD-F432-62B5-4FE88168FA30}"/>
                </a:ext>
              </a:extLst>
            </p:cNvPr>
            <p:cNvSpPr/>
            <p:nvPr/>
          </p:nvSpPr>
          <p:spPr>
            <a:xfrm flipV="1">
              <a:off x="0" y="1711251"/>
              <a:ext cx="1461512" cy="4227172"/>
            </a:xfrm>
            <a:custGeom>
              <a:avLst/>
              <a:gdLst>
                <a:gd name="connsiteX0" fmla="*/ 1461014 w 1461512"/>
                <a:gd name="connsiteY0" fmla="*/ 2735317 h 4227172"/>
                <a:gd name="connsiteX1" fmla="*/ 1001529 w 1461512"/>
                <a:gd name="connsiteY1" fmla="*/ 1655933 h 4227172"/>
                <a:gd name="connsiteX2" fmla="*/ 1000641 w 1461512"/>
                <a:gd name="connsiteY2" fmla="*/ 1655057 h 4227172"/>
                <a:gd name="connsiteX3" fmla="*/ 740292 w 1461512"/>
                <a:gd name="connsiteY3" fmla="*/ 1232783 h 4227172"/>
                <a:gd name="connsiteX4" fmla="*/ 740292 w 1461512"/>
                <a:gd name="connsiteY4" fmla="*/ 476995 h 4227172"/>
                <a:gd name="connsiteX5" fmla="*/ 522487 w 1461512"/>
                <a:gd name="connsiteY5" fmla="*/ 259331 h 4227172"/>
                <a:gd name="connsiteX6" fmla="*/ 500520 w 1461512"/>
                <a:gd name="connsiteY6" fmla="*/ 259331 h 4227172"/>
                <a:gd name="connsiteX7" fmla="*/ 429906 w 1461512"/>
                <a:gd name="connsiteY7" fmla="*/ 165223 h 4227172"/>
                <a:gd name="connsiteX8" fmla="*/ 97549 w 1461512"/>
                <a:gd name="connsiteY8" fmla="*/ -2163 h 4227172"/>
                <a:gd name="connsiteX9" fmla="*/ -499 w 1461512"/>
                <a:gd name="connsiteY9" fmla="*/ -2163 h 4227172"/>
                <a:gd name="connsiteX10" fmla="*/ -499 w 1461512"/>
                <a:gd name="connsiteY10" fmla="*/ 4225010 h 4227172"/>
                <a:gd name="connsiteX11" fmla="*/ 78752 w 1461512"/>
                <a:gd name="connsiteY11" fmla="*/ 4221086 h 4227172"/>
                <a:gd name="connsiteX12" fmla="*/ 123703 w 1461512"/>
                <a:gd name="connsiteY12" fmla="*/ 4218419 h 4227172"/>
                <a:gd name="connsiteX13" fmla="*/ 139831 w 1461512"/>
                <a:gd name="connsiteY13" fmla="*/ 4217530 h 4227172"/>
                <a:gd name="connsiteX14" fmla="*/ 1451997 w 1461512"/>
                <a:gd name="connsiteY14" fmla="*/ 2898765 h 4227172"/>
                <a:gd name="connsiteX15" fmla="*/ 1461014 w 1461512"/>
                <a:gd name="connsiteY15" fmla="*/ 2735317 h 422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1512" h="4227172">
                  <a:moveTo>
                    <a:pt x="1461014" y="2735317"/>
                  </a:moveTo>
                  <a:cubicBezTo>
                    <a:pt x="1461014" y="2328918"/>
                    <a:pt x="1297819" y="1945632"/>
                    <a:pt x="1001529" y="1655933"/>
                  </a:cubicBezTo>
                  <a:lnTo>
                    <a:pt x="1000641" y="1655057"/>
                  </a:lnTo>
                  <a:cubicBezTo>
                    <a:pt x="861319" y="1521326"/>
                    <a:pt x="769372" y="1371835"/>
                    <a:pt x="740292" y="1232783"/>
                  </a:cubicBezTo>
                  <a:lnTo>
                    <a:pt x="740292" y="476995"/>
                  </a:lnTo>
                  <a:cubicBezTo>
                    <a:pt x="740292" y="352929"/>
                    <a:pt x="646694" y="259331"/>
                    <a:pt x="522487" y="259331"/>
                  </a:cubicBezTo>
                  <a:lnTo>
                    <a:pt x="500520" y="259331"/>
                  </a:lnTo>
                  <a:lnTo>
                    <a:pt x="429906" y="165223"/>
                  </a:lnTo>
                  <a:cubicBezTo>
                    <a:pt x="355478" y="60325"/>
                    <a:pt x="231528" y="-2163"/>
                    <a:pt x="97549" y="-2163"/>
                  </a:cubicBezTo>
                  <a:lnTo>
                    <a:pt x="-499" y="-2163"/>
                  </a:lnTo>
                  <a:lnTo>
                    <a:pt x="-499" y="4225010"/>
                  </a:lnTo>
                  <a:cubicBezTo>
                    <a:pt x="29470" y="4225010"/>
                    <a:pt x="55634" y="4222864"/>
                    <a:pt x="78752" y="4221086"/>
                  </a:cubicBezTo>
                  <a:cubicBezTo>
                    <a:pt x="96021" y="4219689"/>
                    <a:pt x="111003" y="4218419"/>
                    <a:pt x="123703" y="4218419"/>
                  </a:cubicBezTo>
                  <a:cubicBezTo>
                    <a:pt x="129046" y="4218419"/>
                    <a:pt x="134503" y="4218165"/>
                    <a:pt x="139831" y="4217530"/>
                  </a:cubicBezTo>
                  <a:cubicBezTo>
                    <a:pt x="827287" y="4144505"/>
                    <a:pt x="1379099" y="3589897"/>
                    <a:pt x="1451997" y="2898765"/>
                  </a:cubicBezTo>
                  <a:cubicBezTo>
                    <a:pt x="1457966" y="2844282"/>
                    <a:pt x="1461014" y="2789037"/>
                    <a:pt x="1461014" y="2735317"/>
                  </a:cubicBezTo>
                </a:path>
              </a:pathLst>
            </a:custGeom>
            <a:solidFill>
              <a:schemeClr val="bg1">
                <a:lumMod val="85000"/>
              </a:schemeClr>
            </a:solidFill>
            <a:ln w="1270" cap="flat">
              <a:noFill/>
              <a:prstDash val="solid"/>
              <a:miter/>
            </a:ln>
          </p:spPr>
          <p:txBody>
            <a:bodyPr rtlCol="0" anchor="ctr"/>
            <a:lstStyle/>
            <a:p>
              <a:endParaRPr lang="en-US" dirty="0"/>
            </a:p>
          </p:txBody>
        </p:sp>
        <p:sp>
          <p:nvSpPr>
            <p:cNvPr id="8" name="Forme libre : forme 4">
              <a:extLst>
                <a:ext uri="{FF2B5EF4-FFF2-40B4-BE49-F238E27FC236}">
                  <a16:creationId xmlns:a16="http://schemas.microsoft.com/office/drawing/2014/main" id="{0326DCB2-8BCA-B689-56E2-48E3470FB128}"/>
                </a:ext>
              </a:extLst>
            </p:cNvPr>
            <p:cNvSpPr/>
            <p:nvPr/>
          </p:nvSpPr>
          <p:spPr>
            <a:xfrm flipV="1">
              <a:off x="0" y="1863650"/>
              <a:ext cx="1309112" cy="2876415"/>
            </a:xfrm>
            <a:custGeom>
              <a:avLst/>
              <a:gdLst>
                <a:gd name="connsiteX0" fmla="*/ 1300538 w 1309112"/>
                <a:gd name="connsiteY0" fmla="*/ 1683939 h 2876415"/>
                <a:gd name="connsiteX1" fmla="*/ 123755 w 1309112"/>
                <a:gd name="connsiteY1" fmla="*/ 2867195 h 2876415"/>
                <a:gd name="connsiteX2" fmla="*/ -447 w 1309112"/>
                <a:gd name="connsiteY2" fmla="*/ 2873786 h 2876415"/>
                <a:gd name="connsiteX3" fmla="*/ -447 w 1309112"/>
                <a:gd name="connsiteY3" fmla="*/ 2742989 h 2876415"/>
                <a:gd name="connsiteX4" fmla="*/ 104075 w 1309112"/>
                <a:gd name="connsiteY4" fmla="*/ 2736512 h 2876415"/>
                <a:gd name="connsiteX5" fmla="*/ 823271 w 1309112"/>
                <a:gd name="connsiteY5" fmla="*/ 2387517 h 2876415"/>
                <a:gd name="connsiteX6" fmla="*/ 1169731 w 1309112"/>
                <a:gd name="connsiteY6" fmla="*/ 1670985 h 2876415"/>
                <a:gd name="connsiteX7" fmla="*/ 803591 w 1309112"/>
                <a:gd name="connsiteY7" fmla="*/ 664258 h 2876415"/>
                <a:gd name="connsiteX8" fmla="*/ 470217 w 1309112"/>
                <a:gd name="connsiteY8" fmla="*/ 128053 h 2876415"/>
                <a:gd name="connsiteX9" fmla="*/ -447 w 1309112"/>
                <a:gd name="connsiteY9" fmla="*/ 128053 h 2876415"/>
                <a:gd name="connsiteX10" fmla="*/ -447 w 1309112"/>
                <a:gd name="connsiteY10" fmla="*/ -2630 h 2876415"/>
                <a:gd name="connsiteX11" fmla="*/ 522539 w 1309112"/>
                <a:gd name="connsiteY11" fmla="*/ -2630 h 2876415"/>
                <a:gd name="connsiteX12" fmla="*/ 587944 w 1309112"/>
                <a:gd name="connsiteY12" fmla="*/ 49694 h 2876415"/>
                <a:gd name="connsiteX13" fmla="*/ 895154 w 1309112"/>
                <a:gd name="connsiteY13" fmla="*/ 566087 h 2876415"/>
                <a:gd name="connsiteX14" fmla="*/ 1308666 w 1309112"/>
                <a:gd name="connsiteY14" fmla="*/ 1536492 h 2876415"/>
                <a:gd name="connsiteX15" fmla="*/ 1300538 w 1309112"/>
                <a:gd name="connsiteY15" fmla="*/ 1683939 h 28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9112" h="2876415">
                  <a:moveTo>
                    <a:pt x="1300538" y="1683939"/>
                  </a:moveTo>
                  <a:cubicBezTo>
                    <a:pt x="1235002" y="2304967"/>
                    <a:pt x="738309" y="2801917"/>
                    <a:pt x="123755" y="2867195"/>
                  </a:cubicBezTo>
                  <a:cubicBezTo>
                    <a:pt x="84648" y="2867195"/>
                    <a:pt x="45397" y="2873786"/>
                    <a:pt x="-447" y="2873786"/>
                  </a:cubicBezTo>
                  <a:lnTo>
                    <a:pt x="-447" y="2742989"/>
                  </a:lnTo>
                  <a:cubicBezTo>
                    <a:pt x="38794" y="2742989"/>
                    <a:pt x="71561" y="2736512"/>
                    <a:pt x="104075" y="2736512"/>
                  </a:cubicBezTo>
                  <a:cubicBezTo>
                    <a:pt x="381947" y="2703873"/>
                    <a:pt x="633787" y="2576366"/>
                    <a:pt x="823271" y="2387517"/>
                  </a:cubicBezTo>
                  <a:cubicBezTo>
                    <a:pt x="1012881" y="2198796"/>
                    <a:pt x="1140263" y="1948733"/>
                    <a:pt x="1169731" y="1670985"/>
                  </a:cubicBezTo>
                  <a:cubicBezTo>
                    <a:pt x="1208973" y="1291764"/>
                    <a:pt x="1078286" y="925751"/>
                    <a:pt x="803591" y="664258"/>
                  </a:cubicBezTo>
                  <a:cubicBezTo>
                    <a:pt x="640272" y="500810"/>
                    <a:pt x="522539" y="317676"/>
                    <a:pt x="470217" y="128053"/>
                  </a:cubicBezTo>
                  <a:lnTo>
                    <a:pt x="-447" y="128053"/>
                  </a:lnTo>
                  <a:lnTo>
                    <a:pt x="-447" y="-2630"/>
                  </a:lnTo>
                  <a:lnTo>
                    <a:pt x="522539" y="-2630"/>
                  </a:lnTo>
                  <a:cubicBezTo>
                    <a:pt x="555177" y="-2630"/>
                    <a:pt x="581341" y="16928"/>
                    <a:pt x="587944" y="49694"/>
                  </a:cubicBezTo>
                  <a:cubicBezTo>
                    <a:pt x="620582" y="226236"/>
                    <a:pt x="731707" y="409103"/>
                    <a:pt x="895154" y="566087"/>
                  </a:cubicBezTo>
                  <a:cubicBezTo>
                    <a:pt x="1160330" y="825408"/>
                    <a:pt x="1308666" y="1171368"/>
                    <a:pt x="1308666" y="1536492"/>
                  </a:cubicBezTo>
                  <a:cubicBezTo>
                    <a:pt x="1308666" y="1585387"/>
                    <a:pt x="1305872" y="1634663"/>
                    <a:pt x="1300538" y="1683939"/>
                  </a:cubicBezTo>
                </a:path>
              </a:pathLst>
            </a:custGeom>
            <a:solidFill>
              <a:schemeClr val="bg1">
                <a:lumMod val="50000"/>
              </a:schemeClr>
            </a:solidFill>
            <a:ln w="1270" cap="flat">
              <a:noFill/>
              <a:prstDash val="solid"/>
              <a:miter/>
            </a:ln>
          </p:spPr>
          <p:txBody>
            <a:bodyPr rtlCol="0" anchor="ctr"/>
            <a:lstStyle/>
            <a:p>
              <a:endParaRPr lang="en-US" dirty="0"/>
            </a:p>
          </p:txBody>
        </p:sp>
        <p:sp>
          <p:nvSpPr>
            <p:cNvPr id="9" name="Forme libre : forme 5">
              <a:extLst>
                <a:ext uri="{FF2B5EF4-FFF2-40B4-BE49-F238E27FC236}">
                  <a16:creationId xmlns:a16="http://schemas.microsoft.com/office/drawing/2014/main" id="{CA89F552-58F3-0198-1669-361CC46A1781}"/>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rgbClr val="F2B247"/>
            </a:solidFill>
            <a:ln w="1270" cap="flat">
              <a:noFill/>
              <a:prstDash val="solid"/>
              <a:miter/>
            </a:ln>
          </p:spPr>
          <p:txBody>
            <a:bodyPr rtlCol="0" anchor="ctr"/>
            <a:lstStyle/>
            <a:p>
              <a:endParaRPr lang="en-US" dirty="0"/>
            </a:p>
          </p:txBody>
        </p:sp>
        <p:sp>
          <p:nvSpPr>
            <p:cNvPr id="10" name="Forme libre : forme 6">
              <a:extLst>
                <a:ext uri="{FF2B5EF4-FFF2-40B4-BE49-F238E27FC236}">
                  <a16:creationId xmlns:a16="http://schemas.microsoft.com/office/drawing/2014/main" id="{6B1C1BC6-37BC-3881-EDC3-B5C186C93866}"/>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chemeClr val="bg1">
                <a:lumMod val="95000"/>
              </a:schemeClr>
            </a:solidFill>
            <a:ln w="1270" cap="flat">
              <a:noFill/>
              <a:prstDash val="solid"/>
              <a:miter/>
            </a:ln>
          </p:spPr>
          <p:txBody>
            <a:bodyPr rtlCol="0" anchor="ctr"/>
            <a:lstStyle/>
            <a:p>
              <a:endParaRPr lang="en-US" dirty="0"/>
            </a:p>
          </p:txBody>
        </p:sp>
        <p:sp>
          <p:nvSpPr>
            <p:cNvPr id="11" name="Forme libre : forme 7">
              <a:extLst>
                <a:ext uri="{FF2B5EF4-FFF2-40B4-BE49-F238E27FC236}">
                  <a16:creationId xmlns:a16="http://schemas.microsoft.com/office/drawing/2014/main" id="{51118E2D-552C-D541-B11F-66A267BF1ACE}"/>
                </a:ext>
              </a:extLst>
            </p:cNvPr>
            <p:cNvSpPr/>
            <p:nvPr/>
          </p:nvSpPr>
          <p:spPr>
            <a:xfrm flipV="1">
              <a:off x="0" y="3079151"/>
              <a:ext cx="838756" cy="1567556"/>
            </a:xfrm>
            <a:custGeom>
              <a:avLst/>
              <a:gdLst>
                <a:gd name="connsiteX0" fmla="*/ 611093 w 838756"/>
                <a:gd name="connsiteY0" fmla="*/ 1346087 h 1567556"/>
                <a:gd name="connsiteX1" fmla="*/ 599282 w 838756"/>
                <a:gd name="connsiteY1" fmla="*/ 1340512 h 1567556"/>
                <a:gd name="connsiteX2" fmla="*/ 647789 w 838756"/>
                <a:gd name="connsiteY2" fmla="*/ 1417727 h 1567556"/>
                <a:gd name="connsiteX3" fmla="*/ 739363 w 838756"/>
                <a:gd name="connsiteY3" fmla="*/ 1468400 h 1567556"/>
                <a:gd name="connsiteX4" fmla="*/ 611093 w 838756"/>
                <a:gd name="connsiteY4" fmla="*/ 1346087 h 1567556"/>
                <a:gd name="connsiteX5" fmla="*/ 818862 w 838756"/>
                <a:gd name="connsiteY5" fmla="*/ 1532535 h 1567556"/>
                <a:gd name="connsiteX6" fmla="*/ 750664 w 838756"/>
                <a:gd name="connsiteY6" fmla="*/ 1565428 h 1567556"/>
                <a:gd name="connsiteX7" fmla="*/ 749389 w 838756"/>
                <a:gd name="connsiteY7" fmla="*/ 1565428 h 1567556"/>
                <a:gd name="connsiteX8" fmla="*/ 576545 w 838756"/>
                <a:gd name="connsiteY8" fmla="*/ 1482497 h 1567556"/>
                <a:gd name="connsiteX9" fmla="*/ 480790 w 838756"/>
                <a:gd name="connsiteY9" fmla="*/ 1300761 h 1567556"/>
                <a:gd name="connsiteX10" fmla="*/ 102202 w 838756"/>
                <a:gd name="connsiteY10" fmla="*/ 1270154 h 1567556"/>
                <a:gd name="connsiteX11" fmla="*/ -286 w 838756"/>
                <a:gd name="connsiteY11" fmla="*/ 1270408 h 1567556"/>
                <a:gd name="connsiteX12" fmla="*/ -286 w 838756"/>
                <a:gd name="connsiteY12" fmla="*/ 1173888 h 1567556"/>
                <a:gd name="connsiteX13" fmla="*/ 102455 w 838756"/>
                <a:gd name="connsiteY13" fmla="*/ 1173761 h 1567556"/>
                <a:gd name="connsiteX14" fmla="*/ 447011 w 838756"/>
                <a:gd name="connsiteY14" fmla="*/ 1195592 h 1567556"/>
                <a:gd name="connsiteX15" fmla="*/ 286351 w 838756"/>
                <a:gd name="connsiteY15" fmla="*/ 35196 h 1567556"/>
                <a:gd name="connsiteX16" fmla="*/ 287244 w 838756"/>
                <a:gd name="connsiteY16" fmla="*/ -2129 h 1567556"/>
                <a:gd name="connsiteX17" fmla="*/ 383511 w 838756"/>
                <a:gd name="connsiteY17" fmla="*/ 779 h 1567556"/>
                <a:gd name="connsiteX18" fmla="*/ 382747 w 838756"/>
                <a:gd name="connsiteY18" fmla="*/ 35196 h 1567556"/>
                <a:gd name="connsiteX19" fmla="*/ 556102 w 838756"/>
                <a:gd name="connsiteY19" fmla="*/ 1221754 h 1567556"/>
                <a:gd name="connsiteX20" fmla="*/ 652622 w 838756"/>
                <a:gd name="connsiteY20" fmla="*/ 1259092 h 1567556"/>
                <a:gd name="connsiteX21" fmla="*/ 836131 w 838756"/>
                <a:gd name="connsiteY21" fmla="*/ 1456958 h 1567556"/>
                <a:gd name="connsiteX22" fmla="*/ 818862 w 838756"/>
                <a:gd name="connsiteY22" fmla="*/ 1532535 h 156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756" h="1567556">
                  <a:moveTo>
                    <a:pt x="611093" y="1346087"/>
                  </a:moveTo>
                  <a:cubicBezTo>
                    <a:pt x="607155" y="1344195"/>
                    <a:pt x="603215" y="1342404"/>
                    <a:pt x="599282" y="1340512"/>
                  </a:cubicBezTo>
                  <a:cubicBezTo>
                    <a:pt x="612235" y="1369087"/>
                    <a:pt x="627857" y="1395757"/>
                    <a:pt x="647789" y="1417727"/>
                  </a:cubicBezTo>
                  <a:cubicBezTo>
                    <a:pt x="673189" y="1445667"/>
                    <a:pt x="707360" y="1464336"/>
                    <a:pt x="739363" y="1468400"/>
                  </a:cubicBezTo>
                  <a:cubicBezTo>
                    <a:pt x="721067" y="1414807"/>
                    <a:pt x="662270" y="1370483"/>
                    <a:pt x="611093" y="1346087"/>
                  </a:cubicBezTo>
                  <a:close/>
                  <a:moveTo>
                    <a:pt x="818862" y="1532535"/>
                  </a:moveTo>
                  <a:cubicBezTo>
                    <a:pt x="801970" y="1553490"/>
                    <a:pt x="777210" y="1565428"/>
                    <a:pt x="750664" y="1565428"/>
                  </a:cubicBezTo>
                  <a:lnTo>
                    <a:pt x="749389" y="1565428"/>
                  </a:lnTo>
                  <a:cubicBezTo>
                    <a:pt x="687670" y="1564653"/>
                    <a:pt x="623030" y="1533551"/>
                    <a:pt x="576545" y="1482497"/>
                  </a:cubicBezTo>
                  <a:cubicBezTo>
                    <a:pt x="528543" y="1429665"/>
                    <a:pt x="502380" y="1364387"/>
                    <a:pt x="480790" y="1300761"/>
                  </a:cubicBezTo>
                  <a:cubicBezTo>
                    <a:pt x="356330" y="1270789"/>
                    <a:pt x="223358" y="1270408"/>
                    <a:pt x="102202" y="1270154"/>
                  </a:cubicBezTo>
                  <a:cubicBezTo>
                    <a:pt x="69311" y="1270027"/>
                    <a:pt x="35016" y="1269887"/>
                    <a:pt x="-286" y="1270408"/>
                  </a:cubicBezTo>
                  <a:lnTo>
                    <a:pt x="-286" y="1173888"/>
                  </a:lnTo>
                  <a:cubicBezTo>
                    <a:pt x="35016" y="1173507"/>
                    <a:pt x="69440" y="1173634"/>
                    <a:pt x="102455" y="1173761"/>
                  </a:cubicBezTo>
                  <a:cubicBezTo>
                    <a:pt x="207106" y="1174129"/>
                    <a:pt x="327755" y="1174383"/>
                    <a:pt x="447011" y="1195592"/>
                  </a:cubicBezTo>
                  <a:cubicBezTo>
                    <a:pt x="332323" y="819178"/>
                    <a:pt x="278225" y="429403"/>
                    <a:pt x="286351" y="35196"/>
                  </a:cubicBezTo>
                  <a:cubicBezTo>
                    <a:pt x="286604" y="22763"/>
                    <a:pt x="286858" y="10304"/>
                    <a:pt x="287244" y="-2129"/>
                  </a:cubicBezTo>
                  <a:lnTo>
                    <a:pt x="383511" y="779"/>
                  </a:lnTo>
                  <a:cubicBezTo>
                    <a:pt x="383123" y="12222"/>
                    <a:pt x="382871" y="23779"/>
                    <a:pt x="382747" y="35196"/>
                  </a:cubicBezTo>
                  <a:cubicBezTo>
                    <a:pt x="374238" y="438814"/>
                    <a:pt x="432530" y="837580"/>
                    <a:pt x="556102" y="1221754"/>
                  </a:cubicBezTo>
                  <a:cubicBezTo>
                    <a:pt x="588992" y="1231927"/>
                    <a:pt x="621248" y="1244233"/>
                    <a:pt x="652622" y="1259092"/>
                  </a:cubicBezTo>
                  <a:cubicBezTo>
                    <a:pt x="698977" y="1281317"/>
                    <a:pt x="809967" y="1344957"/>
                    <a:pt x="836131" y="1456958"/>
                  </a:cubicBezTo>
                  <a:cubicBezTo>
                    <a:pt x="842357" y="1483513"/>
                    <a:pt x="836007" y="1511072"/>
                    <a:pt x="818862" y="1532535"/>
                  </a:cubicBezTo>
                </a:path>
              </a:pathLst>
            </a:custGeom>
            <a:solidFill>
              <a:schemeClr val="tx1">
                <a:lumMod val="65000"/>
                <a:lumOff val="35000"/>
              </a:schemeClr>
            </a:solidFill>
            <a:ln w="1270" cap="flat">
              <a:noFill/>
              <a:prstDash val="solid"/>
              <a:miter/>
            </a:ln>
          </p:spPr>
          <p:txBody>
            <a:bodyPr rtlCol="0" anchor="ctr"/>
            <a:lstStyle/>
            <a:p>
              <a:endParaRPr lang="en-US" dirty="0"/>
            </a:p>
          </p:txBody>
        </p:sp>
        <p:sp>
          <p:nvSpPr>
            <p:cNvPr id="12" name="Forme libre : forme 8">
              <a:extLst>
                <a:ext uri="{FF2B5EF4-FFF2-40B4-BE49-F238E27FC236}">
                  <a16:creationId xmlns:a16="http://schemas.microsoft.com/office/drawing/2014/main" id="{545B0F8D-6E24-88DE-38F6-785286E0B509}"/>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rgbClr val="898A89"/>
            </a:solidFill>
            <a:ln w="1270" cap="flat">
              <a:noFill/>
              <a:prstDash val="solid"/>
              <a:miter/>
            </a:ln>
          </p:spPr>
          <p:txBody>
            <a:bodyPr rtlCol="0" anchor="ctr"/>
            <a:lstStyle/>
            <a:p>
              <a:endParaRPr lang="en-US" dirty="0"/>
            </a:p>
          </p:txBody>
        </p:sp>
        <p:sp>
          <p:nvSpPr>
            <p:cNvPr id="13" name="Forme libre : forme 9">
              <a:extLst>
                <a:ext uri="{FF2B5EF4-FFF2-40B4-BE49-F238E27FC236}">
                  <a16:creationId xmlns:a16="http://schemas.microsoft.com/office/drawing/2014/main" id="{7D464E72-7B5C-D349-0D3A-80D729098CA0}"/>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chemeClr val="bg1">
                <a:lumMod val="85000"/>
              </a:schemeClr>
            </a:solidFill>
            <a:ln w="1270" cap="flat">
              <a:noFill/>
              <a:prstDash val="solid"/>
              <a:miter/>
            </a:ln>
          </p:spPr>
          <p:txBody>
            <a:bodyPr rtlCol="0" anchor="ctr"/>
            <a:lstStyle/>
            <a:p>
              <a:endParaRPr lang="en-US" dirty="0"/>
            </a:p>
          </p:txBody>
        </p:sp>
        <p:sp>
          <p:nvSpPr>
            <p:cNvPr id="14" name="Forme libre : forme 10">
              <a:extLst>
                <a:ext uri="{FF2B5EF4-FFF2-40B4-BE49-F238E27FC236}">
                  <a16:creationId xmlns:a16="http://schemas.microsoft.com/office/drawing/2014/main" id="{247A8EE5-9A8A-58D9-53C0-FC6DAA274726}"/>
                </a:ext>
              </a:extLst>
            </p:cNvPr>
            <p:cNvSpPr/>
            <p:nvPr/>
          </p:nvSpPr>
          <p:spPr>
            <a:xfrm flipV="1">
              <a:off x="0" y="5393847"/>
              <a:ext cx="458208" cy="392176"/>
            </a:xfrm>
            <a:custGeom>
              <a:avLst/>
              <a:gdLst>
                <a:gd name="connsiteX0" fmla="*/ 450945 w 458208"/>
                <a:gd name="connsiteY0" fmla="*/ 352345 h 392176"/>
                <a:gd name="connsiteX1" fmla="*/ 392020 w 458208"/>
                <a:gd name="connsiteY1" fmla="*/ 391588 h 392176"/>
                <a:gd name="connsiteX2" fmla="*/ -156 w 458208"/>
                <a:gd name="connsiteY2" fmla="*/ 391588 h 392176"/>
                <a:gd name="connsiteX3" fmla="*/ -156 w 458208"/>
                <a:gd name="connsiteY3" fmla="*/ 260906 h 392176"/>
                <a:gd name="connsiteX4" fmla="*/ 261333 w 458208"/>
                <a:gd name="connsiteY4" fmla="*/ 260906 h 392176"/>
                <a:gd name="connsiteX5" fmla="*/ 202538 w 458208"/>
                <a:gd name="connsiteY5" fmla="*/ 182420 h 392176"/>
                <a:gd name="connsiteX6" fmla="*/ 97891 w 458208"/>
                <a:gd name="connsiteY6" fmla="*/ 130223 h 392176"/>
                <a:gd name="connsiteX7" fmla="*/ -156 w 458208"/>
                <a:gd name="connsiteY7" fmla="*/ 130223 h 392176"/>
                <a:gd name="connsiteX8" fmla="*/ -156 w 458208"/>
                <a:gd name="connsiteY8" fmla="*/ -588 h 392176"/>
                <a:gd name="connsiteX9" fmla="*/ 97891 w 458208"/>
                <a:gd name="connsiteY9" fmla="*/ -588 h 392176"/>
                <a:gd name="connsiteX10" fmla="*/ 307053 w 458208"/>
                <a:gd name="connsiteY10" fmla="*/ 104061 h 392176"/>
                <a:gd name="connsiteX11" fmla="*/ 424663 w 458208"/>
                <a:gd name="connsiteY11" fmla="*/ 260906 h 392176"/>
                <a:gd name="connsiteX12" fmla="*/ 444343 w 458208"/>
                <a:gd name="connsiteY12" fmla="*/ 287055 h 392176"/>
                <a:gd name="connsiteX13" fmla="*/ 450945 w 458208"/>
                <a:gd name="connsiteY13" fmla="*/ 352345 h 3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208" h="392176">
                  <a:moveTo>
                    <a:pt x="450945" y="352345"/>
                  </a:moveTo>
                  <a:cubicBezTo>
                    <a:pt x="437868" y="378495"/>
                    <a:pt x="418178" y="391588"/>
                    <a:pt x="392020" y="391588"/>
                  </a:cubicBezTo>
                  <a:lnTo>
                    <a:pt x="-156" y="391588"/>
                  </a:lnTo>
                  <a:lnTo>
                    <a:pt x="-156" y="260906"/>
                  </a:lnTo>
                  <a:lnTo>
                    <a:pt x="261333" y="260906"/>
                  </a:lnTo>
                  <a:lnTo>
                    <a:pt x="202538" y="182420"/>
                  </a:lnTo>
                  <a:cubicBezTo>
                    <a:pt x="176373" y="149781"/>
                    <a:pt x="137133" y="130223"/>
                    <a:pt x="97891" y="130223"/>
                  </a:cubicBezTo>
                  <a:lnTo>
                    <a:pt x="-156" y="130223"/>
                  </a:lnTo>
                  <a:lnTo>
                    <a:pt x="-156" y="-588"/>
                  </a:lnTo>
                  <a:lnTo>
                    <a:pt x="97891" y="-588"/>
                  </a:lnTo>
                  <a:cubicBezTo>
                    <a:pt x="182976" y="-588"/>
                    <a:pt x="261333" y="38528"/>
                    <a:pt x="307053" y="104061"/>
                  </a:cubicBezTo>
                  <a:lnTo>
                    <a:pt x="424663" y="260906"/>
                  </a:lnTo>
                  <a:lnTo>
                    <a:pt x="444343" y="287055"/>
                  </a:lnTo>
                  <a:cubicBezTo>
                    <a:pt x="457420" y="306753"/>
                    <a:pt x="464022" y="332788"/>
                    <a:pt x="450945" y="352345"/>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orme libre : forme 11">
              <a:extLst>
                <a:ext uri="{FF2B5EF4-FFF2-40B4-BE49-F238E27FC236}">
                  <a16:creationId xmlns:a16="http://schemas.microsoft.com/office/drawing/2014/main" id="{87F5AEE9-CEAB-3519-62F2-45433C5C5161}"/>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040606"/>
            </a:solidFill>
            <a:ln w="1270" cap="flat">
              <a:noFill/>
              <a:prstDash val="solid"/>
              <a:miter/>
            </a:ln>
          </p:spPr>
          <p:txBody>
            <a:bodyPr rtlCol="0" anchor="ctr"/>
            <a:lstStyle/>
            <a:p>
              <a:endParaRPr lang="en-US" dirty="0"/>
            </a:p>
          </p:txBody>
        </p:sp>
        <p:sp>
          <p:nvSpPr>
            <p:cNvPr id="16" name="Forme libre : forme 12">
              <a:extLst>
                <a:ext uri="{FF2B5EF4-FFF2-40B4-BE49-F238E27FC236}">
                  <a16:creationId xmlns:a16="http://schemas.microsoft.com/office/drawing/2014/main" id="{926621AC-5519-119D-2854-193527EF1CC8}"/>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514D46"/>
            </a:solidFill>
            <a:ln w="1270" cap="flat">
              <a:noFill/>
              <a:prstDash val="solid"/>
              <a:miter/>
            </a:ln>
          </p:spPr>
          <p:txBody>
            <a:bodyPr rtlCol="0" anchor="ctr"/>
            <a:lstStyle/>
            <a:p>
              <a:endParaRPr lang="en-US" dirty="0"/>
            </a:p>
          </p:txBody>
        </p:sp>
        <p:sp>
          <p:nvSpPr>
            <p:cNvPr id="17" name="Forme libre : forme 13">
              <a:extLst>
                <a:ext uri="{FF2B5EF4-FFF2-40B4-BE49-F238E27FC236}">
                  <a16:creationId xmlns:a16="http://schemas.microsoft.com/office/drawing/2014/main" id="{4C0862B1-D02A-CAA8-4C1A-F49C2969DB08}"/>
                </a:ext>
              </a:extLst>
            </p:cNvPr>
            <p:cNvSpPr/>
            <p:nvPr/>
          </p:nvSpPr>
          <p:spPr>
            <a:xfrm flipV="1">
              <a:off x="0" y="4977542"/>
              <a:ext cx="542159" cy="130682"/>
            </a:xfrm>
            <a:custGeom>
              <a:avLst/>
              <a:gdLst>
                <a:gd name="connsiteX0" fmla="*/ 541974 w 542159"/>
                <a:gd name="connsiteY0" fmla="*/ 64316 h 130682"/>
                <a:gd name="connsiteX1" fmla="*/ 469208 w 542159"/>
                <a:gd name="connsiteY1" fmla="*/ -1076 h 130682"/>
                <a:gd name="connsiteX2" fmla="*/ -185 w 542159"/>
                <a:gd name="connsiteY2" fmla="*/ -1076 h 130682"/>
                <a:gd name="connsiteX3" fmla="*/ -185 w 542159"/>
                <a:gd name="connsiteY3" fmla="*/ 129607 h 130682"/>
                <a:gd name="connsiteX4" fmla="*/ 469208 w 542159"/>
                <a:gd name="connsiteY4" fmla="*/ 129607 h 130682"/>
                <a:gd name="connsiteX5" fmla="*/ 541974 w 542159"/>
                <a:gd name="connsiteY5" fmla="*/ 64316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159" h="130682">
                  <a:moveTo>
                    <a:pt x="541974" y="64316"/>
                  </a:moveTo>
                  <a:cubicBezTo>
                    <a:pt x="541974" y="25086"/>
                    <a:pt x="512894" y="-1076"/>
                    <a:pt x="469208" y="-1076"/>
                  </a:cubicBezTo>
                  <a:lnTo>
                    <a:pt x="-185" y="-1076"/>
                  </a:lnTo>
                  <a:lnTo>
                    <a:pt x="-185" y="129607"/>
                  </a:lnTo>
                  <a:lnTo>
                    <a:pt x="469208" y="129607"/>
                  </a:lnTo>
                  <a:cubicBezTo>
                    <a:pt x="512894" y="129607"/>
                    <a:pt x="541974" y="103432"/>
                    <a:pt x="541974" y="64316"/>
                  </a:cubicBezTo>
                </a:path>
              </a:pathLst>
            </a:custGeom>
            <a:solidFill>
              <a:srgbClr val="898A89"/>
            </a:solidFill>
            <a:ln w="1270" cap="flat">
              <a:noFill/>
              <a:prstDash val="solid"/>
              <a:miter/>
            </a:ln>
          </p:spPr>
          <p:txBody>
            <a:bodyPr rtlCol="0" anchor="ctr"/>
            <a:lstStyle/>
            <a:p>
              <a:endParaRPr lang="en-US" dirty="0"/>
            </a:p>
          </p:txBody>
        </p:sp>
        <p:sp>
          <p:nvSpPr>
            <p:cNvPr id="18" name="Forme libre : forme 17">
              <a:extLst>
                <a:ext uri="{FF2B5EF4-FFF2-40B4-BE49-F238E27FC236}">
                  <a16:creationId xmlns:a16="http://schemas.microsoft.com/office/drawing/2014/main" id="{7B09C6B8-96A9-1EE0-FA94-03D9804C2208}"/>
                </a:ext>
              </a:extLst>
            </p:cNvPr>
            <p:cNvSpPr/>
            <p:nvPr/>
          </p:nvSpPr>
          <p:spPr>
            <a:xfrm flipV="1">
              <a:off x="0" y="4609383"/>
              <a:ext cx="588390" cy="915147"/>
            </a:xfrm>
            <a:custGeom>
              <a:avLst/>
              <a:gdLst>
                <a:gd name="connsiteX0" fmla="*/ 522785 w 588390"/>
                <a:gd name="connsiteY0" fmla="*/ 914093 h 915147"/>
                <a:gd name="connsiteX1" fmla="*/ -201 w 588390"/>
                <a:gd name="connsiteY1" fmla="*/ 914093 h 915147"/>
                <a:gd name="connsiteX2" fmla="*/ -201 w 588390"/>
                <a:gd name="connsiteY2" fmla="*/ 783410 h 915147"/>
                <a:gd name="connsiteX3" fmla="*/ 457375 w 588390"/>
                <a:gd name="connsiteY3" fmla="*/ 783410 h 915147"/>
                <a:gd name="connsiteX4" fmla="*/ 457375 w 588390"/>
                <a:gd name="connsiteY4" fmla="*/ 129628 h 915147"/>
                <a:gd name="connsiteX5" fmla="*/ -201 w 588390"/>
                <a:gd name="connsiteY5" fmla="*/ 129628 h 915147"/>
                <a:gd name="connsiteX6" fmla="*/ -201 w 588390"/>
                <a:gd name="connsiteY6" fmla="*/ -1055 h 915147"/>
                <a:gd name="connsiteX7" fmla="*/ 522785 w 588390"/>
                <a:gd name="connsiteY7" fmla="*/ -1055 h 915147"/>
                <a:gd name="connsiteX8" fmla="*/ 588190 w 588390"/>
                <a:gd name="connsiteY8" fmla="*/ 64211 h 915147"/>
                <a:gd name="connsiteX9" fmla="*/ 588190 w 588390"/>
                <a:gd name="connsiteY9" fmla="*/ 848827 h 915147"/>
                <a:gd name="connsiteX10" fmla="*/ 522785 w 588390"/>
                <a:gd name="connsiteY10" fmla="*/ 914093 h 9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390" h="915147">
                  <a:moveTo>
                    <a:pt x="522785" y="914093"/>
                  </a:moveTo>
                  <a:lnTo>
                    <a:pt x="-201" y="914093"/>
                  </a:lnTo>
                  <a:lnTo>
                    <a:pt x="-201" y="783410"/>
                  </a:lnTo>
                  <a:lnTo>
                    <a:pt x="457375" y="783410"/>
                  </a:lnTo>
                  <a:lnTo>
                    <a:pt x="457375" y="129628"/>
                  </a:lnTo>
                  <a:lnTo>
                    <a:pt x="-201" y="129628"/>
                  </a:lnTo>
                  <a:lnTo>
                    <a:pt x="-201" y="-1055"/>
                  </a:lnTo>
                  <a:lnTo>
                    <a:pt x="522785" y="-1055"/>
                  </a:lnTo>
                  <a:cubicBezTo>
                    <a:pt x="562026" y="-1055"/>
                    <a:pt x="588190" y="25095"/>
                    <a:pt x="588190" y="64211"/>
                  </a:cubicBezTo>
                  <a:lnTo>
                    <a:pt x="588190" y="848827"/>
                  </a:lnTo>
                  <a:cubicBezTo>
                    <a:pt x="588190" y="888058"/>
                    <a:pt x="562026" y="914093"/>
                    <a:pt x="522785" y="914093"/>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9" name="Forme libre : forme 32">
            <a:extLst>
              <a:ext uri="{FF2B5EF4-FFF2-40B4-BE49-F238E27FC236}">
                <a16:creationId xmlns:a16="http://schemas.microsoft.com/office/drawing/2014/main" id="{B9485D9C-31E4-2801-F877-37A4005C5D76}"/>
              </a:ext>
            </a:extLst>
          </p:cNvPr>
          <p:cNvSpPr/>
          <p:nvPr/>
        </p:nvSpPr>
        <p:spPr>
          <a:xfrm flipV="1">
            <a:off x="1892823" y="1384843"/>
            <a:ext cx="2074108" cy="1174539"/>
          </a:xfrm>
          <a:custGeom>
            <a:avLst/>
            <a:gdLst>
              <a:gd name="connsiteX0" fmla="*/ 636830 w 2277615"/>
              <a:gd name="connsiteY0" fmla="*/ 455902 h 1289782"/>
              <a:gd name="connsiteX1" fmla="*/ 629400 w 2277615"/>
              <a:gd name="connsiteY1" fmla="*/ 425727 h 1289782"/>
              <a:gd name="connsiteX2" fmla="*/ 614579 w 2277615"/>
              <a:gd name="connsiteY2" fmla="*/ 425384 h 1289782"/>
              <a:gd name="connsiteX3" fmla="*/ 411126 w 2277615"/>
              <a:gd name="connsiteY3" fmla="*/ 591944 h 1289782"/>
              <a:gd name="connsiteX4" fmla="*/ 445411 w 2277615"/>
              <a:gd name="connsiteY4" fmla="*/ 701062 h 1289782"/>
              <a:gd name="connsiteX5" fmla="*/ 505017 w 2277615"/>
              <a:gd name="connsiteY5" fmla="*/ 718842 h 1289782"/>
              <a:gd name="connsiteX6" fmla="*/ 584582 w 2277615"/>
              <a:gd name="connsiteY6" fmla="*/ 688705 h 1289782"/>
              <a:gd name="connsiteX7" fmla="*/ 636830 w 2277615"/>
              <a:gd name="connsiteY7" fmla="*/ 455902 h 1289782"/>
              <a:gd name="connsiteX8" fmla="*/ 2265537 w 2277615"/>
              <a:gd name="connsiteY8" fmla="*/ 1173653 h 1289782"/>
              <a:gd name="connsiteX9" fmla="*/ 2203193 w 2277615"/>
              <a:gd name="connsiteY9" fmla="*/ 1276548 h 1289782"/>
              <a:gd name="connsiteX10" fmla="*/ 2177031 w 2277615"/>
              <a:gd name="connsiteY10" fmla="*/ 1282962 h 1289782"/>
              <a:gd name="connsiteX11" fmla="*/ 2170618 w 2277615"/>
              <a:gd name="connsiteY11" fmla="*/ 1256800 h 1289782"/>
              <a:gd name="connsiteX12" fmla="*/ 2222700 w 2277615"/>
              <a:gd name="connsiteY12" fmla="*/ 1170859 h 1289782"/>
              <a:gd name="connsiteX13" fmla="*/ 1581161 w 2277615"/>
              <a:gd name="connsiteY13" fmla="*/ 1128251 h 1289782"/>
              <a:gd name="connsiteX14" fmla="*/ 1017105 w 2277615"/>
              <a:gd name="connsiteY14" fmla="*/ 780488 h 1289782"/>
              <a:gd name="connsiteX15" fmla="*/ 943648 w 2277615"/>
              <a:gd name="connsiteY15" fmla="*/ 678139 h 1289782"/>
              <a:gd name="connsiteX16" fmla="*/ 847446 w 2277615"/>
              <a:gd name="connsiteY16" fmla="*/ 548980 h 1289782"/>
              <a:gd name="connsiteX17" fmla="*/ 670434 w 2277615"/>
              <a:gd name="connsiteY17" fmla="*/ 431988 h 1289782"/>
              <a:gd name="connsiteX18" fmla="*/ 674104 w 2277615"/>
              <a:gd name="connsiteY18" fmla="*/ 448015 h 1289782"/>
              <a:gd name="connsiteX19" fmla="*/ 609423 w 2277615"/>
              <a:gd name="connsiteY19" fmla="*/ 717597 h 1289782"/>
              <a:gd name="connsiteX20" fmla="*/ 424178 w 2277615"/>
              <a:gd name="connsiteY20" fmla="*/ 732698 h 1289782"/>
              <a:gd name="connsiteX21" fmla="*/ 373869 w 2277615"/>
              <a:gd name="connsiteY21" fmla="*/ 583994 h 1289782"/>
              <a:gd name="connsiteX22" fmla="*/ 614135 w 2277615"/>
              <a:gd name="connsiteY22" fmla="*/ 387284 h 1289782"/>
              <a:gd name="connsiteX23" fmla="*/ 616802 w 2277615"/>
              <a:gd name="connsiteY23" fmla="*/ 387271 h 1289782"/>
              <a:gd name="connsiteX24" fmla="*/ 21104 w 2277615"/>
              <a:gd name="connsiteY24" fmla="*/ 41451 h 1289782"/>
              <a:gd name="connsiteX25" fmla="*/ -1008 w 2277615"/>
              <a:gd name="connsiteY25" fmla="*/ 26071 h 1289782"/>
              <a:gd name="connsiteX26" fmla="*/ 14385 w 2277615"/>
              <a:gd name="connsiteY26" fmla="*/ 3948 h 1289782"/>
              <a:gd name="connsiteX27" fmla="*/ 105176 w 2277615"/>
              <a:gd name="connsiteY27" fmla="*/ -4053 h 1289782"/>
              <a:gd name="connsiteX28" fmla="*/ 658407 w 2277615"/>
              <a:gd name="connsiteY28" fmla="*/ 390662 h 1289782"/>
              <a:gd name="connsiteX29" fmla="*/ 875919 w 2277615"/>
              <a:gd name="connsiteY29" fmla="*/ 523669 h 1289782"/>
              <a:gd name="connsiteX30" fmla="*/ 975144 w 2277615"/>
              <a:gd name="connsiteY30" fmla="*/ 656701 h 1289782"/>
              <a:gd name="connsiteX31" fmla="*/ 1046925 w 2277615"/>
              <a:gd name="connsiteY31" fmla="*/ 756764 h 1289782"/>
              <a:gd name="connsiteX32" fmla="*/ 1590813 w 2277615"/>
              <a:gd name="connsiteY32" fmla="*/ 1091383 h 1289782"/>
              <a:gd name="connsiteX33" fmla="*/ 2233356 w 2277615"/>
              <a:gd name="connsiteY33" fmla="*/ 1131845 h 1289782"/>
              <a:gd name="connsiteX34" fmla="*/ 2232403 w 2277615"/>
              <a:gd name="connsiteY34" fmla="*/ 1130283 h 1289782"/>
              <a:gd name="connsiteX35" fmla="*/ 2171265 w 2277615"/>
              <a:gd name="connsiteY35" fmla="*/ 1035376 h 1289782"/>
              <a:gd name="connsiteX36" fmla="*/ 2176028 w 2277615"/>
              <a:gd name="connsiteY36" fmla="*/ 1008859 h 1289782"/>
              <a:gd name="connsiteX37" fmla="*/ 2186886 w 2277615"/>
              <a:gd name="connsiteY37" fmla="*/ 1005442 h 1289782"/>
              <a:gd name="connsiteX38" fmla="*/ 2202546 w 2277615"/>
              <a:gd name="connsiteY38" fmla="*/ 1013621 h 1289782"/>
              <a:gd name="connsiteX39" fmla="*/ 2264801 w 2277615"/>
              <a:gd name="connsiteY39" fmla="*/ 1110217 h 1289782"/>
              <a:gd name="connsiteX40" fmla="*/ 2276281 w 2277615"/>
              <a:gd name="connsiteY40" fmla="*/ 1144151 h 1289782"/>
              <a:gd name="connsiteX41" fmla="*/ 2265537 w 2277615"/>
              <a:gd name="connsiteY41" fmla="*/ 1173653 h 12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7615" h="1289782">
                <a:moveTo>
                  <a:pt x="636830" y="455902"/>
                </a:moveTo>
                <a:cubicBezTo>
                  <a:pt x="634671" y="445729"/>
                  <a:pt x="632194" y="435671"/>
                  <a:pt x="629400" y="425727"/>
                </a:cubicBezTo>
                <a:cubicBezTo>
                  <a:pt x="624511" y="425435"/>
                  <a:pt x="619571" y="425308"/>
                  <a:pt x="614579" y="425384"/>
                </a:cubicBezTo>
                <a:cubicBezTo>
                  <a:pt x="520181" y="426450"/>
                  <a:pt x="430816" y="499615"/>
                  <a:pt x="411126" y="591944"/>
                </a:cubicBezTo>
                <a:cubicBezTo>
                  <a:pt x="400464" y="641931"/>
                  <a:pt x="412000" y="678647"/>
                  <a:pt x="445411" y="701062"/>
                </a:cubicBezTo>
                <a:cubicBezTo>
                  <a:pt x="463191" y="713000"/>
                  <a:pt x="483922" y="718842"/>
                  <a:pt x="505017" y="718842"/>
                </a:cubicBezTo>
                <a:cubicBezTo>
                  <a:pt x="532906" y="718842"/>
                  <a:pt x="561430" y="708619"/>
                  <a:pt x="584582" y="688705"/>
                </a:cubicBezTo>
                <a:cubicBezTo>
                  <a:pt x="662103" y="622018"/>
                  <a:pt x="646939" y="503679"/>
                  <a:pt x="636830" y="455902"/>
                </a:cubicBezTo>
                <a:close/>
                <a:moveTo>
                  <a:pt x="2265537" y="1173653"/>
                </a:moveTo>
                <a:lnTo>
                  <a:pt x="2203193" y="1276548"/>
                </a:lnTo>
                <a:cubicBezTo>
                  <a:pt x="2197758" y="1285553"/>
                  <a:pt x="2186048" y="1288423"/>
                  <a:pt x="2177031" y="1282962"/>
                </a:cubicBezTo>
                <a:cubicBezTo>
                  <a:pt x="2168040" y="1277513"/>
                  <a:pt x="2165157" y="1265804"/>
                  <a:pt x="2170618" y="1256800"/>
                </a:cubicBezTo>
                <a:lnTo>
                  <a:pt x="2222700" y="1170859"/>
                </a:lnTo>
                <a:cubicBezTo>
                  <a:pt x="1970174" y="1190151"/>
                  <a:pt x="1765730" y="1176612"/>
                  <a:pt x="1581161" y="1128251"/>
                </a:cubicBezTo>
                <a:cubicBezTo>
                  <a:pt x="1347050" y="1066910"/>
                  <a:pt x="1146734" y="943403"/>
                  <a:pt x="1017105" y="780488"/>
                </a:cubicBezTo>
                <a:cubicBezTo>
                  <a:pt x="990816" y="747455"/>
                  <a:pt x="966838" y="712213"/>
                  <a:pt x="943648" y="678139"/>
                </a:cubicBezTo>
                <a:cubicBezTo>
                  <a:pt x="913778" y="634234"/>
                  <a:pt x="882879" y="588845"/>
                  <a:pt x="847446" y="548980"/>
                </a:cubicBezTo>
                <a:cubicBezTo>
                  <a:pt x="813524" y="510829"/>
                  <a:pt x="750266" y="451673"/>
                  <a:pt x="670434" y="431988"/>
                </a:cubicBezTo>
                <a:cubicBezTo>
                  <a:pt x="671742" y="437309"/>
                  <a:pt x="672961" y="442630"/>
                  <a:pt x="674104" y="448015"/>
                </a:cubicBezTo>
                <a:cubicBezTo>
                  <a:pt x="698463" y="563026"/>
                  <a:pt x="674879" y="661286"/>
                  <a:pt x="609423" y="717597"/>
                </a:cubicBezTo>
                <a:cubicBezTo>
                  <a:pt x="555817" y="763711"/>
                  <a:pt x="479631" y="769921"/>
                  <a:pt x="424178" y="732698"/>
                </a:cubicBezTo>
                <a:cubicBezTo>
                  <a:pt x="377908" y="701646"/>
                  <a:pt x="360043" y="648839"/>
                  <a:pt x="373869" y="583994"/>
                </a:cubicBezTo>
                <a:cubicBezTo>
                  <a:pt x="397122" y="474952"/>
                  <a:pt x="502667" y="388554"/>
                  <a:pt x="614135" y="387284"/>
                </a:cubicBezTo>
                <a:cubicBezTo>
                  <a:pt x="615037" y="387271"/>
                  <a:pt x="615913" y="387271"/>
                  <a:pt x="616802" y="387271"/>
                </a:cubicBezTo>
                <a:cubicBezTo>
                  <a:pt x="529731" y="154646"/>
                  <a:pt x="268425" y="-2821"/>
                  <a:pt x="21104" y="41451"/>
                </a:cubicBezTo>
                <a:cubicBezTo>
                  <a:pt x="10695" y="43318"/>
                  <a:pt x="838" y="36422"/>
                  <a:pt x="-1008" y="26071"/>
                </a:cubicBezTo>
                <a:cubicBezTo>
                  <a:pt x="-2864" y="15708"/>
                  <a:pt x="4027" y="5802"/>
                  <a:pt x="14385" y="3948"/>
                </a:cubicBezTo>
                <a:cubicBezTo>
                  <a:pt x="44563" y="-1449"/>
                  <a:pt x="74910" y="-4053"/>
                  <a:pt x="105176" y="-4053"/>
                </a:cubicBezTo>
                <a:cubicBezTo>
                  <a:pt x="346431" y="-4053"/>
                  <a:pt x="581102" y="161339"/>
                  <a:pt x="658407" y="390662"/>
                </a:cubicBezTo>
                <a:cubicBezTo>
                  <a:pt x="758203" y="407007"/>
                  <a:pt x="835851" y="478609"/>
                  <a:pt x="875919" y="523669"/>
                </a:cubicBezTo>
                <a:cubicBezTo>
                  <a:pt x="912991" y="565376"/>
                  <a:pt x="944588" y="611794"/>
                  <a:pt x="975144" y="656701"/>
                </a:cubicBezTo>
                <a:cubicBezTo>
                  <a:pt x="997941" y="690191"/>
                  <a:pt x="1021525" y="724849"/>
                  <a:pt x="1046925" y="756764"/>
                </a:cubicBezTo>
                <a:cubicBezTo>
                  <a:pt x="1171460" y="913278"/>
                  <a:pt x="1364614" y="1032125"/>
                  <a:pt x="1590813" y="1091383"/>
                </a:cubicBezTo>
                <a:cubicBezTo>
                  <a:pt x="1774468" y="1139503"/>
                  <a:pt x="1978912" y="1152330"/>
                  <a:pt x="2233356" y="1131845"/>
                </a:cubicBezTo>
                <a:cubicBezTo>
                  <a:pt x="2233038" y="1131312"/>
                  <a:pt x="2232695" y="1130740"/>
                  <a:pt x="2232403" y="1130283"/>
                </a:cubicBezTo>
                <a:cubicBezTo>
                  <a:pt x="2216554" y="1104680"/>
                  <a:pt x="2187191" y="1058274"/>
                  <a:pt x="2171265" y="1035376"/>
                </a:cubicBezTo>
                <a:cubicBezTo>
                  <a:pt x="2165258" y="1026740"/>
                  <a:pt x="2167392" y="1014866"/>
                  <a:pt x="2176028" y="1008859"/>
                </a:cubicBezTo>
                <a:cubicBezTo>
                  <a:pt x="2179355" y="1006547"/>
                  <a:pt x="2183140" y="1005442"/>
                  <a:pt x="2186886" y="1005442"/>
                </a:cubicBezTo>
                <a:cubicBezTo>
                  <a:pt x="2192919" y="1005442"/>
                  <a:pt x="2198850" y="1008299"/>
                  <a:pt x="2202546" y="1013621"/>
                </a:cubicBezTo>
                <a:cubicBezTo>
                  <a:pt x="2218903" y="1037129"/>
                  <a:pt x="2248735" y="1084283"/>
                  <a:pt x="2264801" y="1110217"/>
                </a:cubicBezTo>
                <a:cubicBezTo>
                  <a:pt x="2269576" y="1117913"/>
                  <a:pt x="2276777" y="1129546"/>
                  <a:pt x="2276281" y="1144151"/>
                </a:cubicBezTo>
                <a:cubicBezTo>
                  <a:pt x="2275850" y="1156661"/>
                  <a:pt x="2269881" y="1166490"/>
                  <a:pt x="2265537" y="1173653"/>
                </a:cubicBezTo>
              </a:path>
            </a:pathLst>
          </a:custGeom>
          <a:solidFill>
            <a:schemeClr val="accent1"/>
          </a:solidFill>
          <a:ln w="1270" cap="flat">
            <a:noFill/>
            <a:prstDash val="solid"/>
            <a:miter/>
          </a:ln>
        </p:spPr>
        <p:txBody>
          <a:bodyPr rtlCol="0" anchor="ctr"/>
          <a:lstStyle/>
          <a:p>
            <a:endParaRPr lang="en-US" dirty="0"/>
          </a:p>
        </p:txBody>
      </p:sp>
      <p:sp>
        <p:nvSpPr>
          <p:cNvPr id="20" name="Forme libre : forme 33">
            <a:extLst>
              <a:ext uri="{FF2B5EF4-FFF2-40B4-BE49-F238E27FC236}">
                <a16:creationId xmlns:a16="http://schemas.microsoft.com/office/drawing/2014/main" id="{A05456CA-80C9-2E62-D861-23A7B97539F6}"/>
              </a:ext>
            </a:extLst>
          </p:cNvPr>
          <p:cNvSpPr/>
          <p:nvPr/>
        </p:nvSpPr>
        <p:spPr>
          <a:xfrm flipV="1">
            <a:off x="1446728" y="5409754"/>
            <a:ext cx="2985114" cy="773174"/>
          </a:xfrm>
          <a:custGeom>
            <a:avLst/>
            <a:gdLst>
              <a:gd name="connsiteX0" fmla="*/ 1061463 w 3278007"/>
              <a:gd name="connsiteY0" fmla="*/ 409193 h 849036"/>
              <a:gd name="connsiteX1" fmla="*/ 1050198 w 3278007"/>
              <a:gd name="connsiteY1" fmla="*/ 542225 h 849036"/>
              <a:gd name="connsiteX2" fmla="*/ 1102687 w 3278007"/>
              <a:gd name="connsiteY2" fmla="*/ 595235 h 849036"/>
              <a:gd name="connsiteX3" fmla="*/ 1121407 w 3278007"/>
              <a:gd name="connsiteY3" fmla="*/ 598638 h 849036"/>
              <a:gd name="connsiteX4" fmla="*/ 1142806 w 3278007"/>
              <a:gd name="connsiteY4" fmla="*/ 592885 h 849036"/>
              <a:gd name="connsiteX5" fmla="*/ 1161488 w 3278007"/>
              <a:gd name="connsiteY5" fmla="*/ 491908 h 849036"/>
              <a:gd name="connsiteX6" fmla="*/ 1070188 w 3278007"/>
              <a:gd name="connsiteY6" fmla="*/ 412698 h 849036"/>
              <a:gd name="connsiteX7" fmla="*/ 1061463 w 3278007"/>
              <a:gd name="connsiteY7" fmla="*/ 409193 h 849036"/>
              <a:gd name="connsiteX8" fmla="*/ 3263256 w 3278007"/>
              <a:gd name="connsiteY8" fmla="*/ 436866 h 849036"/>
              <a:gd name="connsiteX9" fmla="*/ 3250569 w 3278007"/>
              <a:gd name="connsiteY9" fmla="*/ 470343 h 849036"/>
              <a:gd name="connsiteX10" fmla="*/ 3223505 w 3278007"/>
              <a:gd name="connsiteY10" fmla="*/ 486307 h 849036"/>
              <a:gd name="connsiteX11" fmla="*/ 3174547 w 3278007"/>
              <a:gd name="connsiteY11" fmla="*/ 501775 h 849036"/>
              <a:gd name="connsiteX12" fmla="*/ 3127367 w 3278007"/>
              <a:gd name="connsiteY12" fmla="*/ 516660 h 849036"/>
              <a:gd name="connsiteX13" fmla="*/ 3103084 w 3278007"/>
              <a:gd name="connsiteY13" fmla="*/ 505001 h 849036"/>
              <a:gd name="connsiteX14" fmla="*/ 3114743 w 3278007"/>
              <a:gd name="connsiteY14" fmla="*/ 480719 h 849036"/>
              <a:gd name="connsiteX15" fmla="*/ 3163841 w 3278007"/>
              <a:gd name="connsiteY15" fmla="*/ 465212 h 849036"/>
              <a:gd name="connsiteX16" fmla="*/ 3203224 w 3278007"/>
              <a:gd name="connsiteY16" fmla="*/ 452970 h 849036"/>
              <a:gd name="connsiteX17" fmla="*/ 2410047 w 3278007"/>
              <a:gd name="connsiteY17" fmla="*/ 58282 h 849036"/>
              <a:gd name="connsiteX18" fmla="*/ 1527171 w 3278007"/>
              <a:gd name="connsiteY18" fmla="*/ 112471 h 849036"/>
              <a:gd name="connsiteX19" fmla="*/ 1078366 w 3278007"/>
              <a:gd name="connsiteY19" fmla="*/ 374890 h 849036"/>
              <a:gd name="connsiteX20" fmla="*/ 1084945 w 3278007"/>
              <a:gd name="connsiteY20" fmla="*/ 377583 h 849036"/>
              <a:gd name="connsiteX21" fmla="*/ 1196133 w 3278007"/>
              <a:gd name="connsiteY21" fmla="*/ 476058 h 849036"/>
              <a:gd name="connsiteX22" fmla="*/ 1162262 w 3278007"/>
              <a:gd name="connsiteY22" fmla="*/ 625638 h 849036"/>
              <a:gd name="connsiteX23" fmla="*/ 1090025 w 3278007"/>
              <a:gd name="connsiteY23" fmla="*/ 631163 h 849036"/>
              <a:gd name="connsiteX24" fmla="*/ 1014498 w 3278007"/>
              <a:gd name="connsiteY24" fmla="*/ 555522 h 849036"/>
              <a:gd name="connsiteX25" fmla="*/ 1024988 w 3278007"/>
              <a:gd name="connsiteY25" fmla="*/ 397636 h 849036"/>
              <a:gd name="connsiteX26" fmla="*/ 781558 w 3278007"/>
              <a:gd name="connsiteY26" fmla="*/ 401903 h 849036"/>
              <a:gd name="connsiteX27" fmla="*/ 31982 w 3278007"/>
              <a:gd name="connsiteY27" fmla="*/ 842008 h 849036"/>
              <a:gd name="connsiteX28" fmla="*/ 5098 w 3278007"/>
              <a:gd name="connsiteY28" fmla="*/ 843760 h 849036"/>
              <a:gd name="connsiteX29" fmla="*/ 3357 w 3278007"/>
              <a:gd name="connsiteY29" fmla="*/ 816874 h 849036"/>
              <a:gd name="connsiteX30" fmla="*/ 773982 w 3278007"/>
              <a:gd name="connsiteY30" fmla="*/ 364565 h 849036"/>
              <a:gd name="connsiteX31" fmla="*/ 1041638 w 3278007"/>
              <a:gd name="connsiteY31" fmla="*/ 362622 h 849036"/>
              <a:gd name="connsiteX32" fmla="*/ 1518725 w 3278007"/>
              <a:gd name="connsiteY32" fmla="*/ 75313 h 849036"/>
              <a:gd name="connsiteX33" fmla="*/ 2131156 w 3278007"/>
              <a:gd name="connsiteY33" fmla="*/ -545 h 849036"/>
              <a:gd name="connsiteX34" fmla="*/ 2415876 w 3278007"/>
              <a:gd name="connsiteY34" fmla="*/ 20623 h 849036"/>
              <a:gd name="connsiteX35" fmla="*/ 3226719 w 3278007"/>
              <a:gd name="connsiteY35" fmla="*/ 422591 h 849036"/>
              <a:gd name="connsiteX36" fmla="*/ 3238593 w 3278007"/>
              <a:gd name="connsiteY36" fmla="*/ 319619 h 849036"/>
              <a:gd name="connsiteX37" fmla="*/ 3257554 w 3278007"/>
              <a:gd name="connsiteY37" fmla="*/ 302107 h 849036"/>
              <a:gd name="connsiteX38" fmla="*/ 3259116 w 3278007"/>
              <a:gd name="connsiteY38" fmla="*/ 302171 h 849036"/>
              <a:gd name="connsiteX39" fmla="*/ 3276566 w 3278007"/>
              <a:gd name="connsiteY39" fmla="*/ 322695 h 849036"/>
              <a:gd name="connsiteX40" fmla="*/ 3263256 w 3278007"/>
              <a:gd name="connsiteY40" fmla="*/ 436866 h 8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8007" h="849036">
                <a:moveTo>
                  <a:pt x="1061463" y="409193"/>
                </a:moveTo>
                <a:cubicBezTo>
                  <a:pt x="1048102" y="440765"/>
                  <a:pt x="1032278" y="494092"/>
                  <a:pt x="1050198" y="542225"/>
                </a:cubicBezTo>
                <a:cubicBezTo>
                  <a:pt x="1059177" y="566355"/>
                  <a:pt x="1079789" y="587157"/>
                  <a:pt x="1102687" y="595235"/>
                </a:cubicBezTo>
                <a:cubicBezTo>
                  <a:pt x="1107919" y="597076"/>
                  <a:pt x="1114409" y="598638"/>
                  <a:pt x="1121407" y="598638"/>
                </a:cubicBezTo>
                <a:cubicBezTo>
                  <a:pt x="1128290" y="598638"/>
                  <a:pt x="1135669" y="597140"/>
                  <a:pt x="1142806" y="592885"/>
                </a:cubicBezTo>
                <a:cubicBezTo>
                  <a:pt x="1171991" y="575550"/>
                  <a:pt x="1176740" y="525270"/>
                  <a:pt x="1161488" y="491908"/>
                </a:cubicBezTo>
                <a:cubicBezTo>
                  <a:pt x="1142387" y="450112"/>
                  <a:pt x="1101303" y="425766"/>
                  <a:pt x="1070188" y="412698"/>
                </a:cubicBezTo>
                <a:cubicBezTo>
                  <a:pt x="1067292" y="411479"/>
                  <a:pt x="1064384" y="410323"/>
                  <a:pt x="1061463" y="409193"/>
                </a:cubicBezTo>
                <a:close/>
                <a:moveTo>
                  <a:pt x="3263256" y="436866"/>
                </a:moveTo>
                <a:cubicBezTo>
                  <a:pt x="3262037" y="445857"/>
                  <a:pt x="3260196" y="459434"/>
                  <a:pt x="3250569" y="470343"/>
                </a:cubicBezTo>
                <a:cubicBezTo>
                  <a:pt x="3242314" y="479703"/>
                  <a:pt x="3231456" y="483513"/>
                  <a:pt x="3223505" y="486307"/>
                </a:cubicBezTo>
                <a:cubicBezTo>
                  <a:pt x="3204151" y="493101"/>
                  <a:pt x="3189088" y="497508"/>
                  <a:pt x="3174547" y="501775"/>
                </a:cubicBezTo>
                <a:cubicBezTo>
                  <a:pt x="3159790" y="506093"/>
                  <a:pt x="3145832" y="510170"/>
                  <a:pt x="3127367" y="516660"/>
                </a:cubicBezTo>
                <a:cubicBezTo>
                  <a:pt x="3117423" y="520114"/>
                  <a:pt x="3106577" y="514920"/>
                  <a:pt x="3103084" y="505001"/>
                </a:cubicBezTo>
                <a:cubicBezTo>
                  <a:pt x="3099592" y="495070"/>
                  <a:pt x="3104812" y="484199"/>
                  <a:pt x="3114743" y="480719"/>
                </a:cubicBezTo>
                <a:cubicBezTo>
                  <a:pt x="3134161" y="473899"/>
                  <a:pt x="3149249" y="469480"/>
                  <a:pt x="3163841" y="465212"/>
                </a:cubicBezTo>
                <a:cubicBezTo>
                  <a:pt x="3176414" y="461529"/>
                  <a:pt x="3188555" y="457922"/>
                  <a:pt x="3203224" y="452970"/>
                </a:cubicBezTo>
                <a:cubicBezTo>
                  <a:pt x="3003402" y="246763"/>
                  <a:pt x="2722314" y="106666"/>
                  <a:pt x="2410047" y="58282"/>
                </a:cubicBezTo>
                <a:cubicBezTo>
                  <a:pt x="2152149" y="18312"/>
                  <a:pt x="1863339" y="36042"/>
                  <a:pt x="1527171" y="112471"/>
                </a:cubicBezTo>
                <a:cubicBezTo>
                  <a:pt x="1364370" y="149464"/>
                  <a:pt x="1169095" y="212710"/>
                  <a:pt x="1078366" y="374890"/>
                </a:cubicBezTo>
                <a:cubicBezTo>
                  <a:pt x="1080576" y="375766"/>
                  <a:pt x="1082761" y="376655"/>
                  <a:pt x="1084945" y="377583"/>
                </a:cubicBezTo>
                <a:cubicBezTo>
                  <a:pt x="1122308" y="393280"/>
                  <a:pt x="1171940" y="423112"/>
                  <a:pt x="1196133" y="476058"/>
                </a:cubicBezTo>
                <a:cubicBezTo>
                  <a:pt x="1218612" y="525245"/>
                  <a:pt x="1210357" y="597076"/>
                  <a:pt x="1162262" y="625638"/>
                </a:cubicBezTo>
                <a:cubicBezTo>
                  <a:pt x="1141168" y="638173"/>
                  <a:pt x="1115501" y="640129"/>
                  <a:pt x="1090025" y="631163"/>
                </a:cubicBezTo>
                <a:cubicBezTo>
                  <a:pt x="1056383" y="619301"/>
                  <a:pt x="1027452" y="590320"/>
                  <a:pt x="1014498" y="555522"/>
                </a:cubicBezTo>
                <a:cubicBezTo>
                  <a:pt x="993492" y="499109"/>
                  <a:pt x="1007348" y="440371"/>
                  <a:pt x="1024988" y="397636"/>
                </a:cubicBezTo>
                <a:cubicBezTo>
                  <a:pt x="937689" y="375436"/>
                  <a:pt x="846358" y="388758"/>
                  <a:pt x="781558" y="401903"/>
                </a:cubicBezTo>
                <a:cubicBezTo>
                  <a:pt x="496602" y="459751"/>
                  <a:pt x="230400" y="616050"/>
                  <a:pt x="31982" y="842008"/>
                </a:cubicBezTo>
                <a:cubicBezTo>
                  <a:pt x="25042" y="849920"/>
                  <a:pt x="13002" y="850694"/>
                  <a:pt x="5098" y="843760"/>
                </a:cubicBezTo>
                <a:cubicBezTo>
                  <a:pt x="-2804" y="836813"/>
                  <a:pt x="-3587" y="824774"/>
                  <a:pt x="3357" y="816874"/>
                </a:cubicBezTo>
                <a:cubicBezTo>
                  <a:pt x="207232" y="584694"/>
                  <a:pt x="480917" y="424064"/>
                  <a:pt x="773982" y="364565"/>
                </a:cubicBezTo>
                <a:cubicBezTo>
                  <a:pt x="844467" y="350265"/>
                  <a:pt x="944699" y="335866"/>
                  <a:pt x="1041638" y="362622"/>
                </a:cubicBezTo>
                <a:cubicBezTo>
                  <a:pt x="1137980" y="182752"/>
                  <a:pt x="1345942" y="114594"/>
                  <a:pt x="1518725" y="75313"/>
                </a:cubicBezTo>
                <a:cubicBezTo>
                  <a:pt x="1741609" y="24652"/>
                  <a:pt x="1944174" y="-545"/>
                  <a:pt x="2131156" y="-545"/>
                </a:cubicBezTo>
                <a:cubicBezTo>
                  <a:pt x="2230215" y="-545"/>
                  <a:pt x="2324894" y="6530"/>
                  <a:pt x="2415876" y="20623"/>
                </a:cubicBezTo>
                <a:cubicBezTo>
                  <a:pt x="2734341" y="69975"/>
                  <a:pt x="3021411" y="212587"/>
                  <a:pt x="3226719" y="422591"/>
                </a:cubicBezTo>
                <a:cubicBezTo>
                  <a:pt x="3230795" y="391616"/>
                  <a:pt x="3236574" y="344563"/>
                  <a:pt x="3238593" y="319619"/>
                </a:cubicBezTo>
                <a:cubicBezTo>
                  <a:pt x="3239393" y="309662"/>
                  <a:pt x="3247724" y="302107"/>
                  <a:pt x="3257554" y="302107"/>
                </a:cubicBezTo>
                <a:cubicBezTo>
                  <a:pt x="3258075" y="302107"/>
                  <a:pt x="3258595" y="302132"/>
                  <a:pt x="3259116" y="302171"/>
                </a:cubicBezTo>
                <a:cubicBezTo>
                  <a:pt x="3269594" y="303010"/>
                  <a:pt x="3277404" y="312202"/>
                  <a:pt x="3276566" y="322695"/>
                </a:cubicBezTo>
                <a:cubicBezTo>
                  <a:pt x="3274102" y="353135"/>
                  <a:pt x="3266787" y="410679"/>
                  <a:pt x="3263256" y="436866"/>
                </a:cubicBezTo>
              </a:path>
            </a:pathLst>
          </a:custGeom>
          <a:solidFill>
            <a:schemeClr val="accent5"/>
          </a:solidFill>
          <a:ln w="1270" cap="flat">
            <a:noFill/>
            <a:prstDash val="solid"/>
            <a:miter/>
          </a:ln>
        </p:spPr>
        <p:txBody>
          <a:bodyPr rtlCol="0" anchor="ctr"/>
          <a:lstStyle/>
          <a:p>
            <a:endParaRPr lang="en-US" dirty="0"/>
          </a:p>
        </p:txBody>
      </p:sp>
      <p:sp>
        <p:nvSpPr>
          <p:cNvPr id="21" name="Forme libre : forme 34">
            <a:extLst>
              <a:ext uri="{FF2B5EF4-FFF2-40B4-BE49-F238E27FC236}">
                <a16:creationId xmlns:a16="http://schemas.microsoft.com/office/drawing/2014/main" id="{28FCAAA9-D7F8-4385-7FC0-124CAA0C62B7}"/>
              </a:ext>
            </a:extLst>
          </p:cNvPr>
          <p:cNvSpPr/>
          <p:nvPr/>
        </p:nvSpPr>
        <p:spPr>
          <a:xfrm flipV="1">
            <a:off x="1874597" y="3562638"/>
            <a:ext cx="2310164" cy="471005"/>
          </a:xfrm>
          <a:custGeom>
            <a:avLst/>
            <a:gdLst>
              <a:gd name="connsiteX0" fmla="*/ 575440 w 2536832"/>
              <a:gd name="connsiteY0" fmla="*/ 286786 h 517219"/>
              <a:gd name="connsiteX1" fmla="*/ 508457 w 2536832"/>
              <a:gd name="connsiteY1" fmla="*/ 268435 h 517219"/>
              <a:gd name="connsiteX2" fmla="*/ 471875 w 2536832"/>
              <a:gd name="connsiteY2" fmla="*/ 302445 h 517219"/>
              <a:gd name="connsiteX3" fmla="*/ 569853 w 2536832"/>
              <a:gd name="connsiteY3" fmla="*/ 402318 h 517219"/>
              <a:gd name="connsiteX4" fmla="*/ 575440 w 2536832"/>
              <a:gd name="connsiteY4" fmla="*/ 286786 h 517219"/>
              <a:gd name="connsiteX5" fmla="*/ 2533535 w 2536832"/>
              <a:gd name="connsiteY5" fmla="*/ 156929 h 517219"/>
              <a:gd name="connsiteX6" fmla="*/ 2515196 w 2536832"/>
              <a:gd name="connsiteY6" fmla="*/ 182443 h 517219"/>
              <a:gd name="connsiteX7" fmla="*/ 2427312 w 2536832"/>
              <a:gd name="connsiteY7" fmla="*/ 264599 h 517219"/>
              <a:gd name="connsiteX8" fmla="*/ 2400388 w 2536832"/>
              <a:gd name="connsiteY8" fmla="*/ 263698 h 517219"/>
              <a:gd name="connsiteX9" fmla="*/ 2401290 w 2536832"/>
              <a:gd name="connsiteY9" fmla="*/ 236774 h 517219"/>
              <a:gd name="connsiteX10" fmla="*/ 2489187 w 2536832"/>
              <a:gd name="connsiteY10" fmla="*/ 154618 h 517219"/>
              <a:gd name="connsiteX11" fmla="*/ 2489326 w 2536832"/>
              <a:gd name="connsiteY11" fmla="*/ 154478 h 517219"/>
              <a:gd name="connsiteX12" fmla="*/ 1158509 w 2536832"/>
              <a:gd name="connsiteY12" fmla="*/ 351632 h 517219"/>
              <a:gd name="connsiteX13" fmla="*/ 592033 w 2536832"/>
              <a:gd name="connsiteY13" fmla="*/ 448965 h 517219"/>
              <a:gd name="connsiteX14" fmla="*/ 582157 w 2536832"/>
              <a:gd name="connsiteY14" fmla="*/ 446399 h 517219"/>
              <a:gd name="connsiteX15" fmla="*/ 581750 w 2536832"/>
              <a:gd name="connsiteY15" fmla="*/ 446806 h 517219"/>
              <a:gd name="connsiteX16" fmla="*/ 409447 w 2536832"/>
              <a:gd name="connsiteY16" fmla="*/ 512693 h 517219"/>
              <a:gd name="connsiteX17" fmla="*/ 11179 w 2536832"/>
              <a:gd name="connsiteY17" fmla="*/ 450209 h 517219"/>
              <a:gd name="connsiteX18" fmla="*/ -58 w 2536832"/>
              <a:gd name="connsiteY18" fmla="*/ 425737 h 517219"/>
              <a:gd name="connsiteX19" fmla="*/ 24425 w 2536832"/>
              <a:gd name="connsiteY19" fmla="*/ 414497 h 517219"/>
              <a:gd name="connsiteX20" fmla="*/ 405885 w 2536832"/>
              <a:gd name="connsiteY20" fmla="*/ 474771 h 517219"/>
              <a:gd name="connsiteX21" fmla="*/ 540851 w 2536832"/>
              <a:gd name="connsiteY21" fmla="*/ 431528 h 517219"/>
              <a:gd name="connsiteX22" fmla="*/ 434361 w 2536832"/>
              <a:gd name="connsiteY22" fmla="*/ 295765 h 517219"/>
              <a:gd name="connsiteX23" fmla="*/ 499066 w 2536832"/>
              <a:gd name="connsiteY23" fmla="*/ 231516 h 517219"/>
              <a:gd name="connsiteX24" fmla="*/ 605204 w 2536832"/>
              <a:gd name="connsiteY24" fmla="*/ 262999 h 517219"/>
              <a:gd name="connsiteX25" fmla="*/ 607838 w 2536832"/>
              <a:gd name="connsiteY25" fmla="*/ 413519 h 517219"/>
              <a:gd name="connsiteX26" fmla="*/ 1139269 w 2536832"/>
              <a:gd name="connsiteY26" fmla="*/ 318739 h 517219"/>
              <a:gd name="connsiteX27" fmla="*/ 2015058 w 2536832"/>
              <a:gd name="connsiteY27" fmla="*/ 39289 h 517219"/>
              <a:gd name="connsiteX28" fmla="*/ 2490202 w 2536832"/>
              <a:gd name="connsiteY28" fmla="*/ 115006 h 517219"/>
              <a:gd name="connsiteX29" fmla="*/ 2461907 w 2536832"/>
              <a:gd name="connsiteY29" fmla="*/ 23783 h 517219"/>
              <a:gd name="connsiteX30" fmla="*/ 2473680 w 2536832"/>
              <a:gd name="connsiteY30" fmla="*/ -436 h 517219"/>
              <a:gd name="connsiteX31" fmla="*/ 2479916 w 2536832"/>
              <a:gd name="connsiteY31" fmla="*/ -1490 h 517219"/>
              <a:gd name="connsiteX32" fmla="*/ 2497911 w 2536832"/>
              <a:gd name="connsiteY32" fmla="*/ 11337 h 517219"/>
              <a:gd name="connsiteX33" fmla="*/ 2531668 w 2536832"/>
              <a:gd name="connsiteY33" fmla="*/ 121179 h 517219"/>
              <a:gd name="connsiteX34" fmla="*/ 2533535 w 2536832"/>
              <a:gd name="connsiteY34" fmla="*/ 156929 h 51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6832" h="517219">
                <a:moveTo>
                  <a:pt x="575440" y="286786"/>
                </a:moveTo>
                <a:cubicBezTo>
                  <a:pt x="561613" y="269463"/>
                  <a:pt x="534100" y="261945"/>
                  <a:pt x="508457" y="268435"/>
                </a:cubicBezTo>
                <a:cubicBezTo>
                  <a:pt x="498837" y="270886"/>
                  <a:pt x="476023" y="279103"/>
                  <a:pt x="471875" y="302445"/>
                </a:cubicBezTo>
                <a:cubicBezTo>
                  <a:pt x="464275" y="345206"/>
                  <a:pt x="518404" y="382887"/>
                  <a:pt x="569853" y="402318"/>
                </a:cubicBezTo>
                <a:cubicBezTo>
                  <a:pt x="593725" y="368079"/>
                  <a:pt x="601410" y="319298"/>
                  <a:pt x="575440" y="286786"/>
                </a:cubicBezTo>
                <a:close/>
                <a:moveTo>
                  <a:pt x="2533535" y="156929"/>
                </a:moveTo>
                <a:cubicBezTo>
                  <a:pt x="2529725" y="168880"/>
                  <a:pt x="2521330" y="176716"/>
                  <a:pt x="2515196" y="182443"/>
                </a:cubicBezTo>
                <a:lnTo>
                  <a:pt x="2427312" y="264599"/>
                </a:lnTo>
                <a:cubicBezTo>
                  <a:pt x="2419629" y="271788"/>
                  <a:pt x="2407577" y="271356"/>
                  <a:pt x="2400388" y="263698"/>
                </a:cubicBezTo>
                <a:cubicBezTo>
                  <a:pt x="2393200" y="256002"/>
                  <a:pt x="2393607" y="243949"/>
                  <a:pt x="2401290" y="236774"/>
                </a:cubicBezTo>
                <a:lnTo>
                  <a:pt x="2489187" y="154618"/>
                </a:lnTo>
                <a:cubicBezTo>
                  <a:pt x="2489224" y="154580"/>
                  <a:pt x="2489288" y="154516"/>
                  <a:pt x="2489326" y="154478"/>
                </a:cubicBezTo>
                <a:cubicBezTo>
                  <a:pt x="2068119" y="32431"/>
                  <a:pt x="1711377" y="28266"/>
                  <a:pt x="1158509" y="351632"/>
                </a:cubicBezTo>
                <a:cubicBezTo>
                  <a:pt x="974055" y="459518"/>
                  <a:pt x="778170" y="493199"/>
                  <a:pt x="592033" y="448965"/>
                </a:cubicBezTo>
                <a:cubicBezTo>
                  <a:pt x="588819" y="448203"/>
                  <a:pt x="585514" y="447352"/>
                  <a:pt x="582157" y="446399"/>
                </a:cubicBezTo>
                <a:cubicBezTo>
                  <a:pt x="582017" y="446539"/>
                  <a:pt x="581884" y="446679"/>
                  <a:pt x="581750" y="446806"/>
                </a:cubicBezTo>
                <a:cubicBezTo>
                  <a:pt x="543024" y="483890"/>
                  <a:pt x="486668" y="505442"/>
                  <a:pt x="409447" y="512693"/>
                </a:cubicBezTo>
                <a:cubicBezTo>
                  <a:pt x="287859" y="524161"/>
                  <a:pt x="153835" y="503092"/>
                  <a:pt x="11179" y="450209"/>
                </a:cubicBezTo>
                <a:cubicBezTo>
                  <a:pt x="1311" y="446552"/>
                  <a:pt x="-3718" y="435605"/>
                  <a:pt x="-58" y="425737"/>
                </a:cubicBezTo>
                <a:cubicBezTo>
                  <a:pt x="3593" y="415869"/>
                  <a:pt x="14567" y="410865"/>
                  <a:pt x="24425" y="414497"/>
                </a:cubicBezTo>
                <a:cubicBezTo>
                  <a:pt x="161673" y="465373"/>
                  <a:pt x="290027" y="485642"/>
                  <a:pt x="405885" y="474771"/>
                </a:cubicBezTo>
                <a:cubicBezTo>
                  <a:pt x="464651" y="469234"/>
                  <a:pt x="509043" y="455048"/>
                  <a:pt x="540851" y="431528"/>
                </a:cubicBezTo>
                <a:cubicBezTo>
                  <a:pt x="481965" y="405506"/>
                  <a:pt x="423303" y="358008"/>
                  <a:pt x="434361" y="295765"/>
                </a:cubicBezTo>
                <a:cubicBezTo>
                  <a:pt x="439932" y="264422"/>
                  <a:pt x="464120" y="240406"/>
                  <a:pt x="499066" y="231516"/>
                </a:cubicBezTo>
                <a:cubicBezTo>
                  <a:pt x="539388" y="221254"/>
                  <a:pt x="582003" y="233929"/>
                  <a:pt x="605204" y="262999"/>
                </a:cubicBezTo>
                <a:cubicBezTo>
                  <a:pt x="640626" y="307335"/>
                  <a:pt x="634559" y="368002"/>
                  <a:pt x="607838" y="413519"/>
                </a:cubicBezTo>
                <a:cubicBezTo>
                  <a:pt x="782171" y="452927"/>
                  <a:pt x="965762" y="420212"/>
                  <a:pt x="1139269" y="318739"/>
                </a:cubicBezTo>
                <a:cubicBezTo>
                  <a:pt x="1486054" y="115908"/>
                  <a:pt x="1757402" y="39289"/>
                  <a:pt x="2015058" y="39289"/>
                </a:cubicBezTo>
                <a:cubicBezTo>
                  <a:pt x="2173834" y="39302"/>
                  <a:pt x="2327427" y="68410"/>
                  <a:pt x="2490202" y="115006"/>
                </a:cubicBezTo>
                <a:cubicBezTo>
                  <a:pt x="2481528" y="85492"/>
                  <a:pt x="2469476" y="45652"/>
                  <a:pt x="2461907" y="23783"/>
                </a:cubicBezTo>
                <a:cubicBezTo>
                  <a:pt x="2458465" y="13851"/>
                  <a:pt x="2463748" y="2993"/>
                  <a:pt x="2473680" y="-436"/>
                </a:cubicBezTo>
                <a:cubicBezTo>
                  <a:pt x="2475750" y="-1160"/>
                  <a:pt x="2477845" y="-1490"/>
                  <a:pt x="2479916" y="-1490"/>
                </a:cubicBezTo>
                <a:cubicBezTo>
                  <a:pt x="2487815" y="-1490"/>
                  <a:pt x="2495194" y="3450"/>
                  <a:pt x="2497911" y="11337"/>
                </a:cubicBezTo>
                <a:cubicBezTo>
                  <a:pt x="2507271" y="38349"/>
                  <a:pt x="2523235" y="91829"/>
                  <a:pt x="2531668" y="121179"/>
                </a:cubicBezTo>
                <a:cubicBezTo>
                  <a:pt x="2534182" y="129903"/>
                  <a:pt x="2537967" y="143073"/>
                  <a:pt x="2533535" y="156929"/>
                </a:cubicBezTo>
              </a:path>
            </a:pathLst>
          </a:custGeom>
          <a:solidFill>
            <a:schemeClr val="accent4"/>
          </a:solidFill>
          <a:ln w="1270" cap="flat">
            <a:noFill/>
            <a:prstDash val="solid"/>
            <a:miter/>
          </a:ln>
        </p:spPr>
        <p:txBody>
          <a:bodyPr rtlCol="0" anchor="ctr"/>
          <a:lstStyle/>
          <a:p>
            <a:endParaRPr lang="en-US" dirty="0"/>
          </a:p>
        </p:txBody>
      </p:sp>
      <p:sp>
        <p:nvSpPr>
          <p:cNvPr id="23" name="Forme libre : forme 36">
            <a:extLst>
              <a:ext uri="{FF2B5EF4-FFF2-40B4-BE49-F238E27FC236}">
                <a16:creationId xmlns:a16="http://schemas.microsoft.com/office/drawing/2014/main" id="{C5AC684C-B733-713E-7129-23945D2C68AE}"/>
              </a:ext>
            </a:extLst>
          </p:cNvPr>
          <p:cNvSpPr/>
          <p:nvPr/>
        </p:nvSpPr>
        <p:spPr>
          <a:xfrm flipV="1">
            <a:off x="2173319" y="2467888"/>
            <a:ext cx="2088087" cy="544965"/>
          </a:xfrm>
          <a:custGeom>
            <a:avLst/>
            <a:gdLst>
              <a:gd name="connsiteX0" fmla="*/ 2280672 w 2292965"/>
              <a:gd name="connsiteY0" fmla="*/ 483058 h 598436"/>
              <a:gd name="connsiteX1" fmla="*/ 2218327 w 2292965"/>
              <a:gd name="connsiteY1" fmla="*/ 585953 h 598436"/>
              <a:gd name="connsiteX2" fmla="*/ 2192153 w 2292965"/>
              <a:gd name="connsiteY2" fmla="*/ 592366 h 598436"/>
              <a:gd name="connsiteX3" fmla="*/ 2185739 w 2292965"/>
              <a:gd name="connsiteY3" fmla="*/ 566204 h 598436"/>
              <a:gd name="connsiteX4" fmla="*/ 2244540 w 2292965"/>
              <a:gd name="connsiteY4" fmla="*/ 469151 h 598436"/>
              <a:gd name="connsiteX5" fmla="*/ 909291 w 2292965"/>
              <a:gd name="connsiteY5" fmla="*/ 305893 h 598436"/>
              <a:gd name="connsiteX6" fmla="*/ 807983 w 2292965"/>
              <a:gd name="connsiteY6" fmla="*/ 244324 h 598436"/>
              <a:gd name="connsiteX7" fmla="*/ 473479 w 2292965"/>
              <a:gd name="connsiteY7" fmla="*/ 66969 h 598436"/>
              <a:gd name="connsiteX8" fmla="*/ 68252 w 2292965"/>
              <a:gd name="connsiteY8" fmla="*/ 82412 h 598436"/>
              <a:gd name="connsiteX9" fmla="*/ 23430 w 2292965"/>
              <a:gd name="connsiteY9" fmla="*/ 97588 h 598436"/>
              <a:gd name="connsiteX10" fmla="*/ -586 w 2292965"/>
              <a:gd name="connsiteY10" fmla="*/ 85371 h 598436"/>
              <a:gd name="connsiteX11" fmla="*/ 11633 w 2292965"/>
              <a:gd name="connsiteY11" fmla="*/ 61355 h 598436"/>
              <a:gd name="connsiteX12" fmla="*/ 55825 w 2292965"/>
              <a:gd name="connsiteY12" fmla="*/ 46395 h 598436"/>
              <a:gd name="connsiteX13" fmla="*/ 291590 w 2292965"/>
              <a:gd name="connsiteY13" fmla="*/ -3300 h 598436"/>
              <a:gd name="connsiteX14" fmla="*/ 485480 w 2292965"/>
              <a:gd name="connsiteY14" fmla="*/ 30799 h 598436"/>
              <a:gd name="connsiteX15" fmla="*/ 828417 w 2292965"/>
              <a:gd name="connsiteY15" fmla="*/ 212167 h 598436"/>
              <a:gd name="connsiteX16" fmla="*/ 927071 w 2292965"/>
              <a:gd name="connsiteY16" fmla="*/ 272187 h 598436"/>
              <a:gd name="connsiteX17" fmla="*/ 2242178 w 2292965"/>
              <a:gd name="connsiteY17" fmla="*/ 431064 h 598436"/>
              <a:gd name="connsiteX18" fmla="*/ 2186387 w 2292965"/>
              <a:gd name="connsiteY18" fmla="*/ 344768 h 598436"/>
              <a:gd name="connsiteX19" fmla="*/ 2191149 w 2292965"/>
              <a:gd name="connsiteY19" fmla="*/ 318250 h 598436"/>
              <a:gd name="connsiteX20" fmla="*/ 2202021 w 2292965"/>
              <a:gd name="connsiteY20" fmla="*/ 314847 h 598436"/>
              <a:gd name="connsiteX21" fmla="*/ 2217667 w 2292965"/>
              <a:gd name="connsiteY21" fmla="*/ 323013 h 598436"/>
              <a:gd name="connsiteX22" fmla="*/ 2279935 w 2292965"/>
              <a:gd name="connsiteY22" fmla="*/ 419621 h 598436"/>
              <a:gd name="connsiteX23" fmla="*/ 2291416 w 2292965"/>
              <a:gd name="connsiteY23" fmla="*/ 453556 h 598436"/>
              <a:gd name="connsiteX24" fmla="*/ 2280672 w 2292965"/>
              <a:gd name="connsiteY24" fmla="*/ 483058 h 59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2965" h="598436">
                <a:moveTo>
                  <a:pt x="2280672" y="483058"/>
                </a:moveTo>
                <a:lnTo>
                  <a:pt x="2218327" y="585953"/>
                </a:lnTo>
                <a:cubicBezTo>
                  <a:pt x="2212854" y="594970"/>
                  <a:pt x="2201131" y="597827"/>
                  <a:pt x="2192153" y="592366"/>
                </a:cubicBezTo>
                <a:cubicBezTo>
                  <a:pt x="2183148" y="586918"/>
                  <a:pt x="2180291" y="575209"/>
                  <a:pt x="2185739" y="566204"/>
                </a:cubicBezTo>
                <a:lnTo>
                  <a:pt x="2244540" y="469151"/>
                </a:lnTo>
                <a:cubicBezTo>
                  <a:pt x="1773917" y="527851"/>
                  <a:pt x="1375634" y="551815"/>
                  <a:pt x="909291" y="305893"/>
                </a:cubicBezTo>
                <a:cubicBezTo>
                  <a:pt x="883053" y="292050"/>
                  <a:pt x="848267" y="269940"/>
                  <a:pt x="807983" y="244324"/>
                </a:cubicBezTo>
                <a:cubicBezTo>
                  <a:pt x="715858" y="185739"/>
                  <a:pt x="589683" y="105513"/>
                  <a:pt x="473479" y="66969"/>
                </a:cubicBezTo>
                <a:cubicBezTo>
                  <a:pt x="289710" y="5971"/>
                  <a:pt x="182154" y="43106"/>
                  <a:pt x="68252" y="82412"/>
                </a:cubicBezTo>
                <a:cubicBezTo>
                  <a:pt x="53334" y="87555"/>
                  <a:pt x="38451" y="92699"/>
                  <a:pt x="23430" y="97588"/>
                </a:cubicBezTo>
                <a:cubicBezTo>
                  <a:pt x="13463" y="100814"/>
                  <a:pt x="2678" y="95378"/>
                  <a:pt x="-586" y="85371"/>
                </a:cubicBezTo>
                <a:cubicBezTo>
                  <a:pt x="-3841" y="75363"/>
                  <a:pt x="1632" y="64619"/>
                  <a:pt x="11633" y="61355"/>
                </a:cubicBezTo>
                <a:cubicBezTo>
                  <a:pt x="26441" y="56529"/>
                  <a:pt x="41120" y="51475"/>
                  <a:pt x="55825" y="46395"/>
                </a:cubicBezTo>
                <a:cubicBezTo>
                  <a:pt x="127068" y="21808"/>
                  <a:pt x="199820" y="-3300"/>
                  <a:pt x="291590" y="-3300"/>
                </a:cubicBezTo>
                <a:cubicBezTo>
                  <a:pt x="347749" y="-3300"/>
                  <a:pt x="411046" y="6110"/>
                  <a:pt x="485480" y="30799"/>
                </a:cubicBezTo>
                <a:cubicBezTo>
                  <a:pt x="606155" y="70829"/>
                  <a:pt x="734615" y="152528"/>
                  <a:pt x="828417" y="212167"/>
                </a:cubicBezTo>
                <a:cubicBezTo>
                  <a:pt x="868003" y="237339"/>
                  <a:pt x="902204" y="259081"/>
                  <a:pt x="927071" y="272187"/>
                </a:cubicBezTo>
                <a:cubicBezTo>
                  <a:pt x="1384359" y="513347"/>
                  <a:pt x="1777219" y="489128"/>
                  <a:pt x="2242178" y="431064"/>
                </a:cubicBezTo>
                <a:cubicBezTo>
                  <a:pt x="2225719" y="404674"/>
                  <a:pt x="2200674" y="365304"/>
                  <a:pt x="2186387" y="344768"/>
                </a:cubicBezTo>
                <a:cubicBezTo>
                  <a:pt x="2180393" y="336145"/>
                  <a:pt x="2182513" y="324270"/>
                  <a:pt x="2191149" y="318250"/>
                </a:cubicBezTo>
                <a:cubicBezTo>
                  <a:pt x="2194464" y="315951"/>
                  <a:pt x="2198261" y="314847"/>
                  <a:pt x="2202021" y="314847"/>
                </a:cubicBezTo>
                <a:cubicBezTo>
                  <a:pt x="2208028" y="314847"/>
                  <a:pt x="2213959" y="317692"/>
                  <a:pt x="2217667" y="323013"/>
                </a:cubicBezTo>
                <a:cubicBezTo>
                  <a:pt x="2234012" y="346508"/>
                  <a:pt x="2263857" y="393663"/>
                  <a:pt x="2279935" y="419621"/>
                </a:cubicBezTo>
                <a:cubicBezTo>
                  <a:pt x="2284697" y="427330"/>
                  <a:pt x="2291911" y="438976"/>
                  <a:pt x="2291416" y="453556"/>
                </a:cubicBezTo>
                <a:cubicBezTo>
                  <a:pt x="2290971" y="466027"/>
                  <a:pt x="2285028" y="475870"/>
                  <a:pt x="2280672" y="483058"/>
                </a:cubicBezTo>
              </a:path>
            </a:pathLst>
          </a:custGeom>
          <a:solidFill>
            <a:schemeClr val="accent2"/>
          </a:solidFill>
          <a:ln w="1270" cap="flat">
            <a:noFill/>
            <a:prstDash val="solid"/>
            <a:miter/>
          </a:ln>
        </p:spPr>
        <p:txBody>
          <a:bodyPr rtlCol="0" anchor="ctr"/>
          <a:lstStyle/>
          <a:p>
            <a:endParaRPr lang="en-US" dirty="0"/>
          </a:p>
        </p:txBody>
      </p:sp>
      <p:grpSp>
        <p:nvGrpSpPr>
          <p:cNvPr id="24" name="Groupe 40">
            <a:extLst>
              <a:ext uri="{FF2B5EF4-FFF2-40B4-BE49-F238E27FC236}">
                <a16:creationId xmlns:a16="http://schemas.microsoft.com/office/drawing/2014/main" id="{85511EAD-5E28-2757-2F73-0E94F26C8C04}"/>
              </a:ext>
            </a:extLst>
          </p:cNvPr>
          <p:cNvGrpSpPr/>
          <p:nvPr/>
        </p:nvGrpSpPr>
        <p:grpSpPr>
          <a:xfrm>
            <a:off x="4151346" y="1193789"/>
            <a:ext cx="3240686" cy="910855"/>
            <a:chOff x="4151346" y="1193789"/>
            <a:chExt cx="3240686" cy="910855"/>
          </a:xfrm>
        </p:grpSpPr>
        <p:sp>
          <p:nvSpPr>
            <p:cNvPr id="25" name="TextBox 82">
              <a:extLst>
                <a:ext uri="{FF2B5EF4-FFF2-40B4-BE49-F238E27FC236}">
                  <a16:creationId xmlns:a16="http://schemas.microsoft.com/office/drawing/2014/main" id="{CE9C20A6-AAC5-5F60-C165-87A811891A6F}"/>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ea typeface="+mn-ea"/>
                  <a:cs typeface="+mn-cs"/>
                </a:rPr>
                <a:t>Share materials early</a:t>
              </a:r>
            </a:p>
          </p:txBody>
        </p:sp>
        <p:sp>
          <p:nvSpPr>
            <p:cNvPr id="26" name="TextBox 82">
              <a:extLst>
                <a:ext uri="{FF2B5EF4-FFF2-40B4-BE49-F238E27FC236}">
                  <a16:creationId xmlns:a16="http://schemas.microsoft.com/office/drawing/2014/main" id="{04EFC603-C10B-822C-A3EA-206C00135CFB}"/>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agendas, slides, key concepts for advance review</a:t>
              </a:r>
              <a:endParaRPr kumimoji="0" lang="en-US" sz="1800" b="0" i="0" u="none" strike="noStrike" kern="1200" cap="none" spc="0" normalizeH="0" baseline="0" noProof="0" dirty="0">
                <a:ln>
                  <a:noFill/>
                </a:ln>
                <a:effectLst/>
                <a:uLnTx/>
                <a:uFillTx/>
                <a:ea typeface="+mn-ea"/>
                <a:cs typeface="+mn-cs"/>
              </a:endParaRPr>
            </a:p>
          </p:txBody>
        </p:sp>
      </p:grpSp>
      <p:grpSp>
        <p:nvGrpSpPr>
          <p:cNvPr id="27" name="Groupe 41">
            <a:extLst>
              <a:ext uri="{FF2B5EF4-FFF2-40B4-BE49-F238E27FC236}">
                <a16:creationId xmlns:a16="http://schemas.microsoft.com/office/drawing/2014/main" id="{9843F8CC-F2F9-AC6E-3BA8-D6A3EE3DF111}"/>
              </a:ext>
            </a:extLst>
          </p:cNvPr>
          <p:cNvGrpSpPr/>
          <p:nvPr/>
        </p:nvGrpSpPr>
        <p:grpSpPr>
          <a:xfrm>
            <a:off x="4431842" y="2235823"/>
            <a:ext cx="3240686" cy="910855"/>
            <a:chOff x="4151346" y="1193789"/>
            <a:chExt cx="3240686" cy="910855"/>
          </a:xfrm>
        </p:grpSpPr>
        <p:sp>
          <p:nvSpPr>
            <p:cNvPr id="28" name="TextBox 82">
              <a:extLst>
                <a:ext uri="{FF2B5EF4-FFF2-40B4-BE49-F238E27FC236}">
                  <a16:creationId xmlns:a16="http://schemas.microsoft.com/office/drawing/2014/main" id="{84955FA2-C503-6022-ED14-9BDF09C6F332}"/>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ea typeface="+mn-ea"/>
                  <a:cs typeface="+mn-cs"/>
                </a:rPr>
                <a:t>Provide</a:t>
              </a:r>
              <a:r>
                <a:rPr lang="en-US" sz="1800" b="1" dirty="0">
                  <a:solidFill>
                    <a:schemeClr val="accent2"/>
                  </a:solidFill>
                </a:rPr>
                <a:t> Choice</a:t>
              </a:r>
              <a:endParaRPr kumimoji="0" lang="en-US" sz="1800" b="1" i="0" u="none" strike="noStrike" kern="1200" cap="none" spc="0" normalizeH="0" baseline="0" noProof="0" dirty="0">
                <a:ln>
                  <a:noFill/>
                </a:ln>
                <a:solidFill>
                  <a:schemeClr val="accent2"/>
                </a:solidFill>
                <a:effectLst/>
                <a:uLnTx/>
                <a:uFillTx/>
                <a:ea typeface="+mn-ea"/>
                <a:cs typeface="+mn-cs"/>
              </a:endParaRPr>
            </a:p>
          </p:txBody>
        </p:sp>
        <p:sp>
          <p:nvSpPr>
            <p:cNvPr id="29" name="TextBox 82">
              <a:extLst>
                <a:ext uri="{FF2B5EF4-FFF2-40B4-BE49-F238E27FC236}">
                  <a16:creationId xmlns:a16="http://schemas.microsoft.com/office/drawing/2014/main" id="{60571866-6128-1BB1-E91C-A278DC8B0A1B}"/>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You can respond in chat, raise hand, or just listen</a:t>
              </a:r>
              <a:endParaRPr kumimoji="0" lang="en-US" sz="1800" b="0" i="0" u="none" strike="noStrike" kern="1200" cap="none" spc="0" normalizeH="0" baseline="0" noProof="0" dirty="0">
                <a:ln>
                  <a:noFill/>
                </a:ln>
                <a:effectLst/>
                <a:uLnTx/>
                <a:uFillTx/>
                <a:ea typeface="+mn-ea"/>
                <a:cs typeface="+mn-cs"/>
              </a:endParaRPr>
            </a:p>
          </p:txBody>
        </p:sp>
      </p:grpSp>
      <p:grpSp>
        <p:nvGrpSpPr>
          <p:cNvPr id="33" name="Groupe 47">
            <a:extLst>
              <a:ext uri="{FF2B5EF4-FFF2-40B4-BE49-F238E27FC236}">
                <a16:creationId xmlns:a16="http://schemas.microsoft.com/office/drawing/2014/main" id="{5054F0F2-7914-B549-5EA4-4FB315286435}"/>
              </a:ext>
            </a:extLst>
          </p:cNvPr>
          <p:cNvGrpSpPr/>
          <p:nvPr/>
        </p:nvGrpSpPr>
        <p:grpSpPr>
          <a:xfrm>
            <a:off x="4359917" y="3327848"/>
            <a:ext cx="3240686" cy="910855"/>
            <a:chOff x="4151346" y="1193789"/>
            <a:chExt cx="3240686" cy="910855"/>
          </a:xfrm>
        </p:grpSpPr>
        <p:sp>
          <p:nvSpPr>
            <p:cNvPr id="34" name="TextBox 82">
              <a:extLst>
                <a:ext uri="{FF2B5EF4-FFF2-40B4-BE49-F238E27FC236}">
                  <a16:creationId xmlns:a16="http://schemas.microsoft.com/office/drawing/2014/main" id="{D058CC2B-5383-C636-B68E-3C92B4B032F6}"/>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4"/>
                </a:solidFill>
                <a:effectLst/>
                <a:uLnTx/>
                <a:uFillTx/>
                <a:ea typeface="+mn-ea"/>
                <a:cs typeface="+mn-cs"/>
              </a:endParaRPr>
            </a:p>
          </p:txBody>
        </p:sp>
        <p:sp>
          <p:nvSpPr>
            <p:cNvPr id="35" name="TextBox 82">
              <a:extLst>
                <a:ext uri="{FF2B5EF4-FFF2-40B4-BE49-F238E27FC236}">
                  <a16:creationId xmlns:a16="http://schemas.microsoft.com/office/drawing/2014/main" id="{5615D98D-08E2-4D34-24CE-1CE04FCA0EF2}"/>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optional participation, not mandatory spotlight moments</a:t>
              </a:r>
            </a:p>
          </p:txBody>
        </p:sp>
      </p:grpSp>
      <p:grpSp>
        <p:nvGrpSpPr>
          <p:cNvPr id="36" name="Groupe 50">
            <a:extLst>
              <a:ext uri="{FF2B5EF4-FFF2-40B4-BE49-F238E27FC236}">
                <a16:creationId xmlns:a16="http://schemas.microsoft.com/office/drawing/2014/main" id="{0F9ACD16-EF22-0EAB-1A9B-EC95A6FEBF14}"/>
              </a:ext>
            </a:extLst>
          </p:cNvPr>
          <p:cNvGrpSpPr/>
          <p:nvPr/>
        </p:nvGrpSpPr>
        <p:grpSpPr>
          <a:xfrm>
            <a:off x="4623600" y="5551836"/>
            <a:ext cx="3292286" cy="1205304"/>
            <a:chOff x="4151346" y="1193789"/>
            <a:chExt cx="3292286" cy="1205304"/>
          </a:xfrm>
        </p:grpSpPr>
        <p:sp>
          <p:nvSpPr>
            <p:cNvPr id="37" name="TextBox 82">
              <a:extLst>
                <a:ext uri="{FF2B5EF4-FFF2-40B4-BE49-F238E27FC236}">
                  <a16:creationId xmlns:a16="http://schemas.microsoft.com/office/drawing/2014/main" id="{848010D9-2ACF-2674-84B6-DD1DC5793340}"/>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ea typeface="+mn-ea"/>
                  <a:cs typeface="+mn-cs"/>
                </a:rPr>
                <a:t>Multiple follow-up formats</a:t>
              </a:r>
            </a:p>
          </p:txBody>
        </p:sp>
        <p:sp>
          <p:nvSpPr>
            <p:cNvPr id="38" name="TextBox 82">
              <a:extLst>
                <a:ext uri="{FF2B5EF4-FFF2-40B4-BE49-F238E27FC236}">
                  <a16:creationId xmlns:a16="http://schemas.microsoft.com/office/drawing/2014/main" id="{D97B003E-F524-BFE6-604C-F94E2F07121B}"/>
                </a:ext>
              </a:extLst>
            </p:cNvPr>
            <p:cNvSpPr txBox="1"/>
            <p:nvPr/>
          </p:nvSpPr>
          <p:spPr>
            <a:xfrm>
              <a:off x="4202946" y="1475763"/>
              <a:ext cx="3240686" cy="923330"/>
            </a:xfrm>
            <a:prstGeom prst="rect">
              <a:avLst/>
            </a:prstGeom>
            <a:noFill/>
          </p:spPr>
          <p:txBody>
            <a:bodyPr wrap="square" lIns="0" rIns="0" rtlCol="0" anchor="ctr">
              <a:spAutoFit/>
            </a:bodyPr>
            <a:lstStyle/>
            <a:p>
              <a:pPr defTabSz="914400">
                <a:defRPr/>
              </a:pPr>
              <a:r>
                <a:rPr lang="en-US" sz="1800" dirty="0"/>
                <a:t>email summary, recorded session, resource links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 </a:t>
              </a:r>
            </a:p>
          </p:txBody>
        </p:sp>
      </p:grpSp>
      <p:sp>
        <p:nvSpPr>
          <p:cNvPr id="41" name="TextBox 82">
            <a:extLst>
              <a:ext uri="{FF2B5EF4-FFF2-40B4-BE49-F238E27FC236}">
                <a16:creationId xmlns:a16="http://schemas.microsoft.com/office/drawing/2014/main" id="{FB022A63-CCED-89A7-30B3-9D92273058FB}"/>
              </a:ext>
            </a:extLst>
          </p:cNvPr>
          <p:cNvSpPr txBox="1"/>
          <p:nvPr/>
        </p:nvSpPr>
        <p:spPr>
          <a:xfrm>
            <a:off x="4368884" y="3295707"/>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ea typeface="+mn-ea"/>
                <a:cs typeface="+mn-cs"/>
              </a:rPr>
              <a:t>Low pressure Engagement</a:t>
            </a:r>
          </a:p>
        </p:txBody>
      </p:sp>
      <p:sp>
        <p:nvSpPr>
          <p:cNvPr id="45" name="TextBox 44">
            <a:extLst>
              <a:ext uri="{FF2B5EF4-FFF2-40B4-BE49-F238E27FC236}">
                <a16:creationId xmlns:a16="http://schemas.microsoft.com/office/drawing/2014/main" id="{B05D2E0E-B6D8-757C-0B4A-8FFBDA58A11F}"/>
              </a:ext>
            </a:extLst>
          </p:cNvPr>
          <p:cNvSpPr txBox="1"/>
          <p:nvPr/>
        </p:nvSpPr>
        <p:spPr>
          <a:xfrm>
            <a:off x="4261406" y="4170995"/>
            <a:ext cx="3378685" cy="1323439"/>
          </a:xfrm>
          <a:prstGeom prst="rect">
            <a:avLst/>
          </a:prstGeom>
          <a:noFill/>
        </p:spPr>
        <p:txBody>
          <a:bodyPr wrap="square">
            <a:spAutoFit/>
          </a:bodyPr>
          <a:lstStyle/>
          <a:p>
            <a:r>
              <a:rPr lang="en-US" sz="1600" i="1" dirty="0"/>
              <a:t>Tip: If you do need to call on someone, remember to repeat the question and offering a few example responses to avoid putting anyone too much “on the spot.”</a:t>
            </a:r>
            <a:endParaRPr lang="en-US" sz="2000" i="1" dirty="0"/>
          </a:p>
        </p:txBody>
      </p:sp>
    </p:spTree>
    <p:extLst>
      <p:ext uri="{BB962C8B-B14F-4D97-AF65-F5344CB8AC3E}">
        <p14:creationId xmlns:p14="http://schemas.microsoft.com/office/powerpoint/2010/main" val="366032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11A9-BDDB-3ECC-A8A9-67F1E9C9764C}"/>
              </a:ext>
            </a:extLst>
          </p:cNvPr>
          <p:cNvSpPr>
            <a:spLocks noGrp="1"/>
          </p:cNvSpPr>
          <p:nvPr>
            <p:ph type="title"/>
          </p:nvPr>
        </p:nvSpPr>
        <p:spPr/>
        <p:txBody>
          <a:bodyPr>
            <a:normAutofit/>
          </a:bodyPr>
          <a:lstStyle/>
          <a:p>
            <a:r>
              <a:rPr lang="en-US" dirty="0"/>
              <a:t>Today’s Agenda</a:t>
            </a:r>
          </a:p>
        </p:txBody>
      </p:sp>
      <p:sp>
        <p:nvSpPr>
          <p:cNvPr id="6" name="Rectangle 5">
            <a:extLst>
              <a:ext uri="{FF2B5EF4-FFF2-40B4-BE49-F238E27FC236}">
                <a16:creationId xmlns:a16="http://schemas.microsoft.com/office/drawing/2014/main" id="{424272D3-3610-DD69-43CA-097A56A8E469}"/>
              </a:ext>
            </a:extLst>
          </p:cNvPr>
          <p:cNvSpPr/>
          <p:nvPr/>
        </p:nvSpPr>
        <p:spPr>
          <a:xfrm>
            <a:off x="2092520" y="1110915"/>
            <a:ext cx="7260027" cy="59155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lvl="0" defTabSz="914400">
              <a:defRPr/>
            </a:pPr>
            <a:endParaRPr kumimoji="0" lang="en-US" sz="1600" b="0" i="0" u="none" strike="noStrike" kern="1200" cap="none" spc="0" normalizeH="0" baseline="0" noProof="0" dirty="0">
              <a:ln>
                <a:noFill/>
              </a:ln>
              <a:solidFill>
                <a:schemeClr val="tx1"/>
              </a:solidFill>
              <a:effectLst/>
              <a:uLnTx/>
              <a:uFillTx/>
              <a:cs typeface="Calibri" panose="020F0502020204030204" pitchFamily="34" charset="0"/>
              <a:sym typeface="Calibri" panose="020F0502020204030204" pitchFamily="34" charset="0"/>
            </a:endParaRPr>
          </a:p>
        </p:txBody>
      </p:sp>
      <p:sp>
        <p:nvSpPr>
          <p:cNvPr id="14" name="TextBox 13">
            <a:extLst>
              <a:ext uri="{FF2B5EF4-FFF2-40B4-BE49-F238E27FC236}">
                <a16:creationId xmlns:a16="http://schemas.microsoft.com/office/drawing/2014/main" id="{67E9592D-E5D2-3A7D-41F8-AED5603E0FBC}"/>
              </a:ext>
            </a:extLst>
          </p:cNvPr>
          <p:cNvSpPr txBox="1"/>
          <p:nvPr/>
        </p:nvSpPr>
        <p:spPr>
          <a:xfrm>
            <a:off x="366183" y="1110915"/>
            <a:ext cx="11338537" cy="4924425"/>
          </a:xfrm>
          <a:prstGeom prst="rect">
            <a:avLst/>
          </a:prstGeom>
          <a:noFill/>
        </p:spPr>
        <p:txBody>
          <a:bodyPr wrap="square">
            <a:spAutoFit/>
          </a:bodyPr>
          <a:lstStyle/>
          <a:p>
            <a:pPr marL="92075" lvl="0" defTabSz="914400">
              <a:defRPr/>
            </a:pPr>
            <a:r>
              <a:rPr lang="en-US" sz="2000" b="1" i="0" dirty="0">
                <a:solidFill>
                  <a:schemeClr val="accent1"/>
                </a:solidFill>
                <a:effectLst/>
                <a:cs typeface="Calibri" panose="020F0502020204030204" pitchFamily="34" charset="0"/>
                <a:sym typeface="Calibri" panose="020F0502020204030204" pitchFamily="34" charset="0"/>
              </a:rPr>
              <a:t>From Information to Strategy </a:t>
            </a:r>
            <a:r>
              <a:rPr lang="en-US" sz="2000" b="1" dirty="0">
                <a:solidFill>
                  <a:schemeClr val="accent1"/>
                </a:solidFill>
                <a:cs typeface="Calibri" panose="020F0502020204030204" pitchFamily="34" charset="0"/>
                <a:sym typeface="Calibri" panose="020F0502020204030204" pitchFamily="34" charset="0"/>
              </a:rPr>
              <a:t>–</a:t>
            </a:r>
            <a:r>
              <a:rPr lang="en-US" sz="2000" b="1" i="0" dirty="0">
                <a:solidFill>
                  <a:schemeClr val="accent1"/>
                </a:solidFill>
                <a:effectLst/>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sym typeface="Calibri" panose="020F0502020204030204" pitchFamily="34" charset="0"/>
              </a:rPr>
              <a:t>20 minutes</a:t>
            </a:r>
            <a:endParaRPr lang="en-US" sz="2000" b="1" dirty="0">
              <a:solidFill>
                <a:schemeClr val="accent1"/>
              </a:solidFill>
              <a:cs typeface="Calibri" panose="020F0502020204030204" pitchFamily="34" charset="0"/>
              <a:sym typeface="Calibri" panose="020F0502020204030204" pitchFamily="34" charset="0"/>
            </a:endParaRPr>
          </a:p>
          <a:p>
            <a:pPr marL="92075" marR="0" lvl="0" algn="l" defTabSz="914400" rtl="0" eaLnBrk="1" fontAlgn="auto" latinLnBrk="0" hangingPunct="1">
              <a:buClrTx/>
              <a:buSzTx/>
              <a:buFontTx/>
              <a:buNone/>
              <a:tabLst/>
              <a:defRPr/>
            </a:pPr>
            <a:r>
              <a:rPr lang="en-US" sz="1400" dirty="0"/>
              <a:t>Building a logical flow that keeps your audience engaged from start to finish.</a:t>
            </a:r>
          </a:p>
          <a:p>
            <a:pPr marL="92075" lvl="0" defTabSz="914400">
              <a:defRPr/>
            </a:pPr>
            <a:endParaRPr lang="en-US" sz="800" dirty="0"/>
          </a:p>
          <a:p>
            <a:pPr marL="92075" defTabSz="914400">
              <a:defRPr/>
            </a:pPr>
            <a:r>
              <a:rPr lang="en-US" sz="2000" b="1" dirty="0">
                <a:solidFill>
                  <a:schemeClr val="accent1"/>
                </a:solidFill>
                <a:cs typeface="Calibri" panose="020F0502020204030204" pitchFamily="34" charset="0"/>
                <a:sym typeface="Calibri" panose="020F0502020204030204" pitchFamily="34" charset="0"/>
              </a:rPr>
              <a:t>The Power of Narrative – </a:t>
            </a:r>
            <a:r>
              <a:rPr lang="en-US" sz="2000" b="1" i="1" dirty="0">
                <a:solidFill>
                  <a:schemeClr val="accent1"/>
                </a:solidFill>
                <a:cs typeface="Calibri" panose="020F0502020204030204" pitchFamily="34" charset="0"/>
              </a:rPr>
              <a:t>10 minutes</a:t>
            </a:r>
          </a:p>
          <a:p>
            <a:pPr marL="92075" defTabSz="914400">
              <a:defRPr/>
            </a:pPr>
            <a:r>
              <a:rPr lang="en-US" sz="1400" dirty="0"/>
              <a:t>Using storytelling frameworks to make your research findings compelling and memorable.</a:t>
            </a:r>
          </a:p>
          <a:p>
            <a:pPr marL="92075" lvl="0" defTabSz="914400">
              <a:defRPr/>
            </a:pPr>
            <a:endParaRPr lang="en-US" sz="800" dirty="0"/>
          </a:p>
          <a:p>
            <a:pPr marL="92075" defTabSz="914400">
              <a:defRPr/>
            </a:pPr>
            <a:r>
              <a:rPr lang="en-US" sz="2000" b="1" dirty="0">
                <a:solidFill>
                  <a:schemeClr val="accent1"/>
                </a:solidFill>
                <a:cs typeface="Calibri" panose="020F0502020204030204" pitchFamily="34" charset="0"/>
                <a:sym typeface="Calibri" panose="020F0502020204030204" pitchFamily="34" charset="0"/>
              </a:rPr>
              <a:t>Flow and Engagement</a:t>
            </a:r>
            <a:r>
              <a:rPr lang="en-US" sz="2000" b="1" dirty="0">
                <a:solidFill>
                  <a:schemeClr val="accent1"/>
                </a:solidFill>
                <a:cs typeface="Calibri" panose="020F0502020204030204" pitchFamily="34" charset="0"/>
              </a:rPr>
              <a:t> </a:t>
            </a:r>
            <a:r>
              <a:rPr lang="en-US" sz="2000" b="1" dirty="0">
                <a:solidFill>
                  <a:schemeClr val="accent1"/>
                </a:solidFill>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rPr>
              <a:t>20 minutes</a:t>
            </a:r>
            <a:endParaRPr lang="en-US" sz="2000" b="1" i="1" dirty="0">
              <a:solidFill>
                <a:schemeClr val="accent1"/>
              </a:solidFill>
              <a:cs typeface="Calibri" panose="020F0502020204030204" pitchFamily="34" charset="0"/>
              <a:sym typeface="Calibri" panose="020F0502020204030204" pitchFamily="34" charset="0"/>
            </a:endParaRPr>
          </a:p>
          <a:p>
            <a:pPr marL="92075" defTabSz="914400">
              <a:defRPr/>
            </a:pPr>
            <a:r>
              <a:rPr lang="en-US" sz="1400" dirty="0"/>
              <a:t>Techniques to connect with your audience and maintain energy throughout your presentation.</a:t>
            </a:r>
          </a:p>
          <a:p>
            <a:pPr marL="92075" lvl="0" defTabSz="914400">
              <a:defRPr/>
            </a:pPr>
            <a:endParaRPr lang="en-US" sz="800" dirty="0"/>
          </a:p>
          <a:p>
            <a:pPr marL="92075" lvl="0" defTabSz="914400">
              <a:defRPr/>
            </a:pPr>
            <a:r>
              <a:rPr lang="en-US" sz="2000" b="1" dirty="0">
                <a:solidFill>
                  <a:schemeClr val="accent1"/>
                </a:solidFill>
                <a:cs typeface="Calibri" panose="020F0502020204030204" pitchFamily="34" charset="0"/>
              </a:rPr>
              <a:t>Break </a:t>
            </a:r>
            <a:r>
              <a:rPr lang="en-US" sz="2000" b="1" dirty="0">
                <a:solidFill>
                  <a:schemeClr val="accent1"/>
                </a:solidFill>
                <a:cs typeface="Calibri" panose="020F0502020204030204" pitchFamily="34" charset="0"/>
                <a:sym typeface="Calibri" panose="020F0502020204030204" pitchFamily="34" charset="0"/>
              </a:rPr>
              <a:t>–</a:t>
            </a:r>
            <a:r>
              <a:rPr lang="en-US" sz="1400" b="1" dirty="0">
                <a:solidFill>
                  <a:schemeClr val="accent1"/>
                </a:solidFill>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rPr>
              <a:t>10 minutes</a:t>
            </a:r>
          </a:p>
          <a:p>
            <a:pPr marL="92075" lvl="0" defTabSz="914400">
              <a:defRPr/>
            </a:pPr>
            <a:endParaRPr lang="en-US" sz="800" dirty="0">
              <a:solidFill>
                <a:schemeClr val="tx1"/>
              </a:solidFill>
              <a:cs typeface="Calibri" panose="020F0502020204030204" pitchFamily="34" charset="0"/>
              <a:sym typeface="Calibri" panose="020F0502020204030204" pitchFamily="34" charset="0"/>
            </a:endParaRPr>
          </a:p>
          <a:p>
            <a:pPr marL="92075" lvl="0" defTabSz="914400">
              <a:defRPr/>
            </a:pPr>
            <a:r>
              <a:rPr lang="en-US" sz="2000" b="1" dirty="0">
                <a:solidFill>
                  <a:schemeClr val="accent1"/>
                </a:solidFill>
                <a:cs typeface="Calibri" panose="020F0502020204030204" pitchFamily="34" charset="0"/>
                <a:sym typeface="Calibri" panose="020F0502020204030204" pitchFamily="34" charset="0"/>
              </a:rPr>
              <a:t>Design Principles That Work – </a:t>
            </a:r>
            <a:r>
              <a:rPr lang="en-US" sz="2000" b="1" i="1" dirty="0">
                <a:solidFill>
                  <a:schemeClr val="accent1"/>
                </a:solidFill>
                <a:cs typeface="Calibri" panose="020F0502020204030204" pitchFamily="34" charset="0"/>
              </a:rPr>
              <a:t>20 minutes</a:t>
            </a:r>
          </a:p>
          <a:p>
            <a:pPr marL="92075" lvl="0" defTabSz="914400">
              <a:defRPr/>
            </a:pPr>
            <a:r>
              <a:rPr lang="en-US" sz="1400" dirty="0"/>
              <a:t>Design principles for creating visually engaging slides that support your message.</a:t>
            </a:r>
          </a:p>
          <a:p>
            <a:pPr marL="92075" lvl="0" defTabSz="914400">
              <a:defRPr/>
            </a:pPr>
            <a:endParaRPr lang="en-US" sz="800" dirty="0">
              <a:solidFill>
                <a:schemeClr val="tx1"/>
              </a:solidFill>
              <a:cs typeface="Calibri" panose="020F0502020204030204" pitchFamily="34" charset="0"/>
              <a:sym typeface="Calibri" panose="020F0502020204030204" pitchFamily="34" charset="0"/>
            </a:endParaRPr>
          </a:p>
          <a:p>
            <a:pPr marL="92075" defTabSz="914400">
              <a:defRPr/>
            </a:pPr>
            <a:r>
              <a:rPr lang="en-US" sz="2000" b="1" dirty="0">
                <a:solidFill>
                  <a:schemeClr val="accent1"/>
                </a:solidFill>
                <a:cs typeface="Calibri" panose="020F0502020204030204" pitchFamily="34" charset="0"/>
                <a:sym typeface="Calibri" panose="020F0502020204030204" pitchFamily="34" charset="0"/>
              </a:rPr>
              <a:t>Designing Information Experiences</a:t>
            </a:r>
            <a:r>
              <a:rPr lang="en-US" sz="2000" b="1" i="1" dirty="0">
                <a:solidFill>
                  <a:schemeClr val="accent1"/>
                </a:solidFill>
                <a:cs typeface="Calibri" panose="020F0502020204030204" pitchFamily="34" charset="0"/>
                <a:sym typeface="Calibri" panose="020F0502020204030204" pitchFamily="34" charset="0"/>
              </a:rPr>
              <a:t> </a:t>
            </a:r>
            <a:r>
              <a:rPr lang="en-US" sz="2000" b="1" dirty="0">
                <a:solidFill>
                  <a:schemeClr val="accent1"/>
                </a:solidFill>
                <a:cs typeface="Calibri" panose="020F0502020204030204" pitchFamily="34" charset="0"/>
                <a:sym typeface="Calibri" panose="020F0502020204030204" pitchFamily="34" charset="0"/>
              </a:rPr>
              <a:t>–</a:t>
            </a:r>
            <a:r>
              <a:rPr lang="en-US" sz="2000" b="1" i="1" dirty="0">
                <a:solidFill>
                  <a:schemeClr val="accent1"/>
                </a:solidFill>
                <a:cs typeface="Calibri" panose="020F0502020204030204" pitchFamily="34" charset="0"/>
                <a:sym typeface="Calibri" panose="020F0502020204030204" pitchFamily="34" charset="0"/>
              </a:rPr>
              <a:t> </a:t>
            </a:r>
            <a:r>
              <a:rPr lang="en-US" sz="2000" b="1" i="1" dirty="0">
                <a:solidFill>
                  <a:schemeClr val="accent1"/>
                </a:solidFill>
                <a:cs typeface="Calibri" panose="020F0502020204030204" pitchFamily="34" charset="0"/>
              </a:rPr>
              <a:t>20 minutes</a:t>
            </a:r>
          </a:p>
          <a:p>
            <a:pPr marL="92075" defTabSz="914400">
              <a:defRPr/>
            </a:pPr>
            <a:r>
              <a:rPr lang="en-US" sz="1400" dirty="0"/>
              <a:t>Using charts, graphs, and visuals to tell compelling stories with your research findings.</a:t>
            </a:r>
          </a:p>
          <a:p>
            <a:pPr marL="92075" lvl="0" defTabSz="914400">
              <a:defRPr/>
            </a:pPr>
            <a:endParaRPr lang="en-US" sz="800" dirty="0">
              <a:solidFill>
                <a:schemeClr val="tx1"/>
              </a:solidFill>
              <a:cs typeface="Calibri" panose="020F0502020204030204" pitchFamily="34" charset="0"/>
              <a:sym typeface="Calibri" panose="020F0502020204030204" pitchFamily="34" charset="0"/>
            </a:endParaRPr>
          </a:p>
          <a:p>
            <a:pPr marL="92075" lvl="0" defTabSz="914400">
              <a:defRPr/>
            </a:pPr>
            <a:r>
              <a:rPr lang="en-US" sz="2000" b="1" dirty="0">
                <a:solidFill>
                  <a:schemeClr val="accent1"/>
                </a:solidFill>
                <a:cs typeface="Calibri" panose="020F0502020204030204" pitchFamily="34" charset="0"/>
                <a:sym typeface="Calibri" panose="020F0502020204030204" pitchFamily="34" charset="0"/>
              </a:rPr>
              <a:t>When Things Go Wrong – </a:t>
            </a:r>
            <a:r>
              <a:rPr lang="en-US" sz="2000" b="1" i="1" dirty="0">
                <a:solidFill>
                  <a:schemeClr val="accent1"/>
                </a:solidFill>
                <a:cs typeface="Calibri" panose="020F0502020204030204" pitchFamily="34" charset="0"/>
                <a:sym typeface="Calibri" panose="020F0502020204030204" pitchFamily="34" charset="0"/>
              </a:rPr>
              <a:t>10 minutes</a:t>
            </a:r>
          </a:p>
          <a:p>
            <a:pPr marL="92075" lvl="0" defTabSz="914400">
              <a:defRPr/>
            </a:pPr>
            <a:r>
              <a:rPr lang="en-US" sz="1400" dirty="0"/>
              <a:t>Preparing for and recovering from technical failures during presentations.</a:t>
            </a:r>
          </a:p>
          <a:p>
            <a:pPr marL="92075" lvl="0" defTabSz="914400">
              <a:defRPr/>
            </a:pPr>
            <a:endParaRPr lang="en-US" sz="800" dirty="0"/>
          </a:p>
          <a:p>
            <a:pPr marL="92075" defTabSz="914400">
              <a:defRPr/>
            </a:pPr>
            <a:r>
              <a:rPr lang="en-US" sz="2000" b="1" dirty="0">
                <a:solidFill>
                  <a:schemeClr val="accent1"/>
                </a:solidFill>
                <a:cs typeface="Calibri" panose="020F0502020204030204" pitchFamily="34" charset="0"/>
                <a:sym typeface="Calibri" panose="020F0502020204030204" pitchFamily="34" charset="0"/>
              </a:rPr>
              <a:t>Start Small, Build Momentum – </a:t>
            </a:r>
            <a:r>
              <a:rPr lang="en-US" sz="2000" b="1" i="1" dirty="0">
                <a:solidFill>
                  <a:schemeClr val="accent1"/>
                </a:solidFill>
                <a:cs typeface="Calibri" panose="020F0502020204030204" pitchFamily="34" charset="0"/>
                <a:sym typeface="Calibri" panose="020F0502020204030204" pitchFamily="34" charset="0"/>
              </a:rPr>
              <a:t>5 minutes</a:t>
            </a:r>
          </a:p>
          <a:p>
            <a:pPr marL="92075" defTabSz="914400">
              <a:defRPr/>
            </a:pPr>
            <a:r>
              <a:rPr lang="en-US" sz="1400" dirty="0"/>
              <a:t>Action items and resources to continue improving your presentation skills.</a:t>
            </a:r>
            <a:endParaRPr lang="en-US" sz="1400" dirty="0">
              <a:sym typeface="Calibri" panose="020F0502020204030204" pitchFamily="34" charset="0"/>
            </a:endParaRPr>
          </a:p>
        </p:txBody>
      </p:sp>
    </p:spTree>
    <p:extLst>
      <p:ext uri="{BB962C8B-B14F-4D97-AF65-F5344CB8AC3E}">
        <p14:creationId xmlns:p14="http://schemas.microsoft.com/office/powerpoint/2010/main" val="195960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9FD43446-0D4E-3A29-5B51-FFE92AE8B62A}"/>
              </a:ext>
            </a:extLst>
          </p:cNvPr>
          <p:cNvSpPr/>
          <p:nvPr/>
        </p:nvSpPr>
        <p:spPr>
          <a:xfrm>
            <a:off x="7672529" y="1382146"/>
            <a:ext cx="4251800" cy="3403401"/>
          </a:xfrm>
          <a:prstGeom prst="roundRect">
            <a:avLst>
              <a:gd name="adj" fmla="val 650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7906C0B-55CE-C54F-062E-49A53773C972}"/>
              </a:ext>
            </a:extLst>
          </p:cNvPr>
          <p:cNvSpPr>
            <a:spLocks noGrp="1"/>
          </p:cNvSpPr>
          <p:nvPr>
            <p:ph type="title"/>
          </p:nvPr>
        </p:nvSpPr>
        <p:spPr/>
        <p:txBody>
          <a:bodyPr/>
          <a:lstStyle/>
          <a:p>
            <a:r>
              <a:rPr lang="en-US" dirty="0"/>
              <a:t>Many ways to support audience needs</a:t>
            </a:r>
          </a:p>
        </p:txBody>
      </p:sp>
      <p:sp>
        <p:nvSpPr>
          <p:cNvPr id="5" name="Slide Number Placeholder 4">
            <a:extLst>
              <a:ext uri="{FF2B5EF4-FFF2-40B4-BE49-F238E27FC236}">
                <a16:creationId xmlns:a16="http://schemas.microsoft.com/office/drawing/2014/main" id="{E5C3FF0C-2331-2D8A-DB55-4C1CB833B236}"/>
              </a:ext>
            </a:extLst>
          </p:cNvPr>
          <p:cNvSpPr>
            <a:spLocks noGrp="1"/>
          </p:cNvSpPr>
          <p:nvPr>
            <p:ph type="sldNum" sz="quarter" idx="12"/>
          </p:nvPr>
        </p:nvSpPr>
        <p:spPr/>
        <p:txBody>
          <a:bodyPr/>
          <a:lstStyle/>
          <a:p>
            <a:fld id="{0D558541-60C9-42A2-8392-FF12533A6B7A}" type="slidenum">
              <a:rPr lang="en-US" smtClean="0"/>
              <a:pPr/>
              <a:t>20</a:t>
            </a:fld>
            <a:endParaRPr lang="en-US"/>
          </a:p>
        </p:txBody>
      </p:sp>
      <p:grpSp>
        <p:nvGrpSpPr>
          <p:cNvPr id="6" name="Groupe 26">
            <a:extLst>
              <a:ext uri="{FF2B5EF4-FFF2-40B4-BE49-F238E27FC236}">
                <a16:creationId xmlns:a16="http://schemas.microsoft.com/office/drawing/2014/main" id="{3A5CF0FC-9DFB-CF2D-DFCF-0E45F17FC900}"/>
              </a:ext>
            </a:extLst>
          </p:cNvPr>
          <p:cNvGrpSpPr/>
          <p:nvPr/>
        </p:nvGrpSpPr>
        <p:grpSpPr>
          <a:xfrm>
            <a:off x="0" y="1354199"/>
            <a:ext cx="1708408" cy="4941276"/>
            <a:chOff x="0" y="1711251"/>
            <a:chExt cx="1461512" cy="4227172"/>
          </a:xfrm>
        </p:grpSpPr>
        <p:sp>
          <p:nvSpPr>
            <p:cNvPr id="7" name="Forme libre : forme 3">
              <a:extLst>
                <a:ext uri="{FF2B5EF4-FFF2-40B4-BE49-F238E27FC236}">
                  <a16:creationId xmlns:a16="http://schemas.microsoft.com/office/drawing/2014/main" id="{04EF7086-2B05-A747-1C5B-06D316BB749F}"/>
                </a:ext>
              </a:extLst>
            </p:cNvPr>
            <p:cNvSpPr/>
            <p:nvPr/>
          </p:nvSpPr>
          <p:spPr>
            <a:xfrm flipV="1">
              <a:off x="0" y="1711251"/>
              <a:ext cx="1461512" cy="4227172"/>
            </a:xfrm>
            <a:custGeom>
              <a:avLst/>
              <a:gdLst>
                <a:gd name="connsiteX0" fmla="*/ 1461014 w 1461512"/>
                <a:gd name="connsiteY0" fmla="*/ 2735317 h 4227172"/>
                <a:gd name="connsiteX1" fmla="*/ 1001529 w 1461512"/>
                <a:gd name="connsiteY1" fmla="*/ 1655933 h 4227172"/>
                <a:gd name="connsiteX2" fmla="*/ 1000641 w 1461512"/>
                <a:gd name="connsiteY2" fmla="*/ 1655057 h 4227172"/>
                <a:gd name="connsiteX3" fmla="*/ 740292 w 1461512"/>
                <a:gd name="connsiteY3" fmla="*/ 1232783 h 4227172"/>
                <a:gd name="connsiteX4" fmla="*/ 740292 w 1461512"/>
                <a:gd name="connsiteY4" fmla="*/ 476995 h 4227172"/>
                <a:gd name="connsiteX5" fmla="*/ 522487 w 1461512"/>
                <a:gd name="connsiteY5" fmla="*/ 259331 h 4227172"/>
                <a:gd name="connsiteX6" fmla="*/ 500520 w 1461512"/>
                <a:gd name="connsiteY6" fmla="*/ 259331 h 4227172"/>
                <a:gd name="connsiteX7" fmla="*/ 429906 w 1461512"/>
                <a:gd name="connsiteY7" fmla="*/ 165223 h 4227172"/>
                <a:gd name="connsiteX8" fmla="*/ 97549 w 1461512"/>
                <a:gd name="connsiteY8" fmla="*/ -2163 h 4227172"/>
                <a:gd name="connsiteX9" fmla="*/ -499 w 1461512"/>
                <a:gd name="connsiteY9" fmla="*/ -2163 h 4227172"/>
                <a:gd name="connsiteX10" fmla="*/ -499 w 1461512"/>
                <a:gd name="connsiteY10" fmla="*/ 4225010 h 4227172"/>
                <a:gd name="connsiteX11" fmla="*/ 78752 w 1461512"/>
                <a:gd name="connsiteY11" fmla="*/ 4221086 h 4227172"/>
                <a:gd name="connsiteX12" fmla="*/ 123703 w 1461512"/>
                <a:gd name="connsiteY12" fmla="*/ 4218419 h 4227172"/>
                <a:gd name="connsiteX13" fmla="*/ 139831 w 1461512"/>
                <a:gd name="connsiteY13" fmla="*/ 4217530 h 4227172"/>
                <a:gd name="connsiteX14" fmla="*/ 1451997 w 1461512"/>
                <a:gd name="connsiteY14" fmla="*/ 2898765 h 4227172"/>
                <a:gd name="connsiteX15" fmla="*/ 1461014 w 1461512"/>
                <a:gd name="connsiteY15" fmla="*/ 2735317 h 422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1512" h="4227172">
                  <a:moveTo>
                    <a:pt x="1461014" y="2735317"/>
                  </a:moveTo>
                  <a:cubicBezTo>
                    <a:pt x="1461014" y="2328918"/>
                    <a:pt x="1297819" y="1945632"/>
                    <a:pt x="1001529" y="1655933"/>
                  </a:cubicBezTo>
                  <a:lnTo>
                    <a:pt x="1000641" y="1655057"/>
                  </a:lnTo>
                  <a:cubicBezTo>
                    <a:pt x="861319" y="1521326"/>
                    <a:pt x="769372" y="1371835"/>
                    <a:pt x="740292" y="1232783"/>
                  </a:cubicBezTo>
                  <a:lnTo>
                    <a:pt x="740292" y="476995"/>
                  </a:lnTo>
                  <a:cubicBezTo>
                    <a:pt x="740292" y="352929"/>
                    <a:pt x="646694" y="259331"/>
                    <a:pt x="522487" y="259331"/>
                  </a:cubicBezTo>
                  <a:lnTo>
                    <a:pt x="500520" y="259331"/>
                  </a:lnTo>
                  <a:lnTo>
                    <a:pt x="429906" y="165223"/>
                  </a:lnTo>
                  <a:cubicBezTo>
                    <a:pt x="355478" y="60325"/>
                    <a:pt x="231528" y="-2163"/>
                    <a:pt x="97549" y="-2163"/>
                  </a:cubicBezTo>
                  <a:lnTo>
                    <a:pt x="-499" y="-2163"/>
                  </a:lnTo>
                  <a:lnTo>
                    <a:pt x="-499" y="4225010"/>
                  </a:lnTo>
                  <a:cubicBezTo>
                    <a:pt x="29470" y="4225010"/>
                    <a:pt x="55634" y="4222864"/>
                    <a:pt x="78752" y="4221086"/>
                  </a:cubicBezTo>
                  <a:cubicBezTo>
                    <a:pt x="96021" y="4219689"/>
                    <a:pt x="111003" y="4218419"/>
                    <a:pt x="123703" y="4218419"/>
                  </a:cubicBezTo>
                  <a:cubicBezTo>
                    <a:pt x="129046" y="4218419"/>
                    <a:pt x="134503" y="4218165"/>
                    <a:pt x="139831" y="4217530"/>
                  </a:cubicBezTo>
                  <a:cubicBezTo>
                    <a:pt x="827287" y="4144505"/>
                    <a:pt x="1379099" y="3589897"/>
                    <a:pt x="1451997" y="2898765"/>
                  </a:cubicBezTo>
                  <a:cubicBezTo>
                    <a:pt x="1457966" y="2844282"/>
                    <a:pt x="1461014" y="2789037"/>
                    <a:pt x="1461014" y="2735317"/>
                  </a:cubicBezTo>
                </a:path>
              </a:pathLst>
            </a:custGeom>
            <a:solidFill>
              <a:schemeClr val="bg1">
                <a:lumMod val="85000"/>
              </a:schemeClr>
            </a:solidFill>
            <a:ln w="1270" cap="flat">
              <a:noFill/>
              <a:prstDash val="solid"/>
              <a:miter/>
            </a:ln>
          </p:spPr>
          <p:txBody>
            <a:bodyPr rtlCol="0" anchor="ctr"/>
            <a:lstStyle/>
            <a:p>
              <a:endParaRPr lang="en-US" dirty="0"/>
            </a:p>
          </p:txBody>
        </p:sp>
        <p:sp>
          <p:nvSpPr>
            <p:cNvPr id="8" name="Forme libre : forme 4">
              <a:extLst>
                <a:ext uri="{FF2B5EF4-FFF2-40B4-BE49-F238E27FC236}">
                  <a16:creationId xmlns:a16="http://schemas.microsoft.com/office/drawing/2014/main" id="{BEB7E5F1-A9A1-3B76-FDA4-5B8D98439031}"/>
                </a:ext>
              </a:extLst>
            </p:cNvPr>
            <p:cNvSpPr/>
            <p:nvPr/>
          </p:nvSpPr>
          <p:spPr>
            <a:xfrm flipV="1">
              <a:off x="0" y="1863650"/>
              <a:ext cx="1309112" cy="2876415"/>
            </a:xfrm>
            <a:custGeom>
              <a:avLst/>
              <a:gdLst>
                <a:gd name="connsiteX0" fmla="*/ 1300538 w 1309112"/>
                <a:gd name="connsiteY0" fmla="*/ 1683939 h 2876415"/>
                <a:gd name="connsiteX1" fmla="*/ 123755 w 1309112"/>
                <a:gd name="connsiteY1" fmla="*/ 2867195 h 2876415"/>
                <a:gd name="connsiteX2" fmla="*/ -447 w 1309112"/>
                <a:gd name="connsiteY2" fmla="*/ 2873786 h 2876415"/>
                <a:gd name="connsiteX3" fmla="*/ -447 w 1309112"/>
                <a:gd name="connsiteY3" fmla="*/ 2742989 h 2876415"/>
                <a:gd name="connsiteX4" fmla="*/ 104075 w 1309112"/>
                <a:gd name="connsiteY4" fmla="*/ 2736512 h 2876415"/>
                <a:gd name="connsiteX5" fmla="*/ 823271 w 1309112"/>
                <a:gd name="connsiteY5" fmla="*/ 2387517 h 2876415"/>
                <a:gd name="connsiteX6" fmla="*/ 1169731 w 1309112"/>
                <a:gd name="connsiteY6" fmla="*/ 1670985 h 2876415"/>
                <a:gd name="connsiteX7" fmla="*/ 803591 w 1309112"/>
                <a:gd name="connsiteY7" fmla="*/ 664258 h 2876415"/>
                <a:gd name="connsiteX8" fmla="*/ 470217 w 1309112"/>
                <a:gd name="connsiteY8" fmla="*/ 128053 h 2876415"/>
                <a:gd name="connsiteX9" fmla="*/ -447 w 1309112"/>
                <a:gd name="connsiteY9" fmla="*/ 128053 h 2876415"/>
                <a:gd name="connsiteX10" fmla="*/ -447 w 1309112"/>
                <a:gd name="connsiteY10" fmla="*/ -2630 h 2876415"/>
                <a:gd name="connsiteX11" fmla="*/ 522539 w 1309112"/>
                <a:gd name="connsiteY11" fmla="*/ -2630 h 2876415"/>
                <a:gd name="connsiteX12" fmla="*/ 587944 w 1309112"/>
                <a:gd name="connsiteY12" fmla="*/ 49694 h 2876415"/>
                <a:gd name="connsiteX13" fmla="*/ 895154 w 1309112"/>
                <a:gd name="connsiteY13" fmla="*/ 566087 h 2876415"/>
                <a:gd name="connsiteX14" fmla="*/ 1308666 w 1309112"/>
                <a:gd name="connsiteY14" fmla="*/ 1536492 h 2876415"/>
                <a:gd name="connsiteX15" fmla="*/ 1300538 w 1309112"/>
                <a:gd name="connsiteY15" fmla="*/ 1683939 h 28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9112" h="2876415">
                  <a:moveTo>
                    <a:pt x="1300538" y="1683939"/>
                  </a:moveTo>
                  <a:cubicBezTo>
                    <a:pt x="1235002" y="2304967"/>
                    <a:pt x="738309" y="2801917"/>
                    <a:pt x="123755" y="2867195"/>
                  </a:cubicBezTo>
                  <a:cubicBezTo>
                    <a:pt x="84648" y="2867195"/>
                    <a:pt x="45397" y="2873786"/>
                    <a:pt x="-447" y="2873786"/>
                  </a:cubicBezTo>
                  <a:lnTo>
                    <a:pt x="-447" y="2742989"/>
                  </a:lnTo>
                  <a:cubicBezTo>
                    <a:pt x="38794" y="2742989"/>
                    <a:pt x="71561" y="2736512"/>
                    <a:pt x="104075" y="2736512"/>
                  </a:cubicBezTo>
                  <a:cubicBezTo>
                    <a:pt x="381947" y="2703873"/>
                    <a:pt x="633787" y="2576366"/>
                    <a:pt x="823271" y="2387517"/>
                  </a:cubicBezTo>
                  <a:cubicBezTo>
                    <a:pt x="1012881" y="2198796"/>
                    <a:pt x="1140263" y="1948733"/>
                    <a:pt x="1169731" y="1670985"/>
                  </a:cubicBezTo>
                  <a:cubicBezTo>
                    <a:pt x="1208973" y="1291764"/>
                    <a:pt x="1078286" y="925751"/>
                    <a:pt x="803591" y="664258"/>
                  </a:cubicBezTo>
                  <a:cubicBezTo>
                    <a:pt x="640272" y="500810"/>
                    <a:pt x="522539" y="317676"/>
                    <a:pt x="470217" y="128053"/>
                  </a:cubicBezTo>
                  <a:lnTo>
                    <a:pt x="-447" y="128053"/>
                  </a:lnTo>
                  <a:lnTo>
                    <a:pt x="-447" y="-2630"/>
                  </a:lnTo>
                  <a:lnTo>
                    <a:pt x="522539" y="-2630"/>
                  </a:lnTo>
                  <a:cubicBezTo>
                    <a:pt x="555177" y="-2630"/>
                    <a:pt x="581341" y="16928"/>
                    <a:pt x="587944" y="49694"/>
                  </a:cubicBezTo>
                  <a:cubicBezTo>
                    <a:pt x="620582" y="226236"/>
                    <a:pt x="731707" y="409103"/>
                    <a:pt x="895154" y="566087"/>
                  </a:cubicBezTo>
                  <a:cubicBezTo>
                    <a:pt x="1160330" y="825408"/>
                    <a:pt x="1308666" y="1171368"/>
                    <a:pt x="1308666" y="1536492"/>
                  </a:cubicBezTo>
                  <a:cubicBezTo>
                    <a:pt x="1308666" y="1585387"/>
                    <a:pt x="1305872" y="1634663"/>
                    <a:pt x="1300538" y="1683939"/>
                  </a:cubicBezTo>
                </a:path>
              </a:pathLst>
            </a:custGeom>
            <a:solidFill>
              <a:schemeClr val="bg1">
                <a:lumMod val="50000"/>
              </a:schemeClr>
            </a:solidFill>
            <a:ln w="1270" cap="flat">
              <a:noFill/>
              <a:prstDash val="solid"/>
              <a:miter/>
            </a:ln>
          </p:spPr>
          <p:txBody>
            <a:bodyPr rtlCol="0" anchor="ctr"/>
            <a:lstStyle/>
            <a:p>
              <a:endParaRPr lang="en-US" dirty="0"/>
            </a:p>
          </p:txBody>
        </p:sp>
        <p:sp>
          <p:nvSpPr>
            <p:cNvPr id="9" name="Forme libre : forme 5">
              <a:extLst>
                <a:ext uri="{FF2B5EF4-FFF2-40B4-BE49-F238E27FC236}">
                  <a16:creationId xmlns:a16="http://schemas.microsoft.com/office/drawing/2014/main" id="{E847136F-C7E1-7677-97D1-65D592A39A9E}"/>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rgbClr val="F2B247"/>
            </a:solidFill>
            <a:ln w="1270" cap="flat">
              <a:noFill/>
              <a:prstDash val="solid"/>
              <a:miter/>
            </a:ln>
          </p:spPr>
          <p:txBody>
            <a:bodyPr rtlCol="0" anchor="ctr"/>
            <a:lstStyle/>
            <a:p>
              <a:endParaRPr lang="en-US" dirty="0"/>
            </a:p>
          </p:txBody>
        </p:sp>
        <p:sp>
          <p:nvSpPr>
            <p:cNvPr id="10" name="Forme libre : forme 6">
              <a:extLst>
                <a:ext uri="{FF2B5EF4-FFF2-40B4-BE49-F238E27FC236}">
                  <a16:creationId xmlns:a16="http://schemas.microsoft.com/office/drawing/2014/main" id="{1FD80685-C625-3F06-D094-5146EC59D44A}"/>
                </a:ext>
              </a:extLst>
            </p:cNvPr>
            <p:cNvSpPr/>
            <p:nvPr/>
          </p:nvSpPr>
          <p:spPr>
            <a:xfrm flipV="1">
              <a:off x="0" y="1994447"/>
              <a:ext cx="1177014" cy="2614936"/>
            </a:xfrm>
            <a:custGeom>
              <a:avLst/>
              <a:gdLst>
                <a:gd name="connsiteX0" fmla="*/ 803636 w 1177014"/>
                <a:gd name="connsiteY0" fmla="*/ 533576 h 2614936"/>
                <a:gd name="connsiteX1" fmla="*/ 470262 w 1177014"/>
                <a:gd name="connsiteY1" fmla="*/ -2630 h 2614936"/>
                <a:gd name="connsiteX2" fmla="*/ -402 w 1177014"/>
                <a:gd name="connsiteY2" fmla="*/ -2630 h 2614936"/>
                <a:gd name="connsiteX3" fmla="*/ -402 w 1177014"/>
                <a:gd name="connsiteY3" fmla="*/ 2612307 h 2614936"/>
                <a:gd name="connsiteX4" fmla="*/ 104120 w 1177014"/>
                <a:gd name="connsiteY4" fmla="*/ 2605829 h 2614936"/>
                <a:gd name="connsiteX5" fmla="*/ 823316 w 1177014"/>
                <a:gd name="connsiteY5" fmla="*/ 2256834 h 2614936"/>
                <a:gd name="connsiteX6" fmla="*/ 1169776 w 1177014"/>
                <a:gd name="connsiteY6" fmla="*/ 1540302 h 2614936"/>
                <a:gd name="connsiteX7" fmla="*/ 803636 w 1177014"/>
                <a:gd name="connsiteY7" fmla="*/ 533576 h 261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14" h="2614936">
                  <a:moveTo>
                    <a:pt x="803636" y="533576"/>
                  </a:moveTo>
                  <a:cubicBezTo>
                    <a:pt x="640317" y="370127"/>
                    <a:pt x="522584" y="186993"/>
                    <a:pt x="470262" y="-2630"/>
                  </a:cubicBezTo>
                  <a:lnTo>
                    <a:pt x="-402" y="-2630"/>
                  </a:lnTo>
                  <a:lnTo>
                    <a:pt x="-402" y="2612307"/>
                  </a:lnTo>
                  <a:cubicBezTo>
                    <a:pt x="38839" y="2612307"/>
                    <a:pt x="71606" y="2605829"/>
                    <a:pt x="104120" y="2605829"/>
                  </a:cubicBezTo>
                  <a:cubicBezTo>
                    <a:pt x="381992" y="2573191"/>
                    <a:pt x="633832" y="2445683"/>
                    <a:pt x="823316" y="2256834"/>
                  </a:cubicBezTo>
                  <a:cubicBezTo>
                    <a:pt x="1012926" y="2068113"/>
                    <a:pt x="1140308" y="1818050"/>
                    <a:pt x="1169776" y="1540302"/>
                  </a:cubicBezTo>
                  <a:cubicBezTo>
                    <a:pt x="1209018" y="1161081"/>
                    <a:pt x="1078331" y="795068"/>
                    <a:pt x="803636" y="533576"/>
                  </a:cubicBezTo>
                </a:path>
              </a:pathLst>
            </a:custGeom>
            <a:solidFill>
              <a:schemeClr val="bg1">
                <a:lumMod val="95000"/>
              </a:schemeClr>
            </a:solidFill>
            <a:ln w="1270" cap="flat">
              <a:noFill/>
              <a:prstDash val="solid"/>
              <a:miter/>
            </a:ln>
          </p:spPr>
          <p:txBody>
            <a:bodyPr rtlCol="0" anchor="ctr"/>
            <a:lstStyle/>
            <a:p>
              <a:endParaRPr lang="en-US" dirty="0"/>
            </a:p>
          </p:txBody>
        </p:sp>
        <p:sp>
          <p:nvSpPr>
            <p:cNvPr id="11" name="Forme libre : forme 7">
              <a:extLst>
                <a:ext uri="{FF2B5EF4-FFF2-40B4-BE49-F238E27FC236}">
                  <a16:creationId xmlns:a16="http://schemas.microsoft.com/office/drawing/2014/main" id="{C266C2D7-8FA4-57B6-72D3-CA2D92A54FB0}"/>
                </a:ext>
              </a:extLst>
            </p:cNvPr>
            <p:cNvSpPr/>
            <p:nvPr/>
          </p:nvSpPr>
          <p:spPr>
            <a:xfrm flipV="1">
              <a:off x="0" y="3079151"/>
              <a:ext cx="838756" cy="1567556"/>
            </a:xfrm>
            <a:custGeom>
              <a:avLst/>
              <a:gdLst>
                <a:gd name="connsiteX0" fmla="*/ 611093 w 838756"/>
                <a:gd name="connsiteY0" fmla="*/ 1346087 h 1567556"/>
                <a:gd name="connsiteX1" fmla="*/ 599282 w 838756"/>
                <a:gd name="connsiteY1" fmla="*/ 1340512 h 1567556"/>
                <a:gd name="connsiteX2" fmla="*/ 647789 w 838756"/>
                <a:gd name="connsiteY2" fmla="*/ 1417727 h 1567556"/>
                <a:gd name="connsiteX3" fmla="*/ 739363 w 838756"/>
                <a:gd name="connsiteY3" fmla="*/ 1468400 h 1567556"/>
                <a:gd name="connsiteX4" fmla="*/ 611093 w 838756"/>
                <a:gd name="connsiteY4" fmla="*/ 1346087 h 1567556"/>
                <a:gd name="connsiteX5" fmla="*/ 818862 w 838756"/>
                <a:gd name="connsiteY5" fmla="*/ 1532535 h 1567556"/>
                <a:gd name="connsiteX6" fmla="*/ 750664 w 838756"/>
                <a:gd name="connsiteY6" fmla="*/ 1565428 h 1567556"/>
                <a:gd name="connsiteX7" fmla="*/ 749389 w 838756"/>
                <a:gd name="connsiteY7" fmla="*/ 1565428 h 1567556"/>
                <a:gd name="connsiteX8" fmla="*/ 576545 w 838756"/>
                <a:gd name="connsiteY8" fmla="*/ 1482497 h 1567556"/>
                <a:gd name="connsiteX9" fmla="*/ 480790 w 838756"/>
                <a:gd name="connsiteY9" fmla="*/ 1300761 h 1567556"/>
                <a:gd name="connsiteX10" fmla="*/ 102202 w 838756"/>
                <a:gd name="connsiteY10" fmla="*/ 1270154 h 1567556"/>
                <a:gd name="connsiteX11" fmla="*/ -286 w 838756"/>
                <a:gd name="connsiteY11" fmla="*/ 1270408 h 1567556"/>
                <a:gd name="connsiteX12" fmla="*/ -286 w 838756"/>
                <a:gd name="connsiteY12" fmla="*/ 1173888 h 1567556"/>
                <a:gd name="connsiteX13" fmla="*/ 102455 w 838756"/>
                <a:gd name="connsiteY13" fmla="*/ 1173761 h 1567556"/>
                <a:gd name="connsiteX14" fmla="*/ 447011 w 838756"/>
                <a:gd name="connsiteY14" fmla="*/ 1195592 h 1567556"/>
                <a:gd name="connsiteX15" fmla="*/ 286351 w 838756"/>
                <a:gd name="connsiteY15" fmla="*/ 35196 h 1567556"/>
                <a:gd name="connsiteX16" fmla="*/ 287244 w 838756"/>
                <a:gd name="connsiteY16" fmla="*/ -2129 h 1567556"/>
                <a:gd name="connsiteX17" fmla="*/ 383511 w 838756"/>
                <a:gd name="connsiteY17" fmla="*/ 779 h 1567556"/>
                <a:gd name="connsiteX18" fmla="*/ 382747 w 838756"/>
                <a:gd name="connsiteY18" fmla="*/ 35196 h 1567556"/>
                <a:gd name="connsiteX19" fmla="*/ 556102 w 838756"/>
                <a:gd name="connsiteY19" fmla="*/ 1221754 h 1567556"/>
                <a:gd name="connsiteX20" fmla="*/ 652622 w 838756"/>
                <a:gd name="connsiteY20" fmla="*/ 1259092 h 1567556"/>
                <a:gd name="connsiteX21" fmla="*/ 836131 w 838756"/>
                <a:gd name="connsiteY21" fmla="*/ 1456958 h 1567556"/>
                <a:gd name="connsiteX22" fmla="*/ 818862 w 838756"/>
                <a:gd name="connsiteY22" fmla="*/ 1532535 h 156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756" h="1567556">
                  <a:moveTo>
                    <a:pt x="611093" y="1346087"/>
                  </a:moveTo>
                  <a:cubicBezTo>
                    <a:pt x="607155" y="1344195"/>
                    <a:pt x="603215" y="1342404"/>
                    <a:pt x="599282" y="1340512"/>
                  </a:cubicBezTo>
                  <a:cubicBezTo>
                    <a:pt x="612235" y="1369087"/>
                    <a:pt x="627857" y="1395757"/>
                    <a:pt x="647789" y="1417727"/>
                  </a:cubicBezTo>
                  <a:cubicBezTo>
                    <a:pt x="673189" y="1445667"/>
                    <a:pt x="707360" y="1464336"/>
                    <a:pt x="739363" y="1468400"/>
                  </a:cubicBezTo>
                  <a:cubicBezTo>
                    <a:pt x="721067" y="1414807"/>
                    <a:pt x="662270" y="1370483"/>
                    <a:pt x="611093" y="1346087"/>
                  </a:cubicBezTo>
                  <a:close/>
                  <a:moveTo>
                    <a:pt x="818862" y="1532535"/>
                  </a:moveTo>
                  <a:cubicBezTo>
                    <a:pt x="801970" y="1553490"/>
                    <a:pt x="777210" y="1565428"/>
                    <a:pt x="750664" y="1565428"/>
                  </a:cubicBezTo>
                  <a:lnTo>
                    <a:pt x="749389" y="1565428"/>
                  </a:lnTo>
                  <a:cubicBezTo>
                    <a:pt x="687670" y="1564653"/>
                    <a:pt x="623030" y="1533551"/>
                    <a:pt x="576545" y="1482497"/>
                  </a:cubicBezTo>
                  <a:cubicBezTo>
                    <a:pt x="528543" y="1429665"/>
                    <a:pt x="502380" y="1364387"/>
                    <a:pt x="480790" y="1300761"/>
                  </a:cubicBezTo>
                  <a:cubicBezTo>
                    <a:pt x="356330" y="1270789"/>
                    <a:pt x="223358" y="1270408"/>
                    <a:pt x="102202" y="1270154"/>
                  </a:cubicBezTo>
                  <a:cubicBezTo>
                    <a:pt x="69311" y="1270027"/>
                    <a:pt x="35016" y="1269887"/>
                    <a:pt x="-286" y="1270408"/>
                  </a:cubicBezTo>
                  <a:lnTo>
                    <a:pt x="-286" y="1173888"/>
                  </a:lnTo>
                  <a:cubicBezTo>
                    <a:pt x="35016" y="1173507"/>
                    <a:pt x="69440" y="1173634"/>
                    <a:pt x="102455" y="1173761"/>
                  </a:cubicBezTo>
                  <a:cubicBezTo>
                    <a:pt x="207106" y="1174129"/>
                    <a:pt x="327755" y="1174383"/>
                    <a:pt x="447011" y="1195592"/>
                  </a:cubicBezTo>
                  <a:cubicBezTo>
                    <a:pt x="332323" y="819178"/>
                    <a:pt x="278225" y="429403"/>
                    <a:pt x="286351" y="35196"/>
                  </a:cubicBezTo>
                  <a:cubicBezTo>
                    <a:pt x="286604" y="22763"/>
                    <a:pt x="286858" y="10304"/>
                    <a:pt x="287244" y="-2129"/>
                  </a:cubicBezTo>
                  <a:lnTo>
                    <a:pt x="383511" y="779"/>
                  </a:lnTo>
                  <a:cubicBezTo>
                    <a:pt x="383123" y="12222"/>
                    <a:pt x="382871" y="23779"/>
                    <a:pt x="382747" y="35196"/>
                  </a:cubicBezTo>
                  <a:cubicBezTo>
                    <a:pt x="374238" y="438814"/>
                    <a:pt x="432530" y="837580"/>
                    <a:pt x="556102" y="1221754"/>
                  </a:cubicBezTo>
                  <a:cubicBezTo>
                    <a:pt x="588992" y="1231927"/>
                    <a:pt x="621248" y="1244233"/>
                    <a:pt x="652622" y="1259092"/>
                  </a:cubicBezTo>
                  <a:cubicBezTo>
                    <a:pt x="698977" y="1281317"/>
                    <a:pt x="809967" y="1344957"/>
                    <a:pt x="836131" y="1456958"/>
                  </a:cubicBezTo>
                  <a:cubicBezTo>
                    <a:pt x="842357" y="1483513"/>
                    <a:pt x="836007" y="1511072"/>
                    <a:pt x="818862" y="1532535"/>
                  </a:cubicBezTo>
                </a:path>
              </a:pathLst>
            </a:custGeom>
            <a:solidFill>
              <a:schemeClr val="tx1">
                <a:lumMod val="65000"/>
                <a:lumOff val="35000"/>
              </a:schemeClr>
            </a:solidFill>
            <a:ln w="1270" cap="flat">
              <a:noFill/>
              <a:prstDash val="solid"/>
              <a:miter/>
            </a:ln>
          </p:spPr>
          <p:txBody>
            <a:bodyPr rtlCol="0" anchor="ctr"/>
            <a:lstStyle/>
            <a:p>
              <a:endParaRPr lang="en-US" dirty="0"/>
            </a:p>
          </p:txBody>
        </p:sp>
        <p:sp>
          <p:nvSpPr>
            <p:cNvPr id="12" name="Forme libre : forme 8">
              <a:extLst>
                <a:ext uri="{FF2B5EF4-FFF2-40B4-BE49-F238E27FC236}">
                  <a16:creationId xmlns:a16="http://schemas.microsoft.com/office/drawing/2014/main" id="{85313966-BFB3-BE3F-D42B-B4A97BA55ABA}"/>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rgbClr val="898A89"/>
            </a:solidFill>
            <a:ln w="1270" cap="flat">
              <a:noFill/>
              <a:prstDash val="solid"/>
              <a:miter/>
            </a:ln>
          </p:spPr>
          <p:txBody>
            <a:bodyPr rtlCol="0" anchor="ctr"/>
            <a:lstStyle/>
            <a:p>
              <a:endParaRPr lang="en-US" dirty="0"/>
            </a:p>
          </p:txBody>
        </p:sp>
        <p:sp>
          <p:nvSpPr>
            <p:cNvPr id="13" name="Forme libre : forme 9">
              <a:extLst>
                <a:ext uri="{FF2B5EF4-FFF2-40B4-BE49-F238E27FC236}">
                  <a16:creationId xmlns:a16="http://schemas.microsoft.com/office/drawing/2014/main" id="{B44D768D-B716-E0F8-27ED-CD15333C1008}"/>
                </a:ext>
              </a:extLst>
            </p:cNvPr>
            <p:cNvSpPr/>
            <p:nvPr/>
          </p:nvSpPr>
          <p:spPr>
            <a:xfrm flipV="1">
              <a:off x="0" y="4740066"/>
              <a:ext cx="457576" cy="653781"/>
            </a:xfrm>
            <a:custGeom>
              <a:avLst/>
              <a:gdLst>
                <a:gd name="connsiteX0" fmla="*/ 457420 w 457576"/>
                <a:gd name="connsiteY0" fmla="*/ 652727 h 653781"/>
                <a:gd name="connsiteX1" fmla="*/ 457420 w 457576"/>
                <a:gd name="connsiteY1" fmla="*/ -1055 h 653781"/>
                <a:gd name="connsiteX2" fmla="*/ -156 w 457576"/>
                <a:gd name="connsiteY2" fmla="*/ -1055 h 653781"/>
                <a:gd name="connsiteX3" fmla="*/ -156 w 457576"/>
                <a:gd name="connsiteY3" fmla="*/ 652727 h 653781"/>
                <a:gd name="connsiteX4" fmla="*/ 457420 w 457576"/>
                <a:gd name="connsiteY4" fmla="*/ 652727 h 65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76" h="653781">
                  <a:moveTo>
                    <a:pt x="457420" y="652727"/>
                  </a:moveTo>
                  <a:lnTo>
                    <a:pt x="457420" y="-1055"/>
                  </a:lnTo>
                  <a:lnTo>
                    <a:pt x="-156" y="-1055"/>
                  </a:lnTo>
                  <a:lnTo>
                    <a:pt x="-156" y="652727"/>
                  </a:lnTo>
                  <a:lnTo>
                    <a:pt x="457420" y="652727"/>
                  </a:lnTo>
                </a:path>
              </a:pathLst>
            </a:custGeom>
            <a:solidFill>
              <a:schemeClr val="bg1">
                <a:lumMod val="85000"/>
              </a:schemeClr>
            </a:solidFill>
            <a:ln w="1270" cap="flat">
              <a:noFill/>
              <a:prstDash val="solid"/>
              <a:miter/>
            </a:ln>
          </p:spPr>
          <p:txBody>
            <a:bodyPr rtlCol="0" anchor="ctr"/>
            <a:lstStyle/>
            <a:p>
              <a:endParaRPr lang="en-US" dirty="0"/>
            </a:p>
          </p:txBody>
        </p:sp>
        <p:sp>
          <p:nvSpPr>
            <p:cNvPr id="14" name="Forme libre : forme 10">
              <a:extLst>
                <a:ext uri="{FF2B5EF4-FFF2-40B4-BE49-F238E27FC236}">
                  <a16:creationId xmlns:a16="http://schemas.microsoft.com/office/drawing/2014/main" id="{737C35F3-F14F-0D63-A845-510E803BD9E5}"/>
                </a:ext>
              </a:extLst>
            </p:cNvPr>
            <p:cNvSpPr/>
            <p:nvPr/>
          </p:nvSpPr>
          <p:spPr>
            <a:xfrm flipV="1">
              <a:off x="0" y="5393847"/>
              <a:ext cx="458208" cy="392176"/>
            </a:xfrm>
            <a:custGeom>
              <a:avLst/>
              <a:gdLst>
                <a:gd name="connsiteX0" fmla="*/ 450945 w 458208"/>
                <a:gd name="connsiteY0" fmla="*/ 352345 h 392176"/>
                <a:gd name="connsiteX1" fmla="*/ 392020 w 458208"/>
                <a:gd name="connsiteY1" fmla="*/ 391588 h 392176"/>
                <a:gd name="connsiteX2" fmla="*/ -156 w 458208"/>
                <a:gd name="connsiteY2" fmla="*/ 391588 h 392176"/>
                <a:gd name="connsiteX3" fmla="*/ -156 w 458208"/>
                <a:gd name="connsiteY3" fmla="*/ 260906 h 392176"/>
                <a:gd name="connsiteX4" fmla="*/ 261333 w 458208"/>
                <a:gd name="connsiteY4" fmla="*/ 260906 h 392176"/>
                <a:gd name="connsiteX5" fmla="*/ 202538 w 458208"/>
                <a:gd name="connsiteY5" fmla="*/ 182420 h 392176"/>
                <a:gd name="connsiteX6" fmla="*/ 97891 w 458208"/>
                <a:gd name="connsiteY6" fmla="*/ 130223 h 392176"/>
                <a:gd name="connsiteX7" fmla="*/ -156 w 458208"/>
                <a:gd name="connsiteY7" fmla="*/ 130223 h 392176"/>
                <a:gd name="connsiteX8" fmla="*/ -156 w 458208"/>
                <a:gd name="connsiteY8" fmla="*/ -588 h 392176"/>
                <a:gd name="connsiteX9" fmla="*/ 97891 w 458208"/>
                <a:gd name="connsiteY9" fmla="*/ -588 h 392176"/>
                <a:gd name="connsiteX10" fmla="*/ 307053 w 458208"/>
                <a:gd name="connsiteY10" fmla="*/ 104061 h 392176"/>
                <a:gd name="connsiteX11" fmla="*/ 424663 w 458208"/>
                <a:gd name="connsiteY11" fmla="*/ 260906 h 392176"/>
                <a:gd name="connsiteX12" fmla="*/ 444343 w 458208"/>
                <a:gd name="connsiteY12" fmla="*/ 287055 h 392176"/>
                <a:gd name="connsiteX13" fmla="*/ 450945 w 458208"/>
                <a:gd name="connsiteY13" fmla="*/ 352345 h 3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208" h="392176">
                  <a:moveTo>
                    <a:pt x="450945" y="352345"/>
                  </a:moveTo>
                  <a:cubicBezTo>
                    <a:pt x="437868" y="378495"/>
                    <a:pt x="418178" y="391588"/>
                    <a:pt x="392020" y="391588"/>
                  </a:cubicBezTo>
                  <a:lnTo>
                    <a:pt x="-156" y="391588"/>
                  </a:lnTo>
                  <a:lnTo>
                    <a:pt x="-156" y="260906"/>
                  </a:lnTo>
                  <a:lnTo>
                    <a:pt x="261333" y="260906"/>
                  </a:lnTo>
                  <a:lnTo>
                    <a:pt x="202538" y="182420"/>
                  </a:lnTo>
                  <a:cubicBezTo>
                    <a:pt x="176373" y="149781"/>
                    <a:pt x="137133" y="130223"/>
                    <a:pt x="97891" y="130223"/>
                  </a:cubicBezTo>
                  <a:lnTo>
                    <a:pt x="-156" y="130223"/>
                  </a:lnTo>
                  <a:lnTo>
                    <a:pt x="-156" y="-588"/>
                  </a:lnTo>
                  <a:lnTo>
                    <a:pt x="97891" y="-588"/>
                  </a:lnTo>
                  <a:cubicBezTo>
                    <a:pt x="182976" y="-588"/>
                    <a:pt x="261333" y="38528"/>
                    <a:pt x="307053" y="104061"/>
                  </a:cubicBezTo>
                  <a:lnTo>
                    <a:pt x="424663" y="260906"/>
                  </a:lnTo>
                  <a:lnTo>
                    <a:pt x="444343" y="287055"/>
                  </a:lnTo>
                  <a:cubicBezTo>
                    <a:pt x="457420" y="306753"/>
                    <a:pt x="464022" y="332788"/>
                    <a:pt x="450945" y="352345"/>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orme libre : forme 11">
              <a:extLst>
                <a:ext uri="{FF2B5EF4-FFF2-40B4-BE49-F238E27FC236}">
                  <a16:creationId xmlns:a16="http://schemas.microsoft.com/office/drawing/2014/main" id="{1F6A6181-5FD0-9F82-C059-46437CC31DD7}"/>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040606"/>
            </a:solidFill>
            <a:ln w="1270" cap="flat">
              <a:noFill/>
              <a:prstDash val="solid"/>
              <a:miter/>
            </a:ln>
          </p:spPr>
          <p:txBody>
            <a:bodyPr rtlCol="0" anchor="ctr"/>
            <a:lstStyle/>
            <a:p>
              <a:endParaRPr lang="en-US" dirty="0"/>
            </a:p>
          </p:txBody>
        </p:sp>
        <p:sp>
          <p:nvSpPr>
            <p:cNvPr id="16" name="Forme libre : forme 12">
              <a:extLst>
                <a:ext uri="{FF2B5EF4-FFF2-40B4-BE49-F238E27FC236}">
                  <a16:creationId xmlns:a16="http://schemas.microsoft.com/office/drawing/2014/main" id="{34B00FC9-72DC-E4AC-9A40-52E8F63608BE}"/>
                </a:ext>
              </a:extLst>
            </p:cNvPr>
            <p:cNvSpPr/>
            <p:nvPr/>
          </p:nvSpPr>
          <p:spPr>
            <a:xfrm flipV="1">
              <a:off x="0" y="5524530"/>
              <a:ext cx="261489" cy="130682"/>
            </a:xfrm>
            <a:custGeom>
              <a:avLst/>
              <a:gdLst>
                <a:gd name="connsiteX0" fmla="*/ 261401 w 261489"/>
                <a:gd name="connsiteY0" fmla="*/ 130095 h 130682"/>
                <a:gd name="connsiteX1" fmla="*/ 202605 w 261489"/>
                <a:gd name="connsiteY1" fmla="*/ 51609 h 130682"/>
                <a:gd name="connsiteX2" fmla="*/ 97958 w 261489"/>
                <a:gd name="connsiteY2" fmla="*/ -588 h 130682"/>
                <a:gd name="connsiteX3" fmla="*/ -89 w 261489"/>
                <a:gd name="connsiteY3" fmla="*/ -588 h 130682"/>
                <a:gd name="connsiteX4" fmla="*/ -89 w 261489"/>
                <a:gd name="connsiteY4" fmla="*/ 130095 h 130682"/>
                <a:gd name="connsiteX5" fmla="*/ 261401 w 261489"/>
                <a:gd name="connsiteY5" fmla="*/ 130095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89" h="130682">
                  <a:moveTo>
                    <a:pt x="261401" y="130095"/>
                  </a:moveTo>
                  <a:lnTo>
                    <a:pt x="202605" y="51609"/>
                  </a:lnTo>
                  <a:cubicBezTo>
                    <a:pt x="176440" y="18970"/>
                    <a:pt x="137200" y="-588"/>
                    <a:pt x="97958" y="-588"/>
                  </a:cubicBezTo>
                  <a:lnTo>
                    <a:pt x="-89" y="-588"/>
                  </a:lnTo>
                  <a:lnTo>
                    <a:pt x="-89" y="130095"/>
                  </a:lnTo>
                  <a:lnTo>
                    <a:pt x="261401" y="130095"/>
                  </a:lnTo>
                </a:path>
              </a:pathLst>
            </a:custGeom>
            <a:solidFill>
              <a:srgbClr val="514D46"/>
            </a:solidFill>
            <a:ln w="1270" cap="flat">
              <a:noFill/>
              <a:prstDash val="solid"/>
              <a:miter/>
            </a:ln>
          </p:spPr>
          <p:txBody>
            <a:bodyPr rtlCol="0" anchor="ctr"/>
            <a:lstStyle/>
            <a:p>
              <a:endParaRPr lang="en-US" dirty="0"/>
            </a:p>
          </p:txBody>
        </p:sp>
        <p:sp>
          <p:nvSpPr>
            <p:cNvPr id="17" name="Forme libre : forme 13">
              <a:extLst>
                <a:ext uri="{FF2B5EF4-FFF2-40B4-BE49-F238E27FC236}">
                  <a16:creationId xmlns:a16="http://schemas.microsoft.com/office/drawing/2014/main" id="{A3A51494-F977-68CF-F444-92A3FC33E4AF}"/>
                </a:ext>
              </a:extLst>
            </p:cNvPr>
            <p:cNvSpPr/>
            <p:nvPr/>
          </p:nvSpPr>
          <p:spPr>
            <a:xfrm flipV="1">
              <a:off x="0" y="4977542"/>
              <a:ext cx="542159" cy="130682"/>
            </a:xfrm>
            <a:custGeom>
              <a:avLst/>
              <a:gdLst>
                <a:gd name="connsiteX0" fmla="*/ 541974 w 542159"/>
                <a:gd name="connsiteY0" fmla="*/ 64316 h 130682"/>
                <a:gd name="connsiteX1" fmla="*/ 469208 w 542159"/>
                <a:gd name="connsiteY1" fmla="*/ -1076 h 130682"/>
                <a:gd name="connsiteX2" fmla="*/ -185 w 542159"/>
                <a:gd name="connsiteY2" fmla="*/ -1076 h 130682"/>
                <a:gd name="connsiteX3" fmla="*/ -185 w 542159"/>
                <a:gd name="connsiteY3" fmla="*/ 129607 h 130682"/>
                <a:gd name="connsiteX4" fmla="*/ 469208 w 542159"/>
                <a:gd name="connsiteY4" fmla="*/ 129607 h 130682"/>
                <a:gd name="connsiteX5" fmla="*/ 541974 w 542159"/>
                <a:gd name="connsiteY5" fmla="*/ 64316 h 13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159" h="130682">
                  <a:moveTo>
                    <a:pt x="541974" y="64316"/>
                  </a:moveTo>
                  <a:cubicBezTo>
                    <a:pt x="541974" y="25086"/>
                    <a:pt x="512894" y="-1076"/>
                    <a:pt x="469208" y="-1076"/>
                  </a:cubicBezTo>
                  <a:lnTo>
                    <a:pt x="-185" y="-1076"/>
                  </a:lnTo>
                  <a:lnTo>
                    <a:pt x="-185" y="129607"/>
                  </a:lnTo>
                  <a:lnTo>
                    <a:pt x="469208" y="129607"/>
                  </a:lnTo>
                  <a:cubicBezTo>
                    <a:pt x="512894" y="129607"/>
                    <a:pt x="541974" y="103432"/>
                    <a:pt x="541974" y="64316"/>
                  </a:cubicBezTo>
                </a:path>
              </a:pathLst>
            </a:custGeom>
            <a:solidFill>
              <a:srgbClr val="898A89"/>
            </a:solidFill>
            <a:ln w="1270" cap="flat">
              <a:noFill/>
              <a:prstDash val="solid"/>
              <a:miter/>
            </a:ln>
          </p:spPr>
          <p:txBody>
            <a:bodyPr rtlCol="0" anchor="ctr"/>
            <a:lstStyle/>
            <a:p>
              <a:endParaRPr lang="en-US" dirty="0"/>
            </a:p>
          </p:txBody>
        </p:sp>
        <p:sp>
          <p:nvSpPr>
            <p:cNvPr id="18" name="Forme libre : forme 17">
              <a:extLst>
                <a:ext uri="{FF2B5EF4-FFF2-40B4-BE49-F238E27FC236}">
                  <a16:creationId xmlns:a16="http://schemas.microsoft.com/office/drawing/2014/main" id="{B186ADEA-5FEC-032C-84EE-64D609386128}"/>
                </a:ext>
              </a:extLst>
            </p:cNvPr>
            <p:cNvSpPr/>
            <p:nvPr/>
          </p:nvSpPr>
          <p:spPr>
            <a:xfrm flipV="1">
              <a:off x="0" y="4609383"/>
              <a:ext cx="588390" cy="915147"/>
            </a:xfrm>
            <a:custGeom>
              <a:avLst/>
              <a:gdLst>
                <a:gd name="connsiteX0" fmla="*/ 522785 w 588390"/>
                <a:gd name="connsiteY0" fmla="*/ 914093 h 915147"/>
                <a:gd name="connsiteX1" fmla="*/ -201 w 588390"/>
                <a:gd name="connsiteY1" fmla="*/ 914093 h 915147"/>
                <a:gd name="connsiteX2" fmla="*/ -201 w 588390"/>
                <a:gd name="connsiteY2" fmla="*/ 783410 h 915147"/>
                <a:gd name="connsiteX3" fmla="*/ 457375 w 588390"/>
                <a:gd name="connsiteY3" fmla="*/ 783410 h 915147"/>
                <a:gd name="connsiteX4" fmla="*/ 457375 w 588390"/>
                <a:gd name="connsiteY4" fmla="*/ 129628 h 915147"/>
                <a:gd name="connsiteX5" fmla="*/ -201 w 588390"/>
                <a:gd name="connsiteY5" fmla="*/ 129628 h 915147"/>
                <a:gd name="connsiteX6" fmla="*/ -201 w 588390"/>
                <a:gd name="connsiteY6" fmla="*/ -1055 h 915147"/>
                <a:gd name="connsiteX7" fmla="*/ 522785 w 588390"/>
                <a:gd name="connsiteY7" fmla="*/ -1055 h 915147"/>
                <a:gd name="connsiteX8" fmla="*/ 588190 w 588390"/>
                <a:gd name="connsiteY8" fmla="*/ 64211 h 915147"/>
                <a:gd name="connsiteX9" fmla="*/ 588190 w 588390"/>
                <a:gd name="connsiteY9" fmla="*/ 848827 h 915147"/>
                <a:gd name="connsiteX10" fmla="*/ 522785 w 588390"/>
                <a:gd name="connsiteY10" fmla="*/ 914093 h 9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390" h="915147">
                  <a:moveTo>
                    <a:pt x="522785" y="914093"/>
                  </a:moveTo>
                  <a:lnTo>
                    <a:pt x="-201" y="914093"/>
                  </a:lnTo>
                  <a:lnTo>
                    <a:pt x="-201" y="783410"/>
                  </a:lnTo>
                  <a:lnTo>
                    <a:pt x="457375" y="783410"/>
                  </a:lnTo>
                  <a:lnTo>
                    <a:pt x="457375" y="129628"/>
                  </a:lnTo>
                  <a:lnTo>
                    <a:pt x="-201" y="129628"/>
                  </a:lnTo>
                  <a:lnTo>
                    <a:pt x="-201" y="-1055"/>
                  </a:lnTo>
                  <a:lnTo>
                    <a:pt x="522785" y="-1055"/>
                  </a:lnTo>
                  <a:cubicBezTo>
                    <a:pt x="562026" y="-1055"/>
                    <a:pt x="588190" y="25095"/>
                    <a:pt x="588190" y="64211"/>
                  </a:cubicBezTo>
                  <a:lnTo>
                    <a:pt x="588190" y="848827"/>
                  </a:lnTo>
                  <a:cubicBezTo>
                    <a:pt x="588190" y="888058"/>
                    <a:pt x="562026" y="914093"/>
                    <a:pt x="522785" y="914093"/>
                  </a:cubicBezTo>
                </a:path>
              </a:pathLst>
            </a:custGeom>
            <a:solidFill>
              <a:schemeClr val="bg1">
                <a:lumMod val="50000"/>
              </a:schemeClr>
            </a:solidFill>
            <a:ln w="12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9" name="Forme libre : forme 32">
            <a:extLst>
              <a:ext uri="{FF2B5EF4-FFF2-40B4-BE49-F238E27FC236}">
                <a16:creationId xmlns:a16="http://schemas.microsoft.com/office/drawing/2014/main" id="{CF0E4B98-57A6-802F-73FB-540D4DD30FC1}"/>
              </a:ext>
            </a:extLst>
          </p:cNvPr>
          <p:cNvSpPr/>
          <p:nvPr/>
        </p:nvSpPr>
        <p:spPr>
          <a:xfrm flipV="1">
            <a:off x="1892823" y="1384843"/>
            <a:ext cx="2074108" cy="1174539"/>
          </a:xfrm>
          <a:custGeom>
            <a:avLst/>
            <a:gdLst>
              <a:gd name="connsiteX0" fmla="*/ 636830 w 2277615"/>
              <a:gd name="connsiteY0" fmla="*/ 455902 h 1289782"/>
              <a:gd name="connsiteX1" fmla="*/ 629400 w 2277615"/>
              <a:gd name="connsiteY1" fmla="*/ 425727 h 1289782"/>
              <a:gd name="connsiteX2" fmla="*/ 614579 w 2277615"/>
              <a:gd name="connsiteY2" fmla="*/ 425384 h 1289782"/>
              <a:gd name="connsiteX3" fmla="*/ 411126 w 2277615"/>
              <a:gd name="connsiteY3" fmla="*/ 591944 h 1289782"/>
              <a:gd name="connsiteX4" fmla="*/ 445411 w 2277615"/>
              <a:gd name="connsiteY4" fmla="*/ 701062 h 1289782"/>
              <a:gd name="connsiteX5" fmla="*/ 505017 w 2277615"/>
              <a:gd name="connsiteY5" fmla="*/ 718842 h 1289782"/>
              <a:gd name="connsiteX6" fmla="*/ 584582 w 2277615"/>
              <a:gd name="connsiteY6" fmla="*/ 688705 h 1289782"/>
              <a:gd name="connsiteX7" fmla="*/ 636830 w 2277615"/>
              <a:gd name="connsiteY7" fmla="*/ 455902 h 1289782"/>
              <a:gd name="connsiteX8" fmla="*/ 2265537 w 2277615"/>
              <a:gd name="connsiteY8" fmla="*/ 1173653 h 1289782"/>
              <a:gd name="connsiteX9" fmla="*/ 2203193 w 2277615"/>
              <a:gd name="connsiteY9" fmla="*/ 1276548 h 1289782"/>
              <a:gd name="connsiteX10" fmla="*/ 2177031 w 2277615"/>
              <a:gd name="connsiteY10" fmla="*/ 1282962 h 1289782"/>
              <a:gd name="connsiteX11" fmla="*/ 2170618 w 2277615"/>
              <a:gd name="connsiteY11" fmla="*/ 1256800 h 1289782"/>
              <a:gd name="connsiteX12" fmla="*/ 2222700 w 2277615"/>
              <a:gd name="connsiteY12" fmla="*/ 1170859 h 1289782"/>
              <a:gd name="connsiteX13" fmla="*/ 1581161 w 2277615"/>
              <a:gd name="connsiteY13" fmla="*/ 1128251 h 1289782"/>
              <a:gd name="connsiteX14" fmla="*/ 1017105 w 2277615"/>
              <a:gd name="connsiteY14" fmla="*/ 780488 h 1289782"/>
              <a:gd name="connsiteX15" fmla="*/ 943648 w 2277615"/>
              <a:gd name="connsiteY15" fmla="*/ 678139 h 1289782"/>
              <a:gd name="connsiteX16" fmla="*/ 847446 w 2277615"/>
              <a:gd name="connsiteY16" fmla="*/ 548980 h 1289782"/>
              <a:gd name="connsiteX17" fmla="*/ 670434 w 2277615"/>
              <a:gd name="connsiteY17" fmla="*/ 431988 h 1289782"/>
              <a:gd name="connsiteX18" fmla="*/ 674104 w 2277615"/>
              <a:gd name="connsiteY18" fmla="*/ 448015 h 1289782"/>
              <a:gd name="connsiteX19" fmla="*/ 609423 w 2277615"/>
              <a:gd name="connsiteY19" fmla="*/ 717597 h 1289782"/>
              <a:gd name="connsiteX20" fmla="*/ 424178 w 2277615"/>
              <a:gd name="connsiteY20" fmla="*/ 732698 h 1289782"/>
              <a:gd name="connsiteX21" fmla="*/ 373869 w 2277615"/>
              <a:gd name="connsiteY21" fmla="*/ 583994 h 1289782"/>
              <a:gd name="connsiteX22" fmla="*/ 614135 w 2277615"/>
              <a:gd name="connsiteY22" fmla="*/ 387284 h 1289782"/>
              <a:gd name="connsiteX23" fmla="*/ 616802 w 2277615"/>
              <a:gd name="connsiteY23" fmla="*/ 387271 h 1289782"/>
              <a:gd name="connsiteX24" fmla="*/ 21104 w 2277615"/>
              <a:gd name="connsiteY24" fmla="*/ 41451 h 1289782"/>
              <a:gd name="connsiteX25" fmla="*/ -1008 w 2277615"/>
              <a:gd name="connsiteY25" fmla="*/ 26071 h 1289782"/>
              <a:gd name="connsiteX26" fmla="*/ 14385 w 2277615"/>
              <a:gd name="connsiteY26" fmla="*/ 3948 h 1289782"/>
              <a:gd name="connsiteX27" fmla="*/ 105176 w 2277615"/>
              <a:gd name="connsiteY27" fmla="*/ -4053 h 1289782"/>
              <a:gd name="connsiteX28" fmla="*/ 658407 w 2277615"/>
              <a:gd name="connsiteY28" fmla="*/ 390662 h 1289782"/>
              <a:gd name="connsiteX29" fmla="*/ 875919 w 2277615"/>
              <a:gd name="connsiteY29" fmla="*/ 523669 h 1289782"/>
              <a:gd name="connsiteX30" fmla="*/ 975144 w 2277615"/>
              <a:gd name="connsiteY30" fmla="*/ 656701 h 1289782"/>
              <a:gd name="connsiteX31" fmla="*/ 1046925 w 2277615"/>
              <a:gd name="connsiteY31" fmla="*/ 756764 h 1289782"/>
              <a:gd name="connsiteX32" fmla="*/ 1590813 w 2277615"/>
              <a:gd name="connsiteY32" fmla="*/ 1091383 h 1289782"/>
              <a:gd name="connsiteX33" fmla="*/ 2233356 w 2277615"/>
              <a:gd name="connsiteY33" fmla="*/ 1131845 h 1289782"/>
              <a:gd name="connsiteX34" fmla="*/ 2232403 w 2277615"/>
              <a:gd name="connsiteY34" fmla="*/ 1130283 h 1289782"/>
              <a:gd name="connsiteX35" fmla="*/ 2171265 w 2277615"/>
              <a:gd name="connsiteY35" fmla="*/ 1035376 h 1289782"/>
              <a:gd name="connsiteX36" fmla="*/ 2176028 w 2277615"/>
              <a:gd name="connsiteY36" fmla="*/ 1008859 h 1289782"/>
              <a:gd name="connsiteX37" fmla="*/ 2186886 w 2277615"/>
              <a:gd name="connsiteY37" fmla="*/ 1005442 h 1289782"/>
              <a:gd name="connsiteX38" fmla="*/ 2202546 w 2277615"/>
              <a:gd name="connsiteY38" fmla="*/ 1013621 h 1289782"/>
              <a:gd name="connsiteX39" fmla="*/ 2264801 w 2277615"/>
              <a:gd name="connsiteY39" fmla="*/ 1110217 h 1289782"/>
              <a:gd name="connsiteX40" fmla="*/ 2276281 w 2277615"/>
              <a:gd name="connsiteY40" fmla="*/ 1144151 h 1289782"/>
              <a:gd name="connsiteX41" fmla="*/ 2265537 w 2277615"/>
              <a:gd name="connsiteY41" fmla="*/ 1173653 h 12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77615" h="1289782">
                <a:moveTo>
                  <a:pt x="636830" y="455902"/>
                </a:moveTo>
                <a:cubicBezTo>
                  <a:pt x="634671" y="445729"/>
                  <a:pt x="632194" y="435671"/>
                  <a:pt x="629400" y="425727"/>
                </a:cubicBezTo>
                <a:cubicBezTo>
                  <a:pt x="624511" y="425435"/>
                  <a:pt x="619571" y="425308"/>
                  <a:pt x="614579" y="425384"/>
                </a:cubicBezTo>
                <a:cubicBezTo>
                  <a:pt x="520181" y="426450"/>
                  <a:pt x="430816" y="499615"/>
                  <a:pt x="411126" y="591944"/>
                </a:cubicBezTo>
                <a:cubicBezTo>
                  <a:pt x="400464" y="641931"/>
                  <a:pt x="412000" y="678647"/>
                  <a:pt x="445411" y="701062"/>
                </a:cubicBezTo>
                <a:cubicBezTo>
                  <a:pt x="463191" y="713000"/>
                  <a:pt x="483922" y="718842"/>
                  <a:pt x="505017" y="718842"/>
                </a:cubicBezTo>
                <a:cubicBezTo>
                  <a:pt x="532906" y="718842"/>
                  <a:pt x="561430" y="708619"/>
                  <a:pt x="584582" y="688705"/>
                </a:cubicBezTo>
                <a:cubicBezTo>
                  <a:pt x="662103" y="622018"/>
                  <a:pt x="646939" y="503679"/>
                  <a:pt x="636830" y="455902"/>
                </a:cubicBezTo>
                <a:close/>
                <a:moveTo>
                  <a:pt x="2265537" y="1173653"/>
                </a:moveTo>
                <a:lnTo>
                  <a:pt x="2203193" y="1276548"/>
                </a:lnTo>
                <a:cubicBezTo>
                  <a:pt x="2197758" y="1285553"/>
                  <a:pt x="2186048" y="1288423"/>
                  <a:pt x="2177031" y="1282962"/>
                </a:cubicBezTo>
                <a:cubicBezTo>
                  <a:pt x="2168040" y="1277513"/>
                  <a:pt x="2165157" y="1265804"/>
                  <a:pt x="2170618" y="1256800"/>
                </a:cubicBezTo>
                <a:lnTo>
                  <a:pt x="2222700" y="1170859"/>
                </a:lnTo>
                <a:cubicBezTo>
                  <a:pt x="1970174" y="1190151"/>
                  <a:pt x="1765730" y="1176612"/>
                  <a:pt x="1581161" y="1128251"/>
                </a:cubicBezTo>
                <a:cubicBezTo>
                  <a:pt x="1347050" y="1066910"/>
                  <a:pt x="1146734" y="943403"/>
                  <a:pt x="1017105" y="780488"/>
                </a:cubicBezTo>
                <a:cubicBezTo>
                  <a:pt x="990816" y="747455"/>
                  <a:pt x="966838" y="712213"/>
                  <a:pt x="943648" y="678139"/>
                </a:cubicBezTo>
                <a:cubicBezTo>
                  <a:pt x="913778" y="634234"/>
                  <a:pt x="882879" y="588845"/>
                  <a:pt x="847446" y="548980"/>
                </a:cubicBezTo>
                <a:cubicBezTo>
                  <a:pt x="813524" y="510829"/>
                  <a:pt x="750266" y="451673"/>
                  <a:pt x="670434" y="431988"/>
                </a:cubicBezTo>
                <a:cubicBezTo>
                  <a:pt x="671742" y="437309"/>
                  <a:pt x="672961" y="442630"/>
                  <a:pt x="674104" y="448015"/>
                </a:cubicBezTo>
                <a:cubicBezTo>
                  <a:pt x="698463" y="563026"/>
                  <a:pt x="674879" y="661286"/>
                  <a:pt x="609423" y="717597"/>
                </a:cubicBezTo>
                <a:cubicBezTo>
                  <a:pt x="555817" y="763711"/>
                  <a:pt x="479631" y="769921"/>
                  <a:pt x="424178" y="732698"/>
                </a:cubicBezTo>
                <a:cubicBezTo>
                  <a:pt x="377908" y="701646"/>
                  <a:pt x="360043" y="648839"/>
                  <a:pt x="373869" y="583994"/>
                </a:cubicBezTo>
                <a:cubicBezTo>
                  <a:pt x="397122" y="474952"/>
                  <a:pt x="502667" y="388554"/>
                  <a:pt x="614135" y="387284"/>
                </a:cubicBezTo>
                <a:cubicBezTo>
                  <a:pt x="615037" y="387271"/>
                  <a:pt x="615913" y="387271"/>
                  <a:pt x="616802" y="387271"/>
                </a:cubicBezTo>
                <a:cubicBezTo>
                  <a:pt x="529731" y="154646"/>
                  <a:pt x="268425" y="-2821"/>
                  <a:pt x="21104" y="41451"/>
                </a:cubicBezTo>
                <a:cubicBezTo>
                  <a:pt x="10695" y="43318"/>
                  <a:pt x="838" y="36422"/>
                  <a:pt x="-1008" y="26071"/>
                </a:cubicBezTo>
                <a:cubicBezTo>
                  <a:pt x="-2864" y="15708"/>
                  <a:pt x="4027" y="5802"/>
                  <a:pt x="14385" y="3948"/>
                </a:cubicBezTo>
                <a:cubicBezTo>
                  <a:pt x="44563" y="-1449"/>
                  <a:pt x="74910" y="-4053"/>
                  <a:pt x="105176" y="-4053"/>
                </a:cubicBezTo>
                <a:cubicBezTo>
                  <a:pt x="346431" y="-4053"/>
                  <a:pt x="581102" y="161339"/>
                  <a:pt x="658407" y="390662"/>
                </a:cubicBezTo>
                <a:cubicBezTo>
                  <a:pt x="758203" y="407007"/>
                  <a:pt x="835851" y="478609"/>
                  <a:pt x="875919" y="523669"/>
                </a:cubicBezTo>
                <a:cubicBezTo>
                  <a:pt x="912991" y="565376"/>
                  <a:pt x="944588" y="611794"/>
                  <a:pt x="975144" y="656701"/>
                </a:cubicBezTo>
                <a:cubicBezTo>
                  <a:pt x="997941" y="690191"/>
                  <a:pt x="1021525" y="724849"/>
                  <a:pt x="1046925" y="756764"/>
                </a:cubicBezTo>
                <a:cubicBezTo>
                  <a:pt x="1171460" y="913278"/>
                  <a:pt x="1364614" y="1032125"/>
                  <a:pt x="1590813" y="1091383"/>
                </a:cubicBezTo>
                <a:cubicBezTo>
                  <a:pt x="1774468" y="1139503"/>
                  <a:pt x="1978912" y="1152330"/>
                  <a:pt x="2233356" y="1131845"/>
                </a:cubicBezTo>
                <a:cubicBezTo>
                  <a:pt x="2233038" y="1131312"/>
                  <a:pt x="2232695" y="1130740"/>
                  <a:pt x="2232403" y="1130283"/>
                </a:cubicBezTo>
                <a:cubicBezTo>
                  <a:pt x="2216554" y="1104680"/>
                  <a:pt x="2187191" y="1058274"/>
                  <a:pt x="2171265" y="1035376"/>
                </a:cubicBezTo>
                <a:cubicBezTo>
                  <a:pt x="2165258" y="1026740"/>
                  <a:pt x="2167392" y="1014866"/>
                  <a:pt x="2176028" y="1008859"/>
                </a:cubicBezTo>
                <a:cubicBezTo>
                  <a:pt x="2179355" y="1006547"/>
                  <a:pt x="2183140" y="1005442"/>
                  <a:pt x="2186886" y="1005442"/>
                </a:cubicBezTo>
                <a:cubicBezTo>
                  <a:pt x="2192919" y="1005442"/>
                  <a:pt x="2198850" y="1008299"/>
                  <a:pt x="2202546" y="1013621"/>
                </a:cubicBezTo>
                <a:cubicBezTo>
                  <a:pt x="2218903" y="1037129"/>
                  <a:pt x="2248735" y="1084283"/>
                  <a:pt x="2264801" y="1110217"/>
                </a:cubicBezTo>
                <a:cubicBezTo>
                  <a:pt x="2269576" y="1117913"/>
                  <a:pt x="2276777" y="1129546"/>
                  <a:pt x="2276281" y="1144151"/>
                </a:cubicBezTo>
                <a:cubicBezTo>
                  <a:pt x="2275850" y="1156661"/>
                  <a:pt x="2269881" y="1166490"/>
                  <a:pt x="2265537" y="1173653"/>
                </a:cubicBezTo>
              </a:path>
            </a:pathLst>
          </a:custGeom>
          <a:solidFill>
            <a:schemeClr val="accent1"/>
          </a:solidFill>
          <a:ln w="1270" cap="flat">
            <a:noFill/>
            <a:prstDash val="solid"/>
            <a:miter/>
          </a:ln>
        </p:spPr>
        <p:txBody>
          <a:bodyPr rtlCol="0" anchor="ctr"/>
          <a:lstStyle/>
          <a:p>
            <a:endParaRPr lang="en-US" dirty="0"/>
          </a:p>
        </p:txBody>
      </p:sp>
      <p:sp>
        <p:nvSpPr>
          <p:cNvPr id="20" name="Forme libre : forme 33">
            <a:extLst>
              <a:ext uri="{FF2B5EF4-FFF2-40B4-BE49-F238E27FC236}">
                <a16:creationId xmlns:a16="http://schemas.microsoft.com/office/drawing/2014/main" id="{4CEFEAA1-0A09-CF58-E2C3-BF74F2586E6C}"/>
              </a:ext>
            </a:extLst>
          </p:cNvPr>
          <p:cNvSpPr/>
          <p:nvPr/>
        </p:nvSpPr>
        <p:spPr>
          <a:xfrm flipV="1">
            <a:off x="1446728" y="5409754"/>
            <a:ext cx="2985114" cy="773174"/>
          </a:xfrm>
          <a:custGeom>
            <a:avLst/>
            <a:gdLst>
              <a:gd name="connsiteX0" fmla="*/ 1061463 w 3278007"/>
              <a:gd name="connsiteY0" fmla="*/ 409193 h 849036"/>
              <a:gd name="connsiteX1" fmla="*/ 1050198 w 3278007"/>
              <a:gd name="connsiteY1" fmla="*/ 542225 h 849036"/>
              <a:gd name="connsiteX2" fmla="*/ 1102687 w 3278007"/>
              <a:gd name="connsiteY2" fmla="*/ 595235 h 849036"/>
              <a:gd name="connsiteX3" fmla="*/ 1121407 w 3278007"/>
              <a:gd name="connsiteY3" fmla="*/ 598638 h 849036"/>
              <a:gd name="connsiteX4" fmla="*/ 1142806 w 3278007"/>
              <a:gd name="connsiteY4" fmla="*/ 592885 h 849036"/>
              <a:gd name="connsiteX5" fmla="*/ 1161488 w 3278007"/>
              <a:gd name="connsiteY5" fmla="*/ 491908 h 849036"/>
              <a:gd name="connsiteX6" fmla="*/ 1070188 w 3278007"/>
              <a:gd name="connsiteY6" fmla="*/ 412698 h 849036"/>
              <a:gd name="connsiteX7" fmla="*/ 1061463 w 3278007"/>
              <a:gd name="connsiteY7" fmla="*/ 409193 h 849036"/>
              <a:gd name="connsiteX8" fmla="*/ 3263256 w 3278007"/>
              <a:gd name="connsiteY8" fmla="*/ 436866 h 849036"/>
              <a:gd name="connsiteX9" fmla="*/ 3250569 w 3278007"/>
              <a:gd name="connsiteY9" fmla="*/ 470343 h 849036"/>
              <a:gd name="connsiteX10" fmla="*/ 3223505 w 3278007"/>
              <a:gd name="connsiteY10" fmla="*/ 486307 h 849036"/>
              <a:gd name="connsiteX11" fmla="*/ 3174547 w 3278007"/>
              <a:gd name="connsiteY11" fmla="*/ 501775 h 849036"/>
              <a:gd name="connsiteX12" fmla="*/ 3127367 w 3278007"/>
              <a:gd name="connsiteY12" fmla="*/ 516660 h 849036"/>
              <a:gd name="connsiteX13" fmla="*/ 3103084 w 3278007"/>
              <a:gd name="connsiteY13" fmla="*/ 505001 h 849036"/>
              <a:gd name="connsiteX14" fmla="*/ 3114743 w 3278007"/>
              <a:gd name="connsiteY14" fmla="*/ 480719 h 849036"/>
              <a:gd name="connsiteX15" fmla="*/ 3163841 w 3278007"/>
              <a:gd name="connsiteY15" fmla="*/ 465212 h 849036"/>
              <a:gd name="connsiteX16" fmla="*/ 3203224 w 3278007"/>
              <a:gd name="connsiteY16" fmla="*/ 452970 h 849036"/>
              <a:gd name="connsiteX17" fmla="*/ 2410047 w 3278007"/>
              <a:gd name="connsiteY17" fmla="*/ 58282 h 849036"/>
              <a:gd name="connsiteX18" fmla="*/ 1527171 w 3278007"/>
              <a:gd name="connsiteY18" fmla="*/ 112471 h 849036"/>
              <a:gd name="connsiteX19" fmla="*/ 1078366 w 3278007"/>
              <a:gd name="connsiteY19" fmla="*/ 374890 h 849036"/>
              <a:gd name="connsiteX20" fmla="*/ 1084945 w 3278007"/>
              <a:gd name="connsiteY20" fmla="*/ 377583 h 849036"/>
              <a:gd name="connsiteX21" fmla="*/ 1196133 w 3278007"/>
              <a:gd name="connsiteY21" fmla="*/ 476058 h 849036"/>
              <a:gd name="connsiteX22" fmla="*/ 1162262 w 3278007"/>
              <a:gd name="connsiteY22" fmla="*/ 625638 h 849036"/>
              <a:gd name="connsiteX23" fmla="*/ 1090025 w 3278007"/>
              <a:gd name="connsiteY23" fmla="*/ 631163 h 849036"/>
              <a:gd name="connsiteX24" fmla="*/ 1014498 w 3278007"/>
              <a:gd name="connsiteY24" fmla="*/ 555522 h 849036"/>
              <a:gd name="connsiteX25" fmla="*/ 1024988 w 3278007"/>
              <a:gd name="connsiteY25" fmla="*/ 397636 h 849036"/>
              <a:gd name="connsiteX26" fmla="*/ 781558 w 3278007"/>
              <a:gd name="connsiteY26" fmla="*/ 401903 h 849036"/>
              <a:gd name="connsiteX27" fmla="*/ 31982 w 3278007"/>
              <a:gd name="connsiteY27" fmla="*/ 842008 h 849036"/>
              <a:gd name="connsiteX28" fmla="*/ 5098 w 3278007"/>
              <a:gd name="connsiteY28" fmla="*/ 843760 h 849036"/>
              <a:gd name="connsiteX29" fmla="*/ 3357 w 3278007"/>
              <a:gd name="connsiteY29" fmla="*/ 816874 h 849036"/>
              <a:gd name="connsiteX30" fmla="*/ 773982 w 3278007"/>
              <a:gd name="connsiteY30" fmla="*/ 364565 h 849036"/>
              <a:gd name="connsiteX31" fmla="*/ 1041638 w 3278007"/>
              <a:gd name="connsiteY31" fmla="*/ 362622 h 849036"/>
              <a:gd name="connsiteX32" fmla="*/ 1518725 w 3278007"/>
              <a:gd name="connsiteY32" fmla="*/ 75313 h 849036"/>
              <a:gd name="connsiteX33" fmla="*/ 2131156 w 3278007"/>
              <a:gd name="connsiteY33" fmla="*/ -545 h 849036"/>
              <a:gd name="connsiteX34" fmla="*/ 2415876 w 3278007"/>
              <a:gd name="connsiteY34" fmla="*/ 20623 h 849036"/>
              <a:gd name="connsiteX35" fmla="*/ 3226719 w 3278007"/>
              <a:gd name="connsiteY35" fmla="*/ 422591 h 849036"/>
              <a:gd name="connsiteX36" fmla="*/ 3238593 w 3278007"/>
              <a:gd name="connsiteY36" fmla="*/ 319619 h 849036"/>
              <a:gd name="connsiteX37" fmla="*/ 3257554 w 3278007"/>
              <a:gd name="connsiteY37" fmla="*/ 302107 h 849036"/>
              <a:gd name="connsiteX38" fmla="*/ 3259116 w 3278007"/>
              <a:gd name="connsiteY38" fmla="*/ 302171 h 849036"/>
              <a:gd name="connsiteX39" fmla="*/ 3276566 w 3278007"/>
              <a:gd name="connsiteY39" fmla="*/ 322695 h 849036"/>
              <a:gd name="connsiteX40" fmla="*/ 3263256 w 3278007"/>
              <a:gd name="connsiteY40" fmla="*/ 436866 h 8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8007" h="849036">
                <a:moveTo>
                  <a:pt x="1061463" y="409193"/>
                </a:moveTo>
                <a:cubicBezTo>
                  <a:pt x="1048102" y="440765"/>
                  <a:pt x="1032278" y="494092"/>
                  <a:pt x="1050198" y="542225"/>
                </a:cubicBezTo>
                <a:cubicBezTo>
                  <a:pt x="1059177" y="566355"/>
                  <a:pt x="1079789" y="587157"/>
                  <a:pt x="1102687" y="595235"/>
                </a:cubicBezTo>
                <a:cubicBezTo>
                  <a:pt x="1107919" y="597076"/>
                  <a:pt x="1114409" y="598638"/>
                  <a:pt x="1121407" y="598638"/>
                </a:cubicBezTo>
                <a:cubicBezTo>
                  <a:pt x="1128290" y="598638"/>
                  <a:pt x="1135669" y="597140"/>
                  <a:pt x="1142806" y="592885"/>
                </a:cubicBezTo>
                <a:cubicBezTo>
                  <a:pt x="1171991" y="575550"/>
                  <a:pt x="1176740" y="525270"/>
                  <a:pt x="1161488" y="491908"/>
                </a:cubicBezTo>
                <a:cubicBezTo>
                  <a:pt x="1142387" y="450112"/>
                  <a:pt x="1101303" y="425766"/>
                  <a:pt x="1070188" y="412698"/>
                </a:cubicBezTo>
                <a:cubicBezTo>
                  <a:pt x="1067292" y="411479"/>
                  <a:pt x="1064384" y="410323"/>
                  <a:pt x="1061463" y="409193"/>
                </a:cubicBezTo>
                <a:close/>
                <a:moveTo>
                  <a:pt x="3263256" y="436866"/>
                </a:moveTo>
                <a:cubicBezTo>
                  <a:pt x="3262037" y="445857"/>
                  <a:pt x="3260196" y="459434"/>
                  <a:pt x="3250569" y="470343"/>
                </a:cubicBezTo>
                <a:cubicBezTo>
                  <a:pt x="3242314" y="479703"/>
                  <a:pt x="3231456" y="483513"/>
                  <a:pt x="3223505" y="486307"/>
                </a:cubicBezTo>
                <a:cubicBezTo>
                  <a:pt x="3204151" y="493101"/>
                  <a:pt x="3189088" y="497508"/>
                  <a:pt x="3174547" y="501775"/>
                </a:cubicBezTo>
                <a:cubicBezTo>
                  <a:pt x="3159790" y="506093"/>
                  <a:pt x="3145832" y="510170"/>
                  <a:pt x="3127367" y="516660"/>
                </a:cubicBezTo>
                <a:cubicBezTo>
                  <a:pt x="3117423" y="520114"/>
                  <a:pt x="3106577" y="514920"/>
                  <a:pt x="3103084" y="505001"/>
                </a:cubicBezTo>
                <a:cubicBezTo>
                  <a:pt x="3099592" y="495070"/>
                  <a:pt x="3104812" y="484199"/>
                  <a:pt x="3114743" y="480719"/>
                </a:cubicBezTo>
                <a:cubicBezTo>
                  <a:pt x="3134161" y="473899"/>
                  <a:pt x="3149249" y="469480"/>
                  <a:pt x="3163841" y="465212"/>
                </a:cubicBezTo>
                <a:cubicBezTo>
                  <a:pt x="3176414" y="461529"/>
                  <a:pt x="3188555" y="457922"/>
                  <a:pt x="3203224" y="452970"/>
                </a:cubicBezTo>
                <a:cubicBezTo>
                  <a:pt x="3003402" y="246763"/>
                  <a:pt x="2722314" y="106666"/>
                  <a:pt x="2410047" y="58282"/>
                </a:cubicBezTo>
                <a:cubicBezTo>
                  <a:pt x="2152149" y="18312"/>
                  <a:pt x="1863339" y="36042"/>
                  <a:pt x="1527171" y="112471"/>
                </a:cubicBezTo>
                <a:cubicBezTo>
                  <a:pt x="1364370" y="149464"/>
                  <a:pt x="1169095" y="212710"/>
                  <a:pt x="1078366" y="374890"/>
                </a:cubicBezTo>
                <a:cubicBezTo>
                  <a:pt x="1080576" y="375766"/>
                  <a:pt x="1082761" y="376655"/>
                  <a:pt x="1084945" y="377583"/>
                </a:cubicBezTo>
                <a:cubicBezTo>
                  <a:pt x="1122308" y="393280"/>
                  <a:pt x="1171940" y="423112"/>
                  <a:pt x="1196133" y="476058"/>
                </a:cubicBezTo>
                <a:cubicBezTo>
                  <a:pt x="1218612" y="525245"/>
                  <a:pt x="1210357" y="597076"/>
                  <a:pt x="1162262" y="625638"/>
                </a:cubicBezTo>
                <a:cubicBezTo>
                  <a:pt x="1141168" y="638173"/>
                  <a:pt x="1115501" y="640129"/>
                  <a:pt x="1090025" y="631163"/>
                </a:cubicBezTo>
                <a:cubicBezTo>
                  <a:pt x="1056383" y="619301"/>
                  <a:pt x="1027452" y="590320"/>
                  <a:pt x="1014498" y="555522"/>
                </a:cubicBezTo>
                <a:cubicBezTo>
                  <a:pt x="993492" y="499109"/>
                  <a:pt x="1007348" y="440371"/>
                  <a:pt x="1024988" y="397636"/>
                </a:cubicBezTo>
                <a:cubicBezTo>
                  <a:pt x="937689" y="375436"/>
                  <a:pt x="846358" y="388758"/>
                  <a:pt x="781558" y="401903"/>
                </a:cubicBezTo>
                <a:cubicBezTo>
                  <a:pt x="496602" y="459751"/>
                  <a:pt x="230400" y="616050"/>
                  <a:pt x="31982" y="842008"/>
                </a:cubicBezTo>
                <a:cubicBezTo>
                  <a:pt x="25042" y="849920"/>
                  <a:pt x="13002" y="850694"/>
                  <a:pt x="5098" y="843760"/>
                </a:cubicBezTo>
                <a:cubicBezTo>
                  <a:pt x="-2804" y="836813"/>
                  <a:pt x="-3587" y="824774"/>
                  <a:pt x="3357" y="816874"/>
                </a:cubicBezTo>
                <a:cubicBezTo>
                  <a:pt x="207232" y="584694"/>
                  <a:pt x="480917" y="424064"/>
                  <a:pt x="773982" y="364565"/>
                </a:cubicBezTo>
                <a:cubicBezTo>
                  <a:pt x="844467" y="350265"/>
                  <a:pt x="944699" y="335866"/>
                  <a:pt x="1041638" y="362622"/>
                </a:cubicBezTo>
                <a:cubicBezTo>
                  <a:pt x="1137980" y="182752"/>
                  <a:pt x="1345942" y="114594"/>
                  <a:pt x="1518725" y="75313"/>
                </a:cubicBezTo>
                <a:cubicBezTo>
                  <a:pt x="1741609" y="24652"/>
                  <a:pt x="1944174" y="-545"/>
                  <a:pt x="2131156" y="-545"/>
                </a:cubicBezTo>
                <a:cubicBezTo>
                  <a:pt x="2230215" y="-545"/>
                  <a:pt x="2324894" y="6530"/>
                  <a:pt x="2415876" y="20623"/>
                </a:cubicBezTo>
                <a:cubicBezTo>
                  <a:pt x="2734341" y="69975"/>
                  <a:pt x="3021411" y="212587"/>
                  <a:pt x="3226719" y="422591"/>
                </a:cubicBezTo>
                <a:cubicBezTo>
                  <a:pt x="3230795" y="391616"/>
                  <a:pt x="3236574" y="344563"/>
                  <a:pt x="3238593" y="319619"/>
                </a:cubicBezTo>
                <a:cubicBezTo>
                  <a:pt x="3239393" y="309662"/>
                  <a:pt x="3247724" y="302107"/>
                  <a:pt x="3257554" y="302107"/>
                </a:cubicBezTo>
                <a:cubicBezTo>
                  <a:pt x="3258075" y="302107"/>
                  <a:pt x="3258595" y="302132"/>
                  <a:pt x="3259116" y="302171"/>
                </a:cubicBezTo>
                <a:cubicBezTo>
                  <a:pt x="3269594" y="303010"/>
                  <a:pt x="3277404" y="312202"/>
                  <a:pt x="3276566" y="322695"/>
                </a:cubicBezTo>
                <a:cubicBezTo>
                  <a:pt x="3274102" y="353135"/>
                  <a:pt x="3266787" y="410679"/>
                  <a:pt x="3263256" y="436866"/>
                </a:cubicBezTo>
              </a:path>
            </a:pathLst>
          </a:custGeom>
          <a:solidFill>
            <a:schemeClr val="accent5"/>
          </a:solidFill>
          <a:ln w="1270" cap="flat">
            <a:noFill/>
            <a:prstDash val="solid"/>
            <a:miter/>
          </a:ln>
        </p:spPr>
        <p:txBody>
          <a:bodyPr rtlCol="0" anchor="ctr"/>
          <a:lstStyle/>
          <a:p>
            <a:endParaRPr lang="en-US" dirty="0"/>
          </a:p>
        </p:txBody>
      </p:sp>
      <p:sp>
        <p:nvSpPr>
          <p:cNvPr id="21" name="Forme libre : forme 34">
            <a:extLst>
              <a:ext uri="{FF2B5EF4-FFF2-40B4-BE49-F238E27FC236}">
                <a16:creationId xmlns:a16="http://schemas.microsoft.com/office/drawing/2014/main" id="{B2F71DB4-6D55-96EB-49FE-E09A40F99232}"/>
              </a:ext>
            </a:extLst>
          </p:cNvPr>
          <p:cNvSpPr/>
          <p:nvPr/>
        </p:nvSpPr>
        <p:spPr>
          <a:xfrm flipV="1">
            <a:off x="1874597" y="3562638"/>
            <a:ext cx="2310164" cy="471005"/>
          </a:xfrm>
          <a:custGeom>
            <a:avLst/>
            <a:gdLst>
              <a:gd name="connsiteX0" fmla="*/ 575440 w 2536832"/>
              <a:gd name="connsiteY0" fmla="*/ 286786 h 517219"/>
              <a:gd name="connsiteX1" fmla="*/ 508457 w 2536832"/>
              <a:gd name="connsiteY1" fmla="*/ 268435 h 517219"/>
              <a:gd name="connsiteX2" fmla="*/ 471875 w 2536832"/>
              <a:gd name="connsiteY2" fmla="*/ 302445 h 517219"/>
              <a:gd name="connsiteX3" fmla="*/ 569853 w 2536832"/>
              <a:gd name="connsiteY3" fmla="*/ 402318 h 517219"/>
              <a:gd name="connsiteX4" fmla="*/ 575440 w 2536832"/>
              <a:gd name="connsiteY4" fmla="*/ 286786 h 517219"/>
              <a:gd name="connsiteX5" fmla="*/ 2533535 w 2536832"/>
              <a:gd name="connsiteY5" fmla="*/ 156929 h 517219"/>
              <a:gd name="connsiteX6" fmla="*/ 2515196 w 2536832"/>
              <a:gd name="connsiteY6" fmla="*/ 182443 h 517219"/>
              <a:gd name="connsiteX7" fmla="*/ 2427312 w 2536832"/>
              <a:gd name="connsiteY7" fmla="*/ 264599 h 517219"/>
              <a:gd name="connsiteX8" fmla="*/ 2400388 w 2536832"/>
              <a:gd name="connsiteY8" fmla="*/ 263698 h 517219"/>
              <a:gd name="connsiteX9" fmla="*/ 2401290 w 2536832"/>
              <a:gd name="connsiteY9" fmla="*/ 236774 h 517219"/>
              <a:gd name="connsiteX10" fmla="*/ 2489187 w 2536832"/>
              <a:gd name="connsiteY10" fmla="*/ 154618 h 517219"/>
              <a:gd name="connsiteX11" fmla="*/ 2489326 w 2536832"/>
              <a:gd name="connsiteY11" fmla="*/ 154478 h 517219"/>
              <a:gd name="connsiteX12" fmla="*/ 1158509 w 2536832"/>
              <a:gd name="connsiteY12" fmla="*/ 351632 h 517219"/>
              <a:gd name="connsiteX13" fmla="*/ 592033 w 2536832"/>
              <a:gd name="connsiteY13" fmla="*/ 448965 h 517219"/>
              <a:gd name="connsiteX14" fmla="*/ 582157 w 2536832"/>
              <a:gd name="connsiteY14" fmla="*/ 446399 h 517219"/>
              <a:gd name="connsiteX15" fmla="*/ 581750 w 2536832"/>
              <a:gd name="connsiteY15" fmla="*/ 446806 h 517219"/>
              <a:gd name="connsiteX16" fmla="*/ 409447 w 2536832"/>
              <a:gd name="connsiteY16" fmla="*/ 512693 h 517219"/>
              <a:gd name="connsiteX17" fmla="*/ 11179 w 2536832"/>
              <a:gd name="connsiteY17" fmla="*/ 450209 h 517219"/>
              <a:gd name="connsiteX18" fmla="*/ -58 w 2536832"/>
              <a:gd name="connsiteY18" fmla="*/ 425737 h 517219"/>
              <a:gd name="connsiteX19" fmla="*/ 24425 w 2536832"/>
              <a:gd name="connsiteY19" fmla="*/ 414497 h 517219"/>
              <a:gd name="connsiteX20" fmla="*/ 405885 w 2536832"/>
              <a:gd name="connsiteY20" fmla="*/ 474771 h 517219"/>
              <a:gd name="connsiteX21" fmla="*/ 540851 w 2536832"/>
              <a:gd name="connsiteY21" fmla="*/ 431528 h 517219"/>
              <a:gd name="connsiteX22" fmla="*/ 434361 w 2536832"/>
              <a:gd name="connsiteY22" fmla="*/ 295765 h 517219"/>
              <a:gd name="connsiteX23" fmla="*/ 499066 w 2536832"/>
              <a:gd name="connsiteY23" fmla="*/ 231516 h 517219"/>
              <a:gd name="connsiteX24" fmla="*/ 605204 w 2536832"/>
              <a:gd name="connsiteY24" fmla="*/ 262999 h 517219"/>
              <a:gd name="connsiteX25" fmla="*/ 607838 w 2536832"/>
              <a:gd name="connsiteY25" fmla="*/ 413519 h 517219"/>
              <a:gd name="connsiteX26" fmla="*/ 1139269 w 2536832"/>
              <a:gd name="connsiteY26" fmla="*/ 318739 h 517219"/>
              <a:gd name="connsiteX27" fmla="*/ 2015058 w 2536832"/>
              <a:gd name="connsiteY27" fmla="*/ 39289 h 517219"/>
              <a:gd name="connsiteX28" fmla="*/ 2490202 w 2536832"/>
              <a:gd name="connsiteY28" fmla="*/ 115006 h 517219"/>
              <a:gd name="connsiteX29" fmla="*/ 2461907 w 2536832"/>
              <a:gd name="connsiteY29" fmla="*/ 23783 h 517219"/>
              <a:gd name="connsiteX30" fmla="*/ 2473680 w 2536832"/>
              <a:gd name="connsiteY30" fmla="*/ -436 h 517219"/>
              <a:gd name="connsiteX31" fmla="*/ 2479916 w 2536832"/>
              <a:gd name="connsiteY31" fmla="*/ -1490 h 517219"/>
              <a:gd name="connsiteX32" fmla="*/ 2497911 w 2536832"/>
              <a:gd name="connsiteY32" fmla="*/ 11337 h 517219"/>
              <a:gd name="connsiteX33" fmla="*/ 2531668 w 2536832"/>
              <a:gd name="connsiteY33" fmla="*/ 121179 h 517219"/>
              <a:gd name="connsiteX34" fmla="*/ 2533535 w 2536832"/>
              <a:gd name="connsiteY34" fmla="*/ 156929 h 51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6832" h="517219">
                <a:moveTo>
                  <a:pt x="575440" y="286786"/>
                </a:moveTo>
                <a:cubicBezTo>
                  <a:pt x="561613" y="269463"/>
                  <a:pt x="534100" y="261945"/>
                  <a:pt x="508457" y="268435"/>
                </a:cubicBezTo>
                <a:cubicBezTo>
                  <a:pt x="498837" y="270886"/>
                  <a:pt x="476023" y="279103"/>
                  <a:pt x="471875" y="302445"/>
                </a:cubicBezTo>
                <a:cubicBezTo>
                  <a:pt x="464275" y="345206"/>
                  <a:pt x="518404" y="382887"/>
                  <a:pt x="569853" y="402318"/>
                </a:cubicBezTo>
                <a:cubicBezTo>
                  <a:pt x="593725" y="368079"/>
                  <a:pt x="601410" y="319298"/>
                  <a:pt x="575440" y="286786"/>
                </a:cubicBezTo>
                <a:close/>
                <a:moveTo>
                  <a:pt x="2533535" y="156929"/>
                </a:moveTo>
                <a:cubicBezTo>
                  <a:pt x="2529725" y="168880"/>
                  <a:pt x="2521330" y="176716"/>
                  <a:pt x="2515196" y="182443"/>
                </a:cubicBezTo>
                <a:lnTo>
                  <a:pt x="2427312" y="264599"/>
                </a:lnTo>
                <a:cubicBezTo>
                  <a:pt x="2419629" y="271788"/>
                  <a:pt x="2407577" y="271356"/>
                  <a:pt x="2400388" y="263698"/>
                </a:cubicBezTo>
                <a:cubicBezTo>
                  <a:pt x="2393200" y="256002"/>
                  <a:pt x="2393607" y="243949"/>
                  <a:pt x="2401290" y="236774"/>
                </a:cubicBezTo>
                <a:lnTo>
                  <a:pt x="2489187" y="154618"/>
                </a:lnTo>
                <a:cubicBezTo>
                  <a:pt x="2489224" y="154580"/>
                  <a:pt x="2489288" y="154516"/>
                  <a:pt x="2489326" y="154478"/>
                </a:cubicBezTo>
                <a:cubicBezTo>
                  <a:pt x="2068119" y="32431"/>
                  <a:pt x="1711377" y="28266"/>
                  <a:pt x="1158509" y="351632"/>
                </a:cubicBezTo>
                <a:cubicBezTo>
                  <a:pt x="974055" y="459518"/>
                  <a:pt x="778170" y="493199"/>
                  <a:pt x="592033" y="448965"/>
                </a:cubicBezTo>
                <a:cubicBezTo>
                  <a:pt x="588819" y="448203"/>
                  <a:pt x="585514" y="447352"/>
                  <a:pt x="582157" y="446399"/>
                </a:cubicBezTo>
                <a:cubicBezTo>
                  <a:pt x="582017" y="446539"/>
                  <a:pt x="581884" y="446679"/>
                  <a:pt x="581750" y="446806"/>
                </a:cubicBezTo>
                <a:cubicBezTo>
                  <a:pt x="543024" y="483890"/>
                  <a:pt x="486668" y="505442"/>
                  <a:pt x="409447" y="512693"/>
                </a:cubicBezTo>
                <a:cubicBezTo>
                  <a:pt x="287859" y="524161"/>
                  <a:pt x="153835" y="503092"/>
                  <a:pt x="11179" y="450209"/>
                </a:cubicBezTo>
                <a:cubicBezTo>
                  <a:pt x="1311" y="446552"/>
                  <a:pt x="-3718" y="435605"/>
                  <a:pt x="-58" y="425737"/>
                </a:cubicBezTo>
                <a:cubicBezTo>
                  <a:pt x="3593" y="415869"/>
                  <a:pt x="14567" y="410865"/>
                  <a:pt x="24425" y="414497"/>
                </a:cubicBezTo>
                <a:cubicBezTo>
                  <a:pt x="161673" y="465373"/>
                  <a:pt x="290027" y="485642"/>
                  <a:pt x="405885" y="474771"/>
                </a:cubicBezTo>
                <a:cubicBezTo>
                  <a:pt x="464651" y="469234"/>
                  <a:pt x="509043" y="455048"/>
                  <a:pt x="540851" y="431528"/>
                </a:cubicBezTo>
                <a:cubicBezTo>
                  <a:pt x="481965" y="405506"/>
                  <a:pt x="423303" y="358008"/>
                  <a:pt x="434361" y="295765"/>
                </a:cubicBezTo>
                <a:cubicBezTo>
                  <a:pt x="439932" y="264422"/>
                  <a:pt x="464120" y="240406"/>
                  <a:pt x="499066" y="231516"/>
                </a:cubicBezTo>
                <a:cubicBezTo>
                  <a:pt x="539388" y="221254"/>
                  <a:pt x="582003" y="233929"/>
                  <a:pt x="605204" y="262999"/>
                </a:cubicBezTo>
                <a:cubicBezTo>
                  <a:pt x="640626" y="307335"/>
                  <a:pt x="634559" y="368002"/>
                  <a:pt x="607838" y="413519"/>
                </a:cubicBezTo>
                <a:cubicBezTo>
                  <a:pt x="782171" y="452927"/>
                  <a:pt x="965762" y="420212"/>
                  <a:pt x="1139269" y="318739"/>
                </a:cubicBezTo>
                <a:cubicBezTo>
                  <a:pt x="1486054" y="115908"/>
                  <a:pt x="1757402" y="39289"/>
                  <a:pt x="2015058" y="39289"/>
                </a:cubicBezTo>
                <a:cubicBezTo>
                  <a:pt x="2173834" y="39302"/>
                  <a:pt x="2327427" y="68410"/>
                  <a:pt x="2490202" y="115006"/>
                </a:cubicBezTo>
                <a:cubicBezTo>
                  <a:pt x="2481528" y="85492"/>
                  <a:pt x="2469476" y="45652"/>
                  <a:pt x="2461907" y="23783"/>
                </a:cubicBezTo>
                <a:cubicBezTo>
                  <a:pt x="2458465" y="13851"/>
                  <a:pt x="2463748" y="2993"/>
                  <a:pt x="2473680" y="-436"/>
                </a:cubicBezTo>
                <a:cubicBezTo>
                  <a:pt x="2475750" y="-1160"/>
                  <a:pt x="2477845" y="-1490"/>
                  <a:pt x="2479916" y="-1490"/>
                </a:cubicBezTo>
                <a:cubicBezTo>
                  <a:pt x="2487815" y="-1490"/>
                  <a:pt x="2495194" y="3450"/>
                  <a:pt x="2497911" y="11337"/>
                </a:cubicBezTo>
                <a:cubicBezTo>
                  <a:pt x="2507271" y="38349"/>
                  <a:pt x="2523235" y="91829"/>
                  <a:pt x="2531668" y="121179"/>
                </a:cubicBezTo>
                <a:cubicBezTo>
                  <a:pt x="2534182" y="129903"/>
                  <a:pt x="2537967" y="143073"/>
                  <a:pt x="2533535" y="156929"/>
                </a:cubicBezTo>
              </a:path>
            </a:pathLst>
          </a:custGeom>
          <a:solidFill>
            <a:schemeClr val="accent4"/>
          </a:solidFill>
          <a:ln w="1270" cap="flat">
            <a:noFill/>
            <a:prstDash val="solid"/>
            <a:miter/>
          </a:ln>
        </p:spPr>
        <p:txBody>
          <a:bodyPr rtlCol="0" anchor="ctr"/>
          <a:lstStyle/>
          <a:p>
            <a:endParaRPr lang="en-US" dirty="0"/>
          </a:p>
        </p:txBody>
      </p:sp>
      <p:sp>
        <p:nvSpPr>
          <p:cNvPr id="23" name="Forme libre : forme 36">
            <a:extLst>
              <a:ext uri="{FF2B5EF4-FFF2-40B4-BE49-F238E27FC236}">
                <a16:creationId xmlns:a16="http://schemas.microsoft.com/office/drawing/2014/main" id="{7517FF89-84C0-9776-E63B-6B589DECD263}"/>
              </a:ext>
            </a:extLst>
          </p:cNvPr>
          <p:cNvSpPr/>
          <p:nvPr/>
        </p:nvSpPr>
        <p:spPr>
          <a:xfrm flipV="1">
            <a:off x="2173319" y="2467888"/>
            <a:ext cx="2088087" cy="544965"/>
          </a:xfrm>
          <a:custGeom>
            <a:avLst/>
            <a:gdLst>
              <a:gd name="connsiteX0" fmla="*/ 2280672 w 2292965"/>
              <a:gd name="connsiteY0" fmla="*/ 483058 h 598436"/>
              <a:gd name="connsiteX1" fmla="*/ 2218327 w 2292965"/>
              <a:gd name="connsiteY1" fmla="*/ 585953 h 598436"/>
              <a:gd name="connsiteX2" fmla="*/ 2192153 w 2292965"/>
              <a:gd name="connsiteY2" fmla="*/ 592366 h 598436"/>
              <a:gd name="connsiteX3" fmla="*/ 2185739 w 2292965"/>
              <a:gd name="connsiteY3" fmla="*/ 566204 h 598436"/>
              <a:gd name="connsiteX4" fmla="*/ 2244540 w 2292965"/>
              <a:gd name="connsiteY4" fmla="*/ 469151 h 598436"/>
              <a:gd name="connsiteX5" fmla="*/ 909291 w 2292965"/>
              <a:gd name="connsiteY5" fmla="*/ 305893 h 598436"/>
              <a:gd name="connsiteX6" fmla="*/ 807983 w 2292965"/>
              <a:gd name="connsiteY6" fmla="*/ 244324 h 598436"/>
              <a:gd name="connsiteX7" fmla="*/ 473479 w 2292965"/>
              <a:gd name="connsiteY7" fmla="*/ 66969 h 598436"/>
              <a:gd name="connsiteX8" fmla="*/ 68252 w 2292965"/>
              <a:gd name="connsiteY8" fmla="*/ 82412 h 598436"/>
              <a:gd name="connsiteX9" fmla="*/ 23430 w 2292965"/>
              <a:gd name="connsiteY9" fmla="*/ 97588 h 598436"/>
              <a:gd name="connsiteX10" fmla="*/ -586 w 2292965"/>
              <a:gd name="connsiteY10" fmla="*/ 85371 h 598436"/>
              <a:gd name="connsiteX11" fmla="*/ 11633 w 2292965"/>
              <a:gd name="connsiteY11" fmla="*/ 61355 h 598436"/>
              <a:gd name="connsiteX12" fmla="*/ 55825 w 2292965"/>
              <a:gd name="connsiteY12" fmla="*/ 46395 h 598436"/>
              <a:gd name="connsiteX13" fmla="*/ 291590 w 2292965"/>
              <a:gd name="connsiteY13" fmla="*/ -3300 h 598436"/>
              <a:gd name="connsiteX14" fmla="*/ 485480 w 2292965"/>
              <a:gd name="connsiteY14" fmla="*/ 30799 h 598436"/>
              <a:gd name="connsiteX15" fmla="*/ 828417 w 2292965"/>
              <a:gd name="connsiteY15" fmla="*/ 212167 h 598436"/>
              <a:gd name="connsiteX16" fmla="*/ 927071 w 2292965"/>
              <a:gd name="connsiteY16" fmla="*/ 272187 h 598436"/>
              <a:gd name="connsiteX17" fmla="*/ 2242178 w 2292965"/>
              <a:gd name="connsiteY17" fmla="*/ 431064 h 598436"/>
              <a:gd name="connsiteX18" fmla="*/ 2186387 w 2292965"/>
              <a:gd name="connsiteY18" fmla="*/ 344768 h 598436"/>
              <a:gd name="connsiteX19" fmla="*/ 2191149 w 2292965"/>
              <a:gd name="connsiteY19" fmla="*/ 318250 h 598436"/>
              <a:gd name="connsiteX20" fmla="*/ 2202021 w 2292965"/>
              <a:gd name="connsiteY20" fmla="*/ 314847 h 598436"/>
              <a:gd name="connsiteX21" fmla="*/ 2217667 w 2292965"/>
              <a:gd name="connsiteY21" fmla="*/ 323013 h 598436"/>
              <a:gd name="connsiteX22" fmla="*/ 2279935 w 2292965"/>
              <a:gd name="connsiteY22" fmla="*/ 419621 h 598436"/>
              <a:gd name="connsiteX23" fmla="*/ 2291416 w 2292965"/>
              <a:gd name="connsiteY23" fmla="*/ 453556 h 598436"/>
              <a:gd name="connsiteX24" fmla="*/ 2280672 w 2292965"/>
              <a:gd name="connsiteY24" fmla="*/ 483058 h 59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2965" h="598436">
                <a:moveTo>
                  <a:pt x="2280672" y="483058"/>
                </a:moveTo>
                <a:lnTo>
                  <a:pt x="2218327" y="585953"/>
                </a:lnTo>
                <a:cubicBezTo>
                  <a:pt x="2212854" y="594970"/>
                  <a:pt x="2201131" y="597827"/>
                  <a:pt x="2192153" y="592366"/>
                </a:cubicBezTo>
                <a:cubicBezTo>
                  <a:pt x="2183148" y="586918"/>
                  <a:pt x="2180291" y="575209"/>
                  <a:pt x="2185739" y="566204"/>
                </a:cubicBezTo>
                <a:lnTo>
                  <a:pt x="2244540" y="469151"/>
                </a:lnTo>
                <a:cubicBezTo>
                  <a:pt x="1773917" y="527851"/>
                  <a:pt x="1375634" y="551815"/>
                  <a:pt x="909291" y="305893"/>
                </a:cubicBezTo>
                <a:cubicBezTo>
                  <a:pt x="883053" y="292050"/>
                  <a:pt x="848267" y="269940"/>
                  <a:pt x="807983" y="244324"/>
                </a:cubicBezTo>
                <a:cubicBezTo>
                  <a:pt x="715858" y="185739"/>
                  <a:pt x="589683" y="105513"/>
                  <a:pt x="473479" y="66969"/>
                </a:cubicBezTo>
                <a:cubicBezTo>
                  <a:pt x="289710" y="5971"/>
                  <a:pt x="182154" y="43106"/>
                  <a:pt x="68252" y="82412"/>
                </a:cubicBezTo>
                <a:cubicBezTo>
                  <a:pt x="53334" y="87555"/>
                  <a:pt x="38451" y="92699"/>
                  <a:pt x="23430" y="97588"/>
                </a:cubicBezTo>
                <a:cubicBezTo>
                  <a:pt x="13463" y="100814"/>
                  <a:pt x="2678" y="95378"/>
                  <a:pt x="-586" y="85371"/>
                </a:cubicBezTo>
                <a:cubicBezTo>
                  <a:pt x="-3841" y="75363"/>
                  <a:pt x="1632" y="64619"/>
                  <a:pt x="11633" y="61355"/>
                </a:cubicBezTo>
                <a:cubicBezTo>
                  <a:pt x="26441" y="56529"/>
                  <a:pt x="41120" y="51475"/>
                  <a:pt x="55825" y="46395"/>
                </a:cubicBezTo>
                <a:cubicBezTo>
                  <a:pt x="127068" y="21808"/>
                  <a:pt x="199820" y="-3300"/>
                  <a:pt x="291590" y="-3300"/>
                </a:cubicBezTo>
                <a:cubicBezTo>
                  <a:pt x="347749" y="-3300"/>
                  <a:pt x="411046" y="6110"/>
                  <a:pt x="485480" y="30799"/>
                </a:cubicBezTo>
                <a:cubicBezTo>
                  <a:pt x="606155" y="70829"/>
                  <a:pt x="734615" y="152528"/>
                  <a:pt x="828417" y="212167"/>
                </a:cubicBezTo>
                <a:cubicBezTo>
                  <a:pt x="868003" y="237339"/>
                  <a:pt x="902204" y="259081"/>
                  <a:pt x="927071" y="272187"/>
                </a:cubicBezTo>
                <a:cubicBezTo>
                  <a:pt x="1384359" y="513347"/>
                  <a:pt x="1777219" y="489128"/>
                  <a:pt x="2242178" y="431064"/>
                </a:cubicBezTo>
                <a:cubicBezTo>
                  <a:pt x="2225719" y="404674"/>
                  <a:pt x="2200674" y="365304"/>
                  <a:pt x="2186387" y="344768"/>
                </a:cubicBezTo>
                <a:cubicBezTo>
                  <a:pt x="2180393" y="336145"/>
                  <a:pt x="2182513" y="324270"/>
                  <a:pt x="2191149" y="318250"/>
                </a:cubicBezTo>
                <a:cubicBezTo>
                  <a:pt x="2194464" y="315951"/>
                  <a:pt x="2198261" y="314847"/>
                  <a:pt x="2202021" y="314847"/>
                </a:cubicBezTo>
                <a:cubicBezTo>
                  <a:pt x="2208028" y="314847"/>
                  <a:pt x="2213959" y="317692"/>
                  <a:pt x="2217667" y="323013"/>
                </a:cubicBezTo>
                <a:cubicBezTo>
                  <a:pt x="2234012" y="346508"/>
                  <a:pt x="2263857" y="393663"/>
                  <a:pt x="2279935" y="419621"/>
                </a:cubicBezTo>
                <a:cubicBezTo>
                  <a:pt x="2284697" y="427330"/>
                  <a:pt x="2291911" y="438976"/>
                  <a:pt x="2291416" y="453556"/>
                </a:cubicBezTo>
                <a:cubicBezTo>
                  <a:pt x="2290971" y="466027"/>
                  <a:pt x="2285028" y="475870"/>
                  <a:pt x="2280672" y="483058"/>
                </a:cubicBezTo>
              </a:path>
            </a:pathLst>
          </a:custGeom>
          <a:solidFill>
            <a:schemeClr val="accent2"/>
          </a:solidFill>
          <a:ln w="1270" cap="flat">
            <a:noFill/>
            <a:prstDash val="solid"/>
            <a:miter/>
          </a:ln>
        </p:spPr>
        <p:txBody>
          <a:bodyPr rtlCol="0" anchor="ctr"/>
          <a:lstStyle/>
          <a:p>
            <a:endParaRPr lang="en-US" dirty="0"/>
          </a:p>
        </p:txBody>
      </p:sp>
      <p:grpSp>
        <p:nvGrpSpPr>
          <p:cNvPr id="24" name="Groupe 40">
            <a:extLst>
              <a:ext uri="{FF2B5EF4-FFF2-40B4-BE49-F238E27FC236}">
                <a16:creationId xmlns:a16="http://schemas.microsoft.com/office/drawing/2014/main" id="{140AB521-DB90-8860-ABEE-8164D6C65598}"/>
              </a:ext>
            </a:extLst>
          </p:cNvPr>
          <p:cNvGrpSpPr/>
          <p:nvPr/>
        </p:nvGrpSpPr>
        <p:grpSpPr>
          <a:xfrm>
            <a:off x="4151346" y="1193789"/>
            <a:ext cx="3240686" cy="910855"/>
            <a:chOff x="4151346" y="1193789"/>
            <a:chExt cx="3240686" cy="910855"/>
          </a:xfrm>
        </p:grpSpPr>
        <p:sp>
          <p:nvSpPr>
            <p:cNvPr id="25" name="TextBox 82">
              <a:extLst>
                <a:ext uri="{FF2B5EF4-FFF2-40B4-BE49-F238E27FC236}">
                  <a16:creationId xmlns:a16="http://schemas.microsoft.com/office/drawing/2014/main" id="{6082FD7C-4B94-000D-893B-BE2909B515AC}"/>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ea typeface="+mn-ea"/>
                  <a:cs typeface="+mn-cs"/>
                </a:rPr>
                <a:t>Share materials early</a:t>
              </a:r>
            </a:p>
          </p:txBody>
        </p:sp>
        <p:sp>
          <p:nvSpPr>
            <p:cNvPr id="26" name="TextBox 82">
              <a:extLst>
                <a:ext uri="{FF2B5EF4-FFF2-40B4-BE49-F238E27FC236}">
                  <a16:creationId xmlns:a16="http://schemas.microsoft.com/office/drawing/2014/main" id="{88E6CB3C-8A59-85B5-DA71-921A52F10F3E}"/>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agendas, slides, key concepts for advance review</a:t>
              </a:r>
              <a:endParaRPr kumimoji="0" lang="en-US" sz="1800" b="0" i="0" u="none" strike="noStrike" kern="1200" cap="none" spc="0" normalizeH="0" baseline="0" noProof="0" dirty="0">
                <a:ln>
                  <a:noFill/>
                </a:ln>
                <a:effectLst/>
                <a:uLnTx/>
                <a:uFillTx/>
                <a:ea typeface="+mn-ea"/>
                <a:cs typeface="+mn-cs"/>
              </a:endParaRPr>
            </a:p>
          </p:txBody>
        </p:sp>
      </p:grpSp>
      <p:grpSp>
        <p:nvGrpSpPr>
          <p:cNvPr id="27" name="Groupe 41">
            <a:extLst>
              <a:ext uri="{FF2B5EF4-FFF2-40B4-BE49-F238E27FC236}">
                <a16:creationId xmlns:a16="http://schemas.microsoft.com/office/drawing/2014/main" id="{F4835DDF-5291-8FC1-3BE0-C255E843DB46}"/>
              </a:ext>
            </a:extLst>
          </p:cNvPr>
          <p:cNvGrpSpPr/>
          <p:nvPr/>
        </p:nvGrpSpPr>
        <p:grpSpPr>
          <a:xfrm>
            <a:off x="4431842" y="2235823"/>
            <a:ext cx="3240686" cy="910855"/>
            <a:chOff x="4151346" y="1193789"/>
            <a:chExt cx="3240686" cy="910855"/>
          </a:xfrm>
        </p:grpSpPr>
        <p:sp>
          <p:nvSpPr>
            <p:cNvPr id="28" name="TextBox 82">
              <a:extLst>
                <a:ext uri="{FF2B5EF4-FFF2-40B4-BE49-F238E27FC236}">
                  <a16:creationId xmlns:a16="http://schemas.microsoft.com/office/drawing/2014/main" id="{538674A1-0F02-99B3-B486-9BEB8DB46F8A}"/>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ea typeface="+mn-ea"/>
                  <a:cs typeface="+mn-cs"/>
                </a:rPr>
                <a:t>Provide</a:t>
              </a:r>
              <a:r>
                <a:rPr lang="en-US" sz="1800" b="1" dirty="0">
                  <a:solidFill>
                    <a:schemeClr val="accent2"/>
                  </a:solidFill>
                </a:rPr>
                <a:t> Choice</a:t>
              </a:r>
              <a:endParaRPr kumimoji="0" lang="en-US" sz="1800" b="1" i="0" u="none" strike="noStrike" kern="1200" cap="none" spc="0" normalizeH="0" baseline="0" noProof="0" dirty="0">
                <a:ln>
                  <a:noFill/>
                </a:ln>
                <a:solidFill>
                  <a:schemeClr val="accent2"/>
                </a:solidFill>
                <a:effectLst/>
                <a:uLnTx/>
                <a:uFillTx/>
                <a:ea typeface="+mn-ea"/>
                <a:cs typeface="+mn-cs"/>
              </a:endParaRPr>
            </a:p>
          </p:txBody>
        </p:sp>
        <p:sp>
          <p:nvSpPr>
            <p:cNvPr id="29" name="TextBox 82">
              <a:extLst>
                <a:ext uri="{FF2B5EF4-FFF2-40B4-BE49-F238E27FC236}">
                  <a16:creationId xmlns:a16="http://schemas.microsoft.com/office/drawing/2014/main" id="{8EC6117B-C883-3B72-F54A-65AADF932C98}"/>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You can respond in chat, raise hand, or just listen</a:t>
              </a:r>
              <a:endParaRPr kumimoji="0" lang="en-US" sz="1800" b="0" i="0" u="none" strike="noStrike" kern="1200" cap="none" spc="0" normalizeH="0" baseline="0" noProof="0" dirty="0">
                <a:ln>
                  <a:noFill/>
                </a:ln>
                <a:effectLst/>
                <a:uLnTx/>
                <a:uFillTx/>
                <a:ea typeface="+mn-ea"/>
                <a:cs typeface="+mn-cs"/>
              </a:endParaRPr>
            </a:p>
          </p:txBody>
        </p:sp>
      </p:grpSp>
      <p:grpSp>
        <p:nvGrpSpPr>
          <p:cNvPr id="33" name="Groupe 47">
            <a:extLst>
              <a:ext uri="{FF2B5EF4-FFF2-40B4-BE49-F238E27FC236}">
                <a16:creationId xmlns:a16="http://schemas.microsoft.com/office/drawing/2014/main" id="{7C484432-BC14-2294-4165-46B8ED88CE19}"/>
              </a:ext>
            </a:extLst>
          </p:cNvPr>
          <p:cNvGrpSpPr/>
          <p:nvPr/>
        </p:nvGrpSpPr>
        <p:grpSpPr>
          <a:xfrm>
            <a:off x="4359917" y="3327848"/>
            <a:ext cx="3240686" cy="910855"/>
            <a:chOff x="4151346" y="1193789"/>
            <a:chExt cx="3240686" cy="910855"/>
          </a:xfrm>
        </p:grpSpPr>
        <p:sp>
          <p:nvSpPr>
            <p:cNvPr id="34" name="TextBox 82">
              <a:extLst>
                <a:ext uri="{FF2B5EF4-FFF2-40B4-BE49-F238E27FC236}">
                  <a16:creationId xmlns:a16="http://schemas.microsoft.com/office/drawing/2014/main" id="{F38FF47C-CFC2-38E9-4A92-AA8AF3CAFD54}"/>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4"/>
                </a:solidFill>
                <a:effectLst/>
                <a:uLnTx/>
                <a:uFillTx/>
                <a:ea typeface="+mn-ea"/>
                <a:cs typeface="+mn-cs"/>
              </a:endParaRPr>
            </a:p>
          </p:txBody>
        </p:sp>
        <p:sp>
          <p:nvSpPr>
            <p:cNvPr id="35" name="TextBox 82">
              <a:extLst>
                <a:ext uri="{FF2B5EF4-FFF2-40B4-BE49-F238E27FC236}">
                  <a16:creationId xmlns:a16="http://schemas.microsoft.com/office/drawing/2014/main" id="{A652F17F-9AD0-E2EB-2781-45BFCDC09E53}"/>
                </a:ext>
              </a:extLst>
            </p:cNvPr>
            <p:cNvSpPr txBox="1"/>
            <p:nvPr/>
          </p:nvSpPr>
          <p:spPr>
            <a:xfrm>
              <a:off x="4151346" y="1458313"/>
              <a:ext cx="3240686" cy="646331"/>
            </a:xfrm>
            <a:prstGeom prst="rect">
              <a:avLst/>
            </a:prstGeom>
            <a:noFill/>
          </p:spPr>
          <p:txBody>
            <a:bodyPr wrap="square" lIns="0" rIns="0" rtlCol="0" anchor="ctr">
              <a:spAutoFit/>
            </a:bodyPr>
            <a:lstStyle/>
            <a:p>
              <a:pPr lvl="0" defTabSz="914400">
                <a:defRPr/>
              </a:pPr>
              <a:r>
                <a:rPr lang="en-US" sz="1800" dirty="0"/>
                <a:t>optional participation, not mandatory spotlight moments</a:t>
              </a:r>
            </a:p>
          </p:txBody>
        </p:sp>
      </p:grpSp>
      <p:grpSp>
        <p:nvGrpSpPr>
          <p:cNvPr id="36" name="Groupe 50">
            <a:extLst>
              <a:ext uri="{FF2B5EF4-FFF2-40B4-BE49-F238E27FC236}">
                <a16:creationId xmlns:a16="http://schemas.microsoft.com/office/drawing/2014/main" id="{0539C561-CD10-8086-9214-D4046990DDED}"/>
              </a:ext>
            </a:extLst>
          </p:cNvPr>
          <p:cNvGrpSpPr/>
          <p:nvPr/>
        </p:nvGrpSpPr>
        <p:grpSpPr>
          <a:xfrm>
            <a:off x="4623600" y="5551836"/>
            <a:ext cx="3292286" cy="1205304"/>
            <a:chOff x="4151346" y="1193789"/>
            <a:chExt cx="3292286" cy="1205304"/>
          </a:xfrm>
        </p:grpSpPr>
        <p:sp>
          <p:nvSpPr>
            <p:cNvPr id="37" name="TextBox 82">
              <a:extLst>
                <a:ext uri="{FF2B5EF4-FFF2-40B4-BE49-F238E27FC236}">
                  <a16:creationId xmlns:a16="http://schemas.microsoft.com/office/drawing/2014/main" id="{4388E98A-26C6-CD4E-0D64-CB35DD2B186A}"/>
                </a:ext>
              </a:extLst>
            </p:cNvPr>
            <p:cNvSpPr txBox="1"/>
            <p:nvPr/>
          </p:nvSpPr>
          <p:spPr>
            <a:xfrm>
              <a:off x="4151346" y="1193789"/>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ea typeface="+mn-ea"/>
                  <a:cs typeface="+mn-cs"/>
                </a:rPr>
                <a:t>Multiple follow-up formats</a:t>
              </a:r>
            </a:p>
          </p:txBody>
        </p:sp>
        <p:sp>
          <p:nvSpPr>
            <p:cNvPr id="38" name="TextBox 82">
              <a:extLst>
                <a:ext uri="{FF2B5EF4-FFF2-40B4-BE49-F238E27FC236}">
                  <a16:creationId xmlns:a16="http://schemas.microsoft.com/office/drawing/2014/main" id="{89435343-0055-45E7-490E-5A7808A1B402}"/>
                </a:ext>
              </a:extLst>
            </p:cNvPr>
            <p:cNvSpPr txBox="1"/>
            <p:nvPr/>
          </p:nvSpPr>
          <p:spPr>
            <a:xfrm>
              <a:off x="4202946" y="1475763"/>
              <a:ext cx="3240686" cy="923330"/>
            </a:xfrm>
            <a:prstGeom prst="rect">
              <a:avLst/>
            </a:prstGeom>
            <a:noFill/>
          </p:spPr>
          <p:txBody>
            <a:bodyPr wrap="square" lIns="0" rIns="0" rtlCol="0" anchor="ctr">
              <a:spAutoFit/>
            </a:bodyPr>
            <a:lstStyle/>
            <a:p>
              <a:pPr defTabSz="914400">
                <a:defRPr/>
              </a:pPr>
              <a:r>
                <a:rPr lang="en-US" sz="1800" dirty="0"/>
                <a:t>email summary, recorded session, resource links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 </a:t>
              </a:r>
            </a:p>
          </p:txBody>
        </p:sp>
      </p:grpSp>
      <p:sp>
        <p:nvSpPr>
          <p:cNvPr id="41" name="TextBox 82">
            <a:extLst>
              <a:ext uri="{FF2B5EF4-FFF2-40B4-BE49-F238E27FC236}">
                <a16:creationId xmlns:a16="http://schemas.microsoft.com/office/drawing/2014/main" id="{D2E28EE0-89DF-E105-D17E-01CCF47302B6}"/>
              </a:ext>
            </a:extLst>
          </p:cNvPr>
          <p:cNvSpPr txBox="1"/>
          <p:nvPr/>
        </p:nvSpPr>
        <p:spPr>
          <a:xfrm>
            <a:off x="4368884" y="3295707"/>
            <a:ext cx="2805610" cy="369332"/>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4"/>
                </a:solidFill>
                <a:effectLst/>
                <a:uLnTx/>
                <a:uFillTx/>
                <a:ea typeface="+mn-ea"/>
                <a:cs typeface="+mn-cs"/>
              </a:rPr>
              <a:t>Low pressure Engagement</a:t>
            </a:r>
          </a:p>
        </p:txBody>
      </p:sp>
      <p:sp>
        <p:nvSpPr>
          <p:cNvPr id="45" name="TextBox 44">
            <a:extLst>
              <a:ext uri="{FF2B5EF4-FFF2-40B4-BE49-F238E27FC236}">
                <a16:creationId xmlns:a16="http://schemas.microsoft.com/office/drawing/2014/main" id="{C319E0F5-EC5D-CF3A-1FCA-E5A03386EDCF}"/>
              </a:ext>
            </a:extLst>
          </p:cNvPr>
          <p:cNvSpPr txBox="1"/>
          <p:nvPr/>
        </p:nvSpPr>
        <p:spPr>
          <a:xfrm>
            <a:off x="4261406" y="4170995"/>
            <a:ext cx="3378685" cy="1323439"/>
          </a:xfrm>
          <a:prstGeom prst="rect">
            <a:avLst/>
          </a:prstGeom>
          <a:noFill/>
        </p:spPr>
        <p:txBody>
          <a:bodyPr wrap="square">
            <a:spAutoFit/>
          </a:bodyPr>
          <a:lstStyle/>
          <a:p>
            <a:r>
              <a:rPr lang="en-US" sz="1600" i="1" dirty="0"/>
              <a:t>Tip: If you do need to call on someone, remember to repeat the question and offering a few example responses to avoid putting anyone too much “on the spot.”</a:t>
            </a:r>
            <a:endParaRPr lang="en-US" sz="2000" i="1" dirty="0"/>
          </a:p>
        </p:txBody>
      </p:sp>
      <p:sp>
        <p:nvSpPr>
          <p:cNvPr id="46" name="TextBox 45">
            <a:extLst>
              <a:ext uri="{FF2B5EF4-FFF2-40B4-BE49-F238E27FC236}">
                <a16:creationId xmlns:a16="http://schemas.microsoft.com/office/drawing/2014/main" id="{46A32D9C-E00B-141F-ED92-0D42D48E75BB}"/>
              </a:ext>
            </a:extLst>
          </p:cNvPr>
          <p:cNvSpPr txBox="1"/>
          <p:nvPr/>
        </p:nvSpPr>
        <p:spPr>
          <a:xfrm>
            <a:off x="7810527" y="1435490"/>
            <a:ext cx="4067760" cy="3556038"/>
          </a:xfrm>
          <a:prstGeom prst="rect">
            <a:avLst/>
          </a:prstGeom>
          <a:noFill/>
        </p:spPr>
        <p:txBody>
          <a:bodyPr wrap="square" rtlCol="0">
            <a:spAutoFit/>
          </a:bodyPr>
          <a:lstStyle/>
          <a:p>
            <a:pPr algn="l">
              <a:lnSpc>
                <a:spcPct val="113000"/>
              </a:lnSpc>
              <a:spcAft>
                <a:spcPts val="600"/>
              </a:spcAft>
            </a:pPr>
            <a:r>
              <a:rPr lang="en-US" sz="1600" b="1" dirty="0"/>
              <a:t>Use Peer Teaching concepts:</a:t>
            </a:r>
          </a:p>
          <a:p>
            <a:pPr marL="285750" indent="-285750">
              <a:spcAft>
                <a:spcPts val="600"/>
              </a:spcAft>
              <a:buFont typeface="Arial" panose="020B0604020202020204" pitchFamily="34" charset="0"/>
              <a:buChar char="•"/>
            </a:pPr>
            <a:r>
              <a:rPr lang="en-US" sz="1600" dirty="0"/>
              <a:t>Invite audience members to share their knowledge and experience with the group, creating a collaborative learning environment</a:t>
            </a:r>
            <a:r>
              <a:rPr lang="en-US" sz="1600" b="1" dirty="0"/>
              <a:t>. </a:t>
            </a:r>
          </a:p>
          <a:p>
            <a:pPr>
              <a:spcAft>
                <a:spcPts val="600"/>
              </a:spcAft>
            </a:pPr>
            <a:r>
              <a:rPr lang="en-US" sz="1600" b="1" dirty="0"/>
              <a:t>Examples: </a:t>
            </a:r>
          </a:p>
          <a:p>
            <a:pPr marL="285750" lvl="0" indent="-285750" defTabSz="914400" eaLnBrk="0" fontAlgn="base" hangingPunct="0">
              <a:spcBef>
                <a:spcPct val="0"/>
              </a:spcBef>
              <a:spcAft>
                <a:spcPct val="0"/>
              </a:spcAft>
              <a:buFont typeface="Arial" panose="020B0604020202020204" pitchFamily="34" charset="0"/>
              <a:buChar char="•"/>
            </a:pPr>
            <a:r>
              <a:rPr lang="en-US" altLang="en-US" sz="1600" dirty="0"/>
              <a:t>"Sarah, you mentioned you've used this database before—what tips would you give someone just starting out?" </a:t>
            </a:r>
          </a:p>
          <a:p>
            <a:pPr marL="285750" lvl="0" indent="-285750" defTabSz="914400" eaLnBrk="0" fontAlgn="base" hangingPunct="0">
              <a:spcBef>
                <a:spcPct val="0"/>
              </a:spcBef>
              <a:spcAft>
                <a:spcPct val="0"/>
              </a:spcAft>
              <a:buFont typeface="Arial" panose="020B0604020202020204" pitchFamily="34" charset="0"/>
              <a:buChar char="•"/>
            </a:pPr>
            <a:r>
              <a:rPr lang="en-US" altLang="en-US" sz="1600" dirty="0"/>
              <a:t>"Before I show you my approach, who has tried solving this problem before? What worked or didn't work for you?" </a:t>
            </a:r>
          </a:p>
          <a:p>
            <a:pPr>
              <a:spcAft>
                <a:spcPts val="600"/>
              </a:spcAft>
            </a:pPr>
            <a:endParaRPr lang="en-US" sz="1600" b="1" dirty="0"/>
          </a:p>
        </p:txBody>
      </p:sp>
    </p:spTree>
    <p:extLst>
      <p:ext uri="{BB962C8B-B14F-4D97-AF65-F5344CB8AC3E}">
        <p14:creationId xmlns:p14="http://schemas.microsoft.com/office/powerpoint/2010/main" val="899690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F6C7-7411-8310-18BB-7582CEEED6A5}"/>
              </a:ext>
            </a:extLst>
          </p:cNvPr>
          <p:cNvSpPr>
            <a:spLocks noGrp="1"/>
          </p:cNvSpPr>
          <p:nvPr>
            <p:ph type="title"/>
          </p:nvPr>
        </p:nvSpPr>
        <p:spPr/>
        <p:txBody>
          <a:bodyPr/>
          <a:lstStyle/>
          <a:p>
            <a:r>
              <a:rPr lang="en-US" dirty="0"/>
              <a:t>Resources and Tools</a:t>
            </a:r>
          </a:p>
        </p:txBody>
      </p:sp>
      <p:sp>
        <p:nvSpPr>
          <p:cNvPr id="5" name="Slide Number Placeholder 4">
            <a:extLst>
              <a:ext uri="{FF2B5EF4-FFF2-40B4-BE49-F238E27FC236}">
                <a16:creationId xmlns:a16="http://schemas.microsoft.com/office/drawing/2014/main" id="{2D421AB2-FB31-F210-97E6-F3C2AFA6687C}"/>
              </a:ext>
            </a:extLst>
          </p:cNvPr>
          <p:cNvSpPr>
            <a:spLocks noGrp="1"/>
          </p:cNvSpPr>
          <p:nvPr>
            <p:ph type="sldNum" sz="quarter" idx="12"/>
          </p:nvPr>
        </p:nvSpPr>
        <p:spPr/>
        <p:txBody>
          <a:bodyPr/>
          <a:lstStyle/>
          <a:p>
            <a:fld id="{0D558541-60C9-42A2-8392-FF12533A6B7A}" type="slidenum">
              <a:rPr lang="en-US" smtClean="0"/>
              <a:pPr/>
              <a:t>21</a:t>
            </a:fld>
            <a:endParaRPr lang="en-US"/>
          </a:p>
        </p:txBody>
      </p:sp>
      <p:pic>
        <p:nvPicPr>
          <p:cNvPr id="9" name="Picture 8">
            <a:extLst>
              <a:ext uri="{FF2B5EF4-FFF2-40B4-BE49-F238E27FC236}">
                <a16:creationId xmlns:a16="http://schemas.microsoft.com/office/drawing/2014/main" id="{EDF1C533-026D-F6F8-A69B-5E77907DD6E3}"/>
              </a:ext>
            </a:extLst>
          </p:cNvPr>
          <p:cNvPicPr>
            <a:picLocks noChangeAspect="1"/>
          </p:cNvPicPr>
          <p:nvPr/>
        </p:nvPicPr>
        <p:blipFill>
          <a:blip r:embed="rId3"/>
          <a:stretch>
            <a:fillRect/>
          </a:stretch>
        </p:blipFill>
        <p:spPr>
          <a:xfrm>
            <a:off x="6890334" y="2467096"/>
            <a:ext cx="4456306" cy="2792283"/>
          </a:xfrm>
          <a:prstGeom prst="rect">
            <a:avLst/>
          </a:prstGeom>
        </p:spPr>
      </p:pic>
      <p:sp>
        <p:nvSpPr>
          <p:cNvPr id="16" name="TextBox 15">
            <a:extLst>
              <a:ext uri="{FF2B5EF4-FFF2-40B4-BE49-F238E27FC236}">
                <a16:creationId xmlns:a16="http://schemas.microsoft.com/office/drawing/2014/main" id="{B4EAF33C-1379-5018-0AEF-CBE353150C0D}"/>
              </a:ext>
            </a:extLst>
          </p:cNvPr>
          <p:cNvSpPr txBox="1"/>
          <p:nvPr/>
        </p:nvSpPr>
        <p:spPr>
          <a:xfrm>
            <a:off x="372189" y="1508748"/>
            <a:ext cx="6114196" cy="4708981"/>
          </a:xfrm>
          <a:prstGeom prst="rect">
            <a:avLst/>
          </a:prstGeom>
          <a:noFill/>
        </p:spPr>
        <p:txBody>
          <a:bodyPr wrap="square">
            <a:spAutoFit/>
          </a:bodyPr>
          <a:lstStyle/>
          <a:p>
            <a:pPr marL="342900" indent="-342900">
              <a:buFont typeface="Arial" panose="020B0604020202020204" pitchFamily="34" charset="0"/>
              <a:buChar char="•"/>
            </a:pPr>
            <a:r>
              <a:rPr lang="en-US" sz="2000" b="1" dirty="0"/>
              <a:t>MLA’s Guide to Health Sciences Instructional Design </a:t>
            </a:r>
            <a:r>
              <a:rPr lang="en-US" sz="2000" dirty="0">
                <a:hlinkClick r:id="rId4"/>
              </a:rPr>
              <a:t>https://www.mlanet.org/courses/the-mla-guide-to-instructional-design-basics/</a:t>
            </a:r>
            <a:endParaRPr lang="en-US" sz="2000" dirty="0"/>
          </a:p>
          <a:p>
            <a:pPr marL="342900" indent="-342900">
              <a:buFont typeface="Arial" panose="020B0604020202020204" pitchFamily="34" charset="0"/>
              <a:buChar char="•"/>
            </a:pPr>
            <a:endParaRPr lang="en-US" sz="2000" i="1" dirty="0"/>
          </a:p>
          <a:p>
            <a:pPr marL="342900" indent="-342900">
              <a:buFont typeface="Arial" panose="020B0604020202020204" pitchFamily="34" charset="0"/>
              <a:buChar char="•"/>
            </a:pPr>
            <a:r>
              <a:rPr lang="en-US" sz="2000" b="1" dirty="0"/>
              <a:t>Learner-Centered Pedagogy: Principles and Practice</a:t>
            </a:r>
            <a:r>
              <a:rPr lang="en-US" sz="2000" i="1" dirty="0"/>
              <a:t> (</a:t>
            </a:r>
            <a:r>
              <a:rPr lang="en-US" sz="2000" dirty="0"/>
              <a:t>by Kevin Michael Klipfel and Dani Brecher Cook) </a:t>
            </a:r>
            <a:r>
              <a:rPr lang="en-US" sz="2000" dirty="0">
                <a:hlinkClick r:id="rId5"/>
              </a:rPr>
              <a:t>https://alastore.ala.org/content/learner-centered-pedagogy-principles-and-practice</a:t>
            </a:r>
            <a:endParaRPr lang="en-US" sz="2000" dirty="0"/>
          </a:p>
          <a:p>
            <a:pPr lvl="0" defTabSz="914400" eaLnBrk="0" fontAlgn="base" hangingPunct="0">
              <a:spcBef>
                <a:spcPct val="0"/>
              </a:spcBef>
              <a:spcAft>
                <a:spcPct val="0"/>
              </a:spcAft>
            </a:pPr>
            <a:endParaRPr lang="en-US" altLang="en-US" sz="2000" b="1" dirty="0">
              <a:latin typeface="Arial" panose="020B0604020202020204" pitchFamily="34" charset="0"/>
            </a:endParaRPr>
          </a:p>
          <a:p>
            <a:pPr lvl="0" defTabSz="914400" eaLnBrk="0" fontAlgn="base" hangingPunct="0">
              <a:spcBef>
                <a:spcPct val="0"/>
              </a:spcBef>
              <a:spcAft>
                <a:spcPct val="0"/>
              </a:spcAft>
            </a:pPr>
            <a:r>
              <a:rPr lang="en-US" altLang="en-US" sz="2000" b="1" dirty="0"/>
              <a:t>Virtual White Boards</a:t>
            </a:r>
          </a:p>
          <a:p>
            <a:pPr marL="285750" lvl="0" indent="-285750" defTabSz="914400" eaLnBrk="0" fontAlgn="base" hangingPunct="0">
              <a:spcBef>
                <a:spcPct val="0"/>
              </a:spcBef>
              <a:spcAft>
                <a:spcPct val="0"/>
              </a:spcAft>
              <a:buFont typeface="Arial" panose="020B0604020202020204" pitchFamily="34" charset="0"/>
              <a:buChar char="•"/>
            </a:pPr>
            <a:r>
              <a:rPr lang="en-US" altLang="en-US" sz="2000" b="1" dirty="0"/>
              <a:t>Miro</a:t>
            </a:r>
            <a:r>
              <a:rPr lang="en-US" altLang="en-US" sz="2000" dirty="0"/>
              <a:t> - Comprehensive collaboration platform with extensive template library </a:t>
            </a:r>
          </a:p>
          <a:p>
            <a:pPr marL="285750" lvl="0" indent="-285750" defTabSz="914400" eaLnBrk="0" fontAlgn="base" hangingPunct="0">
              <a:spcBef>
                <a:spcPct val="0"/>
              </a:spcBef>
              <a:spcAft>
                <a:spcPct val="0"/>
              </a:spcAft>
              <a:buFont typeface="Arial" panose="020B0604020202020204" pitchFamily="34" charset="0"/>
              <a:buChar char="•"/>
            </a:pPr>
            <a:r>
              <a:rPr lang="en-US" altLang="en-US" sz="2000" b="1" dirty="0"/>
              <a:t>Microsoft Whiteboard</a:t>
            </a:r>
            <a:r>
              <a:rPr lang="en-US" altLang="en-US" sz="2000" dirty="0"/>
              <a:t> - Simple, integrated option for Office 365 users </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195188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99ECA-9811-221F-DD8E-595FD6DCF416}"/>
              </a:ext>
            </a:extLst>
          </p:cNvPr>
          <p:cNvSpPr>
            <a:spLocks noGrp="1"/>
          </p:cNvSpPr>
          <p:nvPr>
            <p:ph type="ctrTitle"/>
          </p:nvPr>
        </p:nvSpPr>
        <p:spPr/>
        <p:txBody>
          <a:bodyPr/>
          <a:lstStyle/>
          <a:p>
            <a:r>
              <a:rPr lang="en-US" dirty="0"/>
              <a:t>The Power of Narrative</a:t>
            </a:r>
          </a:p>
        </p:txBody>
      </p:sp>
      <p:sp>
        <p:nvSpPr>
          <p:cNvPr id="8" name="Subtitle 2">
            <a:extLst>
              <a:ext uri="{FF2B5EF4-FFF2-40B4-BE49-F238E27FC236}">
                <a16:creationId xmlns:a16="http://schemas.microsoft.com/office/drawing/2014/main" id="{A86A7BDF-817A-4B3C-FC3F-640ECBAB03AB}"/>
              </a:ext>
            </a:extLst>
          </p:cNvPr>
          <p:cNvSpPr>
            <a:spLocks noGrp="1"/>
          </p:cNvSpPr>
          <p:nvPr>
            <p:ph type="subTitle" idx="1"/>
          </p:nvPr>
        </p:nvSpPr>
        <p:spPr>
          <a:xfrm>
            <a:off x="370419" y="4945704"/>
            <a:ext cx="6072587" cy="806099"/>
          </a:xfrm>
        </p:spPr>
        <p:txBody>
          <a:bodyPr/>
          <a:lstStyle/>
          <a:p>
            <a:r>
              <a:rPr lang="en-US" dirty="0"/>
              <a:t>Using storytelling frameworks to make your research findings compelling and memorable</a:t>
            </a:r>
          </a:p>
        </p:txBody>
      </p:sp>
      <p:sp>
        <p:nvSpPr>
          <p:cNvPr id="10" name="TextBox 9">
            <a:extLst>
              <a:ext uri="{FF2B5EF4-FFF2-40B4-BE49-F238E27FC236}">
                <a16:creationId xmlns:a16="http://schemas.microsoft.com/office/drawing/2014/main" id="{BFB0F355-3966-48DA-508A-991BF42CC042}"/>
              </a:ext>
            </a:extLst>
          </p:cNvPr>
          <p:cNvSpPr txBox="1"/>
          <p:nvPr/>
        </p:nvSpPr>
        <p:spPr>
          <a:xfrm>
            <a:off x="7649589" y="830371"/>
            <a:ext cx="4049486" cy="1476943"/>
          </a:xfrm>
          <a:prstGeom prst="rect">
            <a:avLst/>
          </a:prstGeom>
          <a:noFill/>
        </p:spPr>
        <p:txBody>
          <a:bodyPr wrap="square">
            <a:spAutoFit/>
          </a:bodyPr>
          <a:lstStyle/>
          <a:p>
            <a:pPr>
              <a:buNone/>
            </a:pPr>
            <a:r>
              <a:rPr lang="en-US" dirty="0">
                <a:solidFill>
                  <a:schemeClr val="bg1"/>
                </a:solidFill>
              </a:rPr>
              <a:t>Stories are data with a soul.</a:t>
            </a:r>
          </a:p>
          <a:p>
            <a:pPr>
              <a:buNone/>
            </a:pPr>
            <a:endParaRPr lang="en-US" dirty="0">
              <a:solidFill>
                <a:schemeClr val="bg1"/>
              </a:solidFill>
            </a:endParaRPr>
          </a:p>
          <a:p>
            <a:pPr algn="r"/>
            <a:r>
              <a:rPr lang="en-US" dirty="0">
                <a:solidFill>
                  <a:schemeClr val="bg1"/>
                </a:solidFill>
              </a:rPr>
              <a:t>Brené Brown </a:t>
            </a:r>
          </a:p>
          <a:p>
            <a:pPr algn="r"/>
            <a:r>
              <a:rPr lang="en-US" sz="1800" i="1" dirty="0">
                <a:solidFill>
                  <a:schemeClr val="bg1"/>
                </a:solidFill>
              </a:rPr>
              <a:t>Researcher and Storyteller</a:t>
            </a:r>
          </a:p>
        </p:txBody>
      </p:sp>
      <p:pic>
        <p:nvPicPr>
          <p:cNvPr id="11" name="Graphic 10" descr="Open quotation mark outline">
            <a:extLst>
              <a:ext uri="{FF2B5EF4-FFF2-40B4-BE49-F238E27FC236}">
                <a16:creationId xmlns:a16="http://schemas.microsoft.com/office/drawing/2014/main" id="{AC636DE0-0FC8-CC76-20F1-84C39DC18A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5189" y="373171"/>
            <a:ext cx="914400" cy="914400"/>
          </a:xfrm>
          <a:prstGeom prst="rect">
            <a:avLst/>
          </a:prstGeom>
        </p:spPr>
      </p:pic>
      <p:pic>
        <p:nvPicPr>
          <p:cNvPr id="12" name="Graphic 11" descr="Open quotation mark outline">
            <a:extLst>
              <a:ext uri="{FF2B5EF4-FFF2-40B4-BE49-F238E27FC236}">
                <a16:creationId xmlns:a16="http://schemas.microsoft.com/office/drawing/2014/main" id="{04B2235C-E750-7664-FB8A-406E7F64A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31678" y="2307315"/>
            <a:ext cx="914400" cy="914400"/>
          </a:xfrm>
          <a:prstGeom prst="rect">
            <a:avLst/>
          </a:prstGeom>
        </p:spPr>
      </p:pic>
    </p:spTree>
    <p:extLst>
      <p:ext uri="{BB962C8B-B14F-4D97-AF65-F5344CB8AC3E}">
        <p14:creationId xmlns:p14="http://schemas.microsoft.com/office/powerpoint/2010/main" val="63212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B771E-ED89-D1C1-EDE3-F32FF9A4A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D842D-8A74-03C2-3173-D7AB52C64756}"/>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7BF9A2CE-3853-6E32-C875-9BA176FAAFB8}"/>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3A22DF88-2A74-2C4E-C9CC-EAD3E0AAB175}"/>
              </a:ext>
            </a:extLst>
          </p:cNvPr>
          <p:cNvSpPr>
            <a:spLocks noGrp="1"/>
          </p:cNvSpPr>
          <p:nvPr>
            <p:ph type="sldNum" sz="quarter" idx="12"/>
          </p:nvPr>
        </p:nvSpPr>
        <p:spPr/>
        <p:txBody>
          <a:bodyPr/>
          <a:lstStyle/>
          <a:p>
            <a:fld id="{0D558541-60C9-42A2-8392-FF12533A6B7A}" type="slidenum">
              <a:rPr lang="en-US" smtClean="0"/>
              <a:pPr/>
              <a:t>23</a:t>
            </a:fld>
            <a:endParaRPr lang="en-US"/>
          </a:p>
        </p:txBody>
      </p:sp>
      <p:grpSp>
        <p:nvGrpSpPr>
          <p:cNvPr id="9" name="Jump" descr="{&quot;Key&quot;:&quot;POWER_USER_SHAPE_ICON&quot;,&quot;Value&quot;:&quot;POWER_USER_SHAPE_ICON_STYLE_1&quot;}">
            <a:extLst>
              <a:ext uri="{FF2B5EF4-FFF2-40B4-BE49-F238E27FC236}">
                <a16:creationId xmlns:a16="http://schemas.microsoft.com/office/drawing/2014/main" id="{60071441-EBDE-F7FF-A484-92D4D38748AF}"/>
              </a:ext>
            </a:extLst>
          </p:cNvPr>
          <p:cNvGrpSpPr>
            <a:grpSpLocks noChangeAspect="1"/>
          </p:cNvGrpSpPr>
          <p:nvPr>
            <p:custDataLst>
              <p:tags r:id="rId1"/>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C70BB68F-D563-1B79-11A2-B5E1522A6D8C}"/>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D353469A-FDEA-38BB-68C6-675DFD6739CF}"/>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EB0F7E40-E623-9533-1069-AD6DFF866B82}"/>
              </a:ext>
            </a:extLst>
          </p:cNvPr>
          <p:cNvSpPr>
            <a:spLocks noChangeArrowheads="1"/>
          </p:cNvSpPr>
          <p:nvPr>
            <p:custDataLst>
              <p:tags r:id="rId2"/>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39005618-2FAF-D6D9-28BF-4650FB618979}"/>
              </a:ext>
            </a:extLst>
          </p:cNvPr>
          <p:cNvSpPr>
            <a:spLocks noChangeArrowheads="1"/>
          </p:cNvSpPr>
          <p:nvPr>
            <p:custDataLst>
              <p:tags r:id="rId3"/>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8DEBCA12-513A-41BB-2B0B-ED1F66277AD1}"/>
              </a:ext>
            </a:extLst>
          </p:cNvPr>
          <p:cNvSpPr>
            <a:spLocks noChangeArrowheads="1"/>
          </p:cNvSpPr>
          <p:nvPr>
            <p:custDataLst>
              <p:tags r:id="rId4"/>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B4D87421-6F8A-0BF4-BDD2-CBF2C86D23A3}"/>
              </a:ext>
            </a:extLst>
          </p:cNvPr>
          <p:cNvSpPr>
            <a:spLocks noChangeArrowheads="1"/>
          </p:cNvSpPr>
          <p:nvPr>
            <p:custDataLst>
              <p:tags r:id="rId5"/>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5E466C12-7C26-D9B0-9B23-3D00A3C1EF52}"/>
              </a:ext>
            </a:extLst>
          </p:cNvPr>
          <p:cNvSpPr>
            <a:spLocks noChangeArrowheads="1"/>
          </p:cNvSpPr>
          <p:nvPr>
            <p:custDataLst>
              <p:tags r:id="rId6"/>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B08F78CC-D76A-554C-4B14-E7AE61630FF3}"/>
              </a:ext>
            </a:extLst>
          </p:cNvPr>
          <p:cNvSpPr>
            <a:spLocks noChangeArrowheads="1"/>
          </p:cNvSpPr>
          <p:nvPr>
            <p:custDataLst>
              <p:tags r:id="rId7"/>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CDBF106E-44F1-25AC-80B4-91C5116F58C6}"/>
              </a:ext>
            </a:extLst>
          </p:cNvPr>
          <p:cNvSpPr>
            <a:spLocks noChangeArrowheads="1"/>
          </p:cNvSpPr>
          <p:nvPr>
            <p:custDataLst>
              <p:tags r:id="rId8"/>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E5954B2F-50E3-D00C-FE8E-3BC08FD7E681}"/>
              </a:ext>
            </a:extLst>
          </p:cNvPr>
          <p:cNvSpPr>
            <a:spLocks noChangeArrowheads="1"/>
          </p:cNvSpPr>
          <p:nvPr>
            <p:custDataLst>
              <p:tags r:id="rId9"/>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7306EFBA-24F0-62B2-5327-A3E0F92AC8C2}"/>
              </a:ext>
            </a:extLst>
          </p:cNvPr>
          <p:cNvSpPr>
            <a:spLocks noChangeArrowheads="1"/>
          </p:cNvSpPr>
          <p:nvPr>
            <p:custDataLst>
              <p:tags r:id="rId10"/>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9BFFAFDD-99F6-7697-C954-8BD4BF69B7AE}"/>
              </a:ext>
            </a:extLst>
          </p:cNvPr>
          <p:cNvSpPr>
            <a:spLocks noChangeArrowheads="1"/>
          </p:cNvSpPr>
          <p:nvPr>
            <p:custDataLst>
              <p:tags r:id="rId11"/>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25A09107-3DB1-AB63-F2A9-76F4876B33E3}"/>
              </a:ext>
            </a:extLst>
          </p:cNvPr>
          <p:cNvSpPr>
            <a:spLocks noChangeArrowheads="1"/>
          </p:cNvSpPr>
          <p:nvPr>
            <p:custDataLst>
              <p:tags r:id="rId12"/>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BEC78E58-7215-FC42-5FB7-7C00C8E5948C}"/>
              </a:ext>
            </a:extLst>
          </p:cNvPr>
          <p:cNvSpPr>
            <a:spLocks noChangeArrowheads="1"/>
          </p:cNvSpPr>
          <p:nvPr>
            <p:custDataLst>
              <p:tags r:id="rId13"/>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CE0A0A6F-EA98-C295-10E7-711A51BFE23D}"/>
              </a:ext>
            </a:extLst>
          </p:cNvPr>
          <p:cNvSpPr>
            <a:spLocks noChangeArrowheads="1"/>
          </p:cNvSpPr>
          <p:nvPr>
            <p:custDataLst>
              <p:tags r:id="rId14"/>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5C449D31-821C-8078-38F5-1EB775361345}"/>
              </a:ext>
            </a:extLst>
          </p:cNvPr>
          <p:cNvSpPr>
            <a:spLocks noChangeArrowheads="1"/>
          </p:cNvSpPr>
          <p:nvPr>
            <p:custDataLst>
              <p:tags r:id="rId15"/>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71E2486A-4EDB-B725-1893-5A3CC2C5BF75}"/>
              </a:ext>
            </a:extLst>
          </p:cNvPr>
          <p:cNvSpPr>
            <a:spLocks noChangeArrowheads="1"/>
          </p:cNvSpPr>
          <p:nvPr>
            <p:custDataLst>
              <p:tags r:id="rId16"/>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8F78246D-A18F-4413-F33D-961E7B8C049D}"/>
              </a:ext>
            </a:extLst>
          </p:cNvPr>
          <p:cNvSpPr>
            <a:spLocks noChangeArrowheads="1"/>
          </p:cNvSpPr>
          <p:nvPr>
            <p:custDataLst>
              <p:tags r:id="rId17"/>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24ABEFD8-DBF1-AEE0-4BC6-8B3415BA4B67}"/>
              </a:ext>
            </a:extLst>
          </p:cNvPr>
          <p:cNvSpPr>
            <a:spLocks noChangeArrowheads="1"/>
          </p:cNvSpPr>
          <p:nvPr>
            <p:custDataLst>
              <p:tags r:id="rId18"/>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D7077EEF-C8C6-C081-7DFA-BBC6185E10AD}"/>
              </a:ext>
            </a:extLst>
          </p:cNvPr>
          <p:cNvSpPr>
            <a:spLocks noChangeArrowheads="1"/>
          </p:cNvSpPr>
          <p:nvPr>
            <p:custDataLst>
              <p:tags r:id="rId19"/>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CBCDA376-EEF3-8F17-8FA9-9F72687FE872}"/>
              </a:ext>
            </a:extLst>
          </p:cNvPr>
          <p:cNvSpPr>
            <a:spLocks noChangeArrowheads="1"/>
          </p:cNvSpPr>
          <p:nvPr>
            <p:custDataLst>
              <p:tags r:id="rId20"/>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D00025E8-4EFE-825F-46B4-7CA2FA4EE91B}"/>
              </a:ext>
            </a:extLst>
          </p:cNvPr>
          <p:cNvSpPr>
            <a:spLocks noChangeArrowheads="1"/>
          </p:cNvSpPr>
          <p:nvPr>
            <p:custDataLst>
              <p:tags r:id="rId21"/>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7E85F885-63DB-DFB0-EF0B-5DEC13B1EDFC}"/>
              </a:ext>
            </a:extLst>
          </p:cNvPr>
          <p:cNvSpPr>
            <a:spLocks noChangeArrowheads="1"/>
          </p:cNvSpPr>
          <p:nvPr>
            <p:custDataLst>
              <p:tags r:id="rId22"/>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15E0A226-9D5B-EDB7-68C1-A181E94B63AD}"/>
              </a:ext>
            </a:extLst>
          </p:cNvPr>
          <p:cNvSpPr>
            <a:spLocks noChangeArrowheads="1"/>
          </p:cNvSpPr>
          <p:nvPr>
            <p:custDataLst>
              <p:tags r:id="rId23"/>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BBF30BAC-921C-CB37-E5FC-2D4577D28147}"/>
              </a:ext>
            </a:extLst>
          </p:cNvPr>
          <p:cNvSpPr>
            <a:spLocks noChangeArrowheads="1"/>
          </p:cNvSpPr>
          <p:nvPr>
            <p:custDataLst>
              <p:tags r:id="rId24"/>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5B34FC57-0C1F-887B-7FE8-01B9355C3DFE}"/>
              </a:ext>
            </a:extLst>
          </p:cNvPr>
          <p:cNvSpPr>
            <a:spLocks noChangeArrowheads="1"/>
          </p:cNvSpPr>
          <p:nvPr>
            <p:custDataLst>
              <p:tags r:id="rId25"/>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0E1FA4FB-6BC3-2BEC-CD3F-A52D97D06832}"/>
              </a:ext>
            </a:extLst>
          </p:cNvPr>
          <p:cNvSpPr>
            <a:spLocks noChangeArrowheads="1"/>
          </p:cNvSpPr>
          <p:nvPr>
            <p:custDataLst>
              <p:tags r:id="rId26"/>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EAAA7C73-E4DE-331B-9BF3-71B53CB9D6BA}"/>
              </a:ext>
            </a:extLst>
          </p:cNvPr>
          <p:cNvSpPr>
            <a:spLocks noChangeArrowheads="1"/>
          </p:cNvSpPr>
          <p:nvPr>
            <p:custDataLst>
              <p:tags r:id="rId27"/>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6A3FD040-24BF-E32B-8B76-51CCB753ACDF}"/>
              </a:ext>
            </a:extLst>
          </p:cNvPr>
          <p:cNvSpPr>
            <a:spLocks noChangeArrowheads="1"/>
          </p:cNvSpPr>
          <p:nvPr>
            <p:custDataLst>
              <p:tags r:id="rId28"/>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F50C5F47-A347-28D7-900F-C16728A81C1F}"/>
              </a:ext>
            </a:extLst>
          </p:cNvPr>
          <p:cNvSpPr>
            <a:spLocks noChangeArrowheads="1"/>
          </p:cNvSpPr>
          <p:nvPr>
            <p:custDataLst>
              <p:tags r:id="rId29"/>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3CA68EFE-38A6-5F75-7021-E428354D8EF8}"/>
              </a:ext>
            </a:extLst>
          </p:cNvPr>
          <p:cNvSpPr>
            <a:spLocks noChangeArrowheads="1"/>
          </p:cNvSpPr>
          <p:nvPr>
            <p:custDataLst>
              <p:tags r:id="rId30"/>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FA46D285-C95F-EC25-BBE1-B2E1AC1C9292}"/>
              </a:ext>
            </a:extLst>
          </p:cNvPr>
          <p:cNvSpPr>
            <a:spLocks noChangeArrowheads="1"/>
          </p:cNvSpPr>
          <p:nvPr>
            <p:custDataLst>
              <p:tags r:id="rId31"/>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778B657B-19C0-6B52-290D-73935A8FB0A1}"/>
              </a:ext>
            </a:extLst>
          </p:cNvPr>
          <p:cNvSpPr>
            <a:spLocks noChangeArrowheads="1"/>
          </p:cNvSpPr>
          <p:nvPr>
            <p:custDataLst>
              <p:tags r:id="rId32"/>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BC79EBC0-1F0A-4E28-EE9C-E6D5CFE19A45}"/>
              </a:ext>
            </a:extLst>
          </p:cNvPr>
          <p:cNvSpPr>
            <a:spLocks noChangeArrowheads="1"/>
          </p:cNvSpPr>
          <p:nvPr>
            <p:custDataLst>
              <p:tags r:id="rId33"/>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F7BBB45C-38A3-C5ED-53C0-20D807723C5B}"/>
              </a:ext>
            </a:extLst>
          </p:cNvPr>
          <p:cNvSpPr>
            <a:spLocks noChangeArrowheads="1"/>
          </p:cNvSpPr>
          <p:nvPr>
            <p:custDataLst>
              <p:tags r:id="rId34"/>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6A280622-3EB4-080D-0377-7C1D2EE15F89}"/>
              </a:ext>
            </a:extLst>
          </p:cNvPr>
          <p:cNvSpPr>
            <a:spLocks noChangeArrowheads="1"/>
          </p:cNvSpPr>
          <p:nvPr>
            <p:custDataLst>
              <p:tags r:id="rId35"/>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95346923-AFBA-BF6C-CFD7-4386F9A20B43}"/>
              </a:ext>
            </a:extLst>
          </p:cNvPr>
          <p:cNvSpPr>
            <a:spLocks noChangeArrowheads="1"/>
          </p:cNvSpPr>
          <p:nvPr>
            <p:custDataLst>
              <p:tags r:id="rId36"/>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EC16D1C9-B252-831E-DD11-0FBDBF61E75A}"/>
              </a:ext>
            </a:extLst>
          </p:cNvPr>
          <p:cNvSpPr>
            <a:spLocks noChangeArrowheads="1"/>
          </p:cNvSpPr>
          <p:nvPr>
            <p:custDataLst>
              <p:tags r:id="rId37"/>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574EB38F-AB87-68F1-50A8-BA0CA28AFEDB}"/>
              </a:ext>
            </a:extLst>
          </p:cNvPr>
          <p:cNvSpPr>
            <a:spLocks noChangeArrowheads="1"/>
          </p:cNvSpPr>
          <p:nvPr>
            <p:custDataLst>
              <p:tags r:id="rId38"/>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209568E9-327D-B0CE-A310-76CCA8C9B014}"/>
              </a:ext>
            </a:extLst>
          </p:cNvPr>
          <p:cNvSpPr>
            <a:spLocks noChangeArrowheads="1"/>
          </p:cNvSpPr>
          <p:nvPr>
            <p:custDataLst>
              <p:tags r:id="rId39"/>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71BF25F8-8FB1-83E6-2402-A93B1A910459}"/>
              </a:ext>
            </a:extLst>
          </p:cNvPr>
          <p:cNvSpPr>
            <a:spLocks noChangeArrowheads="1"/>
          </p:cNvSpPr>
          <p:nvPr>
            <p:custDataLst>
              <p:tags r:id="rId40"/>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2214D282-E25C-A142-D336-8C55A7FAD52D}"/>
              </a:ext>
            </a:extLst>
          </p:cNvPr>
          <p:cNvSpPr>
            <a:spLocks noChangeArrowheads="1"/>
          </p:cNvSpPr>
          <p:nvPr>
            <p:custDataLst>
              <p:tags r:id="rId41"/>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D9664283-A73B-B9CF-4489-0E8FB0D9F747}"/>
              </a:ext>
            </a:extLst>
          </p:cNvPr>
          <p:cNvSpPr>
            <a:spLocks noChangeArrowheads="1"/>
          </p:cNvSpPr>
          <p:nvPr>
            <p:custDataLst>
              <p:tags r:id="rId42"/>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C45DFEE2-0223-1D4A-498F-FB484C9675E8}"/>
              </a:ext>
            </a:extLst>
          </p:cNvPr>
          <p:cNvSpPr>
            <a:spLocks noChangeArrowheads="1"/>
          </p:cNvSpPr>
          <p:nvPr>
            <p:custDataLst>
              <p:tags r:id="rId43"/>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DB4960DE-E6A9-1D5D-6C5A-3326CDF75696}"/>
              </a:ext>
            </a:extLst>
          </p:cNvPr>
          <p:cNvSpPr>
            <a:spLocks noChangeArrowheads="1"/>
          </p:cNvSpPr>
          <p:nvPr>
            <p:custDataLst>
              <p:tags r:id="rId44"/>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B7EFAAD6-92A0-612F-317B-F96E6CACA2AE}"/>
              </a:ext>
            </a:extLst>
          </p:cNvPr>
          <p:cNvSpPr>
            <a:spLocks noChangeArrowheads="1"/>
          </p:cNvSpPr>
          <p:nvPr>
            <p:custDataLst>
              <p:tags r:id="rId45"/>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8FEC5391-DBFE-9084-E6E9-529975593863}"/>
              </a:ext>
            </a:extLst>
          </p:cNvPr>
          <p:cNvSpPr>
            <a:spLocks noChangeArrowheads="1"/>
          </p:cNvSpPr>
          <p:nvPr>
            <p:custDataLst>
              <p:tags r:id="rId46"/>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119DAB8E-D19C-028B-C716-220A09D81E68}"/>
              </a:ext>
            </a:extLst>
          </p:cNvPr>
          <p:cNvSpPr>
            <a:spLocks noChangeArrowheads="1"/>
          </p:cNvSpPr>
          <p:nvPr>
            <p:custDataLst>
              <p:tags r:id="rId47"/>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3282006F-D3FD-0306-9921-6D039AAA8A72}"/>
              </a:ext>
            </a:extLst>
          </p:cNvPr>
          <p:cNvSpPr>
            <a:spLocks noChangeArrowheads="1"/>
          </p:cNvSpPr>
          <p:nvPr>
            <p:custDataLst>
              <p:tags r:id="rId48"/>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6D25DC75-3580-4832-8A96-FFCE22944EAF}"/>
              </a:ext>
            </a:extLst>
          </p:cNvPr>
          <p:cNvSpPr>
            <a:spLocks noChangeArrowheads="1"/>
          </p:cNvSpPr>
          <p:nvPr>
            <p:custDataLst>
              <p:tags r:id="rId49"/>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3E51DFB2-F13E-33AA-CBB1-D8D20D69AEBA}"/>
              </a:ext>
            </a:extLst>
          </p:cNvPr>
          <p:cNvSpPr>
            <a:spLocks noChangeArrowheads="1"/>
          </p:cNvSpPr>
          <p:nvPr>
            <p:custDataLst>
              <p:tags r:id="rId50"/>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BEFBE982-7AAD-AC32-E498-42A19F9B30DD}"/>
              </a:ext>
            </a:extLst>
          </p:cNvPr>
          <p:cNvSpPr>
            <a:spLocks noChangeArrowheads="1"/>
          </p:cNvSpPr>
          <p:nvPr>
            <p:custDataLst>
              <p:tags r:id="rId51"/>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247820A8-6F5B-791D-DF7B-AD7B1157C948}"/>
              </a:ext>
            </a:extLst>
          </p:cNvPr>
          <p:cNvSpPr>
            <a:spLocks noChangeArrowheads="1"/>
          </p:cNvSpPr>
          <p:nvPr>
            <p:custDataLst>
              <p:tags r:id="rId52"/>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811E6E98-D39B-B46F-647D-8F88EDFA8F30}"/>
              </a:ext>
            </a:extLst>
          </p:cNvPr>
          <p:cNvSpPr>
            <a:spLocks noChangeArrowheads="1"/>
          </p:cNvSpPr>
          <p:nvPr>
            <p:custDataLst>
              <p:tags r:id="rId53"/>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B74BE970-CAA9-3F44-74CB-F59E05CA0247}"/>
              </a:ext>
            </a:extLst>
          </p:cNvPr>
          <p:cNvSpPr>
            <a:spLocks noChangeArrowheads="1"/>
          </p:cNvSpPr>
          <p:nvPr>
            <p:custDataLst>
              <p:tags r:id="rId54"/>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D482039E-3EA3-72C1-3829-8BDA0D6A0325}"/>
              </a:ext>
            </a:extLst>
          </p:cNvPr>
          <p:cNvSpPr>
            <a:spLocks noChangeArrowheads="1"/>
          </p:cNvSpPr>
          <p:nvPr>
            <p:custDataLst>
              <p:tags r:id="rId55"/>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A176610C-D1AB-03D1-5216-3CC506247312}"/>
              </a:ext>
            </a:extLst>
          </p:cNvPr>
          <p:cNvSpPr>
            <a:spLocks noChangeArrowheads="1"/>
          </p:cNvSpPr>
          <p:nvPr>
            <p:custDataLst>
              <p:tags r:id="rId56"/>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8815BCDE-C701-A0C0-A07A-D0D0F19C20D6}"/>
              </a:ext>
            </a:extLst>
          </p:cNvPr>
          <p:cNvSpPr>
            <a:spLocks noChangeArrowheads="1"/>
          </p:cNvSpPr>
          <p:nvPr>
            <p:custDataLst>
              <p:tags r:id="rId57"/>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62B68B95-10A1-D572-9137-D6509664334F}"/>
              </a:ext>
            </a:extLst>
          </p:cNvPr>
          <p:cNvSpPr>
            <a:spLocks noChangeArrowheads="1"/>
          </p:cNvSpPr>
          <p:nvPr>
            <p:custDataLst>
              <p:tags r:id="rId58"/>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07CA57B4-864E-4CF7-B288-1706BBB471D3}"/>
              </a:ext>
            </a:extLst>
          </p:cNvPr>
          <p:cNvSpPr>
            <a:spLocks noChangeArrowheads="1"/>
          </p:cNvSpPr>
          <p:nvPr>
            <p:custDataLst>
              <p:tags r:id="rId59"/>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16406E11-0FE9-DEA0-88DF-44B3AD71C8C9}"/>
              </a:ext>
            </a:extLst>
          </p:cNvPr>
          <p:cNvSpPr>
            <a:spLocks noChangeArrowheads="1"/>
          </p:cNvSpPr>
          <p:nvPr>
            <p:custDataLst>
              <p:tags r:id="rId60"/>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86AD0CB4-B178-7450-16CB-2A2F1254653D}"/>
              </a:ext>
            </a:extLst>
          </p:cNvPr>
          <p:cNvSpPr>
            <a:spLocks noChangeArrowheads="1"/>
          </p:cNvSpPr>
          <p:nvPr>
            <p:custDataLst>
              <p:tags r:id="rId61"/>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57720751-4A52-6BF3-4F61-55BFC9CA4164}"/>
              </a:ext>
            </a:extLst>
          </p:cNvPr>
          <p:cNvSpPr>
            <a:spLocks noChangeArrowheads="1"/>
          </p:cNvSpPr>
          <p:nvPr>
            <p:custDataLst>
              <p:tags r:id="rId62"/>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010DF12B-92F3-38B6-0596-85BF8958D7D6}"/>
              </a:ext>
            </a:extLst>
          </p:cNvPr>
          <p:cNvSpPr>
            <a:spLocks/>
          </p:cNvSpPr>
          <p:nvPr>
            <p:custDataLst>
              <p:tags r:id="rId63"/>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979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916E-B554-EC9D-186A-3B0632DC221D}"/>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B02A6D15-D862-F4FA-55C5-6A819D75FD16}"/>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503CBAB8-7252-CCE4-5A41-E7B2F97FA16B}"/>
              </a:ext>
            </a:extLst>
          </p:cNvPr>
          <p:cNvSpPr>
            <a:spLocks noGrp="1"/>
          </p:cNvSpPr>
          <p:nvPr>
            <p:ph type="sldNum" sz="quarter" idx="12"/>
          </p:nvPr>
        </p:nvSpPr>
        <p:spPr/>
        <p:txBody>
          <a:bodyPr/>
          <a:lstStyle/>
          <a:p>
            <a:fld id="{0D558541-60C9-42A2-8392-FF12533A6B7A}" type="slidenum">
              <a:rPr lang="en-US" smtClean="0"/>
              <a:pPr/>
              <a:t>24</a:t>
            </a:fld>
            <a:endParaRPr lang="en-US"/>
          </a:p>
        </p:txBody>
      </p:sp>
      <p:grpSp>
        <p:nvGrpSpPr>
          <p:cNvPr id="6" name="Hiking" descr="{&quot;Key&quot;:&quot;POWER_USER_SHAPE_ICON&quot;,&quot;Value&quot;:&quot;POWER_USER_SHAPE_ICON_STYLE_1&quot;}">
            <a:extLst>
              <a:ext uri="{FF2B5EF4-FFF2-40B4-BE49-F238E27FC236}">
                <a16:creationId xmlns:a16="http://schemas.microsoft.com/office/drawing/2014/main" id="{7FC77E7D-8C16-4DCA-3F40-355FCC90DAFC}"/>
              </a:ext>
            </a:extLst>
          </p:cNvPr>
          <p:cNvGrpSpPr>
            <a:grpSpLocks noChangeAspect="1"/>
          </p:cNvGrpSpPr>
          <p:nvPr>
            <p:custDataLst>
              <p:tags r:id="rId1"/>
            </p:custDataLst>
          </p:nvPr>
        </p:nvGrpSpPr>
        <p:grpSpPr bwMode="auto">
          <a:xfrm flipH="1">
            <a:off x="1790079" y="1753013"/>
            <a:ext cx="364817" cy="572502"/>
            <a:chOff x="5696" y="3500"/>
            <a:chExt cx="599" cy="940"/>
          </a:xfrm>
          <a:solidFill>
            <a:srgbClr val="7F7F7F"/>
          </a:solidFill>
        </p:grpSpPr>
        <p:sp>
          <p:nvSpPr>
            <p:cNvPr id="7" name="Oval 573">
              <a:extLst>
                <a:ext uri="{FF2B5EF4-FFF2-40B4-BE49-F238E27FC236}">
                  <a16:creationId xmlns:a16="http://schemas.microsoft.com/office/drawing/2014/main" id="{3576CCA1-3B5B-82C9-EFEA-B4320CE67659}"/>
                </a:ext>
              </a:extLst>
            </p:cNvPr>
            <p:cNvSpPr>
              <a:spLocks noChangeArrowheads="1"/>
            </p:cNvSpPr>
            <p:nvPr/>
          </p:nvSpPr>
          <p:spPr bwMode="auto">
            <a:xfrm>
              <a:off x="5851" y="3500"/>
              <a:ext cx="140" cy="1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Freeform 574">
              <a:extLst>
                <a:ext uri="{FF2B5EF4-FFF2-40B4-BE49-F238E27FC236}">
                  <a16:creationId xmlns:a16="http://schemas.microsoft.com/office/drawing/2014/main" id="{6E53AC64-93AA-134E-ED82-0017E122E9D9}"/>
                </a:ext>
              </a:extLst>
            </p:cNvPr>
            <p:cNvSpPr>
              <a:spLocks noEditPoints="1"/>
            </p:cNvSpPr>
            <p:nvPr/>
          </p:nvSpPr>
          <p:spPr bwMode="auto">
            <a:xfrm>
              <a:off x="5696" y="3586"/>
              <a:ext cx="599" cy="854"/>
            </a:xfrm>
            <a:custGeom>
              <a:avLst/>
              <a:gdLst>
                <a:gd name="T0" fmla="*/ 2843 w 3856"/>
                <a:gd name="T1" fmla="*/ 0 h 5496"/>
                <a:gd name="T2" fmla="*/ 2293 w 3856"/>
                <a:gd name="T3" fmla="*/ 166 h 5496"/>
                <a:gd name="T4" fmla="*/ 2574 w 3856"/>
                <a:gd name="T5" fmla="*/ 1139 h 5496"/>
                <a:gd name="T6" fmla="*/ 2267 w 3856"/>
                <a:gd name="T7" fmla="*/ 601 h 5496"/>
                <a:gd name="T8" fmla="*/ 1909 w 3856"/>
                <a:gd name="T9" fmla="*/ 358 h 5496"/>
                <a:gd name="T10" fmla="*/ 1255 w 3856"/>
                <a:gd name="T11" fmla="*/ 794 h 5496"/>
                <a:gd name="T12" fmla="*/ 935 w 3856"/>
                <a:gd name="T13" fmla="*/ 1716 h 5496"/>
                <a:gd name="T14" fmla="*/ 0 w 3856"/>
                <a:gd name="T15" fmla="*/ 2293 h 5496"/>
                <a:gd name="T16" fmla="*/ 218 w 3856"/>
                <a:gd name="T17" fmla="*/ 2651 h 5496"/>
                <a:gd name="T18" fmla="*/ 358 w 3856"/>
                <a:gd name="T19" fmla="*/ 2561 h 5496"/>
                <a:gd name="T20" fmla="*/ 1139 w 3856"/>
                <a:gd name="T21" fmla="*/ 4125 h 5496"/>
                <a:gd name="T22" fmla="*/ 896 w 3856"/>
                <a:gd name="T23" fmla="*/ 5367 h 5496"/>
                <a:gd name="T24" fmla="*/ 1409 w 3856"/>
                <a:gd name="T25" fmla="*/ 5444 h 5496"/>
                <a:gd name="T26" fmla="*/ 1525 w 3856"/>
                <a:gd name="T27" fmla="*/ 5009 h 5496"/>
                <a:gd name="T28" fmla="*/ 1819 w 3856"/>
                <a:gd name="T29" fmla="*/ 5496 h 5496"/>
                <a:gd name="T30" fmla="*/ 1986 w 3856"/>
                <a:gd name="T31" fmla="*/ 5496 h 5496"/>
                <a:gd name="T32" fmla="*/ 2037 w 3856"/>
                <a:gd name="T33" fmla="*/ 5355 h 5496"/>
                <a:gd name="T34" fmla="*/ 1640 w 3856"/>
                <a:gd name="T35" fmla="*/ 4522 h 5496"/>
                <a:gd name="T36" fmla="*/ 1729 w 3856"/>
                <a:gd name="T37" fmla="*/ 4060 h 5496"/>
                <a:gd name="T38" fmla="*/ 2395 w 3856"/>
                <a:gd name="T39" fmla="*/ 3382 h 5496"/>
                <a:gd name="T40" fmla="*/ 2587 w 3856"/>
                <a:gd name="T41" fmla="*/ 3920 h 5496"/>
                <a:gd name="T42" fmla="*/ 3421 w 3856"/>
                <a:gd name="T43" fmla="*/ 5470 h 5496"/>
                <a:gd name="T44" fmla="*/ 3856 w 3856"/>
                <a:gd name="T45" fmla="*/ 5278 h 5496"/>
                <a:gd name="T46" fmla="*/ 3023 w 3856"/>
                <a:gd name="T47" fmla="*/ 3023 h 5496"/>
                <a:gd name="T48" fmla="*/ 3010 w 3856"/>
                <a:gd name="T49" fmla="*/ 2382 h 5496"/>
                <a:gd name="T50" fmla="*/ 2908 w 3856"/>
                <a:gd name="T51" fmla="*/ 1755 h 5496"/>
                <a:gd name="T52" fmla="*/ 3344 w 3856"/>
                <a:gd name="T53" fmla="*/ 1627 h 5496"/>
                <a:gd name="T54" fmla="*/ 2843 w 3856"/>
                <a:gd name="T55" fmla="*/ 0 h 5496"/>
                <a:gd name="T56" fmla="*/ 1499 w 3856"/>
                <a:gd name="T57" fmla="*/ 1716 h 5496"/>
                <a:gd name="T58" fmla="*/ 1896 w 3856"/>
                <a:gd name="T59" fmla="*/ 2331 h 5496"/>
                <a:gd name="T60" fmla="*/ 1909 w 3856"/>
                <a:gd name="T61" fmla="*/ 2497 h 5496"/>
                <a:gd name="T62" fmla="*/ 1371 w 3856"/>
                <a:gd name="T63" fmla="*/ 3433 h 5496"/>
                <a:gd name="T64" fmla="*/ 1229 w 3856"/>
                <a:gd name="T65" fmla="*/ 3715 h 5496"/>
                <a:gd name="T66" fmla="*/ 589 w 3856"/>
                <a:gd name="T67" fmla="*/ 2433 h 5496"/>
                <a:gd name="T68" fmla="*/ 1229 w 3856"/>
                <a:gd name="T69" fmla="*/ 2203 h 5496"/>
                <a:gd name="T70" fmla="*/ 1499 w 3856"/>
                <a:gd name="T71" fmla="*/ 1716 h 5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6" h="5496">
                  <a:moveTo>
                    <a:pt x="2843" y="0"/>
                  </a:moveTo>
                  <a:lnTo>
                    <a:pt x="2293" y="166"/>
                  </a:lnTo>
                  <a:lnTo>
                    <a:pt x="2574" y="1139"/>
                  </a:lnTo>
                  <a:lnTo>
                    <a:pt x="2267" y="601"/>
                  </a:lnTo>
                  <a:lnTo>
                    <a:pt x="1909" y="358"/>
                  </a:lnTo>
                  <a:lnTo>
                    <a:pt x="1255" y="794"/>
                  </a:lnTo>
                  <a:lnTo>
                    <a:pt x="935" y="1716"/>
                  </a:lnTo>
                  <a:lnTo>
                    <a:pt x="0" y="2293"/>
                  </a:lnTo>
                  <a:lnTo>
                    <a:pt x="218" y="2651"/>
                  </a:lnTo>
                  <a:lnTo>
                    <a:pt x="358" y="2561"/>
                  </a:lnTo>
                  <a:lnTo>
                    <a:pt x="1139" y="4125"/>
                  </a:lnTo>
                  <a:lnTo>
                    <a:pt x="896" y="5367"/>
                  </a:lnTo>
                  <a:lnTo>
                    <a:pt x="1409" y="5444"/>
                  </a:lnTo>
                  <a:lnTo>
                    <a:pt x="1525" y="5009"/>
                  </a:lnTo>
                  <a:lnTo>
                    <a:pt x="1819" y="5496"/>
                  </a:lnTo>
                  <a:lnTo>
                    <a:pt x="1986" y="5496"/>
                  </a:lnTo>
                  <a:lnTo>
                    <a:pt x="2037" y="5355"/>
                  </a:lnTo>
                  <a:lnTo>
                    <a:pt x="1640" y="4522"/>
                  </a:lnTo>
                  <a:lnTo>
                    <a:pt x="1729" y="4060"/>
                  </a:lnTo>
                  <a:lnTo>
                    <a:pt x="2395" y="3382"/>
                  </a:lnTo>
                  <a:lnTo>
                    <a:pt x="2587" y="3920"/>
                  </a:lnTo>
                  <a:lnTo>
                    <a:pt x="3421" y="5470"/>
                  </a:lnTo>
                  <a:lnTo>
                    <a:pt x="3856" y="5278"/>
                  </a:lnTo>
                  <a:lnTo>
                    <a:pt x="3023" y="3023"/>
                  </a:lnTo>
                  <a:lnTo>
                    <a:pt x="3010" y="2382"/>
                  </a:lnTo>
                  <a:lnTo>
                    <a:pt x="2908" y="1755"/>
                  </a:lnTo>
                  <a:lnTo>
                    <a:pt x="3344" y="1627"/>
                  </a:lnTo>
                  <a:lnTo>
                    <a:pt x="2843" y="0"/>
                  </a:lnTo>
                  <a:close/>
                  <a:moveTo>
                    <a:pt x="1499" y="1716"/>
                  </a:moveTo>
                  <a:lnTo>
                    <a:pt x="1896" y="2331"/>
                  </a:lnTo>
                  <a:lnTo>
                    <a:pt x="1909" y="2497"/>
                  </a:lnTo>
                  <a:lnTo>
                    <a:pt x="1371" y="3433"/>
                  </a:lnTo>
                  <a:lnTo>
                    <a:pt x="1229" y="3715"/>
                  </a:lnTo>
                  <a:lnTo>
                    <a:pt x="589" y="2433"/>
                  </a:lnTo>
                  <a:lnTo>
                    <a:pt x="1229" y="2203"/>
                  </a:lnTo>
                  <a:lnTo>
                    <a:pt x="1499" y="17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grpSp>
        <p:nvGrpSpPr>
          <p:cNvPr id="9" name="Jump" descr="{&quot;Key&quot;:&quot;POWER_USER_SHAPE_ICON&quot;,&quot;Value&quot;:&quot;POWER_USER_SHAPE_ICON_STYLE_1&quot;}">
            <a:extLst>
              <a:ext uri="{FF2B5EF4-FFF2-40B4-BE49-F238E27FC236}">
                <a16:creationId xmlns:a16="http://schemas.microsoft.com/office/drawing/2014/main" id="{A0BDB75E-510B-8C5A-78E8-45457882E7D4}"/>
              </a:ext>
            </a:extLst>
          </p:cNvPr>
          <p:cNvGrpSpPr>
            <a:grpSpLocks noChangeAspect="1"/>
          </p:cNvGrpSpPr>
          <p:nvPr>
            <p:custDataLst>
              <p:tags r:id="rId2"/>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522C8A6B-89B6-259D-14BA-4E63AD6A3100}"/>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5CD8B48E-9A53-E674-CDC1-D822CB5D0294}"/>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E07C2156-643E-D08E-0610-EE41BD89C193}"/>
              </a:ext>
            </a:extLst>
          </p:cNvPr>
          <p:cNvSpPr>
            <a:spLocks noChangeArrowheads="1"/>
          </p:cNvSpPr>
          <p:nvPr>
            <p:custDataLst>
              <p:tags r:id="rId3"/>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48C2EB87-C85B-B8C8-2482-897E18181483}"/>
              </a:ext>
            </a:extLst>
          </p:cNvPr>
          <p:cNvSpPr>
            <a:spLocks noChangeArrowheads="1"/>
          </p:cNvSpPr>
          <p:nvPr>
            <p:custDataLst>
              <p:tags r:id="rId4"/>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B0C63D3E-54F1-82F8-DA22-384DB6DBF1CB}"/>
              </a:ext>
            </a:extLst>
          </p:cNvPr>
          <p:cNvSpPr>
            <a:spLocks noChangeArrowheads="1"/>
          </p:cNvSpPr>
          <p:nvPr>
            <p:custDataLst>
              <p:tags r:id="rId5"/>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84187B7F-D749-1499-7086-802EF0CD0034}"/>
              </a:ext>
            </a:extLst>
          </p:cNvPr>
          <p:cNvSpPr>
            <a:spLocks noChangeArrowheads="1"/>
          </p:cNvSpPr>
          <p:nvPr>
            <p:custDataLst>
              <p:tags r:id="rId6"/>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B3FCB6D4-8506-345F-DA7A-1773B071B155}"/>
              </a:ext>
            </a:extLst>
          </p:cNvPr>
          <p:cNvSpPr>
            <a:spLocks noChangeArrowheads="1"/>
          </p:cNvSpPr>
          <p:nvPr>
            <p:custDataLst>
              <p:tags r:id="rId7"/>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B7F26B1F-3203-4C68-0FB9-27BF0C3132FC}"/>
              </a:ext>
            </a:extLst>
          </p:cNvPr>
          <p:cNvSpPr>
            <a:spLocks noChangeArrowheads="1"/>
          </p:cNvSpPr>
          <p:nvPr>
            <p:custDataLst>
              <p:tags r:id="rId8"/>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BD0C9CCA-07F9-7A2D-2C82-011C50694AC9}"/>
              </a:ext>
            </a:extLst>
          </p:cNvPr>
          <p:cNvSpPr>
            <a:spLocks noChangeArrowheads="1"/>
          </p:cNvSpPr>
          <p:nvPr>
            <p:custDataLst>
              <p:tags r:id="rId9"/>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ADE3FBB1-8E71-0024-762D-8B67AFF15056}"/>
              </a:ext>
            </a:extLst>
          </p:cNvPr>
          <p:cNvSpPr>
            <a:spLocks noChangeArrowheads="1"/>
          </p:cNvSpPr>
          <p:nvPr>
            <p:custDataLst>
              <p:tags r:id="rId10"/>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16E675F6-8F72-A03C-442C-5B30CEAE667F}"/>
              </a:ext>
            </a:extLst>
          </p:cNvPr>
          <p:cNvSpPr>
            <a:spLocks noChangeArrowheads="1"/>
          </p:cNvSpPr>
          <p:nvPr>
            <p:custDataLst>
              <p:tags r:id="rId11"/>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803D965F-38E4-B92C-F8D2-EE7F137C8272}"/>
              </a:ext>
            </a:extLst>
          </p:cNvPr>
          <p:cNvSpPr>
            <a:spLocks noChangeArrowheads="1"/>
          </p:cNvSpPr>
          <p:nvPr>
            <p:custDataLst>
              <p:tags r:id="rId12"/>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3E7D2390-ECCC-11A7-04B5-2AFBA567E329}"/>
              </a:ext>
            </a:extLst>
          </p:cNvPr>
          <p:cNvSpPr>
            <a:spLocks noChangeArrowheads="1"/>
          </p:cNvSpPr>
          <p:nvPr>
            <p:custDataLst>
              <p:tags r:id="rId13"/>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BD0552C6-0635-F28B-53FB-C175E7EFB59C}"/>
              </a:ext>
            </a:extLst>
          </p:cNvPr>
          <p:cNvSpPr>
            <a:spLocks noChangeArrowheads="1"/>
          </p:cNvSpPr>
          <p:nvPr>
            <p:custDataLst>
              <p:tags r:id="rId14"/>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817F1494-8FD6-21CB-A706-47091CB03DAC}"/>
              </a:ext>
            </a:extLst>
          </p:cNvPr>
          <p:cNvSpPr>
            <a:spLocks noChangeArrowheads="1"/>
          </p:cNvSpPr>
          <p:nvPr>
            <p:custDataLst>
              <p:tags r:id="rId15"/>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CAD6F90E-7987-8757-BBFC-CB2A4A2FE188}"/>
              </a:ext>
            </a:extLst>
          </p:cNvPr>
          <p:cNvSpPr>
            <a:spLocks noChangeArrowheads="1"/>
          </p:cNvSpPr>
          <p:nvPr>
            <p:custDataLst>
              <p:tags r:id="rId16"/>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E9CB33DB-F82A-19B7-CECA-60D6181AF8C0}"/>
              </a:ext>
            </a:extLst>
          </p:cNvPr>
          <p:cNvSpPr>
            <a:spLocks noChangeArrowheads="1"/>
          </p:cNvSpPr>
          <p:nvPr>
            <p:custDataLst>
              <p:tags r:id="rId17"/>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B4B9E19B-1754-6112-FC73-D354B4342DCB}"/>
              </a:ext>
            </a:extLst>
          </p:cNvPr>
          <p:cNvSpPr>
            <a:spLocks noChangeArrowheads="1"/>
          </p:cNvSpPr>
          <p:nvPr>
            <p:custDataLst>
              <p:tags r:id="rId18"/>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2EC300F1-9409-38AD-497C-6F27C0168A15}"/>
              </a:ext>
            </a:extLst>
          </p:cNvPr>
          <p:cNvSpPr>
            <a:spLocks noChangeArrowheads="1"/>
          </p:cNvSpPr>
          <p:nvPr>
            <p:custDataLst>
              <p:tags r:id="rId19"/>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B1B8494D-51A2-3E01-21AE-1DE50CBFFB50}"/>
              </a:ext>
            </a:extLst>
          </p:cNvPr>
          <p:cNvSpPr>
            <a:spLocks noChangeArrowheads="1"/>
          </p:cNvSpPr>
          <p:nvPr>
            <p:custDataLst>
              <p:tags r:id="rId20"/>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2E564AE7-7EC8-5BB3-C52F-BB49FD3F64BB}"/>
              </a:ext>
            </a:extLst>
          </p:cNvPr>
          <p:cNvSpPr>
            <a:spLocks noChangeArrowheads="1"/>
          </p:cNvSpPr>
          <p:nvPr>
            <p:custDataLst>
              <p:tags r:id="rId21"/>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1A08B24D-101F-01A5-04AA-92B6D8CD69A8}"/>
              </a:ext>
            </a:extLst>
          </p:cNvPr>
          <p:cNvSpPr>
            <a:spLocks noChangeArrowheads="1"/>
          </p:cNvSpPr>
          <p:nvPr>
            <p:custDataLst>
              <p:tags r:id="rId22"/>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7AE6BEBA-02A0-D746-0B79-5E37C15FF06F}"/>
              </a:ext>
            </a:extLst>
          </p:cNvPr>
          <p:cNvSpPr>
            <a:spLocks noChangeArrowheads="1"/>
          </p:cNvSpPr>
          <p:nvPr>
            <p:custDataLst>
              <p:tags r:id="rId23"/>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FA247F90-2024-0484-EC1D-19DCAD510105}"/>
              </a:ext>
            </a:extLst>
          </p:cNvPr>
          <p:cNvSpPr>
            <a:spLocks noChangeArrowheads="1"/>
          </p:cNvSpPr>
          <p:nvPr>
            <p:custDataLst>
              <p:tags r:id="rId24"/>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BACE313B-8FC9-410E-CBC4-7252B52FC267}"/>
              </a:ext>
            </a:extLst>
          </p:cNvPr>
          <p:cNvSpPr>
            <a:spLocks noChangeArrowheads="1"/>
          </p:cNvSpPr>
          <p:nvPr>
            <p:custDataLst>
              <p:tags r:id="rId25"/>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49FE0AE2-0142-507B-9525-6CA3F3F1E618}"/>
              </a:ext>
            </a:extLst>
          </p:cNvPr>
          <p:cNvSpPr>
            <a:spLocks noChangeArrowheads="1"/>
          </p:cNvSpPr>
          <p:nvPr>
            <p:custDataLst>
              <p:tags r:id="rId26"/>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F5A8F818-4588-A3BF-CFD0-CFF483B1716E}"/>
              </a:ext>
            </a:extLst>
          </p:cNvPr>
          <p:cNvSpPr>
            <a:spLocks noChangeArrowheads="1"/>
          </p:cNvSpPr>
          <p:nvPr>
            <p:custDataLst>
              <p:tags r:id="rId27"/>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544F38C0-9501-9429-0EB1-DBBABF154FCD}"/>
              </a:ext>
            </a:extLst>
          </p:cNvPr>
          <p:cNvSpPr>
            <a:spLocks noChangeArrowheads="1"/>
          </p:cNvSpPr>
          <p:nvPr>
            <p:custDataLst>
              <p:tags r:id="rId28"/>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26C51535-1842-AE5D-36A9-8B2F6F97B66F}"/>
              </a:ext>
            </a:extLst>
          </p:cNvPr>
          <p:cNvSpPr>
            <a:spLocks noChangeArrowheads="1"/>
          </p:cNvSpPr>
          <p:nvPr>
            <p:custDataLst>
              <p:tags r:id="rId29"/>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4EA42FC6-4674-D3FE-21C4-DD284F20DC14}"/>
              </a:ext>
            </a:extLst>
          </p:cNvPr>
          <p:cNvSpPr>
            <a:spLocks noChangeArrowheads="1"/>
          </p:cNvSpPr>
          <p:nvPr>
            <p:custDataLst>
              <p:tags r:id="rId30"/>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134846FC-9000-824E-66A8-28748E1C5DF2}"/>
              </a:ext>
            </a:extLst>
          </p:cNvPr>
          <p:cNvSpPr>
            <a:spLocks noChangeArrowheads="1"/>
          </p:cNvSpPr>
          <p:nvPr>
            <p:custDataLst>
              <p:tags r:id="rId31"/>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85E27748-0302-B494-A432-A3E4071C49A6}"/>
              </a:ext>
            </a:extLst>
          </p:cNvPr>
          <p:cNvSpPr>
            <a:spLocks noChangeArrowheads="1"/>
          </p:cNvSpPr>
          <p:nvPr>
            <p:custDataLst>
              <p:tags r:id="rId32"/>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7E02AC61-CD73-9686-1D5F-304DF1CDDD3B}"/>
              </a:ext>
            </a:extLst>
          </p:cNvPr>
          <p:cNvSpPr>
            <a:spLocks noChangeArrowheads="1"/>
          </p:cNvSpPr>
          <p:nvPr>
            <p:custDataLst>
              <p:tags r:id="rId33"/>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15D7B4E1-96EF-1571-4F64-8D7683542672}"/>
              </a:ext>
            </a:extLst>
          </p:cNvPr>
          <p:cNvSpPr>
            <a:spLocks noChangeArrowheads="1"/>
          </p:cNvSpPr>
          <p:nvPr>
            <p:custDataLst>
              <p:tags r:id="rId34"/>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B12D0A2D-2E69-87E4-2E3F-1EA6B1FF1B93}"/>
              </a:ext>
            </a:extLst>
          </p:cNvPr>
          <p:cNvSpPr>
            <a:spLocks noChangeArrowheads="1"/>
          </p:cNvSpPr>
          <p:nvPr>
            <p:custDataLst>
              <p:tags r:id="rId35"/>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6571F793-22C3-A3B2-23A1-2DDADFD1342C}"/>
              </a:ext>
            </a:extLst>
          </p:cNvPr>
          <p:cNvSpPr>
            <a:spLocks noChangeArrowheads="1"/>
          </p:cNvSpPr>
          <p:nvPr>
            <p:custDataLst>
              <p:tags r:id="rId36"/>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915A9F1D-03AF-07F0-1D8B-1476C0C42529}"/>
              </a:ext>
            </a:extLst>
          </p:cNvPr>
          <p:cNvSpPr>
            <a:spLocks noChangeArrowheads="1"/>
          </p:cNvSpPr>
          <p:nvPr>
            <p:custDataLst>
              <p:tags r:id="rId37"/>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4EF78973-32BB-9F91-F641-0A17A5034A50}"/>
              </a:ext>
            </a:extLst>
          </p:cNvPr>
          <p:cNvSpPr>
            <a:spLocks noChangeArrowheads="1"/>
          </p:cNvSpPr>
          <p:nvPr>
            <p:custDataLst>
              <p:tags r:id="rId38"/>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4176CEA1-F354-3058-858F-22AC48C3010F}"/>
              </a:ext>
            </a:extLst>
          </p:cNvPr>
          <p:cNvSpPr>
            <a:spLocks noChangeArrowheads="1"/>
          </p:cNvSpPr>
          <p:nvPr>
            <p:custDataLst>
              <p:tags r:id="rId39"/>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BBC3C305-F18C-B4E5-5872-16C441A70B9A}"/>
              </a:ext>
            </a:extLst>
          </p:cNvPr>
          <p:cNvSpPr>
            <a:spLocks noChangeArrowheads="1"/>
          </p:cNvSpPr>
          <p:nvPr>
            <p:custDataLst>
              <p:tags r:id="rId40"/>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6E2808FD-2FAE-4D5A-3A3E-256A8CE48E06}"/>
              </a:ext>
            </a:extLst>
          </p:cNvPr>
          <p:cNvSpPr>
            <a:spLocks noChangeArrowheads="1"/>
          </p:cNvSpPr>
          <p:nvPr>
            <p:custDataLst>
              <p:tags r:id="rId41"/>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FA490155-BC15-0970-FA63-947EB128D503}"/>
              </a:ext>
            </a:extLst>
          </p:cNvPr>
          <p:cNvSpPr>
            <a:spLocks noChangeArrowheads="1"/>
          </p:cNvSpPr>
          <p:nvPr>
            <p:custDataLst>
              <p:tags r:id="rId42"/>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210E83BC-BDAF-5F91-2C35-EACB517D0A33}"/>
              </a:ext>
            </a:extLst>
          </p:cNvPr>
          <p:cNvSpPr>
            <a:spLocks noChangeArrowheads="1"/>
          </p:cNvSpPr>
          <p:nvPr>
            <p:custDataLst>
              <p:tags r:id="rId43"/>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E7D4BC8F-2989-4887-085C-4899635119C4}"/>
              </a:ext>
            </a:extLst>
          </p:cNvPr>
          <p:cNvSpPr>
            <a:spLocks noChangeArrowheads="1"/>
          </p:cNvSpPr>
          <p:nvPr>
            <p:custDataLst>
              <p:tags r:id="rId44"/>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20B92049-D3E0-D17E-BE8C-EA37081F6EA5}"/>
              </a:ext>
            </a:extLst>
          </p:cNvPr>
          <p:cNvSpPr>
            <a:spLocks noChangeArrowheads="1"/>
          </p:cNvSpPr>
          <p:nvPr>
            <p:custDataLst>
              <p:tags r:id="rId45"/>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EA741003-4807-971D-07C1-5A50414BCDC3}"/>
              </a:ext>
            </a:extLst>
          </p:cNvPr>
          <p:cNvSpPr>
            <a:spLocks noChangeArrowheads="1"/>
          </p:cNvSpPr>
          <p:nvPr>
            <p:custDataLst>
              <p:tags r:id="rId46"/>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E9D47C36-4D1C-00D3-31B0-417C6F3DBBB1}"/>
              </a:ext>
            </a:extLst>
          </p:cNvPr>
          <p:cNvSpPr>
            <a:spLocks noChangeArrowheads="1"/>
          </p:cNvSpPr>
          <p:nvPr>
            <p:custDataLst>
              <p:tags r:id="rId47"/>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2211DCA6-5B5E-025A-B6D6-615AF92A26FC}"/>
              </a:ext>
            </a:extLst>
          </p:cNvPr>
          <p:cNvSpPr>
            <a:spLocks noChangeArrowheads="1"/>
          </p:cNvSpPr>
          <p:nvPr>
            <p:custDataLst>
              <p:tags r:id="rId48"/>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881FF78C-A8ED-CD6D-157A-9AEAE0A02465}"/>
              </a:ext>
            </a:extLst>
          </p:cNvPr>
          <p:cNvSpPr>
            <a:spLocks noChangeArrowheads="1"/>
          </p:cNvSpPr>
          <p:nvPr>
            <p:custDataLst>
              <p:tags r:id="rId49"/>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2FD78776-4BA0-5853-97D5-7F41457AEA94}"/>
              </a:ext>
            </a:extLst>
          </p:cNvPr>
          <p:cNvSpPr>
            <a:spLocks noChangeArrowheads="1"/>
          </p:cNvSpPr>
          <p:nvPr>
            <p:custDataLst>
              <p:tags r:id="rId50"/>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513D932B-149A-D246-72DD-B0139CA182A9}"/>
              </a:ext>
            </a:extLst>
          </p:cNvPr>
          <p:cNvSpPr>
            <a:spLocks noChangeArrowheads="1"/>
          </p:cNvSpPr>
          <p:nvPr>
            <p:custDataLst>
              <p:tags r:id="rId51"/>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09695C17-E132-7DB5-AFBD-1E722E807971}"/>
              </a:ext>
            </a:extLst>
          </p:cNvPr>
          <p:cNvSpPr>
            <a:spLocks noChangeArrowheads="1"/>
          </p:cNvSpPr>
          <p:nvPr>
            <p:custDataLst>
              <p:tags r:id="rId52"/>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08081BF1-7619-6BD3-92D0-BBBDA055C0BA}"/>
              </a:ext>
            </a:extLst>
          </p:cNvPr>
          <p:cNvSpPr>
            <a:spLocks noChangeArrowheads="1"/>
          </p:cNvSpPr>
          <p:nvPr>
            <p:custDataLst>
              <p:tags r:id="rId53"/>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D752FA73-2D0C-2661-27C4-0010F0246F77}"/>
              </a:ext>
            </a:extLst>
          </p:cNvPr>
          <p:cNvSpPr>
            <a:spLocks noChangeArrowheads="1"/>
          </p:cNvSpPr>
          <p:nvPr>
            <p:custDataLst>
              <p:tags r:id="rId54"/>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87C0DF9F-BA22-AC97-932B-50B09472E97D}"/>
              </a:ext>
            </a:extLst>
          </p:cNvPr>
          <p:cNvSpPr>
            <a:spLocks noChangeArrowheads="1"/>
          </p:cNvSpPr>
          <p:nvPr>
            <p:custDataLst>
              <p:tags r:id="rId55"/>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2A32C737-8BF7-B96D-2205-49FF27C9A94B}"/>
              </a:ext>
            </a:extLst>
          </p:cNvPr>
          <p:cNvSpPr>
            <a:spLocks noChangeArrowheads="1"/>
          </p:cNvSpPr>
          <p:nvPr>
            <p:custDataLst>
              <p:tags r:id="rId56"/>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3A00BD1F-B738-AC65-EC88-ECE7044A3554}"/>
              </a:ext>
            </a:extLst>
          </p:cNvPr>
          <p:cNvSpPr>
            <a:spLocks noChangeArrowheads="1"/>
          </p:cNvSpPr>
          <p:nvPr>
            <p:custDataLst>
              <p:tags r:id="rId57"/>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D85E35F0-EA35-6080-B560-569267E81D07}"/>
              </a:ext>
            </a:extLst>
          </p:cNvPr>
          <p:cNvSpPr>
            <a:spLocks noChangeArrowheads="1"/>
          </p:cNvSpPr>
          <p:nvPr>
            <p:custDataLst>
              <p:tags r:id="rId58"/>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3FCBE2F5-B0D2-CBDE-455D-103AA26B889F}"/>
              </a:ext>
            </a:extLst>
          </p:cNvPr>
          <p:cNvSpPr>
            <a:spLocks noChangeArrowheads="1"/>
          </p:cNvSpPr>
          <p:nvPr>
            <p:custDataLst>
              <p:tags r:id="rId59"/>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7BA3CEA9-14E9-E9BB-F4D5-50462A74F34A}"/>
              </a:ext>
            </a:extLst>
          </p:cNvPr>
          <p:cNvSpPr>
            <a:spLocks noChangeArrowheads="1"/>
          </p:cNvSpPr>
          <p:nvPr>
            <p:custDataLst>
              <p:tags r:id="rId60"/>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C294CFFE-6E0A-A050-38CC-7C273CB16161}"/>
              </a:ext>
            </a:extLst>
          </p:cNvPr>
          <p:cNvSpPr>
            <a:spLocks noChangeArrowheads="1"/>
          </p:cNvSpPr>
          <p:nvPr>
            <p:custDataLst>
              <p:tags r:id="rId61"/>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D94EF07E-94A2-11DA-B129-B7243D445A48}"/>
              </a:ext>
            </a:extLst>
          </p:cNvPr>
          <p:cNvSpPr>
            <a:spLocks noChangeArrowheads="1"/>
          </p:cNvSpPr>
          <p:nvPr>
            <p:custDataLst>
              <p:tags r:id="rId62"/>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13C700DF-63EB-6E21-0090-921534BC0331}"/>
              </a:ext>
            </a:extLst>
          </p:cNvPr>
          <p:cNvSpPr>
            <a:spLocks noChangeArrowheads="1"/>
          </p:cNvSpPr>
          <p:nvPr>
            <p:custDataLst>
              <p:tags r:id="rId63"/>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FE7CCFD5-141D-5A44-D80C-5D698A733BEC}"/>
              </a:ext>
            </a:extLst>
          </p:cNvPr>
          <p:cNvSpPr>
            <a:spLocks/>
          </p:cNvSpPr>
          <p:nvPr>
            <p:custDataLst>
              <p:tags r:id="rId64"/>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nvGrpSpPr>
          <p:cNvPr id="93" name="Group 92">
            <a:extLst>
              <a:ext uri="{FF2B5EF4-FFF2-40B4-BE49-F238E27FC236}">
                <a16:creationId xmlns:a16="http://schemas.microsoft.com/office/drawing/2014/main" id="{CBC15061-2497-D55A-E7DE-0272EAFB51DF}"/>
              </a:ext>
            </a:extLst>
          </p:cNvPr>
          <p:cNvGrpSpPr/>
          <p:nvPr/>
        </p:nvGrpSpPr>
        <p:grpSpPr>
          <a:xfrm>
            <a:off x="494247" y="2461536"/>
            <a:ext cx="4869745" cy="3918671"/>
            <a:chOff x="494247" y="2629016"/>
            <a:chExt cx="4869745" cy="3918671"/>
          </a:xfrm>
        </p:grpSpPr>
        <p:grpSp>
          <p:nvGrpSpPr>
            <p:cNvPr id="91" name="Group 90">
              <a:extLst>
                <a:ext uri="{FF2B5EF4-FFF2-40B4-BE49-F238E27FC236}">
                  <a16:creationId xmlns:a16="http://schemas.microsoft.com/office/drawing/2014/main" id="{84299C01-223C-5E42-EAF2-FD7FDBB49D82}"/>
                </a:ext>
              </a:extLst>
            </p:cNvPr>
            <p:cNvGrpSpPr/>
            <p:nvPr/>
          </p:nvGrpSpPr>
          <p:grpSpPr>
            <a:xfrm>
              <a:off x="494247" y="2840825"/>
              <a:ext cx="4869745" cy="3706862"/>
              <a:chOff x="6013672" y="2785406"/>
              <a:chExt cx="4869745" cy="3706862"/>
            </a:xfrm>
          </p:grpSpPr>
          <p:sp>
            <p:nvSpPr>
              <p:cNvPr id="88" name="Rectangle 87">
                <a:extLst>
                  <a:ext uri="{FF2B5EF4-FFF2-40B4-BE49-F238E27FC236}">
                    <a16:creationId xmlns:a16="http://schemas.microsoft.com/office/drawing/2014/main" id="{3BEF8C20-7939-1224-8CA4-7022C68FB708}"/>
                  </a:ext>
                </a:extLst>
              </p:cNvPr>
              <p:cNvSpPr/>
              <p:nvPr/>
            </p:nvSpPr>
            <p:spPr>
              <a:xfrm>
                <a:off x="6013672" y="2785406"/>
                <a:ext cx="4869745" cy="3706862"/>
              </a:xfrm>
              <a:prstGeom prst="rect">
                <a:avLst/>
              </a:prstGeom>
              <a:solidFill>
                <a:schemeClr val="accent3">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B1ECBA6F-6718-6CA4-2293-398201F30712}"/>
                  </a:ext>
                </a:extLst>
              </p:cNvPr>
              <p:cNvSpPr txBox="1"/>
              <p:nvPr/>
            </p:nvSpPr>
            <p:spPr>
              <a:xfrm>
                <a:off x="6140264" y="3045170"/>
                <a:ext cx="4667583" cy="3447098"/>
              </a:xfrm>
              <a:prstGeom prst="rect">
                <a:avLst/>
              </a:prstGeom>
              <a:noFill/>
            </p:spPr>
            <p:txBody>
              <a:bodyPr wrap="square">
                <a:spAutoFit/>
              </a:bodyPr>
              <a:lstStyle/>
              <a:p>
                <a:pPr marL="111125" indent="-111125">
                  <a:spcAft>
                    <a:spcPts val="600"/>
                  </a:spcAft>
                  <a:buFont typeface="Arial" panose="020B0604020202020204" pitchFamily="34" charset="0"/>
                  <a:buChar char="•"/>
                </a:pPr>
                <a:r>
                  <a:rPr lang="en-US" sz="1600" b="1" dirty="0"/>
                  <a:t>Outline their quest:</a:t>
                </a:r>
                <a:r>
                  <a:rPr lang="en-US" sz="1600" dirty="0"/>
                  <a:t> Present the current situation or challenge. </a:t>
                </a:r>
                <a:r>
                  <a:rPr lang="en-US" sz="1600" i="1" dirty="0"/>
                  <a:t>Systematic Review Session: "Your job as a researcher is to find the most complete, unbiased answer possible"</a:t>
                </a:r>
                <a:endParaRPr lang="en-US" sz="1600" dirty="0"/>
              </a:p>
              <a:p>
                <a:pPr marL="111125" indent="-111125">
                  <a:spcAft>
                    <a:spcPts val="600"/>
                  </a:spcAft>
                  <a:buFont typeface="Arial" panose="020B0604020202020204" pitchFamily="34" charset="0"/>
                  <a:buChar char="•"/>
                </a:pPr>
                <a:r>
                  <a:rPr lang="en-US" sz="1600" b="1" dirty="0"/>
                  <a:t>Establish the stakes:</a:t>
                </a:r>
                <a:r>
                  <a:rPr lang="en-US" sz="1600" dirty="0"/>
                  <a:t> Why should the audience care? </a:t>
                </a:r>
                <a:r>
                  <a:rPr lang="en-US" sz="1600" i="1" dirty="0"/>
                  <a:t>EndNote Session: "Meet Tom, who spent 3 hours last week reformatting citations..."</a:t>
                </a:r>
                <a:endParaRPr lang="en-US" sz="1600" dirty="0"/>
              </a:p>
              <a:p>
                <a:pPr marL="111125" indent="-111125">
                  <a:spcAft>
                    <a:spcPts val="600"/>
                  </a:spcAft>
                  <a:buFont typeface="Arial" panose="020B0604020202020204" pitchFamily="34" charset="0"/>
                  <a:buChar char="•"/>
                </a:pPr>
                <a:r>
                  <a:rPr lang="en-US" sz="1600" b="1" dirty="0"/>
                  <a:t>Create tension that needs resolution:</a:t>
                </a:r>
                <a:br>
                  <a:rPr lang="en-US" sz="1600" dirty="0"/>
                </a:br>
                <a:r>
                  <a:rPr lang="en-US" sz="1600" i="1" dirty="0"/>
                  <a:t>Literature Review Session: "You found 15 studies that support your hypothesis and feel ready to move forward. But here's the problem: you've only scratched the surface. Contradictory evidence and critical gaps are hiding in plain sight."</a:t>
                </a:r>
                <a:endParaRPr lang="en-US" sz="1600" dirty="0"/>
              </a:p>
            </p:txBody>
          </p:sp>
        </p:grpSp>
        <p:sp>
          <p:nvSpPr>
            <p:cNvPr id="92" name="TextBox 91">
              <a:extLst>
                <a:ext uri="{FF2B5EF4-FFF2-40B4-BE49-F238E27FC236}">
                  <a16:creationId xmlns:a16="http://schemas.microsoft.com/office/drawing/2014/main" id="{7152CB2A-0134-A2F2-FD35-88ACD5ECFC52}"/>
                </a:ext>
              </a:extLst>
            </p:cNvPr>
            <p:cNvSpPr txBox="1"/>
            <p:nvPr/>
          </p:nvSpPr>
          <p:spPr>
            <a:xfrm>
              <a:off x="506912" y="2630063"/>
              <a:ext cx="4844414" cy="395995"/>
            </a:xfrm>
            <a:prstGeom prst="roundRect">
              <a:avLst/>
            </a:prstGeom>
            <a:solidFill>
              <a:srgbClr val="FFC000"/>
            </a:solidFill>
          </p:spPr>
          <p:txBody>
            <a:bodyPr wrap="square" rtlCol="0">
              <a:spAutoFit/>
            </a:bodyPr>
            <a:lstStyle/>
            <a:p>
              <a:pPr algn="l">
                <a:lnSpc>
                  <a:spcPct val="113000"/>
                </a:lnSpc>
                <a:spcAft>
                  <a:spcPts val="600"/>
                </a:spcAft>
              </a:pPr>
              <a:endParaRPr lang="en-US" sz="1600" dirty="0"/>
            </a:p>
          </p:txBody>
        </p:sp>
        <p:sp>
          <p:nvSpPr>
            <p:cNvPr id="82" name="TextBox 81">
              <a:extLst>
                <a:ext uri="{FF2B5EF4-FFF2-40B4-BE49-F238E27FC236}">
                  <a16:creationId xmlns:a16="http://schemas.microsoft.com/office/drawing/2014/main" id="{7227F11C-4E37-A63F-D2C2-1F9430156B54}"/>
                </a:ext>
              </a:extLst>
            </p:cNvPr>
            <p:cNvSpPr txBox="1"/>
            <p:nvPr/>
          </p:nvSpPr>
          <p:spPr>
            <a:xfrm>
              <a:off x="700494" y="2629016"/>
              <a:ext cx="4545166" cy="400110"/>
            </a:xfrm>
            <a:prstGeom prst="rect">
              <a:avLst/>
            </a:prstGeom>
            <a:noFill/>
          </p:spPr>
          <p:txBody>
            <a:bodyPr wrap="square">
              <a:spAutoFit/>
            </a:bodyPr>
            <a:lstStyle/>
            <a:p>
              <a:r>
                <a:rPr lang="en-US" sz="2000" b="1" dirty="0"/>
                <a:t>Act 1: The Setup (Problem/Challenge)</a:t>
              </a:r>
              <a:endParaRPr lang="en-US" sz="1600" dirty="0"/>
            </a:p>
          </p:txBody>
        </p:sp>
      </p:grpSp>
    </p:spTree>
    <p:extLst>
      <p:ext uri="{BB962C8B-B14F-4D97-AF65-F5344CB8AC3E}">
        <p14:creationId xmlns:p14="http://schemas.microsoft.com/office/powerpoint/2010/main" val="1470347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FB55-63BF-3E20-9843-453A5196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1578B-BEC5-2EFB-C22B-CD509FE942DC}"/>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3E447D47-29B8-2130-1790-AC0359890FCD}"/>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A75B9945-2B8D-80FE-BBC5-96D3BF0C493F}"/>
              </a:ext>
            </a:extLst>
          </p:cNvPr>
          <p:cNvSpPr>
            <a:spLocks noGrp="1"/>
          </p:cNvSpPr>
          <p:nvPr>
            <p:ph type="sldNum" sz="quarter" idx="12"/>
          </p:nvPr>
        </p:nvSpPr>
        <p:spPr/>
        <p:txBody>
          <a:bodyPr/>
          <a:lstStyle/>
          <a:p>
            <a:fld id="{0D558541-60C9-42A2-8392-FF12533A6B7A}" type="slidenum">
              <a:rPr lang="en-US" smtClean="0"/>
              <a:pPr/>
              <a:t>25</a:t>
            </a:fld>
            <a:endParaRPr lang="en-US"/>
          </a:p>
        </p:txBody>
      </p:sp>
      <p:grpSp>
        <p:nvGrpSpPr>
          <p:cNvPr id="6" name="Hiking" descr="{&quot;Key&quot;:&quot;POWER_USER_SHAPE_ICON&quot;,&quot;Value&quot;:&quot;POWER_USER_SHAPE_ICON_STYLE_1&quot;}">
            <a:extLst>
              <a:ext uri="{FF2B5EF4-FFF2-40B4-BE49-F238E27FC236}">
                <a16:creationId xmlns:a16="http://schemas.microsoft.com/office/drawing/2014/main" id="{572D1592-62F4-6ECE-0E18-37C1128C54EF}"/>
              </a:ext>
            </a:extLst>
          </p:cNvPr>
          <p:cNvGrpSpPr>
            <a:grpSpLocks noChangeAspect="1"/>
          </p:cNvGrpSpPr>
          <p:nvPr>
            <p:custDataLst>
              <p:tags r:id="rId1"/>
            </p:custDataLst>
          </p:nvPr>
        </p:nvGrpSpPr>
        <p:grpSpPr bwMode="auto">
          <a:xfrm flipH="1">
            <a:off x="5653837" y="1736983"/>
            <a:ext cx="364817" cy="572502"/>
            <a:chOff x="5696" y="3500"/>
            <a:chExt cx="599" cy="940"/>
          </a:xfrm>
          <a:solidFill>
            <a:srgbClr val="7F7F7F"/>
          </a:solidFill>
        </p:grpSpPr>
        <p:sp>
          <p:nvSpPr>
            <p:cNvPr id="7" name="Oval 573">
              <a:extLst>
                <a:ext uri="{FF2B5EF4-FFF2-40B4-BE49-F238E27FC236}">
                  <a16:creationId xmlns:a16="http://schemas.microsoft.com/office/drawing/2014/main" id="{F68DB6A6-2748-0924-31C4-19D6B226B7B1}"/>
                </a:ext>
              </a:extLst>
            </p:cNvPr>
            <p:cNvSpPr>
              <a:spLocks noChangeArrowheads="1"/>
            </p:cNvSpPr>
            <p:nvPr/>
          </p:nvSpPr>
          <p:spPr bwMode="auto">
            <a:xfrm>
              <a:off x="5851" y="3500"/>
              <a:ext cx="140" cy="1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Freeform 574">
              <a:extLst>
                <a:ext uri="{FF2B5EF4-FFF2-40B4-BE49-F238E27FC236}">
                  <a16:creationId xmlns:a16="http://schemas.microsoft.com/office/drawing/2014/main" id="{5E569C18-4411-3C90-384B-DE0DCBF45CDB}"/>
                </a:ext>
              </a:extLst>
            </p:cNvPr>
            <p:cNvSpPr>
              <a:spLocks noEditPoints="1"/>
            </p:cNvSpPr>
            <p:nvPr/>
          </p:nvSpPr>
          <p:spPr bwMode="auto">
            <a:xfrm>
              <a:off x="5696" y="3586"/>
              <a:ext cx="599" cy="854"/>
            </a:xfrm>
            <a:custGeom>
              <a:avLst/>
              <a:gdLst>
                <a:gd name="T0" fmla="*/ 2843 w 3856"/>
                <a:gd name="T1" fmla="*/ 0 h 5496"/>
                <a:gd name="T2" fmla="*/ 2293 w 3856"/>
                <a:gd name="T3" fmla="*/ 166 h 5496"/>
                <a:gd name="T4" fmla="*/ 2574 w 3856"/>
                <a:gd name="T5" fmla="*/ 1139 h 5496"/>
                <a:gd name="T6" fmla="*/ 2267 w 3856"/>
                <a:gd name="T7" fmla="*/ 601 h 5496"/>
                <a:gd name="T8" fmla="*/ 1909 w 3856"/>
                <a:gd name="T9" fmla="*/ 358 h 5496"/>
                <a:gd name="T10" fmla="*/ 1255 w 3856"/>
                <a:gd name="T11" fmla="*/ 794 h 5496"/>
                <a:gd name="T12" fmla="*/ 935 w 3856"/>
                <a:gd name="T13" fmla="*/ 1716 h 5496"/>
                <a:gd name="T14" fmla="*/ 0 w 3856"/>
                <a:gd name="T15" fmla="*/ 2293 h 5496"/>
                <a:gd name="T16" fmla="*/ 218 w 3856"/>
                <a:gd name="T17" fmla="*/ 2651 h 5496"/>
                <a:gd name="T18" fmla="*/ 358 w 3856"/>
                <a:gd name="T19" fmla="*/ 2561 h 5496"/>
                <a:gd name="T20" fmla="*/ 1139 w 3856"/>
                <a:gd name="T21" fmla="*/ 4125 h 5496"/>
                <a:gd name="T22" fmla="*/ 896 w 3856"/>
                <a:gd name="T23" fmla="*/ 5367 h 5496"/>
                <a:gd name="T24" fmla="*/ 1409 w 3856"/>
                <a:gd name="T25" fmla="*/ 5444 h 5496"/>
                <a:gd name="T26" fmla="*/ 1525 w 3856"/>
                <a:gd name="T27" fmla="*/ 5009 h 5496"/>
                <a:gd name="T28" fmla="*/ 1819 w 3856"/>
                <a:gd name="T29" fmla="*/ 5496 h 5496"/>
                <a:gd name="T30" fmla="*/ 1986 w 3856"/>
                <a:gd name="T31" fmla="*/ 5496 h 5496"/>
                <a:gd name="T32" fmla="*/ 2037 w 3856"/>
                <a:gd name="T33" fmla="*/ 5355 h 5496"/>
                <a:gd name="T34" fmla="*/ 1640 w 3856"/>
                <a:gd name="T35" fmla="*/ 4522 h 5496"/>
                <a:gd name="T36" fmla="*/ 1729 w 3856"/>
                <a:gd name="T37" fmla="*/ 4060 h 5496"/>
                <a:gd name="T38" fmla="*/ 2395 w 3856"/>
                <a:gd name="T39" fmla="*/ 3382 h 5496"/>
                <a:gd name="T40" fmla="*/ 2587 w 3856"/>
                <a:gd name="T41" fmla="*/ 3920 h 5496"/>
                <a:gd name="T42" fmla="*/ 3421 w 3856"/>
                <a:gd name="T43" fmla="*/ 5470 h 5496"/>
                <a:gd name="T44" fmla="*/ 3856 w 3856"/>
                <a:gd name="T45" fmla="*/ 5278 h 5496"/>
                <a:gd name="T46" fmla="*/ 3023 w 3856"/>
                <a:gd name="T47" fmla="*/ 3023 h 5496"/>
                <a:gd name="T48" fmla="*/ 3010 w 3856"/>
                <a:gd name="T49" fmla="*/ 2382 h 5496"/>
                <a:gd name="T50" fmla="*/ 2908 w 3856"/>
                <a:gd name="T51" fmla="*/ 1755 h 5496"/>
                <a:gd name="T52" fmla="*/ 3344 w 3856"/>
                <a:gd name="T53" fmla="*/ 1627 h 5496"/>
                <a:gd name="T54" fmla="*/ 2843 w 3856"/>
                <a:gd name="T55" fmla="*/ 0 h 5496"/>
                <a:gd name="T56" fmla="*/ 1499 w 3856"/>
                <a:gd name="T57" fmla="*/ 1716 h 5496"/>
                <a:gd name="T58" fmla="*/ 1896 w 3856"/>
                <a:gd name="T59" fmla="*/ 2331 h 5496"/>
                <a:gd name="T60" fmla="*/ 1909 w 3856"/>
                <a:gd name="T61" fmla="*/ 2497 h 5496"/>
                <a:gd name="T62" fmla="*/ 1371 w 3856"/>
                <a:gd name="T63" fmla="*/ 3433 h 5496"/>
                <a:gd name="T64" fmla="*/ 1229 w 3856"/>
                <a:gd name="T65" fmla="*/ 3715 h 5496"/>
                <a:gd name="T66" fmla="*/ 589 w 3856"/>
                <a:gd name="T67" fmla="*/ 2433 h 5496"/>
                <a:gd name="T68" fmla="*/ 1229 w 3856"/>
                <a:gd name="T69" fmla="*/ 2203 h 5496"/>
                <a:gd name="T70" fmla="*/ 1499 w 3856"/>
                <a:gd name="T71" fmla="*/ 1716 h 5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6" h="5496">
                  <a:moveTo>
                    <a:pt x="2843" y="0"/>
                  </a:moveTo>
                  <a:lnTo>
                    <a:pt x="2293" y="166"/>
                  </a:lnTo>
                  <a:lnTo>
                    <a:pt x="2574" y="1139"/>
                  </a:lnTo>
                  <a:lnTo>
                    <a:pt x="2267" y="601"/>
                  </a:lnTo>
                  <a:lnTo>
                    <a:pt x="1909" y="358"/>
                  </a:lnTo>
                  <a:lnTo>
                    <a:pt x="1255" y="794"/>
                  </a:lnTo>
                  <a:lnTo>
                    <a:pt x="935" y="1716"/>
                  </a:lnTo>
                  <a:lnTo>
                    <a:pt x="0" y="2293"/>
                  </a:lnTo>
                  <a:lnTo>
                    <a:pt x="218" y="2651"/>
                  </a:lnTo>
                  <a:lnTo>
                    <a:pt x="358" y="2561"/>
                  </a:lnTo>
                  <a:lnTo>
                    <a:pt x="1139" y="4125"/>
                  </a:lnTo>
                  <a:lnTo>
                    <a:pt x="896" y="5367"/>
                  </a:lnTo>
                  <a:lnTo>
                    <a:pt x="1409" y="5444"/>
                  </a:lnTo>
                  <a:lnTo>
                    <a:pt x="1525" y="5009"/>
                  </a:lnTo>
                  <a:lnTo>
                    <a:pt x="1819" y="5496"/>
                  </a:lnTo>
                  <a:lnTo>
                    <a:pt x="1986" y="5496"/>
                  </a:lnTo>
                  <a:lnTo>
                    <a:pt x="2037" y="5355"/>
                  </a:lnTo>
                  <a:lnTo>
                    <a:pt x="1640" y="4522"/>
                  </a:lnTo>
                  <a:lnTo>
                    <a:pt x="1729" y="4060"/>
                  </a:lnTo>
                  <a:lnTo>
                    <a:pt x="2395" y="3382"/>
                  </a:lnTo>
                  <a:lnTo>
                    <a:pt x="2587" y="3920"/>
                  </a:lnTo>
                  <a:lnTo>
                    <a:pt x="3421" y="5470"/>
                  </a:lnTo>
                  <a:lnTo>
                    <a:pt x="3856" y="5278"/>
                  </a:lnTo>
                  <a:lnTo>
                    <a:pt x="3023" y="3023"/>
                  </a:lnTo>
                  <a:lnTo>
                    <a:pt x="3010" y="2382"/>
                  </a:lnTo>
                  <a:lnTo>
                    <a:pt x="2908" y="1755"/>
                  </a:lnTo>
                  <a:lnTo>
                    <a:pt x="3344" y="1627"/>
                  </a:lnTo>
                  <a:lnTo>
                    <a:pt x="2843" y="0"/>
                  </a:lnTo>
                  <a:close/>
                  <a:moveTo>
                    <a:pt x="1499" y="1716"/>
                  </a:moveTo>
                  <a:lnTo>
                    <a:pt x="1896" y="2331"/>
                  </a:lnTo>
                  <a:lnTo>
                    <a:pt x="1909" y="2497"/>
                  </a:lnTo>
                  <a:lnTo>
                    <a:pt x="1371" y="3433"/>
                  </a:lnTo>
                  <a:lnTo>
                    <a:pt x="1229" y="3715"/>
                  </a:lnTo>
                  <a:lnTo>
                    <a:pt x="589" y="2433"/>
                  </a:lnTo>
                  <a:lnTo>
                    <a:pt x="1229" y="2203"/>
                  </a:lnTo>
                  <a:lnTo>
                    <a:pt x="1499" y="17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grpSp>
        <p:nvGrpSpPr>
          <p:cNvPr id="9" name="Jump" descr="{&quot;Key&quot;:&quot;POWER_USER_SHAPE_ICON&quot;,&quot;Value&quot;:&quot;POWER_USER_SHAPE_ICON_STYLE_1&quot;}">
            <a:extLst>
              <a:ext uri="{FF2B5EF4-FFF2-40B4-BE49-F238E27FC236}">
                <a16:creationId xmlns:a16="http://schemas.microsoft.com/office/drawing/2014/main" id="{8050B193-A4BC-D096-2DB8-12AE833B63C9}"/>
              </a:ext>
            </a:extLst>
          </p:cNvPr>
          <p:cNvGrpSpPr>
            <a:grpSpLocks noChangeAspect="1"/>
          </p:cNvGrpSpPr>
          <p:nvPr>
            <p:custDataLst>
              <p:tags r:id="rId2"/>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CA3D1935-B095-AF4D-70FD-89AF4088C250}"/>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3444A06E-A8F2-C70A-7D24-8CD4A96FAF4D}"/>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820F9F39-F515-932D-D196-B92BC3630F20}"/>
              </a:ext>
            </a:extLst>
          </p:cNvPr>
          <p:cNvSpPr>
            <a:spLocks noChangeArrowheads="1"/>
          </p:cNvSpPr>
          <p:nvPr>
            <p:custDataLst>
              <p:tags r:id="rId3"/>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B8A4B612-5641-032E-D67F-304F6CCB4958}"/>
              </a:ext>
            </a:extLst>
          </p:cNvPr>
          <p:cNvSpPr>
            <a:spLocks noChangeArrowheads="1"/>
          </p:cNvSpPr>
          <p:nvPr>
            <p:custDataLst>
              <p:tags r:id="rId4"/>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612D0ADA-25C5-FFD7-2F75-95D87E18A80F}"/>
              </a:ext>
            </a:extLst>
          </p:cNvPr>
          <p:cNvSpPr>
            <a:spLocks noChangeArrowheads="1"/>
          </p:cNvSpPr>
          <p:nvPr>
            <p:custDataLst>
              <p:tags r:id="rId5"/>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BE25D07C-FB56-A53E-8560-4649A00AD715}"/>
              </a:ext>
            </a:extLst>
          </p:cNvPr>
          <p:cNvSpPr>
            <a:spLocks noChangeArrowheads="1"/>
          </p:cNvSpPr>
          <p:nvPr>
            <p:custDataLst>
              <p:tags r:id="rId6"/>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45B50316-5BD9-9AE9-5412-7E6527139FCB}"/>
              </a:ext>
            </a:extLst>
          </p:cNvPr>
          <p:cNvSpPr>
            <a:spLocks noChangeArrowheads="1"/>
          </p:cNvSpPr>
          <p:nvPr>
            <p:custDataLst>
              <p:tags r:id="rId7"/>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8F3FAC45-AEC4-8BDA-DEF0-21E99D202A62}"/>
              </a:ext>
            </a:extLst>
          </p:cNvPr>
          <p:cNvSpPr>
            <a:spLocks noChangeArrowheads="1"/>
          </p:cNvSpPr>
          <p:nvPr>
            <p:custDataLst>
              <p:tags r:id="rId8"/>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0672E1A7-1CCE-23EE-1E67-67116B472C5D}"/>
              </a:ext>
            </a:extLst>
          </p:cNvPr>
          <p:cNvSpPr>
            <a:spLocks noChangeArrowheads="1"/>
          </p:cNvSpPr>
          <p:nvPr>
            <p:custDataLst>
              <p:tags r:id="rId9"/>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11644EFE-5D81-EFA4-F025-35EFC7A71922}"/>
              </a:ext>
            </a:extLst>
          </p:cNvPr>
          <p:cNvSpPr>
            <a:spLocks noChangeArrowheads="1"/>
          </p:cNvSpPr>
          <p:nvPr>
            <p:custDataLst>
              <p:tags r:id="rId10"/>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266303BD-8D41-03D5-96C6-9170551568E0}"/>
              </a:ext>
            </a:extLst>
          </p:cNvPr>
          <p:cNvSpPr>
            <a:spLocks noChangeArrowheads="1"/>
          </p:cNvSpPr>
          <p:nvPr>
            <p:custDataLst>
              <p:tags r:id="rId11"/>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D67937B7-9F79-A3D6-EA9C-4B7461F96CAC}"/>
              </a:ext>
            </a:extLst>
          </p:cNvPr>
          <p:cNvSpPr>
            <a:spLocks noChangeArrowheads="1"/>
          </p:cNvSpPr>
          <p:nvPr>
            <p:custDataLst>
              <p:tags r:id="rId12"/>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3EA49624-96F6-269E-AA7C-668BD67148EF}"/>
              </a:ext>
            </a:extLst>
          </p:cNvPr>
          <p:cNvSpPr>
            <a:spLocks noChangeArrowheads="1"/>
          </p:cNvSpPr>
          <p:nvPr>
            <p:custDataLst>
              <p:tags r:id="rId13"/>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0A57E79E-947B-90F0-2EA7-1E66F9477736}"/>
              </a:ext>
            </a:extLst>
          </p:cNvPr>
          <p:cNvSpPr>
            <a:spLocks noChangeArrowheads="1"/>
          </p:cNvSpPr>
          <p:nvPr>
            <p:custDataLst>
              <p:tags r:id="rId14"/>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1603EEDE-1580-6C40-8205-7A89864651E4}"/>
              </a:ext>
            </a:extLst>
          </p:cNvPr>
          <p:cNvSpPr>
            <a:spLocks noChangeArrowheads="1"/>
          </p:cNvSpPr>
          <p:nvPr>
            <p:custDataLst>
              <p:tags r:id="rId15"/>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199FE679-AE04-155F-C719-64053D48FC9F}"/>
              </a:ext>
            </a:extLst>
          </p:cNvPr>
          <p:cNvSpPr>
            <a:spLocks noChangeArrowheads="1"/>
          </p:cNvSpPr>
          <p:nvPr>
            <p:custDataLst>
              <p:tags r:id="rId16"/>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E9BCB7F9-AF2A-B8FE-833D-2CB10D23B7D1}"/>
              </a:ext>
            </a:extLst>
          </p:cNvPr>
          <p:cNvSpPr>
            <a:spLocks noChangeArrowheads="1"/>
          </p:cNvSpPr>
          <p:nvPr>
            <p:custDataLst>
              <p:tags r:id="rId17"/>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9E0D43D4-D016-6515-3290-3C69D4359AB8}"/>
              </a:ext>
            </a:extLst>
          </p:cNvPr>
          <p:cNvSpPr>
            <a:spLocks noChangeArrowheads="1"/>
          </p:cNvSpPr>
          <p:nvPr>
            <p:custDataLst>
              <p:tags r:id="rId18"/>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62FEB39B-D2E0-7238-DD9C-5E7992B547DC}"/>
              </a:ext>
            </a:extLst>
          </p:cNvPr>
          <p:cNvSpPr>
            <a:spLocks noChangeArrowheads="1"/>
          </p:cNvSpPr>
          <p:nvPr>
            <p:custDataLst>
              <p:tags r:id="rId19"/>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BA85233C-F629-0668-AC87-10B11FB72856}"/>
              </a:ext>
            </a:extLst>
          </p:cNvPr>
          <p:cNvSpPr>
            <a:spLocks noChangeArrowheads="1"/>
          </p:cNvSpPr>
          <p:nvPr>
            <p:custDataLst>
              <p:tags r:id="rId20"/>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C63D6A5B-7A31-7982-DBC7-961316CC2E29}"/>
              </a:ext>
            </a:extLst>
          </p:cNvPr>
          <p:cNvSpPr>
            <a:spLocks noChangeArrowheads="1"/>
          </p:cNvSpPr>
          <p:nvPr>
            <p:custDataLst>
              <p:tags r:id="rId21"/>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AB1644BD-B201-017F-D171-7CF837AF973D}"/>
              </a:ext>
            </a:extLst>
          </p:cNvPr>
          <p:cNvSpPr>
            <a:spLocks noChangeArrowheads="1"/>
          </p:cNvSpPr>
          <p:nvPr>
            <p:custDataLst>
              <p:tags r:id="rId22"/>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A5644442-F780-36C7-5B0E-87E2D2DD62B6}"/>
              </a:ext>
            </a:extLst>
          </p:cNvPr>
          <p:cNvSpPr>
            <a:spLocks noChangeArrowheads="1"/>
          </p:cNvSpPr>
          <p:nvPr>
            <p:custDataLst>
              <p:tags r:id="rId23"/>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104F2722-3DCF-D592-29B7-DF2CD2123BCA}"/>
              </a:ext>
            </a:extLst>
          </p:cNvPr>
          <p:cNvSpPr>
            <a:spLocks noChangeArrowheads="1"/>
          </p:cNvSpPr>
          <p:nvPr>
            <p:custDataLst>
              <p:tags r:id="rId24"/>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94DA48AC-9CF0-B513-DFDC-8E89A522A945}"/>
              </a:ext>
            </a:extLst>
          </p:cNvPr>
          <p:cNvSpPr>
            <a:spLocks noChangeArrowheads="1"/>
          </p:cNvSpPr>
          <p:nvPr>
            <p:custDataLst>
              <p:tags r:id="rId25"/>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8CE65B0B-E44B-E508-D11D-31459ABCECF9}"/>
              </a:ext>
            </a:extLst>
          </p:cNvPr>
          <p:cNvSpPr>
            <a:spLocks noChangeArrowheads="1"/>
          </p:cNvSpPr>
          <p:nvPr>
            <p:custDataLst>
              <p:tags r:id="rId26"/>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50C2BFF8-EA05-8E70-3A96-125D9F3B4D8F}"/>
              </a:ext>
            </a:extLst>
          </p:cNvPr>
          <p:cNvSpPr>
            <a:spLocks noChangeArrowheads="1"/>
          </p:cNvSpPr>
          <p:nvPr>
            <p:custDataLst>
              <p:tags r:id="rId27"/>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C481368D-6374-9F0A-1AB6-27A4D49F7D88}"/>
              </a:ext>
            </a:extLst>
          </p:cNvPr>
          <p:cNvSpPr>
            <a:spLocks noChangeArrowheads="1"/>
          </p:cNvSpPr>
          <p:nvPr>
            <p:custDataLst>
              <p:tags r:id="rId28"/>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CFABC86C-CEB6-492E-9E61-33113DA07EE2}"/>
              </a:ext>
            </a:extLst>
          </p:cNvPr>
          <p:cNvSpPr>
            <a:spLocks noChangeArrowheads="1"/>
          </p:cNvSpPr>
          <p:nvPr>
            <p:custDataLst>
              <p:tags r:id="rId29"/>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C5DBB674-054C-0D6C-AF75-DFE060A87EDD}"/>
              </a:ext>
            </a:extLst>
          </p:cNvPr>
          <p:cNvSpPr>
            <a:spLocks noChangeArrowheads="1"/>
          </p:cNvSpPr>
          <p:nvPr>
            <p:custDataLst>
              <p:tags r:id="rId30"/>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E2B66A13-9511-DAF9-F296-D59E525BF530}"/>
              </a:ext>
            </a:extLst>
          </p:cNvPr>
          <p:cNvSpPr>
            <a:spLocks noChangeArrowheads="1"/>
          </p:cNvSpPr>
          <p:nvPr>
            <p:custDataLst>
              <p:tags r:id="rId31"/>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9B812428-9D6A-997F-880D-89ED99B2F8E9}"/>
              </a:ext>
            </a:extLst>
          </p:cNvPr>
          <p:cNvSpPr>
            <a:spLocks noChangeArrowheads="1"/>
          </p:cNvSpPr>
          <p:nvPr>
            <p:custDataLst>
              <p:tags r:id="rId32"/>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6ED62177-FEA0-84E1-9346-1B109316E74C}"/>
              </a:ext>
            </a:extLst>
          </p:cNvPr>
          <p:cNvSpPr>
            <a:spLocks noChangeArrowheads="1"/>
          </p:cNvSpPr>
          <p:nvPr>
            <p:custDataLst>
              <p:tags r:id="rId33"/>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963A4F1D-4347-B0B0-3E41-489E6768EF22}"/>
              </a:ext>
            </a:extLst>
          </p:cNvPr>
          <p:cNvSpPr>
            <a:spLocks noChangeArrowheads="1"/>
          </p:cNvSpPr>
          <p:nvPr>
            <p:custDataLst>
              <p:tags r:id="rId34"/>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069F988E-0AF9-D877-54F8-3B7047E6065D}"/>
              </a:ext>
            </a:extLst>
          </p:cNvPr>
          <p:cNvSpPr>
            <a:spLocks noChangeArrowheads="1"/>
          </p:cNvSpPr>
          <p:nvPr>
            <p:custDataLst>
              <p:tags r:id="rId35"/>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B7841FA0-75F5-817B-1197-4850333BA777}"/>
              </a:ext>
            </a:extLst>
          </p:cNvPr>
          <p:cNvSpPr>
            <a:spLocks noChangeArrowheads="1"/>
          </p:cNvSpPr>
          <p:nvPr>
            <p:custDataLst>
              <p:tags r:id="rId36"/>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3383F712-935E-2B75-3F74-C6FB23CF57AA}"/>
              </a:ext>
            </a:extLst>
          </p:cNvPr>
          <p:cNvSpPr>
            <a:spLocks noChangeArrowheads="1"/>
          </p:cNvSpPr>
          <p:nvPr>
            <p:custDataLst>
              <p:tags r:id="rId37"/>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F9910B96-C0D9-EB8E-49CF-17843D5CC6BB}"/>
              </a:ext>
            </a:extLst>
          </p:cNvPr>
          <p:cNvSpPr>
            <a:spLocks noChangeArrowheads="1"/>
          </p:cNvSpPr>
          <p:nvPr>
            <p:custDataLst>
              <p:tags r:id="rId38"/>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C7FFF694-F3A1-580E-7D8D-41FC94C31763}"/>
              </a:ext>
            </a:extLst>
          </p:cNvPr>
          <p:cNvSpPr>
            <a:spLocks noChangeArrowheads="1"/>
          </p:cNvSpPr>
          <p:nvPr>
            <p:custDataLst>
              <p:tags r:id="rId39"/>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BCB269B1-C2C3-156B-1BC5-68F6CE406C50}"/>
              </a:ext>
            </a:extLst>
          </p:cNvPr>
          <p:cNvSpPr>
            <a:spLocks noChangeArrowheads="1"/>
          </p:cNvSpPr>
          <p:nvPr>
            <p:custDataLst>
              <p:tags r:id="rId40"/>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538FAE86-62EE-9BC9-693C-BDFA84F1F339}"/>
              </a:ext>
            </a:extLst>
          </p:cNvPr>
          <p:cNvSpPr>
            <a:spLocks noChangeArrowheads="1"/>
          </p:cNvSpPr>
          <p:nvPr>
            <p:custDataLst>
              <p:tags r:id="rId41"/>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CE9F3417-0638-2AF4-4207-C06D015ED5EF}"/>
              </a:ext>
            </a:extLst>
          </p:cNvPr>
          <p:cNvSpPr>
            <a:spLocks noChangeArrowheads="1"/>
          </p:cNvSpPr>
          <p:nvPr>
            <p:custDataLst>
              <p:tags r:id="rId42"/>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3A700260-66FA-D39D-018C-994F205528C4}"/>
              </a:ext>
            </a:extLst>
          </p:cNvPr>
          <p:cNvSpPr>
            <a:spLocks noChangeArrowheads="1"/>
          </p:cNvSpPr>
          <p:nvPr>
            <p:custDataLst>
              <p:tags r:id="rId43"/>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84D53B98-336C-C731-6B9F-B39CC51F5F69}"/>
              </a:ext>
            </a:extLst>
          </p:cNvPr>
          <p:cNvSpPr>
            <a:spLocks noChangeArrowheads="1"/>
          </p:cNvSpPr>
          <p:nvPr>
            <p:custDataLst>
              <p:tags r:id="rId44"/>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FEBFF653-E939-9226-1D20-19320AD5C971}"/>
              </a:ext>
            </a:extLst>
          </p:cNvPr>
          <p:cNvSpPr>
            <a:spLocks noChangeArrowheads="1"/>
          </p:cNvSpPr>
          <p:nvPr>
            <p:custDataLst>
              <p:tags r:id="rId45"/>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CFD52DE6-E231-A6BC-E48C-895EF7CA4996}"/>
              </a:ext>
            </a:extLst>
          </p:cNvPr>
          <p:cNvSpPr>
            <a:spLocks noChangeArrowheads="1"/>
          </p:cNvSpPr>
          <p:nvPr>
            <p:custDataLst>
              <p:tags r:id="rId46"/>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9EC2D45C-DD36-CE86-7843-06B743C694FF}"/>
              </a:ext>
            </a:extLst>
          </p:cNvPr>
          <p:cNvSpPr>
            <a:spLocks noChangeArrowheads="1"/>
          </p:cNvSpPr>
          <p:nvPr>
            <p:custDataLst>
              <p:tags r:id="rId47"/>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5B99FD6E-2312-D4B3-40F6-56C5CE210062}"/>
              </a:ext>
            </a:extLst>
          </p:cNvPr>
          <p:cNvSpPr>
            <a:spLocks noChangeArrowheads="1"/>
          </p:cNvSpPr>
          <p:nvPr>
            <p:custDataLst>
              <p:tags r:id="rId48"/>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42AA7FD2-5EA8-EFBE-73B3-3E4A91E87A15}"/>
              </a:ext>
            </a:extLst>
          </p:cNvPr>
          <p:cNvSpPr>
            <a:spLocks noChangeArrowheads="1"/>
          </p:cNvSpPr>
          <p:nvPr>
            <p:custDataLst>
              <p:tags r:id="rId49"/>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F0A4A0F2-20A1-95B6-5F91-B108E3D7AFB0}"/>
              </a:ext>
            </a:extLst>
          </p:cNvPr>
          <p:cNvSpPr>
            <a:spLocks noChangeArrowheads="1"/>
          </p:cNvSpPr>
          <p:nvPr>
            <p:custDataLst>
              <p:tags r:id="rId50"/>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56CEB9DB-A064-82E3-89CE-35261CA4B927}"/>
              </a:ext>
            </a:extLst>
          </p:cNvPr>
          <p:cNvSpPr>
            <a:spLocks noChangeArrowheads="1"/>
          </p:cNvSpPr>
          <p:nvPr>
            <p:custDataLst>
              <p:tags r:id="rId51"/>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A0104915-B5EE-055C-8F80-6DCF62D3B4C1}"/>
              </a:ext>
            </a:extLst>
          </p:cNvPr>
          <p:cNvSpPr>
            <a:spLocks noChangeArrowheads="1"/>
          </p:cNvSpPr>
          <p:nvPr>
            <p:custDataLst>
              <p:tags r:id="rId52"/>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A4B71772-D5BE-2CBA-F26A-F615DB684DDC}"/>
              </a:ext>
            </a:extLst>
          </p:cNvPr>
          <p:cNvSpPr>
            <a:spLocks noChangeArrowheads="1"/>
          </p:cNvSpPr>
          <p:nvPr>
            <p:custDataLst>
              <p:tags r:id="rId53"/>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809ED4AD-62D6-B8B2-17AC-D4EB3CFB93D1}"/>
              </a:ext>
            </a:extLst>
          </p:cNvPr>
          <p:cNvSpPr>
            <a:spLocks noChangeArrowheads="1"/>
          </p:cNvSpPr>
          <p:nvPr>
            <p:custDataLst>
              <p:tags r:id="rId54"/>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6697BE38-F75A-BEAC-E1D8-413D669200FB}"/>
              </a:ext>
            </a:extLst>
          </p:cNvPr>
          <p:cNvSpPr>
            <a:spLocks noChangeArrowheads="1"/>
          </p:cNvSpPr>
          <p:nvPr>
            <p:custDataLst>
              <p:tags r:id="rId55"/>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AE3A30A2-B5A9-1E6E-779A-8C5EFA5AB6CC}"/>
              </a:ext>
            </a:extLst>
          </p:cNvPr>
          <p:cNvSpPr>
            <a:spLocks noChangeArrowheads="1"/>
          </p:cNvSpPr>
          <p:nvPr>
            <p:custDataLst>
              <p:tags r:id="rId56"/>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6A4AE9CE-D912-DA6E-3768-880950D7906E}"/>
              </a:ext>
            </a:extLst>
          </p:cNvPr>
          <p:cNvSpPr>
            <a:spLocks noChangeArrowheads="1"/>
          </p:cNvSpPr>
          <p:nvPr>
            <p:custDataLst>
              <p:tags r:id="rId57"/>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17458343-0ACD-DF6F-497D-68B0550E4743}"/>
              </a:ext>
            </a:extLst>
          </p:cNvPr>
          <p:cNvSpPr>
            <a:spLocks noChangeArrowheads="1"/>
          </p:cNvSpPr>
          <p:nvPr>
            <p:custDataLst>
              <p:tags r:id="rId58"/>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1CA2068B-04E4-6B98-87C6-5E45CB1B27C8}"/>
              </a:ext>
            </a:extLst>
          </p:cNvPr>
          <p:cNvSpPr>
            <a:spLocks noChangeArrowheads="1"/>
          </p:cNvSpPr>
          <p:nvPr>
            <p:custDataLst>
              <p:tags r:id="rId59"/>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01E95612-5440-5A65-4D85-EDF8D942FCD7}"/>
              </a:ext>
            </a:extLst>
          </p:cNvPr>
          <p:cNvSpPr>
            <a:spLocks noChangeArrowheads="1"/>
          </p:cNvSpPr>
          <p:nvPr>
            <p:custDataLst>
              <p:tags r:id="rId60"/>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6059A716-0CE3-5219-C64A-EE61C10ADD5D}"/>
              </a:ext>
            </a:extLst>
          </p:cNvPr>
          <p:cNvSpPr>
            <a:spLocks noChangeArrowheads="1"/>
          </p:cNvSpPr>
          <p:nvPr>
            <p:custDataLst>
              <p:tags r:id="rId61"/>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F2FC4A16-97C8-351F-D13E-423BEEED5605}"/>
              </a:ext>
            </a:extLst>
          </p:cNvPr>
          <p:cNvSpPr>
            <a:spLocks noChangeArrowheads="1"/>
          </p:cNvSpPr>
          <p:nvPr>
            <p:custDataLst>
              <p:tags r:id="rId62"/>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2474D2BF-AC67-7AEE-9898-01DA31E40657}"/>
              </a:ext>
            </a:extLst>
          </p:cNvPr>
          <p:cNvSpPr>
            <a:spLocks noChangeArrowheads="1"/>
          </p:cNvSpPr>
          <p:nvPr>
            <p:custDataLst>
              <p:tags r:id="rId63"/>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3BC51324-B73C-EBFF-F69B-4A1CBF61CC06}"/>
              </a:ext>
            </a:extLst>
          </p:cNvPr>
          <p:cNvSpPr>
            <a:spLocks/>
          </p:cNvSpPr>
          <p:nvPr>
            <p:custDataLst>
              <p:tags r:id="rId64"/>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nvGrpSpPr>
          <p:cNvPr id="93" name="Group 92">
            <a:extLst>
              <a:ext uri="{FF2B5EF4-FFF2-40B4-BE49-F238E27FC236}">
                <a16:creationId xmlns:a16="http://schemas.microsoft.com/office/drawing/2014/main" id="{26BCD0EC-9C29-0722-2E07-38EF24F0EE71}"/>
              </a:ext>
            </a:extLst>
          </p:cNvPr>
          <p:cNvGrpSpPr/>
          <p:nvPr/>
        </p:nvGrpSpPr>
        <p:grpSpPr>
          <a:xfrm>
            <a:off x="3580724" y="2423752"/>
            <a:ext cx="4989593" cy="3933957"/>
            <a:chOff x="494247" y="2613730"/>
            <a:chExt cx="4989593" cy="3933957"/>
          </a:xfrm>
        </p:grpSpPr>
        <p:grpSp>
          <p:nvGrpSpPr>
            <p:cNvPr id="91" name="Group 90">
              <a:extLst>
                <a:ext uri="{FF2B5EF4-FFF2-40B4-BE49-F238E27FC236}">
                  <a16:creationId xmlns:a16="http://schemas.microsoft.com/office/drawing/2014/main" id="{8952F2A7-2B3D-5841-C70F-244853A109F3}"/>
                </a:ext>
              </a:extLst>
            </p:cNvPr>
            <p:cNvGrpSpPr/>
            <p:nvPr/>
          </p:nvGrpSpPr>
          <p:grpSpPr>
            <a:xfrm>
              <a:off x="494247" y="2840825"/>
              <a:ext cx="4976928" cy="3706862"/>
              <a:chOff x="6013672" y="2785406"/>
              <a:chExt cx="4976928" cy="3706862"/>
            </a:xfrm>
          </p:grpSpPr>
          <p:sp>
            <p:nvSpPr>
              <p:cNvPr id="88" name="Rectangle 87">
                <a:extLst>
                  <a:ext uri="{FF2B5EF4-FFF2-40B4-BE49-F238E27FC236}">
                    <a16:creationId xmlns:a16="http://schemas.microsoft.com/office/drawing/2014/main" id="{2CF85497-7DC9-6D64-8FDB-A221BDDD1268}"/>
                  </a:ext>
                </a:extLst>
              </p:cNvPr>
              <p:cNvSpPr/>
              <p:nvPr/>
            </p:nvSpPr>
            <p:spPr>
              <a:xfrm>
                <a:off x="6013672" y="2785406"/>
                <a:ext cx="4976928" cy="3627505"/>
              </a:xfrm>
              <a:prstGeom prst="rect">
                <a:avLst/>
              </a:prstGeom>
              <a:solidFill>
                <a:schemeClr val="accent2">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EE87D71E-7102-5010-1FC3-1E1FA42AEB56}"/>
                  </a:ext>
                </a:extLst>
              </p:cNvPr>
              <p:cNvSpPr txBox="1"/>
              <p:nvPr/>
            </p:nvSpPr>
            <p:spPr>
              <a:xfrm>
                <a:off x="6140264" y="3045170"/>
                <a:ext cx="4850336" cy="3447098"/>
              </a:xfrm>
              <a:prstGeom prst="rect">
                <a:avLst/>
              </a:prstGeom>
              <a:noFill/>
            </p:spPr>
            <p:txBody>
              <a:bodyPr wrap="square">
                <a:spAutoFit/>
              </a:bodyPr>
              <a:lstStyle/>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Introduce your solution:</a:t>
                </a:r>
                <a:r>
                  <a:rPr lang="en-US" altLang="en-US" sz="1600" dirty="0">
                    <a:latin typeface="Arial" panose="020B0604020202020204" pitchFamily="34" charset="0"/>
                  </a:rPr>
                  <a:t> Show how to address the challenge. </a:t>
                </a:r>
                <a:r>
                  <a:rPr lang="en-US" altLang="en-US" sz="1600" i="1" dirty="0">
                    <a:latin typeface="Arial" panose="020B0604020202020204" pitchFamily="34" charset="0"/>
                  </a:rPr>
                  <a:t>Systematic Review Session: "Today we'll learn the systematic review process that ensures you find ALL the evidence, not just the convenient evidence"</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Guide through the process:</a:t>
                </a:r>
                <a:r>
                  <a:rPr lang="en-US" altLang="en-US" sz="1600" dirty="0">
                    <a:latin typeface="Arial" panose="020B0604020202020204" pitchFamily="34" charset="0"/>
                  </a:rPr>
                  <a:t> Demonstrate steps and methodology. </a:t>
                </a:r>
                <a:r>
                  <a:rPr lang="en-US" altLang="en-US" sz="1600" i="1" dirty="0">
                    <a:latin typeface="Arial" panose="020B0604020202020204" pitchFamily="34" charset="0"/>
                  </a:rPr>
                  <a:t>EndNote Session: "Watch as we transform Tom's chaotic citation process into a streamlined workflow using EndNote"</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Address obstacles:</a:t>
                </a:r>
                <a:r>
                  <a:rPr lang="en-US" altLang="en-US" sz="1600" dirty="0">
                    <a:latin typeface="Arial" panose="020B0604020202020204" pitchFamily="34" charset="0"/>
                  </a:rPr>
                  <a:t> Show how to overcome common hurdles. </a:t>
                </a:r>
                <a:r>
                  <a:rPr lang="en-US" altLang="en-US" sz="1600" i="1" dirty="0">
                    <a:latin typeface="Arial" panose="020B0604020202020204" pitchFamily="34" charset="0"/>
                  </a:rPr>
                  <a:t>Literature Review Session: “Let’s break down how to build a solid search strategy."</a:t>
                </a:r>
                <a:r>
                  <a:rPr lang="en-US" altLang="en-US" sz="1600" dirty="0">
                    <a:latin typeface="Arial" panose="020B0604020202020204" pitchFamily="34" charset="0"/>
                  </a:rPr>
                  <a:t> </a:t>
                </a:r>
              </a:p>
            </p:txBody>
          </p:sp>
        </p:grpSp>
        <p:sp>
          <p:nvSpPr>
            <p:cNvPr id="92" name="TextBox 91">
              <a:extLst>
                <a:ext uri="{FF2B5EF4-FFF2-40B4-BE49-F238E27FC236}">
                  <a16:creationId xmlns:a16="http://schemas.microsoft.com/office/drawing/2014/main" id="{54B7F16F-8706-25AA-3491-92AEFB38C971}"/>
                </a:ext>
              </a:extLst>
            </p:cNvPr>
            <p:cNvSpPr txBox="1"/>
            <p:nvPr/>
          </p:nvSpPr>
          <p:spPr>
            <a:xfrm>
              <a:off x="506912" y="2630063"/>
              <a:ext cx="4976928" cy="395995"/>
            </a:xfrm>
            <a:prstGeom prst="roundRect">
              <a:avLst/>
            </a:prstGeom>
            <a:solidFill>
              <a:schemeClr val="accent2"/>
            </a:solidFill>
          </p:spPr>
          <p:txBody>
            <a:bodyPr wrap="square" rtlCol="0">
              <a:spAutoFit/>
            </a:bodyPr>
            <a:lstStyle/>
            <a:p>
              <a:pPr algn="l">
                <a:lnSpc>
                  <a:spcPct val="113000"/>
                </a:lnSpc>
                <a:spcAft>
                  <a:spcPts val="600"/>
                </a:spcAft>
              </a:pPr>
              <a:endParaRPr lang="en-US" sz="1600" dirty="0"/>
            </a:p>
          </p:txBody>
        </p:sp>
        <p:sp>
          <p:nvSpPr>
            <p:cNvPr id="82" name="TextBox 81">
              <a:extLst>
                <a:ext uri="{FF2B5EF4-FFF2-40B4-BE49-F238E27FC236}">
                  <a16:creationId xmlns:a16="http://schemas.microsoft.com/office/drawing/2014/main" id="{3F751820-3C4F-CE98-A211-45BCE10F964A}"/>
                </a:ext>
              </a:extLst>
            </p:cNvPr>
            <p:cNvSpPr txBox="1"/>
            <p:nvPr/>
          </p:nvSpPr>
          <p:spPr>
            <a:xfrm>
              <a:off x="515249" y="2613730"/>
              <a:ext cx="4955926" cy="400110"/>
            </a:xfrm>
            <a:prstGeom prst="rect">
              <a:avLst/>
            </a:prstGeom>
            <a:noFill/>
          </p:spPr>
          <p:txBody>
            <a:bodyPr wrap="square">
              <a:spAutoFit/>
            </a:bodyPr>
            <a:lstStyle/>
            <a:p>
              <a:pPr algn="ctr"/>
              <a:r>
                <a:rPr lang="en-US" sz="2000" b="1" dirty="0"/>
                <a:t>Act 2: The Journey (Solution/Process)</a:t>
              </a:r>
              <a:endParaRPr lang="en-US" sz="1600" b="1" dirty="0"/>
            </a:p>
          </p:txBody>
        </p:sp>
      </p:grpSp>
    </p:spTree>
    <p:extLst>
      <p:ext uri="{BB962C8B-B14F-4D97-AF65-F5344CB8AC3E}">
        <p14:creationId xmlns:p14="http://schemas.microsoft.com/office/powerpoint/2010/main" val="2188146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543AF-F07D-E377-A697-E579B7A4B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70A87F-AEB3-39F6-E76B-FA31EBEEC601}"/>
              </a:ext>
            </a:extLst>
          </p:cNvPr>
          <p:cNvSpPr>
            <a:spLocks noGrp="1"/>
          </p:cNvSpPr>
          <p:nvPr>
            <p:ph type="title"/>
          </p:nvPr>
        </p:nvSpPr>
        <p:spPr/>
        <p:txBody>
          <a:bodyPr/>
          <a:lstStyle/>
          <a:p>
            <a:r>
              <a:rPr lang="en-US" dirty="0"/>
              <a:t>Story-telling framework: Simple 3-Act Structure</a:t>
            </a:r>
          </a:p>
        </p:txBody>
      </p:sp>
      <p:sp>
        <p:nvSpPr>
          <p:cNvPr id="4" name="Text Placeholder 3">
            <a:extLst>
              <a:ext uri="{FF2B5EF4-FFF2-40B4-BE49-F238E27FC236}">
                <a16:creationId xmlns:a16="http://schemas.microsoft.com/office/drawing/2014/main" id="{8139B238-21CF-1CE3-1AC4-C8C0B23EB0CC}"/>
              </a:ext>
            </a:extLst>
          </p:cNvPr>
          <p:cNvSpPr>
            <a:spLocks noGrp="1"/>
          </p:cNvSpPr>
          <p:nvPr>
            <p:ph type="body" sz="quarter" idx="13"/>
          </p:nvPr>
        </p:nvSpPr>
        <p:spPr/>
        <p:txBody>
          <a:bodyPr/>
          <a:lstStyle/>
          <a:p>
            <a:r>
              <a:rPr lang="en-US" dirty="0"/>
              <a:t>Human brains are wired to follow narrative patterns</a:t>
            </a:r>
          </a:p>
        </p:txBody>
      </p:sp>
      <p:sp>
        <p:nvSpPr>
          <p:cNvPr id="5" name="Slide Number Placeholder 4">
            <a:extLst>
              <a:ext uri="{FF2B5EF4-FFF2-40B4-BE49-F238E27FC236}">
                <a16:creationId xmlns:a16="http://schemas.microsoft.com/office/drawing/2014/main" id="{E6CFB7E3-6BA3-8D90-1135-83960C73E98C}"/>
              </a:ext>
            </a:extLst>
          </p:cNvPr>
          <p:cNvSpPr>
            <a:spLocks noGrp="1"/>
          </p:cNvSpPr>
          <p:nvPr>
            <p:ph type="sldNum" sz="quarter" idx="12"/>
          </p:nvPr>
        </p:nvSpPr>
        <p:spPr/>
        <p:txBody>
          <a:bodyPr/>
          <a:lstStyle/>
          <a:p>
            <a:fld id="{0D558541-60C9-42A2-8392-FF12533A6B7A}" type="slidenum">
              <a:rPr lang="en-US" smtClean="0"/>
              <a:pPr/>
              <a:t>26</a:t>
            </a:fld>
            <a:endParaRPr lang="en-US"/>
          </a:p>
        </p:txBody>
      </p:sp>
      <p:grpSp>
        <p:nvGrpSpPr>
          <p:cNvPr id="6" name="Hiking" descr="{&quot;Key&quot;:&quot;POWER_USER_SHAPE_ICON&quot;,&quot;Value&quot;:&quot;POWER_USER_SHAPE_ICON_STYLE_1&quot;}">
            <a:extLst>
              <a:ext uri="{FF2B5EF4-FFF2-40B4-BE49-F238E27FC236}">
                <a16:creationId xmlns:a16="http://schemas.microsoft.com/office/drawing/2014/main" id="{3E054260-266B-99B7-D1BC-5191250B1650}"/>
              </a:ext>
            </a:extLst>
          </p:cNvPr>
          <p:cNvGrpSpPr>
            <a:grpSpLocks noChangeAspect="1"/>
          </p:cNvGrpSpPr>
          <p:nvPr>
            <p:custDataLst>
              <p:tags r:id="rId1"/>
            </p:custDataLst>
          </p:nvPr>
        </p:nvGrpSpPr>
        <p:grpSpPr bwMode="auto">
          <a:xfrm flipH="1">
            <a:off x="9757532" y="1806823"/>
            <a:ext cx="364817" cy="572502"/>
            <a:chOff x="5696" y="3500"/>
            <a:chExt cx="599" cy="940"/>
          </a:xfrm>
          <a:solidFill>
            <a:srgbClr val="7F7F7F"/>
          </a:solidFill>
        </p:grpSpPr>
        <p:sp>
          <p:nvSpPr>
            <p:cNvPr id="7" name="Oval 573">
              <a:extLst>
                <a:ext uri="{FF2B5EF4-FFF2-40B4-BE49-F238E27FC236}">
                  <a16:creationId xmlns:a16="http://schemas.microsoft.com/office/drawing/2014/main" id="{C13F9BD2-3622-35BB-5B7F-1A18A4E017DC}"/>
                </a:ext>
              </a:extLst>
            </p:cNvPr>
            <p:cNvSpPr>
              <a:spLocks noChangeArrowheads="1"/>
            </p:cNvSpPr>
            <p:nvPr/>
          </p:nvSpPr>
          <p:spPr bwMode="auto">
            <a:xfrm>
              <a:off x="5851" y="3500"/>
              <a:ext cx="140" cy="13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Freeform 574">
              <a:extLst>
                <a:ext uri="{FF2B5EF4-FFF2-40B4-BE49-F238E27FC236}">
                  <a16:creationId xmlns:a16="http://schemas.microsoft.com/office/drawing/2014/main" id="{AD7E9F38-1D6E-2F32-8204-45231175718F}"/>
                </a:ext>
              </a:extLst>
            </p:cNvPr>
            <p:cNvSpPr>
              <a:spLocks noEditPoints="1"/>
            </p:cNvSpPr>
            <p:nvPr/>
          </p:nvSpPr>
          <p:spPr bwMode="auto">
            <a:xfrm>
              <a:off x="5696" y="3586"/>
              <a:ext cx="599" cy="854"/>
            </a:xfrm>
            <a:custGeom>
              <a:avLst/>
              <a:gdLst>
                <a:gd name="T0" fmla="*/ 2843 w 3856"/>
                <a:gd name="T1" fmla="*/ 0 h 5496"/>
                <a:gd name="T2" fmla="*/ 2293 w 3856"/>
                <a:gd name="T3" fmla="*/ 166 h 5496"/>
                <a:gd name="T4" fmla="*/ 2574 w 3856"/>
                <a:gd name="T5" fmla="*/ 1139 h 5496"/>
                <a:gd name="T6" fmla="*/ 2267 w 3856"/>
                <a:gd name="T7" fmla="*/ 601 h 5496"/>
                <a:gd name="T8" fmla="*/ 1909 w 3856"/>
                <a:gd name="T9" fmla="*/ 358 h 5496"/>
                <a:gd name="T10" fmla="*/ 1255 w 3856"/>
                <a:gd name="T11" fmla="*/ 794 h 5496"/>
                <a:gd name="T12" fmla="*/ 935 w 3856"/>
                <a:gd name="T13" fmla="*/ 1716 h 5496"/>
                <a:gd name="T14" fmla="*/ 0 w 3856"/>
                <a:gd name="T15" fmla="*/ 2293 h 5496"/>
                <a:gd name="T16" fmla="*/ 218 w 3856"/>
                <a:gd name="T17" fmla="*/ 2651 h 5496"/>
                <a:gd name="T18" fmla="*/ 358 w 3856"/>
                <a:gd name="T19" fmla="*/ 2561 h 5496"/>
                <a:gd name="T20" fmla="*/ 1139 w 3856"/>
                <a:gd name="T21" fmla="*/ 4125 h 5496"/>
                <a:gd name="T22" fmla="*/ 896 w 3856"/>
                <a:gd name="T23" fmla="*/ 5367 h 5496"/>
                <a:gd name="T24" fmla="*/ 1409 w 3856"/>
                <a:gd name="T25" fmla="*/ 5444 h 5496"/>
                <a:gd name="T26" fmla="*/ 1525 w 3856"/>
                <a:gd name="T27" fmla="*/ 5009 h 5496"/>
                <a:gd name="T28" fmla="*/ 1819 w 3856"/>
                <a:gd name="T29" fmla="*/ 5496 h 5496"/>
                <a:gd name="T30" fmla="*/ 1986 w 3856"/>
                <a:gd name="T31" fmla="*/ 5496 h 5496"/>
                <a:gd name="T32" fmla="*/ 2037 w 3856"/>
                <a:gd name="T33" fmla="*/ 5355 h 5496"/>
                <a:gd name="T34" fmla="*/ 1640 w 3856"/>
                <a:gd name="T35" fmla="*/ 4522 h 5496"/>
                <a:gd name="T36" fmla="*/ 1729 w 3856"/>
                <a:gd name="T37" fmla="*/ 4060 h 5496"/>
                <a:gd name="T38" fmla="*/ 2395 w 3856"/>
                <a:gd name="T39" fmla="*/ 3382 h 5496"/>
                <a:gd name="T40" fmla="*/ 2587 w 3856"/>
                <a:gd name="T41" fmla="*/ 3920 h 5496"/>
                <a:gd name="T42" fmla="*/ 3421 w 3856"/>
                <a:gd name="T43" fmla="*/ 5470 h 5496"/>
                <a:gd name="T44" fmla="*/ 3856 w 3856"/>
                <a:gd name="T45" fmla="*/ 5278 h 5496"/>
                <a:gd name="T46" fmla="*/ 3023 w 3856"/>
                <a:gd name="T47" fmla="*/ 3023 h 5496"/>
                <a:gd name="T48" fmla="*/ 3010 w 3856"/>
                <a:gd name="T49" fmla="*/ 2382 h 5496"/>
                <a:gd name="T50" fmla="*/ 2908 w 3856"/>
                <a:gd name="T51" fmla="*/ 1755 h 5496"/>
                <a:gd name="T52" fmla="*/ 3344 w 3856"/>
                <a:gd name="T53" fmla="*/ 1627 h 5496"/>
                <a:gd name="T54" fmla="*/ 2843 w 3856"/>
                <a:gd name="T55" fmla="*/ 0 h 5496"/>
                <a:gd name="T56" fmla="*/ 1499 w 3856"/>
                <a:gd name="T57" fmla="*/ 1716 h 5496"/>
                <a:gd name="T58" fmla="*/ 1896 w 3856"/>
                <a:gd name="T59" fmla="*/ 2331 h 5496"/>
                <a:gd name="T60" fmla="*/ 1909 w 3856"/>
                <a:gd name="T61" fmla="*/ 2497 h 5496"/>
                <a:gd name="T62" fmla="*/ 1371 w 3856"/>
                <a:gd name="T63" fmla="*/ 3433 h 5496"/>
                <a:gd name="T64" fmla="*/ 1229 w 3856"/>
                <a:gd name="T65" fmla="*/ 3715 h 5496"/>
                <a:gd name="T66" fmla="*/ 589 w 3856"/>
                <a:gd name="T67" fmla="*/ 2433 h 5496"/>
                <a:gd name="T68" fmla="*/ 1229 w 3856"/>
                <a:gd name="T69" fmla="*/ 2203 h 5496"/>
                <a:gd name="T70" fmla="*/ 1499 w 3856"/>
                <a:gd name="T71" fmla="*/ 1716 h 5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6" h="5496">
                  <a:moveTo>
                    <a:pt x="2843" y="0"/>
                  </a:moveTo>
                  <a:lnTo>
                    <a:pt x="2293" y="166"/>
                  </a:lnTo>
                  <a:lnTo>
                    <a:pt x="2574" y="1139"/>
                  </a:lnTo>
                  <a:lnTo>
                    <a:pt x="2267" y="601"/>
                  </a:lnTo>
                  <a:lnTo>
                    <a:pt x="1909" y="358"/>
                  </a:lnTo>
                  <a:lnTo>
                    <a:pt x="1255" y="794"/>
                  </a:lnTo>
                  <a:lnTo>
                    <a:pt x="935" y="1716"/>
                  </a:lnTo>
                  <a:lnTo>
                    <a:pt x="0" y="2293"/>
                  </a:lnTo>
                  <a:lnTo>
                    <a:pt x="218" y="2651"/>
                  </a:lnTo>
                  <a:lnTo>
                    <a:pt x="358" y="2561"/>
                  </a:lnTo>
                  <a:lnTo>
                    <a:pt x="1139" y="4125"/>
                  </a:lnTo>
                  <a:lnTo>
                    <a:pt x="896" y="5367"/>
                  </a:lnTo>
                  <a:lnTo>
                    <a:pt x="1409" y="5444"/>
                  </a:lnTo>
                  <a:lnTo>
                    <a:pt x="1525" y="5009"/>
                  </a:lnTo>
                  <a:lnTo>
                    <a:pt x="1819" y="5496"/>
                  </a:lnTo>
                  <a:lnTo>
                    <a:pt x="1986" y="5496"/>
                  </a:lnTo>
                  <a:lnTo>
                    <a:pt x="2037" y="5355"/>
                  </a:lnTo>
                  <a:lnTo>
                    <a:pt x="1640" y="4522"/>
                  </a:lnTo>
                  <a:lnTo>
                    <a:pt x="1729" y="4060"/>
                  </a:lnTo>
                  <a:lnTo>
                    <a:pt x="2395" y="3382"/>
                  </a:lnTo>
                  <a:lnTo>
                    <a:pt x="2587" y="3920"/>
                  </a:lnTo>
                  <a:lnTo>
                    <a:pt x="3421" y="5470"/>
                  </a:lnTo>
                  <a:lnTo>
                    <a:pt x="3856" y="5278"/>
                  </a:lnTo>
                  <a:lnTo>
                    <a:pt x="3023" y="3023"/>
                  </a:lnTo>
                  <a:lnTo>
                    <a:pt x="3010" y="2382"/>
                  </a:lnTo>
                  <a:lnTo>
                    <a:pt x="2908" y="1755"/>
                  </a:lnTo>
                  <a:lnTo>
                    <a:pt x="3344" y="1627"/>
                  </a:lnTo>
                  <a:lnTo>
                    <a:pt x="2843" y="0"/>
                  </a:lnTo>
                  <a:close/>
                  <a:moveTo>
                    <a:pt x="1499" y="1716"/>
                  </a:moveTo>
                  <a:lnTo>
                    <a:pt x="1896" y="2331"/>
                  </a:lnTo>
                  <a:lnTo>
                    <a:pt x="1909" y="2497"/>
                  </a:lnTo>
                  <a:lnTo>
                    <a:pt x="1371" y="3433"/>
                  </a:lnTo>
                  <a:lnTo>
                    <a:pt x="1229" y="3715"/>
                  </a:lnTo>
                  <a:lnTo>
                    <a:pt x="589" y="2433"/>
                  </a:lnTo>
                  <a:lnTo>
                    <a:pt x="1229" y="2203"/>
                  </a:lnTo>
                  <a:lnTo>
                    <a:pt x="1499" y="17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grpSp>
        <p:nvGrpSpPr>
          <p:cNvPr id="9" name="Jump" descr="{&quot;Key&quot;:&quot;POWER_USER_SHAPE_ICON&quot;,&quot;Value&quot;:&quot;POWER_USER_SHAPE_ICON_STYLE_1&quot;}">
            <a:extLst>
              <a:ext uri="{FF2B5EF4-FFF2-40B4-BE49-F238E27FC236}">
                <a16:creationId xmlns:a16="http://schemas.microsoft.com/office/drawing/2014/main" id="{49F10C0A-BF2E-F45D-D6C5-04887C909A43}"/>
              </a:ext>
            </a:extLst>
          </p:cNvPr>
          <p:cNvGrpSpPr>
            <a:grpSpLocks noChangeAspect="1"/>
          </p:cNvGrpSpPr>
          <p:nvPr>
            <p:custDataLst>
              <p:tags r:id="rId2"/>
            </p:custDataLst>
          </p:nvPr>
        </p:nvGrpSpPr>
        <p:grpSpPr bwMode="auto">
          <a:xfrm>
            <a:off x="581995" y="2190952"/>
            <a:ext cx="11028009" cy="2432349"/>
            <a:chOff x="139" y="839"/>
            <a:chExt cx="1780" cy="396"/>
          </a:xfrm>
          <a:solidFill>
            <a:srgbClr val="D9D9D9"/>
          </a:solidFill>
        </p:grpSpPr>
        <p:sp>
          <p:nvSpPr>
            <p:cNvPr id="10" name="Freeform 16">
              <a:extLst>
                <a:ext uri="{FF2B5EF4-FFF2-40B4-BE49-F238E27FC236}">
                  <a16:creationId xmlns:a16="http://schemas.microsoft.com/office/drawing/2014/main" id="{51CC169A-0EA8-F4D3-2741-190DD605AFBB}"/>
                </a:ext>
              </a:extLst>
            </p:cNvPr>
            <p:cNvSpPr>
              <a:spLocks/>
            </p:cNvSpPr>
            <p:nvPr/>
          </p:nvSpPr>
          <p:spPr bwMode="auto">
            <a:xfrm>
              <a:off x="1278" y="839"/>
              <a:ext cx="641" cy="396"/>
            </a:xfrm>
            <a:custGeom>
              <a:avLst/>
              <a:gdLst>
                <a:gd name="T0" fmla="*/ 2739 w 9778"/>
                <a:gd name="T1" fmla="*/ 5895 h 5896"/>
                <a:gd name="T2" fmla="*/ 2663 w 9778"/>
                <a:gd name="T3" fmla="*/ 5793 h 5896"/>
                <a:gd name="T4" fmla="*/ 2467 w 9778"/>
                <a:gd name="T5" fmla="*/ 5639 h 5896"/>
                <a:gd name="T6" fmla="*/ 2229 w 9778"/>
                <a:gd name="T7" fmla="*/ 4988 h 5896"/>
                <a:gd name="T8" fmla="*/ 2107 w 9778"/>
                <a:gd name="T9" fmla="*/ 4452 h 5896"/>
                <a:gd name="T10" fmla="*/ 1807 w 9778"/>
                <a:gd name="T11" fmla="*/ 4109 h 5896"/>
                <a:gd name="T12" fmla="*/ 1721 w 9778"/>
                <a:gd name="T13" fmla="*/ 4002 h 5896"/>
                <a:gd name="T14" fmla="*/ 1718 w 9778"/>
                <a:gd name="T15" fmla="*/ 3795 h 5896"/>
                <a:gd name="T16" fmla="*/ 1806 w 9778"/>
                <a:gd name="T17" fmla="*/ 3673 h 5896"/>
                <a:gd name="T18" fmla="*/ 1810 w 9778"/>
                <a:gd name="T19" fmla="*/ 3486 h 5896"/>
                <a:gd name="T20" fmla="*/ 1710 w 9778"/>
                <a:gd name="T21" fmla="*/ 3359 h 5896"/>
                <a:gd name="T22" fmla="*/ 1425 w 9778"/>
                <a:gd name="T23" fmla="*/ 2974 h 5896"/>
                <a:gd name="T24" fmla="*/ 675 w 9778"/>
                <a:gd name="T25" fmla="*/ 1707 h 5896"/>
                <a:gd name="T26" fmla="*/ 217 w 9778"/>
                <a:gd name="T27" fmla="*/ 1091 h 5896"/>
                <a:gd name="T28" fmla="*/ 20 w 9778"/>
                <a:gd name="T29" fmla="*/ 707 h 5896"/>
                <a:gd name="T30" fmla="*/ 25 w 9778"/>
                <a:gd name="T31" fmla="*/ 365 h 5896"/>
                <a:gd name="T32" fmla="*/ 274 w 9778"/>
                <a:gd name="T33" fmla="*/ 132 h 5896"/>
                <a:gd name="T34" fmla="*/ 821 w 9778"/>
                <a:gd name="T35" fmla="*/ 125 h 5896"/>
                <a:gd name="T36" fmla="*/ 1597 w 9778"/>
                <a:gd name="T37" fmla="*/ 207 h 5896"/>
                <a:gd name="T38" fmla="*/ 2456 w 9778"/>
                <a:gd name="T39" fmla="*/ 326 h 5896"/>
                <a:gd name="T40" fmla="*/ 3102 w 9778"/>
                <a:gd name="T41" fmla="*/ 383 h 5896"/>
                <a:gd name="T42" fmla="*/ 3251 w 9778"/>
                <a:gd name="T43" fmla="*/ 370 h 5896"/>
                <a:gd name="T44" fmla="*/ 3993 w 9778"/>
                <a:gd name="T45" fmla="*/ 439 h 5896"/>
                <a:gd name="T46" fmla="*/ 4576 w 9778"/>
                <a:gd name="T47" fmla="*/ 541 h 5896"/>
                <a:gd name="T48" fmla="*/ 4782 w 9778"/>
                <a:gd name="T49" fmla="*/ 507 h 5896"/>
                <a:gd name="T50" fmla="*/ 5292 w 9778"/>
                <a:gd name="T51" fmla="*/ 425 h 5896"/>
                <a:gd name="T52" fmla="*/ 6284 w 9778"/>
                <a:gd name="T53" fmla="*/ 468 h 5896"/>
                <a:gd name="T54" fmla="*/ 6590 w 9778"/>
                <a:gd name="T55" fmla="*/ 457 h 5896"/>
                <a:gd name="T56" fmla="*/ 6979 w 9778"/>
                <a:gd name="T57" fmla="*/ 312 h 5896"/>
                <a:gd name="T58" fmla="*/ 7423 w 9778"/>
                <a:gd name="T59" fmla="*/ 184 h 5896"/>
                <a:gd name="T60" fmla="*/ 7776 w 9778"/>
                <a:gd name="T61" fmla="*/ 226 h 5896"/>
                <a:gd name="T62" fmla="*/ 8305 w 9778"/>
                <a:gd name="T63" fmla="*/ 311 h 5896"/>
                <a:gd name="T64" fmla="*/ 8589 w 9778"/>
                <a:gd name="T65" fmla="*/ 223 h 5896"/>
                <a:gd name="T66" fmla="*/ 8671 w 9778"/>
                <a:gd name="T67" fmla="*/ 155 h 5896"/>
                <a:gd name="T68" fmla="*/ 9128 w 9778"/>
                <a:gd name="T69" fmla="*/ 36 h 5896"/>
                <a:gd name="T70" fmla="*/ 9213 w 9778"/>
                <a:gd name="T71" fmla="*/ 56 h 5896"/>
                <a:gd name="T72" fmla="*/ 9668 w 9778"/>
                <a:gd name="T73" fmla="*/ 36 h 5896"/>
                <a:gd name="T74" fmla="*/ 9776 w 9778"/>
                <a:gd name="T75" fmla="*/ 8 h 5896"/>
                <a:gd name="T76" fmla="*/ 9778 w 9778"/>
                <a:gd name="T77" fmla="*/ 5839 h 5896"/>
                <a:gd name="T78" fmla="*/ 9720 w 9778"/>
                <a:gd name="T79" fmla="*/ 5896 h 5896"/>
                <a:gd name="T80" fmla="*/ 2739 w 9778"/>
                <a:gd name="T81" fmla="*/ 5895 h 5896"/>
                <a:gd name="connsiteX0" fmla="*/ 2794 w 9993"/>
                <a:gd name="connsiteY0" fmla="*/ 9984 h 9986"/>
                <a:gd name="connsiteX1" fmla="*/ 2716 w 9993"/>
                <a:gd name="connsiteY1" fmla="*/ 9811 h 9986"/>
                <a:gd name="connsiteX2" fmla="*/ 2516 w 9993"/>
                <a:gd name="connsiteY2" fmla="*/ 9550 h 9986"/>
                <a:gd name="connsiteX3" fmla="*/ 2273 w 9993"/>
                <a:gd name="connsiteY3" fmla="*/ 8446 h 9986"/>
                <a:gd name="connsiteX4" fmla="*/ 2148 w 9993"/>
                <a:gd name="connsiteY4" fmla="*/ 7537 h 9986"/>
                <a:gd name="connsiteX5" fmla="*/ 1841 w 9993"/>
                <a:gd name="connsiteY5" fmla="*/ 6955 h 9986"/>
                <a:gd name="connsiteX6" fmla="*/ 1753 w 9993"/>
                <a:gd name="connsiteY6" fmla="*/ 6774 h 9986"/>
                <a:gd name="connsiteX7" fmla="*/ 1750 w 9993"/>
                <a:gd name="connsiteY7" fmla="*/ 6423 h 9986"/>
                <a:gd name="connsiteX8" fmla="*/ 1840 w 9993"/>
                <a:gd name="connsiteY8" fmla="*/ 6216 h 9986"/>
                <a:gd name="connsiteX9" fmla="*/ 1844 w 9993"/>
                <a:gd name="connsiteY9" fmla="*/ 5898 h 9986"/>
                <a:gd name="connsiteX10" fmla="*/ 1475 w 9993"/>
                <a:gd name="connsiteY10" fmla="*/ 5670 h 9986"/>
                <a:gd name="connsiteX11" fmla="*/ 1450 w 9993"/>
                <a:gd name="connsiteY11" fmla="*/ 5030 h 9986"/>
                <a:gd name="connsiteX12" fmla="*/ 683 w 9993"/>
                <a:gd name="connsiteY12" fmla="*/ 2881 h 9986"/>
                <a:gd name="connsiteX13" fmla="*/ 215 w 9993"/>
                <a:gd name="connsiteY13" fmla="*/ 1836 h 9986"/>
                <a:gd name="connsiteX14" fmla="*/ 13 w 9993"/>
                <a:gd name="connsiteY14" fmla="*/ 1185 h 9986"/>
                <a:gd name="connsiteX15" fmla="*/ 19 w 9993"/>
                <a:gd name="connsiteY15" fmla="*/ 605 h 9986"/>
                <a:gd name="connsiteX16" fmla="*/ 273 w 9993"/>
                <a:gd name="connsiteY16" fmla="*/ 210 h 9986"/>
                <a:gd name="connsiteX17" fmla="*/ 833 w 9993"/>
                <a:gd name="connsiteY17" fmla="*/ 198 h 9986"/>
                <a:gd name="connsiteX18" fmla="*/ 1626 w 9993"/>
                <a:gd name="connsiteY18" fmla="*/ 337 h 9986"/>
                <a:gd name="connsiteX19" fmla="*/ 2505 w 9993"/>
                <a:gd name="connsiteY19" fmla="*/ 539 h 9986"/>
                <a:gd name="connsiteX20" fmla="*/ 3165 w 9993"/>
                <a:gd name="connsiteY20" fmla="*/ 636 h 9986"/>
                <a:gd name="connsiteX21" fmla="*/ 3318 w 9993"/>
                <a:gd name="connsiteY21" fmla="*/ 614 h 9986"/>
                <a:gd name="connsiteX22" fmla="*/ 4077 w 9993"/>
                <a:gd name="connsiteY22" fmla="*/ 731 h 9986"/>
                <a:gd name="connsiteX23" fmla="*/ 4673 w 9993"/>
                <a:gd name="connsiteY23" fmla="*/ 904 h 9986"/>
                <a:gd name="connsiteX24" fmla="*/ 4884 w 9993"/>
                <a:gd name="connsiteY24" fmla="*/ 846 h 9986"/>
                <a:gd name="connsiteX25" fmla="*/ 5405 w 9993"/>
                <a:gd name="connsiteY25" fmla="*/ 707 h 9986"/>
                <a:gd name="connsiteX26" fmla="*/ 6420 w 9993"/>
                <a:gd name="connsiteY26" fmla="*/ 780 h 9986"/>
                <a:gd name="connsiteX27" fmla="*/ 6733 w 9993"/>
                <a:gd name="connsiteY27" fmla="*/ 761 h 9986"/>
                <a:gd name="connsiteX28" fmla="*/ 7130 w 9993"/>
                <a:gd name="connsiteY28" fmla="*/ 515 h 9986"/>
                <a:gd name="connsiteX29" fmla="*/ 7585 w 9993"/>
                <a:gd name="connsiteY29" fmla="*/ 298 h 9986"/>
                <a:gd name="connsiteX30" fmla="*/ 7946 w 9993"/>
                <a:gd name="connsiteY30" fmla="*/ 369 h 9986"/>
                <a:gd name="connsiteX31" fmla="*/ 8487 w 9993"/>
                <a:gd name="connsiteY31" fmla="*/ 513 h 9986"/>
                <a:gd name="connsiteX32" fmla="*/ 8777 w 9993"/>
                <a:gd name="connsiteY32" fmla="*/ 364 h 9986"/>
                <a:gd name="connsiteX33" fmla="*/ 8861 w 9993"/>
                <a:gd name="connsiteY33" fmla="*/ 249 h 9986"/>
                <a:gd name="connsiteX34" fmla="*/ 9328 w 9993"/>
                <a:gd name="connsiteY34" fmla="*/ 47 h 9986"/>
                <a:gd name="connsiteX35" fmla="*/ 9415 w 9993"/>
                <a:gd name="connsiteY35" fmla="*/ 81 h 9986"/>
                <a:gd name="connsiteX36" fmla="*/ 9881 w 9993"/>
                <a:gd name="connsiteY36" fmla="*/ 47 h 9986"/>
                <a:gd name="connsiteX37" fmla="*/ 9991 w 9993"/>
                <a:gd name="connsiteY37" fmla="*/ 0 h 9986"/>
                <a:gd name="connsiteX38" fmla="*/ 9993 w 9993"/>
                <a:gd name="connsiteY38" fmla="*/ 9889 h 9986"/>
                <a:gd name="connsiteX39" fmla="*/ 9934 w 9993"/>
                <a:gd name="connsiteY39" fmla="*/ 9986 h 9986"/>
                <a:gd name="connsiteX40" fmla="*/ 2794 w 9993"/>
                <a:gd name="connsiteY40" fmla="*/ 9984 h 9986"/>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834 w 10000"/>
                <a:gd name="connsiteY17" fmla="*/ 198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73 w 10000"/>
                <a:gd name="connsiteY16" fmla="*/ 210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845 w 10000"/>
                <a:gd name="connsiteY9" fmla="*/ 5906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76 w 10000"/>
                <a:gd name="connsiteY10" fmla="*/ 5678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841 w 10000"/>
                <a:gd name="connsiteY8" fmla="*/ 6225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751 w 10000"/>
                <a:gd name="connsiteY7" fmla="*/ 6432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09 w 10000"/>
                <a:gd name="connsiteY10" fmla="*/ 5782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754 w 10000"/>
                <a:gd name="connsiteY6" fmla="*/ 6783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656 w 10000"/>
                <a:gd name="connsiteY8" fmla="*/ 6421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578 w 10000"/>
                <a:gd name="connsiteY9" fmla="*/ 6251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692 w 10000"/>
                <a:gd name="connsiteY7" fmla="*/ 6523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 name="connsiteX0" fmla="*/ 2796 w 10000"/>
                <a:gd name="connsiteY0" fmla="*/ 9998 h 10000"/>
                <a:gd name="connsiteX1" fmla="*/ 2718 w 10000"/>
                <a:gd name="connsiteY1" fmla="*/ 9825 h 10000"/>
                <a:gd name="connsiteX2" fmla="*/ 2518 w 10000"/>
                <a:gd name="connsiteY2" fmla="*/ 9563 h 10000"/>
                <a:gd name="connsiteX3" fmla="*/ 2275 w 10000"/>
                <a:gd name="connsiteY3" fmla="*/ 8458 h 10000"/>
                <a:gd name="connsiteX4" fmla="*/ 2150 w 10000"/>
                <a:gd name="connsiteY4" fmla="*/ 7548 h 10000"/>
                <a:gd name="connsiteX5" fmla="*/ 1842 w 10000"/>
                <a:gd name="connsiteY5" fmla="*/ 6965 h 10000"/>
                <a:gd name="connsiteX6" fmla="*/ 1843 w 10000"/>
                <a:gd name="connsiteY6" fmla="*/ 6724 h 10000"/>
                <a:gd name="connsiteX7" fmla="*/ 1770 w 10000"/>
                <a:gd name="connsiteY7" fmla="*/ 6464 h 10000"/>
                <a:gd name="connsiteX8" fmla="*/ 1723 w 10000"/>
                <a:gd name="connsiteY8" fmla="*/ 6304 h 10000"/>
                <a:gd name="connsiteX9" fmla="*/ 1611 w 10000"/>
                <a:gd name="connsiteY9" fmla="*/ 6134 h 10000"/>
                <a:gd name="connsiteX10" fmla="*/ 1465 w 10000"/>
                <a:gd name="connsiteY10" fmla="*/ 5743 h 10000"/>
                <a:gd name="connsiteX11" fmla="*/ 1244 w 10000"/>
                <a:gd name="connsiteY11" fmla="*/ 4958 h 10000"/>
                <a:gd name="connsiteX12" fmla="*/ 683 w 10000"/>
                <a:gd name="connsiteY12" fmla="*/ 2885 h 10000"/>
                <a:gd name="connsiteX13" fmla="*/ 215 w 10000"/>
                <a:gd name="connsiteY13" fmla="*/ 1839 h 10000"/>
                <a:gd name="connsiteX14" fmla="*/ 13 w 10000"/>
                <a:gd name="connsiteY14" fmla="*/ 1187 h 10000"/>
                <a:gd name="connsiteX15" fmla="*/ 19 w 10000"/>
                <a:gd name="connsiteY15" fmla="*/ 606 h 10000"/>
                <a:gd name="connsiteX16" fmla="*/ 295 w 10000"/>
                <a:gd name="connsiteY16" fmla="*/ 369 h 10000"/>
                <a:gd name="connsiteX17" fmla="*/ 790 w 10000"/>
                <a:gd name="connsiteY17" fmla="*/ 317 h 10000"/>
                <a:gd name="connsiteX18" fmla="*/ 1627 w 10000"/>
                <a:gd name="connsiteY18" fmla="*/ 337 h 10000"/>
                <a:gd name="connsiteX19" fmla="*/ 2507 w 10000"/>
                <a:gd name="connsiteY19" fmla="*/ 540 h 10000"/>
                <a:gd name="connsiteX20" fmla="*/ 3167 w 10000"/>
                <a:gd name="connsiteY20" fmla="*/ 637 h 10000"/>
                <a:gd name="connsiteX21" fmla="*/ 3320 w 10000"/>
                <a:gd name="connsiteY21" fmla="*/ 615 h 10000"/>
                <a:gd name="connsiteX22" fmla="*/ 4080 w 10000"/>
                <a:gd name="connsiteY22" fmla="*/ 732 h 10000"/>
                <a:gd name="connsiteX23" fmla="*/ 4676 w 10000"/>
                <a:gd name="connsiteY23" fmla="*/ 905 h 10000"/>
                <a:gd name="connsiteX24" fmla="*/ 4887 w 10000"/>
                <a:gd name="connsiteY24" fmla="*/ 847 h 10000"/>
                <a:gd name="connsiteX25" fmla="*/ 5409 w 10000"/>
                <a:gd name="connsiteY25" fmla="*/ 708 h 10000"/>
                <a:gd name="connsiteX26" fmla="*/ 6424 w 10000"/>
                <a:gd name="connsiteY26" fmla="*/ 781 h 10000"/>
                <a:gd name="connsiteX27" fmla="*/ 6738 w 10000"/>
                <a:gd name="connsiteY27" fmla="*/ 762 h 10000"/>
                <a:gd name="connsiteX28" fmla="*/ 7135 w 10000"/>
                <a:gd name="connsiteY28" fmla="*/ 516 h 10000"/>
                <a:gd name="connsiteX29" fmla="*/ 7590 w 10000"/>
                <a:gd name="connsiteY29" fmla="*/ 298 h 10000"/>
                <a:gd name="connsiteX30" fmla="*/ 7952 w 10000"/>
                <a:gd name="connsiteY30" fmla="*/ 370 h 10000"/>
                <a:gd name="connsiteX31" fmla="*/ 8493 w 10000"/>
                <a:gd name="connsiteY31" fmla="*/ 514 h 10000"/>
                <a:gd name="connsiteX32" fmla="*/ 8783 w 10000"/>
                <a:gd name="connsiteY32" fmla="*/ 365 h 10000"/>
                <a:gd name="connsiteX33" fmla="*/ 8867 w 10000"/>
                <a:gd name="connsiteY33" fmla="*/ 249 h 10000"/>
                <a:gd name="connsiteX34" fmla="*/ 9335 w 10000"/>
                <a:gd name="connsiteY34" fmla="*/ 47 h 10000"/>
                <a:gd name="connsiteX35" fmla="*/ 9422 w 10000"/>
                <a:gd name="connsiteY35" fmla="*/ 81 h 10000"/>
                <a:gd name="connsiteX36" fmla="*/ 9888 w 10000"/>
                <a:gd name="connsiteY36" fmla="*/ 47 h 10000"/>
                <a:gd name="connsiteX37" fmla="*/ 9998 w 10000"/>
                <a:gd name="connsiteY37" fmla="*/ 0 h 10000"/>
                <a:gd name="connsiteX38" fmla="*/ 10000 w 10000"/>
                <a:gd name="connsiteY38" fmla="*/ 9903 h 10000"/>
                <a:gd name="connsiteX39" fmla="*/ 9941 w 10000"/>
                <a:gd name="connsiteY39" fmla="*/ 10000 h 10000"/>
                <a:gd name="connsiteX40" fmla="*/ 2796 w 10000"/>
                <a:gd name="connsiteY40" fmla="*/ 999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2796" y="9998"/>
                  </a:moveTo>
                  <a:cubicBezTo>
                    <a:pt x="2792" y="9915"/>
                    <a:pt x="2752" y="9871"/>
                    <a:pt x="2718" y="9825"/>
                  </a:cubicBezTo>
                  <a:cubicBezTo>
                    <a:pt x="2654" y="9735"/>
                    <a:pt x="2588" y="9646"/>
                    <a:pt x="2518" y="9563"/>
                  </a:cubicBezTo>
                  <a:cubicBezTo>
                    <a:pt x="2282" y="9288"/>
                    <a:pt x="2193" y="8926"/>
                    <a:pt x="2275" y="8458"/>
                  </a:cubicBezTo>
                  <a:cubicBezTo>
                    <a:pt x="2334" y="8118"/>
                    <a:pt x="2285" y="7819"/>
                    <a:pt x="2150" y="7548"/>
                  </a:cubicBezTo>
                  <a:cubicBezTo>
                    <a:pt x="2050" y="7348"/>
                    <a:pt x="1943" y="7160"/>
                    <a:pt x="1842" y="6965"/>
                  </a:cubicBezTo>
                  <a:cubicBezTo>
                    <a:pt x="1811" y="6907"/>
                    <a:pt x="1855" y="6807"/>
                    <a:pt x="1843" y="6724"/>
                  </a:cubicBezTo>
                  <a:cubicBezTo>
                    <a:pt x="1831" y="6641"/>
                    <a:pt x="1722" y="6581"/>
                    <a:pt x="1770" y="6464"/>
                  </a:cubicBezTo>
                  <a:cubicBezTo>
                    <a:pt x="1799" y="6392"/>
                    <a:pt x="1750" y="6359"/>
                    <a:pt x="1723" y="6304"/>
                  </a:cubicBezTo>
                  <a:cubicBezTo>
                    <a:pt x="1697" y="6249"/>
                    <a:pt x="1654" y="6228"/>
                    <a:pt x="1611" y="6134"/>
                  </a:cubicBezTo>
                  <a:cubicBezTo>
                    <a:pt x="1568" y="6041"/>
                    <a:pt x="1526" y="5939"/>
                    <a:pt x="1465" y="5743"/>
                  </a:cubicBezTo>
                  <a:cubicBezTo>
                    <a:pt x="1404" y="5547"/>
                    <a:pt x="1374" y="5434"/>
                    <a:pt x="1244" y="4958"/>
                  </a:cubicBezTo>
                  <a:cubicBezTo>
                    <a:pt x="1114" y="4482"/>
                    <a:pt x="855" y="3405"/>
                    <a:pt x="683" y="2885"/>
                  </a:cubicBezTo>
                  <a:cubicBezTo>
                    <a:pt x="512" y="2365"/>
                    <a:pt x="372" y="2185"/>
                    <a:pt x="215" y="1839"/>
                  </a:cubicBezTo>
                  <a:cubicBezTo>
                    <a:pt x="125" y="1640"/>
                    <a:pt x="35" y="1443"/>
                    <a:pt x="13" y="1187"/>
                  </a:cubicBezTo>
                  <a:cubicBezTo>
                    <a:pt x="-3" y="991"/>
                    <a:pt x="-7" y="799"/>
                    <a:pt x="19" y="606"/>
                  </a:cubicBezTo>
                  <a:cubicBezTo>
                    <a:pt x="52" y="364"/>
                    <a:pt x="167" y="417"/>
                    <a:pt x="295" y="369"/>
                  </a:cubicBezTo>
                  <a:cubicBezTo>
                    <a:pt x="423" y="321"/>
                    <a:pt x="568" y="322"/>
                    <a:pt x="790" y="317"/>
                  </a:cubicBezTo>
                  <a:lnTo>
                    <a:pt x="1627" y="337"/>
                  </a:lnTo>
                  <a:cubicBezTo>
                    <a:pt x="1913" y="374"/>
                    <a:pt x="2214" y="474"/>
                    <a:pt x="2507" y="540"/>
                  </a:cubicBezTo>
                  <a:cubicBezTo>
                    <a:pt x="2726" y="589"/>
                    <a:pt x="2944" y="659"/>
                    <a:pt x="3167" y="637"/>
                  </a:cubicBezTo>
                  <a:cubicBezTo>
                    <a:pt x="3218" y="632"/>
                    <a:pt x="3269" y="626"/>
                    <a:pt x="3320" y="615"/>
                  </a:cubicBezTo>
                  <a:cubicBezTo>
                    <a:pt x="3580" y="552"/>
                    <a:pt x="3828" y="657"/>
                    <a:pt x="4080" y="732"/>
                  </a:cubicBezTo>
                  <a:cubicBezTo>
                    <a:pt x="4278" y="791"/>
                    <a:pt x="4475" y="860"/>
                    <a:pt x="4676" y="905"/>
                  </a:cubicBezTo>
                  <a:cubicBezTo>
                    <a:pt x="4751" y="920"/>
                    <a:pt x="4823" y="906"/>
                    <a:pt x="4887" y="847"/>
                  </a:cubicBezTo>
                  <a:cubicBezTo>
                    <a:pt x="5052" y="694"/>
                    <a:pt x="5228" y="691"/>
                    <a:pt x="5409" y="708"/>
                  </a:cubicBezTo>
                  <a:cubicBezTo>
                    <a:pt x="5747" y="738"/>
                    <a:pt x="6085" y="757"/>
                    <a:pt x="6424" y="781"/>
                  </a:cubicBezTo>
                  <a:cubicBezTo>
                    <a:pt x="6529" y="788"/>
                    <a:pt x="6633" y="781"/>
                    <a:pt x="6738" y="762"/>
                  </a:cubicBezTo>
                  <a:cubicBezTo>
                    <a:pt x="6882" y="735"/>
                    <a:pt x="7010" y="632"/>
                    <a:pt x="7135" y="516"/>
                  </a:cubicBezTo>
                  <a:cubicBezTo>
                    <a:pt x="7277" y="387"/>
                    <a:pt x="7425" y="291"/>
                    <a:pt x="7590" y="298"/>
                  </a:cubicBezTo>
                  <a:cubicBezTo>
                    <a:pt x="7710" y="303"/>
                    <a:pt x="7831" y="337"/>
                    <a:pt x="7952" y="370"/>
                  </a:cubicBezTo>
                  <a:cubicBezTo>
                    <a:pt x="8132" y="421"/>
                    <a:pt x="8309" y="491"/>
                    <a:pt x="8493" y="514"/>
                  </a:cubicBezTo>
                  <a:cubicBezTo>
                    <a:pt x="8603" y="528"/>
                    <a:pt x="8698" y="481"/>
                    <a:pt x="8783" y="365"/>
                  </a:cubicBezTo>
                  <a:cubicBezTo>
                    <a:pt x="8812" y="327"/>
                    <a:pt x="8840" y="290"/>
                    <a:pt x="8867" y="249"/>
                  </a:cubicBezTo>
                  <a:cubicBezTo>
                    <a:pt x="9000" y="39"/>
                    <a:pt x="9158" y="-14"/>
                    <a:pt x="9335" y="47"/>
                  </a:cubicBezTo>
                  <a:cubicBezTo>
                    <a:pt x="9364" y="57"/>
                    <a:pt x="9394" y="66"/>
                    <a:pt x="9422" y="81"/>
                  </a:cubicBezTo>
                  <a:cubicBezTo>
                    <a:pt x="9580" y="164"/>
                    <a:pt x="9735" y="164"/>
                    <a:pt x="9888" y="47"/>
                  </a:cubicBezTo>
                  <a:cubicBezTo>
                    <a:pt x="9922" y="22"/>
                    <a:pt x="9961" y="15"/>
                    <a:pt x="9998" y="0"/>
                  </a:cubicBezTo>
                  <a:cubicBezTo>
                    <a:pt x="9998" y="3300"/>
                    <a:pt x="9998" y="6601"/>
                    <a:pt x="10000" y="9903"/>
                  </a:cubicBezTo>
                  <a:cubicBezTo>
                    <a:pt x="10000" y="9983"/>
                    <a:pt x="9989" y="10000"/>
                    <a:pt x="9941" y="10000"/>
                  </a:cubicBezTo>
                  <a:lnTo>
                    <a:pt x="2796" y="99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1" name="Freeform 17">
              <a:extLst>
                <a:ext uri="{FF2B5EF4-FFF2-40B4-BE49-F238E27FC236}">
                  <a16:creationId xmlns:a16="http://schemas.microsoft.com/office/drawing/2014/main" id="{E5AA6CA8-CAAE-CBCB-AEDB-C7F6F24AA6CE}"/>
                </a:ext>
              </a:extLst>
            </p:cNvPr>
            <p:cNvSpPr>
              <a:spLocks/>
            </p:cNvSpPr>
            <p:nvPr/>
          </p:nvSpPr>
          <p:spPr bwMode="auto">
            <a:xfrm>
              <a:off x="139" y="849"/>
              <a:ext cx="558" cy="386"/>
            </a:xfrm>
            <a:custGeom>
              <a:avLst/>
              <a:gdLst>
                <a:gd name="T0" fmla="*/ 2 w 6069"/>
                <a:gd name="T1" fmla="*/ 50 h 5413"/>
                <a:gd name="T2" fmla="*/ 109 w 6069"/>
                <a:gd name="T3" fmla="*/ 8 h 5413"/>
                <a:gd name="T4" fmla="*/ 326 w 6069"/>
                <a:gd name="T5" fmla="*/ 82 h 5413"/>
                <a:gd name="T6" fmla="*/ 516 w 6069"/>
                <a:gd name="T7" fmla="*/ 136 h 5413"/>
                <a:gd name="T8" fmla="*/ 1248 w 6069"/>
                <a:gd name="T9" fmla="*/ 156 h 5413"/>
                <a:gd name="T10" fmla="*/ 2357 w 6069"/>
                <a:gd name="T11" fmla="*/ 87 h 5413"/>
                <a:gd name="T12" fmla="*/ 2929 w 6069"/>
                <a:gd name="T13" fmla="*/ 129 h 5413"/>
                <a:gd name="T14" fmla="*/ 3745 w 6069"/>
                <a:gd name="T15" fmla="*/ 108 h 5413"/>
                <a:gd name="T16" fmla="*/ 4454 w 6069"/>
                <a:gd name="T17" fmla="*/ 50 h 5413"/>
                <a:gd name="T18" fmla="*/ 5222 w 6069"/>
                <a:gd name="T19" fmla="*/ 49 h 5413"/>
                <a:gd name="T20" fmla="*/ 5418 w 6069"/>
                <a:gd name="T21" fmla="*/ 115 h 5413"/>
                <a:gd name="T22" fmla="*/ 5585 w 6069"/>
                <a:gd name="T23" fmla="*/ 174 h 5413"/>
                <a:gd name="T24" fmla="*/ 5835 w 6069"/>
                <a:gd name="T25" fmla="*/ 175 h 5413"/>
                <a:gd name="T26" fmla="*/ 6069 w 6069"/>
                <a:gd name="T27" fmla="*/ 411 h 5413"/>
                <a:gd name="T28" fmla="*/ 6060 w 6069"/>
                <a:gd name="T29" fmla="*/ 485 h 5413"/>
                <a:gd name="T30" fmla="*/ 5892 w 6069"/>
                <a:gd name="T31" fmla="*/ 1000 h 5413"/>
                <a:gd name="T32" fmla="*/ 5612 w 6069"/>
                <a:gd name="T33" fmla="*/ 1348 h 5413"/>
                <a:gd name="T34" fmla="*/ 5312 w 6069"/>
                <a:gd name="T35" fmla="*/ 1697 h 5413"/>
                <a:gd name="T36" fmla="*/ 5059 w 6069"/>
                <a:gd name="T37" fmla="*/ 2204 h 5413"/>
                <a:gd name="T38" fmla="*/ 4981 w 6069"/>
                <a:gd name="T39" fmla="*/ 2723 h 5413"/>
                <a:gd name="T40" fmla="*/ 5028 w 6069"/>
                <a:gd name="T41" fmla="*/ 3738 h 5413"/>
                <a:gd name="T42" fmla="*/ 4974 w 6069"/>
                <a:gd name="T43" fmla="*/ 3915 h 5413"/>
                <a:gd name="T44" fmla="*/ 4651 w 6069"/>
                <a:gd name="T45" fmla="*/ 4621 h 5413"/>
                <a:gd name="T46" fmla="*/ 4535 w 6069"/>
                <a:gd name="T47" fmla="*/ 4923 h 5413"/>
                <a:gd name="T48" fmla="*/ 4356 w 6069"/>
                <a:gd name="T49" fmla="*/ 5251 h 5413"/>
                <a:gd name="T50" fmla="*/ 4301 w 6069"/>
                <a:gd name="T51" fmla="*/ 5412 h 5413"/>
                <a:gd name="T52" fmla="*/ 51 w 6069"/>
                <a:gd name="T53" fmla="*/ 5413 h 5413"/>
                <a:gd name="T54" fmla="*/ 0 w 6069"/>
                <a:gd name="T55" fmla="*/ 5362 h 5413"/>
                <a:gd name="T56" fmla="*/ 1 w 6069"/>
                <a:gd name="T57" fmla="*/ 50 h 5413"/>
                <a:gd name="T58" fmla="*/ 2 w 6069"/>
                <a:gd name="T59" fmla="*/ 50 h 5413"/>
                <a:gd name="connsiteX0" fmla="*/ 3 w 10000"/>
                <a:gd name="connsiteY0" fmla="*/ 82 h 9990"/>
                <a:gd name="connsiteX1" fmla="*/ 180 w 10000"/>
                <a:gd name="connsiteY1" fmla="*/ 5 h 9990"/>
                <a:gd name="connsiteX2" fmla="*/ 537 w 10000"/>
                <a:gd name="connsiteY2" fmla="*/ 141 h 9990"/>
                <a:gd name="connsiteX3" fmla="*/ 850 w 10000"/>
                <a:gd name="connsiteY3" fmla="*/ 241 h 9990"/>
                <a:gd name="connsiteX4" fmla="*/ 2056 w 10000"/>
                <a:gd name="connsiteY4" fmla="*/ 278 h 9990"/>
                <a:gd name="connsiteX5" fmla="*/ 3884 w 10000"/>
                <a:gd name="connsiteY5" fmla="*/ 151 h 9990"/>
                <a:gd name="connsiteX6" fmla="*/ 4826 w 10000"/>
                <a:gd name="connsiteY6" fmla="*/ 228 h 9990"/>
                <a:gd name="connsiteX7" fmla="*/ 6171 w 10000"/>
                <a:gd name="connsiteY7" fmla="*/ 190 h 9990"/>
                <a:gd name="connsiteX8" fmla="*/ 7339 w 10000"/>
                <a:gd name="connsiteY8" fmla="*/ 82 h 9990"/>
                <a:gd name="connsiteX9" fmla="*/ 8604 w 10000"/>
                <a:gd name="connsiteY9" fmla="*/ 81 h 9990"/>
                <a:gd name="connsiteX10" fmla="*/ 8927 w 10000"/>
                <a:gd name="connsiteY10" fmla="*/ 202 h 9990"/>
                <a:gd name="connsiteX11" fmla="*/ 9203 w 10000"/>
                <a:gd name="connsiteY11" fmla="*/ 311 h 9990"/>
                <a:gd name="connsiteX12" fmla="*/ 9614 w 10000"/>
                <a:gd name="connsiteY12" fmla="*/ 313 h 9990"/>
                <a:gd name="connsiteX13" fmla="*/ 10000 w 10000"/>
                <a:gd name="connsiteY13" fmla="*/ 749 h 9990"/>
                <a:gd name="connsiteX14" fmla="*/ 9985 w 10000"/>
                <a:gd name="connsiteY14" fmla="*/ 886 h 9990"/>
                <a:gd name="connsiteX15" fmla="*/ 9708 w 10000"/>
                <a:gd name="connsiteY15" fmla="*/ 1837 h 9990"/>
                <a:gd name="connsiteX16" fmla="*/ 9247 w 10000"/>
                <a:gd name="connsiteY16" fmla="*/ 2480 h 9990"/>
                <a:gd name="connsiteX17" fmla="*/ 8753 w 10000"/>
                <a:gd name="connsiteY17" fmla="*/ 3125 h 9990"/>
                <a:gd name="connsiteX18" fmla="*/ 8336 w 10000"/>
                <a:gd name="connsiteY18" fmla="*/ 4062 h 9990"/>
                <a:gd name="connsiteX19" fmla="*/ 8821 w 10000"/>
                <a:gd name="connsiteY19" fmla="*/ 5020 h 9990"/>
                <a:gd name="connsiteX20" fmla="*/ 8285 w 10000"/>
                <a:gd name="connsiteY20" fmla="*/ 6896 h 9990"/>
                <a:gd name="connsiteX21" fmla="*/ 8196 w 10000"/>
                <a:gd name="connsiteY21" fmla="*/ 7223 h 9990"/>
                <a:gd name="connsiteX22" fmla="*/ 7664 w 10000"/>
                <a:gd name="connsiteY22" fmla="*/ 8527 h 9990"/>
                <a:gd name="connsiteX23" fmla="*/ 7472 w 10000"/>
                <a:gd name="connsiteY23" fmla="*/ 9085 h 9990"/>
                <a:gd name="connsiteX24" fmla="*/ 7177 w 10000"/>
                <a:gd name="connsiteY24" fmla="*/ 9691 h 9990"/>
                <a:gd name="connsiteX25" fmla="*/ 7087 w 10000"/>
                <a:gd name="connsiteY25" fmla="*/ 9988 h 9990"/>
                <a:gd name="connsiteX26" fmla="*/ 84 w 10000"/>
                <a:gd name="connsiteY26" fmla="*/ 9990 h 9990"/>
                <a:gd name="connsiteX27" fmla="*/ 0 w 10000"/>
                <a:gd name="connsiteY27" fmla="*/ 9896 h 9990"/>
                <a:gd name="connsiteX28" fmla="*/ 2 w 10000"/>
                <a:gd name="connsiteY28" fmla="*/ 82 h 9990"/>
                <a:gd name="connsiteX29" fmla="*/ 3 w 10000"/>
                <a:gd name="connsiteY29" fmla="*/ 82 h 9990"/>
                <a:gd name="connsiteX0" fmla="*/ 3 w 10000"/>
                <a:gd name="connsiteY0" fmla="*/ 82 h 10000"/>
                <a:gd name="connsiteX1" fmla="*/ 180 w 10000"/>
                <a:gd name="connsiteY1" fmla="*/ 5 h 10000"/>
                <a:gd name="connsiteX2" fmla="*/ 537 w 10000"/>
                <a:gd name="connsiteY2" fmla="*/ 141 h 10000"/>
                <a:gd name="connsiteX3" fmla="*/ 850 w 10000"/>
                <a:gd name="connsiteY3" fmla="*/ 241 h 10000"/>
                <a:gd name="connsiteX4" fmla="*/ 2056 w 10000"/>
                <a:gd name="connsiteY4" fmla="*/ 278 h 10000"/>
                <a:gd name="connsiteX5" fmla="*/ 3884 w 10000"/>
                <a:gd name="connsiteY5" fmla="*/ 151 h 10000"/>
                <a:gd name="connsiteX6" fmla="*/ 4826 w 10000"/>
                <a:gd name="connsiteY6" fmla="*/ 228 h 10000"/>
                <a:gd name="connsiteX7" fmla="*/ 6171 w 10000"/>
                <a:gd name="connsiteY7" fmla="*/ 190 h 10000"/>
                <a:gd name="connsiteX8" fmla="*/ 7339 w 10000"/>
                <a:gd name="connsiteY8" fmla="*/ 82 h 10000"/>
                <a:gd name="connsiteX9" fmla="*/ 8604 w 10000"/>
                <a:gd name="connsiteY9" fmla="*/ 81 h 10000"/>
                <a:gd name="connsiteX10" fmla="*/ 8927 w 10000"/>
                <a:gd name="connsiteY10" fmla="*/ 202 h 10000"/>
                <a:gd name="connsiteX11" fmla="*/ 9203 w 10000"/>
                <a:gd name="connsiteY11" fmla="*/ 311 h 10000"/>
                <a:gd name="connsiteX12" fmla="*/ 9614 w 10000"/>
                <a:gd name="connsiteY12" fmla="*/ 313 h 10000"/>
                <a:gd name="connsiteX13" fmla="*/ 10000 w 10000"/>
                <a:gd name="connsiteY13" fmla="*/ 750 h 10000"/>
                <a:gd name="connsiteX14" fmla="*/ 9985 w 10000"/>
                <a:gd name="connsiteY14" fmla="*/ 887 h 10000"/>
                <a:gd name="connsiteX15" fmla="*/ 9708 w 10000"/>
                <a:gd name="connsiteY15" fmla="*/ 1839 h 10000"/>
                <a:gd name="connsiteX16" fmla="*/ 9247 w 10000"/>
                <a:gd name="connsiteY16" fmla="*/ 2482 h 10000"/>
                <a:gd name="connsiteX17" fmla="*/ 8753 w 10000"/>
                <a:gd name="connsiteY17" fmla="*/ 3128 h 10000"/>
                <a:gd name="connsiteX18" fmla="*/ 8336 w 10000"/>
                <a:gd name="connsiteY18" fmla="*/ 4066 h 10000"/>
                <a:gd name="connsiteX19" fmla="*/ 8880 w 10000"/>
                <a:gd name="connsiteY19" fmla="*/ 5025 h 10000"/>
                <a:gd name="connsiteX20" fmla="*/ 8285 w 10000"/>
                <a:gd name="connsiteY20" fmla="*/ 6903 h 10000"/>
                <a:gd name="connsiteX21" fmla="*/ 8196 w 10000"/>
                <a:gd name="connsiteY21" fmla="*/ 7230 h 10000"/>
                <a:gd name="connsiteX22" fmla="*/ 7664 w 10000"/>
                <a:gd name="connsiteY22" fmla="*/ 8536 h 10000"/>
                <a:gd name="connsiteX23" fmla="*/ 7472 w 10000"/>
                <a:gd name="connsiteY23" fmla="*/ 9094 h 10000"/>
                <a:gd name="connsiteX24" fmla="*/ 7177 w 10000"/>
                <a:gd name="connsiteY24" fmla="*/ 9701 h 10000"/>
                <a:gd name="connsiteX25" fmla="*/ 7087 w 10000"/>
                <a:gd name="connsiteY25" fmla="*/ 9998 h 10000"/>
                <a:gd name="connsiteX26" fmla="*/ 84 w 10000"/>
                <a:gd name="connsiteY26" fmla="*/ 10000 h 10000"/>
                <a:gd name="connsiteX27" fmla="*/ 0 w 10000"/>
                <a:gd name="connsiteY27" fmla="*/ 9906 h 10000"/>
                <a:gd name="connsiteX28" fmla="*/ 2 w 10000"/>
                <a:gd name="connsiteY28" fmla="*/ 82 h 10000"/>
                <a:gd name="connsiteX29" fmla="*/ 3 w 10000"/>
                <a:gd name="connsiteY29" fmla="*/ 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3" y="82"/>
                  </a:moveTo>
                  <a:cubicBezTo>
                    <a:pt x="44" y="8"/>
                    <a:pt x="109" y="-10"/>
                    <a:pt x="180" y="5"/>
                  </a:cubicBezTo>
                  <a:cubicBezTo>
                    <a:pt x="303" y="31"/>
                    <a:pt x="425" y="51"/>
                    <a:pt x="537" y="141"/>
                  </a:cubicBezTo>
                  <a:cubicBezTo>
                    <a:pt x="620" y="208"/>
                    <a:pt x="745" y="208"/>
                    <a:pt x="850" y="241"/>
                  </a:cubicBezTo>
                  <a:cubicBezTo>
                    <a:pt x="1249" y="363"/>
                    <a:pt x="1653" y="321"/>
                    <a:pt x="2056" y="278"/>
                  </a:cubicBezTo>
                  <a:cubicBezTo>
                    <a:pt x="2664" y="215"/>
                    <a:pt x="3271" y="129"/>
                    <a:pt x="3884" y="151"/>
                  </a:cubicBezTo>
                  <a:cubicBezTo>
                    <a:pt x="4198" y="162"/>
                    <a:pt x="4513" y="195"/>
                    <a:pt x="4826" y="228"/>
                  </a:cubicBezTo>
                  <a:cubicBezTo>
                    <a:pt x="5276" y="276"/>
                    <a:pt x="5724" y="263"/>
                    <a:pt x="6171" y="190"/>
                  </a:cubicBezTo>
                  <a:cubicBezTo>
                    <a:pt x="6558" y="125"/>
                    <a:pt x="6947" y="90"/>
                    <a:pt x="7339" y="82"/>
                  </a:cubicBezTo>
                  <a:cubicBezTo>
                    <a:pt x="7761" y="75"/>
                    <a:pt x="8183" y="71"/>
                    <a:pt x="8604" y="81"/>
                  </a:cubicBezTo>
                  <a:cubicBezTo>
                    <a:pt x="8726" y="84"/>
                    <a:pt x="8835" y="112"/>
                    <a:pt x="8927" y="202"/>
                  </a:cubicBezTo>
                  <a:cubicBezTo>
                    <a:pt x="9006" y="280"/>
                    <a:pt x="9100" y="310"/>
                    <a:pt x="9203" y="311"/>
                  </a:cubicBezTo>
                  <a:lnTo>
                    <a:pt x="9614" y="313"/>
                  </a:lnTo>
                  <a:cubicBezTo>
                    <a:pt x="9814" y="317"/>
                    <a:pt x="9998" y="527"/>
                    <a:pt x="10000" y="750"/>
                  </a:cubicBezTo>
                  <a:cubicBezTo>
                    <a:pt x="10000" y="796"/>
                    <a:pt x="9997" y="845"/>
                    <a:pt x="9985" y="887"/>
                  </a:cubicBezTo>
                  <a:cubicBezTo>
                    <a:pt x="9895" y="1205"/>
                    <a:pt x="9804" y="1523"/>
                    <a:pt x="9708" y="1839"/>
                  </a:cubicBezTo>
                  <a:cubicBezTo>
                    <a:pt x="9624" y="2115"/>
                    <a:pt x="9469" y="2335"/>
                    <a:pt x="9247" y="2482"/>
                  </a:cubicBezTo>
                  <a:cubicBezTo>
                    <a:pt x="9016" y="2638"/>
                    <a:pt x="8865" y="2856"/>
                    <a:pt x="8753" y="3128"/>
                  </a:cubicBezTo>
                  <a:cubicBezTo>
                    <a:pt x="8623" y="3444"/>
                    <a:pt x="8315" y="3750"/>
                    <a:pt x="8336" y="4066"/>
                  </a:cubicBezTo>
                  <a:cubicBezTo>
                    <a:pt x="8357" y="4382"/>
                    <a:pt x="8846" y="4687"/>
                    <a:pt x="8880" y="5025"/>
                  </a:cubicBezTo>
                  <a:cubicBezTo>
                    <a:pt x="8945" y="5649"/>
                    <a:pt x="8309" y="6273"/>
                    <a:pt x="8285" y="6903"/>
                  </a:cubicBezTo>
                  <a:cubicBezTo>
                    <a:pt x="8280" y="7021"/>
                    <a:pt x="8255" y="7135"/>
                    <a:pt x="8196" y="7230"/>
                  </a:cubicBezTo>
                  <a:cubicBezTo>
                    <a:pt x="7942" y="7626"/>
                    <a:pt x="7820" y="8090"/>
                    <a:pt x="7664" y="8536"/>
                  </a:cubicBezTo>
                  <a:cubicBezTo>
                    <a:pt x="7598" y="8721"/>
                    <a:pt x="7532" y="8907"/>
                    <a:pt x="7472" y="9094"/>
                  </a:cubicBezTo>
                  <a:cubicBezTo>
                    <a:pt x="7402" y="9314"/>
                    <a:pt x="7288" y="9507"/>
                    <a:pt x="7177" y="9701"/>
                  </a:cubicBezTo>
                  <a:cubicBezTo>
                    <a:pt x="7126" y="9791"/>
                    <a:pt x="7067" y="9880"/>
                    <a:pt x="7087" y="9998"/>
                  </a:cubicBezTo>
                  <a:lnTo>
                    <a:pt x="84" y="10000"/>
                  </a:lnTo>
                  <a:cubicBezTo>
                    <a:pt x="15" y="10000"/>
                    <a:pt x="0" y="9985"/>
                    <a:pt x="0" y="9906"/>
                  </a:cubicBezTo>
                  <a:cubicBezTo>
                    <a:pt x="3" y="6631"/>
                    <a:pt x="2" y="3355"/>
                    <a:pt x="2" y="82"/>
                  </a:cubicBezTo>
                  <a:lnTo>
                    <a:pt x="3" y="8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sp>
        <p:nvSpPr>
          <p:cNvPr id="12" name="Bridge4">
            <a:extLst>
              <a:ext uri="{FF2B5EF4-FFF2-40B4-BE49-F238E27FC236}">
                <a16:creationId xmlns:a16="http://schemas.microsoft.com/office/drawing/2014/main" id="{F408E9A8-4ACF-093B-6B0E-4934F8928492}"/>
              </a:ext>
            </a:extLst>
          </p:cNvPr>
          <p:cNvSpPr>
            <a:spLocks noChangeArrowheads="1"/>
          </p:cNvSpPr>
          <p:nvPr>
            <p:custDataLst>
              <p:tags r:id="rId3"/>
            </p:custDataLst>
          </p:nvPr>
        </p:nvSpPr>
        <p:spPr bwMode="auto">
          <a:xfrm>
            <a:off x="3418619"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3" name="Bridge4">
            <a:extLst>
              <a:ext uri="{FF2B5EF4-FFF2-40B4-BE49-F238E27FC236}">
                <a16:creationId xmlns:a16="http://schemas.microsoft.com/office/drawing/2014/main" id="{7C0234FC-5FE9-EB05-39B0-5C47F687753A}"/>
              </a:ext>
            </a:extLst>
          </p:cNvPr>
          <p:cNvSpPr>
            <a:spLocks noChangeArrowheads="1"/>
          </p:cNvSpPr>
          <p:nvPr>
            <p:custDataLst>
              <p:tags r:id="rId4"/>
            </p:custDataLst>
          </p:nvPr>
        </p:nvSpPr>
        <p:spPr bwMode="auto">
          <a:xfrm>
            <a:off x="351405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4" name="Bridge4">
            <a:extLst>
              <a:ext uri="{FF2B5EF4-FFF2-40B4-BE49-F238E27FC236}">
                <a16:creationId xmlns:a16="http://schemas.microsoft.com/office/drawing/2014/main" id="{5DA8832E-08A1-E06D-4916-632E4FF4804A}"/>
              </a:ext>
            </a:extLst>
          </p:cNvPr>
          <p:cNvSpPr>
            <a:spLocks noChangeArrowheads="1"/>
          </p:cNvSpPr>
          <p:nvPr>
            <p:custDataLst>
              <p:tags r:id="rId5"/>
            </p:custDataLst>
          </p:nvPr>
        </p:nvSpPr>
        <p:spPr bwMode="auto">
          <a:xfrm>
            <a:off x="351405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5" name="Bridge4">
            <a:extLst>
              <a:ext uri="{FF2B5EF4-FFF2-40B4-BE49-F238E27FC236}">
                <a16:creationId xmlns:a16="http://schemas.microsoft.com/office/drawing/2014/main" id="{5EDBD4DD-3C0A-7D29-6E3B-50F1AE342B11}"/>
              </a:ext>
            </a:extLst>
          </p:cNvPr>
          <p:cNvSpPr>
            <a:spLocks noChangeArrowheads="1"/>
          </p:cNvSpPr>
          <p:nvPr>
            <p:custDataLst>
              <p:tags r:id="rId6"/>
            </p:custDataLst>
          </p:nvPr>
        </p:nvSpPr>
        <p:spPr bwMode="auto">
          <a:xfrm>
            <a:off x="351405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6" name="Bridge4">
            <a:extLst>
              <a:ext uri="{FF2B5EF4-FFF2-40B4-BE49-F238E27FC236}">
                <a16:creationId xmlns:a16="http://schemas.microsoft.com/office/drawing/2014/main" id="{912E68C4-C321-2DAF-1D36-8C42C3A892FB}"/>
              </a:ext>
            </a:extLst>
          </p:cNvPr>
          <p:cNvSpPr>
            <a:spLocks noChangeArrowheads="1"/>
          </p:cNvSpPr>
          <p:nvPr>
            <p:custDataLst>
              <p:tags r:id="rId7"/>
            </p:custDataLst>
          </p:nvPr>
        </p:nvSpPr>
        <p:spPr bwMode="auto">
          <a:xfrm>
            <a:off x="3741624"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7" name="Bridge4">
            <a:extLst>
              <a:ext uri="{FF2B5EF4-FFF2-40B4-BE49-F238E27FC236}">
                <a16:creationId xmlns:a16="http://schemas.microsoft.com/office/drawing/2014/main" id="{89F1E0ED-7A56-0A04-3388-B806495E5947}"/>
              </a:ext>
            </a:extLst>
          </p:cNvPr>
          <p:cNvSpPr>
            <a:spLocks noChangeArrowheads="1"/>
          </p:cNvSpPr>
          <p:nvPr>
            <p:custDataLst>
              <p:tags r:id="rId8"/>
            </p:custDataLst>
          </p:nvPr>
        </p:nvSpPr>
        <p:spPr bwMode="auto">
          <a:xfrm>
            <a:off x="383705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8" name="Bridge4">
            <a:extLst>
              <a:ext uri="{FF2B5EF4-FFF2-40B4-BE49-F238E27FC236}">
                <a16:creationId xmlns:a16="http://schemas.microsoft.com/office/drawing/2014/main" id="{469B972A-5E81-2028-661E-7F308B4C523E}"/>
              </a:ext>
            </a:extLst>
          </p:cNvPr>
          <p:cNvSpPr>
            <a:spLocks noChangeArrowheads="1"/>
          </p:cNvSpPr>
          <p:nvPr>
            <p:custDataLst>
              <p:tags r:id="rId9"/>
            </p:custDataLst>
          </p:nvPr>
        </p:nvSpPr>
        <p:spPr bwMode="auto">
          <a:xfrm>
            <a:off x="383705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19" name="Bridge4">
            <a:extLst>
              <a:ext uri="{FF2B5EF4-FFF2-40B4-BE49-F238E27FC236}">
                <a16:creationId xmlns:a16="http://schemas.microsoft.com/office/drawing/2014/main" id="{838ED96B-D44B-CB30-EECA-7909A77861A6}"/>
              </a:ext>
            </a:extLst>
          </p:cNvPr>
          <p:cNvSpPr>
            <a:spLocks noChangeArrowheads="1"/>
          </p:cNvSpPr>
          <p:nvPr>
            <p:custDataLst>
              <p:tags r:id="rId10"/>
            </p:custDataLst>
          </p:nvPr>
        </p:nvSpPr>
        <p:spPr bwMode="auto">
          <a:xfrm>
            <a:off x="383705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0" name="Bridge4">
            <a:extLst>
              <a:ext uri="{FF2B5EF4-FFF2-40B4-BE49-F238E27FC236}">
                <a16:creationId xmlns:a16="http://schemas.microsoft.com/office/drawing/2014/main" id="{CEAFEF40-C6D7-DAC1-B2EC-25ECF6EA3D0C}"/>
              </a:ext>
            </a:extLst>
          </p:cNvPr>
          <p:cNvSpPr>
            <a:spLocks noChangeArrowheads="1"/>
          </p:cNvSpPr>
          <p:nvPr>
            <p:custDataLst>
              <p:tags r:id="rId11"/>
            </p:custDataLst>
          </p:nvPr>
        </p:nvSpPr>
        <p:spPr bwMode="auto">
          <a:xfrm>
            <a:off x="4068300"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1" name="Bridge4">
            <a:extLst>
              <a:ext uri="{FF2B5EF4-FFF2-40B4-BE49-F238E27FC236}">
                <a16:creationId xmlns:a16="http://schemas.microsoft.com/office/drawing/2014/main" id="{66F3FB8A-7D49-B7CF-0274-31256B0F5732}"/>
              </a:ext>
            </a:extLst>
          </p:cNvPr>
          <p:cNvSpPr>
            <a:spLocks noChangeArrowheads="1"/>
          </p:cNvSpPr>
          <p:nvPr>
            <p:custDataLst>
              <p:tags r:id="rId12"/>
            </p:custDataLst>
          </p:nvPr>
        </p:nvSpPr>
        <p:spPr bwMode="auto">
          <a:xfrm>
            <a:off x="4163734"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2" name="Bridge4">
            <a:extLst>
              <a:ext uri="{FF2B5EF4-FFF2-40B4-BE49-F238E27FC236}">
                <a16:creationId xmlns:a16="http://schemas.microsoft.com/office/drawing/2014/main" id="{AB409A48-B478-7998-9D79-7DF87889552A}"/>
              </a:ext>
            </a:extLst>
          </p:cNvPr>
          <p:cNvSpPr>
            <a:spLocks noChangeArrowheads="1"/>
          </p:cNvSpPr>
          <p:nvPr>
            <p:custDataLst>
              <p:tags r:id="rId13"/>
            </p:custDataLst>
          </p:nvPr>
        </p:nvSpPr>
        <p:spPr bwMode="auto">
          <a:xfrm>
            <a:off x="4163734"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3" name="Bridge4">
            <a:extLst>
              <a:ext uri="{FF2B5EF4-FFF2-40B4-BE49-F238E27FC236}">
                <a16:creationId xmlns:a16="http://schemas.microsoft.com/office/drawing/2014/main" id="{252D1206-638F-16BB-589F-987461A450D4}"/>
              </a:ext>
            </a:extLst>
          </p:cNvPr>
          <p:cNvSpPr>
            <a:spLocks noChangeArrowheads="1"/>
          </p:cNvSpPr>
          <p:nvPr>
            <p:custDataLst>
              <p:tags r:id="rId14"/>
            </p:custDataLst>
          </p:nvPr>
        </p:nvSpPr>
        <p:spPr bwMode="auto">
          <a:xfrm>
            <a:off x="4163734"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4" name="Bridge4">
            <a:extLst>
              <a:ext uri="{FF2B5EF4-FFF2-40B4-BE49-F238E27FC236}">
                <a16:creationId xmlns:a16="http://schemas.microsoft.com/office/drawing/2014/main" id="{BC353E1E-18AD-B982-2C64-F32BBDECC92A}"/>
              </a:ext>
            </a:extLst>
          </p:cNvPr>
          <p:cNvSpPr>
            <a:spLocks noChangeArrowheads="1"/>
          </p:cNvSpPr>
          <p:nvPr>
            <p:custDataLst>
              <p:tags r:id="rId15"/>
            </p:custDataLst>
          </p:nvPr>
        </p:nvSpPr>
        <p:spPr bwMode="auto">
          <a:xfrm>
            <a:off x="439130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5" name="Bridge4">
            <a:extLst>
              <a:ext uri="{FF2B5EF4-FFF2-40B4-BE49-F238E27FC236}">
                <a16:creationId xmlns:a16="http://schemas.microsoft.com/office/drawing/2014/main" id="{BA7F57B5-4922-F38C-5A1F-9136CA4E0F44}"/>
              </a:ext>
            </a:extLst>
          </p:cNvPr>
          <p:cNvSpPr>
            <a:spLocks noChangeArrowheads="1"/>
          </p:cNvSpPr>
          <p:nvPr>
            <p:custDataLst>
              <p:tags r:id="rId16"/>
            </p:custDataLst>
          </p:nvPr>
        </p:nvSpPr>
        <p:spPr bwMode="auto">
          <a:xfrm>
            <a:off x="4486739"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Bridge4">
            <a:extLst>
              <a:ext uri="{FF2B5EF4-FFF2-40B4-BE49-F238E27FC236}">
                <a16:creationId xmlns:a16="http://schemas.microsoft.com/office/drawing/2014/main" id="{0B97E950-4071-7702-B392-9351C4E1B509}"/>
              </a:ext>
            </a:extLst>
          </p:cNvPr>
          <p:cNvSpPr>
            <a:spLocks noChangeArrowheads="1"/>
          </p:cNvSpPr>
          <p:nvPr>
            <p:custDataLst>
              <p:tags r:id="rId17"/>
            </p:custDataLst>
          </p:nvPr>
        </p:nvSpPr>
        <p:spPr bwMode="auto">
          <a:xfrm>
            <a:off x="4486739"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7" name="Bridge4">
            <a:extLst>
              <a:ext uri="{FF2B5EF4-FFF2-40B4-BE49-F238E27FC236}">
                <a16:creationId xmlns:a16="http://schemas.microsoft.com/office/drawing/2014/main" id="{C5CBE05E-3260-8183-0272-7297B4B20DD3}"/>
              </a:ext>
            </a:extLst>
          </p:cNvPr>
          <p:cNvSpPr>
            <a:spLocks noChangeArrowheads="1"/>
          </p:cNvSpPr>
          <p:nvPr>
            <p:custDataLst>
              <p:tags r:id="rId18"/>
            </p:custDataLst>
          </p:nvPr>
        </p:nvSpPr>
        <p:spPr bwMode="auto">
          <a:xfrm>
            <a:off x="4486739"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8" name="Bridge4">
            <a:extLst>
              <a:ext uri="{FF2B5EF4-FFF2-40B4-BE49-F238E27FC236}">
                <a16:creationId xmlns:a16="http://schemas.microsoft.com/office/drawing/2014/main" id="{E87B5E36-79C1-6CD6-E92E-7070AFD662C5}"/>
              </a:ext>
            </a:extLst>
          </p:cNvPr>
          <p:cNvSpPr>
            <a:spLocks noChangeArrowheads="1"/>
          </p:cNvSpPr>
          <p:nvPr>
            <p:custDataLst>
              <p:tags r:id="rId19"/>
            </p:custDataLst>
          </p:nvPr>
        </p:nvSpPr>
        <p:spPr bwMode="auto">
          <a:xfrm>
            <a:off x="471798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9" name="Bridge4">
            <a:extLst>
              <a:ext uri="{FF2B5EF4-FFF2-40B4-BE49-F238E27FC236}">
                <a16:creationId xmlns:a16="http://schemas.microsoft.com/office/drawing/2014/main" id="{EACEE9D5-14C3-A3B9-CA07-0A70435C0041}"/>
              </a:ext>
            </a:extLst>
          </p:cNvPr>
          <p:cNvSpPr>
            <a:spLocks noChangeArrowheads="1"/>
          </p:cNvSpPr>
          <p:nvPr>
            <p:custDataLst>
              <p:tags r:id="rId20"/>
            </p:custDataLst>
          </p:nvPr>
        </p:nvSpPr>
        <p:spPr bwMode="auto">
          <a:xfrm>
            <a:off x="480974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0" name="Bridge4">
            <a:extLst>
              <a:ext uri="{FF2B5EF4-FFF2-40B4-BE49-F238E27FC236}">
                <a16:creationId xmlns:a16="http://schemas.microsoft.com/office/drawing/2014/main" id="{3456B862-071B-632E-73AB-E8B531F399C5}"/>
              </a:ext>
            </a:extLst>
          </p:cNvPr>
          <p:cNvSpPr>
            <a:spLocks noChangeArrowheads="1"/>
          </p:cNvSpPr>
          <p:nvPr>
            <p:custDataLst>
              <p:tags r:id="rId21"/>
            </p:custDataLst>
          </p:nvPr>
        </p:nvSpPr>
        <p:spPr bwMode="auto">
          <a:xfrm>
            <a:off x="480974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1" name="Bridge4">
            <a:extLst>
              <a:ext uri="{FF2B5EF4-FFF2-40B4-BE49-F238E27FC236}">
                <a16:creationId xmlns:a16="http://schemas.microsoft.com/office/drawing/2014/main" id="{BFCA3547-F960-8423-F510-BD83EF49428D}"/>
              </a:ext>
            </a:extLst>
          </p:cNvPr>
          <p:cNvSpPr>
            <a:spLocks noChangeArrowheads="1"/>
          </p:cNvSpPr>
          <p:nvPr>
            <p:custDataLst>
              <p:tags r:id="rId22"/>
            </p:custDataLst>
          </p:nvPr>
        </p:nvSpPr>
        <p:spPr bwMode="auto">
          <a:xfrm>
            <a:off x="480974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2" name="Bridge4">
            <a:extLst>
              <a:ext uri="{FF2B5EF4-FFF2-40B4-BE49-F238E27FC236}">
                <a16:creationId xmlns:a16="http://schemas.microsoft.com/office/drawing/2014/main" id="{2D0CA838-9C28-204F-4CF7-B039BB0AB592}"/>
              </a:ext>
            </a:extLst>
          </p:cNvPr>
          <p:cNvSpPr>
            <a:spLocks noChangeArrowheads="1"/>
          </p:cNvSpPr>
          <p:nvPr>
            <p:custDataLst>
              <p:tags r:id="rId23"/>
            </p:custDataLst>
          </p:nvPr>
        </p:nvSpPr>
        <p:spPr bwMode="auto">
          <a:xfrm>
            <a:off x="5040987"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3" name="Bridge4">
            <a:extLst>
              <a:ext uri="{FF2B5EF4-FFF2-40B4-BE49-F238E27FC236}">
                <a16:creationId xmlns:a16="http://schemas.microsoft.com/office/drawing/2014/main" id="{AA21435E-A758-6240-165B-59A96A14B5BD}"/>
              </a:ext>
            </a:extLst>
          </p:cNvPr>
          <p:cNvSpPr>
            <a:spLocks noChangeArrowheads="1"/>
          </p:cNvSpPr>
          <p:nvPr>
            <p:custDataLst>
              <p:tags r:id="rId24"/>
            </p:custDataLst>
          </p:nvPr>
        </p:nvSpPr>
        <p:spPr bwMode="auto">
          <a:xfrm>
            <a:off x="5136420"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4" name="Bridge4">
            <a:extLst>
              <a:ext uri="{FF2B5EF4-FFF2-40B4-BE49-F238E27FC236}">
                <a16:creationId xmlns:a16="http://schemas.microsoft.com/office/drawing/2014/main" id="{CF2FF7DE-DDA2-0130-393B-A6183955CF2C}"/>
              </a:ext>
            </a:extLst>
          </p:cNvPr>
          <p:cNvSpPr>
            <a:spLocks noChangeArrowheads="1"/>
          </p:cNvSpPr>
          <p:nvPr>
            <p:custDataLst>
              <p:tags r:id="rId25"/>
            </p:custDataLst>
          </p:nvPr>
        </p:nvSpPr>
        <p:spPr bwMode="auto">
          <a:xfrm>
            <a:off x="5136420"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5" name="Bridge4">
            <a:extLst>
              <a:ext uri="{FF2B5EF4-FFF2-40B4-BE49-F238E27FC236}">
                <a16:creationId xmlns:a16="http://schemas.microsoft.com/office/drawing/2014/main" id="{661CDE44-358A-D3F5-4104-EE5BC2C84F25}"/>
              </a:ext>
            </a:extLst>
          </p:cNvPr>
          <p:cNvSpPr>
            <a:spLocks noChangeArrowheads="1"/>
          </p:cNvSpPr>
          <p:nvPr>
            <p:custDataLst>
              <p:tags r:id="rId26"/>
            </p:custDataLst>
          </p:nvPr>
        </p:nvSpPr>
        <p:spPr bwMode="auto">
          <a:xfrm>
            <a:off x="5136420"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6" name="Bridge4">
            <a:extLst>
              <a:ext uri="{FF2B5EF4-FFF2-40B4-BE49-F238E27FC236}">
                <a16:creationId xmlns:a16="http://schemas.microsoft.com/office/drawing/2014/main" id="{EA122B14-5EFA-1A6C-06DB-7B52E444FFB1}"/>
              </a:ext>
            </a:extLst>
          </p:cNvPr>
          <p:cNvSpPr>
            <a:spLocks noChangeArrowheads="1"/>
          </p:cNvSpPr>
          <p:nvPr>
            <p:custDataLst>
              <p:tags r:id="rId27"/>
            </p:custDataLst>
          </p:nvPr>
        </p:nvSpPr>
        <p:spPr bwMode="auto">
          <a:xfrm>
            <a:off x="5363992"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7" name="Bridge4">
            <a:extLst>
              <a:ext uri="{FF2B5EF4-FFF2-40B4-BE49-F238E27FC236}">
                <a16:creationId xmlns:a16="http://schemas.microsoft.com/office/drawing/2014/main" id="{EFD0C540-445C-4B56-D8A5-9535BBE4281B}"/>
              </a:ext>
            </a:extLst>
          </p:cNvPr>
          <p:cNvSpPr>
            <a:spLocks noChangeArrowheads="1"/>
          </p:cNvSpPr>
          <p:nvPr>
            <p:custDataLst>
              <p:tags r:id="rId28"/>
            </p:custDataLst>
          </p:nvPr>
        </p:nvSpPr>
        <p:spPr bwMode="auto">
          <a:xfrm>
            <a:off x="5459426"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8" name="Bridge4">
            <a:extLst>
              <a:ext uri="{FF2B5EF4-FFF2-40B4-BE49-F238E27FC236}">
                <a16:creationId xmlns:a16="http://schemas.microsoft.com/office/drawing/2014/main" id="{4DCEE577-555C-5081-AFE3-BC1BFD393104}"/>
              </a:ext>
            </a:extLst>
          </p:cNvPr>
          <p:cNvSpPr>
            <a:spLocks noChangeArrowheads="1"/>
          </p:cNvSpPr>
          <p:nvPr>
            <p:custDataLst>
              <p:tags r:id="rId29"/>
            </p:custDataLst>
          </p:nvPr>
        </p:nvSpPr>
        <p:spPr bwMode="auto">
          <a:xfrm>
            <a:off x="5459426"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9" name="Bridge4">
            <a:extLst>
              <a:ext uri="{FF2B5EF4-FFF2-40B4-BE49-F238E27FC236}">
                <a16:creationId xmlns:a16="http://schemas.microsoft.com/office/drawing/2014/main" id="{E378ABE9-FFD3-BAA9-4840-6054782CD1D4}"/>
              </a:ext>
            </a:extLst>
          </p:cNvPr>
          <p:cNvSpPr>
            <a:spLocks noChangeArrowheads="1"/>
          </p:cNvSpPr>
          <p:nvPr>
            <p:custDataLst>
              <p:tags r:id="rId30"/>
            </p:custDataLst>
          </p:nvPr>
        </p:nvSpPr>
        <p:spPr bwMode="auto">
          <a:xfrm>
            <a:off x="5459426"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0" name="Bridge4">
            <a:extLst>
              <a:ext uri="{FF2B5EF4-FFF2-40B4-BE49-F238E27FC236}">
                <a16:creationId xmlns:a16="http://schemas.microsoft.com/office/drawing/2014/main" id="{BC2179FB-B009-F38F-B208-D3B820A1D166}"/>
              </a:ext>
            </a:extLst>
          </p:cNvPr>
          <p:cNvSpPr>
            <a:spLocks noChangeArrowheads="1"/>
          </p:cNvSpPr>
          <p:nvPr>
            <p:custDataLst>
              <p:tags r:id="rId31"/>
            </p:custDataLst>
          </p:nvPr>
        </p:nvSpPr>
        <p:spPr bwMode="auto">
          <a:xfrm>
            <a:off x="5690668"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1" name="Bridge4">
            <a:extLst>
              <a:ext uri="{FF2B5EF4-FFF2-40B4-BE49-F238E27FC236}">
                <a16:creationId xmlns:a16="http://schemas.microsoft.com/office/drawing/2014/main" id="{E32160D0-B564-3B26-DF8B-CE84344D1E7A}"/>
              </a:ext>
            </a:extLst>
          </p:cNvPr>
          <p:cNvSpPr>
            <a:spLocks noChangeArrowheads="1"/>
          </p:cNvSpPr>
          <p:nvPr>
            <p:custDataLst>
              <p:tags r:id="rId32"/>
            </p:custDataLst>
          </p:nvPr>
        </p:nvSpPr>
        <p:spPr bwMode="auto">
          <a:xfrm>
            <a:off x="5786102"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2" name="Bridge4">
            <a:extLst>
              <a:ext uri="{FF2B5EF4-FFF2-40B4-BE49-F238E27FC236}">
                <a16:creationId xmlns:a16="http://schemas.microsoft.com/office/drawing/2014/main" id="{4B3AA862-4901-B832-2C22-A06AF8B5C6EC}"/>
              </a:ext>
            </a:extLst>
          </p:cNvPr>
          <p:cNvSpPr>
            <a:spLocks noChangeArrowheads="1"/>
          </p:cNvSpPr>
          <p:nvPr>
            <p:custDataLst>
              <p:tags r:id="rId33"/>
            </p:custDataLst>
          </p:nvPr>
        </p:nvSpPr>
        <p:spPr bwMode="auto">
          <a:xfrm>
            <a:off x="5786102"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3" name="Bridge4">
            <a:extLst>
              <a:ext uri="{FF2B5EF4-FFF2-40B4-BE49-F238E27FC236}">
                <a16:creationId xmlns:a16="http://schemas.microsoft.com/office/drawing/2014/main" id="{01067B24-B882-8D03-7F28-02C249015504}"/>
              </a:ext>
            </a:extLst>
          </p:cNvPr>
          <p:cNvSpPr>
            <a:spLocks noChangeArrowheads="1"/>
          </p:cNvSpPr>
          <p:nvPr>
            <p:custDataLst>
              <p:tags r:id="rId34"/>
            </p:custDataLst>
          </p:nvPr>
        </p:nvSpPr>
        <p:spPr bwMode="auto">
          <a:xfrm>
            <a:off x="5786102"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4" name="Bridge4">
            <a:extLst>
              <a:ext uri="{FF2B5EF4-FFF2-40B4-BE49-F238E27FC236}">
                <a16:creationId xmlns:a16="http://schemas.microsoft.com/office/drawing/2014/main" id="{376EF3C9-FBAE-4F4D-06E8-78FA02330663}"/>
              </a:ext>
            </a:extLst>
          </p:cNvPr>
          <p:cNvSpPr>
            <a:spLocks noChangeArrowheads="1"/>
          </p:cNvSpPr>
          <p:nvPr>
            <p:custDataLst>
              <p:tags r:id="rId35"/>
            </p:custDataLst>
          </p:nvPr>
        </p:nvSpPr>
        <p:spPr bwMode="auto">
          <a:xfrm>
            <a:off x="601367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5" name="Bridge4">
            <a:extLst>
              <a:ext uri="{FF2B5EF4-FFF2-40B4-BE49-F238E27FC236}">
                <a16:creationId xmlns:a16="http://schemas.microsoft.com/office/drawing/2014/main" id="{5A1F5E01-4FFE-DABE-6836-41354A90513A}"/>
              </a:ext>
            </a:extLst>
          </p:cNvPr>
          <p:cNvSpPr>
            <a:spLocks noChangeArrowheads="1"/>
          </p:cNvSpPr>
          <p:nvPr>
            <p:custDataLst>
              <p:tags r:id="rId36"/>
            </p:custDataLst>
          </p:nvPr>
        </p:nvSpPr>
        <p:spPr bwMode="auto">
          <a:xfrm>
            <a:off x="6109107"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6" name="Bridge4">
            <a:extLst>
              <a:ext uri="{FF2B5EF4-FFF2-40B4-BE49-F238E27FC236}">
                <a16:creationId xmlns:a16="http://schemas.microsoft.com/office/drawing/2014/main" id="{6C301472-EA98-2DFF-45AB-0B73C02E1E0D}"/>
              </a:ext>
            </a:extLst>
          </p:cNvPr>
          <p:cNvSpPr>
            <a:spLocks noChangeArrowheads="1"/>
          </p:cNvSpPr>
          <p:nvPr>
            <p:custDataLst>
              <p:tags r:id="rId37"/>
            </p:custDataLst>
          </p:nvPr>
        </p:nvSpPr>
        <p:spPr bwMode="auto">
          <a:xfrm>
            <a:off x="6109107"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7" name="Bridge4">
            <a:extLst>
              <a:ext uri="{FF2B5EF4-FFF2-40B4-BE49-F238E27FC236}">
                <a16:creationId xmlns:a16="http://schemas.microsoft.com/office/drawing/2014/main" id="{16347AC9-32A6-3409-56D2-9C3D46898615}"/>
              </a:ext>
            </a:extLst>
          </p:cNvPr>
          <p:cNvSpPr>
            <a:spLocks noChangeArrowheads="1"/>
          </p:cNvSpPr>
          <p:nvPr>
            <p:custDataLst>
              <p:tags r:id="rId38"/>
            </p:custDataLst>
          </p:nvPr>
        </p:nvSpPr>
        <p:spPr bwMode="auto">
          <a:xfrm>
            <a:off x="6109107"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8" name="Bridge4">
            <a:extLst>
              <a:ext uri="{FF2B5EF4-FFF2-40B4-BE49-F238E27FC236}">
                <a16:creationId xmlns:a16="http://schemas.microsoft.com/office/drawing/2014/main" id="{B1FF0AD5-4AF1-E45C-46CA-2D308049A76C}"/>
              </a:ext>
            </a:extLst>
          </p:cNvPr>
          <p:cNvSpPr>
            <a:spLocks noChangeArrowheads="1"/>
          </p:cNvSpPr>
          <p:nvPr>
            <p:custDataLst>
              <p:tags r:id="rId39"/>
            </p:custDataLst>
          </p:nvPr>
        </p:nvSpPr>
        <p:spPr bwMode="auto">
          <a:xfrm>
            <a:off x="6340349"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9" name="Bridge4">
            <a:extLst>
              <a:ext uri="{FF2B5EF4-FFF2-40B4-BE49-F238E27FC236}">
                <a16:creationId xmlns:a16="http://schemas.microsoft.com/office/drawing/2014/main" id="{2916BA0E-1470-0D95-D7B2-091DEEFD0DCC}"/>
              </a:ext>
            </a:extLst>
          </p:cNvPr>
          <p:cNvSpPr>
            <a:spLocks noChangeArrowheads="1"/>
          </p:cNvSpPr>
          <p:nvPr>
            <p:custDataLst>
              <p:tags r:id="rId40"/>
            </p:custDataLst>
          </p:nvPr>
        </p:nvSpPr>
        <p:spPr bwMode="auto">
          <a:xfrm>
            <a:off x="6432112"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0" name="Bridge4">
            <a:extLst>
              <a:ext uri="{FF2B5EF4-FFF2-40B4-BE49-F238E27FC236}">
                <a16:creationId xmlns:a16="http://schemas.microsoft.com/office/drawing/2014/main" id="{1DACD3A7-26CA-C6A3-0F6C-36BFD01ADD56}"/>
              </a:ext>
            </a:extLst>
          </p:cNvPr>
          <p:cNvSpPr>
            <a:spLocks noChangeArrowheads="1"/>
          </p:cNvSpPr>
          <p:nvPr>
            <p:custDataLst>
              <p:tags r:id="rId41"/>
            </p:custDataLst>
          </p:nvPr>
        </p:nvSpPr>
        <p:spPr bwMode="auto">
          <a:xfrm>
            <a:off x="6432112"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1" name="Bridge4">
            <a:extLst>
              <a:ext uri="{FF2B5EF4-FFF2-40B4-BE49-F238E27FC236}">
                <a16:creationId xmlns:a16="http://schemas.microsoft.com/office/drawing/2014/main" id="{7B546049-714E-240E-3F3B-5228EF42A068}"/>
              </a:ext>
            </a:extLst>
          </p:cNvPr>
          <p:cNvSpPr>
            <a:spLocks noChangeArrowheads="1"/>
          </p:cNvSpPr>
          <p:nvPr>
            <p:custDataLst>
              <p:tags r:id="rId42"/>
            </p:custDataLst>
          </p:nvPr>
        </p:nvSpPr>
        <p:spPr bwMode="auto">
          <a:xfrm>
            <a:off x="6432112"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2" name="Bridge4">
            <a:extLst>
              <a:ext uri="{FF2B5EF4-FFF2-40B4-BE49-F238E27FC236}">
                <a16:creationId xmlns:a16="http://schemas.microsoft.com/office/drawing/2014/main" id="{3CED801B-EF29-382C-EC4A-8684F57AEF40}"/>
              </a:ext>
            </a:extLst>
          </p:cNvPr>
          <p:cNvSpPr>
            <a:spLocks noChangeArrowheads="1"/>
          </p:cNvSpPr>
          <p:nvPr>
            <p:custDataLst>
              <p:tags r:id="rId43"/>
            </p:custDataLst>
          </p:nvPr>
        </p:nvSpPr>
        <p:spPr bwMode="auto">
          <a:xfrm>
            <a:off x="6663355"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3" name="Bridge4">
            <a:extLst>
              <a:ext uri="{FF2B5EF4-FFF2-40B4-BE49-F238E27FC236}">
                <a16:creationId xmlns:a16="http://schemas.microsoft.com/office/drawing/2014/main" id="{BB940A62-5983-4A09-8DC3-96B733904C9A}"/>
              </a:ext>
            </a:extLst>
          </p:cNvPr>
          <p:cNvSpPr>
            <a:spLocks noChangeArrowheads="1"/>
          </p:cNvSpPr>
          <p:nvPr>
            <p:custDataLst>
              <p:tags r:id="rId44"/>
            </p:custDataLst>
          </p:nvPr>
        </p:nvSpPr>
        <p:spPr bwMode="auto">
          <a:xfrm>
            <a:off x="6758788"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4" name="Bridge4">
            <a:extLst>
              <a:ext uri="{FF2B5EF4-FFF2-40B4-BE49-F238E27FC236}">
                <a16:creationId xmlns:a16="http://schemas.microsoft.com/office/drawing/2014/main" id="{733CB083-A874-167C-DA22-1F48CB16A1A6}"/>
              </a:ext>
            </a:extLst>
          </p:cNvPr>
          <p:cNvSpPr>
            <a:spLocks noChangeArrowheads="1"/>
          </p:cNvSpPr>
          <p:nvPr>
            <p:custDataLst>
              <p:tags r:id="rId45"/>
            </p:custDataLst>
          </p:nvPr>
        </p:nvSpPr>
        <p:spPr bwMode="auto">
          <a:xfrm>
            <a:off x="6758788"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5" name="Bridge4">
            <a:extLst>
              <a:ext uri="{FF2B5EF4-FFF2-40B4-BE49-F238E27FC236}">
                <a16:creationId xmlns:a16="http://schemas.microsoft.com/office/drawing/2014/main" id="{D25A8A6A-958C-04CF-4132-4FE7FFCB4075}"/>
              </a:ext>
            </a:extLst>
          </p:cNvPr>
          <p:cNvSpPr>
            <a:spLocks noChangeArrowheads="1"/>
          </p:cNvSpPr>
          <p:nvPr>
            <p:custDataLst>
              <p:tags r:id="rId46"/>
            </p:custDataLst>
          </p:nvPr>
        </p:nvSpPr>
        <p:spPr bwMode="auto">
          <a:xfrm>
            <a:off x="6758788"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6" name="Bridge4">
            <a:extLst>
              <a:ext uri="{FF2B5EF4-FFF2-40B4-BE49-F238E27FC236}">
                <a16:creationId xmlns:a16="http://schemas.microsoft.com/office/drawing/2014/main" id="{988D1DDB-B51F-5431-340F-76E15487B85D}"/>
              </a:ext>
            </a:extLst>
          </p:cNvPr>
          <p:cNvSpPr>
            <a:spLocks noChangeArrowheads="1"/>
          </p:cNvSpPr>
          <p:nvPr>
            <p:custDataLst>
              <p:tags r:id="rId47"/>
            </p:custDataLst>
          </p:nvPr>
        </p:nvSpPr>
        <p:spPr bwMode="auto">
          <a:xfrm>
            <a:off x="6990031"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7" name="Bridge4">
            <a:extLst>
              <a:ext uri="{FF2B5EF4-FFF2-40B4-BE49-F238E27FC236}">
                <a16:creationId xmlns:a16="http://schemas.microsoft.com/office/drawing/2014/main" id="{89CD6636-7F1B-147C-6F3F-CCB06E052EE3}"/>
              </a:ext>
            </a:extLst>
          </p:cNvPr>
          <p:cNvSpPr>
            <a:spLocks noChangeArrowheads="1"/>
          </p:cNvSpPr>
          <p:nvPr>
            <p:custDataLst>
              <p:tags r:id="rId48"/>
            </p:custDataLst>
          </p:nvPr>
        </p:nvSpPr>
        <p:spPr bwMode="auto">
          <a:xfrm>
            <a:off x="7081794"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8" name="Bridge4">
            <a:extLst>
              <a:ext uri="{FF2B5EF4-FFF2-40B4-BE49-F238E27FC236}">
                <a16:creationId xmlns:a16="http://schemas.microsoft.com/office/drawing/2014/main" id="{DC680EE9-97B5-0CAA-1CF6-6B04D0FB22EA}"/>
              </a:ext>
            </a:extLst>
          </p:cNvPr>
          <p:cNvSpPr>
            <a:spLocks noChangeArrowheads="1"/>
          </p:cNvSpPr>
          <p:nvPr>
            <p:custDataLst>
              <p:tags r:id="rId49"/>
            </p:custDataLst>
          </p:nvPr>
        </p:nvSpPr>
        <p:spPr bwMode="auto">
          <a:xfrm>
            <a:off x="7081794"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9" name="Bridge4">
            <a:extLst>
              <a:ext uri="{FF2B5EF4-FFF2-40B4-BE49-F238E27FC236}">
                <a16:creationId xmlns:a16="http://schemas.microsoft.com/office/drawing/2014/main" id="{1168E515-818F-F60C-BD08-F3F78C948B1E}"/>
              </a:ext>
            </a:extLst>
          </p:cNvPr>
          <p:cNvSpPr>
            <a:spLocks noChangeArrowheads="1"/>
          </p:cNvSpPr>
          <p:nvPr>
            <p:custDataLst>
              <p:tags r:id="rId50"/>
            </p:custDataLst>
          </p:nvPr>
        </p:nvSpPr>
        <p:spPr bwMode="auto">
          <a:xfrm>
            <a:off x="7081794"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0" name="Bridge4">
            <a:extLst>
              <a:ext uri="{FF2B5EF4-FFF2-40B4-BE49-F238E27FC236}">
                <a16:creationId xmlns:a16="http://schemas.microsoft.com/office/drawing/2014/main" id="{23CB2C74-0D1A-A576-923B-7AD780E473D0}"/>
              </a:ext>
            </a:extLst>
          </p:cNvPr>
          <p:cNvSpPr>
            <a:spLocks noChangeArrowheads="1"/>
          </p:cNvSpPr>
          <p:nvPr>
            <p:custDataLst>
              <p:tags r:id="rId51"/>
            </p:custDataLst>
          </p:nvPr>
        </p:nvSpPr>
        <p:spPr bwMode="auto">
          <a:xfrm>
            <a:off x="7313036"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1" name="Bridge4">
            <a:extLst>
              <a:ext uri="{FF2B5EF4-FFF2-40B4-BE49-F238E27FC236}">
                <a16:creationId xmlns:a16="http://schemas.microsoft.com/office/drawing/2014/main" id="{5E9DE9F4-5617-6B31-5267-0DEDF46C96E2}"/>
              </a:ext>
            </a:extLst>
          </p:cNvPr>
          <p:cNvSpPr>
            <a:spLocks noChangeArrowheads="1"/>
          </p:cNvSpPr>
          <p:nvPr>
            <p:custDataLst>
              <p:tags r:id="rId52"/>
            </p:custDataLst>
          </p:nvPr>
        </p:nvSpPr>
        <p:spPr bwMode="auto">
          <a:xfrm>
            <a:off x="7408469" y="202323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2" name="Bridge4">
            <a:extLst>
              <a:ext uri="{FF2B5EF4-FFF2-40B4-BE49-F238E27FC236}">
                <a16:creationId xmlns:a16="http://schemas.microsoft.com/office/drawing/2014/main" id="{6683F105-2E6A-008E-69FB-7B9B77A34B65}"/>
              </a:ext>
            </a:extLst>
          </p:cNvPr>
          <p:cNvSpPr>
            <a:spLocks noChangeArrowheads="1"/>
          </p:cNvSpPr>
          <p:nvPr>
            <p:custDataLst>
              <p:tags r:id="rId53"/>
            </p:custDataLst>
          </p:nvPr>
        </p:nvSpPr>
        <p:spPr bwMode="auto">
          <a:xfrm>
            <a:off x="7408469" y="2093074"/>
            <a:ext cx="22757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3" name="Bridge4">
            <a:extLst>
              <a:ext uri="{FF2B5EF4-FFF2-40B4-BE49-F238E27FC236}">
                <a16:creationId xmlns:a16="http://schemas.microsoft.com/office/drawing/2014/main" id="{B74927E4-E460-F20F-C0FE-886748CFFFC8}"/>
              </a:ext>
            </a:extLst>
          </p:cNvPr>
          <p:cNvSpPr>
            <a:spLocks noChangeArrowheads="1"/>
          </p:cNvSpPr>
          <p:nvPr>
            <p:custDataLst>
              <p:tags r:id="rId54"/>
            </p:custDataLst>
          </p:nvPr>
        </p:nvSpPr>
        <p:spPr bwMode="auto">
          <a:xfrm>
            <a:off x="7408469" y="2172891"/>
            <a:ext cx="22757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4" name="Bridge4">
            <a:extLst>
              <a:ext uri="{FF2B5EF4-FFF2-40B4-BE49-F238E27FC236}">
                <a16:creationId xmlns:a16="http://schemas.microsoft.com/office/drawing/2014/main" id="{26CFEA00-F747-8CA1-E7AC-33B6C1931C53}"/>
              </a:ext>
            </a:extLst>
          </p:cNvPr>
          <p:cNvSpPr>
            <a:spLocks noChangeArrowheads="1"/>
          </p:cNvSpPr>
          <p:nvPr>
            <p:custDataLst>
              <p:tags r:id="rId55"/>
            </p:custDataLst>
          </p:nvPr>
        </p:nvSpPr>
        <p:spPr bwMode="auto">
          <a:xfrm>
            <a:off x="7636041"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5" name="Bridge4">
            <a:extLst>
              <a:ext uri="{FF2B5EF4-FFF2-40B4-BE49-F238E27FC236}">
                <a16:creationId xmlns:a16="http://schemas.microsoft.com/office/drawing/2014/main" id="{0D72B5DA-8AAF-3B4D-35CB-4CF9C063D1E4}"/>
              </a:ext>
            </a:extLst>
          </p:cNvPr>
          <p:cNvSpPr>
            <a:spLocks noChangeArrowheads="1"/>
          </p:cNvSpPr>
          <p:nvPr>
            <p:custDataLst>
              <p:tags r:id="rId56"/>
            </p:custDataLst>
          </p:nvPr>
        </p:nvSpPr>
        <p:spPr bwMode="auto">
          <a:xfrm>
            <a:off x="7731475"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6" name="Bridge4">
            <a:extLst>
              <a:ext uri="{FF2B5EF4-FFF2-40B4-BE49-F238E27FC236}">
                <a16:creationId xmlns:a16="http://schemas.microsoft.com/office/drawing/2014/main" id="{87FC39C1-AAF3-2FE8-29D3-0CC0513A1A7C}"/>
              </a:ext>
            </a:extLst>
          </p:cNvPr>
          <p:cNvSpPr>
            <a:spLocks noChangeArrowheads="1"/>
          </p:cNvSpPr>
          <p:nvPr>
            <p:custDataLst>
              <p:tags r:id="rId57"/>
            </p:custDataLst>
          </p:nvPr>
        </p:nvSpPr>
        <p:spPr bwMode="auto">
          <a:xfrm>
            <a:off x="7731475"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7" name="Bridge4">
            <a:extLst>
              <a:ext uri="{FF2B5EF4-FFF2-40B4-BE49-F238E27FC236}">
                <a16:creationId xmlns:a16="http://schemas.microsoft.com/office/drawing/2014/main" id="{5FFC04E0-9DAC-1425-A93F-A6C3EDF80878}"/>
              </a:ext>
            </a:extLst>
          </p:cNvPr>
          <p:cNvSpPr>
            <a:spLocks noChangeArrowheads="1"/>
          </p:cNvSpPr>
          <p:nvPr>
            <p:custDataLst>
              <p:tags r:id="rId58"/>
            </p:custDataLst>
          </p:nvPr>
        </p:nvSpPr>
        <p:spPr bwMode="auto">
          <a:xfrm>
            <a:off x="7731475"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8" name="Bridge4">
            <a:extLst>
              <a:ext uri="{FF2B5EF4-FFF2-40B4-BE49-F238E27FC236}">
                <a16:creationId xmlns:a16="http://schemas.microsoft.com/office/drawing/2014/main" id="{30337256-6043-3935-235A-E3B07571969C}"/>
              </a:ext>
            </a:extLst>
          </p:cNvPr>
          <p:cNvSpPr>
            <a:spLocks noChangeArrowheads="1"/>
          </p:cNvSpPr>
          <p:nvPr>
            <p:custDataLst>
              <p:tags r:id="rId59"/>
            </p:custDataLst>
          </p:nvPr>
        </p:nvSpPr>
        <p:spPr bwMode="auto">
          <a:xfrm>
            <a:off x="7962717" y="1960045"/>
            <a:ext cx="9176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9" name="Bridge4">
            <a:extLst>
              <a:ext uri="{FF2B5EF4-FFF2-40B4-BE49-F238E27FC236}">
                <a16:creationId xmlns:a16="http://schemas.microsoft.com/office/drawing/2014/main" id="{599E0B36-84E1-005B-F4F4-11F6017A47FF}"/>
              </a:ext>
            </a:extLst>
          </p:cNvPr>
          <p:cNvSpPr>
            <a:spLocks noChangeArrowheads="1"/>
          </p:cNvSpPr>
          <p:nvPr>
            <p:custDataLst>
              <p:tags r:id="rId60"/>
            </p:custDataLst>
          </p:nvPr>
        </p:nvSpPr>
        <p:spPr bwMode="auto">
          <a:xfrm>
            <a:off x="8285723" y="1960045"/>
            <a:ext cx="95433" cy="299314"/>
          </a:xfrm>
          <a:prstGeom prst="rect">
            <a:avLst/>
          </a:prstGeom>
          <a:solidFill>
            <a:schemeClr val="accent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0" name="Bridge4">
            <a:extLst>
              <a:ext uri="{FF2B5EF4-FFF2-40B4-BE49-F238E27FC236}">
                <a16:creationId xmlns:a16="http://schemas.microsoft.com/office/drawing/2014/main" id="{1619903D-2835-BB25-DA5A-F9AB86AB7084}"/>
              </a:ext>
            </a:extLst>
          </p:cNvPr>
          <p:cNvSpPr>
            <a:spLocks noChangeArrowheads="1"/>
          </p:cNvSpPr>
          <p:nvPr>
            <p:custDataLst>
              <p:tags r:id="rId61"/>
            </p:custDataLst>
          </p:nvPr>
        </p:nvSpPr>
        <p:spPr bwMode="auto">
          <a:xfrm>
            <a:off x="8054480" y="202323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1" name="Bridge4">
            <a:extLst>
              <a:ext uri="{FF2B5EF4-FFF2-40B4-BE49-F238E27FC236}">
                <a16:creationId xmlns:a16="http://schemas.microsoft.com/office/drawing/2014/main" id="{CFD0F5A2-F357-20C5-1506-EDEAEF3E8922}"/>
              </a:ext>
            </a:extLst>
          </p:cNvPr>
          <p:cNvSpPr>
            <a:spLocks noChangeArrowheads="1"/>
          </p:cNvSpPr>
          <p:nvPr>
            <p:custDataLst>
              <p:tags r:id="rId62"/>
            </p:custDataLst>
          </p:nvPr>
        </p:nvSpPr>
        <p:spPr bwMode="auto">
          <a:xfrm>
            <a:off x="8054480" y="2093074"/>
            <a:ext cx="231242" cy="23280"/>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2" name="Bridge4">
            <a:extLst>
              <a:ext uri="{FF2B5EF4-FFF2-40B4-BE49-F238E27FC236}">
                <a16:creationId xmlns:a16="http://schemas.microsoft.com/office/drawing/2014/main" id="{814EF4D5-D6D5-719D-D022-2FEDCD307B67}"/>
              </a:ext>
            </a:extLst>
          </p:cNvPr>
          <p:cNvSpPr>
            <a:spLocks noChangeArrowheads="1"/>
          </p:cNvSpPr>
          <p:nvPr>
            <p:custDataLst>
              <p:tags r:id="rId63"/>
            </p:custDataLst>
          </p:nvPr>
        </p:nvSpPr>
        <p:spPr bwMode="auto">
          <a:xfrm>
            <a:off x="8054480" y="2172891"/>
            <a:ext cx="231242" cy="19954"/>
          </a:xfrm>
          <a:prstGeom prst="rect">
            <a:avLst/>
          </a:prstGeom>
          <a:solidFill>
            <a:srgbClr val="7F7F7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3" name="Bridge4">
            <a:extLst>
              <a:ext uri="{FF2B5EF4-FFF2-40B4-BE49-F238E27FC236}">
                <a16:creationId xmlns:a16="http://schemas.microsoft.com/office/drawing/2014/main" id="{22EA9802-8AEC-3C68-0C3B-FAB12CF59A74}"/>
              </a:ext>
            </a:extLst>
          </p:cNvPr>
          <p:cNvSpPr>
            <a:spLocks/>
          </p:cNvSpPr>
          <p:nvPr>
            <p:custDataLst>
              <p:tags r:id="rId64"/>
            </p:custDataLst>
          </p:nvPr>
        </p:nvSpPr>
        <p:spPr bwMode="auto">
          <a:xfrm>
            <a:off x="3404228" y="2259360"/>
            <a:ext cx="4976928" cy="1723292"/>
          </a:xfrm>
          <a:custGeom>
            <a:avLst/>
            <a:gdLst>
              <a:gd name="T0" fmla="*/ 9557 w 10000"/>
              <a:gd name="T1" fmla="*/ 0 h 2848"/>
              <a:gd name="T2" fmla="*/ 443 w 10000"/>
              <a:gd name="T3" fmla="*/ 0 h 2848"/>
              <a:gd name="T4" fmla="*/ 0 w 10000"/>
              <a:gd name="T5" fmla="*/ 0 h 2848"/>
              <a:gd name="T6" fmla="*/ 0 w 10000"/>
              <a:gd name="T7" fmla="*/ 2848 h 2848"/>
              <a:gd name="T8" fmla="*/ 443 w 10000"/>
              <a:gd name="T9" fmla="*/ 2848 h 2848"/>
              <a:gd name="T10" fmla="*/ 5000 w 10000"/>
              <a:gd name="T11" fmla="*/ 569 h 2848"/>
              <a:gd name="T12" fmla="*/ 9557 w 10000"/>
              <a:gd name="T13" fmla="*/ 2848 h 2848"/>
              <a:gd name="T14" fmla="*/ 10000 w 10000"/>
              <a:gd name="T15" fmla="*/ 2848 h 2848"/>
              <a:gd name="T16" fmla="*/ 10000 w 10000"/>
              <a:gd name="T17" fmla="*/ 0 h 2848"/>
              <a:gd name="T18" fmla="*/ 9557 w 10000"/>
              <a:gd name="T19" fmla="*/ 0 h 2848"/>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72 w 10029"/>
              <a:gd name="connsiteY4" fmla="*/ 10000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29 w 10029"/>
              <a:gd name="connsiteY7" fmla="*/ 10000 h 13459"/>
              <a:gd name="connsiteX8" fmla="*/ 10029 w 10029"/>
              <a:gd name="connsiteY8" fmla="*/ 0 h 13459"/>
              <a:gd name="connsiteX9" fmla="*/ 9586 w 10029"/>
              <a:gd name="connsiteY9" fmla="*/ 0 h 13459"/>
              <a:gd name="connsiteX0" fmla="*/ 9586 w 10029"/>
              <a:gd name="connsiteY0" fmla="*/ 0 h 13459"/>
              <a:gd name="connsiteX1" fmla="*/ 472 w 10029"/>
              <a:gd name="connsiteY1" fmla="*/ 0 h 13459"/>
              <a:gd name="connsiteX2" fmla="*/ 29 w 10029"/>
              <a:gd name="connsiteY2" fmla="*/ 0 h 13459"/>
              <a:gd name="connsiteX3" fmla="*/ 0 w 10029"/>
              <a:gd name="connsiteY3" fmla="*/ 13459 h 13459"/>
              <a:gd name="connsiteX4" fmla="*/ 482 w 10029"/>
              <a:gd name="connsiteY4" fmla="*/ 10186 h 13459"/>
              <a:gd name="connsiteX5" fmla="*/ 5029 w 10029"/>
              <a:gd name="connsiteY5" fmla="*/ 1998 h 13459"/>
              <a:gd name="connsiteX6" fmla="*/ 9586 w 10029"/>
              <a:gd name="connsiteY6" fmla="*/ 10000 h 13459"/>
              <a:gd name="connsiteX7" fmla="*/ 10014 w 10029"/>
              <a:gd name="connsiteY7" fmla="*/ 12797 h 13459"/>
              <a:gd name="connsiteX8" fmla="*/ 10029 w 10029"/>
              <a:gd name="connsiteY8" fmla="*/ 0 h 13459"/>
              <a:gd name="connsiteX9" fmla="*/ 9586 w 10029"/>
              <a:gd name="connsiteY9" fmla="*/ 0 h 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29" h="13459">
                <a:moveTo>
                  <a:pt x="9586" y="0"/>
                </a:moveTo>
                <a:lnTo>
                  <a:pt x="472" y="0"/>
                </a:lnTo>
                <a:lnTo>
                  <a:pt x="29" y="0"/>
                </a:lnTo>
                <a:cubicBezTo>
                  <a:pt x="19" y="4486"/>
                  <a:pt x="10" y="8973"/>
                  <a:pt x="0" y="13459"/>
                </a:cubicBezTo>
                <a:cubicBezTo>
                  <a:pt x="148" y="13459"/>
                  <a:pt x="334" y="10186"/>
                  <a:pt x="482" y="10186"/>
                </a:cubicBezTo>
                <a:cubicBezTo>
                  <a:pt x="482" y="10186"/>
                  <a:pt x="3512" y="2029"/>
                  <a:pt x="5029" y="1998"/>
                </a:cubicBezTo>
                <a:cubicBezTo>
                  <a:pt x="6546" y="1967"/>
                  <a:pt x="9586" y="10000"/>
                  <a:pt x="9586" y="10000"/>
                </a:cubicBezTo>
                <a:cubicBezTo>
                  <a:pt x="9729" y="10932"/>
                  <a:pt x="9871" y="11865"/>
                  <a:pt x="10014" y="12797"/>
                </a:cubicBezTo>
                <a:cubicBezTo>
                  <a:pt x="10019" y="8531"/>
                  <a:pt x="10024" y="4266"/>
                  <a:pt x="10029" y="0"/>
                </a:cubicBezTo>
                <a:lnTo>
                  <a:pt x="9586" y="0"/>
                </a:lnTo>
                <a:close/>
              </a:path>
            </a:pathLst>
          </a:custGeom>
          <a:gradFill flip="none" rotWithShape="1">
            <a:gsLst>
              <a:gs pos="0">
                <a:srgbClr val="D9D9D9"/>
              </a:gs>
              <a:gs pos="65500">
                <a:srgbClr val="A6A6A6"/>
              </a:gs>
              <a:gs pos="33000">
                <a:srgbClr val="A6A6A6"/>
              </a:gs>
              <a:gs pos="100000">
                <a:srgbClr val="D9D9D9"/>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nvGrpSpPr>
          <p:cNvPr id="93" name="Group 92">
            <a:extLst>
              <a:ext uri="{FF2B5EF4-FFF2-40B4-BE49-F238E27FC236}">
                <a16:creationId xmlns:a16="http://schemas.microsoft.com/office/drawing/2014/main" id="{6237C3BB-513A-3DCE-2FEB-61BC762F5AFE}"/>
              </a:ext>
            </a:extLst>
          </p:cNvPr>
          <p:cNvGrpSpPr/>
          <p:nvPr/>
        </p:nvGrpSpPr>
        <p:grpSpPr>
          <a:xfrm>
            <a:off x="6531429" y="2481914"/>
            <a:ext cx="5395127" cy="3932123"/>
            <a:chOff x="-29727" y="2615564"/>
            <a:chExt cx="5395127" cy="3932123"/>
          </a:xfrm>
        </p:grpSpPr>
        <p:grpSp>
          <p:nvGrpSpPr>
            <p:cNvPr id="91" name="Group 90">
              <a:extLst>
                <a:ext uri="{FF2B5EF4-FFF2-40B4-BE49-F238E27FC236}">
                  <a16:creationId xmlns:a16="http://schemas.microsoft.com/office/drawing/2014/main" id="{45EC9B33-1B77-4B16-98BC-EA8A570AEB28}"/>
                </a:ext>
              </a:extLst>
            </p:cNvPr>
            <p:cNvGrpSpPr/>
            <p:nvPr/>
          </p:nvGrpSpPr>
          <p:grpSpPr>
            <a:xfrm>
              <a:off x="241843" y="2840825"/>
              <a:ext cx="4976928" cy="3706862"/>
              <a:chOff x="5761268" y="2785406"/>
              <a:chExt cx="4976928" cy="3706862"/>
            </a:xfrm>
          </p:grpSpPr>
          <p:sp>
            <p:nvSpPr>
              <p:cNvPr id="88" name="Rectangle 87">
                <a:extLst>
                  <a:ext uri="{FF2B5EF4-FFF2-40B4-BE49-F238E27FC236}">
                    <a16:creationId xmlns:a16="http://schemas.microsoft.com/office/drawing/2014/main" id="{1AF1D149-9F63-0AE6-4303-BD9DAA38CFD3}"/>
                  </a:ext>
                </a:extLst>
              </p:cNvPr>
              <p:cNvSpPr/>
              <p:nvPr/>
            </p:nvSpPr>
            <p:spPr>
              <a:xfrm>
                <a:off x="5761268" y="2785406"/>
                <a:ext cx="4976928" cy="3706862"/>
              </a:xfrm>
              <a:prstGeom prst="rect">
                <a:avLst/>
              </a:prstGeom>
              <a:solidFill>
                <a:schemeClr val="accent6">
                  <a:lumMod val="40000"/>
                  <a:lumOff val="6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CEEE2DB4-FA0E-1C77-0AE9-C3F5947EA4DC}"/>
                  </a:ext>
                </a:extLst>
              </p:cNvPr>
              <p:cNvSpPr txBox="1"/>
              <p:nvPr/>
            </p:nvSpPr>
            <p:spPr>
              <a:xfrm>
                <a:off x="5761268" y="3045170"/>
                <a:ext cx="4976928" cy="3447098"/>
              </a:xfrm>
              <a:prstGeom prst="rect">
                <a:avLst/>
              </a:prstGeom>
              <a:noFill/>
            </p:spPr>
            <p:txBody>
              <a:bodyPr wrap="square">
                <a:spAutoFit/>
              </a:bodyPr>
              <a:lstStyle/>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Paint the improved future:</a:t>
                </a:r>
                <a:r>
                  <a:rPr lang="en-US" altLang="en-US" sz="1600" dirty="0">
                    <a:latin typeface="Arial" panose="020B0604020202020204" pitchFamily="34" charset="0"/>
                  </a:rPr>
                  <a:t> Show what success looks like. </a:t>
                </a:r>
                <a:r>
                  <a:rPr lang="en-US" altLang="en-US" sz="1600" i="1" dirty="0">
                    <a:latin typeface="Arial" panose="020B0604020202020204" pitchFamily="34" charset="0"/>
                  </a:rPr>
                  <a:t>Systematic Review Session: "Six months from now, you'll confidently say 'I’ve systematically reviewed as much evidence as possible on this topic'"</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Provide clear next steps:</a:t>
                </a:r>
                <a:r>
                  <a:rPr lang="en-US" altLang="en-US" sz="1600" dirty="0">
                    <a:latin typeface="Arial" panose="020B0604020202020204" pitchFamily="34" charset="0"/>
                  </a:rPr>
                  <a:t> Give specific, actionable guidance. </a:t>
                </a:r>
                <a:r>
                  <a:rPr lang="en-US" altLang="en-US" sz="1600" i="1" dirty="0">
                    <a:latin typeface="Arial" panose="020B0604020202020204" pitchFamily="34" charset="0"/>
                  </a:rPr>
                  <a:t>Literature Review Session: "Your first task: define your research question using PICO by Friday"</a:t>
                </a:r>
                <a:r>
                  <a:rPr lang="en-US" altLang="en-US" sz="1600" dirty="0">
                    <a:latin typeface="Arial" panose="020B0604020202020204" pitchFamily="34" charset="0"/>
                  </a:rPr>
                  <a:t> </a:t>
                </a:r>
              </a:p>
              <a:p>
                <a:pPr marL="111125" lvl="0" indent="-111125" defTabSz="914400" eaLnBrk="0" fontAlgn="base" hangingPunct="0">
                  <a:spcBef>
                    <a:spcPct val="0"/>
                  </a:spcBef>
                  <a:spcAft>
                    <a:spcPts val="600"/>
                  </a:spcAft>
                  <a:buFont typeface="Arial" panose="020B0604020202020204" pitchFamily="34" charset="0"/>
                  <a:buChar char="•"/>
                </a:pPr>
                <a:r>
                  <a:rPr lang="en-US" altLang="en-US" sz="1600" b="1" dirty="0">
                    <a:latin typeface="Arial" panose="020B0604020202020204" pitchFamily="34" charset="0"/>
                  </a:rPr>
                  <a:t>Call to action:</a:t>
                </a:r>
                <a:r>
                  <a:rPr lang="en-US" altLang="en-US" sz="1600" dirty="0">
                    <a:latin typeface="Arial" panose="020B0604020202020204" pitchFamily="34" charset="0"/>
                  </a:rPr>
                  <a:t> End with what they should do immediately. </a:t>
                </a:r>
                <a:r>
                  <a:rPr lang="en-US" altLang="en-US" sz="1600" i="1" dirty="0">
                    <a:latin typeface="Arial" panose="020B0604020202020204" pitchFamily="34" charset="0"/>
                  </a:rPr>
                  <a:t>EndNote Session: "Start building your EndNote library today with the three articles from your current project"</a:t>
                </a:r>
                <a:r>
                  <a:rPr lang="en-US" altLang="en-US" sz="1600" dirty="0">
                    <a:latin typeface="Arial" panose="020B0604020202020204" pitchFamily="34" charset="0"/>
                  </a:rPr>
                  <a:t> </a:t>
                </a:r>
              </a:p>
            </p:txBody>
          </p:sp>
        </p:grpSp>
        <p:sp>
          <p:nvSpPr>
            <p:cNvPr id="92" name="TextBox 91">
              <a:extLst>
                <a:ext uri="{FF2B5EF4-FFF2-40B4-BE49-F238E27FC236}">
                  <a16:creationId xmlns:a16="http://schemas.microsoft.com/office/drawing/2014/main" id="{C3E77934-4043-6E13-58A4-93D5BD89DAF1}"/>
                </a:ext>
              </a:extLst>
            </p:cNvPr>
            <p:cNvSpPr txBox="1"/>
            <p:nvPr/>
          </p:nvSpPr>
          <p:spPr>
            <a:xfrm>
              <a:off x="241843" y="2630063"/>
              <a:ext cx="5005119" cy="395995"/>
            </a:xfrm>
            <a:prstGeom prst="roundRect">
              <a:avLst/>
            </a:prstGeom>
            <a:solidFill>
              <a:schemeClr val="accent6"/>
            </a:solidFill>
          </p:spPr>
          <p:txBody>
            <a:bodyPr wrap="square" rtlCol="0">
              <a:spAutoFit/>
            </a:bodyPr>
            <a:lstStyle/>
            <a:p>
              <a:pPr algn="l">
                <a:lnSpc>
                  <a:spcPct val="113000"/>
                </a:lnSpc>
                <a:spcAft>
                  <a:spcPts val="600"/>
                </a:spcAft>
              </a:pPr>
              <a:endParaRPr lang="en-US" sz="1600" dirty="0"/>
            </a:p>
          </p:txBody>
        </p:sp>
        <p:sp>
          <p:nvSpPr>
            <p:cNvPr id="82" name="TextBox 81">
              <a:extLst>
                <a:ext uri="{FF2B5EF4-FFF2-40B4-BE49-F238E27FC236}">
                  <a16:creationId xmlns:a16="http://schemas.microsoft.com/office/drawing/2014/main" id="{04E859D5-A208-6453-A77E-845CEE3AE5A0}"/>
                </a:ext>
              </a:extLst>
            </p:cNvPr>
            <p:cNvSpPr txBox="1"/>
            <p:nvPr/>
          </p:nvSpPr>
          <p:spPr>
            <a:xfrm>
              <a:off x="-29727" y="2615564"/>
              <a:ext cx="5395127" cy="400110"/>
            </a:xfrm>
            <a:prstGeom prst="rect">
              <a:avLst/>
            </a:prstGeom>
            <a:noFill/>
          </p:spPr>
          <p:txBody>
            <a:bodyPr wrap="square">
              <a:spAutoFit/>
            </a:bodyPr>
            <a:lstStyle/>
            <a:p>
              <a:pPr algn="ctr"/>
              <a:r>
                <a:rPr lang="en-US" sz="2000" b="1" dirty="0"/>
                <a:t>Act 3: The New Reality (Outcome/Action)</a:t>
              </a:r>
              <a:endParaRPr lang="en-US" sz="1600" b="1" dirty="0"/>
            </a:p>
          </p:txBody>
        </p:sp>
      </p:grpSp>
    </p:spTree>
    <p:extLst>
      <p:ext uri="{BB962C8B-B14F-4D97-AF65-F5344CB8AC3E}">
        <p14:creationId xmlns:p14="http://schemas.microsoft.com/office/powerpoint/2010/main" val="86836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F3FC-4F36-7B5F-D213-B4388EF26A05}"/>
              </a:ext>
            </a:extLst>
          </p:cNvPr>
          <p:cNvSpPr>
            <a:spLocks noGrp="1"/>
          </p:cNvSpPr>
          <p:nvPr>
            <p:ph type="title"/>
          </p:nvPr>
        </p:nvSpPr>
        <p:spPr/>
        <p:txBody>
          <a:bodyPr/>
          <a:lstStyle/>
          <a:p>
            <a:r>
              <a:rPr lang="en-US" dirty="0"/>
              <a:t>Using Metaphors to Explain Complex Concepts</a:t>
            </a:r>
          </a:p>
        </p:txBody>
      </p:sp>
      <p:sp>
        <p:nvSpPr>
          <p:cNvPr id="5" name="Slide Number Placeholder 4">
            <a:extLst>
              <a:ext uri="{FF2B5EF4-FFF2-40B4-BE49-F238E27FC236}">
                <a16:creationId xmlns:a16="http://schemas.microsoft.com/office/drawing/2014/main" id="{4049C053-A4C2-2117-4D30-B75399310C40}"/>
              </a:ext>
            </a:extLst>
          </p:cNvPr>
          <p:cNvSpPr>
            <a:spLocks noGrp="1"/>
          </p:cNvSpPr>
          <p:nvPr>
            <p:ph type="sldNum" sz="quarter" idx="12"/>
          </p:nvPr>
        </p:nvSpPr>
        <p:spPr/>
        <p:txBody>
          <a:bodyPr/>
          <a:lstStyle/>
          <a:p>
            <a:fld id="{0D558541-60C9-42A2-8392-FF12533A6B7A}" type="slidenum">
              <a:rPr lang="en-US" smtClean="0"/>
              <a:pPr/>
              <a:t>27</a:t>
            </a:fld>
            <a:endParaRPr lang="en-US"/>
          </a:p>
        </p:txBody>
      </p:sp>
      <p:grpSp>
        <p:nvGrpSpPr>
          <p:cNvPr id="57" name="Group 56">
            <a:extLst>
              <a:ext uri="{FF2B5EF4-FFF2-40B4-BE49-F238E27FC236}">
                <a16:creationId xmlns:a16="http://schemas.microsoft.com/office/drawing/2014/main" id="{459FB3DD-9104-DA74-41F7-C6C784B3411C}"/>
              </a:ext>
            </a:extLst>
          </p:cNvPr>
          <p:cNvGrpSpPr/>
          <p:nvPr/>
        </p:nvGrpSpPr>
        <p:grpSpPr>
          <a:xfrm>
            <a:off x="469073" y="1386597"/>
            <a:ext cx="5570220" cy="1459288"/>
            <a:chOff x="469073" y="1386597"/>
            <a:chExt cx="5570220" cy="1459288"/>
          </a:xfrm>
        </p:grpSpPr>
        <p:sp>
          <p:nvSpPr>
            <p:cNvPr id="6" name="Rectangle 5">
              <a:extLst>
                <a:ext uri="{FF2B5EF4-FFF2-40B4-BE49-F238E27FC236}">
                  <a16:creationId xmlns:a16="http://schemas.microsoft.com/office/drawing/2014/main" id="{A8A3CF6A-41A2-D05D-BA1A-312C4996A025}"/>
                </a:ext>
              </a:extLst>
            </p:cNvPr>
            <p:cNvSpPr/>
            <p:nvPr/>
          </p:nvSpPr>
          <p:spPr>
            <a:xfrm>
              <a:off x="1798734" y="1386597"/>
              <a:ext cx="4240559" cy="1459288"/>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7" name="Rectangle 6">
              <a:extLst>
                <a:ext uri="{FF2B5EF4-FFF2-40B4-BE49-F238E27FC236}">
                  <a16:creationId xmlns:a16="http://schemas.microsoft.com/office/drawing/2014/main" id="{242F4246-DA09-6C85-154B-70892010E981}"/>
                </a:ext>
              </a:extLst>
            </p:cNvPr>
            <p:cNvSpPr/>
            <p:nvPr/>
          </p:nvSpPr>
          <p:spPr>
            <a:xfrm>
              <a:off x="1514954" y="1386597"/>
              <a:ext cx="283779" cy="145928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a:extLst>
                <a:ext uri="{FF2B5EF4-FFF2-40B4-BE49-F238E27FC236}">
                  <a16:creationId xmlns:a16="http://schemas.microsoft.com/office/drawing/2014/main" id="{146BABF8-BCF3-3BD6-E67D-AF32BB953BBB}"/>
                </a:ext>
              </a:extLst>
            </p:cNvPr>
            <p:cNvSpPr>
              <a:spLocks noChangeAspect="1"/>
            </p:cNvSpPr>
            <p:nvPr/>
          </p:nvSpPr>
          <p:spPr>
            <a:xfrm>
              <a:off x="469073" y="1700605"/>
              <a:ext cx="831273" cy="831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9" name="Straight Connector 8">
              <a:extLst>
                <a:ext uri="{FF2B5EF4-FFF2-40B4-BE49-F238E27FC236}">
                  <a16:creationId xmlns:a16="http://schemas.microsoft.com/office/drawing/2014/main" id="{5EB4F9C1-0C27-8275-AC00-72C612A1BCE7}"/>
                </a:ext>
              </a:extLst>
            </p:cNvPr>
            <p:cNvCxnSpPr>
              <a:stCxn id="8" idx="6"/>
              <a:endCxn id="7" idx="1"/>
            </p:cNvCxnSpPr>
            <p:nvPr/>
          </p:nvCxnSpPr>
          <p:spPr>
            <a:xfrm flipV="1">
              <a:off x="1300346" y="2116241"/>
              <a:ext cx="214608" cy="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Puzzle3" descr="{&quot;Key&quot;:&quot;POWER_USER_SHAPE_ICON&quot;,&quot;Value&quot;:&quot;POWER_USER_SHAPE_ICON_STYLE_1&quot;}">
              <a:extLst>
                <a:ext uri="{FF2B5EF4-FFF2-40B4-BE49-F238E27FC236}">
                  <a16:creationId xmlns:a16="http://schemas.microsoft.com/office/drawing/2014/main" id="{79CD2D18-2B39-4B88-3FE8-59CA46CE95CA}"/>
                </a:ext>
              </a:extLst>
            </p:cNvPr>
            <p:cNvGrpSpPr>
              <a:grpSpLocks noChangeAspect="1"/>
            </p:cNvGrpSpPr>
            <p:nvPr/>
          </p:nvGrpSpPr>
          <p:grpSpPr>
            <a:xfrm>
              <a:off x="602884" y="1875814"/>
              <a:ext cx="547495" cy="563837"/>
              <a:chOff x="7259638" y="385763"/>
              <a:chExt cx="212725" cy="219075"/>
            </a:xfrm>
            <a:solidFill>
              <a:schemeClr val="bg1"/>
            </a:solidFill>
          </p:grpSpPr>
          <p:sp>
            <p:nvSpPr>
              <p:cNvPr id="12" name="Freeform 2874">
                <a:extLst>
                  <a:ext uri="{FF2B5EF4-FFF2-40B4-BE49-F238E27FC236}">
                    <a16:creationId xmlns:a16="http://schemas.microsoft.com/office/drawing/2014/main" id="{52BF7F74-ED3F-4CA3-4134-69351D99D5C8}"/>
                  </a:ext>
                </a:extLst>
              </p:cNvPr>
              <p:cNvSpPr>
                <a:spLocks/>
              </p:cNvSpPr>
              <p:nvPr/>
            </p:nvSpPr>
            <p:spPr bwMode="auto">
              <a:xfrm>
                <a:off x="7259638" y="385763"/>
                <a:ext cx="53975" cy="57150"/>
              </a:xfrm>
              <a:custGeom>
                <a:avLst/>
                <a:gdLst>
                  <a:gd name="T0" fmla="*/ 660 w 1495"/>
                  <a:gd name="T1" fmla="*/ 1554 h 1554"/>
                  <a:gd name="T2" fmla="*/ 194 w 1495"/>
                  <a:gd name="T3" fmla="*/ 1365 h 1554"/>
                  <a:gd name="T4" fmla="*/ 16 w 1495"/>
                  <a:gd name="T5" fmla="*/ 850 h 1554"/>
                  <a:gd name="T6" fmla="*/ 266 w 1495"/>
                  <a:gd name="T7" fmla="*/ 327 h 1554"/>
                  <a:gd name="T8" fmla="*/ 1306 w 1495"/>
                  <a:gd name="T9" fmla="*/ 271 h 1554"/>
                  <a:gd name="T10" fmla="*/ 1487 w 1495"/>
                  <a:gd name="T11" fmla="*/ 758 h 1554"/>
                  <a:gd name="T12" fmla="*/ 1383 w 1495"/>
                  <a:gd name="T13" fmla="*/ 854 h 1554"/>
                  <a:gd name="T14" fmla="*/ 1287 w 1495"/>
                  <a:gd name="T15" fmla="*/ 749 h 1554"/>
                  <a:gd name="T16" fmla="*/ 1164 w 1495"/>
                  <a:gd name="T17" fmla="*/ 411 h 1554"/>
                  <a:gd name="T18" fmla="*/ 407 w 1495"/>
                  <a:gd name="T19" fmla="*/ 469 h 1554"/>
                  <a:gd name="T20" fmla="*/ 215 w 1495"/>
                  <a:gd name="T21" fmla="*/ 866 h 1554"/>
                  <a:gd name="T22" fmla="*/ 337 w 1495"/>
                  <a:gd name="T23" fmla="*/ 1226 h 1554"/>
                  <a:gd name="T24" fmla="*/ 731 w 1495"/>
                  <a:gd name="T25" fmla="*/ 1349 h 1554"/>
                  <a:gd name="T26" fmla="*/ 843 w 1495"/>
                  <a:gd name="T27" fmla="*/ 1435 h 1554"/>
                  <a:gd name="T28" fmla="*/ 757 w 1495"/>
                  <a:gd name="T29" fmla="*/ 1547 h 1554"/>
                  <a:gd name="T30" fmla="*/ 660 w 1495"/>
                  <a:gd name="T31" fmla="*/ 1554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5" h="1554">
                    <a:moveTo>
                      <a:pt x="660" y="1554"/>
                    </a:moveTo>
                    <a:cubicBezTo>
                      <a:pt x="481" y="1554"/>
                      <a:pt x="316" y="1487"/>
                      <a:pt x="194" y="1365"/>
                    </a:cubicBezTo>
                    <a:cubicBezTo>
                      <a:pt x="64" y="1232"/>
                      <a:pt x="0" y="1049"/>
                      <a:pt x="16" y="850"/>
                    </a:cubicBezTo>
                    <a:cubicBezTo>
                      <a:pt x="31" y="657"/>
                      <a:pt x="120" y="471"/>
                      <a:pt x="266" y="327"/>
                    </a:cubicBezTo>
                    <a:cubicBezTo>
                      <a:pt x="573" y="25"/>
                      <a:pt x="1040" y="0"/>
                      <a:pt x="1306" y="271"/>
                    </a:cubicBezTo>
                    <a:cubicBezTo>
                      <a:pt x="1430" y="397"/>
                      <a:pt x="1495" y="570"/>
                      <a:pt x="1487" y="758"/>
                    </a:cubicBezTo>
                    <a:cubicBezTo>
                      <a:pt x="1485" y="812"/>
                      <a:pt x="1439" y="856"/>
                      <a:pt x="1383" y="854"/>
                    </a:cubicBezTo>
                    <a:cubicBezTo>
                      <a:pt x="1329" y="851"/>
                      <a:pt x="1285" y="805"/>
                      <a:pt x="1287" y="749"/>
                    </a:cubicBezTo>
                    <a:cubicBezTo>
                      <a:pt x="1293" y="617"/>
                      <a:pt x="1249" y="497"/>
                      <a:pt x="1164" y="411"/>
                    </a:cubicBezTo>
                    <a:cubicBezTo>
                      <a:pt x="974" y="219"/>
                      <a:pt x="635" y="245"/>
                      <a:pt x="407" y="469"/>
                    </a:cubicBezTo>
                    <a:cubicBezTo>
                      <a:pt x="295" y="580"/>
                      <a:pt x="226" y="721"/>
                      <a:pt x="215" y="866"/>
                    </a:cubicBezTo>
                    <a:cubicBezTo>
                      <a:pt x="204" y="1006"/>
                      <a:pt x="248" y="1134"/>
                      <a:pt x="337" y="1226"/>
                    </a:cubicBezTo>
                    <a:cubicBezTo>
                      <a:pt x="434" y="1324"/>
                      <a:pt x="578" y="1370"/>
                      <a:pt x="731" y="1349"/>
                    </a:cubicBezTo>
                    <a:cubicBezTo>
                      <a:pt x="787" y="1342"/>
                      <a:pt x="837" y="1380"/>
                      <a:pt x="843" y="1435"/>
                    </a:cubicBezTo>
                    <a:cubicBezTo>
                      <a:pt x="851" y="1491"/>
                      <a:pt x="812" y="1541"/>
                      <a:pt x="757" y="1547"/>
                    </a:cubicBezTo>
                    <a:cubicBezTo>
                      <a:pt x="725" y="1552"/>
                      <a:pt x="693" y="1554"/>
                      <a:pt x="660" y="155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 name="Freeform 2875">
                <a:extLst>
                  <a:ext uri="{FF2B5EF4-FFF2-40B4-BE49-F238E27FC236}">
                    <a16:creationId xmlns:a16="http://schemas.microsoft.com/office/drawing/2014/main" id="{5278BA95-1B7A-69D3-48D0-5B0845E6FC95}"/>
                  </a:ext>
                </a:extLst>
              </p:cNvPr>
              <p:cNvSpPr>
                <a:spLocks/>
              </p:cNvSpPr>
              <p:nvPr/>
            </p:nvSpPr>
            <p:spPr bwMode="auto">
              <a:xfrm>
                <a:off x="7381876" y="504825"/>
                <a:ext cx="57150" cy="58738"/>
              </a:xfrm>
              <a:custGeom>
                <a:avLst/>
                <a:gdLst>
                  <a:gd name="T0" fmla="*/ 791 w 1584"/>
                  <a:gd name="T1" fmla="*/ 1598 h 1598"/>
                  <a:gd name="T2" fmla="*/ 267 w 1584"/>
                  <a:gd name="T3" fmla="*/ 1366 h 1598"/>
                  <a:gd name="T4" fmla="*/ 338 w 1584"/>
                  <a:gd name="T5" fmla="*/ 327 h 1598"/>
                  <a:gd name="T6" fmla="*/ 1378 w 1584"/>
                  <a:gd name="T7" fmla="*/ 271 h 1598"/>
                  <a:gd name="T8" fmla="*/ 1553 w 1584"/>
                  <a:gd name="T9" fmla="*/ 835 h 1598"/>
                  <a:gd name="T10" fmla="*/ 1439 w 1584"/>
                  <a:gd name="T11" fmla="*/ 920 h 1598"/>
                  <a:gd name="T12" fmla="*/ 1354 w 1584"/>
                  <a:gd name="T13" fmla="*/ 806 h 1598"/>
                  <a:gd name="T14" fmla="*/ 1236 w 1584"/>
                  <a:gd name="T15" fmla="*/ 411 h 1598"/>
                  <a:gd name="T16" fmla="*/ 479 w 1584"/>
                  <a:gd name="T17" fmla="*/ 469 h 1598"/>
                  <a:gd name="T18" fmla="*/ 409 w 1584"/>
                  <a:gd name="T19" fmla="*/ 1226 h 1598"/>
                  <a:gd name="T20" fmla="*/ 790 w 1584"/>
                  <a:gd name="T21" fmla="*/ 1398 h 1598"/>
                  <a:gd name="T22" fmla="*/ 792 w 1584"/>
                  <a:gd name="T23" fmla="*/ 1398 h 1598"/>
                  <a:gd name="T24" fmla="*/ 893 w 1584"/>
                  <a:gd name="T25" fmla="*/ 1497 h 1598"/>
                  <a:gd name="T26" fmla="*/ 793 w 1584"/>
                  <a:gd name="T27" fmla="*/ 1598 h 1598"/>
                  <a:gd name="T28" fmla="*/ 791 w 1584"/>
                  <a:gd name="T29" fmla="*/ 159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4" h="1598">
                    <a:moveTo>
                      <a:pt x="791" y="1598"/>
                    </a:moveTo>
                    <a:cubicBezTo>
                      <a:pt x="622" y="1598"/>
                      <a:pt x="397" y="1498"/>
                      <a:pt x="267" y="1366"/>
                    </a:cubicBezTo>
                    <a:cubicBezTo>
                      <a:pt x="0" y="1094"/>
                      <a:pt x="32" y="629"/>
                      <a:pt x="338" y="327"/>
                    </a:cubicBezTo>
                    <a:cubicBezTo>
                      <a:pt x="645" y="25"/>
                      <a:pt x="1111" y="0"/>
                      <a:pt x="1378" y="271"/>
                    </a:cubicBezTo>
                    <a:cubicBezTo>
                      <a:pt x="1519" y="415"/>
                      <a:pt x="1584" y="620"/>
                      <a:pt x="1553" y="835"/>
                    </a:cubicBezTo>
                    <a:cubicBezTo>
                      <a:pt x="1544" y="890"/>
                      <a:pt x="1494" y="927"/>
                      <a:pt x="1439" y="920"/>
                    </a:cubicBezTo>
                    <a:cubicBezTo>
                      <a:pt x="1384" y="911"/>
                      <a:pt x="1347" y="861"/>
                      <a:pt x="1354" y="806"/>
                    </a:cubicBezTo>
                    <a:cubicBezTo>
                      <a:pt x="1376" y="654"/>
                      <a:pt x="1333" y="510"/>
                      <a:pt x="1236" y="411"/>
                    </a:cubicBezTo>
                    <a:cubicBezTo>
                      <a:pt x="1046" y="219"/>
                      <a:pt x="707" y="245"/>
                      <a:pt x="479" y="469"/>
                    </a:cubicBezTo>
                    <a:cubicBezTo>
                      <a:pt x="250" y="694"/>
                      <a:pt x="219" y="1033"/>
                      <a:pt x="409" y="1226"/>
                    </a:cubicBezTo>
                    <a:cubicBezTo>
                      <a:pt x="501" y="1319"/>
                      <a:pt x="676" y="1398"/>
                      <a:pt x="790" y="1398"/>
                    </a:cubicBezTo>
                    <a:lnTo>
                      <a:pt x="792" y="1398"/>
                    </a:lnTo>
                    <a:cubicBezTo>
                      <a:pt x="847" y="1398"/>
                      <a:pt x="892" y="1442"/>
                      <a:pt x="893" y="1497"/>
                    </a:cubicBezTo>
                    <a:cubicBezTo>
                      <a:pt x="893" y="1553"/>
                      <a:pt x="848" y="1598"/>
                      <a:pt x="793" y="1598"/>
                    </a:cubicBezTo>
                    <a:lnTo>
                      <a:pt x="791" y="159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4" name="Freeform 2876">
                <a:extLst>
                  <a:ext uri="{FF2B5EF4-FFF2-40B4-BE49-F238E27FC236}">
                    <a16:creationId xmlns:a16="http://schemas.microsoft.com/office/drawing/2014/main" id="{1C760B0A-745D-2878-118D-6DB515D05285}"/>
                  </a:ext>
                </a:extLst>
              </p:cNvPr>
              <p:cNvSpPr>
                <a:spLocks/>
              </p:cNvSpPr>
              <p:nvPr/>
            </p:nvSpPr>
            <p:spPr bwMode="auto">
              <a:xfrm>
                <a:off x="7413626" y="385763"/>
                <a:ext cx="55563" cy="53975"/>
              </a:xfrm>
              <a:custGeom>
                <a:avLst/>
                <a:gdLst>
                  <a:gd name="T0" fmla="*/ 862 w 1519"/>
                  <a:gd name="T1" fmla="*/ 1488 h 1488"/>
                  <a:gd name="T2" fmla="*/ 748 w 1519"/>
                  <a:gd name="T3" fmla="*/ 1479 h 1488"/>
                  <a:gd name="T4" fmla="*/ 665 w 1519"/>
                  <a:gd name="T5" fmla="*/ 1365 h 1488"/>
                  <a:gd name="T6" fmla="*/ 778 w 1519"/>
                  <a:gd name="T7" fmla="*/ 1282 h 1488"/>
                  <a:gd name="T8" fmla="*/ 1179 w 1519"/>
                  <a:gd name="T9" fmla="*/ 1164 h 1488"/>
                  <a:gd name="T10" fmla="*/ 1308 w 1519"/>
                  <a:gd name="T11" fmla="*/ 807 h 1488"/>
                  <a:gd name="T12" fmla="*/ 1121 w 1519"/>
                  <a:gd name="T13" fmla="*/ 407 h 1488"/>
                  <a:gd name="T14" fmla="*/ 724 w 1519"/>
                  <a:gd name="T15" fmla="*/ 215 h 1488"/>
                  <a:gd name="T16" fmla="*/ 365 w 1519"/>
                  <a:gd name="T17" fmla="*/ 337 h 1488"/>
                  <a:gd name="T18" fmla="*/ 202 w 1519"/>
                  <a:gd name="T19" fmla="*/ 696 h 1488"/>
                  <a:gd name="T20" fmla="*/ 96 w 1519"/>
                  <a:gd name="T21" fmla="*/ 789 h 1488"/>
                  <a:gd name="T22" fmla="*/ 3 w 1519"/>
                  <a:gd name="T23" fmla="*/ 682 h 1488"/>
                  <a:gd name="T24" fmla="*/ 224 w 1519"/>
                  <a:gd name="T25" fmla="*/ 195 h 1488"/>
                  <a:gd name="T26" fmla="*/ 739 w 1519"/>
                  <a:gd name="T27" fmla="*/ 15 h 1488"/>
                  <a:gd name="T28" fmla="*/ 1264 w 1519"/>
                  <a:gd name="T29" fmla="*/ 266 h 1488"/>
                  <a:gd name="T30" fmla="*/ 1506 w 1519"/>
                  <a:gd name="T31" fmla="*/ 794 h 1488"/>
                  <a:gd name="T32" fmla="*/ 1320 w 1519"/>
                  <a:gd name="T33" fmla="*/ 1307 h 1488"/>
                  <a:gd name="T34" fmla="*/ 862 w 1519"/>
                  <a:gd name="T35" fmla="*/ 14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19" h="1488">
                    <a:moveTo>
                      <a:pt x="862" y="1488"/>
                    </a:moveTo>
                    <a:cubicBezTo>
                      <a:pt x="824" y="1488"/>
                      <a:pt x="787" y="1485"/>
                      <a:pt x="748" y="1479"/>
                    </a:cubicBezTo>
                    <a:cubicBezTo>
                      <a:pt x="693" y="1471"/>
                      <a:pt x="656" y="1420"/>
                      <a:pt x="665" y="1365"/>
                    </a:cubicBezTo>
                    <a:cubicBezTo>
                      <a:pt x="673" y="1310"/>
                      <a:pt x="724" y="1273"/>
                      <a:pt x="778" y="1282"/>
                    </a:cubicBezTo>
                    <a:cubicBezTo>
                      <a:pt x="933" y="1306"/>
                      <a:pt x="1080" y="1262"/>
                      <a:pt x="1179" y="1164"/>
                    </a:cubicBezTo>
                    <a:cubicBezTo>
                      <a:pt x="1270" y="1075"/>
                      <a:pt x="1316" y="947"/>
                      <a:pt x="1308" y="807"/>
                    </a:cubicBezTo>
                    <a:cubicBezTo>
                      <a:pt x="1298" y="661"/>
                      <a:pt x="1231" y="519"/>
                      <a:pt x="1121" y="407"/>
                    </a:cubicBezTo>
                    <a:cubicBezTo>
                      <a:pt x="1011" y="295"/>
                      <a:pt x="869" y="227"/>
                      <a:pt x="724" y="215"/>
                    </a:cubicBezTo>
                    <a:cubicBezTo>
                      <a:pt x="583" y="204"/>
                      <a:pt x="457" y="248"/>
                      <a:pt x="365" y="337"/>
                    </a:cubicBezTo>
                    <a:cubicBezTo>
                      <a:pt x="272" y="429"/>
                      <a:pt x="211" y="563"/>
                      <a:pt x="202" y="696"/>
                    </a:cubicBezTo>
                    <a:cubicBezTo>
                      <a:pt x="198" y="751"/>
                      <a:pt x="151" y="792"/>
                      <a:pt x="96" y="789"/>
                    </a:cubicBezTo>
                    <a:cubicBezTo>
                      <a:pt x="41" y="786"/>
                      <a:pt x="0" y="738"/>
                      <a:pt x="3" y="682"/>
                    </a:cubicBezTo>
                    <a:cubicBezTo>
                      <a:pt x="15" y="502"/>
                      <a:pt x="98" y="320"/>
                      <a:pt x="224" y="195"/>
                    </a:cubicBezTo>
                    <a:cubicBezTo>
                      <a:pt x="357" y="63"/>
                      <a:pt x="541" y="0"/>
                      <a:pt x="739" y="15"/>
                    </a:cubicBezTo>
                    <a:cubicBezTo>
                      <a:pt x="933" y="31"/>
                      <a:pt x="1120" y="120"/>
                      <a:pt x="1264" y="266"/>
                    </a:cubicBezTo>
                    <a:cubicBezTo>
                      <a:pt x="1408" y="414"/>
                      <a:pt x="1494" y="601"/>
                      <a:pt x="1506" y="794"/>
                    </a:cubicBezTo>
                    <a:cubicBezTo>
                      <a:pt x="1519" y="994"/>
                      <a:pt x="1453" y="1175"/>
                      <a:pt x="1320" y="1307"/>
                    </a:cubicBezTo>
                    <a:cubicBezTo>
                      <a:pt x="1200" y="1425"/>
                      <a:pt x="1037" y="1488"/>
                      <a:pt x="862" y="148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5" name="Freeform 2877">
                <a:extLst>
                  <a:ext uri="{FF2B5EF4-FFF2-40B4-BE49-F238E27FC236}">
                    <a16:creationId xmlns:a16="http://schemas.microsoft.com/office/drawing/2014/main" id="{19F412A0-1F46-5617-E383-50B7CC253843}"/>
                  </a:ext>
                </a:extLst>
              </p:cNvPr>
              <p:cNvSpPr>
                <a:spLocks/>
              </p:cNvSpPr>
              <p:nvPr/>
            </p:nvSpPr>
            <p:spPr bwMode="auto">
              <a:xfrm>
                <a:off x="7291388" y="501650"/>
                <a:ext cx="57150" cy="55563"/>
              </a:xfrm>
              <a:custGeom>
                <a:avLst/>
                <a:gdLst>
                  <a:gd name="T0" fmla="*/ 852 w 1581"/>
                  <a:gd name="T1" fmla="*/ 1560 h 1560"/>
                  <a:gd name="T2" fmla="*/ 735 w 1581"/>
                  <a:gd name="T3" fmla="*/ 1550 h 1560"/>
                  <a:gd name="T4" fmla="*/ 651 w 1581"/>
                  <a:gd name="T5" fmla="*/ 1436 h 1560"/>
                  <a:gd name="T6" fmla="*/ 766 w 1581"/>
                  <a:gd name="T7" fmla="*/ 1353 h 1560"/>
                  <a:gd name="T8" fmla="*/ 1170 w 1581"/>
                  <a:gd name="T9" fmla="*/ 1236 h 1560"/>
                  <a:gd name="T10" fmla="*/ 1112 w 1581"/>
                  <a:gd name="T11" fmla="*/ 479 h 1560"/>
                  <a:gd name="T12" fmla="*/ 355 w 1581"/>
                  <a:gd name="T13" fmla="*/ 409 h 1560"/>
                  <a:gd name="T14" fmla="*/ 233 w 1581"/>
                  <a:gd name="T15" fmla="*/ 822 h 1560"/>
                  <a:gd name="T16" fmla="*/ 151 w 1581"/>
                  <a:gd name="T17" fmla="*/ 936 h 1560"/>
                  <a:gd name="T18" fmla="*/ 36 w 1581"/>
                  <a:gd name="T19" fmla="*/ 854 h 1560"/>
                  <a:gd name="T20" fmla="*/ 215 w 1581"/>
                  <a:gd name="T21" fmla="*/ 267 h 1560"/>
                  <a:gd name="T22" fmla="*/ 1254 w 1581"/>
                  <a:gd name="T23" fmla="*/ 339 h 1560"/>
                  <a:gd name="T24" fmla="*/ 1310 w 1581"/>
                  <a:gd name="T25" fmla="*/ 1379 h 1560"/>
                  <a:gd name="T26" fmla="*/ 852 w 1581"/>
                  <a:gd name="T27" fmla="*/ 1560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1" h="1560">
                    <a:moveTo>
                      <a:pt x="852" y="1560"/>
                    </a:moveTo>
                    <a:cubicBezTo>
                      <a:pt x="814" y="1560"/>
                      <a:pt x="774" y="1557"/>
                      <a:pt x="735" y="1550"/>
                    </a:cubicBezTo>
                    <a:cubicBezTo>
                      <a:pt x="680" y="1542"/>
                      <a:pt x="642" y="1490"/>
                      <a:pt x="651" y="1436"/>
                    </a:cubicBezTo>
                    <a:cubicBezTo>
                      <a:pt x="660" y="1381"/>
                      <a:pt x="712" y="1345"/>
                      <a:pt x="766" y="1353"/>
                    </a:cubicBezTo>
                    <a:cubicBezTo>
                      <a:pt x="921" y="1378"/>
                      <a:pt x="1069" y="1335"/>
                      <a:pt x="1170" y="1236"/>
                    </a:cubicBezTo>
                    <a:cubicBezTo>
                      <a:pt x="1362" y="1047"/>
                      <a:pt x="1336" y="707"/>
                      <a:pt x="1112" y="479"/>
                    </a:cubicBezTo>
                    <a:cubicBezTo>
                      <a:pt x="887" y="251"/>
                      <a:pt x="548" y="220"/>
                      <a:pt x="355" y="409"/>
                    </a:cubicBezTo>
                    <a:cubicBezTo>
                      <a:pt x="251" y="511"/>
                      <a:pt x="207" y="661"/>
                      <a:pt x="233" y="822"/>
                    </a:cubicBezTo>
                    <a:cubicBezTo>
                      <a:pt x="243" y="876"/>
                      <a:pt x="205" y="928"/>
                      <a:pt x="151" y="936"/>
                    </a:cubicBezTo>
                    <a:cubicBezTo>
                      <a:pt x="96" y="945"/>
                      <a:pt x="45" y="909"/>
                      <a:pt x="36" y="854"/>
                    </a:cubicBezTo>
                    <a:cubicBezTo>
                      <a:pt x="0" y="629"/>
                      <a:pt x="65" y="415"/>
                      <a:pt x="215" y="267"/>
                    </a:cubicBezTo>
                    <a:cubicBezTo>
                      <a:pt x="486" y="0"/>
                      <a:pt x="952" y="32"/>
                      <a:pt x="1254" y="339"/>
                    </a:cubicBezTo>
                    <a:cubicBezTo>
                      <a:pt x="1555" y="645"/>
                      <a:pt x="1581" y="1112"/>
                      <a:pt x="1310" y="1379"/>
                    </a:cubicBezTo>
                    <a:cubicBezTo>
                      <a:pt x="1190" y="1497"/>
                      <a:pt x="1027" y="1560"/>
                      <a:pt x="852" y="156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 name="Freeform 2878">
                <a:extLst>
                  <a:ext uri="{FF2B5EF4-FFF2-40B4-BE49-F238E27FC236}">
                    <a16:creationId xmlns:a16="http://schemas.microsoft.com/office/drawing/2014/main" id="{074E2B15-5711-1F1C-714C-BF946A1E68D2}"/>
                  </a:ext>
                </a:extLst>
              </p:cNvPr>
              <p:cNvSpPr>
                <a:spLocks/>
              </p:cNvSpPr>
              <p:nvPr/>
            </p:nvSpPr>
            <p:spPr bwMode="auto">
              <a:xfrm>
                <a:off x="7431088" y="458788"/>
                <a:ext cx="41275" cy="77788"/>
              </a:xfrm>
              <a:custGeom>
                <a:avLst/>
                <a:gdLst>
                  <a:gd name="T0" fmla="*/ 162 w 1140"/>
                  <a:gd name="T1" fmla="*/ 2151 h 2151"/>
                  <a:gd name="T2" fmla="*/ 91 w 1140"/>
                  <a:gd name="T3" fmla="*/ 2121 h 2151"/>
                  <a:gd name="T4" fmla="*/ 92 w 1140"/>
                  <a:gd name="T5" fmla="*/ 1979 h 2151"/>
                  <a:gd name="T6" fmla="*/ 869 w 1140"/>
                  <a:gd name="T7" fmla="*/ 1214 h 2151"/>
                  <a:gd name="T8" fmla="*/ 885 w 1140"/>
                  <a:gd name="T9" fmla="*/ 1040 h 2151"/>
                  <a:gd name="T10" fmla="*/ 39 w 1140"/>
                  <a:gd name="T11" fmla="*/ 180 h 2151"/>
                  <a:gd name="T12" fmla="*/ 40 w 1140"/>
                  <a:gd name="T13" fmla="*/ 39 h 2151"/>
                  <a:gd name="T14" fmla="*/ 181 w 1140"/>
                  <a:gd name="T15" fmla="*/ 40 h 2151"/>
                  <a:gd name="T16" fmla="*/ 1028 w 1140"/>
                  <a:gd name="T17" fmla="*/ 900 h 2151"/>
                  <a:gd name="T18" fmla="*/ 1010 w 1140"/>
                  <a:gd name="T19" fmla="*/ 1356 h 2151"/>
                  <a:gd name="T20" fmla="*/ 232 w 1140"/>
                  <a:gd name="T21" fmla="*/ 2122 h 2151"/>
                  <a:gd name="T22" fmla="*/ 162 w 1140"/>
                  <a:gd name="T23" fmla="*/ 215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0" h="2151">
                    <a:moveTo>
                      <a:pt x="162" y="2151"/>
                    </a:moveTo>
                    <a:cubicBezTo>
                      <a:pt x="136" y="2151"/>
                      <a:pt x="110" y="2140"/>
                      <a:pt x="91" y="2121"/>
                    </a:cubicBezTo>
                    <a:cubicBezTo>
                      <a:pt x="52" y="2082"/>
                      <a:pt x="53" y="2018"/>
                      <a:pt x="92" y="1979"/>
                    </a:cubicBezTo>
                    <a:lnTo>
                      <a:pt x="869" y="1214"/>
                    </a:lnTo>
                    <a:cubicBezTo>
                      <a:pt x="914" y="1169"/>
                      <a:pt x="917" y="1072"/>
                      <a:pt x="885" y="1040"/>
                    </a:cubicBezTo>
                    <a:lnTo>
                      <a:pt x="39" y="180"/>
                    </a:lnTo>
                    <a:cubicBezTo>
                      <a:pt x="0" y="141"/>
                      <a:pt x="0" y="78"/>
                      <a:pt x="40" y="39"/>
                    </a:cubicBezTo>
                    <a:cubicBezTo>
                      <a:pt x="79" y="0"/>
                      <a:pt x="142" y="0"/>
                      <a:pt x="181" y="40"/>
                    </a:cubicBezTo>
                    <a:lnTo>
                      <a:pt x="1028" y="900"/>
                    </a:lnTo>
                    <a:cubicBezTo>
                      <a:pt x="1140" y="1014"/>
                      <a:pt x="1131" y="1236"/>
                      <a:pt x="1010" y="1356"/>
                    </a:cubicBezTo>
                    <a:lnTo>
                      <a:pt x="232" y="2122"/>
                    </a:lnTo>
                    <a:cubicBezTo>
                      <a:pt x="212" y="2141"/>
                      <a:pt x="188" y="2151"/>
                      <a:pt x="162" y="215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2879">
                <a:extLst>
                  <a:ext uri="{FF2B5EF4-FFF2-40B4-BE49-F238E27FC236}">
                    <a16:creationId xmlns:a16="http://schemas.microsoft.com/office/drawing/2014/main" id="{7DE4183C-4520-F036-C484-539B5B05CF65}"/>
                  </a:ext>
                </a:extLst>
              </p:cNvPr>
              <p:cNvSpPr>
                <a:spLocks/>
              </p:cNvSpPr>
              <p:nvPr/>
            </p:nvSpPr>
            <p:spPr bwMode="auto">
              <a:xfrm>
                <a:off x="7312026" y="550863"/>
                <a:ext cx="100013" cy="53975"/>
              </a:xfrm>
              <a:custGeom>
                <a:avLst/>
                <a:gdLst>
                  <a:gd name="T0" fmla="*/ 1448 w 2744"/>
                  <a:gd name="T1" fmla="*/ 1478 h 1478"/>
                  <a:gd name="T2" fmla="*/ 1218 w 2744"/>
                  <a:gd name="T3" fmla="*/ 1377 h 1478"/>
                  <a:gd name="T4" fmla="*/ 38 w 2744"/>
                  <a:gd name="T5" fmla="*/ 181 h 1478"/>
                  <a:gd name="T6" fmla="*/ 40 w 2744"/>
                  <a:gd name="T7" fmla="*/ 38 h 1478"/>
                  <a:gd name="T8" fmla="*/ 181 w 2744"/>
                  <a:gd name="T9" fmla="*/ 39 h 1478"/>
                  <a:gd name="T10" fmla="*/ 1360 w 2744"/>
                  <a:gd name="T11" fmla="*/ 1237 h 1478"/>
                  <a:gd name="T12" fmla="*/ 1496 w 2744"/>
                  <a:gd name="T13" fmla="*/ 1259 h 1478"/>
                  <a:gd name="T14" fmla="*/ 2563 w 2744"/>
                  <a:gd name="T15" fmla="*/ 208 h 1478"/>
                  <a:gd name="T16" fmla="*/ 2705 w 2744"/>
                  <a:gd name="T17" fmla="*/ 209 h 1478"/>
                  <a:gd name="T18" fmla="*/ 2704 w 2744"/>
                  <a:gd name="T19" fmla="*/ 351 h 1478"/>
                  <a:gd name="T20" fmla="*/ 1637 w 2744"/>
                  <a:gd name="T21" fmla="*/ 1402 h 1478"/>
                  <a:gd name="T22" fmla="*/ 1448 w 2744"/>
                  <a:gd name="T23"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4" h="1478">
                    <a:moveTo>
                      <a:pt x="1448" y="1478"/>
                    </a:moveTo>
                    <a:cubicBezTo>
                      <a:pt x="1368" y="1478"/>
                      <a:pt x="1284" y="1444"/>
                      <a:pt x="1218" y="1377"/>
                    </a:cubicBezTo>
                    <a:lnTo>
                      <a:pt x="38" y="181"/>
                    </a:lnTo>
                    <a:cubicBezTo>
                      <a:pt x="0" y="140"/>
                      <a:pt x="1" y="77"/>
                      <a:pt x="40" y="38"/>
                    </a:cubicBezTo>
                    <a:cubicBezTo>
                      <a:pt x="79" y="0"/>
                      <a:pt x="142" y="0"/>
                      <a:pt x="181" y="39"/>
                    </a:cubicBezTo>
                    <a:lnTo>
                      <a:pt x="1360" y="1237"/>
                    </a:lnTo>
                    <a:cubicBezTo>
                      <a:pt x="1392" y="1270"/>
                      <a:pt x="1457" y="1299"/>
                      <a:pt x="1496" y="1259"/>
                    </a:cubicBezTo>
                    <a:lnTo>
                      <a:pt x="2563" y="208"/>
                    </a:lnTo>
                    <a:cubicBezTo>
                      <a:pt x="2603" y="170"/>
                      <a:pt x="2667" y="170"/>
                      <a:pt x="2705" y="209"/>
                    </a:cubicBezTo>
                    <a:cubicBezTo>
                      <a:pt x="2744" y="249"/>
                      <a:pt x="2743" y="312"/>
                      <a:pt x="2704" y="351"/>
                    </a:cubicBezTo>
                    <a:lnTo>
                      <a:pt x="1637" y="1402"/>
                    </a:lnTo>
                    <a:cubicBezTo>
                      <a:pt x="1585" y="1453"/>
                      <a:pt x="1518" y="1478"/>
                      <a:pt x="1448" y="147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8" name="Freeform 2880">
                <a:extLst>
                  <a:ext uri="{FF2B5EF4-FFF2-40B4-BE49-F238E27FC236}">
                    <a16:creationId xmlns:a16="http://schemas.microsoft.com/office/drawing/2014/main" id="{A842484F-C6F2-C612-2296-76CE85215049}"/>
                  </a:ext>
                </a:extLst>
              </p:cNvPr>
              <p:cNvSpPr>
                <a:spLocks/>
              </p:cNvSpPr>
              <p:nvPr/>
            </p:nvSpPr>
            <p:spPr bwMode="auto">
              <a:xfrm>
                <a:off x="7259638" y="458788"/>
                <a:ext cx="42863" cy="79375"/>
              </a:xfrm>
              <a:custGeom>
                <a:avLst/>
                <a:gdLst>
                  <a:gd name="T0" fmla="*/ 1028 w 1186"/>
                  <a:gd name="T1" fmla="*/ 2182 h 2182"/>
                  <a:gd name="T2" fmla="*/ 957 w 1186"/>
                  <a:gd name="T3" fmla="*/ 2153 h 2182"/>
                  <a:gd name="T4" fmla="*/ 112 w 1186"/>
                  <a:gd name="T5" fmla="*/ 1295 h 2182"/>
                  <a:gd name="T6" fmla="*/ 125 w 1186"/>
                  <a:gd name="T7" fmla="*/ 907 h 2182"/>
                  <a:gd name="T8" fmla="*/ 1006 w 1186"/>
                  <a:gd name="T9" fmla="*/ 38 h 2182"/>
                  <a:gd name="T10" fmla="*/ 1147 w 1186"/>
                  <a:gd name="T11" fmla="*/ 40 h 2182"/>
                  <a:gd name="T12" fmla="*/ 1146 w 1186"/>
                  <a:gd name="T13" fmla="*/ 181 h 2182"/>
                  <a:gd name="T14" fmla="*/ 265 w 1186"/>
                  <a:gd name="T15" fmla="*/ 1049 h 2182"/>
                  <a:gd name="T16" fmla="*/ 255 w 1186"/>
                  <a:gd name="T17" fmla="*/ 1155 h 2182"/>
                  <a:gd name="T18" fmla="*/ 1099 w 1186"/>
                  <a:gd name="T19" fmla="*/ 2012 h 2182"/>
                  <a:gd name="T20" fmla="*/ 1098 w 1186"/>
                  <a:gd name="T21" fmla="*/ 2154 h 2182"/>
                  <a:gd name="T22" fmla="*/ 1028 w 1186"/>
                  <a:gd name="T23" fmla="*/ 2182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6" h="2182">
                    <a:moveTo>
                      <a:pt x="1028" y="2182"/>
                    </a:moveTo>
                    <a:cubicBezTo>
                      <a:pt x="1002" y="2182"/>
                      <a:pt x="977" y="2173"/>
                      <a:pt x="957" y="2153"/>
                    </a:cubicBezTo>
                    <a:lnTo>
                      <a:pt x="112" y="1295"/>
                    </a:lnTo>
                    <a:cubicBezTo>
                      <a:pt x="0" y="1181"/>
                      <a:pt x="5" y="1025"/>
                      <a:pt x="125" y="907"/>
                    </a:cubicBezTo>
                    <a:lnTo>
                      <a:pt x="1006" y="38"/>
                    </a:lnTo>
                    <a:cubicBezTo>
                      <a:pt x="1046" y="0"/>
                      <a:pt x="1110" y="0"/>
                      <a:pt x="1147" y="40"/>
                    </a:cubicBezTo>
                    <a:cubicBezTo>
                      <a:pt x="1186" y="78"/>
                      <a:pt x="1186" y="142"/>
                      <a:pt x="1146" y="181"/>
                    </a:cubicBezTo>
                    <a:lnTo>
                      <a:pt x="265" y="1049"/>
                    </a:lnTo>
                    <a:cubicBezTo>
                      <a:pt x="211" y="1102"/>
                      <a:pt x="231" y="1130"/>
                      <a:pt x="255" y="1155"/>
                    </a:cubicBezTo>
                    <a:lnTo>
                      <a:pt x="1099" y="2012"/>
                    </a:lnTo>
                    <a:cubicBezTo>
                      <a:pt x="1138" y="2052"/>
                      <a:pt x="1138" y="2116"/>
                      <a:pt x="1098" y="2154"/>
                    </a:cubicBezTo>
                    <a:cubicBezTo>
                      <a:pt x="1078" y="2173"/>
                      <a:pt x="1054" y="2182"/>
                      <a:pt x="1028" y="21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2881">
                <a:extLst>
                  <a:ext uri="{FF2B5EF4-FFF2-40B4-BE49-F238E27FC236}">
                    <a16:creationId xmlns:a16="http://schemas.microsoft.com/office/drawing/2014/main" id="{601A63A7-F44D-570E-B33A-EE9BC3D027E7}"/>
                  </a:ext>
                </a:extLst>
              </p:cNvPr>
              <p:cNvSpPr>
                <a:spLocks/>
              </p:cNvSpPr>
              <p:nvPr/>
            </p:nvSpPr>
            <p:spPr bwMode="auto">
              <a:xfrm>
                <a:off x="7351713" y="393700"/>
                <a:ext cx="42863" cy="26988"/>
              </a:xfrm>
              <a:custGeom>
                <a:avLst/>
                <a:gdLst>
                  <a:gd name="T0" fmla="*/ 1078 w 1188"/>
                  <a:gd name="T1" fmla="*/ 773 h 773"/>
                  <a:gd name="T2" fmla="*/ 1007 w 1188"/>
                  <a:gd name="T3" fmla="*/ 744 h 773"/>
                  <a:gd name="T4" fmla="*/ 494 w 1188"/>
                  <a:gd name="T5" fmla="*/ 223 h 773"/>
                  <a:gd name="T6" fmla="*/ 445 w 1188"/>
                  <a:gd name="T7" fmla="*/ 214 h 773"/>
                  <a:gd name="T8" fmla="*/ 351 w 1188"/>
                  <a:gd name="T9" fmla="*/ 268 h 773"/>
                  <a:gd name="T10" fmla="*/ 181 w 1188"/>
                  <a:gd name="T11" fmla="*/ 437 h 773"/>
                  <a:gd name="T12" fmla="*/ 40 w 1188"/>
                  <a:gd name="T13" fmla="*/ 435 h 773"/>
                  <a:gd name="T14" fmla="*/ 41 w 1188"/>
                  <a:gd name="T15" fmla="*/ 294 h 773"/>
                  <a:gd name="T16" fmla="*/ 211 w 1188"/>
                  <a:gd name="T17" fmla="*/ 125 h 773"/>
                  <a:gd name="T18" fmla="*/ 405 w 1188"/>
                  <a:gd name="T19" fmla="*/ 18 h 773"/>
                  <a:gd name="T20" fmla="*/ 637 w 1188"/>
                  <a:gd name="T21" fmla="*/ 82 h 773"/>
                  <a:gd name="T22" fmla="*/ 1149 w 1188"/>
                  <a:gd name="T23" fmla="*/ 603 h 773"/>
                  <a:gd name="T24" fmla="*/ 1149 w 1188"/>
                  <a:gd name="T25" fmla="*/ 745 h 773"/>
                  <a:gd name="T26" fmla="*/ 1078 w 1188"/>
                  <a:gd name="T27" fmla="*/ 773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8" h="773">
                    <a:moveTo>
                      <a:pt x="1078" y="773"/>
                    </a:moveTo>
                    <a:cubicBezTo>
                      <a:pt x="1052" y="773"/>
                      <a:pt x="1027" y="763"/>
                      <a:pt x="1007" y="744"/>
                    </a:cubicBezTo>
                    <a:lnTo>
                      <a:pt x="494" y="223"/>
                    </a:lnTo>
                    <a:cubicBezTo>
                      <a:pt x="491" y="219"/>
                      <a:pt x="479" y="208"/>
                      <a:pt x="445" y="214"/>
                    </a:cubicBezTo>
                    <a:cubicBezTo>
                      <a:pt x="414" y="221"/>
                      <a:pt x="378" y="240"/>
                      <a:pt x="351" y="268"/>
                    </a:cubicBezTo>
                    <a:lnTo>
                      <a:pt x="181" y="437"/>
                    </a:lnTo>
                    <a:cubicBezTo>
                      <a:pt x="141" y="475"/>
                      <a:pt x="78" y="475"/>
                      <a:pt x="40" y="435"/>
                    </a:cubicBezTo>
                    <a:cubicBezTo>
                      <a:pt x="0" y="395"/>
                      <a:pt x="1" y="332"/>
                      <a:pt x="41" y="294"/>
                    </a:cubicBezTo>
                    <a:lnTo>
                      <a:pt x="211" y="125"/>
                    </a:lnTo>
                    <a:cubicBezTo>
                      <a:pt x="265" y="72"/>
                      <a:pt x="336" y="32"/>
                      <a:pt x="405" y="18"/>
                    </a:cubicBezTo>
                    <a:cubicBezTo>
                      <a:pt x="495" y="0"/>
                      <a:pt x="578" y="23"/>
                      <a:pt x="637" y="82"/>
                    </a:cubicBezTo>
                    <a:lnTo>
                      <a:pt x="1149" y="603"/>
                    </a:lnTo>
                    <a:cubicBezTo>
                      <a:pt x="1188" y="643"/>
                      <a:pt x="1188" y="706"/>
                      <a:pt x="1149" y="745"/>
                    </a:cubicBezTo>
                    <a:cubicBezTo>
                      <a:pt x="1129" y="763"/>
                      <a:pt x="1103" y="773"/>
                      <a:pt x="1078" y="77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2882">
                <a:extLst>
                  <a:ext uri="{FF2B5EF4-FFF2-40B4-BE49-F238E27FC236}">
                    <a16:creationId xmlns:a16="http://schemas.microsoft.com/office/drawing/2014/main" id="{CE63912C-2445-0DA2-760E-701DCFCA87FB}"/>
                  </a:ext>
                </a:extLst>
              </p:cNvPr>
              <p:cNvSpPr>
                <a:spLocks/>
              </p:cNvSpPr>
              <p:nvPr/>
            </p:nvSpPr>
            <p:spPr bwMode="auto">
              <a:xfrm>
                <a:off x="7380288" y="407988"/>
                <a:ext cx="41275" cy="17463"/>
              </a:xfrm>
              <a:custGeom>
                <a:avLst/>
                <a:gdLst>
                  <a:gd name="T0" fmla="*/ 591 w 1134"/>
                  <a:gd name="T1" fmla="*/ 491 h 491"/>
                  <a:gd name="T2" fmla="*/ 369 w 1134"/>
                  <a:gd name="T3" fmla="*/ 452 h 491"/>
                  <a:gd name="T4" fmla="*/ 63 w 1134"/>
                  <a:gd name="T5" fmla="*/ 208 h 491"/>
                  <a:gd name="T6" fmla="*/ 38 w 1134"/>
                  <a:gd name="T7" fmla="*/ 183 h 491"/>
                  <a:gd name="T8" fmla="*/ 39 w 1134"/>
                  <a:gd name="T9" fmla="*/ 42 h 491"/>
                  <a:gd name="T10" fmla="*/ 181 w 1134"/>
                  <a:gd name="T11" fmla="*/ 43 h 491"/>
                  <a:gd name="T12" fmla="*/ 207 w 1134"/>
                  <a:gd name="T13" fmla="*/ 69 h 491"/>
                  <a:gd name="T14" fmla="*/ 444 w 1134"/>
                  <a:gd name="T15" fmla="*/ 267 h 491"/>
                  <a:gd name="T16" fmla="*/ 737 w 1134"/>
                  <a:gd name="T17" fmla="*/ 265 h 491"/>
                  <a:gd name="T18" fmla="*/ 901 w 1134"/>
                  <a:gd name="T19" fmla="*/ 106 h 491"/>
                  <a:gd name="T20" fmla="*/ 944 w 1134"/>
                  <a:gd name="T21" fmla="*/ 50 h 491"/>
                  <a:gd name="T22" fmla="*/ 1085 w 1134"/>
                  <a:gd name="T23" fmla="*/ 35 h 491"/>
                  <a:gd name="T24" fmla="*/ 1100 w 1134"/>
                  <a:gd name="T25" fmla="*/ 175 h 491"/>
                  <a:gd name="T26" fmla="*/ 1060 w 1134"/>
                  <a:gd name="T27" fmla="*/ 226 h 491"/>
                  <a:gd name="T28" fmla="*/ 819 w 1134"/>
                  <a:gd name="T29" fmla="*/ 448 h 491"/>
                  <a:gd name="T30" fmla="*/ 591 w 1134"/>
                  <a:gd name="T31"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4" h="491">
                    <a:moveTo>
                      <a:pt x="591" y="491"/>
                    </a:moveTo>
                    <a:cubicBezTo>
                      <a:pt x="511" y="491"/>
                      <a:pt x="431" y="477"/>
                      <a:pt x="369" y="452"/>
                    </a:cubicBezTo>
                    <a:cubicBezTo>
                      <a:pt x="258" y="408"/>
                      <a:pt x="150" y="297"/>
                      <a:pt x="63" y="208"/>
                    </a:cubicBezTo>
                    <a:lnTo>
                      <a:pt x="38" y="183"/>
                    </a:lnTo>
                    <a:cubicBezTo>
                      <a:pt x="0" y="144"/>
                      <a:pt x="0" y="80"/>
                      <a:pt x="39" y="42"/>
                    </a:cubicBezTo>
                    <a:cubicBezTo>
                      <a:pt x="79" y="2"/>
                      <a:pt x="143" y="3"/>
                      <a:pt x="181" y="43"/>
                    </a:cubicBezTo>
                    <a:cubicBezTo>
                      <a:pt x="189" y="50"/>
                      <a:pt x="198" y="59"/>
                      <a:pt x="207" y="69"/>
                    </a:cubicBezTo>
                    <a:cubicBezTo>
                      <a:pt x="272" y="136"/>
                      <a:pt x="372" y="238"/>
                      <a:pt x="444" y="267"/>
                    </a:cubicBezTo>
                    <a:cubicBezTo>
                      <a:pt x="521" y="298"/>
                      <a:pt x="667" y="298"/>
                      <a:pt x="737" y="265"/>
                    </a:cubicBezTo>
                    <a:cubicBezTo>
                      <a:pt x="801" y="237"/>
                      <a:pt x="850" y="173"/>
                      <a:pt x="901" y="106"/>
                    </a:cubicBezTo>
                    <a:lnTo>
                      <a:pt x="944" y="50"/>
                    </a:lnTo>
                    <a:cubicBezTo>
                      <a:pt x="979" y="7"/>
                      <a:pt x="1042" y="0"/>
                      <a:pt x="1085" y="35"/>
                    </a:cubicBezTo>
                    <a:cubicBezTo>
                      <a:pt x="1128" y="70"/>
                      <a:pt x="1134" y="133"/>
                      <a:pt x="1100" y="175"/>
                    </a:cubicBezTo>
                    <a:cubicBezTo>
                      <a:pt x="1086" y="192"/>
                      <a:pt x="1073" y="209"/>
                      <a:pt x="1060" y="226"/>
                    </a:cubicBezTo>
                    <a:cubicBezTo>
                      <a:pt x="999" y="308"/>
                      <a:pt x="930" y="399"/>
                      <a:pt x="819" y="448"/>
                    </a:cubicBezTo>
                    <a:cubicBezTo>
                      <a:pt x="758" y="476"/>
                      <a:pt x="674" y="491"/>
                      <a:pt x="591" y="4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2883">
                <a:extLst>
                  <a:ext uri="{FF2B5EF4-FFF2-40B4-BE49-F238E27FC236}">
                    <a16:creationId xmlns:a16="http://schemas.microsoft.com/office/drawing/2014/main" id="{03CE8971-DFC1-A21C-8913-FDEE2C95611F}"/>
                  </a:ext>
                </a:extLst>
              </p:cNvPr>
              <p:cNvSpPr>
                <a:spLocks/>
              </p:cNvSpPr>
              <p:nvPr/>
            </p:nvSpPr>
            <p:spPr bwMode="auto">
              <a:xfrm>
                <a:off x="7423151" y="431800"/>
                <a:ext cx="22225" cy="39688"/>
              </a:xfrm>
              <a:custGeom>
                <a:avLst/>
                <a:gdLst>
                  <a:gd name="T0" fmla="*/ 441 w 614"/>
                  <a:gd name="T1" fmla="*/ 1061 h 1061"/>
                  <a:gd name="T2" fmla="*/ 377 w 614"/>
                  <a:gd name="T3" fmla="*/ 1039 h 1061"/>
                  <a:gd name="T4" fmla="*/ 137 w 614"/>
                  <a:gd name="T5" fmla="*/ 298 h 1061"/>
                  <a:gd name="T6" fmla="*/ 501 w 614"/>
                  <a:gd name="T7" fmla="*/ 4 h 1061"/>
                  <a:gd name="T8" fmla="*/ 610 w 614"/>
                  <a:gd name="T9" fmla="*/ 95 h 1061"/>
                  <a:gd name="T10" fmla="*/ 519 w 614"/>
                  <a:gd name="T11" fmla="*/ 204 h 1061"/>
                  <a:gd name="T12" fmla="*/ 316 w 614"/>
                  <a:gd name="T13" fmla="*/ 389 h 1061"/>
                  <a:gd name="T14" fmla="*/ 504 w 614"/>
                  <a:gd name="T15" fmla="*/ 885 h 1061"/>
                  <a:gd name="T16" fmla="*/ 519 w 614"/>
                  <a:gd name="T17" fmla="*/ 1026 h 1061"/>
                  <a:gd name="T18" fmla="*/ 441 w 614"/>
                  <a:gd name="T19" fmla="*/ 1061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1061">
                    <a:moveTo>
                      <a:pt x="441" y="1061"/>
                    </a:moveTo>
                    <a:cubicBezTo>
                      <a:pt x="418" y="1061"/>
                      <a:pt x="396" y="1054"/>
                      <a:pt x="377" y="1039"/>
                    </a:cubicBezTo>
                    <a:cubicBezTo>
                      <a:pt x="0" y="726"/>
                      <a:pt x="65" y="441"/>
                      <a:pt x="137" y="298"/>
                    </a:cubicBezTo>
                    <a:cubicBezTo>
                      <a:pt x="227" y="121"/>
                      <a:pt x="356" y="17"/>
                      <a:pt x="501" y="4"/>
                    </a:cubicBezTo>
                    <a:cubicBezTo>
                      <a:pt x="555" y="0"/>
                      <a:pt x="604" y="41"/>
                      <a:pt x="610" y="95"/>
                    </a:cubicBezTo>
                    <a:cubicBezTo>
                      <a:pt x="614" y="151"/>
                      <a:pt x="574" y="199"/>
                      <a:pt x="519" y="204"/>
                    </a:cubicBezTo>
                    <a:cubicBezTo>
                      <a:pt x="416" y="213"/>
                      <a:pt x="342" y="336"/>
                      <a:pt x="316" y="389"/>
                    </a:cubicBezTo>
                    <a:cubicBezTo>
                      <a:pt x="235" y="547"/>
                      <a:pt x="299" y="714"/>
                      <a:pt x="504" y="885"/>
                    </a:cubicBezTo>
                    <a:cubicBezTo>
                      <a:pt x="547" y="920"/>
                      <a:pt x="553" y="982"/>
                      <a:pt x="519" y="1026"/>
                    </a:cubicBezTo>
                    <a:cubicBezTo>
                      <a:pt x="498" y="1050"/>
                      <a:pt x="470" y="1061"/>
                      <a:pt x="441" y="10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2884">
                <a:extLst>
                  <a:ext uri="{FF2B5EF4-FFF2-40B4-BE49-F238E27FC236}">
                    <a16:creationId xmlns:a16="http://schemas.microsoft.com/office/drawing/2014/main" id="{A897227C-E949-F52A-0A8E-28F9D785CE25}"/>
                  </a:ext>
                </a:extLst>
              </p:cNvPr>
              <p:cNvSpPr>
                <a:spLocks/>
              </p:cNvSpPr>
              <p:nvPr/>
            </p:nvSpPr>
            <p:spPr bwMode="auto">
              <a:xfrm>
                <a:off x="7305676" y="409575"/>
                <a:ext cx="34925" cy="22225"/>
              </a:xfrm>
              <a:custGeom>
                <a:avLst/>
                <a:gdLst>
                  <a:gd name="T0" fmla="*/ 601 w 956"/>
                  <a:gd name="T1" fmla="*/ 607 h 607"/>
                  <a:gd name="T2" fmla="*/ 507 w 956"/>
                  <a:gd name="T3" fmla="*/ 599 h 607"/>
                  <a:gd name="T4" fmla="*/ 493 w 956"/>
                  <a:gd name="T5" fmla="*/ 597 h 607"/>
                  <a:gd name="T6" fmla="*/ 13 w 956"/>
                  <a:gd name="T7" fmla="*/ 133 h 607"/>
                  <a:gd name="T8" fmla="*/ 87 w 956"/>
                  <a:gd name="T9" fmla="*/ 13 h 607"/>
                  <a:gd name="T10" fmla="*/ 208 w 956"/>
                  <a:gd name="T11" fmla="*/ 87 h 607"/>
                  <a:gd name="T12" fmla="*/ 519 w 956"/>
                  <a:gd name="T13" fmla="*/ 399 h 607"/>
                  <a:gd name="T14" fmla="*/ 534 w 956"/>
                  <a:gd name="T15" fmla="*/ 401 h 607"/>
                  <a:gd name="T16" fmla="*/ 793 w 956"/>
                  <a:gd name="T17" fmla="*/ 351 h 607"/>
                  <a:gd name="T18" fmla="*/ 929 w 956"/>
                  <a:gd name="T19" fmla="*/ 390 h 607"/>
                  <a:gd name="T20" fmla="*/ 888 w 956"/>
                  <a:gd name="T21" fmla="*/ 526 h 607"/>
                  <a:gd name="T22" fmla="*/ 601 w 956"/>
                  <a:gd name="T23" fmla="*/ 607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6" h="607">
                    <a:moveTo>
                      <a:pt x="601" y="607"/>
                    </a:moveTo>
                    <a:cubicBezTo>
                      <a:pt x="562" y="607"/>
                      <a:pt x="531" y="602"/>
                      <a:pt x="507" y="599"/>
                    </a:cubicBezTo>
                    <a:lnTo>
                      <a:pt x="493" y="597"/>
                    </a:lnTo>
                    <a:cubicBezTo>
                      <a:pt x="231" y="563"/>
                      <a:pt x="61" y="333"/>
                      <a:pt x="13" y="133"/>
                    </a:cubicBezTo>
                    <a:cubicBezTo>
                      <a:pt x="0" y="79"/>
                      <a:pt x="34" y="25"/>
                      <a:pt x="87" y="13"/>
                    </a:cubicBezTo>
                    <a:cubicBezTo>
                      <a:pt x="142" y="0"/>
                      <a:pt x="195" y="34"/>
                      <a:pt x="208" y="87"/>
                    </a:cubicBezTo>
                    <a:cubicBezTo>
                      <a:pt x="234" y="196"/>
                      <a:pt x="341" y="375"/>
                      <a:pt x="519" y="399"/>
                    </a:cubicBezTo>
                    <a:cubicBezTo>
                      <a:pt x="523" y="399"/>
                      <a:pt x="529" y="400"/>
                      <a:pt x="534" y="401"/>
                    </a:cubicBezTo>
                    <a:cubicBezTo>
                      <a:pt x="593" y="409"/>
                      <a:pt x="667" y="420"/>
                      <a:pt x="793" y="351"/>
                    </a:cubicBezTo>
                    <a:cubicBezTo>
                      <a:pt x="842" y="324"/>
                      <a:pt x="902" y="342"/>
                      <a:pt x="929" y="390"/>
                    </a:cubicBezTo>
                    <a:cubicBezTo>
                      <a:pt x="956" y="439"/>
                      <a:pt x="937" y="500"/>
                      <a:pt x="888" y="526"/>
                    </a:cubicBezTo>
                    <a:cubicBezTo>
                      <a:pt x="769" y="591"/>
                      <a:pt x="672" y="607"/>
                      <a:pt x="601" y="60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2885">
                <a:extLst>
                  <a:ext uri="{FF2B5EF4-FFF2-40B4-BE49-F238E27FC236}">
                    <a16:creationId xmlns:a16="http://schemas.microsoft.com/office/drawing/2014/main" id="{7F7AD926-EDE0-4A1A-63A5-B17CA65B7640}"/>
                  </a:ext>
                </a:extLst>
              </p:cNvPr>
              <p:cNvSpPr>
                <a:spLocks/>
              </p:cNvSpPr>
              <p:nvPr/>
            </p:nvSpPr>
            <p:spPr bwMode="auto">
              <a:xfrm>
                <a:off x="7280276" y="434975"/>
                <a:ext cx="25400" cy="31750"/>
              </a:xfrm>
              <a:custGeom>
                <a:avLst/>
                <a:gdLst>
                  <a:gd name="T0" fmla="*/ 477 w 689"/>
                  <a:gd name="T1" fmla="*/ 881 h 881"/>
                  <a:gd name="T2" fmla="*/ 405 w 689"/>
                  <a:gd name="T3" fmla="*/ 851 h 881"/>
                  <a:gd name="T4" fmla="*/ 406 w 689"/>
                  <a:gd name="T5" fmla="*/ 710 h 881"/>
                  <a:gd name="T6" fmla="*/ 479 w 689"/>
                  <a:gd name="T7" fmla="*/ 520 h 881"/>
                  <a:gd name="T8" fmla="*/ 112 w 689"/>
                  <a:gd name="T9" fmla="*/ 217 h 881"/>
                  <a:gd name="T10" fmla="*/ 5 w 689"/>
                  <a:gd name="T11" fmla="*/ 125 h 881"/>
                  <a:gd name="T12" fmla="*/ 97 w 689"/>
                  <a:gd name="T13" fmla="*/ 18 h 881"/>
                  <a:gd name="T14" fmla="*/ 677 w 689"/>
                  <a:gd name="T15" fmla="*/ 497 h 881"/>
                  <a:gd name="T16" fmla="*/ 547 w 689"/>
                  <a:gd name="T17" fmla="*/ 852 h 881"/>
                  <a:gd name="T18" fmla="*/ 477 w 689"/>
                  <a:gd name="T19"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 h="881">
                    <a:moveTo>
                      <a:pt x="477" y="881"/>
                    </a:moveTo>
                    <a:cubicBezTo>
                      <a:pt x="451" y="881"/>
                      <a:pt x="425" y="871"/>
                      <a:pt x="405" y="851"/>
                    </a:cubicBezTo>
                    <a:cubicBezTo>
                      <a:pt x="366" y="812"/>
                      <a:pt x="367" y="748"/>
                      <a:pt x="406" y="710"/>
                    </a:cubicBezTo>
                    <a:cubicBezTo>
                      <a:pt x="451" y="666"/>
                      <a:pt x="483" y="554"/>
                      <a:pt x="479" y="520"/>
                    </a:cubicBezTo>
                    <a:cubicBezTo>
                      <a:pt x="459" y="351"/>
                      <a:pt x="256" y="207"/>
                      <a:pt x="112" y="217"/>
                    </a:cubicBezTo>
                    <a:cubicBezTo>
                      <a:pt x="58" y="222"/>
                      <a:pt x="9" y="181"/>
                      <a:pt x="5" y="125"/>
                    </a:cubicBezTo>
                    <a:cubicBezTo>
                      <a:pt x="0" y="70"/>
                      <a:pt x="42" y="22"/>
                      <a:pt x="97" y="18"/>
                    </a:cubicBezTo>
                    <a:cubicBezTo>
                      <a:pt x="333" y="0"/>
                      <a:pt x="645" y="209"/>
                      <a:pt x="677" y="497"/>
                    </a:cubicBezTo>
                    <a:cubicBezTo>
                      <a:pt x="689" y="593"/>
                      <a:pt x="635" y="765"/>
                      <a:pt x="547" y="852"/>
                    </a:cubicBezTo>
                    <a:cubicBezTo>
                      <a:pt x="528" y="871"/>
                      <a:pt x="502" y="881"/>
                      <a:pt x="477" y="88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5" name="TextBox 54">
              <a:extLst>
                <a:ext uri="{FF2B5EF4-FFF2-40B4-BE49-F238E27FC236}">
                  <a16:creationId xmlns:a16="http://schemas.microsoft.com/office/drawing/2014/main" id="{1044F102-A1BA-8955-5DC3-D4EDD9AA93A4}"/>
                </a:ext>
              </a:extLst>
            </p:cNvPr>
            <p:cNvSpPr txBox="1"/>
            <p:nvPr/>
          </p:nvSpPr>
          <p:spPr>
            <a:xfrm>
              <a:off x="1884220" y="1403948"/>
              <a:ext cx="3941408" cy="1384995"/>
            </a:xfrm>
            <a:prstGeom prst="rect">
              <a:avLst/>
            </a:prstGeom>
            <a:noFill/>
          </p:spPr>
          <p:txBody>
            <a:bodyPr wrap="square" rtlCol="0">
              <a:spAutoFit/>
            </a:bodyPr>
            <a:lstStyle/>
            <a:p>
              <a:pPr algn="ctr"/>
              <a:r>
                <a:rPr lang="en-US" sz="2000" b="1" dirty="0"/>
                <a:t>Puzzle Framework</a:t>
              </a:r>
            </a:p>
            <a:p>
              <a:pPr algn="ctr"/>
              <a:endParaRPr lang="en-US" sz="800" i="1" dirty="0"/>
            </a:p>
            <a:p>
              <a:pPr algn="ctr"/>
              <a:r>
                <a:rPr lang="en-US" sz="1400" i="1" dirty="0"/>
                <a:t>"</a:t>
              </a:r>
              <a:r>
                <a:rPr lang="en-US" sz="1400" dirty="0"/>
                <a:t>Finding reliable health information online is like working a jigsaw puzzle. PubMed gives you the corner pieces, but you need other databases to complete the picture”</a:t>
              </a:r>
            </a:p>
          </p:txBody>
        </p:sp>
      </p:grpSp>
      <p:grpSp>
        <p:nvGrpSpPr>
          <p:cNvPr id="58" name="Group 57">
            <a:extLst>
              <a:ext uri="{FF2B5EF4-FFF2-40B4-BE49-F238E27FC236}">
                <a16:creationId xmlns:a16="http://schemas.microsoft.com/office/drawing/2014/main" id="{4412AC23-93C7-97B0-3E3D-01AA64226D83}"/>
              </a:ext>
            </a:extLst>
          </p:cNvPr>
          <p:cNvGrpSpPr/>
          <p:nvPr/>
        </p:nvGrpSpPr>
        <p:grpSpPr>
          <a:xfrm>
            <a:off x="469072" y="2972543"/>
            <a:ext cx="5570220" cy="1459288"/>
            <a:chOff x="469072" y="2972543"/>
            <a:chExt cx="5570220" cy="1459288"/>
          </a:xfrm>
        </p:grpSpPr>
        <p:sp>
          <p:nvSpPr>
            <p:cNvPr id="27" name="Rectangle 26">
              <a:extLst>
                <a:ext uri="{FF2B5EF4-FFF2-40B4-BE49-F238E27FC236}">
                  <a16:creationId xmlns:a16="http://schemas.microsoft.com/office/drawing/2014/main" id="{0E438F3A-7D39-3DBE-01B0-F57FB43317B4}"/>
                </a:ext>
              </a:extLst>
            </p:cNvPr>
            <p:cNvSpPr/>
            <p:nvPr/>
          </p:nvSpPr>
          <p:spPr>
            <a:xfrm>
              <a:off x="1798733" y="2972543"/>
              <a:ext cx="4240559" cy="1459288"/>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28" name="Rectangle 27">
              <a:extLst>
                <a:ext uri="{FF2B5EF4-FFF2-40B4-BE49-F238E27FC236}">
                  <a16:creationId xmlns:a16="http://schemas.microsoft.com/office/drawing/2014/main" id="{591CEDD8-A13A-5C7B-E535-B157CDEDA9C3}"/>
                </a:ext>
              </a:extLst>
            </p:cNvPr>
            <p:cNvSpPr/>
            <p:nvPr/>
          </p:nvSpPr>
          <p:spPr>
            <a:xfrm>
              <a:off x="1514953" y="2972543"/>
              <a:ext cx="283779" cy="145928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a:extLst>
                <a:ext uri="{FF2B5EF4-FFF2-40B4-BE49-F238E27FC236}">
                  <a16:creationId xmlns:a16="http://schemas.microsoft.com/office/drawing/2014/main" id="{FFE68217-7E56-6B7D-7951-47FB40C2F758}"/>
                </a:ext>
              </a:extLst>
            </p:cNvPr>
            <p:cNvSpPr>
              <a:spLocks noChangeAspect="1"/>
            </p:cNvSpPr>
            <p:nvPr/>
          </p:nvSpPr>
          <p:spPr>
            <a:xfrm>
              <a:off x="469072" y="3286551"/>
              <a:ext cx="831273" cy="8312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0" name="Straight Connector 29">
              <a:extLst>
                <a:ext uri="{FF2B5EF4-FFF2-40B4-BE49-F238E27FC236}">
                  <a16:creationId xmlns:a16="http://schemas.microsoft.com/office/drawing/2014/main" id="{BA447C16-53F0-5F5E-0FA9-EAE11232B2B4}"/>
                </a:ext>
              </a:extLst>
            </p:cNvPr>
            <p:cNvCxnSpPr>
              <a:cxnSpLocks/>
              <a:stCxn id="29" idx="6"/>
              <a:endCxn id="28" idx="1"/>
            </p:cNvCxnSpPr>
            <p:nvPr/>
          </p:nvCxnSpPr>
          <p:spPr>
            <a:xfrm flipV="1">
              <a:off x="1300345" y="3702187"/>
              <a:ext cx="214608" cy="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4" name="Mountain" descr="{&quot;Key&quot;:&quot;POWER_USER_SHAPE_ICON&quot;,&quot;Value&quot;:&quot;POWER_USER_SHAPE_ICON_STYLE_1&quot;}">
              <a:extLst>
                <a:ext uri="{FF2B5EF4-FFF2-40B4-BE49-F238E27FC236}">
                  <a16:creationId xmlns:a16="http://schemas.microsoft.com/office/drawing/2014/main" id="{5E35CA84-623D-2D55-F3ED-F73F1F9A58F1}"/>
                </a:ext>
              </a:extLst>
            </p:cNvPr>
            <p:cNvGrpSpPr>
              <a:grpSpLocks noChangeAspect="1"/>
            </p:cNvGrpSpPr>
            <p:nvPr>
              <p:custDataLst>
                <p:tags r:id="rId1"/>
              </p:custDataLst>
            </p:nvPr>
          </p:nvGrpSpPr>
          <p:grpSpPr>
            <a:xfrm>
              <a:off x="578140" y="3370621"/>
              <a:ext cx="638501" cy="565875"/>
              <a:chOff x="238125" y="3160713"/>
              <a:chExt cx="334963" cy="296863"/>
            </a:xfrm>
            <a:solidFill>
              <a:schemeClr val="bg1"/>
            </a:solidFill>
          </p:grpSpPr>
          <p:sp>
            <p:nvSpPr>
              <p:cNvPr id="45" name="Freeform 843">
                <a:extLst>
                  <a:ext uri="{FF2B5EF4-FFF2-40B4-BE49-F238E27FC236}">
                    <a16:creationId xmlns:a16="http://schemas.microsoft.com/office/drawing/2014/main" id="{D30A8C70-2B9A-EB5B-784E-F1E2DE9F6A7E}"/>
                  </a:ext>
                </a:extLst>
              </p:cNvPr>
              <p:cNvSpPr>
                <a:spLocks/>
              </p:cNvSpPr>
              <p:nvPr/>
            </p:nvSpPr>
            <p:spPr bwMode="auto">
              <a:xfrm>
                <a:off x="495300" y="3349626"/>
                <a:ext cx="77788" cy="61913"/>
              </a:xfrm>
              <a:custGeom>
                <a:avLst/>
                <a:gdLst>
                  <a:gd name="T0" fmla="*/ 87 w 128"/>
                  <a:gd name="T1" fmla="*/ 103 h 103"/>
                  <a:gd name="T2" fmla="*/ 47 w 128"/>
                  <a:gd name="T3" fmla="*/ 103 h 103"/>
                  <a:gd name="T4" fmla="*/ 47 w 128"/>
                  <a:gd name="T5" fmla="*/ 86 h 103"/>
                  <a:gd name="T6" fmla="*/ 87 w 128"/>
                  <a:gd name="T7" fmla="*/ 86 h 103"/>
                  <a:gd name="T8" fmla="*/ 111 w 128"/>
                  <a:gd name="T9" fmla="*/ 61 h 103"/>
                  <a:gd name="T10" fmla="*/ 87 w 128"/>
                  <a:gd name="T11" fmla="*/ 36 h 103"/>
                  <a:gd name="T12" fmla="*/ 71 w 128"/>
                  <a:gd name="T13" fmla="*/ 42 h 103"/>
                  <a:gd name="T14" fmla="*/ 60 w 128"/>
                  <a:gd name="T15" fmla="*/ 51 h 103"/>
                  <a:gd name="T16" fmla="*/ 57 w 128"/>
                  <a:gd name="T17" fmla="*/ 37 h 103"/>
                  <a:gd name="T18" fmla="*/ 32 w 128"/>
                  <a:gd name="T19" fmla="*/ 17 h 103"/>
                  <a:gd name="T20" fmla="*/ 13 w 128"/>
                  <a:gd name="T21" fmla="*/ 26 h 103"/>
                  <a:gd name="T22" fmla="*/ 0 w 128"/>
                  <a:gd name="T23" fmla="*/ 15 h 103"/>
                  <a:gd name="T24" fmla="*/ 32 w 128"/>
                  <a:gd name="T25" fmla="*/ 0 h 103"/>
                  <a:gd name="T26" fmla="*/ 70 w 128"/>
                  <a:gd name="T27" fmla="*/ 23 h 103"/>
                  <a:gd name="T28" fmla="*/ 87 w 128"/>
                  <a:gd name="T29" fmla="*/ 20 h 103"/>
                  <a:gd name="T30" fmla="*/ 128 w 128"/>
                  <a:gd name="T31" fmla="*/ 61 h 103"/>
                  <a:gd name="T32" fmla="*/ 87 w 128"/>
                  <a:gd name="T33"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03">
                    <a:moveTo>
                      <a:pt x="87" y="103"/>
                    </a:moveTo>
                    <a:lnTo>
                      <a:pt x="47" y="103"/>
                    </a:lnTo>
                    <a:lnTo>
                      <a:pt x="47" y="86"/>
                    </a:lnTo>
                    <a:lnTo>
                      <a:pt x="87" y="86"/>
                    </a:lnTo>
                    <a:cubicBezTo>
                      <a:pt x="100" y="86"/>
                      <a:pt x="111" y="75"/>
                      <a:pt x="111" y="61"/>
                    </a:cubicBezTo>
                    <a:cubicBezTo>
                      <a:pt x="111" y="48"/>
                      <a:pt x="100" y="36"/>
                      <a:pt x="87" y="36"/>
                    </a:cubicBezTo>
                    <a:cubicBezTo>
                      <a:pt x="79" y="36"/>
                      <a:pt x="74" y="40"/>
                      <a:pt x="71" y="42"/>
                    </a:cubicBezTo>
                    <a:lnTo>
                      <a:pt x="60" y="51"/>
                    </a:lnTo>
                    <a:lnTo>
                      <a:pt x="57" y="37"/>
                    </a:lnTo>
                    <a:cubicBezTo>
                      <a:pt x="55" y="25"/>
                      <a:pt x="44" y="17"/>
                      <a:pt x="32" y="17"/>
                    </a:cubicBezTo>
                    <a:cubicBezTo>
                      <a:pt x="25" y="17"/>
                      <a:pt x="18" y="20"/>
                      <a:pt x="13" y="26"/>
                    </a:cubicBezTo>
                    <a:lnTo>
                      <a:pt x="0" y="15"/>
                    </a:lnTo>
                    <a:cubicBezTo>
                      <a:pt x="8" y="5"/>
                      <a:pt x="20" y="0"/>
                      <a:pt x="32" y="0"/>
                    </a:cubicBezTo>
                    <a:cubicBezTo>
                      <a:pt x="48" y="0"/>
                      <a:pt x="63" y="9"/>
                      <a:pt x="70" y="23"/>
                    </a:cubicBezTo>
                    <a:cubicBezTo>
                      <a:pt x="75" y="21"/>
                      <a:pt x="81" y="20"/>
                      <a:pt x="87" y="20"/>
                    </a:cubicBezTo>
                    <a:cubicBezTo>
                      <a:pt x="110" y="20"/>
                      <a:pt x="128" y="38"/>
                      <a:pt x="128" y="61"/>
                    </a:cubicBezTo>
                    <a:cubicBezTo>
                      <a:pt x="128" y="84"/>
                      <a:pt x="110" y="103"/>
                      <a:pt x="87" y="10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844">
                <a:extLst>
                  <a:ext uri="{FF2B5EF4-FFF2-40B4-BE49-F238E27FC236}">
                    <a16:creationId xmlns:a16="http://schemas.microsoft.com/office/drawing/2014/main" id="{87A614AD-171E-6257-893F-42756800A4AC}"/>
                  </a:ext>
                </a:extLst>
              </p:cNvPr>
              <p:cNvSpPr>
                <a:spLocks/>
              </p:cNvSpPr>
              <p:nvPr/>
            </p:nvSpPr>
            <p:spPr bwMode="auto">
              <a:xfrm>
                <a:off x="317500" y="3238501"/>
                <a:ext cx="173038" cy="219075"/>
              </a:xfrm>
              <a:custGeom>
                <a:avLst/>
                <a:gdLst>
                  <a:gd name="T0" fmla="*/ 103 w 109"/>
                  <a:gd name="T1" fmla="*/ 138 h 138"/>
                  <a:gd name="T2" fmla="*/ 31 w 109"/>
                  <a:gd name="T3" fmla="*/ 12 h 138"/>
                  <a:gd name="T4" fmla="*/ 6 w 109"/>
                  <a:gd name="T5" fmla="*/ 56 h 138"/>
                  <a:gd name="T6" fmla="*/ 0 w 109"/>
                  <a:gd name="T7" fmla="*/ 53 h 138"/>
                  <a:gd name="T8" fmla="*/ 31 w 109"/>
                  <a:gd name="T9" fmla="*/ 0 h 138"/>
                  <a:gd name="T10" fmla="*/ 109 w 109"/>
                  <a:gd name="T11" fmla="*/ 135 h 138"/>
                  <a:gd name="T12" fmla="*/ 103 w 109"/>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109" h="138">
                    <a:moveTo>
                      <a:pt x="103" y="138"/>
                    </a:moveTo>
                    <a:lnTo>
                      <a:pt x="31" y="12"/>
                    </a:lnTo>
                    <a:lnTo>
                      <a:pt x="6" y="56"/>
                    </a:lnTo>
                    <a:lnTo>
                      <a:pt x="0" y="53"/>
                    </a:lnTo>
                    <a:lnTo>
                      <a:pt x="31" y="0"/>
                    </a:lnTo>
                    <a:lnTo>
                      <a:pt x="109" y="135"/>
                    </a:lnTo>
                    <a:lnTo>
                      <a:pt x="103"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845">
                <a:extLst>
                  <a:ext uri="{FF2B5EF4-FFF2-40B4-BE49-F238E27FC236}">
                    <a16:creationId xmlns:a16="http://schemas.microsoft.com/office/drawing/2014/main" id="{6E4795F0-B60A-64E8-8978-ED94776DEF1D}"/>
                  </a:ext>
                </a:extLst>
              </p:cNvPr>
              <p:cNvSpPr>
                <a:spLocks/>
              </p:cNvSpPr>
              <p:nvPr/>
            </p:nvSpPr>
            <p:spPr bwMode="auto">
              <a:xfrm>
                <a:off x="242888" y="3355976"/>
                <a:ext cx="63500" cy="101600"/>
              </a:xfrm>
              <a:custGeom>
                <a:avLst/>
                <a:gdLst>
                  <a:gd name="T0" fmla="*/ 5 w 40"/>
                  <a:gd name="T1" fmla="*/ 64 h 64"/>
                  <a:gd name="T2" fmla="*/ 0 w 40"/>
                  <a:gd name="T3" fmla="*/ 61 h 64"/>
                  <a:gd name="T4" fmla="*/ 35 w 40"/>
                  <a:gd name="T5" fmla="*/ 0 h 64"/>
                  <a:gd name="T6" fmla="*/ 40 w 40"/>
                  <a:gd name="T7" fmla="*/ 4 h 64"/>
                  <a:gd name="T8" fmla="*/ 5 w 40"/>
                  <a:gd name="T9" fmla="*/ 64 h 64"/>
                </a:gdLst>
                <a:ahLst/>
                <a:cxnLst>
                  <a:cxn ang="0">
                    <a:pos x="T0" y="T1"/>
                  </a:cxn>
                  <a:cxn ang="0">
                    <a:pos x="T2" y="T3"/>
                  </a:cxn>
                  <a:cxn ang="0">
                    <a:pos x="T4" y="T5"/>
                  </a:cxn>
                  <a:cxn ang="0">
                    <a:pos x="T6" y="T7"/>
                  </a:cxn>
                  <a:cxn ang="0">
                    <a:pos x="T8" y="T9"/>
                  </a:cxn>
                </a:cxnLst>
                <a:rect l="0" t="0" r="r" b="b"/>
                <a:pathLst>
                  <a:path w="40" h="64">
                    <a:moveTo>
                      <a:pt x="5" y="64"/>
                    </a:moveTo>
                    <a:lnTo>
                      <a:pt x="0" y="61"/>
                    </a:lnTo>
                    <a:lnTo>
                      <a:pt x="35" y="0"/>
                    </a:lnTo>
                    <a:lnTo>
                      <a:pt x="40" y="4"/>
                    </a:lnTo>
                    <a:lnTo>
                      <a:pt x="5" y="6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Rectangle 846">
                <a:extLst>
                  <a:ext uri="{FF2B5EF4-FFF2-40B4-BE49-F238E27FC236}">
                    <a16:creationId xmlns:a16="http://schemas.microsoft.com/office/drawing/2014/main" id="{A52AB425-4594-398C-4AE3-C5BAB97C32BA}"/>
                  </a:ext>
                </a:extLst>
              </p:cNvPr>
              <p:cNvSpPr>
                <a:spLocks noChangeArrowheads="1"/>
              </p:cNvSpPr>
              <p:nvPr/>
            </p:nvSpPr>
            <p:spPr bwMode="auto">
              <a:xfrm>
                <a:off x="361950" y="3160713"/>
                <a:ext cx="9525" cy="873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847">
                <a:extLst>
                  <a:ext uri="{FF2B5EF4-FFF2-40B4-BE49-F238E27FC236}">
                    <a16:creationId xmlns:a16="http://schemas.microsoft.com/office/drawing/2014/main" id="{214A18CC-C74A-18D7-38D3-13BB974EA5D9}"/>
                  </a:ext>
                </a:extLst>
              </p:cNvPr>
              <p:cNvSpPr>
                <a:spLocks noEditPoints="1"/>
              </p:cNvSpPr>
              <p:nvPr/>
            </p:nvSpPr>
            <p:spPr bwMode="auto">
              <a:xfrm>
                <a:off x="361950" y="3171826"/>
                <a:ext cx="42863" cy="42863"/>
              </a:xfrm>
              <a:custGeom>
                <a:avLst/>
                <a:gdLst>
                  <a:gd name="T0" fmla="*/ 16 w 70"/>
                  <a:gd name="T1" fmla="*/ 54 h 70"/>
                  <a:gd name="T2" fmla="*/ 54 w 70"/>
                  <a:gd name="T3" fmla="*/ 54 h 70"/>
                  <a:gd name="T4" fmla="*/ 54 w 70"/>
                  <a:gd name="T5" fmla="*/ 16 h 70"/>
                  <a:gd name="T6" fmla="*/ 16 w 70"/>
                  <a:gd name="T7" fmla="*/ 16 h 70"/>
                  <a:gd name="T8" fmla="*/ 16 w 70"/>
                  <a:gd name="T9" fmla="*/ 54 h 70"/>
                  <a:gd name="T10" fmla="*/ 70 w 70"/>
                  <a:gd name="T11" fmla="*/ 70 h 70"/>
                  <a:gd name="T12" fmla="*/ 0 w 70"/>
                  <a:gd name="T13" fmla="*/ 70 h 70"/>
                  <a:gd name="T14" fmla="*/ 0 w 70"/>
                  <a:gd name="T15" fmla="*/ 0 h 70"/>
                  <a:gd name="T16" fmla="*/ 70 w 70"/>
                  <a:gd name="T17" fmla="*/ 0 h 70"/>
                  <a:gd name="T18" fmla="*/ 70 w 70"/>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16" y="54"/>
                    </a:moveTo>
                    <a:lnTo>
                      <a:pt x="54" y="54"/>
                    </a:lnTo>
                    <a:lnTo>
                      <a:pt x="54" y="16"/>
                    </a:lnTo>
                    <a:lnTo>
                      <a:pt x="16" y="16"/>
                    </a:lnTo>
                    <a:lnTo>
                      <a:pt x="16" y="54"/>
                    </a:lnTo>
                    <a:close/>
                    <a:moveTo>
                      <a:pt x="70" y="70"/>
                    </a:moveTo>
                    <a:lnTo>
                      <a:pt x="0" y="70"/>
                    </a:lnTo>
                    <a:lnTo>
                      <a:pt x="0" y="0"/>
                    </a:lnTo>
                    <a:lnTo>
                      <a:pt x="70" y="0"/>
                    </a:lnTo>
                    <a:lnTo>
                      <a:pt x="70"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848">
                <a:extLst>
                  <a:ext uri="{FF2B5EF4-FFF2-40B4-BE49-F238E27FC236}">
                    <a16:creationId xmlns:a16="http://schemas.microsoft.com/office/drawing/2014/main" id="{3593704D-3574-7049-693A-F31C9B5B8C6C}"/>
                  </a:ext>
                </a:extLst>
              </p:cNvPr>
              <p:cNvSpPr>
                <a:spLocks noEditPoints="1"/>
              </p:cNvSpPr>
              <p:nvPr/>
            </p:nvSpPr>
            <p:spPr bwMode="auto">
              <a:xfrm>
                <a:off x="393700" y="3181351"/>
                <a:ext cx="47625" cy="42863"/>
              </a:xfrm>
              <a:custGeom>
                <a:avLst/>
                <a:gdLst>
                  <a:gd name="T0" fmla="*/ 16 w 78"/>
                  <a:gd name="T1" fmla="*/ 54 h 71"/>
                  <a:gd name="T2" fmla="*/ 46 w 78"/>
                  <a:gd name="T3" fmla="*/ 54 h 71"/>
                  <a:gd name="T4" fmla="*/ 34 w 78"/>
                  <a:gd name="T5" fmla="*/ 36 h 71"/>
                  <a:gd name="T6" fmla="*/ 46 w 78"/>
                  <a:gd name="T7" fmla="*/ 17 h 71"/>
                  <a:gd name="T8" fmla="*/ 16 w 78"/>
                  <a:gd name="T9" fmla="*/ 17 h 71"/>
                  <a:gd name="T10" fmla="*/ 16 w 78"/>
                  <a:gd name="T11" fmla="*/ 54 h 71"/>
                  <a:gd name="T12" fmla="*/ 78 w 78"/>
                  <a:gd name="T13" fmla="*/ 71 h 71"/>
                  <a:gd name="T14" fmla="*/ 0 w 78"/>
                  <a:gd name="T15" fmla="*/ 71 h 71"/>
                  <a:gd name="T16" fmla="*/ 0 w 78"/>
                  <a:gd name="T17" fmla="*/ 0 h 71"/>
                  <a:gd name="T18" fmla="*/ 78 w 78"/>
                  <a:gd name="T19" fmla="*/ 0 h 71"/>
                  <a:gd name="T20" fmla="*/ 54 w 78"/>
                  <a:gd name="T21" fmla="*/ 36 h 71"/>
                  <a:gd name="T22" fmla="*/ 78 w 78"/>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1">
                    <a:moveTo>
                      <a:pt x="16" y="54"/>
                    </a:moveTo>
                    <a:lnTo>
                      <a:pt x="46" y="54"/>
                    </a:lnTo>
                    <a:lnTo>
                      <a:pt x="34" y="36"/>
                    </a:lnTo>
                    <a:lnTo>
                      <a:pt x="46" y="17"/>
                    </a:lnTo>
                    <a:lnTo>
                      <a:pt x="16" y="17"/>
                    </a:lnTo>
                    <a:lnTo>
                      <a:pt x="16" y="54"/>
                    </a:lnTo>
                    <a:close/>
                    <a:moveTo>
                      <a:pt x="78" y="71"/>
                    </a:moveTo>
                    <a:lnTo>
                      <a:pt x="0" y="71"/>
                    </a:lnTo>
                    <a:lnTo>
                      <a:pt x="0" y="0"/>
                    </a:lnTo>
                    <a:lnTo>
                      <a:pt x="78" y="0"/>
                    </a:lnTo>
                    <a:lnTo>
                      <a:pt x="54" y="36"/>
                    </a:lnTo>
                    <a:lnTo>
                      <a:pt x="78" y="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849">
                <a:extLst>
                  <a:ext uri="{FF2B5EF4-FFF2-40B4-BE49-F238E27FC236}">
                    <a16:creationId xmlns:a16="http://schemas.microsoft.com/office/drawing/2014/main" id="{9FFAFE09-D7A6-1CC5-1C15-8A37115E0FD4}"/>
                  </a:ext>
                </a:extLst>
              </p:cNvPr>
              <p:cNvSpPr>
                <a:spLocks/>
              </p:cNvSpPr>
              <p:nvPr/>
            </p:nvSpPr>
            <p:spPr bwMode="auto">
              <a:xfrm>
                <a:off x="336550" y="3289301"/>
                <a:ext cx="58738" cy="28575"/>
              </a:xfrm>
              <a:custGeom>
                <a:avLst/>
                <a:gdLst>
                  <a:gd name="T0" fmla="*/ 13 w 37"/>
                  <a:gd name="T1" fmla="*/ 18 h 18"/>
                  <a:gd name="T2" fmla="*/ 0 w 37"/>
                  <a:gd name="T3" fmla="*/ 4 h 18"/>
                  <a:gd name="T4" fmla="*/ 5 w 37"/>
                  <a:gd name="T5" fmla="*/ 0 h 18"/>
                  <a:gd name="T6" fmla="*/ 13 w 37"/>
                  <a:gd name="T7" fmla="*/ 8 h 18"/>
                  <a:gd name="T8" fmla="*/ 19 w 37"/>
                  <a:gd name="T9" fmla="*/ 3 h 18"/>
                  <a:gd name="T10" fmla="*/ 24 w 37"/>
                  <a:gd name="T11" fmla="*/ 8 h 18"/>
                  <a:gd name="T12" fmla="*/ 33 w 37"/>
                  <a:gd name="T13" fmla="*/ 0 h 18"/>
                  <a:gd name="T14" fmla="*/ 37 w 37"/>
                  <a:gd name="T15" fmla="*/ 4 h 18"/>
                  <a:gd name="T16" fmla="*/ 24 w 37"/>
                  <a:gd name="T17" fmla="*/ 18 h 18"/>
                  <a:gd name="T18" fmla="*/ 19 w 37"/>
                  <a:gd name="T19" fmla="*/ 12 h 18"/>
                  <a:gd name="T20" fmla="*/ 13 w 37"/>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8">
                    <a:moveTo>
                      <a:pt x="13" y="18"/>
                    </a:moveTo>
                    <a:lnTo>
                      <a:pt x="0" y="4"/>
                    </a:lnTo>
                    <a:lnTo>
                      <a:pt x="5" y="0"/>
                    </a:lnTo>
                    <a:lnTo>
                      <a:pt x="13" y="8"/>
                    </a:lnTo>
                    <a:lnTo>
                      <a:pt x="19" y="3"/>
                    </a:lnTo>
                    <a:lnTo>
                      <a:pt x="24" y="8"/>
                    </a:lnTo>
                    <a:lnTo>
                      <a:pt x="33" y="0"/>
                    </a:lnTo>
                    <a:lnTo>
                      <a:pt x="37" y="4"/>
                    </a:lnTo>
                    <a:lnTo>
                      <a:pt x="24" y="18"/>
                    </a:lnTo>
                    <a:lnTo>
                      <a:pt x="19" y="12"/>
                    </a:lnTo>
                    <a:lnTo>
                      <a:pt x="13"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850">
                <a:extLst>
                  <a:ext uri="{FF2B5EF4-FFF2-40B4-BE49-F238E27FC236}">
                    <a16:creationId xmlns:a16="http://schemas.microsoft.com/office/drawing/2014/main" id="{E4F74906-92BA-A4C8-E292-0591FAE86162}"/>
                  </a:ext>
                </a:extLst>
              </p:cNvPr>
              <p:cNvSpPr>
                <a:spLocks/>
              </p:cNvSpPr>
              <p:nvPr/>
            </p:nvSpPr>
            <p:spPr bwMode="auto">
              <a:xfrm>
                <a:off x="425450" y="3290888"/>
                <a:ext cx="130175" cy="166688"/>
              </a:xfrm>
              <a:custGeom>
                <a:avLst/>
                <a:gdLst>
                  <a:gd name="T0" fmla="*/ 200 w 214"/>
                  <a:gd name="T1" fmla="*/ 274 h 274"/>
                  <a:gd name="T2" fmla="*/ 61 w 214"/>
                  <a:gd name="T3" fmla="*/ 34 h 274"/>
                  <a:gd name="T4" fmla="*/ 14 w 214"/>
                  <a:gd name="T5" fmla="*/ 116 h 274"/>
                  <a:gd name="T6" fmla="*/ 0 w 214"/>
                  <a:gd name="T7" fmla="*/ 107 h 274"/>
                  <a:gd name="T8" fmla="*/ 54 w 214"/>
                  <a:gd name="T9" fmla="*/ 13 h 274"/>
                  <a:gd name="T10" fmla="*/ 61 w 214"/>
                  <a:gd name="T11" fmla="*/ 0 h 274"/>
                  <a:gd name="T12" fmla="*/ 69 w 214"/>
                  <a:gd name="T13" fmla="*/ 13 h 274"/>
                  <a:gd name="T14" fmla="*/ 69 w 214"/>
                  <a:gd name="T15" fmla="*/ 13 h 274"/>
                  <a:gd name="T16" fmla="*/ 214 w 214"/>
                  <a:gd name="T17" fmla="*/ 265 h 274"/>
                  <a:gd name="T18" fmla="*/ 200 w 214"/>
                  <a:gd name="T19"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4" h="274">
                    <a:moveTo>
                      <a:pt x="200" y="274"/>
                    </a:moveTo>
                    <a:lnTo>
                      <a:pt x="61" y="34"/>
                    </a:lnTo>
                    <a:cubicBezTo>
                      <a:pt x="54" y="47"/>
                      <a:pt x="40" y="72"/>
                      <a:pt x="14" y="116"/>
                    </a:cubicBezTo>
                    <a:lnTo>
                      <a:pt x="0" y="107"/>
                    </a:lnTo>
                    <a:cubicBezTo>
                      <a:pt x="0" y="107"/>
                      <a:pt x="53" y="14"/>
                      <a:pt x="54" y="13"/>
                    </a:cubicBezTo>
                    <a:lnTo>
                      <a:pt x="61" y="0"/>
                    </a:lnTo>
                    <a:lnTo>
                      <a:pt x="69" y="13"/>
                    </a:lnTo>
                    <a:cubicBezTo>
                      <a:pt x="69" y="13"/>
                      <a:pt x="69" y="13"/>
                      <a:pt x="69" y="13"/>
                    </a:cubicBezTo>
                    <a:lnTo>
                      <a:pt x="214" y="265"/>
                    </a:lnTo>
                    <a:lnTo>
                      <a:pt x="200" y="2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851">
                <a:extLst>
                  <a:ext uri="{FF2B5EF4-FFF2-40B4-BE49-F238E27FC236}">
                    <a16:creationId xmlns:a16="http://schemas.microsoft.com/office/drawing/2014/main" id="{6544552E-35BC-323B-AF55-531FA9571E8C}"/>
                  </a:ext>
                </a:extLst>
              </p:cNvPr>
              <p:cNvSpPr>
                <a:spLocks/>
              </p:cNvSpPr>
              <p:nvPr/>
            </p:nvSpPr>
            <p:spPr bwMode="auto">
              <a:xfrm>
                <a:off x="441325" y="3330576"/>
                <a:ext cx="44450" cy="23813"/>
              </a:xfrm>
              <a:custGeom>
                <a:avLst/>
                <a:gdLst>
                  <a:gd name="T0" fmla="*/ 10 w 28"/>
                  <a:gd name="T1" fmla="*/ 15 h 15"/>
                  <a:gd name="T2" fmla="*/ 0 w 28"/>
                  <a:gd name="T3" fmla="*/ 5 h 15"/>
                  <a:gd name="T4" fmla="*/ 4 w 28"/>
                  <a:gd name="T5" fmla="*/ 0 h 15"/>
                  <a:gd name="T6" fmla="*/ 10 w 28"/>
                  <a:gd name="T7" fmla="*/ 6 h 15"/>
                  <a:gd name="T8" fmla="*/ 14 w 28"/>
                  <a:gd name="T9" fmla="*/ 2 h 15"/>
                  <a:gd name="T10" fmla="*/ 18 w 28"/>
                  <a:gd name="T11" fmla="*/ 6 h 15"/>
                  <a:gd name="T12" fmla="*/ 24 w 28"/>
                  <a:gd name="T13" fmla="*/ 0 h 15"/>
                  <a:gd name="T14" fmla="*/ 28 w 28"/>
                  <a:gd name="T15" fmla="*/ 5 h 15"/>
                  <a:gd name="T16" fmla="*/ 18 w 28"/>
                  <a:gd name="T17" fmla="*/ 15 h 15"/>
                  <a:gd name="T18" fmla="*/ 14 w 28"/>
                  <a:gd name="T19" fmla="*/ 11 h 15"/>
                  <a:gd name="T20" fmla="*/ 10 w 28"/>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5">
                    <a:moveTo>
                      <a:pt x="10" y="15"/>
                    </a:moveTo>
                    <a:lnTo>
                      <a:pt x="0" y="5"/>
                    </a:lnTo>
                    <a:lnTo>
                      <a:pt x="4" y="0"/>
                    </a:lnTo>
                    <a:lnTo>
                      <a:pt x="10" y="6"/>
                    </a:lnTo>
                    <a:lnTo>
                      <a:pt x="14" y="2"/>
                    </a:lnTo>
                    <a:lnTo>
                      <a:pt x="18" y="6"/>
                    </a:lnTo>
                    <a:lnTo>
                      <a:pt x="24" y="0"/>
                    </a:lnTo>
                    <a:lnTo>
                      <a:pt x="28" y="5"/>
                    </a:lnTo>
                    <a:lnTo>
                      <a:pt x="18" y="15"/>
                    </a:lnTo>
                    <a:lnTo>
                      <a:pt x="14" y="11"/>
                    </a:lnTo>
                    <a:lnTo>
                      <a:pt x="10"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4" name="Freeform 852">
                <a:extLst>
                  <a:ext uri="{FF2B5EF4-FFF2-40B4-BE49-F238E27FC236}">
                    <a16:creationId xmlns:a16="http://schemas.microsoft.com/office/drawing/2014/main" id="{340497A8-A536-847C-41FE-79579A7CB41B}"/>
                  </a:ext>
                </a:extLst>
              </p:cNvPr>
              <p:cNvSpPr>
                <a:spLocks noEditPoints="1"/>
              </p:cNvSpPr>
              <p:nvPr/>
            </p:nvSpPr>
            <p:spPr bwMode="auto">
              <a:xfrm>
                <a:off x="238125" y="3306763"/>
                <a:ext cx="96838" cy="58738"/>
              </a:xfrm>
              <a:custGeom>
                <a:avLst/>
                <a:gdLst>
                  <a:gd name="T0" fmla="*/ 33 w 159"/>
                  <a:gd name="T1" fmla="*/ 47 h 95"/>
                  <a:gd name="T2" fmla="*/ 17 w 159"/>
                  <a:gd name="T3" fmla="*/ 62 h 95"/>
                  <a:gd name="T4" fmla="*/ 33 w 159"/>
                  <a:gd name="T5" fmla="*/ 78 h 95"/>
                  <a:gd name="T6" fmla="*/ 120 w 159"/>
                  <a:gd name="T7" fmla="*/ 78 h 95"/>
                  <a:gd name="T8" fmla="*/ 142 w 159"/>
                  <a:gd name="T9" fmla="*/ 56 h 95"/>
                  <a:gd name="T10" fmla="*/ 120 w 159"/>
                  <a:gd name="T11" fmla="*/ 35 h 95"/>
                  <a:gd name="T12" fmla="*/ 107 w 159"/>
                  <a:gd name="T13" fmla="*/ 40 h 95"/>
                  <a:gd name="T14" fmla="*/ 96 w 159"/>
                  <a:gd name="T15" fmla="*/ 49 h 95"/>
                  <a:gd name="T16" fmla="*/ 93 w 159"/>
                  <a:gd name="T17" fmla="*/ 35 h 95"/>
                  <a:gd name="T18" fmla="*/ 71 w 159"/>
                  <a:gd name="T19" fmla="*/ 17 h 95"/>
                  <a:gd name="T20" fmla="*/ 49 w 159"/>
                  <a:gd name="T21" fmla="*/ 40 h 95"/>
                  <a:gd name="T22" fmla="*/ 48 w 159"/>
                  <a:gd name="T23" fmla="*/ 51 h 95"/>
                  <a:gd name="T24" fmla="*/ 38 w 159"/>
                  <a:gd name="T25" fmla="*/ 47 h 95"/>
                  <a:gd name="T26" fmla="*/ 33 w 159"/>
                  <a:gd name="T27" fmla="*/ 47 h 95"/>
                  <a:gd name="T28" fmla="*/ 120 w 159"/>
                  <a:gd name="T29" fmla="*/ 95 h 95"/>
                  <a:gd name="T30" fmla="*/ 33 w 159"/>
                  <a:gd name="T31" fmla="*/ 95 h 95"/>
                  <a:gd name="T32" fmla="*/ 0 w 159"/>
                  <a:gd name="T33" fmla="*/ 62 h 95"/>
                  <a:gd name="T34" fmla="*/ 33 w 159"/>
                  <a:gd name="T35" fmla="*/ 30 h 95"/>
                  <a:gd name="T36" fmla="*/ 71 w 159"/>
                  <a:gd name="T37" fmla="*/ 0 h 95"/>
                  <a:gd name="T38" fmla="*/ 106 w 159"/>
                  <a:gd name="T39" fmla="*/ 21 h 95"/>
                  <a:gd name="T40" fmla="*/ 120 w 159"/>
                  <a:gd name="T41" fmla="*/ 18 h 95"/>
                  <a:gd name="T42" fmla="*/ 159 w 159"/>
                  <a:gd name="T43" fmla="*/ 56 h 95"/>
                  <a:gd name="T44" fmla="*/ 120 w 159"/>
                  <a:gd name="T4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 h="95">
                    <a:moveTo>
                      <a:pt x="33" y="47"/>
                    </a:moveTo>
                    <a:cubicBezTo>
                      <a:pt x="24" y="47"/>
                      <a:pt x="17" y="54"/>
                      <a:pt x="17" y="62"/>
                    </a:cubicBezTo>
                    <a:cubicBezTo>
                      <a:pt x="17" y="71"/>
                      <a:pt x="24" y="78"/>
                      <a:pt x="33" y="78"/>
                    </a:cubicBezTo>
                    <a:lnTo>
                      <a:pt x="120" y="78"/>
                    </a:lnTo>
                    <a:cubicBezTo>
                      <a:pt x="132" y="78"/>
                      <a:pt x="142" y="68"/>
                      <a:pt x="142" y="56"/>
                    </a:cubicBezTo>
                    <a:cubicBezTo>
                      <a:pt x="142" y="45"/>
                      <a:pt x="132" y="35"/>
                      <a:pt x="120" y="35"/>
                    </a:cubicBezTo>
                    <a:cubicBezTo>
                      <a:pt x="114" y="35"/>
                      <a:pt x="110" y="37"/>
                      <a:pt x="107" y="40"/>
                    </a:cubicBezTo>
                    <a:lnTo>
                      <a:pt x="96" y="49"/>
                    </a:lnTo>
                    <a:lnTo>
                      <a:pt x="93" y="35"/>
                    </a:lnTo>
                    <a:cubicBezTo>
                      <a:pt x="91" y="25"/>
                      <a:pt x="82" y="17"/>
                      <a:pt x="71" y="17"/>
                    </a:cubicBezTo>
                    <a:cubicBezTo>
                      <a:pt x="59" y="17"/>
                      <a:pt x="49" y="27"/>
                      <a:pt x="49" y="40"/>
                    </a:cubicBezTo>
                    <a:lnTo>
                      <a:pt x="48" y="51"/>
                    </a:lnTo>
                    <a:lnTo>
                      <a:pt x="38" y="47"/>
                    </a:lnTo>
                    <a:cubicBezTo>
                      <a:pt x="36" y="47"/>
                      <a:pt x="34" y="47"/>
                      <a:pt x="33" y="47"/>
                    </a:cubicBezTo>
                    <a:close/>
                    <a:moveTo>
                      <a:pt x="120" y="95"/>
                    </a:moveTo>
                    <a:lnTo>
                      <a:pt x="33" y="95"/>
                    </a:lnTo>
                    <a:cubicBezTo>
                      <a:pt x="15" y="95"/>
                      <a:pt x="0" y="80"/>
                      <a:pt x="0" y="62"/>
                    </a:cubicBezTo>
                    <a:cubicBezTo>
                      <a:pt x="0" y="44"/>
                      <a:pt x="15" y="30"/>
                      <a:pt x="33" y="30"/>
                    </a:cubicBezTo>
                    <a:cubicBezTo>
                      <a:pt x="37" y="13"/>
                      <a:pt x="53" y="0"/>
                      <a:pt x="71" y="0"/>
                    </a:cubicBezTo>
                    <a:cubicBezTo>
                      <a:pt x="86" y="0"/>
                      <a:pt x="99" y="9"/>
                      <a:pt x="106" y="21"/>
                    </a:cubicBezTo>
                    <a:cubicBezTo>
                      <a:pt x="110" y="19"/>
                      <a:pt x="115" y="18"/>
                      <a:pt x="120" y="18"/>
                    </a:cubicBezTo>
                    <a:cubicBezTo>
                      <a:pt x="142" y="18"/>
                      <a:pt x="159" y="35"/>
                      <a:pt x="159" y="56"/>
                    </a:cubicBezTo>
                    <a:cubicBezTo>
                      <a:pt x="159" y="78"/>
                      <a:pt x="142" y="95"/>
                      <a:pt x="120" y="9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56" name="TextBox 55">
              <a:extLst>
                <a:ext uri="{FF2B5EF4-FFF2-40B4-BE49-F238E27FC236}">
                  <a16:creationId xmlns:a16="http://schemas.microsoft.com/office/drawing/2014/main" id="{46102779-B24D-01D7-836A-29117ECA149A}"/>
                </a:ext>
              </a:extLst>
            </p:cNvPr>
            <p:cNvSpPr txBox="1"/>
            <p:nvPr/>
          </p:nvSpPr>
          <p:spPr>
            <a:xfrm>
              <a:off x="1777388" y="3085426"/>
              <a:ext cx="4155072" cy="1169551"/>
            </a:xfrm>
            <a:prstGeom prst="rect">
              <a:avLst/>
            </a:prstGeom>
            <a:noFill/>
          </p:spPr>
          <p:txBody>
            <a:bodyPr wrap="square" rtlCol="0">
              <a:spAutoFit/>
            </a:bodyPr>
            <a:lstStyle/>
            <a:p>
              <a:pPr algn="ctr"/>
              <a:r>
                <a:rPr lang="en-US" sz="2000" b="1" dirty="0"/>
                <a:t>The Mountain Climb</a:t>
              </a:r>
            </a:p>
            <a:p>
              <a:pPr algn="ctr"/>
              <a:endParaRPr lang="en-US" sz="800" i="1" dirty="0"/>
            </a:p>
            <a:p>
              <a:pPr algn="ctr"/>
              <a:r>
                <a:rPr lang="en-US" sz="1400" dirty="0"/>
                <a:t>“Learning evidence-based practice is like climbing a mountain, the view from the top is worth it, but you need the right gear and a good guide”</a:t>
              </a:r>
              <a:endParaRPr lang="en-US" sz="1400" i="1" dirty="0"/>
            </a:p>
          </p:txBody>
        </p:sp>
      </p:grpSp>
      <p:grpSp>
        <p:nvGrpSpPr>
          <p:cNvPr id="96" name="Group 95">
            <a:extLst>
              <a:ext uri="{FF2B5EF4-FFF2-40B4-BE49-F238E27FC236}">
                <a16:creationId xmlns:a16="http://schemas.microsoft.com/office/drawing/2014/main" id="{B1F33F3F-99B7-524E-9EF0-E15B00A1D52D}"/>
              </a:ext>
            </a:extLst>
          </p:cNvPr>
          <p:cNvGrpSpPr/>
          <p:nvPr/>
        </p:nvGrpSpPr>
        <p:grpSpPr>
          <a:xfrm>
            <a:off x="471230" y="4634450"/>
            <a:ext cx="5570220" cy="1459288"/>
            <a:chOff x="471230" y="4634450"/>
            <a:chExt cx="5570220" cy="1459288"/>
          </a:xfrm>
        </p:grpSpPr>
        <p:grpSp>
          <p:nvGrpSpPr>
            <p:cNvPr id="59" name="Group 58">
              <a:extLst>
                <a:ext uri="{FF2B5EF4-FFF2-40B4-BE49-F238E27FC236}">
                  <a16:creationId xmlns:a16="http://schemas.microsoft.com/office/drawing/2014/main" id="{589526A2-4C86-14CA-A020-85B71F775D1E}"/>
                </a:ext>
              </a:extLst>
            </p:cNvPr>
            <p:cNvGrpSpPr/>
            <p:nvPr/>
          </p:nvGrpSpPr>
          <p:grpSpPr>
            <a:xfrm>
              <a:off x="471230" y="4634450"/>
              <a:ext cx="5570220" cy="1459288"/>
              <a:chOff x="469072" y="2972543"/>
              <a:chExt cx="5570220" cy="1459288"/>
            </a:xfrm>
          </p:grpSpPr>
          <p:sp>
            <p:nvSpPr>
              <p:cNvPr id="60" name="Rectangle 59">
                <a:extLst>
                  <a:ext uri="{FF2B5EF4-FFF2-40B4-BE49-F238E27FC236}">
                    <a16:creationId xmlns:a16="http://schemas.microsoft.com/office/drawing/2014/main" id="{7CE531EC-7CB0-9D27-E8B7-F15E4826FBEF}"/>
                  </a:ext>
                </a:extLst>
              </p:cNvPr>
              <p:cNvSpPr/>
              <p:nvPr/>
            </p:nvSpPr>
            <p:spPr>
              <a:xfrm>
                <a:off x="1798733" y="2972543"/>
                <a:ext cx="4240559" cy="1459288"/>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61" name="Rectangle 60">
                <a:extLst>
                  <a:ext uri="{FF2B5EF4-FFF2-40B4-BE49-F238E27FC236}">
                    <a16:creationId xmlns:a16="http://schemas.microsoft.com/office/drawing/2014/main" id="{C7DDBE34-D160-50B3-3F43-E873E1D18789}"/>
                  </a:ext>
                </a:extLst>
              </p:cNvPr>
              <p:cNvSpPr/>
              <p:nvPr/>
            </p:nvSpPr>
            <p:spPr>
              <a:xfrm>
                <a:off x="1514953" y="2972543"/>
                <a:ext cx="283779" cy="145928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Oval 61">
                <a:extLst>
                  <a:ext uri="{FF2B5EF4-FFF2-40B4-BE49-F238E27FC236}">
                    <a16:creationId xmlns:a16="http://schemas.microsoft.com/office/drawing/2014/main" id="{CC6306EA-8D33-1535-D15D-5BB0D1685575}"/>
                  </a:ext>
                </a:extLst>
              </p:cNvPr>
              <p:cNvSpPr>
                <a:spLocks noChangeAspect="1"/>
              </p:cNvSpPr>
              <p:nvPr/>
            </p:nvSpPr>
            <p:spPr>
              <a:xfrm>
                <a:off x="469072" y="3286551"/>
                <a:ext cx="831273" cy="8312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63" name="Straight Connector 62">
                <a:extLst>
                  <a:ext uri="{FF2B5EF4-FFF2-40B4-BE49-F238E27FC236}">
                    <a16:creationId xmlns:a16="http://schemas.microsoft.com/office/drawing/2014/main" id="{9A8B6C4D-AF08-7F0C-29EF-11200BAC2A3D}"/>
                  </a:ext>
                </a:extLst>
              </p:cNvPr>
              <p:cNvCxnSpPr>
                <a:cxnSpLocks/>
                <a:stCxn id="62" idx="6"/>
                <a:endCxn id="61" idx="1"/>
              </p:cNvCxnSpPr>
              <p:nvPr/>
            </p:nvCxnSpPr>
            <p:spPr>
              <a:xfrm flipV="1">
                <a:off x="1300345" y="3702187"/>
                <a:ext cx="214608"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3399DDB-CDC3-E087-69B5-5F58E673A54C}"/>
                  </a:ext>
                </a:extLst>
              </p:cNvPr>
              <p:cNvSpPr txBox="1"/>
              <p:nvPr/>
            </p:nvSpPr>
            <p:spPr>
              <a:xfrm>
                <a:off x="1946150" y="3030957"/>
                <a:ext cx="3941408" cy="1169551"/>
              </a:xfrm>
              <a:prstGeom prst="rect">
                <a:avLst/>
              </a:prstGeom>
              <a:noFill/>
            </p:spPr>
            <p:txBody>
              <a:bodyPr wrap="square" rtlCol="0">
                <a:spAutoFit/>
              </a:bodyPr>
              <a:lstStyle/>
              <a:p>
                <a:pPr algn="ctr"/>
                <a:r>
                  <a:rPr lang="en-US" sz="2000" b="1" dirty="0"/>
                  <a:t>The Construction Framework</a:t>
                </a:r>
              </a:p>
              <a:p>
                <a:pPr algn="ctr"/>
                <a:endParaRPr lang="en-US" sz="800" i="1" dirty="0"/>
              </a:p>
              <a:p>
                <a:pPr algn="ctr"/>
                <a:r>
                  <a:rPr lang="en-US" sz="1400" i="1" dirty="0"/>
                  <a:t>“</a:t>
                </a:r>
                <a:r>
                  <a:rPr lang="en-US" sz="1400" dirty="0"/>
                  <a:t>We're building a house of evidence. Each study is a brick, and we need all the bricks to build something that won't collapse under scrutiny”</a:t>
                </a:r>
              </a:p>
            </p:txBody>
          </p:sp>
        </p:grpSp>
        <p:grpSp>
          <p:nvGrpSpPr>
            <p:cNvPr id="78" name="Architect2" descr="{&quot;Key&quot;:&quot;POWER_USER_SHAPE_ICON&quot;,&quot;Value&quot;:&quot;POWER_USER_SHAPE_ICON_STYLE_1&quot;}">
              <a:extLst>
                <a:ext uri="{FF2B5EF4-FFF2-40B4-BE49-F238E27FC236}">
                  <a16:creationId xmlns:a16="http://schemas.microsoft.com/office/drawing/2014/main" id="{B715D71F-8FEB-AD16-2A84-4EA82E88377F}"/>
                </a:ext>
              </a:extLst>
            </p:cNvPr>
            <p:cNvGrpSpPr>
              <a:grpSpLocks noChangeAspect="1"/>
            </p:cNvGrpSpPr>
            <p:nvPr/>
          </p:nvGrpSpPr>
          <p:grpSpPr>
            <a:xfrm>
              <a:off x="587690" y="5077285"/>
              <a:ext cx="574010" cy="573617"/>
              <a:chOff x="8914844" y="2893973"/>
              <a:chExt cx="1054700" cy="1053978"/>
            </a:xfrm>
            <a:solidFill>
              <a:schemeClr val="bg1"/>
            </a:solidFill>
          </p:grpSpPr>
          <p:sp>
            <p:nvSpPr>
              <p:cNvPr id="79" name="Forme libre : forme 3308">
                <a:extLst>
                  <a:ext uri="{FF2B5EF4-FFF2-40B4-BE49-F238E27FC236}">
                    <a16:creationId xmlns:a16="http://schemas.microsoft.com/office/drawing/2014/main" id="{836FA0F3-C5A8-9EEF-6C65-0F1150451A3A}"/>
                  </a:ext>
                </a:extLst>
              </p:cNvPr>
              <p:cNvSpPr/>
              <p:nvPr/>
            </p:nvSpPr>
            <p:spPr>
              <a:xfrm>
                <a:off x="9343169" y="2893973"/>
                <a:ext cx="626375" cy="879076"/>
              </a:xfrm>
              <a:custGeom>
                <a:avLst/>
                <a:gdLst>
                  <a:gd name="connsiteX0" fmla="*/ 40325 w 626375"/>
                  <a:gd name="connsiteY0" fmla="*/ 190924 h 879076"/>
                  <a:gd name="connsiteX1" fmla="*/ 310553 w 626375"/>
                  <a:gd name="connsiteY1" fmla="*/ 190924 h 879076"/>
                  <a:gd name="connsiteX2" fmla="*/ 311844 w 626375"/>
                  <a:gd name="connsiteY2" fmla="*/ 189633 h 879076"/>
                  <a:gd name="connsiteX3" fmla="*/ 311844 w 626375"/>
                  <a:gd name="connsiteY3" fmla="*/ 98177 h 879076"/>
                  <a:gd name="connsiteX4" fmla="*/ 313188 w 626375"/>
                  <a:gd name="connsiteY4" fmla="*/ 96833 h 879076"/>
                  <a:gd name="connsiteX5" fmla="*/ 348136 w 626375"/>
                  <a:gd name="connsiteY5" fmla="*/ 96833 h 879076"/>
                  <a:gd name="connsiteX6" fmla="*/ 349426 w 626375"/>
                  <a:gd name="connsiteY6" fmla="*/ 98123 h 879076"/>
                  <a:gd name="connsiteX7" fmla="*/ 349426 w 626375"/>
                  <a:gd name="connsiteY7" fmla="*/ 502606 h 879076"/>
                  <a:gd name="connsiteX8" fmla="*/ 354964 w 626375"/>
                  <a:gd name="connsiteY8" fmla="*/ 508144 h 879076"/>
                  <a:gd name="connsiteX9" fmla="*/ 565889 w 626375"/>
                  <a:gd name="connsiteY9" fmla="*/ 508144 h 879076"/>
                  <a:gd name="connsiteX10" fmla="*/ 569921 w 626375"/>
                  <a:gd name="connsiteY10" fmla="*/ 504111 h 879076"/>
                  <a:gd name="connsiteX11" fmla="*/ 569921 w 626375"/>
                  <a:gd name="connsiteY11" fmla="*/ 388514 h 879076"/>
                  <a:gd name="connsiteX12" fmla="*/ 571265 w 626375"/>
                  <a:gd name="connsiteY12" fmla="*/ 387170 h 879076"/>
                  <a:gd name="connsiteX13" fmla="*/ 606213 w 626375"/>
                  <a:gd name="connsiteY13" fmla="*/ 387170 h 879076"/>
                  <a:gd name="connsiteX14" fmla="*/ 607504 w 626375"/>
                  <a:gd name="connsiteY14" fmla="*/ 388460 h 879076"/>
                  <a:gd name="connsiteX15" fmla="*/ 607504 w 626375"/>
                  <a:gd name="connsiteY15" fmla="*/ 838644 h 879076"/>
                  <a:gd name="connsiteX16" fmla="*/ 610300 w 626375"/>
                  <a:gd name="connsiteY16" fmla="*/ 841386 h 879076"/>
                  <a:gd name="connsiteX17" fmla="*/ 623634 w 626375"/>
                  <a:gd name="connsiteY17" fmla="*/ 841386 h 879076"/>
                  <a:gd name="connsiteX18" fmla="*/ 626376 w 626375"/>
                  <a:gd name="connsiteY18" fmla="*/ 844129 h 879076"/>
                  <a:gd name="connsiteX19" fmla="*/ 626376 w 626375"/>
                  <a:gd name="connsiteY19" fmla="*/ 875528 h 879076"/>
                  <a:gd name="connsiteX20" fmla="*/ 622827 w 626375"/>
                  <a:gd name="connsiteY20" fmla="*/ 879077 h 879076"/>
                  <a:gd name="connsiteX21" fmla="*/ 149201 w 626375"/>
                  <a:gd name="connsiteY21" fmla="*/ 879077 h 879076"/>
                  <a:gd name="connsiteX22" fmla="*/ 147803 w 626375"/>
                  <a:gd name="connsiteY22" fmla="*/ 877732 h 879076"/>
                  <a:gd name="connsiteX23" fmla="*/ 147803 w 626375"/>
                  <a:gd name="connsiteY23" fmla="*/ 842892 h 879076"/>
                  <a:gd name="connsiteX24" fmla="*/ 149147 w 626375"/>
                  <a:gd name="connsiteY24" fmla="*/ 841548 h 879076"/>
                  <a:gd name="connsiteX25" fmla="*/ 565942 w 626375"/>
                  <a:gd name="connsiteY25" fmla="*/ 841548 h 879076"/>
                  <a:gd name="connsiteX26" fmla="*/ 570029 w 626375"/>
                  <a:gd name="connsiteY26" fmla="*/ 837462 h 879076"/>
                  <a:gd name="connsiteX27" fmla="*/ 570029 w 626375"/>
                  <a:gd name="connsiteY27" fmla="*/ 551587 h 879076"/>
                  <a:gd name="connsiteX28" fmla="*/ 563953 w 626375"/>
                  <a:gd name="connsiteY28" fmla="*/ 545511 h 879076"/>
                  <a:gd name="connsiteX29" fmla="*/ 563899 w 626375"/>
                  <a:gd name="connsiteY29" fmla="*/ 545511 h 879076"/>
                  <a:gd name="connsiteX30" fmla="*/ 349104 w 626375"/>
                  <a:gd name="connsiteY30" fmla="*/ 545296 h 879076"/>
                  <a:gd name="connsiteX31" fmla="*/ 312005 w 626375"/>
                  <a:gd name="connsiteY31" fmla="*/ 520295 h 879076"/>
                  <a:gd name="connsiteX32" fmla="*/ 311951 w 626375"/>
                  <a:gd name="connsiteY32" fmla="*/ 231625 h 879076"/>
                  <a:gd name="connsiteX33" fmla="*/ 308887 w 626375"/>
                  <a:gd name="connsiteY33" fmla="*/ 228560 h 879076"/>
                  <a:gd name="connsiteX34" fmla="*/ 18872 w 626375"/>
                  <a:gd name="connsiteY34" fmla="*/ 228560 h 879076"/>
                  <a:gd name="connsiteX35" fmla="*/ 0 w 626375"/>
                  <a:gd name="connsiteY35" fmla="*/ 209688 h 879076"/>
                  <a:gd name="connsiteX36" fmla="*/ 0 w 626375"/>
                  <a:gd name="connsiteY36" fmla="*/ 1398 h 879076"/>
                  <a:gd name="connsiteX37" fmla="*/ 1398 w 626375"/>
                  <a:gd name="connsiteY37" fmla="*/ 0 h 879076"/>
                  <a:gd name="connsiteX38" fmla="*/ 36292 w 626375"/>
                  <a:gd name="connsiteY38" fmla="*/ 0 h 879076"/>
                  <a:gd name="connsiteX39" fmla="*/ 37636 w 626375"/>
                  <a:gd name="connsiteY39" fmla="*/ 1344 h 879076"/>
                  <a:gd name="connsiteX40" fmla="*/ 37636 w 626375"/>
                  <a:gd name="connsiteY40" fmla="*/ 188235 h 879076"/>
                  <a:gd name="connsiteX41" fmla="*/ 40325 w 626375"/>
                  <a:gd name="connsiteY41" fmla="*/ 190924 h 8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6375" h="879076">
                    <a:moveTo>
                      <a:pt x="40325" y="190924"/>
                    </a:moveTo>
                    <a:lnTo>
                      <a:pt x="310553" y="190924"/>
                    </a:lnTo>
                    <a:cubicBezTo>
                      <a:pt x="311268" y="190924"/>
                      <a:pt x="311844" y="190346"/>
                      <a:pt x="311844" y="189633"/>
                    </a:cubicBezTo>
                    <a:lnTo>
                      <a:pt x="311844" y="98177"/>
                    </a:lnTo>
                    <a:cubicBezTo>
                      <a:pt x="311844" y="97281"/>
                      <a:pt x="312290" y="96833"/>
                      <a:pt x="313188" y="96833"/>
                    </a:cubicBezTo>
                    <a:lnTo>
                      <a:pt x="348136" y="96833"/>
                    </a:lnTo>
                    <a:cubicBezTo>
                      <a:pt x="348996" y="96833"/>
                      <a:pt x="349426" y="97263"/>
                      <a:pt x="349426" y="98123"/>
                    </a:cubicBezTo>
                    <a:lnTo>
                      <a:pt x="349426" y="502606"/>
                    </a:lnTo>
                    <a:cubicBezTo>
                      <a:pt x="349426" y="505665"/>
                      <a:pt x="351905" y="508144"/>
                      <a:pt x="354964" y="508144"/>
                    </a:cubicBezTo>
                    <a:lnTo>
                      <a:pt x="565889" y="508144"/>
                    </a:lnTo>
                    <a:cubicBezTo>
                      <a:pt x="568115" y="508144"/>
                      <a:pt x="569921" y="506338"/>
                      <a:pt x="569921" y="504111"/>
                    </a:cubicBezTo>
                    <a:lnTo>
                      <a:pt x="569921" y="388514"/>
                    </a:lnTo>
                    <a:cubicBezTo>
                      <a:pt x="569921" y="387772"/>
                      <a:pt x="570523" y="387170"/>
                      <a:pt x="571265" y="387170"/>
                    </a:cubicBezTo>
                    <a:lnTo>
                      <a:pt x="606213" y="387170"/>
                    </a:lnTo>
                    <a:cubicBezTo>
                      <a:pt x="607074" y="387170"/>
                      <a:pt x="607504" y="387600"/>
                      <a:pt x="607504" y="388460"/>
                    </a:cubicBezTo>
                    <a:lnTo>
                      <a:pt x="607504" y="838644"/>
                    </a:lnTo>
                    <a:cubicBezTo>
                      <a:pt x="607504" y="840161"/>
                      <a:pt x="608757" y="841386"/>
                      <a:pt x="610300" y="841386"/>
                    </a:cubicBezTo>
                    <a:lnTo>
                      <a:pt x="623634" y="841386"/>
                    </a:lnTo>
                    <a:cubicBezTo>
                      <a:pt x="625150" y="841386"/>
                      <a:pt x="626376" y="842612"/>
                      <a:pt x="626376" y="844129"/>
                    </a:cubicBezTo>
                    <a:lnTo>
                      <a:pt x="626376" y="875528"/>
                    </a:lnTo>
                    <a:cubicBezTo>
                      <a:pt x="626376" y="877894"/>
                      <a:pt x="625193" y="879077"/>
                      <a:pt x="622827" y="879077"/>
                    </a:cubicBezTo>
                    <a:lnTo>
                      <a:pt x="149201" y="879077"/>
                    </a:lnTo>
                    <a:cubicBezTo>
                      <a:pt x="148427" y="879077"/>
                      <a:pt x="147803" y="878474"/>
                      <a:pt x="147803" y="877732"/>
                    </a:cubicBezTo>
                    <a:lnTo>
                      <a:pt x="147803" y="842892"/>
                    </a:lnTo>
                    <a:cubicBezTo>
                      <a:pt x="147803" y="842150"/>
                      <a:pt x="148405" y="841548"/>
                      <a:pt x="149147" y="841548"/>
                    </a:cubicBezTo>
                    <a:lnTo>
                      <a:pt x="565942" y="841548"/>
                    </a:lnTo>
                    <a:cubicBezTo>
                      <a:pt x="568201" y="841548"/>
                      <a:pt x="570029" y="839720"/>
                      <a:pt x="570029" y="837462"/>
                    </a:cubicBezTo>
                    <a:lnTo>
                      <a:pt x="570029" y="551587"/>
                    </a:lnTo>
                    <a:cubicBezTo>
                      <a:pt x="570029" y="548232"/>
                      <a:pt x="567308" y="545511"/>
                      <a:pt x="563953" y="545511"/>
                    </a:cubicBezTo>
                    <a:cubicBezTo>
                      <a:pt x="563937" y="545511"/>
                      <a:pt x="563916" y="545511"/>
                      <a:pt x="563899" y="545511"/>
                    </a:cubicBezTo>
                    <a:cubicBezTo>
                      <a:pt x="491277" y="546119"/>
                      <a:pt x="419682" y="546049"/>
                      <a:pt x="349104" y="545296"/>
                    </a:cubicBezTo>
                    <a:cubicBezTo>
                      <a:pt x="326092" y="545027"/>
                      <a:pt x="312005" y="548200"/>
                      <a:pt x="312005" y="520295"/>
                    </a:cubicBezTo>
                    <a:cubicBezTo>
                      <a:pt x="312113" y="384052"/>
                      <a:pt x="312096" y="287828"/>
                      <a:pt x="311951" y="231625"/>
                    </a:cubicBezTo>
                    <a:cubicBezTo>
                      <a:pt x="311951" y="229932"/>
                      <a:pt x="310580" y="228560"/>
                      <a:pt x="308887" y="228560"/>
                    </a:cubicBezTo>
                    <a:lnTo>
                      <a:pt x="18872" y="228560"/>
                    </a:lnTo>
                    <a:cubicBezTo>
                      <a:pt x="8449" y="228560"/>
                      <a:pt x="0" y="220111"/>
                      <a:pt x="0" y="209688"/>
                    </a:cubicBezTo>
                    <a:lnTo>
                      <a:pt x="0" y="1398"/>
                    </a:lnTo>
                    <a:cubicBezTo>
                      <a:pt x="0" y="626"/>
                      <a:pt x="626" y="0"/>
                      <a:pt x="1398" y="0"/>
                    </a:cubicBezTo>
                    <a:lnTo>
                      <a:pt x="36292" y="0"/>
                    </a:lnTo>
                    <a:cubicBezTo>
                      <a:pt x="37188" y="0"/>
                      <a:pt x="37636" y="448"/>
                      <a:pt x="37636" y="1344"/>
                    </a:cubicBezTo>
                    <a:lnTo>
                      <a:pt x="37636" y="188235"/>
                    </a:lnTo>
                    <a:cubicBezTo>
                      <a:pt x="37636" y="190027"/>
                      <a:pt x="38533" y="190924"/>
                      <a:pt x="40325" y="190924"/>
                    </a:cubicBezTo>
                    <a:close/>
                  </a:path>
                </a:pathLst>
              </a:custGeom>
              <a:grpFill/>
              <a:ln w="5334" cap="flat">
                <a:noFill/>
                <a:prstDash val="solid"/>
                <a:miter/>
              </a:ln>
            </p:spPr>
            <p:txBody>
              <a:bodyPr rtlCol="0" anchor="ctr"/>
              <a:lstStyle/>
              <a:p>
                <a:endParaRPr lang="fr-FR"/>
              </a:p>
            </p:txBody>
          </p:sp>
          <p:sp>
            <p:nvSpPr>
              <p:cNvPr id="80" name="Forme libre : forme 3309">
                <a:extLst>
                  <a:ext uri="{FF2B5EF4-FFF2-40B4-BE49-F238E27FC236}">
                    <a16:creationId xmlns:a16="http://schemas.microsoft.com/office/drawing/2014/main" id="{794BEA5F-C373-D93F-5FF5-A15F76A881A2}"/>
                  </a:ext>
                </a:extLst>
              </p:cNvPr>
              <p:cNvSpPr/>
              <p:nvPr/>
            </p:nvSpPr>
            <p:spPr>
              <a:xfrm>
                <a:off x="9020900" y="3057987"/>
                <a:ext cx="348730" cy="365106"/>
              </a:xfrm>
              <a:custGeom>
                <a:avLst/>
                <a:gdLst>
                  <a:gd name="connsiteX0" fmla="*/ 111559 w 348730"/>
                  <a:gd name="connsiteY0" fmla="*/ 19006 h 365106"/>
                  <a:gd name="connsiteX1" fmla="*/ 137528 w 348730"/>
                  <a:gd name="connsiteY1" fmla="*/ 81 h 365106"/>
                  <a:gd name="connsiteX2" fmla="*/ 197854 w 348730"/>
                  <a:gd name="connsiteY2" fmla="*/ 81 h 365106"/>
                  <a:gd name="connsiteX3" fmla="*/ 236350 w 348730"/>
                  <a:gd name="connsiteY3" fmla="*/ 18469 h 365106"/>
                  <a:gd name="connsiteX4" fmla="*/ 239146 w 348730"/>
                  <a:gd name="connsiteY4" fmla="*/ 22501 h 365106"/>
                  <a:gd name="connsiteX5" fmla="*/ 271944 w 348730"/>
                  <a:gd name="connsiteY5" fmla="*/ 42395 h 365106"/>
                  <a:gd name="connsiteX6" fmla="*/ 327000 w 348730"/>
                  <a:gd name="connsiteY6" fmla="*/ 145894 h 365106"/>
                  <a:gd name="connsiteX7" fmla="*/ 328237 w 348730"/>
                  <a:gd name="connsiteY7" fmla="*/ 171433 h 365106"/>
                  <a:gd name="connsiteX8" fmla="*/ 330603 w 348730"/>
                  <a:gd name="connsiteY8" fmla="*/ 175036 h 365106"/>
                  <a:gd name="connsiteX9" fmla="*/ 343775 w 348730"/>
                  <a:gd name="connsiteY9" fmla="*/ 184875 h 365106"/>
                  <a:gd name="connsiteX10" fmla="*/ 319204 w 348730"/>
                  <a:gd name="connsiteY10" fmla="*/ 228641 h 365106"/>
                  <a:gd name="connsiteX11" fmla="*/ 316247 w 348730"/>
                  <a:gd name="connsiteY11" fmla="*/ 232297 h 365106"/>
                  <a:gd name="connsiteX12" fmla="*/ 235598 w 348730"/>
                  <a:gd name="connsiteY12" fmla="*/ 349829 h 365106"/>
                  <a:gd name="connsiteX13" fmla="*/ 92580 w 348730"/>
                  <a:gd name="connsiteY13" fmla="*/ 341227 h 365106"/>
                  <a:gd name="connsiteX14" fmla="*/ 27523 w 348730"/>
                  <a:gd name="connsiteY14" fmla="*/ 230737 h 365106"/>
                  <a:gd name="connsiteX15" fmla="*/ 26179 w 348730"/>
                  <a:gd name="connsiteY15" fmla="*/ 228479 h 365106"/>
                  <a:gd name="connsiteX16" fmla="*/ 17630 w 348730"/>
                  <a:gd name="connsiteY16" fmla="*/ 223210 h 365106"/>
                  <a:gd name="connsiteX17" fmla="*/ 18490 w 348730"/>
                  <a:gd name="connsiteY17" fmla="*/ 174337 h 365106"/>
                  <a:gd name="connsiteX18" fmla="*/ 20910 w 348730"/>
                  <a:gd name="connsiteY18" fmla="*/ 170304 h 365106"/>
                  <a:gd name="connsiteX19" fmla="*/ 22307 w 348730"/>
                  <a:gd name="connsiteY19" fmla="*/ 137131 h 365106"/>
                  <a:gd name="connsiteX20" fmla="*/ 77041 w 348730"/>
                  <a:gd name="connsiteY20" fmla="*/ 42502 h 365106"/>
                  <a:gd name="connsiteX21" fmla="*/ 108817 w 348730"/>
                  <a:gd name="connsiteY21" fmla="*/ 23200 h 365106"/>
                  <a:gd name="connsiteX22" fmla="*/ 111559 w 348730"/>
                  <a:gd name="connsiteY22" fmla="*/ 19006 h 365106"/>
                  <a:gd name="connsiteX23" fmla="*/ 210274 w 348730"/>
                  <a:gd name="connsiteY23" fmla="*/ 141647 h 365106"/>
                  <a:gd name="connsiteX24" fmla="*/ 197101 w 348730"/>
                  <a:gd name="connsiteY24" fmla="*/ 39975 h 365106"/>
                  <a:gd name="connsiteX25" fmla="*/ 194843 w 348730"/>
                  <a:gd name="connsiteY25" fmla="*/ 37663 h 365106"/>
                  <a:gd name="connsiteX26" fmla="*/ 152798 w 348730"/>
                  <a:gd name="connsiteY26" fmla="*/ 37663 h 365106"/>
                  <a:gd name="connsiteX27" fmla="*/ 150916 w 348730"/>
                  <a:gd name="connsiteY27" fmla="*/ 39599 h 365106"/>
                  <a:gd name="connsiteX28" fmla="*/ 139410 w 348730"/>
                  <a:gd name="connsiteY28" fmla="*/ 138098 h 365106"/>
                  <a:gd name="connsiteX29" fmla="*/ 134571 w 348730"/>
                  <a:gd name="connsiteY29" fmla="*/ 140840 h 365106"/>
                  <a:gd name="connsiteX30" fmla="*/ 106075 w 348730"/>
                  <a:gd name="connsiteY30" fmla="*/ 133152 h 365106"/>
                  <a:gd name="connsiteX31" fmla="*/ 103763 w 348730"/>
                  <a:gd name="connsiteY31" fmla="*/ 129550 h 365106"/>
                  <a:gd name="connsiteX32" fmla="*/ 113979 w 348730"/>
                  <a:gd name="connsiteY32" fmla="*/ 67718 h 365106"/>
                  <a:gd name="connsiteX33" fmla="*/ 110699 w 348730"/>
                  <a:gd name="connsiteY33" fmla="*/ 65514 h 365106"/>
                  <a:gd name="connsiteX34" fmla="*/ 58868 w 348730"/>
                  <a:gd name="connsiteY34" fmla="*/ 160519 h 365106"/>
                  <a:gd name="connsiteX35" fmla="*/ 61772 w 348730"/>
                  <a:gd name="connsiteY35" fmla="*/ 163046 h 365106"/>
                  <a:gd name="connsiteX36" fmla="*/ 287267 w 348730"/>
                  <a:gd name="connsiteY36" fmla="*/ 163153 h 365106"/>
                  <a:gd name="connsiteX37" fmla="*/ 289902 w 348730"/>
                  <a:gd name="connsiteY37" fmla="*/ 160895 h 365106"/>
                  <a:gd name="connsiteX38" fmla="*/ 237049 w 348730"/>
                  <a:gd name="connsiteY38" fmla="*/ 64439 h 365106"/>
                  <a:gd name="connsiteX39" fmla="*/ 233985 w 348730"/>
                  <a:gd name="connsiteY39" fmla="*/ 66213 h 365106"/>
                  <a:gd name="connsiteX40" fmla="*/ 245867 w 348730"/>
                  <a:gd name="connsiteY40" fmla="*/ 133098 h 365106"/>
                  <a:gd name="connsiteX41" fmla="*/ 243609 w 348730"/>
                  <a:gd name="connsiteY41" fmla="*/ 136485 h 365106"/>
                  <a:gd name="connsiteX42" fmla="*/ 212855 w 348730"/>
                  <a:gd name="connsiteY42" fmla="*/ 143260 h 365106"/>
                  <a:gd name="connsiteX43" fmla="*/ 210274 w 348730"/>
                  <a:gd name="connsiteY43" fmla="*/ 141647 h 365106"/>
                  <a:gd name="connsiteX44" fmla="*/ 172046 w 348730"/>
                  <a:gd name="connsiteY44" fmla="*/ 327678 h 365106"/>
                  <a:gd name="connsiteX45" fmla="*/ 213016 w 348730"/>
                  <a:gd name="connsiteY45" fmla="*/ 319344 h 365106"/>
                  <a:gd name="connsiteX46" fmla="*/ 278181 w 348730"/>
                  <a:gd name="connsiteY46" fmla="*/ 203048 h 365106"/>
                  <a:gd name="connsiteX47" fmla="*/ 275170 w 348730"/>
                  <a:gd name="connsiteY47" fmla="*/ 199822 h 365106"/>
                  <a:gd name="connsiteX48" fmla="*/ 171616 w 348730"/>
                  <a:gd name="connsiteY48" fmla="*/ 193639 h 365106"/>
                  <a:gd name="connsiteX49" fmla="*/ 68116 w 348730"/>
                  <a:gd name="connsiteY49" fmla="*/ 200413 h 365106"/>
                  <a:gd name="connsiteX50" fmla="*/ 65105 w 348730"/>
                  <a:gd name="connsiteY50" fmla="*/ 203693 h 365106"/>
                  <a:gd name="connsiteX51" fmla="*/ 131023 w 348730"/>
                  <a:gd name="connsiteY51" fmla="*/ 319613 h 365106"/>
                  <a:gd name="connsiteX52" fmla="*/ 172046 w 348730"/>
                  <a:gd name="connsiteY52" fmla="*/ 327678 h 3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8730" h="365106">
                    <a:moveTo>
                      <a:pt x="111559" y="19006"/>
                    </a:moveTo>
                    <a:cubicBezTo>
                      <a:pt x="113441" y="3737"/>
                      <a:pt x="122205" y="134"/>
                      <a:pt x="137528" y="81"/>
                    </a:cubicBezTo>
                    <a:cubicBezTo>
                      <a:pt x="157708" y="-27"/>
                      <a:pt x="177817" y="-27"/>
                      <a:pt x="197854" y="81"/>
                    </a:cubicBezTo>
                    <a:cubicBezTo>
                      <a:pt x="217747" y="188"/>
                      <a:pt x="233071" y="-2715"/>
                      <a:pt x="236350" y="18469"/>
                    </a:cubicBezTo>
                    <a:cubicBezTo>
                      <a:pt x="236621" y="20199"/>
                      <a:pt x="237655" y="21690"/>
                      <a:pt x="239146" y="22501"/>
                    </a:cubicBezTo>
                    <a:cubicBezTo>
                      <a:pt x="255814" y="31713"/>
                      <a:pt x="266746" y="38344"/>
                      <a:pt x="271944" y="42395"/>
                    </a:cubicBezTo>
                    <a:cubicBezTo>
                      <a:pt x="305780" y="68776"/>
                      <a:pt x="324133" y="103276"/>
                      <a:pt x="327000" y="145894"/>
                    </a:cubicBezTo>
                    <a:cubicBezTo>
                      <a:pt x="327251" y="149335"/>
                      <a:pt x="327663" y="157848"/>
                      <a:pt x="328237" y="171433"/>
                    </a:cubicBezTo>
                    <a:cubicBezTo>
                      <a:pt x="328308" y="173118"/>
                      <a:pt x="329097" y="174319"/>
                      <a:pt x="330603" y="175036"/>
                    </a:cubicBezTo>
                    <a:cubicBezTo>
                      <a:pt x="335334" y="177401"/>
                      <a:pt x="340926" y="179982"/>
                      <a:pt x="343775" y="184875"/>
                    </a:cubicBezTo>
                    <a:cubicBezTo>
                      <a:pt x="357754" y="208855"/>
                      <a:pt x="339797" y="220791"/>
                      <a:pt x="319204" y="228641"/>
                    </a:cubicBezTo>
                    <a:cubicBezTo>
                      <a:pt x="317520" y="229286"/>
                      <a:pt x="316534" y="230505"/>
                      <a:pt x="316247" y="232297"/>
                    </a:cubicBezTo>
                    <a:cubicBezTo>
                      <a:pt x="308039" y="288213"/>
                      <a:pt x="281155" y="327391"/>
                      <a:pt x="235598" y="349829"/>
                    </a:cubicBezTo>
                    <a:cubicBezTo>
                      <a:pt x="189036" y="372788"/>
                      <a:pt x="135646" y="369830"/>
                      <a:pt x="92580" y="341227"/>
                    </a:cubicBezTo>
                    <a:cubicBezTo>
                      <a:pt x="54764" y="316100"/>
                      <a:pt x="33078" y="279271"/>
                      <a:pt x="27523" y="230737"/>
                    </a:cubicBezTo>
                    <a:cubicBezTo>
                      <a:pt x="27415" y="229770"/>
                      <a:pt x="26967" y="229017"/>
                      <a:pt x="26179" y="228479"/>
                    </a:cubicBezTo>
                    <a:cubicBezTo>
                      <a:pt x="23383" y="226615"/>
                      <a:pt x="20533" y="224859"/>
                      <a:pt x="17630" y="223210"/>
                    </a:cubicBezTo>
                    <a:cubicBezTo>
                      <a:pt x="-6941" y="209392"/>
                      <a:pt x="-5060" y="186864"/>
                      <a:pt x="18490" y="174337"/>
                    </a:cubicBezTo>
                    <a:cubicBezTo>
                      <a:pt x="20103" y="173476"/>
                      <a:pt x="20910" y="172132"/>
                      <a:pt x="20910" y="170304"/>
                    </a:cubicBezTo>
                    <a:cubicBezTo>
                      <a:pt x="21161" y="152992"/>
                      <a:pt x="21626" y="141933"/>
                      <a:pt x="22307" y="137131"/>
                    </a:cubicBezTo>
                    <a:cubicBezTo>
                      <a:pt x="28007" y="98204"/>
                      <a:pt x="46251" y="66661"/>
                      <a:pt x="77041" y="42502"/>
                    </a:cubicBezTo>
                    <a:cubicBezTo>
                      <a:pt x="79228" y="40818"/>
                      <a:pt x="89820" y="34383"/>
                      <a:pt x="108817" y="23200"/>
                    </a:cubicBezTo>
                    <a:cubicBezTo>
                      <a:pt x="110430" y="22268"/>
                      <a:pt x="111344" y="20870"/>
                      <a:pt x="111559" y="19006"/>
                    </a:cubicBezTo>
                    <a:close/>
                    <a:moveTo>
                      <a:pt x="210274" y="141647"/>
                    </a:moveTo>
                    <a:cubicBezTo>
                      <a:pt x="200740" y="107237"/>
                      <a:pt x="196348" y="73346"/>
                      <a:pt x="197101" y="39975"/>
                    </a:cubicBezTo>
                    <a:cubicBezTo>
                      <a:pt x="197101" y="38434"/>
                      <a:pt x="196348" y="37663"/>
                      <a:pt x="194843" y="37663"/>
                    </a:cubicBezTo>
                    <a:lnTo>
                      <a:pt x="152798" y="37663"/>
                    </a:lnTo>
                    <a:cubicBezTo>
                      <a:pt x="151507" y="37663"/>
                      <a:pt x="150880" y="38308"/>
                      <a:pt x="150916" y="39599"/>
                    </a:cubicBezTo>
                    <a:cubicBezTo>
                      <a:pt x="151991" y="72289"/>
                      <a:pt x="148156" y="105122"/>
                      <a:pt x="139410" y="138098"/>
                    </a:cubicBezTo>
                    <a:cubicBezTo>
                      <a:pt x="138729" y="140608"/>
                      <a:pt x="137116" y="141522"/>
                      <a:pt x="134571" y="140840"/>
                    </a:cubicBezTo>
                    <a:lnTo>
                      <a:pt x="106075" y="133152"/>
                    </a:lnTo>
                    <a:cubicBezTo>
                      <a:pt x="104211" y="132650"/>
                      <a:pt x="103441" y="131449"/>
                      <a:pt x="103763" y="129550"/>
                    </a:cubicBezTo>
                    <a:lnTo>
                      <a:pt x="113979" y="67718"/>
                    </a:lnTo>
                    <a:cubicBezTo>
                      <a:pt x="114480" y="64636"/>
                      <a:pt x="113387" y="63901"/>
                      <a:pt x="110699" y="65514"/>
                    </a:cubicBezTo>
                    <a:cubicBezTo>
                      <a:pt x="75536" y="87021"/>
                      <a:pt x="58259" y="118689"/>
                      <a:pt x="58868" y="160519"/>
                    </a:cubicBezTo>
                    <a:cubicBezTo>
                      <a:pt x="58904" y="162454"/>
                      <a:pt x="59872" y="163297"/>
                      <a:pt x="61772" y="163046"/>
                    </a:cubicBezTo>
                    <a:cubicBezTo>
                      <a:pt x="137833" y="153512"/>
                      <a:pt x="212998" y="153547"/>
                      <a:pt x="287267" y="163153"/>
                    </a:cubicBezTo>
                    <a:cubicBezTo>
                      <a:pt x="288988" y="163368"/>
                      <a:pt x="289866" y="162616"/>
                      <a:pt x="289902" y="160895"/>
                    </a:cubicBezTo>
                    <a:cubicBezTo>
                      <a:pt x="291013" y="118348"/>
                      <a:pt x="273395" y="86196"/>
                      <a:pt x="237049" y="64439"/>
                    </a:cubicBezTo>
                    <a:cubicBezTo>
                      <a:pt x="234505" y="62933"/>
                      <a:pt x="233483" y="63525"/>
                      <a:pt x="233985" y="66213"/>
                    </a:cubicBezTo>
                    <a:lnTo>
                      <a:pt x="245867" y="133098"/>
                    </a:lnTo>
                    <a:cubicBezTo>
                      <a:pt x="246139" y="134668"/>
                      <a:pt x="245140" y="136165"/>
                      <a:pt x="243609" y="136485"/>
                    </a:cubicBezTo>
                    <a:lnTo>
                      <a:pt x="212855" y="143260"/>
                    </a:lnTo>
                    <a:cubicBezTo>
                      <a:pt x="211702" y="143498"/>
                      <a:pt x="210565" y="142787"/>
                      <a:pt x="210274" y="141647"/>
                    </a:cubicBezTo>
                    <a:close/>
                    <a:moveTo>
                      <a:pt x="172046" y="327678"/>
                    </a:moveTo>
                    <a:cubicBezTo>
                      <a:pt x="188212" y="327642"/>
                      <a:pt x="201869" y="324864"/>
                      <a:pt x="213016" y="319344"/>
                    </a:cubicBezTo>
                    <a:cubicBezTo>
                      <a:pt x="260724" y="295866"/>
                      <a:pt x="282446" y="257101"/>
                      <a:pt x="278181" y="203048"/>
                    </a:cubicBezTo>
                    <a:cubicBezTo>
                      <a:pt x="278048" y="201388"/>
                      <a:pt x="276796" y="200046"/>
                      <a:pt x="275170" y="199822"/>
                    </a:cubicBezTo>
                    <a:cubicBezTo>
                      <a:pt x="244200" y="195592"/>
                      <a:pt x="209682" y="193531"/>
                      <a:pt x="171616" y="193639"/>
                    </a:cubicBezTo>
                    <a:cubicBezTo>
                      <a:pt x="133550" y="193746"/>
                      <a:pt x="99049" y="196004"/>
                      <a:pt x="68116" y="200413"/>
                    </a:cubicBezTo>
                    <a:cubicBezTo>
                      <a:pt x="66472" y="200641"/>
                      <a:pt x="65214" y="202012"/>
                      <a:pt x="65105" y="203693"/>
                    </a:cubicBezTo>
                    <a:cubicBezTo>
                      <a:pt x="61198" y="257782"/>
                      <a:pt x="83171" y="296422"/>
                      <a:pt x="131023" y="319613"/>
                    </a:cubicBezTo>
                    <a:cubicBezTo>
                      <a:pt x="142206" y="325026"/>
                      <a:pt x="155880" y="327714"/>
                      <a:pt x="172046" y="327678"/>
                    </a:cubicBezTo>
                    <a:close/>
                  </a:path>
                </a:pathLst>
              </a:custGeom>
              <a:grpFill/>
              <a:ln w="5334" cap="flat">
                <a:noFill/>
                <a:prstDash val="solid"/>
                <a:miter/>
              </a:ln>
            </p:spPr>
            <p:txBody>
              <a:bodyPr rtlCol="0" anchor="ctr"/>
              <a:lstStyle/>
              <a:p>
                <a:endParaRPr lang="fr-FR"/>
              </a:p>
            </p:txBody>
          </p:sp>
          <p:sp>
            <p:nvSpPr>
              <p:cNvPr id="81" name="Forme libre : forme 3310">
                <a:extLst>
                  <a:ext uri="{FF2B5EF4-FFF2-40B4-BE49-F238E27FC236}">
                    <a16:creationId xmlns:a16="http://schemas.microsoft.com/office/drawing/2014/main" id="{1A85DF24-C0A6-33CE-FACD-57B1C1E96ACD}"/>
                  </a:ext>
                </a:extLst>
              </p:cNvPr>
              <p:cNvSpPr/>
              <p:nvPr/>
            </p:nvSpPr>
            <p:spPr>
              <a:xfrm>
                <a:off x="9521070" y="3176072"/>
                <a:ext cx="111855" cy="107879"/>
              </a:xfrm>
              <a:custGeom>
                <a:avLst/>
                <a:gdLst>
                  <a:gd name="connsiteX0" fmla="*/ 111726 w 111855"/>
                  <a:gd name="connsiteY0" fmla="*/ 89953 h 107879"/>
                  <a:gd name="connsiteX1" fmla="*/ 93741 w 111855"/>
                  <a:gd name="connsiteY1" fmla="*/ 107880 h 107879"/>
                  <a:gd name="connsiteX2" fmla="*/ 17931 w 111855"/>
                  <a:gd name="connsiteY2" fmla="*/ 107747 h 107879"/>
                  <a:gd name="connsiteX3" fmla="*/ 0 w 111855"/>
                  <a:gd name="connsiteY3" fmla="*/ 89758 h 107879"/>
                  <a:gd name="connsiteX4" fmla="*/ 129 w 111855"/>
                  <a:gd name="connsiteY4" fmla="*/ 17927 h 107879"/>
                  <a:gd name="connsiteX5" fmla="*/ 18114 w 111855"/>
                  <a:gd name="connsiteY5" fmla="*/ 0 h 107879"/>
                  <a:gd name="connsiteX6" fmla="*/ 93924 w 111855"/>
                  <a:gd name="connsiteY6" fmla="*/ 132 h 107879"/>
                  <a:gd name="connsiteX7" fmla="*/ 111855 w 111855"/>
                  <a:gd name="connsiteY7" fmla="*/ 18121 h 107879"/>
                  <a:gd name="connsiteX8" fmla="*/ 111726 w 111855"/>
                  <a:gd name="connsiteY8" fmla="*/ 89953 h 107879"/>
                  <a:gd name="connsiteX9" fmla="*/ 74859 w 111855"/>
                  <a:gd name="connsiteY9" fmla="*/ 44970 h 107879"/>
                  <a:gd name="connsiteX10" fmla="*/ 67240 w 111855"/>
                  <a:gd name="connsiteY10" fmla="*/ 37428 h 107879"/>
                  <a:gd name="connsiteX11" fmla="*/ 67240 w 111855"/>
                  <a:gd name="connsiteY11" fmla="*/ 37428 h 107879"/>
                  <a:gd name="connsiteX12" fmla="*/ 44551 w 111855"/>
                  <a:gd name="connsiteY12" fmla="*/ 37547 h 107879"/>
                  <a:gd name="connsiteX13" fmla="*/ 37007 w 111855"/>
                  <a:gd name="connsiteY13" fmla="*/ 45168 h 107879"/>
                  <a:gd name="connsiteX14" fmla="*/ 37007 w 111855"/>
                  <a:gd name="connsiteY14" fmla="*/ 45168 h 107879"/>
                  <a:gd name="connsiteX15" fmla="*/ 37104 w 111855"/>
                  <a:gd name="connsiteY15" fmla="*/ 63018 h 107879"/>
                  <a:gd name="connsiteX16" fmla="*/ 44723 w 111855"/>
                  <a:gd name="connsiteY16" fmla="*/ 70559 h 107879"/>
                  <a:gd name="connsiteX17" fmla="*/ 44723 w 111855"/>
                  <a:gd name="connsiteY17" fmla="*/ 70559 h 107879"/>
                  <a:gd name="connsiteX18" fmla="*/ 67412 w 111855"/>
                  <a:gd name="connsiteY18" fmla="*/ 70440 h 107879"/>
                  <a:gd name="connsiteX19" fmla="*/ 74955 w 111855"/>
                  <a:gd name="connsiteY19" fmla="*/ 62819 h 107879"/>
                  <a:gd name="connsiteX20" fmla="*/ 74955 w 111855"/>
                  <a:gd name="connsiteY20" fmla="*/ 62819 h 107879"/>
                  <a:gd name="connsiteX21" fmla="*/ 74859 w 111855"/>
                  <a:gd name="connsiteY21" fmla="*/ 44970 h 10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855" h="107879">
                    <a:moveTo>
                      <a:pt x="111726" y="89953"/>
                    </a:moveTo>
                    <a:cubicBezTo>
                      <a:pt x="111710" y="99871"/>
                      <a:pt x="103656" y="107897"/>
                      <a:pt x="93741" y="107880"/>
                    </a:cubicBezTo>
                    <a:lnTo>
                      <a:pt x="17931" y="107747"/>
                    </a:lnTo>
                    <a:cubicBezTo>
                      <a:pt x="8011" y="107730"/>
                      <a:pt x="-16" y="99676"/>
                      <a:pt x="0" y="89758"/>
                    </a:cubicBezTo>
                    <a:lnTo>
                      <a:pt x="129" y="17927"/>
                    </a:lnTo>
                    <a:cubicBezTo>
                      <a:pt x="145" y="8009"/>
                      <a:pt x="8199" y="-17"/>
                      <a:pt x="18114" y="0"/>
                    </a:cubicBezTo>
                    <a:lnTo>
                      <a:pt x="93924" y="132"/>
                    </a:lnTo>
                    <a:cubicBezTo>
                      <a:pt x="103844" y="150"/>
                      <a:pt x="111871" y="8204"/>
                      <a:pt x="111855" y="18121"/>
                    </a:cubicBezTo>
                    <a:lnTo>
                      <a:pt x="111726" y="89953"/>
                    </a:lnTo>
                    <a:close/>
                    <a:moveTo>
                      <a:pt x="74859" y="44970"/>
                    </a:moveTo>
                    <a:cubicBezTo>
                      <a:pt x="74837" y="40783"/>
                      <a:pt x="71428" y="37406"/>
                      <a:pt x="67240" y="37428"/>
                    </a:cubicBezTo>
                    <a:cubicBezTo>
                      <a:pt x="67240" y="37428"/>
                      <a:pt x="67240" y="37428"/>
                      <a:pt x="67240" y="37428"/>
                    </a:cubicBezTo>
                    <a:lnTo>
                      <a:pt x="44551" y="37547"/>
                    </a:lnTo>
                    <a:cubicBezTo>
                      <a:pt x="40362" y="37569"/>
                      <a:pt x="36986" y="40981"/>
                      <a:pt x="37007" y="45168"/>
                    </a:cubicBezTo>
                    <a:cubicBezTo>
                      <a:pt x="37007" y="45168"/>
                      <a:pt x="37007" y="45168"/>
                      <a:pt x="37007" y="45168"/>
                    </a:cubicBezTo>
                    <a:lnTo>
                      <a:pt x="37104" y="63018"/>
                    </a:lnTo>
                    <a:cubicBezTo>
                      <a:pt x="37126" y="67204"/>
                      <a:pt x="40534" y="70581"/>
                      <a:pt x="44723" y="70559"/>
                    </a:cubicBezTo>
                    <a:cubicBezTo>
                      <a:pt x="44723" y="70559"/>
                      <a:pt x="44723" y="70559"/>
                      <a:pt x="44723" y="70559"/>
                    </a:cubicBezTo>
                    <a:lnTo>
                      <a:pt x="67412" y="70440"/>
                    </a:lnTo>
                    <a:cubicBezTo>
                      <a:pt x="71600" y="70418"/>
                      <a:pt x="74977" y="67006"/>
                      <a:pt x="74955" y="62819"/>
                    </a:cubicBezTo>
                    <a:cubicBezTo>
                      <a:pt x="74955" y="62819"/>
                      <a:pt x="74955" y="62819"/>
                      <a:pt x="74955" y="62819"/>
                    </a:cubicBezTo>
                    <a:lnTo>
                      <a:pt x="74859" y="44970"/>
                    </a:lnTo>
                    <a:close/>
                  </a:path>
                </a:pathLst>
              </a:custGeom>
              <a:grpFill/>
              <a:ln w="5334" cap="flat">
                <a:noFill/>
                <a:prstDash val="solid"/>
                <a:miter/>
              </a:ln>
            </p:spPr>
            <p:txBody>
              <a:bodyPr rtlCol="0" anchor="ctr"/>
              <a:lstStyle/>
              <a:p>
                <a:endParaRPr lang="fr-FR"/>
              </a:p>
            </p:txBody>
          </p:sp>
          <p:sp>
            <p:nvSpPr>
              <p:cNvPr id="82" name="Forme libre : forme 3311">
                <a:extLst>
                  <a:ext uri="{FF2B5EF4-FFF2-40B4-BE49-F238E27FC236}">
                    <a16:creationId xmlns:a16="http://schemas.microsoft.com/office/drawing/2014/main" id="{197B3E87-F143-C1CA-1569-560DC38B76F2}"/>
                  </a:ext>
                </a:extLst>
              </p:cNvPr>
              <p:cNvSpPr/>
              <p:nvPr/>
            </p:nvSpPr>
            <p:spPr>
              <a:xfrm>
                <a:off x="9380684" y="3176168"/>
                <a:ext cx="113261" cy="107686"/>
              </a:xfrm>
              <a:custGeom>
                <a:avLst/>
                <a:gdLst>
                  <a:gd name="connsiteX0" fmla="*/ 113014 w 113261"/>
                  <a:gd name="connsiteY0" fmla="*/ 88773 h 107686"/>
                  <a:gd name="connsiteX1" fmla="*/ 93970 w 113261"/>
                  <a:gd name="connsiteY1" fmla="*/ 107686 h 107686"/>
                  <a:gd name="connsiteX2" fmla="*/ 93970 w 113261"/>
                  <a:gd name="connsiteY2" fmla="*/ 107686 h 107686"/>
                  <a:gd name="connsiteX3" fmla="*/ 18913 w 113261"/>
                  <a:gd name="connsiteY3" fmla="*/ 107424 h 107686"/>
                  <a:gd name="connsiteX4" fmla="*/ 0 w 113261"/>
                  <a:gd name="connsiteY4" fmla="*/ 88379 h 107686"/>
                  <a:gd name="connsiteX5" fmla="*/ 0 w 113261"/>
                  <a:gd name="connsiteY5" fmla="*/ 88379 h 107686"/>
                  <a:gd name="connsiteX6" fmla="*/ 243 w 113261"/>
                  <a:gd name="connsiteY6" fmla="*/ 18913 h 107686"/>
                  <a:gd name="connsiteX7" fmla="*/ 19288 w 113261"/>
                  <a:gd name="connsiteY7" fmla="*/ 0 h 107686"/>
                  <a:gd name="connsiteX8" fmla="*/ 19288 w 113261"/>
                  <a:gd name="connsiteY8" fmla="*/ 0 h 107686"/>
                  <a:gd name="connsiteX9" fmla="*/ 94346 w 113261"/>
                  <a:gd name="connsiteY9" fmla="*/ 262 h 107686"/>
                  <a:gd name="connsiteX10" fmla="*/ 113261 w 113261"/>
                  <a:gd name="connsiteY10" fmla="*/ 19308 h 107686"/>
                  <a:gd name="connsiteX11" fmla="*/ 113261 w 113261"/>
                  <a:gd name="connsiteY11" fmla="*/ 19308 h 107686"/>
                  <a:gd name="connsiteX12" fmla="*/ 113014 w 113261"/>
                  <a:gd name="connsiteY12" fmla="*/ 88773 h 107686"/>
                  <a:gd name="connsiteX13" fmla="*/ 75630 w 113261"/>
                  <a:gd name="connsiteY13" fmla="*/ 45353 h 107686"/>
                  <a:gd name="connsiteX14" fmla="*/ 67849 w 113261"/>
                  <a:gd name="connsiteY14" fmla="*/ 37435 h 107686"/>
                  <a:gd name="connsiteX15" fmla="*/ 45483 w 113261"/>
                  <a:gd name="connsiteY15" fmla="*/ 37240 h 107686"/>
                  <a:gd name="connsiteX16" fmla="*/ 37565 w 113261"/>
                  <a:gd name="connsiteY16" fmla="*/ 45021 h 107686"/>
                  <a:gd name="connsiteX17" fmla="*/ 37414 w 113261"/>
                  <a:gd name="connsiteY17" fmla="*/ 62333 h 107686"/>
                  <a:gd name="connsiteX18" fmla="*/ 45195 w 113261"/>
                  <a:gd name="connsiteY18" fmla="*/ 70251 h 107686"/>
                  <a:gd name="connsiteX19" fmla="*/ 67561 w 113261"/>
                  <a:gd name="connsiteY19" fmla="*/ 70446 h 107686"/>
                  <a:gd name="connsiteX20" fmla="*/ 75480 w 113261"/>
                  <a:gd name="connsiteY20" fmla="*/ 62665 h 107686"/>
                  <a:gd name="connsiteX21" fmla="*/ 75630 w 113261"/>
                  <a:gd name="connsiteY21" fmla="*/ 45353 h 10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261" h="107686">
                    <a:moveTo>
                      <a:pt x="113014" y="88773"/>
                    </a:moveTo>
                    <a:cubicBezTo>
                      <a:pt x="112982" y="99255"/>
                      <a:pt x="104454" y="107723"/>
                      <a:pt x="93970" y="107686"/>
                    </a:cubicBezTo>
                    <a:cubicBezTo>
                      <a:pt x="93970" y="107686"/>
                      <a:pt x="93970" y="107686"/>
                      <a:pt x="93970" y="107686"/>
                    </a:cubicBezTo>
                    <a:lnTo>
                      <a:pt x="18913" y="107424"/>
                    </a:lnTo>
                    <a:cubicBezTo>
                      <a:pt x="8431" y="107388"/>
                      <a:pt x="-36" y="98861"/>
                      <a:pt x="0" y="88379"/>
                    </a:cubicBezTo>
                    <a:cubicBezTo>
                      <a:pt x="0" y="88379"/>
                      <a:pt x="0" y="88379"/>
                      <a:pt x="0" y="88379"/>
                    </a:cubicBezTo>
                    <a:lnTo>
                      <a:pt x="243" y="18913"/>
                    </a:lnTo>
                    <a:cubicBezTo>
                      <a:pt x="279" y="8431"/>
                      <a:pt x="8806" y="-36"/>
                      <a:pt x="19288" y="0"/>
                    </a:cubicBezTo>
                    <a:cubicBezTo>
                      <a:pt x="19288" y="0"/>
                      <a:pt x="19288" y="0"/>
                      <a:pt x="19288" y="0"/>
                    </a:cubicBezTo>
                    <a:lnTo>
                      <a:pt x="94346" y="262"/>
                    </a:lnTo>
                    <a:cubicBezTo>
                      <a:pt x="104825" y="299"/>
                      <a:pt x="113293" y="8825"/>
                      <a:pt x="113261" y="19308"/>
                    </a:cubicBezTo>
                    <a:cubicBezTo>
                      <a:pt x="113261" y="19308"/>
                      <a:pt x="113261" y="19308"/>
                      <a:pt x="113261" y="19308"/>
                    </a:cubicBezTo>
                    <a:lnTo>
                      <a:pt x="113014" y="88773"/>
                    </a:lnTo>
                    <a:close/>
                    <a:moveTo>
                      <a:pt x="75630" y="45353"/>
                    </a:moveTo>
                    <a:cubicBezTo>
                      <a:pt x="75668" y="41018"/>
                      <a:pt x="72184" y="37473"/>
                      <a:pt x="67849" y="37435"/>
                    </a:cubicBezTo>
                    <a:lnTo>
                      <a:pt x="45483" y="37240"/>
                    </a:lnTo>
                    <a:cubicBezTo>
                      <a:pt x="41148" y="37203"/>
                      <a:pt x="37603" y="40686"/>
                      <a:pt x="37565" y="45021"/>
                    </a:cubicBezTo>
                    <a:lnTo>
                      <a:pt x="37414" y="62333"/>
                    </a:lnTo>
                    <a:cubicBezTo>
                      <a:pt x="37376" y="66668"/>
                      <a:pt x="40860" y="70213"/>
                      <a:pt x="45195" y="70251"/>
                    </a:cubicBezTo>
                    <a:lnTo>
                      <a:pt x="67561" y="70446"/>
                    </a:lnTo>
                    <a:cubicBezTo>
                      <a:pt x="71894" y="70484"/>
                      <a:pt x="75442" y="67000"/>
                      <a:pt x="75480" y="62665"/>
                    </a:cubicBezTo>
                    <a:lnTo>
                      <a:pt x="75630" y="45353"/>
                    </a:lnTo>
                    <a:close/>
                  </a:path>
                </a:pathLst>
              </a:custGeom>
              <a:grpFill/>
              <a:ln w="5334" cap="flat">
                <a:noFill/>
                <a:prstDash val="solid"/>
                <a:miter/>
              </a:ln>
            </p:spPr>
            <p:txBody>
              <a:bodyPr rtlCol="0" anchor="ctr"/>
              <a:lstStyle/>
              <a:p>
                <a:endParaRPr lang="fr-FR"/>
              </a:p>
            </p:txBody>
          </p:sp>
          <p:sp>
            <p:nvSpPr>
              <p:cNvPr id="83" name="Forme libre : forme 3312">
                <a:extLst>
                  <a:ext uri="{FF2B5EF4-FFF2-40B4-BE49-F238E27FC236}">
                    <a16:creationId xmlns:a16="http://schemas.microsoft.com/office/drawing/2014/main" id="{3B5228FC-237C-0D6D-4FA5-E35EB509ABDC}"/>
                  </a:ext>
                </a:extLst>
              </p:cNvPr>
              <p:cNvSpPr/>
              <p:nvPr/>
            </p:nvSpPr>
            <p:spPr>
              <a:xfrm>
                <a:off x="9380794" y="3305380"/>
                <a:ext cx="113038" cy="113039"/>
              </a:xfrm>
              <a:custGeom>
                <a:avLst/>
                <a:gdLst>
                  <a:gd name="connsiteX0" fmla="*/ 112909 w 113038"/>
                  <a:gd name="connsiteY0" fmla="*/ 94093 h 113039"/>
                  <a:gd name="connsiteX1" fmla="*/ 93898 w 113038"/>
                  <a:gd name="connsiteY1" fmla="*/ 113039 h 113039"/>
                  <a:gd name="connsiteX2" fmla="*/ 18946 w 113038"/>
                  <a:gd name="connsiteY2" fmla="*/ 112908 h 113039"/>
                  <a:gd name="connsiteX3" fmla="*/ 0 w 113038"/>
                  <a:gd name="connsiteY3" fmla="*/ 93896 h 113039"/>
                  <a:gd name="connsiteX4" fmla="*/ 131 w 113038"/>
                  <a:gd name="connsiteY4" fmla="*/ 18946 h 113039"/>
                  <a:gd name="connsiteX5" fmla="*/ 19143 w 113038"/>
                  <a:gd name="connsiteY5" fmla="*/ 0 h 113039"/>
                  <a:gd name="connsiteX6" fmla="*/ 94091 w 113038"/>
                  <a:gd name="connsiteY6" fmla="*/ 131 h 113039"/>
                  <a:gd name="connsiteX7" fmla="*/ 113039 w 113038"/>
                  <a:gd name="connsiteY7" fmla="*/ 19143 h 113039"/>
                  <a:gd name="connsiteX8" fmla="*/ 112909 w 113038"/>
                  <a:gd name="connsiteY8" fmla="*/ 94093 h 113039"/>
                  <a:gd name="connsiteX9" fmla="*/ 75418 w 113038"/>
                  <a:gd name="connsiteY9" fmla="*/ 44827 h 113039"/>
                  <a:gd name="connsiteX10" fmla="*/ 67677 w 113038"/>
                  <a:gd name="connsiteY10" fmla="*/ 37192 h 113039"/>
                  <a:gd name="connsiteX11" fmla="*/ 44881 w 113038"/>
                  <a:gd name="connsiteY11" fmla="*/ 37351 h 113039"/>
                  <a:gd name="connsiteX12" fmla="*/ 37246 w 113038"/>
                  <a:gd name="connsiteY12" fmla="*/ 45093 h 113039"/>
                  <a:gd name="connsiteX13" fmla="*/ 37405 w 113038"/>
                  <a:gd name="connsiteY13" fmla="*/ 67889 h 113039"/>
                  <a:gd name="connsiteX14" fmla="*/ 45147 w 113038"/>
                  <a:gd name="connsiteY14" fmla="*/ 75524 h 113039"/>
                  <a:gd name="connsiteX15" fmla="*/ 67943 w 113038"/>
                  <a:gd name="connsiteY15" fmla="*/ 75365 h 113039"/>
                  <a:gd name="connsiteX16" fmla="*/ 75580 w 113038"/>
                  <a:gd name="connsiteY16" fmla="*/ 67623 h 113039"/>
                  <a:gd name="connsiteX17" fmla="*/ 75418 w 113038"/>
                  <a:gd name="connsiteY17" fmla="*/ 44827 h 11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038" h="113039">
                    <a:moveTo>
                      <a:pt x="112909" y="94093"/>
                    </a:moveTo>
                    <a:cubicBezTo>
                      <a:pt x="112888" y="104575"/>
                      <a:pt x="104377" y="113057"/>
                      <a:pt x="93898" y="113039"/>
                    </a:cubicBezTo>
                    <a:lnTo>
                      <a:pt x="18946" y="112908"/>
                    </a:lnTo>
                    <a:cubicBezTo>
                      <a:pt x="8464" y="112890"/>
                      <a:pt x="-18" y="104378"/>
                      <a:pt x="0" y="93896"/>
                    </a:cubicBezTo>
                    <a:lnTo>
                      <a:pt x="131" y="18946"/>
                    </a:lnTo>
                    <a:cubicBezTo>
                      <a:pt x="149" y="8464"/>
                      <a:pt x="8661" y="-18"/>
                      <a:pt x="19143" y="0"/>
                    </a:cubicBezTo>
                    <a:lnTo>
                      <a:pt x="94091" y="131"/>
                    </a:lnTo>
                    <a:cubicBezTo>
                      <a:pt x="104576" y="149"/>
                      <a:pt x="113055" y="8661"/>
                      <a:pt x="113039" y="19143"/>
                    </a:cubicBezTo>
                    <a:lnTo>
                      <a:pt x="112909" y="94093"/>
                    </a:lnTo>
                    <a:close/>
                    <a:moveTo>
                      <a:pt x="75418" y="44827"/>
                    </a:moveTo>
                    <a:cubicBezTo>
                      <a:pt x="75391" y="40581"/>
                      <a:pt x="71924" y="37163"/>
                      <a:pt x="67677" y="37192"/>
                    </a:cubicBezTo>
                    <a:lnTo>
                      <a:pt x="44881" y="37351"/>
                    </a:lnTo>
                    <a:cubicBezTo>
                      <a:pt x="40635" y="37381"/>
                      <a:pt x="37216" y="40847"/>
                      <a:pt x="37246" y="45093"/>
                    </a:cubicBezTo>
                    <a:lnTo>
                      <a:pt x="37405" y="67889"/>
                    </a:lnTo>
                    <a:cubicBezTo>
                      <a:pt x="37435" y="72135"/>
                      <a:pt x="40901" y="75554"/>
                      <a:pt x="45147" y="75524"/>
                    </a:cubicBezTo>
                    <a:lnTo>
                      <a:pt x="67943" y="75365"/>
                    </a:lnTo>
                    <a:cubicBezTo>
                      <a:pt x="72187" y="75336"/>
                      <a:pt x="75607" y="71869"/>
                      <a:pt x="75580" y="67623"/>
                    </a:cubicBezTo>
                    <a:lnTo>
                      <a:pt x="75418" y="44827"/>
                    </a:lnTo>
                    <a:close/>
                  </a:path>
                </a:pathLst>
              </a:custGeom>
              <a:grpFill/>
              <a:ln w="5334" cap="flat">
                <a:noFill/>
                <a:prstDash val="solid"/>
                <a:miter/>
              </a:ln>
            </p:spPr>
            <p:txBody>
              <a:bodyPr rtlCol="0" anchor="ctr"/>
              <a:lstStyle/>
              <a:p>
                <a:endParaRPr lang="fr-FR"/>
              </a:p>
            </p:txBody>
          </p:sp>
          <p:sp>
            <p:nvSpPr>
              <p:cNvPr id="84" name="Forme libre : forme 3313">
                <a:extLst>
                  <a:ext uri="{FF2B5EF4-FFF2-40B4-BE49-F238E27FC236}">
                    <a16:creationId xmlns:a16="http://schemas.microsoft.com/office/drawing/2014/main" id="{4AFEF060-1424-9272-9D31-1DA036B47E0B}"/>
                  </a:ext>
                </a:extLst>
              </p:cNvPr>
              <p:cNvSpPr/>
              <p:nvPr/>
            </p:nvSpPr>
            <p:spPr>
              <a:xfrm>
                <a:off x="9520624" y="3305739"/>
                <a:ext cx="112425" cy="112429"/>
              </a:xfrm>
              <a:custGeom>
                <a:avLst/>
                <a:gdLst>
                  <a:gd name="connsiteX0" fmla="*/ 112425 w 112425"/>
                  <a:gd name="connsiteY0" fmla="*/ 95214 h 112429"/>
                  <a:gd name="connsiteX1" fmla="*/ 95602 w 112425"/>
                  <a:gd name="connsiteY1" fmla="*/ 112156 h 112429"/>
                  <a:gd name="connsiteX2" fmla="*/ 95602 w 112425"/>
                  <a:gd name="connsiteY2" fmla="*/ 112156 h 112429"/>
                  <a:gd name="connsiteX3" fmla="*/ 17211 w 112425"/>
                  <a:gd name="connsiteY3" fmla="*/ 112429 h 112429"/>
                  <a:gd name="connsiteX4" fmla="*/ 269 w 112425"/>
                  <a:gd name="connsiteY4" fmla="*/ 95606 h 112429"/>
                  <a:gd name="connsiteX5" fmla="*/ 269 w 112425"/>
                  <a:gd name="connsiteY5" fmla="*/ 95606 h 112429"/>
                  <a:gd name="connsiteX6" fmla="*/ 0 w 112425"/>
                  <a:gd name="connsiteY6" fmla="*/ 17215 h 112429"/>
                  <a:gd name="connsiteX7" fmla="*/ 16824 w 112425"/>
                  <a:gd name="connsiteY7" fmla="*/ 274 h 112429"/>
                  <a:gd name="connsiteX8" fmla="*/ 16824 w 112425"/>
                  <a:gd name="connsiteY8" fmla="*/ 274 h 112429"/>
                  <a:gd name="connsiteX9" fmla="*/ 95215 w 112425"/>
                  <a:gd name="connsiteY9" fmla="*/ 0 h 112429"/>
                  <a:gd name="connsiteX10" fmla="*/ 112156 w 112425"/>
                  <a:gd name="connsiteY10" fmla="*/ 16824 h 112429"/>
                  <a:gd name="connsiteX11" fmla="*/ 112156 w 112425"/>
                  <a:gd name="connsiteY11" fmla="*/ 16824 h 112429"/>
                  <a:gd name="connsiteX12" fmla="*/ 112425 w 112425"/>
                  <a:gd name="connsiteY12" fmla="*/ 95214 h 112429"/>
                  <a:gd name="connsiteX13" fmla="*/ 75348 w 112425"/>
                  <a:gd name="connsiteY13" fmla="*/ 44233 h 112429"/>
                  <a:gd name="connsiteX14" fmla="*/ 67993 w 112425"/>
                  <a:gd name="connsiteY14" fmla="*/ 36959 h 112429"/>
                  <a:gd name="connsiteX15" fmla="*/ 67993 w 112425"/>
                  <a:gd name="connsiteY15" fmla="*/ 36959 h 112429"/>
                  <a:gd name="connsiteX16" fmla="*/ 44551 w 112425"/>
                  <a:gd name="connsiteY16" fmla="*/ 37082 h 112429"/>
                  <a:gd name="connsiteX17" fmla="*/ 37282 w 112425"/>
                  <a:gd name="connsiteY17" fmla="*/ 44432 h 112429"/>
                  <a:gd name="connsiteX18" fmla="*/ 37282 w 112425"/>
                  <a:gd name="connsiteY18" fmla="*/ 44432 h 112429"/>
                  <a:gd name="connsiteX19" fmla="*/ 37405 w 112425"/>
                  <a:gd name="connsiteY19" fmla="*/ 67874 h 112429"/>
                  <a:gd name="connsiteX20" fmla="*/ 44755 w 112425"/>
                  <a:gd name="connsiteY20" fmla="*/ 75148 h 112429"/>
                  <a:gd name="connsiteX21" fmla="*/ 44755 w 112425"/>
                  <a:gd name="connsiteY21" fmla="*/ 75148 h 112429"/>
                  <a:gd name="connsiteX22" fmla="*/ 68192 w 112425"/>
                  <a:gd name="connsiteY22" fmla="*/ 75025 h 112429"/>
                  <a:gd name="connsiteX23" fmla="*/ 75466 w 112425"/>
                  <a:gd name="connsiteY23" fmla="*/ 67674 h 112429"/>
                  <a:gd name="connsiteX24" fmla="*/ 75466 w 112425"/>
                  <a:gd name="connsiteY24" fmla="*/ 67674 h 112429"/>
                  <a:gd name="connsiteX25" fmla="*/ 75348 w 112425"/>
                  <a:gd name="connsiteY25" fmla="*/ 44233 h 11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425" h="112429">
                    <a:moveTo>
                      <a:pt x="112425" y="95214"/>
                    </a:moveTo>
                    <a:cubicBezTo>
                      <a:pt x="112457" y="104538"/>
                      <a:pt x="104930" y="112123"/>
                      <a:pt x="95602" y="112156"/>
                    </a:cubicBezTo>
                    <a:cubicBezTo>
                      <a:pt x="95602" y="112156"/>
                      <a:pt x="95602" y="112156"/>
                      <a:pt x="95602" y="112156"/>
                    </a:cubicBezTo>
                    <a:lnTo>
                      <a:pt x="17211" y="112429"/>
                    </a:lnTo>
                    <a:cubicBezTo>
                      <a:pt x="7888" y="112462"/>
                      <a:pt x="307" y="104930"/>
                      <a:pt x="269" y="95606"/>
                    </a:cubicBezTo>
                    <a:cubicBezTo>
                      <a:pt x="269" y="95606"/>
                      <a:pt x="269" y="95606"/>
                      <a:pt x="269" y="95606"/>
                    </a:cubicBezTo>
                    <a:lnTo>
                      <a:pt x="0" y="17215"/>
                    </a:lnTo>
                    <a:cubicBezTo>
                      <a:pt x="-32" y="7891"/>
                      <a:pt x="7495" y="307"/>
                      <a:pt x="16824" y="274"/>
                    </a:cubicBezTo>
                    <a:cubicBezTo>
                      <a:pt x="16824" y="274"/>
                      <a:pt x="16824" y="274"/>
                      <a:pt x="16824" y="274"/>
                    </a:cubicBezTo>
                    <a:lnTo>
                      <a:pt x="95215" y="0"/>
                    </a:lnTo>
                    <a:cubicBezTo>
                      <a:pt x="104538" y="-33"/>
                      <a:pt x="112119" y="7499"/>
                      <a:pt x="112156" y="16824"/>
                    </a:cubicBezTo>
                    <a:cubicBezTo>
                      <a:pt x="112156" y="16824"/>
                      <a:pt x="112156" y="16824"/>
                      <a:pt x="112156" y="16824"/>
                    </a:cubicBezTo>
                    <a:lnTo>
                      <a:pt x="112425" y="95214"/>
                    </a:lnTo>
                    <a:close/>
                    <a:moveTo>
                      <a:pt x="75348" y="44233"/>
                    </a:moveTo>
                    <a:cubicBezTo>
                      <a:pt x="75326" y="40195"/>
                      <a:pt x="72036" y="36938"/>
                      <a:pt x="67993" y="36959"/>
                    </a:cubicBezTo>
                    <a:cubicBezTo>
                      <a:pt x="67993" y="36959"/>
                      <a:pt x="67993" y="36959"/>
                      <a:pt x="67993" y="36959"/>
                    </a:cubicBezTo>
                    <a:lnTo>
                      <a:pt x="44551" y="37082"/>
                    </a:lnTo>
                    <a:cubicBezTo>
                      <a:pt x="40513" y="37103"/>
                      <a:pt x="37260" y="40394"/>
                      <a:pt x="37282" y="44432"/>
                    </a:cubicBezTo>
                    <a:cubicBezTo>
                      <a:pt x="37282" y="44432"/>
                      <a:pt x="37282" y="44432"/>
                      <a:pt x="37282" y="44432"/>
                    </a:cubicBezTo>
                    <a:lnTo>
                      <a:pt x="37405" y="67874"/>
                    </a:lnTo>
                    <a:cubicBezTo>
                      <a:pt x="37421" y="71912"/>
                      <a:pt x="40712" y="75169"/>
                      <a:pt x="44755" y="75148"/>
                    </a:cubicBezTo>
                    <a:cubicBezTo>
                      <a:pt x="44755" y="75148"/>
                      <a:pt x="44755" y="75148"/>
                      <a:pt x="44755" y="75148"/>
                    </a:cubicBezTo>
                    <a:lnTo>
                      <a:pt x="68192" y="75025"/>
                    </a:lnTo>
                    <a:cubicBezTo>
                      <a:pt x="72235" y="75004"/>
                      <a:pt x="75488" y="71713"/>
                      <a:pt x="75466" y="67674"/>
                    </a:cubicBezTo>
                    <a:cubicBezTo>
                      <a:pt x="75466" y="67674"/>
                      <a:pt x="75466" y="67674"/>
                      <a:pt x="75466" y="67674"/>
                    </a:cubicBezTo>
                    <a:lnTo>
                      <a:pt x="75348" y="44233"/>
                    </a:lnTo>
                    <a:close/>
                  </a:path>
                </a:pathLst>
              </a:custGeom>
              <a:grpFill/>
              <a:ln w="5334" cap="flat">
                <a:noFill/>
                <a:prstDash val="solid"/>
                <a:miter/>
              </a:ln>
            </p:spPr>
            <p:txBody>
              <a:bodyPr rtlCol="0" anchor="ctr"/>
              <a:lstStyle/>
              <a:p>
                <a:endParaRPr lang="fr-FR"/>
              </a:p>
            </p:txBody>
          </p:sp>
          <p:sp>
            <p:nvSpPr>
              <p:cNvPr id="85" name="Forme libre : forme 3314">
                <a:extLst>
                  <a:ext uri="{FF2B5EF4-FFF2-40B4-BE49-F238E27FC236}">
                    <a16:creationId xmlns:a16="http://schemas.microsoft.com/office/drawing/2014/main" id="{96F1C3EE-1BB8-EA8B-922D-F4A5E25ACF7B}"/>
                  </a:ext>
                </a:extLst>
              </p:cNvPr>
              <p:cNvSpPr/>
              <p:nvPr/>
            </p:nvSpPr>
            <p:spPr>
              <a:xfrm>
                <a:off x="8914844" y="3434215"/>
                <a:ext cx="514372" cy="513736"/>
              </a:xfrm>
              <a:custGeom>
                <a:avLst/>
                <a:gdLst>
                  <a:gd name="connsiteX0" fmla="*/ 443326 w 514372"/>
                  <a:gd name="connsiteY0" fmla="*/ 489541 h 513736"/>
                  <a:gd name="connsiteX1" fmla="*/ 443326 w 514372"/>
                  <a:gd name="connsiteY1" fmla="*/ 507607 h 513736"/>
                  <a:gd name="connsiteX2" fmla="*/ 437250 w 514372"/>
                  <a:gd name="connsiteY2" fmla="*/ 513736 h 513736"/>
                  <a:gd name="connsiteX3" fmla="*/ 412141 w 514372"/>
                  <a:gd name="connsiteY3" fmla="*/ 513736 h 513736"/>
                  <a:gd name="connsiteX4" fmla="*/ 405474 w 514372"/>
                  <a:gd name="connsiteY4" fmla="*/ 507015 h 513736"/>
                  <a:gd name="connsiteX5" fmla="*/ 406012 w 514372"/>
                  <a:gd name="connsiteY5" fmla="*/ 465616 h 513736"/>
                  <a:gd name="connsiteX6" fmla="*/ 476661 w 514372"/>
                  <a:gd name="connsiteY6" fmla="*/ 408838 h 513736"/>
                  <a:gd name="connsiteX7" fmla="*/ 476553 w 514372"/>
                  <a:gd name="connsiteY7" fmla="*/ 193774 h 513736"/>
                  <a:gd name="connsiteX8" fmla="*/ 408109 w 514372"/>
                  <a:gd name="connsiteY8" fmla="*/ 50111 h 513736"/>
                  <a:gd name="connsiteX9" fmla="*/ 346439 w 514372"/>
                  <a:gd name="connsiteY9" fmla="*/ 38551 h 513736"/>
                  <a:gd name="connsiteX10" fmla="*/ 198744 w 514372"/>
                  <a:gd name="connsiteY10" fmla="*/ 38013 h 513736"/>
                  <a:gd name="connsiteX11" fmla="*/ 94599 w 514372"/>
                  <a:gd name="connsiteY11" fmla="*/ 93876 h 513736"/>
                  <a:gd name="connsiteX12" fmla="*/ 49704 w 514372"/>
                  <a:gd name="connsiteY12" fmla="*/ 225119 h 513736"/>
                  <a:gd name="connsiteX13" fmla="*/ 38520 w 514372"/>
                  <a:gd name="connsiteY13" fmla="*/ 326092 h 513736"/>
                  <a:gd name="connsiteX14" fmla="*/ 70673 w 514372"/>
                  <a:gd name="connsiteY14" fmla="*/ 347169 h 513736"/>
                  <a:gd name="connsiteX15" fmla="*/ 92394 w 514372"/>
                  <a:gd name="connsiteY15" fmla="*/ 345018 h 513736"/>
                  <a:gd name="connsiteX16" fmla="*/ 287780 w 514372"/>
                  <a:gd name="connsiteY16" fmla="*/ 304156 h 513736"/>
                  <a:gd name="connsiteX17" fmla="*/ 309986 w 514372"/>
                  <a:gd name="connsiteY17" fmla="*/ 278294 h 513736"/>
                  <a:gd name="connsiteX18" fmla="*/ 309878 w 514372"/>
                  <a:gd name="connsiteY18" fmla="*/ 277273 h 513736"/>
                  <a:gd name="connsiteX19" fmla="*/ 282027 w 514372"/>
                  <a:gd name="connsiteY19" fmla="*/ 254906 h 513736"/>
                  <a:gd name="connsiteX20" fmla="*/ 152774 w 514372"/>
                  <a:gd name="connsiteY20" fmla="*/ 275713 h 513736"/>
                  <a:gd name="connsiteX21" fmla="*/ 134816 w 514372"/>
                  <a:gd name="connsiteY21" fmla="*/ 218453 h 513736"/>
                  <a:gd name="connsiteX22" fmla="*/ 138149 w 514372"/>
                  <a:gd name="connsiteY22" fmla="*/ 216141 h 513736"/>
                  <a:gd name="connsiteX23" fmla="*/ 168151 w 514372"/>
                  <a:gd name="connsiteY23" fmla="*/ 221087 h 513736"/>
                  <a:gd name="connsiteX24" fmla="*/ 171000 w 514372"/>
                  <a:gd name="connsiteY24" fmla="*/ 224421 h 513736"/>
                  <a:gd name="connsiteX25" fmla="*/ 171000 w 514372"/>
                  <a:gd name="connsiteY25" fmla="*/ 231840 h 513736"/>
                  <a:gd name="connsiteX26" fmla="*/ 174603 w 514372"/>
                  <a:gd name="connsiteY26" fmla="*/ 234744 h 513736"/>
                  <a:gd name="connsiteX27" fmla="*/ 208260 w 514372"/>
                  <a:gd name="connsiteY27" fmla="*/ 227378 h 513736"/>
                  <a:gd name="connsiteX28" fmla="*/ 210411 w 514372"/>
                  <a:gd name="connsiteY28" fmla="*/ 223990 h 513736"/>
                  <a:gd name="connsiteX29" fmla="*/ 189765 w 514372"/>
                  <a:gd name="connsiteY29" fmla="*/ 130061 h 513736"/>
                  <a:gd name="connsiteX30" fmla="*/ 203905 w 514372"/>
                  <a:gd name="connsiteY30" fmla="*/ 94145 h 513736"/>
                  <a:gd name="connsiteX31" fmla="*/ 262779 w 514372"/>
                  <a:gd name="connsiteY31" fmla="*/ 81349 h 513736"/>
                  <a:gd name="connsiteX32" fmla="*/ 284178 w 514372"/>
                  <a:gd name="connsiteY32" fmla="*/ 95543 h 513736"/>
                  <a:gd name="connsiteX33" fmla="*/ 311491 w 514372"/>
                  <a:gd name="connsiteY33" fmla="*/ 220227 h 513736"/>
                  <a:gd name="connsiteX34" fmla="*/ 314556 w 514372"/>
                  <a:gd name="connsiteY34" fmla="*/ 224743 h 513736"/>
                  <a:gd name="connsiteX35" fmla="*/ 335256 w 514372"/>
                  <a:gd name="connsiteY35" fmla="*/ 243239 h 513736"/>
                  <a:gd name="connsiteX36" fmla="*/ 340740 w 514372"/>
                  <a:gd name="connsiteY36" fmla="*/ 305177 h 513736"/>
                  <a:gd name="connsiteX37" fmla="*/ 333589 w 514372"/>
                  <a:gd name="connsiteY37" fmla="*/ 322759 h 513736"/>
                  <a:gd name="connsiteX38" fmla="*/ 357999 w 514372"/>
                  <a:gd name="connsiteY38" fmla="*/ 437119 h 513736"/>
                  <a:gd name="connsiteX39" fmla="*/ 343590 w 514372"/>
                  <a:gd name="connsiteY39" fmla="*/ 459486 h 513736"/>
                  <a:gd name="connsiteX40" fmla="*/ 286114 w 514372"/>
                  <a:gd name="connsiteY40" fmla="*/ 472067 h 513736"/>
                  <a:gd name="connsiteX41" fmla="*/ 261327 w 514372"/>
                  <a:gd name="connsiteY41" fmla="*/ 456153 h 513736"/>
                  <a:gd name="connsiteX42" fmla="*/ 239498 w 514372"/>
                  <a:gd name="connsiteY42" fmla="*/ 356470 h 513736"/>
                  <a:gd name="connsiteX43" fmla="*/ 234821 w 514372"/>
                  <a:gd name="connsiteY43" fmla="*/ 353459 h 513736"/>
                  <a:gd name="connsiteX44" fmla="*/ 151376 w 514372"/>
                  <a:gd name="connsiteY44" fmla="*/ 371740 h 513736"/>
                  <a:gd name="connsiteX45" fmla="*/ 148741 w 514372"/>
                  <a:gd name="connsiteY45" fmla="*/ 375020 h 513736"/>
                  <a:gd name="connsiteX46" fmla="*/ 148741 w 514372"/>
                  <a:gd name="connsiteY46" fmla="*/ 510940 h 513736"/>
                  <a:gd name="connsiteX47" fmla="*/ 145999 w 514372"/>
                  <a:gd name="connsiteY47" fmla="*/ 513682 h 513736"/>
                  <a:gd name="connsiteX48" fmla="*/ 113847 w 514372"/>
                  <a:gd name="connsiteY48" fmla="*/ 513682 h 513736"/>
                  <a:gd name="connsiteX49" fmla="*/ 111105 w 514372"/>
                  <a:gd name="connsiteY49" fmla="*/ 510940 h 513736"/>
                  <a:gd name="connsiteX50" fmla="*/ 111105 w 514372"/>
                  <a:gd name="connsiteY50" fmla="*/ 381902 h 513736"/>
                  <a:gd name="connsiteX51" fmla="*/ 109040 w 514372"/>
                  <a:gd name="connsiteY51" fmla="*/ 379772 h 513736"/>
                  <a:gd name="connsiteX52" fmla="*/ 108416 w 514372"/>
                  <a:gd name="connsiteY52" fmla="*/ 379858 h 513736"/>
                  <a:gd name="connsiteX53" fmla="*/ 7497 w 514372"/>
                  <a:gd name="connsiteY53" fmla="*/ 349158 h 513736"/>
                  <a:gd name="connsiteX54" fmla="*/ 293 w 514372"/>
                  <a:gd name="connsiteY54" fmla="*/ 301844 h 513736"/>
                  <a:gd name="connsiteX55" fmla="*/ 37015 w 514372"/>
                  <a:gd name="connsiteY55" fmla="*/ 132104 h 513736"/>
                  <a:gd name="connsiteX56" fmla="*/ 87125 w 514372"/>
                  <a:gd name="connsiteY56" fmla="*/ 42530 h 513736"/>
                  <a:gd name="connsiteX57" fmla="*/ 188421 w 514372"/>
                  <a:gd name="connsiteY57" fmla="*/ 1183 h 513736"/>
                  <a:gd name="connsiteX58" fmla="*/ 356655 w 514372"/>
                  <a:gd name="connsiteY58" fmla="*/ 1076 h 513736"/>
                  <a:gd name="connsiteX59" fmla="*/ 473973 w 514372"/>
                  <a:gd name="connsiteY59" fmla="*/ 52100 h 513736"/>
                  <a:gd name="connsiteX60" fmla="*/ 514082 w 514372"/>
                  <a:gd name="connsiteY60" fmla="*/ 188397 h 513736"/>
                  <a:gd name="connsiteX61" fmla="*/ 514243 w 514372"/>
                  <a:gd name="connsiteY61" fmla="*/ 384697 h 513736"/>
                  <a:gd name="connsiteX62" fmla="*/ 507738 w 514372"/>
                  <a:gd name="connsiteY62" fmla="*/ 442173 h 513736"/>
                  <a:gd name="connsiteX63" fmla="*/ 459294 w 514372"/>
                  <a:gd name="connsiteY63" fmla="*/ 482283 h 513736"/>
                  <a:gd name="connsiteX64" fmla="*/ 445638 w 514372"/>
                  <a:gd name="connsiteY64" fmla="*/ 486315 h 513736"/>
                  <a:gd name="connsiteX65" fmla="*/ 443326 w 514372"/>
                  <a:gd name="connsiteY65" fmla="*/ 489541 h 513736"/>
                  <a:gd name="connsiteX66" fmla="*/ 251747 w 514372"/>
                  <a:gd name="connsiteY66" fmla="*/ 123432 h 513736"/>
                  <a:gd name="connsiteX67" fmla="*/ 250018 w 514372"/>
                  <a:gd name="connsiteY67" fmla="*/ 122324 h 513736"/>
                  <a:gd name="connsiteX68" fmla="*/ 250017 w 514372"/>
                  <a:gd name="connsiteY68" fmla="*/ 122324 h 513736"/>
                  <a:gd name="connsiteX69" fmla="*/ 229012 w 514372"/>
                  <a:gd name="connsiteY69" fmla="*/ 126942 h 513736"/>
                  <a:gd name="connsiteX70" fmla="*/ 227906 w 514372"/>
                  <a:gd name="connsiteY70" fmla="*/ 128674 h 513736"/>
                  <a:gd name="connsiteX71" fmla="*/ 227906 w 514372"/>
                  <a:gd name="connsiteY71" fmla="*/ 128674 h 513736"/>
                  <a:gd name="connsiteX72" fmla="*/ 248111 w 514372"/>
                  <a:gd name="connsiteY72" fmla="*/ 220565 h 513736"/>
                  <a:gd name="connsiteX73" fmla="*/ 249840 w 514372"/>
                  <a:gd name="connsiteY73" fmla="*/ 221673 h 513736"/>
                  <a:gd name="connsiteX74" fmla="*/ 249841 w 514372"/>
                  <a:gd name="connsiteY74" fmla="*/ 221673 h 513736"/>
                  <a:gd name="connsiteX75" fmla="*/ 270846 w 514372"/>
                  <a:gd name="connsiteY75" fmla="*/ 217055 h 513736"/>
                  <a:gd name="connsiteX76" fmla="*/ 271952 w 514372"/>
                  <a:gd name="connsiteY76" fmla="*/ 215323 h 513736"/>
                  <a:gd name="connsiteX77" fmla="*/ 271952 w 514372"/>
                  <a:gd name="connsiteY77" fmla="*/ 215323 h 513736"/>
                  <a:gd name="connsiteX78" fmla="*/ 251747 w 514372"/>
                  <a:gd name="connsiteY78" fmla="*/ 123432 h 513736"/>
                  <a:gd name="connsiteX79" fmla="*/ 299133 w 514372"/>
                  <a:gd name="connsiteY79" fmla="*/ 342588 h 513736"/>
                  <a:gd name="connsiteX80" fmla="*/ 296634 w 514372"/>
                  <a:gd name="connsiteY80" fmla="*/ 340991 h 513736"/>
                  <a:gd name="connsiteX81" fmla="*/ 296634 w 514372"/>
                  <a:gd name="connsiteY81" fmla="*/ 340991 h 513736"/>
                  <a:gd name="connsiteX82" fmla="*/ 277520 w 514372"/>
                  <a:gd name="connsiteY82" fmla="*/ 345190 h 513736"/>
                  <a:gd name="connsiteX83" fmla="*/ 275922 w 514372"/>
                  <a:gd name="connsiteY83" fmla="*/ 347690 h 513736"/>
                  <a:gd name="connsiteX84" fmla="*/ 275922 w 514372"/>
                  <a:gd name="connsiteY84" fmla="*/ 347690 h 513736"/>
                  <a:gd name="connsiteX85" fmla="*/ 293956 w 514372"/>
                  <a:gd name="connsiteY85" fmla="*/ 429710 h 513736"/>
                  <a:gd name="connsiteX86" fmla="*/ 296454 w 514372"/>
                  <a:gd name="connsiteY86" fmla="*/ 431307 h 513736"/>
                  <a:gd name="connsiteX87" fmla="*/ 296454 w 514372"/>
                  <a:gd name="connsiteY87" fmla="*/ 431307 h 513736"/>
                  <a:gd name="connsiteX88" fmla="*/ 315569 w 514372"/>
                  <a:gd name="connsiteY88" fmla="*/ 427108 h 513736"/>
                  <a:gd name="connsiteX89" fmla="*/ 317166 w 514372"/>
                  <a:gd name="connsiteY89" fmla="*/ 424608 h 513736"/>
                  <a:gd name="connsiteX90" fmla="*/ 317166 w 514372"/>
                  <a:gd name="connsiteY90" fmla="*/ 424608 h 513736"/>
                  <a:gd name="connsiteX91" fmla="*/ 299133 w 514372"/>
                  <a:gd name="connsiteY91" fmla="*/ 342588 h 51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14372" h="513736">
                    <a:moveTo>
                      <a:pt x="443326" y="489541"/>
                    </a:moveTo>
                    <a:lnTo>
                      <a:pt x="443326" y="507607"/>
                    </a:lnTo>
                    <a:cubicBezTo>
                      <a:pt x="443326" y="511693"/>
                      <a:pt x="441300" y="513736"/>
                      <a:pt x="437250" y="513736"/>
                    </a:cubicBezTo>
                    <a:lnTo>
                      <a:pt x="412141" y="513736"/>
                    </a:lnTo>
                    <a:cubicBezTo>
                      <a:pt x="407661" y="513736"/>
                      <a:pt x="405438" y="511494"/>
                      <a:pt x="405474" y="507015"/>
                    </a:cubicBezTo>
                    <a:cubicBezTo>
                      <a:pt x="405546" y="494042"/>
                      <a:pt x="405726" y="480240"/>
                      <a:pt x="406012" y="465616"/>
                    </a:cubicBezTo>
                    <a:cubicBezTo>
                      <a:pt x="406604" y="434754"/>
                      <a:pt x="476553" y="467067"/>
                      <a:pt x="476661" y="408838"/>
                    </a:cubicBezTo>
                    <a:cubicBezTo>
                      <a:pt x="476804" y="331378"/>
                      <a:pt x="476768" y="259691"/>
                      <a:pt x="476553" y="193774"/>
                    </a:cubicBezTo>
                    <a:cubicBezTo>
                      <a:pt x="476392" y="136620"/>
                      <a:pt x="466230" y="74198"/>
                      <a:pt x="408109" y="50111"/>
                    </a:cubicBezTo>
                    <a:cubicBezTo>
                      <a:pt x="391119" y="43083"/>
                      <a:pt x="370562" y="39234"/>
                      <a:pt x="346439" y="38551"/>
                    </a:cubicBezTo>
                    <a:cubicBezTo>
                      <a:pt x="316474" y="37691"/>
                      <a:pt x="267242" y="37513"/>
                      <a:pt x="198744" y="38013"/>
                    </a:cubicBezTo>
                    <a:cubicBezTo>
                      <a:pt x="154602" y="38390"/>
                      <a:pt x="115944" y="55272"/>
                      <a:pt x="94599" y="93876"/>
                    </a:cubicBezTo>
                    <a:cubicBezTo>
                      <a:pt x="71963" y="134846"/>
                      <a:pt x="60403" y="182537"/>
                      <a:pt x="49704" y="225119"/>
                    </a:cubicBezTo>
                    <a:cubicBezTo>
                      <a:pt x="40528" y="261643"/>
                      <a:pt x="36800" y="295300"/>
                      <a:pt x="38520" y="326092"/>
                    </a:cubicBezTo>
                    <a:cubicBezTo>
                      <a:pt x="39273" y="339050"/>
                      <a:pt x="58790" y="345932"/>
                      <a:pt x="70673" y="347169"/>
                    </a:cubicBezTo>
                    <a:cubicBezTo>
                      <a:pt x="75655" y="347669"/>
                      <a:pt x="82895" y="346954"/>
                      <a:pt x="92394" y="345018"/>
                    </a:cubicBezTo>
                    <a:cubicBezTo>
                      <a:pt x="168312" y="329571"/>
                      <a:pt x="233441" y="315947"/>
                      <a:pt x="287780" y="304156"/>
                    </a:cubicBezTo>
                    <a:cubicBezTo>
                      <a:pt x="299932" y="301537"/>
                      <a:pt x="307334" y="292919"/>
                      <a:pt x="309986" y="278294"/>
                    </a:cubicBezTo>
                    <a:cubicBezTo>
                      <a:pt x="310022" y="278009"/>
                      <a:pt x="309986" y="277665"/>
                      <a:pt x="309878" y="277273"/>
                    </a:cubicBezTo>
                    <a:cubicBezTo>
                      <a:pt x="305183" y="260675"/>
                      <a:pt x="295899" y="253223"/>
                      <a:pt x="282027" y="254906"/>
                    </a:cubicBezTo>
                    <a:cubicBezTo>
                      <a:pt x="262851" y="257234"/>
                      <a:pt x="219766" y="264170"/>
                      <a:pt x="152774" y="275713"/>
                    </a:cubicBezTo>
                    <a:cubicBezTo>
                      <a:pt x="116750" y="281950"/>
                      <a:pt x="132020" y="233561"/>
                      <a:pt x="134816" y="218453"/>
                    </a:cubicBezTo>
                    <a:cubicBezTo>
                      <a:pt x="135174" y="216587"/>
                      <a:pt x="136285" y="215818"/>
                      <a:pt x="138149" y="216141"/>
                    </a:cubicBezTo>
                    <a:lnTo>
                      <a:pt x="168151" y="221087"/>
                    </a:lnTo>
                    <a:cubicBezTo>
                      <a:pt x="170050" y="221372"/>
                      <a:pt x="171000" y="222485"/>
                      <a:pt x="171000" y="224421"/>
                    </a:cubicBezTo>
                    <a:lnTo>
                      <a:pt x="171000" y="231840"/>
                    </a:lnTo>
                    <a:cubicBezTo>
                      <a:pt x="171000" y="234314"/>
                      <a:pt x="172201" y="235281"/>
                      <a:pt x="174603" y="234744"/>
                    </a:cubicBezTo>
                    <a:lnTo>
                      <a:pt x="208260" y="227378"/>
                    </a:lnTo>
                    <a:cubicBezTo>
                      <a:pt x="210124" y="226985"/>
                      <a:pt x="210841" y="225856"/>
                      <a:pt x="210411" y="223990"/>
                    </a:cubicBezTo>
                    <a:cubicBezTo>
                      <a:pt x="203636" y="193736"/>
                      <a:pt x="196754" y="162428"/>
                      <a:pt x="189765" y="130061"/>
                    </a:cubicBezTo>
                    <a:cubicBezTo>
                      <a:pt x="186162" y="113286"/>
                      <a:pt x="182345" y="99414"/>
                      <a:pt x="203905" y="94145"/>
                    </a:cubicBezTo>
                    <a:cubicBezTo>
                      <a:pt x="224372" y="89129"/>
                      <a:pt x="243997" y="84860"/>
                      <a:pt x="262779" y="81349"/>
                    </a:cubicBezTo>
                    <a:cubicBezTo>
                      <a:pt x="272576" y="79521"/>
                      <a:pt x="282052" y="85806"/>
                      <a:pt x="284178" y="95543"/>
                    </a:cubicBezTo>
                    <a:lnTo>
                      <a:pt x="311491" y="220227"/>
                    </a:lnTo>
                    <a:cubicBezTo>
                      <a:pt x="311907" y="222060"/>
                      <a:pt x="313000" y="223673"/>
                      <a:pt x="314556" y="224743"/>
                    </a:cubicBezTo>
                    <a:cubicBezTo>
                      <a:pt x="321599" y="229528"/>
                      <a:pt x="330578" y="236357"/>
                      <a:pt x="335256" y="243239"/>
                    </a:cubicBezTo>
                    <a:cubicBezTo>
                      <a:pt x="348339" y="262702"/>
                      <a:pt x="350167" y="283348"/>
                      <a:pt x="340740" y="305177"/>
                    </a:cubicBezTo>
                    <a:cubicBezTo>
                      <a:pt x="337622" y="312382"/>
                      <a:pt x="331976" y="315232"/>
                      <a:pt x="333589" y="322759"/>
                    </a:cubicBezTo>
                    <a:cubicBezTo>
                      <a:pt x="338607" y="345663"/>
                      <a:pt x="346744" y="383783"/>
                      <a:pt x="357999" y="437119"/>
                    </a:cubicBezTo>
                    <a:cubicBezTo>
                      <a:pt x="360162" y="447270"/>
                      <a:pt x="353725" y="457260"/>
                      <a:pt x="343590" y="459486"/>
                    </a:cubicBezTo>
                    <a:lnTo>
                      <a:pt x="286114" y="472067"/>
                    </a:lnTo>
                    <a:cubicBezTo>
                      <a:pt x="272565" y="475041"/>
                      <a:pt x="264302" y="469739"/>
                      <a:pt x="261327" y="456153"/>
                    </a:cubicBezTo>
                    <a:lnTo>
                      <a:pt x="239498" y="356470"/>
                    </a:lnTo>
                    <a:cubicBezTo>
                      <a:pt x="238925" y="353927"/>
                      <a:pt x="237365" y="352922"/>
                      <a:pt x="234821" y="353459"/>
                    </a:cubicBezTo>
                    <a:lnTo>
                      <a:pt x="151376" y="371740"/>
                    </a:lnTo>
                    <a:cubicBezTo>
                      <a:pt x="149619" y="372132"/>
                      <a:pt x="148741" y="373229"/>
                      <a:pt x="148741" y="375020"/>
                    </a:cubicBezTo>
                    <a:lnTo>
                      <a:pt x="148741" y="510940"/>
                    </a:lnTo>
                    <a:cubicBezTo>
                      <a:pt x="148741" y="512768"/>
                      <a:pt x="147827" y="513682"/>
                      <a:pt x="145999" y="513682"/>
                    </a:cubicBezTo>
                    <a:lnTo>
                      <a:pt x="113847" y="513682"/>
                    </a:lnTo>
                    <a:cubicBezTo>
                      <a:pt x="112019" y="513682"/>
                      <a:pt x="111105" y="512768"/>
                      <a:pt x="111105" y="510940"/>
                    </a:cubicBezTo>
                    <a:lnTo>
                      <a:pt x="111105" y="381902"/>
                    </a:lnTo>
                    <a:cubicBezTo>
                      <a:pt x="111122" y="380746"/>
                      <a:pt x="110198" y="379789"/>
                      <a:pt x="109040" y="379772"/>
                    </a:cubicBezTo>
                    <a:cubicBezTo>
                      <a:pt x="108829" y="379772"/>
                      <a:pt x="108619" y="379799"/>
                      <a:pt x="108416" y="379858"/>
                    </a:cubicBezTo>
                    <a:cubicBezTo>
                      <a:pt x="71318" y="391203"/>
                      <a:pt x="27176" y="384052"/>
                      <a:pt x="7497" y="349158"/>
                    </a:cubicBezTo>
                    <a:cubicBezTo>
                      <a:pt x="1511" y="338550"/>
                      <a:pt x="-890" y="322775"/>
                      <a:pt x="293" y="301844"/>
                    </a:cubicBezTo>
                    <a:cubicBezTo>
                      <a:pt x="3465" y="244744"/>
                      <a:pt x="18143" y="187698"/>
                      <a:pt x="37015" y="132104"/>
                    </a:cubicBezTo>
                    <a:cubicBezTo>
                      <a:pt x="51209" y="90166"/>
                      <a:pt x="67913" y="60310"/>
                      <a:pt x="87125" y="42530"/>
                    </a:cubicBezTo>
                    <a:cubicBezTo>
                      <a:pt x="116051" y="15716"/>
                      <a:pt x="149816" y="1936"/>
                      <a:pt x="188421" y="1183"/>
                    </a:cubicBezTo>
                    <a:cubicBezTo>
                      <a:pt x="263729" y="-360"/>
                      <a:pt x="319807" y="-392"/>
                      <a:pt x="356655" y="1076"/>
                    </a:cubicBezTo>
                    <a:cubicBezTo>
                      <a:pt x="398109" y="2743"/>
                      <a:pt x="446928" y="19195"/>
                      <a:pt x="473973" y="52100"/>
                    </a:cubicBezTo>
                    <a:cubicBezTo>
                      <a:pt x="504512" y="89306"/>
                      <a:pt x="513921" y="140868"/>
                      <a:pt x="514082" y="188397"/>
                    </a:cubicBezTo>
                    <a:cubicBezTo>
                      <a:pt x="514405" y="287112"/>
                      <a:pt x="514458" y="352545"/>
                      <a:pt x="514243" y="384697"/>
                    </a:cubicBezTo>
                    <a:cubicBezTo>
                      <a:pt x="514100" y="413048"/>
                      <a:pt x="511931" y="432211"/>
                      <a:pt x="507738" y="442173"/>
                    </a:cubicBezTo>
                    <a:cubicBezTo>
                      <a:pt x="499171" y="462674"/>
                      <a:pt x="483023" y="476046"/>
                      <a:pt x="459294" y="482283"/>
                    </a:cubicBezTo>
                    <a:cubicBezTo>
                      <a:pt x="454599" y="483536"/>
                      <a:pt x="450047" y="484880"/>
                      <a:pt x="445638" y="486315"/>
                    </a:cubicBezTo>
                    <a:cubicBezTo>
                      <a:pt x="444096" y="486815"/>
                      <a:pt x="443326" y="487891"/>
                      <a:pt x="443326" y="489541"/>
                    </a:cubicBezTo>
                    <a:close/>
                    <a:moveTo>
                      <a:pt x="251747" y="123432"/>
                    </a:moveTo>
                    <a:cubicBezTo>
                      <a:pt x="251575" y="122647"/>
                      <a:pt x="250801" y="122152"/>
                      <a:pt x="250018" y="122324"/>
                    </a:cubicBezTo>
                    <a:cubicBezTo>
                      <a:pt x="250018" y="122324"/>
                      <a:pt x="250017" y="122324"/>
                      <a:pt x="250017" y="122324"/>
                    </a:cubicBezTo>
                    <a:lnTo>
                      <a:pt x="229012" y="126942"/>
                    </a:lnTo>
                    <a:cubicBezTo>
                      <a:pt x="228230" y="127115"/>
                      <a:pt x="227734" y="127889"/>
                      <a:pt x="227906" y="128674"/>
                    </a:cubicBezTo>
                    <a:cubicBezTo>
                      <a:pt x="227906" y="128674"/>
                      <a:pt x="227906" y="128674"/>
                      <a:pt x="227906" y="128674"/>
                    </a:cubicBezTo>
                    <a:lnTo>
                      <a:pt x="248111" y="220565"/>
                    </a:lnTo>
                    <a:cubicBezTo>
                      <a:pt x="248283" y="221351"/>
                      <a:pt x="249057" y="221845"/>
                      <a:pt x="249840" y="221673"/>
                    </a:cubicBezTo>
                    <a:cubicBezTo>
                      <a:pt x="249840" y="221673"/>
                      <a:pt x="249841" y="221673"/>
                      <a:pt x="249841" y="221673"/>
                    </a:cubicBezTo>
                    <a:lnTo>
                      <a:pt x="270846" y="217055"/>
                    </a:lnTo>
                    <a:cubicBezTo>
                      <a:pt x="271628" y="216882"/>
                      <a:pt x="272124" y="216108"/>
                      <a:pt x="271952" y="215323"/>
                    </a:cubicBezTo>
                    <a:cubicBezTo>
                      <a:pt x="271952" y="215323"/>
                      <a:pt x="271952" y="215323"/>
                      <a:pt x="271952" y="215323"/>
                    </a:cubicBezTo>
                    <a:lnTo>
                      <a:pt x="251747" y="123432"/>
                    </a:lnTo>
                    <a:close/>
                    <a:moveTo>
                      <a:pt x="299133" y="342588"/>
                    </a:moveTo>
                    <a:cubicBezTo>
                      <a:pt x="298884" y="341453"/>
                      <a:pt x="297765" y="340738"/>
                      <a:pt x="296634" y="340991"/>
                    </a:cubicBezTo>
                    <a:cubicBezTo>
                      <a:pt x="296634" y="340991"/>
                      <a:pt x="296634" y="340991"/>
                      <a:pt x="296634" y="340991"/>
                    </a:cubicBezTo>
                    <a:lnTo>
                      <a:pt x="277520" y="345190"/>
                    </a:lnTo>
                    <a:cubicBezTo>
                      <a:pt x="276388" y="345437"/>
                      <a:pt x="275673" y="346556"/>
                      <a:pt x="275922" y="347690"/>
                    </a:cubicBezTo>
                    <a:cubicBezTo>
                      <a:pt x="275922" y="347690"/>
                      <a:pt x="275922" y="347690"/>
                      <a:pt x="275922" y="347690"/>
                    </a:cubicBezTo>
                    <a:lnTo>
                      <a:pt x="293956" y="429710"/>
                    </a:lnTo>
                    <a:cubicBezTo>
                      <a:pt x="294205" y="430845"/>
                      <a:pt x="295323" y="431560"/>
                      <a:pt x="296454" y="431307"/>
                    </a:cubicBezTo>
                    <a:cubicBezTo>
                      <a:pt x="296454" y="431307"/>
                      <a:pt x="296454" y="431307"/>
                      <a:pt x="296454" y="431307"/>
                    </a:cubicBezTo>
                    <a:lnTo>
                      <a:pt x="315569" y="427108"/>
                    </a:lnTo>
                    <a:cubicBezTo>
                      <a:pt x="316700" y="426861"/>
                      <a:pt x="317415" y="425743"/>
                      <a:pt x="317166" y="424608"/>
                    </a:cubicBezTo>
                    <a:cubicBezTo>
                      <a:pt x="317166" y="424608"/>
                      <a:pt x="317166" y="424608"/>
                      <a:pt x="317166" y="424608"/>
                    </a:cubicBezTo>
                    <a:lnTo>
                      <a:pt x="299133" y="342588"/>
                    </a:lnTo>
                    <a:close/>
                  </a:path>
                </a:pathLst>
              </a:custGeom>
              <a:grpFill/>
              <a:ln w="5334" cap="flat">
                <a:noFill/>
                <a:prstDash val="solid"/>
                <a:miter/>
              </a:ln>
            </p:spPr>
            <p:txBody>
              <a:bodyPr rtlCol="0" anchor="ctr"/>
              <a:lstStyle/>
              <a:p>
                <a:endParaRPr lang="fr-FR"/>
              </a:p>
            </p:txBody>
          </p:sp>
          <p:sp>
            <p:nvSpPr>
              <p:cNvPr id="86" name="Forme libre : forme 3315">
                <a:extLst>
                  <a:ext uri="{FF2B5EF4-FFF2-40B4-BE49-F238E27FC236}">
                    <a16:creationId xmlns:a16="http://schemas.microsoft.com/office/drawing/2014/main" id="{1EC2527A-31FE-D353-7A59-DFF987CE5343}"/>
                  </a:ext>
                </a:extLst>
              </p:cNvPr>
              <p:cNvSpPr/>
              <p:nvPr/>
            </p:nvSpPr>
            <p:spPr>
              <a:xfrm>
                <a:off x="9399516" y="3440076"/>
                <a:ext cx="94036" cy="106779"/>
              </a:xfrm>
              <a:custGeom>
                <a:avLst/>
                <a:gdLst>
                  <a:gd name="connsiteX0" fmla="*/ 56723 w 94036"/>
                  <a:gd name="connsiteY0" fmla="*/ 44142 h 106779"/>
                  <a:gd name="connsiteX1" fmla="*/ 49895 w 94036"/>
                  <a:gd name="connsiteY1" fmla="*/ 37260 h 106779"/>
                  <a:gd name="connsiteX2" fmla="*/ 2742 w 94036"/>
                  <a:gd name="connsiteY2" fmla="*/ 37260 h 106779"/>
                  <a:gd name="connsiteX3" fmla="*/ 0 w 94036"/>
                  <a:gd name="connsiteY3" fmla="*/ 34572 h 106779"/>
                  <a:gd name="connsiteX4" fmla="*/ 0 w 94036"/>
                  <a:gd name="connsiteY4" fmla="*/ 2581 h 106779"/>
                  <a:gd name="connsiteX5" fmla="*/ 2635 w 94036"/>
                  <a:gd name="connsiteY5" fmla="*/ 0 h 106779"/>
                  <a:gd name="connsiteX6" fmla="*/ 77101 w 94036"/>
                  <a:gd name="connsiteY6" fmla="*/ 0 h 106779"/>
                  <a:gd name="connsiteX7" fmla="*/ 94037 w 94036"/>
                  <a:gd name="connsiteY7" fmla="*/ 16936 h 106779"/>
                  <a:gd name="connsiteX8" fmla="*/ 94037 w 94036"/>
                  <a:gd name="connsiteY8" fmla="*/ 91295 h 106779"/>
                  <a:gd name="connsiteX9" fmla="*/ 78552 w 94036"/>
                  <a:gd name="connsiteY9" fmla="*/ 106780 h 106779"/>
                  <a:gd name="connsiteX10" fmla="*/ 40163 w 94036"/>
                  <a:gd name="connsiteY10" fmla="*/ 106780 h 106779"/>
                  <a:gd name="connsiteX11" fmla="*/ 37152 w 94036"/>
                  <a:gd name="connsiteY11" fmla="*/ 103822 h 106779"/>
                  <a:gd name="connsiteX12" fmla="*/ 37152 w 94036"/>
                  <a:gd name="connsiteY12" fmla="*/ 72584 h 106779"/>
                  <a:gd name="connsiteX13" fmla="*/ 40217 w 94036"/>
                  <a:gd name="connsiteY13" fmla="*/ 69520 h 106779"/>
                  <a:gd name="connsiteX14" fmla="*/ 49895 w 94036"/>
                  <a:gd name="connsiteY14" fmla="*/ 69520 h 106779"/>
                  <a:gd name="connsiteX15" fmla="*/ 56723 w 94036"/>
                  <a:gd name="connsiteY15" fmla="*/ 62691 h 106779"/>
                  <a:gd name="connsiteX16" fmla="*/ 56723 w 94036"/>
                  <a:gd name="connsiteY16" fmla="*/ 44142 h 10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036" h="106779">
                    <a:moveTo>
                      <a:pt x="56723" y="44142"/>
                    </a:moveTo>
                    <a:cubicBezTo>
                      <a:pt x="56723" y="39556"/>
                      <a:pt x="54449" y="37260"/>
                      <a:pt x="49895" y="37260"/>
                    </a:cubicBezTo>
                    <a:lnTo>
                      <a:pt x="2742" y="37260"/>
                    </a:lnTo>
                    <a:cubicBezTo>
                      <a:pt x="914" y="37260"/>
                      <a:pt x="0" y="36362"/>
                      <a:pt x="0" y="34572"/>
                    </a:cubicBezTo>
                    <a:lnTo>
                      <a:pt x="0" y="2581"/>
                    </a:lnTo>
                    <a:cubicBezTo>
                      <a:pt x="0" y="860"/>
                      <a:pt x="878" y="0"/>
                      <a:pt x="2635" y="0"/>
                    </a:cubicBezTo>
                    <a:lnTo>
                      <a:pt x="77101" y="0"/>
                    </a:lnTo>
                    <a:cubicBezTo>
                      <a:pt x="86456" y="0"/>
                      <a:pt x="94037" y="7581"/>
                      <a:pt x="94037" y="16936"/>
                    </a:cubicBezTo>
                    <a:lnTo>
                      <a:pt x="94037" y="91295"/>
                    </a:lnTo>
                    <a:cubicBezTo>
                      <a:pt x="94037" y="99849"/>
                      <a:pt x="87107" y="106780"/>
                      <a:pt x="78552" y="106780"/>
                    </a:cubicBezTo>
                    <a:lnTo>
                      <a:pt x="40163" y="106780"/>
                    </a:lnTo>
                    <a:cubicBezTo>
                      <a:pt x="38156" y="106780"/>
                      <a:pt x="37152" y="105796"/>
                      <a:pt x="37152" y="103822"/>
                    </a:cubicBezTo>
                    <a:lnTo>
                      <a:pt x="37152" y="72584"/>
                    </a:lnTo>
                    <a:cubicBezTo>
                      <a:pt x="37152" y="70541"/>
                      <a:pt x="38174" y="69520"/>
                      <a:pt x="40217" y="69520"/>
                    </a:cubicBezTo>
                    <a:lnTo>
                      <a:pt x="49895" y="69520"/>
                    </a:lnTo>
                    <a:cubicBezTo>
                      <a:pt x="54449" y="69520"/>
                      <a:pt x="56723" y="67245"/>
                      <a:pt x="56723" y="62691"/>
                    </a:cubicBezTo>
                    <a:lnTo>
                      <a:pt x="56723" y="44142"/>
                    </a:lnTo>
                    <a:close/>
                  </a:path>
                </a:pathLst>
              </a:custGeom>
              <a:grpFill/>
              <a:ln w="5334" cap="flat">
                <a:noFill/>
                <a:prstDash val="solid"/>
                <a:miter/>
              </a:ln>
            </p:spPr>
            <p:txBody>
              <a:bodyPr rtlCol="0" anchor="ctr"/>
              <a:lstStyle/>
              <a:p>
                <a:endParaRPr lang="fr-FR"/>
              </a:p>
            </p:txBody>
          </p:sp>
          <p:sp>
            <p:nvSpPr>
              <p:cNvPr id="87" name="Forme libre : forme 3316">
                <a:extLst>
                  <a:ext uri="{FF2B5EF4-FFF2-40B4-BE49-F238E27FC236}">
                    <a16:creationId xmlns:a16="http://schemas.microsoft.com/office/drawing/2014/main" id="{8920A850-929D-5108-3B00-AA9CAE17E1B2}"/>
                  </a:ext>
                </a:extLst>
              </p:cNvPr>
              <p:cNvSpPr/>
              <p:nvPr/>
            </p:nvSpPr>
            <p:spPr>
              <a:xfrm>
                <a:off x="9520635" y="3439888"/>
                <a:ext cx="112726" cy="107478"/>
              </a:xfrm>
              <a:custGeom>
                <a:avLst/>
                <a:gdLst>
                  <a:gd name="connsiteX0" fmla="*/ 112479 w 112726"/>
                  <a:gd name="connsiteY0" fmla="*/ 89311 h 107478"/>
                  <a:gd name="connsiteX1" fmla="*/ 94188 w 112726"/>
                  <a:gd name="connsiteY1" fmla="*/ 107479 h 107478"/>
                  <a:gd name="connsiteX2" fmla="*/ 18162 w 112726"/>
                  <a:gd name="connsiteY2" fmla="*/ 107210 h 107478"/>
                  <a:gd name="connsiteX3" fmla="*/ 0 w 112726"/>
                  <a:gd name="connsiteY3" fmla="*/ 88919 h 107478"/>
                  <a:gd name="connsiteX4" fmla="*/ 0 w 112726"/>
                  <a:gd name="connsiteY4" fmla="*/ 88919 h 107478"/>
                  <a:gd name="connsiteX5" fmla="*/ 247 w 112726"/>
                  <a:gd name="connsiteY5" fmla="*/ 18168 h 107478"/>
                  <a:gd name="connsiteX6" fmla="*/ 18539 w 112726"/>
                  <a:gd name="connsiteY6" fmla="*/ 0 h 107478"/>
                  <a:gd name="connsiteX7" fmla="*/ 94564 w 112726"/>
                  <a:gd name="connsiteY7" fmla="*/ 269 h 107478"/>
                  <a:gd name="connsiteX8" fmla="*/ 112726 w 112726"/>
                  <a:gd name="connsiteY8" fmla="*/ 18560 h 107478"/>
                  <a:gd name="connsiteX9" fmla="*/ 112726 w 112726"/>
                  <a:gd name="connsiteY9" fmla="*/ 18560 h 107478"/>
                  <a:gd name="connsiteX10" fmla="*/ 112479 w 112726"/>
                  <a:gd name="connsiteY10" fmla="*/ 89311 h 107478"/>
                  <a:gd name="connsiteX11" fmla="*/ 75525 w 112726"/>
                  <a:gd name="connsiteY11" fmla="*/ 44981 h 107478"/>
                  <a:gd name="connsiteX12" fmla="*/ 67961 w 112726"/>
                  <a:gd name="connsiteY12" fmla="*/ 37282 h 107478"/>
                  <a:gd name="connsiteX13" fmla="*/ 67961 w 112726"/>
                  <a:gd name="connsiteY13" fmla="*/ 37282 h 107478"/>
                  <a:gd name="connsiteX14" fmla="*/ 45164 w 112726"/>
                  <a:gd name="connsiteY14" fmla="*/ 37083 h 107478"/>
                  <a:gd name="connsiteX15" fmla="*/ 37459 w 112726"/>
                  <a:gd name="connsiteY15" fmla="*/ 44648 h 107478"/>
                  <a:gd name="connsiteX16" fmla="*/ 37459 w 112726"/>
                  <a:gd name="connsiteY16" fmla="*/ 44648 h 107478"/>
                  <a:gd name="connsiteX17" fmla="*/ 37308 w 112726"/>
                  <a:gd name="connsiteY17" fmla="*/ 62283 h 107478"/>
                  <a:gd name="connsiteX18" fmla="*/ 44873 w 112726"/>
                  <a:gd name="connsiteY18" fmla="*/ 69982 h 107478"/>
                  <a:gd name="connsiteX19" fmla="*/ 44873 w 112726"/>
                  <a:gd name="connsiteY19" fmla="*/ 69982 h 107478"/>
                  <a:gd name="connsiteX20" fmla="*/ 67670 w 112726"/>
                  <a:gd name="connsiteY20" fmla="*/ 70181 h 107478"/>
                  <a:gd name="connsiteX21" fmla="*/ 75375 w 112726"/>
                  <a:gd name="connsiteY21" fmla="*/ 62616 h 107478"/>
                  <a:gd name="connsiteX22" fmla="*/ 75375 w 112726"/>
                  <a:gd name="connsiteY22" fmla="*/ 62616 h 107478"/>
                  <a:gd name="connsiteX23" fmla="*/ 75525 w 112726"/>
                  <a:gd name="connsiteY23" fmla="*/ 44981 h 1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26" h="107478">
                    <a:moveTo>
                      <a:pt x="112479" y="89311"/>
                    </a:moveTo>
                    <a:cubicBezTo>
                      <a:pt x="112441" y="99381"/>
                      <a:pt x="104253" y="107511"/>
                      <a:pt x="94188" y="107479"/>
                    </a:cubicBezTo>
                    <a:lnTo>
                      <a:pt x="18162" y="107210"/>
                    </a:lnTo>
                    <a:cubicBezTo>
                      <a:pt x="8097" y="107178"/>
                      <a:pt x="-32" y="98989"/>
                      <a:pt x="0" y="88919"/>
                    </a:cubicBezTo>
                    <a:cubicBezTo>
                      <a:pt x="0" y="88919"/>
                      <a:pt x="0" y="88919"/>
                      <a:pt x="0" y="88919"/>
                    </a:cubicBezTo>
                    <a:lnTo>
                      <a:pt x="247" y="18168"/>
                    </a:lnTo>
                    <a:cubicBezTo>
                      <a:pt x="285" y="8097"/>
                      <a:pt x="8474" y="-32"/>
                      <a:pt x="18539" y="0"/>
                    </a:cubicBezTo>
                    <a:lnTo>
                      <a:pt x="94564" y="269"/>
                    </a:lnTo>
                    <a:cubicBezTo>
                      <a:pt x="104629" y="301"/>
                      <a:pt x="112758" y="8490"/>
                      <a:pt x="112726" y="18560"/>
                    </a:cubicBezTo>
                    <a:cubicBezTo>
                      <a:pt x="112726" y="18560"/>
                      <a:pt x="112726" y="18560"/>
                      <a:pt x="112726" y="18560"/>
                    </a:cubicBezTo>
                    <a:lnTo>
                      <a:pt x="112479" y="89311"/>
                    </a:lnTo>
                    <a:close/>
                    <a:moveTo>
                      <a:pt x="75525" y="44981"/>
                    </a:moveTo>
                    <a:cubicBezTo>
                      <a:pt x="75563" y="40766"/>
                      <a:pt x="72176" y="37314"/>
                      <a:pt x="67961" y="37282"/>
                    </a:cubicBezTo>
                    <a:cubicBezTo>
                      <a:pt x="67961" y="37282"/>
                      <a:pt x="67961" y="37282"/>
                      <a:pt x="67961" y="37282"/>
                    </a:cubicBezTo>
                    <a:lnTo>
                      <a:pt x="45164" y="37083"/>
                    </a:lnTo>
                    <a:cubicBezTo>
                      <a:pt x="40948" y="37045"/>
                      <a:pt x="37497" y="40432"/>
                      <a:pt x="37459" y="44648"/>
                    </a:cubicBezTo>
                    <a:cubicBezTo>
                      <a:pt x="37459" y="44648"/>
                      <a:pt x="37459" y="44648"/>
                      <a:pt x="37459" y="44648"/>
                    </a:cubicBezTo>
                    <a:lnTo>
                      <a:pt x="37308" y="62283"/>
                    </a:lnTo>
                    <a:cubicBezTo>
                      <a:pt x="37271" y="66498"/>
                      <a:pt x="40658" y="69950"/>
                      <a:pt x="44873" y="69982"/>
                    </a:cubicBezTo>
                    <a:cubicBezTo>
                      <a:pt x="44873" y="69982"/>
                      <a:pt x="44873" y="69982"/>
                      <a:pt x="44873" y="69982"/>
                    </a:cubicBezTo>
                    <a:lnTo>
                      <a:pt x="67670" y="70181"/>
                    </a:lnTo>
                    <a:cubicBezTo>
                      <a:pt x="71885" y="70219"/>
                      <a:pt x="75337" y="66831"/>
                      <a:pt x="75375" y="62616"/>
                    </a:cubicBezTo>
                    <a:cubicBezTo>
                      <a:pt x="75375" y="62616"/>
                      <a:pt x="75375" y="62616"/>
                      <a:pt x="75375" y="62616"/>
                    </a:cubicBezTo>
                    <a:lnTo>
                      <a:pt x="75525" y="44981"/>
                    </a:lnTo>
                    <a:close/>
                  </a:path>
                </a:pathLst>
              </a:custGeom>
              <a:grpFill/>
              <a:ln w="5334" cap="flat">
                <a:noFill/>
                <a:prstDash val="solid"/>
                <a:miter/>
              </a:ln>
            </p:spPr>
            <p:txBody>
              <a:bodyPr rtlCol="0" anchor="ctr"/>
              <a:lstStyle/>
              <a:p>
                <a:endParaRPr lang="fr-FR"/>
              </a:p>
            </p:txBody>
          </p:sp>
          <p:sp>
            <p:nvSpPr>
              <p:cNvPr id="88" name="Forme libre : forme 3317">
                <a:extLst>
                  <a:ext uri="{FF2B5EF4-FFF2-40B4-BE49-F238E27FC236}">
                    <a16:creationId xmlns:a16="http://schemas.microsoft.com/office/drawing/2014/main" id="{1A99BBF8-8DEE-7BAB-64D7-CBF18CAEA992}"/>
                  </a:ext>
                </a:extLst>
              </p:cNvPr>
              <p:cNvSpPr/>
              <p:nvPr/>
            </p:nvSpPr>
            <p:spPr>
              <a:xfrm>
                <a:off x="9665727" y="3466517"/>
                <a:ext cx="107609" cy="102178"/>
              </a:xfrm>
              <a:custGeom>
                <a:avLst/>
                <a:gdLst>
                  <a:gd name="connsiteX0" fmla="*/ 106883 w 107609"/>
                  <a:gd name="connsiteY0" fmla="*/ 86167 h 102178"/>
                  <a:gd name="connsiteX1" fmla="*/ 90532 w 107609"/>
                  <a:gd name="connsiteY1" fmla="*/ 102178 h 102178"/>
                  <a:gd name="connsiteX2" fmla="*/ 16018 w 107609"/>
                  <a:gd name="connsiteY2" fmla="*/ 101398 h 102178"/>
                  <a:gd name="connsiteX3" fmla="*/ 1 w 107609"/>
                  <a:gd name="connsiteY3" fmla="*/ 85048 h 102178"/>
                  <a:gd name="connsiteX4" fmla="*/ 727 w 107609"/>
                  <a:gd name="connsiteY4" fmla="*/ 16012 h 102178"/>
                  <a:gd name="connsiteX5" fmla="*/ 17077 w 107609"/>
                  <a:gd name="connsiteY5" fmla="*/ 1 h 102178"/>
                  <a:gd name="connsiteX6" fmla="*/ 91592 w 107609"/>
                  <a:gd name="connsiteY6" fmla="*/ 780 h 102178"/>
                  <a:gd name="connsiteX7" fmla="*/ 107608 w 107609"/>
                  <a:gd name="connsiteY7" fmla="*/ 17131 h 102178"/>
                  <a:gd name="connsiteX8" fmla="*/ 106883 w 107609"/>
                  <a:gd name="connsiteY8" fmla="*/ 86167 h 102178"/>
                  <a:gd name="connsiteX9" fmla="*/ 70171 w 107609"/>
                  <a:gd name="connsiteY9" fmla="*/ 45557 h 102178"/>
                  <a:gd name="connsiteX10" fmla="*/ 61918 w 107609"/>
                  <a:gd name="connsiteY10" fmla="*/ 37245 h 102178"/>
                  <a:gd name="connsiteX11" fmla="*/ 61918 w 107609"/>
                  <a:gd name="connsiteY11" fmla="*/ 37245 h 102178"/>
                  <a:gd name="connsiteX12" fmla="*/ 45681 w 107609"/>
                  <a:gd name="connsiteY12" fmla="*/ 37191 h 102178"/>
                  <a:gd name="connsiteX13" fmla="*/ 37374 w 107609"/>
                  <a:gd name="connsiteY13" fmla="*/ 45439 h 102178"/>
                  <a:gd name="connsiteX14" fmla="*/ 37374 w 107609"/>
                  <a:gd name="connsiteY14" fmla="*/ 45439 h 102178"/>
                  <a:gd name="connsiteX15" fmla="*/ 37331 w 107609"/>
                  <a:gd name="connsiteY15" fmla="*/ 56514 h 102178"/>
                  <a:gd name="connsiteX16" fmla="*/ 45584 w 107609"/>
                  <a:gd name="connsiteY16" fmla="*/ 64827 h 102178"/>
                  <a:gd name="connsiteX17" fmla="*/ 45584 w 107609"/>
                  <a:gd name="connsiteY17" fmla="*/ 64827 h 102178"/>
                  <a:gd name="connsiteX18" fmla="*/ 61821 w 107609"/>
                  <a:gd name="connsiteY18" fmla="*/ 64880 h 102178"/>
                  <a:gd name="connsiteX19" fmla="*/ 70128 w 107609"/>
                  <a:gd name="connsiteY19" fmla="*/ 56633 h 102178"/>
                  <a:gd name="connsiteX20" fmla="*/ 70128 w 107609"/>
                  <a:gd name="connsiteY20" fmla="*/ 56633 h 102178"/>
                  <a:gd name="connsiteX21" fmla="*/ 70171 w 107609"/>
                  <a:gd name="connsiteY21" fmla="*/ 45557 h 1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609" h="102178">
                    <a:moveTo>
                      <a:pt x="106883" y="86167"/>
                    </a:moveTo>
                    <a:cubicBezTo>
                      <a:pt x="106791" y="95102"/>
                      <a:pt x="99468" y="102269"/>
                      <a:pt x="90532" y="102178"/>
                    </a:cubicBezTo>
                    <a:lnTo>
                      <a:pt x="16018" y="101398"/>
                    </a:lnTo>
                    <a:cubicBezTo>
                      <a:pt x="7077" y="101302"/>
                      <a:pt x="-91" y="93984"/>
                      <a:pt x="1" y="85048"/>
                    </a:cubicBezTo>
                    <a:lnTo>
                      <a:pt x="727" y="16012"/>
                    </a:lnTo>
                    <a:cubicBezTo>
                      <a:pt x="818" y="7077"/>
                      <a:pt x="8141" y="-91"/>
                      <a:pt x="17077" y="1"/>
                    </a:cubicBezTo>
                    <a:lnTo>
                      <a:pt x="91592" y="780"/>
                    </a:lnTo>
                    <a:cubicBezTo>
                      <a:pt x="100533" y="877"/>
                      <a:pt x="107700" y="8195"/>
                      <a:pt x="107608" y="17131"/>
                    </a:cubicBezTo>
                    <a:lnTo>
                      <a:pt x="106883" y="86167"/>
                    </a:lnTo>
                    <a:close/>
                    <a:moveTo>
                      <a:pt x="70171" y="45557"/>
                    </a:moveTo>
                    <a:cubicBezTo>
                      <a:pt x="70187" y="40981"/>
                      <a:pt x="66493" y="37261"/>
                      <a:pt x="61918" y="37245"/>
                    </a:cubicBezTo>
                    <a:cubicBezTo>
                      <a:pt x="61918" y="37245"/>
                      <a:pt x="61918" y="37245"/>
                      <a:pt x="61918" y="37245"/>
                    </a:cubicBezTo>
                    <a:lnTo>
                      <a:pt x="45681" y="37191"/>
                    </a:lnTo>
                    <a:cubicBezTo>
                      <a:pt x="41105" y="37175"/>
                      <a:pt x="37390" y="40869"/>
                      <a:pt x="37374" y="45439"/>
                    </a:cubicBezTo>
                    <a:cubicBezTo>
                      <a:pt x="37374" y="45439"/>
                      <a:pt x="37374" y="45439"/>
                      <a:pt x="37374" y="45439"/>
                    </a:cubicBezTo>
                    <a:lnTo>
                      <a:pt x="37331" y="56514"/>
                    </a:lnTo>
                    <a:cubicBezTo>
                      <a:pt x="37315" y="61090"/>
                      <a:pt x="41008" y="64811"/>
                      <a:pt x="45584" y="64827"/>
                    </a:cubicBezTo>
                    <a:cubicBezTo>
                      <a:pt x="45584" y="64827"/>
                      <a:pt x="45584" y="64827"/>
                      <a:pt x="45584" y="64827"/>
                    </a:cubicBezTo>
                    <a:lnTo>
                      <a:pt x="61821" y="64880"/>
                    </a:lnTo>
                    <a:cubicBezTo>
                      <a:pt x="66397" y="64897"/>
                      <a:pt x="70112" y="61203"/>
                      <a:pt x="70128" y="56633"/>
                    </a:cubicBezTo>
                    <a:cubicBezTo>
                      <a:pt x="70128" y="56633"/>
                      <a:pt x="70128" y="56633"/>
                      <a:pt x="70128" y="56633"/>
                    </a:cubicBezTo>
                    <a:lnTo>
                      <a:pt x="70171" y="45557"/>
                    </a:lnTo>
                    <a:close/>
                  </a:path>
                </a:pathLst>
              </a:custGeom>
              <a:grpFill/>
              <a:ln w="5334" cap="flat">
                <a:noFill/>
                <a:prstDash val="solid"/>
                <a:miter/>
              </a:ln>
            </p:spPr>
            <p:txBody>
              <a:bodyPr rtlCol="0" anchor="ctr"/>
              <a:lstStyle/>
              <a:p>
                <a:endParaRPr lang="fr-FR"/>
              </a:p>
            </p:txBody>
          </p:sp>
          <p:sp>
            <p:nvSpPr>
              <p:cNvPr id="89" name="Forme libre : forme 3318">
                <a:extLst>
                  <a:ext uri="{FF2B5EF4-FFF2-40B4-BE49-F238E27FC236}">
                    <a16:creationId xmlns:a16="http://schemas.microsoft.com/office/drawing/2014/main" id="{4FFEC991-7437-66C4-9AF3-C6EDC327E30E}"/>
                  </a:ext>
                </a:extLst>
              </p:cNvPr>
              <p:cNvSpPr/>
              <p:nvPr/>
            </p:nvSpPr>
            <p:spPr>
              <a:xfrm>
                <a:off x="9783782" y="3467228"/>
                <a:ext cx="107102" cy="101779"/>
              </a:xfrm>
              <a:custGeom>
                <a:avLst/>
                <a:gdLst>
                  <a:gd name="connsiteX0" fmla="*/ 92962 w 107102"/>
                  <a:gd name="connsiteY0" fmla="*/ 0 h 101779"/>
                  <a:gd name="connsiteX1" fmla="*/ 106887 w 107102"/>
                  <a:gd name="connsiteY1" fmla="*/ 13818 h 101779"/>
                  <a:gd name="connsiteX2" fmla="*/ 106887 w 107102"/>
                  <a:gd name="connsiteY2" fmla="*/ 13872 h 101779"/>
                  <a:gd name="connsiteX3" fmla="*/ 107102 w 107102"/>
                  <a:gd name="connsiteY3" fmla="*/ 82639 h 101779"/>
                  <a:gd name="connsiteX4" fmla="*/ 87424 w 107102"/>
                  <a:gd name="connsiteY4" fmla="*/ 101564 h 101779"/>
                  <a:gd name="connsiteX5" fmla="*/ 20001 w 107102"/>
                  <a:gd name="connsiteY5" fmla="*/ 101779 h 101779"/>
                  <a:gd name="connsiteX6" fmla="*/ 215 w 107102"/>
                  <a:gd name="connsiteY6" fmla="*/ 82967 h 101779"/>
                  <a:gd name="connsiteX7" fmla="*/ 215 w 107102"/>
                  <a:gd name="connsiteY7" fmla="*/ 82961 h 101779"/>
                  <a:gd name="connsiteX8" fmla="*/ 0 w 107102"/>
                  <a:gd name="connsiteY8" fmla="*/ 14194 h 101779"/>
                  <a:gd name="connsiteX9" fmla="*/ 13818 w 107102"/>
                  <a:gd name="connsiteY9" fmla="*/ 323 h 101779"/>
                  <a:gd name="connsiteX10" fmla="*/ 92962 w 107102"/>
                  <a:gd name="connsiteY10" fmla="*/ 0 h 101779"/>
                  <a:gd name="connsiteX11" fmla="*/ 70439 w 107102"/>
                  <a:gd name="connsiteY11" fmla="*/ 44529 h 101779"/>
                  <a:gd name="connsiteX12" fmla="*/ 62675 w 107102"/>
                  <a:gd name="connsiteY12" fmla="*/ 36599 h 101779"/>
                  <a:gd name="connsiteX13" fmla="*/ 62675 w 107102"/>
                  <a:gd name="connsiteY13" fmla="*/ 36599 h 101779"/>
                  <a:gd name="connsiteX14" fmla="*/ 45578 w 107102"/>
                  <a:gd name="connsiteY14" fmla="*/ 36416 h 101779"/>
                  <a:gd name="connsiteX15" fmla="*/ 37647 w 107102"/>
                  <a:gd name="connsiteY15" fmla="*/ 44185 h 101779"/>
                  <a:gd name="connsiteX16" fmla="*/ 37523 w 107102"/>
                  <a:gd name="connsiteY16" fmla="*/ 56014 h 101779"/>
                  <a:gd name="connsiteX17" fmla="*/ 45287 w 107102"/>
                  <a:gd name="connsiteY17" fmla="*/ 63944 h 101779"/>
                  <a:gd name="connsiteX18" fmla="*/ 45287 w 107102"/>
                  <a:gd name="connsiteY18" fmla="*/ 63944 h 101779"/>
                  <a:gd name="connsiteX19" fmla="*/ 62385 w 107102"/>
                  <a:gd name="connsiteY19" fmla="*/ 64122 h 101779"/>
                  <a:gd name="connsiteX20" fmla="*/ 70315 w 107102"/>
                  <a:gd name="connsiteY20" fmla="*/ 56358 h 101779"/>
                  <a:gd name="connsiteX21" fmla="*/ 70439 w 107102"/>
                  <a:gd name="connsiteY21" fmla="*/ 44529 h 10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02" h="101779">
                    <a:moveTo>
                      <a:pt x="92962" y="0"/>
                    </a:moveTo>
                    <a:cubicBezTo>
                      <a:pt x="100623" y="-32"/>
                      <a:pt x="106855" y="6156"/>
                      <a:pt x="106887" y="13818"/>
                    </a:cubicBezTo>
                    <a:cubicBezTo>
                      <a:pt x="106887" y="13834"/>
                      <a:pt x="106887" y="13856"/>
                      <a:pt x="106887" y="13872"/>
                    </a:cubicBezTo>
                    <a:lnTo>
                      <a:pt x="107102" y="82639"/>
                    </a:lnTo>
                    <a:cubicBezTo>
                      <a:pt x="107129" y="93059"/>
                      <a:pt x="98322" y="101532"/>
                      <a:pt x="87424" y="101564"/>
                    </a:cubicBezTo>
                    <a:lnTo>
                      <a:pt x="20001" y="101779"/>
                    </a:lnTo>
                    <a:cubicBezTo>
                      <a:pt x="9103" y="101812"/>
                      <a:pt x="247" y="93387"/>
                      <a:pt x="215" y="82967"/>
                    </a:cubicBezTo>
                    <a:cubicBezTo>
                      <a:pt x="215" y="82961"/>
                      <a:pt x="215" y="82961"/>
                      <a:pt x="215" y="82961"/>
                    </a:cubicBezTo>
                    <a:lnTo>
                      <a:pt x="0" y="14194"/>
                    </a:lnTo>
                    <a:cubicBezTo>
                      <a:pt x="0" y="6554"/>
                      <a:pt x="6178" y="355"/>
                      <a:pt x="13818" y="323"/>
                    </a:cubicBezTo>
                    <a:lnTo>
                      <a:pt x="92962" y="0"/>
                    </a:lnTo>
                    <a:close/>
                    <a:moveTo>
                      <a:pt x="70439" y="44529"/>
                    </a:moveTo>
                    <a:cubicBezTo>
                      <a:pt x="70487" y="40196"/>
                      <a:pt x="67009" y="36642"/>
                      <a:pt x="62675" y="36599"/>
                    </a:cubicBezTo>
                    <a:cubicBezTo>
                      <a:pt x="62675" y="36599"/>
                      <a:pt x="62675" y="36599"/>
                      <a:pt x="62675" y="36599"/>
                    </a:cubicBezTo>
                    <a:lnTo>
                      <a:pt x="45578" y="36416"/>
                    </a:lnTo>
                    <a:cubicBezTo>
                      <a:pt x="41244" y="36373"/>
                      <a:pt x="37690" y="39852"/>
                      <a:pt x="37647" y="44185"/>
                    </a:cubicBezTo>
                    <a:lnTo>
                      <a:pt x="37523" y="56014"/>
                    </a:lnTo>
                    <a:cubicBezTo>
                      <a:pt x="37475" y="60347"/>
                      <a:pt x="40954" y="63901"/>
                      <a:pt x="45287" y="63944"/>
                    </a:cubicBezTo>
                    <a:cubicBezTo>
                      <a:pt x="45287" y="63944"/>
                      <a:pt x="45287" y="63944"/>
                      <a:pt x="45287" y="63944"/>
                    </a:cubicBezTo>
                    <a:lnTo>
                      <a:pt x="62385" y="64122"/>
                    </a:lnTo>
                    <a:cubicBezTo>
                      <a:pt x="66718" y="64170"/>
                      <a:pt x="70272" y="60691"/>
                      <a:pt x="70315" y="56358"/>
                    </a:cubicBezTo>
                    <a:lnTo>
                      <a:pt x="70439" y="44529"/>
                    </a:lnTo>
                    <a:close/>
                  </a:path>
                </a:pathLst>
              </a:custGeom>
              <a:grpFill/>
              <a:ln w="5334" cap="flat">
                <a:noFill/>
                <a:prstDash val="solid"/>
                <a:miter/>
              </a:ln>
            </p:spPr>
            <p:txBody>
              <a:bodyPr rtlCol="0" anchor="ctr"/>
              <a:lstStyle/>
              <a:p>
                <a:endParaRPr lang="fr-FR"/>
              </a:p>
            </p:txBody>
          </p:sp>
          <p:sp>
            <p:nvSpPr>
              <p:cNvPr id="90" name="Forme libre : forme 3319">
                <a:extLst>
                  <a:ext uri="{FF2B5EF4-FFF2-40B4-BE49-F238E27FC236}">
                    <a16:creationId xmlns:a16="http://schemas.microsoft.com/office/drawing/2014/main" id="{053E9544-FBB4-9DC8-9C74-A4BD5CC07337}"/>
                  </a:ext>
                </a:extLst>
              </p:cNvPr>
              <p:cNvSpPr/>
              <p:nvPr/>
            </p:nvSpPr>
            <p:spPr>
              <a:xfrm>
                <a:off x="9448116" y="3573496"/>
                <a:ext cx="45923" cy="108373"/>
              </a:xfrm>
              <a:custGeom>
                <a:avLst/>
                <a:gdLst>
                  <a:gd name="connsiteX0" fmla="*/ 2585 w 45923"/>
                  <a:gd name="connsiteY0" fmla="*/ 73257 h 108373"/>
                  <a:gd name="connsiteX1" fmla="*/ 6241 w 45923"/>
                  <a:gd name="connsiteY1" fmla="*/ 41051 h 108373"/>
                  <a:gd name="connsiteX2" fmla="*/ 3391 w 45923"/>
                  <a:gd name="connsiteY2" fmla="*/ 24384 h 108373"/>
                  <a:gd name="connsiteX3" fmla="*/ 3069 w 45923"/>
                  <a:gd name="connsiteY3" fmla="*/ 7501 h 108373"/>
                  <a:gd name="connsiteX4" fmla="*/ 10220 w 45923"/>
                  <a:gd name="connsiteY4" fmla="*/ 81 h 108373"/>
                  <a:gd name="connsiteX5" fmla="*/ 34414 w 45923"/>
                  <a:gd name="connsiteY5" fmla="*/ 2608 h 108373"/>
                  <a:gd name="connsiteX6" fmla="*/ 44576 w 45923"/>
                  <a:gd name="connsiteY6" fmla="*/ 13577 h 108373"/>
                  <a:gd name="connsiteX7" fmla="*/ 45383 w 45923"/>
                  <a:gd name="connsiteY7" fmla="*/ 89495 h 108373"/>
                  <a:gd name="connsiteX8" fmla="*/ 2692 w 45923"/>
                  <a:gd name="connsiteY8" fmla="*/ 107452 h 108373"/>
                  <a:gd name="connsiteX9" fmla="*/ 4 w 45923"/>
                  <a:gd name="connsiteY9" fmla="*/ 104495 h 108373"/>
                  <a:gd name="connsiteX10" fmla="*/ 2585 w 45923"/>
                  <a:gd name="connsiteY10" fmla="*/ 73257 h 1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23" h="108373">
                    <a:moveTo>
                      <a:pt x="2585" y="73257"/>
                    </a:moveTo>
                    <a:cubicBezTo>
                      <a:pt x="7209" y="61176"/>
                      <a:pt x="8429" y="50444"/>
                      <a:pt x="6241" y="41051"/>
                    </a:cubicBezTo>
                    <a:cubicBezTo>
                      <a:pt x="4235" y="32594"/>
                      <a:pt x="3284" y="27034"/>
                      <a:pt x="3391" y="24384"/>
                    </a:cubicBezTo>
                    <a:cubicBezTo>
                      <a:pt x="3714" y="16679"/>
                      <a:pt x="3606" y="11050"/>
                      <a:pt x="3069" y="7501"/>
                    </a:cubicBezTo>
                    <a:cubicBezTo>
                      <a:pt x="2172" y="1979"/>
                      <a:pt x="4558" y="-494"/>
                      <a:pt x="10220" y="81"/>
                    </a:cubicBezTo>
                    <a:lnTo>
                      <a:pt x="34414" y="2608"/>
                    </a:lnTo>
                    <a:cubicBezTo>
                      <a:pt x="39952" y="3189"/>
                      <a:pt x="44254" y="7835"/>
                      <a:pt x="44576" y="13577"/>
                    </a:cubicBezTo>
                    <a:cubicBezTo>
                      <a:pt x="46044" y="40282"/>
                      <a:pt x="46313" y="65585"/>
                      <a:pt x="45383" y="89495"/>
                    </a:cubicBezTo>
                    <a:cubicBezTo>
                      <a:pt x="44576" y="111485"/>
                      <a:pt x="22317" y="108904"/>
                      <a:pt x="2692" y="107452"/>
                    </a:cubicBezTo>
                    <a:cubicBezTo>
                      <a:pt x="828" y="107307"/>
                      <a:pt x="-68" y="106323"/>
                      <a:pt x="4" y="104495"/>
                    </a:cubicBezTo>
                    <a:cubicBezTo>
                      <a:pt x="721" y="86252"/>
                      <a:pt x="1581" y="75838"/>
                      <a:pt x="2585" y="73257"/>
                    </a:cubicBezTo>
                    <a:close/>
                  </a:path>
                </a:pathLst>
              </a:custGeom>
              <a:grpFill/>
              <a:ln w="5334" cap="flat">
                <a:noFill/>
                <a:prstDash val="solid"/>
                <a:miter/>
              </a:ln>
            </p:spPr>
            <p:txBody>
              <a:bodyPr rtlCol="0" anchor="ctr"/>
              <a:lstStyle/>
              <a:p>
                <a:endParaRPr lang="fr-FR"/>
              </a:p>
            </p:txBody>
          </p:sp>
          <p:sp>
            <p:nvSpPr>
              <p:cNvPr id="91" name="Forme libre : forme 3320">
                <a:extLst>
                  <a:ext uri="{FF2B5EF4-FFF2-40B4-BE49-F238E27FC236}">
                    <a16:creationId xmlns:a16="http://schemas.microsoft.com/office/drawing/2014/main" id="{6440F1DD-9181-E6BA-C5C9-E6A4AF609C63}"/>
                  </a:ext>
                </a:extLst>
              </p:cNvPr>
              <p:cNvSpPr/>
              <p:nvPr/>
            </p:nvSpPr>
            <p:spPr>
              <a:xfrm>
                <a:off x="9520592" y="3574265"/>
                <a:ext cx="113027" cy="107446"/>
              </a:xfrm>
              <a:custGeom>
                <a:avLst/>
                <a:gdLst>
                  <a:gd name="connsiteX0" fmla="*/ 113027 w 113027"/>
                  <a:gd name="connsiteY0" fmla="*/ 88521 h 107446"/>
                  <a:gd name="connsiteX1" fmla="*/ 94295 w 113027"/>
                  <a:gd name="connsiteY1" fmla="*/ 107317 h 107446"/>
                  <a:gd name="connsiteX2" fmla="*/ 18915 w 113027"/>
                  <a:gd name="connsiteY2" fmla="*/ 107446 h 107446"/>
                  <a:gd name="connsiteX3" fmla="*/ 118 w 113027"/>
                  <a:gd name="connsiteY3" fmla="*/ 88714 h 107446"/>
                  <a:gd name="connsiteX4" fmla="*/ 0 w 113027"/>
                  <a:gd name="connsiteY4" fmla="*/ 18926 h 107446"/>
                  <a:gd name="connsiteX5" fmla="*/ 18732 w 113027"/>
                  <a:gd name="connsiteY5" fmla="*/ 129 h 107446"/>
                  <a:gd name="connsiteX6" fmla="*/ 94112 w 113027"/>
                  <a:gd name="connsiteY6" fmla="*/ 0 h 107446"/>
                  <a:gd name="connsiteX7" fmla="*/ 112909 w 113027"/>
                  <a:gd name="connsiteY7" fmla="*/ 18732 h 107446"/>
                  <a:gd name="connsiteX8" fmla="*/ 113027 w 113027"/>
                  <a:gd name="connsiteY8" fmla="*/ 88521 h 107446"/>
                  <a:gd name="connsiteX9" fmla="*/ 75558 w 113027"/>
                  <a:gd name="connsiteY9" fmla="*/ 44771 h 107446"/>
                  <a:gd name="connsiteX10" fmla="*/ 68079 w 113027"/>
                  <a:gd name="connsiteY10" fmla="*/ 37190 h 107446"/>
                  <a:gd name="connsiteX11" fmla="*/ 68079 w 113027"/>
                  <a:gd name="connsiteY11" fmla="*/ 37190 h 107446"/>
                  <a:gd name="connsiteX12" fmla="*/ 45072 w 113027"/>
                  <a:gd name="connsiteY12" fmla="*/ 37029 h 107446"/>
                  <a:gd name="connsiteX13" fmla="*/ 37491 w 113027"/>
                  <a:gd name="connsiteY13" fmla="*/ 44502 h 107446"/>
                  <a:gd name="connsiteX14" fmla="*/ 37491 w 113027"/>
                  <a:gd name="connsiteY14" fmla="*/ 44502 h 107446"/>
                  <a:gd name="connsiteX15" fmla="*/ 37362 w 113027"/>
                  <a:gd name="connsiteY15" fmla="*/ 62460 h 107446"/>
                  <a:gd name="connsiteX16" fmla="*/ 44841 w 113027"/>
                  <a:gd name="connsiteY16" fmla="*/ 70041 h 107446"/>
                  <a:gd name="connsiteX17" fmla="*/ 44841 w 113027"/>
                  <a:gd name="connsiteY17" fmla="*/ 70041 h 107446"/>
                  <a:gd name="connsiteX18" fmla="*/ 67848 w 113027"/>
                  <a:gd name="connsiteY18" fmla="*/ 70203 h 107446"/>
                  <a:gd name="connsiteX19" fmla="*/ 75429 w 113027"/>
                  <a:gd name="connsiteY19" fmla="*/ 62729 h 107446"/>
                  <a:gd name="connsiteX20" fmla="*/ 75429 w 113027"/>
                  <a:gd name="connsiteY20" fmla="*/ 62729 h 107446"/>
                  <a:gd name="connsiteX21" fmla="*/ 75558 w 113027"/>
                  <a:gd name="connsiteY21" fmla="*/ 44771 h 10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027" h="107446">
                    <a:moveTo>
                      <a:pt x="113027" y="88521"/>
                    </a:moveTo>
                    <a:cubicBezTo>
                      <a:pt x="113049" y="98881"/>
                      <a:pt x="104661" y="107296"/>
                      <a:pt x="94295" y="107317"/>
                    </a:cubicBezTo>
                    <a:lnTo>
                      <a:pt x="18915" y="107446"/>
                    </a:lnTo>
                    <a:cubicBezTo>
                      <a:pt x="8554" y="107468"/>
                      <a:pt x="140" y="99080"/>
                      <a:pt x="118" y="88714"/>
                    </a:cubicBezTo>
                    <a:lnTo>
                      <a:pt x="0" y="18926"/>
                    </a:lnTo>
                    <a:cubicBezTo>
                      <a:pt x="-21" y="8565"/>
                      <a:pt x="8366" y="151"/>
                      <a:pt x="18732" y="129"/>
                    </a:cubicBezTo>
                    <a:lnTo>
                      <a:pt x="94112" y="0"/>
                    </a:lnTo>
                    <a:cubicBezTo>
                      <a:pt x="104473" y="-21"/>
                      <a:pt x="112887" y="8366"/>
                      <a:pt x="112909" y="18732"/>
                    </a:cubicBezTo>
                    <a:lnTo>
                      <a:pt x="113027" y="88521"/>
                    </a:lnTo>
                    <a:close/>
                    <a:moveTo>
                      <a:pt x="75558" y="44771"/>
                    </a:moveTo>
                    <a:cubicBezTo>
                      <a:pt x="75584" y="40615"/>
                      <a:pt x="72240" y="37217"/>
                      <a:pt x="68079" y="37190"/>
                    </a:cubicBezTo>
                    <a:cubicBezTo>
                      <a:pt x="68079" y="37190"/>
                      <a:pt x="68079" y="37190"/>
                      <a:pt x="68079" y="37190"/>
                    </a:cubicBezTo>
                    <a:lnTo>
                      <a:pt x="45072" y="37029"/>
                    </a:lnTo>
                    <a:cubicBezTo>
                      <a:pt x="40911" y="37002"/>
                      <a:pt x="37518" y="40346"/>
                      <a:pt x="37491" y="44502"/>
                    </a:cubicBezTo>
                    <a:cubicBezTo>
                      <a:pt x="37491" y="44502"/>
                      <a:pt x="37491" y="44502"/>
                      <a:pt x="37491" y="44502"/>
                    </a:cubicBezTo>
                    <a:lnTo>
                      <a:pt x="37362" y="62460"/>
                    </a:lnTo>
                    <a:cubicBezTo>
                      <a:pt x="37335" y="66616"/>
                      <a:pt x="40680" y="70014"/>
                      <a:pt x="44841" y="70041"/>
                    </a:cubicBezTo>
                    <a:cubicBezTo>
                      <a:pt x="44841" y="70041"/>
                      <a:pt x="44841" y="70041"/>
                      <a:pt x="44841" y="70041"/>
                    </a:cubicBezTo>
                    <a:lnTo>
                      <a:pt x="67848" y="70203"/>
                    </a:lnTo>
                    <a:cubicBezTo>
                      <a:pt x="72009" y="70229"/>
                      <a:pt x="75402" y="66885"/>
                      <a:pt x="75429" y="62729"/>
                    </a:cubicBezTo>
                    <a:cubicBezTo>
                      <a:pt x="75429" y="62729"/>
                      <a:pt x="75429" y="62729"/>
                      <a:pt x="75429" y="62729"/>
                    </a:cubicBezTo>
                    <a:lnTo>
                      <a:pt x="75558" y="44771"/>
                    </a:lnTo>
                    <a:close/>
                  </a:path>
                </a:pathLst>
              </a:custGeom>
              <a:grpFill/>
              <a:ln w="5334" cap="flat">
                <a:noFill/>
                <a:prstDash val="solid"/>
                <a:miter/>
              </a:ln>
            </p:spPr>
            <p:txBody>
              <a:bodyPr rtlCol="0" anchor="ctr"/>
              <a:lstStyle/>
              <a:p>
                <a:endParaRPr lang="fr-FR"/>
              </a:p>
            </p:txBody>
          </p:sp>
          <p:sp>
            <p:nvSpPr>
              <p:cNvPr id="92" name="Forme libre : forme 3321">
                <a:extLst>
                  <a:ext uri="{FF2B5EF4-FFF2-40B4-BE49-F238E27FC236}">
                    <a16:creationId xmlns:a16="http://schemas.microsoft.com/office/drawing/2014/main" id="{5E42C5DF-7A74-6C99-6E78-08E9FD598392}"/>
                  </a:ext>
                </a:extLst>
              </p:cNvPr>
              <p:cNvSpPr/>
              <p:nvPr/>
            </p:nvSpPr>
            <p:spPr>
              <a:xfrm>
                <a:off x="9665975" y="3579637"/>
                <a:ext cx="107328" cy="102188"/>
              </a:xfrm>
              <a:custGeom>
                <a:avLst/>
                <a:gdLst>
                  <a:gd name="connsiteX0" fmla="*/ 107102 w 107328"/>
                  <a:gd name="connsiteY0" fmla="*/ 84133 h 102188"/>
                  <a:gd name="connsiteX1" fmla="*/ 88919 w 107328"/>
                  <a:gd name="connsiteY1" fmla="*/ 102188 h 102188"/>
                  <a:gd name="connsiteX2" fmla="*/ 18055 w 107328"/>
                  <a:gd name="connsiteY2" fmla="*/ 101941 h 102188"/>
                  <a:gd name="connsiteX3" fmla="*/ 0 w 107328"/>
                  <a:gd name="connsiteY3" fmla="*/ 83757 h 102188"/>
                  <a:gd name="connsiteX4" fmla="*/ 226 w 107328"/>
                  <a:gd name="connsiteY4" fmla="*/ 18055 h 102188"/>
                  <a:gd name="connsiteX5" fmla="*/ 18410 w 107328"/>
                  <a:gd name="connsiteY5" fmla="*/ 0 h 102188"/>
                  <a:gd name="connsiteX6" fmla="*/ 89273 w 107328"/>
                  <a:gd name="connsiteY6" fmla="*/ 247 h 102188"/>
                  <a:gd name="connsiteX7" fmla="*/ 107328 w 107328"/>
                  <a:gd name="connsiteY7" fmla="*/ 18431 h 102188"/>
                  <a:gd name="connsiteX8" fmla="*/ 107102 w 107328"/>
                  <a:gd name="connsiteY8" fmla="*/ 84133 h 102188"/>
                  <a:gd name="connsiteX9" fmla="*/ 70095 w 107328"/>
                  <a:gd name="connsiteY9" fmla="*/ 45029 h 102188"/>
                  <a:gd name="connsiteX10" fmla="*/ 62562 w 107328"/>
                  <a:gd name="connsiteY10" fmla="*/ 37292 h 102188"/>
                  <a:gd name="connsiteX11" fmla="*/ 62562 w 107328"/>
                  <a:gd name="connsiteY11" fmla="*/ 37292 h 102188"/>
                  <a:gd name="connsiteX12" fmla="*/ 45255 w 107328"/>
                  <a:gd name="connsiteY12" fmla="*/ 37050 h 102188"/>
                  <a:gd name="connsiteX13" fmla="*/ 37513 w 107328"/>
                  <a:gd name="connsiteY13" fmla="*/ 44578 h 102188"/>
                  <a:gd name="connsiteX14" fmla="*/ 37341 w 107328"/>
                  <a:gd name="connsiteY14" fmla="*/ 56729 h 102188"/>
                  <a:gd name="connsiteX15" fmla="*/ 44873 w 107328"/>
                  <a:gd name="connsiteY15" fmla="*/ 64466 h 102188"/>
                  <a:gd name="connsiteX16" fmla="*/ 44873 w 107328"/>
                  <a:gd name="connsiteY16" fmla="*/ 64466 h 102188"/>
                  <a:gd name="connsiteX17" fmla="*/ 62181 w 107328"/>
                  <a:gd name="connsiteY17" fmla="*/ 64708 h 102188"/>
                  <a:gd name="connsiteX18" fmla="*/ 69923 w 107328"/>
                  <a:gd name="connsiteY18" fmla="*/ 57180 h 102188"/>
                  <a:gd name="connsiteX19" fmla="*/ 70095 w 107328"/>
                  <a:gd name="connsiteY19" fmla="*/ 45029 h 10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328" h="102188">
                    <a:moveTo>
                      <a:pt x="107102" y="84133"/>
                    </a:moveTo>
                    <a:cubicBezTo>
                      <a:pt x="107065" y="94139"/>
                      <a:pt x="98924" y="102220"/>
                      <a:pt x="88919" y="102188"/>
                    </a:cubicBezTo>
                    <a:lnTo>
                      <a:pt x="18055" y="101941"/>
                    </a:lnTo>
                    <a:cubicBezTo>
                      <a:pt x="8049" y="101903"/>
                      <a:pt x="-38" y="93763"/>
                      <a:pt x="0" y="83757"/>
                    </a:cubicBezTo>
                    <a:lnTo>
                      <a:pt x="226" y="18055"/>
                    </a:lnTo>
                    <a:cubicBezTo>
                      <a:pt x="264" y="8049"/>
                      <a:pt x="8404" y="-32"/>
                      <a:pt x="18410" y="0"/>
                    </a:cubicBezTo>
                    <a:lnTo>
                      <a:pt x="89273" y="247"/>
                    </a:lnTo>
                    <a:cubicBezTo>
                      <a:pt x="99279" y="285"/>
                      <a:pt x="107366" y="8425"/>
                      <a:pt x="107328" y="18431"/>
                    </a:cubicBezTo>
                    <a:lnTo>
                      <a:pt x="107102" y="84133"/>
                    </a:lnTo>
                    <a:close/>
                    <a:moveTo>
                      <a:pt x="70095" y="45029"/>
                    </a:moveTo>
                    <a:cubicBezTo>
                      <a:pt x="70149" y="40814"/>
                      <a:pt x="66783" y="37351"/>
                      <a:pt x="62562" y="37292"/>
                    </a:cubicBezTo>
                    <a:cubicBezTo>
                      <a:pt x="62562" y="37292"/>
                      <a:pt x="62562" y="37292"/>
                      <a:pt x="62562" y="37292"/>
                    </a:cubicBezTo>
                    <a:lnTo>
                      <a:pt x="45255" y="37050"/>
                    </a:lnTo>
                    <a:cubicBezTo>
                      <a:pt x="41040" y="36991"/>
                      <a:pt x="37572" y="40362"/>
                      <a:pt x="37513" y="44578"/>
                    </a:cubicBezTo>
                    <a:lnTo>
                      <a:pt x="37341" y="56729"/>
                    </a:lnTo>
                    <a:cubicBezTo>
                      <a:pt x="37287" y="60944"/>
                      <a:pt x="40653" y="64407"/>
                      <a:pt x="44873" y="64466"/>
                    </a:cubicBezTo>
                    <a:cubicBezTo>
                      <a:pt x="44873" y="64466"/>
                      <a:pt x="44873" y="64466"/>
                      <a:pt x="44873" y="64466"/>
                    </a:cubicBezTo>
                    <a:lnTo>
                      <a:pt x="62181" y="64708"/>
                    </a:lnTo>
                    <a:cubicBezTo>
                      <a:pt x="66396" y="64767"/>
                      <a:pt x="69864" y="61396"/>
                      <a:pt x="69923" y="57180"/>
                    </a:cubicBezTo>
                    <a:lnTo>
                      <a:pt x="70095" y="45029"/>
                    </a:lnTo>
                    <a:close/>
                  </a:path>
                </a:pathLst>
              </a:custGeom>
              <a:grpFill/>
              <a:ln w="5334" cap="flat">
                <a:noFill/>
                <a:prstDash val="solid"/>
                <a:miter/>
              </a:ln>
            </p:spPr>
            <p:txBody>
              <a:bodyPr rtlCol="0" anchor="ctr"/>
              <a:lstStyle/>
              <a:p>
                <a:endParaRPr lang="fr-FR"/>
              </a:p>
            </p:txBody>
          </p:sp>
          <p:sp>
            <p:nvSpPr>
              <p:cNvPr id="93" name="Forme libre : forme 3322">
                <a:extLst>
                  <a:ext uri="{FF2B5EF4-FFF2-40B4-BE49-F238E27FC236}">
                    <a16:creationId xmlns:a16="http://schemas.microsoft.com/office/drawing/2014/main" id="{D4178FB3-F654-0662-A947-618706CDCCCD}"/>
                  </a:ext>
                </a:extLst>
              </p:cNvPr>
              <p:cNvSpPr/>
              <p:nvPr/>
            </p:nvSpPr>
            <p:spPr>
              <a:xfrm>
                <a:off x="9783664" y="3579357"/>
                <a:ext cx="107446" cy="102419"/>
              </a:xfrm>
              <a:custGeom>
                <a:avLst/>
                <a:gdLst>
                  <a:gd name="connsiteX0" fmla="*/ 107447 w 107446"/>
                  <a:gd name="connsiteY0" fmla="*/ 83945 h 102419"/>
                  <a:gd name="connsiteX1" fmla="*/ 89532 w 107446"/>
                  <a:gd name="connsiteY1" fmla="*/ 102048 h 102419"/>
                  <a:gd name="connsiteX2" fmla="*/ 18453 w 107446"/>
                  <a:gd name="connsiteY2" fmla="*/ 102419 h 102419"/>
                  <a:gd name="connsiteX3" fmla="*/ 344 w 107446"/>
                  <a:gd name="connsiteY3" fmla="*/ 84505 h 102419"/>
                  <a:gd name="connsiteX4" fmla="*/ 0 w 107446"/>
                  <a:gd name="connsiteY4" fmla="*/ 18480 h 102419"/>
                  <a:gd name="connsiteX5" fmla="*/ 17915 w 107446"/>
                  <a:gd name="connsiteY5" fmla="*/ 377 h 102419"/>
                  <a:gd name="connsiteX6" fmla="*/ 88994 w 107446"/>
                  <a:gd name="connsiteY6" fmla="*/ 0 h 102419"/>
                  <a:gd name="connsiteX7" fmla="*/ 107103 w 107446"/>
                  <a:gd name="connsiteY7" fmla="*/ 17921 h 102419"/>
                  <a:gd name="connsiteX8" fmla="*/ 107447 w 107446"/>
                  <a:gd name="connsiteY8" fmla="*/ 83945 h 102419"/>
                  <a:gd name="connsiteX9" fmla="*/ 70692 w 107446"/>
                  <a:gd name="connsiteY9" fmla="*/ 45207 h 102419"/>
                  <a:gd name="connsiteX10" fmla="*/ 63272 w 107446"/>
                  <a:gd name="connsiteY10" fmla="*/ 37572 h 102419"/>
                  <a:gd name="connsiteX11" fmla="*/ 63272 w 107446"/>
                  <a:gd name="connsiteY11" fmla="*/ 37572 h 102419"/>
                  <a:gd name="connsiteX12" fmla="*/ 45637 w 107446"/>
                  <a:gd name="connsiteY12" fmla="*/ 37325 h 102419"/>
                  <a:gd name="connsiteX13" fmla="*/ 38002 w 107446"/>
                  <a:gd name="connsiteY13" fmla="*/ 44750 h 102419"/>
                  <a:gd name="connsiteX14" fmla="*/ 37830 w 107446"/>
                  <a:gd name="connsiteY14" fmla="*/ 57218 h 102419"/>
                  <a:gd name="connsiteX15" fmla="*/ 45250 w 107446"/>
                  <a:gd name="connsiteY15" fmla="*/ 64853 h 102419"/>
                  <a:gd name="connsiteX16" fmla="*/ 45250 w 107446"/>
                  <a:gd name="connsiteY16" fmla="*/ 64853 h 102419"/>
                  <a:gd name="connsiteX17" fmla="*/ 62885 w 107446"/>
                  <a:gd name="connsiteY17" fmla="*/ 65100 h 102419"/>
                  <a:gd name="connsiteX18" fmla="*/ 70520 w 107446"/>
                  <a:gd name="connsiteY18" fmla="*/ 57675 h 102419"/>
                  <a:gd name="connsiteX19" fmla="*/ 70692 w 107446"/>
                  <a:gd name="connsiteY19" fmla="*/ 45207 h 1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46" h="102419">
                    <a:moveTo>
                      <a:pt x="107447" y="83945"/>
                    </a:moveTo>
                    <a:cubicBezTo>
                      <a:pt x="107500" y="93892"/>
                      <a:pt x="99478" y="102000"/>
                      <a:pt x="89532" y="102048"/>
                    </a:cubicBezTo>
                    <a:lnTo>
                      <a:pt x="18453" y="102419"/>
                    </a:lnTo>
                    <a:cubicBezTo>
                      <a:pt x="8506" y="102473"/>
                      <a:pt x="398" y="94451"/>
                      <a:pt x="344" y="84505"/>
                    </a:cubicBezTo>
                    <a:lnTo>
                      <a:pt x="0" y="18480"/>
                    </a:lnTo>
                    <a:cubicBezTo>
                      <a:pt x="-53" y="8533"/>
                      <a:pt x="7968" y="425"/>
                      <a:pt x="17915" y="377"/>
                    </a:cubicBezTo>
                    <a:lnTo>
                      <a:pt x="88994" y="0"/>
                    </a:lnTo>
                    <a:cubicBezTo>
                      <a:pt x="98941" y="-48"/>
                      <a:pt x="107049" y="7974"/>
                      <a:pt x="107103" y="17921"/>
                    </a:cubicBezTo>
                    <a:lnTo>
                      <a:pt x="107447" y="83945"/>
                    </a:lnTo>
                    <a:close/>
                    <a:moveTo>
                      <a:pt x="70692" y="45207"/>
                    </a:moveTo>
                    <a:cubicBezTo>
                      <a:pt x="70751" y="41045"/>
                      <a:pt x="67428" y="37631"/>
                      <a:pt x="63272" y="37572"/>
                    </a:cubicBezTo>
                    <a:cubicBezTo>
                      <a:pt x="63272" y="37572"/>
                      <a:pt x="63272" y="37572"/>
                      <a:pt x="63272" y="37572"/>
                    </a:cubicBezTo>
                    <a:lnTo>
                      <a:pt x="45637" y="37325"/>
                    </a:lnTo>
                    <a:cubicBezTo>
                      <a:pt x="41481" y="37271"/>
                      <a:pt x="38061" y="40594"/>
                      <a:pt x="38002" y="44750"/>
                    </a:cubicBezTo>
                    <a:lnTo>
                      <a:pt x="37830" y="57218"/>
                    </a:lnTo>
                    <a:cubicBezTo>
                      <a:pt x="37771" y="61380"/>
                      <a:pt x="41094" y="64794"/>
                      <a:pt x="45250" y="64853"/>
                    </a:cubicBezTo>
                    <a:cubicBezTo>
                      <a:pt x="45250" y="64853"/>
                      <a:pt x="45250" y="64853"/>
                      <a:pt x="45250" y="64853"/>
                    </a:cubicBezTo>
                    <a:lnTo>
                      <a:pt x="62885" y="65100"/>
                    </a:lnTo>
                    <a:cubicBezTo>
                      <a:pt x="67041" y="65154"/>
                      <a:pt x="70461" y="61831"/>
                      <a:pt x="70520" y="57675"/>
                    </a:cubicBezTo>
                    <a:lnTo>
                      <a:pt x="70692" y="45207"/>
                    </a:lnTo>
                    <a:close/>
                  </a:path>
                </a:pathLst>
              </a:custGeom>
              <a:grpFill/>
              <a:ln w="5334" cap="flat">
                <a:noFill/>
                <a:prstDash val="solid"/>
                <a:miter/>
              </a:ln>
            </p:spPr>
            <p:txBody>
              <a:bodyPr rtlCol="0" anchor="ctr"/>
              <a:lstStyle/>
              <a:p>
                <a:endParaRPr lang="fr-FR"/>
              </a:p>
            </p:txBody>
          </p:sp>
        </p:grpSp>
      </p:grpSp>
      <p:grpSp>
        <p:nvGrpSpPr>
          <p:cNvPr id="98" name="Group 97">
            <a:extLst>
              <a:ext uri="{FF2B5EF4-FFF2-40B4-BE49-F238E27FC236}">
                <a16:creationId xmlns:a16="http://schemas.microsoft.com/office/drawing/2014/main" id="{1EFB4278-8B82-B42E-8F59-B53B30B9B89C}"/>
              </a:ext>
            </a:extLst>
          </p:cNvPr>
          <p:cNvGrpSpPr/>
          <p:nvPr/>
        </p:nvGrpSpPr>
        <p:grpSpPr>
          <a:xfrm>
            <a:off x="6249245" y="1313686"/>
            <a:ext cx="5570220" cy="1459288"/>
            <a:chOff x="469072" y="2972543"/>
            <a:chExt cx="5570220" cy="1459288"/>
          </a:xfrm>
        </p:grpSpPr>
        <p:sp>
          <p:nvSpPr>
            <p:cNvPr id="115" name="Rectangle 114">
              <a:extLst>
                <a:ext uri="{FF2B5EF4-FFF2-40B4-BE49-F238E27FC236}">
                  <a16:creationId xmlns:a16="http://schemas.microsoft.com/office/drawing/2014/main" id="{3983034A-D419-B9E9-4249-1382E8313203}"/>
                </a:ext>
              </a:extLst>
            </p:cNvPr>
            <p:cNvSpPr/>
            <p:nvPr/>
          </p:nvSpPr>
          <p:spPr>
            <a:xfrm>
              <a:off x="1798733" y="2972543"/>
              <a:ext cx="4240559" cy="1459288"/>
            </a:xfrm>
            <a:prstGeom prst="rect">
              <a:avLst/>
            </a:prstGeom>
            <a:solidFill>
              <a:srgbClr val="D4ECBA"/>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116" name="Rectangle 115">
              <a:extLst>
                <a:ext uri="{FF2B5EF4-FFF2-40B4-BE49-F238E27FC236}">
                  <a16:creationId xmlns:a16="http://schemas.microsoft.com/office/drawing/2014/main" id="{9D6956B8-55CE-F110-A996-13C337C8FAC7}"/>
                </a:ext>
              </a:extLst>
            </p:cNvPr>
            <p:cNvSpPr/>
            <p:nvPr/>
          </p:nvSpPr>
          <p:spPr>
            <a:xfrm>
              <a:off x="1514953" y="2972543"/>
              <a:ext cx="283779" cy="145928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Oval 116">
              <a:extLst>
                <a:ext uri="{FF2B5EF4-FFF2-40B4-BE49-F238E27FC236}">
                  <a16:creationId xmlns:a16="http://schemas.microsoft.com/office/drawing/2014/main" id="{D028F1E4-3B76-DD3B-BDCF-720E981F2318}"/>
                </a:ext>
              </a:extLst>
            </p:cNvPr>
            <p:cNvSpPr>
              <a:spLocks noChangeAspect="1"/>
            </p:cNvSpPr>
            <p:nvPr/>
          </p:nvSpPr>
          <p:spPr>
            <a:xfrm>
              <a:off x="469072" y="3286551"/>
              <a:ext cx="831273" cy="8312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18" name="Straight Connector 117">
              <a:extLst>
                <a:ext uri="{FF2B5EF4-FFF2-40B4-BE49-F238E27FC236}">
                  <a16:creationId xmlns:a16="http://schemas.microsoft.com/office/drawing/2014/main" id="{1AF4DD3F-51B2-7A15-3337-A4643E615B38}"/>
                </a:ext>
              </a:extLst>
            </p:cNvPr>
            <p:cNvCxnSpPr>
              <a:cxnSpLocks/>
              <a:stCxn id="117" idx="6"/>
              <a:endCxn id="116" idx="1"/>
            </p:cNvCxnSpPr>
            <p:nvPr/>
          </p:nvCxnSpPr>
          <p:spPr>
            <a:xfrm flipV="1">
              <a:off x="1300345" y="3702187"/>
              <a:ext cx="214608" cy="1"/>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39AB7853-3674-D3BC-4C72-8C31AFF514AC}"/>
                </a:ext>
              </a:extLst>
            </p:cNvPr>
            <p:cNvSpPr txBox="1"/>
            <p:nvPr/>
          </p:nvSpPr>
          <p:spPr>
            <a:xfrm>
              <a:off x="1946150" y="3030957"/>
              <a:ext cx="3941408" cy="1384995"/>
            </a:xfrm>
            <a:prstGeom prst="rect">
              <a:avLst/>
            </a:prstGeom>
            <a:noFill/>
          </p:spPr>
          <p:txBody>
            <a:bodyPr wrap="square" rtlCol="0">
              <a:spAutoFit/>
            </a:bodyPr>
            <a:lstStyle/>
            <a:p>
              <a:pPr algn="ctr"/>
              <a:r>
                <a:rPr lang="en-US" sz="2000" b="1" dirty="0"/>
                <a:t>The GPS Navigation</a:t>
              </a:r>
            </a:p>
            <a:p>
              <a:pPr algn="ctr"/>
              <a:endParaRPr lang="en-US" sz="800" i="1" dirty="0"/>
            </a:p>
            <a:p>
              <a:pPr algn="ctr"/>
              <a:r>
                <a:rPr lang="en-US" sz="1400" dirty="0"/>
                <a:t>“Regular literature reviews are like asking for directions. Systematic reviews are like GPS, they show you every possible route and help you choose the best one”</a:t>
              </a:r>
            </a:p>
          </p:txBody>
        </p:sp>
      </p:grpSp>
      <p:grpSp>
        <p:nvGrpSpPr>
          <p:cNvPr id="120" name="Location2" descr="{&quot;Key&quot;:&quot;POWER_USER_SHAPE_ICON&quot;,&quot;Value&quot;:&quot;POWER_USER_SHAPE_ICON_STYLE_1&quot;}">
            <a:extLst>
              <a:ext uri="{FF2B5EF4-FFF2-40B4-BE49-F238E27FC236}">
                <a16:creationId xmlns:a16="http://schemas.microsoft.com/office/drawing/2014/main" id="{8E311FD6-2249-303E-D711-8234AB8494C6}"/>
              </a:ext>
            </a:extLst>
          </p:cNvPr>
          <p:cNvGrpSpPr>
            <a:grpSpLocks noChangeAspect="1"/>
          </p:cNvGrpSpPr>
          <p:nvPr/>
        </p:nvGrpSpPr>
        <p:grpSpPr>
          <a:xfrm>
            <a:off x="6454984" y="1760472"/>
            <a:ext cx="403834" cy="565715"/>
            <a:chOff x="7738870" y="5614987"/>
            <a:chExt cx="1378752" cy="1931443"/>
          </a:xfrm>
          <a:solidFill>
            <a:schemeClr val="bg1"/>
          </a:solidFill>
        </p:grpSpPr>
        <p:sp>
          <p:nvSpPr>
            <p:cNvPr id="121" name="Free-form: Shape 1743">
              <a:extLst>
                <a:ext uri="{FF2B5EF4-FFF2-40B4-BE49-F238E27FC236}">
                  <a16:creationId xmlns:a16="http://schemas.microsoft.com/office/drawing/2014/main" id="{2306A90A-3A68-64D8-62E8-B7F1A8230E23}"/>
                </a:ext>
              </a:extLst>
            </p:cNvPr>
            <p:cNvSpPr/>
            <p:nvPr/>
          </p:nvSpPr>
          <p:spPr>
            <a:xfrm>
              <a:off x="7738870" y="5614987"/>
              <a:ext cx="1378752" cy="1931443"/>
            </a:xfrm>
            <a:custGeom>
              <a:avLst/>
              <a:gdLst>
                <a:gd name="connsiteX0" fmla="*/ 713994 w 1378752"/>
                <a:gd name="connsiteY0" fmla="*/ 0 h 1931443"/>
                <a:gd name="connsiteX1" fmla="*/ 1176909 w 1378752"/>
                <a:gd name="connsiteY1" fmla="*/ 201930 h 1931443"/>
                <a:gd name="connsiteX2" fmla="*/ 1368266 w 1378752"/>
                <a:gd name="connsiteY2" fmla="*/ 801529 h 1931443"/>
                <a:gd name="connsiteX3" fmla="*/ 1231964 w 1378752"/>
                <a:gd name="connsiteY3" fmla="*/ 1179862 h 1931443"/>
                <a:gd name="connsiteX4" fmla="*/ 726091 w 1378752"/>
                <a:gd name="connsiteY4" fmla="*/ 1907858 h 1931443"/>
                <a:gd name="connsiteX5" fmla="*/ 666179 w 1378752"/>
                <a:gd name="connsiteY5" fmla="*/ 1920145 h 1931443"/>
                <a:gd name="connsiteX6" fmla="*/ 271272 w 1378752"/>
                <a:gd name="connsiteY6" fmla="*/ 1395793 h 1931443"/>
                <a:gd name="connsiteX7" fmla="*/ 0 w 1378752"/>
                <a:gd name="connsiteY7" fmla="*/ 720090 h 1931443"/>
                <a:gd name="connsiteX8" fmla="*/ 0 w 1378752"/>
                <a:gd name="connsiteY8" fmla="*/ 667322 h 1931443"/>
                <a:gd name="connsiteX9" fmla="*/ 665988 w 1378752"/>
                <a:gd name="connsiteY9" fmla="*/ 0 h 1931443"/>
                <a:gd name="connsiteX10" fmla="*/ 713994 w 1378752"/>
                <a:gd name="connsiteY10" fmla="*/ 0 h 1931443"/>
                <a:gd name="connsiteX11" fmla="*/ 690182 w 1378752"/>
                <a:gd name="connsiteY11" fmla="*/ 1844897 h 1931443"/>
                <a:gd name="connsiteX12" fmla="*/ 693134 w 1378752"/>
                <a:gd name="connsiteY12" fmla="*/ 1842992 h 1931443"/>
                <a:gd name="connsiteX13" fmla="*/ 1107377 w 1378752"/>
                <a:gd name="connsiteY13" fmla="*/ 1269397 h 1931443"/>
                <a:gd name="connsiteX14" fmla="*/ 1287209 w 1378752"/>
                <a:gd name="connsiteY14" fmla="*/ 861346 h 1931443"/>
                <a:gd name="connsiteX15" fmla="*/ 1226249 w 1378752"/>
                <a:gd name="connsiteY15" fmla="*/ 373951 h 1931443"/>
                <a:gd name="connsiteX16" fmla="*/ 689229 w 1378752"/>
                <a:gd name="connsiteY16" fmla="*/ 66866 h 1931443"/>
                <a:gd name="connsiteX17" fmla="*/ 152495 w 1378752"/>
                <a:gd name="connsiteY17" fmla="*/ 374523 h 1931443"/>
                <a:gd name="connsiteX18" fmla="*/ 92107 w 1378752"/>
                <a:gd name="connsiteY18" fmla="*/ 862013 h 1931443"/>
                <a:gd name="connsiteX19" fmla="*/ 272415 w 1378752"/>
                <a:gd name="connsiteY19" fmla="*/ 1269873 h 1931443"/>
                <a:gd name="connsiteX20" fmla="*/ 687324 w 1378752"/>
                <a:gd name="connsiteY20" fmla="*/ 1842992 h 1931443"/>
                <a:gd name="connsiteX21" fmla="*/ 690182 w 1378752"/>
                <a:gd name="connsiteY21" fmla="*/ 1844897 h 193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8752" h="1931443">
                  <a:moveTo>
                    <a:pt x="713994" y="0"/>
                  </a:moveTo>
                  <a:cubicBezTo>
                    <a:pt x="897700" y="9906"/>
                    <a:pt x="1052005" y="77216"/>
                    <a:pt x="1176909" y="201930"/>
                  </a:cubicBezTo>
                  <a:cubicBezTo>
                    <a:pt x="1329309" y="353949"/>
                    <a:pt x="1408748" y="582549"/>
                    <a:pt x="1368266" y="801529"/>
                  </a:cubicBezTo>
                  <a:cubicBezTo>
                    <a:pt x="1343692" y="933831"/>
                    <a:pt x="1293781" y="1060418"/>
                    <a:pt x="1231964" y="1179862"/>
                  </a:cubicBezTo>
                  <a:cubicBezTo>
                    <a:pt x="1097471" y="1439894"/>
                    <a:pt x="918972" y="1683925"/>
                    <a:pt x="726091" y="1907858"/>
                  </a:cubicBezTo>
                  <a:cubicBezTo>
                    <a:pt x="709422" y="1927193"/>
                    <a:pt x="686276" y="1943005"/>
                    <a:pt x="666179" y="1920145"/>
                  </a:cubicBezTo>
                  <a:cubicBezTo>
                    <a:pt x="522161" y="1757077"/>
                    <a:pt x="390525" y="1582293"/>
                    <a:pt x="271272" y="1395793"/>
                  </a:cubicBezTo>
                  <a:cubicBezTo>
                    <a:pt x="141732" y="1193387"/>
                    <a:pt x="23146" y="962787"/>
                    <a:pt x="0" y="720090"/>
                  </a:cubicBezTo>
                  <a:lnTo>
                    <a:pt x="0" y="667322"/>
                  </a:lnTo>
                  <a:cubicBezTo>
                    <a:pt x="18383" y="298799"/>
                    <a:pt x="297656" y="19336"/>
                    <a:pt x="665988" y="0"/>
                  </a:cubicBezTo>
                  <a:lnTo>
                    <a:pt x="713994" y="0"/>
                  </a:lnTo>
                  <a:close/>
                  <a:moveTo>
                    <a:pt x="690182" y="1844897"/>
                  </a:moveTo>
                  <a:cubicBezTo>
                    <a:pt x="691007" y="1844897"/>
                    <a:pt x="691991" y="1844262"/>
                    <a:pt x="693134" y="1842992"/>
                  </a:cubicBezTo>
                  <a:cubicBezTo>
                    <a:pt x="848519" y="1663287"/>
                    <a:pt x="986600" y="1472089"/>
                    <a:pt x="1107377" y="1269397"/>
                  </a:cubicBezTo>
                  <a:cubicBezTo>
                    <a:pt x="1179862" y="1147858"/>
                    <a:pt x="1250252" y="1001268"/>
                    <a:pt x="1287209" y="861346"/>
                  </a:cubicBezTo>
                  <a:cubicBezTo>
                    <a:pt x="1333500" y="686149"/>
                    <a:pt x="1313180" y="523685"/>
                    <a:pt x="1226249" y="373951"/>
                  </a:cubicBezTo>
                  <a:cubicBezTo>
                    <a:pt x="1116711" y="185166"/>
                    <a:pt x="909257" y="66770"/>
                    <a:pt x="689229" y="66866"/>
                  </a:cubicBezTo>
                  <a:cubicBezTo>
                    <a:pt x="469201" y="67056"/>
                    <a:pt x="261842" y="185642"/>
                    <a:pt x="152495" y="374523"/>
                  </a:cubicBezTo>
                  <a:cubicBezTo>
                    <a:pt x="65754" y="524383"/>
                    <a:pt x="45625" y="686880"/>
                    <a:pt x="92107" y="862013"/>
                  </a:cubicBezTo>
                  <a:cubicBezTo>
                    <a:pt x="129254" y="1001935"/>
                    <a:pt x="199835" y="1148429"/>
                    <a:pt x="272415" y="1269873"/>
                  </a:cubicBezTo>
                  <a:cubicBezTo>
                    <a:pt x="393446" y="1472438"/>
                    <a:pt x="531749" y="1663478"/>
                    <a:pt x="687324" y="1842992"/>
                  </a:cubicBezTo>
                  <a:cubicBezTo>
                    <a:pt x="688404" y="1844262"/>
                    <a:pt x="689356" y="1844897"/>
                    <a:pt x="690182" y="1844897"/>
                  </a:cubicBezTo>
                  <a:close/>
                </a:path>
              </a:pathLst>
            </a:custGeom>
            <a:grpFill/>
            <a:ln w="9525" cap="flat">
              <a:noFill/>
              <a:prstDash val="solid"/>
              <a:miter/>
            </a:ln>
          </p:spPr>
          <p:txBody>
            <a:bodyPr rtlCol="0" anchor="ctr"/>
            <a:lstStyle/>
            <a:p>
              <a:endParaRPr lang="fr-FR"/>
            </a:p>
          </p:txBody>
        </p:sp>
        <p:sp>
          <p:nvSpPr>
            <p:cNvPr id="122" name="Free-form: Shape 1744">
              <a:extLst>
                <a:ext uri="{FF2B5EF4-FFF2-40B4-BE49-F238E27FC236}">
                  <a16:creationId xmlns:a16="http://schemas.microsoft.com/office/drawing/2014/main" id="{130ADB25-789E-98F9-1CF2-B731FF22279F}"/>
                </a:ext>
              </a:extLst>
            </p:cNvPr>
            <p:cNvSpPr/>
            <p:nvPr/>
          </p:nvSpPr>
          <p:spPr>
            <a:xfrm>
              <a:off x="8164732" y="6043230"/>
              <a:ext cx="527113" cy="527113"/>
            </a:xfrm>
            <a:custGeom>
              <a:avLst/>
              <a:gdLst>
                <a:gd name="connsiteX0" fmla="*/ 527113 w 527113"/>
                <a:gd name="connsiteY0" fmla="*/ 263557 h 527113"/>
                <a:gd name="connsiteX1" fmla="*/ 263557 w 527113"/>
                <a:gd name="connsiteY1" fmla="*/ 527113 h 527113"/>
                <a:gd name="connsiteX2" fmla="*/ 0 w 527113"/>
                <a:gd name="connsiteY2" fmla="*/ 263557 h 527113"/>
                <a:gd name="connsiteX3" fmla="*/ 263557 w 527113"/>
                <a:gd name="connsiteY3" fmla="*/ 0 h 527113"/>
                <a:gd name="connsiteX4" fmla="*/ 527113 w 527113"/>
                <a:gd name="connsiteY4" fmla="*/ 263557 h 527113"/>
                <a:gd name="connsiteX5" fmla="*/ 460534 w 527113"/>
                <a:gd name="connsiteY5" fmla="*/ 263557 h 527113"/>
                <a:gd name="connsiteX6" fmla="*/ 263557 w 527113"/>
                <a:gd name="connsiteY6" fmla="*/ 66580 h 527113"/>
                <a:gd name="connsiteX7" fmla="*/ 66580 w 527113"/>
                <a:gd name="connsiteY7" fmla="*/ 263557 h 527113"/>
                <a:gd name="connsiteX8" fmla="*/ 263557 w 527113"/>
                <a:gd name="connsiteY8" fmla="*/ 460534 h 527113"/>
                <a:gd name="connsiteX9" fmla="*/ 460534 w 527113"/>
                <a:gd name="connsiteY9" fmla="*/ 263557 h 52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113" h="527113">
                  <a:moveTo>
                    <a:pt x="527113" y="263557"/>
                  </a:moveTo>
                  <a:cubicBezTo>
                    <a:pt x="527113" y="409115"/>
                    <a:pt x="409115" y="527113"/>
                    <a:pt x="263557" y="527113"/>
                  </a:cubicBezTo>
                  <a:cubicBezTo>
                    <a:pt x="117998" y="527113"/>
                    <a:pt x="0" y="409115"/>
                    <a:pt x="0" y="263557"/>
                  </a:cubicBezTo>
                  <a:cubicBezTo>
                    <a:pt x="0" y="117998"/>
                    <a:pt x="117998" y="0"/>
                    <a:pt x="263557" y="0"/>
                  </a:cubicBezTo>
                  <a:cubicBezTo>
                    <a:pt x="409115" y="0"/>
                    <a:pt x="527113" y="117998"/>
                    <a:pt x="527113" y="263557"/>
                  </a:cubicBezTo>
                  <a:close/>
                  <a:moveTo>
                    <a:pt x="460534" y="263557"/>
                  </a:moveTo>
                  <a:cubicBezTo>
                    <a:pt x="460534" y="154769"/>
                    <a:pt x="372344" y="66580"/>
                    <a:pt x="263557" y="66580"/>
                  </a:cubicBezTo>
                  <a:cubicBezTo>
                    <a:pt x="154769" y="66580"/>
                    <a:pt x="66580" y="154769"/>
                    <a:pt x="66580" y="263557"/>
                  </a:cubicBezTo>
                  <a:cubicBezTo>
                    <a:pt x="66580" y="372344"/>
                    <a:pt x="154769" y="460534"/>
                    <a:pt x="263557" y="460534"/>
                  </a:cubicBezTo>
                  <a:cubicBezTo>
                    <a:pt x="372344" y="460534"/>
                    <a:pt x="460534" y="372344"/>
                    <a:pt x="460534" y="263557"/>
                  </a:cubicBezTo>
                  <a:close/>
                </a:path>
              </a:pathLst>
            </a:custGeom>
            <a:grpFill/>
            <a:ln w="9525" cap="flat">
              <a:noFill/>
              <a:prstDash val="solid"/>
              <a:miter/>
            </a:ln>
          </p:spPr>
          <p:txBody>
            <a:bodyPr rtlCol="0" anchor="ctr"/>
            <a:lstStyle/>
            <a:p>
              <a:endParaRPr lang="fr-FR"/>
            </a:p>
          </p:txBody>
        </p:sp>
      </p:grpSp>
      <p:grpSp>
        <p:nvGrpSpPr>
          <p:cNvPr id="123" name="Group 122">
            <a:extLst>
              <a:ext uri="{FF2B5EF4-FFF2-40B4-BE49-F238E27FC236}">
                <a16:creationId xmlns:a16="http://schemas.microsoft.com/office/drawing/2014/main" id="{30FF5BF0-BE7A-459C-7E8A-3A5F409B4215}"/>
              </a:ext>
            </a:extLst>
          </p:cNvPr>
          <p:cNvGrpSpPr/>
          <p:nvPr/>
        </p:nvGrpSpPr>
        <p:grpSpPr>
          <a:xfrm>
            <a:off x="6274128" y="2940557"/>
            <a:ext cx="5570220" cy="1459288"/>
            <a:chOff x="469072" y="2972543"/>
            <a:chExt cx="5570220" cy="1459288"/>
          </a:xfrm>
        </p:grpSpPr>
        <p:sp>
          <p:nvSpPr>
            <p:cNvPr id="124" name="Rectangle 123">
              <a:extLst>
                <a:ext uri="{FF2B5EF4-FFF2-40B4-BE49-F238E27FC236}">
                  <a16:creationId xmlns:a16="http://schemas.microsoft.com/office/drawing/2014/main" id="{0438E087-F7EC-B4BC-8051-7960CD4C9D62}"/>
                </a:ext>
              </a:extLst>
            </p:cNvPr>
            <p:cNvSpPr/>
            <p:nvPr/>
          </p:nvSpPr>
          <p:spPr>
            <a:xfrm>
              <a:off x="1798733" y="2972543"/>
              <a:ext cx="4240559" cy="1459288"/>
            </a:xfrm>
            <a:prstGeom prst="rect">
              <a:avLst/>
            </a:pr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125" name="Rectangle 124">
              <a:extLst>
                <a:ext uri="{FF2B5EF4-FFF2-40B4-BE49-F238E27FC236}">
                  <a16:creationId xmlns:a16="http://schemas.microsoft.com/office/drawing/2014/main" id="{FB49B658-EF82-F946-F3D6-7875D45B9266}"/>
                </a:ext>
              </a:extLst>
            </p:cNvPr>
            <p:cNvSpPr/>
            <p:nvPr/>
          </p:nvSpPr>
          <p:spPr>
            <a:xfrm>
              <a:off x="1514953" y="2972543"/>
              <a:ext cx="283779" cy="145928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Oval 125">
              <a:extLst>
                <a:ext uri="{FF2B5EF4-FFF2-40B4-BE49-F238E27FC236}">
                  <a16:creationId xmlns:a16="http://schemas.microsoft.com/office/drawing/2014/main" id="{241B04E3-ACDC-ECD7-44A6-A44C48826B1F}"/>
                </a:ext>
              </a:extLst>
            </p:cNvPr>
            <p:cNvSpPr>
              <a:spLocks noChangeAspect="1"/>
            </p:cNvSpPr>
            <p:nvPr/>
          </p:nvSpPr>
          <p:spPr>
            <a:xfrm>
              <a:off x="469072" y="3286551"/>
              <a:ext cx="831273" cy="8312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27" name="Straight Connector 126">
              <a:extLst>
                <a:ext uri="{FF2B5EF4-FFF2-40B4-BE49-F238E27FC236}">
                  <a16:creationId xmlns:a16="http://schemas.microsoft.com/office/drawing/2014/main" id="{C7796A1B-34CC-0C43-290C-90C65BDCFED3}"/>
                </a:ext>
              </a:extLst>
            </p:cNvPr>
            <p:cNvCxnSpPr>
              <a:cxnSpLocks/>
              <a:stCxn id="126" idx="6"/>
              <a:endCxn id="125" idx="1"/>
            </p:cNvCxnSpPr>
            <p:nvPr/>
          </p:nvCxnSpPr>
          <p:spPr>
            <a:xfrm flipV="1">
              <a:off x="1300345" y="3702187"/>
              <a:ext cx="214608" cy="1"/>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883D94A2-C904-7630-A91C-5CFB39646981}"/>
                </a:ext>
              </a:extLst>
            </p:cNvPr>
            <p:cNvSpPr txBox="1"/>
            <p:nvPr/>
          </p:nvSpPr>
          <p:spPr>
            <a:xfrm>
              <a:off x="1946150" y="3030957"/>
              <a:ext cx="3941408" cy="1384995"/>
            </a:xfrm>
            <a:prstGeom prst="rect">
              <a:avLst/>
            </a:prstGeom>
            <a:noFill/>
          </p:spPr>
          <p:txBody>
            <a:bodyPr wrap="square" rtlCol="0">
              <a:spAutoFit/>
            </a:bodyPr>
            <a:lstStyle/>
            <a:p>
              <a:pPr algn="ctr"/>
              <a:r>
                <a:rPr lang="en-US" sz="2000" b="1" dirty="0"/>
                <a:t>The Fishing Trip</a:t>
              </a:r>
            </a:p>
            <a:p>
              <a:pPr algn="ctr"/>
              <a:endParaRPr lang="en-US" sz="800" i="1" dirty="0"/>
            </a:p>
            <a:p>
              <a:pPr algn="ctr"/>
              <a:r>
                <a:rPr lang="en-US" sz="1400" dirty="0"/>
                <a:t>“Googling your research topic is like fishing with a single hook in a crowded pond. Using multiple medical databases is like having professional nets in pristine waters”</a:t>
              </a:r>
            </a:p>
          </p:txBody>
        </p:sp>
      </p:grpSp>
      <p:grpSp>
        <p:nvGrpSpPr>
          <p:cNvPr id="129" name="Fish3" descr="{&quot;Key&quot;:&quot;POWER_USER_SHAPE_ICON&quot;,&quot;Value&quot;:&quot;POWER_USER_SHAPE_ICON_STYLE_1&quot;}">
            <a:extLst>
              <a:ext uri="{FF2B5EF4-FFF2-40B4-BE49-F238E27FC236}">
                <a16:creationId xmlns:a16="http://schemas.microsoft.com/office/drawing/2014/main" id="{BA09861E-7089-1239-75EC-539073F88734}"/>
              </a:ext>
            </a:extLst>
          </p:cNvPr>
          <p:cNvGrpSpPr>
            <a:grpSpLocks noChangeAspect="1"/>
          </p:cNvGrpSpPr>
          <p:nvPr/>
        </p:nvGrpSpPr>
        <p:grpSpPr>
          <a:xfrm>
            <a:off x="6373755" y="3468634"/>
            <a:ext cx="592607" cy="417186"/>
            <a:chOff x="3679761" y="7314377"/>
            <a:chExt cx="2219325" cy="1562371"/>
          </a:xfrm>
          <a:solidFill>
            <a:schemeClr val="bg1"/>
          </a:solidFill>
        </p:grpSpPr>
        <p:sp>
          <p:nvSpPr>
            <p:cNvPr id="130" name="Free-form: Shape 3610">
              <a:extLst>
                <a:ext uri="{FF2B5EF4-FFF2-40B4-BE49-F238E27FC236}">
                  <a16:creationId xmlns:a16="http://schemas.microsoft.com/office/drawing/2014/main" id="{3A13CE4B-6FAC-12F7-9AA8-82D20506FA91}"/>
                </a:ext>
              </a:extLst>
            </p:cNvPr>
            <p:cNvSpPr/>
            <p:nvPr/>
          </p:nvSpPr>
          <p:spPr>
            <a:xfrm>
              <a:off x="3679761" y="7314377"/>
              <a:ext cx="2219325" cy="696104"/>
            </a:xfrm>
            <a:custGeom>
              <a:avLst/>
              <a:gdLst>
                <a:gd name="connsiteX0" fmla="*/ 2219325 w 2219325"/>
                <a:gd name="connsiteY0" fmla="*/ 89057 h 696104"/>
                <a:gd name="connsiteX1" fmla="*/ 2219325 w 2219325"/>
                <a:gd name="connsiteY1" fmla="*/ 112489 h 696104"/>
                <a:gd name="connsiteX2" fmla="*/ 2032540 w 2219325"/>
                <a:gd name="connsiteY2" fmla="*/ 352709 h 696104"/>
                <a:gd name="connsiteX3" fmla="*/ 2032635 w 2219325"/>
                <a:gd name="connsiteY3" fmla="*/ 360139 h 696104"/>
                <a:gd name="connsiteX4" fmla="*/ 2204180 w 2219325"/>
                <a:gd name="connsiteY4" fmla="*/ 571689 h 696104"/>
                <a:gd name="connsiteX5" fmla="*/ 2213515 w 2219325"/>
                <a:gd name="connsiteY5" fmla="*/ 587691 h 696104"/>
                <a:gd name="connsiteX6" fmla="*/ 2219325 w 2219325"/>
                <a:gd name="connsiteY6" fmla="*/ 605503 h 696104"/>
                <a:gd name="connsiteX7" fmla="*/ 2219325 w 2219325"/>
                <a:gd name="connsiteY7" fmla="*/ 620933 h 696104"/>
                <a:gd name="connsiteX8" fmla="*/ 2169414 w 2219325"/>
                <a:gd name="connsiteY8" fmla="*/ 669511 h 696104"/>
                <a:gd name="connsiteX9" fmla="*/ 2110645 w 2219325"/>
                <a:gd name="connsiteY9" fmla="*/ 654080 h 696104"/>
                <a:gd name="connsiteX10" fmla="*/ 1823657 w 2219325"/>
                <a:gd name="connsiteY10" fmla="*/ 513015 h 696104"/>
                <a:gd name="connsiteX11" fmla="*/ 1814893 w 2219325"/>
                <a:gd name="connsiteY11" fmla="*/ 512443 h 696104"/>
                <a:gd name="connsiteX12" fmla="*/ 1692688 w 2219325"/>
                <a:gd name="connsiteY12" fmla="*/ 552639 h 696104"/>
                <a:gd name="connsiteX13" fmla="*/ 1150525 w 2219325"/>
                <a:gd name="connsiteY13" fmla="*/ 674845 h 696104"/>
                <a:gd name="connsiteX14" fmla="*/ 655415 w 2219325"/>
                <a:gd name="connsiteY14" fmla="*/ 688465 h 696104"/>
                <a:gd name="connsiteX15" fmla="*/ 347091 w 2219325"/>
                <a:gd name="connsiteY15" fmla="*/ 627791 h 696104"/>
                <a:gd name="connsiteX16" fmla="*/ 0 w 2219325"/>
                <a:gd name="connsiteY16" fmla="*/ 435196 h 696104"/>
                <a:gd name="connsiteX17" fmla="*/ 0 w 2219325"/>
                <a:gd name="connsiteY17" fmla="*/ 412907 h 696104"/>
                <a:gd name="connsiteX18" fmla="*/ 47625 w 2219325"/>
                <a:gd name="connsiteY18" fmla="*/ 377474 h 696104"/>
                <a:gd name="connsiteX19" fmla="*/ 210026 w 2219325"/>
                <a:gd name="connsiteY19" fmla="*/ 378427 h 696104"/>
                <a:gd name="connsiteX20" fmla="*/ 210503 w 2219325"/>
                <a:gd name="connsiteY20" fmla="*/ 376522 h 696104"/>
                <a:gd name="connsiteX21" fmla="*/ 74009 w 2219325"/>
                <a:gd name="connsiteY21" fmla="*/ 311942 h 696104"/>
                <a:gd name="connsiteX22" fmla="*/ 36862 w 2219325"/>
                <a:gd name="connsiteY22" fmla="*/ 283081 h 696104"/>
                <a:gd name="connsiteX23" fmla="*/ 34862 w 2219325"/>
                <a:gd name="connsiteY23" fmla="*/ 245172 h 696104"/>
                <a:gd name="connsiteX24" fmla="*/ 57531 w 2219325"/>
                <a:gd name="connsiteY24" fmla="*/ 218121 h 696104"/>
                <a:gd name="connsiteX25" fmla="*/ 156781 w 2219325"/>
                <a:gd name="connsiteY25" fmla="*/ 154970 h 696104"/>
                <a:gd name="connsiteX26" fmla="*/ 948119 w 2219325"/>
                <a:gd name="connsiteY26" fmla="*/ 3046 h 696104"/>
                <a:gd name="connsiteX27" fmla="*/ 1810226 w 2219325"/>
                <a:gd name="connsiteY27" fmla="*/ 198690 h 696104"/>
                <a:gd name="connsiteX28" fmla="*/ 1822895 w 2219325"/>
                <a:gd name="connsiteY28" fmla="*/ 198214 h 696104"/>
                <a:gd name="connsiteX29" fmla="*/ 2110740 w 2219325"/>
                <a:gd name="connsiteY29" fmla="*/ 56863 h 696104"/>
                <a:gd name="connsiteX30" fmla="*/ 2169224 w 2219325"/>
                <a:gd name="connsiteY30" fmla="*/ 41432 h 696104"/>
                <a:gd name="connsiteX31" fmla="*/ 2219325 w 2219325"/>
                <a:gd name="connsiteY31" fmla="*/ 89057 h 696104"/>
                <a:gd name="connsiteX32" fmla="*/ 304038 w 2219325"/>
                <a:gd name="connsiteY32" fmla="*/ 350614 h 696104"/>
                <a:gd name="connsiteX33" fmla="*/ 299752 w 2219325"/>
                <a:gd name="connsiteY33" fmla="*/ 434910 h 696104"/>
                <a:gd name="connsiteX34" fmla="*/ 243745 w 2219325"/>
                <a:gd name="connsiteY34" fmla="*/ 445483 h 696104"/>
                <a:gd name="connsiteX35" fmla="*/ 124492 w 2219325"/>
                <a:gd name="connsiteY35" fmla="*/ 445006 h 696104"/>
                <a:gd name="connsiteX36" fmla="*/ 123444 w 2219325"/>
                <a:gd name="connsiteY36" fmla="*/ 448721 h 696104"/>
                <a:gd name="connsiteX37" fmla="*/ 733235 w 2219325"/>
                <a:gd name="connsiteY37" fmla="*/ 627505 h 696104"/>
                <a:gd name="connsiteX38" fmla="*/ 1141000 w 2219325"/>
                <a:gd name="connsiteY38" fmla="*/ 608741 h 696104"/>
                <a:gd name="connsiteX39" fmla="*/ 1810417 w 2219325"/>
                <a:gd name="connsiteY39" fmla="*/ 441863 h 696104"/>
                <a:gd name="connsiteX40" fmla="*/ 1840039 w 2219325"/>
                <a:gd name="connsiteY40" fmla="*/ 446721 h 696104"/>
                <a:gd name="connsiteX41" fmla="*/ 2126266 w 2219325"/>
                <a:gd name="connsiteY41" fmla="*/ 587310 h 696104"/>
                <a:gd name="connsiteX42" fmla="*/ 2128647 w 2219325"/>
                <a:gd name="connsiteY42" fmla="*/ 584262 h 696104"/>
                <a:gd name="connsiteX43" fmla="*/ 1974247 w 2219325"/>
                <a:gd name="connsiteY43" fmla="*/ 394714 h 696104"/>
                <a:gd name="connsiteX44" fmla="*/ 1967103 w 2219325"/>
                <a:gd name="connsiteY44" fmla="*/ 326992 h 696104"/>
                <a:gd name="connsiteX45" fmla="*/ 2129600 w 2219325"/>
                <a:gd name="connsiteY45" fmla="*/ 126014 h 696104"/>
                <a:gd name="connsiteX46" fmla="*/ 2127599 w 2219325"/>
                <a:gd name="connsiteY46" fmla="*/ 123442 h 696104"/>
                <a:gd name="connsiteX47" fmla="*/ 1841754 w 2219325"/>
                <a:gd name="connsiteY47" fmla="*/ 263746 h 696104"/>
                <a:gd name="connsiteX48" fmla="*/ 1797939 w 2219325"/>
                <a:gd name="connsiteY48" fmla="*/ 265365 h 696104"/>
                <a:gd name="connsiteX49" fmla="*/ 1386840 w 2219325"/>
                <a:gd name="connsiteY49" fmla="*/ 135730 h 696104"/>
                <a:gd name="connsiteX50" fmla="*/ 243173 w 2219325"/>
                <a:gd name="connsiteY50" fmla="*/ 186784 h 696104"/>
                <a:gd name="connsiteX51" fmla="*/ 120301 w 2219325"/>
                <a:gd name="connsiteY51" fmla="*/ 254221 h 696104"/>
                <a:gd name="connsiteX52" fmla="*/ 119317 w 2219325"/>
                <a:gd name="connsiteY52" fmla="*/ 258694 h 696104"/>
                <a:gd name="connsiteX53" fmla="*/ 120587 w 2219325"/>
                <a:gd name="connsiteY53" fmla="*/ 259840 h 696104"/>
                <a:gd name="connsiteX54" fmla="*/ 281750 w 2219325"/>
                <a:gd name="connsiteY54" fmla="*/ 336898 h 696104"/>
                <a:gd name="connsiteX55" fmla="*/ 304038 w 2219325"/>
                <a:gd name="connsiteY55" fmla="*/ 350614 h 6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19325" h="696104">
                  <a:moveTo>
                    <a:pt x="2219325" y="89057"/>
                  </a:moveTo>
                  <a:lnTo>
                    <a:pt x="2219325" y="112489"/>
                  </a:lnTo>
                  <a:lnTo>
                    <a:pt x="2032540" y="352709"/>
                  </a:lnTo>
                  <a:cubicBezTo>
                    <a:pt x="2030571" y="355249"/>
                    <a:pt x="2030603" y="357726"/>
                    <a:pt x="2032635" y="360139"/>
                  </a:cubicBezTo>
                  <a:cubicBezTo>
                    <a:pt x="2089976" y="431068"/>
                    <a:pt x="2147157" y="501585"/>
                    <a:pt x="2204180" y="571689"/>
                  </a:cubicBezTo>
                  <a:cubicBezTo>
                    <a:pt x="2208371" y="576832"/>
                    <a:pt x="2211483" y="582166"/>
                    <a:pt x="2213515" y="587691"/>
                  </a:cubicBezTo>
                  <a:cubicBezTo>
                    <a:pt x="2215737" y="593533"/>
                    <a:pt x="2217674" y="599470"/>
                    <a:pt x="2219325" y="605503"/>
                  </a:cubicBezTo>
                  <a:lnTo>
                    <a:pt x="2219325" y="620933"/>
                  </a:lnTo>
                  <a:cubicBezTo>
                    <a:pt x="2209673" y="649762"/>
                    <a:pt x="2193036" y="665955"/>
                    <a:pt x="2169414" y="669511"/>
                  </a:cubicBezTo>
                  <a:cubicBezTo>
                    <a:pt x="2155190" y="671606"/>
                    <a:pt x="2135600" y="666463"/>
                    <a:pt x="2110645" y="654080"/>
                  </a:cubicBezTo>
                  <a:cubicBezTo>
                    <a:pt x="2011331" y="604931"/>
                    <a:pt x="1915668" y="557909"/>
                    <a:pt x="1823657" y="513015"/>
                  </a:cubicBezTo>
                  <a:cubicBezTo>
                    <a:pt x="1820799" y="511681"/>
                    <a:pt x="1817878" y="511491"/>
                    <a:pt x="1814893" y="512443"/>
                  </a:cubicBezTo>
                  <a:cubicBezTo>
                    <a:pt x="1747647" y="534732"/>
                    <a:pt x="1706912" y="548130"/>
                    <a:pt x="1692688" y="552639"/>
                  </a:cubicBezTo>
                  <a:cubicBezTo>
                    <a:pt x="1515205" y="609027"/>
                    <a:pt x="1334484" y="649762"/>
                    <a:pt x="1150525" y="674845"/>
                  </a:cubicBezTo>
                  <a:cubicBezTo>
                    <a:pt x="984218" y="697514"/>
                    <a:pt x="819182" y="702054"/>
                    <a:pt x="655415" y="688465"/>
                  </a:cubicBezTo>
                  <a:cubicBezTo>
                    <a:pt x="551339" y="679829"/>
                    <a:pt x="448564" y="659605"/>
                    <a:pt x="347091" y="627791"/>
                  </a:cubicBezTo>
                  <a:cubicBezTo>
                    <a:pt x="213741" y="585945"/>
                    <a:pt x="98044" y="521746"/>
                    <a:pt x="0" y="435196"/>
                  </a:cubicBezTo>
                  <a:lnTo>
                    <a:pt x="0" y="412907"/>
                  </a:lnTo>
                  <a:cubicBezTo>
                    <a:pt x="6414" y="389095"/>
                    <a:pt x="22289" y="377284"/>
                    <a:pt x="47625" y="377474"/>
                  </a:cubicBezTo>
                  <a:cubicBezTo>
                    <a:pt x="140335" y="378046"/>
                    <a:pt x="194469" y="378363"/>
                    <a:pt x="210026" y="378427"/>
                  </a:cubicBezTo>
                  <a:cubicBezTo>
                    <a:pt x="213074" y="378427"/>
                    <a:pt x="213233" y="377792"/>
                    <a:pt x="210503" y="376522"/>
                  </a:cubicBezTo>
                  <a:cubicBezTo>
                    <a:pt x="161608" y="353725"/>
                    <a:pt x="116110" y="332199"/>
                    <a:pt x="74009" y="311942"/>
                  </a:cubicBezTo>
                  <a:cubicBezTo>
                    <a:pt x="54515" y="302544"/>
                    <a:pt x="42132" y="292924"/>
                    <a:pt x="36862" y="283081"/>
                  </a:cubicBezTo>
                  <a:cubicBezTo>
                    <a:pt x="30448" y="271397"/>
                    <a:pt x="29782" y="258761"/>
                    <a:pt x="34862" y="245172"/>
                  </a:cubicBezTo>
                  <a:cubicBezTo>
                    <a:pt x="38418" y="235583"/>
                    <a:pt x="45974" y="226566"/>
                    <a:pt x="57531" y="218121"/>
                  </a:cubicBezTo>
                  <a:cubicBezTo>
                    <a:pt x="93345" y="191959"/>
                    <a:pt x="126429" y="170909"/>
                    <a:pt x="156781" y="154970"/>
                  </a:cubicBezTo>
                  <a:cubicBezTo>
                    <a:pt x="395383" y="29050"/>
                    <a:pt x="676847" y="-12289"/>
                    <a:pt x="948119" y="3046"/>
                  </a:cubicBezTo>
                  <a:cubicBezTo>
                    <a:pt x="1245108" y="19810"/>
                    <a:pt x="1535335" y="92581"/>
                    <a:pt x="1810226" y="198690"/>
                  </a:cubicBezTo>
                  <a:cubicBezTo>
                    <a:pt x="1814357" y="200269"/>
                    <a:pt x="1818935" y="200097"/>
                    <a:pt x="1822895" y="198214"/>
                  </a:cubicBezTo>
                  <a:cubicBezTo>
                    <a:pt x="1929765" y="146207"/>
                    <a:pt x="2025714" y="99090"/>
                    <a:pt x="2110740" y="56863"/>
                  </a:cubicBezTo>
                  <a:cubicBezTo>
                    <a:pt x="2135696" y="44417"/>
                    <a:pt x="2155190" y="39273"/>
                    <a:pt x="2169224" y="41432"/>
                  </a:cubicBezTo>
                  <a:cubicBezTo>
                    <a:pt x="2192592" y="44925"/>
                    <a:pt x="2209292" y="60800"/>
                    <a:pt x="2219325" y="89057"/>
                  </a:cubicBezTo>
                  <a:close/>
                  <a:moveTo>
                    <a:pt x="304038" y="350614"/>
                  </a:moveTo>
                  <a:cubicBezTo>
                    <a:pt x="331851" y="373855"/>
                    <a:pt x="326326" y="418146"/>
                    <a:pt x="299752" y="434910"/>
                  </a:cubicBezTo>
                  <a:cubicBezTo>
                    <a:pt x="287814" y="442466"/>
                    <a:pt x="269145" y="445991"/>
                    <a:pt x="243745" y="445483"/>
                  </a:cubicBezTo>
                  <a:cubicBezTo>
                    <a:pt x="202279" y="444657"/>
                    <a:pt x="162528" y="444498"/>
                    <a:pt x="124492" y="445006"/>
                  </a:cubicBezTo>
                  <a:cubicBezTo>
                    <a:pt x="120047" y="445070"/>
                    <a:pt x="119698" y="446308"/>
                    <a:pt x="123444" y="448721"/>
                  </a:cubicBezTo>
                  <a:cubicBezTo>
                    <a:pt x="305086" y="565212"/>
                    <a:pt x="518446" y="618647"/>
                    <a:pt x="733235" y="627505"/>
                  </a:cubicBezTo>
                  <a:cubicBezTo>
                    <a:pt x="872871" y="633347"/>
                    <a:pt x="1008793" y="627093"/>
                    <a:pt x="1141000" y="608741"/>
                  </a:cubicBezTo>
                  <a:cubicBezTo>
                    <a:pt x="1373537" y="576420"/>
                    <a:pt x="1596676" y="520794"/>
                    <a:pt x="1810417" y="441863"/>
                  </a:cubicBezTo>
                  <a:cubicBezTo>
                    <a:pt x="1817910" y="439069"/>
                    <a:pt x="1827784" y="440688"/>
                    <a:pt x="1840039" y="446721"/>
                  </a:cubicBezTo>
                  <a:cubicBezTo>
                    <a:pt x="1948561" y="500188"/>
                    <a:pt x="2043970" y="547051"/>
                    <a:pt x="2126266" y="587310"/>
                  </a:cubicBezTo>
                  <a:cubicBezTo>
                    <a:pt x="2131600" y="589913"/>
                    <a:pt x="2132394" y="588897"/>
                    <a:pt x="2128647" y="584262"/>
                  </a:cubicBezTo>
                  <a:cubicBezTo>
                    <a:pt x="2075815" y="519238"/>
                    <a:pt x="2024348" y="456055"/>
                    <a:pt x="1974247" y="394714"/>
                  </a:cubicBezTo>
                  <a:cubicBezTo>
                    <a:pt x="1953673" y="369378"/>
                    <a:pt x="1945100" y="354424"/>
                    <a:pt x="1967103" y="326992"/>
                  </a:cubicBezTo>
                  <a:cubicBezTo>
                    <a:pt x="2034413" y="243235"/>
                    <a:pt x="2088579" y="176243"/>
                    <a:pt x="2129600" y="126014"/>
                  </a:cubicBezTo>
                  <a:cubicBezTo>
                    <a:pt x="2132775" y="122141"/>
                    <a:pt x="2132108" y="121283"/>
                    <a:pt x="2127599" y="123442"/>
                  </a:cubicBezTo>
                  <a:cubicBezTo>
                    <a:pt x="2028857" y="171067"/>
                    <a:pt x="1933575" y="217835"/>
                    <a:pt x="1841754" y="263746"/>
                  </a:cubicBezTo>
                  <a:cubicBezTo>
                    <a:pt x="1827721" y="270731"/>
                    <a:pt x="1813116" y="271270"/>
                    <a:pt x="1797939" y="265365"/>
                  </a:cubicBezTo>
                  <a:cubicBezTo>
                    <a:pt x="1663256" y="212977"/>
                    <a:pt x="1526223" y="169766"/>
                    <a:pt x="1386840" y="135730"/>
                  </a:cubicBezTo>
                  <a:cubicBezTo>
                    <a:pt x="1017175" y="45433"/>
                    <a:pt x="597408" y="24954"/>
                    <a:pt x="243173" y="186784"/>
                  </a:cubicBezTo>
                  <a:cubicBezTo>
                    <a:pt x="199295" y="206850"/>
                    <a:pt x="158337" y="229329"/>
                    <a:pt x="120301" y="254221"/>
                  </a:cubicBezTo>
                  <a:cubicBezTo>
                    <a:pt x="118794" y="255184"/>
                    <a:pt x="118353" y="257187"/>
                    <a:pt x="119317" y="258694"/>
                  </a:cubicBezTo>
                  <a:cubicBezTo>
                    <a:pt x="119630" y="259183"/>
                    <a:pt x="120068" y="259579"/>
                    <a:pt x="120587" y="259840"/>
                  </a:cubicBezTo>
                  <a:cubicBezTo>
                    <a:pt x="142685" y="270572"/>
                    <a:pt x="196406" y="296258"/>
                    <a:pt x="281750" y="336898"/>
                  </a:cubicBezTo>
                  <a:cubicBezTo>
                    <a:pt x="290957" y="341279"/>
                    <a:pt x="298387" y="345851"/>
                    <a:pt x="304038" y="350614"/>
                  </a:cubicBezTo>
                  <a:close/>
                </a:path>
              </a:pathLst>
            </a:custGeom>
            <a:grpFill/>
            <a:ln w="9525" cap="flat">
              <a:noFill/>
              <a:prstDash val="solid"/>
              <a:miter/>
            </a:ln>
          </p:spPr>
          <p:txBody>
            <a:bodyPr rtlCol="0" anchor="ctr"/>
            <a:lstStyle/>
            <a:p>
              <a:endParaRPr lang="en-US"/>
            </a:p>
          </p:txBody>
        </p:sp>
        <p:sp>
          <p:nvSpPr>
            <p:cNvPr id="131" name="Free-form: Shape 3611">
              <a:extLst>
                <a:ext uri="{FF2B5EF4-FFF2-40B4-BE49-F238E27FC236}">
                  <a16:creationId xmlns:a16="http://schemas.microsoft.com/office/drawing/2014/main" id="{2D5A88D7-9312-FB43-95C3-530A793F61A7}"/>
                </a:ext>
              </a:extLst>
            </p:cNvPr>
            <p:cNvSpPr/>
            <p:nvPr/>
          </p:nvSpPr>
          <p:spPr>
            <a:xfrm>
              <a:off x="3979322" y="7456869"/>
              <a:ext cx="208025" cy="208026"/>
            </a:xfrm>
            <a:custGeom>
              <a:avLst/>
              <a:gdLst>
                <a:gd name="connsiteX0" fmla="*/ 208026 w 208025"/>
                <a:gd name="connsiteY0" fmla="*/ 104013 h 208026"/>
                <a:gd name="connsiteX1" fmla="*/ 104013 w 208025"/>
                <a:gd name="connsiteY1" fmla="*/ 208026 h 208026"/>
                <a:gd name="connsiteX2" fmla="*/ 0 w 208025"/>
                <a:gd name="connsiteY2" fmla="*/ 104013 h 208026"/>
                <a:gd name="connsiteX3" fmla="*/ 104013 w 208025"/>
                <a:gd name="connsiteY3" fmla="*/ 0 h 208026"/>
                <a:gd name="connsiteX4" fmla="*/ 208026 w 208025"/>
                <a:gd name="connsiteY4" fmla="*/ 104013 h 208026"/>
                <a:gd name="connsiteX5" fmla="*/ 141541 w 208025"/>
                <a:gd name="connsiteY5" fmla="*/ 104204 h 208026"/>
                <a:gd name="connsiteX6" fmla="*/ 103632 w 208025"/>
                <a:gd name="connsiteY6" fmla="*/ 66294 h 208026"/>
                <a:gd name="connsiteX7" fmla="*/ 65723 w 208025"/>
                <a:gd name="connsiteY7" fmla="*/ 104204 h 208026"/>
                <a:gd name="connsiteX8" fmla="*/ 103632 w 208025"/>
                <a:gd name="connsiteY8" fmla="*/ 142113 h 208026"/>
                <a:gd name="connsiteX9" fmla="*/ 141541 w 208025"/>
                <a:gd name="connsiteY9" fmla="*/ 104204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025" h="208026">
                  <a:moveTo>
                    <a:pt x="208026" y="104013"/>
                  </a:moveTo>
                  <a:cubicBezTo>
                    <a:pt x="208026" y="161458"/>
                    <a:pt x="161458" y="208026"/>
                    <a:pt x="104013" y="208026"/>
                  </a:cubicBezTo>
                  <a:cubicBezTo>
                    <a:pt x="46568" y="208026"/>
                    <a:pt x="0" y="161458"/>
                    <a:pt x="0" y="104013"/>
                  </a:cubicBezTo>
                  <a:cubicBezTo>
                    <a:pt x="0" y="46568"/>
                    <a:pt x="46568" y="0"/>
                    <a:pt x="104013" y="0"/>
                  </a:cubicBezTo>
                  <a:cubicBezTo>
                    <a:pt x="161458" y="0"/>
                    <a:pt x="208026" y="46568"/>
                    <a:pt x="208026" y="104013"/>
                  </a:cubicBezTo>
                  <a:close/>
                  <a:moveTo>
                    <a:pt x="141541" y="104204"/>
                  </a:moveTo>
                  <a:cubicBezTo>
                    <a:pt x="141541" y="83267"/>
                    <a:pt x="124569" y="66294"/>
                    <a:pt x="103632" y="66294"/>
                  </a:cubicBezTo>
                  <a:cubicBezTo>
                    <a:pt x="82695" y="66294"/>
                    <a:pt x="65723" y="83267"/>
                    <a:pt x="65723" y="104204"/>
                  </a:cubicBezTo>
                  <a:cubicBezTo>
                    <a:pt x="65723" y="125140"/>
                    <a:pt x="82695" y="142113"/>
                    <a:pt x="103632" y="142113"/>
                  </a:cubicBezTo>
                  <a:cubicBezTo>
                    <a:pt x="124569" y="142113"/>
                    <a:pt x="141541" y="125140"/>
                    <a:pt x="141541" y="104204"/>
                  </a:cubicBezTo>
                  <a:close/>
                </a:path>
              </a:pathLst>
            </a:custGeom>
            <a:grpFill/>
            <a:ln w="9525" cap="flat">
              <a:noFill/>
              <a:prstDash val="solid"/>
              <a:miter/>
            </a:ln>
          </p:spPr>
          <p:txBody>
            <a:bodyPr rtlCol="0" anchor="ctr"/>
            <a:lstStyle/>
            <a:p>
              <a:endParaRPr lang="en-US"/>
            </a:p>
          </p:txBody>
        </p:sp>
        <p:sp>
          <p:nvSpPr>
            <p:cNvPr id="132" name="Free-form: Shape 3612">
              <a:extLst>
                <a:ext uri="{FF2B5EF4-FFF2-40B4-BE49-F238E27FC236}">
                  <a16:creationId xmlns:a16="http://schemas.microsoft.com/office/drawing/2014/main" id="{D0189902-E04C-0F6E-2107-E80461D4BF9E}"/>
                </a:ext>
              </a:extLst>
            </p:cNvPr>
            <p:cNvSpPr/>
            <p:nvPr/>
          </p:nvSpPr>
          <p:spPr>
            <a:xfrm>
              <a:off x="3801736" y="8153859"/>
              <a:ext cx="927995" cy="318619"/>
            </a:xfrm>
            <a:custGeom>
              <a:avLst/>
              <a:gdLst>
                <a:gd name="connsiteX0" fmla="*/ 22899 w 927995"/>
                <a:gd name="connsiteY0" fmla="*/ 148735 h 318619"/>
                <a:gd name="connsiteX1" fmla="*/ 15946 w 927995"/>
                <a:gd name="connsiteY1" fmla="*/ 109016 h 318619"/>
                <a:gd name="connsiteX2" fmla="*/ 48331 w 927995"/>
                <a:gd name="connsiteY2" fmla="*/ 79203 h 318619"/>
                <a:gd name="connsiteX3" fmla="*/ 679458 w 927995"/>
                <a:gd name="connsiteY3" fmla="*/ 56533 h 318619"/>
                <a:gd name="connsiteX4" fmla="*/ 743180 w 927995"/>
                <a:gd name="connsiteY4" fmla="*/ 77774 h 318619"/>
                <a:gd name="connsiteX5" fmla="*/ 751943 w 927995"/>
                <a:gd name="connsiteY5" fmla="*/ 77107 h 318619"/>
                <a:gd name="connsiteX6" fmla="*/ 873958 w 927995"/>
                <a:gd name="connsiteY6" fmla="*/ 15671 h 318619"/>
                <a:gd name="connsiteX7" fmla="*/ 882435 w 927995"/>
                <a:gd name="connsiteY7" fmla="*/ 14433 h 318619"/>
                <a:gd name="connsiteX8" fmla="*/ 902819 w 927995"/>
                <a:gd name="connsiteY8" fmla="*/ 20148 h 318619"/>
                <a:gd name="connsiteX9" fmla="*/ 927870 w 927995"/>
                <a:gd name="connsiteY9" fmla="*/ 61962 h 318619"/>
                <a:gd name="connsiteX10" fmla="*/ 907962 w 927995"/>
                <a:gd name="connsiteY10" fmla="*/ 99777 h 318619"/>
                <a:gd name="connsiteX11" fmla="*/ 861195 w 927995"/>
                <a:gd name="connsiteY11" fmla="*/ 158736 h 318619"/>
                <a:gd name="connsiteX12" fmla="*/ 861195 w 927995"/>
                <a:gd name="connsiteY12" fmla="*/ 165213 h 318619"/>
                <a:gd name="connsiteX13" fmla="*/ 907962 w 927995"/>
                <a:gd name="connsiteY13" fmla="*/ 223602 h 318619"/>
                <a:gd name="connsiteX14" fmla="*/ 927774 w 927995"/>
                <a:gd name="connsiteY14" fmla="*/ 260844 h 318619"/>
                <a:gd name="connsiteX15" fmla="*/ 863481 w 927995"/>
                <a:gd name="connsiteY15" fmla="*/ 302564 h 318619"/>
                <a:gd name="connsiteX16" fmla="*/ 754229 w 927995"/>
                <a:gd name="connsiteY16" fmla="*/ 249033 h 318619"/>
                <a:gd name="connsiteX17" fmla="*/ 738227 w 927995"/>
                <a:gd name="connsiteY17" fmla="*/ 248081 h 318619"/>
                <a:gd name="connsiteX18" fmla="*/ 535154 w 927995"/>
                <a:gd name="connsiteY18" fmla="*/ 301135 h 318619"/>
                <a:gd name="connsiteX19" fmla="*/ 18994 w 927995"/>
                <a:gd name="connsiteY19" fmla="*/ 218839 h 318619"/>
                <a:gd name="connsiteX20" fmla="*/ 22614 w 927995"/>
                <a:gd name="connsiteY20" fmla="*/ 152831 h 318619"/>
                <a:gd name="connsiteX21" fmla="*/ 22960 w 927995"/>
                <a:gd name="connsiteY21" fmla="*/ 148805 h 318619"/>
                <a:gd name="connsiteX22" fmla="*/ 22899 w 927995"/>
                <a:gd name="connsiteY22" fmla="*/ 148735 h 318619"/>
                <a:gd name="connsiteX23" fmla="*/ 212066 w 927995"/>
                <a:gd name="connsiteY23" fmla="*/ 196836 h 318619"/>
                <a:gd name="connsiteX24" fmla="*/ 170537 w 927995"/>
                <a:gd name="connsiteY24" fmla="*/ 193788 h 318619"/>
                <a:gd name="connsiteX25" fmla="*/ 167108 w 927995"/>
                <a:gd name="connsiteY25" fmla="*/ 194836 h 318619"/>
                <a:gd name="connsiteX26" fmla="*/ 146439 w 927995"/>
                <a:gd name="connsiteY26" fmla="*/ 215601 h 318619"/>
                <a:gd name="connsiteX27" fmla="*/ 146915 w 927995"/>
                <a:gd name="connsiteY27" fmla="*/ 217315 h 318619"/>
                <a:gd name="connsiteX28" fmla="*/ 371895 w 927995"/>
                <a:gd name="connsiteY28" fmla="*/ 251510 h 318619"/>
                <a:gd name="connsiteX29" fmla="*/ 731369 w 927995"/>
                <a:gd name="connsiteY29" fmla="*/ 179406 h 318619"/>
                <a:gd name="connsiteX30" fmla="*/ 796329 w 927995"/>
                <a:gd name="connsiteY30" fmla="*/ 195027 h 318619"/>
                <a:gd name="connsiteX31" fmla="*/ 797949 w 927995"/>
                <a:gd name="connsiteY31" fmla="*/ 193217 h 318619"/>
                <a:gd name="connsiteX32" fmla="*/ 796901 w 927995"/>
                <a:gd name="connsiteY32" fmla="*/ 131209 h 318619"/>
                <a:gd name="connsiteX33" fmla="*/ 794805 w 927995"/>
                <a:gd name="connsiteY33" fmla="*/ 128828 h 318619"/>
                <a:gd name="connsiteX34" fmla="*/ 736989 w 927995"/>
                <a:gd name="connsiteY34" fmla="*/ 146830 h 318619"/>
                <a:gd name="connsiteX35" fmla="*/ 258357 w 927995"/>
                <a:gd name="connsiteY35" fmla="*/ 73869 h 318619"/>
                <a:gd name="connsiteX36" fmla="*/ 255740 w 927995"/>
                <a:gd name="connsiteY36" fmla="*/ 77462 h 318619"/>
                <a:gd name="connsiteX37" fmla="*/ 256452 w 927995"/>
                <a:gd name="connsiteY37" fmla="*/ 79012 h 318619"/>
                <a:gd name="connsiteX38" fmla="*/ 272169 w 927995"/>
                <a:gd name="connsiteY38" fmla="*/ 129209 h 318619"/>
                <a:gd name="connsiteX39" fmla="*/ 212066 w 927995"/>
                <a:gd name="connsiteY39" fmla="*/ 196836 h 318619"/>
                <a:gd name="connsiteX40" fmla="*/ 113292 w 927995"/>
                <a:gd name="connsiteY40" fmla="*/ 118636 h 318619"/>
                <a:gd name="connsiteX41" fmla="*/ 112713 w 927995"/>
                <a:gd name="connsiteY41" fmla="*/ 122960 h 318619"/>
                <a:gd name="connsiteX42" fmla="*/ 113577 w 927995"/>
                <a:gd name="connsiteY42" fmla="*/ 123684 h 318619"/>
                <a:gd name="connsiteX43" fmla="*/ 118340 w 927995"/>
                <a:gd name="connsiteY43" fmla="*/ 126161 h 318619"/>
                <a:gd name="connsiteX44" fmla="*/ 123674 w 927995"/>
                <a:gd name="connsiteY44" fmla="*/ 122922 h 318619"/>
                <a:gd name="connsiteX45" fmla="*/ 124245 w 927995"/>
                <a:gd name="connsiteY45" fmla="*/ 118255 h 318619"/>
                <a:gd name="connsiteX46" fmla="*/ 120192 w 927995"/>
                <a:gd name="connsiteY46" fmla="*/ 115095 h 318619"/>
                <a:gd name="connsiteX47" fmla="*/ 119292 w 927995"/>
                <a:gd name="connsiteY47" fmla="*/ 115112 h 318619"/>
                <a:gd name="connsiteX48" fmla="*/ 113292 w 927995"/>
                <a:gd name="connsiteY48" fmla="*/ 118636 h 318619"/>
                <a:gd name="connsiteX49" fmla="*/ 204652 w 927995"/>
                <a:gd name="connsiteY49" fmla="*/ 128804 h 318619"/>
                <a:gd name="connsiteX50" fmla="*/ 201245 w 927995"/>
                <a:gd name="connsiteY50" fmla="*/ 117833 h 318619"/>
                <a:gd name="connsiteX51" fmla="*/ 201245 w 927995"/>
                <a:gd name="connsiteY51" fmla="*/ 117833 h 318619"/>
                <a:gd name="connsiteX52" fmla="*/ 189762 w 927995"/>
                <a:gd name="connsiteY52" fmla="*/ 118183 h 318619"/>
                <a:gd name="connsiteX53" fmla="*/ 189762 w 927995"/>
                <a:gd name="connsiteY53" fmla="*/ 118184 h 318619"/>
                <a:gd name="connsiteX54" fmla="*/ 193169 w 927995"/>
                <a:gd name="connsiteY54" fmla="*/ 129154 h 318619"/>
                <a:gd name="connsiteX55" fmla="*/ 193169 w 927995"/>
                <a:gd name="connsiteY55" fmla="*/ 129155 h 318619"/>
                <a:gd name="connsiteX56" fmla="*/ 204651 w 927995"/>
                <a:gd name="connsiteY56" fmla="*/ 128804 h 318619"/>
                <a:gd name="connsiteX57" fmla="*/ 204652 w 927995"/>
                <a:gd name="connsiteY57" fmla="*/ 128804 h 31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27995" h="318619">
                  <a:moveTo>
                    <a:pt x="22899" y="148735"/>
                  </a:moveTo>
                  <a:cubicBezTo>
                    <a:pt x="12930" y="137686"/>
                    <a:pt x="10612" y="124446"/>
                    <a:pt x="15946" y="109016"/>
                  </a:cubicBezTo>
                  <a:cubicBezTo>
                    <a:pt x="18677" y="101015"/>
                    <a:pt x="29472" y="91077"/>
                    <a:pt x="48331" y="79203"/>
                  </a:cubicBezTo>
                  <a:cubicBezTo>
                    <a:pt x="229497" y="-35002"/>
                    <a:pt x="483719" y="-10237"/>
                    <a:pt x="679458" y="56533"/>
                  </a:cubicBezTo>
                  <a:cubicBezTo>
                    <a:pt x="705747" y="65487"/>
                    <a:pt x="726987" y="72567"/>
                    <a:pt x="743180" y="77774"/>
                  </a:cubicBezTo>
                  <a:cubicBezTo>
                    <a:pt x="746050" y="78694"/>
                    <a:pt x="749190" y="78455"/>
                    <a:pt x="751943" y="77107"/>
                  </a:cubicBezTo>
                  <a:lnTo>
                    <a:pt x="873958" y="15671"/>
                  </a:lnTo>
                  <a:cubicBezTo>
                    <a:pt x="876625" y="14337"/>
                    <a:pt x="879451" y="13925"/>
                    <a:pt x="882435" y="14433"/>
                  </a:cubicBezTo>
                  <a:cubicBezTo>
                    <a:pt x="892913" y="16274"/>
                    <a:pt x="899707" y="18179"/>
                    <a:pt x="902819" y="20148"/>
                  </a:cubicBezTo>
                  <a:cubicBezTo>
                    <a:pt x="920789" y="31324"/>
                    <a:pt x="929140" y="45262"/>
                    <a:pt x="927870" y="61962"/>
                  </a:cubicBezTo>
                  <a:cubicBezTo>
                    <a:pt x="927044" y="72122"/>
                    <a:pt x="920408" y="84727"/>
                    <a:pt x="907962" y="99777"/>
                  </a:cubicBezTo>
                  <a:cubicBezTo>
                    <a:pt x="893167" y="117684"/>
                    <a:pt x="877578" y="137337"/>
                    <a:pt x="861195" y="158736"/>
                  </a:cubicBezTo>
                  <a:cubicBezTo>
                    <a:pt x="859700" y="160637"/>
                    <a:pt x="859700" y="163313"/>
                    <a:pt x="861195" y="165213"/>
                  </a:cubicBezTo>
                  <a:cubicBezTo>
                    <a:pt x="884372" y="194677"/>
                    <a:pt x="899961" y="214140"/>
                    <a:pt x="907962" y="223602"/>
                  </a:cubicBezTo>
                  <a:cubicBezTo>
                    <a:pt x="920599" y="238524"/>
                    <a:pt x="927203" y="250938"/>
                    <a:pt x="927774" y="260844"/>
                  </a:cubicBezTo>
                  <a:cubicBezTo>
                    <a:pt x="929775" y="295134"/>
                    <a:pt x="894913" y="317994"/>
                    <a:pt x="863481" y="302564"/>
                  </a:cubicBezTo>
                  <a:cubicBezTo>
                    <a:pt x="798393" y="270687"/>
                    <a:pt x="761976" y="252843"/>
                    <a:pt x="754229" y="249033"/>
                  </a:cubicBezTo>
                  <a:cubicBezTo>
                    <a:pt x="749235" y="246597"/>
                    <a:pt x="743475" y="246254"/>
                    <a:pt x="738227" y="248081"/>
                  </a:cubicBezTo>
                  <a:cubicBezTo>
                    <a:pt x="675235" y="269988"/>
                    <a:pt x="607544" y="287673"/>
                    <a:pt x="535154" y="301135"/>
                  </a:cubicBezTo>
                  <a:cubicBezTo>
                    <a:pt x="359703" y="333806"/>
                    <a:pt x="162155" y="328186"/>
                    <a:pt x="18994" y="218839"/>
                  </a:cubicBezTo>
                  <a:cubicBezTo>
                    <a:pt x="-7485" y="198646"/>
                    <a:pt x="-6279" y="176643"/>
                    <a:pt x="22614" y="152831"/>
                  </a:cubicBezTo>
                  <a:cubicBezTo>
                    <a:pt x="23821" y="151815"/>
                    <a:pt x="23976" y="150012"/>
                    <a:pt x="22960" y="148805"/>
                  </a:cubicBezTo>
                  <a:cubicBezTo>
                    <a:pt x="22940" y="148781"/>
                    <a:pt x="22920" y="148758"/>
                    <a:pt x="22899" y="148735"/>
                  </a:cubicBezTo>
                  <a:close/>
                  <a:moveTo>
                    <a:pt x="212066" y="196836"/>
                  </a:moveTo>
                  <a:cubicBezTo>
                    <a:pt x="200541" y="199408"/>
                    <a:pt x="182062" y="196170"/>
                    <a:pt x="170537" y="193788"/>
                  </a:cubicBezTo>
                  <a:cubicBezTo>
                    <a:pt x="169203" y="193534"/>
                    <a:pt x="168060" y="193884"/>
                    <a:pt x="167108" y="194836"/>
                  </a:cubicBezTo>
                  <a:lnTo>
                    <a:pt x="146439" y="215601"/>
                  </a:lnTo>
                  <a:cubicBezTo>
                    <a:pt x="145677" y="216363"/>
                    <a:pt x="145835" y="216934"/>
                    <a:pt x="146915" y="217315"/>
                  </a:cubicBezTo>
                  <a:cubicBezTo>
                    <a:pt x="220257" y="243033"/>
                    <a:pt x="295251" y="254431"/>
                    <a:pt x="371895" y="251510"/>
                  </a:cubicBezTo>
                  <a:cubicBezTo>
                    <a:pt x="494323" y="246874"/>
                    <a:pt x="614148" y="222840"/>
                    <a:pt x="731369" y="179406"/>
                  </a:cubicBezTo>
                  <a:cubicBezTo>
                    <a:pt x="758515" y="169404"/>
                    <a:pt x="777851" y="188359"/>
                    <a:pt x="796329" y="195027"/>
                  </a:cubicBezTo>
                  <a:cubicBezTo>
                    <a:pt x="799504" y="196170"/>
                    <a:pt x="800044" y="195566"/>
                    <a:pt x="797949" y="193217"/>
                  </a:cubicBezTo>
                  <a:cubicBezTo>
                    <a:pt x="775565" y="168166"/>
                    <a:pt x="780613" y="153688"/>
                    <a:pt x="796901" y="131209"/>
                  </a:cubicBezTo>
                  <a:cubicBezTo>
                    <a:pt x="799441" y="127653"/>
                    <a:pt x="798742" y="126859"/>
                    <a:pt x="794805" y="128828"/>
                  </a:cubicBezTo>
                  <a:cubicBezTo>
                    <a:pt x="776327" y="138162"/>
                    <a:pt x="753943" y="153212"/>
                    <a:pt x="736989" y="146830"/>
                  </a:cubicBezTo>
                  <a:cubicBezTo>
                    <a:pt x="580779" y="87870"/>
                    <a:pt x="422854" y="53295"/>
                    <a:pt x="258357" y="73869"/>
                  </a:cubicBezTo>
                  <a:cubicBezTo>
                    <a:pt x="256643" y="74138"/>
                    <a:pt x="255471" y="75747"/>
                    <a:pt x="255740" y="77462"/>
                  </a:cubicBezTo>
                  <a:cubicBezTo>
                    <a:pt x="255830" y="78034"/>
                    <a:pt x="256077" y="78571"/>
                    <a:pt x="256452" y="79012"/>
                  </a:cubicBezTo>
                  <a:cubicBezTo>
                    <a:pt x="269152" y="93300"/>
                    <a:pt x="274391" y="110032"/>
                    <a:pt x="272169" y="129209"/>
                  </a:cubicBezTo>
                  <a:cubicBezTo>
                    <a:pt x="267914" y="166229"/>
                    <a:pt x="247880" y="188772"/>
                    <a:pt x="212066" y="196836"/>
                  </a:cubicBezTo>
                  <a:close/>
                  <a:moveTo>
                    <a:pt x="113292" y="118636"/>
                  </a:moveTo>
                  <a:cubicBezTo>
                    <a:pt x="111958" y="119742"/>
                    <a:pt x="111699" y="121678"/>
                    <a:pt x="112713" y="122960"/>
                  </a:cubicBezTo>
                  <a:cubicBezTo>
                    <a:pt x="112949" y="123258"/>
                    <a:pt x="113242" y="123504"/>
                    <a:pt x="113577" y="123684"/>
                  </a:cubicBezTo>
                  <a:lnTo>
                    <a:pt x="118340" y="126161"/>
                  </a:lnTo>
                  <a:cubicBezTo>
                    <a:pt x="121388" y="127748"/>
                    <a:pt x="123166" y="126669"/>
                    <a:pt x="123674" y="122922"/>
                  </a:cubicBezTo>
                  <a:lnTo>
                    <a:pt x="124245" y="118255"/>
                  </a:lnTo>
                  <a:cubicBezTo>
                    <a:pt x="124469" y="116628"/>
                    <a:pt x="122654" y="115214"/>
                    <a:pt x="120192" y="115095"/>
                  </a:cubicBezTo>
                  <a:cubicBezTo>
                    <a:pt x="119893" y="115081"/>
                    <a:pt x="119591" y="115086"/>
                    <a:pt x="119292" y="115112"/>
                  </a:cubicBezTo>
                  <a:cubicBezTo>
                    <a:pt x="118086" y="115175"/>
                    <a:pt x="116086" y="116350"/>
                    <a:pt x="113292" y="118636"/>
                  </a:cubicBezTo>
                  <a:close/>
                  <a:moveTo>
                    <a:pt x="204652" y="128804"/>
                  </a:moveTo>
                  <a:cubicBezTo>
                    <a:pt x="206882" y="125678"/>
                    <a:pt x="205356" y="120766"/>
                    <a:pt x="201245" y="117833"/>
                  </a:cubicBezTo>
                  <a:cubicBezTo>
                    <a:pt x="201245" y="117833"/>
                    <a:pt x="201245" y="117833"/>
                    <a:pt x="201245" y="117833"/>
                  </a:cubicBezTo>
                  <a:cubicBezTo>
                    <a:pt x="197133" y="114900"/>
                    <a:pt x="191993" y="115057"/>
                    <a:pt x="189762" y="118183"/>
                  </a:cubicBezTo>
                  <a:cubicBezTo>
                    <a:pt x="189762" y="118184"/>
                    <a:pt x="189762" y="118184"/>
                    <a:pt x="189762" y="118184"/>
                  </a:cubicBezTo>
                  <a:cubicBezTo>
                    <a:pt x="187532" y="121310"/>
                    <a:pt x="189058" y="126222"/>
                    <a:pt x="193169" y="129154"/>
                  </a:cubicBezTo>
                  <a:cubicBezTo>
                    <a:pt x="193169" y="129154"/>
                    <a:pt x="193169" y="129155"/>
                    <a:pt x="193169" y="129155"/>
                  </a:cubicBezTo>
                  <a:cubicBezTo>
                    <a:pt x="197281" y="132087"/>
                    <a:pt x="202421" y="131931"/>
                    <a:pt x="204651" y="128804"/>
                  </a:cubicBezTo>
                  <a:cubicBezTo>
                    <a:pt x="204652" y="128804"/>
                    <a:pt x="204652" y="128804"/>
                    <a:pt x="204652" y="128804"/>
                  </a:cubicBezTo>
                  <a:close/>
                </a:path>
              </a:pathLst>
            </a:custGeom>
            <a:grpFill/>
            <a:ln w="9525" cap="flat">
              <a:noFill/>
              <a:prstDash val="solid"/>
              <a:miter/>
            </a:ln>
          </p:spPr>
          <p:txBody>
            <a:bodyPr rtlCol="0" anchor="ctr"/>
            <a:lstStyle/>
            <a:p>
              <a:endParaRPr lang="en-US"/>
            </a:p>
          </p:txBody>
        </p:sp>
        <p:sp>
          <p:nvSpPr>
            <p:cNvPr id="133" name="Free-form: Shape 3613">
              <a:extLst>
                <a:ext uri="{FF2B5EF4-FFF2-40B4-BE49-F238E27FC236}">
                  <a16:creationId xmlns:a16="http://schemas.microsoft.com/office/drawing/2014/main" id="{C1F29F97-8106-61B4-6D17-CA2D06604CC5}"/>
                </a:ext>
              </a:extLst>
            </p:cNvPr>
            <p:cNvSpPr/>
            <p:nvPr/>
          </p:nvSpPr>
          <p:spPr>
            <a:xfrm>
              <a:off x="4881728" y="8153883"/>
              <a:ext cx="927185" cy="318316"/>
            </a:xfrm>
            <a:custGeom>
              <a:avLst/>
              <a:gdLst>
                <a:gd name="connsiteX0" fmla="*/ 22852 w 927185"/>
                <a:gd name="connsiteY0" fmla="*/ 148616 h 318316"/>
                <a:gd name="connsiteX1" fmla="*/ 15899 w 927185"/>
                <a:gd name="connsiteY1" fmla="*/ 108992 h 318316"/>
                <a:gd name="connsiteX2" fmla="*/ 48284 w 927185"/>
                <a:gd name="connsiteY2" fmla="*/ 79178 h 318316"/>
                <a:gd name="connsiteX3" fmla="*/ 678839 w 927185"/>
                <a:gd name="connsiteY3" fmla="*/ 56414 h 318316"/>
                <a:gd name="connsiteX4" fmla="*/ 742561 w 927185"/>
                <a:gd name="connsiteY4" fmla="*/ 77654 h 318316"/>
                <a:gd name="connsiteX5" fmla="*/ 751324 w 927185"/>
                <a:gd name="connsiteY5" fmla="*/ 76988 h 318316"/>
                <a:gd name="connsiteX6" fmla="*/ 873149 w 927185"/>
                <a:gd name="connsiteY6" fmla="*/ 15647 h 318316"/>
                <a:gd name="connsiteX7" fmla="*/ 881626 w 927185"/>
                <a:gd name="connsiteY7" fmla="*/ 14408 h 318316"/>
                <a:gd name="connsiteX8" fmla="*/ 902009 w 927185"/>
                <a:gd name="connsiteY8" fmla="*/ 20123 h 318316"/>
                <a:gd name="connsiteX9" fmla="*/ 927060 w 927185"/>
                <a:gd name="connsiteY9" fmla="*/ 61843 h 318316"/>
                <a:gd name="connsiteX10" fmla="*/ 907153 w 927185"/>
                <a:gd name="connsiteY10" fmla="*/ 99657 h 318316"/>
                <a:gd name="connsiteX11" fmla="*/ 860480 w 927185"/>
                <a:gd name="connsiteY11" fmla="*/ 158522 h 318316"/>
                <a:gd name="connsiteX12" fmla="*/ 860480 w 927185"/>
                <a:gd name="connsiteY12" fmla="*/ 164999 h 318316"/>
                <a:gd name="connsiteX13" fmla="*/ 907153 w 927185"/>
                <a:gd name="connsiteY13" fmla="*/ 223387 h 318316"/>
                <a:gd name="connsiteX14" fmla="*/ 926965 w 927185"/>
                <a:gd name="connsiteY14" fmla="*/ 260534 h 318316"/>
                <a:gd name="connsiteX15" fmla="*/ 862767 w 927185"/>
                <a:gd name="connsiteY15" fmla="*/ 302254 h 318316"/>
                <a:gd name="connsiteX16" fmla="*/ 753610 w 927185"/>
                <a:gd name="connsiteY16" fmla="*/ 248819 h 318316"/>
                <a:gd name="connsiteX17" fmla="*/ 737608 w 927185"/>
                <a:gd name="connsiteY17" fmla="*/ 247866 h 318316"/>
                <a:gd name="connsiteX18" fmla="*/ 534725 w 927185"/>
                <a:gd name="connsiteY18" fmla="*/ 300825 h 318316"/>
                <a:gd name="connsiteX19" fmla="*/ 18947 w 927185"/>
                <a:gd name="connsiteY19" fmla="*/ 218720 h 318316"/>
                <a:gd name="connsiteX20" fmla="*/ 22566 w 927185"/>
                <a:gd name="connsiteY20" fmla="*/ 152711 h 318316"/>
                <a:gd name="connsiteX21" fmla="*/ 22912 w 927185"/>
                <a:gd name="connsiteY21" fmla="*/ 148685 h 318316"/>
                <a:gd name="connsiteX22" fmla="*/ 22852 w 927185"/>
                <a:gd name="connsiteY22" fmla="*/ 148616 h 318316"/>
                <a:gd name="connsiteX23" fmla="*/ 212590 w 927185"/>
                <a:gd name="connsiteY23" fmla="*/ 196241 h 318316"/>
                <a:gd name="connsiteX24" fmla="*/ 171156 w 927185"/>
                <a:gd name="connsiteY24" fmla="*/ 193193 h 318316"/>
                <a:gd name="connsiteX25" fmla="*/ 167727 w 927185"/>
                <a:gd name="connsiteY25" fmla="*/ 194240 h 318316"/>
                <a:gd name="connsiteX26" fmla="*/ 147058 w 927185"/>
                <a:gd name="connsiteY26" fmla="*/ 214910 h 318316"/>
                <a:gd name="connsiteX27" fmla="*/ 147534 w 927185"/>
                <a:gd name="connsiteY27" fmla="*/ 216624 h 318316"/>
                <a:gd name="connsiteX28" fmla="*/ 372134 w 927185"/>
                <a:gd name="connsiteY28" fmla="*/ 251009 h 318316"/>
                <a:gd name="connsiteX29" fmla="*/ 731131 w 927185"/>
                <a:gd name="connsiteY29" fmla="*/ 179381 h 318316"/>
                <a:gd name="connsiteX30" fmla="*/ 795901 w 927185"/>
                <a:gd name="connsiteY30" fmla="*/ 195002 h 318316"/>
                <a:gd name="connsiteX31" fmla="*/ 797520 w 927185"/>
                <a:gd name="connsiteY31" fmla="*/ 193193 h 318316"/>
                <a:gd name="connsiteX32" fmla="*/ 796568 w 927185"/>
                <a:gd name="connsiteY32" fmla="*/ 131280 h 318316"/>
                <a:gd name="connsiteX33" fmla="*/ 794472 w 927185"/>
                <a:gd name="connsiteY33" fmla="*/ 128899 h 318316"/>
                <a:gd name="connsiteX34" fmla="*/ 736751 w 927185"/>
                <a:gd name="connsiteY34" fmla="*/ 146806 h 318316"/>
                <a:gd name="connsiteX35" fmla="*/ 258977 w 927185"/>
                <a:gd name="connsiteY35" fmla="*/ 73463 h 318316"/>
                <a:gd name="connsiteX36" fmla="*/ 256359 w 927185"/>
                <a:gd name="connsiteY36" fmla="*/ 77056 h 318316"/>
                <a:gd name="connsiteX37" fmla="*/ 257072 w 927185"/>
                <a:gd name="connsiteY37" fmla="*/ 78607 h 318316"/>
                <a:gd name="connsiteX38" fmla="*/ 272693 w 927185"/>
                <a:gd name="connsiteY38" fmla="*/ 128804 h 318316"/>
                <a:gd name="connsiteX39" fmla="*/ 212590 w 927185"/>
                <a:gd name="connsiteY39" fmla="*/ 196241 h 318316"/>
                <a:gd name="connsiteX40" fmla="*/ 117245 w 927185"/>
                <a:gd name="connsiteY40" fmla="*/ 124898 h 318316"/>
                <a:gd name="connsiteX41" fmla="*/ 122102 w 927185"/>
                <a:gd name="connsiteY41" fmla="*/ 124327 h 318316"/>
                <a:gd name="connsiteX42" fmla="*/ 121981 w 927185"/>
                <a:gd name="connsiteY42" fmla="*/ 117728 h 318316"/>
                <a:gd name="connsiteX43" fmla="*/ 118673 w 927185"/>
                <a:gd name="connsiteY43" fmla="*/ 116421 h 318316"/>
                <a:gd name="connsiteX44" fmla="*/ 112673 w 927185"/>
                <a:gd name="connsiteY44" fmla="*/ 117945 h 318316"/>
                <a:gd name="connsiteX45" fmla="*/ 112482 w 927185"/>
                <a:gd name="connsiteY45" fmla="*/ 123946 h 318316"/>
                <a:gd name="connsiteX46" fmla="*/ 117245 w 927185"/>
                <a:gd name="connsiteY46" fmla="*/ 124898 h 318316"/>
                <a:gd name="connsiteX47" fmla="*/ 191635 w 927185"/>
                <a:gd name="connsiteY47" fmla="*/ 119374 h 318316"/>
                <a:gd name="connsiteX48" fmla="*/ 193635 w 927185"/>
                <a:gd name="connsiteY48" fmla="*/ 131756 h 318316"/>
                <a:gd name="connsiteX49" fmla="*/ 202101 w 927185"/>
                <a:gd name="connsiteY49" fmla="*/ 132350 h 318316"/>
                <a:gd name="connsiteX50" fmla="*/ 204113 w 927185"/>
                <a:gd name="connsiteY50" fmla="*/ 128613 h 318316"/>
                <a:gd name="connsiteX51" fmla="*/ 197826 w 927185"/>
                <a:gd name="connsiteY51" fmla="*/ 114897 h 318316"/>
                <a:gd name="connsiteX52" fmla="*/ 191635 w 927185"/>
                <a:gd name="connsiteY52" fmla="*/ 119374 h 31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27185" h="318316">
                  <a:moveTo>
                    <a:pt x="22852" y="148616"/>
                  </a:moveTo>
                  <a:cubicBezTo>
                    <a:pt x="12882" y="137567"/>
                    <a:pt x="10565" y="124359"/>
                    <a:pt x="15899" y="108992"/>
                  </a:cubicBezTo>
                  <a:cubicBezTo>
                    <a:pt x="18629" y="100991"/>
                    <a:pt x="29424" y="91053"/>
                    <a:pt x="48284" y="79178"/>
                  </a:cubicBezTo>
                  <a:cubicBezTo>
                    <a:pt x="229259" y="-34931"/>
                    <a:pt x="483290" y="-10261"/>
                    <a:pt x="678839" y="56414"/>
                  </a:cubicBezTo>
                  <a:cubicBezTo>
                    <a:pt x="705128" y="65367"/>
                    <a:pt x="726368" y="72447"/>
                    <a:pt x="742561" y="77654"/>
                  </a:cubicBezTo>
                  <a:cubicBezTo>
                    <a:pt x="745431" y="78574"/>
                    <a:pt x="748571" y="78335"/>
                    <a:pt x="751324" y="76988"/>
                  </a:cubicBezTo>
                  <a:lnTo>
                    <a:pt x="873149" y="15647"/>
                  </a:lnTo>
                  <a:cubicBezTo>
                    <a:pt x="875816" y="14313"/>
                    <a:pt x="878641" y="13900"/>
                    <a:pt x="881626" y="14408"/>
                  </a:cubicBezTo>
                  <a:cubicBezTo>
                    <a:pt x="892104" y="16250"/>
                    <a:pt x="898898" y="18155"/>
                    <a:pt x="902009" y="20123"/>
                  </a:cubicBezTo>
                  <a:cubicBezTo>
                    <a:pt x="919980" y="31236"/>
                    <a:pt x="928330" y="45142"/>
                    <a:pt x="927060" y="61843"/>
                  </a:cubicBezTo>
                  <a:cubicBezTo>
                    <a:pt x="926235" y="72003"/>
                    <a:pt x="919599" y="84608"/>
                    <a:pt x="907153" y="99657"/>
                  </a:cubicBezTo>
                  <a:cubicBezTo>
                    <a:pt x="892357" y="117564"/>
                    <a:pt x="876800" y="137186"/>
                    <a:pt x="860480" y="158522"/>
                  </a:cubicBezTo>
                  <a:cubicBezTo>
                    <a:pt x="858986" y="160422"/>
                    <a:pt x="858986" y="163098"/>
                    <a:pt x="860480" y="164999"/>
                  </a:cubicBezTo>
                  <a:cubicBezTo>
                    <a:pt x="883594" y="194463"/>
                    <a:pt x="899152" y="213925"/>
                    <a:pt x="907153" y="223387"/>
                  </a:cubicBezTo>
                  <a:cubicBezTo>
                    <a:pt x="919789" y="238309"/>
                    <a:pt x="926393" y="250692"/>
                    <a:pt x="926965" y="260534"/>
                  </a:cubicBezTo>
                  <a:cubicBezTo>
                    <a:pt x="928965" y="294824"/>
                    <a:pt x="894104" y="317684"/>
                    <a:pt x="862767" y="302254"/>
                  </a:cubicBezTo>
                  <a:cubicBezTo>
                    <a:pt x="797742" y="270440"/>
                    <a:pt x="761357" y="252629"/>
                    <a:pt x="753610" y="248819"/>
                  </a:cubicBezTo>
                  <a:cubicBezTo>
                    <a:pt x="748607" y="246377"/>
                    <a:pt x="742845" y="246034"/>
                    <a:pt x="737608" y="247866"/>
                  </a:cubicBezTo>
                  <a:cubicBezTo>
                    <a:pt x="674679" y="269710"/>
                    <a:pt x="607052" y="287363"/>
                    <a:pt x="534725" y="300825"/>
                  </a:cubicBezTo>
                  <a:cubicBezTo>
                    <a:pt x="359370" y="333496"/>
                    <a:pt x="162012" y="327876"/>
                    <a:pt x="18947" y="218720"/>
                  </a:cubicBezTo>
                  <a:cubicBezTo>
                    <a:pt x="-7469" y="198527"/>
                    <a:pt x="-6263" y="176524"/>
                    <a:pt x="22566" y="152711"/>
                  </a:cubicBezTo>
                  <a:cubicBezTo>
                    <a:pt x="23774" y="151695"/>
                    <a:pt x="23929" y="149893"/>
                    <a:pt x="22912" y="148685"/>
                  </a:cubicBezTo>
                  <a:cubicBezTo>
                    <a:pt x="22893" y="148662"/>
                    <a:pt x="22872" y="148639"/>
                    <a:pt x="22852" y="148616"/>
                  </a:cubicBezTo>
                  <a:close/>
                  <a:moveTo>
                    <a:pt x="212590" y="196241"/>
                  </a:moveTo>
                  <a:cubicBezTo>
                    <a:pt x="201065" y="198812"/>
                    <a:pt x="182681" y="195574"/>
                    <a:pt x="171156" y="193193"/>
                  </a:cubicBezTo>
                  <a:cubicBezTo>
                    <a:pt x="169823" y="192939"/>
                    <a:pt x="168680" y="193288"/>
                    <a:pt x="167727" y="194240"/>
                  </a:cubicBezTo>
                  <a:lnTo>
                    <a:pt x="147058" y="214910"/>
                  </a:lnTo>
                  <a:cubicBezTo>
                    <a:pt x="146296" y="215672"/>
                    <a:pt x="146455" y="216243"/>
                    <a:pt x="147534" y="216624"/>
                  </a:cubicBezTo>
                  <a:cubicBezTo>
                    <a:pt x="220750" y="242342"/>
                    <a:pt x="295616" y="253803"/>
                    <a:pt x="372134" y="251009"/>
                  </a:cubicBezTo>
                  <a:cubicBezTo>
                    <a:pt x="494371" y="246501"/>
                    <a:pt x="614037" y="222625"/>
                    <a:pt x="731131" y="179381"/>
                  </a:cubicBezTo>
                  <a:cubicBezTo>
                    <a:pt x="758182" y="169380"/>
                    <a:pt x="777518" y="188335"/>
                    <a:pt x="795901" y="195002"/>
                  </a:cubicBezTo>
                  <a:cubicBezTo>
                    <a:pt x="799076" y="196145"/>
                    <a:pt x="799616" y="195542"/>
                    <a:pt x="797520" y="193193"/>
                  </a:cubicBezTo>
                  <a:cubicBezTo>
                    <a:pt x="775232" y="168142"/>
                    <a:pt x="780280" y="153664"/>
                    <a:pt x="796568" y="131280"/>
                  </a:cubicBezTo>
                  <a:cubicBezTo>
                    <a:pt x="799108" y="127724"/>
                    <a:pt x="798409" y="126930"/>
                    <a:pt x="794472" y="128899"/>
                  </a:cubicBezTo>
                  <a:cubicBezTo>
                    <a:pt x="775994" y="138233"/>
                    <a:pt x="753705" y="153188"/>
                    <a:pt x="736751" y="146806"/>
                  </a:cubicBezTo>
                  <a:cubicBezTo>
                    <a:pt x="580826" y="87846"/>
                    <a:pt x="423188" y="53080"/>
                    <a:pt x="258977" y="73463"/>
                  </a:cubicBezTo>
                  <a:cubicBezTo>
                    <a:pt x="257262" y="73733"/>
                    <a:pt x="256090" y="75341"/>
                    <a:pt x="256359" y="77056"/>
                  </a:cubicBezTo>
                  <a:cubicBezTo>
                    <a:pt x="256449" y="77629"/>
                    <a:pt x="256696" y="78166"/>
                    <a:pt x="257072" y="78607"/>
                  </a:cubicBezTo>
                  <a:cubicBezTo>
                    <a:pt x="269708" y="92894"/>
                    <a:pt x="274915" y="109627"/>
                    <a:pt x="272693" y="128804"/>
                  </a:cubicBezTo>
                  <a:cubicBezTo>
                    <a:pt x="268375" y="165761"/>
                    <a:pt x="248340" y="188240"/>
                    <a:pt x="212590" y="196241"/>
                  </a:cubicBezTo>
                  <a:close/>
                  <a:moveTo>
                    <a:pt x="117245" y="124898"/>
                  </a:moveTo>
                  <a:cubicBezTo>
                    <a:pt x="118896" y="126105"/>
                    <a:pt x="120515" y="125914"/>
                    <a:pt x="122102" y="124327"/>
                  </a:cubicBezTo>
                  <a:cubicBezTo>
                    <a:pt x="123891" y="122471"/>
                    <a:pt x="123837" y="119516"/>
                    <a:pt x="121981" y="117728"/>
                  </a:cubicBezTo>
                  <a:cubicBezTo>
                    <a:pt x="121094" y="116873"/>
                    <a:pt x="119905" y="116403"/>
                    <a:pt x="118673" y="116421"/>
                  </a:cubicBezTo>
                  <a:cubicBezTo>
                    <a:pt x="117022" y="116421"/>
                    <a:pt x="115022" y="116929"/>
                    <a:pt x="112673" y="117945"/>
                  </a:cubicBezTo>
                  <a:cubicBezTo>
                    <a:pt x="108418" y="119787"/>
                    <a:pt x="108355" y="121787"/>
                    <a:pt x="112482" y="123946"/>
                  </a:cubicBezTo>
                  <a:cubicBezTo>
                    <a:pt x="114006" y="124771"/>
                    <a:pt x="115594" y="125089"/>
                    <a:pt x="117245" y="124898"/>
                  </a:cubicBezTo>
                  <a:close/>
                  <a:moveTo>
                    <a:pt x="191635" y="119374"/>
                  </a:moveTo>
                  <a:cubicBezTo>
                    <a:pt x="190238" y="124454"/>
                    <a:pt x="190905" y="128581"/>
                    <a:pt x="193635" y="131756"/>
                  </a:cubicBezTo>
                  <a:cubicBezTo>
                    <a:pt x="195809" y="134258"/>
                    <a:pt x="199599" y="134524"/>
                    <a:pt x="202101" y="132350"/>
                  </a:cubicBezTo>
                  <a:cubicBezTo>
                    <a:pt x="203204" y="131391"/>
                    <a:pt x="203920" y="130062"/>
                    <a:pt x="204113" y="128613"/>
                  </a:cubicBezTo>
                  <a:cubicBezTo>
                    <a:pt x="205192" y="119850"/>
                    <a:pt x="203097" y="115278"/>
                    <a:pt x="197826" y="114897"/>
                  </a:cubicBezTo>
                  <a:cubicBezTo>
                    <a:pt x="194956" y="114713"/>
                    <a:pt x="192359" y="116591"/>
                    <a:pt x="191635" y="119374"/>
                  </a:cubicBezTo>
                  <a:close/>
                </a:path>
              </a:pathLst>
            </a:custGeom>
            <a:grpFill/>
            <a:ln w="9525" cap="flat">
              <a:noFill/>
              <a:prstDash val="solid"/>
              <a:miter/>
            </a:ln>
          </p:spPr>
          <p:txBody>
            <a:bodyPr rtlCol="0" anchor="ctr"/>
            <a:lstStyle/>
            <a:p>
              <a:endParaRPr lang="en-US"/>
            </a:p>
          </p:txBody>
        </p:sp>
        <p:sp>
          <p:nvSpPr>
            <p:cNvPr id="134" name="Free-form: Shape 3614">
              <a:extLst>
                <a:ext uri="{FF2B5EF4-FFF2-40B4-BE49-F238E27FC236}">
                  <a16:creationId xmlns:a16="http://schemas.microsoft.com/office/drawing/2014/main" id="{E950D5C9-8E29-D421-9914-B73F51B6D2D6}"/>
                </a:ext>
              </a:extLst>
            </p:cNvPr>
            <p:cNvSpPr/>
            <p:nvPr/>
          </p:nvSpPr>
          <p:spPr>
            <a:xfrm>
              <a:off x="4347081" y="8558381"/>
              <a:ext cx="926452" cy="318367"/>
            </a:xfrm>
            <a:custGeom>
              <a:avLst/>
              <a:gdLst>
                <a:gd name="connsiteX0" fmla="*/ 23147 w 926452"/>
                <a:gd name="connsiteY0" fmla="*/ 193508 h 318367"/>
                <a:gd name="connsiteX1" fmla="*/ 5525 w 926452"/>
                <a:gd name="connsiteY1" fmla="*/ 193698 h 318367"/>
                <a:gd name="connsiteX2" fmla="*/ 191 w 926452"/>
                <a:gd name="connsiteY2" fmla="*/ 189126 h 318367"/>
                <a:gd name="connsiteX3" fmla="*/ 18956 w 926452"/>
                <a:gd name="connsiteY3" fmla="*/ 156265 h 318367"/>
                <a:gd name="connsiteX4" fmla="*/ 20384 w 926452"/>
                <a:gd name="connsiteY4" fmla="*/ 150073 h 318367"/>
                <a:gd name="connsiteX5" fmla="*/ 35720 w 926452"/>
                <a:gd name="connsiteY5" fmla="*/ 85875 h 318367"/>
                <a:gd name="connsiteX6" fmla="*/ 432912 w 926452"/>
                <a:gd name="connsiteY6" fmla="*/ 3960 h 318367"/>
                <a:gd name="connsiteX7" fmla="*/ 732569 w 926452"/>
                <a:gd name="connsiteY7" fmla="*/ 75397 h 318367"/>
                <a:gd name="connsiteX8" fmla="*/ 751047 w 926452"/>
                <a:gd name="connsiteY8" fmla="*/ 74540 h 318367"/>
                <a:gd name="connsiteX9" fmla="*/ 857727 w 926452"/>
                <a:gd name="connsiteY9" fmla="*/ 22058 h 318367"/>
                <a:gd name="connsiteX10" fmla="*/ 919640 w 926452"/>
                <a:gd name="connsiteY10" fmla="*/ 36631 h 318367"/>
                <a:gd name="connsiteX11" fmla="*/ 908019 w 926452"/>
                <a:gd name="connsiteY11" fmla="*/ 97496 h 318367"/>
                <a:gd name="connsiteX12" fmla="*/ 859156 w 926452"/>
                <a:gd name="connsiteY12" fmla="*/ 157408 h 318367"/>
                <a:gd name="connsiteX13" fmla="*/ 859346 w 926452"/>
                <a:gd name="connsiteY13" fmla="*/ 167695 h 318367"/>
                <a:gd name="connsiteX14" fmla="*/ 919354 w 926452"/>
                <a:gd name="connsiteY14" fmla="*/ 243323 h 318367"/>
                <a:gd name="connsiteX15" fmla="*/ 918782 w 926452"/>
                <a:gd name="connsiteY15" fmla="*/ 287614 h 318367"/>
                <a:gd name="connsiteX16" fmla="*/ 888207 w 926452"/>
                <a:gd name="connsiteY16" fmla="*/ 307903 h 318367"/>
                <a:gd name="connsiteX17" fmla="*/ 856298 w 926452"/>
                <a:gd name="connsiteY17" fmla="*/ 301712 h 318367"/>
                <a:gd name="connsiteX18" fmla="*/ 747332 w 926452"/>
                <a:gd name="connsiteY18" fmla="*/ 248086 h 318367"/>
                <a:gd name="connsiteX19" fmla="*/ 737998 w 926452"/>
                <a:gd name="connsiteY19" fmla="*/ 247705 h 318367"/>
                <a:gd name="connsiteX20" fmla="*/ 380429 w 926452"/>
                <a:gd name="connsiteY20" fmla="*/ 317714 h 318367"/>
                <a:gd name="connsiteX21" fmla="*/ 124874 w 926452"/>
                <a:gd name="connsiteY21" fmla="*/ 279233 h 318367"/>
                <a:gd name="connsiteX22" fmla="*/ 16574 w 926452"/>
                <a:gd name="connsiteY22" fmla="*/ 217987 h 318367"/>
                <a:gd name="connsiteX23" fmla="*/ 15527 w 926452"/>
                <a:gd name="connsiteY23" fmla="*/ 210462 h 318367"/>
                <a:gd name="connsiteX24" fmla="*/ 25337 w 926452"/>
                <a:gd name="connsiteY24" fmla="*/ 198365 h 318367"/>
                <a:gd name="connsiteX25" fmla="*/ 23147 w 926452"/>
                <a:gd name="connsiteY25" fmla="*/ 193508 h 318367"/>
                <a:gd name="connsiteX26" fmla="*/ 209551 w 926452"/>
                <a:gd name="connsiteY26" fmla="*/ 195984 h 318367"/>
                <a:gd name="connsiteX27" fmla="*/ 168022 w 926452"/>
                <a:gd name="connsiteY27" fmla="*/ 192841 h 318367"/>
                <a:gd name="connsiteX28" fmla="*/ 164593 w 926452"/>
                <a:gd name="connsiteY28" fmla="*/ 193889 h 318367"/>
                <a:gd name="connsiteX29" fmla="*/ 143828 w 926452"/>
                <a:gd name="connsiteY29" fmla="*/ 214653 h 318367"/>
                <a:gd name="connsiteX30" fmla="*/ 144305 w 926452"/>
                <a:gd name="connsiteY30" fmla="*/ 216368 h 318367"/>
                <a:gd name="connsiteX31" fmla="*/ 369571 w 926452"/>
                <a:gd name="connsiteY31" fmla="*/ 251229 h 318367"/>
                <a:gd name="connsiteX32" fmla="*/ 729711 w 926452"/>
                <a:gd name="connsiteY32" fmla="*/ 179887 h 318367"/>
                <a:gd name="connsiteX33" fmla="*/ 794672 w 926452"/>
                <a:gd name="connsiteY33" fmla="*/ 195698 h 318367"/>
                <a:gd name="connsiteX34" fmla="*/ 796291 w 926452"/>
                <a:gd name="connsiteY34" fmla="*/ 193889 h 318367"/>
                <a:gd name="connsiteX35" fmla="*/ 795434 w 926452"/>
                <a:gd name="connsiteY35" fmla="*/ 131785 h 318367"/>
                <a:gd name="connsiteX36" fmla="*/ 793338 w 926452"/>
                <a:gd name="connsiteY36" fmla="*/ 129404 h 318367"/>
                <a:gd name="connsiteX37" fmla="*/ 735426 w 926452"/>
                <a:gd name="connsiteY37" fmla="*/ 147216 h 318367"/>
                <a:gd name="connsiteX38" fmla="*/ 256319 w 926452"/>
                <a:gd name="connsiteY38" fmla="*/ 72921 h 318367"/>
                <a:gd name="connsiteX39" fmla="*/ 253701 w 926452"/>
                <a:gd name="connsiteY39" fmla="*/ 76514 h 318367"/>
                <a:gd name="connsiteX40" fmla="*/ 254414 w 926452"/>
                <a:gd name="connsiteY40" fmla="*/ 78065 h 318367"/>
                <a:gd name="connsiteX41" fmla="*/ 269939 w 926452"/>
                <a:gd name="connsiteY41" fmla="*/ 128452 h 318367"/>
                <a:gd name="connsiteX42" fmla="*/ 209551 w 926452"/>
                <a:gd name="connsiteY42" fmla="*/ 195984 h 318367"/>
                <a:gd name="connsiteX43" fmla="*/ 112015 w 926452"/>
                <a:gd name="connsiteY43" fmla="*/ 116641 h 318367"/>
                <a:gd name="connsiteX44" fmla="*/ 114491 w 926452"/>
                <a:gd name="connsiteY44" fmla="*/ 125309 h 318367"/>
                <a:gd name="connsiteX45" fmla="*/ 120434 w 926452"/>
                <a:gd name="connsiteY45" fmla="*/ 123552 h 318367"/>
                <a:gd name="connsiteX46" fmla="*/ 120873 w 926452"/>
                <a:gd name="connsiteY46" fmla="*/ 122356 h 318367"/>
                <a:gd name="connsiteX47" fmla="*/ 118016 w 926452"/>
                <a:gd name="connsiteY47" fmla="*/ 114069 h 318367"/>
                <a:gd name="connsiteX48" fmla="*/ 112270 w 926452"/>
                <a:gd name="connsiteY48" fmla="*/ 116002 h 318367"/>
                <a:gd name="connsiteX49" fmla="*/ 112015 w 926452"/>
                <a:gd name="connsiteY49" fmla="*/ 116641 h 318367"/>
                <a:gd name="connsiteX50" fmla="*/ 203701 w 926452"/>
                <a:gd name="connsiteY50" fmla="*/ 118247 h 318367"/>
                <a:gd name="connsiteX51" fmla="*/ 192425 w 926452"/>
                <a:gd name="connsiteY51" fmla="*/ 119083 h 318367"/>
                <a:gd name="connsiteX52" fmla="*/ 189111 w 926452"/>
                <a:gd name="connsiteY52" fmla="*/ 129894 h 318367"/>
                <a:gd name="connsiteX53" fmla="*/ 200388 w 926452"/>
                <a:gd name="connsiteY53" fmla="*/ 129057 h 318367"/>
                <a:gd name="connsiteX54" fmla="*/ 203701 w 926452"/>
                <a:gd name="connsiteY54" fmla="*/ 118247 h 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26452" h="318367">
                  <a:moveTo>
                    <a:pt x="23147" y="193508"/>
                  </a:moveTo>
                  <a:cubicBezTo>
                    <a:pt x="20670" y="193127"/>
                    <a:pt x="14796" y="193190"/>
                    <a:pt x="5525" y="193698"/>
                  </a:cubicBezTo>
                  <a:cubicBezTo>
                    <a:pt x="2287" y="193889"/>
                    <a:pt x="509" y="192364"/>
                    <a:pt x="191" y="189126"/>
                  </a:cubicBezTo>
                  <a:cubicBezTo>
                    <a:pt x="-1206" y="175601"/>
                    <a:pt x="5049" y="164647"/>
                    <a:pt x="18956" y="156265"/>
                  </a:cubicBezTo>
                  <a:cubicBezTo>
                    <a:pt x="21496" y="154677"/>
                    <a:pt x="21972" y="152614"/>
                    <a:pt x="20384" y="150073"/>
                  </a:cubicBezTo>
                  <a:cubicBezTo>
                    <a:pt x="4700" y="124610"/>
                    <a:pt x="9811" y="103210"/>
                    <a:pt x="35720" y="85875"/>
                  </a:cubicBezTo>
                  <a:cubicBezTo>
                    <a:pt x="149543" y="9675"/>
                    <a:pt x="298324" y="-9470"/>
                    <a:pt x="432912" y="3960"/>
                  </a:cubicBezTo>
                  <a:cubicBezTo>
                    <a:pt x="535719" y="14247"/>
                    <a:pt x="635604" y="38060"/>
                    <a:pt x="732569" y="75397"/>
                  </a:cubicBezTo>
                  <a:cubicBezTo>
                    <a:pt x="738578" y="77704"/>
                    <a:pt x="745277" y="77393"/>
                    <a:pt x="751047" y="74540"/>
                  </a:cubicBezTo>
                  <a:cubicBezTo>
                    <a:pt x="774415" y="63174"/>
                    <a:pt x="809975" y="45680"/>
                    <a:pt x="857727" y="22058"/>
                  </a:cubicBezTo>
                  <a:cubicBezTo>
                    <a:pt x="879063" y="11485"/>
                    <a:pt x="906971" y="15200"/>
                    <a:pt x="919640" y="36631"/>
                  </a:cubicBezTo>
                  <a:cubicBezTo>
                    <a:pt x="932975" y="59110"/>
                    <a:pt x="923831" y="77779"/>
                    <a:pt x="908019" y="97496"/>
                  </a:cubicBezTo>
                  <a:cubicBezTo>
                    <a:pt x="888016" y="122260"/>
                    <a:pt x="871729" y="142231"/>
                    <a:pt x="859156" y="157408"/>
                  </a:cubicBezTo>
                  <a:cubicBezTo>
                    <a:pt x="856674" y="160415"/>
                    <a:pt x="856755" y="164782"/>
                    <a:pt x="859346" y="167695"/>
                  </a:cubicBezTo>
                  <a:cubicBezTo>
                    <a:pt x="883222" y="194238"/>
                    <a:pt x="903225" y="219447"/>
                    <a:pt x="919354" y="243323"/>
                  </a:cubicBezTo>
                  <a:cubicBezTo>
                    <a:pt x="929006" y="257611"/>
                    <a:pt x="928815" y="272375"/>
                    <a:pt x="918782" y="287614"/>
                  </a:cubicBezTo>
                  <a:cubicBezTo>
                    <a:pt x="912623" y="297012"/>
                    <a:pt x="902431" y="303775"/>
                    <a:pt x="888207" y="307903"/>
                  </a:cubicBezTo>
                  <a:cubicBezTo>
                    <a:pt x="878936" y="310633"/>
                    <a:pt x="868300" y="308569"/>
                    <a:pt x="856298" y="301712"/>
                  </a:cubicBezTo>
                  <a:cubicBezTo>
                    <a:pt x="832803" y="288249"/>
                    <a:pt x="796481" y="270374"/>
                    <a:pt x="747332" y="248086"/>
                  </a:cubicBezTo>
                  <a:cubicBezTo>
                    <a:pt x="744284" y="246752"/>
                    <a:pt x="741173" y="246625"/>
                    <a:pt x="737998" y="247705"/>
                  </a:cubicBezTo>
                  <a:cubicBezTo>
                    <a:pt x="619951" y="289424"/>
                    <a:pt x="500762" y="312760"/>
                    <a:pt x="380429" y="317714"/>
                  </a:cubicBezTo>
                  <a:cubicBezTo>
                    <a:pt x="289688" y="321523"/>
                    <a:pt x="204503" y="308696"/>
                    <a:pt x="124874" y="279233"/>
                  </a:cubicBezTo>
                  <a:cubicBezTo>
                    <a:pt x="90965" y="266723"/>
                    <a:pt x="54865" y="246308"/>
                    <a:pt x="16574" y="217987"/>
                  </a:cubicBezTo>
                  <a:cubicBezTo>
                    <a:pt x="13653" y="215764"/>
                    <a:pt x="13304" y="213256"/>
                    <a:pt x="15527" y="210462"/>
                  </a:cubicBezTo>
                  <a:lnTo>
                    <a:pt x="25337" y="198365"/>
                  </a:lnTo>
                  <a:cubicBezTo>
                    <a:pt x="27496" y="195698"/>
                    <a:pt x="26766" y="194079"/>
                    <a:pt x="23147" y="193508"/>
                  </a:cubicBezTo>
                  <a:close/>
                  <a:moveTo>
                    <a:pt x="209551" y="195984"/>
                  </a:moveTo>
                  <a:cubicBezTo>
                    <a:pt x="198026" y="198556"/>
                    <a:pt x="179547" y="195317"/>
                    <a:pt x="168022" y="192841"/>
                  </a:cubicBezTo>
                  <a:cubicBezTo>
                    <a:pt x="166688" y="192587"/>
                    <a:pt x="165545" y="192936"/>
                    <a:pt x="164593" y="193889"/>
                  </a:cubicBezTo>
                  <a:lnTo>
                    <a:pt x="143828" y="214653"/>
                  </a:lnTo>
                  <a:cubicBezTo>
                    <a:pt x="143066" y="215415"/>
                    <a:pt x="143225" y="215987"/>
                    <a:pt x="144305" y="216368"/>
                  </a:cubicBezTo>
                  <a:cubicBezTo>
                    <a:pt x="217711" y="242276"/>
                    <a:pt x="292799" y="253896"/>
                    <a:pt x="369571" y="251229"/>
                  </a:cubicBezTo>
                  <a:cubicBezTo>
                    <a:pt x="492189" y="246847"/>
                    <a:pt x="612236" y="223067"/>
                    <a:pt x="729711" y="179887"/>
                  </a:cubicBezTo>
                  <a:cubicBezTo>
                    <a:pt x="756857" y="169885"/>
                    <a:pt x="776288" y="188935"/>
                    <a:pt x="794672" y="195698"/>
                  </a:cubicBezTo>
                  <a:cubicBezTo>
                    <a:pt x="797847" y="196841"/>
                    <a:pt x="798386" y="196238"/>
                    <a:pt x="796291" y="193889"/>
                  </a:cubicBezTo>
                  <a:cubicBezTo>
                    <a:pt x="774002" y="168743"/>
                    <a:pt x="779051" y="154169"/>
                    <a:pt x="795434" y="131785"/>
                  </a:cubicBezTo>
                  <a:cubicBezTo>
                    <a:pt x="798037" y="128229"/>
                    <a:pt x="797339" y="127436"/>
                    <a:pt x="793338" y="129404"/>
                  </a:cubicBezTo>
                  <a:cubicBezTo>
                    <a:pt x="774860" y="138739"/>
                    <a:pt x="752476" y="153693"/>
                    <a:pt x="735426" y="147216"/>
                  </a:cubicBezTo>
                  <a:cubicBezTo>
                    <a:pt x="579121" y="87875"/>
                    <a:pt x="421101" y="52728"/>
                    <a:pt x="256319" y="72921"/>
                  </a:cubicBezTo>
                  <a:cubicBezTo>
                    <a:pt x="254604" y="73190"/>
                    <a:pt x="253432" y="74799"/>
                    <a:pt x="253701" y="76514"/>
                  </a:cubicBezTo>
                  <a:cubicBezTo>
                    <a:pt x="253791" y="77087"/>
                    <a:pt x="254038" y="77623"/>
                    <a:pt x="254414" y="78065"/>
                  </a:cubicBezTo>
                  <a:cubicBezTo>
                    <a:pt x="267050" y="92415"/>
                    <a:pt x="272225" y="109211"/>
                    <a:pt x="269939" y="128452"/>
                  </a:cubicBezTo>
                  <a:cubicBezTo>
                    <a:pt x="265558" y="165536"/>
                    <a:pt x="245428" y="188047"/>
                    <a:pt x="209551" y="195984"/>
                  </a:cubicBezTo>
                  <a:close/>
                  <a:moveTo>
                    <a:pt x="112015" y="116641"/>
                  </a:moveTo>
                  <a:cubicBezTo>
                    <a:pt x="110745" y="120832"/>
                    <a:pt x="111570" y="123721"/>
                    <a:pt x="114491" y="125309"/>
                  </a:cubicBezTo>
                  <a:cubicBezTo>
                    <a:pt x="116617" y="126464"/>
                    <a:pt x="119278" y="125678"/>
                    <a:pt x="120434" y="123552"/>
                  </a:cubicBezTo>
                  <a:cubicBezTo>
                    <a:pt x="120638" y="123177"/>
                    <a:pt x="120786" y="122774"/>
                    <a:pt x="120873" y="122356"/>
                  </a:cubicBezTo>
                  <a:cubicBezTo>
                    <a:pt x="121762" y="118165"/>
                    <a:pt x="120810" y="115402"/>
                    <a:pt x="118016" y="114069"/>
                  </a:cubicBezTo>
                  <a:cubicBezTo>
                    <a:pt x="115895" y="113016"/>
                    <a:pt x="113323" y="113882"/>
                    <a:pt x="112270" y="116002"/>
                  </a:cubicBezTo>
                  <a:cubicBezTo>
                    <a:pt x="112168" y="116208"/>
                    <a:pt x="112083" y="116421"/>
                    <a:pt x="112015" y="116641"/>
                  </a:cubicBezTo>
                  <a:close/>
                  <a:moveTo>
                    <a:pt x="203701" y="118247"/>
                  </a:moveTo>
                  <a:cubicBezTo>
                    <a:pt x="201503" y="115492"/>
                    <a:pt x="196454" y="115867"/>
                    <a:pt x="192425" y="119083"/>
                  </a:cubicBezTo>
                  <a:cubicBezTo>
                    <a:pt x="188396" y="122299"/>
                    <a:pt x="186912" y="127139"/>
                    <a:pt x="189111" y="129894"/>
                  </a:cubicBezTo>
                  <a:cubicBezTo>
                    <a:pt x="191310" y="132648"/>
                    <a:pt x="196359" y="132274"/>
                    <a:pt x="200388" y="129057"/>
                  </a:cubicBezTo>
                  <a:cubicBezTo>
                    <a:pt x="204417" y="125841"/>
                    <a:pt x="205900" y="121001"/>
                    <a:pt x="203701" y="118247"/>
                  </a:cubicBezTo>
                  <a:close/>
                </a:path>
              </a:pathLst>
            </a:custGeom>
            <a:grpFill/>
            <a:ln w="9525" cap="flat">
              <a:noFill/>
              <a:prstDash val="solid"/>
              <a:miter/>
            </a:ln>
          </p:spPr>
          <p:txBody>
            <a:bodyPr rtlCol="0" anchor="ctr"/>
            <a:lstStyle/>
            <a:p>
              <a:endParaRPr lang="en-US"/>
            </a:p>
          </p:txBody>
        </p:sp>
      </p:grpSp>
      <p:grpSp>
        <p:nvGrpSpPr>
          <p:cNvPr id="135" name="Group 134">
            <a:extLst>
              <a:ext uri="{FF2B5EF4-FFF2-40B4-BE49-F238E27FC236}">
                <a16:creationId xmlns:a16="http://schemas.microsoft.com/office/drawing/2014/main" id="{5EB480DE-A2E1-7CA0-B755-688F641F0844}"/>
              </a:ext>
            </a:extLst>
          </p:cNvPr>
          <p:cNvGrpSpPr/>
          <p:nvPr/>
        </p:nvGrpSpPr>
        <p:grpSpPr>
          <a:xfrm>
            <a:off x="6255597" y="4587106"/>
            <a:ext cx="5570220" cy="1459288"/>
            <a:chOff x="469072" y="2972543"/>
            <a:chExt cx="5570220" cy="1459288"/>
          </a:xfrm>
        </p:grpSpPr>
        <p:sp>
          <p:nvSpPr>
            <p:cNvPr id="136" name="Rectangle 135">
              <a:extLst>
                <a:ext uri="{FF2B5EF4-FFF2-40B4-BE49-F238E27FC236}">
                  <a16:creationId xmlns:a16="http://schemas.microsoft.com/office/drawing/2014/main" id="{B06ABE5F-1AF9-6A35-D26F-30BDBD5259B6}"/>
                </a:ext>
              </a:extLst>
            </p:cNvPr>
            <p:cNvSpPr/>
            <p:nvPr/>
          </p:nvSpPr>
          <p:spPr>
            <a:xfrm>
              <a:off x="1798733" y="2972543"/>
              <a:ext cx="4240559" cy="1459288"/>
            </a:xfrm>
            <a:prstGeom prst="rect">
              <a:avLst/>
            </a:prstGeom>
            <a:solidFill>
              <a:srgbClr val="FFCCFF"/>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1" dirty="0">
                <a:solidFill>
                  <a:schemeClr val="tx1"/>
                </a:solidFill>
              </a:endParaRPr>
            </a:p>
          </p:txBody>
        </p:sp>
        <p:sp>
          <p:nvSpPr>
            <p:cNvPr id="137" name="Rectangle 136">
              <a:extLst>
                <a:ext uri="{FF2B5EF4-FFF2-40B4-BE49-F238E27FC236}">
                  <a16:creationId xmlns:a16="http://schemas.microsoft.com/office/drawing/2014/main" id="{9554EA41-8760-F790-F1E6-8CAFDDDE5BC3}"/>
                </a:ext>
              </a:extLst>
            </p:cNvPr>
            <p:cNvSpPr/>
            <p:nvPr/>
          </p:nvSpPr>
          <p:spPr>
            <a:xfrm>
              <a:off x="1514953" y="2972543"/>
              <a:ext cx="283779" cy="1459288"/>
            </a:xfrm>
            <a:prstGeom prst="rect">
              <a:avLst/>
            </a:prstGeom>
            <a:solidFill>
              <a:srgbClr val="990099"/>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Oval 137">
              <a:extLst>
                <a:ext uri="{FF2B5EF4-FFF2-40B4-BE49-F238E27FC236}">
                  <a16:creationId xmlns:a16="http://schemas.microsoft.com/office/drawing/2014/main" id="{9CDCCE01-A513-8DF1-7B63-13E5734C5AD0}"/>
                </a:ext>
              </a:extLst>
            </p:cNvPr>
            <p:cNvSpPr>
              <a:spLocks noChangeAspect="1"/>
            </p:cNvSpPr>
            <p:nvPr/>
          </p:nvSpPr>
          <p:spPr>
            <a:xfrm>
              <a:off x="469072" y="3286551"/>
              <a:ext cx="831273" cy="831273"/>
            </a:xfrm>
            <a:prstGeom prst="ellipse">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39" name="Straight Connector 138">
              <a:extLst>
                <a:ext uri="{FF2B5EF4-FFF2-40B4-BE49-F238E27FC236}">
                  <a16:creationId xmlns:a16="http://schemas.microsoft.com/office/drawing/2014/main" id="{69742A45-B0F9-0FB8-211E-597B37BAD3F6}"/>
                </a:ext>
              </a:extLst>
            </p:cNvPr>
            <p:cNvCxnSpPr>
              <a:cxnSpLocks/>
              <a:stCxn id="138" idx="6"/>
              <a:endCxn id="137" idx="1"/>
            </p:cNvCxnSpPr>
            <p:nvPr/>
          </p:nvCxnSpPr>
          <p:spPr>
            <a:xfrm flipV="1">
              <a:off x="1300345" y="3702187"/>
              <a:ext cx="214608" cy="1"/>
            </a:xfrm>
            <a:prstGeom prst="line">
              <a:avLst/>
            </a:prstGeom>
            <a:ln w="57150">
              <a:solidFill>
                <a:srgbClr val="990099"/>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E2F52F32-A7D3-EFFB-10F1-70FA557CA66D}"/>
                </a:ext>
              </a:extLst>
            </p:cNvPr>
            <p:cNvSpPr txBox="1"/>
            <p:nvPr/>
          </p:nvSpPr>
          <p:spPr>
            <a:xfrm>
              <a:off x="1946150" y="3030957"/>
              <a:ext cx="3941408" cy="1384995"/>
            </a:xfrm>
            <a:prstGeom prst="rect">
              <a:avLst/>
            </a:prstGeom>
            <a:noFill/>
          </p:spPr>
          <p:txBody>
            <a:bodyPr wrap="square" rtlCol="0">
              <a:spAutoFit/>
            </a:bodyPr>
            <a:lstStyle/>
            <a:p>
              <a:pPr algn="ctr"/>
              <a:r>
                <a:rPr lang="en-US" sz="2000" b="1" dirty="0"/>
                <a:t>The Journey/Treasure Map</a:t>
              </a:r>
            </a:p>
            <a:p>
              <a:pPr algn="ctr"/>
              <a:endParaRPr lang="en-US" sz="800" i="1" dirty="0"/>
            </a:p>
            <a:p>
              <a:pPr algn="ctr"/>
              <a:r>
                <a:rPr lang="en-US" sz="1400" dirty="0"/>
                <a:t>“Your clinical question is the X that marks the spot. PICO formatting is your treasure map,. Without it, you're just wandering around hoping to stumble onto evidence”</a:t>
              </a:r>
            </a:p>
          </p:txBody>
        </p:sp>
      </p:grpSp>
      <p:grpSp>
        <p:nvGrpSpPr>
          <p:cNvPr id="141" name="Map3" descr="{&quot;Key&quot;:&quot;POWER_USER_SHAPE_ICON&quot;,&quot;Value&quot;:&quot;POWER_USER_SHAPE_ICON_STYLE_1&quot;}">
            <a:extLst>
              <a:ext uri="{FF2B5EF4-FFF2-40B4-BE49-F238E27FC236}">
                <a16:creationId xmlns:a16="http://schemas.microsoft.com/office/drawing/2014/main" id="{6355CB02-D8F0-626F-C150-BD2CCC8329CC}"/>
              </a:ext>
            </a:extLst>
          </p:cNvPr>
          <p:cNvGrpSpPr>
            <a:grpSpLocks noChangeAspect="1"/>
          </p:cNvGrpSpPr>
          <p:nvPr/>
        </p:nvGrpSpPr>
        <p:grpSpPr>
          <a:xfrm>
            <a:off x="6368220" y="5000748"/>
            <a:ext cx="528650" cy="577451"/>
            <a:chOff x="9015815" y="5388009"/>
            <a:chExt cx="773167" cy="844540"/>
          </a:xfrm>
          <a:solidFill>
            <a:schemeClr val="bg1"/>
          </a:solidFill>
        </p:grpSpPr>
        <p:sp>
          <p:nvSpPr>
            <p:cNvPr id="142" name="Free-form: Shape 323">
              <a:extLst>
                <a:ext uri="{FF2B5EF4-FFF2-40B4-BE49-F238E27FC236}">
                  <a16:creationId xmlns:a16="http://schemas.microsoft.com/office/drawing/2014/main" id="{F4BB4519-60A6-F6B8-7DDC-6E3CD7E17CAE}"/>
                </a:ext>
              </a:extLst>
            </p:cNvPr>
            <p:cNvSpPr/>
            <p:nvPr/>
          </p:nvSpPr>
          <p:spPr>
            <a:xfrm>
              <a:off x="9015815" y="5388009"/>
              <a:ext cx="773167" cy="844540"/>
            </a:xfrm>
            <a:custGeom>
              <a:avLst/>
              <a:gdLst>
                <a:gd name="connsiteX0" fmla="*/ 773167 w 773167"/>
                <a:gd name="connsiteY0" fmla="*/ 681242 h 844540"/>
                <a:gd name="connsiteX1" fmla="*/ 773167 w 773167"/>
                <a:gd name="connsiteY1" fmla="*/ 688841 h 844540"/>
                <a:gd name="connsiteX2" fmla="*/ 760636 w 773167"/>
                <a:gd name="connsiteY2" fmla="*/ 699771 h 844540"/>
                <a:gd name="connsiteX3" fmla="*/ 410401 w 773167"/>
                <a:gd name="connsiteY3" fmla="*/ 844540 h 844540"/>
                <a:gd name="connsiteX4" fmla="*/ 401602 w 773167"/>
                <a:gd name="connsiteY4" fmla="*/ 844540 h 844540"/>
                <a:gd name="connsiteX5" fmla="*/ 81849 w 773167"/>
                <a:gd name="connsiteY5" fmla="*/ 775133 h 844540"/>
                <a:gd name="connsiteX6" fmla="*/ 22173 w 773167"/>
                <a:gd name="connsiteY6" fmla="*/ 760425 h 844540"/>
                <a:gd name="connsiteX7" fmla="*/ 14797 w 773167"/>
                <a:gd name="connsiteY7" fmla="*/ 759181 h 844540"/>
                <a:gd name="connsiteX8" fmla="*/ 0 w 773167"/>
                <a:gd name="connsiteY8" fmla="*/ 749050 h 844540"/>
                <a:gd name="connsiteX9" fmla="*/ 0 w 773167"/>
                <a:gd name="connsiteY9" fmla="*/ 742384 h 844540"/>
                <a:gd name="connsiteX10" fmla="*/ 118108 w 773167"/>
                <a:gd name="connsiteY10" fmla="*/ 583885 h 844540"/>
                <a:gd name="connsiteX11" fmla="*/ 135482 w 773167"/>
                <a:gd name="connsiteY11" fmla="*/ 567400 h 844540"/>
                <a:gd name="connsiteX12" fmla="*/ 285539 w 773167"/>
                <a:gd name="connsiteY12" fmla="*/ 490572 h 844540"/>
                <a:gd name="connsiteX13" fmla="*/ 294115 w 773167"/>
                <a:gd name="connsiteY13" fmla="*/ 489950 h 844540"/>
                <a:gd name="connsiteX14" fmla="*/ 302113 w 773167"/>
                <a:gd name="connsiteY14" fmla="*/ 492839 h 844540"/>
                <a:gd name="connsiteX15" fmla="*/ 412978 w 773167"/>
                <a:gd name="connsiteY15" fmla="*/ 569044 h 844540"/>
                <a:gd name="connsiteX16" fmla="*/ 414222 w 773167"/>
                <a:gd name="connsiteY16" fmla="*/ 568200 h 844540"/>
                <a:gd name="connsiteX17" fmla="*/ 344104 w 773167"/>
                <a:gd name="connsiteY17" fmla="*/ 417166 h 844540"/>
                <a:gd name="connsiteX18" fmla="*/ 279629 w 773167"/>
                <a:gd name="connsiteY18" fmla="*/ 329052 h 844540"/>
                <a:gd name="connsiteX19" fmla="*/ 244036 w 773167"/>
                <a:gd name="connsiteY19" fmla="*/ 120119 h 844540"/>
                <a:gd name="connsiteX20" fmla="*/ 386672 w 773167"/>
                <a:gd name="connsiteY20" fmla="*/ 3122 h 844540"/>
                <a:gd name="connsiteX21" fmla="*/ 609647 w 773167"/>
                <a:gd name="connsiteY21" fmla="*/ 154912 h 844540"/>
                <a:gd name="connsiteX22" fmla="*/ 560724 w 773167"/>
                <a:gd name="connsiteY22" fmla="*/ 335584 h 844540"/>
                <a:gd name="connsiteX23" fmla="*/ 503758 w 773167"/>
                <a:gd name="connsiteY23" fmla="*/ 412856 h 844540"/>
                <a:gd name="connsiteX24" fmla="*/ 430574 w 773167"/>
                <a:gd name="connsiteY24" fmla="*/ 571133 h 844540"/>
                <a:gd name="connsiteX25" fmla="*/ 432263 w 773167"/>
                <a:gd name="connsiteY25" fmla="*/ 572555 h 844540"/>
                <a:gd name="connsiteX26" fmla="*/ 596716 w 773167"/>
                <a:gd name="connsiteY26" fmla="*/ 504658 h 844540"/>
                <a:gd name="connsiteX27" fmla="*/ 612357 w 773167"/>
                <a:gd name="connsiteY27" fmla="*/ 510435 h 844540"/>
                <a:gd name="connsiteX28" fmla="*/ 650038 w 773167"/>
                <a:gd name="connsiteY28" fmla="*/ 584197 h 844540"/>
                <a:gd name="connsiteX29" fmla="*/ 657192 w 773167"/>
                <a:gd name="connsiteY29" fmla="*/ 592684 h 844540"/>
                <a:gd name="connsiteX30" fmla="*/ 773167 w 773167"/>
                <a:gd name="connsiteY30" fmla="*/ 681242 h 844540"/>
                <a:gd name="connsiteX31" fmla="*/ 423109 w 773167"/>
                <a:gd name="connsiteY31" fmla="*/ 544427 h 844540"/>
                <a:gd name="connsiteX32" fmla="*/ 545216 w 773167"/>
                <a:gd name="connsiteY32" fmla="*/ 334473 h 844540"/>
                <a:gd name="connsiteX33" fmla="*/ 596227 w 773167"/>
                <a:gd name="connsiteY33" fmla="*/ 155845 h 844540"/>
                <a:gd name="connsiteX34" fmla="*/ 369254 w 773167"/>
                <a:gd name="connsiteY34" fmla="*/ 20896 h 844540"/>
                <a:gd name="connsiteX35" fmla="*/ 325619 w 773167"/>
                <a:gd name="connsiteY35" fmla="*/ 39515 h 844540"/>
                <a:gd name="connsiteX36" fmla="*/ 247413 w 773167"/>
                <a:gd name="connsiteY36" fmla="*/ 160422 h 844540"/>
                <a:gd name="connsiteX37" fmla="*/ 291049 w 773167"/>
                <a:gd name="connsiteY37" fmla="*/ 322209 h 844540"/>
                <a:gd name="connsiteX38" fmla="*/ 340727 w 773167"/>
                <a:gd name="connsiteY38" fmla="*/ 389616 h 844540"/>
                <a:gd name="connsiteX39" fmla="*/ 421998 w 773167"/>
                <a:gd name="connsiteY39" fmla="*/ 544427 h 844540"/>
                <a:gd name="connsiteX40" fmla="*/ 423109 w 773167"/>
                <a:gd name="connsiteY40" fmla="*/ 544427 h 844540"/>
                <a:gd name="connsiteX41" fmla="*/ 504958 w 773167"/>
                <a:gd name="connsiteY41" fmla="*/ 572821 h 844540"/>
                <a:gd name="connsiteX42" fmla="*/ 533485 w 773167"/>
                <a:gd name="connsiteY42" fmla="*/ 560824 h 844540"/>
                <a:gd name="connsiteX43" fmla="*/ 534152 w 773167"/>
                <a:gd name="connsiteY43" fmla="*/ 559757 h 844540"/>
                <a:gd name="connsiteX44" fmla="*/ 534152 w 773167"/>
                <a:gd name="connsiteY44" fmla="*/ 559713 h 844540"/>
                <a:gd name="connsiteX45" fmla="*/ 533263 w 773167"/>
                <a:gd name="connsiteY45" fmla="*/ 559402 h 844540"/>
                <a:gd name="connsiteX46" fmla="*/ 430307 w 773167"/>
                <a:gd name="connsiteY46" fmla="*/ 601615 h 844540"/>
                <a:gd name="connsiteX47" fmla="*/ 414178 w 773167"/>
                <a:gd name="connsiteY47" fmla="*/ 599971 h 844540"/>
                <a:gd name="connsiteX48" fmla="*/ 294381 w 773167"/>
                <a:gd name="connsiteY48" fmla="*/ 519277 h 844540"/>
                <a:gd name="connsiteX49" fmla="*/ 285539 w 773167"/>
                <a:gd name="connsiteY49" fmla="*/ 518744 h 844540"/>
                <a:gd name="connsiteX50" fmla="*/ 149035 w 773167"/>
                <a:gd name="connsiteY50" fmla="*/ 588507 h 844540"/>
                <a:gd name="connsiteX51" fmla="*/ 146680 w 773167"/>
                <a:gd name="connsiteY51" fmla="*/ 590462 h 844540"/>
                <a:gd name="connsiteX52" fmla="*/ 37592 w 773167"/>
                <a:gd name="connsiteY52" fmla="*/ 736253 h 844540"/>
                <a:gd name="connsiteX53" fmla="*/ 38836 w 773167"/>
                <a:gd name="connsiteY53" fmla="*/ 739541 h 844540"/>
                <a:gd name="connsiteX54" fmla="*/ 403513 w 773167"/>
                <a:gd name="connsiteY54" fmla="*/ 818946 h 844540"/>
                <a:gd name="connsiteX55" fmla="*/ 405690 w 773167"/>
                <a:gd name="connsiteY55" fmla="*/ 818768 h 844540"/>
                <a:gd name="connsiteX56" fmla="*/ 729887 w 773167"/>
                <a:gd name="connsiteY56" fmla="*/ 684975 h 844540"/>
                <a:gd name="connsiteX57" fmla="*/ 730332 w 773167"/>
                <a:gd name="connsiteY57" fmla="*/ 681242 h 844540"/>
                <a:gd name="connsiteX58" fmla="*/ 641018 w 773167"/>
                <a:gd name="connsiteY58" fmla="*/ 613701 h 844540"/>
                <a:gd name="connsiteX59" fmla="*/ 628398 w 773167"/>
                <a:gd name="connsiteY59" fmla="*/ 601615 h 844540"/>
                <a:gd name="connsiteX60" fmla="*/ 596050 w 773167"/>
                <a:gd name="connsiteY60" fmla="*/ 535851 h 844540"/>
                <a:gd name="connsiteX61" fmla="*/ 594583 w 773167"/>
                <a:gd name="connsiteY61" fmla="*/ 534696 h 844540"/>
                <a:gd name="connsiteX62" fmla="*/ 590984 w 773167"/>
                <a:gd name="connsiteY62" fmla="*/ 533896 h 844540"/>
                <a:gd name="connsiteX63" fmla="*/ 589962 w 773167"/>
                <a:gd name="connsiteY63" fmla="*/ 535141 h 844540"/>
                <a:gd name="connsiteX64" fmla="*/ 617156 w 773167"/>
                <a:gd name="connsiteY64" fmla="*/ 595705 h 844540"/>
                <a:gd name="connsiteX65" fmla="*/ 613523 w 773167"/>
                <a:gd name="connsiteY65" fmla="*/ 605247 h 844540"/>
                <a:gd name="connsiteX66" fmla="*/ 613290 w 773167"/>
                <a:gd name="connsiteY66" fmla="*/ 605348 h 844540"/>
                <a:gd name="connsiteX67" fmla="*/ 531219 w 773167"/>
                <a:gd name="connsiteY67" fmla="*/ 639251 h 844540"/>
                <a:gd name="connsiteX68" fmla="*/ 523887 w 773167"/>
                <a:gd name="connsiteY68" fmla="*/ 638318 h 844540"/>
                <a:gd name="connsiteX69" fmla="*/ 494560 w 773167"/>
                <a:gd name="connsiteY69" fmla="*/ 616367 h 844540"/>
                <a:gd name="connsiteX70" fmla="*/ 492561 w 773167"/>
                <a:gd name="connsiteY70" fmla="*/ 611035 h 844540"/>
                <a:gd name="connsiteX71" fmla="*/ 499448 w 773167"/>
                <a:gd name="connsiteY71" fmla="*/ 579486 h 844540"/>
                <a:gd name="connsiteX72" fmla="*/ 504958 w 773167"/>
                <a:gd name="connsiteY72" fmla="*/ 572821 h 844540"/>
                <a:gd name="connsiteX73" fmla="*/ 598716 w 773167"/>
                <a:gd name="connsiteY73" fmla="*/ 519188 h 844540"/>
                <a:gd name="connsiteX74" fmla="*/ 600804 w 773167"/>
                <a:gd name="connsiteY74" fmla="*/ 519633 h 844540"/>
                <a:gd name="connsiteX75" fmla="*/ 601382 w 773167"/>
                <a:gd name="connsiteY75" fmla="*/ 518477 h 844540"/>
                <a:gd name="connsiteX76" fmla="*/ 599471 w 773167"/>
                <a:gd name="connsiteY76" fmla="*/ 517455 h 844540"/>
                <a:gd name="connsiteX77" fmla="*/ 598716 w 773167"/>
                <a:gd name="connsiteY77" fmla="*/ 519188 h 844540"/>
                <a:gd name="connsiteX78" fmla="*/ 576098 w 773167"/>
                <a:gd name="connsiteY78" fmla="*/ 526742 h 844540"/>
                <a:gd name="connsiteX79" fmla="*/ 576187 w 773167"/>
                <a:gd name="connsiteY79" fmla="*/ 527453 h 844540"/>
                <a:gd name="connsiteX80" fmla="*/ 577920 w 773167"/>
                <a:gd name="connsiteY80" fmla="*/ 527142 h 844540"/>
                <a:gd name="connsiteX81" fmla="*/ 577431 w 773167"/>
                <a:gd name="connsiteY81" fmla="*/ 526254 h 844540"/>
                <a:gd name="connsiteX82" fmla="*/ 576098 w 773167"/>
                <a:gd name="connsiteY82" fmla="*/ 526742 h 844540"/>
                <a:gd name="connsiteX83" fmla="*/ 575298 w 773167"/>
                <a:gd name="connsiteY83" fmla="*/ 541406 h 844540"/>
                <a:gd name="connsiteX84" fmla="*/ 566589 w 773167"/>
                <a:gd name="connsiteY84" fmla="*/ 545716 h 844540"/>
                <a:gd name="connsiteX85" fmla="*/ 575787 w 773167"/>
                <a:gd name="connsiteY85" fmla="*/ 542650 h 844540"/>
                <a:gd name="connsiteX86" fmla="*/ 584496 w 773167"/>
                <a:gd name="connsiteY86" fmla="*/ 538340 h 844540"/>
                <a:gd name="connsiteX87" fmla="*/ 575298 w 773167"/>
                <a:gd name="connsiteY87" fmla="*/ 541406 h 844540"/>
                <a:gd name="connsiteX88" fmla="*/ 544772 w 773167"/>
                <a:gd name="connsiteY88" fmla="*/ 540473 h 844540"/>
                <a:gd name="connsiteX89" fmla="*/ 545838 w 773167"/>
                <a:gd name="connsiteY89" fmla="*/ 540606 h 844540"/>
                <a:gd name="connsiteX90" fmla="*/ 546905 w 773167"/>
                <a:gd name="connsiteY90" fmla="*/ 540073 h 844540"/>
                <a:gd name="connsiteX91" fmla="*/ 546638 w 773167"/>
                <a:gd name="connsiteY91" fmla="*/ 539362 h 844540"/>
                <a:gd name="connsiteX92" fmla="*/ 544949 w 773167"/>
                <a:gd name="connsiteY92" fmla="*/ 539673 h 844540"/>
                <a:gd name="connsiteX93" fmla="*/ 544772 w 773167"/>
                <a:gd name="connsiteY93" fmla="*/ 540473 h 844540"/>
                <a:gd name="connsiteX94" fmla="*/ 533130 w 773167"/>
                <a:gd name="connsiteY94" fmla="*/ 544294 h 844540"/>
                <a:gd name="connsiteX95" fmla="*/ 532685 w 773167"/>
                <a:gd name="connsiteY95" fmla="*/ 545360 h 844540"/>
                <a:gd name="connsiteX96" fmla="*/ 535174 w 773167"/>
                <a:gd name="connsiteY96" fmla="*/ 545138 h 844540"/>
                <a:gd name="connsiteX97" fmla="*/ 535554 w 773167"/>
                <a:gd name="connsiteY97" fmla="*/ 544342 h 844540"/>
                <a:gd name="connsiteX98" fmla="*/ 534996 w 773167"/>
                <a:gd name="connsiteY98" fmla="*/ 543894 h 844540"/>
                <a:gd name="connsiteX99" fmla="*/ 533130 w 773167"/>
                <a:gd name="connsiteY99" fmla="*/ 544294 h 844540"/>
                <a:gd name="connsiteX100" fmla="*/ 614712 w 773167"/>
                <a:gd name="connsiteY100" fmla="*/ 545494 h 844540"/>
                <a:gd name="connsiteX101" fmla="*/ 615068 w 773167"/>
                <a:gd name="connsiteY101" fmla="*/ 546738 h 844540"/>
                <a:gd name="connsiteX102" fmla="*/ 616134 w 773167"/>
                <a:gd name="connsiteY102" fmla="*/ 546338 h 844540"/>
                <a:gd name="connsiteX103" fmla="*/ 615645 w 773167"/>
                <a:gd name="connsiteY103" fmla="*/ 545094 h 844540"/>
                <a:gd name="connsiteX104" fmla="*/ 614893 w 773167"/>
                <a:gd name="connsiteY104" fmla="*/ 545042 h 844540"/>
                <a:gd name="connsiteX105" fmla="*/ 614712 w 773167"/>
                <a:gd name="connsiteY105" fmla="*/ 545494 h 844540"/>
                <a:gd name="connsiteX106" fmla="*/ 549171 w 773167"/>
                <a:gd name="connsiteY106" fmla="*/ 552515 h 844540"/>
                <a:gd name="connsiteX107" fmla="*/ 535485 w 773167"/>
                <a:gd name="connsiteY107" fmla="*/ 559002 h 844540"/>
                <a:gd name="connsiteX108" fmla="*/ 549748 w 773167"/>
                <a:gd name="connsiteY108" fmla="*/ 553981 h 844540"/>
                <a:gd name="connsiteX109" fmla="*/ 563434 w 773167"/>
                <a:gd name="connsiteY109" fmla="*/ 547449 h 844540"/>
                <a:gd name="connsiteX110" fmla="*/ 549171 w 773167"/>
                <a:gd name="connsiteY110" fmla="*/ 552515 h 844540"/>
                <a:gd name="connsiteX111" fmla="*/ 522732 w 773167"/>
                <a:gd name="connsiteY111" fmla="*/ 548649 h 844540"/>
                <a:gd name="connsiteX112" fmla="*/ 522195 w 773167"/>
                <a:gd name="connsiteY112" fmla="*/ 549264 h 844540"/>
                <a:gd name="connsiteX113" fmla="*/ 522465 w 773167"/>
                <a:gd name="connsiteY113" fmla="*/ 549715 h 844540"/>
                <a:gd name="connsiteX114" fmla="*/ 524198 w 773167"/>
                <a:gd name="connsiteY114" fmla="*/ 549404 h 844540"/>
                <a:gd name="connsiteX115" fmla="*/ 522732 w 773167"/>
                <a:gd name="connsiteY115" fmla="*/ 548649 h 844540"/>
                <a:gd name="connsiteX116" fmla="*/ 601248 w 773167"/>
                <a:gd name="connsiteY116" fmla="*/ 593483 h 844540"/>
                <a:gd name="connsiteX117" fmla="*/ 585074 w 773167"/>
                <a:gd name="connsiteY117" fmla="*/ 555225 h 844540"/>
                <a:gd name="connsiteX118" fmla="*/ 582541 w 773167"/>
                <a:gd name="connsiteY118" fmla="*/ 554203 h 844540"/>
                <a:gd name="connsiteX119" fmla="*/ 520466 w 773167"/>
                <a:gd name="connsiteY119" fmla="*/ 580420 h 844540"/>
                <a:gd name="connsiteX120" fmla="*/ 509979 w 773167"/>
                <a:gd name="connsiteY120" fmla="*/ 609480 h 844540"/>
                <a:gd name="connsiteX121" fmla="*/ 509979 w 773167"/>
                <a:gd name="connsiteY121" fmla="*/ 609480 h 844540"/>
                <a:gd name="connsiteX122" fmla="*/ 538133 w 773167"/>
                <a:gd name="connsiteY122" fmla="*/ 622240 h 844540"/>
                <a:gd name="connsiteX123" fmla="*/ 538151 w 773167"/>
                <a:gd name="connsiteY123" fmla="*/ 622233 h 844540"/>
                <a:gd name="connsiteX124" fmla="*/ 600182 w 773167"/>
                <a:gd name="connsiteY124" fmla="*/ 596016 h 844540"/>
                <a:gd name="connsiteX125" fmla="*/ 601249 w 773167"/>
                <a:gd name="connsiteY125" fmla="*/ 593483 h 844540"/>
                <a:gd name="connsiteX126" fmla="*/ 619333 w 773167"/>
                <a:gd name="connsiteY126" fmla="*/ 554603 h 844540"/>
                <a:gd name="connsiteX127" fmla="*/ 620222 w 773167"/>
                <a:gd name="connsiteY127" fmla="*/ 556291 h 844540"/>
                <a:gd name="connsiteX128" fmla="*/ 620844 w 773167"/>
                <a:gd name="connsiteY128" fmla="*/ 555990 h 844540"/>
                <a:gd name="connsiteX129" fmla="*/ 620844 w 773167"/>
                <a:gd name="connsiteY129" fmla="*/ 555669 h 844540"/>
                <a:gd name="connsiteX130" fmla="*/ 619333 w 773167"/>
                <a:gd name="connsiteY130" fmla="*/ 554603 h 844540"/>
                <a:gd name="connsiteX131" fmla="*/ 375386 w 773167"/>
                <a:gd name="connsiteY131" fmla="*/ 558024 h 844540"/>
                <a:gd name="connsiteX132" fmla="*/ 375964 w 773167"/>
                <a:gd name="connsiteY132" fmla="*/ 558558 h 844540"/>
                <a:gd name="connsiteX133" fmla="*/ 376497 w 773167"/>
                <a:gd name="connsiteY133" fmla="*/ 558158 h 844540"/>
                <a:gd name="connsiteX134" fmla="*/ 375653 w 773167"/>
                <a:gd name="connsiteY134" fmla="*/ 557536 h 844540"/>
                <a:gd name="connsiteX135" fmla="*/ 375386 w 773167"/>
                <a:gd name="connsiteY135" fmla="*/ 558024 h 844540"/>
                <a:gd name="connsiteX136" fmla="*/ 623821 w 773167"/>
                <a:gd name="connsiteY136" fmla="*/ 564156 h 844540"/>
                <a:gd name="connsiteX137" fmla="*/ 624577 w 773167"/>
                <a:gd name="connsiteY137" fmla="*/ 565090 h 844540"/>
                <a:gd name="connsiteX138" fmla="*/ 625173 w 773167"/>
                <a:gd name="connsiteY138" fmla="*/ 564891 h 844540"/>
                <a:gd name="connsiteX139" fmla="*/ 625199 w 773167"/>
                <a:gd name="connsiteY139" fmla="*/ 564556 h 844540"/>
                <a:gd name="connsiteX140" fmla="*/ 623910 w 773167"/>
                <a:gd name="connsiteY140" fmla="*/ 562868 h 844540"/>
                <a:gd name="connsiteX141" fmla="*/ 623821 w 773167"/>
                <a:gd name="connsiteY141" fmla="*/ 564156 h 844540"/>
                <a:gd name="connsiteX142" fmla="*/ 469943 w 773167"/>
                <a:gd name="connsiteY142" fmla="*/ 571844 h 844540"/>
                <a:gd name="connsiteX143" fmla="*/ 471765 w 773167"/>
                <a:gd name="connsiteY143" fmla="*/ 571222 h 844540"/>
                <a:gd name="connsiteX144" fmla="*/ 471721 w 773167"/>
                <a:gd name="connsiteY144" fmla="*/ 570511 h 844540"/>
                <a:gd name="connsiteX145" fmla="*/ 470299 w 773167"/>
                <a:gd name="connsiteY145" fmla="*/ 570555 h 844540"/>
                <a:gd name="connsiteX146" fmla="*/ 469943 w 773167"/>
                <a:gd name="connsiteY146" fmla="*/ 571844 h 844540"/>
                <a:gd name="connsiteX147" fmla="*/ 628132 w 773167"/>
                <a:gd name="connsiteY147" fmla="*/ 572377 h 844540"/>
                <a:gd name="connsiteX148" fmla="*/ 628931 w 773167"/>
                <a:gd name="connsiteY148" fmla="*/ 574243 h 844540"/>
                <a:gd name="connsiteX149" fmla="*/ 629649 w 773167"/>
                <a:gd name="connsiteY149" fmla="*/ 574011 h 844540"/>
                <a:gd name="connsiteX150" fmla="*/ 629687 w 773167"/>
                <a:gd name="connsiteY150" fmla="*/ 573621 h 844540"/>
                <a:gd name="connsiteX151" fmla="*/ 628132 w 773167"/>
                <a:gd name="connsiteY151" fmla="*/ 572377 h 844540"/>
                <a:gd name="connsiteX152" fmla="*/ 447459 w 773167"/>
                <a:gd name="connsiteY152" fmla="*/ 579664 h 844540"/>
                <a:gd name="connsiteX153" fmla="*/ 446880 w 773167"/>
                <a:gd name="connsiteY153" fmla="*/ 580408 h 844540"/>
                <a:gd name="connsiteX154" fmla="*/ 447148 w 773167"/>
                <a:gd name="connsiteY154" fmla="*/ 580864 h 844540"/>
                <a:gd name="connsiteX155" fmla="*/ 448881 w 773167"/>
                <a:gd name="connsiteY155" fmla="*/ 580420 h 844540"/>
                <a:gd name="connsiteX156" fmla="*/ 447459 w 773167"/>
                <a:gd name="connsiteY156" fmla="*/ 579664 h 844540"/>
                <a:gd name="connsiteX157" fmla="*/ 632397 w 773167"/>
                <a:gd name="connsiteY157" fmla="*/ 582019 h 844540"/>
                <a:gd name="connsiteX158" fmla="*/ 633019 w 773167"/>
                <a:gd name="connsiteY158" fmla="*/ 582863 h 844540"/>
                <a:gd name="connsiteX159" fmla="*/ 633953 w 773167"/>
                <a:gd name="connsiteY159" fmla="*/ 582597 h 844540"/>
                <a:gd name="connsiteX160" fmla="*/ 633997 w 773167"/>
                <a:gd name="connsiteY160" fmla="*/ 581842 h 844540"/>
                <a:gd name="connsiteX161" fmla="*/ 632397 w 773167"/>
                <a:gd name="connsiteY161" fmla="*/ 582019 h 844540"/>
                <a:gd name="connsiteX162" fmla="*/ 130727 w 773167"/>
                <a:gd name="connsiteY162" fmla="*/ 590195 h 844540"/>
                <a:gd name="connsiteX163" fmla="*/ 131883 w 773167"/>
                <a:gd name="connsiteY163" fmla="*/ 588951 h 844540"/>
                <a:gd name="connsiteX164" fmla="*/ 131172 w 773167"/>
                <a:gd name="connsiteY164" fmla="*/ 588196 h 844540"/>
                <a:gd name="connsiteX165" fmla="*/ 129972 w 773167"/>
                <a:gd name="connsiteY165" fmla="*/ 589351 h 844540"/>
                <a:gd name="connsiteX166" fmla="*/ 130727 w 773167"/>
                <a:gd name="connsiteY166" fmla="*/ 590195 h 844540"/>
                <a:gd name="connsiteX167" fmla="*/ 420665 w 773167"/>
                <a:gd name="connsiteY167" fmla="*/ 587618 h 844540"/>
                <a:gd name="connsiteX168" fmla="*/ 419465 w 773167"/>
                <a:gd name="connsiteY168" fmla="*/ 587396 h 844540"/>
                <a:gd name="connsiteX169" fmla="*/ 419154 w 773167"/>
                <a:gd name="connsiteY169" fmla="*/ 588196 h 844540"/>
                <a:gd name="connsiteX170" fmla="*/ 420310 w 773167"/>
                <a:gd name="connsiteY170" fmla="*/ 588773 h 844540"/>
                <a:gd name="connsiteX171" fmla="*/ 420665 w 773167"/>
                <a:gd name="connsiteY171" fmla="*/ 587618 h 844540"/>
                <a:gd name="connsiteX172" fmla="*/ 121130 w 773167"/>
                <a:gd name="connsiteY172" fmla="*/ 602770 h 844540"/>
                <a:gd name="connsiteX173" fmla="*/ 114953 w 773167"/>
                <a:gd name="connsiteY173" fmla="*/ 609613 h 844540"/>
                <a:gd name="connsiteX174" fmla="*/ 114953 w 773167"/>
                <a:gd name="connsiteY174" fmla="*/ 609835 h 844540"/>
                <a:gd name="connsiteX175" fmla="*/ 115220 w 773167"/>
                <a:gd name="connsiteY175" fmla="*/ 609791 h 844540"/>
                <a:gd name="connsiteX176" fmla="*/ 121485 w 773167"/>
                <a:gd name="connsiteY176" fmla="*/ 603037 h 844540"/>
                <a:gd name="connsiteX177" fmla="*/ 126151 w 773167"/>
                <a:gd name="connsiteY177" fmla="*/ 595083 h 844540"/>
                <a:gd name="connsiteX178" fmla="*/ 126106 w 773167"/>
                <a:gd name="connsiteY178" fmla="*/ 594816 h 844540"/>
                <a:gd name="connsiteX179" fmla="*/ 125884 w 773167"/>
                <a:gd name="connsiteY179" fmla="*/ 594861 h 844540"/>
                <a:gd name="connsiteX180" fmla="*/ 121130 w 773167"/>
                <a:gd name="connsiteY180" fmla="*/ 602770 h 844540"/>
                <a:gd name="connsiteX181" fmla="*/ 112554 w 773167"/>
                <a:gd name="connsiteY181" fmla="*/ 613168 h 844540"/>
                <a:gd name="connsiteX182" fmla="*/ 112331 w 773167"/>
                <a:gd name="connsiteY182" fmla="*/ 613035 h 844540"/>
                <a:gd name="connsiteX183" fmla="*/ 109221 w 773167"/>
                <a:gd name="connsiteY183" fmla="*/ 618856 h 844540"/>
                <a:gd name="connsiteX184" fmla="*/ 109310 w 773167"/>
                <a:gd name="connsiteY184" fmla="*/ 618989 h 844540"/>
                <a:gd name="connsiteX185" fmla="*/ 109488 w 773167"/>
                <a:gd name="connsiteY185" fmla="*/ 619033 h 844540"/>
                <a:gd name="connsiteX186" fmla="*/ 110021 w 773167"/>
                <a:gd name="connsiteY186" fmla="*/ 618856 h 844540"/>
                <a:gd name="connsiteX187" fmla="*/ 112554 w 773167"/>
                <a:gd name="connsiteY187" fmla="*/ 613168 h 844540"/>
                <a:gd name="connsiteX188" fmla="*/ 101630 w 773167"/>
                <a:gd name="connsiteY188" fmla="*/ 627481 h 844540"/>
                <a:gd name="connsiteX189" fmla="*/ 105300 w 773167"/>
                <a:gd name="connsiteY189" fmla="*/ 624167 h 844540"/>
                <a:gd name="connsiteX190" fmla="*/ 108458 w 773167"/>
                <a:gd name="connsiteY190" fmla="*/ 620361 h 844540"/>
                <a:gd name="connsiteX191" fmla="*/ 108458 w 773167"/>
                <a:gd name="connsiteY191" fmla="*/ 620361 h 844540"/>
                <a:gd name="connsiteX192" fmla="*/ 104788 w 773167"/>
                <a:gd name="connsiteY192" fmla="*/ 623675 h 844540"/>
                <a:gd name="connsiteX193" fmla="*/ 101630 w 773167"/>
                <a:gd name="connsiteY193" fmla="*/ 627481 h 844540"/>
                <a:gd name="connsiteX194" fmla="*/ 101630 w 773167"/>
                <a:gd name="connsiteY194" fmla="*/ 627481 h 844540"/>
                <a:gd name="connsiteX195" fmla="*/ 96254 w 773167"/>
                <a:gd name="connsiteY195" fmla="*/ 637235 h 844540"/>
                <a:gd name="connsiteX196" fmla="*/ 92563 w 773167"/>
                <a:gd name="connsiteY196" fmla="*/ 640450 h 844540"/>
                <a:gd name="connsiteX197" fmla="*/ 92561 w 773167"/>
                <a:gd name="connsiteY197" fmla="*/ 640452 h 844540"/>
                <a:gd name="connsiteX198" fmla="*/ 89306 w 773167"/>
                <a:gd name="connsiteY198" fmla="*/ 644111 h 844540"/>
                <a:gd name="connsiteX199" fmla="*/ 92997 w 773167"/>
                <a:gd name="connsiteY199" fmla="*/ 640896 h 844540"/>
                <a:gd name="connsiteX200" fmla="*/ 92999 w 773167"/>
                <a:gd name="connsiteY200" fmla="*/ 640894 h 844540"/>
                <a:gd name="connsiteX201" fmla="*/ 96254 w 773167"/>
                <a:gd name="connsiteY201" fmla="*/ 637235 h 844540"/>
                <a:gd name="connsiteX202" fmla="*/ 76132 w 773167"/>
                <a:gd name="connsiteY202" fmla="*/ 661837 h 844540"/>
                <a:gd name="connsiteX203" fmla="*/ 80267 w 773167"/>
                <a:gd name="connsiteY203" fmla="*/ 658240 h 844540"/>
                <a:gd name="connsiteX204" fmla="*/ 83834 w 773167"/>
                <a:gd name="connsiteY204" fmla="*/ 654080 h 844540"/>
                <a:gd name="connsiteX205" fmla="*/ 83834 w 773167"/>
                <a:gd name="connsiteY205" fmla="*/ 654080 h 844540"/>
                <a:gd name="connsiteX206" fmla="*/ 79699 w 773167"/>
                <a:gd name="connsiteY206" fmla="*/ 657677 h 844540"/>
                <a:gd name="connsiteX207" fmla="*/ 76132 w 773167"/>
                <a:gd name="connsiteY207" fmla="*/ 661836 h 844540"/>
                <a:gd name="connsiteX208" fmla="*/ 76132 w 773167"/>
                <a:gd name="connsiteY208" fmla="*/ 661837 h 844540"/>
                <a:gd name="connsiteX209" fmla="*/ 70513 w 773167"/>
                <a:gd name="connsiteY209" fmla="*/ 671840 h 844540"/>
                <a:gd name="connsiteX210" fmla="*/ 66998 w 773167"/>
                <a:gd name="connsiteY210" fmla="*/ 674920 h 844540"/>
                <a:gd name="connsiteX211" fmla="*/ 63858 w 773167"/>
                <a:gd name="connsiteY211" fmla="*/ 678380 h 844540"/>
                <a:gd name="connsiteX212" fmla="*/ 63858 w 773167"/>
                <a:gd name="connsiteY212" fmla="*/ 678381 h 844540"/>
                <a:gd name="connsiteX213" fmla="*/ 67373 w 773167"/>
                <a:gd name="connsiteY213" fmla="*/ 675300 h 844540"/>
                <a:gd name="connsiteX214" fmla="*/ 70514 w 773167"/>
                <a:gd name="connsiteY214" fmla="*/ 671840 h 844540"/>
                <a:gd name="connsiteX215" fmla="*/ 70513 w 773167"/>
                <a:gd name="connsiteY215" fmla="*/ 671840 h 844540"/>
                <a:gd name="connsiteX216" fmla="*/ 748683 w 773167"/>
                <a:gd name="connsiteY216" fmla="*/ 678043 h 844540"/>
                <a:gd name="connsiteX217" fmla="*/ 749306 w 773167"/>
                <a:gd name="connsiteY217" fmla="*/ 678665 h 844540"/>
                <a:gd name="connsiteX218" fmla="*/ 750016 w 773167"/>
                <a:gd name="connsiteY218" fmla="*/ 677998 h 844540"/>
                <a:gd name="connsiteX219" fmla="*/ 748950 w 773167"/>
                <a:gd name="connsiteY219" fmla="*/ 677332 h 844540"/>
                <a:gd name="connsiteX220" fmla="*/ 748683 w 773167"/>
                <a:gd name="connsiteY220" fmla="*/ 678043 h 844540"/>
                <a:gd name="connsiteX221" fmla="*/ 752594 w 773167"/>
                <a:gd name="connsiteY221" fmla="*/ 681375 h 844540"/>
                <a:gd name="connsiteX222" fmla="*/ 751572 w 773167"/>
                <a:gd name="connsiteY222" fmla="*/ 681687 h 844540"/>
                <a:gd name="connsiteX223" fmla="*/ 753749 w 773167"/>
                <a:gd name="connsiteY223" fmla="*/ 687285 h 844540"/>
                <a:gd name="connsiteX224" fmla="*/ 754860 w 773167"/>
                <a:gd name="connsiteY224" fmla="*/ 687996 h 844540"/>
                <a:gd name="connsiteX225" fmla="*/ 756193 w 773167"/>
                <a:gd name="connsiteY225" fmla="*/ 687996 h 844540"/>
                <a:gd name="connsiteX226" fmla="*/ 757037 w 773167"/>
                <a:gd name="connsiteY226" fmla="*/ 686263 h 844540"/>
                <a:gd name="connsiteX227" fmla="*/ 752594 w 773167"/>
                <a:gd name="connsiteY227" fmla="*/ 681375 h 844540"/>
                <a:gd name="connsiteX228" fmla="*/ 51589 w 773167"/>
                <a:gd name="connsiteY228" fmla="*/ 696083 h 844540"/>
                <a:gd name="connsiteX229" fmla="*/ 56521 w 773167"/>
                <a:gd name="connsiteY229" fmla="*/ 690618 h 844540"/>
                <a:gd name="connsiteX230" fmla="*/ 56032 w 773167"/>
                <a:gd name="connsiteY230" fmla="*/ 690262 h 844540"/>
                <a:gd name="connsiteX231" fmla="*/ 51056 w 773167"/>
                <a:gd name="connsiteY231" fmla="*/ 695461 h 844540"/>
                <a:gd name="connsiteX232" fmla="*/ 51589 w 773167"/>
                <a:gd name="connsiteY232" fmla="*/ 696083 h 844540"/>
                <a:gd name="connsiteX233" fmla="*/ 42828 w 773167"/>
                <a:gd name="connsiteY233" fmla="*/ 708413 h 844540"/>
                <a:gd name="connsiteX234" fmla="*/ 38674 w 773167"/>
                <a:gd name="connsiteY234" fmla="*/ 712050 h 844540"/>
                <a:gd name="connsiteX235" fmla="*/ 35022 w 773167"/>
                <a:gd name="connsiteY235" fmla="*/ 716191 h 844540"/>
                <a:gd name="connsiteX236" fmla="*/ 35022 w 773167"/>
                <a:gd name="connsiteY236" fmla="*/ 716191 h 844540"/>
                <a:gd name="connsiteX237" fmla="*/ 39176 w 773167"/>
                <a:gd name="connsiteY237" fmla="*/ 712554 h 844540"/>
                <a:gd name="connsiteX238" fmla="*/ 42828 w 773167"/>
                <a:gd name="connsiteY238" fmla="*/ 708413 h 844540"/>
                <a:gd name="connsiteX239" fmla="*/ 42828 w 773167"/>
                <a:gd name="connsiteY239" fmla="*/ 708413 h 844540"/>
                <a:gd name="connsiteX240" fmla="*/ 29194 w 773167"/>
                <a:gd name="connsiteY240" fmla="*/ 725944 h 844540"/>
                <a:gd name="connsiteX241" fmla="*/ 21640 w 773167"/>
                <a:gd name="connsiteY241" fmla="*/ 733809 h 844540"/>
                <a:gd name="connsiteX242" fmla="*/ 21716 w 773167"/>
                <a:gd name="connsiteY242" fmla="*/ 734048 h 844540"/>
                <a:gd name="connsiteX243" fmla="*/ 21906 w 773167"/>
                <a:gd name="connsiteY243" fmla="*/ 734031 h 844540"/>
                <a:gd name="connsiteX244" fmla="*/ 29460 w 773167"/>
                <a:gd name="connsiteY244" fmla="*/ 726166 h 844540"/>
                <a:gd name="connsiteX245" fmla="*/ 29384 w 773167"/>
                <a:gd name="connsiteY245" fmla="*/ 725926 h 844540"/>
                <a:gd name="connsiteX246" fmla="*/ 29194 w 773167"/>
                <a:gd name="connsiteY246" fmla="*/ 725944 h 844540"/>
                <a:gd name="connsiteX247" fmla="*/ 18885 w 773167"/>
                <a:gd name="connsiteY247" fmla="*/ 739985 h 844540"/>
                <a:gd name="connsiteX248" fmla="*/ 16752 w 773167"/>
                <a:gd name="connsiteY248" fmla="*/ 739896 h 844540"/>
                <a:gd name="connsiteX249" fmla="*/ 15819 w 773167"/>
                <a:gd name="connsiteY249" fmla="*/ 744251 h 844540"/>
                <a:gd name="connsiteX250" fmla="*/ 16130 w 773167"/>
                <a:gd name="connsiteY250" fmla="*/ 744873 h 844540"/>
                <a:gd name="connsiteX251" fmla="*/ 17196 w 773167"/>
                <a:gd name="connsiteY251" fmla="*/ 745495 h 844540"/>
                <a:gd name="connsiteX252" fmla="*/ 18440 w 773167"/>
                <a:gd name="connsiteY252" fmla="*/ 744162 h 844540"/>
                <a:gd name="connsiteX253" fmla="*/ 18885 w 773167"/>
                <a:gd name="connsiteY253" fmla="*/ 739985 h 844540"/>
                <a:gd name="connsiteX254" fmla="*/ 577254 w 773167"/>
                <a:gd name="connsiteY254" fmla="*/ 761936 h 844540"/>
                <a:gd name="connsiteX255" fmla="*/ 575654 w 773167"/>
                <a:gd name="connsiteY255" fmla="*/ 763002 h 844540"/>
                <a:gd name="connsiteX256" fmla="*/ 575858 w 773167"/>
                <a:gd name="connsiteY256" fmla="*/ 763793 h 844540"/>
                <a:gd name="connsiteX257" fmla="*/ 576498 w 773167"/>
                <a:gd name="connsiteY257" fmla="*/ 763758 h 844540"/>
                <a:gd name="connsiteX258" fmla="*/ 577254 w 773167"/>
                <a:gd name="connsiteY258" fmla="*/ 761936 h 844540"/>
                <a:gd name="connsiteX259" fmla="*/ 523087 w 773167"/>
                <a:gd name="connsiteY259" fmla="*/ 783931 h 844540"/>
                <a:gd name="connsiteX260" fmla="*/ 522957 w 773167"/>
                <a:gd name="connsiteY260" fmla="*/ 784801 h 844540"/>
                <a:gd name="connsiteX261" fmla="*/ 523576 w 773167"/>
                <a:gd name="connsiteY261" fmla="*/ 785042 h 844540"/>
                <a:gd name="connsiteX262" fmla="*/ 524687 w 773167"/>
                <a:gd name="connsiteY262" fmla="*/ 784686 h 844540"/>
                <a:gd name="connsiteX263" fmla="*/ 524243 w 773167"/>
                <a:gd name="connsiteY263" fmla="*/ 783620 h 844540"/>
                <a:gd name="connsiteX264" fmla="*/ 523087 w 773167"/>
                <a:gd name="connsiteY264" fmla="*/ 783931 h 844540"/>
                <a:gd name="connsiteX265" fmla="*/ 501759 w 773167"/>
                <a:gd name="connsiteY265" fmla="*/ 792862 h 844540"/>
                <a:gd name="connsiteX266" fmla="*/ 500648 w 773167"/>
                <a:gd name="connsiteY266" fmla="*/ 793573 h 844540"/>
                <a:gd name="connsiteX267" fmla="*/ 501003 w 773167"/>
                <a:gd name="connsiteY267" fmla="*/ 794329 h 844540"/>
                <a:gd name="connsiteX268" fmla="*/ 502514 w 773167"/>
                <a:gd name="connsiteY268" fmla="*/ 793840 h 844540"/>
                <a:gd name="connsiteX269" fmla="*/ 501759 w 773167"/>
                <a:gd name="connsiteY269" fmla="*/ 792862 h 844540"/>
                <a:gd name="connsiteX270" fmla="*/ 411600 w 773167"/>
                <a:gd name="connsiteY270" fmla="*/ 829032 h 844540"/>
                <a:gd name="connsiteX271" fmla="*/ 413778 w 773167"/>
                <a:gd name="connsiteY271" fmla="*/ 829343 h 844540"/>
                <a:gd name="connsiteX272" fmla="*/ 414000 w 773167"/>
                <a:gd name="connsiteY272" fmla="*/ 828632 h 844540"/>
                <a:gd name="connsiteX273" fmla="*/ 412489 w 773167"/>
                <a:gd name="connsiteY273" fmla="*/ 828055 h 844540"/>
                <a:gd name="connsiteX274" fmla="*/ 411600 w 773167"/>
                <a:gd name="connsiteY274" fmla="*/ 829032 h 84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73167" h="844540">
                  <a:moveTo>
                    <a:pt x="773167" y="681242"/>
                  </a:moveTo>
                  <a:lnTo>
                    <a:pt x="773167" y="688841"/>
                  </a:lnTo>
                  <a:cubicBezTo>
                    <a:pt x="769227" y="694232"/>
                    <a:pt x="765050" y="697876"/>
                    <a:pt x="760636" y="699771"/>
                  </a:cubicBezTo>
                  <a:cubicBezTo>
                    <a:pt x="664124" y="740948"/>
                    <a:pt x="547379" y="789204"/>
                    <a:pt x="410401" y="844540"/>
                  </a:cubicBezTo>
                  <a:lnTo>
                    <a:pt x="401602" y="844540"/>
                  </a:lnTo>
                  <a:cubicBezTo>
                    <a:pt x="294751" y="822175"/>
                    <a:pt x="188167" y="799039"/>
                    <a:pt x="81849" y="775133"/>
                  </a:cubicBezTo>
                  <a:cubicBezTo>
                    <a:pt x="70681" y="772615"/>
                    <a:pt x="50789" y="767712"/>
                    <a:pt x="22173" y="760425"/>
                  </a:cubicBezTo>
                  <a:cubicBezTo>
                    <a:pt x="21877" y="760336"/>
                    <a:pt x="19418" y="759921"/>
                    <a:pt x="14797" y="759181"/>
                  </a:cubicBezTo>
                  <a:cubicBezTo>
                    <a:pt x="8635" y="758174"/>
                    <a:pt x="3703" y="754797"/>
                    <a:pt x="0" y="749050"/>
                  </a:cubicBezTo>
                  <a:lnTo>
                    <a:pt x="0" y="742384"/>
                  </a:lnTo>
                  <a:cubicBezTo>
                    <a:pt x="39458" y="690544"/>
                    <a:pt x="78827" y="637711"/>
                    <a:pt x="118108" y="583885"/>
                  </a:cubicBezTo>
                  <a:cubicBezTo>
                    <a:pt x="122196" y="578287"/>
                    <a:pt x="128195" y="571444"/>
                    <a:pt x="135482" y="567400"/>
                  </a:cubicBezTo>
                  <a:cubicBezTo>
                    <a:pt x="184064" y="540384"/>
                    <a:pt x="234083" y="514775"/>
                    <a:pt x="285539" y="490572"/>
                  </a:cubicBezTo>
                  <a:cubicBezTo>
                    <a:pt x="287079" y="489832"/>
                    <a:pt x="289938" y="489624"/>
                    <a:pt x="294115" y="489950"/>
                  </a:cubicBezTo>
                  <a:cubicBezTo>
                    <a:pt x="296751" y="490158"/>
                    <a:pt x="299417" y="491120"/>
                    <a:pt x="302113" y="492839"/>
                  </a:cubicBezTo>
                  <a:cubicBezTo>
                    <a:pt x="329633" y="510227"/>
                    <a:pt x="366588" y="535629"/>
                    <a:pt x="412978" y="569044"/>
                  </a:cubicBezTo>
                  <a:cubicBezTo>
                    <a:pt x="414133" y="569844"/>
                    <a:pt x="414548" y="569563"/>
                    <a:pt x="414222" y="568200"/>
                  </a:cubicBezTo>
                  <a:cubicBezTo>
                    <a:pt x="401691" y="513782"/>
                    <a:pt x="378319" y="463437"/>
                    <a:pt x="344104" y="417166"/>
                  </a:cubicBezTo>
                  <a:cubicBezTo>
                    <a:pt x="316821" y="380226"/>
                    <a:pt x="295329" y="350854"/>
                    <a:pt x="279629" y="329052"/>
                  </a:cubicBezTo>
                  <a:cubicBezTo>
                    <a:pt x="235238" y="267332"/>
                    <a:pt x="218309" y="193037"/>
                    <a:pt x="244036" y="120119"/>
                  </a:cubicBezTo>
                  <a:cubicBezTo>
                    <a:pt x="266032" y="57688"/>
                    <a:pt x="320909" y="14853"/>
                    <a:pt x="386672" y="3122"/>
                  </a:cubicBezTo>
                  <a:cubicBezTo>
                    <a:pt x="490828" y="-15451"/>
                    <a:pt x="589740" y="50579"/>
                    <a:pt x="609647" y="154912"/>
                  </a:cubicBezTo>
                  <a:cubicBezTo>
                    <a:pt x="622177" y="220897"/>
                    <a:pt x="599116" y="282573"/>
                    <a:pt x="560724" y="335584"/>
                  </a:cubicBezTo>
                  <a:cubicBezTo>
                    <a:pt x="550208" y="350069"/>
                    <a:pt x="531219" y="375827"/>
                    <a:pt x="503758" y="412856"/>
                  </a:cubicBezTo>
                  <a:cubicBezTo>
                    <a:pt x="468344" y="460623"/>
                    <a:pt x="442438" y="512568"/>
                    <a:pt x="430574" y="571133"/>
                  </a:cubicBezTo>
                  <a:cubicBezTo>
                    <a:pt x="430248" y="572673"/>
                    <a:pt x="430811" y="573147"/>
                    <a:pt x="432263" y="572555"/>
                  </a:cubicBezTo>
                  <a:lnTo>
                    <a:pt x="596716" y="504658"/>
                  </a:lnTo>
                  <a:cubicBezTo>
                    <a:pt x="602639" y="502221"/>
                    <a:pt x="609440" y="504733"/>
                    <a:pt x="612357" y="510435"/>
                  </a:cubicBezTo>
                  <a:lnTo>
                    <a:pt x="650038" y="584197"/>
                  </a:lnTo>
                  <a:cubicBezTo>
                    <a:pt x="651786" y="587574"/>
                    <a:pt x="654170" y="590403"/>
                    <a:pt x="657192" y="592684"/>
                  </a:cubicBezTo>
                  <a:lnTo>
                    <a:pt x="773167" y="681242"/>
                  </a:lnTo>
                  <a:close/>
                  <a:moveTo>
                    <a:pt x="423109" y="544427"/>
                  </a:moveTo>
                  <a:cubicBezTo>
                    <a:pt x="444615" y="464400"/>
                    <a:pt x="493272" y="402814"/>
                    <a:pt x="545216" y="334473"/>
                  </a:cubicBezTo>
                  <a:cubicBezTo>
                    <a:pt x="584319" y="283062"/>
                    <a:pt x="609202" y="221431"/>
                    <a:pt x="596227" y="155845"/>
                  </a:cubicBezTo>
                  <a:cubicBezTo>
                    <a:pt x="575476" y="50712"/>
                    <a:pt x="470832" y="-8120"/>
                    <a:pt x="369254" y="20896"/>
                  </a:cubicBezTo>
                  <a:cubicBezTo>
                    <a:pt x="350947" y="26140"/>
                    <a:pt x="336402" y="32346"/>
                    <a:pt x="325619" y="39515"/>
                  </a:cubicBezTo>
                  <a:cubicBezTo>
                    <a:pt x="280858" y="69256"/>
                    <a:pt x="254790" y="109559"/>
                    <a:pt x="247413" y="160422"/>
                  </a:cubicBezTo>
                  <a:cubicBezTo>
                    <a:pt x="238882" y="219253"/>
                    <a:pt x="256389" y="273286"/>
                    <a:pt x="291049" y="322209"/>
                  </a:cubicBezTo>
                  <a:cubicBezTo>
                    <a:pt x="299669" y="334384"/>
                    <a:pt x="316228" y="356853"/>
                    <a:pt x="340727" y="389616"/>
                  </a:cubicBezTo>
                  <a:cubicBezTo>
                    <a:pt x="378141" y="439694"/>
                    <a:pt x="405202" y="486262"/>
                    <a:pt x="421998" y="544427"/>
                  </a:cubicBezTo>
                  <a:cubicBezTo>
                    <a:pt x="422383" y="545760"/>
                    <a:pt x="422754" y="545760"/>
                    <a:pt x="423109" y="544427"/>
                  </a:cubicBezTo>
                  <a:close/>
                  <a:moveTo>
                    <a:pt x="504958" y="572821"/>
                  </a:moveTo>
                  <a:lnTo>
                    <a:pt x="533485" y="560824"/>
                  </a:lnTo>
                  <a:cubicBezTo>
                    <a:pt x="534107" y="560557"/>
                    <a:pt x="534330" y="560202"/>
                    <a:pt x="534152" y="559757"/>
                  </a:cubicBezTo>
                  <a:lnTo>
                    <a:pt x="534152" y="559713"/>
                  </a:lnTo>
                  <a:cubicBezTo>
                    <a:pt x="533974" y="559328"/>
                    <a:pt x="533678" y="559224"/>
                    <a:pt x="533263" y="559402"/>
                  </a:cubicBezTo>
                  <a:lnTo>
                    <a:pt x="430307" y="601615"/>
                  </a:lnTo>
                  <a:cubicBezTo>
                    <a:pt x="425009" y="603805"/>
                    <a:pt x="418953" y="603187"/>
                    <a:pt x="414178" y="599971"/>
                  </a:cubicBezTo>
                  <a:lnTo>
                    <a:pt x="294381" y="519277"/>
                  </a:lnTo>
                  <a:cubicBezTo>
                    <a:pt x="291744" y="517497"/>
                    <a:pt x="288354" y="517292"/>
                    <a:pt x="285539" y="518744"/>
                  </a:cubicBezTo>
                  <a:lnTo>
                    <a:pt x="149035" y="588507"/>
                  </a:lnTo>
                  <a:cubicBezTo>
                    <a:pt x="148127" y="588975"/>
                    <a:pt x="147324" y="589642"/>
                    <a:pt x="146680" y="590462"/>
                  </a:cubicBezTo>
                  <a:lnTo>
                    <a:pt x="37592" y="736253"/>
                  </a:lnTo>
                  <a:cubicBezTo>
                    <a:pt x="36318" y="738000"/>
                    <a:pt x="36733" y="739096"/>
                    <a:pt x="38836" y="739541"/>
                  </a:cubicBezTo>
                  <a:lnTo>
                    <a:pt x="403513" y="818946"/>
                  </a:lnTo>
                  <a:cubicBezTo>
                    <a:pt x="404263" y="819119"/>
                    <a:pt x="405027" y="819057"/>
                    <a:pt x="405690" y="818768"/>
                  </a:cubicBezTo>
                  <a:lnTo>
                    <a:pt x="729887" y="684975"/>
                  </a:lnTo>
                  <a:cubicBezTo>
                    <a:pt x="732228" y="683997"/>
                    <a:pt x="732376" y="682753"/>
                    <a:pt x="730332" y="681242"/>
                  </a:cubicBezTo>
                  <a:cubicBezTo>
                    <a:pt x="699968" y="658847"/>
                    <a:pt x="670197" y="636333"/>
                    <a:pt x="641018" y="613701"/>
                  </a:cubicBezTo>
                  <a:cubicBezTo>
                    <a:pt x="633819" y="608103"/>
                    <a:pt x="629613" y="604074"/>
                    <a:pt x="628398" y="601615"/>
                  </a:cubicBezTo>
                  <a:cubicBezTo>
                    <a:pt x="617526" y="579516"/>
                    <a:pt x="606744" y="557595"/>
                    <a:pt x="596050" y="535851"/>
                  </a:cubicBezTo>
                  <a:cubicBezTo>
                    <a:pt x="595753" y="535229"/>
                    <a:pt x="595265" y="534844"/>
                    <a:pt x="594583" y="534696"/>
                  </a:cubicBezTo>
                  <a:lnTo>
                    <a:pt x="590984" y="533896"/>
                  </a:lnTo>
                  <a:cubicBezTo>
                    <a:pt x="589829" y="533659"/>
                    <a:pt x="589488" y="534074"/>
                    <a:pt x="589962" y="535141"/>
                  </a:cubicBezTo>
                  <a:lnTo>
                    <a:pt x="617156" y="595705"/>
                  </a:lnTo>
                  <a:cubicBezTo>
                    <a:pt x="618795" y="599327"/>
                    <a:pt x="617168" y="603600"/>
                    <a:pt x="613523" y="605247"/>
                  </a:cubicBezTo>
                  <a:cubicBezTo>
                    <a:pt x="613446" y="605282"/>
                    <a:pt x="613368" y="605315"/>
                    <a:pt x="613290" y="605348"/>
                  </a:cubicBezTo>
                  <a:lnTo>
                    <a:pt x="531219" y="639251"/>
                  </a:lnTo>
                  <a:cubicBezTo>
                    <a:pt x="528612" y="640318"/>
                    <a:pt x="526168" y="640007"/>
                    <a:pt x="523887" y="638318"/>
                  </a:cubicBezTo>
                  <a:lnTo>
                    <a:pt x="494560" y="616367"/>
                  </a:lnTo>
                  <a:cubicBezTo>
                    <a:pt x="492905" y="615114"/>
                    <a:pt x="492125" y="613033"/>
                    <a:pt x="492561" y="611035"/>
                  </a:cubicBezTo>
                  <a:lnTo>
                    <a:pt x="499448" y="579486"/>
                  </a:lnTo>
                  <a:cubicBezTo>
                    <a:pt x="500089" y="576507"/>
                    <a:pt x="502143" y="574021"/>
                    <a:pt x="504958" y="572821"/>
                  </a:cubicBezTo>
                  <a:close/>
                  <a:moveTo>
                    <a:pt x="598716" y="519188"/>
                  </a:moveTo>
                  <a:cubicBezTo>
                    <a:pt x="599130" y="519603"/>
                    <a:pt x="599827" y="519751"/>
                    <a:pt x="600804" y="519633"/>
                  </a:cubicBezTo>
                  <a:cubicBezTo>
                    <a:pt x="601634" y="519514"/>
                    <a:pt x="601826" y="519129"/>
                    <a:pt x="601382" y="518477"/>
                  </a:cubicBezTo>
                  <a:cubicBezTo>
                    <a:pt x="601056" y="517974"/>
                    <a:pt x="600419" y="517633"/>
                    <a:pt x="599471" y="517455"/>
                  </a:cubicBezTo>
                  <a:cubicBezTo>
                    <a:pt x="597486" y="517070"/>
                    <a:pt x="597234" y="517648"/>
                    <a:pt x="598716" y="519188"/>
                  </a:cubicBezTo>
                  <a:close/>
                  <a:moveTo>
                    <a:pt x="576098" y="526742"/>
                  </a:moveTo>
                  <a:cubicBezTo>
                    <a:pt x="575180" y="527098"/>
                    <a:pt x="575210" y="527335"/>
                    <a:pt x="576187" y="527453"/>
                  </a:cubicBezTo>
                  <a:cubicBezTo>
                    <a:pt x="576987" y="527572"/>
                    <a:pt x="577565" y="527468"/>
                    <a:pt x="577920" y="527142"/>
                  </a:cubicBezTo>
                  <a:cubicBezTo>
                    <a:pt x="579490" y="525809"/>
                    <a:pt x="579327" y="525513"/>
                    <a:pt x="577431" y="526254"/>
                  </a:cubicBezTo>
                  <a:lnTo>
                    <a:pt x="576098" y="526742"/>
                  </a:lnTo>
                  <a:close/>
                  <a:moveTo>
                    <a:pt x="575298" y="541406"/>
                  </a:moveTo>
                  <a:cubicBezTo>
                    <a:pt x="569315" y="543835"/>
                    <a:pt x="566412" y="545272"/>
                    <a:pt x="566589" y="545716"/>
                  </a:cubicBezTo>
                  <a:cubicBezTo>
                    <a:pt x="566767" y="546131"/>
                    <a:pt x="569833" y="545109"/>
                    <a:pt x="575787" y="542650"/>
                  </a:cubicBezTo>
                  <a:cubicBezTo>
                    <a:pt x="581771" y="540191"/>
                    <a:pt x="584674" y="538755"/>
                    <a:pt x="584496" y="538340"/>
                  </a:cubicBezTo>
                  <a:cubicBezTo>
                    <a:pt x="584319" y="537925"/>
                    <a:pt x="581253" y="538947"/>
                    <a:pt x="575298" y="541406"/>
                  </a:cubicBezTo>
                  <a:close/>
                  <a:moveTo>
                    <a:pt x="544772" y="540473"/>
                  </a:moveTo>
                  <a:cubicBezTo>
                    <a:pt x="544920" y="540680"/>
                    <a:pt x="545275" y="540724"/>
                    <a:pt x="545838" y="540606"/>
                  </a:cubicBezTo>
                  <a:cubicBezTo>
                    <a:pt x="546253" y="540547"/>
                    <a:pt x="546608" y="540369"/>
                    <a:pt x="546905" y="540073"/>
                  </a:cubicBezTo>
                  <a:cubicBezTo>
                    <a:pt x="547290" y="539658"/>
                    <a:pt x="547201" y="539421"/>
                    <a:pt x="546638" y="539362"/>
                  </a:cubicBezTo>
                  <a:cubicBezTo>
                    <a:pt x="546046" y="539332"/>
                    <a:pt x="545483" y="539436"/>
                    <a:pt x="544949" y="539673"/>
                  </a:cubicBezTo>
                  <a:cubicBezTo>
                    <a:pt x="544564" y="539851"/>
                    <a:pt x="544505" y="540117"/>
                    <a:pt x="544772" y="540473"/>
                  </a:cubicBezTo>
                  <a:close/>
                  <a:moveTo>
                    <a:pt x="533130" y="544294"/>
                  </a:moveTo>
                  <a:cubicBezTo>
                    <a:pt x="532626" y="544501"/>
                    <a:pt x="532478" y="544857"/>
                    <a:pt x="532685" y="545360"/>
                  </a:cubicBezTo>
                  <a:cubicBezTo>
                    <a:pt x="532834" y="545716"/>
                    <a:pt x="533663" y="545642"/>
                    <a:pt x="535174" y="545138"/>
                  </a:cubicBezTo>
                  <a:cubicBezTo>
                    <a:pt x="535510" y="545037"/>
                    <a:pt x="535680" y="544680"/>
                    <a:pt x="535554" y="544342"/>
                  </a:cubicBezTo>
                  <a:cubicBezTo>
                    <a:pt x="535465" y="544105"/>
                    <a:pt x="535248" y="543930"/>
                    <a:pt x="534996" y="543894"/>
                  </a:cubicBezTo>
                  <a:cubicBezTo>
                    <a:pt x="534581" y="543865"/>
                    <a:pt x="533959" y="543998"/>
                    <a:pt x="533130" y="544294"/>
                  </a:cubicBezTo>
                  <a:close/>
                  <a:moveTo>
                    <a:pt x="614712" y="545494"/>
                  </a:moveTo>
                  <a:cubicBezTo>
                    <a:pt x="614742" y="545997"/>
                    <a:pt x="614860" y="546412"/>
                    <a:pt x="615068" y="546738"/>
                  </a:cubicBezTo>
                  <a:cubicBezTo>
                    <a:pt x="615838" y="547864"/>
                    <a:pt x="616193" y="547730"/>
                    <a:pt x="616134" y="546338"/>
                  </a:cubicBezTo>
                  <a:cubicBezTo>
                    <a:pt x="616105" y="545805"/>
                    <a:pt x="615942" y="545390"/>
                    <a:pt x="615645" y="545094"/>
                  </a:cubicBezTo>
                  <a:cubicBezTo>
                    <a:pt x="615452" y="544872"/>
                    <a:pt x="615115" y="544848"/>
                    <a:pt x="614893" y="545042"/>
                  </a:cubicBezTo>
                  <a:cubicBezTo>
                    <a:pt x="614763" y="545154"/>
                    <a:pt x="614696" y="545323"/>
                    <a:pt x="614712" y="545494"/>
                  </a:cubicBezTo>
                  <a:close/>
                  <a:moveTo>
                    <a:pt x="549171" y="552515"/>
                  </a:moveTo>
                  <a:cubicBezTo>
                    <a:pt x="539839" y="556366"/>
                    <a:pt x="535277" y="558528"/>
                    <a:pt x="535485" y="559002"/>
                  </a:cubicBezTo>
                  <a:cubicBezTo>
                    <a:pt x="535692" y="559476"/>
                    <a:pt x="540447" y="557802"/>
                    <a:pt x="549748" y="553981"/>
                  </a:cubicBezTo>
                  <a:cubicBezTo>
                    <a:pt x="559080" y="550130"/>
                    <a:pt x="563642" y="547953"/>
                    <a:pt x="563434" y="547449"/>
                  </a:cubicBezTo>
                  <a:cubicBezTo>
                    <a:pt x="563257" y="546975"/>
                    <a:pt x="558502" y="548663"/>
                    <a:pt x="549171" y="552515"/>
                  </a:cubicBezTo>
                  <a:close/>
                  <a:moveTo>
                    <a:pt x="522732" y="548649"/>
                  </a:moveTo>
                  <a:cubicBezTo>
                    <a:pt x="522414" y="548670"/>
                    <a:pt x="522173" y="548946"/>
                    <a:pt x="522195" y="549264"/>
                  </a:cubicBezTo>
                  <a:cubicBezTo>
                    <a:pt x="522207" y="549449"/>
                    <a:pt x="522308" y="549617"/>
                    <a:pt x="522465" y="549715"/>
                  </a:cubicBezTo>
                  <a:cubicBezTo>
                    <a:pt x="522850" y="549982"/>
                    <a:pt x="523428" y="549878"/>
                    <a:pt x="524198" y="549404"/>
                  </a:cubicBezTo>
                  <a:cubicBezTo>
                    <a:pt x="525443" y="548664"/>
                    <a:pt x="524954" y="548412"/>
                    <a:pt x="522732" y="548649"/>
                  </a:cubicBezTo>
                  <a:close/>
                  <a:moveTo>
                    <a:pt x="601248" y="593483"/>
                  </a:moveTo>
                  <a:lnTo>
                    <a:pt x="585074" y="555225"/>
                  </a:lnTo>
                  <a:cubicBezTo>
                    <a:pt x="584647" y="554253"/>
                    <a:pt x="583523" y="553800"/>
                    <a:pt x="582541" y="554203"/>
                  </a:cubicBezTo>
                  <a:lnTo>
                    <a:pt x="520466" y="580420"/>
                  </a:lnTo>
                  <a:cubicBezTo>
                    <a:pt x="509804" y="584927"/>
                    <a:pt x="505111" y="597933"/>
                    <a:pt x="509979" y="609480"/>
                  </a:cubicBezTo>
                  <a:lnTo>
                    <a:pt x="509979" y="609480"/>
                  </a:lnTo>
                  <a:cubicBezTo>
                    <a:pt x="514857" y="621033"/>
                    <a:pt x="527462" y="626746"/>
                    <a:pt x="538133" y="622240"/>
                  </a:cubicBezTo>
                  <a:cubicBezTo>
                    <a:pt x="538139" y="622238"/>
                    <a:pt x="538145" y="622235"/>
                    <a:pt x="538151" y="622233"/>
                  </a:cubicBezTo>
                  <a:lnTo>
                    <a:pt x="600182" y="596016"/>
                  </a:lnTo>
                  <a:cubicBezTo>
                    <a:pt x="601171" y="595606"/>
                    <a:pt x="601646" y="594477"/>
                    <a:pt x="601249" y="593483"/>
                  </a:cubicBezTo>
                  <a:close/>
                  <a:moveTo>
                    <a:pt x="619333" y="554603"/>
                  </a:moveTo>
                  <a:cubicBezTo>
                    <a:pt x="619185" y="555403"/>
                    <a:pt x="619482" y="555966"/>
                    <a:pt x="620222" y="556291"/>
                  </a:cubicBezTo>
                  <a:cubicBezTo>
                    <a:pt x="620477" y="556380"/>
                    <a:pt x="620756" y="556245"/>
                    <a:pt x="620844" y="555990"/>
                  </a:cubicBezTo>
                  <a:cubicBezTo>
                    <a:pt x="620880" y="555886"/>
                    <a:pt x="620880" y="555773"/>
                    <a:pt x="620844" y="555669"/>
                  </a:cubicBezTo>
                  <a:cubicBezTo>
                    <a:pt x="620074" y="553833"/>
                    <a:pt x="619570" y="553477"/>
                    <a:pt x="619333" y="554603"/>
                  </a:cubicBezTo>
                  <a:close/>
                  <a:moveTo>
                    <a:pt x="375386" y="558024"/>
                  </a:moveTo>
                  <a:cubicBezTo>
                    <a:pt x="375564" y="558202"/>
                    <a:pt x="375756" y="558380"/>
                    <a:pt x="375964" y="558558"/>
                  </a:cubicBezTo>
                  <a:cubicBezTo>
                    <a:pt x="378215" y="560720"/>
                    <a:pt x="378393" y="560587"/>
                    <a:pt x="376497" y="558158"/>
                  </a:cubicBezTo>
                  <a:cubicBezTo>
                    <a:pt x="376260" y="557832"/>
                    <a:pt x="375978" y="557625"/>
                    <a:pt x="375653" y="557536"/>
                  </a:cubicBezTo>
                  <a:cubicBezTo>
                    <a:pt x="374942" y="557328"/>
                    <a:pt x="374853" y="557491"/>
                    <a:pt x="375386" y="558024"/>
                  </a:cubicBezTo>
                  <a:close/>
                  <a:moveTo>
                    <a:pt x="623821" y="564156"/>
                  </a:moveTo>
                  <a:cubicBezTo>
                    <a:pt x="623940" y="564542"/>
                    <a:pt x="624192" y="564853"/>
                    <a:pt x="624577" y="565090"/>
                  </a:cubicBezTo>
                  <a:cubicBezTo>
                    <a:pt x="624796" y="565199"/>
                    <a:pt x="625063" y="565111"/>
                    <a:pt x="625173" y="564891"/>
                  </a:cubicBezTo>
                  <a:cubicBezTo>
                    <a:pt x="625225" y="564787"/>
                    <a:pt x="625234" y="564667"/>
                    <a:pt x="625199" y="564556"/>
                  </a:cubicBezTo>
                  <a:cubicBezTo>
                    <a:pt x="624666" y="563194"/>
                    <a:pt x="624236" y="562631"/>
                    <a:pt x="623910" y="562868"/>
                  </a:cubicBezTo>
                  <a:cubicBezTo>
                    <a:pt x="623614" y="563105"/>
                    <a:pt x="623584" y="563534"/>
                    <a:pt x="623821" y="564156"/>
                  </a:cubicBezTo>
                  <a:close/>
                  <a:moveTo>
                    <a:pt x="469943" y="571844"/>
                  </a:moveTo>
                  <a:cubicBezTo>
                    <a:pt x="470358" y="571873"/>
                    <a:pt x="470965" y="571666"/>
                    <a:pt x="471765" y="571222"/>
                  </a:cubicBezTo>
                  <a:cubicBezTo>
                    <a:pt x="472269" y="570955"/>
                    <a:pt x="472254" y="570718"/>
                    <a:pt x="471721" y="570511"/>
                  </a:cubicBezTo>
                  <a:cubicBezTo>
                    <a:pt x="471306" y="570362"/>
                    <a:pt x="470832" y="570377"/>
                    <a:pt x="470299" y="570555"/>
                  </a:cubicBezTo>
                  <a:cubicBezTo>
                    <a:pt x="468284" y="571207"/>
                    <a:pt x="468166" y="571636"/>
                    <a:pt x="469943" y="571844"/>
                  </a:cubicBezTo>
                  <a:close/>
                  <a:moveTo>
                    <a:pt x="628132" y="572377"/>
                  </a:moveTo>
                  <a:cubicBezTo>
                    <a:pt x="627983" y="573177"/>
                    <a:pt x="628250" y="573799"/>
                    <a:pt x="628931" y="574243"/>
                  </a:cubicBezTo>
                  <a:cubicBezTo>
                    <a:pt x="629193" y="574377"/>
                    <a:pt x="629515" y="574274"/>
                    <a:pt x="629649" y="574011"/>
                  </a:cubicBezTo>
                  <a:cubicBezTo>
                    <a:pt x="629711" y="573891"/>
                    <a:pt x="629724" y="573751"/>
                    <a:pt x="629687" y="573621"/>
                  </a:cubicBezTo>
                  <a:cubicBezTo>
                    <a:pt x="628917" y="571636"/>
                    <a:pt x="628398" y="571222"/>
                    <a:pt x="628132" y="572377"/>
                  </a:cubicBezTo>
                  <a:close/>
                  <a:moveTo>
                    <a:pt x="447459" y="579664"/>
                  </a:moveTo>
                  <a:cubicBezTo>
                    <a:pt x="447094" y="579709"/>
                    <a:pt x="446835" y="580042"/>
                    <a:pt x="446880" y="580408"/>
                  </a:cubicBezTo>
                  <a:cubicBezTo>
                    <a:pt x="446903" y="580590"/>
                    <a:pt x="447000" y="580755"/>
                    <a:pt x="447148" y="580864"/>
                  </a:cubicBezTo>
                  <a:cubicBezTo>
                    <a:pt x="447474" y="581071"/>
                    <a:pt x="448052" y="580923"/>
                    <a:pt x="448881" y="580420"/>
                  </a:cubicBezTo>
                  <a:cubicBezTo>
                    <a:pt x="449888" y="579797"/>
                    <a:pt x="449414" y="579546"/>
                    <a:pt x="447459" y="579664"/>
                  </a:cubicBezTo>
                  <a:close/>
                  <a:moveTo>
                    <a:pt x="632397" y="582019"/>
                  </a:moveTo>
                  <a:cubicBezTo>
                    <a:pt x="632368" y="582227"/>
                    <a:pt x="632575" y="582508"/>
                    <a:pt x="633019" y="582863"/>
                  </a:cubicBezTo>
                  <a:cubicBezTo>
                    <a:pt x="633493" y="583219"/>
                    <a:pt x="633804" y="583130"/>
                    <a:pt x="633953" y="582597"/>
                  </a:cubicBezTo>
                  <a:cubicBezTo>
                    <a:pt x="634041" y="582330"/>
                    <a:pt x="634056" y="582078"/>
                    <a:pt x="633997" y="581842"/>
                  </a:cubicBezTo>
                  <a:cubicBezTo>
                    <a:pt x="633227" y="579679"/>
                    <a:pt x="632694" y="579738"/>
                    <a:pt x="632397" y="582019"/>
                  </a:cubicBezTo>
                  <a:close/>
                  <a:moveTo>
                    <a:pt x="130727" y="590195"/>
                  </a:moveTo>
                  <a:cubicBezTo>
                    <a:pt x="131172" y="589869"/>
                    <a:pt x="131557" y="589455"/>
                    <a:pt x="131883" y="588951"/>
                  </a:cubicBezTo>
                  <a:cubicBezTo>
                    <a:pt x="133216" y="586907"/>
                    <a:pt x="132979" y="586655"/>
                    <a:pt x="131172" y="588196"/>
                  </a:cubicBezTo>
                  <a:cubicBezTo>
                    <a:pt x="130727" y="588551"/>
                    <a:pt x="130328" y="588936"/>
                    <a:pt x="129972" y="589351"/>
                  </a:cubicBezTo>
                  <a:cubicBezTo>
                    <a:pt x="127128" y="592550"/>
                    <a:pt x="127380" y="592832"/>
                    <a:pt x="130727" y="590195"/>
                  </a:cubicBezTo>
                  <a:close/>
                  <a:moveTo>
                    <a:pt x="420665" y="587618"/>
                  </a:moveTo>
                  <a:cubicBezTo>
                    <a:pt x="420458" y="587529"/>
                    <a:pt x="420058" y="587455"/>
                    <a:pt x="419465" y="587396"/>
                  </a:cubicBezTo>
                  <a:cubicBezTo>
                    <a:pt x="418458" y="587307"/>
                    <a:pt x="418354" y="587574"/>
                    <a:pt x="419154" y="588196"/>
                  </a:cubicBezTo>
                  <a:cubicBezTo>
                    <a:pt x="419569" y="588492"/>
                    <a:pt x="419954" y="588684"/>
                    <a:pt x="420310" y="588773"/>
                  </a:cubicBezTo>
                  <a:cubicBezTo>
                    <a:pt x="424161" y="589603"/>
                    <a:pt x="424279" y="589218"/>
                    <a:pt x="420665" y="587618"/>
                  </a:cubicBezTo>
                  <a:close/>
                  <a:moveTo>
                    <a:pt x="121130" y="602770"/>
                  </a:moveTo>
                  <a:cubicBezTo>
                    <a:pt x="119352" y="605199"/>
                    <a:pt x="117293" y="607480"/>
                    <a:pt x="114953" y="609613"/>
                  </a:cubicBezTo>
                  <a:cubicBezTo>
                    <a:pt x="114835" y="609702"/>
                    <a:pt x="114835" y="609776"/>
                    <a:pt x="114953" y="609835"/>
                  </a:cubicBezTo>
                  <a:cubicBezTo>
                    <a:pt x="115042" y="609895"/>
                    <a:pt x="115131" y="609880"/>
                    <a:pt x="115220" y="609791"/>
                  </a:cubicBezTo>
                  <a:cubicBezTo>
                    <a:pt x="117560" y="607777"/>
                    <a:pt x="119648" y="605525"/>
                    <a:pt x="121485" y="603037"/>
                  </a:cubicBezTo>
                  <a:cubicBezTo>
                    <a:pt x="123351" y="600549"/>
                    <a:pt x="124906" y="597897"/>
                    <a:pt x="126151" y="595083"/>
                  </a:cubicBezTo>
                  <a:cubicBezTo>
                    <a:pt x="126210" y="594965"/>
                    <a:pt x="126195" y="594876"/>
                    <a:pt x="126106" y="594816"/>
                  </a:cubicBezTo>
                  <a:cubicBezTo>
                    <a:pt x="126017" y="594728"/>
                    <a:pt x="125943" y="594742"/>
                    <a:pt x="125884" y="594861"/>
                  </a:cubicBezTo>
                  <a:cubicBezTo>
                    <a:pt x="124521" y="597705"/>
                    <a:pt x="122937" y="600341"/>
                    <a:pt x="121130" y="602770"/>
                  </a:cubicBezTo>
                  <a:close/>
                  <a:moveTo>
                    <a:pt x="112554" y="613168"/>
                  </a:moveTo>
                  <a:cubicBezTo>
                    <a:pt x="113116" y="611924"/>
                    <a:pt x="113042" y="611879"/>
                    <a:pt x="112331" y="613035"/>
                  </a:cubicBezTo>
                  <a:cubicBezTo>
                    <a:pt x="111146" y="614931"/>
                    <a:pt x="110110" y="616871"/>
                    <a:pt x="109221" y="618856"/>
                  </a:cubicBezTo>
                  <a:cubicBezTo>
                    <a:pt x="109191" y="618945"/>
                    <a:pt x="109221" y="618989"/>
                    <a:pt x="109310" y="618989"/>
                  </a:cubicBezTo>
                  <a:cubicBezTo>
                    <a:pt x="109369" y="619019"/>
                    <a:pt x="109428" y="619033"/>
                    <a:pt x="109488" y="619033"/>
                  </a:cubicBezTo>
                  <a:cubicBezTo>
                    <a:pt x="109754" y="619063"/>
                    <a:pt x="109932" y="619004"/>
                    <a:pt x="110021" y="618856"/>
                  </a:cubicBezTo>
                  <a:lnTo>
                    <a:pt x="112554" y="613168"/>
                  </a:lnTo>
                  <a:close/>
                  <a:moveTo>
                    <a:pt x="101630" y="627481"/>
                  </a:moveTo>
                  <a:cubicBezTo>
                    <a:pt x="101772" y="627617"/>
                    <a:pt x="103415" y="626133"/>
                    <a:pt x="105300" y="624167"/>
                  </a:cubicBezTo>
                  <a:cubicBezTo>
                    <a:pt x="107186" y="622201"/>
                    <a:pt x="108600" y="620497"/>
                    <a:pt x="108458" y="620361"/>
                  </a:cubicBezTo>
                  <a:cubicBezTo>
                    <a:pt x="108458" y="620361"/>
                    <a:pt x="108458" y="620361"/>
                    <a:pt x="108458" y="620361"/>
                  </a:cubicBezTo>
                  <a:cubicBezTo>
                    <a:pt x="108316" y="620226"/>
                    <a:pt x="106673" y="621709"/>
                    <a:pt x="104788" y="623675"/>
                  </a:cubicBezTo>
                  <a:cubicBezTo>
                    <a:pt x="102902" y="625641"/>
                    <a:pt x="101489" y="627345"/>
                    <a:pt x="101630" y="627481"/>
                  </a:cubicBezTo>
                  <a:cubicBezTo>
                    <a:pt x="101630" y="627481"/>
                    <a:pt x="101630" y="627481"/>
                    <a:pt x="101630" y="627481"/>
                  </a:cubicBezTo>
                  <a:close/>
                  <a:moveTo>
                    <a:pt x="96254" y="637235"/>
                  </a:moveTo>
                  <a:cubicBezTo>
                    <a:pt x="96135" y="637112"/>
                    <a:pt x="94482" y="638551"/>
                    <a:pt x="92563" y="640450"/>
                  </a:cubicBezTo>
                  <a:cubicBezTo>
                    <a:pt x="92563" y="640451"/>
                    <a:pt x="92562" y="640451"/>
                    <a:pt x="92561" y="640452"/>
                  </a:cubicBezTo>
                  <a:cubicBezTo>
                    <a:pt x="90643" y="642350"/>
                    <a:pt x="89186" y="643988"/>
                    <a:pt x="89306" y="644111"/>
                  </a:cubicBezTo>
                  <a:cubicBezTo>
                    <a:pt x="89425" y="644234"/>
                    <a:pt x="91078" y="642795"/>
                    <a:pt x="92997" y="640896"/>
                  </a:cubicBezTo>
                  <a:cubicBezTo>
                    <a:pt x="92997" y="640896"/>
                    <a:pt x="92998" y="640895"/>
                    <a:pt x="92999" y="640894"/>
                  </a:cubicBezTo>
                  <a:cubicBezTo>
                    <a:pt x="94917" y="638996"/>
                    <a:pt x="96374" y="637358"/>
                    <a:pt x="96254" y="637235"/>
                  </a:cubicBezTo>
                  <a:close/>
                  <a:moveTo>
                    <a:pt x="76132" y="661837"/>
                  </a:moveTo>
                  <a:cubicBezTo>
                    <a:pt x="76288" y="661992"/>
                    <a:pt x="78140" y="660382"/>
                    <a:pt x="80267" y="658240"/>
                  </a:cubicBezTo>
                  <a:cubicBezTo>
                    <a:pt x="82394" y="656098"/>
                    <a:pt x="83991" y="654236"/>
                    <a:pt x="83834" y="654080"/>
                  </a:cubicBezTo>
                  <a:cubicBezTo>
                    <a:pt x="83834" y="654080"/>
                    <a:pt x="83834" y="654080"/>
                    <a:pt x="83834" y="654080"/>
                  </a:cubicBezTo>
                  <a:cubicBezTo>
                    <a:pt x="83677" y="653924"/>
                    <a:pt x="81826" y="655535"/>
                    <a:pt x="79699" y="657677"/>
                  </a:cubicBezTo>
                  <a:cubicBezTo>
                    <a:pt x="77572" y="659818"/>
                    <a:pt x="75975" y="661681"/>
                    <a:pt x="76132" y="661836"/>
                  </a:cubicBezTo>
                  <a:cubicBezTo>
                    <a:pt x="76132" y="661837"/>
                    <a:pt x="76132" y="661837"/>
                    <a:pt x="76132" y="661837"/>
                  </a:cubicBezTo>
                  <a:close/>
                  <a:moveTo>
                    <a:pt x="70513" y="671840"/>
                  </a:moveTo>
                  <a:cubicBezTo>
                    <a:pt x="70410" y="671735"/>
                    <a:pt x="68836" y="673114"/>
                    <a:pt x="66998" y="674920"/>
                  </a:cubicBezTo>
                  <a:cubicBezTo>
                    <a:pt x="65161" y="676726"/>
                    <a:pt x="63754" y="678275"/>
                    <a:pt x="63858" y="678380"/>
                  </a:cubicBezTo>
                  <a:cubicBezTo>
                    <a:pt x="63858" y="678380"/>
                    <a:pt x="63858" y="678381"/>
                    <a:pt x="63858" y="678381"/>
                  </a:cubicBezTo>
                  <a:cubicBezTo>
                    <a:pt x="63961" y="678485"/>
                    <a:pt x="65535" y="677106"/>
                    <a:pt x="67373" y="675300"/>
                  </a:cubicBezTo>
                  <a:cubicBezTo>
                    <a:pt x="69211" y="673494"/>
                    <a:pt x="70617" y="671945"/>
                    <a:pt x="70514" y="671840"/>
                  </a:cubicBezTo>
                  <a:cubicBezTo>
                    <a:pt x="70513" y="671840"/>
                    <a:pt x="70513" y="671840"/>
                    <a:pt x="70513" y="671840"/>
                  </a:cubicBezTo>
                  <a:close/>
                  <a:moveTo>
                    <a:pt x="748683" y="678043"/>
                  </a:moveTo>
                  <a:cubicBezTo>
                    <a:pt x="748891" y="678250"/>
                    <a:pt x="749098" y="678458"/>
                    <a:pt x="749306" y="678665"/>
                  </a:cubicBezTo>
                  <a:cubicBezTo>
                    <a:pt x="751557" y="680590"/>
                    <a:pt x="751794" y="680368"/>
                    <a:pt x="750016" y="677998"/>
                  </a:cubicBezTo>
                  <a:cubicBezTo>
                    <a:pt x="749720" y="677613"/>
                    <a:pt x="749365" y="677391"/>
                    <a:pt x="748950" y="677332"/>
                  </a:cubicBezTo>
                  <a:cubicBezTo>
                    <a:pt x="748239" y="677213"/>
                    <a:pt x="748150" y="677450"/>
                    <a:pt x="748683" y="678043"/>
                  </a:cubicBezTo>
                  <a:close/>
                  <a:moveTo>
                    <a:pt x="752594" y="681375"/>
                  </a:moveTo>
                  <a:cubicBezTo>
                    <a:pt x="752031" y="680753"/>
                    <a:pt x="751690" y="680857"/>
                    <a:pt x="751572" y="681687"/>
                  </a:cubicBezTo>
                  <a:cubicBezTo>
                    <a:pt x="751483" y="682634"/>
                    <a:pt x="752209" y="684501"/>
                    <a:pt x="753749" y="687285"/>
                  </a:cubicBezTo>
                  <a:cubicBezTo>
                    <a:pt x="754016" y="687730"/>
                    <a:pt x="754386" y="687967"/>
                    <a:pt x="754860" y="687996"/>
                  </a:cubicBezTo>
                  <a:cubicBezTo>
                    <a:pt x="755571" y="688056"/>
                    <a:pt x="756015" y="688056"/>
                    <a:pt x="756193" y="687996"/>
                  </a:cubicBezTo>
                  <a:cubicBezTo>
                    <a:pt x="757348" y="687552"/>
                    <a:pt x="757630" y="686974"/>
                    <a:pt x="757037" y="686263"/>
                  </a:cubicBezTo>
                  <a:lnTo>
                    <a:pt x="752594" y="681375"/>
                  </a:lnTo>
                  <a:close/>
                  <a:moveTo>
                    <a:pt x="51589" y="696083"/>
                  </a:moveTo>
                  <a:cubicBezTo>
                    <a:pt x="52685" y="695017"/>
                    <a:pt x="54329" y="693195"/>
                    <a:pt x="56521" y="690618"/>
                  </a:cubicBezTo>
                  <a:cubicBezTo>
                    <a:pt x="57795" y="689107"/>
                    <a:pt x="57632" y="688989"/>
                    <a:pt x="56032" y="690262"/>
                  </a:cubicBezTo>
                  <a:cubicBezTo>
                    <a:pt x="55173" y="690944"/>
                    <a:pt x="53514" y="692677"/>
                    <a:pt x="51056" y="695461"/>
                  </a:cubicBezTo>
                  <a:cubicBezTo>
                    <a:pt x="47086" y="699934"/>
                    <a:pt x="47264" y="700142"/>
                    <a:pt x="51589" y="696083"/>
                  </a:cubicBezTo>
                  <a:close/>
                  <a:moveTo>
                    <a:pt x="42828" y="708413"/>
                  </a:moveTo>
                  <a:cubicBezTo>
                    <a:pt x="42689" y="708274"/>
                    <a:pt x="40829" y="709902"/>
                    <a:pt x="38674" y="712050"/>
                  </a:cubicBezTo>
                  <a:cubicBezTo>
                    <a:pt x="36518" y="714198"/>
                    <a:pt x="34883" y="716052"/>
                    <a:pt x="35022" y="716191"/>
                  </a:cubicBezTo>
                  <a:cubicBezTo>
                    <a:pt x="35022" y="716191"/>
                    <a:pt x="35022" y="716191"/>
                    <a:pt x="35022" y="716191"/>
                  </a:cubicBezTo>
                  <a:cubicBezTo>
                    <a:pt x="35161" y="716331"/>
                    <a:pt x="37020" y="714702"/>
                    <a:pt x="39176" y="712554"/>
                  </a:cubicBezTo>
                  <a:cubicBezTo>
                    <a:pt x="41332" y="710406"/>
                    <a:pt x="42967" y="708552"/>
                    <a:pt x="42828" y="708413"/>
                  </a:cubicBezTo>
                  <a:cubicBezTo>
                    <a:pt x="42828" y="708413"/>
                    <a:pt x="42828" y="708413"/>
                    <a:pt x="42828" y="708413"/>
                  </a:cubicBezTo>
                  <a:close/>
                  <a:moveTo>
                    <a:pt x="29194" y="725944"/>
                  </a:moveTo>
                  <a:cubicBezTo>
                    <a:pt x="25594" y="729187"/>
                    <a:pt x="23239" y="732387"/>
                    <a:pt x="21640" y="733809"/>
                  </a:cubicBezTo>
                  <a:cubicBezTo>
                    <a:pt x="21595" y="733896"/>
                    <a:pt x="21629" y="734003"/>
                    <a:pt x="21716" y="734048"/>
                  </a:cubicBezTo>
                  <a:cubicBezTo>
                    <a:pt x="21778" y="734080"/>
                    <a:pt x="21852" y="734073"/>
                    <a:pt x="21906" y="734031"/>
                  </a:cubicBezTo>
                  <a:cubicBezTo>
                    <a:pt x="24543" y="731868"/>
                    <a:pt x="27061" y="729247"/>
                    <a:pt x="29460" y="726166"/>
                  </a:cubicBezTo>
                  <a:cubicBezTo>
                    <a:pt x="29505" y="726079"/>
                    <a:pt x="29471" y="725971"/>
                    <a:pt x="29384" y="725926"/>
                  </a:cubicBezTo>
                  <a:cubicBezTo>
                    <a:pt x="29323" y="725895"/>
                    <a:pt x="29248" y="725901"/>
                    <a:pt x="29194" y="725944"/>
                  </a:cubicBezTo>
                  <a:close/>
                  <a:moveTo>
                    <a:pt x="18885" y="739985"/>
                  </a:moveTo>
                  <a:cubicBezTo>
                    <a:pt x="19092" y="738030"/>
                    <a:pt x="18381" y="738000"/>
                    <a:pt x="16752" y="739896"/>
                  </a:cubicBezTo>
                  <a:cubicBezTo>
                    <a:pt x="16189" y="740518"/>
                    <a:pt x="15878" y="741970"/>
                    <a:pt x="15819" y="744251"/>
                  </a:cubicBezTo>
                  <a:cubicBezTo>
                    <a:pt x="15819" y="744517"/>
                    <a:pt x="15923" y="744725"/>
                    <a:pt x="16130" y="744873"/>
                  </a:cubicBezTo>
                  <a:cubicBezTo>
                    <a:pt x="16574" y="745258"/>
                    <a:pt x="16930" y="745465"/>
                    <a:pt x="17196" y="745495"/>
                  </a:cubicBezTo>
                  <a:cubicBezTo>
                    <a:pt x="17937" y="745554"/>
                    <a:pt x="18352" y="745110"/>
                    <a:pt x="18440" y="744162"/>
                  </a:cubicBezTo>
                  <a:lnTo>
                    <a:pt x="18885" y="739985"/>
                  </a:lnTo>
                  <a:close/>
                  <a:moveTo>
                    <a:pt x="577254" y="761936"/>
                  </a:moveTo>
                  <a:cubicBezTo>
                    <a:pt x="576513" y="762054"/>
                    <a:pt x="575980" y="762410"/>
                    <a:pt x="575654" y="763002"/>
                  </a:cubicBezTo>
                  <a:cubicBezTo>
                    <a:pt x="575492" y="763277"/>
                    <a:pt x="575584" y="763631"/>
                    <a:pt x="575858" y="763793"/>
                  </a:cubicBezTo>
                  <a:cubicBezTo>
                    <a:pt x="576059" y="763912"/>
                    <a:pt x="576312" y="763897"/>
                    <a:pt x="576498" y="763758"/>
                  </a:cubicBezTo>
                  <a:cubicBezTo>
                    <a:pt x="578424" y="762306"/>
                    <a:pt x="578676" y="761699"/>
                    <a:pt x="577254" y="761936"/>
                  </a:cubicBezTo>
                  <a:close/>
                  <a:moveTo>
                    <a:pt x="523087" y="783931"/>
                  </a:moveTo>
                  <a:cubicBezTo>
                    <a:pt x="522811" y="784135"/>
                    <a:pt x="522753" y="784525"/>
                    <a:pt x="522957" y="784801"/>
                  </a:cubicBezTo>
                  <a:cubicBezTo>
                    <a:pt x="523100" y="784994"/>
                    <a:pt x="523341" y="785088"/>
                    <a:pt x="523576" y="785042"/>
                  </a:cubicBezTo>
                  <a:cubicBezTo>
                    <a:pt x="524258" y="784864"/>
                    <a:pt x="524628" y="784746"/>
                    <a:pt x="524687" y="784686"/>
                  </a:cubicBezTo>
                  <a:cubicBezTo>
                    <a:pt x="525605" y="783946"/>
                    <a:pt x="525457" y="783590"/>
                    <a:pt x="524243" y="783620"/>
                  </a:cubicBezTo>
                  <a:cubicBezTo>
                    <a:pt x="523828" y="783620"/>
                    <a:pt x="523443" y="783724"/>
                    <a:pt x="523087" y="783931"/>
                  </a:cubicBezTo>
                  <a:close/>
                  <a:moveTo>
                    <a:pt x="501759" y="792862"/>
                  </a:moveTo>
                  <a:cubicBezTo>
                    <a:pt x="501314" y="793011"/>
                    <a:pt x="500944" y="793248"/>
                    <a:pt x="500648" y="793573"/>
                  </a:cubicBezTo>
                  <a:cubicBezTo>
                    <a:pt x="500233" y="794077"/>
                    <a:pt x="500352" y="794329"/>
                    <a:pt x="501003" y="794329"/>
                  </a:cubicBezTo>
                  <a:cubicBezTo>
                    <a:pt x="501774" y="794358"/>
                    <a:pt x="502277" y="794195"/>
                    <a:pt x="502514" y="793840"/>
                  </a:cubicBezTo>
                  <a:cubicBezTo>
                    <a:pt x="503284" y="792714"/>
                    <a:pt x="503033" y="792388"/>
                    <a:pt x="501759" y="792862"/>
                  </a:cubicBezTo>
                  <a:close/>
                  <a:moveTo>
                    <a:pt x="411600" y="829032"/>
                  </a:moveTo>
                  <a:cubicBezTo>
                    <a:pt x="411393" y="829773"/>
                    <a:pt x="412119" y="829877"/>
                    <a:pt x="413778" y="829343"/>
                  </a:cubicBezTo>
                  <a:cubicBezTo>
                    <a:pt x="414222" y="829225"/>
                    <a:pt x="414296" y="828988"/>
                    <a:pt x="414000" y="828632"/>
                  </a:cubicBezTo>
                  <a:cubicBezTo>
                    <a:pt x="413615" y="828129"/>
                    <a:pt x="413111" y="827936"/>
                    <a:pt x="412489" y="828055"/>
                  </a:cubicBezTo>
                  <a:cubicBezTo>
                    <a:pt x="412074" y="828144"/>
                    <a:pt x="411778" y="828470"/>
                    <a:pt x="411600" y="829032"/>
                  </a:cubicBezTo>
                  <a:close/>
                </a:path>
              </a:pathLst>
            </a:custGeom>
            <a:grpFill/>
            <a:ln w="4434" cap="flat">
              <a:noFill/>
              <a:prstDash val="solid"/>
              <a:miter/>
            </a:ln>
          </p:spPr>
          <p:txBody>
            <a:bodyPr rtlCol="0" anchor="ctr"/>
            <a:lstStyle/>
            <a:p>
              <a:endParaRPr lang="fr-FR"/>
            </a:p>
          </p:txBody>
        </p:sp>
        <p:sp>
          <p:nvSpPr>
            <p:cNvPr id="143" name="Free-form: Shape 324">
              <a:extLst>
                <a:ext uri="{FF2B5EF4-FFF2-40B4-BE49-F238E27FC236}">
                  <a16:creationId xmlns:a16="http://schemas.microsoft.com/office/drawing/2014/main" id="{955A79F9-1C58-693D-D4D1-F6251CD56319}"/>
                </a:ext>
              </a:extLst>
            </p:cNvPr>
            <p:cNvSpPr/>
            <p:nvPr/>
          </p:nvSpPr>
          <p:spPr>
            <a:xfrm>
              <a:off x="9324992" y="5464982"/>
              <a:ext cx="226440" cy="226439"/>
            </a:xfrm>
            <a:custGeom>
              <a:avLst/>
              <a:gdLst>
                <a:gd name="connsiteX0" fmla="*/ 226440 w 226440"/>
                <a:gd name="connsiteY0" fmla="*/ 113220 h 226439"/>
                <a:gd name="connsiteX1" fmla="*/ 113220 w 226440"/>
                <a:gd name="connsiteY1" fmla="*/ 226440 h 226439"/>
                <a:gd name="connsiteX2" fmla="*/ 0 w 226440"/>
                <a:gd name="connsiteY2" fmla="*/ 113220 h 226439"/>
                <a:gd name="connsiteX3" fmla="*/ 113220 w 226440"/>
                <a:gd name="connsiteY3" fmla="*/ 0 h 226439"/>
                <a:gd name="connsiteX4" fmla="*/ 226440 w 226440"/>
                <a:gd name="connsiteY4" fmla="*/ 113220 h 226439"/>
                <a:gd name="connsiteX5" fmla="*/ 213065 w 226440"/>
                <a:gd name="connsiteY5" fmla="*/ 113220 h 226439"/>
                <a:gd name="connsiteX6" fmla="*/ 113176 w 226440"/>
                <a:gd name="connsiteY6" fmla="*/ 13330 h 226439"/>
                <a:gd name="connsiteX7" fmla="*/ 13286 w 226440"/>
                <a:gd name="connsiteY7" fmla="*/ 113220 h 226439"/>
                <a:gd name="connsiteX8" fmla="*/ 113176 w 226440"/>
                <a:gd name="connsiteY8" fmla="*/ 213109 h 226439"/>
                <a:gd name="connsiteX9" fmla="*/ 213065 w 226440"/>
                <a:gd name="connsiteY9" fmla="*/ 113220 h 22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0" h="226439">
                  <a:moveTo>
                    <a:pt x="226440" y="113220"/>
                  </a:moveTo>
                  <a:cubicBezTo>
                    <a:pt x="226440" y="175750"/>
                    <a:pt x="175750" y="226440"/>
                    <a:pt x="113220" y="226440"/>
                  </a:cubicBezTo>
                  <a:cubicBezTo>
                    <a:pt x="50690" y="226440"/>
                    <a:pt x="0" y="175750"/>
                    <a:pt x="0" y="113220"/>
                  </a:cubicBezTo>
                  <a:cubicBezTo>
                    <a:pt x="0" y="50690"/>
                    <a:pt x="50690" y="0"/>
                    <a:pt x="113220" y="0"/>
                  </a:cubicBezTo>
                  <a:cubicBezTo>
                    <a:pt x="175750" y="0"/>
                    <a:pt x="226440" y="50690"/>
                    <a:pt x="226440" y="113220"/>
                  </a:cubicBezTo>
                  <a:close/>
                  <a:moveTo>
                    <a:pt x="213065" y="113220"/>
                  </a:moveTo>
                  <a:cubicBezTo>
                    <a:pt x="213065" y="58052"/>
                    <a:pt x="168343" y="13330"/>
                    <a:pt x="113176" y="13330"/>
                  </a:cubicBezTo>
                  <a:cubicBezTo>
                    <a:pt x="58008" y="13330"/>
                    <a:pt x="13286" y="58052"/>
                    <a:pt x="13286" y="113220"/>
                  </a:cubicBezTo>
                  <a:cubicBezTo>
                    <a:pt x="13286" y="168387"/>
                    <a:pt x="58008" y="213109"/>
                    <a:pt x="113176" y="213109"/>
                  </a:cubicBezTo>
                  <a:cubicBezTo>
                    <a:pt x="168343" y="213109"/>
                    <a:pt x="213065" y="168387"/>
                    <a:pt x="213065" y="113220"/>
                  </a:cubicBezTo>
                  <a:close/>
                </a:path>
              </a:pathLst>
            </a:custGeom>
            <a:grpFill/>
            <a:ln w="4434" cap="flat">
              <a:noFill/>
              <a:prstDash val="solid"/>
              <a:miter/>
            </a:ln>
          </p:spPr>
          <p:txBody>
            <a:bodyPr rtlCol="0" anchor="ctr"/>
            <a:lstStyle/>
            <a:p>
              <a:endParaRPr lang="fr-FR"/>
            </a:p>
          </p:txBody>
        </p:sp>
        <p:sp>
          <p:nvSpPr>
            <p:cNvPr id="144" name="Free-form: Shape 326">
              <a:extLst>
                <a:ext uri="{FF2B5EF4-FFF2-40B4-BE49-F238E27FC236}">
                  <a16:creationId xmlns:a16="http://schemas.microsoft.com/office/drawing/2014/main" id="{0D9146CD-1B64-9EA8-8402-9EDC77DAEE97}"/>
                </a:ext>
              </a:extLst>
            </p:cNvPr>
            <p:cNvSpPr/>
            <p:nvPr/>
          </p:nvSpPr>
          <p:spPr>
            <a:xfrm>
              <a:off x="9185136" y="5908509"/>
              <a:ext cx="173064" cy="101340"/>
            </a:xfrm>
            <a:custGeom>
              <a:avLst/>
              <a:gdLst>
                <a:gd name="connsiteX0" fmla="*/ 88401 w 173064"/>
                <a:gd name="connsiteY0" fmla="*/ 64674 h 101340"/>
                <a:gd name="connsiteX1" fmla="*/ 85335 w 173064"/>
                <a:gd name="connsiteY1" fmla="*/ 67429 h 101340"/>
                <a:gd name="connsiteX2" fmla="*/ 73559 w 173064"/>
                <a:gd name="connsiteY2" fmla="*/ 97645 h 101340"/>
                <a:gd name="connsiteX3" fmla="*/ 66014 w 173064"/>
                <a:gd name="connsiteY3" fmla="*/ 100937 h 101340"/>
                <a:gd name="connsiteX4" fmla="*/ 66005 w 173064"/>
                <a:gd name="connsiteY4" fmla="*/ 100933 h 101340"/>
                <a:gd name="connsiteX5" fmla="*/ 4241 w 173064"/>
                <a:gd name="connsiteY5" fmla="*/ 76849 h 101340"/>
                <a:gd name="connsiteX6" fmla="*/ 997 w 173064"/>
                <a:gd name="connsiteY6" fmla="*/ 73561 h 101340"/>
                <a:gd name="connsiteX7" fmla="*/ 4863 w 173064"/>
                <a:gd name="connsiteY7" fmla="*/ 61919 h 101340"/>
                <a:gd name="connsiteX8" fmla="*/ 10017 w 173064"/>
                <a:gd name="connsiteY8" fmla="*/ 59564 h 101340"/>
                <a:gd name="connsiteX9" fmla="*/ 117239 w 173064"/>
                <a:gd name="connsiteY9" fmla="*/ 955 h 101340"/>
                <a:gd name="connsiteX10" fmla="*/ 125726 w 173064"/>
                <a:gd name="connsiteY10" fmla="*/ 1355 h 101340"/>
                <a:gd name="connsiteX11" fmla="*/ 169272 w 173064"/>
                <a:gd name="connsiteY11" fmla="*/ 30948 h 101340"/>
                <a:gd name="connsiteX12" fmla="*/ 169761 w 173064"/>
                <a:gd name="connsiteY12" fmla="*/ 42324 h 101340"/>
                <a:gd name="connsiteX13" fmla="*/ 168161 w 173064"/>
                <a:gd name="connsiteY13" fmla="*/ 43168 h 101340"/>
                <a:gd name="connsiteX14" fmla="*/ 88401 w 173064"/>
                <a:gd name="connsiteY14" fmla="*/ 64674 h 101340"/>
                <a:gd name="connsiteX15" fmla="*/ 72493 w 173064"/>
                <a:gd name="connsiteY15" fmla="*/ 61564 h 101340"/>
                <a:gd name="connsiteX16" fmla="*/ 80669 w 173064"/>
                <a:gd name="connsiteY16" fmla="*/ 53699 h 101340"/>
                <a:gd name="connsiteX17" fmla="*/ 149898 w 173064"/>
                <a:gd name="connsiteY17" fmla="*/ 33659 h 101340"/>
                <a:gd name="connsiteX18" fmla="*/ 149977 w 173064"/>
                <a:gd name="connsiteY18" fmla="*/ 33487 h 101340"/>
                <a:gd name="connsiteX19" fmla="*/ 149943 w 173064"/>
                <a:gd name="connsiteY19" fmla="*/ 33437 h 101340"/>
                <a:gd name="connsiteX20" fmla="*/ 121816 w 173064"/>
                <a:gd name="connsiteY20" fmla="*/ 14819 h 101340"/>
                <a:gd name="connsiteX21" fmla="*/ 119105 w 173064"/>
                <a:gd name="connsiteY21" fmla="*/ 14685 h 101340"/>
                <a:gd name="connsiteX22" fmla="*/ 23437 w 173064"/>
                <a:gd name="connsiteY22" fmla="*/ 66807 h 101340"/>
                <a:gd name="connsiteX23" fmla="*/ 23659 w 173064"/>
                <a:gd name="connsiteY23" fmla="*/ 70318 h 101340"/>
                <a:gd name="connsiteX24" fmla="*/ 62006 w 173064"/>
                <a:gd name="connsiteY24" fmla="*/ 85292 h 101340"/>
                <a:gd name="connsiteX25" fmla="*/ 64946 w 173064"/>
                <a:gd name="connsiteY25" fmla="*/ 84016 h 101340"/>
                <a:gd name="connsiteX26" fmla="*/ 64983 w 173064"/>
                <a:gd name="connsiteY26" fmla="*/ 83915 h 101340"/>
                <a:gd name="connsiteX27" fmla="*/ 72493 w 173064"/>
                <a:gd name="connsiteY27" fmla="*/ 61564 h 10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3064" h="101340">
                  <a:moveTo>
                    <a:pt x="88401" y="64674"/>
                  </a:moveTo>
                  <a:cubicBezTo>
                    <a:pt x="87000" y="65068"/>
                    <a:pt x="85866" y="66087"/>
                    <a:pt x="85335" y="67429"/>
                  </a:cubicBezTo>
                  <a:lnTo>
                    <a:pt x="73559" y="97645"/>
                  </a:lnTo>
                  <a:cubicBezTo>
                    <a:pt x="72385" y="100638"/>
                    <a:pt x="69006" y="102111"/>
                    <a:pt x="66014" y="100937"/>
                  </a:cubicBezTo>
                  <a:cubicBezTo>
                    <a:pt x="66011" y="100935"/>
                    <a:pt x="66008" y="100934"/>
                    <a:pt x="66005" y="100933"/>
                  </a:cubicBezTo>
                  <a:lnTo>
                    <a:pt x="4241" y="76849"/>
                  </a:lnTo>
                  <a:cubicBezTo>
                    <a:pt x="2741" y="76256"/>
                    <a:pt x="1564" y="75062"/>
                    <a:pt x="997" y="73561"/>
                  </a:cubicBezTo>
                  <a:cubicBezTo>
                    <a:pt x="-1136" y="67933"/>
                    <a:pt x="153" y="64052"/>
                    <a:pt x="4863" y="61919"/>
                  </a:cubicBezTo>
                  <a:cubicBezTo>
                    <a:pt x="8033" y="60498"/>
                    <a:pt x="9751" y="59713"/>
                    <a:pt x="10017" y="59564"/>
                  </a:cubicBezTo>
                  <a:cubicBezTo>
                    <a:pt x="45299" y="39272"/>
                    <a:pt x="81039" y="19736"/>
                    <a:pt x="117239" y="955"/>
                  </a:cubicBezTo>
                  <a:cubicBezTo>
                    <a:pt x="119934" y="-449"/>
                    <a:pt x="123175" y="-296"/>
                    <a:pt x="125726" y="1355"/>
                  </a:cubicBezTo>
                  <a:cubicBezTo>
                    <a:pt x="141308" y="11604"/>
                    <a:pt x="155823" y="21469"/>
                    <a:pt x="169272" y="30948"/>
                  </a:cubicBezTo>
                  <a:cubicBezTo>
                    <a:pt x="174160" y="34385"/>
                    <a:pt x="174323" y="38176"/>
                    <a:pt x="169761" y="42324"/>
                  </a:cubicBezTo>
                  <a:cubicBezTo>
                    <a:pt x="169295" y="42732"/>
                    <a:pt x="168746" y="43021"/>
                    <a:pt x="168161" y="43168"/>
                  </a:cubicBezTo>
                  <a:lnTo>
                    <a:pt x="88401" y="64674"/>
                  </a:lnTo>
                  <a:close/>
                  <a:moveTo>
                    <a:pt x="72493" y="61564"/>
                  </a:moveTo>
                  <a:cubicBezTo>
                    <a:pt x="73772" y="57750"/>
                    <a:pt x="76828" y="54811"/>
                    <a:pt x="80669" y="53699"/>
                  </a:cubicBezTo>
                  <a:lnTo>
                    <a:pt x="149898" y="33659"/>
                  </a:lnTo>
                  <a:cubicBezTo>
                    <a:pt x="149967" y="33633"/>
                    <a:pt x="150002" y="33556"/>
                    <a:pt x="149977" y="33487"/>
                  </a:cubicBezTo>
                  <a:cubicBezTo>
                    <a:pt x="149969" y="33468"/>
                    <a:pt x="149958" y="33451"/>
                    <a:pt x="149943" y="33437"/>
                  </a:cubicBezTo>
                  <a:lnTo>
                    <a:pt x="121816" y="14819"/>
                  </a:lnTo>
                  <a:cubicBezTo>
                    <a:pt x="120927" y="14226"/>
                    <a:pt x="120023" y="14182"/>
                    <a:pt x="119105" y="14685"/>
                  </a:cubicBezTo>
                  <a:lnTo>
                    <a:pt x="23437" y="66807"/>
                  </a:lnTo>
                  <a:cubicBezTo>
                    <a:pt x="20978" y="68140"/>
                    <a:pt x="21052" y="69310"/>
                    <a:pt x="23659" y="70318"/>
                  </a:cubicBezTo>
                  <a:lnTo>
                    <a:pt x="62006" y="85292"/>
                  </a:lnTo>
                  <a:cubicBezTo>
                    <a:pt x="63170" y="85752"/>
                    <a:pt x="64487" y="85180"/>
                    <a:pt x="64946" y="84016"/>
                  </a:cubicBezTo>
                  <a:cubicBezTo>
                    <a:pt x="64959" y="83983"/>
                    <a:pt x="64972" y="83949"/>
                    <a:pt x="64983" y="83915"/>
                  </a:cubicBezTo>
                  <a:lnTo>
                    <a:pt x="72493" y="61564"/>
                  </a:lnTo>
                  <a:close/>
                </a:path>
              </a:pathLst>
            </a:custGeom>
            <a:grpFill/>
            <a:ln w="4434" cap="flat">
              <a:noFill/>
              <a:prstDash val="solid"/>
              <a:miter/>
            </a:ln>
          </p:spPr>
          <p:txBody>
            <a:bodyPr rtlCol="0" anchor="ctr"/>
            <a:lstStyle/>
            <a:p>
              <a:endParaRPr lang="fr-FR"/>
            </a:p>
          </p:txBody>
        </p:sp>
        <p:sp>
          <p:nvSpPr>
            <p:cNvPr id="145" name="Free-form: Shape 330">
              <a:extLst>
                <a:ext uri="{FF2B5EF4-FFF2-40B4-BE49-F238E27FC236}">
                  <a16:creationId xmlns:a16="http://schemas.microsoft.com/office/drawing/2014/main" id="{9A94E016-FD80-E739-F55F-6CDC707D7585}"/>
                </a:ext>
              </a:extLst>
            </p:cNvPr>
            <p:cNvSpPr/>
            <p:nvPr/>
          </p:nvSpPr>
          <p:spPr>
            <a:xfrm>
              <a:off x="9268703" y="5952562"/>
              <a:ext cx="132604" cy="93916"/>
            </a:xfrm>
            <a:custGeom>
              <a:avLst/>
              <a:gdLst>
                <a:gd name="connsiteX0" fmla="*/ 80240 w 132604"/>
                <a:gd name="connsiteY0" fmla="*/ 93450 h 93916"/>
                <a:gd name="connsiteX1" fmla="*/ 4389 w 132604"/>
                <a:gd name="connsiteY1" fmla="*/ 63812 h 93916"/>
                <a:gd name="connsiteX2" fmla="*/ 479 w 132604"/>
                <a:gd name="connsiteY2" fmla="*/ 54836 h 93916"/>
                <a:gd name="connsiteX3" fmla="*/ 10610 w 132604"/>
                <a:gd name="connsiteY3" fmla="*/ 28931 h 93916"/>
                <a:gd name="connsiteX4" fmla="*/ 15143 w 132604"/>
                <a:gd name="connsiteY4" fmla="*/ 24799 h 93916"/>
                <a:gd name="connsiteX5" fmla="*/ 99613 w 132604"/>
                <a:gd name="connsiteY5" fmla="*/ 271 h 93916"/>
                <a:gd name="connsiteX6" fmla="*/ 105434 w 132604"/>
                <a:gd name="connsiteY6" fmla="*/ 1204 h 93916"/>
                <a:gd name="connsiteX7" fmla="*/ 129563 w 132604"/>
                <a:gd name="connsiteY7" fmla="*/ 17467 h 93916"/>
                <a:gd name="connsiteX8" fmla="*/ 131429 w 132604"/>
                <a:gd name="connsiteY8" fmla="*/ 27065 h 93916"/>
                <a:gd name="connsiteX9" fmla="*/ 88505 w 132604"/>
                <a:gd name="connsiteY9" fmla="*/ 90829 h 93916"/>
                <a:gd name="connsiteX10" fmla="*/ 80240 w 132604"/>
                <a:gd name="connsiteY10" fmla="*/ 93450 h 93916"/>
                <a:gd name="connsiteX11" fmla="*/ 101080 w 132604"/>
                <a:gd name="connsiteY11" fmla="*/ 14445 h 93916"/>
                <a:gd name="connsiteX12" fmla="*/ 99569 w 132604"/>
                <a:gd name="connsiteY12" fmla="*/ 14179 h 93916"/>
                <a:gd name="connsiteX13" fmla="*/ 22652 w 132604"/>
                <a:gd name="connsiteY13" fmla="*/ 36440 h 93916"/>
                <a:gd name="connsiteX14" fmla="*/ 21497 w 132604"/>
                <a:gd name="connsiteY14" fmla="*/ 37551 h 93916"/>
                <a:gd name="connsiteX15" fmla="*/ 15854 w 132604"/>
                <a:gd name="connsiteY15" fmla="*/ 51993 h 93916"/>
                <a:gd name="connsiteX16" fmla="*/ 16876 w 132604"/>
                <a:gd name="connsiteY16" fmla="*/ 54348 h 93916"/>
                <a:gd name="connsiteX17" fmla="*/ 78951 w 132604"/>
                <a:gd name="connsiteY17" fmla="*/ 78609 h 93916"/>
                <a:gd name="connsiteX18" fmla="*/ 81128 w 132604"/>
                <a:gd name="connsiteY18" fmla="*/ 77943 h 93916"/>
                <a:gd name="connsiteX19" fmla="*/ 115743 w 132604"/>
                <a:gd name="connsiteY19" fmla="*/ 26531 h 93916"/>
                <a:gd name="connsiteX20" fmla="*/ 115258 w 132604"/>
                <a:gd name="connsiteY20" fmla="*/ 24001 h 93916"/>
                <a:gd name="connsiteX21" fmla="*/ 115254 w 132604"/>
                <a:gd name="connsiteY21" fmla="*/ 23999 h 93916"/>
                <a:gd name="connsiteX22" fmla="*/ 101080 w 132604"/>
                <a:gd name="connsiteY22" fmla="*/ 14445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604" h="93916">
                  <a:moveTo>
                    <a:pt x="80240" y="93450"/>
                  </a:moveTo>
                  <a:lnTo>
                    <a:pt x="4389" y="63812"/>
                  </a:lnTo>
                  <a:cubicBezTo>
                    <a:pt x="835" y="62410"/>
                    <a:pt x="-914" y="58395"/>
                    <a:pt x="479" y="54836"/>
                  </a:cubicBezTo>
                  <a:lnTo>
                    <a:pt x="10610" y="28931"/>
                  </a:lnTo>
                  <a:cubicBezTo>
                    <a:pt x="11396" y="26924"/>
                    <a:pt x="13072" y="25396"/>
                    <a:pt x="15143" y="24799"/>
                  </a:cubicBezTo>
                  <a:lnTo>
                    <a:pt x="99613" y="271"/>
                  </a:lnTo>
                  <a:cubicBezTo>
                    <a:pt x="101596" y="-300"/>
                    <a:pt x="103730" y="42"/>
                    <a:pt x="105434" y="1204"/>
                  </a:cubicBezTo>
                  <a:lnTo>
                    <a:pt x="129563" y="17467"/>
                  </a:lnTo>
                  <a:cubicBezTo>
                    <a:pt x="132719" y="19608"/>
                    <a:pt x="133553" y="23897"/>
                    <a:pt x="131429" y="27065"/>
                  </a:cubicBezTo>
                  <a:lnTo>
                    <a:pt x="88505" y="90829"/>
                  </a:lnTo>
                  <a:cubicBezTo>
                    <a:pt x="86704" y="93530"/>
                    <a:pt x="83269" y="94620"/>
                    <a:pt x="80240" y="93450"/>
                  </a:cubicBezTo>
                  <a:close/>
                  <a:moveTo>
                    <a:pt x="101080" y="14445"/>
                  </a:moveTo>
                  <a:cubicBezTo>
                    <a:pt x="100640" y="14138"/>
                    <a:pt x="100087" y="14041"/>
                    <a:pt x="99569" y="14179"/>
                  </a:cubicBezTo>
                  <a:lnTo>
                    <a:pt x="22652" y="36440"/>
                  </a:lnTo>
                  <a:cubicBezTo>
                    <a:pt x="22116" y="36612"/>
                    <a:pt x="21690" y="37022"/>
                    <a:pt x="21497" y="37551"/>
                  </a:cubicBezTo>
                  <a:lnTo>
                    <a:pt x="15854" y="51993"/>
                  </a:lnTo>
                  <a:cubicBezTo>
                    <a:pt x="15489" y="52925"/>
                    <a:pt x="15946" y="53977"/>
                    <a:pt x="16876" y="54348"/>
                  </a:cubicBezTo>
                  <a:lnTo>
                    <a:pt x="78951" y="78609"/>
                  </a:lnTo>
                  <a:cubicBezTo>
                    <a:pt x="79744" y="78924"/>
                    <a:pt x="80648" y="78647"/>
                    <a:pt x="81128" y="77943"/>
                  </a:cubicBezTo>
                  <a:lnTo>
                    <a:pt x="115743" y="26531"/>
                  </a:lnTo>
                  <a:cubicBezTo>
                    <a:pt x="116308" y="25699"/>
                    <a:pt x="116091" y="24566"/>
                    <a:pt x="115258" y="24001"/>
                  </a:cubicBezTo>
                  <a:cubicBezTo>
                    <a:pt x="115257" y="24000"/>
                    <a:pt x="115256" y="23999"/>
                    <a:pt x="115254" y="23999"/>
                  </a:cubicBezTo>
                  <a:lnTo>
                    <a:pt x="101080" y="14445"/>
                  </a:lnTo>
                  <a:close/>
                </a:path>
              </a:pathLst>
            </a:custGeom>
            <a:grpFill/>
            <a:ln w="4434" cap="flat">
              <a:noFill/>
              <a:prstDash val="solid"/>
              <a:miter/>
            </a:ln>
          </p:spPr>
          <p:txBody>
            <a:bodyPr rtlCol="0" anchor="ctr"/>
            <a:lstStyle/>
            <a:p>
              <a:endParaRPr lang="fr-FR"/>
            </a:p>
          </p:txBody>
        </p:sp>
        <p:sp>
          <p:nvSpPr>
            <p:cNvPr id="146" name="Free-form: Shape 333">
              <a:extLst>
                <a:ext uri="{FF2B5EF4-FFF2-40B4-BE49-F238E27FC236}">
                  <a16:creationId xmlns:a16="http://schemas.microsoft.com/office/drawing/2014/main" id="{BCFBAA9B-836A-0B06-3072-EEA33F4277F7}"/>
                </a:ext>
              </a:extLst>
            </p:cNvPr>
            <p:cNvSpPr/>
            <p:nvPr/>
          </p:nvSpPr>
          <p:spPr>
            <a:xfrm>
              <a:off x="9362013" y="5970703"/>
              <a:ext cx="163978" cy="106577"/>
            </a:xfrm>
            <a:custGeom>
              <a:avLst/>
              <a:gdLst>
                <a:gd name="connsiteX0" fmla="*/ 159693 w 163978"/>
                <a:gd name="connsiteY0" fmla="*/ 66378 h 106577"/>
                <a:gd name="connsiteX1" fmla="*/ 63447 w 163978"/>
                <a:gd name="connsiteY1" fmla="*/ 106058 h 106577"/>
                <a:gd name="connsiteX2" fmla="*/ 58293 w 163978"/>
                <a:gd name="connsiteY2" fmla="*/ 106103 h 106577"/>
                <a:gd name="connsiteX3" fmla="*/ 4438 w 163978"/>
                <a:gd name="connsiteY3" fmla="*/ 85085 h 106577"/>
                <a:gd name="connsiteX4" fmla="*/ 467 w 163978"/>
                <a:gd name="connsiteY4" fmla="*/ 76122 h 106577"/>
                <a:gd name="connsiteX5" fmla="*/ 1194 w 163978"/>
                <a:gd name="connsiteY5" fmla="*/ 74732 h 106577"/>
                <a:gd name="connsiteX6" fmla="*/ 43274 w 163978"/>
                <a:gd name="connsiteY6" fmla="*/ 12301 h 106577"/>
                <a:gd name="connsiteX7" fmla="*/ 52872 w 163978"/>
                <a:gd name="connsiteY7" fmla="*/ 10434 h 106577"/>
                <a:gd name="connsiteX8" fmla="*/ 71179 w 163978"/>
                <a:gd name="connsiteY8" fmla="*/ 22743 h 106577"/>
                <a:gd name="connsiteX9" fmla="*/ 77666 w 163978"/>
                <a:gd name="connsiteY9" fmla="*/ 23409 h 106577"/>
                <a:gd name="connsiteX10" fmla="*/ 133121 w 163978"/>
                <a:gd name="connsiteY10" fmla="*/ 526 h 106577"/>
                <a:gd name="connsiteX11" fmla="*/ 142172 w 163978"/>
                <a:gd name="connsiteY11" fmla="*/ 4290 h 106577"/>
                <a:gd name="connsiteX12" fmla="*/ 142541 w 163978"/>
                <a:gd name="connsiteY12" fmla="*/ 8390 h 106577"/>
                <a:gd name="connsiteX13" fmla="*/ 137476 w 163978"/>
                <a:gd name="connsiteY13" fmla="*/ 31585 h 106577"/>
                <a:gd name="connsiteX14" fmla="*/ 140097 w 163978"/>
                <a:gd name="connsiteY14" fmla="*/ 38606 h 106577"/>
                <a:gd name="connsiteX15" fmla="*/ 161204 w 163978"/>
                <a:gd name="connsiteY15" fmla="*/ 54425 h 106577"/>
                <a:gd name="connsiteX16" fmla="*/ 162593 w 163978"/>
                <a:gd name="connsiteY16" fmla="*/ 64129 h 106577"/>
                <a:gd name="connsiteX17" fmla="*/ 159693 w 163978"/>
                <a:gd name="connsiteY17" fmla="*/ 66378 h 106577"/>
                <a:gd name="connsiteX18" fmla="*/ 126678 w 163978"/>
                <a:gd name="connsiteY18" fmla="*/ 20077 h 106577"/>
                <a:gd name="connsiteX19" fmla="*/ 125453 w 163978"/>
                <a:gd name="connsiteY19" fmla="*/ 18250 h 106577"/>
                <a:gd name="connsiteX20" fmla="*/ 124545 w 163978"/>
                <a:gd name="connsiteY20" fmla="*/ 18344 h 106577"/>
                <a:gd name="connsiteX21" fmla="*/ 73312 w 163978"/>
                <a:gd name="connsiteY21" fmla="*/ 39495 h 106577"/>
                <a:gd name="connsiteX22" fmla="*/ 71845 w 163978"/>
                <a:gd name="connsiteY22" fmla="*/ 39362 h 106577"/>
                <a:gd name="connsiteX23" fmla="*/ 51983 w 163978"/>
                <a:gd name="connsiteY23" fmla="*/ 25987 h 106577"/>
                <a:gd name="connsiteX24" fmla="*/ 49817 w 163978"/>
                <a:gd name="connsiteY24" fmla="*/ 26370 h 106577"/>
                <a:gd name="connsiteX25" fmla="*/ 49806 w 163978"/>
                <a:gd name="connsiteY25" fmla="*/ 26387 h 106577"/>
                <a:gd name="connsiteX26" fmla="*/ 17724 w 163978"/>
                <a:gd name="connsiteY26" fmla="*/ 74021 h 106577"/>
                <a:gd name="connsiteX27" fmla="*/ 18170 w 163978"/>
                <a:gd name="connsiteY27" fmla="*/ 76174 h 106577"/>
                <a:gd name="connsiteX28" fmla="*/ 18479 w 163978"/>
                <a:gd name="connsiteY28" fmla="*/ 76331 h 106577"/>
                <a:gd name="connsiteX29" fmla="*/ 59981 w 163978"/>
                <a:gd name="connsiteY29" fmla="*/ 92594 h 106577"/>
                <a:gd name="connsiteX30" fmla="*/ 61137 w 163978"/>
                <a:gd name="connsiteY30" fmla="*/ 92594 h 106577"/>
                <a:gd name="connsiteX31" fmla="*/ 141608 w 163978"/>
                <a:gd name="connsiteY31" fmla="*/ 59357 h 106577"/>
                <a:gd name="connsiteX32" fmla="*/ 142438 w 163978"/>
                <a:gd name="connsiteY32" fmla="*/ 57320 h 106577"/>
                <a:gd name="connsiteX33" fmla="*/ 142008 w 163978"/>
                <a:gd name="connsiteY33" fmla="*/ 56735 h 106577"/>
                <a:gd name="connsiteX34" fmla="*/ 122990 w 163978"/>
                <a:gd name="connsiteY34" fmla="*/ 40961 h 106577"/>
                <a:gd name="connsiteX35" fmla="*/ 122501 w 163978"/>
                <a:gd name="connsiteY35" fmla="*/ 39406 h 106577"/>
                <a:gd name="connsiteX36" fmla="*/ 126678 w 163978"/>
                <a:gd name="connsiteY36" fmla="*/ 20077 h 10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3978" h="106577">
                  <a:moveTo>
                    <a:pt x="159693" y="66378"/>
                  </a:moveTo>
                  <a:lnTo>
                    <a:pt x="63447" y="106058"/>
                  </a:lnTo>
                  <a:cubicBezTo>
                    <a:pt x="61799" y="106735"/>
                    <a:pt x="59953" y="106751"/>
                    <a:pt x="58293" y="106103"/>
                  </a:cubicBezTo>
                  <a:lnTo>
                    <a:pt x="4438" y="85085"/>
                  </a:lnTo>
                  <a:cubicBezTo>
                    <a:pt x="866" y="83706"/>
                    <a:pt x="-912" y="79694"/>
                    <a:pt x="467" y="76122"/>
                  </a:cubicBezTo>
                  <a:cubicBezTo>
                    <a:pt x="656" y="75633"/>
                    <a:pt x="900" y="75166"/>
                    <a:pt x="1194" y="74732"/>
                  </a:cubicBezTo>
                  <a:lnTo>
                    <a:pt x="43274" y="12301"/>
                  </a:lnTo>
                  <a:cubicBezTo>
                    <a:pt x="45415" y="9144"/>
                    <a:pt x="49704" y="8310"/>
                    <a:pt x="52872" y="10434"/>
                  </a:cubicBezTo>
                  <a:lnTo>
                    <a:pt x="71179" y="22743"/>
                  </a:lnTo>
                  <a:cubicBezTo>
                    <a:pt x="73095" y="24032"/>
                    <a:pt x="75528" y="24282"/>
                    <a:pt x="77666" y="23409"/>
                  </a:cubicBezTo>
                  <a:lnTo>
                    <a:pt x="133121" y="526"/>
                  </a:lnTo>
                  <a:cubicBezTo>
                    <a:pt x="136660" y="-934"/>
                    <a:pt x="140713" y="751"/>
                    <a:pt x="142172" y="4290"/>
                  </a:cubicBezTo>
                  <a:cubicBezTo>
                    <a:pt x="142708" y="5588"/>
                    <a:pt x="142836" y="7018"/>
                    <a:pt x="142541" y="8390"/>
                  </a:cubicBezTo>
                  <a:lnTo>
                    <a:pt x="137476" y="31585"/>
                  </a:lnTo>
                  <a:cubicBezTo>
                    <a:pt x="136900" y="34237"/>
                    <a:pt x="137925" y="36981"/>
                    <a:pt x="140097" y="38606"/>
                  </a:cubicBezTo>
                  <a:lnTo>
                    <a:pt x="161204" y="54425"/>
                  </a:lnTo>
                  <a:cubicBezTo>
                    <a:pt x="164267" y="56721"/>
                    <a:pt x="164889" y="61066"/>
                    <a:pt x="162593" y="64129"/>
                  </a:cubicBezTo>
                  <a:cubicBezTo>
                    <a:pt x="161846" y="65126"/>
                    <a:pt x="160844" y="65902"/>
                    <a:pt x="159693" y="66378"/>
                  </a:cubicBezTo>
                  <a:close/>
                  <a:moveTo>
                    <a:pt x="126678" y="20077"/>
                  </a:moveTo>
                  <a:cubicBezTo>
                    <a:pt x="126844" y="19234"/>
                    <a:pt x="126296" y="18416"/>
                    <a:pt x="125453" y="18250"/>
                  </a:cubicBezTo>
                  <a:cubicBezTo>
                    <a:pt x="125148" y="18190"/>
                    <a:pt x="124832" y="18222"/>
                    <a:pt x="124545" y="18344"/>
                  </a:cubicBezTo>
                  <a:lnTo>
                    <a:pt x="73312" y="39495"/>
                  </a:lnTo>
                  <a:cubicBezTo>
                    <a:pt x="72832" y="39699"/>
                    <a:pt x="72281" y="39649"/>
                    <a:pt x="71845" y="39362"/>
                  </a:cubicBezTo>
                  <a:lnTo>
                    <a:pt x="51983" y="25987"/>
                  </a:lnTo>
                  <a:cubicBezTo>
                    <a:pt x="51279" y="25494"/>
                    <a:pt x="50309" y="25666"/>
                    <a:pt x="49817" y="26370"/>
                  </a:cubicBezTo>
                  <a:cubicBezTo>
                    <a:pt x="49813" y="26375"/>
                    <a:pt x="49809" y="26381"/>
                    <a:pt x="49806" y="26387"/>
                  </a:cubicBezTo>
                  <a:lnTo>
                    <a:pt x="17724" y="74021"/>
                  </a:lnTo>
                  <a:cubicBezTo>
                    <a:pt x="17252" y="74739"/>
                    <a:pt x="17452" y="75703"/>
                    <a:pt x="18170" y="76174"/>
                  </a:cubicBezTo>
                  <a:cubicBezTo>
                    <a:pt x="18267" y="76238"/>
                    <a:pt x="18370" y="76291"/>
                    <a:pt x="18479" y="76331"/>
                  </a:cubicBezTo>
                  <a:lnTo>
                    <a:pt x="59981" y="92594"/>
                  </a:lnTo>
                  <a:cubicBezTo>
                    <a:pt x="60352" y="92743"/>
                    <a:pt x="60766" y="92743"/>
                    <a:pt x="61137" y="92594"/>
                  </a:cubicBezTo>
                  <a:lnTo>
                    <a:pt x="141608" y="59357"/>
                  </a:lnTo>
                  <a:cubicBezTo>
                    <a:pt x="142400" y="59024"/>
                    <a:pt x="142771" y="58112"/>
                    <a:pt x="142438" y="57320"/>
                  </a:cubicBezTo>
                  <a:cubicBezTo>
                    <a:pt x="142343" y="57094"/>
                    <a:pt x="142195" y="56894"/>
                    <a:pt x="142008" y="56735"/>
                  </a:cubicBezTo>
                  <a:lnTo>
                    <a:pt x="122990" y="40961"/>
                  </a:lnTo>
                  <a:cubicBezTo>
                    <a:pt x="122547" y="40577"/>
                    <a:pt x="122357" y="39975"/>
                    <a:pt x="122501" y="39406"/>
                  </a:cubicBezTo>
                  <a:lnTo>
                    <a:pt x="126678" y="20077"/>
                  </a:lnTo>
                  <a:close/>
                </a:path>
              </a:pathLst>
            </a:custGeom>
            <a:grpFill/>
            <a:ln w="4434" cap="flat">
              <a:noFill/>
              <a:prstDash val="solid"/>
              <a:miter/>
            </a:ln>
          </p:spPr>
          <p:txBody>
            <a:bodyPr rtlCol="0" anchor="ctr"/>
            <a:lstStyle/>
            <a:p>
              <a:endParaRPr lang="fr-FR"/>
            </a:p>
          </p:txBody>
        </p:sp>
        <p:sp>
          <p:nvSpPr>
            <p:cNvPr id="147" name="Free-form: Shape 334">
              <a:extLst>
                <a:ext uri="{FF2B5EF4-FFF2-40B4-BE49-F238E27FC236}">
                  <a16:creationId xmlns:a16="http://schemas.microsoft.com/office/drawing/2014/main" id="{5FBAB37F-4886-6551-7DBE-8798D941282A}"/>
                </a:ext>
              </a:extLst>
            </p:cNvPr>
            <p:cNvSpPr/>
            <p:nvPr/>
          </p:nvSpPr>
          <p:spPr>
            <a:xfrm>
              <a:off x="9078018" y="5988293"/>
              <a:ext cx="173232" cy="159322"/>
            </a:xfrm>
            <a:custGeom>
              <a:avLst/>
              <a:gdLst>
                <a:gd name="connsiteX0" fmla="*/ 89764 w 173232"/>
                <a:gd name="connsiteY0" fmla="*/ 487 h 159322"/>
                <a:gd name="connsiteX1" fmla="*/ 168769 w 173232"/>
                <a:gd name="connsiteY1" fmla="*/ 31370 h 159322"/>
                <a:gd name="connsiteX2" fmla="*/ 172857 w 173232"/>
                <a:gd name="connsiteY2" fmla="*/ 40168 h 159322"/>
                <a:gd name="connsiteX3" fmla="*/ 134465 w 173232"/>
                <a:gd name="connsiteY3" fmla="*/ 154543 h 159322"/>
                <a:gd name="connsiteX4" fmla="*/ 126334 w 173232"/>
                <a:gd name="connsiteY4" fmla="*/ 159164 h 159322"/>
                <a:gd name="connsiteX5" fmla="*/ 5560 w 173232"/>
                <a:gd name="connsiteY5" fmla="*/ 132903 h 159322"/>
                <a:gd name="connsiteX6" fmla="*/ 155 w 173232"/>
                <a:gd name="connsiteY6" fmla="*/ 124574 h 159322"/>
                <a:gd name="connsiteX7" fmla="*/ 1205 w 173232"/>
                <a:gd name="connsiteY7" fmla="*/ 122106 h 159322"/>
                <a:gd name="connsiteX8" fmla="*/ 81366 w 173232"/>
                <a:gd name="connsiteY8" fmla="*/ 3109 h 159322"/>
                <a:gd name="connsiteX9" fmla="*/ 89764 w 173232"/>
                <a:gd name="connsiteY9" fmla="*/ 487 h 159322"/>
                <a:gd name="connsiteX10" fmla="*/ 90608 w 173232"/>
                <a:gd name="connsiteY10" fmla="*/ 15151 h 159322"/>
                <a:gd name="connsiteX11" fmla="*/ 89053 w 173232"/>
                <a:gd name="connsiteY11" fmla="*/ 15640 h 159322"/>
                <a:gd name="connsiteX12" fmla="*/ 18535 w 173232"/>
                <a:gd name="connsiteY12" fmla="*/ 120284 h 159322"/>
                <a:gd name="connsiteX13" fmla="*/ 18893 w 173232"/>
                <a:gd name="connsiteY13" fmla="*/ 122135 h 159322"/>
                <a:gd name="connsiteX14" fmla="*/ 19335 w 173232"/>
                <a:gd name="connsiteY14" fmla="*/ 122328 h 159322"/>
                <a:gd name="connsiteX15" fmla="*/ 122468 w 173232"/>
                <a:gd name="connsiteY15" fmla="*/ 144812 h 159322"/>
                <a:gd name="connsiteX16" fmla="*/ 124023 w 173232"/>
                <a:gd name="connsiteY16" fmla="*/ 143923 h 159322"/>
                <a:gd name="connsiteX17" fmla="*/ 157927 w 173232"/>
                <a:gd name="connsiteY17" fmla="*/ 42789 h 159322"/>
                <a:gd name="connsiteX18" fmla="*/ 157127 w 173232"/>
                <a:gd name="connsiteY18" fmla="*/ 41145 h 159322"/>
                <a:gd name="connsiteX19" fmla="*/ 90608 w 173232"/>
                <a:gd name="connsiteY19" fmla="*/ 15151 h 15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232" h="159322">
                  <a:moveTo>
                    <a:pt x="89764" y="487"/>
                  </a:moveTo>
                  <a:lnTo>
                    <a:pt x="168769" y="31370"/>
                  </a:lnTo>
                  <a:cubicBezTo>
                    <a:pt x="172265" y="32738"/>
                    <a:pt x="174066" y="36614"/>
                    <a:pt x="172857" y="40168"/>
                  </a:cubicBezTo>
                  <a:lnTo>
                    <a:pt x="134465" y="154543"/>
                  </a:lnTo>
                  <a:cubicBezTo>
                    <a:pt x="133325" y="157927"/>
                    <a:pt x="129825" y="159916"/>
                    <a:pt x="126334" y="159164"/>
                  </a:cubicBezTo>
                  <a:lnTo>
                    <a:pt x="5560" y="132903"/>
                  </a:lnTo>
                  <a:cubicBezTo>
                    <a:pt x="1767" y="132096"/>
                    <a:pt x="-652" y="128367"/>
                    <a:pt x="155" y="124574"/>
                  </a:cubicBezTo>
                  <a:cubicBezTo>
                    <a:pt x="343" y="123691"/>
                    <a:pt x="700" y="122853"/>
                    <a:pt x="1205" y="122106"/>
                  </a:cubicBezTo>
                  <a:lnTo>
                    <a:pt x="81366" y="3109"/>
                  </a:lnTo>
                  <a:cubicBezTo>
                    <a:pt x="83203" y="372"/>
                    <a:pt x="86696" y="-719"/>
                    <a:pt x="89764" y="487"/>
                  </a:cubicBezTo>
                  <a:close/>
                  <a:moveTo>
                    <a:pt x="90608" y="15151"/>
                  </a:moveTo>
                  <a:cubicBezTo>
                    <a:pt x="90039" y="14941"/>
                    <a:pt x="89400" y="15142"/>
                    <a:pt x="89053" y="15640"/>
                  </a:cubicBezTo>
                  <a:lnTo>
                    <a:pt x="18535" y="120284"/>
                  </a:lnTo>
                  <a:cubicBezTo>
                    <a:pt x="18123" y="120894"/>
                    <a:pt x="18283" y="121722"/>
                    <a:pt x="18893" y="122135"/>
                  </a:cubicBezTo>
                  <a:cubicBezTo>
                    <a:pt x="19027" y="122225"/>
                    <a:pt x="19177" y="122291"/>
                    <a:pt x="19335" y="122328"/>
                  </a:cubicBezTo>
                  <a:lnTo>
                    <a:pt x="122468" y="144812"/>
                  </a:lnTo>
                  <a:cubicBezTo>
                    <a:pt x="123138" y="144960"/>
                    <a:pt x="123811" y="144575"/>
                    <a:pt x="124023" y="143923"/>
                  </a:cubicBezTo>
                  <a:lnTo>
                    <a:pt x="157927" y="42789"/>
                  </a:lnTo>
                  <a:cubicBezTo>
                    <a:pt x="158137" y="42116"/>
                    <a:pt x="157787" y="41395"/>
                    <a:pt x="157127" y="41145"/>
                  </a:cubicBezTo>
                  <a:lnTo>
                    <a:pt x="90608" y="15151"/>
                  </a:lnTo>
                  <a:close/>
                </a:path>
              </a:pathLst>
            </a:custGeom>
            <a:grpFill/>
            <a:ln w="4434" cap="flat">
              <a:noFill/>
              <a:prstDash val="solid"/>
              <a:miter/>
            </a:ln>
          </p:spPr>
          <p:txBody>
            <a:bodyPr rtlCol="0" anchor="ctr"/>
            <a:lstStyle/>
            <a:p>
              <a:endParaRPr lang="fr-FR"/>
            </a:p>
          </p:txBody>
        </p:sp>
        <p:sp>
          <p:nvSpPr>
            <p:cNvPr id="148" name="Free-form: Shape 335">
              <a:extLst>
                <a:ext uri="{FF2B5EF4-FFF2-40B4-BE49-F238E27FC236}">
                  <a16:creationId xmlns:a16="http://schemas.microsoft.com/office/drawing/2014/main" id="{9C2F093F-A3EF-C9A8-D273-60081D2C8A9C}"/>
                </a:ext>
              </a:extLst>
            </p:cNvPr>
            <p:cNvSpPr/>
            <p:nvPr/>
          </p:nvSpPr>
          <p:spPr>
            <a:xfrm>
              <a:off x="9561923" y="5997498"/>
              <a:ext cx="159705" cy="97158"/>
            </a:xfrm>
            <a:custGeom>
              <a:avLst/>
              <a:gdLst>
                <a:gd name="connsiteX0" fmla="*/ 155430 w 159705"/>
                <a:gd name="connsiteY0" fmla="*/ 74820 h 97158"/>
                <a:gd name="connsiteX1" fmla="*/ 102508 w 159705"/>
                <a:gd name="connsiteY1" fmla="*/ 96637 h 97158"/>
                <a:gd name="connsiteX2" fmla="*/ 96420 w 159705"/>
                <a:gd name="connsiteY2" fmla="*/ 96238 h 97158"/>
                <a:gd name="connsiteX3" fmla="*/ 3463 w 159705"/>
                <a:gd name="connsiteY3" fmla="*/ 42560 h 97158"/>
                <a:gd name="connsiteX4" fmla="*/ 932 w 159705"/>
                <a:gd name="connsiteY4" fmla="*/ 33089 h 97158"/>
                <a:gd name="connsiteX5" fmla="*/ 4262 w 159705"/>
                <a:gd name="connsiteY5" fmla="*/ 30163 h 97158"/>
                <a:gd name="connsiteX6" fmla="*/ 76114 w 159705"/>
                <a:gd name="connsiteY6" fmla="*/ 525 h 97158"/>
                <a:gd name="connsiteX7" fmla="*/ 83179 w 159705"/>
                <a:gd name="connsiteY7" fmla="*/ 1591 h 97158"/>
                <a:gd name="connsiteX8" fmla="*/ 157207 w 159705"/>
                <a:gd name="connsiteY8" fmla="*/ 63089 h 97158"/>
                <a:gd name="connsiteX9" fmla="*/ 158102 w 159705"/>
                <a:gd name="connsiteY9" fmla="*/ 72851 h 97158"/>
                <a:gd name="connsiteX10" fmla="*/ 155430 w 159705"/>
                <a:gd name="connsiteY10" fmla="*/ 74820 h 97158"/>
                <a:gd name="connsiteX11" fmla="*/ 138100 w 159705"/>
                <a:gd name="connsiteY11" fmla="*/ 67622 h 97158"/>
                <a:gd name="connsiteX12" fmla="*/ 138952 w 159705"/>
                <a:gd name="connsiteY12" fmla="*/ 65662 h 97158"/>
                <a:gd name="connsiteX13" fmla="*/ 138500 w 159705"/>
                <a:gd name="connsiteY13" fmla="*/ 65044 h 97158"/>
                <a:gd name="connsiteX14" fmla="*/ 78158 w 159705"/>
                <a:gd name="connsiteY14" fmla="*/ 14877 h 97158"/>
                <a:gd name="connsiteX15" fmla="*/ 76602 w 159705"/>
                <a:gd name="connsiteY15" fmla="*/ 14655 h 97158"/>
                <a:gd name="connsiteX16" fmla="*/ 23992 w 159705"/>
                <a:gd name="connsiteY16" fmla="*/ 36384 h 97158"/>
                <a:gd name="connsiteX17" fmla="*/ 23164 w 159705"/>
                <a:gd name="connsiteY17" fmla="*/ 38354 h 97158"/>
                <a:gd name="connsiteX18" fmla="*/ 23814 w 159705"/>
                <a:gd name="connsiteY18" fmla="*/ 39094 h 97158"/>
                <a:gd name="connsiteX19" fmla="*/ 99620 w 159705"/>
                <a:gd name="connsiteY19" fmla="*/ 82863 h 97158"/>
                <a:gd name="connsiteX20" fmla="*/ 100953 w 159705"/>
                <a:gd name="connsiteY20" fmla="*/ 82952 h 97158"/>
                <a:gd name="connsiteX21" fmla="*/ 138100 w 159705"/>
                <a:gd name="connsiteY21" fmla="*/ 67622 h 9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705" h="97158">
                  <a:moveTo>
                    <a:pt x="155430" y="74820"/>
                  </a:moveTo>
                  <a:lnTo>
                    <a:pt x="102508" y="96637"/>
                  </a:lnTo>
                  <a:cubicBezTo>
                    <a:pt x="100526" y="97452"/>
                    <a:pt x="98279" y="97305"/>
                    <a:pt x="96420" y="96238"/>
                  </a:cubicBezTo>
                  <a:lnTo>
                    <a:pt x="3463" y="42560"/>
                  </a:lnTo>
                  <a:cubicBezTo>
                    <a:pt x="149" y="40644"/>
                    <a:pt x="-984" y="36403"/>
                    <a:pt x="932" y="33089"/>
                  </a:cubicBezTo>
                  <a:cubicBezTo>
                    <a:pt x="1692" y="31776"/>
                    <a:pt x="2862" y="30748"/>
                    <a:pt x="4262" y="30163"/>
                  </a:cubicBezTo>
                  <a:lnTo>
                    <a:pt x="76114" y="525"/>
                  </a:lnTo>
                  <a:cubicBezTo>
                    <a:pt x="78485" y="-454"/>
                    <a:pt x="81202" y="-44"/>
                    <a:pt x="83179" y="1591"/>
                  </a:cubicBezTo>
                  <a:lnTo>
                    <a:pt x="157207" y="63089"/>
                  </a:lnTo>
                  <a:cubicBezTo>
                    <a:pt x="160150" y="65538"/>
                    <a:pt x="160550" y="69909"/>
                    <a:pt x="158102" y="72851"/>
                  </a:cubicBezTo>
                  <a:cubicBezTo>
                    <a:pt x="157384" y="73714"/>
                    <a:pt x="156467" y="74390"/>
                    <a:pt x="155430" y="74820"/>
                  </a:cubicBezTo>
                  <a:close/>
                  <a:moveTo>
                    <a:pt x="138100" y="67622"/>
                  </a:moveTo>
                  <a:cubicBezTo>
                    <a:pt x="138877" y="67316"/>
                    <a:pt x="139258" y="66438"/>
                    <a:pt x="138952" y="65662"/>
                  </a:cubicBezTo>
                  <a:cubicBezTo>
                    <a:pt x="138857" y="65421"/>
                    <a:pt x="138701" y="65208"/>
                    <a:pt x="138500" y="65044"/>
                  </a:cubicBezTo>
                  <a:lnTo>
                    <a:pt x="78158" y="14877"/>
                  </a:lnTo>
                  <a:cubicBezTo>
                    <a:pt x="77722" y="14518"/>
                    <a:pt x="77122" y="14433"/>
                    <a:pt x="76602" y="14655"/>
                  </a:cubicBezTo>
                  <a:lnTo>
                    <a:pt x="23992" y="36384"/>
                  </a:lnTo>
                  <a:cubicBezTo>
                    <a:pt x="23219" y="36699"/>
                    <a:pt x="22849" y="37581"/>
                    <a:pt x="23164" y="38354"/>
                  </a:cubicBezTo>
                  <a:cubicBezTo>
                    <a:pt x="23292" y="38666"/>
                    <a:pt x="23521" y="38927"/>
                    <a:pt x="23814" y="39094"/>
                  </a:cubicBezTo>
                  <a:lnTo>
                    <a:pt x="99620" y="82863"/>
                  </a:lnTo>
                  <a:cubicBezTo>
                    <a:pt x="100026" y="83098"/>
                    <a:pt x="100519" y="83131"/>
                    <a:pt x="100953" y="82952"/>
                  </a:cubicBezTo>
                  <a:lnTo>
                    <a:pt x="138100" y="67622"/>
                  </a:lnTo>
                  <a:close/>
                </a:path>
              </a:pathLst>
            </a:custGeom>
            <a:grpFill/>
            <a:ln w="4434" cap="flat">
              <a:noFill/>
              <a:prstDash val="solid"/>
              <a:miter/>
            </a:ln>
          </p:spPr>
          <p:txBody>
            <a:bodyPr rtlCol="0" anchor="ctr"/>
            <a:lstStyle/>
            <a:p>
              <a:endParaRPr lang="fr-FR"/>
            </a:p>
          </p:txBody>
        </p:sp>
        <p:sp>
          <p:nvSpPr>
            <p:cNvPr id="149" name="Free-form: Shape 336">
              <a:extLst>
                <a:ext uri="{FF2B5EF4-FFF2-40B4-BE49-F238E27FC236}">
                  <a16:creationId xmlns:a16="http://schemas.microsoft.com/office/drawing/2014/main" id="{087A77A1-52A8-5528-27B7-B2AD0EEF2BB6}"/>
                </a:ext>
              </a:extLst>
            </p:cNvPr>
            <p:cNvSpPr/>
            <p:nvPr/>
          </p:nvSpPr>
          <p:spPr>
            <a:xfrm>
              <a:off x="9224859" y="6029443"/>
              <a:ext cx="114410" cy="132345"/>
            </a:xfrm>
            <a:custGeom>
              <a:avLst/>
              <a:gdLst>
                <a:gd name="connsiteX0" fmla="*/ 48056 w 114410"/>
                <a:gd name="connsiteY0" fmla="*/ 795 h 132345"/>
                <a:gd name="connsiteX1" fmla="*/ 110354 w 114410"/>
                <a:gd name="connsiteY1" fmla="*/ 25145 h 132345"/>
                <a:gd name="connsiteX2" fmla="*/ 113978 w 114410"/>
                <a:gd name="connsiteY2" fmla="*/ 33367 h 132345"/>
                <a:gd name="connsiteX3" fmla="*/ 113331 w 114410"/>
                <a:gd name="connsiteY3" fmla="*/ 34609 h 132345"/>
                <a:gd name="connsiteX4" fmla="*/ 49478 w 114410"/>
                <a:gd name="connsiteY4" fmla="*/ 129389 h 132345"/>
                <a:gd name="connsiteX5" fmla="*/ 42502 w 114410"/>
                <a:gd name="connsiteY5" fmla="*/ 132188 h 132345"/>
                <a:gd name="connsiteX6" fmla="*/ 6820 w 114410"/>
                <a:gd name="connsiteY6" fmla="*/ 124412 h 132345"/>
                <a:gd name="connsiteX7" fmla="*/ 600 w 114410"/>
                <a:gd name="connsiteY7" fmla="*/ 113837 h 132345"/>
                <a:gd name="connsiteX8" fmla="*/ 32904 w 114410"/>
                <a:gd name="connsiteY8" fmla="*/ 8126 h 132345"/>
                <a:gd name="connsiteX9" fmla="*/ 47211 w 114410"/>
                <a:gd name="connsiteY9" fmla="*/ 501 h 132345"/>
                <a:gd name="connsiteX10" fmla="*/ 48056 w 114410"/>
                <a:gd name="connsiteY10" fmla="*/ 794 h 132345"/>
                <a:gd name="connsiteX11" fmla="*/ 39613 w 114410"/>
                <a:gd name="connsiteY11" fmla="*/ 117925 h 132345"/>
                <a:gd name="connsiteX12" fmla="*/ 41702 w 114410"/>
                <a:gd name="connsiteY12" fmla="*/ 117125 h 132345"/>
                <a:gd name="connsiteX13" fmla="*/ 96090 w 114410"/>
                <a:gd name="connsiteY13" fmla="*/ 36431 h 132345"/>
                <a:gd name="connsiteX14" fmla="*/ 95544 w 114410"/>
                <a:gd name="connsiteY14" fmla="*/ 33657 h 132345"/>
                <a:gd name="connsiteX15" fmla="*/ 95157 w 114410"/>
                <a:gd name="connsiteY15" fmla="*/ 33454 h 132345"/>
                <a:gd name="connsiteX16" fmla="*/ 47034 w 114410"/>
                <a:gd name="connsiteY16" fmla="*/ 14658 h 132345"/>
                <a:gd name="connsiteX17" fmla="*/ 44448 w 114410"/>
                <a:gd name="connsiteY17" fmla="*/ 15802 h 132345"/>
                <a:gd name="connsiteX18" fmla="*/ 44412 w 114410"/>
                <a:gd name="connsiteY18" fmla="*/ 15902 h 132345"/>
                <a:gd name="connsiteX19" fmla="*/ 15530 w 114410"/>
                <a:gd name="connsiteY19" fmla="*/ 110460 h 132345"/>
                <a:gd name="connsiteX20" fmla="*/ 16870 w 114410"/>
                <a:gd name="connsiteY20" fmla="*/ 112949 h 132345"/>
                <a:gd name="connsiteX21" fmla="*/ 17040 w 114410"/>
                <a:gd name="connsiteY21" fmla="*/ 112992 h 132345"/>
                <a:gd name="connsiteX22" fmla="*/ 39613 w 114410"/>
                <a:gd name="connsiteY22" fmla="*/ 117925 h 1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410" h="132345">
                  <a:moveTo>
                    <a:pt x="48056" y="795"/>
                  </a:moveTo>
                  <a:lnTo>
                    <a:pt x="110354" y="25145"/>
                  </a:lnTo>
                  <a:cubicBezTo>
                    <a:pt x="113625" y="26415"/>
                    <a:pt x="115248" y="30096"/>
                    <a:pt x="113978" y="33367"/>
                  </a:cubicBezTo>
                  <a:cubicBezTo>
                    <a:pt x="113809" y="33804"/>
                    <a:pt x="113592" y="34221"/>
                    <a:pt x="113331" y="34609"/>
                  </a:cubicBezTo>
                  <a:lnTo>
                    <a:pt x="49478" y="129389"/>
                  </a:lnTo>
                  <a:cubicBezTo>
                    <a:pt x="47951" y="131669"/>
                    <a:pt x="45182" y="132781"/>
                    <a:pt x="42502" y="132188"/>
                  </a:cubicBezTo>
                  <a:lnTo>
                    <a:pt x="6820" y="124412"/>
                  </a:lnTo>
                  <a:cubicBezTo>
                    <a:pt x="925" y="123138"/>
                    <a:pt x="-1148" y="119613"/>
                    <a:pt x="600" y="113837"/>
                  </a:cubicBezTo>
                  <a:lnTo>
                    <a:pt x="32904" y="8126"/>
                  </a:lnTo>
                  <a:cubicBezTo>
                    <a:pt x="34749" y="2070"/>
                    <a:pt x="41155" y="-1345"/>
                    <a:pt x="47211" y="501"/>
                  </a:cubicBezTo>
                  <a:cubicBezTo>
                    <a:pt x="47497" y="588"/>
                    <a:pt x="47778" y="686"/>
                    <a:pt x="48056" y="794"/>
                  </a:cubicBezTo>
                  <a:close/>
                  <a:moveTo>
                    <a:pt x="39613" y="117925"/>
                  </a:moveTo>
                  <a:cubicBezTo>
                    <a:pt x="40407" y="118109"/>
                    <a:pt x="41234" y="117792"/>
                    <a:pt x="41702" y="117125"/>
                  </a:cubicBezTo>
                  <a:lnTo>
                    <a:pt x="96090" y="36431"/>
                  </a:lnTo>
                  <a:cubicBezTo>
                    <a:pt x="96706" y="35514"/>
                    <a:pt x="96461" y="34272"/>
                    <a:pt x="95544" y="33657"/>
                  </a:cubicBezTo>
                  <a:cubicBezTo>
                    <a:pt x="95423" y="33575"/>
                    <a:pt x="95293" y="33507"/>
                    <a:pt x="95157" y="33454"/>
                  </a:cubicBezTo>
                  <a:lnTo>
                    <a:pt x="47034" y="14658"/>
                  </a:lnTo>
                  <a:cubicBezTo>
                    <a:pt x="46004" y="14260"/>
                    <a:pt x="44846" y="14772"/>
                    <a:pt x="44448" y="15802"/>
                  </a:cubicBezTo>
                  <a:cubicBezTo>
                    <a:pt x="44435" y="15835"/>
                    <a:pt x="44423" y="15869"/>
                    <a:pt x="44412" y="15902"/>
                  </a:cubicBezTo>
                  <a:lnTo>
                    <a:pt x="15530" y="110460"/>
                  </a:lnTo>
                  <a:cubicBezTo>
                    <a:pt x="15212" y="111517"/>
                    <a:pt x="15813" y="112632"/>
                    <a:pt x="16870" y="112949"/>
                  </a:cubicBezTo>
                  <a:cubicBezTo>
                    <a:pt x="16926" y="112966"/>
                    <a:pt x="16983" y="112981"/>
                    <a:pt x="17040" y="112992"/>
                  </a:cubicBezTo>
                  <a:lnTo>
                    <a:pt x="39613" y="117925"/>
                  </a:lnTo>
                  <a:close/>
                </a:path>
              </a:pathLst>
            </a:custGeom>
            <a:grpFill/>
            <a:ln w="4434" cap="flat">
              <a:noFill/>
              <a:prstDash val="solid"/>
              <a:miter/>
            </a:ln>
          </p:spPr>
          <p:txBody>
            <a:bodyPr rtlCol="0" anchor="ctr"/>
            <a:lstStyle/>
            <a:p>
              <a:endParaRPr lang="fr-FR"/>
            </a:p>
          </p:txBody>
        </p:sp>
        <p:sp>
          <p:nvSpPr>
            <p:cNvPr id="150" name="Free-form: Shape 337">
              <a:extLst>
                <a:ext uri="{FF2B5EF4-FFF2-40B4-BE49-F238E27FC236}">
                  <a16:creationId xmlns:a16="http://schemas.microsoft.com/office/drawing/2014/main" id="{6D032D58-9CA1-4B01-2B4F-CEA6E1EBF441}"/>
                </a:ext>
              </a:extLst>
            </p:cNvPr>
            <p:cNvSpPr/>
            <p:nvPr/>
          </p:nvSpPr>
          <p:spPr>
            <a:xfrm>
              <a:off x="9424684" y="6037473"/>
              <a:ext cx="212668" cy="146209"/>
            </a:xfrm>
            <a:custGeom>
              <a:avLst/>
              <a:gdLst>
                <a:gd name="connsiteX0" fmla="*/ 5797 w 212668"/>
                <a:gd name="connsiteY0" fmla="*/ 44043 h 146209"/>
                <a:gd name="connsiteX1" fmla="*/ 6508 w 212668"/>
                <a:gd name="connsiteY1" fmla="*/ 42665 h 146209"/>
                <a:gd name="connsiteX2" fmla="*/ 7663 w 212668"/>
                <a:gd name="connsiteY2" fmla="*/ 41999 h 146209"/>
                <a:gd name="connsiteX3" fmla="*/ 112263 w 212668"/>
                <a:gd name="connsiteY3" fmla="*/ 674 h 146209"/>
                <a:gd name="connsiteX4" fmla="*/ 120661 w 212668"/>
                <a:gd name="connsiteY4" fmla="*/ 1430 h 146209"/>
                <a:gd name="connsiteX5" fmla="*/ 209353 w 212668"/>
                <a:gd name="connsiteY5" fmla="*/ 56574 h 146209"/>
                <a:gd name="connsiteX6" fmla="*/ 211610 w 212668"/>
                <a:gd name="connsiteY6" fmla="*/ 66242 h 146209"/>
                <a:gd name="connsiteX7" fmla="*/ 208242 w 212668"/>
                <a:gd name="connsiteY7" fmla="*/ 69060 h 146209"/>
                <a:gd name="connsiteX8" fmla="*/ 16461 w 212668"/>
                <a:gd name="connsiteY8" fmla="*/ 145710 h 146209"/>
                <a:gd name="connsiteX9" fmla="*/ 13618 w 212668"/>
                <a:gd name="connsiteY9" fmla="*/ 146199 h 146209"/>
                <a:gd name="connsiteX10" fmla="*/ 6775 w 212668"/>
                <a:gd name="connsiteY10" fmla="*/ 139444 h 146209"/>
                <a:gd name="connsiteX11" fmla="*/ 21 w 212668"/>
                <a:gd name="connsiteY11" fmla="*/ 51641 h 146209"/>
                <a:gd name="connsiteX12" fmla="*/ 1976 w 212668"/>
                <a:gd name="connsiteY12" fmla="*/ 47909 h 146209"/>
                <a:gd name="connsiteX13" fmla="*/ 3264 w 212668"/>
                <a:gd name="connsiteY13" fmla="*/ 47331 h 146209"/>
                <a:gd name="connsiteX14" fmla="*/ 5797 w 212668"/>
                <a:gd name="connsiteY14" fmla="*/ 44043 h 146209"/>
                <a:gd name="connsiteX15" fmla="*/ 19350 w 212668"/>
                <a:gd name="connsiteY15" fmla="*/ 129313 h 146209"/>
                <a:gd name="connsiteX16" fmla="*/ 20931 w 212668"/>
                <a:gd name="connsiteY16" fmla="*/ 130655 h 146209"/>
                <a:gd name="connsiteX17" fmla="*/ 21349 w 212668"/>
                <a:gd name="connsiteY17" fmla="*/ 130557 h 146209"/>
                <a:gd name="connsiteX18" fmla="*/ 188069 w 212668"/>
                <a:gd name="connsiteY18" fmla="*/ 61772 h 146209"/>
                <a:gd name="connsiteX19" fmla="*/ 188863 w 212668"/>
                <a:gd name="connsiteY19" fmla="*/ 59857 h 146209"/>
                <a:gd name="connsiteX20" fmla="*/ 188247 w 212668"/>
                <a:gd name="connsiteY20" fmla="*/ 59151 h 146209"/>
                <a:gd name="connsiteX21" fmla="*/ 115240 w 212668"/>
                <a:gd name="connsiteY21" fmla="*/ 13738 h 146209"/>
                <a:gd name="connsiteX22" fmla="*/ 113907 w 212668"/>
                <a:gd name="connsiteY22" fmla="*/ 13605 h 146209"/>
                <a:gd name="connsiteX23" fmla="*/ 14817 w 212668"/>
                <a:gd name="connsiteY23" fmla="*/ 54529 h 146209"/>
                <a:gd name="connsiteX24" fmla="*/ 13929 w 212668"/>
                <a:gd name="connsiteY24" fmla="*/ 55996 h 146209"/>
                <a:gd name="connsiteX25" fmla="*/ 19350 w 212668"/>
                <a:gd name="connsiteY25" fmla="*/ 129313 h 14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2668" h="146209">
                  <a:moveTo>
                    <a:pt x="5797" y="44043"/>
                  </a:moveTo>
                  <a:cubicBezTo>
                    <a:pt x="5827" y="43806"/>
                    <a:pt x="6064" y="43347"/>
                    <a:pt x="6508" y="42665"/>
                  </a:cubicBezTo>
                  <a:cubicBezTo>
                    <a:pt x="6686" y="42428"/>
                    <a:pt x="7071" y="42206"/>
                    <a:pt x="7663" y="41999"/>
                  </a:cubicBezTo>
                  <a:cubicBezTo>
                    <a:pt x="41878" y="28757"/>
                    <a:pt x="76745" y="14983"/>
                    <a:pt x="112263" y="674"/>
                  </a:cubicBezTo>
                  <a:cubicBezTo>
                    <a:pt x="114995" y="-442"/>
                    <a:pt x="118121" y="-161"/>
                    <a:pt x="120661" y="1430"/>
                  </a:cubicBezTo>
                  <a:lnTo>
                    <a:pt x="209353" y="56574"/>
                  </a:lnTo>
                  <a:cubicBezTo>
                    <a:pt x="212647" y="58620"/>
                    <a:pt x="213657" y="62949"/>
                    <a:pt x="211610" y="66242"/>
                  </a:cubicBezTo>
                  <a:cubicBezTo>
                    <a:pt x="210818" y="67517"/>
                    <a:pt x="209637" y="68505"/>
                    <a:pt x="208242" y="69060"/>
                  </a:cubicBezTo>
                  <a:lnTo>
                    <a:pt x="16461" y="145710"/>
                  </a:lnTo>
                  <a:cubicBezTo>
                    <a:pt x="15554" y="146090"/>
                    <a:pt x="14581" y="146257"/>
                    <a:pt x="13618" y="146199"/>
                  </a:cubicBezTo>
                  <a:cubicBezTo>
                    <a:pt x="9382" y="145932"/>
                    <a:pt x="7101" y="143681"/>
                    <a:pt x="6775" y="139444"/>
                  </a:cubicBezTo>
                  <a:cubicBezTo>
                    <a:pt x="4642" y="109703"/>
                    <a:pt x="2390" y="80435"/>
                    <a:pt x="21" y="51641"/>
                  </a:cubicBezTo>
                  <a:cubicBezTo>
                    <a:pt x="-128" y="49834"/>
                    <a:pt x="524" y="48590"/>
                    <a:pt x="1976" y="47909"/>
                  </a:cubicBezTo>
                  <a:lnTo>
                    <a:pt x="3264" y="47331"/>
                  </a:lnTo>
                  <a:cubicBezTo>
                    <a:pt x="4834" y="46590"/>
                    <a:pt x="5679" y="45494"/>
                    <a:pt x="5797" y="44043"/>
                  </a:cubicBezTo>
                  <a:close/>
                  <a:moveTo>
                    <a:pt x="19350" y="129313"/>
                  </a:moveTo>
                  <a:cubicBezTo>
                    <a:pt x="19416" y="130120"/>
                    <a:pt x="20124" y="130721"/>
                    <a:pt x="20931" y="130655"/>
                  </a:cubicBezTo>
                  <a:cubicBezTo>
                    <a:pt x="21075" y="130643"/>
                    <a:pt x="21215" y="130610"/>
                    <a:pt x="21349" y="130557"/>
                  </a:cubicBezTo>
                  <a:lnTo>
                    <a:pt x="188069" y="61772"/>
                  </a:lnTo>
                  <a:cubicBezTo>
                    <a:pt x="188817" y="61463"/>
                    <a:pt x="189173" y="60605"/>
                    <a:pt x="188863" y="59857"/>
                  </a:cubicBezTo>
                  <a:cubicBezTo>
                    <a:pt x="188740" y="59560"/>
                    <a:pt x="188524" y="59312"/>
                    <a:pt x="188247" y="59151"/>
                  </a:cubicBezTo>
                  <a:lnTo>
                    <a:pt x="115240" y="13738"/>
                  </a:lnTo>
                  <a:cubicBezTo>
                    <a:pt x="114843" y="13482"/>
                    <a:pt x="114347" y="13432"/>
                    <a:pt x="113907" y="13605"/>
                  </a:cubicBezTo>
                  <a:lnTo>
                    <a:pt x="14817" y="54529"/>
                  </a:lnTo>
                  <a:cubicBezTo>
                    <a:pt x="14236" y="54776"/>
                    <a:pt x="13879" y="55367"/>
                    <a:pt x="13929" y="55996"/>
                  </a:cubicBezTo>
                  <a:lnTo>
                    <a:pt x="19350" y="129313"/>
                  </a:lnTo>
                  <a:close/>
                </a:path>
              </a:pathLst>
            </a:custGeom>
            <a:grpFill/>
            <a:ln w="4434" cap="flat">
              <a:noFill/>
              <a:prstDash val="solid"/>
              <a:miter/>
            </a:ln>
          </p:spPr>
          <p:txBody>
            <a:bodyPr rtlCol="0" anchor="ctr"/>
            <a:lstStyle/>
            <a:p>
              <a:endParaRPr lang="fr-FR"/>
            </a:p>
          </p:txBody>
        </p:sp>
        <p:sp>
          <p:nvSpPr>
            <p:cNvPr id="151" name="Free-form: Shape 338">
              <a:extLst>
                <a:ext uri="{FF2B5EF4-FFF2-40B4-BE49-F238E27FC236}">
                  <a16:creationId xmlns:a16="http://schemas.microsoft.com/office/drawing/2014/main" id="{F4F2F198-30D1-E720-7E35-5E5A36BBA4D1}"/>
                </a:ext>
              </a:extLst>
            </p:cNvPr>
            <p:cNvSpPr/>
            <p:nvPr/>
          </p:nvSpPr>
          <p:spPr>
            <a:xfrm>
              <a:off x="9286525" y="6064256"/>
              <a:ext cx="132625" cy="124808"/>
            </a:xfrm>
            <a:custGeom>
              <a:avLst/>
              <a:gdLst>
                <a:gd name="connsiteX0" fmla="*/ 129826 w 132625"/>
                <a:gd name="connsiteY0" fmla="*/ 25880 h 124808"/>
                <a:gd name="connsiteX1" fmla="*/ 131470 w 132625"/>
                <a:gd name="connsiteY1" fmla="*/ 27302 h 124808"/>
                <a:gd name="connsiteX2" fmla="*/ 132625 w 132625"/>
                <a:gd name="connsiteY2" fmla="*/ 29790 h 124808"/>
                <a:gd name="connsiteX3" fmla="*/ 132625 w 132625"/>
                <a:gd name="connsiteY3" fmla="*/ 118393 h 124808"/>
                <a:gd name="connsiteX4" fmla="*/ 126208 w 132625"/>
                <a:gd name="connsiteY4" fmla="*/ 124809 h 124808"/>
                <a:gd name="connsiteX5" fmla="*/ 124805 w 132625"/>
                <a:gd name="connsiteY5" fmla="*/ 124659 h 124808"/>
                <a:gd name="connsiteX6" fmla="*/ 5764 w 132625"/>
                <a:gd name="connsiteY6" fmla="*/ 98753 h 124808"/>
                <a:gd name="connsiteX7" fmla="*/ 1942 w 132625"/>
                <a:gd name="connsiteY7" fmla="*/ 89111 h 124808"/>
                <a:gd name="connsiteX8" fmla="*/ 61263 w 132625"/>
                <a:gd name="connsiteY8" fmla="*/ 3841 h 124808"/>
                <a:gd name="connsiteX9" fmla="*/ 71438 w 132625"/>
                <a:gd name="connsiteY9" fmla="*/ 463 h 124808"/>
                <a:gd name="connsiteX10" fmla="*/ 125871 w 132625"/>
                <a:gd name="connsiteY10" fmla="*/ 18726 h 124808"/>
                <a:gd name="connsiteX11" fmla="*/ 128004 w 132625"/>
                <a:gd name="connsiteY11" fmla="*/ 21837 h 124808"/>
                <a:gd name="connsiteX12" fmla="*/ 128093 w 132625"/>
                <a:gd name="connsiteY12" fmla="*/ 23170 h 124808"/>
                <a:gd name="connsiteX13" fmla="*/ 129826 w 132625"/>
                <a:gd name="connsiteY13" fmla="*/ 25880 h 124808"/>
                <a:gd name="connsiteX14" fmla="*/ 70683 w 132625"/>
                <a:gd name="connsiteY14" fmla="*/ 14372 h 124808"/>
                <a:gd name="connsiteX15" fmla="*/ 68994 w 132625"/>
                <a:gd name="connsiteY15" fmla="*/ 14949 h 124808"/>
                <a:gd name="connsiteX16" fmla="*/ 20871 w 132625"/>
                <a:gd name="connsiteY16" fmla="*/ 86400 h 124808"/>
                <a:gd name="connsiteX17" fmla="*/ 21321 w 132625"/>
                <a:gd name="connsiteY17" fmla="*/ 88425 h 124808"/>
                <a:gd name="connsiteX18" fmla="*/ 21805 w 132625"/>
                <a:gd name="connsiteY18" fmla="*/ 88622 h 124808"/>
                <a:gd name="connsiteX19" fmla="*/ 117384 w 132625"/>
                <a:gd name="connsiteY19" fmla="*/ 109462 h 124808"/>
                <a:gd name="connsiteX20" fmla="*/ 119128 w 132625"/>
                <a:gd name="connsiteY20" fmla="*/ 108340 h 124808"/>
                <a:gd name="connsiteX21" fmla="*/ 119161 w 132625"/>
                <a:gd name="connsiteY21" fmla="*/ 108040 h 124808"/>
                <a:gd name="connsiteX22" fmla="*/ 119161 w 132625"/>
                <a:gd name="connsiteY22" fmla="*/ 31701 h 124808"/>
                <a:gd name="connsiteX23" fmla="*/ 118139 w 132625"/>
                <a:gd name="connsiteY23" fmla="*/ 30279 h 124808"/>
                <a:gd name="connsiteX24" fmla="*/ 70683 w 132625"/>
                <a:gd name="connsiteY24" fmla="*/ 14372 h 12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625" h="124808">
                  <a:moveTo>
                    <a:pt x="129826" y="25880"/>
                  </a:moveTo>
                  <a:cubicBezTo>
                    <a:pt x="130566" y="26502"/>
                    <a:pt x="131114" y="26976"/>
                    <a:pt x="131470" y="27302"/>
                  </a:cubicBezTo>
                  <a:cubicBezTo>
                    <a:pt x="132240" y="27954"/>
                    <a:pt x="132625" y="28783"/>
                    <a:pt x="132625" y="29790"/>
                  </a:cubicBezTo>
                  <a:lnTo>
                    <a:pt x="132625" y="118393"/>
                  </a:lnTo>
                  <a:cubicBezTo>
                    <a:pt x="132639" y="121928"/>
                    <a:pt x="129767" y="124800"/>
                    <a:pt x="126208" y="124809"/>
                  </a:cubicBezTo>
                  <a:cubicBezTo>
                    <a:pt x="125736" y="124810"/>
                    <a:pt x="125266" y="124760"/>
                    <a:pt x="124805" y="124659"/>
                  </a:cubicBezTo>
                  <a:lnTo>
                    <a:pt x="5764" y="98753"/>
                  </a:lnTo>
                  <a:cubicBezTo>
                    <a:pt x="-309" y="97420"/>
                    <a:pt x="-1583" y="94206"/>
                    <a:pt x="1942" y="89111"/>
                  </a:cubicBezTo>
                  <a:lnTo>
                    <a:pt x="61263" y="3841"/>
                  </a:lnTo>
                  <a:cubicBezTo>
                    <a:pt x="63527" y="578"/>
                    <a:pt x="67673" y="-798"/>
                    <a:pt x="71438" y="463"/>
                  </a:cubicBezTo>
                  <a:lnTo>
                    <a:pt x="125871" y="18726"/>
                  </a:lnTo>
                  <a:cubicBezTo>
                    <a:pt x="127352" y="19230"/>
                    <a:pt x="128063" y="20267"/>
                    <a:pt x="128004" y="21837"/>
                  </a:cubicBezTo>
                  <a:cubicBezTo>
                    <a:pt x="127974" y="22281"/>
                    <a:pt x="128004" y="22725"/>
                    <a:pt x="128093" y="23170"/>
                  </a:cubicBezTo>
                  <a:cubicBezTo>
                    <a:pt x="128270" y="24147"/>
                    <a:pt x="128848" y="25051"/>
                    <a:pt x="129826" y="25880"/>
                  </a:cubicBezTo>
                  <a:close/>
                  <a:moveTo>
                    <a:pt x="70683" y="14372"/>
                  </a:moveTo>
                  <a:cubicBezTo>
                    <a:pt x="70054" y="14160"/>
                    <a:pt x="69362" y="14397"/>
                    <a:pt x="68994" y="14949"/>
                  </a:cubicBezTo>
                  <a:lnTo>
                    <a:pt x="20871" y="86400"/>
                  </a:lnTo>
                  <a:cubicBezTo>
                    <a:pt x="20437" y="87084"/>
                    <a:pt x="20638" y="87990"/>
                    <a:pt x="21321" y="88425"/>
                  </a:cubicBezTo>
                  <a:cubicBezTo>
                    <a:pt x="21469" y="88519"/>
                    <a:pt x="21633" y="88586"/>
                    <a:pt x="21805" y="88622"/>
                  </a:cubicBezTo>
                  <a:lnTo>
                    <a:pt x="117384" y="109462"/>
                  </a:lnTo>
                  <a:cubicBezTo>
                    <a:pt x="118175" y="109634"/>
                    <a:pt x="118956" y="109132"/>
                    <a:pt x="119128" y="108340"/>
                  </a:cubicBezTo>
                  <a:cubicBezTo>
                    <a:pt x="119149" y="108242"/>
                    <a:pt x="119161" y="108141"/>
                    <a:pt x="119161" y="108040"/>
                  </a:cubicBezTo>
                  <a:lnTo>
                    <a:pt x="119161" y="31701"/>
                  </a:lnTo>
                  <a:cubicBezTo>
                    <a:pt x="119172" y="31053"/>
                    <a:pt x="118757" y="30475"/>
                    <a:pt x="118139" y="30279"/>
                  </a:cubicBezTo>
                  <a:lnTo>
                    <a:pt x="70683" y="14372"/>
                  </a:lnTo>
                  <a:close/>
                </a:path>
              </a:pathLst>
            </a:custGeom>
            <a:grpFill/>
            <a:ln w="4434" cap="flat">
              <a:noFill/>
              <a:prstDash val="solid"/>
              <a:miter/>
            </a:ln>
          </p:spPr>
          <p:txBody>
            <a:bodyPr rtlCol="0" anchor="ctr"/>
            <a:lstStyle/>
            <a:p>
              <a:endParaRPr lang="fr-FR"/>
            </a:p>
          </p:txBody>
        </p:sp>
      </p:grpSp>
    </p:spTree>
    <p:extLst>
      <p:ext uri="{BB962C8B-B14F-4D97-AF65-F5344CB8AC3E}">
        <p14:creationId xmlns:p14="http://schemas.microsoft.com/office/powerpoint/2010/main" val="2261222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743B-1DC7-B104-3115-782C28549E08}"/>
              </a:ext>
            </a:extLst>
          </p:cNvPr>
          <p:cNvSpPr>
            <a:spLocks noGrp="1"/>
          </p:cNvSpPr>
          <p:nvPr>
            <p:ph type="title"/>
          </p:nvPr>
        </p:nvSpPr>
        <p:spPr>
          <a:xfrm>
            <a:off x="372188" y="0"/>
            <a:ext cx="7708392" cy="1143000"/>
          </a:xfrm>
        </p:spPr>
        <p:txBody>
          <a:bodyPr anchor="b">
            <a:normAutofit/>
          </a:bodyPr>
          <a:lstStyle/>
          <a:p>
            <a:r>
              <a:rPr lang="en-US" dirty="0"/>
              <a:t>“Everything is Equally Important”</a:t>
            </a:r>
          </a:p>
        </p:txBody>
      </p:sp>
      <p:sp>
        <p:nvSpPr>
          <p:cNvPr id="3" name="Content Placeholder 2">
            <a:extLst>
              <a:ext uri="{FF2B5EF4-FFF2-40B4-BE49-F238E27FC236}">
                <a16:creationId xmlns:a16="http://schemas.microsoft.com/office/drawing/2014/main" id="{3A52EED1-C5F6-08D2-E371-0219DBAC8C48}"/>
              </a:ext>
            </a:extLst>
          </p:cNvPr>
          <p:cNvSpPr>
            <a:spLocks noGrp="1"/>
          </p:cNvSpPr>
          <p:nvPr>
            <p:ph idx="1"/>
          </p:nvPr>
        </p:nvSpPr>
        <p:spPr>
          <a:xfrm>
            <a:off x="372188" y="1530096"/>
            <a:ext cx="7604023" cy="4456684"/>
          </a:xfrm>
        </p:spPr>
        <p:txBody>
          <a:bodyPr>
            <a:normAutofit fontScale="92500"/>
          </a:bodyPr>
          <a:lstStyle/>
          <a:p>
            <a:pPr>
              <a:lnSpc>
                <a:spcPct val="100000"/>
              </a:lnSpc>
              <a:spcBef>
                <a:spcPts val="0"/>
              </a:spcBef>
              <a:spcAft>
                <a:spcPts val="0"/>
              </a:spcAft>
            </a:pPr>
            <a:r>
              <a:rPr lang="en-US" sz="1900" b="0" dirty="0"/>
              <a:t>A librarian was scheduled to give a 50-minute 'Introduction to Research Resources' session for incoming graduate students. They were excited - finally, enough time to be comprehensive! They'd prepared slides covering the library's full range of services.</a:t>
            </a:r>
          </a:p>
          <a:p>
            <a:pPr>
              <a:lnSpc>
                <a:spcPct val="100000"/>
              </a:lnSpc>
              <a:spcBef>
                <a:spcPts val="0"/>
              </a:spcBef>
              <a:spcAft>
                <a:spcPts val="0"/>
              </a:spcAft>
            </a:pPr>
            <a:endParaRPr lang="en-US" sz="1700" b="0" dirty="0"/>
          </a:p>
          <a:p>
            <a:pPr>
              <a:lnSpc>
                <a:spcPct val="100000"/>
              </a:lnSpc>
              <a:spcBef>
                <a:spcPts val="0"/>
              </a:spcBef>
              <a:spcAft>
                <a:spcPts val="0"/>
              </a:spcAft>
            </a:pPr>
            <a:r>
              <a:rPr lang="en-US" sz="1900" b="0" dirty="0"/>
              <a:t>They started strong: 'Today we'll cover everything you need to know about research support!' Then they launched into their grand tour: 5 minutes on the catalog, 5 minutes on interlibrary loan, 5 minutes on database access, 5 minutes on citation management, 5 minutes on research consultations, 5 minutes on data management, 5 minutes on study spaces, 5 minutes on printing services, 5 minutes on archives access, and 5 minutes on …..</a:t>
            </a:r>
          </a:p>
          <a:p>
            <a:pPr>
              <a:lnSpc>
                <a:spcPct val="100000"/>
              </a:lnSpc>
              <a:spcBef>
                <a:spcPts val="0"/>
              </a:spcBef>
              <a:spcAft>
                <a:spcPts val="0"/>
              </a:spcAft>
            </a:pPr>
            <a:endParaRPr lang="en-US" sz="1900" b="0" dirty="0"/>
          </a:p>
          <a:p>
            <a:pPr>
              <a:lnSpc>
                <a:spcPct val="100000"/>
              </a:lnSpc>
              <a:spcBef>
                <a:spcPts val="0"/>
              </a:spcBef>
              <a:spcAft>
                <a:spcPts val="0"/>
              </a:spcAft>
            </a:pPr>
            <a:r>
              <a:rPr lang="en-US" sz="1900" b="0" dirty="0"/>
              <a:t>Every topic got the same enthusiastic treatment. They explained the nuances of renewing books with the same detail as finding peer-reviewed articles. They spent as much time on how to reserve a group study room as on how to access databases from off-campus.</a:t>
            </a:r>
          </a:p>
          <a:p>
            <a:pPr>
              <a:lnSpc>
                <a:spcPct val="104000"/>
              </a:lnSpc>
            </a:pPr>
            <a:endParaRPr lang="en-US" sz="1600" dirty="0"/>
          </a:p>
        </p:txBody>
      </p:sp>
      <p:pic>
        <p:nvPicPr>
          <p:cNvPr id="7" name="Picture 6" descr="Person using laptop">
            <a:extLst>
              <a:ext uri="{FF2B5EF4-FFF2-40B4-BE49-F238E27FC236}">
                <a16:creationId xmlns:a16="http://schemas.microsoft.com/office/drawing/2014/main" id="{BE71369D-9DC1-1E66-E4E2-1838EFEAD5B4}"/>
              </a:ext>
            </a:extLst>
          </p:cNvPr>
          <p:cNvPicPr>
            <a:picLocks noChangeAspect="1"/>
          </p:cNvPicPr>
          <p:nvPr/>
        </p:nvPicPr>
        <p:blipFill>
          <a:blip r:embed="rId3"/>
          <a:srcRect l="40543" r="17544"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B21AE60F-3599-0D76-94A1-BF762C906471}"/>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28</a:t>
            </a:fld>
            <a:endParaRPr lang="en-US"/>
          </a:p>
        </p:txBody>
      </p:sp>
    </p:spTree>
    <p:extLst>
      <p:ext uri="{BB962C8B-B14F-4D97-AF65-F5344CB8AC3E}">
        <p14:creationId xmlns:p14="http://schemas.microsoft.com/office/powerpoint/2010/main" val="1359801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77A06-AF8D-50BA-502E-8B6413F5B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34B9A-D6C6-4CFA-4F31-C29B1A79ED47}"/>
              </a:ext>
            </a:extLst>
          </p:cNvPr>
          <p:cNvSpPr>
            <a:spLocks noGrp="1"/>
          </p:cNvSpPr>
          <p:nvPr>
            <p:ph type="title"/>
          </p:nvPr>
        </p:nvSpPr>
        <p:spPr>
          <a:xfrm>
            <a:off x="372188" y="0"/>
            <a:ext cx="7708392" cy="1143000"/>
          </a:xfrm>
        </p:spPr>
        <p:txBody>
          <a:bodyPr anchor="b">
            <a:normAutofit/>
          </a:bodyPr>
          <a:lstStyle/>
          <a:p>
            <a:r>
              <a:rPr lang="en-US" dirty="0"/>
              <a:t>“Everything is Equally Important”</a:t>
            </a:r>
          </a:p>
        </p:txBody>
      </p:sp>
      <p:sp>
        <p:nvSpPr>
          <p:cNvPr id="3" name="Content Placeholder 2">
            <a:extLst>
              <a:ext uri="{FF2B5EF4-FFF2-40B4-BE49-F238E27FC236}">
                <a16:creationId xmlns:a16="http://schemas.microsoft.com/office/drawing/2014/main" id="{BCEA65BB-8184-6ECC-B965-A9D415BF8452}"/>
              </a:ext>
            </a:extLst>
          </p:cNvPr>
          <p:cNvSpPr>
            <a:spLocks noGrp="1"/>
          </p:cNvSpPr>
          <p:nvPr>
            <p:ph idx="1"/>
          </p:nvPr>
        </p:nvSpPr>
        <p:spPr>
          <a:xfrm>
            <a:off x="449307" y="1744050"/>
            <a:ext cx="7185382" cy="4456684"/>
          </a:xfrm>
        </p:spPr>
        <p:txBody>
          <a:bodyPr>
            <a:normAutofit/>
          </a:bodyPr>
          <a:lstStyle/>
          <a:p>
            <a:pPr>
              <a:lnSpc>
                <a:spcPct val="90000"/>
              </a:lnSpc>
              <a:spcBef>
                <a:spcPts val="0"/>
              </a:spcBef>
              <a:spcAft>
                <a:spcPts val="0"/>
              </a:spcAft>
            </a:pPr>
            <a:r>
              <a:rPr lang="en-US" sz="2000" b="0" dirty="0"/>
              <a:t>Forty-five minutes in, one student asked, 'But what if I just need to find some basic sources for my first research paper?’ They replied, 'Oh, we'll get to search strategies after I finish explaining our digitization services and special collections policies!’</a:t>
            </a:r>
          </a:p>
          <a:p>
            <a:pPr>
              <a:lnSpc>
                <a:spcPct val="90000"/>
              </a:lnSpc>
              <a:spcBef>
                <a:spcPts val="0"/>
              </a:spcBef>
              <a:spcAft>
                <a:spcPts val="0"/>
              </a:spcAft>
            </a:pPr>
            <a:endParaRPr lang="en-US" sz="2000" b="0" dirty="0"/>
          </a:p>
          <a:p>
            <a:pPr>
              <a:lnSpc>
                <a:spcPct val="90000"/>
              </a:lnSpc>
              <a:spcBef>
                <a:spcPts val="0"/>
              </a:spcBef>
              <a:spcAft>
                <a:spcPts val="0"/>
              </a:spcAft>
            </a:pPr>
            <a:r>
              <a:rPr lang="en-US" sz="2000" b="0" dirty="0"/>
              <a:t>By the end, they'd covered 15 different services with equal enthusiasm. Students left with glazed expressions, furiously scribbling notes about everything from microfilm readers to manuscript archives. </a:t>
            </a:r>
          </a:p>
          <a:p>
            <a:pPr>
              <a:lnSpc>
                <a:spcPct val="90000"/>
              </a:lnSpc>
              <a:spcBef>
                <a:spcPts val="0"/>
              </a:spcBef>
              <a:spcAft>
                <a:spcPts val="0"/>
              </a:spcAft>
            </a:pPr>
            <a:endParaRPr lang="en-US" sz="2000" b="0" dirty="0"/>
          </a:p>
          <a:p>
            <a:pPr>
              <a:lnSpc>
                <a:spcPct val="90000"/>
              </a:lnSpc>
              <a:spcBef>
                <a:spcPts val="0"/>
              </a:spcBef>
              <a:spcAft>
                <a:spcPts val="0"/>
              </a:spcAft>
            </a:pPr>
            <a:r>
              <a:rPr lang="en-US" sz="2000" b="0" dirty="0"/>
              <a:t>When asked later what they remembered from the session, most said 'Something about... a lot of stuff the library does?’</a:t>
            </a:r>
          </a:p>
          <a:p>
            <a:endParaRPr lang="en-US" dirty="0"/>
          </a:p>
        </p:txBody>
      </p:sp>
      <p:pic>
        <p:nvPicPr>
          <p:cNvPr id="11" name="Picture 10">
            <a:extLst>
              <a:ext uri="{FF2B5EF4-FFF2-40B4-BE49-F238E27FC236}">
                <a16:creationId xmlns:a16="http://schemas.microsoft.com/office/drawing/2014/main" id="{685F15CB-6DAC-6DD3-8F8C-B0B9C5410DCB}"/>
              </a:ext>
            </a:extLst>
          </p:cNvPr>
          <p:cNvPicPr>
            <a:picLocks noChangeAspect="1"/>
          </p:cNvPicPr>
          <p:nvPr/>
        </p:nvPicPr>
        <p:blipFill>
          <a:blip r:embed="rId3"/>
          <a:srcRect l="29543" r="28544"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4CFC020E-220A-F2BB-3A26-5AD3383DC6B9}"/>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29</a:t>
            </a:fld>
            <a:endParaRPr lang="en-US"/>
          </a:p>
        </p:txBody>
      </p:sp>
    </p:spTree>
    <p:extLst>
      <p:ext uri="{BB962C8B-B14F-4D97-AF65-F5344CB8AC3E}">
        <p14:creationId xmlns:p14="http://schemas.microsoft.com/office/powerpoint/2010/main" val="423442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ED29-F4C6-DCF9-BF3E-3A82606EBF72}"/>
              </a:ext>
            </a:extLst>
          </p:cNvPr>
          <p:cNvSpPr>
            <a:spLocks noGrp="1"/>
          </p:cNvSpPr>
          <p:nvPr>
            <p:ph type="title"/>
          </p:nvPr>
        </p:nvSpPr>
        <p:spPr/>
        <p:txBody>
          <a:bodyPr/>
          <a:lstStyle/>
          <a:p>
            <a:r>
              <a:rPr lang="en-US" dirty="0"/>
              <a:t>Check-In (1 of 3) : How are you feeling today?</a:t>
            </a:r>
          </a:p>
        </p:txBody>
      </p:sp>
      <p:sp>
        <p:nvSpPr>
          <p:cNvPr id="4" name="Text Placeholder 3">
            <a:extLst>
              <a:ext uri="{FF2B5EF4-FFF2-40B4-BE49-F238E27FC236}">
                <a16:creationId xmlns:a16="http://schemas.microsoft.com/office/drawing/2014/main" id="{2AC5E34C-A945-811F-3E91-807BD6B63AED}"/>
              </a:ext>
            </a:extLst>
          </p:cNvPr>
          <p:cNvSpPr>
            <a:spLocks noGrp="1"/>
          </p:cNvSpPr>
          <p:nvPr>
            <p:ph type="body" sz="quarter" idx="13"/>
          </p:nvPr>
        </p:nvSpPr>
        <p:spPr>
          <a:xfrm>
            <a:off x="422157" y="1204787"/>
            <a:ext cx="11453627" cy="573617"/>
          </a:xfrm>
        </p:spPr>
        <p:txBody>
          <a:bodyPr/>
          <a:lstStyle/>
          <a:p>
            <a:r>
              <a:rPr lang="en-US" dirty="0"/>
              <a:t>No judgement here. Drop your number in the chat. </a:t>
            </a:r>
          </a:p>
        </p:txBody>
      </p:sp>
      <p:sp>
        <p:nvSpPr>
          <p:cNvPr id="5" name="Slide Number Placeholder 4">
            <a:extLst>
              <a:ext uri="{FF2B5EF4-FFF2-40B4-BE49-F238E27FC236}">
                <a16:creationId xmlns:a16="http://schemas.microsoft.com/office/drawing/2014/main" id="{2B45E79D-AEA6-2966-7DF4-B744FD22530C}"/>
              </a:ext>
            </a:extLst>
          </p:cNvPr>
          <p:cNvSpPr>
            <a:spLocks noGrp="1"/>
          </p:cNvSpPr>
          <p:nvPr>
            <p:ph type="sldNum" sz="quarter" idx="12"/>
          </p:nvPr>
        </p:nvSpPr>
        <p:spPr/>
        <p:txBody>
          <a:bodyPr/>
          <a:lstStyle/>
          <a:p>
            <a:fld id="{0D558541-60C9-42A2-8392-FF12533A6B7A}" type="slidenum">
              <a:rPr lang="en-US" smtClean="0"/>
              <a:pPr/>
              <a:t>3</a:t>
            </a:fld>
            <a:endParaRPr lang="en-US"/>
          </a:p>
        </p:txBody>
      </p:sp>
      <p:cxnSp>
        <p:nvCxnSpPr>
          <p:cNvPr id="7" name="Straight Connector 6">
            <a:extLst>
              <a:ext uri="{FF2B5EF4-FFF2-40B4-BE49-F238E27FC236}">
                <a16:creationId xmlns:a16="http://schemas.microsoft.com/office/drawing/2014/main" id="{BE13DCBD-112C-E794-FA39-9890CDE86C05}"/>
              </a:ext>
            </a:extLst>
          </p:cNvPr>
          <p:cNvCxnSpPr>
            <a:cxnSpLocks/>
          </p:cNvCxnSpPr>
          <p:nvPr/>
        </p:nvCxnSpPr>
        <p:spPr>
          <a:xfrm>
            <a:off x="748059" y="2245020"/>
            <a:ext cx="11071752" cy="0"/>
          </a:xfrm>
          <a:prstGeom prst="line">
            <a:avLst/>
          </a:prstGeom>
          <a:ln w="190500">
            <a:gradFill flip="none" rotWithShape="1">
              <a:gsLst>
                <a:gs pos="0">
                  <a:schemeClr val="accent4"/>
                </a:gs>
                <a:gs pos="52000">
                  <a:schemeClr val="accent3"/>
                </a:gs>
                <a:gs pos="100000">
                  <a:srgbClr val="C00000"/>
                </a:gs>
              </a:gsLst>
              <a:path path="circle">
                <a:fillToRect l="100000" t="100000"/>
              </a:path>
              <a:tileRect r="-100000" b="-100000"/>
            </a:gra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84751AA-9C76-1071-C1D7-7B905A57AB2D}"/>
              </a:ext>
            </a:extLst>
          </p:cNvPr>
          <p:cNvSpPr txBox="1"/>
          <p:nvPr/>
        </p:nvSpPr>
        <p:spPr>
          <a:xfrm>
            <a:off x="358110" y="3329961"/>
            <a:ext cx="2477035" cy="2770951"/>
          </a:xfrm>
          <a:prstGeom prst="rect">
            <a:avLst/>
          </a:prstGeom>
          <a:noFill/>
        </p:spPr>
        <p:txBody>
          <a:bodyPr wrap="square" rtlCol="0">
            <a:spAutoFit/>
          </a:bodyPr>
          <a:lstStyle/>
          <a:p>
            <a:pPr algn="ctr">
              <a:lnSpc>
                <a:spcPct val="113000"/>
              </a:lnSpc>
              <a:spcAft>
                <a:spcPts val="600"/>
              </a:spcAft>
            </a:pPr>
            <a:r>
              <a:rPr lang="en-US" sz="2000" b="1" dirty="0"/>
              <a:t>Barely Alive</a:t>
            </a:r>
          </a:p>
          <a:p>
            <a:pPr algn="ctr">
              <a:lnSpc>
                <a:spcPct val="113000"/>
              </a:lnSpc>
              <a:spcAft>
                <a:spcPts val="600"/>
              </a:spcAft>
            </a:pPr>
            <a:endParaRPr lang="en-US" sz="1800" dirty="0"/>
          </a:p>
          <a:p>
            <a:pPr algn="ctr">
              <a:lnSpc>
                <a:spcPct val="113000"/>
              </a:lnSpc>
              <a:spcAft>
                <a:spcPts val="600"/>
              </a:spcAft>
            </a:pPr>
            <a:r>
              <a:rPr lang="en-US" sz="1800" dirty="0"/>
              <a:t>"I'm here, I'm breathing, the laundry pile has achieved sentience, I had candy for breakfast, and my coffee is cold.”</a:t>
            </a:r>
          </a:p>
        </p:txBody>
      </p:sp>
      <p:sp>
        <p:nvSpPr>
          <p:cNvPr id="9" name="TextBox 8">
            <a:extLst>
              <a:ext uri="{FF2B5EF4-FFF2-40B4-BE49-F238E27FC236}">
                <a16:creationId xmlns:a16="http://schemas.microsoft.com/office/drawing/2014/main" id="{E9C1F972-F450-0840-4BA8-C8B952B26342}"/>
              </a:ext>
            </a:extLst>
          </p:cNvPr>
          <p:cNvSpPr txBox="1"/>
          <p:nvPr/>
        </p:nvSpPr>
        <p:spPr>
          <a:xfrm>
            <a:off x="2770596" y="3299040"/>
            <a:ext cx="2145972" cy="2457917"/>
          </a:xfrm>
          <a:prstGeom prst="rect">
            <a:avLst/>
          </a:prstGeom>
          <a:noFill/>
        </p:spPr>
        <p:txBody>
          <a:bodyPr wrap="square" rtlCol="0">
            <a:spAutoFit/>
          </a:bodyPr>
          <a:lstStyle/>
          <a:p>
            <a:pPr algn="ctr">
              <a:lnSpc>
                <a:spcPct val="113000"/>
              </a:lnSpc>
              <a:spcAft>
                <a:spcPts val="600"/>
              </a:spcAft>
            </a:pPr>
            <a:r>
              <a:rPr lang="en-US" sz="2000" b="1" dirty="0"/>
              <a:t>Brain Full</a:t>
            </a:r>
          </a:p>
          <a:p>
            <a:pPr algn="ctr">
              <a:lnSpc>
                <a:spcPct val="113000"/>
              </a:lnSpc>
              <a:spcAft>
                <a:spcPts val="600"/>
              </a:spcAft>
            </a:pPr>
            <a:endParaRPr lang="en-US" sz="1800" dirty="0"/>
          </a:p>
          <a:p>
            <a:pPr algn="ctr">
              <a:lnSpc>
                <a:spcPct val="113000"/>
              </a:lnSpc>
              <a:spcAft>
                <a:spcPts val="600"/>
              </a:spcAft>
            </a:pPr>
            <a:r>
              <a:rPr lang="en-US" sz="1800" dirty="0"/>
              <a:t>"My brain is like 47 browser tabs open, 3 frozen, and one playing music I can't find."</a:t>
            </a:r>
          </a:p>
        </p:txBody>
      </p:sp>
      <p:sp>
        <p:nvSpPr>
          <p:cNvPr id="10" name="TextBox 9">
            <a:extLst>
              <a:ext uri="{FF2B5EF4-FFF2-40B4-BE49-F238E27FC236}">
                <a16:creationId xmlns:a16="http://schemas.microsoft.com/office/drawing/2014/main" id="{19F65D38-C33F-9B0D-53C2-6B463F540027}"/>
              </a:ext>
            </a:extLst>
          </p:cNvPr>
          <p:cNvSpPr txBox="1"/>
          <p:nvPr/>
        </p:nvSpPr>
        <p:spPr>
          <a:xfrm>
            <a:off x="4971224" y="3313968"/>
            <a:ext cx="2304210" cy="2600712"/>
          </a:xfrm>
          <a:prstGeom prst="rect">
            <a:avLst/>
          </a:prstGeom>
          <a:noFill/>
        </p:spPr>
        <p:txBody>
          <a:bodyPr wrap="square" rtlCol="0">
            <a:spAutoFit/>
          </a:bodyPr>
          <a:lstStyle/>
          <a:p>
            <a:pPr algn="ctr">
              <a:spcAft>
                <a:spcPts val="600"/>
              </a:spcAft>
              <a:buNone/>
            </a:pPr>
            <a:r>
              <a:rPr lang="en-US" sz="2000" b="1" i="0" dirty="0">
                <a:effectLst/>
              </a:rPr>
              <a:t>Caffeinated Chaos</a:t>
            </a:r>
          </a:p>
          <a:p>
            <a:pPr algn="ctr"/>
            <a:endParaRPr lang="en-US" sz="1000" b="0" i="0" dirty="0">
              <a:effectLst/>
            </a:endParaRPr>
          </a:p>
          <a:p>
            <a:pPr algn="ctr"/>
            <a:r>
              <a:rPr lang="en-US" sz="1800" b="0" i="0" dirty="0">
                <a:effectLst/>
              </a:rPr>
              <a:t>"Running on coffee and determination. I’m not 100% sure why I’m in this meeting, but I’ll make it work anyways."</a:t>
            </a:r>
          </a:p>
        </p:txBody>
      </p:sp>
      <p:sp>
        <p:nvSpPr>
          <p:cNvPr id="12" name="TextBox 11">
            <a:extLst>
              <a:ext uri="{FF2B5EF4-FFF2-40B4-BE49-F238E27FC236}">
                <a16:creationId xmlns:a16="http://schemas.microsoft.com/office/drawing/2014/main" id="{6CB71EBD-50CE-90A1-C956-56A763F117A6}"/>
              </a:ext>
            </a:extLst>
          </p:cNvPr>
          <p:cNvSpPr txBox="1"/>
          <p:nvPr/>
        </p:nvSpPr>
        <p:spPr>
          <a:xfrm>
            <a:off x="7401991" y="3344889"/>
            <a:ext cx="2345636" cy="2308324"/>
          </a:xfrm>
          <a:prstGeom prst="rect">
            <a:avLst/>
          </a:prstGeom>
          <a:noFill/>
        </p:spPr>
        <p:txBody>
          <a:bodyPr wrap="square">
            <a:spAutoFit/>
          </a:bodyPr>
          <a:lstStyle/>
          <a:p>
            <a:pPr algn="ctr">
              <a:spcAft>
                <a:spcPts val="600"/>
              </a:spcAft>
              <a:buNone/>
            </a:pPr>
            <a:r>
              <a:rPr lang="en-US" sz="2000" b="1" i="0" dirty="0">
                <a:effectLst/>
              </a:rPr>
              <a:t>Functional Human</a:t>
            </a:r>
          </a:p>
          <a:p>
            <a:pPr algn="ctr"/>
            <a:endParaRPr lang="en-US" sz="1800" b="0" i="0" dirty="0">
              <a:effectLst/>
            </a:endParaRPr>
          </a:p>
          <a:p>
            <a:pPr algn="ctr"/>
            <a:endParaRPr lang="en-US" sz="1050" dirty="0"/>
          </a:p>
          <a:p>
            <a:pPr algn="ctr"/>
            <a:r>
              <a:rPr lang="en-US" sz="1800" b="0" i="0" dirty="0">
                <a:effectLst/>
              </a:rPr>
              <a:t>"I know what day it is, I’ve </a:t>
            </a:r>
            <a:r>
              <a:rPr lang="en-US" sz="1800" dirty="0"/>
              <a:t>managed to feel useful today</a:t>
            </a:r>
            <a:r>
              <a:rPr lang="en-US" sz="1800" b="0" i="0" dirty="0">
                <a:effectLst/>
              </a:rPr>
              <a:t>, and I only have 12 things on my to-do list.”</a:t>
            </a:r>
          </a:p>
        </p:txBody>
      </p:sp>
      <p:sp>
        <p:nvSpPr>
          <p:cNvPr id="14" name="TextBox 13">
            <a:extLst>
              <a:ext uri="{FF2B5EF4-FFF2-40B4-BE49-F238E27FC236}">
                <a16:creationId xmlns:a16="http://schemas.microsoft.com/office/drawing/2014/main" id="{F76E9D43-912E-0A20-8536-C947CAA92125}"/>
              </a:ext>
            </a:extLst>
          </p:cNvPr>
          <p:cNvSpPr txBox="1"/>
          <p:nvPr/>
        </p:nvSpPr>
        <p:spPr>
          <a:xfrm>
            <a:off x="9779063" y="3344889"/>
            <a:ext cx="2096721" cy="2446824"/>
          </a:xfrm>
          <a:prstGeom prst="rect">
            <a:avLst/>
          </a:prstGeom>
          <a:noFill/>
        </p:spPr>
        <p:txBody>
          <a:bodyPr wrap="square">
            <a:spAutoFit/>
          </a:bodyPr>
          <a:lstStyle/>
          <a:p>
            <a:pPr algn="ctr">
              <a:spcAft>
                <a:spcPts val="600"/>
              </a:spcAft>
              <a:buNone/>
            </a:pPr>
            <a:r>
              <a:rPr lang="en-US" sz="2000" b="1" i="0" dirty="0">
                <a:effectLst/>
              </a:rPr>
              <a:t>Ready to Conquer</a:t>
            </a:r>
          </a:p>
          <a:p>
            <a:pPr algn="ctr"/>
            <a:endParaRPr lang="en-US" sz="1200" b="0" i="0" dirty="0">
              <a:effectLst/>
            </a:endParaRPr>
          </a:p>
          <a:p>
            <a:pPr algn="ctr"/>
            <a:r>
              <a:rPr lang="en-US" sz="1800" b="0" i="0" dirty="0">
                <a:effectLst/>
              </a:rPr>
              <a:t>"I'm caffeinated, organized, AND I actually read the </a:t>
            </a:r>
            <a:r>
              <a:rPr lang="en-US" sz="1800" dirty="0"/>
              <a:t>meeting</a:t>
            </a:r>
            <a:r>
              <a:rPr lang="en-US" sz="1800" b="0" i="0" dirty="0">
                <a:effectLst/>
              </a:rPr>
              <a:t> agenda beforehand!"</a:t>
            </a:r>
          </a:p>
        </p:txBody>
      </p:sp>
      <p:grpSp>
        <p:nvGrpSpPr>
          <p:cNvPr id="29" name="Group 28">
            <a:extLst>
              <a:ext uri="{FF2B5EF4-FFF2-40B4-BE49-F238E27FC236}">
                <a16:creationId xmlns:a16="http://schemas.microsoft.com/office/drawing/2014/main" id="{5259EDA1-6D59-4448-A0A5-9E5AEC31E640}"/>
              </a:ext>
            </a:extLst>
          </p:cNvPr>
          <p:cNvGrpSpPr/>
          <p:nvPr/>
        </p:nvGrpSpPr>
        <p:grpSpPr>
          <a:xfrm>
            <a:off x="1222167" y="2530217"/>
            <a:ext cx="573617" cy="573617"/>
            <a:chOff x="2382592" y="1957589"/>
            <a:chExt cx="573617" cy="573617"/>
          </a:xfrm>
        </p:grpSpPr>
        <p:sp>
          <p:nvSpPr>
            <p:cNvPr id="15" name="Oval 14">
              <a:extLst>
                <a:ext uri="{FF2B5EF4-FFF2-40B4-BE49-F238E27FC236}">
                  <a16:creationId xmlns:a16="http://schemas.microsoft.com/office/drawing/2014/main" id="{258AFD43-CD95-59B0-DEDD-F21086F0095E}"/>
                </a:ext>
              </a:extLst>
            </p:cNvPr>
            <p:cNvSpPr/>
            <p:nvPr/>
          </p:nvSpPr>
          <p:spPr>
            <a:xfrm>
              <a:off x="2382592" y="1957589"/>
              <a:ext cx="573617" cy="573617"/>
            </a:xfrm>
            <a:prstGeom prst="ellipse">
              <a:avLst/>
            </a:prstGeom>
            <a:noFill/>
            <a:ln w="38100">
              <a:solidFill>
                <a:srgbClr val="C40E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TextBox 19">
              <a:extLst>
                <a:ext uri="{FF2B5EF4-FFF2-40B4-BE49-F238E27FC236}">
                  <a16:creationId xmlns:a16="http://schemas.microsoft.com/office/drawing/2014/main" id="{C93DBA5F-20C6-B290-FE06-5441B0F4AFE9}"/>
                </a:ext>
              </a:extLst>
            </p:cNvPr>
            <p:cNvSpPr txBox="1"/>
            <p:nvPr/>
          </p:nvSpPr>
          <p:spPr>
            <a:xfrm>
              <a:off x="2405383" y="2035003"/>
              <a:ext cx="528033" cy="424219"/>
            </a:xfrm>
            <a:prstGeom prst="rect">
              <a:avLst/>
            </a:prstGeom>
            <a:noFill/>
          </p:spPr>
          <p:txBody>
            <a:bodyPr wrap="square" rtlCol="0">
              <a:spAutoFit/>
            </a:bodyPr>
            <a:lstStyle/>
            <a:p>
              <a:pPr algn="ctr">
                <a:lnSpc>
                  <a:spcPct val="113000"/>
                </a:lnSpc>
                <a:spcAft>
                  <a:spcPts val="600"/>
                </a:spcAft>
              </a:pPr>
              <a:r>
                <a:rPr lang="en-US" sz="2000" b="1" dirty="0"/>
                <a:t>1</a:t>
              </a:r>
            </a:p>
          </p:txBody>
        </p:sp>
      </p:grpSp>
      <p:grpSp>
        <p:nvGrpSpPr>
          <p:cNvPr id="28" name="Group 27">
            <a:extLst>
              <a:ext uri="{FF2B5EF4-FFF2-40B4-BE49-F238E27FC236}">
                <a16:creationId xmlns:a16="http://schemas.microsoft.com/office/drawing/2014/main" id="{B73E5277-F859-DE5A-4D51-CD8F85DCE14D}"/>
              </a:ext>
            </a:extLst>
          </p:cNvPr>
          <p:cNvGrpSpPr/>
          <p:nvPr/>
        </p:nvGrpSpPr>
        <p:grpSpPr>
          <a:xfrm>
            <a:off x="3490995" y="2519989"/>
            <a:ext cx="573617" cy="573617"/>
            <a:chOff x="3500908" y="1941582"/>
            <a:chExt cx="573617" cy="573617"/>
          </a:xfrm>
        </p:grpSpPr>
        <p:sp>
          <p:nvSpPr>
            <p:cNvPr id="16" name="Oval 15">
              <a:extLst>
                <a:ext uri="{FF2B5EF4-FFF2-40B4-BE49-F238E27FC236}">
                  <a16:creationId xmlns:a16="http://schemas.microsoft.com/office/drawing/2014/main" id="{0437511C-C609-91D4-1BAB-154D066520E8}"/>
                </a:ext>
              </a:extLst>
            </p:cNvPr>
            <p:cNvSpPr/>
            <p:nvPr/>
          </p:nvSpPr>
          <p:spPr>
            <a:xfrm>
              <a:off x="3500908" y="1941582"/>
              <a:ext cx="573617" cy="573617"/>
            </a:xfrm>
            <a:prstGeom prst="ellipse">
              <a:avLst/>
            </a:prstGeom>
            <a:noFill/>
            <a:ln w="38100">
              <a:solidFill>
                <a:srgbClr val="E26B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36318689-C7DF-D82D-A44B-68F2347A0AC5}"/>
                </a:ext>
              </a:extLst>
            </p:cNvPr>
            <p:cNvSpPr txBox="1"/>
            <p:nvPr/>
          </p:nvSpPr>
          <p:spPr>
            <a:xfrm>
              <a:off x="3523699" y="2005792"/>
              <a:ext cx="528033" cy="424219"/>
            </a:xfrm>
            <a:prstGeom prst="rect">
              <a:avLst/>
            </a:prstGeom>
            <a:noFill/>
          </p:spPr>
          <p:txBody>
            <a:bodyPr wrap="square" rtlCol="0">
              <a:spAutoFit/>
            </a:bodyPr>
            <a:lstStyle/>
            <a:p>
              <a:pPr algn="ctr">
                <a:lnSpc>
                  <a:spcPct val="113000"/>
                </a:lnSpc>
                <a:spcAft>
                  <a:spcPts val="600"/>
                </a:spcAft>
              </a:pPr>
              <a:r>
                <a:rPr lang="en-US" sz="2000" b="1" dirty="0"/>
                <a:t>2</a:t>
              </a:r>
            </a:p>
          </p:txBody>
        </p:sp>
      </p:grpSp>
      <p:grpSp>
        <p:nvGrpSpPr>
          <p:cNvPr id="27" name="Group 26">
            <a:extLst>
              <a:ext uri="{FF2B5EF4-FFF2-40B4-BE49-F238E27FC236}">
                <a16:creationId xmlns:a16="http://schemas.microsoft.com/office/drawing/2014/main" id="{4E0A6614-7B5C-1711-D2E3-AE5E1CACF22E}"/>
              </a:ext>
            </a:extLst>
          </p:cNvPr>
          <p:cNvGrpSpPr/>
          <p:nvPr/>
        </p:nvGrpSpPr>
        <p:grpSpPr>
          <a:xfrm>
            <a:off x="5730181" y="2514913"/>
            <a:ext cx="573617" cy="573617"/>
            <a:chOff x="5260512" y="1794668"/>
            <a:chExt cx="573617" cy="573617"/>
          </a:xfrm>
        </p:grpSpPr>
        <p:sp>
          <p:nvSpPr>
            <p:cNvPr id="17" name="Oval 16">
              <a:extLst>
                <a:ext uri="{FF2B5EF4-FFF2-40B4-BE49-F238E27FC236}">
                  <a16:creationId xmlns:a16="http://schemas.microsoft.com/office/drawing/2014/main" id="{80A569B6-3013-EC3C-8021-85608350D270}"/>
                </a:ext>
              </a:extLst>
            </p:cNvPr>
            <p:cNvSpPr/>
            <p:nvPr/>
          </p:nvSpPr>
          <p:spPr>
            <a:xfrm>
              <a:off x="5260512" y="1794668"/>
              <a:ext cx="573617" cy="573617"/>
            </a:xfrm>
            <a:prstGeom prst="ellipse">
              <a:avLst/>
            </a:prstGeom>
            <a:noFill/>
            <a:ln w="38100">
              <a:solidFill>
                <a:srgbClr val="F7C3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6C56B626-FEC6-D934-BEFF-A946141AC9A3}"/>
                </a:ext>
              </a:extLst>
            </p:cNvPr>
            <p:cNvSpPr txBox="1"/>
            <p:nvPr/>
          </p:nvSpPr>
          <p:spPr>
            <a:xfrm>
              <a:off x="5271753" y="1867750"/>
              <a:ext cx="528033" cy="424219"/>
            </a:xfrm>
            <a:prstGeom prst="rect">
              <a:avLst/>
            </a:prstGeom>
            <a:noFill/>
          </p:spPr>
          <p:txBody>
            <a:bodyPr wrap="square" rtlCol="0">
              <a:spAutoFit/>
            </a:bodyPr>
            <a:lstStyle/>
            <a:p>
              <a:pPr algn="ctr">
                <a:lnSpc>
                  <a:spcPct val="113000"/>
                </a:lnSpc>
                <a:spcAft>
                  <a:spcPts val="600"/>
                </a:spcAft>
              </a:pPr>
              <a:r>
                <a:rPr lang="en-US" sz="2000" b="1" dirty="0"/>
                <a:t>3</a:t>
              </a:r>
            </a:p>
          </p:txBody>
        </p:sp>
      </p:grpSp>
      <p:grpSp>
        <p:nvGrpSpPr>
          <p:cNvPr id="26" name="Group 25">
            <a:extLst>
              <a:ext uri="{FF2B5EF4-FFF2-40B4-BE49-F238E27FC236}">
                <a16:creationId xmlns:a16="http://schemas.microsoft.com/office/drawing/2014/main" id="{5C6E0793-B755-3680-6289-5429C8B9D89B}"/>
              </a:ext>
            </a:extLst>
          </p:cNvPr>
          <p:cNvGrpSpPr/>
          <p:nvPr/>
        </p:nvGrpSpPr>
        <p:grpSpPr>
          <a:xfrm>
            <a:off x="8326637" y="2519989"/>
            <a:ext cx="573617" cy="573617"/>
            <a:chOff x="7020116" y="1909130"/>
            <a:chExt cx="573617" cy="573617"/>
          </a:xfrm>
        </p:grpSpPr>
        <p:sp>
          <p:nvSpPr>
            <p:cNvPr id="18" name="Oval 17">
              <a:extLst>
                <a:ext uri="{FF2B5EF4-FFF2-40B4-BE49-F238E27FC236}">
                  <a16:creationId xmlns:a16="http://schemas.microsoft.com/office/drawing/2014/main" id="{EBB07718-5F99-E94E-1D93-B3FE69CB37F7}"/>
                </a:ext>
              </a:extLst>
            </p:cNvPr>
            <p:cNvSpPr/>
            <p:nvPr/>
          </p:nvSpPr>
          <p:spPr>
            <a:xfrm>
              <a:off x="7020116" y="1909130"/>
              <a:ext cx="573617" cy="573617"/>
            </a:xfrm>
            <a:prstGeom prst="ellipse">
              <a:avLst/>
            </a:prstGeom>
            <a:noFill/>
            <a:ln w="38100">
              <a:solidFill>
                <a:srgbClr val="A9B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27D4B235-71A2-20DA-3EE6-7842CFD71C97}"/>
                </a:ext>
              </a:extLst>
            </p:cNvPr>
            <p:cNvSpPr txBox="1"/>
            <p:nvPr/>
          </p:nvSpPr>
          <p:spPr>
            <a:xfrm>
              <a:off x="7042907" y="1983828"/>
              <a:ext cx="528033" cy="424219"/>
            </a:xfrm>
            <a:prstGeom prst="rect">
              <a:avLst/>
            </a:prstGeom>
            <a:noFill/>
          </p:spPr>
          <p:txBody>
            <a:bodyPr wrap="square" rtlCol="0">
              <a:spAutoFit/>
            </a:bodyPr>
            <a:lstStyle/>
            <a:p>
              <a:pPr algn="ctr">
                <a:lnSpc>
                  <a:spcPct val="113000"/>
                </a:lnSpc>
                <a:spcAft>
                  <a:spcPts val="600"/>
                </a:spcAft>
              </a:pPr>
              <a:r>
                <a:rPr lang="en-US" sz="2000" b="1" dirty="0"/>
                <a:t>4</a:t>
              </a:r>
            </a:p>
          </p:txBody>
        </p:sp>
      </p:grpSp>
      <p:grpSp>
        <p:nvGrpSpPr>
          <p:cNvPr id="25" name="Group 24">
            <a:extLst>
              <a:ext uri="{FF2B5EF4-FFF2-40B4-BE49-F238E27FC236}">
                <a16:creationId xmlns:a16="http://schemas.microsoft.com/office/drawing/2014/main" id="{4C8D5766-2998-0B3D-9495-7D01F49C411A}"/>
              </a:ext>
            </a:extLst>
          </p:cNvPr>
          <p:cNvGrpSpPr/>
          <p:nvPr/>
        </p:nvGrpSpPr>
        <p:grpSpPr>
          <a:xfrm>
            <a:off x="10531480" y="2523600"/>
            <a:ext cx="573617" cy="573617"/>
            <a:chOff x="9001316" y="1849864"/>
            <a:chExt cx="573617" cy="573617"/>
          </a:xfrm>
        </p:grpSpPr>
        <p:sp>
          <p:nvSpPr>
            <p:cNvPr id="19" name="Oval 18">
              <a:extLst>
                <a:ext uri="{FF2B5EF4-FFF2-40B4-BE49-F238E27FC236}">
                  <a16:creationId xmlns:a16="http://schemas.microsoft.com/office/drawing/2014/main" id="{C8F257B5-2EF9-26F9-1A34-488A148BF31D}"/>
                </a:ext>
              </a:extLst>
            </p:cNvPr>
            <p:cNvSpPr/>
            <p:nvPr/>
          </p:nvSpPr>
          <p:spPr>
            <a:xfrm>
              <a:off x="9001316" y="1849864"/>
              <a:ext cx="573617" cy="573617"/>
            </a:xfrm>
            <a:prstGeom prst="ellipse">
              <a:avLst/>
            </a:prstGeom>
            <a:noFill/>
            <a:ln w="38100">
              <a:solidFill>
                <a:srgbClr val="148B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TextBox 23">
              <a:extLst>
                <a:ext uri="{FF2B5EF4-FFF2-40B4-BE49-F238E27FC236}">
                  <a16:creationId xmlns:a16="http://schemas.microsoft.com/office/drawing/2014/main" id="{AB4C4713-4DB6-D935-CF19-84D628EF7EB8}"/>
                </a:ext>
              </a:extLst>
            </p:cNvPr>
            <p:cNvSpPr txBox="1"/>
            <p:nvPr/>
          </p:nvSpPr>
          <p:spPr>
            <a:xfrm>
              <a:off x="9024107" y="1903324"/>
              <a:ext cx="528033" cy="424219"/>
            </a:xfrm>
            <a:prstGeom prst="rect">
              <a:avLst/>
            </a:prstGeom>
            <a:noFill/>
          </p:spPr>
          <p:txBody>
            <a:bodyPr wrap="square" rtlCol="0">
              <a:spAutoFit/>
            </a:bodyPr>
            <a:lstStyle/>
            <a:p>
              <a:pPr algn="ctr">
                <a:lnSpc>
                  <a:spcPct val="113000"/>
                </a:lnSpc>
                <a:spcAft>
                  <a:spcPts val="600"/>
                </a:spcAft>
              </a:pPr>
              <a:r>
                <a:rPr lang="en-US" sz="2000" b="1" dirty="0"/>
                <a:t>5</a:t>
              </a:r>
            </a:p>
          </p:txBody>
        </p:sp>
      </p:grpSp>
    </p:spTree>
    <p:extLst>
      <p:ext uri="{BB962C8B-B14F-4D97-AF65-F5344CB8AC3E}">
        <p14:creationId xmlns:p14="http://schemas.microsoft.com/office/powerpoint/2010/main" val="4269129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FA68AC-B4A2-9771-FA41-C9AD12E7C4B4}"/>
              </a:ext>
            </a:extLst>
          </p:cNvPr>
          <p:cNvSpPr>
            <a:spLocks noGrp="1"/>
          </p:cNvSpPr>
          <p:nvPr>
            <p:ph idx="1"/>
          </p:nvPr>
        </p:nvSpPr>
        <p:spPr>
          <a:xfrm>
            <a:off x="1090864" y="2992816"/>
            <a:ext cx="5755118" cy="889632"/>
          </a:xfrm>
        </p:spPr>
        <p:txBody>
          <a:bodyPr/>
          <a:lstStyle/>
          <a:p>
            <a:pPr algn="ctr"/>
            <a:r>
              <a:rPr lang="en-US" sz="2000" b="0" dirty="0"/>
              <a:t>If you were the librarian in this situation, what would you do to improve this session?</a:t>
            </a:r>
          </a:p>
        </p:txBody>
      </p:sp>
      <p:sp>
        <p:nvSpPr>
          <p:cNvPr id="5" name="Slide Number Placeholder 4">
            <a:extLst>
              <a:ext uri="{FF2B5EF4-FFF2-40B4-BE49-F238E27FC236}">
                <a16:creationId xmlns:a16="http://schemas.microsoft.com/office/drawing/2014/main" id="{330D29DB-43F9-EB91-EE79-4430AE863961}"/>
              </a:ext>
            </a:extLst>
          </p:cNvPr>
          <p:cNvSpPr>
            <a:spLocks noGrp="1"/>
          </p:cNvSpPr>
          <p:nvPr>
            <p:ph type="sldNum" sz="quarter" idx="12"/>
          </p:nvPr>
        </p:nvSpPr>
        <p:spPr/>
        <p:txBody>
          <a:bodyPr/>
          <a:lstStyle/>
          <a:p>
            <a:fld id="{0D558541-60C9-42A2-8392-FF12533A6B7A}" type="slidenum">
              <a:rPr lang="en-US" smtClean="0"/>
              <a:pPr/>
              <a:t>30</a:t>
            </a:fld>
            <a:endParaRPr lang="en-US"/>
          </a:p>
        </p:txBody>
      </p:sp>
      <p:sp>
        <p:nvSpPr>
          <p:cNvPr id="6" name="Title 1">
            <a:extLst>
              <a:ext uri="{FF2B5EF4-FFF2-40B4-BE49-F238E27FC236}">
                <a16:creationId xmlns:a16="http://schemas.microsoft.com/office/drawing/2014/main" id="{90C9B1BF-692F-D727-3E2C-77F93B067108}"/>
              </a:ext>
            </a:extLst>
          </p:cNvPr>
          <p:cNvSpPr txBox="1">
            <a:spLocks/>
          </p:cNvSpPr>
          <p:nvPr/>
        </p:nvSpPr>
        <p:spPr>
          <a:xfrm>
            <a:off x="372187" y="0"/>
            <a:ext cx="7713733"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“Everything is Equally Important”</a:t>
            </a:r>
          </a:p>
        </p:txBody>
      </p:sp>
      <p:sp>
        <p:nvSpPr>
          <p:cNvPr id="7" name="Text Placeholder 4">
            <a:extLst>
              <a:ext uri="{FF2B5EF4-FFF2-40B4-BE49-F238E27FC236}">
                <a16:creationId xmlns:a16="http://schemas.microsoft.com/office/drawing/2014/main" id="{3897BCBC-6565-C794-4766-87AF88D4BD7E}"/>
              </a:ext>
            </a:extLst>
          </p:cNvPr>
          <p:cNvSpPr txBox="1">
            <a:spLocks/>
          </p:cNvSpPr>
          <p:nvPr/>
        </p:nvSpPr>
        <p:spPr>
          <a:xfrm>
            <a:off x="374904" y="1170433"/>
            <a:ext cx="7711016" cy="573617"/>
          </a:xfrm>
          <a:prstGeom prst="rect">
            <a:avLst/>
          </a:prstGeom>
        </p:spPr>
        <p:txBody>
          <a:bodyPr>
            <a:normAutofit/>
          </a:bodyPr>
          <a:lst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a:lstStyle>
          <a:p>
            <a:pPr>
              <a:lnSpc>
                <a:spcPct val="90000"/>
              </a:lnSpc>
            </a:pPr>
            <a:endParaRPr lang="en-US" sz="1600" b="0" dirty="0"/>
          </a:p>
        </p:txBody>
      </p:sp>
      <p:pic>
        <p:nvPicPr>
          <p:cNvPr id="9" name="Picture 8" descr="Empty speech bubbles">
            <a:extLst>
              <a:ext uri="{FF2B5EF4-FFF2-40B4-BE49-F238E27FC236}">
                <a16:creationId xmlns:a16="http://schemas.microsoft.com/office/drawing/2014/main" id="{0CB83CA9-5D09-C295-3420-5B3275E4F852}"/>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1" name="TextBox 10">
            <a:extLst>
              <a:ext uri="{FF2B5EF4-FFF2-40B4-BE49-F238E27FC236}">
                <a16:creationId xmlns:a16="http://schemas.microsoft.com/office/drawing/2014/main" id="{A5AB6D63-DDF6-16F4-569C-4FBD50566AE2}"/>
              </a:ext>
            </a:extLst>
          </p:cNvPr>
          <p:cNvSpPr txBox="1"/>
          <p:nvPr/>
        </p:nvSpPr>
        <p:spPr>
          <a:xfrm>
            <a:off x="489585" y="1266297"/>
            <a:ext cx="6115050" cy="759247"/>
          </a:xfrm>
          <a:prstGeom prst="rect">
            <a:avLst/>
          </a:prstGeom>
          <a:noFill/>
        </p:spPr>
        <p:txBody>
          <a:bodyPr wrap="square">
            <a:spAutoFit/>
          </a:bodyPr>
          <a:lstStyle/>
          <a:p>
            <a:pPr>
              <a:lnSpc>
                <a:spcPct val="90000"/>
              </a:lnSpc>
            </a:pPr>
            <a:r>
              <a:rPr lang="en-US" sz="2400" b="0" dirty="0"/>
              <a:t>They prepared a comprehensive session … but forgot to prioritize what matters</a:t>
            </a:r>
          </a:p>
        </p:txBody>
      </p:sp>
      <p:sp>
        <p:nvSpPr>
          <p:cNvPr id="13" name="TextBox 12">
            <a:extLst>
              <a:ext uri="{FF2B5EF4-FFF2-40B4-BE49-F238E27FC236}">
                <a16:creationId xmlns:a16="http://schemas.microsoft.com/office/drawing/2014/main" id="{FCBAF6C8-4253-3CF7-DBD6-F1BEA650012F}"/>
              </a:ext>
            </a:extLst>
          </p:cNvPr>
          <p:cNvSpPr txBox="1"/>
          <p:nvPr/>
        </p:nvSpPr>
        <p:spPr>
          <a:xfrm>
            <a:off x="372187" y="2316154"/>
            <a:ext cx="6920153" cy="830868"/>
          </a:xfrm>
          <a:prstGeom prst="rect">
            <a:avLst/>
          </a:prstGeom>
          <a:noFill/>
        </p:spPr>
        <p:txBody>
          <a:bodyPr wrap="square">
            <a:spAutoFit/>
          </a:bodyPr>
          <a:lstStyle/>
          <a:p>
            <a:r>
              <a:rPr kumimoji="0" lang="en-US" altLang="en-US" sz="2400" b="0" i="0" u="none" strike="noStrike" cap="none" normalizeH="0" baseline="0" dirty="0">
                <a:ln>
                  <a:noFill/>
                </a:ln>
                <a:solidFill>
                  <a:schemeClr val="tx1"/>
                </a:solidFill>
                <a:effectLst/>
                <a:latin typeface="Arial" panose="020B0604020202020204" pitchFamily="34" charset="0"/>
              </a:rPr>
              <a:t>🟣</a:t>
            </a:r>
            <a:r>
              <a:rPr lang="en-US" b="1" dirty="0"/>
              <a:t>Purple Group, type your responses into chat</a:t>
            </a:r>
            <a:r>
              <a:rPr lang="en-US" dirty="0"/>
              <a:t>: </a:t>
            </a:r>
          </a:p>
          <a:p>
            <a:endParaRPr lang="en-US" dirty="0"/>
          </a:p>
        </p:txBody>
      </p:sp>
      <p:sp>
        <p:nvSpPr>
          <p:cNvPr id="14" name="TextBox 13">
            <a:extLst>
              <a:ext uri="{FF2B5EF4-FFF2-40B4-BE49-F238E27FC236}">
                <a16:creationId xmlns:a16="http://schemas.microsoft.com/office/drawing/2014/main" id="{34A3128C-565F-731D-660E-5493808D65E1}"/>
              </a:ext>
            </a:extLst>
          </p:cNvPr>
          <p:cNvSpPr txBox="1"/>
          <p:nvPr/>
        </p:nvSpPr>
        <p:spPr>
          <a:xfrm>
            <a:off x="334685" y="4276625"/>
            <a:ext cx="6511298" cy="461665"/>
          </a:xfrm>
          <a:prstGeom prst="rect">
            <a:avLst/>
          </a:prstGeom>
          <a:noFill/>
        </p:spPr>
        <p:txBody>
          <a:bodyPr wrap="square">
            <a:spAutoFit/>
          </a:bodyPr>
          <a:lstStyle/>
          <a:p>
            <a:r>
              <a:rPr lang="en-US" altLang="en-US" sz="2400" dirty="0">
                <a:latin typeface="Arial" panose="020B0604020202020204" pitchFamily="34" charset="0"/>
              </a:rPr>
              <a:t>🟡 </a:t>
            </a:r>
            <a:r>
              <a:rPr lang="en-US" altLang="en-US" sz="2400" b="1" dirty="0">
                <a:latin typeface="Arial" panose="020B0604020202020204" pitchFamily="34" charset="0"/>
              </a:rPr>
              <a:t>Yellow</a:t>
            </a:r>
            <a:r>
              <a:rPr kumimoji="0" lang="en-US" altLang="en-US" sz="2400" b="1" i="0" u="none" strike="noStrike" cap="none" normalizeH="0" baseline="0" dirty="0">
                <a:ln>
                  <a:noFill/>
                </a:ln>
                <a:solidFill>
                  <a:schemeClr val="tx1"/>
                </a:solidFill>
                <a:effectLst/>
                <a:latin typeface="Arial" panose="020B0604020202020204" pitchFamily="34" charset="0"/>
              </a:rPr>
              <a:t> Group, you may be called on </a:t>
            </a:r>
            <a:r>
              <a:rPr lang="en-US" altLang="en-US" sz="2400" b="1" dirty="0">
                <a:latin typeface="Arial" panose="020B0604020202020204" pitchFamily="34" charset="0"/>
              </a:rPr>
              <a:t>to: </a:t>
            </a:r>
          </a:p>
        </p:txBody>
      </p:sp>
      <p:sp>
        <p:nvSpPr>
          <p:cNvPr id="4" name="TextBox 3">
            <a:extLst>
              <a:ext uri="{FF2B5EF4-FFF2-40B4-BE49-F238E27FC236}">
                <a16:creationId xmlns:a16="http://schemas.microsoft.com/office/drawing/2014/main" id="{94992E94-4894-DC09-F303-8476EF3C63BF}"/>
              </a:ext>
            </a:extLst>
          </p:cNvPr>
          <p:cNvSpPr txBox="1"/>
          <p:nvPr/>
        </p:nvSpPr>
        <p:spPr>
          <a:xfrm>
            <a:off x="1268234" y="5012051"/>
            <a:ext cx="5400378" cy="707886"/>
          </a:xfrm>
          <a:prstGeom prst="rect">
            <a:avLst/>
          </a:prstGeom>
          <a:noFill/>
        </p:spPr>
        <p:txBody>
          <a:bodyPr wrap="square">
            <a:spAutoFit/>
          </a:bodyPr>
          <a:lstStyle/>
          <a:p>
            <a:pPr algn="ctr"/>
            <a:r>
              <a:rPr lang="en-US" altLang="en-US" sz="2000" dirty="0"/>
              <a:t>Summarize one or more of the responses made by members of the Purple Group.</a:t>
            </a:r>
            <a:endParaRPr lang="en-US" sz="2000" dirty="0"/>
          </a:p>
        </p:txBody>
      </p:sp>
    </p:spTree>
    <p:extLst>
      <p:ext uri="{BB962C8B-B14F-4D97-AF65-F5344CB8AC3E}">
        <p14:creationId xmlns:p14="http://schemas.microsoft.com/office/powerpoint/2010/main" val="405584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38FD3-38FC-EDBB-1ED8-8E1B7C3F2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E0F5A-0A45-20C9-1C3A-660A706A97E5}"/>
              </a:ext>
            </a:extLst>
          </p:cNvPr>
          <p:cNvSpPr>
            <a:spLocks noGrp="1"/>
          </p:cNvSpPr>
          <p:nvPr>
            <p:ph type="title"/>
          </p:nvPr>
        </p:nvSpPr>
        <p:spPr>
          <a:xfrm>
            <a:off x="372188" y="0"/>
            <a:ext cx="10292140" cy="1143000"/>
          </a:xfrm>
        </p:spPr>
        <p:txBody>
          <a:bodyPr anchor="b">
            <a:normAutofit/>
          </a:bodyPr>
          <a:lstStyle/>
          <a:p>
            <a:r>
              <a:rPr lang="en-US" dirty="0"/>
              <a:t>“Everything is Equally Important”</a:t>
            </a:r>
          </a:p>
        </p:txBody>
      </p:sp>
      <p:sp>
        <p:nvSpPr>
          <p:cNvPr id="17" name="Text Placeholder 4">
            <a:extLst>
              <a:ext uri="{FF2B5EF4-FFF2-40B4-BE49-F238E27FC236}">
                <a16:creationId xmlns:a16="http://schemas.microsoft.com/office/drawing/2014/main" id="{B4323C53-E9B8-C0A0-30B7-E241BA152EDA}"/>
              </a:ext>
            </a:extLst>
          </p:cNvPr>
          <p:cNvSpPr>
            <a:spLocks noGrp="1"/>
          </p:cNvSpPr>
          <p:nvPr>
            <p:ph type="body" sz="quarter" idx="14"/>
          </p:nvPr>
        </p:nvSpPr>
        <p:spPr>
          <a:xfrm>
            <a:off x="372188" y="1021749"/>
            <a:ext cx="10730098" cy="573617"/>
          </a:xfrm>
        </p:spPr>
        <p:txBody>
          <a:bodyPr/>
          <a:lstStyle/>
          <a:p>
            <a:r>
              <a:rPr lang="en-US" dirty="0"/>
              <a:t>They've prepared a comprehensive session … but forgot to prioritize what matters</a:t>
            </a:r>
          </a:p>
        </p:txBody>
      </p:sp>
      <p:sp>
        <p:nvSpPr>
          <p:cNvPr id="5" name="Slide Number Placeholder 4">
            <a:extLst>
              <a:ext uri="{FF2B5EF4-FFF2-40B4-BE49-F238E27FC236}">
                <a16:creationId xmlns:a16="http://schemas.microsoft.com/office/drawing/2014/main" id="{A3E57646-2A7B-8EDA-A3B9-D00C692492AA}"/>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31</a:t>
            </a:fld>
            <a:endParaRPr lang="en-US"/>
          </a:p>
        </p:txBody>
      </p:sp>
      <p:grpSp>
        <p:nvGrpSpPr>
          <p:cNvPr id="3" name="Group 2">
            <a:extLst>
              <a:ext uri="{FF2B5EF4-FFF2-40B4-BE49-F238E27FC236}">
                <a16:creationId xmlns:a16="http://schemas.microsoft.com/office/drawing/2014/main" id="{E920ED8E-4474-91BF-01BC-DB0CB49ECA17}"/>
              </a:ext>
            </a:extLst>
          </p:cNvPr>
          <p:cNvGrpSpPr/>
          <p:nvPr/>
        </p:nvGrpSpPr>
        <p:grpSpPr>
          <a:xfrm>
            <a:off x="287728" y="1644939"/>
            <a:ext cx="3672192" cy="4633097"/>
            <a:chOff x="188576" y="1668551"/>
            <a:chExt cx="3672192" cy="4633097"/>
          </a:xfrm>
        </p:grpSpPr>
        <p:sp>
          <p:nvSpPr>
            <p:cNvPr id="4" name="Rectangle: Rounded Corners 3">
              <a:extLst>
                <a:ext uri="{FF2B5EF4-FFF2-40B4-BE49-F238E27FC236}">
                  <a16:creationId xmlns:a16="http://schemas.microsoft.com/office/drawing/2014/main" id="{677FF375-F120-76B3-9908-7D099578274B}"/>
                </a:ext>
              </a:extLst>
            </p:cNvPr>
            <p:cNvSpPr/>
            <p:nvPr/>
          </p:nvSpPr>
          <p:spPr>
            <a:xfrm>
              <a:off x="188576" y="1715354"/>
              <a:ext cx="3672190"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5">
              <a:extLst>
                <a:ext uri="{FF2B5EF4-FFF2-40B4-BE49-F238E27FC236}">
                  <a16:creationId xmlns:a16="http://schemas.microsoft.com/office/drawing/2014/main" id="{DB46418D-2A25-95D6-3BD9-FB34AB39704C}"/>
                </a:ext>
              </a:extLst>
            </p:cNvPr>
            <p:cNvSpPr/>
            <p:nvPr/>
          </p:nvSpPr>
          <p:spPr>
            <a:xfrm>
              <a:off x="188576" y="1668551"/>
              <a:ext cx="3672192"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Prioritize Pain Points</a:t>
              </a:r>
            </a:p>
          </p:txBody>
        </p:sp>
        <p:sp>
          <p:nvSpPr>
            <p:cNvPr id="7" name="TextBox 6">
              <a:extLst>
                <a:ext uri="{FF2B5EF4-FFF2-40B4-BE49-F238E27FC236}">
                  <a16:creationId xmlns:a16="http://schemas.microsoft.com/office/drawing/2014/main" id="{ABB7D707-19EC-7A8C-0703-DA7E19CC953D}"/>
                </a:ext>
              </a:extLst>
            </p:cNvPr>
            <p:cNvSpPr txBox="1"/>
            <p:nvPr/>
          </p:nvSpPr>
          <p:spPr>
            <a:xfrm>
              <a:off x="188576" y="2123097"/>
              <a:ext cx="3672192" cy="3620350"/>
            </a:xfrm>
            <a:prstGeom prst="rect">
              <a:avLst/>
            </a:prstGeom>
            <a:noFill/>
          </p:spPr>
          <p:txBody>
            <a:bodyPr wrap="square" rtlCol="0">
              <a:spAutoFit/>
            </a:bodyPr>
            <a:lstStyle/>
            <a:p>
              <a:pPr>
                <a:buNone/>
              </a:pPr>
              <a:r>
                <a:rPr lang="en-US" sz="1600" dirty="0"/>
                <a:t>Address their biggest frustrations first, not your most exciting features.</a:t>
              </a:r>
            </a:p>
            <a:p>
              <a:pPr>
                <a:buNone/>
              </a:pPr>
              <a:endParaRPr lang="en-US" sz="1600" dirty="0"/>
            </a:p>
            <a:p>
              <a:pPr>
                <a:spcAft>
                  <a:spcPts val="600"/>
                </a:spcAft>
                <a:buNone/>
              </a:pPr>
              <a:r>
                <a:rPr lang="en-US" sz="1600" b="1" dirty="0"/>
                <a:t>Ask yourself: </a:t>
              </a:r>
            </a:p>
            <a:p>
              <a:pPr marL="285750" indent="-285750">
                <a:spcAft>
                  <a:spcPts val="600"/>
                </a:spcAft>
                <a:buFont typeface="Arial" panose="020B0604020202020204" pitchFamily="34" charset="0"/>
                <a:buChar char="•"/>
              </a:pPr>
              <a:r>
                <a:rPr lang="en-US" sz="1600" i="1" dirty="0"/>
                <a:t>"What’s the biggest barrier preventing students from succeeding with their project?" </a:t>
              </a:r>
              <a:r>
                <a:rPr lang="en-US" sz="1600" dirty="0"/>
                <a:t>→ Start there.</a:t>
              </a:r>
            </a:p>
            <a:p>
              <a:pPr marL="285750" indent="-285750">
                <a:spcAft>
                  <a:spcPts val="600"/>
                </a:spcAft>
                <a:buFont typeface="Arial" panose="020B0604020202020204" pitchFamily="34" charset="0"/>
                <a:buChar char="•"/>
              </a:pPr>
              <a:r>
                <a:rPr lang="en-US" sz="1600" i="1" dirty="0"/>
                <a:t>What causes the most reference desk tickets?</a:t>
              </a:r>
              <a:r>
                <a:rPr lang="en-US" sz="1600" dirty="0"/>
                <a:t> → Prioritize that.</a:t>
              </a:r>
            </a:p>
            <a:p>
              <a:pPr marL="285750" indent="-285750">
                <a:spcAft>
                  <a:spcPts val="600"/>
                </a:spcAft>
                <a:buFont typeface="Arial" panose="020B0604020202020204" pitchFamily="34" charset="0"/>
                <a:buChar char="•"/>
              </a:pPr>
              <a:r>
                <a:rPr lang="en-US" sz="1600" i="1" dirty="0"/>
                <a:t>What do faculty complain about most?</a:t>
              </a:r>
              <a:r>
                <a:rPr lang="en-US" sz="1600" dirty="0"/>
                <a:t> → Focus on fixing it.</a:t>
              </a:r>
              <a:endParaRPr lang="en-US" sz="1600" kern="0" dirty="0"/>
            </a:p>
            <a:p>
              <a:pPr algn="l">
                <a:lnSpc>
                  <a:spcPct val="113000"/>
                </a:lnSpc>
                <a:spcAft>
                  <a:spcPts val="600"/>
                </a:spcAft>
              </a:pPr>
              <a:endParaRPr lang="en-US" sz="1600" dirty="0"/>
            </a:p>
          </p:txBody>
        </p:sp>
      </p:grpSp>
    </p:spTree>
    <p:extLst>
      <p:ext uri="{BB962C8B-B14F-4D97-AF65-F5344CB8AC3E}">
        <p14:creationId xmlns:p14="http://schemas.microsoft.com/office/powerpoint/2010/main" val="277321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898CC-16D8-3027-965B-708FFDE5F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F69AC-088D-7085-E6F6-B42B107F0E88}"/>
              </a:ext>
            </a:extLst>
          </p:cNvPr>
          <p:cNvSpPr>
            <a:spLocks noGrp="1"/>
          </p:cNvSpPr>
          <p:nvPr>
            <p:ph type="title"/>
          </p:nvPr>
        </p:nvSpPr>
        <p:spPr>
          <a:xfrm>
            <a:off x="372188" y="0"/>
            <a:ext cx="10292140" cy="1143000"/>
          </a:xfrm>
        </p:spPr>
        <p:txBody>
          <a:bodyPr anchor="b">
            <a:normAutofit/>
          </a:bodyPr>
          <a:lstStyle/>
          <a:p>
            <a:r>
              <a:rPr lang="en-US" dirty="0"/>
              <a:t>“Everything is Equally Important”</a:t>
            </a:r>
          </a:p>
        </p:txBody>
      </p:sp>
      <p:sp>
        <p:nvSpPr>
          <p:cNvPr id="17" name="Text Placeholder 4">
            <a:extLst>
              <a:ext uri="{FF2B5EF4-FFF2-40B4-BE49-F238E27FC236}">
                <a16:creationId xmlns:a16="http://schemas.microsoft.com/office/drawing/2014/main" id="{15343652-E916-90C2-800B-C70736EDC867}"/>
              </a:ext>
            </a:extLst>
          </p:cNvPr>
          <p:cNvSpPr>
            <a:spLocks noGrp="1"/>
          </p:cNvSpPr>
          <p:nvPr>
            <p:ph type="body" sz="quarter" idx="14"/>
          </p:nvPr>
        </p:nvSpPr>
        <p:spPr>
          <a:xfrm>
            <a:off x="372188" y="1021749"/>
            <a:ext cx="10730098" cy="573617"/>
          </a:xfrm>
        </p:spPr>
        <p:txBody>
          <a:bodyPr/>
          <a:lstStyle/>
          <a:p>
            <a:r>
              <a:rPr lang="en-US" dirty="0"/>
              <a:t>They've prepared a comprehensive session … but forgot to prioritize what matters</a:t>
            </a:r>
          </a:p>
        </p:txBody>
      </p:sp>
      <p:sp>
        <p:nvSpPr>
          <p:cNvPr id="5" name="Slide Number Placeholder 4">
            <a:extLst>
              <a:ext uri="{FF2B5EF4-FFF2-40B4-BE49-F238E27FC236}">
                <a16:creationId xmlns:a16="http://schemas.microsoft.com/office/drawing/2014/main" id="{E458A660-B940-3310-652B-1AE6C2D61649}"/>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32</a:t>
            </a:fld>
            <a:endParaRPr lang="en-US"/>
          </a:p>
        </p:txBody>
      </p:sp>
      <p:grpSp>
        <p:nvGrpSpPr>
          <p:cNvPr id="39" name="Group 38">
            <a:extLst>
              <a:ext uri="{FF2B5EF4-FFF2-40B4-BE49-F238E27FC236}">
                <a16:creationId xmlns:a16="http://schemas.microsoft.com/office/drawing/2014/main" id="{5844427A-895D-CF0A-2260-CC429C190528}"/>
              </a:ext>
            </a:extLst>
          </p:cNvPr>
          <p:cNvGrpSpPr/>
          <p:nvPr/>
        </p:nvGrpSpPr>
        <p:grpSpPr>
          <a:xfrm>
            <a:off x="4332756" y="1656534"/>
            <a:ext cx="3789073" cy="4656709"/>
            <a:chOff x="7557567" y="1644939"/>
            <a:chExt cx="3789073" cy="4656709"/>
          </a:xfrm>
        </p:grpSpPr>
        <p:sp>
          <p:nvSpPr>
            <p:cNvPr id="36" name="Rectangle: Rounded Corners 35">
              <a:extLst>
                <a:ext uri="{FF2B5EF4-FFF2-40B4-BE49-F238E27FC236}">
                  <a16:creationId xmlns:a16="http://schemas.microsoft.com/office/drawing/2014/main" id="{A6694FEF-45C9-750C-F2BD-333CD3364ED3}"/>
                </a:ext>
              </a:extLst>
            </p:cNvPr>
            <p:cNvSpPr/>
            <p:nvPr/>
          </p:nvSpPr>
          <p:spPr>
            <a:xfrm>
              <a:off x="7557567" y="1715354"/>
              <a:ext cx="3789069"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Rounded Corners 28">
              <a:extLst>
                <a:ext uri="{FF2B5EF4-FFF2-40B4-BE49-F238E27FC236}">
                  <a16:creationId xmlns:a16="http://schemas.microsoft.com/office/drawing/2014/main" id="{C558B416-1048-F1EC-8184-86F34F3A3878}"/>
                </a:ext>
              </a:extLst>
            </p:cNvPr>
            <p:cNvSpPr/>
            <p:nvPr/>
          </p:nvSpPr>
          <p:spPr>
            <a:xfrm>
              <a:off x="7557571" y="1644939"/>
              <a:ext cx="3789069"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Use a Good Hook</a:t>
              </a:r>
            </a:p>
          </p:txBody>
        </p:sp>
        <p:sp>
          <p:nvSpPr>
            <p:cNvPr id="33" name="TextBox 32">
              <a:extLst>
                <a:ext uri="{FF2B5EF4-FFF2-40B4-BE49-F238E27FC236}">
                  <a16:creationId xmlns:a16="http://schemas.microsoft.com/office/drawing/2014/main" id="{BD23D019-7E62-192A-A93B-A20C486E249C}"/>
                </a:ext>
              </a:extLst>
            </p:cNvPr>
            <p:cNvSpPr txBox="1"/>
            <p:nvPr/>
          </p:nvSpPr>
          <p:spPr>
            <a:xfrm>
              <a:off x="7604393" y="2123097"/>
              <a:ext cx="3742247" cy="2554545"/>
            </a:xfrm>
            <a:prstGeom prst="rect">
              <a:avLst/>
            </a:prstGeom>
            <a:noFill/>
          </p:spPr>
          <p:txBody>
            <a:bodyPr wrap="square">
              <a:spAutoFit/>
            </a:bodyPr>
            <a:lstStyle/>
            <a:p>
              <a:pPr>
                <a:lnSpc>
                  <a:spcPct val="100000"/>
                </a:lnSpc>
                <a:spcBef>
                  <a:spcPts val="0"/>
                </a:spcBef>
                <a:spcAft>
                  <a:spcPts val="0"/>
                </a:spcAft>
              </a:pPr>
              <a:r>
                <a:rPr lang="en-US" sz="1600" dirty="0"/>
                <a:t>Use what you’ve prioritized as a “hook” for them to focus in on your message.</a:t>
              </a:r>
            </a:p>
            <a:p>
              <a:pPr>
                <a:lnSpc>
                  <a:spcPct val="100000"/>
                </a:lnSpc>
                <a:spcBef>
                  <a:spcPts val="0"/>
                </a:spcBef>
                <a:spcAft>
                  <a:spcPts val="0"/>
                </a:spcAft>
              </a:pPr>
              <a:endParaRPr lang="en-US" sz="1600" b="1" dirty="0"/>
            </a:p>
            <a:p>
              <a:pPr>
                <a:lnSpc>
                  <a:spcPct val="100000"/>
                </a:lnSpc>
                <a:spcBef>
                  <a:spcPts val="0"/>
                </a:spcBef>
                <a:spcAft>
                  <a:spcPts val="0"/>
                </a:spcAft>
              </a:pPr>
              <a:r>
                <a:rPr lang="en-US" sz="1600" b="1" dirty="0"/>
                <a:t>Problem → Solution → Benefits</a:t>
              </a:r>
            </a:p>
            <a:p>
              <a:pPr>
                <a:lnSpc>
                  <a:spcPct val="100000"/>
                </a:lnSpc>
                <a:spcBef>
                  <a:spcPts val="0"/>
                </a:spcBef>
                <a:spcAft>
                  <a:spcPts val="0"/>
                </a:spcAft>
              </a:pPr>
              <a:r>
                <a:rPr lang="en-US" sz="1600" dirty="0"/>
                <a:t>"Avoiding Predatory Publishing Traps"</a:t>
              </a:r>
            </a:p>
            <a:p>
              <a:pPr marL="285750" indent="-285750">
                <a:lnSpc>
                  <a:spcPct val="100000"/>
                </a:lnSpc>
                <a:spcBef>
                  <a:spcPts val="0"/>
                </a:spcBef>
                <a:spcAft>
                  <a:spcPts val="0"/>
                </a:spcAft>
                <a:buFont typeface="Arial" panose="020B0604020202020204" pitchFamily="34" charset="0"/>
                <a:buChar char="•"/>
              </a:pPr>
              <a:r>
                <a:rPr lang="en-US" sz="1600" dirty="0"/>
                <a:t>Problem: Researchers falling victim to predatory journals</a:t>
              </a:r>
            </a:p>
            <a:p>
              <a:pPr marL="285750" indent="-285750">
                <a:lnSpc>
                  <a:spcPct val="100000"/>
                </a:lnSpc>
                <a:spcBef>
                  <a:spcPts val="0"/>
                </a:spcBef>
                <a:spcAft>
                  <a:spcPts val="0"/>
                </a:spcAft>
                <a:buFont typeface="Arial" panose="020B0604020202020204" pitchFamily="34" charset="0"/>
                <a:buChar char="•"/>
              </a:pPr>
              <a:r>
                <a:rPr lang="en-US" sz="1600" dirty="0"/>
                <a:t>Solution: Systematic journal evaluation criteria</a:t>
              </a:r>
            </a:p>
            <a:p>
              <a:pPr marL="285750" indent="-285750">
                <a:lnSpc>
                  <a:spcPct val="100000"/>
                </a:lnSpc>
                <a:spcBef>
                  <a:spcPts val="0"/>
                </a:spcBef>
                <a:spcAft>
                  <a:spcPts val="0"/>
                </a:spcAft>
                <a:buFont typeface="Arial" panose="020B0604020202020204" pitchFamily="34" charset="0"/>
                <a:buChar char="•"/>
              </a:pPr>
              <a:r>
                <a:rPr lang="en-US" sz="1600" dirty="0"/>
                <a:t>Benefits: Protected reputation </a:t>
              </a:r>
            </a:p>
          </p:txBody>
        </p:sp>
      </p:grpSp>
      <p:grpSp>
        <p:nvGrpSpPr>
          <p:cNvPr id="3" name="Group 2">
            <a:extLst>
              <a:ext uri="{FF2B5EF4-FFF2-40B4-BE49-F238E27FC236}">
                <a16:creationId xmlns:a16="http://schemas.microsoft.com/office/drawing/2014/main" id="{31F5B075-F9ED-968A-9921-75B786094CB9}"/>
              </a:ext>
            </a:extLst>
          </p:cNvPr>
          <p:cNvGrpSpPr/>
          <p:nvPr/>
        </p:nvGrpSpPr>
        <p:grpSpPr>
          <a:xfrm>
            <a:off x="287728" y="1644939"/>
            <a:ext cx="3672192" cy="4633097"/>
            <a:chOff x="188576" y="1668551"/>
            <a:chExt cx="3672192" cy="4633097"/>
          </a:xfrm>
        </p:grpSpPr>
        <p:sp>
          <p:nvSpPr>
            <p:cNvPr id="4" name="Rectangle: Rounded Corners 3">
              <a:extLst>
                <a:ext uri="{FF2B5EF4-FFF2-40B4-BE49-F238E27FC236}">
                  <a16:creationId xmlns:a16="http://schemas.microsoft.com/office/drawing/2014/main" id="{78C834CF-C25D-C4E1-B13A-4E109A911401}"/>
                </a:ext>
              </a:extLst>
            </p:cNvPr>
            <p:cNvSpPr/>
            <p:nvPr/>
          </p:nvSpPr>
          <p:spPr>
            <a:xfrm>
              <a:off x="188576" y="1715354"/>
              <a:ext cx="3672190"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5">
              <a:extLst>
                <a:ext uri="{FF2B5EF4-FFF2-40B4-BE49-F238E27FC236}">
                  <a16:creationId xmlns:a16="http://schemas.microsoft.com/office/drawing/2014/main" id="{45D29011-C6A4-8D7C-1525-4E5252DC0989}"/>
                </a:ext>
              </a:extLst>
            </p:cNvPr>
            <p:cNvSpPr/>
            <p:nvPr/>
          </p:nvSpPr>
          <p:spPr>
            <a:xfrm>
              <a:off x="188576" y="1668551"/>
              <a:ext cx="3672192"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Prioritize Pain Points</a:t>
              </a:r>
            </a:p>
          </p:txBody>
        </p:sp>
        <p:sp>
          <p:nvSpPr>
            <p:cNvPr id="7" name="TextBox 6">
              <a:extLst>
                <a:ext uri="{FF2B5EF4-FFF2-40B4-BE49-F238E27FC236}">
                  <a16:creationId xmlns:a16="http://schemas.microsoft.com/office/drawing/2014/main" id="{2AA15D55-5E7A-EE6F-BDA7-0F90E150964F}"/>
                </a:ext>
              </a:extLst>
            </p:cNvPr>
            <p:cNvSpPr txBox="1"/>
            <p:nvPr/>
          </p:nvSpPr>
          <p:spPr>
            <a:xfrm>
              <a:off x="188576" y="2123097"/>
              <a:ext cx="3672192" cy="3620350"/>
            </a:xfrm>
            <a:prstGeom prst="rect">
              <a:avLst/>
            </a:prstGeom>
            <a:noFill/>
          </p:spPr>
          <p:txBody>
            <a:bodyPr wrap="square" rtlCol="0">
              <a:spAutoFit/>
            </a:bodyPr>
            <a:lstStyle/>
            <a:p>
              <a:pPr>
                <a:buNone/>
              </a:pPr>
              <a:r>
                <a:rPr lang="en-US" sz="1600" dirty="0"/>
                <a:t>Address their biggest frustrations first, not your most exciting features.</a:t>
              </a:r>
            </a:p>
            <a:p>
              <a:pPr>
                <a:buNone/>
              </a:pPr>
              <a:endParaRPr lang="en-US" sz="1600" dirty="0"/>
            </a:p>
            <a:p>
              <a:pPr>
                <a:spcAft>
                  <a:spcPts val="600"/>
                </a:spcAft>
                <a:buNone/>
              </a:pPr>
              <a:r>
                <a:rPr lang="en-US" sz="1600" b="1" dirty="0"/>
                <a:t>Ask yourself: </a:t>
              </a:r>
            </a:p>
            <a:p>
              <a:pPr marL="285750" indent="-285750">
                <a:spcAft>
                  <a:spcPts val="600"/>
                </a:spcAft>
                <a:buFont typeface="Arial" panose="020B0604020202020204" pitchFamily="34" charset="0"/>
                <a:buChar char="•"/>
              </a:pPr>
              <a:r>
                <a:rPr lang="en-US" sz="1600" i="1" dirty="0"/>
                <a:t>"What’s the biggest barrier preventing students from succeeding with their project?" </a:t>
              </a:r>
              <a:r>
                <a:rPr lang="en-US" sz="1600" dirty="0"/>
                <a:t>→ Start there.</a:t>
              </a:r>
            </a:p>
            <a:p>
              <a:pPr marL="285750" indent="-285750">
                <a:spcAft>
                  <a:spcPts val="600"/>
                </a:spcAft>
                <a:buFont typeface="Arial" panose="020B0604020202020204" pitchFamily="34" charset="0"/>
                <a:buChar char="•"/>
              </a:pPr>
              <a:r>
                <a:rPr lang="en-US" sz="1600" i="1" dirty="0"/>
                <a:t>What causes the most reference desk tickets?</a:t>
              </a:r>
              <a:r>
                <a:rPr lang="en-US" sz="1600" dirty="0"/>
                <a:t> → Prioritize that.</a:t>
              </a:r>
            </a:p>
            <a:p>
              <a:pPr marL="285750" indent="-285750">
                <a:spcAft>
                  <a:spcPts val="600"/>
                </a:spcAft>
                <a:buFont typeface="Arial" panose="020B0604020202020204" pitchFamily="34" charset="0"/>
                <a:buChar char="•"/>
              </a:pPr>
              <a:r>
                <a:rPr lang="en-US" sz="1600" i="1" dirty="0"/>
                <a:t>What do faculty complain about most?</a:t>
              </a:r>
              <a:r>
                <a:rPr lang="en-US" sz="1600" dirty="0"/>
                <a:t> → Focus on fixing it.</a:t>
              </a:r>
              <a:endParaRPr lang="en-US" sz="1600" kern="0" dirty="0"/>
            </a:p>
            <a:p>
              <a:pPr algn="l">
                <a:lnSpc>
                  <a:spcPct val="113000"/>
                </a:lnSpc>
                <a:spcAft>
                  <a:spcPts val="600"/>
                </a:spcAft>
              </a:pPr>
              <a:endParaRPr lang="en-US" sz="1600" dirty="0"/>
            </a:p>
          </p:txBody>
        </p:sp>
      </p:grpSp>
    </p:spTree>
    <p:extLst>
      <p:ext uri="{BB962C8B-B14F-4D97-AF65-F5344CB8AC3E}">
        <p14:creationId xmlns:p14="http://schemas.microsoft.com/office/powerpoint/2010/main" val="1668130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5873A-5492-BC34-EE73-17EE0F948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EBE94-8EAE-6960-6E84-1E4746C18010}"/>
              </a:ext>
            </a:extLst>
          </p:cNvPr>
          <p:cNvSpPr>
            <a:spLocks noGrp="1"/>
          </p:cNvSpPr>
          <p:nvPr>
            <p:ph type="title"/>
          </p:nvPr>
        </p:nvSpPr>
        <p:spPr>
          <a:xfrm>
            <a:off x="372188" y="0"/>
            <a:ext cx="10292140" cy="1143000"/>
          </a:xfrm>
        </p:spPr>
        <p:txBody>
          <a:bodyPr anchor="b">
            <a:normAutofit/>
          </a:bodyPr>
          <a:lstStyle/>
          <a:p>
            <a:r>
              <a:rPr lang="en-US" dirty="0"/>
              <a:t>“Everything is Equally Important”</a:t>
            </a:r>
          </a:p>
        </p:txBody>
      </p:sp>
      <p:sp>
        <p:nvSpPr>
          <p:cNvPr id="17" name="Text Placeholder 4">
            <a:extLst>
              <a:ext uri="{FF2B5EF4-FFF2-40B4-BE49-F238E27FC236}">
                <a16:creationId xmlns:a16="http://schemas.microsoft.com/office/drawing/2014/main" id="{1E67655B-F55A-CDDB-CDDC-8EFDFE955BDA}"/>
              </a:ext>
            </a:extLst>
          </p:cNvPr>
          <p:cNvSpPr>
            <a:spLocks noGrp="1"/>
          </p:cNvSpPr>
          <p:nvPr>
            <p:ph type="body" sz="quarter" idx="14"/>
          </p:nvPr>
        </p:nvSpPr>
        <p:spPr>
          <a:xfrm>
            <a:off x="372188" y="1021749"/>
            <a:ext cx="10730098" cy="573617"/>
          </a:xfrm>
        </p:spPr>
        <p:txBody>
          <a:bodyPr/>
          <a:lstStyle/>
          <a:p>
            <a:r>
              <a:rPr lang="en-US" dirty="0"/>
              <a:t>They've prepared a comprehensive session … but forgot to prioritize what matters</a:t>
            </a:r>
          </a:p>
        </p:txBody>
      </p:sp>
      <p:sp>
        <p:nvSpPr>
          <p:cNvPr id="5" name="Slide Number Placeholder 4">
            <a:extLst>
              <a:ext uri="{FF2B5EF4-FFF2-40B4-BE49-F238E27FC236}">
                <a16:creationId xmlns:a16="http://schemas.microsoft.com/office/drawing/2014/main" id="{9BD2CC71-7DD1-0254-9DC8-9D0399C6970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33</a:t>
            </a:fld>
            <a:endParaRPr lang="en-US"/>
          </a:p>
        </p:txBody>
      </p:sp>
      <p:grpSp>
        <p:nvGrpSpPr>
          <p:cNvPr id="38" name="Group 37">
            <a:extLst>
              <a:ext uri="{FF2B5EF4-FFF2-40B4-BE49-F238E27FC236}">
                <a16:creationId xmlns:a16="http://schemas.microsoft.com/office/drawing/2014/main" id="{42BD3AA7-6C2B-ADAC-F95D-E8C2EDDA99A6}"/>
              </a:ext>
            </a:extLst>
          </p:cNvPr>
          <p:cNvGrpSpPr/>
          <p:nvPr/>
        </p:nvGrpSpPr>
        <p:grpSpPr>
          <a:xfrm>
            <a:off x="8494671" y="1644939"/>
            <a:ext cx="3263911" cy="4653703"/>
            <a:chOff x="4077211" y="1647945"/>
            <a:chExt cx="3263911" cy="4653703"/>
          </a:xfrm>
        </p:grpSpPr>
        <p:sp>
          <p:nvSpPr>
            <p:cNvPr id="35" name="Rectangle: Rounded Corners 34">
              <a:extLst>
                <a:ext uri="{FF2B5EF4-FFF2-40B4-BE49-F238E27FC236}">
                  <a16:creationId xmlns:a16="http://schemas.microsoft.com/office/drawing/2014/main" id="{DA1308CE-B045-A3A5-AC5F-59A52B7FA1AC}"/>
                </a:ext>
              </a:extLst>
            </p:cNvPr>
            <p:cNvSpPr/>
            <p:nvPr/>
          </p:nvSpPr>
          <p:spPr>
            <a:xfrm>
              <a:off x="4077211" y="1715354"/>
              <a:ext cx="3263909"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Rectangle: Rounded Corners 23">
              <a:extLst>
                <a:ext uri="{FF2B5EF4-FFF2-40B4-BE49-F238E27FC236}">
                  <a16:creationId xmlns:a16="http://schemas.microsoft.com/office/drawing/2014/main" id="{33B85A63-1FCD-7A5E-BCC5-4E40AF31FF80}"/>
                </a:ext>
              </a:extLst>
            </p:cNvPr>
            <p:cNvSpPr/>
            <p:nvPr/>
          </p:nvSpPr>
          <p:spPr>
            <a:xfrm>
              <a:off x="4077217" y="1647945"/>
              <a:ext cx="3263905"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Big 3 Takeaways</a:t>
              </a:r>
            </a:p>
          </p:txBody>
        </p:sp>
        <p:sp>
          <p:nvSpPr>
            <p:cNvPr id="31" name="TextBox 30">
              <a:extLst>
                <a:ext uri="{FF2B5EF4-FFF2-40B4-BE49-F238E27FC236}">
                  <a16:creationId xmlns:a16="http://schemas.microsoft.com/office/drawing/2014/main" id="{B6C95CA8-9AC9-4CE7-1841-F54B067A9F78}"/>
                </a:ext>
              </a:extLst>
            </p:cNvPr>
            <p:cNvSpPr txBox="1"/>
            <p:nvPr/>
          </p:nvSpPr>
          <p:spPr>
            <a:xfrm>
              <a:off x="4077215" y="2123097"/>
              <a:ext cx="3263905" cy="3312573"/>
            </a:xfrm>
            <a:prstGeom prst="rect">
              <a:avLst/>
            </a:prstGeom>
            <a:noFill/>
          </p:spPr>
          <p:txBody>
            <a:bodyPr wrap="square" rtlCol="0">
              <a:spAutoFit/>
            </a:bodyPr>
            <a:lstStyle/>
            <a:p>
              <a:r>
                <a:rPr lang="en-US" sz="1600" dirty="0"/>
                <a:t>Limit sessions to 3 core takeaways, then layer on enhancements if time allows.</a:t>
              </a:r>
            </a:p>
            <a:p>
              <a:r>
                <a:rPr lang="en-US" sz="1600" b="1" dirty="0"/>
                <a:t>Examples: </a:t>
              </a:r>
            </a:p>
            <a:p>
              <a:pPr marL="285750" indent="-285750">
                <a:buFont typeface="Arial" panose="020B0604020202020204" pitchFamily="34" charset="0"/>
                <a:buChar char="•"/>
              </a:pPr>
              <a:r>
                <a:rPr lang="en-US" sz="1600" i="1" dirty="0"/>
                <a:t>Database demo:</a:t>
              </a:r>
              <a:r>
                <a:rPr lang="en-US" sz="1600" dirty="0"/>
                <a:t> Search, filter, export. Add advanced features as needed. </a:t>
              </a:r>
            </a:p>
            <a:p>
              <a:pPr marL="285750" indent="-285750">
                <a:buFont typeface="Arial" panose="020B0604020202020204" pitchFamily="34" charset="0"/>
                <a:buChar char="•"/>
              </a:pPr>
              <a:r>
                <a:rPr lang="en-US" sz="1600" i="1" dirty="0"/>
                <a:t>Research consultation:</a:t>
              </a:r>
              <a:r>
                <a:rPr lang="en-US" sz="1600" dirty="0"/>
                <a:t> How to book, what to bring, what to expect. Cover the comprehensive subject guide tour if time allows. </a:t>
              </a:r>
            </a:p>
            <a:p>
              <a:pPr algn="l">
                <a:lnSpc>
                  <a:spcPct val="113000"/>
                </a:lnSpc>
                <a:spcAft>
                  <a:spcPts val="600"/>
                </a:spcAft>
              </a:pPr>
              <a:endParaRPr lang="en-US" sz="1600" dirty="0"/>
            </a:p>
          </p:txBody>
        </p:sp>
      </p:grpSp>
      <p:grpSp>
        <p:nvGrpSpPr>
          <p:cNvPr id="39" name="Group 38">
            <a:extLst>
              <a:ext uri="{FF2B5EF4-FFF2-40B4-BE49-F238E27FC236}">
                <a16:creationId xmlns:a16="http://schemas.microsoft.com/office/drawing/2014/main" id="{4FBF4673-DA2A-97B9-BACE-EA945C167C20}"/>
              </a:ext>
            </a:extLst>
          </p:cNvPr>
          <p:cNvGrpSpPr/>
          <p:nvPr/>
        </p:nvGrpSpPr>
        <p:grpSpPr>
          <a:xfrm>
            <a:off x="4332756" y="1656534"/>
            <a:ext cx="3789073" cy="4656709"/>
            <a:chOff x="7557567" y="1644939"/>
            <a:chExt cx="3789073" cy="4656709"/>
          </a:xfrm>
        </p:grpSpPr>
        <p:sp>
          <p:nvSpPr>
            <p:cNvPr id="36" name="Rectangle: Rounded Corners 35">
              <a:extLst>
                <a:ext uri="{FF2B5EF4-FFF2-40B4-BE49-F238E27FC236}">
                  <a16:creationId xmlns:a16="http://schemas.microsoft.com/office/drawing/2014/main" id="{EB7A811B-9E78-13AD-9560-D39D6E3A2AE1}"/>
                </a:ext>
              </a:extLst>
            </p:cNvPr>
            <p:cNvSpPr/>
            <p:nvPr/>
          </p:nvSpPr>
          <p:spPr>
            <a:xfrm>
              <a:off x="7557567" y="1715354"/>
              <a:ext cx="3789069"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Rounded Corners 28">
              <a:extLst>
                <a:ext uri="{FF2B5EF4-FFF2-40B4-BE49-F238E27FC236}">
                  <a16:creationId xmlns:a16="http://schemas.microsoft.com/office/drawing/2014/main" id="{89CAB749-9F94-9481-CA92-EF37FCA6D36A}"/>
                </a:ext>
              </a:extLst>
            </p:cNvPr>
            <p:cNvSpPr/>
            <p:nvPr/>
          </p:nvSpPr>
          <p:spPr>
            <a:xfrm>
              <a:off x="7557571" y="1644939"/>
              <a:ext cx="3789069"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Use a Good Hook</a:t>
              </a:r>
            </a:p>
          </p:txBody>
        </p:sp>
        <p:sp>
          <p:nvSpPr>
            <p:cNvPr id="33" name="TextBox 32">
              <a:extLst>
                <a:ext uri="{FF2B5EF4-FFF2-40B4-BE49-F238E27FC236}">
                  <a16:creationId xmlns:a16="http://schemas.microsoft.com/office/drawing/2014/main" id="{31A38B12-368A-3B8D-3FDD-B45D1F089DA2}"/>
                </a:ext>
              </a:extLst>
            </p:cNvPr>
            <p:cNvSpPr txBox="1"/>
            <p:nvPr/>
          </p:nvSpPr>
          <p:spPr>
            <a:xfrm>
              <a:off x="7604393" y="2123097"/>
              <a:ext cx="3742247" cy="2554545"/>
            </a:xfrm>
            <a:prstGeom prst="rect">
              <a:avLst/>
            </a:prstGeom>
            <a:noFill/>
          </p:spPr>
          <p:txBody>
            <a:bodyPr wrap="square">
              <a:spAutoFit/>
            </a:bodyPr>
            <a:lstStyle/>
            <a:p>
              <a:pPr>
                <a:lnSpc>
                  <a:spcPct val="100000"/>
                </a:lnSpc>
                <a:spcBef>
                  <a:spcPts val="0"/>
                </a:spcBef>
                <a:spcAft>
                  <a:spcPts val="0"/>
                </a:spcAft>
              </a:pPr>
              <a:r>
                <a:rPr lang="en-US" sz="1600" dirty="0"/>
                <a:t>Use what you’ve prioritized as a “hook” for them to focus in on your message.</a:t>
              </a:r>
            </a:p>
            <a:p>
              <a:pPr>
                <a:lnSpc>
                  <a:spcPct val="100000"/>
                </a:lnSpc>
                <a:spcBef>
                  <a:spcPts val="0"/>
                </a:spcBef>
                <a:spcAft>
                  <a:spcPts val="0"/>
                </a:spcAft>
              </a:pPr>
              <a:endParaRPr lang="en-US" sz="1600" b="1" dirty="0"/>
            </a:p>
            <a:p>
              <a:pPr>
                <a:lnSpc>
                  <a:spcPct val="100000"/>
                </a:lnSpc>
                <a:spcBef>
                  <a:spcPts val="0"/>
                </a:spcBef>
                <a:spcAft>
                  <a:spcPts val="0"/>
                </a:spcAft>
              </a:pPr>
              <a:r>
                <a:rPr lang="en-US" sz="1600" b="1" dirty="0"/>
                <a:t>Problem → Solution → Benefits</a:t>
              </a:r>
            </a:p>
            <a:p>
              <a:pPr>
                <a:lnSpc>
                  <a:spcPct val="100000"/>
                </a:lnSpc>
                <a:spcBef>
                  <a:spcPts val="0"/>
                </a:spcBef>
                <a:spcAft>
                  <a:spcPts val="0"/>
                </a:spcAft>
              </a:pPr>
              <a:r>
                <a:rPr lang="en-US" sz="1600" dirty="0"/>
                <a:t>"Avoiding Predatory Publishing Traps"</a:t>
              </a:r>
            </a:p>
            <a:p>
              <a:pPr marL="285750" indent="-285750">
                <a:lnSpc>
                  <a:spcPct val="100000"/>
                </a:lnSpc>
                <a:spcBef>
                  <a:spcPts val="0"/>
                </a:spcBef>
                <a:spcAft>
                  <a:spcPts val="0"/>
                </a:spcAft>
                <a:buFont typeface="Arial" panose="020B0604020202020204" pitchFamily="34" charset="0"/>
                <a:buChar char="•"/>
              </a:pPr>
              <a:r>
                <a:rPr lang="en-US" sz="1600" dirty="0"/>
                <a:t>Problem: Researchers falling victim to predatory journals</a:t>
              </a:r>
            </a:p>
            <a:p>
              <a:pPr marL="285750" indent="-285750">
                <a:lnSpc>
                  <a:spcPct val="100000"/>
                </a:lnSpc>
                <a:spcBef>
                  <a:spcPts val="0"/>
                </a:spcBef>
                <a:spcAft>
                  <a:spcPts val="0"/>
                </a:spcAft>
                <a:buFont typeface="Arial" panose="020B0604020202020204" pitchFamily="34" charset="0"/>
                <a:buChar char="•"/>
              </a:pPr>
              <a:r>
                <a:rPr lang="en-US" sz="1600" dirty="0"/>
                <a:t>Solution: Systematic journal evaluation criteria</a:t>
              </a:r>
            </a:p>
            <a:p>
              <a:pPr marL="285750" indent="-285750">
                <a:lnSpc>
                  <a:spcPct val="100000"/>
                </a:lnSpc>
                <a:spcBef>
                  <a:spcPts val="0"/>
                </a:spcBef>
                <a:spcAft>
                  <a:spcPts val="0"/>
                </a:spcAft>
                <a:buFont typeface="Arial" panose="020B0604020202020204" pitchFamily="34" charset="0"/>
                <a:buChar char="•"/>
              </a:pPr>
              <a:r>
                <a:rPr lang="en-US" sz="1600" dirty="0"/>
                <a:t>Benefits: Protected reputation </a:t>
              </a:r>
            </a:p>
          </p:txBody>
        </p:sp>
      </p:grpSp>
      <p:grpSp>
        <p:nvGrpSpPr>
          <p:cNvPr id="3" name="Group 2">
            <a:extLst>
              <a:ext uri="{FF2B5EF4-FFF2-40B4-BE49-F238E27FC236}">
                <a16:creationId xmlns:a16="http://schemas.microsoft.com/office/drawing/2014/main" id="{D6DFBD79-AC25-8AF7-8F81-E7EEE86196F7}"/>
              </a:ext>
            </a:extLst>
          </p:cNvPr>
          <p:cNvGrpSpPr/>
          <p:nvPr/>
        </p:nvGrpSpPr>
        <p:grpSpPr>
          <a:xfrm>
            <a:off x="287728" y="1644939"/>
            <a:ext cx="3672192" cy="4633097"/>
            <a:chOff x="188576" y="1668551"/>
            <a:chExt cx="3672192" cy="4633097"/>
          </a:xfrm>
        </p:grpSpPr>
        <p:sp>
          <p:nvSpPr>
            <p:cNvPr id="4" name="Rectangle: Rounded Corners 3">
              <a:extLst>
                <a:ext uri="{FF2B5EF4-FFF2-40B4-BE49-F238E27FC236}">
                  <a16:creationId xmlns:a16="http://schemas.microsoft.com/office/drawing/2014/main" id="{D10948DC-28E7-2E2A-2516-89C04D463574}"/>
                </a:ext>
              </a:extLst>
            </p:cNvPr>
            <p:cNvSpPr/>
            <p:nvPr/>
          </p:nvSpPr>
          <p:spPr>
            <a:xfrm>
              <a:off x="188576" y="1715354"/>
              <a:ext cx="3672190" cy="4586294"/>
            </a:xfrm>
            <a:prstGeom prst="roundRect">
              <a:avLst>
                <a:gd name="adj" fmla="val 3135"/>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Rounded Corners 5">
              <a:extLst>
                <a:ext uri="{FF2B5EF4-FFF2-40B4-BE49-F238E27FC236}">
                  <a16:creationId xmlns:a16="http://schemas.microsoft.com/office/drawing/2014/main" id="{1D29CF1C-B79C-F3C5-65C0-DD3854F8CDD4}"/>
                </a:ext>
              </a:extLst>
            </p:cNvPr>
            <p:cNvSpPr/>
            <p:nvPr/>
          </p:nvSpPr>
          <p:spPr>
            <a:xfrm>
              <a:off x="188576" y="1668551"/>
              <a:ext cx="3672192" cy="355401"/>
            </a:xfrm>
            <a:prstGeom prst="roundRect">
              <a:avLst/>
            </a:prstGeom>
            <a:solidFill>
              <a:schemeClr val="accent5">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eaLnBrk="1" fontAlgn="auto" latinLnBrk="0" hangingPunct="1">
                <a:lnSpc>
                  <a:spcPct val="100000"/>
                </a:lnSpc>
                <a:spcBef>
                  <a:spcPts val="0"/>
                </a:spcBef>
                <a:spcAft>
                  <a:spcPts val="0"/>
                </a:spcAft>
                <a:buClrTx/>
                <a:buSzTx/>
                <a:tabLst/>
                <a:defRPr/>
              </a:pPr>
              <a:r>
                <a:rPr kumimoji="0" lang="en-US" sz="1800" b="1" i="0" u="none" strike="noStrike" kern="0" cap="none" spc="0" normalizeH="0" baseline="0" noProof="0" dirty="0">
                  <a:ln>
                    <a:noFill/>
                  </a:ln>
                  <a:effectLst/>
                  <a:uLnTx/>
                  <a:uFillTx/>
                </a:rPr>
                <a:t>Prioritize Pain Points</a:t>
              </a:r>
            </a:p>
          </p:txBody>
        </p:sp>
        <p:sp>
          <p:nvSpPr>
            <p:cNvPr id="7" name="TextBox 6">
              <a:extLst>
                <a:ext uri="{FF2B5EF4-FFF2-40B4-BE49-F238E27FC236}">
                  <a16:creationId xmlns:a16="http://schemas.microsoft.com/office/drawing/2014/main" id="{30D4B519-EA0B-02B8-5997-2791D14A5CBE}"/>
                </a:ext>
              </a:extLst>
            </p:cNvPr>
            <p:cNvSpPr txBox="1"/>
            <p:nvPr/>
          </p:nvSpPr>
          <p:spPr>
            <a:xfrm>
              <a:off x="188576" y="2123097"/>
              <a:ext cx="3672192" cy="3620350"/>
            </a:xfrm>
            <a:prstGeom prst="rect">
              <a:avLst/>
            </a:prstGeom>
            <a:noFill/>
          </p:spPr>
          <p:txBody>
            <a:bodyPr wrap="square" rtlCol="0">
              <a:spAutoFit/>
            </a:bodyPr>
            <a:lstStyle/>
            <a:p>
              <a:pPr>
                <a:buNone/>
              </a:pPr>
              <a:r>
                <a:rPr lang="en-US" sz="1600" dirty="0"/>
                <a:t>Address their biggest frustrations first, not your most exciting features.</a:t>
              </a:r>
            </a:p>
            <a:p>
              <a:pPr>
                <a:buNone/>
              </a:pPr>
              <a:endParaRPr lang="en-US" sz="1600" dirty="0"/>
            </a:p>
            <a:p>
              <a:pPr>
                <a:spcAft>
                  <a:spcPts val="600"/>
                </a:spcAft>
                <a:buNone/>
              </a:pPr>
              <a:r>
                <a:rPr lang="en-US" sz="1600" b="1" dirty="0"/>
                <a:t>Ask yourself: </a:t>
              </a:r>
            </a:p>
            <a:p>
              <a:pPr marL="285750" indent="-285750">
                <a:spcAft>
                  <a:spcPts val="600"/>
                </a:spcAft>
                <a:buFont typeface="Arial" panose="020B0604020202020204" pitchFamily="34" charset="0"/>
                <a:buChar char="•"/>
              </a:pPr>
              <a:r>
                <a:rPr lang="en-US" sz="1600" i="1" dirty="0"/>
                <a:t>"What’s the biggest barrier preventing students from succeeding with their project?" </a:t>
              </a:r>
              <a:r>
                <a:rPr lang="en-US" sz="1600" dirty="0"/>
                <a:t>→ Start there.</a:t>
              </a:r>
            </a:p>
            <a:p>
              <a:pPr marL="285750" indent="-285750">
                <a:spcAft>
                  <a:spcPts val="600"/>
                </a:spcAft>
                <a:buFont typeface="Arial" panose="020B0604020202020204" pitchFamily="34" charset="0"/>
                <a:buChar char="•"/>
              </a:pPr>
              <a:r>
                <a:rPr lang="en-US" sz="1600" i="1" dirty="0"/>
                <a:t>What causes the most reference desk tickets?</a:t>
              </a:r>
              <a:r>
                <a:rPr lang="en-US" sz="1600" dirty="0"/>
                <a:t> → Prioritize that.</a:t>
              </a:r>
            </a:p>
            <a:p>
              <a:pPr marL="285750" indent="-285750">
                <a:spcAft>
                  <a:spcPts val="600"/>
                </a:spcAft>
                <a:buFont typeface="Arial" panose="020B0604020202020204" pitchFamily="34" charset="0"/>
                <a:buChar char="•"/>
              </a:pPr>
              <a:r>
                <a:rPr lang="en-US" sz="1600" i="1" dirty="0"/>
                <a:t>What do faculty complain about most?</a:t>
              </a:r>
              <a:r>
                <a:rPr lang="en-US" sz="1600" dirty="0"/>
                <a:t> → Focus on fixing it.</a:t>
              </a:r>
              <a:endParaRPr lang="en-US" sz="1600" kern="0" dirty="0"/>
            </a:p>
            <a:p>
              <a:pPr algn="l">
                <a:lnSpc>
                  <a:spcPct val="113000"/>
                </a:lnSpc>
                <a:spcAft>
                  <a:spcPts val="600"/>
                </a:spcAft>
              </a:pPr>
              <a:endParaRPr lang="en-US" sz="1600" dirty="0"/>
            </a:p>
          </p:txBody>
        </p:sp>
      </p:grpSp>
    </p:spTree>
    <p:extLst>
      <p:ext uri="{BB962C8B-B14F-4D97-AF65-F5344CB8AC3E}">
        <p14:creationId xmlns:p14="http://schemas.microsoft.com/office/powerpoint/2010/main" val="945355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2E06-631B-848B-1163-9404DD9B0E92}"/>
              </a:ext>
            </a:extLst>
          </p:cNvPr>
          <p:cNvSpPr>
            <a:spLocks noGrp="1"/>
          </p:cNvSpPr>
          <p:nvPr>
            <p:ph type="ctrTitle"/>
          </p:nvPr>
        </p:nvSpPr>
        <p:spPr>
          <a:xfrm>
            <a:off x="326351" y="2692400"/>
            <a:ext cx="7429523" cy="2387600"/>
          </a:xfrm>
        </p:spPr>
        <p:txBody>
          <a:bodyPr/>
          <a:lstStyle/>
          <a:p>
            <a:br>
              <a:rPr lang="en-US" dirty="0"/>
            </a:br>
            <a:br>
              <a:rPr lang="en-US" dirty="0"/>
            </a:br>
            <a:br>
              <a:rPr lang="en-US" dirty="0"/>
            </a:br>
            <a:r>
              <a:rPr lang="en-US" dirty="0"/>
              <a:t>Flow and Engagement</a:t>
            </a:r>
            <a:endParaRPr lang="en-US" dirty="0">
              <a:latin typeface="+mn-lt"/>
            </a:endParaRPr>
          </a:p>
        </p:txBody>
      </p:sp>
      <p:sp>
        <p:nvSpPr>
          <p:cNvPr id="3" name="Subtitle 2">
            <a:extLst>
              <a:ext uri="{FF2B5EF4-FFF2-40B4-BE49-F238E27FC236}">
                <a16:creationId xmlns:a16="http://schemas.microsoft.com/office/drawing/2014/main" id="{DAB12AC2-0396-0968-EE4C-05AD5D001109}"/>
              </a:ext>
            </a:extLst>
          </p:cNvPr>
          <p:cNvSpPr>
            <a:spLocks noGrp="1"/>
          </p:cNvSpPr>
          <p:nvPr>
            <p:ph type="subTitle" idx="1"/>
          </p:nvPr>
        </p:nvSpPr>
        <p:spPr>
          <a:xfrm>
            <a:off x="6755643" y="614775"/>
            <a:ext cx="4911610" cy="2646800"/>
          </a:xfrm>
        </p:spPr>
        <p:txBody>
          <a:bodyPr/>
          <a:lstStyle/>
          <a:p>
            <a:r>
              <a:rPr lang="en-US" sz="2800" dirty="0"/>
              <a:t>The human brain starts working the moment you are born and never stops until you stand up to speak in public.</a:t>
            </a:r>
          </a:p>
          <a:p>
            <a:pPr algn="r"/>
            <a:r>
              <a:rPr lang="en-US" dirty="0"/>
              <a:t> </a:t>
            </a:r>
            <a:r>
              <a:rPr lang="en-US" sz="2400" dirty="0"/>
              <a:t>George Jessel</a:t>
            </a:r>
          </a:p>
          <a:p>
            <a:pPr algn="r"/>
            <a:r>
              <a:rPr lang="en-US" sz="1800" i="1" dirty="0"/>
              <a:t>Actor and Film Producer</a:t>
            </a:r>
          </a:p>
        </p:txBody>
      </p:sp>
      <p:pic>
        <p:nvPicPr>
          <p:cNvPr id="5" name="Graphic 4" descr="Open quotation mark outline">
            <a:extLst>
              <a:ext uri="{FF2B5EF4-FFF2-40B4-BE49-F238E27FC236}">
                <a16:creationId xmlns:a16="http://schemas.microsoft.com/office/drawing/2014/main" id="{BDFDE113-9EA0-1A4E-A11F-13D0BD8CF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0725" y="213111"/>
            <a:ext cx="914400" cy="914400"/>
          </a:xfrm>
          <a:prstGeom prst="rect">
            <a:avLst/>
          </a:prstGeom>
        </p:spPr>
      </p:pic>
      <p:pic>
        <p:nvPicPr>
          <p:cNvPr id="6" name="Graphic 5" descr="Open quotation mark outline">
            <a:extLst>
              <a:ext uri="{FF2B5EF4-FFF2-40B4-BE49-F238E27FC236}">
                <a16:creationId xmlns:a16="http://schemas.microsoft.com/office/drawing/2014/main" id="{6AC57885-DEB8-BC19-2E31-B08B3E0A53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277600" y="2971800"/>
            <a:ext cx="914400" cy="914400"/>
          </a:xfrm>
          <a:prstGeom prst="rect">
            <a:avLst/>
          </a:prstGeom>
        </p:spPr>
      </p:pic>
      <p:sp>
        <p:nvSpPr>
          <p:cNvPr id="8" name="Subtitle 2">
            <a:extLst>
              <a:ext uri="{FF2B5EF4-FFF2-40B4-BE49-F238E27FC236}">
                <a16:creationId xmlns:a16="http://schemas.microsoft.com/office/drawing/2014/main" id="{BB308044-03AD-49DF-3522-7A6C8DFA4B19}"/>
              </a:ext>
            </a:extLst>
          </p:cNvPr>
          <p:cNvSpPr txBox="1">
            <a:spLocks/>
          </p:cNvSpPr>
          <p:nvPr/>
        </p:nvSpPr>
        <p:spPr>
          <a:xfrm>
            <a:off x="370419" y="4945704"/>
            <a:ext cx="6072587" cy="806099"/>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r>
              <a:rPr lang="en-US" dirty="0"/>
              <a:t>Techniques to connect with your audience and maintain energy throughout your presentation</a:t>
            </a:r>
          </a:p>
        </p:txBody>
      </p:sp>
    </p:spTree>
    <p:extLst>
      <p:ext uri="{BB962C8B-B14F-4D97-AF65-F5344CB8AC3E}">
        <p14:creationId xmlns:p14="http://schemas.microsoft.com/office/powerpoint/2010/main" val="2408289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8191-7F45-B653-69C6-FE79C750314D}"/>
              </a:ext>
            </a:extLst>
          </p:cNvPr>
          <p:cNvSpPr>
            <a:spLocks noGrp="1"/>
          </p:cNvSpPr>
          <p:nvPr>
            <p:ph type="title"/>
          </p:nvPr>
        </p:nvSpPr>
        <p:spPr>
          <a:xfrm>
            <a:off x="372188" y="0"/>
            <a:ext cx="7708392" cy="1143000"/>
          </a:xfrm>
        </p:spPr>
        <p:txBody>
          <a:bodyPr anchor="b">
            <a:normAutofit/>
          </a:bodyPr>
          <a:lstStyle/>
          <a:p>
            <a:r>
              <a:rPr lang="en-US" dirty="0"/>
              <a:t>Warming up the crowd</a:t>
            </a:r>
          </a:p>
        </p:txBody>
      </p:sp>
      <p:sp>
        <p:nvSpPr>
          <p:cNvPr id="3" name="Content Placeholder 2">
            <a:extLst>
              <a:ext uri="{FF2B5EF4-FFF2-40B4-BE49-F238E27FC236}">
                <a16:creationId xmlns:a16="http://schemas.microsoft.com/office/drawing/2014/main" id="{AED6C332-C699-4B07-5972-4CE32A9FB2D6}"/>
              </a:ext>
            </a:extLst>
          </p:cNvPr>
          <p:cNvSpPr>
            <a:spLocks noGrp="1"/>
          </p:cNvSpPr>
          <p:nvPr>
            <p:ph idx="1"/>
          </p:nvPr>
        </p:nvSpPr>
        <p:spPr>
          <a:xfrm>
            <a:off x="372188" y="1424010"/>
            <a:ext cx="7427753" cy="4669450"/>
          </a:xfrm>
        </p:spPr>
        <p:txBody>
          <a:bodyPr>
            <a:normAutofit fontScale="92500" lnSpcReduction="20000"/>
          </a:bodyPr>
          <a:lstStyle/>
          <a:p>
            <a:pPr>
              <a:lnSpc>
                <a:spcPct val="110000"/>
              </a:lnSpc>
              <a:spcBef>
                <a:spcPts val="0"/>
              </a:spcBef>
              <a:spcAft>
                <a:spcPts val="0"/>
              </a:spcAft>
            </a:pPr>
            <a:r>
              <a:rPr lang="en-US" sz="2200" b="0" dirty="0"/>
              <a:t>A librarian was scheduled to give a 30-minute virtual session on 'Finding Grey Literature' to a graduate student writing group. He joined the Zoom meeting right on time and saw 12 people already waiting, but he immediately muted himself and started arranging his notes.</a:t>
            </a:r>
          </a:p>
          <a:p>
            <a:pPr>
              <a:lnSpc>
                <a:spcPct val="110000"/>
              </a:lnSpc>
              <a:spcBef>
                <a:spcPts val="0"/>
              </a:spcBef>
              <a:spcAft>
                <a:spcPts val="0"/>
              </a:spcAft>
            </a:pPr>
            <a:endParaRPr lang="en-US" sz="1100" b="0" dirty="0"/>
          </a:p>
          <a:p>
            <a:pPr>
              <a:lnSpc>
                <a:spcPct val="110000"/>
              </a:lnSpc>
              <a:spcBef>
                <a:spcPts val="0"/>
              </a:spcBef>
              <a:spcAft>
                <a:spcPts val="0"/>
              </a:spcAft>
            </a:pPr>
            <a:r>
              <a:rPr lang="en-US" sz="2200" b="0" dirty="0"/>
              <a:t>For three minutes, he said nothing while latecomers trickled in. No 'Good morning!' No 'Thanks for having me.' No acknowledgment of the organizer who'd invited him. People sat in awkward silence, staring at a blank screen with his camera off.</a:t>
            </a:r>
          </a:p>
          <a:p>
            <a:pPr>
              <a:lnSpc>
                <a:spcPct val="110000"/>
              </a:lnSpc>
              <a:spcBef>
                <a:spcPts val="0"/>
              </a:spcBef>
              <a:spcAft>
                <a:spcPts val="0"/>
              </a:spcAft>
            </a:pPr>
            <a:endParaRPr lang="en-US" sz="1900" b="0" dirty="0"/>
          </a:p>
          <a:p>
            <a:pPr>
              <a:lnSpc>
                <a:spcPct val="110000"/>
              </a:lnSpc>
              <a:spcBef>
                <a:spcPts val="0"/>
              </a:spcBef>
              <a:spcAft>
                <a:spcPts val="0"/>
              </a:spcAft>
            </a:pPr>
            <a:r>
              <a:rPr lang="en-US" sz="2200" b="0" dirty="0"/>
              <a:t>Finally, he cleared his throat and began in a barely audible voice: 'Um, okay, so... I guess we should start. Today we're going to talk about finding grey literature sources.’ His voice was so quiet that someone immediately typed in chat: 'Could you speak louder please?'</a:t>
            </a:r>
          </a:p>
          <a:p>
            <a:endParaRPr lang="en-US" dirty="0"/>
          </a:p>
        </p:txBody>
      </p:sp>
      <p:pic>
        <p:nvPicPr>
          <p:cNvPr id="7" name="Picture 6" descr="A computer keyboard and mouse on a desk&#10;&#10;AI-generated content may be incorrect.">
            <a:extLst>
              <a:ext uri="{FF2B5EF4-FFF2-40B4-BE49-F238E27FC236}">
                <a16:creationId xmlns:a16="http://schemas.microsoft.com/office/drawing/2014/main" id="{F135F5F3-5C04-69B8-A144-42F1CF35B39B}"/>
              </a:ext>
            </a:extLst>
          </p:cNvPr>
          <p:cNvPicPr>
            <a:picLocks noChangeAspect="1"/>
          </p:cNvPicPr>
          <p:nvPr/>
        </p:nvPicPr>
        <p:blipFill>
          <a:blip r:embed="rId3">
            <a:extLst>
              <a:ext uri="{837473B0-CC2E-450A-ABE3-18F120FF3D39}">
                <a1611:picAttrSrcUrl xmlns:a1611="http://schemas.microsoft.com/office/drawing/2016/11/main" r:id="rId4"/>
              </a:ext>
            </a:extLst>
          </a:blip>
          <a:srcRect l="24647" r="33441"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C70197D6-8FFC-43AE-52F2-C805AEFD832F}"/>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35</a:t>
            </a:fld>
            <a:endParaRPr lang="en-US"/>
          </a:p>
        </p:txBody>
      </p:sp>
    </p:spTree>
    <p:extLst>
      <p:ext uri="{BB962C8B-B14F-4D97-AF65-F5344CB8AC3E}">
        <p14:creationId xmlns:p14="http://schemas.microsoft.com/office/powerpoint/2010/main" val="1037316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4F8992-A998-44B3-F7ED-AAA377ADF259}"/>
              </a:ext>
            </a:extLst>
          </p:cNvPr>
          <p:cNvSpPr txBox="1">
            <a:spLocks/>
          </p:cNvSpPr>
          <p:nvPr/>
        </p:nvSpPr>
        <p:spPr>
          <a:xfrm>
            <a:off x="372188" y="0"/>
            <a:ext cx="7708392"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pPr>
              <a:spcAft>
                <a:spcPts val="600"/>
              </a:spcAft>
            </a:pPr>
            <a:r>
              <a:rPr lang="en-US" b="0" i="0" kern="1200" spc="0" baseline="0" dirty="0">
                <a:latin typeface="+mj-lt"/>
                <a:ea typeface="+mj-ea"/>
                <a:cs typeface="+mj-cs"/>
              </a:rPr>
              <a:t>Warming up the crowd</a:t>
            </a:r>
          </a:p>
        </p:txBody>
      </p:sp>
      <p:sp>
        <p:nvSpPr>
          <p:cNvPr id="3" name="Content Placeholder 2">
            <a:extLst>
              <a:ext uri="{FF2B5EF4-FFF2-40B4-BE49-F238E27FC236}">
                <a16:creationId xmlns:a16="http://schemas.microsoft.com/office/drawing/2014/main" id="{0DC1B51E-4002-1C41-8250-87C70381472D}"/>
              </a:ext>
            </a:extLst>
          </p:cNvPr>
          <p:cNvSpPr>
            <a:spLocks noGrp="1"/>
          </p:cNvSpPr>
          <p:nvPr>
            <p:ph idx="1"/>
          </p:nvPr>
        </p:nvSpPr>
        <p:spPr>
          <a:xfrm>
            <a:off x="372189" y="1956816"/>
            <a:ext cx="6690764" cy="4456684"/>
          </a:xfrm>
        </p:spPr>
        <p:txBody>
          <a:bodyPr vert="horz" lIns="91440" tIns="45720" rIns="91440" bIns="45720" rtlCol="0">
            <a:normAutofit/>
          </a:bodyPr>
          <a:lstStyle/>
          <a:p>
            <a:pPr>
              <a:lnSpc>
                <a:spcPct val="100000"/>
              </a:lnSpc>
              <a:spcBef>
                <a:spcPts val="0"/>
              </a:spcBef>
              <a:spcAft>
                <a:spcPts val="0"/>
              </a:spcAft>
            </a:pPr>
            <a:r>
              <a:rPr lang="en-US" sz="2000" b="0" dirty="0"/>
              <a:t>He then launched straight into screen sharing without introducing himself, asking who was in the room, or finding out what they were working on. No warm-up questions. No energy. No connection. Just a monotone explanation of database searching while participants' cameras stayed off and chat remained silent.</a:t>
            </a:r>
          </a:p>
          <a:p>
            <a:pPr>
              <a:lnSpc>
                <a:spcPct val="100000"/>
              </a:lnSpc>
              <a:spcBef>
                <a:spcPts val="0"/>
              </a:spcBef>
              <a:spcAft>
                <a:spcPts val="0"/>
              </a:spcAft>
            </a:pPr>
            <a:endParaRPr lang="en-US" sz="2000" b="0" dirty="0"/>
          </a:p>
          <a:p>
            <a:pPr>
              <a:lnSpc>
                <a:spcPct val="100000"/>
              </a:lnSpc>
              <a:spcBef>
                <a:spcPts val="0"/>
              </a:spcBef>
              <a:spcAft>
                <a:spcPts val="0"/>
              </a:spcAft>
            </a:pPr>
            <a:r>
              <a:rPr lang="en-US" sz="2000" b="0" dirty="0"/>
              <a:t>Twenty-five minutes of dry content delivery later, he ended with: 'Okay, that's everything. Um, any questions? No? Okay, bye.' The meeting ended abruptly. No one had said a word except to ask him to speak up.</a:t>
            </a:r>
          </a:p>
          <a:p>
            <a:endParaRPr lang="en-US" dirty="0"/>
          </a:p>
        </p:txBody>
      </p:sp>
      <p:pic>
        <p:nvPicPr>
          <p:cNvPr id="11" name="Picture 10">
            <a:extLst>
              <a:ext uri="{FF2B5EF4-FFF2-40B4-BE49-F238E27FC236}">
                <a16:creationId xmlns:a16="http://schemas.microsoft.com/office/drawing/2014/main" id="{E9DF4CCB-4470-29BB-1AAA-BB8F5304CFE3}"/>
              </a:ext>
            </a:extLst>
          </p:cNvPr>
          <p:cNvPicPr>
            <a:picLocks noChangeAspect="1"/>
          </p:cNvPicPr>
          <p:nvPr/>
        </p:nvPicPr>
        <p:blipFill>
          <a:blip r:embed="rId3"/>
          <a:srcRect l="35543" r="22544"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9820C573-6419-5FC9-E837-9382D99DCA92}"/>
              </a:ext>
            </a:extLst>
          </p:cNvPr>
          <p:cNvSpPr>
            <a:spLocks noGrp="1"/>
          </p:cNvSpPr>
          <p:nvPr>
            <p:ph type="sldNum" sz="quarter" idx="12"/>
          </p:nvPr>
        </p:nvSpPr>
        <p:spPr>
          <a:xfrm>
            <a:off x="11346640" y="6583478"/>
            <a:ext cx="497708" cy="275167"/>
          </a:xfrm>
        </p:spPr>
        <p:txBody>
          <a:bodyPr anchor="ctr" anchorCtr="0">
            <a:normAutofit/>
          </a:bodyPr>
          <a:lstStyle/>
          <a:p>
            <a:pPr>
              <a:spcAft>
                <a:spcPts val="600"/>
              </a:spcAft>
            </a:pPr>
            <a:fld id="{0D558541-60C9-42A2-8392-FF12533A6B7A}" type="slidenum">
              <a:rPr lang="en-US" smtClean="0"/>
              <a:pPr>
                <a:spcAft>
                  <a:spcPts val="600"/>
                </a:spcAft>
              </a:pPr>
              <a:t>36</a:t>
            </a:fld>
            <a:endParaRPr lang="en-US"/>
          </a:p>
        </p:txBody>
      </p:sp>
    </p:spTree>
    <p:extLst>
      <p:ext uri="{BB962C8B-B14F-4D97-AF65-F5344CB8AC3E}">
        <p14:creationId xmlns:p14="http://schemas.microsoft.com/office/powerpoint/2010/main" val="1352890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F6AE6EE7-C273-3807-7401-527F7722F499}"/>
              </a:ext>
            </a:extLst>
          </p:cNvPr>
          <p:cNvSpPr/>
          <p:nvPr/>
        </p:nvSpPr>
        <p:spPr>
          <a:xfrm>
            <a:off x="865630" y="5217111"/>
            <a:ext cx="5920180" cy="939849"/>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a:extLst>
              <a:ext uri="{FF2B5EF4-FFF2-40B4-BE49-F238E27FC236}">
                <a16:creationId xmlns:a16="http://schemas.microsoft.com/office/drawing/2014/main" id="{94751B0A-37C8-F156-767B-7BF9B2A09190}"/>
              </a:ext>
            </a:extLst>
          </p:cNvPr>
          <p:cNvSpPr txBox="1">
            <a:spLocks/>
          </p:cNvSpPr>
          <p:nvPr/>
        </p:nvSpPr>
        <p:spPr>
          <a:xfrm>
            <a:off x="372188" y="0"/>
            <a:ext cx="7708392" cy="1143000"/>
          </a:xfrm>
          <a:prstGeom prst="rect">
            <a:avLst/>
          </a:prstGeom>
        </p:spPr>
        <p:txBody>
          <a:bodyPr vert="horz" lIns="73152" tIns="45720" rIns="91440" bIns="45720" rtlCol="0" anchor="b" anchorCtr="0">
            <a:norm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pPr>
              <a:spcAft>
                <a:spcPts val="600"/>
              </a:spcAft>
            </a:pPr>
            <a:r>
              <a:rPr lang="en-US" b="0" i="0" kern="1200" spc="0" baseline="0" dirty="0">
                <a:latin typeface="+mj-lt"/>
                <a:ea typeface="+mj-ea"/>
                <a:cs typeface="+mj-cs"/>
              </a:rPr>
              <a:t>Warming up the crowd</a:t>
            </a:r>
          </a:p>
        </p:txBody>
      </p:sp>
      <p:pic>
        <p:nvPicPr>
          <p:cNvPr id="19" name="Picture 18" descr="Empty speech bubbles">
            <a:extLst>
              <a:ext uri="{FF2B5EF4-FFF2-40B4-BE49-F238E27FC236}">
                <a16:creationId xmlns:a16="http://schemas.microsoft.com/office/drawing/2014/main" id="{CD60A699-86CE-B6C8-C906-8B055916FD38}"/>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6" name="Slide Number Placeholder 5">
            <a:extLst>
              <a:ext uri="{FF2B5EF4-FFF2-40B4-BE49-F238E27FC236}">
                <a16:creationId xmlns:a16="http://schemas.microsoft.com/office/drawing/2014/main" id="{745855B0-6C81-E339-582A-E440584C7C7F}"/>
              </a:ext>
            </a:extLst>
          </p:cNvPr>
          <p:cNvSpPr>
            <a:spLocks noGrp="1"/>
          </p:cNvSpPr>
          <p:nvPr>
            <p:ph type="sldNum" sz="quarter" idx="12"/>
          </p:nvPr>
        </p:nvSpPr>
        <p:spPr>
          <a:xfrm>
            <a:off x="11346640" y="6583478"/>
            <a:ext cx="497708" cy="275167"/>
          </a:xfrm>
        </p:spPr>
        <p:txBody>
          <a:bodyPr anchor="ctr" anchorCtr="0">
            <a:normAutofit/>
          </a:bodyPr>
          <a:lstStyle/>
          <a:p>
            <a:pPr>
              <a:spcAft>
                <a:spcPts val="600"/>
              </a:spcAft>
            </a:pPr>
            <a:fld id="{0D558541-60C9-42A2-8392-FF12533A6B7A}" type="slidenum">
              <a:rPr lang="en-US" smtClean="0"/>
              <a:pPr>
                <a:spcAft>
                  <a:spcPts val="600"/>
                </a:spcAft>
              </a:pPr>
              <a:t>37</a:t>
            </a:fld>
            <a:endParaRPr lang="en-US"/>
          </a:p>
        </p:txBody>
      </p:sp>
      <p:grpSp>
        <p:nvGrpSpPr>
          <p:cNvPr id="34" name="Group 33">
            <a:extLst>
              <a:ext uri="{FF2B5EF4-FFF2-40B4-BE49-F238E27FC236}">
                <a16:creationId xmlns:a16="http://schemas.microsoft.com/office/drawing/2014/main" id="{2B424699-4EC6-C99F-CE8E-2C6BC039C669}"/>
              </a:ext>
            </a:extLst>
          </p:cNvPr>
          <p:cNvGrpSpPr/>
          <p:nvPr/>
        </p:nvGrpSpPr>
        <p:grpSpPr>
          <a:xfrm>
            <a:off x="372188" y="2636774"/>
            <a:ext cx="7213092" cy="2061975"/>
            <a:chOff x="702564" y="2645017"/>
            <a:chExt cx="7213092" cy="2061975"/>
          </a:xfrm>
        </p:grpSpPr>
        <p:sp>
          <p:nvSpPr>
            <p:cNvPr id="28" name="Oval 27">
              <a:extLst>
                <a:ext uri="{FF2B5EF4-FFF2-40B4-BE49-F238E27FC236}">
                  <a16:creationId xmlns:a16="http://schemas.microsoft.com/office/drawing/2014/main" id="{E6E45661-509A-5A0A-425E-F5098B1BE621}"/>
                </a:ext>
              </a:extLst>
            </p:cNvPr>
            <p:cNvSpPr/>
            <p:nvPr/>
          </p:nvSpPr>
          <p:spPr>
            <a:xfrm>
              <a:off x="723898" y="4290943"/>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E52668EC-BDAA-1896-818D-CD52D6768FE4}"/>
                </a:ext>
              </a:extLst>
            </p:cNvPr>
            <p:cNvSpPr/>
            <p:nvPr/>
          </p:nvSpPr>
          <p:spPr>
            <a:xfrm>
              <a:off x="722375" y="3989087"/>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84827076-FE31-7153-B39E-266756C5FD92}"/>
                </a:ext>
              </a:extLst>
            </p:cNvPr>
            <p:cNvSpPr/>
            <p:nvPr/>
          </p:nvSpPr>
          <p:spPr>
            <a:xfrm>
              <a:off x="717803" y="3672200"/>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43E1FF26-0C99-E234-EF53-A85AE7934777}"/>
                </a:ext>
              </a:extLst>
            </p:cNvPr>
            <p:cNvSpPr/>
            <p:nvPr/>
          </p:nvSpPr>
          <p:spPr>
            <a:xfrm>
              <a:off x="717803" y="3372571"/>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16A8CEFC-A214-A0BD-0C0E-B0CEF2E3B482}"/>
                </a:ext>
              </a:extLst>
            </p:cNvPr>
            <p:cNvSpPr/>
            <p:nvPr/>
          </p:nvSpPr>
          <p:spPr>
            <a:xfrm>
              <a:off x="717804" y="3084695"/>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0DDEBF38-B4A5-FEDE-DB61-3D6BB731BF20}"/>
                </a:ext>
              </a:extLst>
            </p:cNvPr>
            <p:cNvSpPr txBox="1"/>
            <p:nvPr/>
          </p:nvSpPr>
          <p:spPr>
            <a:xfrm>
              <a:off x="702564" y="2645017"/>
              <a:ext cx="7213092" cy="2061975"/>
            </a:xfrm>
            <a:prstGeom prst="rect">
              <a:avLst/>
            </a:prstGeom>
            <a:noFill/>
          </p:spPr>
          <p:txBody>
            <a:bodyPr wrap="square">
              <a:spAutoFit/>
            </a:bodyPr>
            <a:lstStyle/>
            <a:p>
              <a:r>
                <a:rPr lang="en-US" sz="2400" b="1" dirty="0" err="1"/>
                <a:t>Chatterfall</a:t>
              </a:r>
              <a:r>
                <a:rPr lang="en-US" sz="2400" b="1" dirty="0"/>
                <a:t> </a:t>
              </a:r>
            </a:p>
            <a:p>
              <a:pPr marL="457200" indent="-457200">
                <a:buFont typeface="+mj-lt"/>
                <a:buAutoNum type="arabicPeriod"/>
              </a:pPr>
              <a:r>
                <a:rPr lang="en-US" sz="2000" b="0" dirty="0"/>
                <a:t>I’ll give you a prompt/question to respond to </a:t>
              </a:r>
            </a:p>
            <a:p>
              <a:pPr marL="457200" indent="-457200">
                <a:buFont typeface="+mj-lt"/>
                <a:buAutoNum type="arabicPeriod"/>
              </a:pPr>
              <a:r>
                <a:rPr lang="en-US" sz="2000" dirty="0"/>
                <a:t>Start typing your response in the chat box</a:t>
              </a:r>
            </a:p>
            <a:p>
              <a:pPr marL="457200" indent="-457200">
                <a:buFont typeface="+mj-lt"/>
                <a:buAutoNum type="arabicPeriod"/>
              </a:pPr>
              <a:r>
                <a:rPr lang="en-US" sz="2000" b="1" dirty="0">
                  <a:solidFill>
                    <a:schemeClr val="accent2"/>
                  </a:solidFill>
                </a:rPr>
                <a:t>Don’t hit Enter yet!! </a:t>
              </a:r>
              <a:r>
                <a:rPr lang="en-US" sz="2000" b="0" dirty="0"/>
                <a:t>Keep typing for 1-2 minutes</a:t>
              </a:r>
            </a:p>
            <a:p>
              <a:pPr marL="457200" indent="-457200">
                <a:buFont typeface="+mj-lt"/>
                <a:buAutoNum type="arabicPeriod"/>
              </a:pPr>
              <a:r>
                <a:rPr lang="en-US" sz="2000" dirty="0"/>
                <a:t>When I say </a:t>
              </a:r>
              <a:r>
                <a:rPr lang="en-US" sz="2000" b="1" dirty="0">
                  <a:solidFill>
                    <a:schemeClr val="accent2"/>
                  </a:solidFill>
                </a:rPr>
                <a:t>“Send!” </a:t>
              </a:r>
              <a:r>
                <a:rPr lang="en-US" sz="2000" dirty="0"/>
                <a:t>– everyone hits “Enter” at once</a:t>
              </a:r>
            </a:p>
            <a:p>
              <a:pPr marL="457200" indent="-457200">
                <a:buFont typeface="+mj-lt"/>
                <a:buAutoNum type="arabicPeriod"/>
              </a:pPr>
              <a:r>
                <a:rPr lang="en-US" sz="2000" b="0" dirty="0"/>
                <a:t>Watch the chat </a:t>
              </a:r>
              <a:r>
                <a:rPr lang="en-US" sz="2000" b="1" dirty="0">
                  <a:solidFill>
                    <a:schemeClr val="accent2"/>
                  </a:solidFill>
                </a:rPr>
                <a:t>“waterfall” </a:t>
              </a:r>
              <a:r>
                <a:rPr lang="en-US" sz="2000" b="0" dirty="0"/>
                <a:t>of responses appear</a:t>
              </a:r>
              <a:endParaRPr lang="en-US" sz="2000" dirty="0"/>
            </a:p>
          </p:txBody>
        </p:sp>
      </p:grpSp>
      <p:sp>
        <p:nvSpPr>
          <p:cNvPr id="23" name="TextBox 22">
            <a:extLst>
              <a:ext uri="{FF2B5EF4-FFF2-40B4-BE49-F238E27FC236}">
                <a16:creationId xmlns:a16="http://schemas.microsoft.com/office/drawing/2014/main" id="{07421C6E-EEA7-8CB0-3513-18FE5324FA72}"/>
              </a:ext>
            </a:extLst>
          </p:cNvPr>
          <p:cNvSpPr txBox="1"/>
          <p:nvPr/>
        </p:nvSpPr>
        <p:spPr>
          <a:xfrm>
            <a:off x="372188" y="1276013"/>
            <a:ext cx="7026832" cy="1199944"/>
          </a:xfrm>
          <a:prstGeom prst="rect">
            <a:avLst/>
          </a:prstGeom>
          <a:noFill/>
        </p:spPr>
        <p:txBody>
          <a:bodyPr wrap="square">
            <a:spAutoFit/>
          </a:bodyPr>
          <a:lstStyle/>
          <a:p>
            <a:r>
              <a:rPr lang="en-US" b="1" i="0" kern="1200" dirty="0">
                <a:latin typeface="+mn-lt"/>
                <a:ea typeface="+mn-ea"/>
                <a:cs typeface="+mn-cs"/>
              </a:rPr>
              <a:t>What happened?</a:t>
            </a:r>
          </a:p>
          <a:p>
            <a:r>
              <a:rPr lang="en-US" b="0" i="0" kern="1200" dirty="0">
                <a:latin typeface="+mn-lt"/>
                <a:ea typeface="+mn-ea"/>
                <a:cs typeface="+mn-cs"/>
              </a:rPr>
              <a:t>He treated the audience like strangers ….instead of collaborators.</a:t>
            </a:r>
          </a:p>
        </p:txBody>
      </p:sp>
      <p:sp>
        <p:nvSpPr>
          <p:cNvPr id="30" name="TextBox 29">
            <a:extLst>
              <a:ext uri="{FF2B5EF4-FFF2-40B4-BE49-F238E27FC236}">
                <a16:creationId xmlns:a16="http://schemas.microsoft.com/office/drawing/2014/main" id="{C889B950-AFCE-2FDC-0B72-5AF76B6AEAD5}"/>
              </a:ext>
            </a:extLst>
          </p:cNvPr>
          <p:cNvSpPr txBox="1"/>
          <p:nvPr/>
        </p:nvSpPr>
        <p:spPr>
          <a:xfrm>
            <a:off x="812289" y="5281749"/>
            <a:ext cx="5973521" cy="769313"/>
          </a:xfrm>
          <a:prstGeom prst="rect">
            <a:avLst/>
          </a:prstGeom>
          <a:noFill/>
        </p:spPr>
        <p:txBody>
          <a:bodyPr wrap="square">
            <a:spAutoFit/>
          </a:bodyPr>
          <a:lstStyle/>
          <a:p>
            <a:pPr algn="ctr"/>
            <a:r>
              <a:rPr lang="en-US" dirty="0"/>
              <a:t> </a:t>
            </a:r>
            <a:r>
              <a:rPr lang="en-US" sz="2000" b="1" dirty="0"/>
              <a:t>What has a presenter has done that made you feel more welcomed, recognized, or engaged?</a:t>
            </a:r>
            <a:endParaRPr lang="en-US" b="1" dirty="0"/>
          </a:p>
        </p:txBody>
      </p:sp>
      <p:sp>
        <p:nvSpPr>
          <p:cNvPr id="33" name="TextBox 32">
            <a:extLst>
              <a:ext uri="{FF2B5EF4-FFF2-40B4-BE49-F238E27FC236}">
                <a16:creationId xmlns:a16="http://schemas.microsoft.com/office/drawing/2014/main" id="{340DCC7A-9E2D-E7E4-1EF3-81AE36B88090}"/>
              </a:ext>
            </a:extLst>
          </p:cNvPr>
          <p:cNvSpPr txBox="1"/>
          <p:nvPr/>
        </p:nvSpPr>
        <p:spPr>
          <a:xfrm>
            <a:off x="291465" y="4731068"/>
            <a:ext cx="6115050" cy="461665"/>
          </a:xfrm>
          <a:prstGeom prst="rect">
            <a:avLst/>
          </a:prstGeom>
          <a:noFill/>
        </p:spPr>
        <p:txBody>
          <a:bodyPr wrap="square">
            <a:spAutoFit/>
          </a:bodyPr>
          <a:lstStyle/>
          <a:p>
            <a:r>
              <a:rPr lang="en-US" sz="2400" b="1" dirty="0"/>
              <a:t>Prompt: </a:t>
            </a:r>
          </a:p>
        </p:txBody>
      </p:sp>
    </p:spTree>
    <p:extLst>
      <p:ext uri="{BB962C8B-B14F-4D97-AF65-F5344CB8AC3E}">
        <p14:creationId xmlns:p14="http://schemas.microsoft.com/office/powerpoint/2010/main" val="3196018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18337-9FE5-0CF4-5CC0-76272F8A979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09A6944-C2EE-52F4-50B8-F99BB62E9005}"/>
              </a:ext>
            </a:extLst>
          </p:cNvPr>
          <p:cNvSpPr/>
          <p:nvPr/>
        </p:nvSpPr>
        <p:spPr>
          <a:xfrm>
            <a:off x="711132" y="2055537"/>
            <a:ext cx="4715723" cy="3794506"/>
          </a:xfrm>
          <a:custGeom>
            <a:avLst/>
            <a:gdLst>
              <a:gd name="connsiteX0" fmla="*/ 0 w 4715723"/>
              <a:gd name="connsiteY0" fmla="*/ 0 h 3794506"/>
              <a:gd name="connsiteX1" fmla="*/ 4715723 w 4715723"/>
              <a:gd name="connsiteY1" fmla="*/ 0 h 3794506"/>
              <a:gd name="connsiteX2" fmla="*/ 4715723 w 4715723"/>
              <a:gd name="connsiteY2" fmla="*/ 3794506 h 3794506"/>
              <a:gd name="connsiteX3" fmla="*/ 0 w 4715723"/>
              <a:gd name="connsiteY3" fmla="*/ 3794506 h 3794506"/>
              <a:gd name="connsiteX4" fmla="*/ 0 w 4715723"/>
              <a:gd name="connsiteY4" fmla="*/ 0 h 379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723" h="3794506" fill="none" extrusionOk="0">
                <a:moveTo>
                  <a:pt x="0" y="0"/>
                </a:moveTo>
                <a:cubicBezTo>
                  <a:pt x="1609815" y="33330"/>
                  <a:pt x="3873547" y="-81809"/>
                  <a:pt x="4715723" y="0"/>
                </a:cubicBezTo>
                <a:cubicBezTo>
                  <a:pt x="4856599" y="561265"/>
                  <a:pt x="4739467" y="3316517"/>
                  <a:pt x="4715723" y="3794506"/>
                </a:cubicBezTo>
                <a:cubicBezTo>
                  <a:pt x="3428944" y="3777473"/>
                  <a:pt x="659315" y="3642280"/>
                  <a:pt x="0" y="3794506"/>
                </a:cubicBezTo>
                <a:cubicBezTo>
                  <a:pt x="-111995" y="2669083"/>
                  <a:pt x="123060" y="1779443"/>
                  <a:pt x="0" y="0"/>
                </a:cubicBezTo>
                <a:close/>
              </a:path>
              <a:path w="4715723" h="3794506" stroke="0" extrusionOk="0">
                <a:moveTo>
                  <a:pt x="0" y="0"/>
                </a:moveTo>
                <a:cubicBezTo>
                  <a:pt x="2282132" y="15088"/>
                  <a:pt x="2945641" y="-11866"/>
                  <a:pt x="4715723" y="0"/>
                </a:cubicBezTo>
                <a:cubicBezTo>
                  <a:pt x="4859789" y="1487900"/>
                  <a:pt x="4719518" y="3061100"/>
                  <a:pt x="4715723" y="3794506"/>
                </a:cubicBezTo>
                <a:cubicBezTo>
                  <a:pt x="3319941" y="3863328"/>
                  <a:pt x="2036783" y="3848452"/>
                  <a:pt x="0" y="3794506"/>
                </a:cubicBezTo>
                <a:cubicBezTo>
                  <a:pt x="-21174" y="2238289"/>
                  <a:pt x="-147943" y="1721017"/>
                  <a:pt x="0"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sd="140583271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218E6839-5F79-3EB4-481E-97C24A317258}"/>
              </a:ext>
            </a:extLst>
          </p:cNvPr>
          <p:cNvSpPr>
            <a:spLocks noGrp="1"/>
          </p:cNvSpPr>
          <p:nvPr>
            <p:ph idx="1"/>
          </p:nvPr>
        </p:nvSpPr>
        <p:spPr>
          <a:xfrm>
            <a:off x="876471" y="2133267"/>
            <a:ext cx="4385043" cy="3639045"/>
          </a:xfrm>
        </p:spPr>
        <p:txBody>
          <a:bodyPr/>
          <a:lstStyle/>
          <a:p>
            <a:r>
              <a:rPr lang="en-US" dirty="0"/>
              <a:t>Elements for Engagement</a:t>
            </a:r>
          </a:p>
          <a:p>
            <a:pPr marL="285750" indent="-285750">
              <a:buFont typeface="Arial" panose="020B0604020202020204" pitchFamily="34" charset="0"/>
              <a:buChar char="•"/>
            </a:pPr>
            <a:r>
              <a:rPr lang="en-US" sz="1800" dirty="0"/>
              <a:t>Energy:</a:t>
            </a:r>
            <a:r>
              <a:rPr lang="en-US" sz="1800" b="0" dirty="0"/>
              <a:t> Exude positive atmosphere &amp; be engaging from the start</a:t>
            </a:r>
          </a:p>
          <a:p>
            <a:pPr marL="285750" indent="-285750">
              <a:buFont typeface="Arial" panose="020B0604020202020204" pitchFamily="34" charset="0"/>
              <a:buChar char="•"/>
            </a:pPr>
            <a:r>
              <a:rPr lang="en-US" sz="1800" dirty="0"/>
              <a:t>Connection:</a:t>
            </a:r>
            <a:r>
              <a:rPr lang="en-US" sz="1800" b="0" dirty="0"/>
              <a:t> Use their names to create one-on-one connections </a:t>
            </a:r>
          </a:p>
          <a:p>
            <a:pPr marL="285750" indent="-285750">
              <a:buFont typeface="Arial" panose="020B0604020202020204" pitchFamily="34" charset="0"/>
              <a:buChar char="•"/>
            </a:pPr>
            <a:r>
              <a:rPr lang="en-US" altLang="en-US" sz="1800" dirty="0"/>
              <a:t>Warmth:</a:t>
            </a:r>
            <a:r>
              <a:rPr lang="en-US" altLang="en-US" sz="1800" b="0" dirty="0"/>
              <a:t> Use a warm, conversational tone (not monotone lecture voice) </a:t>
            </a:r>
          </a:p>
          <a:p>
            <a:pPr marL="285750" indent="-285750">
              <a:buFont typeface="Arial" panose="020B0604020202020204" pitchFamily="34" charset="0"/>
              <a:buChar char="•"/>
            </a:pPr>
            <a:r>
              <a:rPr lang="en-US" altLang="en-US" sz="1800" dirty="0"/>
              <a:t>Interest:</a:t>
            </a:r>
            <a:r>
              <a:rPr lang="en-US" altLang="en-US" sz="1800" b="0" dirty="0"/>
              <a:t> Vary your pace and inflection to maintain interest </a:t>
            </a:r>
          </a:p>
          <a:p>
            <a:endParaRPr lang="en-US" dirty="0"/>
          </a:p>
          <a:p>
            <a:endParaRPr lang="en-US" b="0" dirty="0"/>
          </a:p>
          <a:p>
            <a:endParaRPr lang="en-US" dirty="0"/>
          </a:p>
        </p:txBody>
      </p:sp>
      <p:sp>
        <p:nvSpPr>
          <p:cNvPr id="6" name="Slide Number Placeholder 5">
            <a:extLst>
              <a:ext uri="{FF2B5EF4-FFF2-40B4-BE49-F238E27FC236}">
                <a16:creationId xmlns:a16="http://schemas.microsoft.com/office/drawing/2014/main" id="{941B1408-BDDC-BF18-10D6-1C2121F6A01C}"/>
              </a:ext>
            </a:extLst>
          </p:cNvPr>
          <p:cNvSpPr>
            <a:spLocks noGrp="1"/>
          </p:cNvSpPr>
          <p:nvPr>
            <p:ph type="sldNum" sz="quarter" idx="12"/>
          </p:nvPr>
        </p:nvSpPr>
        <p:spPr/>
        <p:txBody>
          <a:bodyPr/>
          <a:lstStyle/>
          <a:p>
            <a:fld id="{0D558541-60C9-42A2-8392-FF12533A6B7A}" type="slidenum">
              <a:rPr lang="en-US" smtClean="0"/>
              <a:pPr/>
              <a:t>38</a:t>
            </a:fld>
            <a:endParaRPr lang="en-US"/>
          </a:p>
        </p:txBody>
      </p:sp>
      <p:sp>
        <p:nvSpPr>
          <p:cNvPr id="37" name="Title 1">
            <a:extLst>
              <a:ext uri="{FF2B5EF4-FFF2-40B4-BE49-F238E27FC236}">
                <a16:creationId xmlns:a16="http://schemas.microsoft.com/office/drawing/2014/main" id="{742E3ABE-B4BC-77EE-60D9-2E1CF7BE0D23}"/>
              </a:ext>
            </a:extLst>
          </p:cNvPr>
          <p:cNvSpPr>
            <a:spLocks noGrp="1"/>
          </p:cNvSpPr>
          <p:nvPr>
            <p:ph type="title"/>
          </p:nvPr>
        </p:nvSpPr>
        <p:spPr>
          <a:xfrm>
            <a:off x="372188" y="0"/>
            <a:ext cx="7708392" cy="1143000"/>
          </a:xfrm>
        </p:spPr>
        <p:txBody>
          <a:bodyPr anchor="b">
            <a:normAutofit/>
          </a:bodyPr>
          <a:lstStyle/>
          <a:p>
            <a:r>
              <a:rPr lang="en-US" dirty="0"/>
              <a:t>Warming up the crowd</a:t>
            </a:r>
          </a:p>
        </p:txBody>
      </p:sp>
      <p:sp>
        <p:nvSpPr>
          <p:cNvPr id="38" name="Text Placeholder 4">
            <a:extLst>
              <a:ext uri="{FF2B5EF4-FFF2-40B4-BE49-F238E27FC236}">
                <a16:creationId xmlns:a16="http://schemas.microsoft.com/office/drawing/2014/main" id="{5CF721B8-1BD1-341D-B37B-D66CC346C4A0}"/>
              </a:ext>
            </a:extLst>
          </p:cNvPr>
          <p:cNvSpPr>
            <a:spLocks noGrp="1"/>
          </p:cNvSpPr>
          <p:nvPr>
            <p:ph type="body" sz="quarter" idx="14"/>
          </p:nvPr>
        </p:nvSpPr>
        <p:spPr>
          <a:xfrm>
            <a:off x="374904" y="1170433"/>
            <a:ext cx="7711016" cy="573617"/>
          </a:xfrm>
        </p:spPr>
        <p:txBody>
          <a:bodyPr/>
          <a:lstStyle/>
          <a:p>
            <a:r>
              <a:rPr lang="en-US" dirty="0"/>
              <a:t>He treated the audience like strangers ….instead of collaborators.</a:t>
            </a:r>
          </a:p>
        </p:txBody>
      </p:sp>
      <p:cxnSp>
        <p:nvCxnSpPr>
          <p:cNvPr id="2" name="Straight Connector 1">
            <a:extLst>
              <a:ext uri="{FF2B5EF4-FFF2-40B4-BE49-F238E27FC236}">
                <a16:creationId xmlns:a16="http://schemas.microsoft.com/office/drawing/2014/main" id="{C2E8D4EB-0D94-4BD9-8776-2D8E42191D30}"/>
              </a:ext>
            </a:extLst>
          </p:cNvPr>
          <p:cNvCxnSpPr>
            <a:cxnSpLocks/>
          </p:cNvCxnSpPr>
          <p:nvPr/>
        </p:nvCxnSpPr>
        <p:spPr>
          <a:xfrm>
            <a:off x="372188" y="1621218"/>
            <a:ext cx="5469054"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4735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9DA8B-BC99-C3B8-CB32-3751192F8512}"/>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4983426-92BB-2F82-1BC8-28811A8A844D}"/>
              </a:ext>
            </a:extLst>
          </p:cNvPr>
          <p:cNvSpPr/>
          <p:nvPr/>
        </p:nvSpPr>
        <p:spPr>
          <a:xfrm>
            <a:off x="6052109" y="1532947"/>
            <a:ext cx="5658491" cy="4924425"/>
          </a:xfrm>
          <a:custGeom>
            <a:avLst/>
            <a:gdLst>
              <a:gd name="connsiteX0" fmla="*/ 0 w 5658491"/>
              <a:gd name="connsiteY0" fmla="*/ 0 h 4924425"/>
              <a:gd name="connsiteX1" fmla="*/ 5658491 w 5658491"/>
              <a:gd name="connsiteY1" fmla="*/ 0 h 4924425"/>
              <a:gd name="connsiteX2" fmla="*/ 5658491 w 5658491"/>
              <a:gd name="connsiteY2" fmla="*/ 4924425 h 4924425"/>
              <a:gd name="connsiteX3" fmla="*/ 0 w 5658491"/>
              <a:gd name="connsiteY3" fmla="*/ 4924425 h 4924425"/>
              <a:gd name="connsiteX4" fmla="*/ 0 w 5658491"/>
              <a:gd name="connsiteY4" fmla="*/ 0 h 492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8491" h="4924425" fill="none" extrusionOk="0">
                <a:moveTo>
                  <a:pt x="0" y="0"/>
                </a:moveTo>
                <a:cubicBezTo>
                  <a:pt x="1600055" y="-61748"/>
                  <a:pt x="2875845" y="95306"/>
                  <a:pt x="5658491" y="0"/>
                </a:cubicBezTo>
                <a:cubicBezTo>
                  <a:pt x="5527933" y="1481379"/>
                  <a:pt x="5775128" y="2912016"/>
                  <a:pt x="5658491" y="4924425"/>
                </a:cubicBezTo>
                <a:cubicBezTo>
                  <a:pt x="3360357" y="5009113"/>
                  <a:pt x="1329243" y="5093680"/>
                  <a:pt x="0" y="4924425"/>
                </a:cubicBezTo>
                <a:cubicBezTo>
                  <a:pt x="-101918" y="2656462"/>
                  <a:pt x="29535" y="1389927"/>
                  <a:pt x="0" y="0"/>
                </a:cubicBezTo>
                <a:close/>
              </a:path>
              <a:path w="5658491" h="4924425" stroke="0" extrusionOk="0">
                <a:moveTo>
                  <a:pt x="0" y="0"/>
                </a:moveTo>
                <a:cubicBezTo>
                  <a:pt x="1583400" y="167581"/>
                  <a:pt x="3742524" y="59525"/>
                  <a:pt x="5658491" y="0"/>
                </a:cubicBezTo>
                <a:cubicBezTo>
                  <a:pt x="5492432" y="2016866"/>
                  <a:pt x="5532393" y="2758830"/>
                  <a:pt x="5658491" y="4924425"/>
                </a:cubicBezTo>
                <a:cubicBezTo>
                  <a:pt x="4465902" y="4990055"/>
                  <a:pt x="802885" y="4794178"/>
                  <a:pt x="0" y="4924425"/>
                </a:cubicBezTo>
                <a:cubicBezTo>
                  <a:pt x="166653" y="2506358"/>
                  <a:pt x="83206" y="1489035"/>
                  <a:pt x="0"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sd="2249312074">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8B554095-E609-FAB7-F73A-950A21787CC2}"/>
              </a:ext>
            </a:extLst>
          </p:cNvPr>
          <p:cNvSpPr/>
          <p:nvPr/>
        </p:nvSpPr>
        <p:spPr>
          <a:xfrm>
            <a:off x="711132" y="2055537"/>
            <a:ext cx="4715723" cy="3794506"/>
          </a:xfrm>
          <a:custGeom>
            <a:avLst/>
            <a:gdLst>
              <a:gd name="connsiteX0" fmla="*/ 0 w 4715723"/>
              <a:gd name="connsiteY0" fmla="*/ 0 h 3794506"/>
              <a:gd name="connsiteX1" fmla="*/ 4715723 w 4715723"/>
              <a:gd name="connsiteY1" fmla="*/ 0 h 3794506"/>
              <a:gd name="connsiteX2" fmla="*/ 4715723 w 4715723"/>
              <a:gd name="connsiteY2" fmla="*/ 3794506 h 3794506"/>
              <a:gd name="connsiteX3" fmla="*/ 0 w 4715723"/>
              <a:gd name="connsiteY3" fmla="*/ 3794506 h 3794506"/>
              <a:gd name="connsiteX4" fmla="*/ 0 w 4715723"/>
              <a:gd name="connsiteY4" fmla="*/ 0 h 379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723" h="3794506" fill="none" extrusionOk="0">
                <a:moveTo>
                  <a:pt x="0" y="0"/>
                </a:moveTo>
                <a:cubicBezTo>
                  <a:pt x="1609815" y="33330"/>
                  <a:pt x="3873547" y="-81809"/>
                  <a:pt x="4715723" y="0"/>
                </a:cubicBezTo>
                <a:cubicBezTo>
                  <a:pt x="4856599" y="561265"/>
                  <a:pt x="4739467" y="3316517"/>
                  <a:pt x="4715723" y="3794506"/>
                </a:cubicBezTo>
                <a:cubicBezTo>
                  <a:pt x="3428944" y="3777473"/>
                  <a:pt x="659315" y="3642280"/>
                  <a:pt x="0" y="3794506"/>
                </a:cubicBezTo>
                <a:cubicBezTo>
                  <a:pt x="-111995" y="2669083"/>
                  <a:pt x="123060" y="1779443"/>
                  <a:pt x="0" y="0"/>
                </a:cubicBezTo>
                <a:close/>
              </a:path>
              <a:path w="4715723" h="3794506" stroke="0" extrusionOk="0">
                <a:moveTo>
                  <a:pt x="0" y="0"/>
                </a:moveTo>
                <a:cubicBezTo>
                  <a:pt x="2282132" y="15088"/>
                  <a:pt x="2945641" y="-11866"/>
                  <a:pt x="4715723" y="0"/>
                </a:cubicBezTo>
                <a:cubicBezTo>
                  <a:pt x="4859789" y="1487900"/>
                  <a:pt x="4719518" y="3061100"/>
                  <a:pt x="4715723" y="3794506"/>
                </a:cubicBezTo>
                <a:cubicBezTo>
                  <a:pt x="3319941" y="3863328"/>
                  <a:pt x="2036783" y="3848452"/>
                  <a:pt x="0" y="3794506"/>
                </a:cubicBezTo>
                <a:cubicBezTo>
                  <a:pt x="-21174" y="2238289"/>
                  <a:pt x="-147943" y="1721017"/>
                  <a:pt x="0"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sd="140583271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64A91AFE-28A7-E2D5-5AFD-401905935259}"/>
              </a:ext>
            </a:extLst>
          </p:cNvPr>
          <p:cNvSpPr>
            <a:spLocks noGrp="1"/>
          </p:cNvSpPr>
          <p:nvPr>
            <p:ph idx="1"/>
          </p:nvPr>
        </p:nvSpPr>
        <p:spPr>
          <a:xfrm>
            <a:off x="876471" y="2133267"/>
            <a:ext cx="4385043" cy="3639045"/>
          </a:xfrm>
        </p:spPr>
        <p:txBody>
          <a:bodyPr/>
          <a:lstStyle/>
          <a:p>
            <a:r>
              <a:rPr lang="en-US" dirty="0"/>
              <a:t>Elements for Engagement</a:t>
            </a:r>
          </a:p>
          <a:p>
            <a:pPr marL="285750" indent="-285750">
              <a:buFont typeface="Arial" panose="020B0604020202020204" pitchFamily="34" charset="0"/>
              <a:buChar char="•"/>
            </a:pPr>
            <a:r>
              <a:rPr lang="en-US" sz="1800" dirty="0"/>
              <a:t>Energy:</a:t>
            </a:r>
            <a:r>
              <a:rPr lang="en-US" sz="1800" b="0" dirty="0"/>
              <a:t> Exude positive atmosphere &amp; be engaging from the start</a:t>
            </a:r>
          </a:p>
          <a:p>
            <a:pPr marL="285750" indent="-285750">
              <a:buFont typeface="Arial" panose="020B0604020202020204" pitchFamily="34" charset="0"/>
              <a:buChar char="•"/>
            </a:pPr>
            <a:r>
              <a:rPr lang="en-US" sz="1800" dirty="0"/>
              <a:t>Connection:</a:t>
            </a:r>
            <a:r>
              <a:rPr lang="en-US" sz="1800" b="0" dirty="0"/>
              <a:t> Use their names to create one-on-one connections </a:t>
            </a:r>
          </a:p>
          <a:p>
            <a:pPr marL="285750" indent="-285750">
              <a:buFont typeface="Arial" panose="020B0604020202020204" pitchFamily="34" charset="0"/>
              <a:buChar char="•"/>
            </a:pPr>
            <a:r>
              <a:rPr lang="en-US" altLang="en-US" sz="1800" dirty="0"/>
              <a:t>Warmth:</a:t>
            </a:r>
            <a:r>
              <a:rPr lang="en-US" altLang="en-US" sz="1800" b="0" dirty="0"/>
              <a:t> Use a warm, conversational tone (not monotone lecture voice) </a:t>
            </a:r>
          </a:p>
          <a:p>
            <a:pPr marL="285750" indent="-285750">
              <a:buFont typeface="Arial" panose="020B0604020202020204" pitchFamily="34" charset="0"/>
              <a:buChar char="•"/>
            </a:pPr>
            <a:r>
              <a:rPr lang="en-US" altLang="en-US" sz="1800" dirty="0"/>
              <a:t>Interest:</a:t>
            </a:r>
            <a:r>
              <a:rPr lang="en-US" altLang="en-US" sz="1800" b="0" dirty="0"/>
              <a:t> Vary your pace and inflection to maintain interest </a:t>
            </a:r>
          </a:p>
          <a:p>
            <a:endParaRPr lang="en-US" dirty="0"/>
          </a:p>
          <a:p>
            <a:endParaRPr lang="en-US" b="0" dirty="0"/>
          </a:p>
          <a:p>
            <a:endParaRPr lang="en-US" dirty="0"/>
          </a:p>
        </p:txBody>
      </p:sp>
      <p:sp>
        <p:nvSpPr>
          <p:cNvPr id="6" name="Slide Number Placeholder 5">
            <a:extLst>
              <a:ext uri="{FF2B5EF4-FFF2-40B4-BE49-F238E27FC236}">
                <a16:creationId xmlns:a16="http://schemas.microsoft.com/office/drawing/2014/main" id="{4F43ABEB-B7EC-7FDE-D4F0-4F5A5671E6CE}"/>
              </a:ext>
            </a:extLst>
          </p:cNvPr>
          <p:cNvSpPr>
            <a:spLocks noGrp="1"/>
          </p:cNvSpPr>
          <p:nvPr>
            <p:ph type="sldNum" sz="quarter" idx="12"/>
          </p:nvPr>
        </p:nvSpPr>
        <p:spPr/>
        <p:txBody>
          <a:bodyPr/>
          <a:lstStyle/>
          <a:p>
            <a:fld id="{0D558541-60C9-42A2-8392-FF12533A6B7A}" type="slidenum">
              <a:rPr lang="en-US" smtClean="0"/>
              <a:pPr/>
              <a:t>39</a:t>
            </a:fld>
            <a:endParaRPr lang="en-US"/>
          </a:p>
        </p:txBody>
      </p:sp>
      <p:sp>
        <p:nvSpPr>
          <p:cNvPr id="10" name="TextBox 9">
            <a:extLst>
              <a:ext uri="{FF2B5EF4-FFF2-40B4-BE49-F238E27FC236}">
                <a16:creationId xmlns:a16="http://schemas.microsoft.com/office/drawing/2014/main" id="{DE13744C-3049-BC23-38ED-4F38DEAB626D}"/>
              </a:ext>
            </a:extLst>
          </p:cNvPr>
          <p:cNvSpPr txBox="1"/>
          <p:nvPr/>
        </p:nvSpPr>
        <p:spPr>
          <a:xfrm>
            <a:off x="6217108" y="1564371"/>
            <a:ext cx="5328492" cy="5293629"/>
          </a:xfrm>
          <a:prstGeom prst="rect">
            <a:avLst/>
          </a:prstGeom>
          <a:noFill/>
        </p:spPr>
        <p:txBody>
          <a:bodyPr wrap="square">
            <a:spAutoFit/>
          </a:bodyPr>
          <a:lstStyle/>
          <a:p>
            <a:pPr algn="l">
              <a:buNone/>
            </a:pPr>
            <a:r>
              <a:rPr lang="en-US" sz="1800" b="1" i="0" dirty="0">
                <a:effectLst/>
              </a:rPr>
              <a:t>Before You Start:</a:t>
            </a:r>
          </a:p>
          <a:p>
            <a:pPr algn="l">
              <a:buNone/>
            </a:pPr>
            <a:r>
              <a:rPr lang="en-US" sz="1400" b="0" i="0" dirty="0">
                <a:effectLst/>
              </a:rPr>
              <a:t>Try to greet people personally as they are coming in: </a:t>
            </a:r>
            <a:r>
              <a:rPr lang="en-US" sz="1400" b="0" i="1" dirty="0">
                <a:effectLst/>
              </a:rPr>
              <a:t>"Hi Sarah</a:t>
            </a:r>
            <a:r>
              <a:rPr lang="en-US" sz="1400" i="1" dirty="0"/>
              <a:t>. </a:t>
            </a:r>
            <a:r>
              <a:rPr lang="en-US" sz="1400" b="0" i="1" dirty="0">
                <a:effectLst/>
              </a:rPr>
              <a:t>So glad you're here. Hi Jane. Nice to meet you.”</a:t>
            </a:r>
          </a:p>
          <a:p>
            <a:pPr algn="l">
              <a:buNone/>
            </a:pPr>
            <a:endParaRPr lang="en-US" sz="1400" b="0" i="1" dirty="0">
              <a:effectLst/>
            </a:endParaRPr>
          </a:p>
          <a:p>
            <a:pPr algn="l">
              <a:buNone/>
            </a:pPr>
            <a:r>
              <a:rPr lang="en-US" sz="1800" b="1" i="0" dirty="0">
                <a:effectLst/>
              </a:rPr>
              <a:t>Opening Words:</a:t>
            </a:r>
          </a:p>
          <a:p>
            <a:r>
              <a:rPr lang="en-US" sz="1400" dirty="0"/>
              <a:t>Acknowledge the organizer and the group: </a:t>
            </a:r>
            <a:r>
              <a:rPr lang="en-US" sz="1400" b="0" i="1" dirty="0">
                <a:effectLst/>
              </a:rPr>
              <a:t>"Good morning everyone! Thanks, Dr. Martinez, for inviting me. I’m glad to be here with all of you.“</a:t>
            </a:r>
          </a:p>
          <a:p>
            <a:endParaRPr lang="en-US" sz="1400" b="0" i="1" dirty="0">
              <a:effectLst/>
            </a:endParaRPr>
          </a:p>
          <a:p>
            <a:r>
              <a:rPr lang="en-US" sz="1800" b="1" dirty="0"/>
              <a:t>Introduce Yourself:</a:t>
            </a:r>
          </a:p>
          <a:p>
            <a:r>
              <a:rPr lang="en-US" sz="1400" dirty="0"/>
              <a:t>Share who you are and why you're excited to help them: </a:t>
            </a:r>
            <a:r>
              <a:rPr lang="en-US" sz="1400" i="1" dirty="0"/>
              <a:t>"I'm Alex, your subject librarian for biology. I've helped hundreds of grad students navigate publishing, and I love solving research puzzles!”</a:t>
            </a:r>
          </a:p>
          <a:p>
            <a:endParaRPr lang="en-US" sz="1400" b="0" i="1" dirty="0">
              <a:solidFill>
                <a:srgbClr val="666666"/>
              </a:solidFill>
              <a:effectLst/>
              <a:latin typeface="Segoe UI" panose="020B0502040204020203" pitchFamily="34" charset="0"/>
            </a:endParaRPr>
          </a:p>
          <a:p>
            <a:r>
              <a:rPr lang="en-US" sz="1800" b="1" dirty="0"/>
              <a:t>Set the Tone:</a:t>
            </a:r>
          </a:p>
          <a:p>
            <a:r>
              <a:rPr lang="en-US" sz="1400" dirty="0"/>
              <a:t>Show energy and enthusiasm for what's coming: </a:t>
            </a:r>
            <a:r>
              <a:rPr lang="en-US" sz="1400" i="1" dirty="0"/>
              <a:t>"I’m excited to share some tools today that should save you time and energy.”</a:t>
            </a:r>
          </a:p>
          <a:p>
            <a:endParaRPr lang="en-US" sz="1400" b="0" i="1" dirty="0">
              <a:solidFill>
                <a:srgbClr val="666666"/>
              </a:solidFill>
              <a:effectLst/>
              <a:latin typeface="Segoe UI" panose="020B0502040204020203" pitchFamily="34" charset="0"/>
            </a:endParaRPr>
          </a:p>
          <a:p>
            <a:r>
              <a:rPr lang="en-US" sz="1800" b="1" dirty="0"/>
              <a:t>First Engagement:</a:t>
            </a:r>
          </a:p>
          <a:p>
            <a:r>
              <a:rPr lang="en-US" sz="1400" dirty="0"/>
              <a:t>Get them participating before jumping into content: </a:t>
            </a:r>
            <a:r>
              <a:rPr lang="en-US" sz="1400" i="1" dirty="0"/>
              <a:t>"Give me one word in the chat that describes your current research status“</a:t>
            </a:r>
          </a:p>
          <a:p>
            <a:endParaRPr lang="en-US" b="0" i="1" dirty="0">
              <a:solidFill>
                <a:srgbClr val="666666"/>
              </a:solidFill>
              <a:effectLst/>
              <a:latin typeface="Segoe UI" panose="020B0502040204020203" pitchFamily="34" charset="0"/>
            </a:endParaRPr>
          </a:p>
        </p:txBody>
      </p:sp>
      <p:sp>
        <p:nvSpPr>
          <p:cNvPr id="37" name="Title 1">
            <a:extLst>
              <a:ext uri="{FF2B5EF4-FFF2-40B4-BE49-F238E27FC236}">
                <a16:creationId xmlns:a16="http://schemas.microsoft.com/office/drawing/2014/main" id="{B7BB6EBC-9C22-465D-848E-9B2CC1F43927}"/>
              </a:ext>
            </a:extLst>
          </p:cNvPr>
          <p:cNvSpPr>
            <a:spLocks noGrp="1"/>
          </p:cNvSpPr>
          <p:nvPr>
            <p:ph type="title"/>
          </p:nvPr>
        </p:nvSpPr>
        <p:spPr>
          <a:xfrm>
            <a:off x="372188" y="0"/>
            <a:ext cx="7708392" cy="1143000"/>
          </a:xfrm>
        </p:spPr>
        <p:txBody>
          <a:bodyPr anchor="b">
            <a:normAutofit/>
          </a:bodyPr>
          <a:lstStyle/>
          <a:p>
            <a:r>
              <a:rPr lang="en-US" dirty="0"/>
              <a:t>Warming up the crowd</a:t>
            </a:r>
          </a:p>
        </p:txBody>
      </p:sp>
      <p:sp>
        <p:nvSpPr>
          <p:cNvPr id="38" name="Text Placeholder 4">
            <a:extLst>
              <a:ext uri="{FF2B5EF4-FFF2-40B4-BE49-F238E27FC236}">
                <a16:creationId xmlns:a16="http://schemas.microsoft.com/office/drawing/2014/main" id="{1C94ED33-A3BC-50D6-FCCF-DBC104B131D0}"/>
              </a:ext>
            </a:extLst>
          </p:cNvPr>
          <p:cNvSpPr>
            <a:spLocks noGrp="1"/>
          </p:cNvSpPr>
          <p:nvPr>
            <p:ph type="body" sz="quarter" idx="14"/>
          </p:nvPr>
        </p:nvSpPr>
        <p:spPr>
          <a:xfrm>
            <a:off x="374904" y="1170433"/>
            <a:ext cx="7711016" cy="573617"/>
          </a:xfrm>
        </p:spPr>
        <p:txBody>
          <a:bodyPr/>
          <a:lstStyle/>
          <a:p>
            <a:r>
              <a:rPr lang="en-US" dirty="0"/>
              <a:t>He treated the audience like strangers ….instead of collaborators.</a:t>
            </a:r>
          </a:p>
        </p:txBody>
      </p:sp>
      <p:cxnSp>
        <p:nvCxnSpPr>
          <p:cNvPr id="2" name="Straight Connector 1">
            <a:extLst>
              <a:ext uri="{FF2B5EF4-FFF2-40B4-BE49-F238E27FC236}">
                <a16:creationId xmlns:a16="http://schemas.microsoft.com/office/drawing/2014/main" id="{31BE7F0C-F911-00B2-92EE-7420B49C5F41}"/>
              </a:ext>
            </a:extLst>
          </p:cNvPr>
          <p:cNvCxnSpPr>
            <a:cxnSpLocks/>
          </p:cNvCxnSpPr>
          <p:nvPr/>
        </p:nvCxnSpPr>
        <p:spPr>
          <a:xfrm>
            <a:off x="372188" y="1621218"/>
            <a:ext cx="5469054"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244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EC24-95B6-F2BC-FA84-DFCCBE0C12BE}"/>
              </a:ext>
            </a:extLst>
          </p:cNvPr>
          <p:cNvSpPr>
            <a:spLocks noGrp="1"/>
          </p:cNvSpPr>
          <p:nvPr>
            <p:ph type="title"/>
          </p:nvPr>
        </p:nvSpPr>
        <p:spPr>
          <a:xfrm>
            <a:off x="372189" y="0"/>
            <a:ext cx="11179731" cy="1143000"/>
          </a:xfrm>
        </p:spPr>
        <p:txBody>
          <a:bodyPr/>
          <a:lstStyle/>
          <a:p>
            <a:r>
              <a:rPr lang="en-US" sz="2800" dirty="0"/>
              <a:t>Check-In (2 of 3) : How soon do you need to give your next presentation?</a:t>
            </a:r>
          </a:p>
        </p:txBody>
      </p:sp>
      <p:sp>
        <p:nvSpPr>
          <p:cNvPr id="3" name="Content Placeholder 2">
            <a:extLst>
              <a:ext uri="{FF2B5EF4-FFF2-40B4-BE49-F238E27FC236}">
                <a16:creationId xmlns:a16="http://schemas.microsoft.com/office/drawing/2014/main" id="{1BCC1845-29A1-CD8B-0983-7109B9921757}"/>
              </a:ext>
            </a:extLst>
          </p:cNvPr>
          <p:cNvSpPr>
            <a:spLocks noGrp="1"/>
          </p:cNvSpPr>
          <p:nvPr>
            <p:ph idx="1"/>
          </p:nvPr>
        </p:nvSpPr>
        <p:spPr/>
        <p:txBody>
          <a:bodyPr/>
          <a:lstStyle/>
          <a:p>
            <a:r>
              <a:rPr lang="en-US" sz="2800" b="0" dirty="0"/>
              <a:t>🤲 Both hands up 	This week – no panic here…</a:t>
            </a:r>
          </a:p>
          <a:p>
            <a:r>
              <a:rPr lang="en-US" sz="2800" b="0" dirty="0"/>
              <a:t>✋ One hand up 		Next few weeks - feeling pressure</a:t>
            </a:r>
          </a:p>
          <a:p>
            <a:r>
              <a:rPr lang="en-US" sz="2800" b="0" dirty="0"/>
              <a:t>👍Thumbs up 		Next month or two - good timing</a:t>
            </a:r>
          </a:p>
          <a:p>
            <a:r>
              <a:rPr lang="en-US" sz="2800" b="0" dirty="0"/>
              <a:t>✌️Peace sign 		Someday - here for general improvement</a:t>
            </a:r>
          </a:p>
          <a:p>
            <a:r>
              <a:rPr lang="en-US" sz="2800" b="0" dirty="0"/>
              <a:t>🤷Shrug 			No specific timeline - just curious</a:t>
            </a:r>
          </a:p>
          <a:p>
            <a:endParaRPr lang="en-US" dirty="0"/>
          </a:p>
        </p:txBody>
      </p:sp>
      <p:sp>
        <p:nvSpPr>
          <p:cNvPr id="4" name="Text Placeholder 3">
            <a:extLst>
              <a:ext uri="{FF2B5EF4-FFF2-40B4-BE49-F238E27FC236}">
                <a16:creationId xmlns:a16="http://schemas.microsoft.com/office/drawing/2014/main" id="{ED9099F2-FE80-EEF1-3F61-0F1215193E69}"/>
              </a:ext>
            </a:extLst>
          </p:cNvPr>
          <p:cNvSpPr>
            <a:spLocks noGrp="1"/>
          </p:cNvSpPr>
          <p:nvPr>
            <p:ph type="body" sz="quarter" idx="13"/>
          </p:nvPr>
        </p:nvSpPr>
        <p:spPr>
          <a:xfrm>
            <a:off x="369186" y="1263683"/>
            <a:ext cx="11453627" cy="573617"/>
          </a:xfrm>
        </p:spPr>
        <p:txBody>
          <a:bodyPr/>
          <a:lstStyle/>
          <a:p>
            <a:r>
              <a:rPr lang="en-US" dirty="0"/>
              <a:t>If possible, turn your camera on for a quick visual check-in.</a:t>
            </a:r>
          </a:p>
        </p:txBody>
      </p:sp>
      <p:sp>
        <p:nvSpPr>
          <p:cNvPr id="5" name="Slide Number Placeholder 4">
            <a:extLst>
              <a:ext uri="{FF2B5EF4-FFF2-40B4-BE49-F238E27FC236}">
                <a16:creationId xmlns:a16="http://schemas.microsoft.com/office/drawing/2014/main" id="{FBD66AF2-BE29-0A1E-04FB-9E3185A68607}"/>
              </a:ext>
            </a:extLst>
          </p:cNvPr>
          <p:cNvSpPr>
            <a:spLocks noGrp="1"/>
          </p:cNvSpPr>
          <p:nvPr>
            <p:ph type="sldNum" sz="quarter" idx="12"/>
          </p:nvPr>
        </p:nvSpPr>
        <p:spPr/>
        <p:txBody>
          <a:bodyPr/>
          <a:lstStyle/>
          <a:p>
            <a:fld id="{0D558541-60C9-42A2-8392-FF12533A6B7A}" type="slidenum">
              <a:rPr lang="en-US" smtClean="0"/>
              <a:pPr/>
              <a:t>4</a:t>
            </a:fld>
            <a:endParaRPr lang="en-US"/>
          </a:p>
        </p:txBody>
      </p:sp>
    </p:spTree>
    <p:extLst>
      <p:ext uri="{BB962C8B-B14F-4D97-AF65-F5344CB8AC3E}">
        <p14:creationId xmlns:p14="http://schemas.microsoft.com/office/powerpoint/2010/main" val="3695440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D492-28AE-41CC-4EF8-493F096EE798}"/>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3" name="Content Placeholder 2">
            <a:extLst>
              <a:ext uri="{FF2B5EF4-FFF2-40B4-BE49-F238E27FC236}">
                <a16:creationId xmlns:a16="http://schemas.microsoft.com/office/drawing/2014/main" id="{CBE4CB38-1062-327C-AE0A-7346BCBFFD30}"/>
              </a:ext>
            </a:extLst>
          </p:cNvPr>
          <p:cNvSpPr>
            <a:spLocks noGrp="1"/>
          </p:cNvSpPr>
          <p:nvPr>
            <p:ph idx="1"/>
          </p:nvPr>
        </p:nvSpPr>
        <p:spPr>
          <a:xfrm>
            <a:off x="372188" y="1619758"/>
            <a:ext cx="6690764" cy="4456684"/>
          </a:xfrm>
        </p:spPr>
        <p:txBody>
          <a:bodyPr>
            <a:normAutofit/>
          </a:bodyPr>
          <a:lstStyle/>
          <a:p>
            <a:pPr>
              <a:lnSpc>
                <a:spcPct val="100000"/>
              </a:lnSpc>
              <a:spcBef>
                <a:spcPts val="0"/>
              </a:spcBef>
              <a:spcAft>
                <a:spcPts val="0"/>
              </a:spcAft>
            </a:pPr>
            <a:r>
              <a:rPr lang="en-US" sz="2000" b="0" dirty="0"/>
              <a:t>A librarian was booked for a 45-minute session on 'Research Strategies for Thesis Writing' with doctoral students. She'd prepared what she thought was the perfect amount of content, but things went sideways from the start.</a:t>
            </a:r>
          </a:p>
          <a:p>
            <a:pPr>
              <a:lnSpc>
                <a:spcPct val="100000"/>
              </a:lnSpc>
              <a:spcBef>
                <a:spcPts val="0"/>
              </a:spcBef>
              <a:spcAft>
                <a:spcPts val="0"/>
              </a:spcAft>
            </a:pPr>
            <a:endParaRPr lang="en-US" sz="2000" b="0" dirty="0"/>
          </a:p>
          <a:p>
            <a:pPr>
              <a:lnSpc>
                <a:spcPct val="100000"/>
              </a:lnSpc>
              <a:spcBef>
                <a:spcPts val="0"/>
              </a:spcBef>
              <a:spcAft>
                <a:spcPts val="0"/>
              </a:spcAft>
            </a:pPr>
            <a:r>
              <a:rPr lang="en-US" sz="2000" b="0" dirty="0"/>
              <a:t>Five minutes in, someone asked a complex question about citation styles that spiraled into a 10-minute tangent. Then another student shared an issue they were having with database access that some how ate up another 8 minutes. By the 20-minute mark, she was still on slide 6 of 30.</a:t>
            </a:r>
          </a:p>
          <a:p>
            <a:endParaRPr lang="en-US" dirty="0"/>
          </a:p>
        </p:txBody>
      </p:sp>
      <p:pic>
        <p:nvPicPr>
          <p:cNvPr id="7" name="Picture 6">
            <a:extLst>
              <a:ext uri="{FF2B5EF4-FFF2-40B4-BE49-F238E27FC236}">
                <a16:creationId xmlns:a16="http://schemas.microsoft.com/office/drawing/2014/main" id="{AED11E70-92C7-4A66-0645-338E1AFB0393}"/>
              </a:ext>
            </a:extLst>
          </p:cNvPr>
          <p:cNvPicPr>
            <a:picLocks noChangeAspect="1"/>
          </p:cNvPicPr>
          <p:nvPr/>
        </p:nvPicPr>
        <p:blipFill>
          <a:blip r:embed="rId3"/>
          <a:srcRect l="28918" r="29169"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6197836A-8D5B-3725-196D-583907F06447}"/>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40</a:t>
            </a:fld>
            <a:endParaRPr lang="en-US"/>
          </a:p>
        </p:txBody>
      </p:sp>
    </p:spTree>
    <p:extLst>
      <p:ext uri="{BB962C8B-B14F-4D97-AF65-F5344CB8AC3E}">
        <p14:creationId xmlns:p14="http://schemas.microsoft.com/office/powerpoint/2010/main" val="445991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C0CC2-9513-67A5-EE57-9C054D4C94C0}"/>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3" name="Content Placeholder 2">
            <a:extLst>
              <a:ext uri="{FF2B5EF4-FFF2-40B4-BE49-F238E27FC236}">
                <a16:creationId xmlns:a16="http://schemas.microsoft.com/office/drawing/2014/main" id="{AC6DD004-FBA5-DA5C-C7A5-7019C1480BAC}"/>
              </a:ext>
            </a:extLst>
          </p:cNvPr>
          <p:cNvSpPr>
            <a:spLocks noGrp="1"/>
          </p:cNvSpPr>
          <p:nvPr>
            <p:ph idx="1"/>
          </p:nvPr>
        </p:nvSpPr>
        <p:spPr>
          <a:xfrm>
            <a:off x="372188" y="1545336"/>
            <a:ext cx="6690764" cy="4456684"/>
          </a:xfrm>
        </p:spPr>
        <p:txBody>
          <a:bodyPr>
            <a:normAutofit/>
          </a:bodyPr>
          <a:lstStyle/>
          <a:p>
            <a:pPr>
              <a:lnSpc>
                <a:spcPct val="100000"/>
              </a:lnSpc>
              <a:spcBef>
                <a:spcPts val="0"/>
              </a:spcBef>
              <a:spcAft>
                <a:spcPts val="0"/>
              </a:spcAft>
            </a:pPr>
            <a:r>
              <a:rPr lang="en-US" sz="2000" b="0" dirty="0"/>
              <a:t>Panic set in. She started speed-talking through her remaining slides, skipping examples and rushing past the hands-on practice she'd planned. 'So here's advanced Boolean searching—any questions? No? Great, moving on to subject headings...' Students looked bewildered as concepts flew by without explanation.</a:t>
            </a:r>
          </a:p>
          <a:p>
            <a:pPr>
              <a:lnSpc>
                <a:spcPct val="100000"/>
              </a:lnSpc>
              <a:spcBef>
                <a:spcPts val="0"/>
              </a:spcBef>
              <a:spcAft>
                <a:spcPts val="0"/>
              </a:spcAft>
            </a:pPr>
            <a:endParaRPr lang="en-US" sz="2000" b="0" dirty="0"/>
          </a:p>
          <a:p>
            <a:pPr>
              <a:lnSpc>
                <a:spcPct val="100000"/>
              </a:lnSpc>
              <a:spcBef>
                <a:spcPts val="0"/>
              </a:spcBef>
              <a:spcAft>
                <a:spcPts val="0"/>
              </a:spcAft>
            </a:pPr>
            <a:r>
              <a:rPr lang="en-US" sz="2000" b="0" dirty="0"/>
              <a:t>With 5 minutes left, she realized she hadn't covered half her material, including the most important part: how to actually evaluate sources. She frantically tried to cram 20 minutes of content into her remaining time: 'Okay, quickly—peer review good, Wikipedia – not a primary source, obviously; check the author, look for bias, questions?'</a:t>
            </a:r>
          </a:p>
          <a:p>
            <a:endParaRPr lang="en-US" dirty="0"/>
          </a:p>
        </p:txBody>
      </p:sp>
      <p:pic>
        <p:nvPicPr>
          <p:cNvPr id="7" name="Picture 6">
            <a:extLst>
              <a:ext uri="{FF2B5EF4-FFF2-40B4-BE49-F238E27FC236}">
                <a16:creationId xmlns:a16="http://schemas.microsoft.com/office/drawing/2014/main" id="{90B8BF91-8F0C-84FE-548E-9970C2912068}"/>
              </a:ext>
            </a:extLst>
          </p:cNvPr>
          <p:cNvPicPr>
            <a:picLocks noChangeAspect="1"/>
          </p:cNvPicPr>
          <p:nvPr/>
        </p:nvPicPr>
        <p:blipFill>
          <a:blip r:embed="rId3"/>
          <a:srcRect l="16279"/>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893AD7AC-5703-5D54-E35E-13AE1A8BB31E}"/>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41</a:t>
            </a:fld>
            <a:endParaRPr lang="en-US"/>
          </a:p>
        </p:txBody>
      </p:sp>
    </p:spTree>
    <p:extLst>
      <p:ext uri="{BB962C8B-B14F-4D97-AF65-F5344CB8AC3E}">
        <p14:creationId xmlns:p14="http://schemas.microsoft.com/office/powerpoint/2010/main" val="363003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B3B7E6-CEC4-4658-2CFB-F25AC3B875D3}"/>
              </a:ext>
            </a:extLst>
          </p:cNvPr>
          <p:cNvSpPr>
            <a:spLocks noGrp="1"/>
          </p:cNvSpPr>
          <p:nvPr>
            <p:ph type="pic" sz="quarter" idx="13"/>
          </p:nvPr>
        </p:nvSpPr>
        <p:spPr/>
        <p:txBody>
          <a:bodyPr/>
          <a:lstStyle/>
          <a:p>
            <a:endParaRPr lang="en-US"/>
          </a:p>
        </p:txBody>
      </p:sp>
      <p:sp>
        <p:nvSpPr>
          <p:cNvPr id="6" name="Slide Number Placeholder 5">
            <a:extLst>
              <a:ext uri="{FF2B5EF4-FFF2-40B4-BE49-F238E27FC236}">
                <a16:creationId xmlns:a16="http://schemas.microsoft.com/office/drawing/2014/main" id="{9099D9E5-49BD-6C17-8E45-A01484F86224}"/>
              </a:ext>
            </a:extLst>
          </p:cNvPr>
          <p:cNvSpPr>
            <a:spLocks noGrp="1"/>
          </p:cNvSpPr>
          <p:nvPr>
            <p:ph type="sldNum" sz="quarter" idx="12"/>
          </p:nvPr>
        </p:nvSpPr>
        <p:spPr/>
        <p:txBody>
          <a:bodyPr/>
          <a:lstStyle/>
          <a:p>
            <a:fld id="{0D558541-60C9-42A2-8392-FF12533A6B7A}" type="slidenum">
              <a:rPr lang="en-US" smtClean="0"/>
              <a:pPr/>
              <a:t>42</a:t>
            </a:fld>
            <a:endParaRPr lang="en-US"/>
          </a:p>
        </p:txBody>
      </p:sp>
      <p:sp>
        <p:nvSpPr>
          <p:cNvPr id="9" name="Title 1">
            <a:extLst>
              <a:ext uri="{FF2B5EF4-FFF2-40B4-BE49-F238E27FC236}">
                <a16:creationId xmlns:a16="http://schemas.microsoft.com/office/drawing/2014/main" id="{D4D7B208-C129-6AF9-3963-1B3A48BE9D26}"/>
              </a:ext>
            </a:extLst>
          </p:cNvPr>
          <p:cNvSpPr>
            <a:spLocks noGrp="1"/>
          </p:cNvSpPr>
          <p:nvPr>
            <p:ph type="title"/>
          </p:nvPr>
        </p:nvSpPr>
        <p:spPr>
          <a:xfrm>
            <a:off x="372188" y="0"/>
            <a:ext cx="7708392" cy="1143000"/>
          </a:xfrm>
        </p:spPr>
        <p:txBody>
          <a:bodyPr anchor="b">
            <a:normAutofit/>
          </a:bodyPr>
          <a:lstStyle/>
          <a:p>
            <a:r>
              <a:rPr lang="en-US" dirty="0"/>
              <a:t>The “Pacing Problem”</a:t>
            </a:r>
          </a:p>
        </p:txBody>
      </p:sp>
      <p:pic>
        <p:nvPicPr>
          <p:cNvPr id="13" name="Picture 12" descr="Empty speech bubbles">
            <a:extLst>
              <a:ext uri="{FF2B5EF4-FFF2-40B4-BE49-F238E27FC236}">
                <a16:creationId xmlns:a16="http://schemas.microsoft.com/office/drawing/2014/main" id="{E355803A-B065-F504-A756-3CB80F66DBDD}"/>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5" name="TextBox 14">
            <a:extLst>
              <a:ext uri="{FF2B5EF4-FFF2-40B4-BE49-F238E27FC236}">
                <a16:creationId xmlns:a16="http://schemas.microsoft.com/office/drawing/2014/main" id="{D3E0302D-80D8-6D2D-94BE-01B186B0B710}"/>
              </a:ext>
            </a:extLst>
          </p:cNvPr>
          <p:cNvSpPr txBox="1"/>
          <p:nvPr/>
        </p:nvSpPr>
        <p:spPr>
          <a:xfrm>
            <a:off x="372188" y="1345136"/>
            <a:ext cx="7224952" cy="707886"/>
          </a:xfrm>
          <a:prstGeom prst="rect">
            <a:avLst/>
          </a:prstGeom>
          <a:noFill/>
        </p:spPr>
        <p:txBody>
          <a:bodyPr wrap="square">
            <a:spAutoFit/>
          </a:bodyPr>
          <a:lstStyle/>
          <a:p>
            <a:r>
              <a:rPr lang="en-US" sz="2000" b="1" dirty="0"/>
              <a:t>What happened?</a:t>
            </a:r>
          </a:p>
          <a:p>
            <a:r>
              <a:rPr lang="en-US" sz="2000" dirty="0"/>
              <a:t>She organized the material well … but lost control of the clock</a:t>
            </a:r>
          </a:p>
        </p:txBody>
      </p:sp>
      <p:sp>
        <p:nvSpPr>
          <p:cNvPr id="16" name="Rectangle: Rounded Corners 15">
            <a:extLst>
              <a:ext uri="{FF2B5EF4-FFF2-40B4-BE49-F238E27FC236}">
                <a16:creationId xmlns:a16="http://schemas.microsoft.com/office/drawing/2014/main" id="{8DD57A55-64E4-3ABA-D74F-A179887D2558}"/>
              </a:ext>
            </a:extLst>
          </p:cNvPr>
          <p:cNvSpPr/>
          <p:nvPr/>
        </p:nvSpPr>
        <p:spPr>
          <a:xfrm>
            <a:off x="865630" y="5217111"/>
            <a:ext cx="5406390" cy="939849"/>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7" name="Group 16">
            <a:extLst>
              <a:ext uri="{FF2B5EF4-FFF2-40B4-BE49-F238E27FC236}">
                <a16:creationId xmlns:a16="http://schemas.microsoft.com/office/drawing/2014/main" id="{F196A320-910F-C4F2-E6A3-EDB36A1D2303}"/>
              </a:ext>
            </a:extLst>
          </p:cNvPr>
          <p:cNvGrpSpPr/>
          <p:nvPr/>
        </p:nvGrpSpPr>
        <p:grpSpPr>
          <a:xfrm>
            <a:off x="384048" y="2361057"/>
            <a:ext cx="7213092" cy="2061975"/>
            <a:chOff x="702564" y="2645017"/>
            <a:chExt cx="7213092" cy="2061975"/>
          </a:xfrm>
        </p:grpSpPr>
        <p:sp>
          <p:nvSpPr>
            <p:cNvPr id="18" name="Oval 17">
              <a:extLst>
                <a:ext uri="{FF2B5EF4-FFF2-40B4-BE49-F238E27FC236}">
                  <a16:creationId xmlns:a16="http://schemas.microsoft.com/office/drawing/2014/main" id="{22667ECD-AE5A-3EBE-4795-06730C265C33}"/>
                </a:ext>
              </a:extLst>
            </p:cNvPr>
            <p:cNvSpPr/>
            <p:nvPr/>
          </p:nvSpPr>
          <p:spPr>
            <a:xfrm>
              <a:off x="723898" y="4290943"/>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CE540E5B-37F4-35E1-6896-CD0EF621C993}"/>
                </a:ext>
              </a:extLst>
            </p:cNvPr>
            <p:cNvSpPr/>
            <p:nvPr/>
          </p:nvSpPr>
          <p:spPr>
            <a:xfrm>
              <a:off x="722375" y="3989087"/>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684525DE-6D1C-1D44-4FE3-78CB2E68F736}"/>
                </a:ext>
              </a:extLst>
            </p:cNvPr>
            <p:cNvSpPr/>
            <p:nvPr/>
          </p:nvSpPr>
          <p:spPr>
            <a:xfrm>
              <a:off x="717803" y="3672200"/>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02A7579A-8E68-CEDF-1DD9-0870DB23930B}"/>
                </a:ext>
              </a:extLst>
            </p:cNvPr>
            <p:cNvSpPr/>
            <p:nvPr/>
          </p:nvSpPr>
          <p:spPr>
            <a:xfrm>
              <a:off x="717803" y="3372571"/>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35BE29EA-5219-BABE-69DB-D4C5ED2ADEBE}"/>
                </a:ext>
              </a:extLst>
            </p:cNvPr>
            <p:cNvSpPr/>
            <p:nvPr/>
          </p:nvSpPr>
          <p:spPr>
            <a:xfrm>
              <a:off x="717804" y="3084695"/>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F9A93EE8-0662-274D-617B-A930892ECAC0}"/>
                </a:ext>
              </a:extLst>
            </p:cNvPr>
            <p:cNvSpPr txBox="1"/>
            <p:nvPr/>
          </p:nvSpPr>
          <p:spPr>
            <a:xfrm>
              <a:off x="702564" y="2645017"/>
              <a:ext cx="7213092" cy="2061975"/>
            </a:xfrm>
            <a:prstGeom prst="rect">
              <a:avLst/>
            </a:prstGeom>
            <a:noFill/>
          </p:spPr>
          <p:txBody>
            <a:bodyPr wrap="square">
              <a:spAutoFit/>
            </a:bodyPr>
            <a:lstStyle/>
            <a:p>
              <a:r>
                <a:rPr lang="en-US" sz="2400" b="1" dirty="0" err="1"/>
                <a:t>Chatterfall</a:t>
              </a:r>
              <a:r>
                <a:rPr lang="en-US" sz="2400" b="1" dirty="0"/>
                <a:t> </a:t>
              </a:r>
            </a:p>
            <a:p>
              <a:pPr marL="457200" indent="-457200">
                <a:buFont typeface="+mj-lt"/>
                <a:buAutoNum type="arabicPeriod"/>
              </a:pPr>
              <a:r>
                <a:rPr lang="en-US" sz="2000" b="0" dirty="0"/>
                <a:t>I’ll give you a prompt/question to respond to </a:t>
              </a:r>
            </a:p>
            <a:p>
              <a:pPr marL="457200" indent="-457200">
                <a:buFont typeface="+mj-lt"/>
                <a:buAutoNum type="arabicPeriod"/>
              </a:pPr>
              <a:r>
                <a:rPr lang="en-US" sz="2000" dirty="0"/>
                <a:t>Start typing your response in the chat box</a:t>
              </a:r>
            </a:p>
            <a:p>
              <a:pPr marL="457200" indent="-457200">
                <a:buFont typeface="+mj-lt"/>
                <a:buAutoNum type="arabicPeriod"/>
              </a:pPr>
              <a:r>
                <a:rPr lang="en-US" sz="2000" b="1" dirty="0">
                  <a:solidFill>
                    <a:schemeClr val="accent2"/>
                  </a:solidFill>
                </a:rPr>
                <a:t>Don’t hit Enter yet!! </a:t>
              </a:r>
              <a:r>
                <a:rPr lang="en-US" sz="2000" b="0" dirty="0"/>
                <a:t>Keep typing for 1-2 minutes</a:t>
              </a:r>
            </a:p>
            <a:p>
              <a:pPr marL="457200" indent="-457200">
                <a:buFont typeface="+mj-lt"/>
                <a:buAutoNum type="arabicPeriod"/>
              </a:pPr>
              <a:r>
                <a:rPr lang="en-US" sz="2000" dirty="0"/>
                <a:t>When I say </a:t>
              </a:r>
              <a:r>
                <a:rPr lang="en-US" sz="2000" b="1" dirty="0">
                  <a:solidFill>
                    <a:schemeClr val="accent2"/>
                  </a:solidFill>
                </a:rPr>
                <a:t>“Send!” </a:t>
              </a:r>
              <a:r>
                <a:rPr lang="en-US" sz="2000" dirty="0"/>
                <a:t>– everyone hits “Enter” at once</a:t>
              </a:r>
            </a:p>
            <a:p>
              <a:pPr marL="457200" indent="-457200">
                <a:buFont typeface="+mj-lt"/>
                <a:buAutoNum type="arabicPeriod"/>
              </a:pPr>
              <a:r>
                <a:rPr lang="en-US" sz="2000" b="0" dirty="0"/>
                <a:t>Watch the chat </a:t>
              </a:r>
              <a:r>
                <a:rPr lang="en-US" sz="2000" b="1" dirty="0">
                  <a:solidFill>
                    <a:schemeClr val="accent2"/>
                  </a:solidFill>
                </a:rPr>
                <a:t>“waterfall” </a:t>
              </a:r>
              <a:r>
                <a:rPr lang="en-US" sz="2000" b="0" dirty="0"/>
                <a:t>of responses appear</a:t>
              </a:r>
              <a:endParaRPr lang="en-US" sz="2000" dirty="0"/>
            </a:p>
          </p:txBody>
        </p:sp>
      </p:grpSp>
      <p:sp>
        <p:nvSpPr>
          <p:cNvPr id="24" name="TextBox 23">
            <a:extLst>
              <a:ext uri="{FF2B5EF4-FFF2-40B4-BE49-F238E27FC236}">
                <a16:creationId xmlns:a16="http://schemas.microsoft.com/office/drawing/2014/main" id="{213BB693-FCDD-D0D0-DFFE-581A439E9AE7}"/>
              </a:ext>
            </a:extLst>
          </p:cNvPr>
          <p:cNvSpPr txBox="1"/>
          <p:nvPr/>
        </p:nvSpPr>
        <p:spPr>
          <a:xfrm>
            <a:off x="812290" y="5281749"/>
            <a:ext cx="5406390" cy="1138517"/>
          </a:xfrm>
          <a:prstGeom prst="rect">
            <a:avLst/>
          </a:prstGeom>
          <a:noFill/>
        </p:spPr>
        <p:txBody>
          <a:bodyPr wrap="square">
            <a:spAutoFit/>
          </a:bodyPr>
          <a:lstStyle/>
          <a:p>
            <a:pPr algn="ctr"/>
            <a:r>
              <a:rPr lang="en-US" dirty="0"/>
              <a:t> </a:t>
            </a:r>
            <a:r>
              <a:rPr lang="en-US" sz="2000" b="1" dirty="0"/>
              <a:t>What are some strategies you use to keep presentations going on time? </a:t>
            </a:r>
          </a:p>
          <a:p>
            <a:pPr algn="ctr"/>
            <a:endParaRPr lang="en-US" b="1" dirty="0"/>
          </a:p>
        </p:txBody>
      </p:sp>
      <p:sp>
        <p:nvSpPr>
          <p:cNvPr id="25" name="TextBox 24">
            <a:extLst>
              <a:ext uri="{FF2B5EF4-FFF2-40B4-BE49-F238E27FC236}">
                <a16:creationId xmlns:a16="http://schemas.microsoft.com/office/drawing/2014/main" id="{C3FAC5A2-F114-BA88-5657-AD079188B283}"/>
              </a:ext>
            </a:extLst>
          </p:cNvPr>
          <p:cNvSpPr txBox="1"/>
          <p:nvPr/>
        </p:nvSpPr>
        <p:spPr>
          <a:xfrm>
            <a:off x="276225" y="4589239"/>
            <a:ext cx="6115050" cy="461665"/>
          </a:xfrm>
          <a:prstGeom prst="rect">
            <a:avLst/>
          </a:prstGeom>
          <a:noFill/>
        </p:spPr>
        <p:txBody>
          <a:bodyPr wrap="square">
            <a:spAutoFit/>
          </a:bodyPr>
          <a:lstStyle/>
          <a:p>
            <a:r>
              <a:rPr lang="en-US" sz="2400" b="1" dirty="0"/>
              <a:t>Prompt: </a:t>
            </a:r>
          </a:p>
        </p:txBody>
      </p:sp>
    </p:spTree>
    <p:extLst>
      <p:ext uri="{BB962C8B-B14F-4D97-AF65-F5344CB8AC3E}">
        <p14:creationId xmlns:p14="http://schemas.microsoft.com/office/powerpoint/2010/main" val="1481813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7CAC85-BDAD-8D33-5ACA-A97C6A5FF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3F087-9BF8-2D01-FBB2-D06FCB015EE6}"/>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4" name="Text Placeholder 3">
            <a:extLst>
              <a:ext uri="{FF2B5EF4-FFF2-40B4-BE49-F238E27FC236}">
                <a16:creationId xmlns:a16="http://schemas.microsoft.com/office/drawing/2014/main" id="{D76E5AC8-407D-A4F3-6573-1122780F8787}"/>
              </a:ext>
            </a:extLst>
          </p:cNvPr>
          <p:cNvSpPr>
            <a:spLocks noGrp="1"/>
          </p:cNvSpPr>
          <p:nvPr>
            <p:ph type="body" sz="quarter" idx="14"/>
          </p:nvPr>
        </p:nvSpPr>
        <p:spPr>
          <a:xfrm>
            <a:off x="374904" y="1170433"/>
            <a:ext cx="7711016" cy="573617"/>
          </a:xfrm>
        </p:spPr>
        <p:txBody>
          <a:bodyPr>
            <a:normAutofit/>
          </a:bodyPr>
          <a:lstStyle/>
          <a:p>
            <a:r>
              <a:rPr lang="en-US" dirty="0"/>
              <a:t>You've organized your material well … but lost control of the clock</a:t>
            </a:r>
          </a:p>
        </p:txBody>
      </p:sp>
      <p:sp>
        <p:nvSpPr>
          <p:cNvPr id="5" name="Slide Number Placeholder 4">
            <a:extLst>
              <a:ext uri="{FF2B5EF4-FFF2-40B4-BE49-F238E27FC236}">
                <a16:creationId xmlns:a16="http://schemas.microsoft.com/office/drawing/2014/main" id="{D5EC6EDE-E9B6-CD43-00D5-A6DFB6BF26B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43</a:t>
            </a:fld>
            <a:endParaRPr lang="en-US"/>
          </a:p>
        </p:txBody>
      </p:sp>
      <p:sp>
        <p:nvSpPr>
          <p:cNvPr id="10" name="TextBox 9">
            <a:extLst>
              <a:ext uri="{FF2B5EF4-FFF2-40B4-BE49-F238E27FC236}">
                <a16:creationId xmlns:a16="http://schemas.microsoft.com/office/drawing/2014/main" id="{700CEBB6-EAEC-CAE8-16FF-3A27EB3A97BB}"/>
              </a:ext>
            </a:extLst>
          </p:cNvPr>
          <p:cNvSpPr txBox="1"/>
          <p:nvPr/>
        </p:nvSpPr>
        <p:spPr>
          <a:xfrm>
            <a:off x="420202" y="2176680"/>
            <a:ext cx="6119870" cy="3641894"/>
          </a:xfrm>
          <a:prstGeom prst="rect">
            <a:avLst/>
          </a:prstGeom>
          <a:noFill/>
        </p:spPr>
        <p:txBody>
          <a:bodyPr wrap="square">
            <a:spAutoFit/>
          </a:bodyPr>
          <a:lstStyle/>
          <a:p>
            <a:pPr algn="l">
              <a:spcAft>
                <a:spcPts val="750"/>
              </a:spcAft>
              <a:buNone/>
            </a:pPr>
            <a:r>
              <a:rPr lang="en-US" b="1" i="0" dirty="0">
                <a:effectLst/>
              </a:rPr>
              <a:t>Running behind?</a:t>
            </a:r>
          </a:p>
          <a:p>
            <a:pPr marL="342900" indent="-342900" algn="l">
              <a:spcAft>
                <a:spcPts val="750"/>
              </a:spcAft>
              <a:buFont typeface="Arial" panose="020B0604020202020204" pitchFamily="34" charset="0"/>
              <a:buChar char="•"/>
            </a:pPr>
            <a:r>
              <a:rPr lang="en-US" sz="2000" b="1" i="0" dirty="0">
                <a:effectLst/>
              </a:rPr>
              <a:t>Skip examples, not concepts</a:t>
            </a:r>
            <a:r>
              <a:rPr lang="en-US" sz="2000" dirty="0"/>
              <a:t>: C</a:t>
            </a:r>
            <a:r>
              <a:rPr lang="en-US" sz="2000" b="0" i="0" dirty="0">
                <a:effectLst/>
              </a:rPr>
              <a:t>ut the stories, keep the core learning</a:t>
            </a:r>
          </a:p>
          <a:p>
            <a:pPr marL="342900" indent="-342900">
              <a:spcAft>
                <a:spcPts val="750"/>
              </a:spcAft>
              <a:buFont typeface="Arial" panose="020B0604020202020204" pitchFamily="34" charset="0"/>
              <a:buChar char="•"/>
            </a:pPr>
            <a:r>
              <a:rPr lang="en-US" sz="2000" b="1" dirty="0"/>
              <a:t>Use a "parking lot”: </a:t>
            </a:r>
            <a:r>
              <a:rPr lang="en-US" sz="2000" dirty="0"/>
              <a:t>Save complex questions and discussions to be addressed later</a:t>
            </a:r>
            <a:endParaRPr lang="en-US" sz="2000" dirty="0">
              <a:solidFill>
                <a:srgbClr val="444444"/>
              </a:solidFill>
              <a:latin typeface="Segoe UI" panose="020B0502040204020203" pitchFamily="34" charset="0"/>
            </a:endParaRPr>
          </a:p>
          <a:p>
            <a:pPr marL="342900" indent="-342900">
              <a:spcAft>
                <a:spcPts val="750"/>
              </a:spcAft>
              <a:buFont typeface="Arial" panose="020B0604020202020204" pitchFamily="34" charset="0"/>
              <a:buChar char="•"/>
            </a:pPr>
            <a:r>
              <a:rPr lang="en-US" sz="2000" b="1" i="0" dirty="0">
                <a:effectLst/>
              </a:rPr>
              <a:t>Address it directly:</a:t>
            </a:r>
            <a:r>
              <a:rPr lang="en-US" sz="2000" b="0" i="0" dirty="0">
                <a:effectLst/>
              </a:rPr>
              <a:t> ”We have 10 minutes left, so let's focus on the most important part...</a:t>
            </a:r>
            <a:r>
              <a:rPr lang="en-US" sz="2000" dirty="0"/>
              <a:t>”</a:t>
            </a:r>
          </a:p>
          <a:p>
            <a:pPr marL="342900" indent="-342900">
              <a:spcAft>
                <a:spcPts val="750"/>
              </a:spcAft>
              <a:buFont typeface="Arial" panose="020B0604020202020204" pitchFamily="34" charset="0"/>
              <a:buChar char="•"/>
            </a:pPr>
            <a:r>
              <a:rPr lang="en-US" sz="2000" b="1" i="0" dirty="0">
                <a:effectLst/>
              </a:rPr>
              <a:t>Option for consul</a:t>
            </a:r>
            <a:r>
              <a:rPr lang="en-US" sz="2000" b="1" dirty="0"/>
              <a:t>tation: </a:t>
            </a:r>
            <a:r>
              <a:rPr lang="en-US" sz="2000" dirty="0"/>
              <a:t>“If I rushed anyone too much today, I’m happy to chat individually – here’s my contact.”</a:t>
            </a:r>
            <a:endParaRPr lang="en-US" sz="2000" b="0" i="0" dirty="0">
              <a:effectLst/>
            </a:endParaRPr>
          </a:p>
        </p:txBody>
      </p:sp>
      <p:sp>
        <p:nvSpPr>
          <p:cNvPr id="15" name="Rectangle 14">
            <a:extLst>
              <a:ext uri="{FF2B5EF4-FFF2-40B4-BE49-F238E27FC236}">
                <a16:creationId xmlns:a16="http://schemas.microsoft.com/office/drawing/2014/main" id="{2F8EA6A0-0693-7150-0052-DED12699CCED}"/>
              </a:ext>
            </a:extLst>
          </p:cNvPr>
          <p:cNvSpPr/>
          <p:nvPr/>
        </p:nvSpPr>
        <p:spPr>
          <a:xfrm>
            <a:off x="372188" y="2167677"/>
            <a:ext cx="6215899" cy="3742350"/>
          </a:xfrm>
          <a:custGeom>
            <a:avLst/>
            <a:gdLst>
              <a:gd name="connsiteX0" fmla="*/ 0 w 6215899"/>
              <a:gd name="connsiteY0" fmla="*/ 0 h 3742350"/>
              <a:gd name="connsiteX1" fmla="*/ 502923 w 6215899"/>
              <a:gd name="connsiteY1" fmla="*/ 0 h 3742350"/>
              <a:gd name="connsiteX2" fmla="*/ 1192322 w 6215899"/>
              <a:gd name="connsiteY2" fmla="*/ 0 h 3742350"/>
              <a:gd name="connsiteX3" fmla="*/ 1633086 w 6215899"/>
              <a:gd name="connsiteY3" fmla="*/ 0 h 3742350"/>
              <a:gd name="connsiteX4" fmla="*/ 2260327 w 6215899"/>
              <a:gd name="connsiteY4" fmla="*/ 0 h 3742350"/>
              <a:gd name="connsiteX5" fmla="*/ 2825409 w 6215899"/>
              <a:gd name="connsiteY5" fmla="*/ 0 h 3742350"/>
              <a:gd name="connsiteX6" fmla="*/ 3390490 w 6215899"/>
              <a:gd name="connsiteY6" fmla="*/ 0 h 3742350"/>
              <a:gd name="connsiteX7" fmla="*/ 3955572 w 6215899"/>
              <a:gd name="connsiteY7" fmla="*/ 0 h 3742350"/>
              <a:gd name="connsiteX8" fmla="*/ 4458495 w 6215899"/>
              <a:gd name="connsiteY8" fmla="*/ 0 h 3742350"/>
              <a:gd name="connsiteX9" fmla="*/ 5085736 w 6215899"/>
              <a:gd name="connsiteY9" fmla="*/ 0 h 3742350"/>
              <a:gd name="connsiteX10" fmla="*/ 5650817 w 6215899"/>
              <a:gd name="connsiteY10" fmla="*/ 0 h 3742350"/>
              <a:gd name="connsiteX11" fmla="*/ 6215899 w 6215899"/>
              <a:gd name="connsiteY11" fmla="*/ 0 h 3742350"/>
              <a:gd name="connsiteX12" fmla="*/ 6215899 w 6215899"/>
              <a:gd name="connsiteY12" fmla="*/ 497198 h 3742350"/>
              <a:gd name="connsiteX13" fmla="*/ 6215899 w 6215899"/>
              <a:gd name="connsiteY13" fmla="*/ 1069243 h 3742350"/>
              <a:gd name="connsiteX14" fmla="*/ 6215899 w 6215899"/>
              <a:gd name="connsiteY14" fmla="*/ 1678711 h 3742350"/>
              <a:gd name="connsiteX15" fmla="*/ 6215899 w 6215899"/>
              <a:gd name="connsiteY15" fmla="*/ 2101062 h 3742350"/>
              <a:gd name="connsiteX16" fmla="*/ 6215899 w 6215899"/>
              <a:gd name="connsiteY16" fmla="*/ 2598260 h 3742350"/>
              <a:gd name="connsiteX17" fmla="*/ 6215899 w 6215899"/>
              <a:gd name="connsiteY17" fmla="*/ 3020611 h 3742350"/>
              <a:gd name="connsiteX18" fmla="*/ 6215899 w 6215899"/>
              <a:gd name="connsiteY18" fmla="*/ 3742350 h 3742350"/>
              <a:gd name="connsiteX19" fmla="*/ 5526499 w 6215899"/>
              <a:gd name="connsiteY19" fmla="*/ 3742350 h 3742350"/>
              <a:gd name="connsiteX20" fmla="*/ 4837100 w 6215899"/>
              <a:gd name="connsiteY20" fmla="*/ 3742350 h 3742350"/>
              <a:gd name="connsiteX21" fmla="*/ 4209859 w 6215899"/>
              <a:gd name="connsiteY21" fmla="*/ 3742350 h 3742350"/>
              <a:gd name="connsiteX22" fmla="*/ 3644777 w 6215899"/>
              <a:gd name="connsiteY22" fmla="*/ 3742350 h 3742350"/>
              <a:gd name="connsiteX23" fmla="*/ 2955377 w 6215899"/>
              <a:gd name="connsiteY23" fmla="*/ 3742350 h 3742350"/>
              <a:gd name="connsiteX24" fmla="*/ 2265978 w 6215899"/>
              <a:gd name="connsiteY24" fmla="*/ 3742350 h 3742350"/>
              <a:gd name="connsiteX25" fmla="*/ 1700896 w 6215899"/>
              <a:gd name="connsiteY25" fmla="*/ 3742350 h 3742350"/>
              <a:gd name="connsiteX26" fmla="*/ 1073655 w 6215899"/>
              <a:gd name="connsiteY26" fmla="*/ 3742350 h 3742350"/>
              <a:gd name="connsiteX27" fmla="*/ 632892 w 6215899"/>
              <a:gd name="connsiteY27" fmla="*/ 3742350 h 3742350"/>
              <a:gd name="connsiteX28" fmla="*/ 0 w 6215899"/>
              <a:gd name="connsiteY28" fmla="*/ 3742350 h 3742350"/>
              <a:gd name="connsiteX29" fmla="*/ 0 w 6215899"/>
              <a:gd name="connsiteY29" fmla="*/ 3170305 h 3742350"/>
              <a:gd name="connsiteX30" fmla="*/ 0 w 6215899"/>
              <a:gd name="connsiteY30" fmla="*/ 2747954 h 3742350"/>
              <a:gd name="connsiteX31" fmla="*/ 0 w 6215899"/>
              <a:gd name="connsiteY31" fmla="*/ 2325603 h 3742350"/>
              <a:gd name="connsiteX32" fmla="*/ 0 w 6215899"/>
              <a:gd name="connsiteY32" fmla="*/ 1865829 h 3742350"/>
              <a:gd name="connsiteX33" fmla="*/ 0 w 6215899"/>
              <a:gd name="connsiteY33" fmla="*/ 1293784 h 3742350"/>
              <a:gd name="connsiteX34" fmla="*/ 0 w 6215899"/>
              <a:gd name="connsiteY34" fmla="*/ 759162 h 3742350"/>
              <a:gd name="connsiteX35" fmla="*/ 0 w 6215899"/>
              <a:gd name="connsiteY35" fmla="*/ 0 h 37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15899" h="3742350" extrusionOk="0">
                <a:moveTo>
                  <a:pt x="0" y="0"/>
                </a:moveTo>
                <a:cubicBezTo>
                  <a:pt x="125361" y="-14968"/>
                  <a:pt x="320027" y="32681"/>
                  <a:pt x="502923" y="0"/>
                </a:cubicBezTo>
                <a:cubicBezTo>
                  <a:pt x="685819" y="-32681"/>
                  <a:pt x="1025121" y="44424"/>
                  <a:pt x="1192322" y="0"/>
                </a:cubicBezTo>
                <a:cubicBezTo>
                  <a:pt x="1359523" y="-44424"/>
                  <a:pt x="1507513" y="31295"/>
                  <a:pt x="1633086" y="0"/>
                </a:cubicBezTo>
                <a:cubicBezTo>
                  <a:pt x="1758659" y="-31295"/>
                  <a:pt x="1975234" y="28055"/>
                  <a:pt x="2260327" y="0"/>
                </a:cubicBezTo>
                <a:cubicBezTo>
                  <a:pt x="2545420" y="-28055"/>
                  <a:pt x="2577550" y="53810"/>
                  <a:pt x="2825409" y="0"/>
                </a:cubicBezTo>
                <a:cubicBezTo>
                  <a:pt x="3073268" y="-53810"/>
                  <a:pt x="3253525" y="59755"/>
                  <a:pt x="3390490" y="0"/>
                </a:cubicBezTo>
                <a:cubicBezTo>
                  <a:pt x="3527455" y="-59755"/>
                  <a:pt x="3774037" y="9500"/>
                  <a:pt x="3955572" y="0"/>
                </a:cubicBezTo>
                <a:cubicBezTo>
                  <a:pt x="4137107" y="-9500"/>
                  <a:pt x="4317215" y="56199"/>
                  <a:pt x="4458495" y="0"/>
                </a:cubicBezTo>
                <a:cubicBezTo>
                  <a:pt x="4599775" y="-56199"/>
                  <a:pt x="4808363" y="20057"/>
                  <a:pt x="5085736" y="0"/>
                </a:cubicBezTo>
                <a:cubicBezTo>
                  <a:pt x="5363109" y="-20057"/>
                  <a:pt x="5408878" y="58896"/>
                  <a:pt x="5650817" y="0"/>
                </a:cubicBezTo>
                <a:cubicBezTo>
                  <a:pt x="5892756" y="-58896"/>
                  <a:pt x="6052034" y="46635"/>
                  <a:pt x="6215899" y="0"/>
                </a:cubicBezTo>
                <a:cubicBezTo>
                  <a:pt x="6227854" y="160186"/>
                  <a:pt x="6203873" y="296518"/>
                  <a:pt x="6215899" y="497198"/>
                </a:cubicBezTo>
                <a:cubicBezTo>
                  <a:pt x="6227925" y="697878"/>
                  <a:pt x="6202211" y="911256"/>
                  <a:pt x="6215899" y="1069243"/>
                </a:cubicBezTo>
                <a:cubicBezTo>
                  <a:pt x="6229587" y="1227230"/>
                  <a:pt x="6214367" y="1463881"/>
                  <a:pt x="6215899" y="1678711"/>
                </a:cubicBezTo>
                <a:cubicBezTo>
                  <a:pt x="6217431" y="1893541"/>
                  <a:pt x="6215272" y="1987750"/>
                  <a:pt x="6215899" y="2101062"/>
                </a:cubicBezTo>
                <a:cubicBezTo>
                  <a:pt x="6216526" y="2214374"/>
                  <a:pt x="6156713" y="2387540"/>
                  <a:pt x="6215899" y="2598260"/>
                </a:cubicBezTo>
                <a:cubicBezTo>
                  <a:pt x="6275085" y="2808980"/>
                  <a:pt x="6201613" y="2931213"/>
                  <a:pt x="6215899" y="3020611"/>
                </a:cubicBezTo>
                <a:cubicBezTo>
                  <a:pt x="6230185" y="3110009"/>
                  <a:pt x="6140377" y="3548802"/>
                  <a:pt x="6215899" y="3742350"/>
                </a:cubicBezTo>
                <a:cubicBezTo>
                  <a:pt x="6036049" y="3785639"/>
                  <a:pt x="5754000" y="3694223"/>
                  <a:pt x="5526499" y="3742350"/>
                </a:cubicBezTo>
                <a:cubicBezTo>
                  <a:pt x="5298998" y="3790477"/>
                  <a:pt x="5147836" y="3659969"/>
                  <a:pt x="4837100" y="3742350"/>
                </a:cubicBezTo>
                <a:cubicBezTo>
                  <a:pt x="4526364" y="3824731"/>
                  <a:pt x="4467796" y="3736779"/>
                  <a:pt x="4209859" y="3742350"/>
                </a:cubicBezTo>
                <a:cubicBezTo>
                  <a:pt x="3951922" y="3747921"/>
                  <a:pt x="3875341" y="3726642"/>
                  <a:pt x="3644777" y="3742350"/>
                </a:cubicBezTo>
                <a:cubicBezTo>
                  <a:pt x="3414213" y="3758058"/>
                  <a:pt x="3128309" y="3719204"/>
                  <a:pt x="2955377" y="3742350"/>
                </a:cubicBezTo>
                <a:cubicBezTo>
                  <a:pt x="2782445" y="3765496"/>
                  <a:pt x="2573589" y="3702642"/>
                  <a:pt x="2265978" y="3742350"/>
                </a:cubicBezTo>
                <a:cubicBezTo>
                  <a:pt x="1958367" y="3782058"/>
                  <a:pt x="1820211" y="3691901"/>
                  <a:pt x="1700896" y="3742350"/>
                </a:cubicBezTo>
                <a:cubicBezTo>
                  <a:pt x="1581581" y="3792799"/>
                  <a:pt x="1380811" y="3676273"/>
                  <a:pt x="1073655" y="3742350"/>
                </a:cubicBezTo>
                <a:cubicBezTo>
                  <a:pt x="766499" y="3808427"/>
                  <a:pt x="728480" y="3731774"/>
                  <a:pt x="632892" y="3742350"/>
                </a:cubicBezTo>
                <a:cubicBezTo>
                  <a:pt x="537304" y="3752926"/>
                  <a:pt x="306685" y="3710666"/>
                  <a:pt x="0" y="3742350"/>
                </a:cubicBezTo>
                <a:cubicBezTo>
                  <a:pt x="-55844" y="3596440"/>
                  <a:pt x="45070" y="3426816"/>
                  <a:pt x="0" y="3170305"/>
                </a:cubicBezTo>
                <a:cubicBezTo>
                  <a:pt x="-45070" y="2913794"/>
                  <a:pt x="38274" y="2925091"/>
                  <a:pt x="0" y="2747954"/>
                </a:cubicBezTo>
                <a:cubicBezTo>
                  <a:pt x="-38274" y="2570817"/>
                  <a:pt x="44961" y="2465291"/>
                  <a:pt x="0" y="2325603"/>
                </a:cubicBezTo>
                <a:cubicBezTo>
                  <a:pt x="-44961" y="2185915"/>
                  <a:pt x="14167" y="2058662"/>
                  <a:pt x="0" y="1865829"/>
                </a:cubicBezTo>
                <a:cubicBezTo>
                  <a:pt x="-14167" y="1672996"/>
                  <a:pt x="30451" y="1462321"/>
                  <a:pt x="0" y="1293784"/>
                </a:cubicBezTo>
                <a:cubicBezTo>
                  <a:pt x="-30451" y="1125248"/>
                  <a:pt x="54940" y="910580"/>
                  <a:pt x="0" y="759162"/>
                </a:cubicBezTo>
                <a:cubicBezTo>
                  <a:pt x="-54940" y="607744"/>
                  <a:pt x="29219" y="270014"/>
                  <a:pt x="0" y="0"/>
                </a:cubicBezTo>
                <a:close/>
              </a:path>
            </a:pathLst>
          </a:custGeom>
          <a:noFill/>
          <a:ln>
            <a:solidFill>
              <a:schemeClr val="tx1"/>
            </a:solidFill>
            <a:extLst>
              <a:ext uri="{C807C97D-BFC1-408E-A445-0C87EB9F89A2}">
                <ask:lineSketchStyleProps xmlns:ask="http://schemas.microsoft.com/office/drawing/2018/sketchyshapes" sd="78855263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7" name="Straight Connector 16">
            <a:extLst>
              <a:ext uri="{FF2B5EF4-FFF2-40B4-BE49-F238E27FC236}">
                <a16:creationId xmlns:a16="http://schemas.microsoft.com/office/drawing/2014/main" id="{41F76263-7314-DD63-6925-47B96D0D5BCC}"/>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3283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8BF2B1-6556-8185-AF6A-246C6F4E5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21241-1C87-7A47-4306-5165B63BB92B}"/>
              </a:ext>
            </a:extLst>
          </p:cNvPr>
          <p:cNvSpPr>
            <a:spLocks noGrp="1"/>
          </p:cNvSpPr>
          <p:nvPr>
            <p:ph type="title"/>
          </p:nvPr>
        </p:nvSpPr>
        <p:spPr>
          <a:xfrm>
            <a:off x="372188" y="0"/>
            <a:ext cx="7708392" cy="1143000"/>
          </a:xfrm>
        </p:spPr>
        <p:txBody>
          <a:bodyPr anchor="b">
            <a:normAutofit/>
          </a:bodyPr>
          <a:lstStyle/>
          <a:p>
            <a:r>
              <a:rPr lang="en-US" dirty="0"/>
              <a:t>The “Pacing Problem”</a:t>
            </a:r>
          </a:p>
        </p:txBody>
      </p:sp>
      <p:sp>
        <p:nvSpPr>
          <p:cNvPr id="4" name="Text Placeholder 3">
            <a:extLst>
              <a:ext uri="{FF2B5EF4-FFF2-40B4-BE49-F238E27FC236}">
                <a16:creationId xmlns:a16="http://schemas.microsoft.com/office/drawing/2014/main" id="{92472328-1243-388B-ABF5-999210204264}"/>
              </a:ext>
            </a:extLst>
          </p:cNvPr>
          <p:cNvSpPr>
            <a:spLocks noGrp="1"/>
          </p:cNvSpPr>
          <p:nvPr>
            <p:ph type="body" sz="quarter" idx="14"/>
          </p:nvPr>
        </p:nvSpPr>
        <p:spPr>
          <a:xfrm>
            <a:off x="374904" y="1170433"/>
            <a:ext cx="7711016" cy="573617"/>
          </a:xfrm>
        </p:spPr>
        <p:txBody>
          <a:bodyPr>
            <a:normAutofit/>
          </a:bodyPr>
          <a:lstStyle/>
          <a:p>
            <a:r>
              <a:rPr lang="en-US" dirty="0"/>
              <a:t>You've organized your material well … but lost control of the clock</a:t>
            </a:r>
          </a:p>
        </p:txBody>
      </p:sp>
      <p:sp>
        <p:nvSpPr>
          <p:cNvPr id="5" name="Slide Number Placeholder 4">
            <a:extLst>
              <a:ext uri="{FF2B5EF4-FFF2-40B4-BE49-F238E27FC236}">
                <a16:creationId xmlns:a16="http://schemas.microsoft.com/office/drawing/2014/main" id="{7FE4CDCA-C648-8C66-3367-A43082076338}"/>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44</a:t>
            </a:fld>
            <a:endParaRPr lang="en-US"/>
          </a:p>
        </p:txBody>
      </p:sp>
      <p:sp>
        <p:nvSpPr>
          <p:cNvPr id="14" name="TextBox 13">
            <a:extLst>
              <a:ext uri="{FF2B5EF4-FFF2-40B4-BE49-F238E27FC236}">
                <a16:creationId xmlns:a16="http://schemas.microsoft.com/office/drawing/2014/main" id="{A9755878-35D0-D877-5A74-308862FD0E0C}"/>
              </a:ext>
            </a:extLst>
          </p:cNvPr>
          <p:cNvSpPr txBox="1"/>
          <p:nvPr/>
        </p:nvSpPr>
        <p:spPr>
          <a:xfrm>
            <a:off x="6992266" y="2252936"/>
            <a:ext cx="4762043" cy="3539302"/>
          </a:xfrm>
          <a:prstGeom prst="rect">
            <a:avLst/>
          </a:prstGeom>
          <a:noFill/>
        </p:spPr>
        <p:txBody>
          <a:bodyPr wrap="square">
            <a:spAutoFit/>
          </a:bodyPr>
          <a:lstStyle/>
          <a:p>
            <a:pPr algn="l">
              <a:spcAft>
                <a:spcPts val="750"/>
              </a:spcAft>
              <a:buNone/>
            </a:pPr>
            <a:r>
              <a:rPr lang="en-US" b="1" dirty="0"/>
              <a:t>Too Much Time Left?</a:t>
            </a:r>
          </a:p>
          <a:p>
            <a:pPr marL="342900" indent="-342900">
              <a:spcAft>
                <a:spcPts val="750"/>
              </a:spcAft>
              <a:buFont typeface="Arial" panose="020B0604020202020204" pitchFamily="34" charset="0"/>
              <a:buChar char="•"/>
            </a:pPr>
            <a:r>
              <a:rPr lang="en-US" sz="2000" b="1" dirty="0"/>
              <a:t>Open Q&amp;A early: </a:t>
            </a:r>
            <a:r>
              <a:rPr lang="en-US" sz="2000" dirty="0"/>
              <a:t>"Let's tackle your real research questions“ or “Who wants to troubleshoot their actual project?”</a:t>
            </a:r>
          </a:p>
          <a:p>
            <a:pPr marL="342900" indent="-342900">
              <a:spcAft>
                <a:spcPts val="750"/>
              </a:spcAft>
              <a:buFont typeface="Arial" panose="020B0604020202020204" pitchFamily="34" charset="0"/>
              <a:buChar char="•"/>
            </a:pPr>
            <a:r>
              <a:rPr lang="en-US" sz="2000" b="1" dirty="0">
                <a:solidFill>
                  <a:srgbClr val="444444"/>
                </a:solidFill>
              </a:rPr>
              <a:t>Build in Flexibility</a:t>
            </a:r>
            <a:r>
              <a:rPr lang="en-US" sz="2000" dirty="0">
                <a:solidFill>
                  <a:srgbClr val="444444"/>
                </a:solidFill>
              </a:rPr>
              <a:t>: Create "bonus" material you can add or skip</a:t>
            </a:r>
          </a:p>
          <a:p>
            <a:pPr marL="342900" indent="-342900">
              <a:spcAft>
                <a:spcPts val="750"/>
              </a:spcAft>
              <a:buFont typeface="Arial" panose="020B0604020202020204" pitchFamily="34" charset="0"/>
              <a:buChar char="•"/>
            </a:pPr>
            <a:r>
              <a:rPr lang="en-US" sz="2000" b="1" dirty="0">
                <a:solidFill>
                  <a:srgbClr val="444444"/>
                </a:solidFill>
              </a:rPr>
              <a:t>Be ok with ending early: </a:t>
            </a:r>
            <a:r>
              <a:rPr lang="en-US" sz="2000" dirty="0">
                <a:solidFill>
                  <a:srgbClr val="444444"/>
                </a:solidFill>
              </a:rPr>
              <a:t>“I’ll give you back these 15 minutes to try out some of the things we’ve covered.”</a:t>
            </a:r>
            <a:endParaRPr lang="en-US" sz="2000" dirty="0"/>
          </a:p>
        </p:txBody>
      </p:sp>
      <p:sp>
        <p:nvSpPr>
          <p:cNvPr id="16" name="Rectangle 15">
            <a:extLst>
              <a:ext uri="{FF2B5EF4-FFF2-40B4-BE49-F238E27FC236}">
                <a16:creationId xmlns:a16="http://schemas.microsoft.com/office/drawing/2014/main" id="{547FD550-9DBA-758D-FB67-97C152FCBB19}"/>
              </a:ext>
            </a:extLst>
          </p:cNvPr>
          <p:cNvSpPr/>
          <p:nvPr/>
        </p:nvSpPr>
        <p:spPr>
          <a:xfrm>
            <a:off x="6833450" y="2195717"/>
            <a:ext cx="5079674" cy="3742350"/>
          </a:xfrm>
          <a:custGeom>
            <a:avLst/>
            <a:gdLst>
              <a:gd name="connsiteX0" fmla="*/ 0 w 5079674"/>
              <a:gd name="connsiteY0" fmla="*/ 0 h 3742350"/>
              <a:gd name="connsiteX1" fmla="*/ 513611 w 5079674"/>
              <a:gd name="connsiteY1" fmla="*/ 0 h 3742350"/>
              <a:gd name="connsiteX2" fmla="*/ 1179613 w 5079674"/>
              <a:gd name="connsiteY2" fmla="*/ 0 h 3742350"/>
              <a:gd name="connsiteX3" fmla="*/ 1642428 w 5079674"/>
              <a:gd name="connsiteY3" fmla="*/ 0 h 3742350"/>
              <a:gd name="connsiteX4" fmla="*/ 2257633 w 5079674"/>
              <a:gd name="connsiteY4" fmla="*/ 0 h 3742350"/>
              <a:gd name="connsiteX5" fmla="*/ 2822041 w 5079674"/>
              <a:gd name="connsiteY5" fmla="*/ 0 h 3742350"/>
              <a:gd name="connsiteX6" fmla="*/ 3386449 w 5079674"/>
              <a:gd name="connsiteY6" fmla="*/ 0 h 3742350"/>
              <a:gd name="connsiteX7" fmla="*/ 3950858 w 5079674"/>
              <a:gd name="connsiteY7" fmla="*/ 0 h 3742350"/>
              <a:gd name="connsiteX8" fmla="*/ 4464469 w 5079674"/>
              <a:gd name="connsiteY8" fmla="*/ 0 h 3742350"/>
              <a:gd name="connsiteX9" fmla="*/ 5079674 w 5079674"/>
              <a:gd name="connsiteY9" fmla="*/ 0 h 3742350"/>
              <a:gd name="connsiteX10" fmla="*/ 5079674 w 5079674"/>
              <a:gd name="connsiteY10" fmla="*/ 534621 h 3742350"/>
              <a:gd name="connsiteX11" fmla="*/ 5079674 w 5079674"/>
              <a:gd name="connsiteY11" fmla="*/ 1069243 h 3742350"/>
              <a:gd name="connsiteX12" fmla="*/ 5079674 w 5079674"/>
              <a:gd name="connsiteY12" fmla="*/ 1529017 h 3742350"/>
              <a:gd name="connsiteX13" fmla="*/ 5079674 w 5079674"/>
              <a:gd name="connsiteY13" fmla="*/ 2101062 h 3742350"/>
              <a:gd name="connsiteX14" fmla="*/ 5079674 w 5079674"/>
              <a:gd name="connsiteY14" fmla="*/ 2710531 h 3742350"/>
              <a:gd name="connsiteX15" fmla="*/ 5079674 w 5079674"/>
              <a:gd name="connsiteY15" fmla="*/ 3132882 h 3742350"/>
              <a:gd name="connsiteX16" fmla="*/ 5079674 w 5079674"/>
              <a:gd name="connsiteY16" fmla="*/ 3742350 h 3742350"/>
              <a:gd name="connsiteX17" fmla="*/ 4667656 w 5079674"/>
              <a:gd name="connsiteY17" fmla="*/ 3742350 h 3742350"/>
              <a:gd name="connsiteX18" fmla="*/ 4103248 w 5079674"/>
              <a:gd name="connsiteY18" fmla="*/ 3742350 h 3742350"/>
              <a:gd name="connsiteX19" fmla="*/ 3640433 w 5079674"/>
              <a:gd name="connsiteY19" fmla="*/ 3742350 h 3742350"/>
              <a:gd name="connsiteX20" fmla="*/ 2974431 w 5079674"/>
              <a:gd name="connsiteY20" fmla="*/ 3742350 h 3742350"/>
              <a:gd name="connsiteX21" fmla="*/ 2359226 w 5079674"/>
              <a:gd name="connsiteY21" fmla="*/ 3742350 h 3742350"/>
              <a:gd name="connsiteX22" fmla="*/ 1794818 w 5079674"/>
              <a:gd name="connsiteY22" fmla="*/ 3742350 h 3742350"/>
              <a:gd name="connsiteX23" fmla="*/ 1128816 w 5079674"/>
              <a:gd name="connsiteY23" fmla="*/ 3742350 h 3742350"/>
              <a:gd name="connsiteX24" fmla="*/ 0 w 5079674"/>
              <a:gd name="connsiteY24" fmla="*/ 3742350 h 3742350"/>
              <a:gd name="connsiteX25" fmla="*/ 0 w 5079674"/>
              <a:gd name="connsiteY25" fmla="*/ 3207729 h 3742350"/>
              <a:gd name="connsiteX26" fmla="*/ 0 w 5079674"/>
              <a:gd name="connsiteY26" fmla="*/ 2598260 h 3742350"/>
              <a:gd name="connsiteX27" fmla="*/ 0 w 5079674"/>
              <a:gd name="connsiteY27" fmla="*/ 2138486 h 3742350"/>
              <a:gd name="connsiteX28" fmla="*/ 0 w 5079674"/>
              <a:gd name="connsiteY28" fmla="*/ 1641288 h 3742350"/>
              <a:gd name="connsiteX29" fmla="*/ 0 w 5079674"/>
              <a:gd name="connsiteY29" fmla="*/ 1106666 h 3742350"/>
              <a:gd name="connsiteX30" fmla="*/ 0 w 5079674"/>
              <a:gd name="connsiteY30" fmla="*/ 684315 h 3742350"/>
              <a:gd name="connsiteX31" fmla="*/ 0 w 5079674"/>
              <a:gd name="connsiteY31" fmla="*/ 0 h 37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79674" h="3742350" extrusionOk="0">
                <a:moveTo>
                  <a:pt x="0" y="0"/>
                </a:moveTo>
                <a:cubicBezTo>
                  <a:pt x="188010" y="-17662"/>
                  <a:pt x="301063" y="20572"/>
                  <a:pt x="513611" y="0"/>
                </a:cubicBezTo>
                <a:cubicBezTo>
                  <a:pt x="726159" y="-20572"/>
                  <a:pt x="945782" y="61485"/>
                  <a:pt x="1179613" y="0"/>
                </a:cubicBezTo>
                <a:cubicBezTo>
                  <a:pt x="1413444" y="-61485"/>
                  <a:pt x="1539919" y="32908"/>
                  <a:pt x="1642428" y="0"/>
                </a:cubicBezTo>
                <a:cubicBezTo>
                  <a:pt x="1744937" y="-32908"/>
                  <a:pt x="2074848" y="69722"/>
                  <a:pt x="2257633" y="0"/>
                </a:cubicBezTo>
                <a:cubicBezTo>
                  <a:pt x="2440418" y="-69722"/>
                  <a:pt x="2680499" y="12463"/>
                  <a:pt x="2822041" y="0"/>
                </a:cubicBezTo>
                <a:cubicBezTo>
                  <a:pt x="2963583" y="-12463"/>
                  <a:pt x="3192854" y="7624"/>
                  <a:pt x="3386449" y="0"/>
                </a:cubicBezTo>
                <a:cubicBezTo>
                  <a:pt x="3580044" y="-7624"/>
                  <a:pt x="3800226" y="64993"/>
                  <a:pt x="3950858" y="0"/>
                </a:cubicBezTo>
                <a:cubicBezTo>
                  <a:pt x="4101490" y="-64993"/>
                  <a:pt x="4237873" y="37853"/>
                  <a:pt x="4464469" y="0"/>
                </a:cubicBezTo>
                <a:cubicBezTo>
                  <a:pt x="4691065" y="-37853"/>
                  <a:pt x="4853369" y="4821"/>
                  <a:pt x="5079674" y="0"/>
                </a:cubicBezTo>
                <a:cubicBezTo>
                  <a:pt x="5127679" y="196450"/>
                  <a:pt x="5041327" y="308763"/>
                  <a:pt x="5079674" y="534621"/>
                </a:cubicBezTo>
                <a:cubicBezTo>
                  <a:pt x="5118021" y="760479"/>
                  <a:pt x="5038357" y="805476"/>
                  <a:pt x="5079674" y="1069243"/>
                </a:cubicBezTo>
                <a:cubicBezTo>
                  <a:pt x="5120991" y="1333010"/>
                  <a:pt x="5043248" y="1415650"/>
                  <a:pt x="5079674" y="1529017"/>
                </a:cubicBezTo>
                <a:cubicBezTo>
                  <a:pt x="5116100" y="1642384"/>
                  <a:pt x="5065986" y="1943075"/>
                  <a:pt x="5079674" y="2101062"/>
                </a:cubicBezTo>
                <a:cubicBezTo>
                  <a:pt x="5093362" y="2259049"/>
                  <a:pt x="5007199" y="2491790"/>
                  <a:pt x="5079674" y="2710531"/>
                </a:cubicBezTo>
                <a:cubicBezTo>
                  <a:pt x="5152149" y="2929272"/>
                  <a:pt x="5079047" y="3019570"/>
                  <a:pt x="5079674" y="3132882"/>
                </a:cubicBezTo>
                <a:cubicBezTo>
                  <a:pt x="5080301" y="3246194"/>
                  <a:pt x="5034493" y="3539217"/>
                  <a:pt x="5079674" y="3742350"/>
                </a:cubicBezTo>
                <a:cubicBezTo>
                  <a:pt x="4921656" y="3785064"/>
                  <a:pt x="4759237" y="3727247"/>
                  <a:pt x="4667656" y="3742350"/>
                </a:cubicBezTo>
                <a:cubicBezTo>
                  <a:pt x="4576075" y="3757453"/>
                  <a:pt x="4224634" y="3723264"/>
                  <a:pt x="4103248" y="3742350"/>
                </a:cubicBezTo>
                <a:cubicBezTo>
                  <a:pt x="3981862" y="3761436"/>
                  <a:pt x="3795310" y="3721773"/>
                  <a:pt x="3640433" y="3742350"/>
                </a:cubicBezTo>
                <a:cubicBezTo>
                  <a:pt x="3485556" y="3762927"/>
                  <a:pt x="3158834" y="3669755"/>
                  <a:pt x="2974431" y="3742350"/>
                </a:cubicBezTo>
                <a:cubicBezTo>
                  <a:pt x="2790028" y="3814945"/>
                  <a:pt x="2540698" y="3739681"/>
                  <a:pt x="2359226" y="3742350"/>
                </a:cubicBezTo>
                <a:cubicBezTo>
                  <a:pt x="2177755" y="3745019"/>
                  <a:pt x="2033085" y="3679912"/>
                  <a:pt x="1794818" y="3742350"/>
                </a:cubicBezTo>
                <a:cubicBezTo>
                  <a:pt x="1556551" y="3804788"/>
                  <a:pt x="1350507" y="3740369"/>
                  <a:pt x="1128816" y="3742350"/>
                </a:cubicBezTo>
                <a:cubicBezTo>
                  <a:pt x="907125" y="3744331"/>
                  <a:pt x="439891" y="3620754"/>
                  <a:pt x="0" y="3742350"/>
                </a:cubicBezTo>
                <a:cubicBezTo>
                  <a:pt x="-62306" y="3484141"/>
                  <a:pt x="62494" y="3440172"/>
                  <a:pt x="0" y="3207729"/>
                </a:cubicBezTo>
                <a:cubicBezTo>
                  <a:pt x="-62494" y="2975286"/>
                  <a:pt x="44436" y="2840921"/>
                  <a:pt x="0" y="2598260"/>
                </a:cubicBezTo>
                <a:cubicBezTo>
                  <a:pt x="-44436" y="2355599"/>
                  <a:pt x="44314" y="2237971"/>
                  <a:pt x="0" y="2138486"/>
                </a:cubicBezTo>
                <a:cubicBezTo>
                  <a:pt x="-44314" y="2039001"/>
                  <a:pt x="19430" y="1747176"/>
                  <a:pt x="0" y="1641288"/>
                </a:cubicBezTo>
                <a:cubicBezTo>
                  <a:pt x="-19430" y="1535400"/>
                  <a:pt x="45220" y="1276800"/>
                  <a:pt x="0" y="1106666"/>
                </a:cubicBezTo>
                <a:cubicBezTo>
                  <a:pt x="-45220" y="936532"/>
                  <a:pt x="38274" y="861452"/>
                  <a:pt x="0" y="684315"/>
                </a:cubicBezTo>
                <a:cubicBezTo>
                  <a:pt x="-38274" y="507178"/>
                  <a:pt x="46775" y="339771"/>
                  <a:pt x="0" y="0"/>
                </a:cubicBezTo>
                <a:close/>
              </a:path>
            </a:pathLst>
          </a:custGeom>
          <a:noFill/>
          <a:ln>
            <a:solidFill>
              <a:schemeClr val="tx1"/>
            </a:solidFill>
            <a:extLst>
              <a:ext uri="{C807C97D-BFC1-408E-A445-0C87EB9F89A2}">
                <ask:lineSketchStyleProps xmlns:ask="http://schemas.microsoft.com/office/drawing/2018/sketchyshapes" sd="78855263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 name="Straight Connector 2">
            <a:extLst>
              <a:ext uri="{FF2B5EF4-FFF2-40B4-BE49-F238E27FC236}">
                <a16:creationId xmlns:a16="http://schemas.microsoft.com/office/drawing/2014/main" id="{A5BCF070-E4E2-2C77-EC80-A9C647E26416}"/>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1E9B213-4641-E8FF-9F7A-9D8201B05B84}"/>
              </a:ext>
            </a:extLst>
          </p:cNvPr>
          <p:cNvSpPr txBox="1"/>
          <p:nvPr/>
        </p:nvSpPr>
        <p:spPr>
          <a:xfrm>
            <a:off x="420202" y="2176680"/>
            <a:ext cx="6119870" cy="3641894"/>
          </a:xfrm>
          <a:prstGeom prst="rect">
            <a:avLst/>
          </a:prstGeom>
          <a:noFill/>
        </p:spPr>
        <p:txBody>
          <a:bodyPr wrap="square">
            <a:spAutoFit/>
          </a:bodyPr>
          <a:lstStyle/>
          <a:p>
            <a:pPr algn="l">
              <a:spcAft>
                <a:spcPts val="750"/>
              </a:spcAft>
              <a:buNone/>
            </a:pPr>
            <a:r>
              <a:rPr lang="en-US" b="1" i="0" dirty="0">
                <a:effectLst/>
              </a:rPr>
              <a:t>Running behind?</a:t>
            </a:r>
          </a:p>
          <a:p>
            <a:pPr marL="342900" indent="-342900" algn="l">
              <a:spcAft>
                <a:spcPts val="750"/>
              </a:spcAft>
              <a:buFont typeface="Arial" panose="020B0604020202020204" pitchFamily="34" charset="0"/>
              <a:buChar char="•"/>
            </a:pPr>
            <a:r>
              <a:rPr lang="en-US" sz="2000" b="1" i="0" dirty="0">
                <a:effectLst/>
              </a:rPr>
              <a:t>Skip examples, not concepts</a:t>
            </a:r>
            <a:r>
              <a:rPr lang="en-US" sz="2000" dirty="0"/>
              <a:t>: C</a:t>
            </a:r>
            <a:r>
              <a:rPr lang="en-US" sz="2000" b="0" i="0" dirty="0">
                <a:effectLst/>
              </a:rPr>
              <a:t>ut the stories, keep the core learning</a:t>
            </a:r>
          </a:p>
          <a:p>
            <a:pPr marL="342900" indent="-342900">
              <a:spcAft>
                <a:spcPts val="750"/>
              </a:spcAft>
              <a:buFont typeface="Arial" panose="020B0604020202020204" pitchFamily="34" charset="0"/>
              <a:buChar char="•"/>
            </a:pPr>
            <a:r>
              <a:rPr lang="en-US" sz="2000" b="1" dirty="0"/>
              <a:t>Use a "parking lot“: </a:t>
            </a:r>
            <a:r>
              <a:rPr lang="en-US" sz="2000" dirty="0"/>
              <a:t>Save complex questions and discussions to be addressed later</a:t>
            </a:r>
            <a:endParaRPr lang="en-US" sz="2000" dirty="0">
              <a:solidFill>
                <a:srgbClr val="444444"/>
              </a:solidFill>
              <a:latin typeface="Segoe UI" panose="020B0502040204020203" pitchFamily="34" charset="0"/>
            </a:endParaRPr>
          </a:p>
          <a:p>
            <a:pPr marL="342900" indent="-342900">
              <a:spcAft>
                <a:spcPts val="750"/>
              </a:spcAft>
              <a:buFont typeface="Arial" panose="020B0604020202020204" pitchFamily="34" charset="0"/>
              <a:buChar char="•"/>
            </a:pPr>
            <a:r>
              <a:rPr lang="en-US" sz="2000" b="1" i="0" dirty="0">
                <a:effectLst/>
              </a:rPr>
              <a:t>Address it directly:</a:t>
            </a:r>
            <a:r>
              <a:rPr lang="en-US" sz="2000" b="0" i="0" dirty="0">
                <a:effectLst/>
              </a:rPr>
              <a:t> </a:t>
            </a:r>
            <a:r>
              <a:rPr lang="en-US" sz="2000" dirty="0"/>
              <a:t>”</a:t>
            </a:r>
            <a:r>
              <a:rPr lang="en-US" sz="2000" b="0" i="0" dirty="0">
                <a:effectLst/>
              </a:rPr>
              <a:t>We have 10 minutes left, so let's focus on the most important part...</a:t>
            </a:r>
            <a:r>
              <a:rPr lang="en-US" sz="2000" dirty="0"/>
              <a:t>”</a:t>
            </a:r>
          </a:p>
          <a:p>
            <a:pPr marL="342900" indent="-342900">
              <a:spcAft>
                <a:spcPts val="750"/>
              </a:spcAft>
              <a:buFont typeface="Arial" panose="020B0604020202020204" pitchFamily="34" charset="0"/>
              <a:buChar char="•"/>
            </a:pPr>
            <a:r>
              <a:rPr lang="en-US" sz="2000" b="1" i="0" dirty="0">
                <a:effectLst/>
              </a:rPr>
              <a:t>Option for consul</a:t>
            </a:r>
            <a:r>
              <a:rPr lang="en-US" sz="2000" b="1" dirty="0"/>
              <a:t>tation: </a:t>
            </a:r>
            <a:r>
              <a:rPr lang="en-US" sz="2000" dirty="0"/>
              <a:t>“If I rushed anyone too much today, I’m happy to chat individually – here’s my contact.”</a:t>
            </a:r>
            <a:endParaRPr lang="en-US" sz="2000" b="0" i="0" dirty="0">
              <a:effectLst/>
            </a:endParaRPr>
          </a:p>
        </p:txBody>
      </p:sp>
      <p:sp>
        <p:nvSpPr>
          <p:cNvPr id="7" name="Rectangle 6">
            <a:extLst>
              <a:ext uri="{FF2B5EF4-FFF2-40B4-BE49-F238E27FC236}">
                <a16:creationId xmlns:a16="http://schemas.microsoft.com/office/drawing/2014/main" id="{9A24BFC2-A9E3-DA56-302D-5452417157B9}"/>
              </a:ext>
            </a:extLst>
          </p:cNvPr>
          <p:cNvSpPr/>
          <p:nvPr/>
        </p:nvSpPr>
        <p:spPr>
          <a:xfrm>
            <a:off x="372188" y="2167677"/>
            <a:ext cx="6215899" cy="3742350"/>
          </a:xfrm>
          <a:custGeom>
            <a:avLst/>
            <a:gdLst>
              <a:gd name="connsiteX0" fmla="*/ 0 w 6215899"/>
              <a:gd name="connsiteY0" fmla="*/ 0 h 3742350"/>
              <a:gd name="connsiteX1" fmla="*/ 502923 w 6215899"/>
              <a:gd name="connsiteY1" fmla="*/ 0 h 3742350"/>
              <a:gd name="connsiteX2" fmla="*/ 1192322 w 6215899"/>
              <a:gd name="connsiteY2" fmla="*/ 0 h 3742350"/>
              <a:gd name="connsiteX3" fmla="*/ 1633086 w 6215899"/>
              <a:gd name="connsiteY3" fmla="*/ 0 h 3742350"/>
              <a:gd name="connsiteX4" fmla="*/ 2260327 w 6215899"/>
              <a:gd name="connsiteY4" fmla="*/ 0 h 3742350"/>
              <a:gd name="connsiteX5" fmla="*/ 2825409 w 6215899"/>
              <a:gd name="connsiteY5" fmla="*/ 0 h 3742350"/>
              <a:gd name="connsiteX6" fmla="*/ 3390490 w 6215899"/>
              <a:gd name="connsiteY6" fmla="*/ 0 h 3742350"/>
              <a:gd name="connsiteX7" fmla="*/ 3955572 w 6215899"/>
              <a:gd name="connsiteY7" fmla="*/ 0 h 3742350"/>
              <a:gd name="connsiteX8" fmla="*/ 4458495 w 6215899"/>
              <a:gd name="connsiteY8" fmla="*/ 0 h 3742350"/>
              <a:gd name="connsiteX9" fmla="*/ 5085736 w 6215899"/>
              <a:gd name="connsiteY9" fmla="*/ 0 h 3742350"/>
              <a:gd name="connsiteX10" fmla="*/ 5650817 w 6215899"/>
              <a:gd name="connsiteY10" fmla="*/ 0 h 3742350"/>
              <a:gd name="connsiteX11" fmla="*/ 6215899 w 6215899"/>
              <a:gd name="connsiteY11" fmla="*/ 0 h 3742350"/>
              <a:gd name="connsiteX12" fmla="*/ 6215899 w 6215899"/>
              <a:gd name="connsiteY12" fmla="*/ 497198 h 3742350"/>
              <a:gd name="connsiteX13" fmla="*/ 6215899 w 6215899"/>
              <a:gd name="connsiteY13" fmla="*/ 1069243 h 3742350"/>
              <a:gd name="connsiteX14" fmla="*/ 6215899 w 6215899"/>
              <a:gd name="connsiteY14" fmla="*/ 1678711 h 3742350"/>
              <a:gd name="connsiteX15" fmla="*/ 6215899 w 6215899"/>
              <a:gd name="connsiteY15" fmla="*/ 2101062 h 3742350"/>
              <a:gd name="connsiteX16" fmla="*/ 6215899 w 6215899"/>
              <a:gd name="connsiteY16" fmla="*/ 2598260 h 3742350"/>
              <a:gd name="connsiteX17" fmla="*/ 6215899 w 6215899"/>
              <a:gd name="connsiteY17" fmla="*/ 3020611 h 3742350"/>
              <a:gd name="connsiteX18" fmla="*/ 6215899 w 6215899"/>
              <a:gd name="connsiteY18" fmla="*/ 3742350 h 3742350"/>
              <a:gd name="connsiteX19" fmla="*/ 5526499 w 6215899"/>
              <a:gd name="connsiteY19" fmla="*/ 3742350 h 3742350"/>
              <a:gd name="connsiteX20" fmla="*/ 4837100 w 6215899"/>
              <a:gd name="connsiteY20" fmla="*/ 3742350 h 3742350"/>
              <a:gd name="connsiteX21" fmla="*/ 4209859 w 6215899"/>
              <a:gd name="connsiteY21" fmla="*/ 3742350 h 3742350"/>
              <a:gd name="connsiteX22" fmla="*/ 3644777 w 6215899"/>
              <a:gd name="connsiteY22" fmla="*/ 3742350 h 3742350"/>
              <a:gd name="connsiteX23" fmla="*/ 2955377 w 6215899"/>
              <a:gd name="connsiteY23" fmla="*/ 3742350 h 3742350"/>
              <a:gd name="connsiteX24" fmla="*/ 2265978 w 6215899"/>
              <a:gd name="connsiteY24" fmla="*/ 3742350 h 3742350"/>
              <a:gd name="connsiteX25" fmla="*/ 1700896 w 6215899"/>
              <a:gd name="connsiteY25" fmla="*/ 3742350 h 3742350"/>
              <a:gd name="connsiteX26" fmla="*/ 1073655 w 6215899"/>
              <a:gd name="connsiteY26" fmla="*/ 3742350 h 3742350"/>
              <a:gd name="connsiteX27" fmla="*/ 632892 w 6215899"/>
              <a:gd name="connsiteY27" fmla="*/ 3742350 h 3742350"/>
              <a:gd name="connsiteX28" fmla="*/ 0 w 6215899"/>
              <a:gd name="connsiteY28" fmla="*/ 3742350 h 3742350"/>
              <a:gd name="connsiteX29" fmla="*/ 0 w 6215899"/>
              <a:gd name="connsiteY29" fmla="*/ 3170305 h 3742350"/>
              <a:gd name="connsiteX30" fmla="*/ 0 w 6215899"/>
              <a:gd name="connsiteY30" fmla="*/ 2747954 h 3742350"/>
              <a:gd name="connsiteX31" fmla="*/ 0 w 6215899"/>
              <a:gd name="connsiteY31" fmla="*/ 2325603 h 3742350"/>
              <a:gd name="connsiteX32" fmla="*/ 0 w 6215899"/>
              <a:gd name="connsiteY32" fmla="*/ 1865829 h 3742350"/>
              <a:gd name="connsiteX33" fmla="*/ 0 w 6215899"/>
              <a:gd name="connsiteY33" fmla="*/ 1293784 h 3742350"/>
              <a:gd name="connsiteX34" fmla="*/ 0 w 6215899"/>
              <a:gd name="connsiteY34" fmla="*/ 759162 h 3742350"/>
              <a:gd name="connsiteX35" fmla="*/ 0 w 6215899"/>
              <a:gd name="connsiteY35" fmla="*/ 0 h 37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15899" h="3742350" extrusionOk="0">
                <a:moveTo>
                  <a:pt x="0" y="0"/>
                </a:moveTo>
                <a:cubicBezTo>
                  <a:pt x="125361" y="-14968"/>
                  <a:pt x="320027" y="32681"/>
                  <a:pt x="502923" y="0"/>
                </a:cubicBezTo>
                <a:cubicBezTo>
                  <a:pt x="685819" y="-32681"/>
                  <a:pt x="1025121" y="44424"/>
                  <a:pt x="1192322" y="0"/>
                </a:cubicBezTo>
                <a:cubicBezTo>
                  <a:pt x="1359523" y="-44424"/>
                  <a:pt x="1507513" y="31295"/>
                  <a:pt x="1633086" y="0"/>
                </a:cubicBezTo>
                <a:cubicBezTo>
                  <a:pt x="1758659" y="-31295"/>
                  <a:pt x="1975234" y="28055"/>
                  <a:pt x="2260327" y="0"/>
                </a:cubicBezTo>
                <a:cubicBezTo>
                  <a:pt x="2545420" y="-28055"/>
                  <a:pt x="2577550" y="53810"/>
                  <a:pt x="2825409" y="0"/>
                </a:cubicBezTo>
                <a:cubicBezTo>
                  <a:pt x="3073268" y="-53810"/>
                  <a:pt x="3253525" y="59755"/>
                  <a:pt x="3390490" y="0"/>
                </a:cubicBezTo>
                <a:cubicBezTo>
                  <a:pt x="3527455" y="-59755"/>
                  <a:pt x="3774037" y="9500"/>
                  <a:pt x="3955572" y="0"/>
                </a:cubicBezTo>
                <a:cubicBezTo>
                  <a:pt x="4137107" y="-9500"/>
                  <a:pt x="4317215" y="56199"/>
                  <a:pt x="4458495" y="0"/>
                </a:cubicBezTo>
                <a:cubicBezTo>
                  <a:pt x="4599775" y="-56199"/>
                  <a:pt x="4808363" y="20057"/>
                  <a:pt x="5085736" y="0"/>
                </a:cubicBezTo>
                <a:cubicBezTo>
                  <a:pt x="5363109" y="-20057"/>
                  <a:pt x="5408878" y="58896"/>
                  <a:pt x="5650817" y="0"/>
                </a:cubicBezTo>
                <a:cubicBezTo>
                  <a:pt x="5892756" y="-58896"/>
                  <a:pt x="6052034" y="46635"/>
                  <a:pt x="6215899" y="0"/>
                </a:cubicBezTo>
                <a:cubicBezTo>
                  <a:pt x="6227854" y="160186"/>
                  <a:pt x="6203873" y="296518"/>
                  <a:pt x="6215899" y="497198"/>
                </a:cubicBezTo>
                <a:cubicBezTo>
                  <a:pt x="6227925" y="697878"/>
                  <a:pt x="6202211" y="911256"/>
                  <a:pt x="6215899" y="1069243"/>
                </a:cubicBezTo>
                <a:cubicBezTo>
                  <a:pt x="6229587" y="1227230"/>
                  <a:pt x="6214367" y="1463881"/>
                  <a:pt x="6215899" y="1678711"/>
                </a:cubicBezTo>
                <a:cubicBezTo>
                  <a:pt x="6217431" y="1893541"/>
                  <a:pt x="6215272" y="1987750"/>
                  <a:pt x="6215899" y="2101062"/>
                </a:cubicBezTo>
                <a:cubicBezTo>
                  <a:pt x="6216526" y="2214374"/>
                  <a:pt x="6156713" y="2387540"/>
                  <a:pt x="6215899" y="2598260"/>
                </a:cubicBezTo>
                <a:cubicBezTo>
                  <a:pt x="6275085" y="2808980"/>
                  <a:pt x="6201613" y="2931213"/>
                  <a:pt x="6215899" y="3020611"/>
                </a:cubicBezTo>
                <a:cubicBezTo>
                  <a:pt x="6230185" y="3110009"/>
                  <a:pt x="6140377" y="3548802"/>
                  <a:pt x="6215899" y="3742350"/>
                </a:cubicBezTo>
                <a:cubicBezTo>
                  <a:pt x="6036049" y="3785639"/>
                  <a:pt x="5754000" y="3694223"/>
                  <a:pt x="5526499" y="3742350"/>
                </a:cubicBezTo>
                <a:cubicBezTo>
                  <a:pt x="5298998" y="3790477"/>
                  <a:pt x="5147836" y="3659969"/>
                  <a:pt x="4837100" y="3742350"/>
                </a:cubicBezTo>
                <a:cubicBezTo>
                  <a:pt x="4526364" y="3824731"/>
                  <a:pt x="4467796" y="3736779"/>
                  <a:pt x="4209859" y="3742350"/>
                </a:cubicBezTo>
                <a:cubicBezTo>
                  <a:pt x="3951922" y="3747921"/>
                  <a:pt x="3875341" y="3726642"/>
                  <a:pt x="3644777" y="3742350"/>
                </a:cubicBezTo>
                <a:cubicBezTo>
                  <a:pt x="3414213" y="3758058"/>
                  <a:pt x="3128309" y="3719204"/>
                  <a:pt x="2955377" y="3742350"/>
                </a:cubicBezTo>
                <a:cubicBezTo>
                  <a:pt x="2782445" y="3765496"/>
                  <a:pt x="2573589" y="3702642"/>
                  <a:pt x="2265978" y="3742350"/>
                </a:cubicBezTo>
                <a:cubicBezTo>
                  <a:pt x="1958367" y="3782058"/>
                  <a:pt x="1820211" y="3691901"/>
                  <a:pt x="1700896" y="3742350"/>
                </a:cubicBezTo>
                <a:cubicBezTo>
                  <a:pt x="1581581" y="3792799"/>
                  <a:pt x="1380811" y="3676273"/>
                  <a:pt x="1073655" y="3742350"/>
                </a:cubicBezTo>
                <a:cubicBezTo>
                  <a:pt x="766499" y="3808427"/>
                  <a:pt x="728480" y="3731774"/>
                  <a:pt x="632892" y="3742350"/>
                </a:cubicBezTo>
                <a:cubicBezTo>
                  <a:pt x="537304" y="3752926"/>
                  <a:pt x="306685" y="3710666"/>
                  <a:pt x="0" y="3742350"/>
                </a:cubicBezTo>
                <a:cubicBezTo>
                  <a:pt x="-55844" y="3596440"/>
                  <a:pt x="45070" y="3426816"/>
                  <a:pt x="0" y="3170305"/>
                </a:cubicBezTo>
                <a:cubicBezTo>
                  <a:pt x="-45070" y="2913794"/>
                  <a:pt x="38274" y="2925091"/>
                  <a:pt x="0" y="2747954"/>
                </a:cubicBezTo>
                <a:cubicBezTo>
                  <a:pt x="-38274" y="2570817"/>
                  <a:pt x="44961" y="2465291"/>
                  <a:pt x="0" y="2325603"/>
                </a:cubicBezTo>
                <a:cubicBezTo>
                  <a:pt x="-44961" y="2185915"/>
                  <a:pt x="14167" y="2058662"/>
                  <a:pt x="0" y="1865829"/>
                </a:cubicBezTo>
                <a:cubicBezTo>
                  <a:pt x="-14167" y="1672996"/>
                  <a:pt x="30451" y="1462321"/>
                  <a:pt x="0" y="1293784"/>
                </a:cubicBezTo>
                <a:cubicBezTo>
                  <a:pt x="-30451" y="1125248"/>
                  <a:pt x="54940" y="910580"/>
                  <a:pt x="0" y="759162"/>
                </a:cubicBezTo>
                <a:cubicBezTo>
                  <a:pt x="-54940" y="607744"/>
                  <a:pt x="29219" y="270014"/>
                  <a:pt x="0" y="0"/>
                </a:cubicBezTo>
                <a:close/>
              </a:path>
            </a:pathLst>
          </a:custGeom>
          <a:noFill/>
          <a:ln>
            <a:solidFill>
              <a:schemeClr val="tx1"/>
            </a:solidFill>
            <a:extLst>
              <a:ext uri="{C807C97D-BFC1-408E-A445-0C87EB9F89A2}">
                <ask:lineSketchStyleProps xmlns:ask="http://schemas.microsoft.com/office/drawing/2018/sketchyshapes" sd="78855263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03840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69137524-DA38-A5B8-E0AB-3937C179D5F6}"/>
              </a:ext>
            </a:extLst>
          </p:cNvPr>
          <p:cNvSpPr>
            <a:spLocks noGrp="1"/>
          </p:cNvSpPr>
          <p:nvPr>
            <p:ph idx="1"/>
          </p:nvPr>
        </p:nvSpPr>
        <p:spPr>
          <a:xfrm>
            <a:off x="372188" y="1514856"/>
            <a:ext cx="6690764" cy="4456684"/>
          </a:xfrm>
        </p:spPr>
        <p:txBody>
          <a:bodyPr/>
          <a:lstStyle/>
          <a:p>
            <a:r>
              <a:rPr lang="en-US" b="0" dirty="0"/>
              <a:t>A librarian was midway through her 'Citation Management Mastery' session for graduate students when she noticed the warning signs. First, someone in the front row started checking their phone. Then another student began responding to emails. By the 20-minute mark, half the room was mentally checked out.</a:t>
            </a:r>
          </a:p>
          <a:p>
            <a:r>
              <a:rPr lang="en-US" b="0" dirty="0"/>
              <a:t>She pressed on with her carefully prepared slides about Zotero features, but the energy was draining from the room like air from a punctured balloon. Determined to get through her material, she kept talking about citation styles and folder organization while the audience disappeared into their devices. 'And here's how you create subgroups,' she said to a room where only three people were still looking at the screen.</a:t>
            </a:r>
          </a:p>
          <a:p>
            <a:endParaRPr lang="en-US" dirty="0"/>
          </a:p>
        </p:txBody>
      </p:sp>
      <p:pic>
        <p:nvPicPr>
          <p:cNvPr id="7" name="Picture 6">
            <a:extLst>
              <a:ext uri="{FF2B5EF4-FFF2-40B4-BE49-F238E27FC236}">
                <a16:creationId xmlns:a16="http://schemas.microsoft.com/office/drawing/2014/main" id="{2783A133-00A7-47F0-73D0-BC73B8EBAA9C}"/>
              </a:ext>
            </a:extLst>
          </p:cNvPr>
          <p:cNvPicPr>
            <a:picLocks noChangeAspect="1"/>
          </p:cNvPicPr>
          <p:nvPr/>
        </p:nvPicPr>
        <p:blipFill>
          <a:blip r:embed="rId3"/>
          <a:srcRect l="30452" t="1" r="28420" b="-2"/>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D014CE84-E104-4CDF-01C7-1FA3D40F64CB}"/>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45</a:t>
            </a:fld>
            <a:endParaRPr lang="en-US"/>
          </a:p>
        </p:txBody>
      </p:sp>
      <p:sp>
        <p:nvSpPr>
          <p:cNvPr id="8" name="Title 1">
            <a:extLst>
              <a:ext uri="{FF2B5EF4-FFF2-40B4-BE49-F238E27FC236}">
                <a16:creationId xmlns:a16="http://schemas.microsoft.com/office/drawing/2014/main" id="{84F993B6-1D9C-CCF7-985B-4FFA98005680}"/>
              </a:ext>
            </a:extLst>
          </p:cNvPr>
          <p:cNvSpPr>
            <a:spLocks noGrp="1"/>
          </p:cNvSpPr>
          <p:nvPr>
            <p:ph type="title"/>
          </p:nvPr>
        </p:nvSpPr>
        <p:spPr>
          <a:xfrm>
            <a:off x="372188" y="0"/>
            <a:ext cx="7708392" cy="1143000"/>
          </a:xfrm>
        </p:spPr>
        <p:txBody>
          <a:bodyPr/>
          <a:lstStyle/>
          <a:p>
            <a:r>
              <a:rPr lang="en-US" dirty="0"/>
              <a:t>The “Glazed-Eye Epidemic"</a:t>
            </a:r>
          </a:p>
        </p:txBody>
      </p:sp>
    </p:spTree>
    <p:extLst>
      <p:ext uri="{BB962C8B-B14F-4D97-AF65-F5344CB8AC3E}">
        <p14:creationId xmlns:p14="http://schemas.microsoft.com/office/powerpoint/2010/main" val="3310634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F983A63-11AD-C576-389C-34D078318427}"/>
              </a:ext>
            </a:extLst>
          </p:cNvPr>
          <p:cNvSpPr>
            <a:spLocks noGrp="1"/>
          </p:cNvSpPr>
          <p:nvPr>
            <p:ph type="title"/>
          </p:nvPr>
        </p:nvSpPr>
        <p:spPr>
          <a:xfrm>
            <a:off x="372188" y="0"/>
            <a:ext cx="7708392" cy="1143000"/>
          </a:xfrm>
        </p:spPr>
        <p:txBody>
          <a:bodyPr/>
          <a:lstStyle/>
          <a:p>
            <a:r>
              <a:rPr lang="en-US" dirty="0"/>
              <a:t>The “Glazed-Eye Epidemic"</a:t>
            </a:r>
          </a:p>
        </p:txBody>
      </p:sp>
      <p:sp>
        <p:nvSpPr>
          <p:cNvPr id="14" name="Content Placeholder 2">
            <a:extLst>
              <a:ext uri="{FF2B5EF4-FFF2-40B4-BE49-F238E27FC236}">
                <a16:creationId xmlns:a16="http://schemas.microsoft.com/office/drawing/2014/main" id="{BC54D3BD-01F0-95C6-728C-0BC0ED2B62F7}"/>
              </a:ext>
            </a:extLst>
          </p:cNvPr>
          <p:cNvSpPr>
            <a:spLocks noGrp="1"/>
          </p:cNvSpPr>
          <p:nvPr>
            <p:ph idx="1"/>
          </p:nvPr>
        </p:nvSpPr>
        <p:spPr>
          <a:xfrm>
            <a:off x="372188" y="1461516"/>
            <a:ext cx="6690764" cy="4456684"/>
          </a:xfrm>
        </p:spPr>
        <p:txBody>
          <a:bodyPr/>
          <a:lstStyle/>
          <a:p>
            <a:r>
              <a:rPr lang="en-US" b="0" dirty="0"/>
              <a:t>When she asked, 'Any questions about automatic citation generation?' the silence was deafening. Not because they understood everything, but because they'd mentally left the building. </a:t>
            </a:r>
          </a:p>
          <a:p>
            <a:r>
              <a:rPr lang="en-US" b="0" dirty="0"/>
              <a:t>She finished her presentation to a room full of physical bodies but absent minds. She'd delivered technically accurate content about a useful tool but failed to create any genuine connection or engagement. Her expertise was solid, but her audience was lost.</a:t>
            </a:r>
          </a:p>
          <a:p>
            <a:endParaRPr lang="en-US" dirty="0"/>
          </a:p>
        </p:txBody>
      </p:sp>
      <p:pic>
        <p:nvPicPr>
          <p:cNvPr id="7" name="Picture 6" descr="A person with her hands on her face&#10;&#10;AI-generated content may be incorrect.">
            <a:extLst>
              <a:ext uri="{FF2B5EF4-FFF2-40B4-BE49-F238E27FC236}">
                <a16:creationId xmlns:a16="http://schemas.microsoft.com/office/drawing/2014/main" id="{3FB25269-A1AB-0962-15A7-2C3A622F168F}"/>
              </a:ext>
            </a:extLst>
          </p:cNvPr>
          <p:cNvPicPr>
            <a:picLocks noChangeAspect="1"/>
          </p:cNvPicPr>
          <p:nvPr/>
        </p:nvPicPr>
        <p:blipFill>
          <a:blip r:embed="rId3"/>
          <a:srcRect l="25421" r="32667" b="1"/>
          <a:stretch>
            <a:fillRect/>
          </a:stretch>
        </p:blipFill>
        <p:spPr>
          <a:xfrm>
            <a:off x="8077200" y="10"/>
            <a:ext cx="4114800" cy="6553190"/>
          </a:xfrm>
          <a:prstGeom prst="rect">
            <a:avLst/>
          </a:prstGeom>
          <a:noFill/>
        </p:spPr>
      </p:pic>
      <p:sp>
        <p:nvSpPr>
          <p:cNvPr id="5" name="Slide Number Placeholder 4">
            <a:extLst>
              <a:ext uri="{FF2B5EF4-FFF2-40B4-BE49-F238E27FC236}">
                <a16:creationId xmlns:a16="http://schemas.microsoft.com/office/drawing/2014/main" id="{4129D36B-A4B6-BB37-D470-E87024E619DF}"/>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46</a:t>
            </a:fld>
            <a:endParaRPr lang="en-US"/>
          </a:p>
        </p:txBody>
      </p:sp>
    </p:spTree>
    <p:extLst>
      <p:ext uri="{BB962C8B-B14F-4D97-AF65-F5344CB8AC3E}">
        <p14:creationId xmlns:p14="http://schemas.microsoft.com/office/powerpoint/2010/main" val="3501444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4A5312-AA4E-8B42-DC72-4A4092B85258}"/>
              </a:ext>
            </a:extLst>
          </p:cNvPr>
          <p:cNvSpPr>
            <a:spLocks noGrp="1"/>
          </p:cNvSpPr>
          <p:nvPr>
            <p:ph type="pic" sz="quarter" idx="13"/>
          </p:nvPr>
        </p:nvSpPr>
        <p:spPr/>
        <p:txBody>
          <a:bodyPr/>
          <a:lstStyle/>
          <a:p>
            <a:endParaRPr lang="en-US"/>
          </a:p>
        </p:txBody>
      </p:sp>
      <p:sp>
        <p:nvSpPr>
          <p:cNvPr id="6" name="Slide Number Placeholder 5">
            <a:extLst>
              <a:ext uri="{FF2B5EF4-FFF2-40B4-BE49-F238E27FC236}">
                <a16:creationId xmlns:a16="http://schemas.microsoft.com/office/drawing/2014/main" id="{0149AFB4-9E30-69C7-E74A-99F9FA7AD47C}"/>
              </a:ext>
            </a:extLst>
          </p:cNvPr>
          <p:cNvSpPr>
            <a:spLocks noGrp="1"/>
          </p:cNvSpPr>
          <p:nvPr>
            <p:ph type="sldNum" sz="quarter" idx="12"/>
          </p:nvPr>
        </p:nvSpPr>
        <p:spPr/>
        <p:txBody>
          <a:bodyPr/>
          <a:lstStyle/>
          <a:p>
            <a:fld id="{0D558541-60C9-42A2-8392-FF12533A6B7A}" type="slidenum">
              <a:rPr lang="en-US" smtClean="0"/>
              <a:pPr/>
              <a:t>47</a:t>
            </a:fld>
            <a:endParaRPr lang="en-US"/>
          </a:p>
        </p:txBody>
      </p:sp>
      <p:sp>
        <p:nvSpPr>
          <p:cNvPr id="8" name="Title 1">
            <a:extLst>
              <a:ext uri="{FF2B5EF4-FFF2-40B4-BE49-F238E27FC236}">
                <a16:creationId xmlns:a16="http://schemas.microsoft.com/office/drawing/2014/main" id="{96A54AD7-B36A-05D9-5A61-AB7C0AEFB476}"/>
              </a:ext>
            </a:extLst>
          </p:cNvPr>
          <p:cNvSpPr>
            <a:spLocks noGrp="1"/>
          </p:cNvSpPr>
          <p:nvPr>
            <p:ph type="title"/>
          </p:nvPr>
        </p:nvSpPr>
        <p:spPr>
          <a:xfrm>
            <a:off x="372188" y="0"/>
            <a:ext cx="7708392" cy="1143000"/>
          </a:xfrm>
        </p:spPr>
        <p:txBody>
          <a:bodyPr/>
          <a:lstStyle/>
          <a:p>
            <a:r>
              <a:rPr lang="en-US" dirty="0"/>
              <a:t>The “Glazed-Eye Epidemic"</a:t>
            </a:r>
          </a:p>
        </p:txBody>
      </p:sp>
      <p:pic>
        <p:nvPicPr>
          <p:cNvPr id="10" name="Picture 9" descr="Empty speech bubbles">
            <a:extLst>
              <a:ext uri="{FF2B5EF4-FFF2-40B4-BE49-F238E27FC236}">
                <a16:creationId xmlns:a16="http://schemas.microsoft.com/office/drawing/2014/main" id="{C9F6F16F-3B95-545B-E314-3F1B1180ADDC}"/>
              </a:ext>
            </a:extLst>
          </p:cNvPr>
          <p:cNvPicPr>
            <a:picLocks noChangeAspect="1"/>
          </p:cNvPicPr>
          <p:nvPr/>
        </p:nvPicPr>
        <p:blipFill>
          <a:blip r:embed="rId3"/>
          <a:srcRect l="33354" r="24734" b="1"/>
          <a:stretch>
            <a:fillRect/>
          </a:stretch>
        </p:blipFill>
        <p:spPr>
          <a:xfrm>
            <a:off x="8077200" y="10"/>
            <a:ext cx="4114800" cy="6553190"/>
          </a:xfrm>
          <a:prstGeom prst="rect">
            <a:avLst/>
          </a:prstGeom>
          <a:noFill/>
        </p:spPr>
      </p:pic>
      <p:sp>
        <p:nvSpPr>
          <p:cNvPr id="11" name="Rectangle: Rounded Corners 10">
            <a:extLst>
              <a:ext uri="{FF2B5EF4-FFF2-40B4-BE49-F238E27FC236}">
                <a16:creationId xmlns:a16="http://schemas.microsoft.com/office/drawing/2014/main" id="{CFF4A79E-C623-E4E8-F833-301625518406}"/>
              </a:ext>
            </a:extLst>
          </p:cNvPr>
          <p:cNvSpPr/>
          <p:nvPr/>
        </p:nvSpPr>
        <p:spPr>
          <a:xfrm>
            <a:off x="865630" y="5171164"/>
            <a:ext cx="5406390" cy="939849"/>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2" name="Group 11">
            <a:extLst>
              <a:ext uri="{FF2B5EF4-FFF2-40B4-BE49-F238E27FC236}">
                <a16:creationId xmlns:a16="http://schemas.microsoft.com/office/drawing/2014/main" id="{E0D26F00-F77E-AE59-08F2-A63566141E3B}"/>
              </a:ext>
            </a:extLst>
          </p:cNvPr>
          <p:cNvGrpSpPr/>
          <p:nvPr/>
        </p:nvGrpSpPr>
        <p:grpSpPr>
          <a:xfrm>
            <a:off x="384048" y="2361057"/>
            <a:ext cx="7213092" cy="2061975"/>
            <a:chOff x="702564" y="2645017"/>
            <a:chExt cx="7213092" cy="2061975"/>
          </a:xfrm>
        </p:grpSpPr>
        <p:sp>
          <p:nvSpPr>
            <p:cNvPr id="13" name="Oval 12">
              <a:extLst>
                <a:ext uri="{FF2B5EF4-FFF2-40B4-BE49-F238E27FC236}">
                  <a16:creationId xmlns:a16="http://schemas.microsoft.com/office/drawing/2014/main" id="{1A2F326A-D72E-1153-8D61-98EB3C41987C}"/>
                </a:ext>
              </a:extLst>
            </p:cNvPr>
            <p:cNvSpPr/>
            <p:nvPr/>
          </p:nvSpPr>
          <p:spPr>
            <a:xfrm>
              <a:off x="723898" y="4290943"/>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2BBAA2D2-3A6F-28EB-7AF1-3CCF716A3F2E}"/>
                </a:ext>
              </a:extLst>
            </p:cNvPr>
            <p:cNvSpPr/>
            <p:nvPr/>
          </p:nvSpPr>
          <p:spPr>
            <a:xfrm>
              <a:off x="722375" y="3989087"/>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D6F1BBFD-0D62-233E-8D75-3059867D2646}"/>
                </a:ext>
              </a:extLst>
            </p:cNvPr>
            <p:cNvSpPr/>
            <p:nvPr/>
          </p:nvSpPr>
          <p:spPr>
            <a:xfrm>
              <a:off x="717803" y="3672200"/>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1A42178C-BEC9-85DE-A978-FE49A06569AC}"/>
                </a:ext>
              </a:extLst>
            </p:cNvPr>
            <p:cNvSpPr/>
            <p:nvPr/>
          </p:nvSpPr>
          <p:spPr>
            <a:xfrm>
              <a:off x="717803" y="3372571"/>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72BC07DE-84DE-7E41-12FF-A8A9E1DCC1C7}"/>
                </a:ext>
              </a:extLst>
            </p:cNvPr>
            <p:cNvSpPr/>
            <p:nvPr/>
          </p:nvSpPr>
          <p:spPr>
            <a:xfrm>
              <a:off x="717804" y="3084695"/>
              <a:ext cx="295655" cy="2956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id="{0C1FDACB-5E19-41FE-C9F4-5F7A98DC868D}"/>
                </a:ext>
              </a:extLst>
            </p:cNvPr>
            <p:cNvSpPr txBox="1"/>
            <p:nvPr/>
          </p:nvSpPr>
          <p:spPr>
            <a:xfrm>
              <a:off x="702564" y="2645017"/>
              <a:ext cx="7213092" cy="2061975"/>
            </a:xfrm>
            <a:prstGeom prst="rect">
              <a:avLst/>
            </a:prstGeom>
            <a:noFill/>
          </p:spPr>
          <p:txBody>
            <a:bodyPr wrap="square">
              <a:spAutoFit/>
            </a:bodyPr>
            <a:lstStyle/>
            <a:p>
              <a:r>
                <a:rPr lang="en-US" sz="2400" b="1" dirty="0" err="1"/>
                <a:t>Chatterfall</a:t>
              </a:r>
              <a:r>
                <a:rPr lang="en-US" sz="2400" b="1" dirty="0"/>
                <a:t> </a:t>
              </a:r>
            </a:p>
            <a:p>
              <a:pPr marL="457200" indent="-457200">
                <a:buFont typeface="+mj-lt"/>
                <a:buAutoNum type="arabicPeriod"/>
              </a:pPr>
              <a:r>
                <a:rPr lang="en-US" sz="2000" b="0" dirty="0"/>
                <a:t>I’ll give you a prompt/question to respond to </a:t>
              </a:r>
            </a:p>
            <a:p>
              <a:pPr marL="457200" indent="-457200">
                <a:buFont typeface="+mj-lt"/>
                <a:buAutoNum type="arabicPeriod"/>
              </a:pPr>
              <a:r>
                <a:rPr lang="en-US" sz="2000" dirty="0"/>
                <a:t>Start typing your response in the chat box</a:t>
              </a:r>
            </a:p>
            <a:p>
              <a:pPr marL="457200" indent="-457200">
                <a:buFont typeface="+mj-lt"/>
                <a:buAutoNum type="arabicPeriod"/>
              </a:pPr>
              <a:r>
                <a:rPr lang="en-US" sz="2000" b="1" dirty="0">
                  <a:solidFill>
                    <a:schemeClr val="accent2"/>
                  </a:solidFill>
                </a:rPr>
                <a:t>Don’t hit Enter yet!! </a:t>
              </a:r>
              <a:r>
                <a:rPr lang="en-US" sz="2000" b="0" dirty="0"/>
                <a:t>Keep typing for 1-2 minutes</a:t>
              </a:r>
            </a:p>
            <a:p>
              <a:pPr marL="457200" indent="-457200">
                <a:buFont typeface="+mj-lt"/>
                <a:buAutoNum type="arabicPeriod"/>
              </a:pPr>
              <a:r>
                <a:rPr lang="en-US" sz="2000" dirty="0"/>
                <a:t>When I say </a:t>
              </a:r>
              <a:r>
                <a:rPr lang="en-US" sz="2000" b="1" dirty="0">
                  <a:solidFill>
                    <a:schemeClr val="accent2"/>
                  </a:solidFill>
                </a:rPr>
                <a:t>“Send!” </a:t>
              </a:r>
              <a:r>
                <a:rPr lang="en-US" sz="2000" dirty="0"/>
                <a:t>– everyone hits “Enter” at once</a:t>
              </a:r>
            </a:p>
            <a:p>
              <a:pPr marL="457200" indent="-457200">
                <a:buFont typeface="+mj-lt"/>
                <a:buAutoNum type="arabicPeriod"/>
              </a:pPr>
              <a:r>
                <a:rPr lang="en-US" sz="2000" b="0" dirty="0"/>
                <a:t>Watch the chat </a:t>
              </a:r>
              <a:r>
                <a:rPr lang="en-US" sz="2000" b="1" dirty="0">
                  <a:solidFill>
                    <a:schemeClr val="accent2"/>
                  </a:solidFill>
                </a:rPr>
                <a:t>“waterfall” </a:t>
              </a:r>
              <a:r>
                <a:rPr lang="en-US" sz="2000" b="0" dirty="0"/>
                <a:t>of responses appear</a:t>
              </a:r>
              <a:endParaRPr lang="en-US" sz="2000" dirty="0"/>
            </a:p>
          </p:txBody>
        </p:sp>
      </p:grpSp>
      <p:sp>
        <p:nvSpPr>
          <p:cNvPr id="19" name="TextBox 18">
            <a:extLst>
              <a:ext uri="{FF2B5EF4-FFF2-40B4-BE49-F238E27FC236}">
                <a16:creationId xmlns:a16="http://schemas.microsoft.com/office/drawing/2014/main" id="{DBE9458D-CD91-28D5-FE09-1D42A885BC4A}"/>
              </a:ext>
            </a:extLst>
          </p:cNvPr>
          <p:cNvSpPr txBox="1"/>
          <p:nvPr/>
        </p:nvSpPr>
        <p:spPr>
          <a:xfrm>
            <a:off x="276225" y="4589239"/>
            <a:ext cx="6115050" cy="461665"/>
          </a:xfrm>
          <a:prstGeom prst="rect">
            <a:avLst/>
          </a:prstGeom>
          <a:noFill/>
        </p:spPr>
        <p:txBody>
          <a:bodyPr wrap="square">
            <a:spAutoFit/>
          </a:bodyPr>
          <a:lstStyle/>
          <a:p>
            <a:r>
              <a:rPr lang="en-US" sz="2400" b="1" dirty="0"/>
              <a:t>Prompt: </a:t>
            </a:r>
          </a:p>
        </p:txBody>
      </p:sp>
      <p:sp>
        <p:nvSpPr>
          <p:cNvPr id="21" name="TextBox 20">
            <a:extLst>
              <a:ext uri="{FF2B5EF4-FFF2-40B4-BE49-F238E27FC236}">
                <a16:creationId xmlns:a16="http://schemas.microsoft.com/office/drawing/2014/main" id="{376FFF8F-E340-F263-C6FF-4161A58FA4E0}"/>
              </a:ext>
            </a:extLst>
          </p:cNvPr>
          <p:cNvSpPr txBox="1"/>
          <p:nvPr/>
        </p:nvSpPr>
        <p:spPr>
          <a:xfrm>
            <a:off x="865630" y="5217111"/>
            <a:ext cx="5406391" cy="923330"/>
          </a:xfrm>
          <a:prstGeom prst="rect">
            <a:avLst/>
          </a:prstGeom>
          <a:noFill/>
        </p:spPr>
        <p:txBody>
          <a:bodyPr wrap="square">
            <a:spAutoFit/>
          </a:bodyPr>
          <a:lstStyle/>
          <a:p>
            <a:pPr algn="ctr"/>
            <a:r>
              <a:rPr lang="en-US" sz="1800" b="1" dirty="0"/>
              <a:t>What things has a presenter done that immediately re-engaged you when you were zoning out?</a:t>
            </a:r>
          </a:p>
        </p:txBody>
      </p:sp>
      <p:sp>
        <p:nvSpPr>
          <p:cNvPr id="23" name="TextBox 22">
            <a:extLst>
              <a:ext uri="{FF2B5EF4-FFF2-40B4-BE49-F238E27FC236}">
                <a16:creationId xmlns:a16="http://schemas.microsoft.com/office/drawing/2014/main" id="{CCDBC098-8EFC-D1D4-FE2E-B9888AC44F44}"/>
              </a:ext>
            </a:extLst>
          </p:cNvPr>
          <p:cNvSpPr txBox="1"/>
          <p:nvPr/>
        </p:nvSpPr>
        <p:spPr>
          <a:xfrm>
            <a:off x="384048" y="1420814"/>
            <a:ext cx="7156706" cy="707886"/>
          </a:xfrm>
          <a:prstGeom prst="rect">
            <a:avLst/>
          </a:prstGeom>
          <a:noFill/>
        </p:spPr>
        <p:txBody>
          <a:bodyPr wrap="square">
            <a:spAutoFit/>
          </a:bodyPr>
          <a:lstStyle/>
          <a:p>
            <a:r>
              <a:rPr lang="en-US" sz="2000" b="1" dirty="0"/>
              <a:t>What happened?</a:t>
            </a:r>
          </a:p>
          <a:p>
            <a:r>
              <a:rPr lang="en-US" sz="2000" dirty="0"/>
              <a:t>She is delivering great content … but nobody's actually listening</a:t>
            </a:r>
          </a:p>
        </p:txBody>
      </p:sp>
    </p:spTree>
    <p:extLst>
      <p:ext uri="{BB962C8B-B14F-4D97-AF65-F5344CB8AC3E}">
        <p14:creationId xmlns:p14="http://schemas.microsoft.com/office/powerpoint/2010/main" val="3920536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1BF0B-25CA-774C-B57D-58709B07466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B58BE31-28ED-003B-AD2D-2DC528C8E67B}"/>
              </a:ext>
            </a:extLst>
          </p:cNvPr>
          <p:cNvSpPr>
            <a:spLocks noGrp="1"/>
          </p:cNvSpPr>
          <p:nvPr>
            <p:ph type="title"/>
          </p:nvPr>
        </p:nvSpPr>
        <p:spPr>
          <a:xfrm>
            <a:off x="372188" y="0"/>
            <a:ext cx="7708392" cy="1143000"/>
          </a:xfrm>
        </p:spPr>
        <p:txBody>
          <a:bodyPr/>
          <a:lstStyle/>
          <a:p>
            <a:r>
              <a:rPr lang="en-US" dirty="0"/>
              <a:t>The “Glazed-Eye Epidemic"</a:t>
            </a:r>
          </a:p>
        </p:txBody>
      </p:sp>
      <p:sp>
        <p:nvSpPr>
          <p:cNvPr id="16" name="Text Placeholder 4">
            <a:extLst>
              <a:ext uri="{FF2B5EF4-FFF2-40B4-BE49-F238E27FC236}">
                <a16:creationId xmlns:a16="http://schemas.microsoft.com/office/drawing/2014/main" id="{1686E61A-9D7A-A3FB-9D03-647AE7669C0F}"/>
              </a:ext>
            </a:extLst>
          </p:cNvPr>
          <p:cNvSpPr>
            <a:spLocks noGrp="1"/>
          </p:cNvSpPr>
          <p:nvPr>
            <p:ph type="body" sz="quarter" idx="14"/>
          </p:nvPr>
        </p:nvSpPr>
        <p:spPr>
          <a:xfrm>
            <a:off x="374904" y="1170433"/>
            <a:ext cx="7711016" cy="573617"/>
          </a:xfrm>
        </p:spPr>
        <p:txBody>
          <a:bodyPr/>
          <a:lstStyle/>
          <a:p>
            <a:r>
              <a:rPr lang="en-US" dirty="0"/>
              <a:t>You're delivering great content … but nobody's actually listening</a:t>
            </a:r>
          </a:p>
        </p:txBody>
      </p:sp>
      <p:sp>
        <p:nvSpPr>
          <p:cNvPr id="5" name="Slide Number Placeholder 4">
            <a:extLst>
              <a:ext uri="{FF2B5EF4-FFF2-40B4-BE49-F238E27FC236}">
                <a16:creationId xmlns:a16="http://schemas.microsoft.com/office/drawing/2014/main" id="{91E2BB93-4C87-C04B-E3BE-3CAE36CB5B12}"/>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48</a:t>
            </a:fld>
            <a:endParaRPr lang="en-US"/>
          </a:p>
        </p:txBody>
      </p:sp>
      <p:sp>
        <p:nvSpPr>
          <p:cNvPr id="3" name="Content Placeholder 2">
            <a:extLst>
              <a:ext uri="{FF2B5EF4-FFF2-40B4-BE49-F238E27FC236}">
                <a16:creationId xmlns:a16="http://schemas.microsoft.com/office/drawing/2014/main" id="{A1A96387-96D7-D0A3-6B49-D66446A96B47}"/>
              </a:ext>
            </a:extLst>
          </p:cNvPr>
          <p:cNvSpPr>
            <a:spLocks noGrp="1"/>
          </p:cNvSpPr>
          <p:nvPr>
            <p:ph idx="1"/>
          </p:nvPr>
        </p:nvSpPr>
        <p:spPr>
          <a:xfrm>
            <a:off x="725339" y="2489967"/>
            <a:ext cx="5499192" cy="3946026"/>
          </a:xfrm>
        </p:spPr>
        <p:txBody>
          <a:bodyPr/>
          <a:lstStyle/>
          <a:p>
            <a:pPr>
              <a:lnSpc>
                <a:spcPct val="100000"/>
              </a:lnSpc>
              <a:spcBef>
                <a:spcPts val="0"/>
              </a:spcBef>
              <a:spcAft>
                <a:spcPts val="0"/>
              </a:spcAft>
            </a:pPr>
            <a:r>
              <a:rPr lang="en-US" sz="1800" dirty="0"/>
              <a:t>Chat responses:</a:t>
            </a:r>
            <a:r>
              <a:rPr lang="en-US" sz="1800" b="0" dirty="0"/>
              <a:t> </a:t>
            </a:r>
            <a:r>
              <a:rPr lang="en-US" sz="1800" b="0" i="1" dirty="0"/>
              <a:t>"Type 1 if you've published before, 2 if working on first paper, 3 if just starting research.“</a:t>
            </a:r>
          </a:p>
          <a:p>
            <a:pPr>
              <a:lnSpc>
                <a:spcPct val="100000"/>
              </a:lnSpc>
              <a:spcBef>
                <a:spcPts val="0"/>
              </a:spcBef>
              <a:spcAft>
                <a:spcPts val="0"/>
              </a:spcAft>
            </a:pPr>
            <a:endParaRPr lang="en-US" sz="700" b="0" dirty="0"/>
          </a:p>
          <a:p>
            <a:pPr>
              <a:lnSpc>
                <a:spcPct val="100000"/>
              </a:lnSpc>
              <a:spcBef>
                <a:spcPts val="0"/>
              </a:spcBef>
              <a:spcAft>
                <a:spcPts val="0"/>
              </a:spcAft>
            </a:pPr>
            <a:r>
              <a:rPr lang="en-US" sz="1800" dirty="0"/>
              <a:t>Zoom reactions:</a:t>
            </a:r>
            <a:r>
              <a:rPr lang="en-US" sz="1800" b="0" dirty="0"/>
              <a:t> </a:t>
            </a:r>
            <a:r>
              <a:rPr lang="en-US" sz="1800" b="0" i="1" dirty="0"/>
              <a:t>"Thumbs up if predatory journals concern you, thumbs down if not on your radar.“</a:t>
            </a:r>
          </a:p>
          <a:p>
            <a:pPr>
              <a:lnSpc>
                <a:spcPct val="100000"/>
              </a:lnSpc>
              <a:spcBef>
                <a:spcPts val="0"/>
              </a:spcBef>
              <a:spcAft>
                <a:spcPts val="0"/>
              </a:spcAft>
            </a:pPr>
            <a:endParaRPr lang="en-US" sz="800" b="0" dirty="0"/>
          </a:p>
          <a:p>
            <a:pPr>
              <a:lnSpc>
                <a:spcPct val="100000"/>
              </a:lnSpc>
              <a:spcBef>
                <a:spcPts val="0"/>
              </a:spcBef>
              <a:spcAft>
                <a:spcPts val="0"/>
              </a:spcAft>
            </a:pPr>
            <a:r>
              <a:rPr lang="en-US" sz="1800" dirty="0"/>
              <a:t>Fist-to-five:</a:t>
            </a:r>
            <a:r>
              <a:rPr lang="en-US" sz="1800" b="0" dirty="0"/>
              <a:t> </a:t>
            </a:r>
            <a:r>
              <a:rPr lang="en-US" sz="1800" b="0" i="1" dirty="0"/>
              <a:t>"Hold up fingers 1-5: How confident with peer review? 1 = never heard of it, 5 = I’ve peer-reviewed papers.“</a:t>
            </a:r>
          </a:p>
          <a:p>
            <a:pPr>
              <a:lnSpc>
                <a:spcPct val="100000"/>
              </a:lnSpc>
              <a:spcBef>
                <a:spcPts val="0"/>
              </a:spcBef>
              <a:spcAft>
                <a:spcPts val="0"/>
              </a:spcAft>
            </a:pPr>
            <a:endParaRPr lang="en-US" sz="800" b="0" dirty="0"/>
          </a:p>
          <a:p>
            <a:pPr>
              <a:lnSpc>
                <a:spcPct val="100000"/>
              </a:lnSpc>
              <a:spcBef>
                <a:spcPts val="0"/>
              </a:spcBef>
              <a:spcAft>
                <a:spcPts val="0"/>
              </a:spcAft>
            </a:pPr>
            <a:r>
              <a:rPr lang="en-US" sz="1800" dirty="0" err="1"/>
              <a:t>Chatterfall</a:t>
            </a:r>
            <a:r>
              <a:rPr lang="en-US" sz="1800" dirty="0"/>
              <a:t>:</a:t>
            </a:r>
            <a:r>
              <a:rPr lang="en-US" sz="1800" b="0" dirty="0"/>
              <a:t> </a:t>
            </a:r>
            <a:r>
              <a:rPr lang="en-US" sz="1800" b="0" i="1" dirty="0"/>
              <a:t>"Turn to chat – 2 minutes to type something you've learned about predatory journals!“</a:t>
            </a:r>
          </a:p>
          <a:p>
            <a:pPr>
              <a:lnSpc>
                <a:spcPct val="100000"/>
              </a:lnSpc>
              <a:spcBef>
                <a:spcPts val="0"/>
              </a:spcBef>
              <a:spcAft>
                <a:spcPts val="0"/>
              </a:spcAft>
            </a:pPr>
            <a:endParaRPr lang="en-US" sz="800" b="0" dirty="0"/>
          </a:p>
          <a:p>
            <a:pPr>
              <a:lnSpc>
                <a:spcPct val="100000"/>
              </a:lnSpc>
              <a:spcBef>
                <a:spcPts val="0"/>
              </a:spcBef>
              <a:spcAft>
                <a:spcPts val="0"/>
              </a:spcAft>
            </a:pPr>
            <a:r>
              <a:rPr lang="en-US" sz="1800" dirty="0"/>
              <a:t>Show of hands:</a:t>
            </a:r>
            <a:r>
              <a:rPr lang="en-US" sz="1800" b="0" dirty="0"/>
              <a:t> </a:t>
            </a:r>
            <a:r>
              <a:rPr lang="en-US" sz="1800" b="0" i="1" dirty="0"/>
              <a:t>"Raise hand if you've submitted a manuscript. Keep it up if you've been through peer review."</a:t>
            </a:r>
            <a:endParaRPr lang="en-US" sz="1800" b="0" dirty="0"/>
          </a:p>
          <a:p>
            <a:endParaRPr lang="en-US" dirty="0"/>
          </a:p>
        </p:txBody>
      </p:sp>
      <p:sp>
        <p:nvSpPr>
          <p:cNvPr id="6" name="TextBox 5">
            <a:extLst>
              <a:ext uri="{FF2B5EF4-FFF2-40B4-BE49-F238E27FC236}">
                <a16:creationId xmlns:a16="http://schemas.microsoft.com/office/drawing/2014/main" id="{AC40EFDE-06A5-9DB4-082E-D8BEF40DEA42}"/>
              </a:ext>
            </a:extLst>
          </p:cNvPr>
          <p:cNvSpPr txBox="1"/>
          <p:nvPr/>
        </p:nvSpPr>
        <p:spPr>
          <a:xfrm>
            <a:off x="6626387" y="2357954"/>
            <a:ext cx="5217961" cy="4078039"/>
          </a:xfrm>
          <a:prstGeom prst="rect">
            <a:avLst/>
          </a:prstGeom>
          <a:noFill/>
        </p:spPr>
        <p:txBody>
          <a:bodyPr wrap="square">
            <a:spAutoFit/>
          </a:bodyPr>
          <a:lstStyle/>
          <a:p>
            <a:pPr algn="l">
              <a:spcAft>
                <a:spcPts val="600"/>
              </a:spcAft>
              <a:buNone/>
            </a:pPr>
            <a:r>
              <a:rPr lang="en-US" sz="1800" b="1" i="0" dirty="0">
                <a:effectLst/>
              </a:rPr>
              <a:t>Use names strategically:</a:t>
            </a:r>
            <a:r>
              <a:rPr lang="en-US" sz="1800" b="0" i="0" dirty="0">
                <a:effectLst/>
              </a:rPr>
              <a:t> </a:t>
            </a:r>
            <a:r>
              <a:rPr lang="en-US" sz="1800" b="0" i="1" dirty="0">
                <a:effectLst/>
              </a:rPr>
              <a:t>"James just said X. Who can add to that or disagree?"</a:t>
            </a:r>
            <a:endParaRPr lang="en-US" sz="1800" b="0" i="0" dirty="0">
              <a:effectLst/>
            </a:endParaRPr>
          </a:p>
          <a:p>
            <a:pPr algn="l">
              <a:spcAft>
                <a:spcPts val="600"/>
              </a:spcAft>
              <a:buNone/>
            </a:pPr>
            <a:r>
              <a:rPr lang="en-US" sz="1800" b="1" i="0" dirty="0">
                <a:effectLst/>
              </a:rPr>
              <a:t>Fishbowl:</a:t>
            </a:r>
            <a:r>
              <a:rPr lang="en-US" sz="1800" b="0" i="0" dirty="0">
                <a:effectLst/>
              </a:rPr>
              <a:t> 3-4 people have cameras on for discussion while others listen</a:t>
            </a:r>
          </a:p>
          <a:p>
            <a:pPr algn="l">
              <a:spcAft>
                <a:spcPts val="600"/>
              </a:spcAft>
              <a:buNone/>
            </a:pPr>
            <a:r>
              <a:rPr lang="en-US" sz="1800" b="1" i="0" dirty="0">
                <a:effectLst/>
              </a:rPr>
              <a:t>Hypothetical scenarios:</a:t>
            </a:r>
            <a:r>
              <a:rPr lang="en-US" sz="1800" b="0" i="0" dirty="0">
                <a:effectLst/>
              </a:rPr>
              <a:t> </a:t>
            </a:r>
            <a:r>
              <a:rPr lang="en-US" sz="1800" b="0" i="1" dirty="0">
                <a:effectLst/>
              </a:rPr>
              <a:t>"Your advisor says submit to Nature, but deadline is 2 weeks. What do you do?"</a:t>
            </a:r>
            <a:endParaRPr lang="en-US" sz="1800" b="0" i="0" dirty="0">
              <a:effectLst/>
            </a:endParaRPr>
          </a:p>
          <a:p>
            <a:pPr algn="l">
              <a:spcAft>
                <a:spcPts val="600"/>
              </a:spcAft>
            </a:pPr>
            <a:r>
              <a:rPr lang="en-US" sz="1800" b="1" i="0" dirty="0">
                <a:effectLst/>
              </a:rPr>
              <a:t>Experience sharing:</a:t>
            </a:r>
            <a:r>
              <a:rPr lang="en-US" sz="1800" b="0" i="0" dirty="0">
                <a:effectLst/>
              </a:rPr>
              <a:t> </a:t>
            </a:r>
            <a:r>
              <a:rPr lang="en-US" sz="1800" b="0" i="1" dirty="0">
                <a:effectLst/>
              </a:rPr>
              <a:t>"What's the worst publishing advice you've ever received?“</a:t>
            </a:r>
          </a:p>
          <a:p>
            <a:pPr>
              <a:spcAft>
                <a:spcPts val="600"/>
              </a:spcAft>
            </a:pPr>
            <a:r>
              <a:rPr lang="en-US" sz="1800" b="1" dirty="0"/>
              <a:t>Choose your adventure:</a:t>
            </a:r>
            <a:r>
              <a:rPr lang="en-US" sz="1800" dirty="0"/>
              <a:t> </a:t>
            </a:r>
            <a:r>
              <a:rPr lang="en-US" sz="1800" i="1" dirty="0"/>
              <a:t>"We have 4 databases we can choose from today – which would you like me to cover?"</a:t>
            </a:r>
            <a:endParaRPr lang="en-US" sz="1800" dirty="0"/>
          </a:p>
          <a:p>
            <a:pPr algn="l">
              <a:spcAft>
                <a:spcPts val="600"/>
              </a:spcAft>
            </a:pPr>
            <a:endParaRPr lang="en-US" sz="1800" b="0" i="0" dirty="0">
              <a:effectLst/>
            </a:endParaRPr>
          </a:p>
        </p:txBody>
      </p:sp>
      <p:sp>
        <p:nvSpPr>
          <p:cNvPr id="20" name="TextBox 19">
            <a:extLst>
              <a:ext uri="{FF2B5EF4-FFF2-40B4-BE49-F238E27FC236}">
                <a16:creationId xmlns:a16="http://schemas.microsoft.com/office/drawing/2014/main" id="{F7DC535A-8048-B95E-DA18-751030221781}"/>
              </a:ext>
            </a:extLst>
          </p:cNvPr>
          <p:cNvSpPr txBox="1"/>
          <p:nvPr/>
        </p:nvSpPr>
        <p:spPr>
          <a:xfrm>
            <a:off x="7124703" y="1756904"/>
            <a:ext cx="3547554" cy="461665"/>
          </a:xfrm>
          <a:prstGeom prst="rect">
            <a:avLst/>
          </a:prstGeom>
          <a:noFill/>
        </p:spPr>
        <p:txBody>
          <a:bodyPr wrap="square">
            <a:spAutoFit/>
          </a:bodyPr>
          <a:lstStyle/>
          <a:p>
            <a:pPr algn="ctr">
              <a:spcAft>
                <a:spcPts val="900"/>
              </a:spcAft>
              <a:buNone/>
            </a:pPr>
            <a:r>
              <a:rPr lang="en-US" sz="2400" b="1" i="0" dirty="0">
                <a:effectLst/>
              </a:rPr>
              <a:t>Discussion Techniques</a:t>
            </a:r>
          </a:p>
        </p:txBody>
      </p:sp>
      <p:sp>
        <p:nvSpPr>
          <p:cNvPr id="22" name="TextBox 21">
            <a:extLst>
              <a:ext uri="{FF2B5EF4-FFF2-40B4-BE49-F238E27FC236}">
                <a16:creationId xmlns:a16="http://schemas.microsoft.com/office/drawing/2014/main" id="{69B52B3F-3D30-81F9-8F00-A34AEE5CC749}"/>
              </a:ext>
            </a:extLst>
          </p:cNvPr>
          <p:cNvSpPr txBox="1"/>
          <p:nvPr/>
        </p:nvSpPr>
        <p:spPr>
          <a:xfrm>
            <a:off x="725339" y="1766847"/>
            <a:ext cx="3890728" cy="461665"/>
          </a:xfrm>
          <a:prstGeom prst="rect">
            <a:avLst/>
          </a:prstGeom>
          <a:noFill/>
        </p:spPr>
        <p:txBody>
          <a:bodyPr wrap="square">
            <a:spAutoFit/>
          </a:bodyPr>
          <a:lstStyle/>
          <a:p>
            <a:pPr algn="ctr"/>
            <a:r>
              <a:rPr lang="en-US" sz="2400" b="1" dirty="0"/>
              <a:t>Periodic Check-Ins</a:t>
            </a:r>
          </a:p>
        </p:txBody>
      </p:sp>
      <p:grpSp>
        <p:nvGrpSpPr>
          <p:cNvPr id="25" name="Chat" descr="{&quot;Key&quot;:&quot;POWER_USER_SHAPE_ICON&quot;,&quot;Value&quot;:&quot;POWER_USER_SHAPE_ICON_STYLE_1&quot;}">
            <a:extLst>
              <a:ext uri="{FF2B5EF4-FFF2-40B4-BE49-F238E27FC236}">
                <a16:creationId xmlns:a16="http://schemas.microsoft.com/office/drawing/2014/main" id="{DE7729A0-A5B4-9904-56A3-36B57DDF869E}"/>
              </a:ext>
            </a:extLst>
          </p:cNvPr>
          <p:cNvGrpSpPr>
            <a:grpSpLocks noChangeAspect="1"/>
          </p:cNvGrpSpPr>
          <p:nvPr/>
        </p:nvGrpSpPr>
        <p:grpSpPr>
          <a:xfrm>
            <a:off x="6704996" y="1739038"/>
            <a:ext cx="491802" cy="517284"/>
            <a:chOff x="1863918" y="2403176"/>
            <a:chExt cx="1011341" cy="1063742"/>
          </a:xfrm>
          <a:solidFill>
            <a:schemeClr val="accent1"/>
          </a:solidFill>
        </p:grpSpPr>
        <p:sp>
          <p:nvSpPr>
            <p:cNvPr id="26" name="Free-form: Shape 51">
              <a:extLst>
                <a:ext uri="{FF2B5EF4-FFF2-40B4-BE49-F238E27FC236}">
                  <a16:creationId xmlns:a16="http://schemas.microsoft.com/office/drawing/2014/main" id="{9A1DB1CD-498B-33A6-FB54-BB7F28C0528F}"/>
                </a:ext>
              </a:extLst>
            </p:cNvPr>
            <p:cNvSpPr/>
            <p:nvPr/>
          </p:nvSpPr>
          <p:spPr>
            <a:xfrm>
              <a:off x="1863918" y="2403176"/>
              <a:ext cx="1011341" cy="1063742"/>
            </a:xfrm>
            <a:custGeom>
              <a:avLst/>
              <a:gdLst>
                <a:gd name="connsiteX0" fmla="*/ 518561 w 1011341"/>
                <a:gd name="connsiteY0" fmla="*/ 0 h 1063742"/>
                <a:gd name="connsiteX1" fmla="*/ 744358 w 1011341"/>
                <a:gd name="connsiteY1" fmla="*/ 54759 h 1063742"/>
                <a:gd name="connsiteX2" fmla="*/ 949875 w 1011341"/>
                <a:gd name="connsiteY2" fmla="*/ 239578 h 1063742"/>
                <a:gd name="connsiteX3" fmla="*/ 1011341 w 1011341"/>
                <a:gd name="connsiteY3" fmla="*/ 446562 h 1063742"/>
                <a:gd name="connsiteX4" fmla="*/ 1011341 w 1011341"/>
                <a:gd name="connsiteY4" fmla="*/ 475383 h 1063742"/>
                <a:gd name="connsiteX5" fmla="*/ 967639 w 1011341"/>
                <a:gd name="connsiteY5" fmla="*/ 644219 h 1063742"/>
                <a:gd name="connsiteX6" fmla="*/ 813422 w 1011341"/>
                <a:gd name="connsiteY6" fmla="*/ 821597 h 1063742"/>
                <a:gd name="connsiteX7" fmla="*/ 790366 w 1011341"/>
                <a:gd name="connsiteY7" fmla="*/ 836740 h 1063742"/>
                <a:gd name="connsiteX8" fmla="*/ 766209 w 1011341"/>
                <a:gd name="connsiteY8" fmla="*/ 850103 h 1063742"/>
                <a:gd name="connsiteX9" fmla="*/ 736235 w 1011341"/>
                <a:gd name="connsiteY9" fmla="*/ 875570 h 1063742"/>
                <a:gd name="connsiteX10" fmla="*/ 509915 w 1011341"/>
                <a:gd name="connsiteY10" fmla="*/ 1063742 h 1063742"/>
                <a:gd name="connsiteX11" fmla="*/ 501793 w 1011341"/>
                <a:gd name="connsiteY11" fmla="*/ 1063742 h 1063742"/>
                <a:gd name="connsiteX12" fmla="*/ 485653 w 1011341"/>
                <a:gd name="connsiteY12" fmla="*/ 1043044 h 1063742"/>
                <a:gd name="connsiteX13" fmla="*/ 460606 w 1011341"/>
                <a:gd name="connsiteY13" fmla="*/ 916967 h 1063742"/>
                <a:gd name="connsiteX14" fmla="*/ 457514 w 1011341"/>
                <a:gd name="connsiteY14" fmla="*/ 914189 h 1063742"/>
                <a:gd name="connsiteX15" fmla="*/ 377288 w 1011341"/>
                <a:gd name="connsiteY15" fmla="*/ 901246 h 1063742"/>
                <a:gd name="connsiteX16" fmla="*/ 102339 w 1011341"/>
                <a:gd name="connsiteY16" fmla="*/ 734820 h 1063742"/>
                <a:gd name="connsiteX17" fmla="*/ 0 w 1011341"/>
                <a:gd name="connsiteY17" fmla="*/ 470981 h 1063742"/>
                <a:gd name="connsiteX18" fmla="*/ 0 w 1011341"/>
                <a:gd name="connsiteY18" fmla="*/ 446929 h 1063742"/>
                <a:gd name="connsiteX19" fmla="*/ 87719 w 1011341"/>
                <a:gd name="connsiteY19" fmla="*/ 200382 h 1063742"/>
                <a:gd name="connsiteX20" fmla="*/ 266617 w 1011341"/>
                <a:gd name="connsiteY20" fmla="*/ 54340 h 1063742"/>
                <a:gd name="connsiteX21" fmla="*/ 490003 w 1011341"/>
                <a:gd name="connsiteY21" fmla="*/ 0 h 1063742"/>
                <a:gd name="connsiteX22" fmla="*/ 518561 w 1011341"/>
                <a:gd name="connsiteY22" fmla="*/ 0 h 1063742"/>
                <a:gd name="connsiteX23" fmla="*/ 489793 w 1011341"/>
                <a:gd name="connsiteY23" fmla="*/ 886260 h 1063742"/>
                <a:gd name="connsiteX24" fmla="*/ 494090 w 1011341"/>
                <a:gd name="connsiteY24" fmla="*/ 895797 h 1063742"/>
                <a:gd name="connsiteX25" fmla="*/ 516937 w 1011341"/>
                <a:gd name="connsiteY25" fmla="*/ 1014013 h 1063742"/>
                <a:gd name="connsiteX26" fmla="*/ 518054 w 1011341"/>
                <a:gd name="connsiteY26" fmla="*/ 1014742 h 1063742"/>
                <a:gd name="connsiteX27" fmla="*/ 518404 w 1011341"/>
                <a:gd name="connsiteY27" fmla="*/ 1014590 h 1063742"/>
                <a:gd name="connsiteX28" fmla="*/ 717633 w 1011341"/>
                <a:gd name="connsiteY28" fmla="*/ 841876 h 1063742"/>
                <a:gd name="connsiteX29" fmla="*/ 738436 w 1011341"/>
                <a:gd name="connsiteY29" fmla="*/ 824059 h 1063742"/>
                <a:gd name="connsiteX30" fmla="*/ 762488 w 1011341"/>
                <a:gd name="connsiteY30" fmla="*/ 810540 h 1063742"/>
                <a:gd name="connsiteX31" fmla="*/ 797283 w 1011341"/>
                <a:gd name="connsiteY31" fmla="*/ 787955 h 1063742"/>
                <a:gd name="connsiteX32" fmla="*/ 938189 w 1011341"/>
                <a:gd name="connsiteY32" fmla="*/ 620324 h 1063742"/>
                <a:gd name="connsiteX33" fmla="*/ 897578 w 1011341"/>
                <a:gd name="connsiteY33" fmla="*/ 227735 h 1063742"/>
                <a:gd name="connsiteX34" fmla="*/ 735554 w 1011341"/>
                <a:gd name="connsiteY34" fmla="*/ 91440 h 1063742"/>
                <a:gd name="connsiteX35" fmla="*/ 637669 w 1011341"/>
                <a:gd name="connsiteY35" fmla="*/ 54183 h 1063742"/>
                <a:gd name="connsiteX36" fmla="*/ 338301 w 1011341"/>
                <a:gd name="connsiteY36" fmla="*/ 64558 h 1063742"/>
                <a:gd name="connsiteX37" fmla="*/ 243455 w 1011341"/>
                <a:gd name="connsiteY37" fmla="*/ 108837 h 1063742"/>
                <a:gd name="connsiteX38" fmla="*/ 56698 w 1011341"/>
                <a:gd name="connsiteY38" fmla="*/ 337149 h 1063742"/>
                <a:gd name="connsiteX39" fmla="*/ 65082 w 1011341"/>
                <a:gd name="connsiteY39" fmla="*/ 601931 h 1063742"/>
                <a:gd name="connsiteX40" fmla="*/ 115649 w 1011341"/>
                <a:gd name="connsiteY40" fmla="*/ 691956 h 1063742"/>
                <a:gd name="connsiteX41" fmla="*/ 186705 w 1011341"/>
                <a:gd name="connsiteY41" fmla="*/ 767257 h 1063742"/>
                <a:gd name="connsiteX42" fmla="*/ 476955 w 1011341"/>
                <a:gd name="connsiteY42" fmla="*/ 878661 h 1063742"/>
                <a:gd name="connsiteX43" fmla="*/ 486754 w 1011341"/>
                <a:gd name="connsiteY43" fmla="*/ 883220 h 1063742"/>
                <a:gd name="connsiteX44" fmla="*/ 489793 w 1011341"/>
                <a:gd name="connsiteY44" fmla="*/ 886260 h 106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1341" h="1063742">
                  <a:moveTo>
                    <a:pt x="518561" y="0"/>
                  </a:moveTo>
                  <a:cubicBezTo>
                    <a:pt x="598735" y="2515"/>
                    <a:pt x="674000" y="20768"/>
                    <a:pt x="744358" y="54759"/>
                  </a:cubicBezTo>
                  <a:cubicBezTo>
                    <a:pt x="830295" y="96296"/>
                    <a:pt x="898801" y="157902"/>
                    <a:pt x="949875" y="239578"/>
                  </a:cubicBezTo>
                  <a:cubicBezTo>
                    <a:pt x="987429" y="299629"/>
                    <a:pt x="1007917" y="368624"/>
                    <a:pt x="1011341" y="446562"/>
                  </a:cubicBezTo>
                  <a:lnTo>
                    <a:pt x="1011341" y="475383"/>
                  </a:lnTo>
                  <a:cubicBezTo>
                    <a:pt x="1008127" y="536378"/>
                    <a:pt x="993560" y="592656"/>
                    <a:pt x="967639" y="644219"/>
                  </a:cubicBezTo>
                  <a:cubicBezTo>
                    <a:pt x="932111" y="714891"/>
                    <a:pt x="880705" y="774016"/>
                    <a:pt x="813422" y="821597"/>
                  </a:cubicBezTo>
                  <a:cubicBezTo>
                    <a:pt x="803990" y="828269"/>
                    <a:pt x="796304" y="833317"/>
                    <a:pt x="790366" y="836740"/>
                  </a:cubicBezTo>
                  <a:cubicBezTo>
                    <a:pt x="781562" y="841806"/>
                    <a:pt x="773510" y="846260"/>
                    <a:pt x="766209" y="850103"/>
                  </a:cubicBezTo>
                  <a:cubicBezTo>
                    <a:pt x="758244" y="854295"/>
                    <a:pt x="748253" y="862784"/>
                    <a:pt x="736235" y="875570"/>
                  </a:cubicBezTo>
                  <a:cubicBezTo>
                    <a:pt x="668289" y="947918"/>
                    <a:pt x="592848" y="1010642"/>
                    <a:pt x="509915" y="1063742"/>
                  </a:cubicBezTo>
                  <a:lnTo>
                    <a:pt x="501793" y="1063742"/>
                  </a:lnTo>
                  <a:cubicBezTo>
                    <a:pt x="493409" y="1061052"/>
                    <a:pt x="488029" y="1054153"/>
                    <a:pt x="485653" y="1043044"/>
                  </a:cubicBezTo>
                  <a:cubicBezTo>
                    <a:pt x="476955" y="1002241"/>
                    <a:pt x="468605" y="960215"/>
                    <a:pt x="460606" y="916967"/>
                  </a:cubicBezTo>
                  <a:cubicBezTo>
                    <a:pt x="460291" y="915255"/>
                    <a:pt x="459261" y="914329"/>
                    <a:pt x="457514" y="914189"/>
                  </a:cubicBezTo>
                  <a:cubicBezTo>
                    <a:pt x="430161" y="911744"/>
                    <a:pt x="403419" y="907430"/>
                    <a:pt x="377288" y="901246"/>
                  </a:cubicBezTo>
                  <a:cubicBezTo>
                    <a:pt x="267350" y="875290"/>
                    <a:pt x="175701" y="819815"/>
                    <a:pt x="102339" y="734820"/>
                  </a:cubicBezTo>
                  <a:cubicBezTo>
                    <a:pt x="39179" y="661599"/>
                    <a:pt x="5065" y="573652"/>
                    <a:pt x="0" y="470981"/>
                  </a:cubicBezTo>
                  <a:lnTo>
                    <a:pt x="0" y="446929"/>
                  </a:lnTo>
                  <a:cubicBezTo>
                    <a:pt x="4122" y="353306"/>
                    <a:pt x="33362" y="271123"/>
                    <a:pt x="87719" y="200382"/>
                  </a:cubicBezTo>
                  <a:cubicBezTo>
                    <a:pt x="136313" y="137081"/>
                    <a:pt x="195945" y="88401"/>
                    <a:pt x="266617" y="54340"/>
                  </a:cubicBezTo>
                  <a:cubicBezTo>
                    <a:pt x="336136" y="20838"/>
                    <a:pt x="410597" y="2725"/>
                    <a:pt x="490003" y="0"/>
                  </a:cubicBezTo>
                  <a:lnTo>
                    <a:pt x="518561" y="0"/>
                  </a:lnTo>
                  <a:close/>
                  <a:moveTo>
                    <a:pt x="489793" y="886260"/>
                  </a:moveTo>
                  <a:cubicBezTo>
                    <a:pt x="491470" y="889666"/>
                    <a:pt x="493356" y="891604"/>
                    <a:pt x="494090" y="895797"/>
                  </a:cubicBezTo>
                  <a:cubicBezTo>
                    <a:pt x="501112" y="934608"/>
                    <a:pt x="508727" y="974014"/>
                    <a:pt x="516937" y="1014013"/>
                  </a:cubicBezTo>
                  <a:cubicBezTo>
                    <a:pt x="517044" y="1014523"/>
                    <a:pt x="517544" y="1014850"/>
                    <a:pt x="518054" y="1014742"/>
                  </a:cubicBezTo>
                  <a:cubicBezTo>
                    <a:pt x="518180" y="1014716"/>
                    <a:pt x="518299" y="1014664"/>
                    <a:pt x="518404" y="1014590"/>
                  </a:cubicBezTo>
                  <a:cubicBezTo>
                    <a:pt x="591696" y="964005"/>
                    <a:pt x="658105" y="906434"/>
                    <a:pt x="717633" y="841876"/>
                  </a:cubicBezTo>
                  <a:cubicBezTo>
                    <a:pt x="725353" y="833492"/>
                    <a:pt x="732288" y="827553"/>
                    <a:pt x="738436" y="824059"/>
                  </a:cubicBezTo>
                  <a:cubicBezTo>
                    <a:pt x="748881" y="818121"/>
                    <a:pt x="756899" y="813614"/>
                    <a:pt x="762488" y="810540"/>
                  </a:cubicBezTo>
                  <a:cubicBezTo>
                    <a:pt x="772584" y="804985"/>
                    <a:pt x="784182" y="797457"/>
                    <a:pt x="797283" y="787955"/>
                  </a:cubicBezTo>
                  <a:cubicBezTo>
                    <a:pt x="859780" y="742681"/>
                    <a:pt x="906748" y="686804"/>
                    <a:pt x="938189" y="620324"/>
                  </a:cubicBezTo>
                  <a:cubicBezTo>
                    <a:pt x="998503" y="492675"/>
                    <a:pt x="981996" y="341550"/>
                    <a:pt x="897578" y="227735"/>
                  </a:cubicBezTo>
                  <a:cubicBezTo>
                    <a:pt x="854365" y="169535"/>
                    <a:pt x="800357" y="124103"/>
                    <a:pt x="735554" y="91440"/>
                  </a:cubicBezTo>
                  <a:cubicBezTo>
                    <a:pt x="703030" y="75021"/>
                    <a:pt x="670402" y="62602"/>
                    <a:pt x="637669" y="54183"/>
                  </a:cubicBezTo>
                  <a:cubicBezTo>
                    <a:pt x="536150" y="28122"/>
                    <a:pt x="436361" y="31580"/>
                    <a:pt x="338301" y="64558"/>
                  </a:cubicBezTo>
                  <a:cubicBezTo>
                    <a:pt x="306057" y="75388"/>
                    <a:pt x="274442" y="90147"/>
                    <a:pt x="243455" y="108837"/>
                  </a:cubicBezTo>
                  <a:cubicBezTo>
                    <a:pt x="157780" y="160452"/>
                    <a:pt x="86881" y="243193"/>
                    <a:pt x="56698" y="337149"/>
                  </a:cubicBezTo>
                  <a:cubicBezTo>
                    <a:pt x="27842" y="426929"/>
                    <a:pt x="30637" y="515190"/>
                    <a:pt x="65082" y="601931"/>
                  </a:cubicBezTo>
                  <a:cubicBezTo>
                    <a:pt x="77973" y="634385"/>
                    <a:pt x="94829" y="664393"/>
                    <a:pt x="115649" y="691956"/>
                  </a:cubicBezTo>
                  <a:cubicBezTo>
                    <a:pt x="138321" y="721965"/>
                    <a:pt x="162007" y="747065"/>
                    <a:pt x="186705" y="767257"/>
                  </a:cubicBezTo>
                  <a:cubicBezTo>
                    <a:pt x="269953" y="835273"/>
                    <a:pt x="366703" y="872408"/>
                    <a:pt x="476955" y="878661"/>
                  </a:cubicBezTo>
                  <a:cubicBezTo>
                    <a:pt x="478666" y="878766"/>
                    <a:pt x="481933" y="880286"/>
                    <a:pt x="486754" y="883220"/>
                  </a:cubicBezTo>
                  <a:cubicBezTo>
                    <a:pt x="488221" y="884129"/>
                    <a:pt x="489234" y="885142"/>
                    <a:pt x="489793" y="886260"/>
                  </a:cubicBezTo>
                  <a:close/>
                </a:path>
              </a:pathLst>
            </a:custGeom>
            <a:grpFill/>
            <a:ln w="5231" cap="flat">
              <a:noFill/>
              <a:prstDash val="solid"/>
              <a:miter/>
            </a:ln>
          </p:spPr>
          <p:txBody>
            <a:bodyPr rtlCol="0" anchor="ctr"/>
            <a:lstStyle/>
            <a:p>
              <a:endParaRPr lang="en-US"/>
            </a:p>
          </p:txBody>
        </p:sp>
        <p:sp>
          <p:nvSpPr>
            <p:cNvPr id="27" name="Free-form: Shape 52">
              <a:extLst>
                <a:ext uri="{FF2B5EF4-FFF2-40B4-BE49-F238E27FC236}">
                  <a16:creationId xmlns:a16="http://schemas.microsoft.com/office/drawing/2014/main" id="{EDEEAE30-8342-2178-AA69-BC7EE15D2AFF}"/>
                </a:ext>
              </a:extLst>
            </p:cNvPr>
            <p:cNvSpPr/>
            <p:nvPr/>
          </p:nvSpPr>
          <p:spPr>
            <a:xfrm>
              <a:off x="2108421" y="2795607"/>
              <a:ext cx="132155" cy="132155"/>
            </a:xfrm>
            <a:custGeom>
              <a:avLst/>
              <a:gdLst>
                <a:gd name="connsiteX0" fmla="*/ 132156 w 132155"/>
                <a:gd name="connsiteY0" fmla="*/ 66078 h 132155"/>
                <a:gd name="connsiteX1" fmla="*/ 66078 w 132155"/>
                <a:gd name="connsiteY1" fmla="*/ 132156 h 132155"/>
                <a:gd name="connsiteX2" fmla="*/ 0 w 132155"/>
                <a:gd name="connsiteY2" fmla="*/ 66078 h 132155"/>
                <a:gd name="connsiteX3" fmla="*/ 66078 w 132155"/>
                <a:gd name="connsiteY3" fmla="*/ 0 h 132155"/>
                <a:gd name="connsiteX4" fmla="*/ 132156 w 132155"/>
                <a:gd name="connsiteY4" fmla="*/ 66078 h 132155"/>
                <a:gd name="connsiteX5" fmla="*/ 95684 w 132155"/>
                <a:gd name="connsiteY5" fmla="*/ 66078 h 132155"/>
                <a:gd name="connsiteX6" fmla="*/ 66078 w 132155"/>
                <a:gd name="connsiteY6" fmla="*/ 36471 h 132155"/>
                <a:gd name="connsiteX7" fmla="*/ 36471 w 132155"/>
                <a:gd name="connsiteY7" fmla="*/ 66078 h 132155"/>
                <a:gd name="connsiteX8" fmla="*/ 66078 w 132155"/>
                <a:gd name="connsiteY8" fmla="*/ 95684 h 132155"/>
                <a:gd name="connsiteX9" fmla="*/ 95684 w 132155"/>
                <a:gd name="connsiteY9" fmla="*/ 66078 h 13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155" h="132155">
                  <a:moveTo>
                    <a:pt x="132156" y="66078"/>
                  </a:moveTo>
                  <a:cubicBezTo>
                    <a:pt x="132156" y="102572"/>
                    <a:pt x="102572" y="132156"/>
                    <a:pt x="66078" y="132156"/>
                  </a:cubicBezTo>
                  <a:cubicBezTo>
                    <a:pt x="29584" y="132156"/>
                    <a:pt x="0" y="102572"/>
                    <a:pt x="0" y="66078"/>
                  </a:cubicBezTo>
                  <a:cubicBezTo>
                    <a:pt x="0" y="29584"/>
                    <a:pt x="29584" y="0"/>
                    <a:pt x="66078" y="0"/>
                  </a:cubicBezTo>
                  <a:cubicBezTo>
                    <a:pt x="102572" y="0"/>
                    <a:pt x="132156" y="29584"/>
                    <a:pt x="132156" y="66078"/>
                  </a:cubicBezTo>
                  <a:close/>
                  <a:moveTo>
                    <a:pt x="95684" y="66078"/>
                  </a:moveTo>
                  <a:cubicBezTo>
                    <a:pt x="95684" y="49727"/>
                    <a:pt x="82429" y="36471"/>
                    <a:pt x="66078" y="36471"/>
                  </a:cubicBezTo>
                  <a:cubicBezTo>
                    <a:pt x="49727" y="36471"/>
                    <a:pt x="36471" y="49727"/>
                    <a:pt x="36471" y="66078"/>
                  </a:cubicBezTo>
                  <a:cubicBezTo>
                    <a:pt x="36471" y="82429"/>
                    <a:pt x="49726" y="95684"/>
                    <a:pt x="66078" y="95684"/>
                  </a:cubicBezTo>
                  <a:cubicBezTo>
                    <a:pt x="82429" y="95684"/>
                    <a:pt x="95684" y="82429"/>
                    <a:pt x="95684" y="66078"/>
                  </a:cubicBezTo>
                  <a:close/>
                </a:path>
              </a:pathLst>
            </a:custGeom>
            <a:grpFill/>
            <a:ln w="5231" cap="flat">
              <a:noFill/>
              <a:prstDash val="solid"/>
              <a:miter/>
            </a:ln>
          </p:spPr>
          <p:txBody>
            <a:bodyPr rtlCol="0" anchor="ctr"/>
            <a:lstStyle/>
            <a:p>
              <a:endParaRPr lang="en-US"/>
            </a:p>
          </p:txBody>
        </p:sp>
        <p:sp>
          <p:nvSpPr>
            <p:cNvPr id="28" name="Free-form: Shape 53">
              <a:extLst>
                <a:ext uri="{FF2B5EF4-FFF2-40B4-BE49-F238E27FC236}">
                  <a16:creationId xmlns:a16="http://schemas.microsoft.com/office/drawing/2014/main" id="{D6BFFEF1-2767-BCC4-9782-E6A5E1EDE25F}"/>
                </a:ext>
              </a:extLst>
            </p:cNvPr>
            <p:cNvSpPr/>
            <p:nvPr/>
          </p:nvSpPr>
          <p:spPr>
            <a:xfrm>
              <a:off x="2303091" y="2795240"/>
              <a:ext cx="132889" cy="132889"/>
            </a:xfrm>
            <a:custGeom>
              <a:avLst/>
              <a:gdLst>
                <a:gd name="connsiteX0" fmla="*/ 132889 w 132889"/>
                <a:gd name="connsiteY0" fmla="*/ 66445 h 132889"/>
                <a:gd name="connsiteX1" fmla="*/ 66445 w 132889"/>
                <a:gd name="connsiteY1" fmla="*/ 132889 h 132889"/>
                <a:gd name="connsiteX2" fmla="*/ 0 w 132889"/>
                <a:gd name="connsiteY2" fmla="*/ 66445 h 132889"/>
                <a:gd name="connsiteX3" fmla="*/ 66445 w 132889"/>
                <a:gd name="connsiteY3" fmla="*/ 0 h 132889"/>
                <a:gd name="connsiteX4" fmla="*/ 132889 w 132889"/>
                <a:gd name="connsiteY4" fmla="*/ 66445 h 132889"/>
                <a:gd name="connsiteX5" fmla="*/ 96208 w 132889"/>
                <a:gd name="connsiteY5" fmla="*/ 66445 h 132889"/>
                <a:gd name="connsiteX6" fmla="*/ 66445 w 132889"/>
                <a:gd name="connsiteY6" fmla="*/ 36681 h 132889"/>
                <a:gd name="connsiteX7" fmla="*/ 36681 w 132889"/>
                <a:gd name="connsiteY7" fmla="*/ 66445 h 132889"/>
                <a:gd name="connsiteX8" fmla="*/ 66445 w 132889"/>
                <a:gd name="connsiteY8" fmla="*/ 96208 h 132889"/>
                <a:gd name="connsiteX9" fmla="*/ 96208 w 132889"/>
                <a:gd name="connsiteY9" fmla="*/ 66445 h 13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889" h="132889">
                  <a:moveTo>
                    <a:pt x="132889" y="66445"/>
                  </a:moveTo>
                  <a:cubicBezTo>
                    <a:pt x="132889" y="103141"/>
                    <a:pt x="103141" y="132889"/>
                    <a:pt x="66445" y="132889"/>
                  </a:cubicBezTo>
                  <a:cubicBezTo>
                    <a:pt x="29748" y="132889"/>
                    <a:pt x="0" y="103141"/>
                    <a:pt x="0" y="66445"/>
                  </a:cubicBezTo>
                  <a:cubicBezTo>
                    <a:pt x="0" y="29748"/>
                    <a:pt x="29748" y="0"/>
                    <a:pt x="66445" y="0"/>
                  </a:cubicBezTo>
                  <a:cubicBezTo>
                    <a:pt x="103141" y="0"/>
                    <a:pt x="132889" y="29748"/>
                    <a:pt x="132889" y="66445"/>
                  </a:cubicBezTo>
                  <a:close/>
                  <a:moveTo>
                    <a:pt x="96208" y="66445"/>
                  </a:moveTo>
                  <a:cubicBezTo>
                    <a:pt x="96208" y="50006"/>
                    <a:pt x="82883" y="36681"/>
                    <a:pt x="66445" y="36681"/>
                  </a:cubicBezTo>
                  <a:cubicBezTo>
                    <a:pt x="50006" y="36681"/>
                    <a:pt x="36681" y="50006"/>
                    <a:pt x="36681" y="66445"/>
                  </a:cubicBezTo>
                  <a:cubicBezTo>
                    <a:pt x="36681" y="82883"/>
                    <a:pt x="50006" y="96208"/>
                    <a:pt x="66445" y="96208"/>
                  </a:cubicBezTo>
                  <a:cubicBezTo>
                    <a:pt x="82883" y="96208"/>
                    <a:pt x="96208" y="82883"/>
                    <a:pt x="96208" y="66445"/>
                  </a:cubicBezTo>
                  <a:close/>
                </a:path>
              </a:pathLst>
            </a:custGeom>
            <a:grpFill/>
            <a:ln w="5231" cap="flat">
              <a:noFill/>
              <a:prstDash val="solid"/>
              <a:miter/>
            </a:ln>
          </p:spPr>
          <p:txBody>
            <a:bodyPr rtlCol="0" anchor="ctr"/>
            <a:lstStyle/>
            <a:p>
              <a:endParaRPr lang="en-US"/>
            </a:p>
          </p:txBody>
        </p:sp>
        <p:sp>
          <p:nvSpPr>
            <p:cNvPr id="29" name="Free-form: Shape 54">
              <a:extLst>
                <a:ext uri="{FF2B5EF4-FFF2-40B4-BE49-F238E27FC236}">
                  <a16:creationId xmlns:a16="http://schemas.microsoft.com/office/drawing/2014/main" id="{68D58187-5040-F89A-A6F3-022990FBDC49}"/>
                </a:ext>
              </a:extLst>
            </p:cNvPr>
            <p:cNvSpPr/>
            <p:nvPr/>
          </p:nvSpPr>
          <p:spPr>
            <a:xfrm>
              <a:off x="2497499" y="2795188"/>
              <a:ext cx="132993" cy="132993"/>
            </a:xfrm>
            <a:custGeom>
              <a:avLst/>
              <a:gdLst>
                <a:gd name="connsiteX0" fmla="*/ 132994 w 132993"/>
                <a:gd name="connsiteY0" fmla="*/ 66497 h 132993"/>
                <a:gd name="connsiteX1" fmla="*/ 66497 w 132993"/>
                <a:gd name="connsiteY1" fmla="*/ 132994 h 132993"/>
                <a:gd name="connsiteX2" fmla="*/ 0 w 132993"/>
                <a:gd name="connsiteY2" fmla="*/ 66497 h 132993"/>
                <a:gd name="connsiteX3" fmla="*/ 66497 w 132993"/>
                <a:gd name="connsiteY3" fmla="*/ 0 h 132993"/>
                <a:gd name="connsiteX4" fmla="*/ 132994 w 132993"/>
                <a:gd name="connsiteY4" fmla="*/ 66497 h 132993"/>
                <a:gd name="connsiteX5" fmla="*/ 96523 w 132993"/>
                <a:gd name="connsiteY5" fmla="*/ 66497 h 132993"/>
                <a:gd name="connsiteX6" fmla="*/ 66654 w 132993"/>
                <a:gd name="connsiteY6" fmla="*/ 36628 h 132993"/>
                <a:gd name="connsiteX7" fmla="*/ 36786 w 132993"/>
                <a:gd name="connsiteY7" fmla="*/ 66497 h 132993"/>
                <a:gd name="connsiteX8" fmla="*/ 66654 w 132993"/>
                <a:gd name="connsiteY8" fmla="*/ 96366 h 132993"/>
                <a:gd name="connsiteX9" fmla="*/ 96523 w 132993"/>
                <a:gd name="connsiteY9" fmla="*/ 66497 h 1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993" h="132993">
                  <a:moveTo>
                    <a:pt x="132994" y="66497"/>
                  </a:moveTo>
                  <a:cubicBezTo>
                    <a:pt x="132994" y="103222"/>
                    <a:pt x="103222" y="132994"/>
                    <a:pt x="66497" y="132994"/>
                  </a:cubicBezTo>
                  <a:cubicBezTo>
                    <a:pt x="29772" y="132994"/>
                    <a:pt x="0" y="103222"/>
                    <a:pt x="0" y="66497"/>
                  </a:cubicBezTo>
                  <a:cubicBezTo>
                    <a:pt x="0" y="29772"/>
                    <a:pt x="29772" y="0"/>
                    <a:pt x="66497" y="0"/>
                  </a:cubicBezTo>
                  <a:cubicBezTo>
                    <a:pt x="103222" y="0"/>
                    <a:pt x="132994" y="29772"/>
                    <a:pt x="132994" y="66497"/>
                  </a:cubicBezTo>
                  <a:close/>
                  <a:moveTo>
                    <a:pt x="96523" y="66497"/>
                  </a:moveTo>
                  <a:cubicBezTo>
                    <a:pt x="96523" y="50001"/>
                    <a:pt x="83150" y="36628"/>
                    <a:pt x="66654" y="36628"/>
                  </a:cubicBezTo>
                  <a:cubicBezTo>
                    <a:pt x="50158" y="36628"/>
                    <a:pt x="36786" y="50001"/>
                    <a:pt x="36786" y="66497"/>
                  </a:cubicBezTo>
                  <a:cubicBezTo>
                    <a:pt x="36786" y="82993"/>
                    <a:pt x="50158" y="96366"/>
                    <a:pt x="66654" y="96366"/>
                  </a:cubicBezTo>
                  <a:cubicBezTo>
                    <a:pt x="83150" y="96366"/>
                    <a:pt x="96523" y="82993"/>
                    <a:pt x="96523" y="66497"/>
                  </a:cubicBezTo>
                  <a:close/>
                </a:path>
              </a:pathLst>
            </a:custGeom>
            <a:grpFill/>
            <a:ln w="5231" cap="flat">
              <a:noFill/>
              <a:prstDash val="solid"/>
              <a:miter/>
            </a:ln>
          </p:spPr>
          <p:txBody>
            <a:bodyPr rtlCol="0" anchor="ctr"/>
            <a:lstStyle/>
            <a:p>
              <a:endParaRPr lang="en-US"/>
            </a:p>
          </p:txBody>
        </p:sp>
      </p:grpSp>
      <p:grpSp>
        <p:nvGrpSpPr>
          <p:cNvPr id="30" name="Check2" descr="{&quot;Key&quot;:&quot;POWER_USER_SHAPE_ICON&quot;,&quot;Value&quot;:&quot;POWER_USER_SHAPE_ICON_STYLE_1&quot;}">
            <a:extLst>
              <a:ext uri="{FF2B5EF4-FFF2-40B4-BE49-F238E27FC236}">
                <a16:creationId xmlns:a16="http://schemas.microsoft.com/office/drawing/2014/main" id="{CAE3E2D9-3DD0-D808-5BEE-D64B8D690F8B}"/>
              </a:ext>
            </a:extLst>
          </p:cNvPr>
          <p:cNvGrpSpPr>
            <a:grpSpLocks noChangeAspect="1"/>
          </p:cNvGrpSpPr>
          <p:nvPr/>
        </p:nvGrpSpPr>
        <p:grpSpPr>
          <a:xfrm>
            <a:off x="767651" y="1742544"/>
            <a:ext cx="491801" cy="573617"/>
            <a:chOff x="5633065" y="435703"/>
            <a:chExt cx="1080378" cy="1260111"/>
          </a:xfrm>
          <a:solidFill>
            <a:schemeClr val="accent1"/>
          </a:solidFill>
        </p:grpSpPr>
        <p:sp>
          <p:nvSpPr>
            <p:cNvPr id="31" name="Free-form: Shape 983">
              <a:extLst>
                <a:ext uri="{FF2B5EF4-FFF2-40B4-BE49-F238E27FC236}">
                  <a16:creationId xmlns:a16="http://schemas.microsoft.com/office/drawing/2014/main" id="{A7D91B23-0566-0CFD-1192-869EAD75C489}"/>
                </a:ext>
              </a:extLst>
            </p:cNvPr>
            <p:cNvSpPr/>
            <p:nvPr/>
          </p:nvSpPr>
          <p:spPr>
            <a:xfrm>
              <a:off x="5633065" y="435703"/>
              <a:ext cx="1080378" cy="1260111"/>
            </a:xfrm>
            <a:custGeom>
              <a:avLst/>
              <a:gdLst>
                <a:gd name="connsiteX0" fmla="*/ 539618 w 1080378"/>
                <a:gd name="connsiteY0" fmla="*/ 88 h 1260111"/>
                <a:gd name="connsiteX1" fmla="*/ 620588 w 1080378"/>
                <a:gd name="connsiteY1" fmla="*/ 44156 h 1260111"/>
                <a:gd name="connsiteX2" fmla="*/ 674434 w 1080378"/>
                <a:gd name="connsiteY2" fmla="*/ 77843 h 1260111"/>
                <a:gd name="connsiteX3" fmla="*/ 850505 w 1080378"/>
                <a:gd name="connsiteY3" fmla="*/ 176360 h 1260111"/>
                <a:gd name="connsiteX4" fmla="*/ 1056111 w 1080378"/>
                <a:gd name="connsiteY4" fmla="*/ 275278 h 1260111"/>
                <a:gd name="connsiteX5" fmla="*/ 1080154 w 1080378"/>
                <a:gd name="connsiteY5" fmla="*/ 314323 h 1260111"/>
                <a:gd name="connsiteX6" fmla="*/ 1079217 w 1080378"/>
                <a:gd name="connsiteY6" fmla="*/ 667671 h 1260111"/>
                <a:gd name="connsiteX7" fmla="*/ 1078681 w 1080378"/>
                <a:gd name="connsiteY7" fmla="*/ 962217 h 1260111"/>
                <a:gd name="connsiteX8" fmla="*/ 1054839 w 1080378"/>
                <a:gd name="connsiteY8" fmla="*/ 993627 h 1260111"/>
                <a:gd name="connsiteX9" fmla="*/ 954313 w 1080378"/>
                <a:gd name="connsiteY9" fmla="*/ 1039169 h 1260111"/>
                <a:gd name="connsiteX10" fmla="*/ 731361 w 1080378"/>
                <a:gd name="connsiteY10" fmla="*/ 1148736 h 1260111"/>
                <a:gd name="connsiteX11" fmla="*/ 557835 w 1080378"/>
                <a:gd name="connsiteY11" fmla="*/ 1254820 h 1260111"/>
                <a:gd name="connsiteX12" fmla="*/ 501913 w 1080378"/>
                <a:gd name="connsiteY12" fmla="*/ 1240823 h 1260111"/>
                <a:gd name="connsiteX13" fmla="*/ 346938 w 1080378"/>
                <a:gd name="connsiteY13" fmla="*/ 1150611 h 1260111"/>
                <a:gd name="connsiteX14" fmla="*/ 52727 w 1080378"/>
                <a:gd name="connsiteY14" fmla="*/ 1007892 h 1260111"/>
                <a:gd name="connsiteX15" fmla="*/ 14820 w 1080378"/>
                <a:gd name="connsiteY15" fmla="*/ 989676 h 1260111"/>
                <a:gd name="connsiteX16" fmla="*/ 3167 w 1080378"/>
                <a:gd name="connsiteY16" fmla="*/ 968914 h 1260111"/>
                <a:gd name="connsiteX17" fmla="*/ 1158 w 1080378"/>
                <a:gd name="connsiteY17" fmla="*/ 803693 h 1260111"/>
                <a:gd name="connsiteX18" fmla="*/ 2297 w 1080378"/>
                <a:gd name="connsiteY18" fmla="*/ 528703 h 1260111"/>
                <a:gd name="connsiteX19" fmla="*/ 2631 w 1080378"/>
                <a:gd name="connsiteY19" fmla="*/ 291553 h 1260111"/>
                <a:gd name="connsiteX20" fmla="*/ 6851 w 1080378"/>
                <a:gd name="connsiteY20" fmla="*/ 284922 h 1260111"/>
                <a:gd name="connsiteX21" fmla="*/ 193771 w 1080378"/>
                <a:gd name="connsiteY21" fmla="*/ 191295 h 1260111"/>
                <a:gd name="connsiteX22" fmla="*/ 531113 w 1080378"/>
                <a:gd name="connsiteY22" fmla="*/ 2901 h 1260111"/>
                <a:gd name="connsiteX23" fmla="*/ 539618 w 1080378"/>
                <a:gd name="connsiteY23" fmla="*/ 88 h 1260111"/>
                <a:gd name="connsiteX24" fmla="*/ 1013249 w 1080378"/>
                <a:gd name="connsiteY24" fmla="*/ 327986 h 1260111"/>
                <a:gd name="connsiteX25" fmla="*/ 907365 w 1080378"/>
                <a:gd name="connsiteY25" fmla="*/ 274475 h 1260111"/>
                <a:gd name="connsiteX26" fmla="*/ 801548 w 1080378"/>
                <a:gd name="connsiteY26" fmla="*/ 221164 h 1260111"/>
                <a:gd name="connsiteX27" fmla="*/ 550535 w 1080378"/>
                <a:gd name="connsiteY27" fmla="*/ 76035 h 1260111"/>
                <a:gd name="connsiteX28" fmla="*/ 535466 w 1080378"/>
                <a:gd name="connsiteY28" fmla="*/ 76303 h 1260111"/>
                <a:gd name="connsiteX29" fmla="*/ 354975 w 1080378"/>
                <a:gd name="connsiteY29" fmla="*/ 180914 h 1260111"/>
                <a:gd name="connsiteX30" fmla="*/ 69805 w 1080378"/>
                <a:gd name="connsiteY30" fmla="*/ 319547 h 1260111"/>
                <a:gd name="connsiteX31" fmla="*/ 64447 w 1080378"/>
                <a:gd name="connsiteY31" fmla="*/ 327182 h 1260111"/>
                <a:gd name="connsiteX32" fmla="*/ 64447 w 1080378"/>
                <a:gd name="connsiteY32" fmla="*/ 939513 h 1260111"/>
                <a:gd name="connsiteX33" fmla="*/ 71144 w 1080378"/>
                <a:gd name="connsiteY33" fmla="*/ 948822 h 1260111"/>
                <a:gd name="connsiteX34" fmla="*/ 111462 w 1080378"/>
                <a:gd name="connsiteY34" fmla="*/ 963422 h 1260111"/>
                <a:gd name="connsiteX35" fmla="*/ 380491 w 1080378"/>
                <a:gd name="connsiteY35" fmla="*/ 1095292 h 1260111"/>
                <a:gd name="connsiteX36" fmla="*/ 502449 w 1080378"/>
                <a:gd name="connsiteY36" fmla="*/ 1162800 h 1260111"/>
                <a:gd name="connsiteX37" fmla="*/ 540556 w 1080378"/>
                <a:gd name="connsiteY37" fmla="*/ 1190929 h 1260111"/>
                <a:gd name="connsiteX38" fmla="*/ 545311 w 1080378"/>
                <a:gd name="connsiteY38" fmla="*/ 1189723 h 1260111"/>
                <a:gd name="connsiteX39" fmla="*/ 566608 w 1080378"/>
                <a:gd name="connsiteY39" fmla="*/ 1168292 h 1260111"/>
                <a:gd name="connsiteX40" fmla="*/ 680797 w 1080378"/>
                <a:gd name="connsiteY40" fmla="*/ 1101520 h 1260111"/>
                <a:gd name="connsiteX41" fmla="*/ 956858 w 1080378"/>
                <a:gd name="connsiteY41" fmla="*/ 965900 h 1260111"/>
                <a:gd name="connsiteX42" fmla="*/ 1000591 w 1080378"/>
                <a:gd name="connsiteY42" fmla="*/ 949291 h 1260111"/>
                <a:gd name="connsiteX43" fmla="*/ 1011843 w 1080378"/>
                <a:gd name="connsiteY43" fmla="*/ 932213 h 1260111"/>
                <a:gd name="connsiteX44" fmla="*/ 1015124 w 1080378"/>
                <a:gd name="connsiteY44" fmla="*/ 721182 h 1260111"/>
                <a:gd name="connsiteX45" fmla="*/ 1015124 w 1080378"/>
                <a:gd name="connsiteY45" fmla="*/ 587304 h 1260111"/>
                <a:gd name="connsiteX46" fmla="*/ 1013517 w 1080378"/>
                <a:gd name="connsiteY46" fmla="*/ 393083 h 1260111"/>
                <a:gd name="connsiteX47" fmla="*/ 1015727 w 1080378"/>
                <a:gd name="connsiteY47" fmla="*/ 332473 h 1260111"/>
                <a:gd name="connsiteX48" fmla="*/ 1013249 w 1080378"/>
                <a:gd name="connsiteY48" fmla="*/ 327986 h 12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80378" h="1260111">
                  <a:moveTo>
                    <a:pt x="539618" y="88"/>
                  </a:moveTo>
                  <a:cubicBezTo>
                    <a:pt x="563326" y="-1654"/>
                    <a:pt x="588977" y="22858"/>
                    <a:pt x="620588" y="44156"/>
                  </a:cubicBezTo>
                  <a:cubicBezTo>
                    <a:pt x="638490" y="56211"/>
                    <a:pt x="656439" y="67440"/>
                    <a:pt x="674434" y="77843"/>
                  </a:cubicBezTo>
                  <a:cubicBezTo>
                    <a:pt x="765966" y="130617"/>
                    <a:pt x="824654" y="163456"/>
                    <a:pt x="850505" y="176360"/>
                  </a:cubicBezTo>
                  <a:cubicBezTo>
                    <a:pt x="919306" y="210739"/>
                    <a:pt x="987846" y="243714"/>
                    <a:pt x="1056111" y="275278"/>
                  </a:cubicBezTo>
                  <a:cubicBezTo>
                    <a:pt x="1072051" y="282645"/>
                    <a:pt x="1080067" y="295658"/>
                    <a:pt x="1080154" y="314323"/>
                  </a:cubicBezTo>
                  <a:cubicBezTo>
                    <a:pt x="1080643" y="422464"/>
                    <a:pt x="1080335" y="540242"/>
                    <a:pt x="1079217" y="667671"/>
                  </a:cubicBezTo>
                  <a:cubicBezTo>
                    <a:pt x="1078279" y="771144"/>
                    <a:pt x="1080757" y="867116"/>
                    <a:pt x="1078681" y="962217"/>
                  </a:cubicBezTo>
                  <a:cubicBezTo>
                    <a:pt x="1078279" y="981371"/>
                    <a:pt x="1068970" y="985992"/>
                    <a:pt x="1054839" y="993627"/>
                  </a:cubicBezTo>
                  <a:cubicBezTo>
                    <a:pt x="1052562" y="994879"/>
                    <a:pt x="1019055" y="1010056"/>
                    <a:pt x="954313" y="1039169"/>
                  </a:cubicBezTo>
                  <a:cubicBezTo>
                    <a:pt x="877227" y="1073860"/>
                    <a:pt x="804830" y="1112236"/>
                    <a:pt x="731361" y="1148736"/>
                  </a:cubicBezTo>
                  <a:cubicBezTo>
                    <a:pt x="664388" y="1182088"/>
                    <a:pt x="613690" y="1215708"/>
                    <a:pt x="557835" y="1254820"/>
                  </a:cubicBezTo>
                  <a:cubicBezTo>
                    <a:pt x="539149" y="1268014"/>
                    <a:pt x="521803" y="1253950"/>
                    <a:pt x="501913" y="1240823"/>
                  </a:cubicBezTo>
                  <a:cubicBezTo>
                    <a:pt x="450880" y="1207203"/>
                    <a:pt x="399223" y="1177132"/>
                    <a:pt x="346938" y="1150611"/>
                  </a:cubicBezTo>
                  <a:cubicBezTo>
                    <a:pt x="204554" y="1078415"/>
                    <a:pt x="135438" y="1039570"/>
                    <a:pt x="52727" y="1007892"/>
                  </a:cubicBezTo>
                  <a:cubicBezTo>
                    <a:pt x="38261" y="1002354"/>
                    <a:pt x="25623" y="996286"/>
                    <a:pt x="14820" y="989676"/>
                  </a:cubicBezTo>
                  <a:cubicBezTo>
                    <a:pt x="7581" y="985262"/>
                    <a:pt x="3167" y="977393"/>
                    <a:pt x="3167" y="968914"/>
                  </a:cubicBezTo>
                  <a:cubicBezTo>
                    <a:pt x="3167" y="911920"/>
                    <a:pt x="-717" y="864303"/>
                    <a:pt x="1158" y="803693"/>
                  </a:cubicBezTo>
                  <a:cubicBezTo>
                    <a:pt x="4687" y="689792"/>
                    <a:pt x="5063" y="598134"/>
                    <a:pt x="2297" y="528703"/>
                  </a:cubicBezTo>
                  <a:cubicBezTo>
                    <a:pt x="-871" y="449494"/>
                    <a:pt x="-764" y="370447"/>
                    <a:pt x="2631" y="291553"/>
                  </a:cubicBezTo>
                  <a:cubicBezTo>
                    <a:pt x="2759" y="288760"/>
                    <a:pt x="4366" y="286242"/>
                    <a:pt x="6851" y="284922"/>
                  </a:cubicBezTo>
                  <a:cubicBezTo>
                    <a:pt x="70294" y="251657"/>
                    <a:pt x="132605" y="220450"/>
                    <a:pt x="193771" y="191295"/>
                  </a:cubicBezTo>
                  <a:cubicBezTo>
                    <a:pt x="311643" y="135105"/>
                    <a:pt x="426903" y="70409"/>
                    <a:pt x="531113" y="2901"/>
                  </a:cubicBezTo>
                  <a:cubicBezTo>
                    <a:pt x="533664" y="1273"/>
                    <a:pt x="536584" y="307"/>
                    <a:pt x="539618" y="88"/>
                  </a:cubicBezTo>
                  <a:close/>
                  <a:moveTo>
                    <a:pt x="1013249" y="327986"/>
                  </a:moveTo>
                  <a:cubicBezTo>
                    <a:pt x="967172" y="303789"/>
                    <a:pt x="931877" y="285947"/>
                    <a:pt x="907365" y="274475"/>
                  </a:cubicBezTo>
                  <a:cubicBezTo>
                    <a:pt x="865259" y="254832"/>
                    <a:pt x="829992" y="237057"/>
                    <a:pt x="801548" y="221164"/>
                  </a:cubicBezTo>
                  <a:cubicBezTo>
                    <a:pt x="707472" y="168435"/>
                    <a:pt x="623803" y="120058"/>
                    <a:pt x="550535" y="76035"/>
                  </a:cubicBezTo>
                  <a:cubicBezTo>
                    <a:pt x="545867" y="73206"/>
                    <a:pt x="540000" y="73311"/>
                    <a:pt x="535466" y="76303"/>
                  </a:cubicBezTo>
                  <a:cubicBezTo>
                    <a:pt x="480147" y="113004"/>
                    <a:pt x="419985" y="147874"/>
                    <a:pt x="354975" y="180914"/>
                  </a:cubicBezTo>
                  <a:cubicBezTo>
                    <a:pt x="213260" y="253043"/>
                    <a:pt x="142336" y="293562"/>
                    <a:pt x="69805" y="319547"/>
                  </a:cubicBezTo>
                  <a:cubicBezTo>
                    <a:pt x="66584" y="320706"/>
                    <a:pt x="64440" y="323760"/>
                    <a:pt x="64447" y="327182"/>
                  </a:cubicBezTo>
                  <a:lnTo>
                    <a:pt x="64447" y="939513"/>
                  </a:lnTo>
                  <a:cubicBezTo>
                    <a:pt x="64454" y="943732"/>
                    <a:pt x="67146" y="947476"/>
                    <a:pt x="71144" y="948822"/>
                  </a:cubicBezTo>
                  <a:cubicBezTo>
                    <a:pt x="85276" y="953577"/>
                    <a:pt x="95924" y="955921"/>
                    <a:pt x="111462" y="963422"/>
                  </a:cubicBezTo>
                  <a:cubicBezTo>
                    <a:pt x="201339" y="1007002"/>
                    <a:pt x="291016" y="1050956"/>
                    <a:pt x="380491" y="1095292"/>
                  </a:cubicBezTo>
                  <a:cubicBezTo>
                    <a:pt x="422463" y="1116100"/>
                    <a:pt x="463115" y="1138603"/>
                    <a:pt x="502449" y="1162800"/>
                  </a:cubicBezTo>
                  <a:cubicBezTo>
                    <a:pt x="514905" y="1170502"/>
                    <a:pt x="529238" y="1184432"/>
                    <a:pt x="540556" y="1190929"/>
                  </a:cubicBezTo>
                  <a:cubicBezTo>
                    <a:pt x="542478" y="1192000"/>
                    <a:pt x="544058" y="1191598"/>
                    <a:pt x="545311" y="1189723"/>
                  </a:cubicBezTo>
                  <a:cubicBezTo>
                    <a:pt x="551519" y="1180166"/>
                    <a:pt x="558618" y="1173027"/>
                    <a:pt x="566608" y="1168292"/>
                  </a:cubicBezTo>
                  <a:cubicBezTo>
                    <a:pt x="567901" y="1167535"/>
                    <a:pt x="605968" y="1145273"/>
                    <a:pt x="680797" y="1101520"/>
                  </a:cubicBezTo>
                  <a:cubicBezTo>
                    <a:pt x="720799" y="1078127"/>
                    <a:pt x="812820" y="1032920"/>
                    <a:pt x="956858" y="965900"/>
                  </a:cubicBezTo>
                  <a:cubicBezTo>
                    <a:pt x="970386" y="959605"/>
                    <a:pt x="984451" y="955386"/>
                    <a:pt x="1000591" y="949291"/>
                  </a:cubicBezTo>
                  <a:cubicBezTo>
                    <a:pt x="1009766" y="945809"/>
                    <a:pt x="1011307" y="942125"/>
                    <a:pt x="1011843" y="932213"/>
                  </a:cubicBezTo>
                  <a:cubicBezTo>
                    <a:pt x="1015640" y="864082"/>
                    <a:pt x="1016731" y="793734"/>
                    <a:pt x="1015124" y="721182"/>
                  </a:cubicBezTo>
                  <a:cubicBezTo>
                    <a:pt x="1014139" y="675688"/>
                    <a:pt x="1014139" y="631057"/>
                    <a:pt x="1015124" y="587304"/>
                  </a:cubicBezTo>
                  <a:cubicBezTo>
                    <a:pt x="1016149" y="540738"/>
                    <a:pt x="1015613" y="475995"/>
                    <a:pt x="1013517" y="393083"/>
                  </a:cubicBezTo>
                  <a:cubicBezTo>
                    <a:pt x="1013115" y="375315"/>
                    <a:pt x="1013852" y="355110"/>
                    <a:pt x="1015727" y="332473"/>
                  </a:cubicBezTo>
                  <a:cubicBezTo>
                    <a:pt x="1015881" y="330598"/>
                    <a:pt x="1014903" y="328823"/>
                    <a:pt x="1013249" y="327986"/>
                  </a:cubicBezTo>
                  <a:close/>
                </a:path>
              </a:pathLst>
            </a:custGeom>
            <a:grpFill/>
            <a:ln w="6697" cap="flat">
              <a:noFill/>
              <a:prstDash val="solid"/>
              <a:miter/>
            </a:ln>
          </p:spPr>
          <p:txBody>
            <a:bodyPr rtlCol="0" anchor="ctr"/>
            <a:lstStyle/>
            <a:p>
              <a:endParaRPr lang="en-US" dirty="0"/>
            </a:p>
          </p:txBody>
        </p:sp>
        <p:sp>
          <p:nvSpPr>
            <p:cNvPr id="32" name="Free-form: Shape 984">
              <a:extLst>
                <a:ext uri="{FF2B5EF4-FFF2-40B4-BE49-F238E27FC236}">
                  <a16:creationId xmlns:a16="http://schemas.microsoft.com/office/drawing/2014/main" id="{8F437CDC-7B08-61A5-73A9-27129BD2E89A}"/>
                </a:ext>
              </a:extLst>
            </p:cNvPr>
            <p:cNvSpPr/>
            <p:nvPr/>
          </p:nvSpPr>
          <p:spPr>
            <a:xfrm>
              <a:off x="5747211" y="602474"/>
              <a:ext cx="844509" cy="923195"/>
            </a:xfrm>
            <a:custGeom>
              <a:avLst/>
              <a:gdLst>
                <a:gd name="connsiteX0" fmla="*/ 36763 w 844509"/>
                <a:gd name="connsiteY0" fmla="*/ 202135 h 923195"/>
                <a:gd name="connsiteX1" fmla="*/ 66231 w 844509"/>
                <a:gd name="connsiteY1" fmla="*/ 188138 h 923195"/>
                <a:gd name="connsiteX2" fmla="*/ 235805 w 844509"/>
                <a:gd name="connsiteY2" fmla="*/ 81584 h 923195"/>
                <a:gd name="connsiteX3" fmla="*/ 426343 w 844509"/>
                <a:gd name="connsiteY3" fmla="*/ 748 h 923195"/>
                <a:gd name="connsiteX4" fmla="*/ 432571 w 844509"/>
                <a:gd name="connsiteY4" fmla="*/ 279 h 923195"/>
                <a:gd name="connsiteX5" fmla="*/ 528476 w 844509"/>
                <a:gd name="connsiteY5" fmla="*/ 38454 h 923195"/>
                <a:gd name="connsiteX6" fmla="*/ 651705 w 844509"/>
                <a:gd name="connsiteY6" fmla="*/ 101006 h 923195"/>
                <a:gd name="connsiteX7" fmla="*/ 781365 w 844509"/>
                <a:gd name="connsiteY7" fmla="*/ 177221 h 923195"/>
                <a:gd name="connsiteX8" fmla="*/ 823758 w 844509"/>
                <a:gd name="connsiteY8" fmla="*/ 197246 h 923195"/>
                <a:gd name="connsiteX9" fmla="*/ 830322 w 844509"/>
                <a:gd name="connsiteY9" fmla="*/ 206555 h 923195"/>
                <a:gd name="connsiteX10" fmla="*/ 842645 w 844509"/>
                <a:gd name="connsiteY10" fmla="*/ 435803 h 923195"/>
                <a:gd name="connsiteX11" fmla="*/ 831393 w 844509"/>
                <a:gd name="connsiteY11" fmla="*/ 654870 h 923195"/>
                <a:gd name="connsiteX12" fmla="*/ 819405 w 844509"/>
                <a:gd name="connsiteY12" fmla="*/ 739925 h 923195"/>
                <a:gd name="connsiteX13" fmla="*/ 812507 w 844509"/>
                <a:gd name="connsiteY13" fmla="*/ 747091 h 923195"/>
                <a:gd name="connsiteX14" fmla="*/ 740109 w 844509"/>
                <a:gd name="connsiteY14" fmla="*/ 771670 h 923195"/>
                <a:gd name="connsiteX15" fmla="*/ 615875 w 844509"/>
                <a:gd name="connsiteY15" fmla="*/ 845139 h 923195"/>
                <a:gd name="connsiteX16" fmla="*/ 457418 w 844509"/>
                <a:gd name="connsiteY16" fmla="*/ 911911 h 923195"/>
                <a:gd name="connsiteX17" fmla="*/ 442416 w 844509"/>
                <a:gd name="connsiteY17" fmla="*/ 919077 h 923195"/>
                <a:gd name="connsiteX18" fmla="*/ 425807 w 844509"/>
                <a:gd name="connsiteY18" fmla="*/ 922694 h 923195"/>
                <a:gd name="connsiteX19" fmla="*/ 109428 w 844509"/>
                <a:gd name="connsiteY19" fmla="*/ 775622 h 923195"/>
                <a:gd name="connsiteX20" fmla="*/ 25243 w 844509"/>
                <a:gd name="connsiteY20" fmla="*/ 738385 h 923195"/>
                <a:gd name="connsiteX21" fmla="*/ 20890 w 844509"/>
                <a:gd name="connsiteY21" fmla="*/ 732357 h 923195"/>
                <a:gd name="connsiteX22" fmla="*/ 18412 w 844509"/>
                <a:gd name="connsiteY22" fmla="*/ 670810 h 923195"/>
                <a:gd name="connsiteX23" fmla="*/ 6089 w 844509"/>
                <a:gd name="connsiteY23" fmla="*/ 373987 h 923195"/>
                <a:gd name="connsiteX24" fmla="*/ 26784 w 844509"/>
                <a:gd name="connsiteY24" fmla="*/ 258928 h 923195"/>
                <a:gd name="connsiteX25" fmla="*/ 20488 w 844509"/>
                <a:gd name="connsiteY25" fmla="*/ 207828 h 923195"/>
                <a:gd name="connsiteX26" fmla="*/ 22966 w 844509"/>
                <a:gd name="connsiteY26" fmla="*/ 202604 h 923195"/>
                <a:gd name="connsiteX27" fmla="*/ 30400 w 844509"/>
                <a:gd name="connsiteY27" fmla="*/ 202403 h 923195"/>
                <a:gd name="connsiteX28" fmla="*/ 36763 w 844509"/>
                <a:gd name="connsiteY28" fmla="*/ 202135 h 923195"/>
                <a:gd name="connsiteX29" fmla="*/ 125166 w 844509"/>
                <a:gd name="connsiteY29" fmla="*/ 210440 h 923195"/>
                <a:gd name="connsiteX30" fmla="*/ 88198 w 844509"/>
                <a:gd name="connsiteY30" fmla="*/ 241247 h 923195"/>
                <a:gd name="connsiteX31" fmla="*/ 78888 w 844509"/>
                <a:gd name="connsiteY31" fmla="*/ 245667 h 923195"/>
                <a:gd name="connsiteX32" fmla="*/ 78018 w 844509"/>
                <a:gd name="connsiteY32" fmla="*/ 250623 h 923195"/>
                <a:gd name="connsiteX33" fmla="*/ 73865 w 844509"/>
                <a:gd name="connsiteY33" fmla="*/ 323088 h 923195"/>
                <a:gd name="connsiteX34" fmla="*/ 54979 w 844509"/>
                <a:gd name="connsiteY34" fmla="*/ 442567 h 923195"/>
                <a:gd name="connsiteX35" fmla="*/ 58462 w 844509"/>
                <a:gd name="connsiteY35" fmla="*/ 531707 h 923195"/>
                <a:gd name="connsiteX36" fmla="*/ 75741 w 844509"/>
                <a:gd name="connsiteY36" fmla="*/ 690433 h 923195"/>
                <a:gd name="connsiteX37" fmla="*/ 82780 w 844509"/>
                <a:gd name="connsiteY37" fmla="*/ 697049 h 923195"/>
                <a:gd name="connsiteX38" fmla="*/ 83443 w 844509"/>
                <a:gd name="connsiteY38" fmla="*/ 696996 h 923195"/>
                <a:gd name="connsiteX39" fmla="*/ 139030 w 844509"/>
                <a:gd name="connsiteY39" fmla="*/ 696192 h 923195"/>
                <a:gd name="connsiteX40" fmla="*/ 141481 w 844509"/>
                <a:gd name="connsiteY40" fmla="*/ 703961 h 923195"/>
                <a:gd name="connsiteX41" fmla="*/ 139833 w 844509"/>
                <a:gd name="connsiteY41" fmla="*/ 705903 h 923195"/>
                <a:gd name="connsiteX42" fmla="*/ 122086 w 844509"/>
                <a:gd name="connsiteY42" fmla="*/ 719097 h 923195"/>
                <a:gd name="connsiteX43" fmla="*/ 123358 w 844509"/>
                <a:gd name="connsiteY43" fmla="*/ 730348 h 923195"/>
                <a:gd name="connsiteX44" fmla="*/ 251008 w 844509"/>
                <a:gd name="connsiteY44" fmla="*/ 795245 h 923195"/>
                <a:gd name="connsiteX45" fmla="*/ 377988 w 844509"/>
                <a:gd name="connsiteY45" fmla="*/ 850095 h 923195"/>
                <a:gd name="connsiteX46" fmla="*/ 469607 w 844509"/>
                <a:gd name="connsiteY46" fmla="*/ 848823 h 923195"/>
                <a:gd name="connsiteX47" fmla="*/ 539459 w 844509"/>
                <a:gd name="connsiteY47" fmla="*/ 817346 h 923195"/>
                <a:gd name="connsiteX48" fmla="*/ 694367 w 844509"/>
                <a:gd name="connsiteY48" fmla="*/ 742470 h 923195"/>
                <a:gd name="connsiteX49" fmla="*/ 713120 w 844509"/>
                <a:gd name="connsiteY49" fmla="*/ 737916 h 923195"/>
                <a:gd name="connsiteX50" fmla="*/ 715531 w 844509"/>
                <a:gd name="connsiteY50" fmla="*/ 733965 h 923195"/>
                <a:gd name="connsiteX51" fmla="*/ 709570 w 844509"/>
                <a:gd name="connsiteY51" fmla="*/ 694451 h 923195"/>
                <a:gd name="connsiteX52" fmla="*/ 723433 w 844509"/>
                <a:gd name="connsiteY52" fmla="*/ 687620 h 923195"/>
                <a:gd name="connsiteX53" fmla="*/ 757723 w 844509"/>
                <a:gd name="connsiteY53" fmla="*/ 695590 h 923195"/>
                <a:gd name="connsiteX54" fmla="*/ 762016 w 844509"/>
                <a:gd name="connsiteY54" fmla="*/ 692904 h 923195"/>
                <a:gd name="connsiteX55" fmla="*/ 762077 w 844509"/>
                <a:gd name="connsiteY55" fmla="*/ 692576 h 923195"/>
                <a:gd name="connsiteX56" fmla="*/ 788530 w 844509"/>
                <a:gd name="connsiteY56" fmla="*/ 540749 h 923195"/>
                <a:gd name="connsiteX57" fmla="*/ 788665 w 844509"/>
                <a:gd name="connsiteY57" fmla="*/ 512017 h 923195"/>
                <a:gd name="connsiteX58" fmla="*/ 785517 w 844509"/>
                <a:gd name="connsiteY58" fmla="*/ 470963 h 923195"/>
                <a:gd name="connsiteX59" fmla="*/ 767233 w 844509"/>
                <a:gd name="connsiteY59" fmla="*/ 291878 h 923195"/>
                <a:gd name="connsiteX60" fmla="*/ 773328 w 844509"/>
                <a:gd name="connsiteY60" fmla="*/ 250087 h 923195"/>
                <a:gd name="connsiteX61" fmla="*/ 770173 w 844509"/>
                <a:gd name="connsiteY61" fmla="*/ 239760 h 923195"/>
                <a:gd name="connsiteX62" fmla="*/ 765827 w 844509"/>
                <a:gd name="connsiteY62" fmla="*/ 238903 h 923195"/>
                <a:gd name="connsiteX63" fmla="*/ 712182 w 844509"/>
                <a:gd name="connsiteY63" fmla="*/ 206756 h 923195"/>
                <a:gd name="connsiteX64" fmla="*/ 472889 w 844509"/>
                <a:gd name="connsiteY64" fmla="*/ 78503 h 923195"/>
                <a:gd name="connsiteX65" fmla="*/ 389374 w 844509"/>
                <a:gd name="connsiteY65" fmla="*/ 77298 h 923195"/>
                <a:gd name="connsiteX66" fmla="*/ 238886 w 844509"/>
                <a:gd name="connsiteY66" fmla="*/ 141659 h 923195"/>
                <a:gd name="connsiteX67" fmla="*/ 170306 w 844509"/>
                <a:gd name="connsiteY67" fmla="*/ 179967 h 923195"/>
                <a:gd name="connsiteX68" fmla="*/ 147000 w 844509"/>
                <a:gd name="connsiteY68" fmla="*/ 194098 h 923195"/>
                <a:gd name="connsiteX69" fmla="*/ 125166 w 844509"/>
                <a:gd name="connsiteY69" fmla="*/ 210440 h 92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4509" h="923195">
                  <a:moveTo>
                    <a:pt x="36763" y="202135"/>
                  </a:moveTo>
                  <a:cubicBezTo>
                    <a:pt x="47391" y="198565"/>
                    <a:pt x="57209" y="193897"/>
                    <a:pt x="66231" y="188138"/>
                  </a:cubicBezTo>
                  <a:cubicBezTo>
                    <a:pt x="115589" y="156527"/>
                    <a:pt x="176334" y="110115"/>
                    <a:pt x="235805" y="81584"/>
                  </a:cubicBezTo>
                  <a:cubicBezTo>
                    <a:pt x="294293" y="53501"/>
                    <a:pt x="357809" y="26555"/>
                    <a:pt x="426343" y="748"/>
                  </a:cubicBezTo>
                  <a:cubicBezTo>
                    <a:pt x="428399" y="-56"/>
                    <a:pt x="430475" y="-212"/>
                    <a:pt x="432571" y="279"/>
                  </a:cubicBezTo>
                  <a:cubicBezTo>
                    <a:pt x="466593" y="8182"/>
                    <a:pt x="496932" y="23586"/>
                    <a:pt x="528476" y="38454"/>
                  </a:cubicBezTo>
                  <a:cubicBezTo>
                    <a:pt x="591919" y="68411"/>
                    <a:pt x="633000" y="89266"/>
                    <a:pt x="651705" y="101006"/>
                  </a:cubicBezTo>
                  <a:cubicBezTo>
                    <a:pt x="694253" y="127574"/>
                    <a:pt x="737477" y="152977"/>
                    <a:pt x="781365" y="177221"/>
                  </a:cubicBezTo>
                  <a:cubicBezTo>
                    <a:pt x="795208" y="184903"/>
                    <a:pt x="809339" y="191573"/>
                    <a:pt x="823758" y="197246"/>
                  </a:cubicBezTo>
                  <a:cubicBezTo>
                    <a:pt x="827589" y="198760"/>
                    <a:pt x="830168" y="202410"/>
                    <a:pt x="830322" y="206555"/>
                  </a:cubicBezTo>
                  <a:cubicBezTo>
                    <a:pt x="830770" y="219548"/>
                    <a:pt x="834876" y="295964"/>
                    <a:pt x="842645" y="435803"/>
                  </a:cubicBezTo>
                  <a:cubicBezTo>
                    <a:pt x="846529" y="506258"/>
                    <a:pt x="845055" y="581267"/>
                    <a:pt x="831393" y="654870"/>
                  </a:cubicBezTo>
                  <a:cubicBezTo>
                    <a:pt x="826257" y="682282"/>
                    <a:pt x="822265" y="710638"/>
                    <a:pt x="819405" y="739925"/>
                  </a:cubicBezTo>
                  <a:cubicBezTo>
                    <a:pt x="819063" y="743616"/>
                    <a:pt x="816204" y="746583"/>
                    <a:pt x="812507" y="747091"/>
                  </a:cubicBezTo>
                  <a:cubicBezTo>
                    <a:pt x="786970" y="750440"/>
                    <a:pt x="762833" y="758631"/>
                    <a:pt x="740109" y="771670"/>
                  </a:cubicBezTo>
                  <a:cubicBezTo>
                    <a:pt x="697180" y="796316"/>
                    <a:pt x="660948" y="823239"/>
                    <a:pt x="615875" y="845139"/>
                  </a:cubicBezTo>
                  <a:cubicBezTo>
                    <a:pt x="558279" y="873047"/>
                    <a:pt x="505457" y="895302"/>
                    <a:pt x="457418" y="911911"/>
                  </a:cubicBezTo>
                  <a:cubicBezTo>
                    <a:pt x="454022" y="913117"/>
                    <a:pt x="449026" y="915508"/>
                    <a:pt x="442416" y="919077"/>
                  </a:cubicBezTo>
                  <a:cubicBezTo>
                    <a:pt x="435585" y="922781"/>
                    <a:pt x="430046" y="923986"/>
                    <a:pt x="425807" y="922694"/>
                  </a:cubicBezTo>
                  <a:cubicBezTo>
                    <a:pt x="310567" y="888089"/>
                    <a:pt x="205112" y="839065"/>
                    <a:pt x="109428" y="775622"/>
                  </a:cubicBezTo>
                  <a:cubicBezTo>
                    <a:pt x="79625" y="755865"/>
                    <a:pt x="56118" y="746422"/>
                    <a:pt x="25243" y="738385"/>
                  </a:cubicBezTo>
                  <a:cubicBezTo>
                    <a:pt x="22531" y="737682"/>
                    <a:pt x="20702" y="735150"/>
                    <a:pt x="20890" y="732357"/>
                  </a:cubicBezTo>
                  <a:cubicBezTo>
                    <a:pt x="22451" y="707892"/>
                    <a:pt x="21627" y="687372"/>
                    <a:pt x="18412" y="670810"/>
                  </a:cubicBezTo>
                  <a:cubicBezTo>
                    <a:pt x="-923" y="570438"/>
                    <a:pt x="-5028" y="471499"/>
                    <a:pt x="6089" y="373987"/>
                  </a:cubicBezTo>
                  <a:cubicBezTo>
                    <a:pt x="10375" y="335879"/>
                    <a:pt x="19952" y="300049"/>
                    <a:pt x="26784" y="258928"/>
                  </a:cubicBezTo>
                  <a:cubicBezTo>
                    <a:pt x="29596" y="241716"/>
                    <a:pt x="23837" y="225642"/>
                    <a:pt x="20488" y="207828"/>
                  </a:cubicBezTo>
                  <a:cubicBezTo>
                    <a:pt x="20039" y="205504"/>
                    <a:pt x="20870" y="203762"/>
                    <a:pt x="22966" y="202604"/>
                  </a:cubicBezTo>
                  <a:cubicBezTo>
                    <a:pt x="24620" y="201713"/>
                    <a:pt x="27098" y="201646"/>
                    <a:pt x="30400" y="202403"/>
                  </a:cubicBezTo>
                  <a:cubicBezTo>
                    <a:pt x="32543" y="202892"/>
                    <a:pt x="34666" y="202805"/>
                    <a:pt x="36763" y="202135"/>
                  </a:cubicBezTo>
                  <a:close/>
                  <a:moveTo>
                    <a:pt x="125166" y="210440"/>
                  </a:moveTo>
                  <a:lnTo>
                    <a:pt x="88198" y="241247"/>
                  </a:lnTo>
                  <a:cubicBezTo>
                    <a:pt x="84534" y="242319"/>
                    <a:pt x="81433" y="243792"/>
                    <a:pt x="78888" y="245667"/>
                  </a:cubicBezTo>
                  <a:cubicBezTo>
                    <a:pt x="77100" y="247054"/>
                    <a:pt x="76812" y="248701"/>
                    <a:pt x="78018" y="250623"/>
                  </a:cubicBezTo>
                  <a:cubicBezTo>
                    <a:pt x="88398" y="267366"/>
                    <a:pt x="78621" y="305809"/>
                    <a:pt x="73865" y="323088"/>
                  </a:cubicBezTo>
                  <a:cubicBezTo>
                    <a:pt x="61496" y="368006"/>
                    <a:pt x="55200" y="407828"/>
                    <a:pt x="54979" y="442567"/>
                  </a:cubicBezTo>
                  <a:cubicBezTo>
                    <a:pt x="54845" y="462880"/>
                    <a:pt x="56004" y="492595"/>
                    <a:pt x="58462" y="531707"/>
                  </a:cubicBezTo>
                  <a:cubicBezTo>
                    <a:pt x="61743" y="584683"/>
                    <a:pt x="74066" y="635180"/>
                    <a:pt x="75741" y="690433"/>
                  </a:cubicBezTo>
                  <a:cubicBezTo>
                    <a:pt x="75855" y="694203"/>
                    <a:pt x="79009" y="697163"/>
                    <a:pt x="82780" y="697049"/>
                  </a:cubicBezTo>
                  <a:cubicBezTo>
                    <a:pt x="83000" y="697043"/>
                    <a:pt x="83221" y="697023"/>
                    <a:pt x="83443" y="696996"/>
                  </a:cubicBezTo>
                  <a:cubicBezTo>
                    <a:pt x="107820" y="693915"/>
                    <a:pt x="124363" y="688691"/>
                    <a:pt x="139030" y="696192"/>
                  </a:cubicBezTo>
                  <a:cubicBezTo>
                    <a:pt x="141849" y="697659"/>
                    <a:pt x="142948" y="701142"/>
                    <a:pt x="141481" y="703961"/>
                  </a:cubicBezTo>
                  <a:cubicBezTo>
                    <a:pt x="141079" y="704725"/>
                    <a:pt x="140517" y="705388"/>
                    <a:pt x="139833" y="705903"/>
                  </a:cubicBezTo>
                  <a:lnTo>
                    <a:pt x="122086" y="719097"/>
                  </a:lnTo>
                  <a:cubicBezTo>
                    <a:pt x="116058" y="723564"/>
                    <a:pt x="116480" y="727314"/>
                    <a:pt x="123358" y="730348"/>
                  </a:cubicBezTo>
                  <a:cubicBezTo>
                    <a:pt x="163991" y="748384"/>
                    <a:pt x="206538" y="770016"/>
                    <a:pt x="251008" y="795245"/>
                  </a:cubicBezTo>
                  <a:cubicBezTo>
                    <a:pt x="293469" y="819355"/>
                    <a:pt x="338073" y="835763"/>
                    <a:pt x="377988" y="850095"/>
                  </a:cubicBezTo>
                  <a:cubicBezTo>
                    <a:pt x="412010" y="862284"/>
                    <a:pt x="436656" y="865968"/>
                    <a:pt x="469607" y="848823"/>
                  </a:cubicBezTo>
                  <a:cubicBezTo>
                    <a:pt x="482821" y="841992"/>
                    <a:pt x="506107" y="831497"/>
                    <a:pt x="539459" y="817346"/>
                  </a:cubicBezTo>
                  <a:cubicBezTo>
                    <a:pt x="594645" y="793905"/>
                    <a:pt x="642664" y="767585"/>
                    <a:pt x="694367" y="742470"/>
                  </a:cubicBezTo>
                  <a:cubicBezTo>
                    <a:pt x="701131" y="739189"/>
                    <a:pt x="706489" y="738452"/>
                    <a:pt x="713120" y="737916"/>
                  </a:cubicBezTo>
                  <a:cubicBezTo>
                    <a:pt x="715752" y="737735"/>
                    <a:pt x="716555" y="736423"/>
                    <a:pt x="715531" y="733965"/>
                  </a:cubicBezTo>
                  <a:cubicBezTo>
                    <a:pt x="709436" y="719365"/>
                    <a:pt x="701935" y="710993"/>
                    <a:pt x="709570" y="694451"/>
                  </a:cubicBezTo>
                  <a:cubicBezTo>
                    <a:pt x="711994" y="689180"/>
                    <a:pt x="717781" y="686327"/>
                    <a:pt x="723433" y="687620"/>
                  </a:cubicBezTo>
                  <a:lnTo>
                    <a:pt x="757723" y="695590"/>
                  </a:lnTo>
                  <a:cubicBezTo>
                    <a:pt x="759632" y="696045"/>
                    <a:pt x="761547" y="694846"/>
                    <a:pt x="762016" y="692904"/>
                  </a:cubicBezTo>
                  <a:cubicBezTo>
                    <a:pt x="762043" y="692797"/>
                    <a:pt x="762063" y="692683"/>
                    <a:pt x="762077" y="692576"/>
                  </a:cubicBezTo>
                  <a:cubicBezTo>
                    <a:pt x="768687" y="644804"/>
                    <a:pt x="777500" y="594193"/>
                    <a:pt x="788530" y="540749"/>
                  </a:cubicBezTo>
                  <a:cubicBezTo>
                    <a:pt x="790587" y="530837"/>
                    <a:pt x="790627" y="521260"/>
                    <a:pt x="788665" y="512017"/>
                  </a:cubicBezTo>
                  <a:cubicBezTo>
                    <a:pt x="785497" y="496969"/>
                    <a:pt x="784445" y="483286"/>
                    <a:pt x="785517" y="470963"/>
                  </a:cubicBezTo>
                  <a:cubicBezTo>
                    <a:pt x="791009" y="409750"/>
                    <a:pt x="780226" y="365481"/>
                    <a:pt x="767233" y="291878"/>
                  </a:cubicBezTo>
                  <a:cubicBezTo>
                    <a:pt x="764508" y="276475"/>
                    <a:pt x="766544" y="262544"/>
                    <a:pt x="773328" y="250087"/>
                  </a:cubicBezTo>
                  <a:cubicBezTo>
                    <a:pt x="775310" y="246364"/>
                    <a:pt x="773897" y="241743"/>
                    <a:pt x="770173" y="239760"/>
                  </a:cubicBezTo>
                  <a:cubicBezTo>
                    <a:pt x="768841" y="239050"/>
                    <a:pt x="767327" y="238756"/>
                    <a:pt x="765827" y="238903"/>
                  </a:cubicBezTo>
                  <a:cubicBezTo>
                    <a:pt x="740779" y="241381"/>
                    <a:pt x="726916" y="216534"/>
                    <a:pt x="712182" y="206756"/>
                  </a:cubicBezTo>
                  <a:cubicBezTo>
                    <a:pt x="638425" y="158047"/>
                    <a:pt x="558660" y="115291"/>
                    <a:pt x="472889" y="78503"/>
                  </a:cubicBezTo>
                  <a:cubicBezTo>
                    <a:pt x="447754" y="67701"/>
                    <a:pt x="419913" y="67299"/>
                    <a:pt x="389374" y="77298"/>
                  </a:cubicBezTo>
                  <a:cubicBezTo>
                    <a:pt x="323071" y="98997"/>
                    <a:pt x="272908" y="120448"/>
                    <a:pt x="238886" y="141659"/>
                  </a:cubicBezTo>
                  <a:cubicBezTo>
                    <a:pt x="215934" y="155944"/>
                    <a:pt x="193077" y="168716"/>
                    <a:pt x="170306" y="179967"/>
                  </a:cubicBezTo>
                  <a:cubicBezTo>
                    <a:pt x="162537" y="183851"/>
                    <a:pt x="154768" y="188560"/>
                    <a:pt x="147000" y="194098"/>
                  </a:cubicBezTo>
                  <a:cubicBezTo>
                    <a:pt x="139144" y="199724"/>
                    <a:pt x="131864" y="205169"/>
                    <a:pt x="125166" y="210440"/>
                  </a:cubicBezTo>
                  <a:close/>
                </a:path>
              </a:pathLst>
            </a:custGeom>
            <a:grpFill/>
            <a:ln w="6697" cap="flat">
              <a:noFill/>
              <a:prstDash val="solid"/>
              <a:miter/>
            </a:ln>
          </p:spPr>
          <p:txBody>
            <a:bodyPr rtlCol="0" anchor="ctr"/>
            <a:lstStyle/>
            <a:p>
              <a:endParaRPr lang="en-US"/>
            </a:p>
          </p:txBody>
        </p:sp>
        <p:sp>
          <p:nvSpPr>
            <p:cNvPr id="33" name="Free-form: Shape 985">
              <a:extLst>
                <a:ext uri="{FF2B5EF4-FFF2-40B4-BE49-F238E27FC236}">
                  <a16:creationId xmlns:a16="http://schemas.microsoft.com/office/drawing/2014/main" id="{C7D7550D-7EE1-249D-1796-E93386883874}"/>
                </a:ext>
              </a:extLst>
            </p:cNvPr>
            <p:cNvSpPr/>
            <p:nvPr/>
          </p:nvSpPr>
          <p:spPr>
            <a:xfrm>
              <a:off x="5877670" y="851605"/>
              <a:ext cx="586982" cy="453593"/>
            </a:xfrm>
            <a:custGeom>
              <a:avLst/>
              <a:gdLst>
                <a:gd name="connsiteX0" fmla="*/ 233331 w 586982"/>
                <a:gd name="connsiteY0" fmla="*/ 253980 h 453593"/>
                <a:gd name="connsiteX1" fmla="*/ 339885 w 586982"/>
                <a:gd name="connsiteY1" fmla="*/ 140595 h 453593"/>
                <a:gd name="connsiteX2" fmla="*/ 478853 w 586982"/>
                <a:gd name="connsiteY2" fmla="*/ 2564 h 453593"/>
                <a:gd name="connsiteX3" fmla="*/ 492575 w 586982"/>
                <a:gd name="connsiteY3" fmla="*/ 3133 h 453593"/>
                <a:gd name="connsiteX4" fmla="*/ 492783 w 586982"/>
                <a:gd name="connsiteY4" fmla="*/ 3368 h 453593"/>
                <a:gd name="connsiteX5" fmla="*/ 585139 w 586982"/>
                <a:gd name="connsiteY5" fmla="*/ 109854 h 453593"/>
                <a:gd name="connsiteX6" fmla="*/ 584428 w 586982"/>
                <a:gd name="connsiteY6" fmla="*/ 120396 h 453593"/>
                <a:gd name="connsiteX7" fmla="*/ 584134 w 586982"/>
                <a:gd name="connsiteY7" fmla="*/ 120637 h 453593"/>
                <a:gd name="connsiteX8" fmla="*/ 518166 w 586982"/>
                <a:gd name="connsiteY8" fmla="*/ 174952 h 453593"/>
                <a:gd name="connsiteX9" fmla="*/ 240028 w 586982"/>
                <a:gd name="connsiteY9" fmla="*/ 451415 h 453593"/>
                <a:gd name="connsiteX10" fmla="*/ 230987 w 586982"/>
                <a:gd name="connsiteY10" fmla="*/ 452085 h 453593"/>
                <a:gd name="connsiteX11" fmla="*/ 179686 w 586982"/>
                <a:gd name="connsiteY11" fmla="*/ 405405 h 453593"/>
                <a:gd name="connsiteX12" fmla="*/ 33217 w 586982"/>
                <a:gd name="connsiteY12" fmla="*/ 267374 h 453593"/>
                <a:gd name="connsiteX13" fmla="*/ 4887 w 586982"/>
                <a:gd name="connsiteY13" fmla="*/ 240250 h 453593"/>
                <a:gd name="connsiteX14" fmla="*/ 4887 w 586982"/>
                <a:gd name="connsiteY14" fmla="*/ 224713 h 453593"/>
                <a:gd name="connsiteX15" fmla="*/ 100926 w 586982"/>
                <a:gd name="connsiteY15" fmla="*/ 135706 h 453593"/>
                <a:gd name="connsiteX16" fmla="*/ 112981 w 586982"/>
                <a:gd name="connsiteY16" fmla="*/ 134366 h 453593"/>
                <a:gd name="connsiteX17" fmla="*/ 142583 w 586982"/>
                <a:gd name="connsiteY17" fmla="*/ 160151 h 453593"/>
                <a:gd name="connsiteX18" fmla="*/ 230518 w 586982"/>
                <a:gd name="connsiteY18" fmla="*/ 253913 h 453593"/>
                <a:gd name="connsiteX19" fmla="*/ 233331 w 586982"/>
                <a:gd name="connsiteY19" fmla="*/ 253980 h 45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6982" h="453593">
                  <a:moveTo>
                    <a:pt x="233331" y="253980"/>
                  </a:moveTo>
                  <a:cubicBezTo>
                    <a:pt x="273160" y="212236"/>
                    <a:pt x="308675" y="174436"/>
                    <a:pt x="339885" y="140595"/>
                  </a:cubicBezTo>
                  <a:cubicBezTo>
                    <a:pt x="384221" y="92421"/>
                    <a:pt x="430545" y="46411"/>
                    <a:pt x="478853" y="2564"/>
                  </a:cubicBezTo>
                  <a:cubicBezTo>
                    <a:pt x="482798" y="-1066"/>
                    <a:pt x="488945" y="-811"/>
                    <a:pt x="492575" y="3133"/>
                  </a:cubicBezTo>
                  <a:cubicBezTo>
                    <a:pt x="492642" y="3214"/>
                    <a:pt x="492716" y="3288"/>
                    <a:pt x="492783" y="3368"/>
                  </a:cubicBezTo>
                  <a:lnTo>
                    <a:pt x="585139" y="109854"/>
                  </a:lnTo>
                  <a:cubicBezTo>
                    <a:pt x="587851" y="112989"/>
                    <a:pt x="587536" y="117704"/>
                    <a:pt x="584428" y="120396"/>
                  </a:cubicBezTo>
                  <a:cubicBezTo>
                    <a:pt x="584335" y="120476"/>
                    <a:pt x="584234" y="120557"/>
                    <a:pt x="584134" y="120637"/>
                  </a:cubicBezTo>
                  <a:cubicBezTo>
                    <a:pt x="553012" y="145236"/>
                    <a:pt x="531024" y="163345"/>
                    <a:pt x="518166" y="174952"/>
                  </a:cubicBezTo>
                  <a:cubicBezTo>
                    <a:pt x="415343" y="267421"/>
                    <a:pt x="322626" y="359575"/>
                    <a:pt x="240028" y="451415"/>
                  </a:cubicBezTo>
                  <a:cubicBezTo>
                    <a:pt x="237657" y="454034"/>
                    <a:pt x="233666" y="454335"/>
                    <a:pt x="230987" y="452085"/>
                  </a:cubicBezTo>
                  <a:cubicBezTo>
                    <a:pt x="217458" y="440833"/>
                    <a:pt x="195759" y="423086"/>
                    <a:pt x="179686" y="405405"/>
                  </a:cubicBezTo>
                  <a:cubicBezTo>
                    <a:pt x="134767" y="355932"/>
                    <a:pt x="85944" y="309922"/>
                    <a:pt x="33217" y="267374"/>
                  </a:cubicBezTo>
                  <a:cubicBezTo>
                    <a:pt x="23037" y="259203"/>
                    <a:pt x="14464" y="247952"/>
                    <a:pt x="4887" y="240250"/>
                  </a:cubicBezTo>
                  <a:cubicBezTo>
                    <a:pt x="-1629" y="235073"/>
                    <a:pt x="-1629" y="229890"/>
                    <a:pt x="4887" y="224713"/>
                  </a:cubicBezTo>
                  <a:cubicBezTo>
                    <a:pt x="42211" y="195245"/>
                    <a:pt x="74224" y="165576"/>
                    <a:pt x="100926" y="135706"/>
                  </a:cubicBezTo>
                  <a:cubicBezTo>
                    <a:pt x="104020" y="132257"/>
                    <a:pt x="109204" y="131681"/>
                    <a:pt x="112981" y="134366"/>
                  </a:cubicBezTo>
                  <a:cubicBezTo>
                    <a:pt x="122404" y="141111"/>
                    <a:pt x="132269" y="149703"/>
                    <a:pt x="142583" y="160151"/>
                  </a:cubicBezTo>
                  <a:cubicBezTo>
                    <a:pt x="179820" y="197836"/>
                    <a:pt x="209134" y="229086"/>
                    <a:pt x="230518" y="253913"/>
                  </a:cubicBezTo>
                  <a:cubicBezTo>
                    <a:pt x="231409" y="254937"/>
                    <a:pt x="232347" y="254964"/>
                    <a:pt x="233331" y="253980"/>
                  </a:cubicBezTo>
                  <a:close/>
                </a:path>
              </a:pathLst>
            </a:custGeom>
            <a:grpFill/>
            <a:ln w="6697"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2E55D2BD-164C-DA44-416B-C32EBB72D9B0}"/>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8640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FC2B6-1856-DEF4-142F-5E5D862913A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FA17D04-0855-FBD3-F8E3-68E3C13CE12D}"/>
              </a:ext>
            </a:extLst>
          </p:cNvPr>
          <p:cNvSpPr>
            <a:spLocks noGrp="1"/>
          </p:cNvSpPr>
          <p:nvPr>
            <p:ph type="title"/>
          </p:nvPr>
        </p:nvSpPr>
        <p:spPr>
          <a:xfrm>
            <a:off x="372188" y="0"/>
            <a:ext cx="7708392" cy="1143000"/>
          </a:xfrm>
        </p:spPr>
        <p:txBody>
          <a:bodyPr/>
          <a:lstStyle/>
          <a:p>
            <a:r>
              <a:rPr lang="en-US" dirty="0"/>
              <a:t>The “Glazed-Eye Epidemic"</a:t>
            </a:r>
          </a:p>
        </p:txBody>
      </p:sp>
      <p:sp>
        <p:nvSpPr>
          <p:cNvPr id="16" name="Text Placeholder 4">
            <a:extLst>
              <a:ext uri="{FF2B5EF4-FFF2-40B4-BE49-F238E27FC236}">
                <a16:creationId xmlns:a16="http://schemas.microsoft.com/office/drawing/2014/main" id="{D63B4C12-1A1A-E206-32AA-34B5441399C2}"/>
              </a:ext>
            </a:extLst>
          </p:cNvPr>
          <p:cNvSpPr>
            <a:spLocks noGrp="1"/>
          </p:cNvSpPr>
          <p:nvPr>
            <p:ph type="body" sz="quarter" idx="14"/>
          </p:nvPr>
        </p:nvSpPr>
        <p:spPr>
          <a:xfrm>
            <a:off x="374904" y="1170433"/>
            <a:ext cx="7711016" cy="573617"/>
          </a:xfrm>
        </p:spPr>
        <p:txBody>
          <a:bodyPr/>
          <a:lstStyle/>
          <a:p>
            <a:r>
              <a:rPr lang="en-US" dirty="0"/>
              <a:t>You're delivering great content … but nobody's actually listening</a:t>
            </a:r>
          </a:p>
        </p:txBody>
      </p:sp>
      <p:sp>
        <p:nvSpPr>
          <p:cNvPr id="5" name="Slide Number Placeholder 4">
            <a:extLst>
              <a:ext uri="{FF2B5EF4-FFF2-40B4-BE49-F238E27FC236}">
                <a16:creationId xmlns:a16="http://schemas.microsoft.com/office/drawing/2014/main" id="{C8524BD3-0324-696D-9ACC-1F9487D0617B}"/>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49</a:t>
            </a:fld>
            <a:endParaRPr lang="en-US"/>
          </a:p>
        </p:txBody>
      </p:sp>
      <p:sp>
        <p:nvSpPr>
          <p:cNvPr id="11" name="TextBox 10">
            <a:extLst>
              <a:ext uri="{FF2B5EF4-FFF2-40B4-BE49-F238E27FC236}">
                <a16:creationId xmlns:a16="http://schemas.microsoft.com/office/drawing/2014/main" id="{AD5EB312-62C1-74D4-71AB-A3D5684603AA}"/>
              </a:ext>
            </a:extLst>
          </p:cNvPr>
          <p:cNvSpPr txBox="1"/>
          <p:nvPr/>
        </p:nvSpPr>
        <p:spPr>
          <a:xfrm>
            <a:off x="372188" y="2389863"/>
            <a:ext cx="6119870" cy="2862322"/>
          </a:xfrm>
          <a:prstGeom prst="rect">
            <a:avLst/>
          </a:prstGeom>
          <a:noFill/>
        </p:spPr>
        <p:txBody>
          <a:bodyPr wrap="square">
            <a:spAutoFit/>
          </a:bodyPr>
          <a:lstStyle/>
          <a:p>
            <a:pPr algn="l">
              <a:spcAft>
                <a:spcPts val="600"/>
              </a:spcAft>
              <a:buNone/>
            </a:pPr>
            <a:r>
              <a:rPr lang="en-US" sz="1800" b="1" i="0" dirty="0">
                <a:effectLst/>
              </a:rPr>
              <a:t>"Before we move on..."</a:t>
            </a:r>
            <a:r>
              <a:rPr lang="en-US" sz="1800" b="0" i="0" dirty="0">
                <a:effectLst/>
              </a:rPr>
              <a:t> </a:t>
            </a:r>
            <a:r>
              <a:rPr lang="en-US" sz="1800" b="0" i="1" dirty="0">
                <a:effectLst/>
              </a:rPr>
              <a:t>"So far we've covered three types of peer review: single-blind, double-blind, and open. Now let's talk about what happens after acceptance.“</a:t>
            </a:r>
          </a:p>
          <a:p>
            <a:pPr algn="l">
              <a:spcAft>
                <a:spcPts val="600"/>
              </a:spcAft>
              <a:buNone/>
            </a:pPr>
            <a:endParaRPr lang="en-US" sz="800" b="0" i="0" dirty="0">
              <a:effectLst/>
            </a:endParaRPr>
          </a:p>
          <a:p>
            <a:pPr>
              <a:spcAft>
                <a:spcPts val="600"/>
              </a:spcAft>
            </a:pPr>
            <a:r>
              <a:rPr lang="en-US" sz="1800" b="1" i="0" dirty="0">
                <a:effectLst/>
              </a:rPr>
              <a:t>Key takeaway:</a:t>
            </a:r>
            <a:r>
              <a:rPr lang="en-US" sz="1800" b="0" i="0" dirty="0">
                <a:effectLst/>
              </a:rPr>
              <a:t> </a:t>
            </a:r>
            <a:r>
              <a:rPr lang="en-US" sz="1800" b="0" i="1" dirty="0">
                <a:effectLst/>
              </a:rPr>
              <a:t>"Predatory journals prey on urgency and a lack of information. Next, let's learn how to identify them.”</a:t>
            </a:r>
            <a:endParaRPr lang="en-US" sz="1800" i="1" dirty="0"/>
          </a:p>
          <a:p>
            <a:pPr>
              <a:spcAft>
                <a:spcPts val="600"/>
              </a:spcAft>
            </a:pPr>
            <a:endParaRPr lang="en-US" sz="800" b="0" i="0" dirty="0">
              <a:effectLst/>
            </a:endParaRPr>
          </a:p>
          <a:p>
            <a:pPr algn="l">
              <a:spcAft>
                <a:spcPts val="600"/>
              </a:spcAft>
            </a:pPr>
            <a:r>
              <a:rPr lang="en-US" sz="1800" b="1" i="0" dirty="0">
                <a:effectLst/>
              </a:rPr>
              <a:t>Build on previous:</a:t>
            </a:r>
            <a:r>
              <a:rPr lang="en-US" sz="1800" b="0" i="0" dirty="0">
                <a:effectLst/>
              </a:rPr>
              <a:t> </a:t>
            </a:r>
            <a:r>
              <a:rPr lang="en-US" sz="1800" b="0" i="1" dirty="0">
                <a:effectLst/>
              </a:rPr>
              <a:t>"Now that you know the submission process, let's tackle the scary part: dealing with reviewer comments."</a:t>
            </a:r>
            <a:endParaRPr lang="en-US" sz="1800" b="0" i="0" dirty="0">
              <a:effectLst/>
            </a:endParaRPr>
          </a:p>
        </p:txBody>
      </p:sp>
      <p:sp>
        <p:nvSpPr>
          <p:cNvPr id="15" name="TextBox 14">
            <a:extLst>
              <a:ext uri="{FF2B5EF4-FFF2-40B4-BE49-F238E27FC236}">
                <a16:creationId xmlns:a16="http://schemas.microsoft.com/office/drawing/2014/main" id="{8A861C40-8480-AA4C-39D8-59C370BF5D5B}"/>
              </a:ext>
            </a:extLst>
          </p:cNvPr>
          <p:cNvSpPr txBox="1"/>
          <p:nvPr/>
        </p:nvSpPr>
        <p:spPr>
          <a:xfrm>
            <a:off x="6816028" y="2519863"/>
            <a:ext cx="4779466" cy="1754326"/>
          </a:xfrm>
          <a:prstGeom prst="rect">
            <a:avLst/>
          </a:prstGeom>
          <a:noFill/>
        </p:spPr>
        <p:txBody>
          <a:bodyPr wrap="square">
            <a:spAutoFit/>
          </a:bodyPr>
          <a:lstStyle/>
          <a:p>
            <a:pPr algn="l">
              <a:spcAft>
                <a:spcPts val="600"/>
              </a:spcAft>
              <a:buNone/>
            </a:pPr>
            <a:r>
              <a:rPr lang="en-US" sz="1800" b="1" dirty="0"/>
              <a:t>T</a:t>
            </a:r>
            <a:r>
              <a:rPr lang="en-US" sz="1800" b="1" i="0" dirty="0">
                <a:effectLst/>
              </a:rPr>
              <a:t>ry not to talk for more than </a:t>
            </a:r>
            <a:r>
              <a:rPr lang="en-US" sz="1800" b="1" dirty="0"/>
              <a:t>7-10</a:t>
            </a:r>
            <a:r>
              <a:rPr lang="en-US" sz="1800" b="1" i="0" dirty="0">
                <a:effectLst/>
              </a:rPr>
              <a:t> minutes</a:t>
            </a:r>
            <a:r>
              <a:rPr lang="en-US" sz="1800" b="0" i="0" dirty="0">
                <a:effectLst/>
              </a:rPr>
              <a:t> without interaction. Build in polls, questions, or activities every few minute</a:t>
            </a:r>
          </a:p>
          <a:p>
            <a:pPr algn="l">
              <a:spcAft>
                <a:spcPts val="600"/>
              </a:spcAft>
            </a:pPr>
            <a:endParaRPr lang="en-US" sz="800" b="1" dirty="0"/>
          </a:p>
          <a:p>
            <a:pPr algn="l">
              <a:spcAft>
                <a:spcPts val="600"/>
              </a:spcAft>
            </a:pPr>
            <a:r>
              <a:rPr lang="en-US" sz="1800" b="1" i="0" dirty="0">
                <a:effectLst/>
              </a:rPr>
              <a:t>Use gallery view</a:t>
            </a:r>
            <a:r>
              <a:rPr lang="en-US" sz="1800" b="0" i="0" dirty="0">
                <a:effectLst/>
              </a:rPr>
              <a:t> in Zoom. It’s easier to see who wants to speak</a:t>
            </a:r>
          </a:p>
        </p:txBody>
      </p:sp>
      <p:sp>
        <p:nvSpPr>
          <p:cNvPr id="18" name="TextBox 17">
            <a:extLst>
              <a:ext uri="{FF2B5EF4-FFF2-40B4-BE49-F238E27FC236}">
                <a16:creationId xmlns:a16="http://schemas.microsoft.com/office/drawing/2014/main" id="{4F82501A-3890-AB0E-E113-48E71114B5AE}"/>
              </a:ext>
            </a:extLst>
          </p:cNvPr>
          <p:cNvSpPr txBox="1"/>
          <p:nvPr/>
        </p:nvSpPr>
        <p:spPr>
          <a:xfrm>
            <a:off x="1003285" y="1771483"/>
            <a:ext cx="4295827" cy="461665"/>
          </a:xfrm>
          <a:prstGeom prst="rect">
            <a:avLst/>
          </a:prstGeom>
          <a:noFill/>
        </p:spPr>
        <p:txBody>
          <a:bodyPr wrap="square">
            <a:spAutoFit/>
          </a:bodyPr>
          <a:lstStyle/>
          <a:p>
            <a:pPr>
              <a:spcAft>
                <a:spcPts val="900"/>
              </a:spcAft>
              <a:buNone/>
            </a:pPr>
            <a:r>
              <a:rPr lang="en-US" sz="2400" b="1" i="0" dirty="0">
                <a:effectLst/>
              </a:rPr>
              <a:t>Micro-Summaries</a:t>
            </a:r>
          </a:p>
        </p:txBody>
      </p:sp>
      <p:sp>
        <p:nvSpPr>
          <p:cNvPr id="24" name="TextBox 23">
            <a:extLst>
              <a:ext uri="{FF2B5EF4-FFF2-40B4-BE49-F238E27FC236}">
                <a16:creationId xmlns:a16="http://schemas.microsoft.com/office/drawing/2014/main" id="{D99C326B-B683-ACC8-0DB1-5EF8FEBF9674}"/>
              </a:ext>
            </a:extLst>
          </p:cNvPr>
          <p:cNvSpPr txBox="1"/>
          <p:nvPr/>
        </p:nvSpPr>
        <p:spPr>
          <a:xfrm>
            <a:off x="7318385" y="1883435"/>
            <a:ext cx="3687466" cy="461665"/>
          </a:xfrm>
          <a:prstGeom prst="rect">
            <a:avLst/>
          </a:prstGeom>
          <a:noFill/>
        </p:spPr>
        <p:txBody>
          <a:bodyPr wrap="square">
            <a:spAutoFit/>
          </a:bodyPr>
          <a:lstStyle/>
          <a:p>
            <a:pPr>
              <a:spcAft>
                <a:spcPts val="900"/>
              </a:spcAft>
              <a:buNone/>
            </a:pPr>
            <a:r>
              <a:rPr lang="en-US" sz="2400" b="1" i="0" dirty="0">
                <a:effectLst/>
              </a:rPr>
              <a:t>Things to Keep in Mind</a:t>
            </a:r>
          </a:p>
        </p:txBody>
      </p:sp>
      <p:grpSp>
        <p:nvGrpSpPr>
          <p:cNvPr id="7" name="Compass5" descr="{&quot;Key&quot;:&quot;POWER_USER_SHAPE_ICON&quot;,&quot;Value&quot;:&quot;POWER_USER_SHAPE_ICON_STYLE_1&quot;}">
            <a:extLst>
              <a:ext uri="{FF2B5EF4-FFF2-40B4-BE49-F238E27FC236}">
                <a16:creationId xmlns:a16="http://schemas.microsoft.com/office/drawing/2014/main" id="{80366C8C-0753-13DC-E38C-F0F655886646}"/>
              </a:ext>
            </a:extLst>
          </p:cNvPr>
          <p:cNvGrpSpPr>
            <a:grpSpLocks noChangeAspect="1"/>
          </p:cNvGrpSpPr>
          <p:nvPr/>
        </p:nvGrpSpPr>
        <p:grpSpPr>
          <a:xfrm>
            <a:off x="413758" y="1634019"/>
            <a:ext cx="508762" cy="688626"/>
            <a:chOff x="9291638" y="2614613"/>
            <a:chExt cx="471488" cy="638175"/>
          </a:xfrm>
          <a:solidFill>
            <a:schemeClr val="accent1"/>
          </a:solidFill>
        </p:grpSpPr>
        <p:sp>
          <p:nvSpPr>
            <p:cNvPr id="8" name="Freeform 288">
              <a:extLst>
                <a:ext uri="{FF2B5EF4-FFF2-40B4-BE49-F238E27FC236}">
                  <a16:creationId xmlns:a16="http://schemas.microsoft.com/office/drawing/2014/main" id="{F1207870-AE60-947D-9687-DFE7629018B6}"/>
                </a:ext>
              </a:extLst>
            </p:cNvPr>
            <p:cNvSpPr>
              <a:spLocks noEditPoints="1"/>
            </p:cNvSpPr>
            <p:nvPr/>
          </p:nvSpPr>
          <p:spPr bwMode="auto">
            <a:xfrm>
              <a:off x="9291638" y="2614613"/>
              <a:ext cx="471488" cy="638175"/>
            </a:xfrm>
            <a:custGeom>
              <a:avLst/>
              <a:gdLst>
                <a:gd name="T0" fmla="*/ 657 w 791"/>
                <a:gd name="T1" fmla="*/ 933 h 1067"/>
                <a:gd name="T2" fmla="*/ 414 w 791"/>
                <a:gd name="T3" fmla="*/ 1034 h 1067"/>
                <a:gd name="T4" fmla="*/ 170 w 791"/>
                <a:gd name="T5" fmla="*/ 933 h 1067"/>
                <a:gd name="T6" fmla="*/ 170 w 791"/>
                <a:gd name="T7" fmla="*/ 446 h 1067"/>
                <a:gd name="T8" fmla="*/ 414 w 791"/>
                <a:gd name="T9" fmla="*/ 346 h 1067"/>
                <a:gd name="T10" fmla="*/ 657 w 791"/>
                <a:gd name="T11" fmla="*/ 446 h 1067"/>
                <a:gd name="T12" fmla="*/ 758 w 791"/>
                <a:gd name="T13" fmla="*/ 690 h 1067"/>
                <a:gd name="T14" fmla="*/ 657 w 791"/>
                <a:gd name="T15" fmla="*/ 933 h 1067"/>
                <a:gd name="T16" fmla="*/ 330 w 791"/>
                <a:gd name="T17" fmla="*/ 289 h 1067"/>
                <a:gd name="T18" fmla="*/ 338 w 791"/>
                <a:gd name="T19" fmla="*/ 281 h 1067"/>
                <a:gd name="T20" fmla="*/ 488 w 791"/>
                <a:gd name="T21" fmla="*/ 281 h 1067"/>
                <a:gd name="T22" fmla="*/ 496 w 791"/>
                <a:gd name="T23" fmla="*/ 289 h 1067"/>
                <a:gd name="T24" fmla="*/ 496 w 791"/>
                <a:gd name="T25" fmla="*/ 321 h 1067"/>
                <a:gd name="T26" fmla="*/ 414 w 791"/>
                <a:gd name="T27" fmla="*/ 312 h 1067"/>
                <a:gd name="T28" fmla="*/ 330 w 791"/>
                <a:gd name="T29" fmla="*/ 322 h 1067"/>
                <a:gd name="T30" fmla="*/ 330 w 791"/>
                <a:gd name="T31" fmla="*/ 289 h 1067"/>
                <a:gd name="T32" fmla="*/ 332 w 791"/>
                <a:gd name="T33" fmla="*/ 114 h 1067"/>
                <a:gd name="T34" fmla="*/ 413 w 791"/>
                <a:gd name="T35" fmla="*/ 34 h 1067"/>
                <a:gd name="T36" fmla="*/ 493 w 791"/>
                <a:gd name="T37" fmla="*/ 114 h 1067"/>
                <a:gd name="T38" fmla="*/ 430 w 791"/>
                <a:gd name="T39" fmla="*/ 193 h 1067"/>
                <a:gd name="T40" fmla="*/ 430 w 791"/>
                <a:gd name="T41" fmla="*/ 157 h 1067"/>
                <a:gd name="T42" fmla="*/ 413 w 791"/>
                <a:gd name="T43" fmla="*/ 141 h 1067"/>
                <a:gd name="T44" fmla="*/ 397 w 791"/>
                <a:gd name="T45" fmla="*/ 157 h 1067"/>
                <a:gd name="T46" fmla="*/ 397 w 791"/>
                <a:gd name="T47" fmla="*/ 193 h 1067"/>
                <a:gd name="T48" fmla="*/ 332 w 791"/>
                <a:gd name="T49" fmla="*/ 114 h 1067"/>
                <a:gd name="T50" fmla="*/ 681 w 791"/>
                <a:gd name="T51" fmla="*/ 423 h 1067"/>
                <a:gd name="T52" fmla="*/ 529 w 791"/>
                <a:gd name="T53" fmla="*/ 330 h 1067"/>
                <a:gd name="T54" fmla="*/ 529 w 791"/>
                <a:gd name="T55" fmla="*/ 289 h 1067"/>
                <a:gd name="T56" fmla="*/ 488 w 791"/>
                <a:gd name="T57" fmla="*/ 248 h 1067"/>
                <a:gd name="T58" fmla="*/ 430 w 791"/>
                <a:gd name="T59" fmla="*/ 248 h 1067"/>
                <a:gd name="T60" fmla="*/ 430 w 791"/>
                <a:gd name="T61" fmla="*/ 227 h 1067"/>
                <a:gd name="T62" fmla="*/ 527 w 791"/>
                <a:gd name="T63" fmla="*/ 114 h 1067"/>
                <a:gd name="T64" fmla="*/ 413 w 791"/>
                <a:gd name="T65" fmla="*/ 0 h 1067"/>
                <a:gd name="T66" fmla="*/ 299 w 791"/>
                <a:gd name="T67" fmla="*/ 114 h 1067"/>
                <a:gd name="T68" fmla="*/ 397 w 791"/>
                <a:gd name="T69" fmla="*/ 227 h 1067"/>
                <a:gd name="T70" fmla="*/ 397 w 791"/>
                <a:gd name="T71" fmla="*/ 248 h 1067"/>
                <a:gd name="T72" fmla="*/ 338 w 791"/>
                <a:gd name="T73" fmla="*/ 248 h 1067"/>
                <a:gd name="T74" fmla="*/ 296 w 791"/>
                <a:gd name="T75" fmla="*/ 289 h 1067"/>
                <a:gd name="T76" fmla="*/ 296 w 791"/>
                <a:gd name="T77" fmla="*/ 331 h 1067"/>
                <a:gd name="T78" fmla="*/ 147 w 791"/>
                <a:gd name="T79" fmla="*/ 423 h 1067"/>
                <a:gd name="T80" fmla="*/ 147 w 791"/>
                <a:gd name="T81" fmla="*/ 956 h 1067"/>
                <a:gd name="T82" fmla="*/ 414 w 791"/>
                <a:gd name="T83" fmla="*/ 1067 h 1067"/>
                <a:gd name="T84" fmla="*/ 681 w 791"/>
                <a:gd name="T85" fmla="*/ 956 h 1067"/>
                <a:gd name="T86" fmla="*/ 791 w 791"/>
                <a:gd name="T87" fmla="*/ 690 h 1067"/>
                <a:gd name="T88" fmla="*/ 681 w 791"/>
                <a:gd name="T89" fmla="*/ 423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1" h="1067">
                  <a:moveTo>
                    <a:pt x="657" y="933"/>
                  </a:moveTo>
                  <a:cubicBezTo>
                    <a:pt x="592" y="998"/>
                    <a:pt x="506" y="1034"/>
                    <a:pt x="414" y="1034"/>
                  </a:cubicBezTo>
                  <a:cubicBezTo>
                    <a:pt x="322" y="1034"/>
                    <a:pt x="235" y="998"/>
                    <a:pt x="170" y="933"/>
                  </a:cubicBezTo>
                  <a:cubicBezTo>
                    <a:pt x="36" y="799"/>
                    <a:pt x="36" y="580"/>
                    <a:pt x="170" y="446"/>
                  </a:cubicBezTo>
                  <a:cubicBezTo>
                    <a:pt x="237" y="379"/>
                    <a:pt x="326" y="346"/>
                    <a:pt x="414" y="346"/>
                  </a:cubicBezTo>
                  <a:cubicBezTo>
                    <a:pt x="502" y="346"/>
                    <a:pt x="590" y="379"/>
                    <a:pt x="657" y="446"/>
                  </a:cubicBezTo>
                  <a:cubicBezTo>
                    <a:pt x="722" y="511"/>
                    <a:pt x="758" y="598"/>
                    <a:pt x="758" y="690"/>
                  </a:cubicBezTo>
                  <a:cubicBezTo>
                    <a:pt x="758" y="781"/>
                    <a:pt x="722" y="868"/>
                    <a:pt x="657" y="933"/>
                  </a:cubicBezTo>
                  <a:close/>
                  <a:moveTo>
                    <a:pt x="330" y="289"/>
                  </a:moveTo>
                  <a:cubicBezTo>
                    <a:pt x="330" y="285"/>
                    <a:pt x="333" y="281"/>
                    <a:pt x="338" y="281"/>
                  </a:cubicBezTo>
                  <a:lnTo>
                    <a:pt x="488" y="281"/>
                  </a:lnTo>
                  <a:cubicBezTo>
                    <a:pt x="492" y="281"/>
                    <a:pt x="496" y="285"/>
                    <a:pt x="496" y="289"/>
                  </a:cubicBezTo>
                  <a:lnTo>
                    <a:pt x="496" y="321"/>
                  </a:lnTo>
                  <a:cubicBezTo>
                    <a:pt x="469" y="315"/>
                    <a:pt x="442" y="312"/>
                    <a:pt x="414" y="312"/>
                  </a:cubicBezTo>
                  <a:cubicBezTo>
                    <a:pt x="385" y="312"/>
                    <a:pt x="357" y="316"/>
                    <a:pt x="330" y="322"/>
                  </a:cubicBezTo>
                  <a:lnTo>
                    <a:pt x="330" y="289"/>
                  </a:lnTo>
                  <a:close/>
                  <a:moveTo>
                    <a:pt x="332" y="114"/>
                  </a:moveTo>
                  <a:cubicBezTo>
                    <a:pt x="332" y="70"/>
                    <a:pt x="369" y="34"/>
                    <a:pt x="413" y="34"/>
                  </a:cubicBezTo>
                  <a:cubicBezTo>
                    <a:pt x="457" y="34"/>
                    <a:pt x="493" y="70"/>
                    <a:pt x="493" y="114"/>
                  </a:cubicBezTo>
                  <a:cubicBezTo>
                    <a:pt x="493" y="153"/>
                    <a:pt x="466" y="185"/>
                    <a:pt x="430" y="193"/>
                  </a:cubicBezTo>
                  <a:lnTo>
                    <a:pt x="430" y="157"/>
                  </a:lnTo>
                  <a:cubicBezTo>
                    <a:pt x="430" y="148"/>
                    <a:pt x="423" y="141"/>
                    <a:pt x="413" y="141"/>
                  </a:cubicBezTo>
                  <a:cubicBezTo>
                    <a:pt x="404" y="141"/>
                    <a:pt x="397" y="148"/>
                    <a:pt x="397" y="157"/>
                  </a:cubicBezTo>
                  <a:lnTo>
                    <a:pt x="397" y="193"/>
                  </a:lnTo>
                  <a:cubicBezTo>
                    <a:pt x="360" y="185"/>
                    <a:pt x="332" y="153"/>
                    <a:pt x="332" y="114"/>
                  </a:cubicBezTo>
                  <a:close/>
                  <a:moveTo>
                    <a:pt x="681" y="423"/>
                  </a:moveTo>
                  <a:cubicBezTo>
                    <a:pt x="637" y="380"/>
                    <a:pt x="586" y="348"/>
                    <a:pt x="529" y="330"/>
                  </a:cubicBezTo>
                  <a:lnTo>
                    <a:pt x="529" y="289"/>
                  </a:lnTo>
                  <a:cubicBezTo>
                    <a:pt x="529" y="266"/>
                    <a:pt x="511" y="248"/>
                    <a:pt x="488" y="248"/>
                  </a:cubicBezTo>
                  <a:lnTo>
                    <a:pt x="430" y="248"/>
                  </a:lnTo>
                  <a:lnTo>
                    <a:pt x="430" y="227"/>
                  </a:lnTo>
                  <a:cubicBezTo>
                    <a:pt x="485" y="218"/>
                    <a:pt x="527" y="171"/>
                    <a:pt x="527" y="114"/>
                  </a:cubicBezTo>
                  <a:cubicBezTo>
                    <a:pt x="527" y="51"/>
                    <a:pt x="476" y="0"/>
                    <a:pt x="413" y="0"/>
                  </a:cubicBezTo>
                  <a:cubicBezTo>
                    <a:pt x="350" y="0"/>
                    <a:pt x="299" y="51"/>
                    <a:pt x="299" y="114"/>
                  </a:cubicBezTo>
                  <a:cubicBezTo>
                    <a:pt x="299" y="171"/>
                    <a:pt x="342" y="219"/>
                    <a:pt x="397" y="227"/>
                  </a:cubicBezTo>
                  <a:lnTo>
                    <a:pt x="397" y="248"/>
                  </a:lnTo>
                  <a:lnTo>
                    <a:pt x="338" y="248"/>
                  </a:lnTo>
                  <a:cubicBezTo>
                    <a:pt x="315" y="248"/>
                    <a:pt x="296" y="266"/>
                    <a:pt x="296" y="289"/>
                  </a:cubicBezTo>
                  <a:lnTo>
                    <a:pt x="296" y="331"/>
                  </a:lnTo>
                  <a:cubicBezTo>
                    <a:pt x="241" y="349"/>
                    <a:pt x="189" y="380"/>
                    <a:pt x="147" y="423"/>
                  </a:cubicBezTo>
                  <a:cubicBezTo>
                    <a:pt x="0" y="570"/>
                    <a:pt x="0" y="809"/>
                    <a:pt x="147" y="956"/>
                  </a:cubicBezTo>
                  <a:cubicBezTo>
                    <a:pt x="218" y="1028"/>
                    <a:pt x="313" y="1067"/>
                    <a:pt x="414" y="1067"/>
                  </a:cubicBezTo>
                  <a:cubicBezTo>
                    <a:pt x="514" y="1067"/>
                    <a:pt x="609" y="1028"/>
                    <a:pt x="681" y="956"/>
                  </a:cubicBezTo>
                  <a:cubicBezTo>
                    <a:pt x="752" y="885"/>
                    <a:pt x="791" y="790"/>
                    <a:pt x="791" y="690"/>
                  </a:cubicBezTo>
                  <a:cubicBezTo>
                    <a:pt x="791" y="589"/>
                    <a:pt x="752" y="494"/>
                    <a:pt x="681" y="4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 name="Freeform 289">
              <a:extLst>
                <a:ext uri="{FF2B5EF4-FFF2-40B4-BE49-F238E27FC236}">
                  <a16:creationId xmlns:a16="http://schemas.microsoft.com/office/drawing/2014/main" id="{690ED52D-43C6-CCDF-0835-3FC6E2122459}"/>
                </a:ext>
              </a:extLst>
            </p:cNvPr>
            <p:cNvSpPr>
              <a:spLocks noEditPoints="1"/>
            </p:cNvSpPr>
            <p:nvPr/>
          </p:nvSpPr>
          <p:spPr bwMode="auto">
            <a:xfrm>
              <a:off x="9358313" y="2846388"/>
              <a:ext cx="360363" cy="361950"/>
            </a:xfrm>
            <a:custGeom>
              <a:avLst/>
              <a:gdLst>
                <a:gd name="T0" fmla="*/ 491 w 603"/>
                <a:gd name="T1" fmla="*/ 491 h 603"/>
                <a:gd name="T2" fmla="*/ 318 w 603"/>
                <a:gd name="T3" fmla="*/ 569 h 603"/>
                <a:gd name="T4" fmla="*/ 318 w 603"/>
                <a:gd name="T5" fmla="*/ 534 h 603"/>
                <a:gd name="T6" fmla="*/ 301 w 603"/>
                <a:gd name="T7" fmla="*/ 517 h 603"/>
                <a:gd name="T8" fmla="*/ 301 w 603"/>
                <a:gd name="T9" fmla="*/ 517 h 603"/>
                <a:gd name="T10" fmla="*/ 285 w 603"/>
                <a:gd name="T11" fmla="*/ 534 h 603"/>
                <a:gd name="T12" fmla="*/ 285 w 603"/>
                <a:gd name="T13" fmla="*/ 569 h 603"/>
                <a:gd name="T14" fmla="*/ 112 w 603"/>
                <a:gd name="T15" fmla="*/ 491 h 603"/>
                <a:gd name="T16" fmla="*/ 35 w 603"/>
                <a:gd name="T17" fmla="*/ 318 h 603"/>
                <a:gd name="T18" fmla="*/ 70 w 603"/>
                <a:gd name="T19" fmla="*/ 318 h 603"/>
                <a:gd name="T20" fmla="*/ 86 w 603"/>
                <a:gd name="T21" fmla="*/ 301 h 603"/>
                <a:gd name="T22" fmla="*/ 69 w 603"/>
                <a:gd name="T23" fmla="*/ 285 h 603"/>
                <a:gd name="T24" fmla="*/ 35 w 603"/>
                <a:gd name="T25" fmla="*/ 285 h 603"/>
                <a:gd name="T26" fmla="*/ 112 w 603"/>
                <a:gd name="T27" fmla="*/ 112 h 603"/>
                <a:gd name="T28" fmla="*/ 285 w 603"/>
                <a:gd name="T29" fmla="*/ 34 h 603"/>
                <a:gd name="T30" fmla="*/ 285 w 603"/>
                <a:gd name="T31" fmla="*/ 70 h 603"/>
                <a:gd name="T32" fmla="*/ 302 w 603"/>
                <a:gd name="T33" fmla="*/ 86 h 603"/>
                <a:gd name="T34" fmla="*/ 302 w 603"/>
                <a:gd name="T35" fmla="*/ 86 h 603"/>
                <a:gd name="T36" fmla="*/ 319 w 603"/>
                <a:gd name="T37" fmla="*/ 69 h 603"/>
                <a:gd name="T38" fmla="*/ 318 w 603"/>
                <a:gd name="T39" fmla="*/ 34 h 603"/>
                <a:gd name="T40" fmla="*/ 491 w 603"/>
                <a:gd name="T41" fmla="*/ 112 h 603"/>
                <a:gd name="T42" fmla="*/ 569 w 603"/>
                <a:gd name="T43" fmla="*/ 285 h 603"/>
                <a:gd name="T44" fmla="*/ 534 w 603"/>
                <a:gd name="T45" fmla="*/ 285 h 603"/>
                <a:gd name="T46" fmla="*/ 517 w 603"/>
                <a:gd name="T47" fmla="*/ 302 h 603"/>
                <a:gd name="T48" fmla="*/ 534 w 603"/>
                <a:gd name="T49" fmla="*/ 319 h 603"/>
                <a:gd name="T50" fmla="*/ 534 w 603"/>
                <a:gd name="T51" fmla="*/ 319 h 603"/>
                <a:gd name="T52" fmla="*/ 569 w 603"/>
                <a:gd name="T53" fmla="*/ 318 h 603"/>
                <a:gd name="T54" fmla="*/ 491 w 603"/>
                <a:gd name="T55" fmla="*/ 491 h 603"/>
                <a:gd name="T56" fmla="*/ 515 w 603"/>
                <a:gd name="T57" fmla="*/ 89 h 603"/>
                <a:gd name="T58" fmla="*/ 302 w 603"/>
                <a:gd name="T59" fmla="*/ 0 h 603"/>
                <a:gd name="T60" fmla="*/ 89 w 603"/>
                <a:gd name="T61" fmla="*/ 89 h 603"/>
                <a:gd name="T62" fmla="*/ 0 w 603"/>
                <a:gd name="T63" fmla="*/ 302 h 603"/>
                <a:gd name="T64" fmla="*/ 89 w 603"/>
                <a:gd name="T65" fmla="*/ 515 h 603"/>
                <a:gd name="T66" fmla="*/ 302 w 603"/>
                <a:gd name="T67" fmla="*/ 603 h 603"/>
                <a:gd name="T68" fmla="*/ 515 w 603"/>
                <a:gd name="T69" fmla="*/ 515 h 603"/>
                <a:gd name="T70" fmla="*/ 603 w 603"/>
                <a:gd name="T71" fmla="*/ 302 h 603"/>
                <a:gd name="T72" fmla="*/ 515 w 603"/>
                <a:gd name="T73" fmla="*/ 8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 h="603">
                  <a:moveTo>
                    <a:pt x="491" y="491"/>
                  </a:moveTo>
                  <a:cubicBezTo>
                    <a:pt x="444" y="538"/>
                    <a:pt x="384" y="565"/>
                    <a:pt x="318" y="569"/>
                  </a:cubicBezTo>
                  <a:lnTo>
                    <a:pt x="318" y="534"/>
                  </a:lnTo>
                  <a:cubicBezTo>
                    <a:pt x="318" y="524"/>
                    <a:pt x="310" y="517"/>
                    <a:pt x="301" y="517"/>
                  </a:cubicBezTo>
                  <a:lnTo>
                    <a:pt x="301" y="517"/>
                  </a:lnTo>
                  <a:cubicBezTo>
                    <a:pt x="292" y="517"/>
                    <a:pt x="285" y="525"/>
                    <a:pt x="285" y="534"/>
                  </a:cubicBezTo>
                  <a:lnTo>
                    <a:pt x="285" y="569"/>
                  </a:lnTo>
                  <a:cubicBezTo>
                    <a:pt x="220" y="565"/>
                    <a:pt x="159" y="538"/>
                    <a:pt x="112" y="491"/>
                  </a:cubicBezTo>
                  <a:cubicBezTo>
                    <a:pt x="65" y="444"/>
                    <a:pt x="38" y="383"/>
                    <a:pt x="35" y="318"/>
                  </a:cubicBezTo>
                  <a:lnTo>
                    <a:pt x="70" y="318"/>
                  </a:lnTo>
                  <a:cubicBezTo>
                    <a:pt x="79" y="318"/>
                    <a:pt x="86" y="310"/>
                    <a:pt x="86" y="301"/>
                  </a:cubicBezTo>
                  <a:cubicBezTo>
                    <a:pt x="86" y="292"/>
                    <a:pt x="79" y="285"/>
                    <a:pt x="69" y="285"/>
                  </a:cubicBezTo>
                  <a:lnTo>
                    <a:pt x="35" y="285"/>
                  </a:lnTo>
                  <a:cubicBezTo>
                    <a:pt x="39" y="220"/>
                    <a:pt x="66" y="159"/>
                    <a:pt x="112" y="112"/>
                  </a:cubicBezTo>
                  <a:cubicBezTo>
                    <a:pt x="159" y="65"/>
                    <a:pt x="220" y="38"/>
                    <a:pt x="285" y="34"/>
                  </a:cubicBezTo>
                  <a:lnTo>
                    <a:pt x="285" y="70"/>
                  </a:lnTo>
                  <a:cubicBezTo>
                    <a:pt x="285" y="79"/>
                    <a:pt x="293" y="86"/>
                    <a:pt x="302" y="86"/>
                  </a:cubicBezTo>
                  <a:lnTo>
                    <a:pt x="302" y="86"/>
                  </a:lnTo>
                  <a:cubicBezTo>
                    <a:pt x="311" y="86"/>
                    <a:pt x="319" y="78"/>
                    <a:pt x="319" y="69"/>
                  </a:cubicBezTo>
                  <a:lnTo>
                    <a:pt x="318" y="34"/>
                  </a:lnTo>
                  <a:cubicBezTo>
                    <a:pt x="384" y="38"/>
                    <a:pt x="445" y="65"/>
                    <a:pt x="491" y="112"/>
                  </a:cubicBezTo>
                  <a:cubicBezTo>
                    <a:pt x="538" y="159"/>
                    <a:pt x="565" y="220"/>
                    <a:pt x="569" y="285"/>
                  </a:cubicBezTo>
                  <a:lnTo>
                    <a:pt x="534" y="285"/>
                  </a:lnTo>
                  <a:cubicBezTo>
                    <a:pt x="524" y="285"/>
                    <a:pt x="517" y="293"/>
                    <a:pt x="517" y="302"/>
                  </a:cubicBezTo>
                  <a:cubicBezTo>
                    <a:pt x="517" y="311"/>
                    <a:pt x="525" y="319"/>
                    <a:pt x="534" y="319"/>
                  </a:cubicBezTo>
                  <a:lnTo>
                    <a:pt x="534" y="319"/>
                  </a:lnTo>
                  <a:lnTo>
                    <a:pt x="569" y="318"/>
                  </a:lnTo>
                  <a:cubicBezTo>
                    <a:pt x="565" y="384"/>
                    <a:pt x="538" y="444"/>
                    <a:pt x="491" y="491"/>
                  </a:cubicBezTo>
                  <a:close/>
                  <a:moveTo>
                    <a:pt x="515" y="89"/>
                  </a:moveTo>
                  <a:cubicBezTo>
                    <a:pt x="458" y="32"/>
                    <a:pt x="382" y="0"/>
                    <a:pt x="302" y="0"/>
                  </a:cubicBezTo>
                  <a:cubicBezTo>
                    <a:pt x="221" y="0"/>
                    <a:pt x="146" y="32"/>
                    <a:pt x="89" y="89"/>
                  </a:cubicBezTo>
                  <a:cubicBezTo>
                    <a:pt x="32" y="145"/>
                    <a:pt x="0" y="221"/>
                    <a:pt x="0" y="302"/>
                  </a:cubicBezTo>
                  <a:cubicBezTo>
                    <a:pt x="0" y="382"/>
                    <a:pt x="32" y="458"/>
                    <a:pt x="89" y="515"/>
                  </a:cubicBezTo>
                  <a:cubicBezTo>
                    <a:pt x="146" y="572"/>
                    <a:pt x="221" y="603"/>
                    <a:pt x="302" y="603"/>
                  </a:cubicBezTo>
                  <a:cubicBezTo>
                    <a:pt x="382" y="603"/>
                    <a:pt x="458" y="572"/>
                    <a:pt x="515" y="515"/>
                  </a:cubicBezTo>
                  <a:cubicBezTo>
                    <a:pt x="572" y="458"/>
                    <a:pt x="603" y="382"/>
                    <a:pt x="603" y="302"/>
                  </a:cubicBezTo>
                  <a:cubicBezTo>
                    <a:pt x="603" y="221"/>
                    <a:pt x="572" y="145"/>
                    <a:pt x="515"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0" name="Freeform 290">
              <a:extLst>
                <a:ext uri="{FF2B5EF4-FFF2-40B4-BE49-F238E27FC236}">
                  <a16:creationId xmlns:a16="http://schemas.microsoft.com/office/drawing/2014/main" id="{C9C3BBEC-E381-CD79-ED0B-1D1EE01EBB4D}"/>
                </a:ext>
              </a:extLst>
            </p:cNvPr>
            <p:cNvSpPr>
              <a:spLocks noEditPoints="1"/>
            </p:cNvSpPr>
            <p:nvPr/>
          </p:nvSpPr>
          <p:spPr bwMode="auto">
            <a:xfrm>
              <a:off x="9437688" y="2925763"/>
              <a:ext cx="201613" cy="201613"/>
            </a:xfrm>
            <a:custGeom>
              <a:avLst/>
              <a:gdLst>
                <a:gd name="T0" fmla="*/ 207 w 338"/>
                <a:gd name="T1" fmla="*/ 208 h 337"/>
                <a:gd name="T2" fmla="*/ 55 w 338"/>
                <a:gd name="T3" fmla="*/ 284 h 337"/>
                <a:gd name="T4" fmla="*/ 130 w 338"/>
                <a:gd name="T5" fmla="*/ 131 h 337"/>
                <a:gd name="T6" fmla="*/ 283 w 338"/>
                <a:gd name="T7" fmla="*/ 56 h 337"/>
                <a:gd name="T8" fmla="*/ 207 w 338"/>
                <a:gd name="T9" fmla="*/ 208 h 337"/>
                <a:gd name="T10" fmla="*/ 312 w 338"/>
                <a:gd name="T11" fmla="*/ 4 h 337"/>
                <a:gd name="T12" fmla="*/ 111 w 338"/>
                <a:gd name="T13" fmla="*/ 104 h 337"/>
                <a:gd name="T14" fmla="*/ 103 w 338"/>
                <a:gd name="T15" fmla="*/ 111 h 337"/>
                <a:gd name="T16" fmla="*/ 3 w 338"/>
                <a:gd name="T17" fmla="*/ 313 h 337"/>
                <a:gd name="T18" fmla="*/ 6 w 338"/>
                <a:gd name="T19" fmla="*/ 332 h 337"/>
                <a:gd name="T20" fmla="*/ 18 w 338"/>
                <a:gd name="T21" fmla="*/ 337 h 337"/>
                <a:gd name="T22" fmla="*/ 25 w 338"/>
                <a:gd name="T23" fmla="*/ 335 h 337"/>
                <a:gd name="T24" fmla="*/ 227 w 338"/>
                <a:gd name="T25" fmla="*/ 235 h 337"/>
                <a:gd name="T26" fmla="*/ 234 w 338"/>
                <a:gd name="T27" fmla="*/ 228 h 337"/>
                <a:gd name="T28" fmla="*/ 335 w 338"/>
                <a:gd name="T29" fmla="*/ 26 h 337"/>
                <a:gd name="T30" fmla="*/ 331 w 338"/>
                <a:gd name="T31" fmla="*/ 7 h 337"/>
                <a:gd name="T32" fmla="*/ 312 w 338"/>
                <a:gd name="T33" fmla="*/ 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337">
                  <a:moveTo>
                    <a:pt x="207" y="208"/>
                  </a:moveTo>
                  <a:lnTo>
                    <a:pt x="55" y="284"/>
                  </a:lnTo>
                  <a:lnTo>
                    <a:pt x="130" y="131"/>
                  </a:lnTo>
                  <a:lnTo>
                    <a:pt x="283" y="56"/>
                  </a:lnTo>
                  <a:lnTo>
                    <a:pt x="207" y="208"/>
                  </a:lnTo>
                  <a:close/>
                  <a:moveTo>
                    <a:pt x="312" y="4"/>
                  </a:moveTo>
                  <a:lnTo>
                    <a:pt x="111" y="104"/>
                  </a:lnTo>
                  <a:cubicBezTo>
                    <a:pt x="107" y="106"/>
                    <a:pt x="105" y="108"/>
                    <a:pt x="103" y="111"/>
                  </a:cubicBezTo>
                  <a:lnTo>
                    <a:pt x="3" y="313"/>
                  </a:lnTo>
                  <a:cubicBezTo>
                    <a:pt x="0" y="320"/>
                    <a:pt x="1" y="327"/>
                    <a:pt x="6" y="332"/>
                  </a:cubicBezTo>
                  <a:cubicBezTo>
                    <a:pt x="9" y="336"/>
                    <a:pt x="13" y="337"/>
                    <a:pt x="18" y="337"/>
                  </a:cubicBezTo>
                  <a:cubicBezTo>
                    <a:pt x="20" y="337"/>
                    <a:pt x="23" y="337"/>
                    <a:pt x="25" y="335"/>
                  </a:cubicBezTo>
                  <a:lnTo>
                    <a:pt x="227" y="235"/>
                  </a:lnTo>
                  <a:cubicBezTo>
                    <a:pt x="230" y="234"/>
                    <a:pt x="233" y="231"/>
                    <a:pt x="234" y="228"/>
                  </a:cubicBezTo>
                  <a:lnTo>
                    <a:pt x="335" y="26"/>
                  </a:lnTo>
                  <a:cubicBezTo>
                    <a:pt x="338" y="20"/>
                    <a:pt x="336" y="12"/>
                    <a:pt x="331" y="7"/>
                  </a:cubicBezTo>
                  <a:cubicBezTo>
                    <a:pt x="326" y="2"/>
                    <a:pt x="319" y="0"/>
                    <a:pt x="312"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3" name="Freeform 291">
              <a:extLst>
                <a:ext uri="{FF2B5EF4-FFF2-40B4-BE49-F238E27FC236}">
                  <a16:creationId xmlns:a16="http://schemas.microsoft.com/office/drawing/2014/main" id="{865BD089-E2EB-F9EB-22F8-55E42B28C7ED}"/>
                </a:ext>
              </a:extLst>
            </p:cNvPr>
            <p:cNvSpPr>
              <a:spLocks noEditPoints="1"/>
            </p:cNvSpPr>
            <p:nvPr/>
          </p:nvSpPr>
          <p:spPr bwMode="auto">
            <a:xfrm>
              <a:off x="9510713" y="3000376"/>
              <a:ext cx="53975" cy="52388"/>
            </a:xfrm>
            <a:custGeom>
              <a:avLst/>
              <a:gdLst>
                <a:gd name="T0" fmla="*/ 40 w 92"/>
                <a:gd name="T1" fmla="*/ 39 h 87"/>
                <a:gd name="T2" fmla="*/ 46 w 92"/>
                <a:gd name="T3" fmla="*/ 37 h 87"/>
                <a:gd name="T4" fmla="*/ 52 w 92"/>
                <a:gd name="T5" fmla="*/ 39 h 87"/>
                <a:gd name="T6" fmla="*/ 52 w 92"/>
                <a:gd name="T7" fmla="*/ 51 h 87"/>
                <a:gd name="T8" fmla="*/ 40 w 92"/>
                <a:gd name="T9" fmla="*/ 51 h 87"/>
                <a:gd name="T10" fmla="*/ 40 w 92"/>
                <a:gd name="T11" fmla="*/ 39 h 87"/>
                <a:gd name="T12" fmla="*/ 16 w 92"/>
                <a:gd name="T13" fmla="*/ 75 h 87"/>
                <a:gd name="T14" fmla="*/ 46 w 92"/>
                <a:gd name="T15" fmla="*/ 87 h 87"/>
                <a:gd name="T16" fmla="*/ 75 w 92"/>
                <a:gd name="T17" fmla="*/ 75 h 87"/>
                <a:gd name="T18" fmla="*/ 75 w 92"/>
                <a:gd name="T19" fmla="*/ 16 h 87"/>
                <a:gd name="T20" fmla="*/ 75 w 92"/>
                <a:gd name="T21" fmla="*/ 16 h 87"/>
                <a:gd name="T22" fmla="*/ 16 w 92"/>
                <a:gd name="T23" fmla="*/ 16 h 87"/>
                <a:gd name="T24" fmla="*/ 16 w 92"/>
                <a:gd name="T25"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87">
                  <a:moveTo>
                    <a:pt x="40" y="39"/>
                  </a:moveTo>
                  <a:cubicBezTo>
                    <a:pt x="42" y="38"/>
                    <a:pt x="44" y="37"/>
                    <a:pt x="46" y="37"/>
                  </a:cubicBezTo>
                  <a:cubicBezTo>
                    <a:pt x="48" y="37"/>
                    <a:pt x="50" y="38"/>
                    <a:pt x="52" y="39"/>
                  </a:cubicBezTo>
                  <a:cubicBezTo>
                    <a:pt x="55" y="43"/>
                    <a:pt x="55" y="48"/>
                    <a:pt x="52" y="51"/>
                  </a:cubicBezTo>
                  <a:cubicBezTo>
                    <a:pt x="49" y="54"/>
                    <a:pt x="43" y="54"/>
                    <a:pt x="40" y="51"/>
                  </a:cubicBezTo>
                  <a:cubicBezTo>
                    <a:pt x="37" y="48"/>
                    <a:pt x="37" y="43"/>
                    <a:pt x="40" y="39"/>
                  </a:cubicBezTo>
                  <a:close/>
                  <a:moveTo>
                    <a:pt x="16" y="75"/>
                  </a:moveTo>
                  <a:cubicBezTo>
                    <a:pt x="25" y="83"/>
                    <a:pt x="35" y="87"/>
                    <a:pt x="46" y="87"/>
                  </a:cubicBezTo>
                  <a:cubicBezTo>
                    <a:pt x="57" y="87"/>
                    <a:pt x="67" y="83"/>
                    <a:pt x="75" y="75"/>
                  </a:cubicBezTo>
                  <a:cubicBezTo>
                    <a:pt x="92" y="58"/>
                    <a:pt x="92" y="32"/>
                    <a:pt x="75" y="16"/>
                  </a:cubicBezTo>
                  <a:lnTo>
                    <a:pt x="75" y="16"/>
                  </a:lnTo>
                  <a:cubicBezTo>
                    <a:pt x="59" y="0"/>
                    <a:pt x="33" y="0"/>
                    <a:pt x="16" y="16"/>
                  </a:cubicBezTo>
                  <a:cubicBezTo>
                    <a:pt x="0" y="32"/>
                    <a:pt x="0" y="58"/>
                    <a:pt x="16" y="7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14" name="Light_Bulb7" descr="{&quot;Key&quot;:&quot;POWER_USER_SHAPE_ICON&quot;,&quot;Value&quot;:&quot;POWER_USER_SHAPE_ICON_STYLE_1&quot;}">
            <a:extLst>
              <a:ext uri="{FF2B5EF4-FFF2-40B4-BE49-F238E27FC236}">
                <a16:creationId xmlns:a16="http://schemas.microsoft.com/office/drawing/2014/main" id="{57265109-5DD1-9E15-320E-DEB3A95D8AC6}"/>
              </a:ext>
            </a:extLst>
          </p:cNvPr>
          <p:cNvGrpSpPr>
            <a:grpSpLocks noChangeAspect="1"/>
          </p:cNvGrpSpPr>
          <p:nvPr/>
        </p:nvGrpSpPr>
        <p:grpSpPr>
          <a:xfrm>
            <a:off x="6784634" y="1690573"/>
            <a:ext cx="407337" cy="685916"/>
            <a:chOff x="4791075" y="4333875"/>
            <a:chExt cx="276226" cy="465138"/>
          </a:xfrm>
          <a:solidFill>
            <a:schemeClr val="accent1"/>
          </a:solidFill>
        </p:grpSpPr>
        <p:sp>
          <p:nvSpPr>
            <p:cNvPr id="17" name="Freeform 305">
              <a:extLst>
                <a:ext uri="{FF2B5EF4-FFF2-40B4-BE49-F238E27FC236}">
                  <a16:creationId xmlns:a16="http://schemas.microsoft.com/office/drawing/2014/main" id="{8EC3C02F-7ED6-C1B4-3487-1714379BD900}"/>
                </a:ext>
              </a:extLst>
            </p:cNvPr>
            <p:cNvSpPr>
              <a:spLocks/>
            </p:cNvSpPr>
            <p:nvPr/>
          </p:nvSpPr>
          <p:spPr bwMode="auto">
            <a:xfrm>
              <a:off x="4821238" y="4333875"/>
              <a:ext cx="246063" cy="222250"/>
            </a:xfrm>
            <a:custGeom>
              <a:avLst/>
              <a:gdLst>
                <a:gd name="T0" fmla="*/ 2131 w 2444"/>
                <a:gd name="T1" fmla="*/ 2192 h 2192"/>
                <a:gd name="T2" fmla="*/ 2092 w 2444"/>
                <a:gd name="T3" fmla="*/ 2179 h 2192"/>
                <a:gd name="T4" fmla="*/ 2077 w 2444"/>
                <a:gd name="T5" fmla="*/ 2086 h 2192"/>
                <a:gd name="T6" fmla="*/ 2310 w 2444"/>
                <a:gd name="T7" fmla="*/ 1366 h 2192"/>
                <a:gd name="T8" fmla="*/ 1073 w 2444"/>
                <a:gd name="T9" fmla="*/ 133 h 2192"/>
                <a:gd name="T10" fmla="*/ 126 w 2444"/>
                <a:gd name="T11" fmla="*/ 572 h 2192"/>
                <a:gd name="T12" fmla="*/ 32 w 2444"/>
                <a:gd name="T13" fmla="*/ 580 h 2192"/>
                <a:gd name="T14" fmla="*/ 24 w 2444"/>
                <a:gd name="T15" fmla="*/ 486 h 2192"/>
                <a:gd name="T16" fmla="*/ 1073 w 2444"/>
                <a:gd name="T17" fmla="*/ 0 h 2192"/>
                <a:gd name="T18" fmla="*/ 2444 w 2444"/>
                <a:gd name="T19" fmla="*/ 1366 h 2192"/>
                <a:gd name="T20" fmla="*/ 2185 w 2444"/>
                <a:gd name="T21" fmla="*/ 2164 h 2192"/>
                <a:gd name="T22" fmla="*/ 2131 w 2444"/>
                <a:gd name="T23" fmla="*/ 219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4" h="2192">
                  <a:moveTo>
                    <a:pt x="2131" y="2192"/>
                  </a:moveTo>
                  <a:cubicBezTo>
                    <a:pt x="2118" y="2192"/>
                    <a:pt x="2104" y="2188"/>
                    <a:pt x="2092" y="2179"/>
                  </a:cubicBezTo>
                  <a:cubicBezTo>
                    <a:pt x="2062" y="2157"/>
                    <a:pt x="2056" y="2116"/>
                    <a:pt x="2077" y="2086"/>
                  </a:cubicBezTo>
                  <a:cubicBezTo>
                    <a:pt x="2230" y="1875"/>
                    <a:pt x="2310" y="1626"/>
                    <a:pt x="2310" y="1366"/>
                  </a:cubicBezTo>
                  <a:cubicBezTo>
                    <a:pt x="2310" y="686"/>
                    <a:pt x="1755" y="133"/>
                    <a:pt x="1073" y="133"/>
                  </a:cubicBezTo>
                  <a:cubicBezTo>
                    <a:pt x="707" y="133"/>
                    <a:pt x="362" y="293"/>
                    <a:pt x="126" y="572"/>
                  </a:cubicBezTo>
                  <a:cubicBezTo>
                    <a:pt x="102" y="600"/>
                    <a:pt x="60" y="604"/>
                    <a:pt x="32" y="580"/>
                  </a:cubicBezTo>
                  <a:cubicBezTo>
                    <a:pt x="4" y="556"/>
                    <a:pt x="0" y="514"/>
                    <a:pt x="24" y="486"/>
                  </a:cubicBezTo>
                  <a:cubicBezTo>
                    <a:pt x="285" y="177"/>
                    <a:pt x="668" y="0"/>
                    <a:pt x="1073" y="0"/>
                  </a:cubicBezTo>
                  <a:cubicBezTo>
                    <a:pt x="1829" y="0"/>
                    <a:pt x="2444" y="613"/>
                    <a:pt x="2444" y="1366"/>
                  </a:cubicBezTo>
                  <a:cubicBezTo>
                    <a:pt x="2444" y="1655"/>
                    <a:pt x="2354" y="1931"/>
                    <a:pt x="2185" y="2164"/>
                  </a:cubicBezTo>
                  <a:cubicBezTo>
                    <a:pt x="2172" y="2182"/>
                    <a:pt x="2152" y="2192"/>
                    <a:pt x="2131" y="21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306">
              <a:extLst>
                <a:ext uri="{FF2B5EF4-FFF2-40B4-BE49-F238E27FC236}">
                  <a16:creationId xmlns:a16="http://schemas.microsoft.com/office/drawing/2014/main" id="{B2BACA18-2EA4-85E0-2AF9-9E68CA891A5E}"/>
                </a:ext>
              </a:extLst>
            </p:cNvPr>
            <p:cNvSpPr>
              <a:spLocks/>
            </p:cNvSpPr>
            <p:nvPr/>
          </p:nvSpPr>
          <p:spPr bwMode="auto">
            <a:xfrm>
              <a:off x="4806950" y="4395788"/>
              <a:ext cx="15875" cy="15875"/>
            </a:xfrm>
            <a:custGeom>
              <a:avLst/>
              <a:gdLst>
                <a:gd name="T0" fmla="*/ 76 w 157"/>
                <a:gd name="T1" fmla="*/ 151 h 151"/>
                <a:gd name="T2" fmla="*/ 40 w 157"/>
                <a:gd name="T3" fmla="*/ 140 h 151"/>
                <a:gd name="T4" fmla="*/ 20 w 157"/>
                <a:gd name="T5" fmla="*/ 48 h 151"/>
                <a:gd name="T6" fmla="*/ 25 w 157"/>
                <a:gd name="T7" fmla="*/ 40 h 151"/>
                <a:gd name="T8" fmla="*/ 118 w 157"/>
                <a:gd name="T9" fmla="*/ 21 h 151"/>
                <a:gd name="T10" fmla="*/ 137 w 157"/>
                <a:gd name="T11" fmla="*/ 113 h 151"/>
                <a:gd name="T12" fmla="*/ 132 w 157"/>
                <a:gd name="T13" fmla="*/ 120 h 151"/>
                <a:gd name="T14" fmla="*/ 76 w 157"/>
                <a:gd name="T15" fmla="*/ 151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1">
                  <a:moveTo>
                    <a:pt x="76" y="151"/>
                  </a:moveTo>
                  <a:cubicBezTo>
                    <a:pt x="64" y="151"/>
                    <a:pt x="51" y="147"/>
                    <a:pt x="40" y="140"/>
                  </a:cubicBezTo>
                  <a:cubicBezTo>
                    <a:pt x="9" y="120"/>
                    <a:pt x="0" y="79"/>
                    <a:pt x="20" y="48"/>
                  </a:cubicBezTo>
                  <a:lnTo>
                    <a:pt x="25" y="40"/>
                  </a:lnTo>
                  <a:cubicBezTo>
                    <a:pt x="45" y="9"/>
                    <a:pt x="87" y="0"/>
                    <a:pt x="118" y="21"/>
                  </a:cubicBezTo>
                  <a:cubicBezTo>
                    <a:pt x="148" y="41"/>
                    <a:pt x="157" y="82"/>
                    <a:pt x="137" y="113"/>
                  </a:cubicBezTo>
                  <a:lnTo>
                    <a:pt x="132" y="120"/>
                  </a:lnTo>
                  <a:cubicBezTo>
                    <a:pt x="119" y="140"/>
                    <a:pt x="98" y="151"/>
                    <a:pt x="76" y="15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307">
              <a:extLst>
                <a:ext uri="{FF2B5EF4-FFF2-40B4-BE49-F238E27FC236}">
                  <a16:creationId xmlns:a16="http://schemas.microsoft.com/office/drawing/2014/main" id="{E44A6067-6921-E3C6-1877-6FAC151E282E}"/>
                </a:ext>
              </a:extLst>
            </p:cNvPr>
            <p:cNvSpPr>
              <a:spLocks/>
            </p:cNvSpPr>
            <p:nvPr/>
          </p:nvSpPr>
          <p:spPr bwMode="auto">
            <a:xfrm>
              <a:off x="4791075" y="4418013"/>
              <a:ext cx="34925" cy="133350"/>
            </a:xfrm>
            <a:custGeom>
              <a:avLst/>
              <a:gdLst>
                <a:gd name="T0" fmla="*/ 279 w 355"/>
                <a:gd name="T1" fmla="*/ 1307 h 1307"/>
                <a:gd name="T2" fmla="*/ 224 w 355"/>
                <a:gd name="T3" fmla="*/ 1277 h 1307"/>
                <a:gd name="T4" fmla="*/ 0 w 355"/>
                <a:gd name="T5" fmla="*/ 529 h 1307"/>
                <a:gd name="T6" fmla="*/ 86 w 355"/>
                <a:gd name="T7" fmla="*/ 52 h 1307"/>
                <a:gd name="T8" fmla="*/ 171 w 355"/>
                <a:gd name="T9" fmla="*/ 13 h 1307"/>
                <a:gd name="T10" fmla="*/ 210 w 355"/>
                <a:gd name="T11" fmla="*/ 99 h 1307"/>
                <a:gd name="T12" fmla="*/ 133 w 355"/>
                <a:gd name="T13" fmla="*/ 529 h 1307"/>
                <a:gd name="T14" fmla="*/ 335 w 355"/>
                <a:gd name="T15" fmla="*/ 1204 h 1307"/>
                <a:gd name="T16" fmla="*/ 316 w 355"/>
                <a:gd name="T17" fmla="*/ 1296 h 1307"/>
                <a:gd name="T18" fmla="*/ 279 w 355"/>
                <a:gd name="T19" fmla="*/ 1307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5" h="1307">
                  <a:moveTo>
                    <a:pt x="279" y="1307"/>
                  </a:moveTo>
                  <a:cubicBezTo>
                    <a:pt x="258" y="1307"/>
                    <a:pt x="236" y="1297"/>
                    <a:pt x="224" y="1277"/>
                  </a:cubicBezTo>
                  <a:cubicBezTo>
                    <a:pt x="77" y="1055"/>
                    <a:pt x="0" y="796"/>
                    <a:pt x="0" y="529"/>
                  </a:cubicBezTo>
                  <a:cubicBezTo>
                    <a:pt x="0" y="365"/>
                    <a:pt x="29" y="204"/>
                    <a:pt x="86" y="52"/>
                  </a:cubicBezTo>
                  <a:cubicBezTo>
                    <a:pt x="99" y="17"/>
                    <a:pt x="137" y="0"/>
                    <a:pt x="171" y="13"/>
                  </a:cubicBezTo>
                  <a:cubicBezTo>
                    <a:pt x="206" y="26"/>
                    <a:pt x="223" y="64"/>
                    <a:pt x="210" y="99"/>
                  </a:cubicBezTo>
                  <a:cubicBezTo>
                    <a:pt x="159" y="236"/>
                    <a:pt x="133" y="381"/>
                    <a:pt x="133" y="529"/>
                  </a:cubicBezTo>
                  <a:cubicBezTo>
                    <a:pt x="133" y="770"/>
                    <a:pt x="203" y="1003"/>
                    <a:pt x="335" y="1204"/>
                  </a:cubicBezTo>
                  <a:cubicBezTo>
                    <a:pt x="355" y="1235"/>
                    <a:pt x="347" y="1276"/>
                    <a:pt x="316" y="1296"/>
                  </a:cubicBezTo>
                  <a:cubicBezTo>
                    <a:pt x="305" y="1304"/>
                    <a:pt x="292" y="1307"/>
                    <a:pt x="279" y="13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308">
              <a:extLst>
                <a:ext uri="{FF2B5EF4-FFF2-40B4-BE49-F238E27FC236}">
                  <a16:creationId xmlns:a16="http://schemas.microsoft.com/office/drawing/2014/main" id="{9FA0FD7F-87FE-7D0C-6A83-31DF255D3037}"/>
                </a:ext>
              </a:extLst>
            </p:cNvPr>
            <p:cNvSpPr>
              <a:spLocks/>
            </p:cNvSpPr>
            <p:nvPr/>
          </p:nvSpPr>
          <p:spPr bwMode="auto">
            <a:xfrm>
              <a:off x="4811713" y="4538663"/>
              <a:ext cx="55563" cy="136525"/>
            </a:xfrm>
            <a:custGeom>
              <a:avLst/>
              <a:gdLst>
                <a:gd name="T0" fmla="*/ 467 w 542"/>
                <a:gd name="T1" fmla="*/ 1350 h 1350"/>
                <a:gd name="T2" fmla="*/ 429 w 542"/>
                <a:gd name="T3" fmla="*/ 1338 h 1350"/>
                <a:gd name="T4" fmla="*/ 297 w 542"/>
                <a:gd name="T5" fmla="*/ 1023 h 1350"/>
                <a:gd name="T6" fmla="*/ 258 w 542"/>
                <a:gd name="T7" fmla="*/ 643 h 1350"/>
                <a:gd name="T8" fmla="*/ 90 w 542"/>
                <a:gd name="T9" fmla="*/ 241 h 1350"/>
                <a:gd name="T10" fmla="*/ 17 w 542"/>
                <a:gd name="T11" fmla="*/ 106 h 1350"/>
                <a:gd name="T12" fmla="*/ 46 w 542"/>
                <a:gd name="T13" fmla="*/ 16 h 1350"/>
                <a:gd name="T14" fmla="*/ 136 w 542"/>
                <a:gd name="T15" fmla="*/ 45 h 1350"/>
                <a:gd name="T16" fmla="*/ 206 w 542"/>
                <a:gd name="T17" fmla="*/ 177 h 1350"/>
                <a:gd name="T18" fmla="*/ 389 w 542"/>
                <a:gd name="T19" fmla="*/ 616 h 1350"/>
                <a:gd name="T20" fmla="*/ 430 w 542"/>
                <a:gd name="T21" fmla="*/ 1033 h 1350"/>
                <a:gd name="T22" fmla="*/ 505 w 542"/>
                <a:gd name="T23" fmla="*/ 1229 h 1350"/>
                <a:gd name="T24" fmla="*/ 522 w 542"/>
                <a:gd name="T25" fmla="*/ 1321 h 1350"/>
                <a:gd name="T26" fmla="*/ 467 w 542"/>
                <a:gd name="T27" fmla="*/ 135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1350">
                  <a:moveTo>
                    <a:pt x="467" y="1350"/>
                  </a:moveTo>
                  <a:cubicBezTo>
                    <a:pt x="454" y="1350"/>
                    <a:pt x="440" y="1346"/>
                    <a:pt x="429" y="1338"/>
                  </a:cubicBezTo>
                  <a:cubicBezTo>
                    <a:pt x="293" y="1244"/>
                    <a:pt x="289" y="1135"/>
                    <a:pt x="297" y="1023"/>
                  </a:cubicBezTo>
                  <a:cubicBezTo>
                    <a:pt x="306" y="897"/>
                    <a:pt x="282" y="761"/>
                    <a:pt x="258" y="643"/>
                  </a:cubicBezTo>
                  <a:cubicBezTo>
                    <a:pt x="227" y="490"/>
                    <a:pt x="164" y="375"/>
                    <a:pt x="90" y="241"/>
                  </a:cubicBezTo>
                  <a:cubicBezTo>
                    <a:pt x="66" y="198"/>
                    <a:pt x="41" y="153"/>
                    <a:pt x="17" y="106"/>
                  </a:cubicBezTo>
                  <a:cubicBezTo>
                    <a:pt x="0" y="73"/>
                    <a:pt x="13" y="33"/>
                    <a:pt x="46" y="16"/>
                  </a:cubicBezTo>
                  <a:cubicBezTo>
                    <a:pt x="79" y="0"/>
                    <a:pt x="119" y="13"/>
                    <a:pt x="136" y="45"/>
                  </a:cubicBezTo>
                  <a:cubicBezTo>
                    <a:pt x="159" y="91"/>
                    <a:pt x="183" y="134"/>
                    <a:pt x="206" y="177"/>
                  </a:cubicBezTo>
                  <a:cubicBezTo>
                    <a:pt x="282" y="314"/>
                    <a:pt x="354" y="444"/>
                    <a:pt x="389" y="616"/>
                  </a:cubicBezTo>
                  <a:cubicBezTo>
                    <a:pt x="414" y="743"/>
                    <a:pt x="441" y="890"/>
                    <a:pt x="430" y="1033"/>
                  </a:cubicBezTo>
                  <a:cubicBezTo>
                    <a:pt x="422" y="1137"/>
                    <a:pt x="432" y="1178"/>
                    <a:pt x="505" y="1229"/>
                  </a:cubicBezTo>
                  <a:cubicBezTo>
                    <a:pt x="535" y="1249"/>
                    <a:pt x="542" y="1291"/>
                    <a:pt x="522" y="1321"/>
                  </a:cubicBezTo>
                  <a:cubicBezTo>
                    <a:pt x="509" y="1340"/>
                    <a:pt x="488" y="1350"/>
                    <a:pt x="467" y="135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5" name="Freeform 309">
              <a:extLst>
                <a:ext uri="{FF2B5EF4-FFF2-40B4-BE49-F238E27FC236}">
                  <a16:creationId xmlns:a16="http://schemas.microsoft.com/office/drawing/2014/main" id="{CA600847-7F8E-9CFE-7A7D-2B18664B7DCC}"/>
                </a:ext>
              </a:extLst>
            </p:cNvPr>
            <p:cNvSpPr>
              <a:spLocks/>
            </p:cNvSpPr>
            <p:nvPr/>
          </p:nvSpPr>
          <p:spPr bwMode="auto">
            <a:xfrm>
              <a:off x="4989513" y="4548188"/>
              <a:ext cx="49213" cy="127000"/>
            </a:xfrm>
            <a:custGeom>
              <a:avLst/>
              <a:gdLst>
                <a:gd name="T0" fmla="*/ 76 w 487"/>
                <a:gd name="T1" fmla="*/ 1247 h 1247"/>
                <a:gd name="T2" fmla="*/ 21 w 487"/>
                <a:gd name="T3" fmla="*/ 1218 h 1247"/>
                <a:gd name="T4" fmla="*/ 38 w 487"/>
                <a:gd name="T5" fmla="*/ 1126 h 1247"/>
                <a:gd name="T6" fmla="*/ 113 w 487"/>
                <a:gd name="T7" fmla="*/ 930 h 1247"/>
                <a:gd name="T8" fmla="*/ 154 w 487"/>
                <a:gd name="T9" fmla="*/ 513 h 1247"/>
                <a:gd name="T10" fmla="*/ 337 w 487"/>
                <a:gd name="T11" fmla="*/ 73 h 1247"/>
                <a:gd name="T12" fmla="*/ 353 w 487"/>
                <a:gd name="T13" fmla="*/ 44 h 1247"/>
                <a:gd name="T14" fmla="*/ 443 w 487"/>
                <a:gd name="T15" fmla="*/ 18 h 1247"/>
                <a:gd name="T16" fmla="*/ 470 w 487"/>
                <a:gd name="T17" fmla="*/ 108 h 1247"/>
                <a:gd name="T18" fmla="*/ 453 w 487"/>
                <a:gd name="T19" fmla="*/ 138 h 1247"/>
                <a:gd name="T20" fmla="*/ 285 w 487"/>
                <a:gd name="T21" fmla="*/ 540 h 1247"/>
                <a:gd name="T22" fmla="*/ 246 w 487"/>
                <a:gd name="T23" fmla="*/ 920 h 1247"/>
                <a:gd name="T24" fmla="*/ 114 w 487"/>
                <a:gd name="T25" fmla="*/ 1235 h 1247"/>
                <a:gd name="T26" fmla="*/ 76 w 487"/>
                <a:gd name="T27"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7" h="1247">
                  <a:moveTo>
                    <a:pt x="76" y="1247"/>
                  </a:moveTo>
                  <a:cubicBezTo>
                    <a:pt x="55" y="1247"/>
                    <a:pt x="34" y="1237"/>
                    <a:pt x="21" y="1218"/>
                  </a:cubicBezTo>
                  <a:cubicBezTo>
                    <a:pt x="0" y="1188"/>
                    <a:pt x="8" y="1146"/>
                    <a:pt x="38" y="1126"/>
                  </a:cubicBezTo>
                  <a:cubicBezTo>
                    <a:pt x="111" y="1075"/>
                    <a:pt x="120" y="1034"/>
                    <a:pt x="113" y="930"/>
                  </a:cubicBezTo>
                  <a:cubicBezTo>
                    <a:pt x="102" y="787"/>
                    <a:pt x="129" y="640"/>
                    <a:pt x="154" y="513"/>
                  </a:cubicBezTo>
                  <a:cubicBezTo>
                    <a:pt x="189" y="341"/>
                    <a:pt x="261" y="211"/>
                    <a:pt x="337" y="73"/>
                  </a:cubicBezTo>
                  <a:lnTo>
                    <a:pt x="353" y="44"/>
                  </a:lnTo>
                  <a:cubicBezTo>
                    <a:pt x="371" y="12"/>
                    <a:pt x="411" y="0"/>
                    <a:pt x="443" y="18"/>
                  </a:cubicBezTo>
                  <a:cubicBezTo>
                    <a:pt x="476" y="36"/>
                    <a:pt x="487" y="76"/>
                    <a:pt x="470" y="108"/>
                  </a:cubicBezTo>
                  <a:lnTo>
                    <a:pt x="453" y="138"/>
                  </a:lnTo>
                  <a:cubicBezTo>
                    <a:pt x="379" y="272"/>
                    <a:pt x="316" y="387"/>
                    <a:pt x="285" y="540"/>
                  </a:cubicBezTo>
                  <a:cubicBezTo>
                    <a:pt x="261" y="658"/>
                    <a:pt x="237" y="794"/>
                    <a:pt x="246" y="920"/>
                  </a:cubicBezTo>
                  <a:cubicBezTo>
                    <a:pt x="254" y="1032"/>
                    <a:pt x="250" y="1141"/>
                    <a:pt x="114" y="1235"/>
                  </a:cubicBezTo>
                  <a:cubicBezTo>
                    <a:pt x="103" y="1243"/>
                    <a:pt x="89" y="1247"/>
                    <a:pt x="76" y="12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310">
              <a:extLst>
                <a:ext uri="{FF2B5EF4-FFF2-40B4-BE49-F238E27FC236}">
                  <a16:creationId xmlns:a16="http://schemas.microsoft.com/office/drawing/2014/main" id="{7D3CE989-BF65-9D88-9A9A-4595D02E0A2E}"/>
                </a:ext>
              </a:extLst>
            </p:cNvPr>
            <p:cNvSpPr>
              <a:spLocks/>
            </p:cNvSpPr>
            <p:nvPr/>
          </p:nvSpPr>
          <p:spPr bwMode="auto">
            <a:xfrm>
              <a:off x="4860925" y="4665663"/>
              <a:ext cx="134938" cy="14288"/>
            </a:xfrm>
            <a:custGeom>
              <a:avLst/>
              <a:gdLst>
                <a:gd name="T0" fmla="*/ 1258 w 1325"/>
                <a:gd name="T1" fmla="*/ 133 h 133"/>
                <a:gd name="T2" fmla="*/ 67 w 1325"/>
                <a:gd name="T3" fmla="*/ 133 h 133"/>
                <a:gd name="T4" fmla="*/ 0 w 1325"/>
                <a:gd name="T5" fmla="*/ 67 h 133"/>
                <a:gd name="T6" fmla="*/ 67 w 1325"/>
                <a:gd name="T7" fmla="*/ 0 h 133"/>
                <a:gd name="T8" fmla="*/ 1258 w 1325"/>
                <a:gd name="T9" fmla="*/ 0 h 133"/>
                <a:gd name="T10" fmla="*/ 1325 w 1325"/>
                <a:gd name="T11" fmla="*/ 67 h 133"/>
                <a:gd name="T12" fmla="*/ 1258 w 1325"/>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1325" h="133">
                  <a:moveTo>
                    <a:pt x="1258" y="133"/>
                  </a:moveTo>
                  <a:lnTo>
                    <a:pt x="67" y="133"/>
                  </a:lnTo>
                  <a:cubicBezTo>
                    <a:pt x="30" y="133"/>
                    <a:pt x="0" y="103"/>
                    <a:pt x="0" y="67"/>
                  </a:cubicBezTo>
                  <a:cubicBezTo>
                    <a:pt x="0" y="30"/>
                    <a:pt x="30" y="0"/>
                    <a:pt x="67" y="0"/>
                  </a:cubicBezTo>
                  <a:lnTo>
                    <a:pt x="1258" y="0"/>
                  </a:lnTo>
                  <a:cubicBezTo>
                    <a:pt x="1295" y="0"/>
                    <a:pt x="1325" y="30"/>
                    <a:pt x="1325" y="67"/>
                  </a:cubicBezTo>
                  <a:cubicBezTo>
                    <a:pt x="1325" y="103"/>
                    <a:pt x="1295" y="133"/>
                    <a:pt x="1258" y="1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311">
              <a:extLst>
                <a:ext uri="{FF2B5EF4-FFF2-40B4-BE49-F238E27FC236}">
                  <a16:creationId xmlns:a16="http://schemas.microsoft.com/office/drawing/2014/main" id="{7FACBFDA-4E5A-627B-9DDB-8D17D9E97BBA}"/>
                </a:ext>
              </a:extLst>
            </p:cNvPr>
            <p:cNvSpPr>
              <a:spLocks/>
            </p:cNvSpPr>
            <p:nvPr/>
          </p:nvSpPr>
          <p:spPr bwMode="auto">
            <a:xfrm>
              <a:off x="4856163" y="4684713"/>
              <a:ext cx="139700" cy="25400"/>
            </a:xfrm>
            <a:custGeom>
              <a:avLst/>
              <a:gdLst>
                <a:gd name="T0" fmla="*/ 136 w 1388"/>
                <a:gd name="T1" fmla="*/ 254 h 254"/>
                <a:gd name="T2" fmla="*/ 65 w 1388"/>
                <a:gd name="T3" fmla="*/ 240 h 254"/>
                <a:gd name="T4" fmla="*/ 3 w 1388"/>
                <a:gd name="T5" fmla="*/ 117 h 254"/>
                <a:gd name="T6" fmla="*/ 72 w 1388"/>
                <a:gd name="T7" fmla="*/ 17 h 254"/>
                <a:gd name="T8" fmla="*/ 162 w 1388"/>
                <a:gd name="T9" fmla="*/ 46 h 254"/>
                <a:gd name="T10" fmla="*/ 152 w 1388"/>
                <a:gd name="T11" fmla="*/ 121 h 254"/>
                <a:gd name="T12" fmla="*/ 1310 w 1388"/>
                <a:gd name="T13" fmla="*/ 10 h 254"/>
                <a:gd name="T14" fmla="*/ 1384 w 1388"/>
                <a:gd name="T15" fmla="*/ 69 h 254"/>
                <a:gd name="T16" fmla="*/ 1325 w 1388"/>
                <a:gd name="T17" fmla="*/ 143 h 254"/>
                <a:gd name="T18" fmla="*/ 729 w 1388"/>
                <a:gd name="T19" fmla="*/ 205 h 254"/>
                <a:gd name="T20" fmla="*/ 136 w 1388"/>
                <a:gd name="T2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8" h="254">
                  <a:moveTo>
                    <a:pt x="136" y="254"/>
                  </a:moveTo>
                  <a:cubicBezTo>
                    <a:pt x="85" y="254"/>
                    <a:pt x="76" y="248"/>
                    <a:pt x="65" y="240"/>
                  </a:cubicBezTo>
                  <a:cubicBezTo>
                    <a:pt x="25" y="213"/>
                    <a:pt x="0" y="164"/>
                    <a:pt x="3" y="117"/>
                  </a:cubicBezTo>
                  <a:cubicBezTo>
                    <a:pt x="6" y="74"/>
                    <a:pt x="31" y="37"/>
                    <a:pt x="72" y="17"/>
                  </a:cubicBezTo>
                  <a:cubicBezTo>
                    <a:pt x="105" y="0"/>
                    <a:pt x="145" y="14"/>
                    <a:pt x="162" y="46"/>
                  </a:cubicBezTo>
                  <a:cubicBezTo>
                    <a:pt x="174" y="72"/>
                    <a:pt x="170" y="101"/>
                    <a:pt x="152" y="121"/>
                  </a:cubicBezTo>
                  <a:cubicBezTo>
                    <a:pt x="314" y="116"/>
                    <a:pt x="925" y="53"/>
                    <a:pt x="1310" y="10"/>
                  </a:cubicBezTo>
                  <a:cubicBezTo>
                    <a:pt x="1347" y="6"/>
                    <a:pt x="1380" y="32"/>
                    <a:pt x="1384" y="69"/>
                  </a:cubicBezTo>
                  <a:cubicBezTo>
                    <a:pt x="1388" y="106"/>
                    <a:pt x="1362" y="139"/>
                    <a:pt x="1325" y="143"/>
                  </a:cubicBezTo>
                  <a:cubicBezTo>
                    <a:pt x="1322" y="143"/>
                    <a:pt x="1026" y="176"/>
                    <a:pt x="729" y="205"/>
                  </a:cubicBezTo>
                  <a:cubicBezTo>
                    <a:pt x="364" y="242"/>
                    <a:pt x="208" y="254"/>
                    <a:pt x="136" y="25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312">
              <a:extLst>
                <a:ext uri="{FF2B5EF4-FFF2-40B4-BE49-F238E27FC236}">
                  <a16:creationId xmlns:a16="http://schemas.microsoft.com/office/drawing/2014/main" id="{6A75D2EF-ED1D-7B8B-A93E-15B5AC701AD0}"/>
                </a:ext>
              </a:extLst>
            </p:cNvPr>
            <p:cNvSpPr>
              <a:spLocks/>
            </p:cNvSpPr>
            <p:nvPr/>
          </p:nvSpPr>
          <p:spPr bwMode="auto">
            <a:xfrm>
              <a:off x="4857750" y="4711700"/>
              <a:ext cx="139700" cy="26988"/>
            </a:xfrm>
            <a:custGeom>
              <a:avLst/>
              <a:gdLst>
                <a:gd name="T0" fmla="*/ 135 w 1388"/>
                <a:gd name="T1" fmla="*/ 254 h 254"/>
                <a:gd name="T2" fmla="*/ 64 w 1388"/>
                <a:gd name="T3" fmla="*/ 240 h 254"/>
                <a:gd name="T4" fmla="*/ 3 w 1388"/>
                <a:gd name="T5" fmla="*/ 117 h 254"/>
                <a:gd name="T6" fmla="*/ 72 w 1388"/>
                <a:gd name="T7" fmla="*/ 17 h 254"/>
                <a:gd name="T8" fmla="*/ 161 w 1388"/>
                <a:gd name="T9" fmla="*/ 46 h 254"/>
                <a:gd name="T10" fmla="*/ 151 w 1388"/>
                <a:gd name="T11" fmla="*/ 121 h 254"/>
                <a:gd name="T12" fmla="*/ 1310 w 1388"/>
                <a:gd name="T13" fmla="*/ 10 h 254"/>
                <a:gd name="T14" fmla="*/ 1384 w 1388"/>
                <a:gd name="T15" fmla="*/ 69 h 254"/>
                <a:gd name="T16" fmla="*/ 1325 w 1388"/>
                <a:gd name="T17" fmla="*/ 142 h 254"/>
                <a:gd name="T18" fmla="*/ 729 w 1388"/>
                <a:gd name="T19" fmla="*/ 205 h 254"/>
                <a:gd name="T20" fmla="*/ 135 w 1388"/>
                <a:gd name="T2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8" h="254">
                  <a:moveTo>
                    <a:pt x="135" y="254"/>
                  </a:moveTo>
                  <a:cubicBezTo>
                    <a:pt x="85" y="254"/>
                    <a:pt x="76" y="248"/>
                    <a:pt x="64" y="240"/>
                  </a:cubicBezTo>
                  <a:cubicBezTo>
                    <a:pt x="24" y="213"/>
                    <a:pt x="0" y="164"/>
                    <a:pt x="3" y="117"/>
                  </a:cubicBezTo>
                  <a:cubicBezTo>
                    <a:pt x="5" y="74"/>
                    <a:pt x="31" y="37"/>
                    <a:pt x="72" y="17"/>
                  </a:cubicBezTo>
                  <a:cubicBezTo>
                    <a:pt x="105" y="0"/>
                    <a:pt x="145" y="13"/>
                    <a:pt x="161" y="46"/>
                  </a:cubicBezTo>
                  <a:cubicBezTo>
                    <a:pt x="174" y="72"/>
                    <a:pt x="169" y="101"/>
                    <a:pt x="151" y="121"/>
                  </a:cubicBezTo>
                  <a:cubicBezTo>
                    <a:pt x="313" y="116"/>
                    <a:pt x="925" y="53"/>
                    <a:pt x="1310" y="10"/>
                  </a:cubicBezTo>
                  <a:cubicBezTo>
                    <a:pt x="1347" y="6"/>
                    <a:pt x="1380" y="32"/>
                    <a:pt x="1384" y="69"/>
                  </a:cubicBezTo>
                  <a:cubicBezTo>
                    <a:pt x="1388" y="105"/>
                    <a:pt x="1361" y="138"/>
                    <a:pt x="1325" y="142"/>
                  </a:cubicBezTo>
                  <a:cubicBezTo>
                    <a:pt x="1322" y="143"/>
                    <a:pt x="1025" y="176"/>
                    <a:pt x="729" y="205"/>
                  </a:cubicBezTo>
                  <a:cubicBezTo>
                    <a:pt x="363" y="242"/>
                    <a:pt x="207" y="254"/>
                    <a:pt x="135" y="2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313">
              <a:extLst>
                <a:ext uri="{FF2B5EF4-FFF2-40B4-BE49-F238E27FC236}">
                  <a16:creationId xmlns:a16="http://schemas.microsoft.com/office/drawing/2014/main" id="{DB4B5D0E-8745-EC69-82C6-FA39742D9F56}"/>
                </a:ext>
              </a:extLst>
            </p:cNvPr>
            <p:cNvSpPr>
              <a:spLocks/>
            </p:cNvSpPr>
            <p:nvPr/>
          </p:nvSpPr>
          <p:spPr bwMode="auto">
            <a:xfrm>
              <a:off x="4857750" y="4737100"/>
              <a:ext cx="139700" cy="25400"/>
            </a:xfrm>
            <a:custGeom>
              <a:avLst/>
              <a:gdLst>
                <a:gd name="T0" fmla="*/ 135 w 1388"/>
                <a:gd name="T1" fmla="*/ 254 h 254"/>
                <a:gd name="T2" fmla="*/ 64 w 1388"/>
                <a:gd name="T3" fmla="*/ 241 h 254"/>
                <a:gd name="T4" fmla="*/ 3 w 1388"/>
                <a:gd name="T5" fmla="*/ 117 h 254"/>
                <a:gd name="T6" fmla="*/ 72 w 1388"/>
                <a:gd name="T7" fmla="*/ 17 h 254"/>
                <a:gd name="T8" fmla="*/ 161 w 1388"/>
                <a:gd name="T9" fmla="*/ 47 h 254"/>
                <a:gd name="T10" fmla="*/ 151 w 1388"/>
                <a:gd name="T11" fmla="*/ 121 h 254"/>
                <a:gd name="T12" fmla="*/ 1310 w 1388"/>
                <a:gd name="T13" fmla="*/ 10 h 254"/>
                <a:gd name="T14" fmla="*/ 1384 w 1388"/>
                <a:gd name="T15" fmla="*/ 69 h 254"/>
                <a:gd name="T16" fmla="*/ 1325 w 1388"/>
                <a:gd name="T17" fmla="*/ 143 h 254"/>
                <a:gd name="T18" fmla="*/ 729 w 1388"/>
                <a:gd name="T19" fmla="*/ 206 h 254"/>
                <a:gd name="T20" fmla="*/ 135 w 1388"/>
                <a:gd name="T2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8" h="254">
                  <a:moveTo>
                    <a:pt x="135" y="254"/>
                  </a:moveTo>
                  <a:cubicBezTo>
                    <a:pt x="85" y="254"/>
                    <a:pt x="76" y="248"/>
                    <a:pt x="64" y="241"/>
                  </a:cubicBezTo>
                  <a:cubicBezTo>
                    <a:pt x="24" y="214"/>
                    <a:pt x="0" y="164"/>
                    <a:pt x="3" y="117"/>
                  </a:cubicBezTo>
                  <a:cubicBezTo>
                    <a:pt x="5" y="74"/>
                    <a:pt x="31" y="38"/>
                    <a:pt x="72" y="17"/>
                  </a:cubicBezTo>
                  <a:cubicBezTo>
                    <a:pt x="105" y="0"/>
                    <a:pt x="145" y="14"/>
                    <a:pt x="161" y="47"/>
                  </a:cubicBezTo>
                  <a:cubicBezTo>
                    <a:pt x="174" y="72"/>
                    <a:pt x="169" y="101"/>
                    <a:pt x="151" y="121"/>
                  </a:cubicBezTo>
                  <a:cubicBezTo>
                    <a:pt x="313" y="116"/>
                    <a:pt x="925" y="53"/>
                    <a:pt x="1310" y="10"/>
                  </a:cubicBezTo>
                  <a:cubicBezTo>
                    <a:pt x="1347" y="6"/>
                    <a:pt x="1380" y="32"/>
                    <a:pt x="1384" y="69"/>
                  </a:cubicBezTo>
                  <a:cubicBezTo>
                    <a:pt x="1388" y="106"/>
                    <a:pt x="1361" y="139"/>
                    <a:pt x="1325" y="143"/>
                  </a:cubicBezTo>
                  <a:cubicBezTo>
                    <a:pt x="1322" y="143"/>
                    <a:pt x="1025" y="176"/>
                    <a:pt x="729" y="206"/>
                  </a:cubicBezTo>
                  <a:cubicBezTo>
                    <a:pt x="363" y="242"/>
                    <a:pt x="207" y="254"/>
                    <a:pt x="135" y="25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314">
              <a:extLst>
                <a:ext uri="{FF2B5EF4-FFF2-40B4-BE49-F238E27FC236}">
                  <a16:creationId xmlns:a16="http://schemas.microsoft.com/office/drawing/2014/main" id="{F16ED192-74DC-0F7B-089E-63A34E135321}"/>
                </a:ext>
              </a:extLst>
            </p:cNvPr>
            <p:cNvSpPr>
              <a:spLocks/>
            </p:cNvSpPr>
            <p:nvPr/>
          </p:nvSpPr>
          <p:spPr bwMode="auto">
            <a:xfrm>
              <a:off x="4978400" y="4713288"/>
              <a:ext cx="22225" cy="22225"/>
            </a:xfrm>
            <a:custGeom>
              <a:avLst/>
              <a:gdLst>
                <a:gd name="T0" fmla="*/ 73 w 218"/>
                <a:gd name="T1" fmla="*/ 216 h 216"/>
                <a:gd name="T2" fmla="*/ 28 w 218"/>
                <a:gd name="T3" fmla="*/ 198 h 216"/>
                <a:gd name="T4" fmla="*/ 25 w 218"/>
                <a:gd name="T5" fmla="*/ 104 h 216"/>
                <a:gd name="T6" fmla="*/ 95 w 218"/>
                <a:gd name="T7" fmla="*/ 28 h 216"/>
                <a:gd name="T8" fmla="*/ 189 w 218"/>
                <a:gd name="T9" fmla="*/ 25 h 216"/>
                <a:gd name="T10" fmla="*/ 193 w 218"/>
                <a:gd name="T11" fmla="*/ 119 h 216"/>
                <a:gd name="T12" fmla="*/ 122 w 218"/>
                <a:gd name="T13" fmla="*/ 195 h 216"/>
                <a:gd name="T14" fmla="*/ 73 w 218"/>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16">
                  <a:moveTo>
                    <a:pt x="73" y="216"/>
                  </a:moveTo>
                  <a:cubicBezTo>
                    <a:pt x="57" y="216"/>
                    <a:pt x="41" y="210"/>
                    <a:pt x="28" y="198"/>
                  </a:cubicBezTo>
                  <a:cubicBezTo>
                    <a:pt x="1" y="173"/>
                    <a:pt x="0" y="131"/>
                    <a:pt x="25" y="104"/>
                  </a:cubicBezTo>
                  <a:lnTo>
                    <a:pt x="95" y="28"/>
                  </a:lnTo>
                  <a:cubicBezTo>
                    <a:pt x="120" y="1"/>
                    <a:pt x="162" y="0"/>
                    <a:pt x="189" y="25"/>
                  </a:cubicBezTo>
                  <a:cubicBezTo>
                    <a:pt x="216" y="50"/>
                    <a:pt x="218" y="92"/>
                    <a:pt x="193" y="119"/>
                  </a:cubicBezTo>
                  <a:lnTo>
                    <a:pt x="122" y="195"/>
                  </a:lnTo>
                  <a:cubicBezTo>
                    <a:pt x="109" y="209"/>
                    <a:pt x="91" y="216"/>
                    <a:pt x="73" y="21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315">
              <a:extLst>
                <a:ext uri="{FF2B5EF4-FFF2-40B4-BE49-F238E27FC236}">
                  <a16:creationId xmlns:a16="http://schemas.microsoft.com/office/drawing/2014/main" id="{07C1545C-C00E-AFB8-235C-E13F6BD1A177}"/>
                </a:ext>
              </a:extLst>
            </p:cNvPr>
            <p:cNvSpPr>
              <a:spLocks/>
            </p:cNvSpPr>
            <p:nvPr/>
          </p:nvSpPr>
          <p:spPr bwMode="auto">
            <a:xfrm>
              <a:off x="4978400" y="4686300"/>
              <a:ext cx="22225" cy="22225"/>
            </a:xfrm>
            <a:custGeom>
              <a:avLst/>
              <a:gdLst>
                <a:gd name="T0" fmla="*/ 73 w 218"/>
                <a:gd name="T1" fmla="*/ 216 h 216"/>
                <a:gd name="T2" fmla="*/ 28 w 218"/>
                <a:gd name="T3" fmla="*/ 198 h 216"/>
                <a:gd name="T4" fmla="*/ 25 w 218"/>
                <a:gd name="T5" fmla="*/ 104 h 216"/>
                <a:gd name="T6" fmla="*/ 95 w 218"/>
                <a:gd name="T7" fmla="*/ 29 h 216"/>
                <a:gd name="T8" fmla="*/ 189 w 218"/>
                <a:gd name="T9" fmla="*/ 25 h 216"/>
                <a:gd name="T10" fmla="*/ 193 w 218"/>
                <a:gd name="T11" fmla="*/ 119 h 216"/>
                <a:gd name="T12" fmla="*/ 122 w 218"/>
                <a:gd name="T13" fmla="*/ 195 h 216"/>
                <a:gd name="T14" fmla="*/ 73 w 218"/>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16">
                  <a:moveTo>
                    <a:pt x="73" y="216"/>
                  </a:moveTo>
                  <a:cubicBezTo>
                    <a:pt x="57" y="216"/>
                    <a:pt x="41" y="210"/>
                    <a:pt x="28" y="198"/>
                  </a:cubicBezTo>
                  <a:cubicBezTo>
                    <a:pt x="1" y="173"/>
                    <a:pt x="0" y="131"/>
                    <a:pt x="25" y="104"/>
                  </a:cubicBezTo>
                  <a:lnTo>
                    <a:pt x="95" y="29"/>
                  </a:lnTo>
                  <a:cubicBezTo>
                    <a:pt x="120" y="2"/>
                    <a:pt x="162" y="0"/>
                    <a:pt x="189" y="25"/>
                  </a:cubicBezTo>
                  <a:cubicBezTo>
                    <a:pt x="216" y="50"/>
                    <a:pt x="218" y="92"/>
                    <a:pt x="193" y="119"/>
                  </a:cubicBezTo>
                  <a:lnTo>
                    <a:pt x="122" y="195"/>
                  </a:lnTo>
                  <a:cubicBezTo>
                    <a:pt x="109" y="209"/>
                    <a:pt x="91" y="216"/>
                    <a:pt x="73" y="21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316">
              <a:extLst>
                <a:ext uri="{FF2B5EF4-FFF2-40B4-BE49-F238E27FC236}">
                  <a16:creationId xmlns:a16="http://schemas.microsoft.com/office/drawing/2014/main" id="{0DE0B291-2D8F-AF58-46AB-F3E4C2C7D2A6}"/>
                </a:ext>
              </a:extLst>
            </p:cNvPr>
            <p:cNvSpPr>
              <a:spLocks/>
            </p:cNvSpPr>
            <p:nvPr/>
          </p:nvSpPr>
          <p:spPr bwMode="auto">
            <a:xfrm>
              <a:off x="4979988" y="4740275"/>
              <a:ext cx="22225" cy="22225"/>
            </a:xfrm>
            <a:custGeom>
              <a:avLst/>
              <a:gdLst>
                <a:gd name="T0" fmla="*/ 74 w 218"/>
                <a:gd name="T1" fmla="*/ 216 h 216"/>
                <a:gd name="T2" fmla="*/ 29 w 218"/>
                <a:gd name="T3" fmla="*/ 198 h 216"/>
                <a:gd name="T4" fmla="*/ 25 w 218"/>
                <a:gd name="T5" fmla="*/ 104 h 216"/>
                <a:gd name="T6" fmla="*/ 96 w 218"/>
                <a:gd name="T7" fmla="*/ 28 h 216"/>
                <a:gd name="T8" fmla="*/ 190 w 218"/>
                <a:gd name="T9" fmla="*/ 25 h 216"/>
                <a:gd name="T10" fmla="*/ 193 w 218"/>
                <a:gd name="T11" fmla="*/ 119 h 216"/>
                <a:gd name="T12" fmla="*/ 123 w 218"/>
                <a:gd name="T13" fmla="*/ 195 h 216"/>
                <a:gd name="T14" fmla="*/ 74 w 218"/>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16">
                  <a:moveTo>
                    <a:pt x="74" y="216"/>
                  </a:moveTo>
                  <a:cubicBezTo>
                    <a:pt x="58" y="216"/>
                    <a:pt x="42" y="210"/>
                    <a:pt x="29" y="198"/>
                  </a:cubicBezTo>
                  <a:cubicBezTo>
                    <a:pt x="2" y="173"/>
                    <a:pt x="0" y="131"/>
                    <a:pt x="25" y="104"/>
                  </a:cubicBezTo>
                  <a:lnTo>
                    <a:pt x="96" y="28"/>
                  </a:lnTo>
                  <a:cubicBezTo>
                    <a:pt x="121" y="1"/>
                    <a:pt x="163" y="0"/>
                    <a:pt x="190" y="25"/>
                  </a:cubicBezTo>
                  <a:cubicBezTo>
                    <a:pt x="217" y="50"/>
                    <a:pt x="218" y="92"/>
                    <a:pt x="193" y="119"/>
                  </a:cubicBezTo>
                  <a:lnTo>
                    <a:pt x="123" y="195"/>
                  </a:lnTo>
                  <a:cubicBezTo>
                    <a:pt x="110" y="209"/>
                    <a:pt x="92" y="216"/>
                    <a:pt x="74" y="21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317">
              <a:extLst>
                <a:ext uri="{FF2B5EF4-FFF2-40B4-BE49-F238E27FC236}">
                  <a16:creationId xmlns:a16="http://schemas.microsoft.com/office/drawing/2014/main" id="{AF1BBC1E-3248-1552-F6DD-8C6941025035}"/>
                </a:ext>
              </a:extLst>
            </p:cNvPr>
            <p:cNvSpPr>
              <a:spLocks/>
            </p:cNvSpPr>
            <p:nvPr/>
          </p:nvSpPr>
          <p:spPr bwMode="auto">
            <a:xfrm>
              <a:off x="4870450" y="4762500"/>
              <a:ext cx="112713" cy="36513"/>
            </a:xfrm>
            <a:custGeom>
              <a:avLst/>
              <a:gdLst>
                <a:gd name="T0" fmla="*/ 867 w 1110"/>
                <a:gd name="T1" fmla="*/ 369 h 369"/>
                <a:gd name="T2" fmla="*/ 282 w 1110"/>
                <a:gd name="T3" fmla="*/ 369 h 369"/>
                <a:gd name="T4" fmla="*/ 233 w 1110"/>
                <a:gd name="T5" fmla="*/ 347 h 369"/>
                <a:gd name="T6" fmla="*/ 25 w 1110"/>
                <a:gd name="T7" fmla="*/ 119 h 369"/>
                <a:gd name="T8" fmla="*/ 29 w 1110"/>
                <a:gd name="T9" fmla="*/ 25 h 369"/>
                <a:gd name="T10" fmla="*/ 123 w 1110"/>
                <a:gd name="T11" fmla="*/ 29 h 369"/>
                <a:gd name="T12" fmla="*/ 312 w 1110"/>
                <a:gd name="T13" fmla="*/ 236 h 369"/>
                <a:gd name="T14" fmla="*/ 834 w 1110"/>
                <a:gd name="T15" fmla="*/ 236 h 369"/>
                <a:gd name="T16" fmla="*/ 982 w 1110"/>
                <a:gd name="T17" fmla="*/ 46 h 369"/>
                <a:gd name="T18" fmla="*/ 1076 w 1110"/>
                <a:gd name="T19" fmla="*/ 34 h 369"/>
                <a:gd name="T20" fmla="*/ 1087 w 1110"/>
                <a:gd name="T21" fmla="*/ 128 h 369"/>
                <a:gd name="T22" fmla="*/ 919 w 1110"/>
                <a:gd name="T23" fmla="*/ 343 h 369"/>
                <a:gd name="T24" fmla="*/ 867 w 1110"/>
                <a:gd name="T25"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 h="369">
                  <a:moveTo>
                    <a:pt x="867" y="369"/>
                  </a:moveTo>
                  <a:lnTo>
                    <a:pt x="282" y="369"/>
                  </a:lnTo>
                  <a:cubicBezTo>
                    <a:pt x="264" y="369"/>
                    <a:pt x="246" y="361"/>
                    <a:pt x="233" y="347"/>
                  </a:cubicBezTo>
                  <a:lnTo>
                    <a:pt x="25" y="119"/>
                  </a:lnTo>
                  <a:cubicBezTo>
                    <a:pt x="0" y="92"/>
                    <a:pt x="2" y="50"/>
                    <a:pt x="29" y="25"/>
                  </a:cubicBezTo>
                  <a:cubicBezTo>
                    <a:pt x="56" y="0"/>
                    <a:pt x="99" y="2"/>
                    <a:pt x="123" y="29"/>
                  </a:cubicBezTo>
                  <a:lnTo>
                    <a:pt x="312" y="236"/>
                  </a:lnTo>
                  <a:lnTo>
                    <a:pt x="834" y="236"/>
                  </a:lnTo>
                  <a:lnTo>
                    <a:pt x="982" y="46"/>
                  </a:lnTo>
                  <a:cubicBezTo>
                    <a:pt x="1005" y="17"/>
                    <a:pt x="1047" y="12"/>
                    <a:pt x="1076" y="34"/>
                  </a:cubicBezTo>
                  <a:cubicBezTo>
                    <a:pt x="1105" y="57"/>
                    <a:pt x="1110" y="99"/>
                    <a:pt x="1087" y="128"/>
                  </a:cubicBezTo>
                  <a:lnTo>
                    <a:pt x="919" y="343"/>
                  </a:lnTo>
                  <a:cubicBezTo>
                    <a:pt x="907" y="360"/>
                    <a:pt x="887" y="369"/>
                    <a:pt x="867" y="36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318">
              <a:extLst>
                <a:ext uri="{FF2B5EF4-FFF2-40B4-BE49-F238E27FC236}">
                  <a16:creationId xmlns:a16="http://schemas.microsoft.com/office/drawing/2014/main" id="{5583D414-3303-0BC0-BE21-0554F7979783}"/>
                </a:ext>
              </a:extLst>
            </p:cNvPr>
            <p:cNvSpPr>
              <a:spLocks/>
            </p:cNvSpPr>
            <p:nvPr/>
          </p:nvSpPr>
          <p:spPr bwMode="auto">
            <a:xfrm>
              <a:off x="4868863" y="4471988"/>
              <a:ext cx="49213" cy="203200"/>
            </a:xfrm>
            <a:custGeom>
              <a:avLst/>
              <a:gdLst>
                <a:gd name="T0" fmla="*/ 419 w 487"/>
                <a:gd name="T1" fmla="*/ 2014 h 2014"/>
                <a:gd name="T2" fmla="*/ 352 w 487"/>
                <a:gd name="T3" fmla="*/ 1951 h 2014"/>
                <a:gd name="T4" fmla="*/ 112 w 487"/>
                <a:gd name="T5" fmla="*/ 621 h 2014"/>
                <a:gd name="T6" fmla="*/ 13 w 487"/>
                <a:gd name="T7" fmla="*/ 64 h 2014"/>
                <a:gd name="T8" fmla="*/ 84 w 487"/>
                <a:gd name="T9" fmla="*/ 2 h 2014"/>
                <a:gd name="T10" fmla="*/ 146 w 487"/>
                <a:gd name="T11" fmla="*/ 73 h 2014"/>
                <a:gd name="T12" fmla="*/ 240 w 487"/>
                <a:gd name="T13" fmla="*/ 581 h 2014"/>
                <a:gd name="T14" fmla="*/ 485 w 487"/>
                <a:gd name="T15" fmla="*/ 1944 h 2014"/>
                <a:gd name="T16" fmla="*/ 422 w 487"/>
                <a:gd name="T17" fmla="*/ 2014 h 2014"/>
                <a:gd name="T18" fmla="*/ 419 w 487"/>
                <a:gd name="T19" fmla="*/ 2014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7" h="2014">
                  <a:moveTo>
                    <a:pt x="419" y="2014"/>
                  </a:moveTo>
                  <a:cubicBezTo>
                    <a:pt x="384" y="2014"/>
                    <a:pt x="354" y="1987"/>
                    <a:pt x="352" y="1951"/>
                  </a:cubicBezTo>
                  <a:cubicBezTo>
                    <a:pt x="312" y="1253"/>
                    <a:pt x="197" y="888"/>
                    <a:pt x="112" y="621"/>
                  </a:cubicBezTo>
                  <a:cubicBezTo>
                    <a:pt x="49" y="422"/>
                    <a:pt x="0" y="265"/>
                    <a:pt x="13" y="64"/>
                  </a:cubicBezTo>
                  <a:cubicBezTo>
                    <a:pt x="15" y="28"/>
                    <a:pt x="47" y="0"/>
                    <a:pt x="84" y="2"/>
                  </a:cubicBezTo>
                  <a:cubicBezTo>
                    <a:pt x="120" y="5"/>
                    <a:pt x="148" y="36"/>
                    <a:pt x="146" y="73"/>
                  </a:cubicBezTo>
                  <a:cubicBezTo>
                    <a:pt x="134" y="249"/>
                    <a:pt x="178" y="388"/>
                    <a:pt x="240" y="581"/>
                  </a:cubicBezTo>
                  <a:cubicBezTo>
                    <a:pt x="326" y="854"/>
                    <a:pt x="444" y="1229"/>
                    <a:pt x="485" y="1944"/>
                  </a:cubicBezTo>
                  <a:cubicBezTo>
                    <a:pt x="487" y="1980"/>
                    <a:pt x="459" y="2012"/>
                    <a:pt x="422" y="2014"/>
                  </a:cubicBezTo>
                  <a:cubicBezTo>
                    <a:pt x="421" y="2014"/>
                    <a:pt x="420" y="2014"/>
                    <a:pt x="419" y="20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319">
              <a:extLst>
                <a:ext uri="{FF2B5EF4-FFF2-40B4-BE49-F238E27FC236}">
                  <a16:creationId xmlns:a16="http://schemas.microsoft.com/office/drawing/2014/main" id="{0CE56593-4442-2221-FD19-004321E03618}"/>
                </a:ext>
              </a:extLst>
            </p:cNvPr>
            <p:cNvSpPr>
              <a:spLocks/>
            </p:cNvSpPr>
            <p:nvPr/>
          </p:nvSpPr>
          <p:spPr bwMode="auto">
            <a:xfrm>
              <a:off x="4935538" y="4471988"/>
              <a:ext cx="49213" cy="203200"/>
            </a:xfrm>
            <a:custGeom>
              <a:avLst/>
              <a:gdLst>
                <a:gd name="T0" fmla="*/ 69 w 487"/>
                <a:gd name="T1" fmla="*/ 2013 h 2013"/>
                <a:gd name="T2" fmla="*/ 65 w 487"/>
                <a:gd name="T3" fmla="*/ 2013 h 2013"/>
                <a:gd name="T4" fmla="*/ 2 w 487"/>
                <a:gd name="T5" fmla="*/ 1943 h 2013"/>
                <a:gd name="T6" fmla="*/ 248 w 487"/>
                <a:gd name="T7" fmla="*/ 580 h 2013"/>
                <a:gd name="T8" fmla="*/ 341 w 487"/>
                <a:gd name="T9" fmla="*/ 73 h 2013"/>
                <a:gd name="T10" fmla="*/ 404 w 487"/>
                <a:gd name="T11" fmla="*/ 2 h 2013"/>
                <a:gd name="T12" fmla="*/ 474 w 487"/>
                <a:gd name="T13" fmla="*/ 65 h 2013"/>
                <a:gd name="T14" fmla="*/ 375 w 487"/>
                <a:gd name="T15" fmla="*/ 620 h 2013"/>
                <a:gd name="T16" fmla="*/ 135 w 487"/>
                <a:gd name="T17" fmla="*/ 1950 h 2013"/>
                <a:gd name="T18" fmla="*/ 69 w 487"/>
                <a:gd name="T19" fmla="*/ 2013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7" h="2013">
                  <a:moveTo>
                    <a:pt x="69" y="2013"/>
                  </a:moveTo>
                  <a:cubicBezTo>
                    <a:pt x="67" y="2013"/>
                    <a:pt x="66" y="2013"/>
                    <a:pt x="65" y="2013"/>
                  </a:cubicBezTo>
                  <a:cubicBezTo>
                    <a:pt x="28" y="2011"/>
                    <a:pt x="0" y="1979"/>
                    <a:pt x="2" y="1943"/>
                  </a:cubicBezTo>
                  <a:cubicBezTo>
                    <a:pt x="43" y="1228"/>
                    <a:pt x="161" y="853"/>
                    <a:pt x="248" y="580"/>
                  </a:cubicBezTo>
                  <a:cubicBezTo>
                    <a:pt x="309" y="387"/>
                    <a:pt x="353" y="248"/>
                    <a:pt x="341" y="73"/>
                  </a:cubicBezTo>
                  <a:cubicBezTo>
                    <a:pt x="339" y="36"/>
                    <a:pt x="367" y="5"/>
                    <a:pt x="404" y="2"/>
                  </a:cubicBezTo>
                  <a:cubicBezTo>
                    <a:pt x="441" y="0"/>
                    <a:pt x="472" y="28"/>
                    <a:pt x="474" y="65"/>
                  </a:cubicBezTo>
                  <a:cubicBezTo>
                    <a:pt x="487" y="265"/>
                    <a:pt x="438" y="422"/>
                    <a:pt x="375" y="620"/>
                  </a:cubicBezTo>
                  <a:cubicBezTo>
                    <a:pt x="290" y="887"/>
                    <a:pt x="175" y="1252"/>
                    <a:pt x="135" y="1950"/>
                  </a:cubicBezTo>
                  <a:cubicBezTo>
                    <a:pt x="133" y="1986"/>
                    <a:pt x="104" y="2013"/>
                    <a:pt x="69" y="20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320">
              <a:extLst>
                <a:ext uri="{FF2B5EF4-FFF2-40B4-BE49-F238E27FC236}">
                  <a16:creationId xmlns:a16="http://schemas.microsoft.com/office/drawing/2014/main" id="{B14E64E3-5192-80F0-DDC0-F182D85E9CE4}"/>
                </a:ext>
              </a:extLst>
            </p:cNvPr>
            <p:cNvSpPr>
              <a:spLocks/>
            </p:cNvSpPr>
            <p:nvPr/>
          </p:nvSpPr>
          <p:spPr bwMode="auto">
            <a:xfrm>
              <a:off x="4886325" y="4446588"/>
              <a:ext cx="82550" cy="26988"/>
            </a:xfrm>
            <a:custGeom>
              <a:avLst/>
              <a:gdLst>
                <a:gd name="T0" fmla="*/ 74 w 804"/>
                <a:gd name="T1" fmla="*/ 258 h 265"/>
                <a:gd name="T2" fmla="*/ 30 w 804"/>
                <a:gd name="T3" fmla="*/ 242 h 265"/>
                <a:gd name="T4" fmla="*/ 24 w 804"/>
                <a:gd name="T5" fmla="*/ 148 h 265"/>
                <a:gd name="T6" fmla="*/ 122 w 804"/>
                <a:gd name="T7" fmla="*/ 34 h 265"/>
                <a:gd name="T8" fmla="*/ 172 w 804"/>
                <a:gd name="T9" fmla="*/ 11 h 265"/>
                <a:gd name="T10" fmla="*/ 173 w 804"/>
                <a:gd name="T11" fmla="*/ 11 h 265"/>
                <a:gd name="T12" fmla="*/ 223 w 804"/>
                <a:gd name="T13" fmla="*/ 34 h 265"/>
                <a:gd name="T14" fmla="*/ 273 w 804"/>
                <a:gd name="T15" fmla="*/ 92 h 265"/>
                <a:gd name="T16" fmla="*/ 342 w 804"/>
                <a:gd name="T17" fmla="*/ 20 h 265"/>
                <a:gd name="T18" fmla="*/ 390 w 804"/>
                <a:gd name="T19" fmla="*/ 0 h 265"/>
                <a:gd name="T20" fmla="*/ 390 w 804"/>
                <a:gd name="T21" fmla="*/ 0 h 265"/>
                <a:gd name="T22" fmla="*/ 438 w 804"/>
                <a:gd name="T23" fmla="*/ 20 h 265"/>
                <a:gd name="T24" fmla="*/ 513 w 804"/>
                <a:gd name="T25" fmla="*/ 96 h 265"/>
                <a:gd name="T26" fmla="*/ 577 w 804"/>
                <a:gd name="T27" fmla="*/ 32 h 265"/>
                <a:gd name="T28" fmla="*/ 625 w 804"/>
                <a:gd name="T29" fmla="*/ 13 h 265"/>
                <a:gd name="T30" fmla="*/ 672 w 804"/>
                <a:gd name="T31" fmla="*/ 33 h 265"/>
                <a:gd name="T32" fmla="*/ 779 w 804"/>
                <a:gd name="T33" fmla="*/ 145 h 265"/>
                <a:gd name="T34" fmla="*/ 777 w 804"/>
                <a:gd name="T35" fmla="*/ 239 h 265"/>
                <a:gd name="T36" fmla="*/ 683 w 804"/>
                <a:gd name="T37" fmla="*/ 237 h 265"/>
                <a:gd name="T38" fmla="*/ 623 w 804"/>
                <a:gd name="T39" fmla="*/ 175 h 265"/>
                <a:gd name="T40" fmla="*/ 559 w 804"/>
                <a:gd name="T41" fmla="*/ 238 h 265"/>
                <a:gd name="T42" fmla="*/ 512 w 804"/>
                <a:gd name="T43" fmla="*/ 258 h 265"/>
                <a:gd name="T44" fmla="*/ 512 w 804"/>
                <a:gd name="T45" fmla="*/ 258 h 265"/>
                <a:gd name="T46" fmla="*/ 465 w 804"/>
                <a:gd name="T47" fmla="*/ 238 h 265"/>
                <a:gd name="T48" fmla="*/ 390 w 804"/>
                <a:gd name="T49" fmla="*/ 162 h 265"/>
                <a:gd name="T50" fmla="*/ 318 w 804"/>
                <a:gd name="T51" fmla="*/ 237 h 265"/>
                <a:gd name="T52" fmla="*/ 268 w 804"/>
                <a:gd name="T53" fmla="*/ 258 h 265"/>
                <a:gd name="T54" fmla="*/ 219 w 804"/>
                <a:gd name="T55" fmla="*/ 235 h 265"/>
                <a:gd name="T56" fmla="*/ 172 w 804"/>
                <a:gd name="T57" fmla="*/ 180 h 265"/>
                <a:gd name="T58" fmla="*/ 124 w 804"/>
                <a:gd name="T59" fmla="*/ 235 h 265"/>
                <a:gd name="T60" fmla="*/ 74 w 804"/>
                <a:gd name="T61" fmla="*/ 25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4" h="265">
                  <a:moveTo>
                    <a:pt x="74" y="258"/>
                  </a:moveTo>
                  <a:cubicBezTo>
                    <a:pt x="59" y="258"/>
                    <a:pt x="43" y="253"/>
                    <a:pt x="30" y="242"/>
                  </a:cubicBezTo>
                  <a:cubicBezTo>
                    <a:pt x="3" y="218"/>
                    <a:pt x="0" y="175"/>
                    <a:pt x="24" y="148"/>
                  </a:cubicBezTo>
                  <a:lnTo>
                    <a:pt x="122" y="34"/>
                  </a:lnTo>
                  <a:cubicBezTo>
                    <a:pt x="135" y="19"/>
                    <a:pt x="153" y="11"/>
                    <a:pt x="172" y="11"/>
                  </a:cubicBezTo>
                  <a:lnTo>
                    <a:pt x="173" y="11"/>
                  </a:lnTo>
                  <a:cubicBezTo>
                    <a:pt x="192" y="11"/>
                    <a:pt x="210" y="20"/>
                    <a:pt x="223" y="34"/>
                  </a:cubicBezTo>
                  <a:lnTo>
                    <a:pt x="273" y="92"/>
                  </a:lnTo>
                  <a:lnTo>
                    <a:pt x="342" y="20"/>
                  </a:lnTo>
                  <a:cubicBezTo>
                    <a:pt x="354" y="7"/>
                    <a:pt x="372" y="0"/>
                    <a:pt x="390" y="0"/>
                  </a:cubicBezTo>
                  <a:lnTo>
                    <a:pt x="390" y="0"/>
                  </a:lnTo>
                  <a:cubicBezTo>
                    <a:pt x="408" y="0"/>
                    <a:pt x="425" y="7"/>
                    <a:pt x="438" y="20"/>
                  </a:cubicBezTo>
                  <a:lnTo>
                    <a:pt x="513" y="96"/>
                  </a:lnTo>
                  <a:lnTo>
                    <a:pt x="577" y="32"/>
                  </a:lnTo>
                  <a:cubicBezTo>
                    <a:pt x="589" y="19"/>
                    <a:pt x="607" y="12"/>
                    <a:pt x="625" y="13"/>
                  </a:cubicBezTo>
                  <a:cubicBezTo>
                    <a:pt x="643" y="13"/>
                    <a:pt x="660" y="20"/>
                    <a:pt x="672" y="33"/>
                  </a:cubicBezTo>
                  <a:lnTo>
                    <a:pt x="779" y="145"/>
                  </a:lnTo>
                  <a:cubicBezTo>
                    <a:pt x="804" y="172"/>
                    <a:pt x="803" y="214"/>
                    <a:pt x="777" y="239"/>
                  </a:cubicBezTo>
                  <a:cubicBezTo>
                    <a:pt x="750" y="265"/>
                    <a:pt x="708" y="264"/>
                    <a:pt x="683" y="237"/>
                  </a:cubicBezTo>
                  <a:lnTo>
                    <a:pt x="623" y="175"/>
                  </a:lnTo>
                  <a:lnTo>
                    <a:pt x="559" y="238"/>
                  </a:lnTo>
                  <a:cubicBezTo>
                    <a:pt x="547" y="251"/>
                    <a:pt x="530" y="258"/>
                    <a:pt x="512" y="258"/>
                  </a:cubicBezTo>
                  <a:lnTo>
                    <a:pt x="512" y="258"/>
                  </a:lnTo>
                  <a:cubicBezTo>
                    <a:pt x="494" y="258"/>
                    <a:pt x="477" y="251"/>
                    <a:pt x="465" y="238"/>
                  </a:cubicBezTo>
                  <a:lnTo>
                    <a:pt x="390" y="162"/>
                  </a:lnTo>
                  <a:lnTo>
                    <a:pt x="318" y="237"/>
                  </a:lnTo>
                  <a:cubicBezTo>
                    <a:pt x="305" y="251"/>
                    <a:pt x="287" y="258"/>
                    <a:pt x="268" y="258"/>
                  </a:cubicBezTo>
                  <a:cubicBezTo>
                    <a:pt x="249" y="257"/>
                    <a:pt x="231" y="249"/>
                    <a:pt x="219" y="235"/>
                  </a:cubicBezTo>
                  <a:lnTo>
                    <a:pt x="172" y="180"/>
                  </a:lnTo>
                  <a:lnTo>
                    <a:pt x="124" y="235"/>
                  </a:lnTo>
                  <a:cubicBezTo>
                    <a:pt x="111" y="250"/>
                    <a:pt x="93" y="258"/>
                    <a:pt x="74" y="2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321">
              <a:extLst>
                <a:ext uri="{FF2B5EF4-FFF2-40B4-BE49-F238E27FC236}">
                  <a16:creationId xmlns:a16="http://schemas.microsoft.com/office/drawing/2014/main" id="{C50D2D83-8131-3005-DA01-1CAC8B4FDF7D}"/>
                </a:ext>
              </a:extLst>
            </p:cNvPr>
            <p:cNvSpPr>
              <a:spLocks/>
            </p:cNvSpPr>
            <p:nvPr/>
          </p:nvSpPr>
          <p:spPr bwMode="auto">
            <a:xfrm>
              <a:off x="4983163" y="4398963"/>
              <a:ext cx="44450" cy="130175"/>
            </a:xfrm>
            <a:custGeom>
              <a:avLst/>
              <a:gdLst>
                <a:gd name="T0" fmla="*/ 250 w 453"/>
                <a:gd name="T1" fmla="*/ 1294 h 1294"/>
                <a:gd name="T2" fmla="*/ 214 w 453"/>
                <a:gd name="T3" fmla="*/ 1284 h 1294"/>
                <a:gd name="T4" fmla="*/ 193 w 453"/>
                <a:gd name="T5" fmla="*/ 1192 h 1294"/>
                <a:gd name="T6" fmla="*/ 320 w 453"/>
                <a:gd name="T7" fmla="*/ 752 h 1294"/>
                <a:gd name="T8" fmla="*/ 31 w 453"/>
                <a:gd name="T9" fmla="*/ 125 h 1294"/>
                <a:gd name="T10" fmla="*/ 24 w 453"/>
                <a:gd name="T11" fmla="*/ 31 h 1294"/>
                <a:gd name="T12" fmla="*/ 118 w 453"/>
                <a:gd name="T13" fmla="*/ 24 h 1294"/>
                <a:gd name="T14" fmla="*/ 453 w 453"/>
                <a:gd name="T15" fmla="*/ 752 h 1294"/>
                <a:gd name="T16" fmla="*/ 306 w 453"/>
                <a:gd name="T17" fmla="*/ 1263 h 1294"/>
                <a:gd name="T18" fmla="*/ 250 w 453"/>
                <a:gd name="T19" fmla="*/ 1294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 h="1294">
                  <a:moveTo>
                    <a:pt x="250" y="1294"/>
                  </a:moveTo>
                  <a:cubicBezTo>
                    <a:pt x="238" y="1294"/>
                    <a:pt x="225" y="1291"/>
                    <a:pt x="214" y="1284"/>
                  </a:cubicBezTo>
                  <a:cubicBezTo>
                    <a:pt x="183" y="1264"/>
                    <a:pt x="174" y="1223"/>
                    <a:pt x="193" y="1192"/>
                  </a:cubicBezTo>
                  <a:cubicBezTo>
                    <a:pt x="276" y="1060"/>
                    <a:pt x="320" y="908"/>
                    <a:pt x="320" y="752"/>
                  </a:cubicBezTo>
                  <a:cubicBezTo>
                    <a:pt x="320" y="511"/>
                    <a:pt x="214" y="282"/>
                    <a:pt x="31" y="125"/>
                  </a:cubicBezTo>
                  <a:cubicBezTo>
                    <a:pt x="3" y="101"/>
                    <a:pt x="0" y="59"/>
                    <a:pt x="24" y="31"/>
                  </a:cubicBezTo>
                  <a:cubicBezTo>
                    <a:pt x="48" y="3"/>
                    <a:pt x="90" y="0"/>
                    <a:pt x="118" y="24"/>
                  </a:cubicBezTo>
                  <a:cubicBezTo>
                    <a:pt x="331" y="206"/>
                    <a:pt x="453" y="472"/>
                    <a:pt x="453" y="752"/>
                  </a:cubicBezTo>
                  <a:cubicBezTo>
                    <a:pt x="453" y="934"/>
                    <a:pt x="402" y="1110"/>
                    <a:pt x="306" y="1263"/>
                  </a:cubicBezTo>
                  <a:cubicBezTo>
                    <a:pt x="294" y="1283"/>
                    <a:pt x="272" y="1294"/>
                    <a:pt x="250" y="12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322">
              <a:extLst>
                <a:ext uri="{FF2B5EF4-FFF2-40B4-BE49-F238E27FC236}">
                  <a16:creationId xmlns:a16="http://schemas.microsoft.com/office/drawing/2014/main" id="{42CA3864-58F2-7E6E-5E32-8CA5B79A3EAA}"/>
                </a:ext>
              </a:extLst>
            </p:cNvPr>
            <p:cNvSpPr>
              <a:spLocks/>
            </p:cNvSpPr>
            <p:nvPr/>
          </p:nvSpPr>
          <p:spPr bwMode="auto">
            <a:xfrm>
              <a:off x="4957763" y="4383088"/>
              <a:ext cx="15875" cy="15875"/>
            </a:xfrm>
            <a:custGeom>
              <a:avLst/>
              <a:gdLst>
                <a:gd name="T0" fmla="*/ 91 w 166"/>
                <a:gd name="T1" fmla="*/ 147 h 147"/>
                <a:gd name="T2" fmla="*/ 69 w 166"/>
                <a:gd name="T3" fmla="*/ 143 h 147"/>
                <a:gd name="T4" fmla="*/ 55 w 166"/>
                <a:gd name="T5" fmla="*/ 138 h 147"/>
                <a:gd name="T6" fmla="*/ 11 w 166"/>
                <a:gd name="T7" fmla="*/ 55 h 147"/>
                <a:gd name="T8" fmla="*/ 95 w 166"/>
                <a:gd name="T9" fmla="*/ 11 h 147"/>
                <a:gd name="T10" fmla="*/ 113 w 166"/>
                <a:gd name="T11" fmla="*/ 17 h 147"/>
                <a:gd name="T12" fmla="*/ 154 w 166"/>
                <a:gd name="T13" fmla="*/ 102 h 147"/>
                <a:gd name="T14" fmla="*/ 91 w 166"/>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47">
                  <a:moveTo>
                    <a:pt x="91" y="147"/>
                  </a:moveTo>
                  <a:cubicBezTo>
                    <a:pt x="84" y="147"/>
                    <a:pt x="77" y="146"/>
                    <a:pt x="69" y="143"/>
                  </a:cubicBezTo>
                  <a:cubicBezTo>
                    <a:pt x="65" y="142"/>
                    <a:pt x="60" y="140"/>
                    <a:pt x="55" y="138"/>
                  </a:cubicBezTo>
                  <a:cubicBezTo>
                    <a:pt x="20" y="127"/>
                    <a:pt x="0" y="90"/>
                    <a:pt x="11" y="55"/>
                  </a:cubicBezTo>
                  <a:cubicBezTo>
                    <a:pt x="22" y="20"/>
                    <a:pt x="60" y="0"/>
                    <a:pt x="95" y="11"/>
                  </a:cubicBezTo>
                  <a:cubicBezTo>
                    <a:pt x="101" y="13"/>
                    <a:pt x="107" y="15"/>
                    <a:pt x="113" y="17"/>
                  </a:cubicBezTo>
                  <a:cubicBezTo>
                    <a:pt x="148" y="29"/>
                    <a:pt x="166" y="67"/>
                    <a:pt x="154" y="102"/>
                  </a:cubicBezTo>
                  <a:cubicBezTo>
                    <a:pt x="145" y="130"/>
                    <a:pt x="119" y="147"/>
                    <a:pt x="91" y="14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cxnSp>
        <p:nvCxnSpPr>
          <p:cNvPr id="39" name="Straight Connector 38">
            <a:extLst>
              <a:ext uri="{FF2B5EF4-FFF2-40B4-BE49-F238E27FC236}">
                <a16:creationId xmlns:a16="http://schemas.microsoft.com/office/drawing/2014/main" id="{2D686C73-F3CF-A7A9-589B-183D592CE85B}"/>
              </a:ext>
            </a:extLst>
          </p:cNvPr>
          <p:cNvCxnSpPr/>
          <p:nvPr/>
        </p:nvCxnSpPr>
        <p:spPr>
          <a:xfrm>
            <a:off x="372188" y="1566627"/>
            <a:ext cx="7215967"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18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044D-2136-5746-BF73-9F3B4FC55C58}"/>
              </a:ext>
            </a:extLst>
          </p:cNvPr>
          <p:cNvSpPr>
            <a:spLocks noGrp="1"/>
          </p:cNvSpPr>
          <p:nvPr>
            <p:ph type="title"/>
          </p:nvPr>
        </p:nvSpPr>
        <p:spPr>
          <a:xfrm>
            <a:off x="390720" y="281940"/>
            <a:ext cx="11453628" cy="1143000"/>
          </a:xfrm>
        </p:spPr>
        <p:txBody>
          <a:bodyPr/>
          <a:lstStyle/>
          <a:p>
            <a:r>
              <a:rPr lang="en-US" dirty="0"/>
              <a:t>Check-In (3 of 3): What is your biggest presentation challenge?</a:t>
            </a:r>
          </a:p>
        </p:txBody>
      </p:sp>
      <p:sp>
        <p:nvSpPr>
          <p:cNvPr id="3" name="Content Placeholder 2">
            <a:extLst>
              <a:ext uri="{FF2B5EF4-FFF2-40B4-BE49-F238E27FC236}">
                <a16:creationId xmlns:a16="http://schemas.microsoft.com/office/drawing/2014/main" id="{D0129A63-BD1A-756A-65EA-01210921C626}"/>
              </a:ext>
            </a:extLst>
          </p:cNvPr>
          <p:cNvSpPr>
            <a:spLocks noGrp="1"/>
          </p:cNvSpPr>
          <p:nvPr>
            <p:ph idx="1"/>
          </p:nvPr>
        </p:nvSpPr>
        <p:spPr>
          <a:xfrm>
            <a:off x="390720" y="2344593"/>
            <a:ext cx="11453628" cy="4376468"/>
          </a:xfrm>
        </p:spPr>
        <p:txBody>
          <a:bodyPr/>
          <a:lstStyle/>
          <a:p>
            <a:r>
              <a:rPr lang="en-US" sz="2400" b="0" dirty="0"/>
              <a:t>A) Knowing what content to include</a:t>
            </a:r>
          </a:p>
          <a:p>
            <a:r>
              <a:rPr lang="en-US" sz="2400" b="0" dirty="0"/>
              <a:t>B) Making slides that are visually appealing</a:t>
            </a:r>
          </a:p>
          <a:p>
            <a:r>
              <a:rPr lang="en-US" sz="2400" b="0" dirty="0"/>
              <a:t>C) Actually delivering without being too nervous</a:t>
            </a:r>
          </a:p>
          <a:p>
            <a:r>
              <a:rPr lang="en-US" sz="2400" b="0" dirty="0"/>
              <a:t>D) Keeping people engaged</a:t>
            </a:r>
          </a:p>
          <a:p>
            <a:r>
              <a:rPr lang="en-US" sz="2400" b="0" dirty="0"/>
              <a:t>E) None of these above (type in chat your response!)</a:t>
            </a:r>
          </a:p>
          <a:p>
            <a:r>
              <a:rPr lang="en-US" sz="2400" b="0" dirty="0"/>
              <a:t>F) All of the above - help!</a:t>
            </a:r>
          </a:p>
          <a:p>
            <a:endParaRPr lang="en-US" sz="2400" b="0" dirty="0"/>
          </a:p>
          <a:p>
            <a:endParaRPr lang="en-US" dirty="0"/>
          </a:p>
        </p:txBody>
      </p:sp>
      <p:sp>
        <p:nvSpPr>
          <p:cNvPr id="4" name="Text Placeholder 3">
            <a:extLst>
              <a:ext uri="{FF2B5EF4-FFF2-40B4-BE49-F238E27FC236}">
                <a16:creationId xmlns:a16="http://schemas.microsoft.com/office/drawing/2014/main" id="{CA82E334-0589-2FAE-3C2C-AF097826DADF}"/>
              </a:ext>
            </a:extLst>
          </p:cNvPr>
          <p:cNvSpPr>
            <a:spLocks noGrp="1"/>
          </p:cNvSpPr>
          <p:nvPr>
            <p:ph type="body" sz="quarter" idx="13"/>
          </p:nvPr>
        </p:nvSpPr>
        <p:spPr>
          <a:xfrm>
            <a:off x="390721" y="1498093"/>
            <a:ext cx="11453627" cy="573617"/>
          </a:xfrm>
        </p:spPr>
        <p:txBody>
          <a:bodyPr/>
          <a:lstStyle/>
          <a:p>
            <a:r>
              <a:rPr lang="en-US" dirty="0"/>
              <a:t>Use Zoom’s raise hand feature (it's in the Reactions menu at the bottom). If you can't find that button, just wave at your camera when I read the response that fits you best.</a:t>
            </a:r>
          </a:p>
        </p:txBody>
      </p:sp>
      <p:sp>
        <p:nvSpPr>
          <p:cNvPr id="5" name="Slide Number Placeholder 4">
            <a:extLst>
              <a:ext uri="{FF2B5EF4-FFF2-40B4-BE49-F238E27FC236}">
                <a16:creationId xmlns:a16="http://schemas.microsoft.com/office/drawing/2014/main" id="{1408E77A-466A-86EE-4C92-C63D8EE24701}"/>
              </a:ext>
            </a:extLst>
          </p:cNvPr>
          <p:cNvSpPr>
            <a:spLocks noGrp="1"/>
          </p:cNvSpPr>
          <p:nvPr>
            <p:ph type="sldNum" sz="quarter" idx="12"/>
          </p:nvPr>
        </p:nvSpPr>
        <p:spPr/>
        <p:txBody>
          <a:bodyPr/>
          <a:lstStyle/>
          <a:p>
            <a:fld id="{0D558541-60C9-42A2-8392-FF12533A6B7A}" type="slidenum">
              <a:rPr lang="en-US" smtClean="0"/>
              <a:pPr/>
              <a:t>5</a:t>
            </a:fld>
            <a:endParaRPr lang="en-US"/>
          </a:p>
        </p:txBody>
      </p:sp>
    </p:spTree>
    <p:extLst>
      <p:ext uri="{BB962C8B-B14F-4D97-AF65-F5344CB8AC3E}">
        <p14:creationId xmlns:p14="http://schemas.microsoft.com/office/powerpoint/2010/main" val="731060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7DA4-A348-7873-AAB4-F32D3F62F80D}"/>
              </a:ext>
            </a:extLst>
          </p:cNvPr>
          <p:cNvSpPr>
            <a:spLocks noGrp="1"/>
          </p:cNvSpPr>
          <p:nvPr>
            <p:ph type="title"/>
          </p:nvPr>
        </p:nvSpPr>
        <p:spPr/>
        <p:txBody>
          <a:bodyPr/>
          <a:lstStyle/>
          <a:p>
            <a:r>
              <a:rPr lang="en-US" dirty="0"/>
              <a:t>Resources and Tools</a:t>
            </a:r>
          </a:p>
        </p:txBody>
      </p:sp>
      <p:sp>
        <p:nvSpPr>
          <p:cNvPr id="5" name="Text Placeholder 4">
            <a:extLst>
              <a:ext uri="{FF2B5EF4-FFF2-40B4-BE49-F238E27FC236}">
                <a16:creationId xmlns:a16="http://schemas.microsoft.com/office/drawing/2014/main" id="{E8B698CE-20A7-2BF7-6829-215E6849C74A}"/>
              </a:ext>
            </a:extLst>
          </p:cNvPr>
          <p:cNvSpPr>
            <a:spLocks noGrp="1"/>
          </p:cNvSpPr>
          <p:nvPr>
            <p:ph type="body" sz="quarter" idx="14"/>
          </p:nvPr>
        </p:nvSpPr>
        <p:spPr/>
        <p:txBody>
          <a:bodyPr/>
          <a:lstStyle/>
          <a:p>
            <a:endParaRPr lang="en-US"/>
          </a:p>
        </p:txBody>
      </p:sp>
      <p:sp>
        <p:nvSpPr>
          <p:cNvPr id="6" name="Slide Number Placeholder 5">
            <a:extLst>
              <a:ext uri="{FF2B5EF4-FFF2-40B4-BE49-F238E27FC236}">
                <a16:creationId xmlns:a16="http://schemas.microsoft.com/office/drawing/2014/main" id="{0DA713A6-31F7-4AA4-9B10-FC94A3E8C77F}"/>
              </a:ext>
            </a:extLst>
          </p:cNvPr>
          <p:cNvSpPr>
            <a:spLocks noGrp="1"/>
          </p:cNvSpPr>
          <p:nvPr>
            <p:ph type="sldNum" sz="quarter" idx="12"/>
          </p:nvPr>
        </p:nvSpPr>
        <p:spPr/>
        <p:txBody>
          <a:bodyPr/>
          <a:lstStyle/>
          <a:p>
            <a:fld id="{0D558541-60C9-42A2-8392-FF12533A6B7A}" type="slidenum">
              <a:rPr lang="en-US" smtClean="0"/>
              <a:pPr/>
              <a:t>50</a:t>
            </a:fld>
            <a:endParaRPr lang="en-US"/>
          </a:p>
        </p:txBody>
      </p:sp>
      <p:sp>
        <p:nvSpPr>
          <p:cNvPr id="13" name="Rectangle 5">
            <a:extLst>
              <a:ext uri="{FF2B5EF4-FFF2-40B4-BE49-F238E27FC236}">
                <a16:creationId xmlns:a16="http://schemas.microsoft.com/office/drawing/2014/main" id="{3325FB44-CD6D-3424-52E4-83A4CD5AA611}"/>
              </a:ext>
            </a:extLst>
          </p:cNvPr>
          <p:cNvSpPr>
            <a:spLocks noGrp="1" noChangeArrowheads="1"/>
          </p:cNvSpPr>
          <p:nvPr>
            <p:ph idx="1"/>
          </p:nvPr>
        </p:nvSpPr>
        <p:spPr bwMode="auto">
          <a:xfrm>
            <a:off x="383879" y="1882150"/>
            <a:ext cx="5611517"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Professional presentations</a:t>
            </a:r>
            <a:r>
              <a:rPr kumimoji="0" lang="en-US" altLang="en-US" sz="1800" b="0" i="0" u="none" strike="noStrike" cap="none" normalizeH="0" baseline="0" dirty="0">
                <a:ln>
                  <a:noFill/>
                </a:ln>
                <a:solidFill>
                  <a:schemeClr val="tx1"/>
                </a:solidFill>
                <a:effectLst/>
                <a:latin typeface="Arial" panose="020B0604020202020204" pitchFamily="34" charset="0"/>
              </a:rPr>
              <a:t>: Use </a:t>
            </a:r>
            <a:r>
              <a:rPr kumimoji="0" lang="en-US" altLang="en-US" sz="1800" b="0" i="0" u="none" strike="noStrike" cap="none" normalizeH="0" baseline="0" dirty="0" err="1">
                <a:ln>
                  <a:noFill/>
                </a:ln>
                <a:solidFill>
                  <a:schemeClr val="tx1"/>
                </a:solidFill>
                <a:effectLst/>
                <a:latin typeface="Arial" panose="020B0604020202020204" pitchFamily="34" charset="0"/>
              </a:rPr>
              <a:t>Mentimeter</a:t>
            </a:r>
            <a:r>
              <a:rPr kumimoji="0" lang="en-US" altLang="en-US" sz="1800" b="0" i="0" u="none" strike="noStrike" cap="none" normalizeH="0" baseline="0" dirty="0">
                <a:ln>
                  <a:noFill/>
                </a:ln>
                <a:solidFill>
                  <a:schemeClr val="tx1"/>
                </a:solidFill>
                <a:effectLst/>
                <a:latin typeface="Arial" panose="020B0604020202020204" pitchFamily="34" charset="0"/>
              </a:rPr>
              <a:t> for sophisticated engagement without sacrificing professionalism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Training sessions</a:t>
            </a:r>
            <a:r>
              <a:rPr kumimoji="0" lang="en-US" altLang="en-US" sz="1800" b="0" i="0" u="none" strike="noStrike" cap="none" normalizeH="0" baseline="0" dirty="0">
                <a:ln>
                  <a:noFill/>
                </a:ln>
                <a:solidFill>
                  <a:schemeClr val="tx1"/>
                </a:solidFill>
                <a:effectLst/>
                <a:latin typeface="Arial" panose="020B0604020202020204" pitchFamily="34" charset="0"/>
              </a:rPr>
              <a:t>: Kahoot creates unforgettable, high-energy learning experiences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Quick check-ins</a:t>
            </a:r>
            <a:r>
              <a:rPr kumimoji="0" lang="en-US" altLang="en-US" sz="1800" b="0" i="0" u="none" strike="noStrike" cap="none" normalizeH="0" baseline="0" dirty="0">
                <a:ln>
                  <a:noFill/>
                </a:ln>
                <a:solidFill>
                  <a:schemeClr val="tx1"/>
                </a:solidFill>
                <a:effectLst/>
                <a:latin typeface="Arial" panose="020B0604020202020204" pitchFamily="34" charset="0"/>
              </a:rPr>
              <a:t>: Native platform tools (Zoom/Teams Polls) maintain seamless flow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Audience size matters</a:t>
            </a:r>
            <a:r>
              <a:rPr kumimoji="0" lang="en-US" altLang="en-US" sz="1800" b="0" i="0" u="none" strike="noStrike" cap="none" normalizeH="0" baseline="0" dirty="0">
                <a:ln>
                  <a:noFill/>
                </a:ln>
                <a:solidFill>
                  <a:schemeClr val="tx1"/>
                </a:solidFill>
                <a:effectLst/>
                <a:latin typeface="Arial" panose="020B0604020202020204" pitchFamily="34" charset="0"/>
              </a:rPr>
              <a:t>: Kahoot and </a:t>
            </a:r>
            <a:r>
              <a:rPr kumimoji="0" lang="en-US" altLang="en-US" sz="1800" b="0" i="0" u="none" strike="noStrike" cap="none" normalizeH="0" baseline="0" dirty="0" err="1">
                <a:ln>
                  <a:noFill/>
                </a:ln>
                <a:solidFill>
                  <a:schemeClr val="tx1"/>
                </a:solidFill>
                <a:effectLst/>
                <a:latin typeface="Arial" panose="020B0604020202020204" pitchFamily="34" charset="0"/>
              </a:rPr>
              <a:t>Mentimeter</a:t>
            </a:r>
            <a:r>
              <a:rPr kumimoji="0" lang="en-US" altLang="en-US" sz="1800" b="0" i="0" u="none" strike="noStrike" cap="none" normalizeH="0" baseline="0" dirty="0">
                <a:ln>
                  <a:noFill/>
                </a:ln>
                <a:solidFill>
                  <a:schemeClr val="tx1"/>
                </a:solidFill>
                <a:effectLst/>
                <a:latin typeface="Arial" panose="020B0604020202020204" pitchFamily="34" charset="0"/>
              </a:rPr>
              <a:t> scale better for large audiences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Follow-up strategy</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Mentimeter</a:t>
            </a:r>
            <a:r>
              <a:rPr kumimoji="0" lang="en-US" altLang="en-US" sz="1800" b="0" i="0" u="none" strike="noStrike" cap="none" normalizeH="0" baseline="0" dirty="0">
                <a:ln>
                  <a:noFill/>
                </a:ln>
                <a:solidFill>
                  <a:schemeClr val="tx1"/>
                </a:solidFill>
                <a:effectLst/>
                <a:latin typeface="Arial" panose="020B0604020202020204" pitchFamily="34" charset="0"/>
              </a:rPr>
              <a:t> provides best data for post-presentation analysis </a:t>
            </a:r>
          </a:p>
        </p:txBody>
      </p:sp>
      <p:pic>
        <p:nvPicPr>
          <p:cNvPr id="17415" name="Picture 7" descr="Mentimeter">
            <a:extLst>
              <a:ext uri="{FF2B5EF4-FFF2-40B4-BE49-F238E27FC236}">
                <a16:creationId xmlns:a16="http://schemas.microsoft.com/office/drawing/2014/main" id="{954ACDB9-4F44-3360-C00C-F7C412AA6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45" t="15690" r="19504" b="15168"/>
          <a:stretch>
            <a:fillRect/>
          </a:stretch>
        </p:blipFill>
        <p:spPr bwMode="auto">
          <a:xfrm>
            <a:off x="8232781" y="387393"/>
            <a:ext cx="1553524" cy="1840832"/>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a:extLst>
              <a:ext uri="{FF2B5EF4-FFF2-40B4-BE49-F238E27FC236}">
                <a16:creationId xmlns:a16="http://schemas.microsoft.com/office/drawing/2014/main" id="{9B9F26AB-BC6A-4C5F-028E-F1F6E11EE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037" y="3220390"/>
            <a:ext cx="36671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Zoom">
            <a:extLst>
              <a:ext uri="{FF2B5EF4-FFF2-40B4-BE49-F238E27FC236}">
                <a16:creationId xmlns:a16="http://schemas.microsoft.com/office/drawing/2014/main" id="{A8118209-3C33-5724-E0F4-45C1A1EE7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3847" y="100551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descr="Microsoft Teams – Apps on Google Play">
            <a:extLst>
              <a:ext uri="{FF2B5EF4-FFF2-40B4-BE49-F238E27FC236}">
                <a16:creationId xmlns:a16="http://schemas.microsoft.com/office/drawing/2014/main" id="{9291807B-B067-DD2C-DBC0-F9EB1DFA1F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81" t="10944" r="7534" b="11955"/>
          <a:stretch>
            <a:fillRect/>
          </a:stretch>
        </p:blipFill>
        <p:spPr bwMode="auto">
          <a:xfrm>
            <a:off x="8879925" y="4716694"/>
            <a:ext cx="1812759" cy="16523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FBF79E11-DA9D-9687-34DC-0AE9F3E25ECD}"/>
              </a:ext>
            </a:extLst>
          </p:cNvPr>
          <p:cNvCxnSpPr/>
          <p:nvPr/>
        </p:nvCxnSpPr>
        <p:spPr>
          <a:xfrm>
            <a:off x="7602583" y="318355"/>
            <a:ext cx="0" cy="5660571"/>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057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9DDB-28A6-5287-C448-DFE79CADCEEE}"/>
              </a:ext>
            </a:extLst>
          </p:cNvPr>
          <p:cNvSpPr>
            <a:spLocks noGrp="1"/>
          </p:cNvSpPr>
          <p:nvPr>
            <p:ph type="title"/>
          </p:nvPr>
        </p:nvSpPr>
        <p:spPr/>
        <p:txBody>
          <a:bodyPr/>
          <a:lstStyle/>
          <a:p>
            <a:r>
              <a:rPr lang="en-US" dirty="0"/>
              <a:t>Post-Presentation Evaluation</a:t>
            </a:r>
          </a:p>
        </p:txBody>
      </p:sp>
      <p:sp>
        <p:nvSpPr>
          <p:cNvPr id="4" name="Text Placeholder 3">
            <a:extLst>
              <a:ext uri="{FF2B5EF4-FFF2-40B4-BE49-F238E27FC236}">
                <a16:creationId xmlns:a16="http://schemas.microsoft.com/office/drawing/2014/main" id="{3324AC9E-BDF2-FECE-856A-02A6083B490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3BEB499F-4DA9-8CDD-EA69-588DA58DE0E7}"/>
              </a:ext>
            </a:extLst>
          </p:cNvPr>
          <p:cNvSpPr>
            <a:spLocks noGrp="1"/>
          </p:cNvSpPr>
          <p:nvPr>
            <p:ph type="sldNum" sz="quarter" idx="12"/>
          </p:nvPr>
        </p:nvSpPr>
        <p:spPr/>
        <p:txBody>
          <a:bodyPr/>
          <a:lstStyle/>
          <a:p>
            <a:fld id="{0D558541-60C9-42A2-8392-FF12533A6B7A}" type="slidenum">
              <a:rPr lang="en-US" smtClean="0"/>
              <a:pPr/>
              <a:t>51</a:t>
            </a:fld>
            <a:endParaRPr lang="en-US"/>
          </a:p>
        </p:txBody>
      </p:sp>
      <p:sp>
        <p:nvSpPr>
          <p:cNvPr id="10" name="Rectangle 1">
            <a:extLst>
              <a:ext uri="{FF2B5EF4-FFF2-40B4-BE49-F238E27FC236}">
                <a16:creationId xmlns:a16="http://schemas.microsoft.com/office/drawing/2014/main" id="{060CB056-8ADC-03AE-4752-D260B8550D10}"/>
              </a:ext>
            </a:extLst>
          </p:cNvPr>
          <p:cNvSpPr txBox="1">
            <a:spLocks noChangeArrowheads="1"/>
          </p:cNvSpPr>
          <p:nvPr/>
        </p:nvSpPr>
        <p:spPr bwMode="auto">
          <a:xfrm>
            <a:off x="372189" y="1960537"/>
            <a:ext cx="5631564" cy="43764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0" indent="0" algn="l" defTabSz="881615" rtl="0" eaLnBrk="1" latinLnBrk="0" hangingPunct="1">
              <a:lnSpc>
                <a:spcPct val="114000"/>
              </a:lnSpc>
              <a:spcBef>
                <a:spcPts val="964"/>
              </a:spcBef>
              <a:spcAft>
                <a:spcPts val="386"/>
              </a:spcAft>
              <a:buFontTx/>
              <a:buNone/>
              <a:defRPr sz="1736" b="1"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224486" indent="-216322"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3pPr>
            <a:lvl4pPr marL="442849" indent="-218363"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4pPr>
            <a:lvl5pPr marL="669374" indent="-226527" algn="l" defTabSz="881615" rtl="0" eaLnBrk="1" latinLnBrk="0" hangingPunct="1">
              <a:lnSpc>
                <a:spcPct val="114000"/>
              </a:lnSpc>
              <a:spcBef>
                <a:spcPts val="0"/>
              </a:spcBef>
              <a:spcAft>
                <a:spcPts val="579"/>
              </a:spcAft>
              <a:buClr>
                <a:schemeClr val="tx2"/>
              </a:buClr>
              <a:buFont typeface="Arial" panose="020B0604020202020204" pitchFamily="34" charset="0"/>
              <a:buChar char="•"/>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a:lstStyle>
          <a:p>
            <a:pPr defTabSz="914400" eaLnBrk="0" fontAlgn="base" hangingPunct="0">
              <a:spcBef>
                <a:spcPct val="0"/>
              </a:spcBef>
              <a:spcAft>
                <a:spcPts val="600"/>
              </a:spcAft>
            </a:pPr>
            <a:r>
              <a:rPr lang="en-US" altLang="en-US" dirty="0"/>
              <a:t>Survey questions to ask: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Clarity Check:</a:t>
            </a:r>
            <a:r>
              <a:rPr lang="en-US" altLang="en-US" b="0" dirty="0"/>
              <a:t> "Which concept from today's session was clearest to you? Which was most confusing?"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Relevance Test:</a:t>
            </a:r>
            <a:r>
              <a:rPr lang="en-US" altLang="en-US" b="0" dirty="0"/>
              <a:t> "What from today's session will you use within the next month?"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Engagement Gauge:</a:t>
            </a:r>
            <a:r>
              <a:rPr lang="en-US" altLang="en-US" b="0" dirty="0"/>
              <a:t> "What kept you most engaged during the presentation?"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Missing Pieces:</a:t>
            </a:r>
            <a:r>
              <a:rPr lang="en-US" altLang="en-US" b="0" dirty="0"/>
              <a:t> "What question do you still have that wasn't addressed?" </a:t>
            </a:r>
          </a:p>
          <a:p>
            <a:pPr marL="285750" indent="-285750" defTabSz="914400" eaLnBrk="0" fontAlgn="base" hangingPunct="0">
              <a:spcBef>
                <a:spcPct val="0"/>
              </a:spcBef>
              <a:spcAft>
                <a:spcPts val="600"/>
              </a:spcAft>
              <a:buFont typeface="Arial" panose="020B0604020202020204" pitchFamily="34" charset="0"/>
              <a:buChar char="•"/>
            </a:pPr>
            <a:r>
              <a:rPr lang="en-US" altLang="en-US" dirty="0"/>
              <a:t>Format Feedback:</a:t>
            </a:r>
            <a:r>
              <a:rPr lang="en-US" altLang="en-US" b="0" dirty="0"/>
              <a:t> "What would have made this session more useful for you?" </a:t>
            </a:r>
          </a:p>
        </p:txBody>
      </p:sp>
    </p:spTree>
    <p:extLst>
      <p:ext uri="{BB962C8B-B14F-4D97-AF65-F5344CB8AC3E}">
        <p14:creationId xmlns:p14="http://schemas.microsoft.com/office/powerpoint/2010/main" val="1838926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4B25-A057-D494-1C9F-99AF07D3D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3E566-FB2D-52B7-274A-9F7CB8C39736}"/>
              </a:ext>
            </a:extLst>
          </p:cNvPr>
          <p:cNvSpPr>
            <a:spLocks noGrp="1"/>
          </p:cNvSpPr>
          <p:nvPr>
            <p:ph type="title"/>
          </p:nvPr>
        </p:nvSpPr>
        <p:spPr>
          <a:xfrm>
            <a:off x="372189" y="0"/>
            <a:ext cx="11453628" cy="1143000"/>
          </a:xfrm>
        </p:spPr>
        <p:txBody>
          <a:bodyPr anchor="ctr">
            <a:normAutofit/>
          </a:bodyPr>
          <a:lstStyle/>
          <a:p>
            <a:r>
              <a:rPr lang="en-US" dirty="0"/>
              <a:t>Post-Presentation Evaluation</a:t>
            </a:r>
          </a:p>
        </p:txBody>
      </p:sp>
      <p:sp>
        <p:nvSpPr>
          <p:cNvPr id="6" name="Rectangle 1">
            <a:extLst>
              <a:ext uri="{FF2B5EF4-FFF2-40B4-BE49-F238E27FC236}">
                <a16:creationId xmlns:a16="http://schemas.microsoft.com/office/drawing/2014/main" id="{E53608B9-842F-6652-5787-C19643FF8931}"/>
              </a:ext>
            </a:extLst>
          </p:cNvPr>
          <p:cNvSpPr>
            <a:spLocks noGrp="1" noChangeArrowheads="1"/>
          </p:cNvSpPr>
          <p:nvPr>
            <p:ph idx="1"/>
          </p:nvPr>
        </p:nvSpPr>
        <p:spPr bwMode="auto">
          <a:xfrm>
            <a:off x="372189" y="1960537"/>
            <a:ext cx="5631564" cy="437646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R="0" lvl="0" defTabSz="914400" rtl="0" eaLnBrk="0" fontAlgn="base" latinLnBrk="0" hangingPunct="0">
              <a:spcBef>
                <a:spcPct val="0"/>
              </a:spcBef>
              <a:spcAft>
                <a:spcPts val="600"/>
              </a:spcAft>
              <a:buClrTx/>
              <a:buSzTx/>
              <a:tabLst/>
            </a:pPr>
            <a:r>
              <a:rPr lang="en-US" altLang="en-US" dirty="0"/>
              <a:t>Survey questions to ask: </a:t>
            </a:r>
            <a:endParaRPr kumimoji="0" lang="en-US" altLang="en-US" b="1" i="0" u="none" strike="noStrike" cap="none" normalizeH="0" baseline="0" dirty="0">
              <a:ln>
                <a:noFill/>
              </a:ln>
              <a:effectLst/>
            </a:endParaRP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Clarity Check:</a:t>
            </a:r>
            <a:r>
              <a:rPr kumimoji="0" lang="en-US" altLang="en-US" b="0" i="0" u="none" strike="noStrike" cap="none" normalizeH="0" baseline="0" dirty="0">
                <a:ln>
                  <a:noFill/>
                </a:ln>
                <a:effectLst/>
              </a:rPr>
              <a:t> "Which concept from today's session was clearest to you? Which was most confusing?"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Relevance Test:</a:t>
            </a:r>
            <a:r>
              <a:rPr kumimoji="0" lang="en-US" altLang="en-US" b="0" i="0" u="none" strike="noStrike" cap="none" normalizeH="0" baseline="0" dirty="0">
                <a:ln>
                  <a:noFill/>
                </a:ln>
                <a:effectLst/>
              </a:rPr>
              <a:t> "What from today's session will you use within the next month?"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Engagement Gauge:</a:t>
            </a:r>
            <a:r>
              <a:rPr kumimoji="0" lang="en-US" altLang="en-US" b="0" i="0" u="none" strike="noStrike" cap="none" normalizeH="0" baseline="0" dirty="0">
                <a:ln>
                  <a:noFill/>
                </a:ln>
                <a:effectLst/>
              </a:rPr>
              <a:t> "What kept you most engaged during the presentation?"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Missing Pieces:</a:t>
            </a:r>
            <a:r>
              <a:rPr kumimoji="0" lang="en-US" altLang="en-US" b="0" i="0" u="none" strike="noStrike" cap="none" normalizeH="0" baseline="0" dirty="0">
                <a:ln>
                  <a:noFill/>
                </a:ln>
                <a:effectLst/>
              </a:rPr>
              <a:t> "What question do you still have that wasn't addressed?" </a:t>
            </a:r>
          </a:p>
          <a:p>
            <a:pPr marL="285750" marR="0" lvl="0" indent="-28575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rPr>
              <a:t>Format Feedback:</a:t>
            </a:r>
            <a:r>
              <a:rPr kumimoji="0" lang="en-US" altLang="en-US" b="0" i="0" u="none" strike="noStrike" cap="none" normalizeH="0" baseline="0" dirty="0">
                <a:ln>
                  <a:noFill/>
                </a:ln>
                <a:effectLst/>
              </a:rPr>
              <a:t> "What would have made this session more useful for you?" </a:t>
            </a:r>
          </a:p>
        </p:txBody>
      </p:sp>
      <p:sp>
        <p:nvSpPr>
          <p:cNvPr id="13" name="Text Placeholder 3">
            <a:extLst>
              <a:ext uri="{FF2B5EF4-FFF2-40B4-BE49-F238E27FC236}">
                <a16:creationId xmlns:a16="http://schemas.microsoft.com/office/drawing/2014/main" id="{BBCCAFE6-233B-06A2-4B9D-122D4567296C}"/>
              </a:ext>
            </a:extLst>
          </p:cNvPr>
          <p:cNvSpPr>
            <a:spLocks noGrp="1"/>
          </p:cNvSpPr>
          <p:nvPr>
            <p:ph type="body" sz="quarter" idx="13"/>
          </p:nvPr>
        </p:nvSpPr>
        <p:spPr>
          <a:xfrm>
            <a:off x="372535" y="1170433"/>
            <a:ext cx="11453627" cy="573617"/>
          </a:xfrm>
        </p:spPr>
        <p:txBody>
          <a:bodyPr/>
          <a:lstStyle/>
          <a:p>
            <a:endParaRPr lang="en-US"/>
          </a:p>
        </p:txBody>
      </p:sp>
      <p:sp>
        <p:nvSpPr>
          <p:cNvPr id="5" name="Slide Number Placeholder 4">
            <a:extLst>
              <a:ext uri="{FF2B5EF4-FFF2-40B4-BE49-F238E27FC236}">
                <a16:creationId xmlns:a16="http://schemas.microsoft.com/office/drawing/2014/main" id="{C5962FB1-8DF0-287F-8588-EB6A2E01B39C}"/>
              </a:ext>
            </a:extLst>
          </p:cNvPr>
          <p:cNvSpPr>
            <a:spLocks noGrp="1"/>
          </p:cNvSpPr>
          <p:nvPr>
            <p:ph type="sldNum" sz="quarter" idx="12"/>
          </p:nvPr>
        </p:nvSpPr>
        <p:spPr>
          <a:xfrm>
            <a:off x="11346640" y="6583478"/>
            <a:ext cx="497708" cy="275167"/>
          </a:xfrm>
        </p:spPr>
        <p:txBody>
          <a:bodyPr anchor="ctr" anchorCtr="0">
            <a:normAutofit/>
          </a:bodyPr>
          <a:lstStyle/>
          <a:p>
            <a:pPr>
              <a:spcAft>
                <a:spcPts val="600"/>
              </a:spcAft>
            </a:pPr>
            <a:fld id="{0D558541-60C9-42A2-8392-FF12533A6B7A}" type="slidenum">
              <a:rPr lang="en-US" smtClean="0"/>
              <a:pPr>
                <a:spcAft>
                  <a:spcPts val="600"/>
                </a:spcAft>
              </a:pPr>
              <a:t>52</a:t>
            </a:fld>
            <a:endParaRPr lang="en-US"/>
          </a:p>
        </p:txBody>
      </p:sp>
      <p:sp>
        <p:nvSpPr>
          <p:cNvPr id="8" name="TextBox 7">
            <a:extLst>
              <a:ext uri="{FF2B5EF4-FFF2-40B4-BE49-F238E27FC236}">
                <a16:creationId xmlns:a16="http://schemas.microsoft.com/office/drawing/2014/main" id="{D034A1D7-DFA2-F9D4-EFB3-97D8EB48C124}"/>
              </a:ext>
            </a:extLst>
          </p:cNvPr>
          <p:cNvSpPr txBox="1"/>
          <p:nvPr/>
        </p:nvSpPr>
        <p:spPr>
          <a:xfrm>
            <a:off x="6194253" y="1960537"/>
            <a:ext cx="5631564" cy="4376468"/>
          </a:xfrm>
          <a:prstGeom prst="rect">
            <a:avLst/>
          </a:prstGeom>
        </p:spPr>
        <p:txBody>
          <a:bodyPr>
            <a:normAutofit/>
          </a:bodyPr>
          <a:lstStyle/>
          <a:p>
            <a:pPr>
              <a:spcAft>
                <a:spcPts val="600"/>
              </a:spcAft>
            </a:pPr>
            <a:r>
              <a:rPr lang="en-US" sz="1736" b="1" kern="1200" dirty="0"/>
              <a:t>Quick Tips:</a:t>
            </a:r>
            <a:endParaRPr lang="en-US" sz="1736" kern="1200" dirty="0"/>
          </a:p>
          <a:p>
            <a:pPr marL="285750" indent="-285750" fontAlgn="base">
              <a:spcBef>
                <a:spcPct val="0"/>
              </a:spcBef>
              <a:spcAft>
                <a:spcPts val="600"/>
              </a:spcAft>
              <a:buFont typeface="Arial" panose="020B0604020202020204" pitchFamily="34" charset="0"/>
              <a:buChar char="•"/>
            </a:pPr>
            <a:r>
              <a:rPr lang="en-US" sz="1736" dirty="0"/>
              <a:t>Consider using tools like Google Forms, SurveyMonkey, or even simple Zoom polls for immediate feedback</a:t>
            </a:r>
          </a:p>
          <a:p>
            <a:pPr marL="285750" indent="-285750" fontAlgn="base">
              <a:spcBef>
                <a:spcPct val="0"/>
              </a:spcBef>
              <a:spcAft>
                <a:spcPts val="600"/>
              </a:spcAft>
              <a:buFont typeface="Arial" panose="020B0604020202020204" pitchFamily="34" charset="0"/>
              <a:buChar char="•"/>
            </a:pPr>
            <a:r>
              <a:rPr lang="en-US" sz="1736" kern="1200" dirty="0"/>
              <a:t>Send surveys within 24 hours while the session is fresh</a:t>
            </a:r>
          </a:p>
          <a:p>
            <a:pPr marL="285750" indent="-285750" fontAlgn="base">
              <a:spcBef>
                <a:spcPct val="0"/>
              </a:spcBef>
              <a:spcAft>
                <a:spcPts val="600"/>
              </a:spcAft>
              <a:buFont typeface="Arial" panose="020B0604020202020204" pitchFamily="34" charset="0"/>
              <a:buChar char="•"/>
            </a:pPr>
            <a:r>
              <a:rPr lang="en-US" sz="1736" kern="1200" dirty="0"/>
              <a:t>Keep surveys to 5 questions maximum, people won't complete long ones</a:t>
            </a:r>
          </a:p>
          <a:p>
            <a:pPr marL="285750" indent="-285750" fontAlgn="base">
              <a:spcBef>
                <a:spcPct val="0"/>
              </a:spcBef>
              <a:spcAft>
                <a:spcPts val="600"/>
              </a:spcAft>
              <a:buFont typeface="Arial" panose="020B0604020202020204" pitchFamily="34" charset="0"/>
              <a:buChar char="•"/>
            </a:pPr>
            <a:r>
              <a:rPr lang="en-US" sz="1736" kern="1200" dirty="0"/>
              <a:t>Use a mix of multiple choice and one open-ended question</a:t>
            </a:r>
          </a:p>
          <a:p>
            <a:pPr marL="285750" indent="-285750" fontAlgn="base">
              <a:spcBef>
                <a:spcPct val="0"/>
              </a:spcBef>
              <a:spcAft>
                <a:spcPts val="600"/>
              </a:spcAft>
              <a:buFont typeface="Arial" panose="020B0604020202020204" pitchFamily="34" charset="0"/>
              <a:buChar char="•"/>
            </a:pPr>
            <a:r>
              <a:rPr lang="en-US" sz="1736" kern="1200" dirty="0"/>
              <a:t>Follow up on patterns you notice, if 3+ people mention the same confusion, address it in your next session</a:t>
            </a:r>
          </a:p>
        </p:txBody>
      </p:sp>
    </p:spTree>
    <p:extLst>
      <p:ext uri="{BB962C8B-B14F-4D97-AF65-F5344CB8AC3E}">
        <p14:creationId xmlns:p14="http://schemas.microsoft.com/office/powerpoint/2010/main" val="1465512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84B4-BCD2-58C1-EBC9-0F22030D937E}"/>
              </a:ext>
            </a:extLst>
          </p:cNvPr>
          <p:cNvSpPr>
            <a:spLocks noGrp="1"/>
          </p:cNvSpPr>
          <p:nvPr>
            <p:ph type="ctrTitle"/>
          </p:nvPr>
        </p:nvSpPr>
        <p:spPr/>
        <p:txBody>
          <a:bodyPr/>
          <a:lstStyle/>
          <a:p>
            <a:r>
              <a:rPr lang="en-US" dirty="0"/>
              <a:t>Break -10 minutes</a:t>
            </a:r>
          </a:p>
        </p:txBody>
      </p:sp>
      <p:sp>
        <p:nvSpPr>
          <p:cNvPr id="3" name="Subtitle 2">
            <a:extLst>
              <a:ext uri="{FF2B5EF4-FFF2-40B4-BE49-F238E27FC236}">
                <a16:creationId xmlns:a16="http://schemas.microsoft.com/office/drawing/2014/main" id="{4713A91A-4E6C-DDC0-4322-7848F35194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68879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0194-A608-6417-6A34-08776EEFB812}"/>
              </a:ext>
            </a:extLst>
          </p:cNvPr>
          <p:cNvSpPr>
            <a:spLocks noGrp="1"/>
          </p:cNvSpPr>
          <p:nvPr>
            <p:ph type="ctrTitle"/>
          </p:nvPr>
        </p:nvSpPr>
        <p:spPr>
          <a:xfrm>
            <a:off x="387029" y="2998056"/>
            <a:ext cx="7237264" cy="2387600"/>
          </a:xfrm>
        </p:spPr>
        <p:txBody>
          <a:bodyPr/>
          <a:lstStyle/>
          <a:p>
            <a:r>
              <a:rPr lang="en-US" dirty="0"/>
              <a:t>Design Principles That Work</a:t>
            </a:r>
          </a:p>
        </p:txBody>
      </p:sp>
      <p:sp>
        <p:nvSpPr>
          <p:cNvPr id="6" name="Subtitle 5">
            <a:extLst>
              <a:ext uri="{FF2B5EF4-FFF2-40B4-BE49-F238E27FC236}">
                <a16:creationId xmlns:a16="http://schemas.microsoft.com/office/drawing/2014/main" id="{D6A46ABE-6A84-288C-ACA5-DA12227A270A}"/>
              </a:ext>
            </a:extLst>
          </p:cNvPr>
          <p:cNvSpPr>
            <a:spLocks noGrp="1"/>
          </p:cNvSpPr>
          <p:nvPr>
            <p:ph type="subTitle" idx="1"/>
          </p:nvPr>
        </p:nvSpPr>
        <p:spPr>
          <a:xfrm>
            <a:off x="6770227" y="718496"/>
            <a:ext cx="4923298" cy="806099"/>
          </a:xfrm>
        </p:spPr>
        <p:txBody>
          <a:bodyPr/>
          <a:lstStyle/>
          <a:p>
            <a:r>
              <a:rPr lang="en-US" sz="2800" dirty="0"/>
              <a:t>Clutter and confusion are failures of design, not attributes of information.</a:t>
            </a:r>
          </a:p>
          <a:p>
            <a:pPr algn="r"/>
            <a:r>
              <a:rPr lang="en-US" sz="2400" dirty="0"/>
              <a:t>Edward Tufte</a:t>
            </a:r>
          </a:p>
          <a:p>
            <a:pPr algn="r"/>
            <a:r>
              <a:rPr lang="en-US" sz="1800" i="1" dirty="0"/>
              <a:t>Statistician and Professor</a:t>
            </a:r>
            <a:endParaRPr lang="en-US" sz="1400" i="1" dirty="0"/>
          </a:p>
        </p:txBody>
      </p:sp>
      <p:sp>
        <p:nvSpPr>
          <p:cNvPr id="5" name="Slide Number Placeholder 4">
            <a:extLst>
              <a:ext uri="{FF2B5EF4-FFF2-40B4-BE49-F238E27FC236}">
                <a16:creationId xmlns:a16="http://schemas.microsoft.com/office/drawing/2014/main" id="{86A8FC63-1421-AF1C-581D-2B4DBBE32068}"/>
              </a:ext>
            </a:extLst>
          </p:cNvPr>
          <p:cNvSpPr>
            <a:spLocks noGrp="1"/>
          </p:cNvSpPr>
          <p:nvPr>
            <p:ph type="sldNum" sz="quarter" idx="4294967295"/>
          </p:nvPr>
        </p:nvSpPr>
        <p:spPr>
          <a:xfrm>
            <a:off x="11693525" y="6583363"/>
            <a:ext cx="498475" cy="274637"/>
          </a:xfrm>
          <a:prstGeom prst="rect">
            <a:avLst/>
          </a:prstGeom>
        </p:spPr>
        <p:txBody>
          <a:bodyPr/>
          <a:lstStyle/>
          <a:p>
            <a:fld id="{0D558541-60C9-42A2-8392-FF12533A6B7A}" type="slidenum">
              <a:rPr lang="en-US" smtClean="0"/>
              <a:pPr/>
              <a:t>54</a:t>
            </a:fld>
            <a:endParaRPr lang="en-US"/>
          </a:p>
        </p:txBody>
      </p:sp>
      <p:pic>
        <p:nvPicPr>
          <p:cNvPr id="3" name="Graphic 2" descr="Open quotation mark outline">
            <a:extLst>
              <a:ext uri="{FF2B5EF4-FFF2-40B4-BE49-F238E27FC236}">
                <a16:creationId xmlns:a16="http://schemas.microsoft.com/office/drawing/2014/main" id="{BE6FC0C8-0B4B-4EE7-2060-31D54E27F2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5827" y="207145"/>
            <a:ext cx="914400" cy="914400"/>
          </a:xfrm>
          <a:prstGeom prst="rect">
            <a:avLst/>
          </a:prstGeom>
        </p:spPr>
      </p:pic>
      <p:pic>
        <p:nvPicPr>
          <p:cNvPr id="4" name="Graphic 3" descr="Open quotation mark outline">
            <a:extLst>
              <a:ext uri="{FF2B5EF4-FFF2-40B4-BE49-F238E27FC236}">
                <a16:creationId xmlns:a16="http://schemas.microsoft.com/office/drawing/2014/main" id="{CDCDE02F-E6CD-BB7D-C12D-1E633F240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236325" y="2837505"/>
            <a:ext cx="914400" cy="914400"/>
          </a:xfrm>
          <a:prstGeom prst="rect">
            <a:avLst/>
          </a:prstGeom>
        </p:spPr>
      </p:pic>
      <p:sp>
        <p:nvSpPr>
          <p:cNvPr id="9" name="Subtitle 2">
            <a:extLst>
              <a:ext uri="{FF2B5EF4-FFF2-40B4-BE49-F238E27FC236}">
                <a16:creationId xmlns:a16="http://schemas.microsoft.com/office/drawing/2014/main" id="{537EFA0B-ECC8-CA95-04A5-46F54DF90074}"/>
              </a:ext>
            </a:extLst>
          </p:cNvPr>
          <p:cNvSpPr txBox="1">
            <a:spLocks/>
          </p:cNvSpPr>
          <p:nvPr/>
        </p:nvSpPr>
        <p:spPr>
          <a:xfrm>
            <a:off x="321429" y="5344217"/>
            <a:ext cx="6072587" cy="806099"/>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pPr marL="92075" lvl="0" defTabSz="914400">
              <a:defRPr/>
            </a:pPr>
            <a:r>
              <a:rPr lang="en-US" sz="2000" dirty="0"/>
              <a:t>Seven design principles for creating visually engaging slides that support your message</a:t>
            </a:r>
          </a:p>
        </p:txBody>
      </p:sp>
    </p:spTree>
    <p:extLst>
      <p:ext uri="{BB962C8B-B14F-4D97-AF65-F5344CB8AC3E}">
        <p14:creationId xmlns:p14="http://schemas.microsoft.com/office/powerpoint/2010/main" val="4219397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CAAD6C-8F83-2910-4905-BBBFFE0B1BD0}"/>
              </a:ext>
            </a:extLst>
          </p:cNvPr>
          <p:cNvSpPr>
            <a:spLocks noGrp="1"/>
          </p:cNvSpPr>
          <p:nvPr>
            <p:ph type="sldNum" sz="quarter" idx="12"/>
          </p:nvPr>
        </p:nvSpPr>
        <p:spPr/>
        <p:txBody>
          <a:bodyPr/>
          <a:lstStyle/>
          <a:p>
            <a:fld id="{0D558541-60C9-42A2-8392-FF12533A6B7A}" type="slidenum">
              <a:rPr lang="en-US" smtClean="0"/>
              <a:pPr/>
              <a:t>55</a:t>
            </a:fld>
            <a:endParaRPr lang="en-US"/>
          </a:p>
        </p:txBody>
      </p:sp>
      <p:grpSp>
        <p:nvGrpSpPr>
          <p:cNvPr id="4" name="Group 3">
            <a:extLst>
              <a:ext uri="{FF2B5EF4-FFF2-40B4-BE49-F238E27FC236}">
                <a16:creationId xmlns:a16="http://schemas.microsoft.com/office/drawing/2014/main" id="{7CC5853A-E1C8-FE03-302B-A14C2BE2D3BA}"/>
              </a:ext>
            </a:extLst>
          </p:cNvPr>
          <p:cNvGrpSpPr/>
          <p:nvPr/>
        </p:nvGrpSpPr>
        <p:grpSpPr>
          <a:xfrm>
            <a:off x="524589" y="2296320"/>
            <a:ext cx="4901276" cy="3887288"/>
            <a:chOff x="347652" y="1948943"/>
            <a:chExt cx="4901276" cy="3887288"/>
          </a:xfrm>
        </p:grpSpPr>
        <p:sp>
          <p:nvSpPr>
            <p:cNvPr id="7" name="TextBox 6">
              <a:extLst>
                <a:ext uri="{FF2B5EF4-FFF2-40B4-BE49-F238E27FC236}">
                  <a16:creationId xmlns:a16="http://schemas.microsoft.com/office/drawing/2014/main" id="{DD4812FC-8A58-2CED-6F5B-0F22DAFA2C25}"/>
                </a:ext>
              </a:extLst>
            </p:cNvPr>
            <p:cNvSpPr txBox="1"/>
            <p:nvPr/>
          </p:nvSpPr>
          <p:spPr>
            <a:xfrm>
              <a:off x="592428" y="2247043"/>
              <a:ext cx="3535251" cy="3589188"/>
            </a:xfrm>
            <a:prstGeom prst="rect">
              <a:avLst/>
            </a:prstGeom>
            <a:noFill/>
          </p:spPr>
          <p:txBody>
            <a:bodyPr wrap="square" rtlCol="0">
              <a:spAutoFit/>
            </a:bodyPr>
            <a:lstStyle/>
            <a:p>
              <a:pPr algn="l">
                <a:lnSpc>
                  <a:spcPct val="113000"/>
                </a:lnSpc>
                <a:spcAft>
                  <a:spcPts val="600"/>
                </a:spcAft>
              </a:pPr>
              <a:r>
                <a:rPr lang="en-US" sz="2000" u="sng" dirty="0">
                  <a:latin typeface="Times New Roman" panose="02020603050405020304" pitchFamily="18" charset="0"/>
                  <a:cs typeface="Times New Roman" panose="02020603050405020304" pitchFamily="18" charset="0"/>
                </a:rPr>
                <a:t>EndNote Training Workshop</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Introduction to EndNote</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Creating Your Library</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Importing References</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Formatting Citations</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Managing Your Database</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Advanced Features</a:t>
              </a:r>
            </a:p>
            <a:p>
              <a:pPr marL="400050" indent="-400050">
                <a:lnSpc>
                  <a:spcPct val="113000"/>
                </a:lnSpc>
                <a:spcAft>
                  <a:spcPts val="600"/>
                </a:spcAft>
                <a:buFont typeface="+mj-lt"/>
                <a:buAutoNum type="romanUcPeriod"/>
              </a:pPr>
              <a:r>
                <a:rPr lang="en-US" sz="1600" dirty="0">
                  <a:latin typeface="Times New Roman" panose="02020603050405020304" pitchFamily="18" charset="0"/>
                  <a:cs typeface="Times New Roman" panose="02020603050405020304" pitchFamily="18" charset="0"/>
                </a:rPr>
                <a:t>Troubleshooting Tips</a:t>
              </a:r>
            </a:p>
            <a:p>
              <a:pPr algn="r">
                <a:lnSpc>
                  <a:spcPct val="113000"/>
                </a:lnSpc>
                <a:spcAft>
                  <a:spcPts val="600"/>
                </a:spcAft>
              </a:pPr>
              <a:r>
                <a:rPr lang="en-US" sz="1600" dirty="0">
                  <a:latin typeface="Times New Roman" panose="02020603050405020304" pitchFamily="18" charset="0"/>
                  <a:cs typeface="Times New Roman" panose="02020603050405020304" pitchFamily="18" charset="0"/>
                </a:rPr>
                <a:t>*</a:t>
              </a:r>
              <a:r>
                <a:rPr lang="en-US" sz="1600" i="1" dirty="0">
                  <a:latin typeface="Times New Roman" panose="02020603050405020304" pitchFamily="18" charset="0"/>
                  <a:cs typeface="Times New Roman" panose="02020603050405020304" pitchFamily="18" charset="0"/>
                </a:rPr>
                <a:t>See handout for details</a:t>
              </a:r>
            </a:p>
            <a:p>
              <a:pPr algn="l">
                <a:lnSpc>
                  <a:spcPct val="113000"/>
                </a:lnSpc>
                <a:spcAft>
                  <a:spcPts val="600"/>
                </a:spcAft>
              </a:pPr>
              <a:endParaRPr lang="en-US" sz="1600" dirty="0"/>
            </a:p>
          </p:txBody>
        </p:sp>
        <p:sp>
          <p:nvSpPr>
            <p:cNvPr id="11" name="Flowchart: Process 10">
              <a:extLst>
                <a:ext uri="{FF2B5EF4-FFF2-40B4-BE49-F238E27FC236}">
                  <a16:creationId xmlns:a16="http://schemas.microsoft.com/office/drawing/2014/main" id="{F3DDE1E7-F584-B8EE-C556-3C4694871AB9}"/>
                </a:ext>
              </a:extLst>
            </p:cNvPr>
            <p:cNvSpPr/>
            <p:nvPr/>
          </p:nvSpPr>
          <p:spPr>
            <a:xfrm>
              <a:off x="347652" y="1948943"/>
              <a:ext cx="4901276"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
        <p:nvSpPr>
          <p:cNvPr id="14" name="TextBox 13">
            <a:extLst>
              <a:ext uri="{FF2B5EF4-FFF2-40B4-BE49-F238E27FC236}">
                <a16:creationId xmlns:a16="http://schemas.microsoft.com/office/drawing/2014/main" id="{8A37A507-3EE6-BB38-6D07-FF61E5731292}"/>
              </a:ext>
            </a:extLst>
          </p:cNvPr>
          <p:cNvSpPr txBox="1"/>
          <p:nvPr/>
        </p:nvSpPr>
        <p:spPr>
          <a:xfrm>
            <a:off x="5726884" y="2367559"/>
            <a:ext cx="6117464" cy="3684470"/>
          </a:xfrm>
          <a:prstGeom prst="rect">
            <a:avLst/>
          </a:prstGeom>
          <a:noFill/>
        </p:spPr>
        <p:txBody>
          <a:bodyPr wrap="square">
            <a:spAutoFit/>
          </a:bodyPr>
          <a:lstStyle/>
          <a:p>
            <a:pPr>
              <a:spcAft>
                <a:spcPts val="300"/>
              </a:spcAft>
            </a:pPr>
            <a:r>
              <a:rPr lang="en-US" b="1" dirty="0"/>
              <a:t>Characteristics</a:t>
            </a:r>
          </a:p>
          <a:p>
            <a:pPr marL="342900" indent="-342900" algn="l">
              <a:spcAft>
                <a:spcPts val="300"/>
              </a:spcAft>
              <a:buFont typeface="Arial" panose="020B0604020202020204" pitchFamily="34" charset="0"/>
              <a:buChar char="•"/>
            </a:pPr>
            <a:r>
              <a:rPr lang="en-US" b="0" i="0" dirty="0">
                <a:effectLst/>
              </a:rPr>
              <a:t>Major headers only on slides</a:t>
            </a:r>
          </a:p>
          <a:p>
            <a:pPr marL="342900" indent="-342900" algn="l">
              <a:spcAft>
                <a:spcPts val="300"/>
              </a:spcAft>
              <a:buFont typeface="Arial" panose="020B0604020202020204" pitchFamily="34" charset="0"/>
              <a:buChar char="•"/>
            </a:pPr>
            <a:r>
              <a:rPr lang="en-US" b="0" i="0" dirty="0">
                <a:effectLst/>
              </a:rPr>
              <a:t>Comprehensive printed handouts</a:t>
            </a:r>
          </a:p>
          <a:p>
            <a:pPr marL="342900" indent="-342900" algn="l">
              <a:spcAft>
                <a:spcPts val="300"/>
              </a:spcAft>
              <a:buFont typeface="Arial" panose="020B0604020202020204" pitchFamily="34" charset="0"/>
              <a:buChar char="•"/>
            </a:pPr>
            <a:r>
              <a:rPr lang="en-US" b="0" i="0" dirty="0">
                <a:effectLst/>
              </a:rPr>
              <a:t>Minimal visual design</a:t>
            </a:r>
          </a:p>
          <a:p>
            <a:pPr marL="342900" indent="-342900" algn="l">
              <a:spcAft>
                <a:spcPts val="300"/>
              </a:spcAft>
              <a:buFont typeface="Arial" panose="020B0604020202020204" pitchFamily="34" charset="0"/>
              <a:buChar char="•"/>
            </a:pPr>
            <a:r>
              <a:rPr lang="en-US" b="0" i="0" dirty="0">
                <a:effectLst/>
              </a:rPr>
              <a:t>Focus on verbal delivery</a:t>
            </a:r>
          </a:p>
          <a:p>
            <a:pPr algn="l">
              <a:spcAft>
                <a:spcPts val="300"/>
              </a:spcAft>
              <a:buNone/>
            </a:pPr>
            <a:endParaRPr lang="en-US" b="1" i="0" cap="all" dirty="0">
              <a:effectLst/>
            </a:endParaRPr>
          </a:p>
          <a:p>
            <a:pPr>
              <a:spcAft>
                <a:spcPts val="300"/>
              </a:spcAft>
              <a:buNone/>
            </a:pPr>
            <a:r>
              <a:rPr lang="en-US" b="1" dirty="0"/>
              <a:t>What drove this?</a:t>
            </a:r>
          </a:p>
          <a:p>
            <a:pPr algn="l"/>
            <a:r>
              <a:rPr lang="en-US" b="0" dirty="0">
                <a:effectLst/>
              </a:rPr>
              <a:t>Limited technology, expensive printing, audience expected takeaways</a:t>
            </a:r>
          </a:p>
        </p:txBody>
      </p:sp>
      <p:sp>
        <p:nvSpPr>
          <p:cNvPr id="12" name="Title 1">
            <a:extLst>
              <a:ext uri="{FF2B5EF4-FFF2-40B4-BE49-F238E27FC236}">
                <a16:creationId xmlns:a16="http://schemas.microsoft.com/office/drawing/2014/main" id="{0CC33734-6E40-C842-7F19-2CB73202372E}"/>
              </a:ext>
            </a:extLst>
          </p:cNvPr>
          <p:cNvSpPr txBox="1">
            <a:spLocks/>
          </p:cNvSpPr>
          <p:nvPr/>
        </p:nvSpPr>
        <p:spPr>
          <a:xfrm>
            <a:off x="524589" y="152400"/>
            <a:ext cx="11453628" cy="1143000"/>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Early 1990’s: The Outline Era</a:t>
            </a:r>
          </a:p>
        </p:txBody>
      </p:sp>
      <p:sp>
        <p:nvSpPr>
          <p:cNvPr id="13" name="Text Placeholder 3">
            <a:extLst>
              <a:ext uri="{FF2B5EF4-FFF2-40B4-BE49-F238E27FC236}">
                <a16:creationId xmlns:a16="http://schemas.microsoft.com/office/drawing/2014/main" id="{45E2969C-B8E9-BE34-14FD-1F602DA52530}"/>
              </a:ext>
            </a:extLst>
          </p:cNvPr>
          <p:cNvSpPr txBox="1">
            <a:spLocks/>
          </p:cNvSpPr>
          <p:nvPr/>
        </p:nvSpPr>
        <p:spPr>
          <a:xfrm>
            <a:off x="524935" y="1322833"/>
            <a:ext cx="11453627" cy="573617"/>
          </a:xfrm>
          <a:prstGeom prst="rect">
            <a:avLst/>
          </a:prstGeom>
        </p:spPr>
        <p:txBody>
          <a:bodyPr vert="horz" lIns="91440" tIns="45720" rIns="91440" bIns="45720" rtlCol="0">
            <a:noAutofit/>
          </a:bodyPr>
          <a:lstStyle>
            <a:lvl1pPr marL="0" indent="0" algn="l" defTabSz="881615" rtl="0" eaLnBrk="1" latinLnBrk="0" hangingPunct="1">
              <a:lnSpc>
                <a:spcPct val="100000"/>
              </a:lnSpc>
              <a:spcBef>
                <a:spcPts val="964"/>
              </a:spcBef>
              <a:spcAft>
                <a:spcPts val="386"/>
              </a:spcAft>
              <a:buFontTx/>
              <a:buNone/>
              <a:defRPr sz="1928" b="0" i="0" kern="1200">
                <a:solidFill>
                  <a:schemeClr val="tx1"/>
                </a:solidFill>
                <a:latin typeface="+mn-lt"/>
                <a:ea typeface="+mn-ea"/>
                <a:cs typeface="+mn-cs"/>
              </a:defRPr>
            </a:lvl1pPr>
            <a:lvl2pPr marL="8163" indent="0" algn="l" defTabSz="881615" rtl="0" eaLnBrk="1" latinLnBrk="0" hangingPunct="1">
              <a:lnSpc>
                <a:spcPct val="114000"/>
              </a:lnSpc>
              <a:spcBef>
                <a:spcPts val="0"/>
              </a:spcBef>
              <a:spcAft>
                <a:spcPts val="579"/>
              </a:spcAft>
              <a:buFontTx/>
              <a:buNone/>
              <a:tabLst/>
              <a:defRPr sz="1543" b="0" i="0" kern="1200">
                <a:solidFill>
                  <a:schemeClr val="tx1"/>
                </a:solidFill>
                <a:latin typeface="+mn-lt"/>
                <a:ea typeface="+mn-ea"/>
                <a:cs typeface="+mn-cs"/>
              </a:defRPr>
            </a:lvl2pPr>
            <a:lvl3pPr marL="8163" indent="0" algn="l"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3pPr>
            <a:lvl4pPr marL="224486" indent="0" algn="l"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442848" indent="0" algn="l"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424441"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5249"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6056"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6864" indent="-220404" algn="l" defTabSz="881615"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13193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6EAC-FB48-6695-0439-D5FB7AEC148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8870BD-7B55-17B9-FCA9-FE044759F665}"/>
              </a:ext>
            </a:extLst>
          </p:cNvPr>
          <p:cNvSpPr>
            <a:spLocks noGrp="1"/>
          </p:cNvSpPr>
          <p:nvPr>
            <p:ph type="sldNum" sz="quarter" idx="12"/>
          </p:nvPr>
        </p:nvSpPr>
        <p:spPr/>
        <p:txBody>
          <a:bodyPr/>
          <a:lstStyle/>
          <a:p>
            <a:fld id="{0D558541-60C9-42A2-8392-FF12533A6B7A}" type="slidenum">
              <a:rPr lang="en-US" smtClean="0"/>
              <a:pPr/>
              <a:t>56</a:t>
            </a:fld>
            <a:endParaRPr lang="en-US"/>
          </a:p>
        </p:txBody>
      </p:sp>
      <p:sp>
        <p:nvSpPr>
          <p:cNvPr id="9" name="TextBox 8">
            <a:extLst>
              <a:ext uri="{FF2B5EF4-FFF2-40B4-BE49-F238E27FC236}">
                <a16:creationId xmlns:a16="http://schemas.microsoft.com/office/drawing/2014/main" id="{8601D176-6F67-3D6A-9C81-C67B909A32AA}"/>
              </a:ext>
            </a:extLst>
          </p:cNvPr>
          <p:cNvSpPr txBox="1"/>
          <p:nvPr/>
        </p:nvSpPr>
        <p:spPr>
          <a:xfrm>
            <a:off x="5810614" y="2201312"/>
            <a:ext cx="6244034" cy="3430683"/>
          </a:xfrm>
          <a:prstGeom prst="rect">
            <a:avLst/>
          </a:prstGeom>
          <a:noFill/>
        </p:spPr>
        <p:txBody>
          <a:bodyPr wrap="square">
            <a:spAutoFit/>
          </a:bodyPr>
          <a:lstStyle/>
          <a:p>
            <a:pPr algn="l">
              <a:spcAft>
                <a:spcPts val="900"/>
              </a:spcAft>
              <a:buNone/>
            </a:pPr>
            <a:r>
              <a:rPr lang="en-US" b="1" i="0" dirty="0">
                <a:effectLst/>
              </a:rPr>
              <a:t>Characteristics</a:t>
            </a:r>
          </a:p>
          <a:p>
            <a:pPr marL="342900" indent="-342900" algn="l">
              <a:spcAft>
                <a:spcPts val="300"/>
              </a:spcAft>
              <a:buFont typeface="Arial" panose="020B0604020202020204" pitchFamily="34" charset="0"/>
              <a:buChar char="•"/>
            </a:pPr>
            <a:r>
              <a:rPr lang="en-US" b="0" i="0" dirty="0">
                <a:effectLst/>
              </a:rPr>
              <a:t>Slides packed with bullet points</a:t>
            </a:r>
          </a:p>
          <a:p>
            <a:pPr marL="342900" indent="-342900" algn="l">
              <a:spcAft>
                <a:spcPts val="300"/>
              </a:spcAft>
              <a:buFont typeface="Arial" panose="020B0604020202020204" pitchFamily="34" charset="0"/>
              <a:buChar char="•"/>
            </a:pPr>
            <a:r>
              <a:rPr lang="en-US" b="0" i="0" dirty="0">
                <a:effectLst/>
              </a:rPr>
              <a:t>Small fonts, lots of text</a:t>
            </a:r>
          </a:p>
          <a:p>
            <a:pPr marL="342900" indent="-342900" algn="l">
              <a:spcAft>
                <a:spcPts val="300"/>
              </a:spcAft>
              <a:buFont typeface="Arial" panose="020B0604020202020204" pitchFamily="34" charset="0"/>
              <a:buChar char="•"/>
            </a:pPr>
            <a:r>
              <a:rPr lang="en-US" b="0" i="0" dirty="0">
                <a:effectLst/>
              </a:rPr>
              <a:t>Reading directly from slides</a:t>
            </a:r>
          </a:p>
          <a:p>
            <a:pPr marL="342900" indent="-342900" algn="l">
              <a:spcAft>
                <a:spcPts val="300"/>
              </a:spcAft>
              <a:buFont typeface="Arial" panose="020B0604020202020204" pitchFamily="34" charset="0"/>
              <a:buChar char="•"/>
            </a:pPr>
            <a:r>
              <a:rPr lang="en-US" b="0" i="0" dirty="0">
                <a:effectLst/>
              </a:rPr>
              <a:t>Handouts became slide printouts</a:t>
            </a:r>
          </a:p>
          <a:p>
            <a:pPr>
              <a:spcAft>
                <a:spcPts val="900"/>
              </a:spcAft>
            </a:pPr>
            <a:r>
              <a:rPr lang="en-US" b="1" dirty="0"/>
              <a:t>What drove this?</a:t>
            </a:r>
          </a:p>
          <a:p>
            <a:r>
              <a:rPr lang="en-US" b="0" i="0" dirty="0">
                <a:effectLst/>
              </a:rPr>
              <a:t>PowerPoint arrived, </a:t>
            </a:r>
            <a:r>
              <a:rPr lang="en-US" b="0" dirty="0">
                <a:effectLst/>
              </a:rPr>
              <a:t>novelty, fear of forgetting content, "comprehensive = good”</a:t>
            </a:r>
          </a:p>
        </p:txBody>
      </p:sp>
      <p:grpSp>
        <p:nvGrpSpPr>
          <p:cNvPr id="6" name="Group 5">
            <a:extLst>
              <a:ext uri="{FF2B5EF4-FFF2-40B4-BE49-F238E27FC236}">
                <a16:creationId xmlns:a16="http://schemas.microsoft.com/office/drawing/2014/main" id="{35B01594-C4AF-6385-438B-FE2384E4B5E3}"/>
              </a:ext>
            </a:extLst>
          </p:cNvPr>
          <p:cNvGrpSpPr/>
          <p:nvPr/>
        </p:nvGrpSpPr>
        <p:grpSpPr>
          <a:xfrm>
            <a:off x="372189" y="2099062"/>
            <a:ext cx="5267889" cy="3724096"/>
            <a:chOff x="596506" y="2239334"/>
            <a:chExt cx="5267889" cy="3724096"/>
          </a:xfrm>
        </p:grpSpPr>
        <p:sp>
          <p:nvSpPr>
            <p:cNvPr id="10" name="TextBox 9">
              <a:extLst>
                <a:ext uri="{FF2B5EF4-FFF2-40B4-BE49-F238E27FC236}">
                  <a16:creationId xmlns:a16="http://schemas.microsoft.com/office/drawing/2014/main" id="{3ABC8B5C-2D14-1C53-38EA-52340CC3C880}"/>
                </a:ext>
              </a:extLst>
            </p:cNvPr>
            <p:cNvSpPr txBox="1"/>
            <p:nvPr/>
          </p:nvSpPr>
          <p:spPr>
            <a:xfrm>
              <a:off x="704260" y="2239334"/>
              <a:ext cx="5160135" cy="3724096"/>
            </a:xfrm>
            <a:prstGeom prst="rect">
              <a:avLst/>
            </a:prstGeom>
            <a:noFill/>
          </p:spPr>
          <p:txBody>
            <a:bodyPr wrap="square">
              <a:spAutoFit/>
            </a:bodyPr>
            <a:lstStyle/>
            <a:p>
              <a:pPr algn="l">
                <a:spcAft>
                  <a:spcPts val="450"/>
                </a:spcAft>
              </a:pPr>
              <a:r>
                <a:rPr lang="en-US" sz="1800" b="0" i="0" dirty="0">
                  <a:solidFill>
                    <a:srgbClr val="000000"/>
                  </a:solidFill>
                  <a:effectLst/>
                  <a:latin typeface="Times New Roman" panose="02020603050405020304" pitchFamily="18" charset="0"/>
                </a:rPr>
                <a:t>Getting Started with EndNote Citation Management</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Download EndNote from library website</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Create new library file (.</a:t>
              </a:r>
              <a:r>
                <a:rPr lang="en-US" sz="1400" b="0" i="0" dirty="0" err="1">
                  <a:solidFill>
                    <a:srgbClr val="000000"/>
                  </a:solidFill>
                  <a:effectLst/>
                  <a:latin typeface="Times New Roman" panose="02020603050405020304" pitchFamily="18" charset="0"/>
                </a:rPr>
                <a:t>enl</a:t>
              </a:r>
              <a:r>
                <a:rPr lang="en-US" sz="1400" b="0" i="0" dirty="0">
                  <a:solidFill>
                    <a:srgbClr val="000000"/>
                  </a:solidFill>
                  <a:effectLst/>
                  <a:latin typeface="Times New Roman" panose="02020603050405020304" pitchFamily="18" charset="0"/>
                </a:rPr>
                <a:t> extension)</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Set up connection files for databases:</a:t>
              </a:r>
            </a:p>
            <a:p>
              <a:pPr marL="742950" lvl="1" indent="-285750">
                <a:spcAft>
                  <a:spcPts val="450"/>
                </a:spcAft>
                <a:buFont typeface="Courier New" panose="02070309020205020404" pitchFamily="49" charset="0"/>
                <a:buChar char="o"/>
              </a:pPr>
              <a:r>
                <a:rPr lang="en-US" sz="1400" b="0" i="0" dirty="0">
                  <a:solidFill>
                    <a:srgbClr val="000000"/>
                  </a:solidFill>
                  <a:effectLst/>
                  <a:latin typeface="Times New Roman" panose="02020603050405020304" pitchFamily="18" charset="0"/>
                </a:rPr>
                <a:t>PubMed connection</a:t>
              </a:r>
            </a:p>
            <a:p>
              <a:pPr marL="742950" lvl="1" indent="-285750">
                <a:spcAft>
                  <a:spcPts val="450"/>
                </a:spcAft>
                <a:buFont typeface="Courier New" panose="02070309020205020404" pitchFamily="49" charset="0"/>
                <a:buChar char="o"/>
              </a:pPr>
              <a:r>
                <a:rPr lang="en-US" sz="1400" b="0" i="0" dirty="0">
                  <a:solidFill>
                    <a:srgbClr val="000000"/>
                  </a:solidFill>
                  <a:effectLst/>
                  <a:latin typeface="Times New Roman" panose="02020603050405020304" pitchFamily="18" charset="0"/>
                </a:rPr>
                <a:t>Web of Science connection</a:t>
              </a:r>
            </a:p>
            <a:p>
              <a:pPr marL="742950" lvl="1" indent="-285750">
                <a:spcAft>
                  <a:spcPts val="450"/>
                </a:spcAft>
                <a:buFont typeface="Courier New" panose="02070309020205020404" pitchFamily="49" charset="0"/>
                <a:buChar char="o"/>
              </a:pPr>
              <a:r>
                <a:rPr lang="en-US" sz="1400" b="0" i="0" dirty="0">
                  <a:solidFill>
                    <a:srgbClr val="000000"/>
                  </a:solidFill>
                  <a:effectLst/>
                  <a:latin typeface="Times New Roman" panose="02020603050405020304" pitchFamily="18" charset="0"/>
                </a:rPr>
                <a:t>Library catalog connection</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Import references from databases</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Manually enter book references</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Choose citation style (APA, MLA, Chicago)</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Insert citations in Word document</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Generate bibliography automatically</a:t>
              </a:r>
            </a:p>
            <a:p>
              <a:pPr marL="285750" indent="-285750" algn="l">
                <a:spcAft>
                  <a:spcPts val="450"/>
                </a:spcAft>
                <a:buFont typeface="Arial" panose="020B0604020202020204" pitchFamily="34" charset="0"/>
                <a:buChar char="•"/>
              </a:pPr>
              <a:r>
                <a:rPr lang="en-US" sz="1400" b="0" i="0" dirty="0">
                  <a:solidFill>
                    <a:srgbClr val="000000"/>
                  </a:solidFill>
                  <a:effectLst/>
                  <a:latin typeface="Times New Roman" panose="02020603050405020304" pitchFamily="18" charset="0"/>
                </a:rPr>
                <a:t>Back up your library regularly</a:t>
              </a:r>
              <a:endParaRPr lang="en-US" b="0" i="0" dirty="0">
                <a:solidFill>
                  <a:srgbClr val="000000"/>
                </a:solidFill>
                <a:effectLst/>
                <a:latin typeface="Times New Roman" panose="02020603050405020304" pitchFamily="18" charset="0"/>
              </a:endParaRPr>
            </a:p>
          </p:txBody>
        </p:sp>
        <p:sp>
          <p:nvSpPr>
            <p:cNvPr id="12" name="Flowchart: Process 11">
              <a:extLst>
                <a:ext uri="{FF2B5EF4-FFF2-40B4-BE49-F238E27FC236}">
                  <a16:creationId xmlns:a16="http://schemas.microsoft.com/office/drawing/2014/main" id="{C3E4E5A9-40F3-0CC6-6E2C-A99F86CB7C1E}"/>
                </a:ext>
              </a:extLst>
            </p:cNvPr>
            <p:cNvSpPr/>
            <p:nvPr/>
          </p:nvSpPr>
          <p:spPr>
            <a:xfrm>
              <a:off x="596506" y="2239334"/>
              <a:ext cx="5138455"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Flowchart: Process 12">
              <a:extLst>
                <a:ext uri="{FF2B5EF4-FFF2-40B4-BE49-F238E27FC236}">
                  <a16:creationId xmlns:a16="http://schemas.microsoft.com/office/drawing/2014/main" id="{27DCC059-0598-4432-86CD-03D05D23933E}"/>
                </a:ext>
              </a:extLst>
            </p:cNvPr>
            <p:cNvSpPr/>
            <p:nvPr/>
          </p:nvSpPr>
          <p:spPr>
            <a:xfrm>
              <a:off x="687166" y="4507606"/>
              <a:ext cx="3322749" cy="275167"/>
            </a:xfrm>
            <a:prstGeom prst="flowChartProcess">
              <a:avLst/>
            </a:prstGeom>
            <a:no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Arrow: Curved Up 15">
              <a:extLst>
                <a:ext uri="{FF2B5EF4-FFF2-40B4-BE49-F238E27FC236}">
                  <a16:creationId xmlns:a16="http://schemas.microsoft.com/office/drawing/2014/main" id="{A1AF10E8-8F5A-699B-BCE0-E48AAE33192E}"/>
                </a:ext>
              </a:extLst>
            </p:cNvPr>
            <p:cNvSpPr/>
            <p:nvPr/>
          </p:nvSpPr>
          <p:spPr>
            <a:xfrm rot="16452938">
              <a:off x="3995789" y="4662152"/>
              <a:ext cx="850006" cy="528034"/>
            </a:xfrm>
            <a:prstGeom prst="curvedUp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14" name="Title 1">
            <a:extLst>
              <a:ext uri="{FF2B5EF4-FFF2-40B4-BE49-F238E27FC236}">
                <a16:creationId xmlns:a16="http://schemas.microsoft.com/office/drawing/2014/main" id="{82EDD267-9004-F2AF-4C93-E08FBB3E5FDA}"/>
              </a:ext>
            </a:extLst>
          </p:cNvPr>
          <p:cNvSpPr txBox="1">
            <a:spLocks/>
          </p:cNvSpPr>
          <p:nvPr/>
        </p:nvSpPr>
        <p:spPr>
          <a:xfrm>
            <a:off x="738372" y="73477"/>
            <a:ext cx="11453628" cy="1143000"/>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endParaRPr lang="en-US" dirty="0"/>
          </a:p>
        </p:txBody>
      </p:sp>
      <p:sp>
        <p:nvSpPr>
          <p:cNvPr id="21" name="Title 1">
            <a:extLst>
              <a:ext uri="{FF2B5EF4-FFF2-40B4-BE49-F238E27FC236}">
                <a16:creationId xmlns:a16="http://schemas.microsoft.com/office/drawing/2014/main" id="{0A4ADCE3-886C-3952-FDDF-20732890FFF1}"/>
              </a:ext>
            </a:extLst>
          </p:cNvPr>
          <p:cNvSpPr>
            <a:spLocks noGrp="1"/>
          </p:cNvSpPr>
          <p:nvPr>
            <p:ph type="title"/>
          </p:nvPr>
        </p:nvSpPr>
        <p:spPr>
          <a:xfrm>
            <a:off x="372189" y="0"/>
            <a:ext cx="11453628" cy="1143000"/>
          </a:xfrm>
        </p:spPr>
        <p:txBody>
          <a:bodyPr/>
          <a:lstStyle/>
          <a:p>
            <a:r>
              <a:rPr lang="en-US" sz="3200" dirty="0"/>
              <a:t>Late 1990’s early 2000’s: The Text-Heavy Era</a:t>
            </a:r>
          </a:p>
        </p:txBody>
      </p:sp>
      <p:sp>
        <p:nvSpPr>
          <p:cNvPr id="24" name="Text Placeholder 23">
            <a:extLst>
              <a:ext uri="{FF2B5EF4-FFF2-40B4-BE49-F238E27FC236}">
                <a16:creationId xmlns:a16="http://schemas.microsoft.com/office/drawing/2014/main" id="{732B7C17-20A4-E62E-355E-580E6029ADE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81962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BC8DC0-2F10-7FE2-412C-3E8CC59AD6B7}"/>
              </a:ext>
            </a:extLst>
          </p:cNvPr>
          <p:cNvSpPr>
            <a:spLocks noGrp="1"/>
          </p:cNvSpPr>
          <p:nvPr>
            <p:ph type="sldNum" sz="quarter" idx="12"/>
          </p:nvPr>
        </p:nvSpPr>
        <p:spPr/>
        <p:txBody>
          <a:bodyPr/>
          <a:lstStyle/>
          <a:p>
            <a:fld id="{0D558541-60C9-42A2-8392-FF12533A6B7A}" type="slidenum">
              <a:rPr lang="en-US" smtClean="0"/>
              <a:pPr/>
              <a:t>57</a:t>
            </a:fld>
            <a:endParaRPr lang="en-US"/>
          </a:p>
        </p:txBody>
      </p:sp>
      <p:sp>
        <p:nvSpPr>
          <p:cNvPr id="18" name="TextBox 17">
            <a:extLst>
              <a:ext uri="{FF2B5EF4-FFF2-40B4-BE49-F238E27FC236}">
                <a16:creationId xmlns:a16="http://schemas.microsoft.com/office/drawing/2014/main" id="{A8EDA2F1-BD6D-1FF2-8F5D-0CCB293EA37E}"/>
              </a:ext>
            </a:extLst>
          </p:cNvPr>
          <p:cNvSpPr txBox="1"/>
          <p:nvPr/>
        </p:nvSpPr>
        <p:spPr>
          <a:xfrm>
            <a:off x="6138790" y="1872956"/>
            <a:ext cx="5768167" cy="4054956"/>
          </a:xfrm>
          <a:prstGeom prst="rect">
            <a:avLst/>
          </a:prstGeom>
          <a:noFill/>
        </p:spPr>
        <p:txBody>
          <a:bodyPr wrap="square">
            <a:spAutoFit/>
          </a:bodyPr>
          <a:lstStyle/>
          <a:p>
            <a:pPr>
              <a:spcAft>
                <a:spcPts val="300"/>
              </a:spcAft>
            </a:pPr>
            <a:r>
              <a:rPr lang="en-US" sz="2400" b="1" dirty="0"/>
              <a:t>Characteristics</a:t>
            </a:r>
          </a:p>
          <a:p>
            <a:pPr marL="342900" indent="-342900" algn="l">
              <a:spcAft>
                <a:spcPts val="300"/>
              </a:spcAft>
              <a:buFont typeface="Arial" panose="020B0604020202020204" pitchFamily="34" charset="0"/>
              <a:buChar char="•"/>
            </a:pPr>
            <a:r>
              <a:rPr lang="en-US" sz="2400" b="0" i="0" dirty="0">
                <a:effectLst/>
              </a:rPr>
              <a:t>Elaborate slide transitions</a:t>
            </a:r>
          </a:p>
          <a:p>
            <a:pPr marL="342900" indent="-342900" algn="l">
              <a:spcAft>
                <a:spcPts val="300"/>
              </a:spcAft>
              <a:buFont typeface="Arial" panose="020B0604020202020204" pitchFamily="34" charset="0"/>
              <a:buChar char="•"/>
            </a:pPr>
            <a:r>
              <a:rPr lang="en-US" sz="2400" b="0" i="0" dirty="0">
                <a:effectLst/>
              </a:rPr>
              <a:t>Clip art everywhere</a:t>
            </a:r>
          </a:p>
          <a:p>
            <a:pPr marL="342900" indent="-342900" algn="l">
              <a:spcAft>
                <a:spcPts val="300"/>
              </a:spcAft>
              <a:buFont typeface="Arial" panose="020B0604020202020204" pitchFamily="34" charset="0"/>
              <a:buChar char="•"/>
            </a:pPr>
            <a:r>
              <a:rPr lang="en-US" sz="2400" b="0" i="0" dirty="0">
                <a:effectLst/>
              </a:rPr>
              <a:t>Decorative templates</a:t>
            </a:r>
          </a:p>
          <a:p>
            <a:pPr marL="342900" indent="-342900" algn="l">
              <a:spcAft>
                <a:spcPts val="300"/>
              </a:spcAft>
              <a:buFont typeface="Arial" panose="020B0604020202020204" pitchFamily="34" charset="0"/>
              <a:buChar char="•"/>
            </a:pPr>
            <a:r>
              <a:rPr lang="en-US" sz="2400" b="0" i="0" dirty="0">
                <a:effectLst/>
              </a:rPr>
              <a:t>Text flying in from all directions</a:t>
            </a:r>
          </a:p>
          <a:p>
            <a:pPr algn="l">
              <a:spcAft>
                <a:spcPts val="300"/>
              </a:spcAft>
              <a:buNone/>
            </a:pPr>
            <a:endParaRPr lang="en-US" sz="2400" b="1" i="0" dirty="0">
              <a:effectLst/>
            </a:endParaRPr>
          </a:p>
          <a:p>
            <a:pPr algn="l">
              <a:spcAft>
                <a:spcPts val="300"/>
              </a:spcAft>
              <a:buNone/>
            </a:pPr>
            <a:r>
              <a:rPr lang="en-US" sz="2400" b="1" i="0" dirty="0">
                <a:effectLst/>
              </a:rPr>
              <a:t>What drove this?</a:t>
            </a:r>
          </a:p>
          <a:p>
            <a:r>
              <a:rPr lang="en-US" sz="2400" b="0" i="0" dirty="0">
                <a:effectLst/>
              </a:rPr>
              <a:t>Discovery of PowerPoint's "features“ like clip art, animations, and fancy templates with little </a:t>
            </a:r>
            <a:r>
              <a:rPr lang="en-US" sz="2400" b="0" dirty="0">
                <a:effectLst/>
              </a:rPr>
              <a:t>visual design awareness</a:t>
            </a:r>
          </a:p>
        </p:txBody>
      </p:sp>
      <p:grpSp>
        <p:nvGrpSpPr>
          <p:cNvPr id="12" name="Group 11">
            <a:extLst>
              <a:ext uri="{FF2B5EF4-FFF2-40B4-BE49-F238E27FC236}">
                <a16:creationId xmlns:a16="http://schemas.microsoft.com/office/drawing/2014/main" id="{93EA98D5-CED6-0259-A2A8-0E8A2D2FB61A}"/>
              </a:ext>
            </a:extLst>
          </p:cNvPr>
          <p:cNvGrpSpPr/>
          <p:nvPr/>
        </p:nvGrpSpPr>
        <p:grpSpPr>
          <a:xfrm>
            <a:off x="285043" y="1771483"/>
            <a:ext cx="5810957" cy="4226372"/>
            <a:chOff x="366183" y="1918952"/>
            <a:chExt cx="5810957" cy="4226372"/>
          </a:xfrm>
        </p:grpSpPr>
        <p:sp>
          <p:nvSpPr>
            <p:cNvPr id="7" name="TextBox 6">
              <a:extLst>
                <a:ext uri="{FF2B5EF4-FFF2-40B4-BE49-F238E27FC236}">
                  <a16:creationId xmlns:a16="http://schemas.microsoft.com/office/drawing/2014/main" id="{A4D5C620-3A5E-9390-DB30-1EC09589746C}"/>
                </a:ext>
              </a:extLst>
            </p:cNvPr>
            <p:cNvSpPr txBox="1"/>
            <p:nvPr/>
          </p:nvSpPr>
          <p:spPr>
            <a:xfrm>
              <a:off x="1275865" y="2035913"/>
              <a:ext cx="4901275" cy="3323730"/>
            </a:xfrm>
            <a:prstGeom prst="rect">
              <a:avLst/>
            </a:prstGeom>
            <a:noFill/>
          </p:spPr>
          <p:txBody>
            <a:bodyPr wrap="square">
              <a:spAutoFit/>
            </a:bodyPr>
            <a:lstStyle/>
            <a:p>
              <a:r>
                <a:rPr lang="en-US" b="1" i="0" dirty="0">
                  <a:solidFill>
                    <a:srgbClr val="4169E1"/>
                  </a:solidFill>
                  <a:effectLst>
                    <a:outerShdw blurRad="38100" dist="38100" dir="2700000" algn="tl">
                      <a:srgbClr val="000000">
                        <a:alpha val="43137"/>
                      </a:srgbClr>
                    </a:outerShdw>
                  </a:effectLst>
                  <a:latin typeface="Arial" panose="020B0604020202020204" pitchFamily="34" charset="0"/>
                </a:rPr>
                <a:t>Master                 Like </a:t>
              </a:r>
              <a:r>
                <a:rPr lang="en-US" b="1" i="0" dirty="0">
                  <a:solidFill>
                    <a:srgbClr val="4169E1"/>
                  </a:solidFill>
                  <a:effectLst>
                    <a:glow rad="228600">
                      <a:schemeClr val="accent2">
                        <a:satMod val="175000"/>
                        <a:alpha val="40000"/>
                      </a:schemeClr>
                    </a:glow>
                    <a:outerShdw blurRad="60007" dir="2000400" sy="-30000" kx="-800400" algn="bl" rotWithShape="0">
                      <a:prstClr val="black">
                        <a:alpha val="20000"/>
                      </a:prstClr>
                    </a:outerShdw>
                  </a:effectLst>
                  <a:latin typeface="Arial" panose="020B0604020202020204" pitchFamily="34" charset="0"/>
                </a:rPr>
                <a:t>a Pro</a:t>
              </a:r>
              <a:r>
                <a:rPr lang="en-US" b="1" i="0" dirty="0">
                  <a:solidFill>
                    <a:srgbClr val="4169E1"/>
                  </a:solidFill>
                  <a:effectLst>
                    <a:outerShdw blurRad="38100" dist="38100" dir="2700000" algn="tl">
                      <a:srgbClr val="000000">
                        <a:alpha val="43137"/>
                      </a:srgbClr>
                    </a:outerShdw>
                  </a:effectLst>
                  <a:latin typeface="Arial" panose="020B0604020202020204" pitchFamily="34" charset="0"/>
                </a:rPr>
                <a:t>! </a:t>
              </a:r>
            </a:p>
            <a:p>
              <a:endParaRPr lang="en-US" b="1" dirty="0">
                <a:solidFill>
                  <a:srgbClr val="4169E1"/>
                </a:solidFill>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Create your personal reference library</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Import citations from any database</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Format perfect bibliographies </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Works easily with Microsoft Word</a:t>
              </a:r>
            </a:p>
            <a:p>
              <a:pPr marL="342900" indent="-342900" algn="l">
                <a:buFont typeface="Wingdings" panose="05000000000000000000" pitchFamily="2" charset="2"/>
                <a:buChar char="v"/>
              </a:pPr>
              <a:endParaRPr lang="en-US" sz="1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v"/>
              </a:pPr>
              <a:r>
                <a:rPr lang="en-US" sz="1800" b="0" i="0" dirty="0">
                  <a:solidFill>
                    <a:srgbClr val="000000"/>
                  </a:solidFill>
                  <a:effectLst/>
                  <a:latin typeface="Arial" panose="020B0604020202020204" pitchFamily="34" charset="0"/>
                </a:rPr>
                <a:t>Choose from 6000+ citation styles</a:t>
              </a:r>
              <a:endParaRPr lang="en-US" sz="1800" dirty="0"/>
            </a:p>
          </p:txBody>
        </p:sp>
        <p:pic>
          <p:nvPicPr>
            <p:cNvPr id="9" name="Picture 8" descr="A cartoon horse running&#10;&#10;AI-generated content may be incorrect.">
              <a:extLst>
                <a:ext uri="{FF2B5EF4-FFF2-40B4-BE49-F238E27FC236}">
                  <a16:creationId xmlns:a16="http://schemas.microsoft.com/office/drawing/2014/main" id="{170F6895-8035-364D-E8D4-8E127726F9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75866" y="5359643"/>
              <a:ext cx="904003" cy="677266"/>
            </a:xfrm>
            <a:prstGeom prst="rect">
              <a:avLst/>
            </a:prstGeom>
          </p:spPr>
        </p:pic>
        <p:sp>
          <p:nvSpPr>
            <p:cNvPr id="10" name="TextBox 9">
              <a:extLst>
                <a:ext uri="{FF2B5EF4-FFF2-40B4-BE49-F238E27FC236}">
                  <a16:creationId xmlns:a16="http://schemas.microsoft.com/office/drawing/2014/main" id="{1D065DEE-F2CC-7A98-CEFC-8A9830846D31}"/>
                </a:ext>
              </a:extLst>
            </p:cNvPr>
            <p:cNvSpPr txBox="1"/>
            <p:nvPr/>
          </p:nvSpPr>
          <p:spPr>
            <a:xfrm>
              <a:off x="2420557" y="5667577"/>
              <a:ext cx="3529482" cy="230832"/>
            </a:xfrm>
            <a:prstGeom prst="rect">
              <a:avLst/>
            </a:prstGeom>
            <a:noFill/>
          </p:spPr>
          <p:txBody>
            <a:bodyPr wrap="square" rtlCol="0">
              <a:spAutoFit/>
            </a:bodyPr>
            <a:lstStyle/>
            <a:p>
              <a:r>
                <a:rPr lang="en-US" sz="900" dirty="0">
                  <a:hlinkClick r:id="rId4" tooltip="https://en.wikipedia.org/wiki/Wikipedia:Picture_of_the_day/October_8,_2006"/>
                </a:rPr>
                <a:t>This Photo</a:t>
              </a:r>
              <a:r>
                <a:rPr lang="en-US" sz="900" dirty="0"/>
                <a:t> by Unknown Author is licensed under </a:t>
              </a:r>
              <a:r>
                <a:rPr lang="en-US" sz="900" dirty="0">
                  <a:hlinkClick r:id="rId5" tooltip="https://creativecommons.org/licenses/by-sa/3.0/"/>
                </a:rPr>
                <a:t>CC BY-SA</a:t>
              </a:r>
              <a:endParaRPr lang="en-US" sz="900" dirty="0"/>
            </a:p>
          </p:txBody>
        </p:sp>
        <p:sp>
          <p:nvSpPr>
            <p:cNvPr id="15" name="Flowchart: Process 14">
              <a:extLst>
                <a:ext uri="{FF2B5EF4-FFF2-40B4-BE49-F238E27FC236}">
                  <a16:creationId xmlns:a16="http://schemas.microsoft.com/office/drawing/2014/main" id="{25E75E98-92A1-DEA0-BE5D-520CADEBB2C7}"/>
                </a:ext>
              </a:extLst>
            </p:cNvPr>
            <p:cNvSpPr/>
            <p:nvPr/>
          </p:nvSpPr>
          <p:spPr>
            <a:xfrm>
              <a:off x="366183" y="1918952"/>
              <a:ext cx="5583856" cy="4226372"/>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9" name="TextBox 18">
              <a:extLst>
                <a:ext uri="{FF2B5EF4-FFF2-40B4-BE49-F238E27FC236}">
                  <a16:creationId xmlns:a16="http://schemas.microsoft.com/office/drawing/2014/main" id="{D538AED3-8F28-BF99-A1C4-1AD91E2A3009}"/>
                </a:ext>
              </a:extLst>
            </p:cNvPr>
            <p:cNvSpPr txBox="1"/>
            <p:nvPr/>
          </p:nvSpPr>
          <p:spPr>
            <a:xfrm>
              <a:off x="2420557" y="2051984"/>
              <a:ext cx="1449436" cy="475323"/>
            </a:xfrm>
            <a:prstGeom prst="rect">
              <a:avLst/>
            </a:prstGeom>
            <a:noFill/>
          </p:spPr>
          <p:txBody>
            <a:bodyPr wrap="none" rtlCol="0">
              <a:spAutoFit/>
              <a:scene3d>
                <a:camera prst="isometricLeftDown"/>
                <a:lightRig rig="threePt" dir="t"/>
              </a:scene3d>
            </a:bodyPr>
            <a:lstStyle/>
            <a:p>
              <a:pPr algn="l">
                <a:lnSpc>
                  <a:spcPct val="113000"/>
                </a:lnSpc>
                <a:spcAft>
                  <a:spcPts val="600"/>
                </a:spcAft>
              </a:pPr>
              <a:r>
                <a:rPr lang="en-US" b="1" dirty="0">
                  <a:solidFill>
                    <a:srgbClr val="4169E1"/>
                  </a:solidFill>
                  <a:effectLst>
                    <a:outerShdw blurRad="38100" dist="38100" dir="2700000" algn="tl">
                      <a:srgbClr val="000000">
                        <a:alpha val="43137"/>
                      </a:srgbClr>
                    </a:outerShdw>
                  </a:effectLst>
                  <a:latin typeface="Arial" panose="020B0604020202020204" pitchFamily="34" charset="0"/>
                </a:rPr>
                <a:t>EndNote</a:t>
              </a:r>
            </a:p>
          </p:txBody>
        </p:sp>
        <p:pic>
          <p:nvPicPr>
            <p:cNvPr id="21" name="Picture 20">
              <a:extLst>
                <a:ext uri="{FF2B5EF4-FFF2-40B4-BE49-F238E27FC236}">
                  <a16:creationId xmlns:a16="http://schemas.microsoft.com/office/drawing/2014/main" id="{D32FCADD-FF03-B1CE-EFBC-FB4E02C5C633}"/>
                </a:ext>
              </a:extLst>
            </p:cNvPr>
            <p:cNvPicPr>
              <a:picLocks noChangeAspect="1"/>
            </p:cNvPicPr>
            <p:nvPr/>
          </p:nvPicPr>
          <p:blipFill>
            <a:blip r:embed="rId6"/>
            <a:stretch>
              <a:fillRect/>
            </a:stretch>
          </p:blipFill>
          <p:spPr>
            <a:xfrm>
              <a:off x="376909" y="1966828"/>
              <a:ext cx="658269" cy="4178495"/>
            </a:xfrm>
            <a:prstGeom prst="rect">
              <a:avLst/>
            </a:prstGeom>
          </p:spPr>
        </p:pic>
      </p:grpSp>
      <p:sp>
        <p:nvSpPr>
          <p:cNvPr id="13" name="Title 1">
            <a:extLst>
              <a:ext uri="{FF2B5EF4-FFF2-40B4-BE49-F238E27FC236}">
                <a16:creationId xmlns:a16="http://schemas.microsoft.com/office/drawing/2014/main" id="{87911E17-6DE5-B4A2-0C66-88EE694FBF27}"/>
              </a:ext>
            </a:extLst>
          </p:cNvPr>
          <p:cNvSpPr>
            <a:spLocks noGrp="1"/>
          </p:cNvSpPr>
          <p:nvPr>
            <p:ph type="title"/>
          </p:nvPr>
        </p:nvSpPr>
        <p:spPr>
          <a:xfrm>
            <a:off x="372189" y="0"/>
            <a:ext cx="11453628" cy="1143000"/>
          </a:xfrm>
        </p:spPr>
        <p:txBody>
          <a:bodyPr/>
          <a:lstStyle/>
          <a:p>
            <a:r>
              <a:rPr lang="en-US" sz="3200" dirty="0"/>
              <a:t>Mid-2000’s: The Template &amp; Animation Era</a:t>
            </a:r>
            <a:endParaRPr lang="en-US" dirty="0"/>
          </a:p>
        </p:txBody>
      </p:sp>
      <p:sp>
        <p:nvSpPr>
          <p:cNvPr id="14" name="Text Placeholder 3">
            <a:extLst>
              <a:ext uri="{FF2B5EF4-FFF2-40B4-BE49-F238E27FC236}">
                <a16:creationId xmlns:a16="http://schemas.microsoft.com/office/drawing/2014/main" id="{664C15E1-F3B5-3299-9EF4-CE22D4F2EFCE}"/>
              </a:ext>
            </a:extLst>
          </p:cNvPr>
          <p:cNvSpPr>
            <a:spLocks noGrp="1"/>
          </p:cNvSpPr>
          <p:nvPr>
            <p:ph type="body" sz="quarter" idx="13"/>
          </p:nvPr>
        </p:nvSpPr>
        <p:spPr>
          <a:xfrm>
            <a:off x="372535" y="1170433"/>
            <a:ext cx="11453627" cy="573617"/>
          </a:xfrm>
        </p:spPr>
        <p:txBody>
          <a:bodyPr/>
          <a:lstStyle/>
          <a:p>
            <a:endParaRPr lang="en-US" dirty="0"/>
          </a:p>
        </p:txBody>
      </p:sp>
    </p:spTree>
    <p:extLst>
      <p:ext uri="{BB962C8B-B14F-4D97-AF65-F5344CB8AC3E}">
        <p14:creationId xmlns:p14="http://schemas.microsoft.com/office/powerpoint/2010/main" val="3520410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89E5-906B-AFB2-E394-91DD17782D4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9CCE01-7BE4-48E6-A3F7-28E95EBC2DFA}"/>
              </a:ext>
            </a:extLst>
          </p:cNvPr>
          <p:cNvSpPr>
            <a:spLocks noGrp="1"/>
          </p:cNvSpPr>
          <p:nvPr>
            <p:ph type="sldNum" sz="quarter" idx="12"/>
          </p:nvPr>
        </p:nvSpPr>
        <p:spPr/>
        <p:txBody>
          <a:bodyPr/>
          <a:lstStyle/>
          <a:p>
            <a:fld id="{0D558541-60C9-42A2-8392-FF12533A6B7A}" type="slidenum">
              <a:rPr lang="en-US" smtClean="0"/>
              <a:pPr/>
              <a:t>58</a:t>
            </a:fld>
            <a:endParaRPr lang="en-US"/>
          </a:p>
        </p:txBody>
      </p:sp>
      <p:grpSp>
        <p:nvGrpSpPr>
          <p:cNvPr id="3" name="Group 2">
            <a:extLst>
              <a:ext uri="{FF2B5EF4-FFF2-40B4-BE49-F238E27FC236}">
                <a16:creationId xmlns:a16="http://schemas.microsoft.com/office/drawing/2014/main" id="{F221E0AD-961E-5A0F-2868-5A1113BC18AA}"/>
              </a:ext>
            </a:extLst>
          </p:cNvPr>
          <p:cNvGrpSpPr/>
          <p:nvPr/>
        </p:nvGrpSpPr>
        <p:grpSpPr>
          <a:xfrm>
            <a:off x="660643" y="1997434"/>
            <a:ext cx="4901276" cy="3724096"/>
            <a:chOff x="1072374" y="2061032"/>
            <a:chExt cx="4901276" cy="3724096"/>
          </a:xfrm>
        </p:grpSpPr>
        <p:pic>
          <p:nvPicPr>
            <p:cNvPr id="12" name="Picture 11" descr="A shelf full of books&#10;&#10;AI-generated content may be incorrect.">
              <a:extLst>
                <a:ext uri="{FF2B5EF4-FFF2-40B4-BE49-F238E27FC236}">
                  <a16:creationId xmlns:a16="http://schemas.microsoft.com/office/drawing/2014/main" id="{C2737FAE-2098-990B-738A-3B3455C869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72375" y="2316346"/>
              <a:ext cx="4901275" cy="3245180"/>
            </a:xfrm>
            <a:prstGeom prst="rect">
              <a:avLst/>
            </a:prstGeom>
          </p:spPr>
        </p:pic>
        <p:sp>
          <p:nvSpPr>
            <p:cNvPr id="16" name="Flowchart: Process 15">
              <a:extLst>
                <a:ext uri="{FF2B5EF4-FFF2-40B4-BE49-F238E27FC236}">
                  <a16:creationId xmlns:a16="http://schemas.microsoft.com/office/drawing/2014/main" id="{2B2D183C-211E-5A1A-1A22-9DE1A1C8E1FD}"/>
                </a:ext>
              </a:extLst>
            </p:cNvPr>
            <p:cNvSpPr/>
            <p:nvPr/>
          </p:nvSpPr>
          <p:spPr>
            <a:xfrm>
              <a:off x="1072374" y="2061032"/>
              <a:ext cx="4901276"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
        <p:nvSpPr>
          <p:cNvPr id="6" name="TextBox 5">
            <a:extLst>
              <a:ext uri="{FF2B5EF4-FFF2-40B4-BE49-F238E27FC236}">
                <a16:creationId xmlns:a16="http://schemas.microsoft.com/office/drawing/2014/main" id="{D9AB833A-493B-AA05-4953-E27291396E08}"/>
              </a:ext>
            </a:extLst>
          </p:cNvPr>
          <p:cNvSpPr txBox="1"/>
          <p:nvPr/>
        </p:nvSpPr>
        <p:spPr>
          <a:xfrm>
            <a:off x="5930412" y="1564862"/>
            <a:ext cx="5600944" cy="4817729"/>
          </a:xfrm>
          <a:prstGeom prst="rect">
            <a:avLst/>
          </a:prstGeom>
          <a:noFill/>
        </p:spPr>
        <p:txBody>
          <a:bodyPr wrap="square">
            <a:spAutoFit/>
          </a:bodyPr>
          <a:lstStyle/>
          <a:p>
            <a:pPr algn="l">
              <a:spcAft>
                <a:spcPts val="450"/>
              </a:spcAft>
              <a:buNone/>
            </a:pPr>
            <a:r>
              <a:rPr lang="en-US" b="1" dirty="0"/>
              <a:t>Characteristics</a:t>
            </a:r>
          </a:p>
          <a:p>
            <a:pPr marL="342900" indent="-342900" algn="l">
              <a:spcAft>
                <a:spcPts val="300"/>
              </a:spcAft>
              <a:buFont typeface="Arial" panose="020B0604020202020204" pitchFamily="34" charset="0"/>
              <a:buChar char="•"/>
            </a:pPr>
            <a:r>
              <a:rPr lang="en-US" b="0" i="0" dirty="0">
                <a:effectLst/>
              </a:rPr>
              <a:t>Full-bleed photography</a:t>
            </a:r>
          </a:p>
          <a:p>
            <a:pPr marL="342900" indent="-342900" algn="l">
              <a:spcAft>
                <a:spcPts val="300"/>
              </a:spcAft>
              <a:buFont typeface="Arial" panose="020B0604020202020204" pitchFamily="34" charset="0"/>
              <a:buChar char="•"/>
            </a:pPr>
            <a:r>
              <a:rPr lang="en-US" b="0" i="0" dirty="0">
                <a:effectLst/>
              </a:rPr>
              <a:t>Minimal text overlay</a:t>
            </a:r>
          </a:p>
          <a:p>
            <a:pPr marL="342900" indent="-342900" algn="l">
              <a:spcAft>
                <a:spcPts val="300"/>
              </a:spcAft>
              <a:buFont typeface="Arial" panose="020B0604020202020204" pitchFamily="34" charset="0"/>
              <a:buChar char="•"/>
            </a:pPr>
            <a:r>
              <a:rPr lang="en-US" b="0" i="0" dirty="0">
                <a:effectLst/>
              </a:rPr>
              <a:t>Clean, minimal design</a:t>
            </a:r>
          </a:p>
          <a:p>
            <a:pPr marL="342900" indent="-342900" algn="l">
              <a:spcAft>
                <a:spcPts val="300"/>
              </a:spcAft>
              <a:buFont typeface="Arial" panose="020B0604020202020204" pitchFamily="34" charset="0"/>
              <a:buChar char="•"/>
            </a:pPr>
            <a:r>
              <a:rPr lang="en-US" b="0" i="0" dirty="0">
                <a:effectLst/>
              </a:rPr>
              <a:t>Emphasis on storytelling</a:t>
            </a:r>
          </a:p>
          <a:p>
            <a:pPr algn="l">
              <a:spcAft>
                <a:spcPts val="300"/>
              </a:spcAft>
              <a:buNone/>
            </a:pPr>
            <a:endParaRPr lang="en-US" b="1" i="0" dirty="0">
              <a:effectLst/>
            </a:endParaRPr>
          </a:p>
          <a:p>
            <a:pPr algn="l">
              <a:spcAft>
                <a:spcPts val="300"/>
              </a:spcAft>
              <a:buNone/>
            </a:pPr>
            <a:r>
              <a:rPr lang="en-US" b="1" i="0" dirty="0">
                <a:effectLst/>
              </a:rPr>
              <a:t>What drove this?</a:t>
            </a:r>
          </a:p>
          <a:p>
            <a:pPr algn="l"/>
            <a:r>
              <a:rPr lang="en-US" b="0" i="0" dirty="0">
                <a:effectLst/>
              </a:rPr>
              <a:t>Influenced by TED talks and design thinking. One massive image per slide, minimal text, storytelling focus</a:t>
            </a:r>
            <a:r>
              <a:rPr lang="en-US" b="0" i="1" dirty="0">
                <a:effectLst/>
              </a:rPr>
              <a:t>, </a:t>
            </a:r>
            <a:r>
              <a:rPr lang="en-US" dirty="0">
                <a:effectLst/>
              </a:rPr>
              <a:t>design minimalism, mobile/social media aesthetics</a:t>
            </a:r>
          </a:p>
        </p:txBody>
      </p:sp>
      <p:sp>
        <p:nvSpPr>
          <p:cNvPr id="11" name="Title 1">
            <a:extLst>
              <a:ext uri="{FF2B5EF4-FFF2-40B4-BE49-F238E27FC236}">
                <a16:creationId xmlns:a16="http://schemas.microsoft.com/office/drawing/2014/main" id="{B8D39B13-2A0F-8C2A-8288-8CA2EB5535EE}"/>
              </a:ext>
            </a:extLst>
          </p:cNvPr>
          <p:cNvSpPr txBox="1">
            <a:spLocks/>
          </p:cNvSpPr>
          <p:nvPr/>
        </p:nvSpPr>
        <p:spPr>
          <a:xfrm>
            <a:off x="372190" y="0"/>
            <a:ext cx="11453627" cy="1143000"/>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sz="3200" dirty="0"/>
              <a:t>2010s: The Big Image Era</a:t>
            </a:r>
          </a:p>
        </p:txBody>
      </p:sp>
      <p:sp>
        <p:nvSpPr>
          <p:cNvPr id="13" name="Text Placeholder 3">
            <a:extLst>
              <a:ext uri="{FF2B5EF4-FFF2-40B4-BE49-F238E27FC236}">
                <a16:creationId xmlns:a16="http://schemas.microsoft.com/office/drawing/2014/main" id="{C40460A7-5172-0D31-3FCE-4EDE8BFA69EB}"/>
              </a:ext>
            </a:extLst>
          </p:cNvPr>
          <p:cNvSpPr>
            <a:spLocks noGrp="1"/>
          </p:cNvSpPr>
          <p:nvPr>
            <p:ph type="body" sz="quarter" idx="13"/>
          </p:nvPr>
        </p:nvSpPr>
        <p:spPr>
          <a:xfrm>
            <a:off x="372535" y="1170433"/>
            <a:ext cx="11453627" cy="573617"/>
          </a:xfrm>
        </p:spPr>
        <p:txBody>
          <a:bodyPr/>
          <a:lstStyle/>
          <a:p>
            <a:endParaRPr lang="en-US" sz="2000" dirty="0"/>
          </a:p>
        </p:txBody>
      </p:sp>
    </p:spTree>
    <p:extLst>
      <p:ext uri="{BB962C8B-B14F-4D97-AF65-F5344CB8AC3E}">
        <p14:creationId xmlns:p14="http://schemas.microsoft.com/office/powerpoint/2010/main" val="2992310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E8128-3EB5-7D2D-E197-E5F313F1849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BFFD80-2A37-3BAE-7834-CC706F6CA530}"/>
              </a:ext>
            </a:extLst>
          </p:cNvPr>
          <p:cNvSpPr>
            <a:spLocks noGrp="1"/>
          </p:cNvSpPr>
          <p:nvPr>
            <p:ph type="sldNum" sz="quarter" idx="12"/>
          </p:nvPr>
        </p:nvSpPr>
        <p:spPr/>
        <p:txBody>
          <a:bodyPr/>
          <a:lstStyle/>
          <a:p>
            <a:fld id="{0D558541-60C9-42A2-8392-FF12533A6B7A}" type="slidenum">
              <a:rPr lang="en-US" smtClean="0"/>
              <a:pPr/>
              <a:t>59</a:t>
            </a:fld>
            <a:endParaRPr lang="en-US"/>
          </a:p>
        </p:txBody>
      </p:sp>
      <p:sp>
        <p:nvSpPr>
          <p:cNvPr id="6" name="TextBox 5">
            <a:extLst>
              <a:ext uri="{FF2B5EF4-FFF2-40B4-BE49-F238E27FC236}">
                <a16:creationId xmlns:a16="http://schemas.microsoft.com/office/drawing/2014/main" id="{5BB9E48B-AFCE-EC10-E8E7-0A9AE24ACFB9}"/>
              </a:ext>
            </a:extLst>
          </p:cNvPr>
          <p:cNvSpPr txBox="1"/>
          <p:nvPr/>
        </p:nvSpPr>
        <p:spPr>
          <a:xfrm>
            <a:off x="7367330" y="1575592"/>
            <a:ext cx="4743573" cy="4830553"/>
          </a:xfrm>
          <a:prstGeom prst="rect">
            <a:avLst/>
          </a:prstGeom>
          <a:noFill/>
        </p:spPr>
        <p:txBody>
          <a:bodyPr wrap="square">
            <a:spAutoFit/>
          </a:bodyPr>
          <a:lstStyle/>
          <a:p>
            <a:pPr algn="l">
              <a:spcAft>
                <a:spcPts val="600"/>
              </a:spcAft>
              <a:buNone/>
            </a:pPr>
            <a:r>
              <a:rPr lang="en-US" b="1" i="0" dirty="0">
                <a:effectLst/>
              </a:rPr>
              <a:t> </a:t>
            </a:r>
            <a:r>
              <a:rPr lang="en-US" b="1" dirty="0"/>
              <a:t>Characteristics</a:t>
            </a:r>
          </a:p>
          <a:p>
            <a:pPr marL="342900" indent="-342900" algn="l">
              <a:spcAft>
                <a:spcPts val="300"/>
              </a:spcAft>
              <a:buFont typeface="Arial" panose="020B0604020202020204" pitchFamily="34" charset="0"/>
              <a:buChar char="•"/>
            </a:pPr>
            <a:r>
              <a:rPr lang="en-US" b="0" i="0" dirty="0">
                <a:effectLst/>
              </a:rPr>
              <a:t>Zoom/hybrid optimization</a:t>
            </a:r>
          </a:p>
          <a:p>
            <a:pPr marL="342900" indent="-342900" algn="l">
              <a:spcAft>
                <a:spcPts val="300"/>
              </a:spcAft>
              <a:buFont typeface="Arial" panose="020B0604020202020204" pitchFamily="34" charset="0"/>
              <a:buChar char="•"/>
            </a:pPr>
            <a:r>
              <a:rPr lang="en-US" b="0" i="0" dirty="0">
                <a:effectLst/>
              </a:rPr>
              <a:t>Interactive polls and Q&amp;A</a:t>
            </a:r>
          </a:p>
          <a:p>
            <a:pPr marL="342900" indent="-342900" algn="l">
              <a:spcAft>
                <a:spcPts val="300"/>
              </a:spcAft>
              <a:buFont typeface="Arial" panose="020B0604020202020204" pitchFamily="34" charset="0"/>
              <a:buChar char="•"/>
            </a:pPr>
            <a:r>
              <a:rPr lang="en-US" b="0" i="0" dirty="0">
                <a:effectLst/>
              </a:rPr>
              <a:t>Accessible design focus</a:t>
            </a:r>
          </a:p>
          <a:p>
            <a:pPr marL="342900" indent="-342900" algn="l">
              <a:spcAft>
                <a:spcPts val="300"/>
              </a:spcAft>
              <a:buFont typeface="Arial" panose="020B0604020202020204" pitchFamily="34" charset="0"/>
              <a:buChar char="•"/>
            </a:pPr>
            <a:r>
              <a:rPr lang="en-US" b="0" i="0" dirty="0">
                <a:effectLst/>
              </a:rPr>
              <a:t>Scannable, reference-friendly slides</a:t>
            </a:r>
          </a:p>
          <a:p>
            <a:pPr algn="l">
              <a:spcAft>
                <a:spcPts val="300"/>
              </a:spcAft>
              <a:buNone/>
            </a:pPr>
            <a:endParaRPr lang="en-US" b="1" i="0" dirty="0">
              <a:effectLst/>
            </a:endParaRPr>
          </a:p>
          <a:p>
            <a:pPr algn="l">
              <a:spcAft>
                <a:spcPts val="300"/>
              </a:spcAft>
              <a:buNone/>
            </a:pPr>
            <a:r>
              <a:rPr lang="en-US" b="1" i="0" dirty="0">
                <a:effectLst/>
              </a:rPr>
              <a:t>What drove this?</a:t>
            </a:r>
          </a:p>
          <a:p>
            <a:pPr algn="l"/>
            <a:r>
              <a:rPr lang="en-US" b="0" i="1" dirty="0">
                <a:effectLst/>
              </a:rPr>
              <a:t>COVID-19, remote work, accessibility awareness, shorter attention spans</a:t>
            </a:r>
          </a:p>
          <a:p>
            <a:pPr algn="l">
              <a:spcAft>
                <a:spcPts val="450"/>
              </a:spcAft>
              <a:buNone/>
            </a:pPr>
            <a:endParaRPr lang="en-US" dirty="0">
              <a:solidFill>
                <a:srgbClr val="475569"/>
              </a:solidFill>
              <a:effectLst/>
              <a:latin typeface="Inter"/>
            </a:endParaRPr>
          </a:p>
        </p:txBody>
      </p:sp>
      <p:grpSp>
        <p:nvGrpSpPr>
          <p:cNvPr id="9" name="Group 8">
            <a:extLst>
              <a:ext uri="{FF2B5EF4-FFF2-40B4-BE49-F238E27FC236}">
                <a16:creationId xmlns:a16="http://schemas.microsoft.com/office/drawing/2014/main" id="{5E8D395C-4E71-A3F3-8E56-515C1F325E2E}"/>
              </a:ext>
            </a:extLst>
          </p:cNvPr>
          <p:cNvGrpSpPr/>
          <p:nvPr/>
        </p:nvGrpSpPr>
        <p:grpSpPr>
          <a:xfrm>
            <a:off x="372189" y="1979833"/>
            <a:ext cx="6566875" cy="3724096"/>
            <a:chOff x="610539" y="2073218"/>
            <a:chExt cx="6566875" cy="3724096"/>
          </a:xfrm>
        </p:grpSpPr>
        <p:pic>
          <p:nvPicPr>
            <p:cNvPr id="7" name="Picture 6">
              <a:extLst>
                <a:ext uri="{FF2B5EF4-FFF2-40B4-BE49-F238E27FC236}">
                  <a16:creationId xmlns:a16="http://schemas.microsoft.com/office/drawing/2014/main" id="{B1ABD371-787F-2ED3-BEFF-C0CCD1B24BEB}"/>
                </a:ext>
              </a:extLst>
            </p:cNvPr>
            <p:cNvPicPr>
              <a:picLocks noChangeAspect="1"/>
            </p:cNvPicPr>
            <p:nvPr/>
          </p:nvPicPr>
          <p:blipFill>
            <a:blip r:embed="rId3"/>
            <a:stretch>
              <a:fillRect/>
            </a:stretch>
          </p:blipFill>
          <p:spPr>
            <a:xfrm>
              <a:off x="610539" y="2073218"/>
              <a:ext cx="6566875" cy="3678937"/>
            </a:xfrm>
            <a:prstGeom prst="rect">
              <a:avLst/>
            </a:prstGeom>
          </p:spPr>
        </p:pic>
        <p:sp>
          <p:nvSpPr>
            <p:cNvPr id="16" name="Flowchart: Process 15">
              <a:extLst>
                <a:ext uri="{FF2B5EF4-FFF2-40B4-BE49-F238E27FC236}">
                  <a16:creationId xmlns:a16="http://schemas.microsoft.com/office/drawing/2014/main" id="{3B730B83-0A97-98D6-6A7C-950335236C79}"/>
                </a:ext>
              </a:extLst>
            </p:cNvPr>
            <p:cNvSpPr/>
            <p:nvPr/>
          </p:nvSpPr>
          <p:spPr>
            <a:xfrm>
              <a:off x="610539" y="2073218"/>
              <a:ext cx="6566875" cy="3724096"/>
            </a:xfrm>
            <a:prstGeom prst="flowChartProcess">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8" name="TextBox 7">
              <a:extLst>
                <a:ext uri="{FF2B5EF4-FFF2-40B4-BE49-F238E27FC236}">
                  <a16:creationId xmlns:a16="http://schemas.microsoft.com/office/drawing/2014/main" id="{267F5D98-9A01-69BA-4620-31D23D32C93B}"/>
                </a:ext>
              </a:extLst>
            </p:cNvPr>
            <p:cNvSpPr txBox="1"/>
            <p:nvPr/>
          </p:nvSpPr>
          <p:spPr>
            <a:xfrm>
              <a:off x="1800339" y="2921279"/>
              <a:ext cx="3905083" cy="2296911"/>
            </a:xfrm>
            <a:prstGeom prst="rect">
              <a:avLst/>
            </a:prstGeom>
            <a:noFill/>
          </p:spPr>
          <p:txBody>
            <a:bodyPr wrap="square" rtlCol="0">
              <a:spAutoFit/>
            </a:bodyPr>
            <a:lstStyle/>
            <a:p>
              <a:pPr algn="l"/>
              <a:r>
                <a:rPr lang="en-US" sz="1400" b="0" i="0" dirty="0">
                  <a:solidFill>
                    <a:schemeClr val="bg1"/>
                  </a:solidFill>
                  <a:effectLst/>
                </a:rPr>
                <a:t>Create your personal reference library</a:t>
              </a:r>
            </a:p>
            <a:p>
              <a:pPr algn="l"/>
              <a:endParaRPr lang="en-US" sz="1400" b="0" i="0" dirty="0">
                <a:solidFill>
                  <a:schemeClr val="bg1"/>
                </a:solidFill>
                <a:effectLst/>
              </a:endParaRPr>
            </a:p>
            <a:p>
              <a:pPr algn="l"/>
              <a:r>
                <a:rPr lang="en-US" sz="1400" b="0" i="0" dirty="0">
                  <a:solidFill>
                    <a:schemeClr val="bg1"/>
                  </a:solidFill>
                  <a:effectLst/>
                </a:rPr>
                <a:t>Import citations from any database</a:t>
              </a:r>
            </a:p>
            <a:p>
              <a:pPr algn="l"/>
              <a:endParaRPr lang="en-US" sz="1400" b="0" i="0" dirty="0">
                <a:solidFill>
                  <a:schemeClr val="bg1"/>
                </a:solidFill>
                <a:effectLst/>
              </a:endParaRPr>
            </a:p>
            <a:p>
              <a:pPr algn="l"/>
              <a:r>
                <a:rPr lang="en-US" sz="1400" b="0" i="0" dirty="0">
                  <a:solidFill>
                    <a:schemeClr val="bg1"/>
                  </a:solidFill>
                  <a:effectLst/>
                </a:rPr>
                <a:t>Format perfect bibliographies instantly</a:t>
              </a:r>
            </a:p>
            <a:p>
              <a:pPr algn="l"/>
              <a:endParaRPr lang="en-US" sz="1400" b="0" i="0" dirty="0">
                <a:solidFill>
                  <a:schemeClr val="bg1"/>
                </a:solidFill>
                <a:effectLst/>
              </a:endParaRPr>
            </a:p>
            <a:p>
              <a:pPr algn="l"/>
              <a:r>
                <a:rPr lang="en-US" sz="1400" b="0" i="0" dirty="0">
                  <a:solidFill>
                    <a:schemeClr val="bg1"/>
                  </a:solidFill>
                  <a:effectLst/>
                </a:rPr>
                <a:t>Sync with Microsoft Word seamlessly</a:t>
              </a:r>
            </a:p>
            <a:p>
              <a:pPr algn="l"/>
              <a:endParaRPr lang="en-US" sz="1400" b="0" i="0" dirty="0">
                <a:solidFill>
                  <a:schemeClr val="bg1"/>
                </a:solidFill>
                <a:effectLst/>
              </a:endParaRPr>
            </a:p>
            <a:p>
              <a:pPr algn="l"/>
              <a:r>
                <a:rPr lang="en-US" sz="1400" b="0" i="0" dirty="0">
                  <a:solidFill>
                    <a:schemeClr val="bg1"/>
                  </a:solidFill>
                  <a:effectLst/>
                </a:rPr>
                <a:t>Choose from 6000+ citation styles</a:t>
              </a:r>
              <a:endParaRPr lang="en-US" sz="1400" dirty="0">
                <a:solidFill>
                  <a:schemeClr val="bg1"/>
                </a:solidFill>
              </a:endParaRPr>
            </a:p>
            <a:p>
              <a:pPr algn="l">
                <a:lnSpc>
                  <a:spcPct val="113000"/>
                </a:lnSpc>
                <a:spcAft>
                  <a:spcPts val="600"/>
                </a:spcAft>
              </a:pPr>
              <a:endParaRPr lang="en-US" sz="1600" dirty="0">
                <a:solidFill>
                  <a:schemeClr val="bg1"/>
                </a:solidFill>
              </a:endParaRPr>
            </a:p>
          </p:txBody>
        </p:sp>
        <p:grpSp>
          <p:nvGrpSpPr>
            <p:cNvPr id="11" name="Book_shelf4" descr="{&quot;Key&quot;:&quot;POWER_USER_SHAPE_ICON&quot;,&quot;Value&quot;:&quot;POWER_USER_SHAPE_ICON_STYLE_1&quot;}">
              <a:extLst>
                <a:ext uri="{FF2B5EF4-FFF2-40B4-BE49-F238E27FC236}">
                  <a16:creationId xmlns:a16="http://schemas.microsoft.com/office/drawing/2014/main" id="{D7394DDA-FE78-4E85-A525-A3E4EFB1D95C}"/>
                </a:ext>
              </a:extLst>
            </p:cNvPr>
            <p:cNvGrpSpPr>
              <a:grpSpLocks noChangeAspect="1"/>
            </p:cNvGrpSpPr>
            <p:nvPr/>
          </p:nvGrpSpPr>
          <p:grpSpPr>
            <a:xfrm>
              <a:off x="1453628" y="2940944"/>
              <a:ext cx="261461" cy="253821"/>
              <a:chOff x="6445251" y="1546226"/>
              <a:chExt cx="488950" cy="474663"/>
            </a:xfrm>
            <a:solidFill>
              <a:schemeClr val="bg1"/>
            </a:solidFill>
          </p:grpSpPr>
          <p:sp>
            <p:nvSpPr>
              <p:cNvPr id="14" name="Freeform 360">
                <a:extLst>
                  <a:ext uri="{FF2B5EF4-FFF2-40B4-BE49-F238E27FC236}">
                    <a16:creationId xmlns:a16="http://schemas.microsoft.com/office/drawing/2014/main" id="{81DCD40E-FD12-540A-5633-1EAE85AFACB4}"/>
                  </a:ext>
                </a:extLst>
              </p:cNvPr>
              <p:cNvSpPr>
                <a:spLocks noEditPoints="1"/>
              </p:cNvSpPr>
              <p:nvPr/>
            </p:nvSpPr>
            <p:spPr bwMode="auto">
              <a:xfrm>
                <a:off x="6445251" y="1546226"/>
                <a:ext cx="115888" cy="474663"/>
              </a:xfrm>
              <a:custGeom>
                <a:avLst/>
                <a:gdLst>
                  <a:gd name="T0" fmla="*/ 150 w 1000"/>
                  <a:gd name="T1" fmla="*/ 3916 h 4066"/>
                  <a:gd name="T2" fmla="*/ 850 w 1000"/>
                  <a:gd name="T3" fmla="*/ 3916 h 4066"/>
                  <a:gd name="T4" fmla="*/ 850 w 1000"/>
                  <a:gd name="T5" fmla="*/ 150 h 4066"/>
                  <a:gd name="T6" fmla="*/ 150 w 1000"/>
                  <a:gd name="T7" fmla="*/ 150 h 4066"/>
                  <a:gd name="T8" fmla="*/ 150 w 1000"/>
                  <a:gd name="T9" fmla="*/ 3916 h 4066"/>
                  <a:gd name="T10" fmla="*/ 925 w 1000"/>
                  <a:gd name="T11" fmla="*/ 4066 h 4066"/>
                  <a:gd name="T12" fmla="*/ 75 w 1000"/>
                  <a:gd name="T13" fmla="*/ 4066 h 4066"/>
                  <a:gd name="T14" fmla="*/ 0 w 1000"/>
                  <a:gd name="T15" fmla="*/ 3991 h 4066"/>
                  <a:gd name="T16" fmla="*/ 0 w 1000"/>
                  <a:gd name="T17" fmla="*/ 75 h 4066"/>
                  <a:gd name="T18" fmla="*/ 75 w 1000"/>
                  <a:gd name="T19" fmla="*/ 0 h 4066"/>
                  <a:gd name="T20" fmla="*/ 925 w 1000"/>
                  <a:gd name="T21" fmla="*/ 0 h 4066"/>
                  <a:gd name="T22" fmla="*/ 1000 w 1000"/>
                  <a:gd name="T23" fmla="*/ 75 h 4066"/>
                  <a:gd name="T24" fmla="*/ 1000 w 1000"/>
                  <a:gd name="T25" fmla="*/ 3991 h 4066"/>
                  <a:gd name="T26" fmla="*/ 925 w 1000"/>
                  <a:gd name="T27" fmla="*/ 4066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0" h="4066">
                    <a:moveTo>
                      <a:pt x="150" y="3916"/>
                    </a:moveTo>
                    <a:lnTo>
                      <a:pt x="850" y="3916"/>
                    </a:lnTo>
                    <a:lnTo>
                      <a:pt x="850" y="150"/>
                    </a:lnTo>
                    <a:lnTo>
                      <a:pt x="150" y="150"/>
                    </a:lnTo>
                    <a:lnTo>
                      <a:pt x="150" y="3916"/>
                    </a:lnTo>
                    <a:close/>
                    <a:moveTo>
                      <a:pt x="925" y="4066"/>
                    </a:moveTo>
                    <a:lnTo>
                      <a:pt x="75" y="4066"/>
                    </a:lnTo>
                    <a:cubicBezTo>
                      <a:pt x="34" y="4066"/>
                      <a:pt x="0" y="4033"/>
                      <a:pt x="0" y="3991"/>
                    </a:cubicBezTo>
                    <a:lnTo>
                      <a:pt x="0" y="75"/>
                    </a:lnTo>
                    <a:cubicBezTo>
                      <a:pt x="0" y="33"/>
                      <a:pt x="34" y="0"/>
                      <a:pt x="75" y="0"/>
                    </a:cubicBezTo>
                    <a:lnTo>
                      <a:pt x="925" y="0"/>
                    </a:lnTo>
                    <a:cubicBezTo>
                      <a:pt x="967" y="0"/>
                      <a:pt x="1000" y="33"/>
                      <a:pt x="1000" y="75"/>
                    </a:cubicBezTo>
                    <a:lnTo>
                      <a:pt x="1000" y="3991"/>
                    </a:lnTo>
                    <a:cubicBezTo>
                      <a:pt x="1000" y="4033"/>
                      <a:pt x="967" y="4066"/>
                      <a:pt x="925" y="40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 name="Freeform 361">
                <a:extLst>
                  <a:ext uri="{FF2B5EF4-FFF2-40B4-BE49-F238E27FC236}">
                    <a16:creationId xmlns:a16="http://schemas.microsoft.com/office/drawing/2014/main" id="{3D436B1C-B299-8980-E5DC-E9318450932F}"/>
                  </a:ext>
                </a:extLst>
              </p:cNvPr>
              <p:cNvSpPr>
                <a:spLocks noEditPoints="1"/>
              </p:cNvSpPr>
              <p:nvPr/>
            </p:nvSpPr>
            <p:spPr bwMode="auto">
              <a:xfrm>
                <a:off x="6578601" y="1546226"/>
                <a:ext cx="139700" cy="474663"/>
              </a:xfrm>
              <a:custGeom>
                <a:avLst/>
                <a:gdLst>
                  <a:gd name="T0" fmla="*/ 150 w 1200"/>
                  <a:gd name="T1" fmla="*/ 3916 h 4066"/>
                  <a:gd name="T2" fmla="*/ 1050 w 1200"/>
                  <a:gd name="T3" fmla="*/ 3916 h 4066"/>
                  <a:gd name="T4" fmla="*/ 1050 w 1200"/>
                  <a:gd name="T5" fmla="*/ 150 h 4066"/>
                  <a:gd name="T6" fmla="*/ 150 w 1200"/>
                  <a:gd name="T7" fmla="*/ 150 h 4066"/>
                  <a:gd name="T8" fmla="*/ 150 w 1200"/>
                  <a:gd name="T9" fmla="*/ 3916 h 4066"/>
                  <a:gd name="T10" fmla="*/ 1125 w 1200"/>
                  <a:gd name="T11" fmla="*/ 4066 h 4066"/>
                  <a:gd name="T12" fmla="*/ 75 w 1200"/>
                  <a:gd name="T13" fmla="*/ 4066 h 4066"/>
                  <a:gd name="T14" fmla="*/ 0 w 1200"/>
                  <a:gd name="T15" fmla="*/ 3991 h 4066"/>
                  <a:gd name="T16" fmla="*/ 0 w 1200"/>
                  <a:gd name="T17" fmla="*/ 75 h 4066"/>
                  <a:gd name="T18" fmla="*/ 75 w 1200"/>
                  <a:gd name="T19" fmla="*/ 0 h 4066"/>
                  <a:gd name="T20" fmla="*/ 1125 w 1200"/>
                  <a:gd name="T21" fmla="*/ 0 h 4066"/>
                  <a:gd name="T22" fmla="*/ 1200 w 1200"/>
                  <a:gd name="T23" fmla="*/ 75 h 4066"/>
                  <a:gd name="T24" fmla="*/ 1200 w 1200"/>
                  <a:gd name="T25" fmla="*/ 3991 h 4066"/>
                  <a:gd name="T26" fmla="*/ 1125 w 1200"/>
                  <a:gd name="T27" fmla="*/ 4066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0" h="4066">
                    <a:moveTo>
                      <a:pt x="150" y="3916"/>
                    </a:moveTo>
                    <a:lnTo>
                      <a:pt x="1050" y="3916"/>
                    </a:lnTo>
                    <a:lnTo>
                      <a:pt x="1050" y="150"/>
                    </a:lnTo>
                    <a:lnTo>
                      <a:pt x="150" y="150"/>
                    </a:lnTo>
                    <a:lnTo>
                      <a:pt x="150" y="3916"/>
                    </a:lnTo>
                    <a:close/>
                    <a:moveTo>
                      <a:pt x="1125" y="4066"/>
                    </a:moveTo>
                    <a:lnTo>
                      <a:pt x="75" y="4066"/>
                    </a:lnTo>
                    <a:cubicBezTo>
                      <a:pt x="34" y="4066"/>
                      <a:pt x="0" y="4033"/>
                      <a:pt x="0" y="3991"/>
                    </a:cubicBezTo>
                    <a:lnTo>
                      <a:pt x="0" y="75"/>
                    </a:lnTo>
                    <a:cubicBezTo>
                      <a:pt x="0" y="33"/>
                      <a:pt x="34" y="0"/>
                      <a:pt x="75" y="0"/>
                    </a:cubicBezTo>
                    <a:lnTo>
                      <a:pt x="1125" y="0"/>
                    </a:lnTo>
                    <a:cubicBezTo>
                      <a:pt x="1167" y="0"/>
                      <a:pt x="1200" y="33"/>
                      <a:pt x="1200" y="75"/>
                    </a:cubicBezTo>
                    <a:lnTo>
                      <a:pt x="1200" y="3991"/>
                    </a:lnTo>
                    <a:cubicBezTo>
                      <a:pt x="1200" y="4033"/>
                      <a:pt x="1167" y="4066"/>
                      <a:pt x="1125" y="40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8" name="Freeform 362">
                <a:extLst>
                  <a:ext uri="{FF2B5EF4-FFF2-40B4-BE49-F238E27FC236}">
                    <a16:creationId xmlns:a16="http://schemas.microsoft.com/office/drawing/2014/main" id="{70CE5847-BC95-B9EE-7A7B-8CE7D572EB92}"/>
                  </a:ext>
                </a:extLst>
              </p:cNvPr>
              <p:cNvSpPr>
                <a:spLocks noEditPoints="1"/>
              </p:cNvSpPr>
              <p:nvPr/>
            </p:nvSpPr>
            <p:spPr bwMode="auto">
              <a:xfrm>
                <a:off x="6724651" y="1546226"/>
                <a:ext cx="209550" cy="474663"/>
              </a:xfrm>
              <a:custGeom>
                <a:avLst/>
                <a:gdLst>
                  <a:gd name="T0" fmla="*/ 167 w 1802"/>
                  <a:gd name="T1" fmla="*/ 306 h 4061"/>
                  <a:gd name="T2" fmla="*/ 742 w 1802"/>
                  <a:gd name="T3" fmla="*/ 3900 h 4061"/>
                  <a:gd name="T4" fmla="*/ 1639 w 1802"/>
                  <a:gd name="T5" fmla="*/ 3757 h 4061"/>
                  <a:gd name="T6" fmla="*/ 1064 w 1802"/>
                  <a:gd name="T7" fmla="*/ 163 h 4061"/>
                  <a:gd name="T8" fmla="*/ 167 w 1802"/>
                  <a:gd name="T9" fmla="*/ 306 h 4061"/>
                  <a:gd name="T10" fmla="*/ 680 w 1802"/>
                  <a:gd name="T11" fmla="*/ 4061 h 4061"/>
                  <a:gd name="T12" fmla="*/ 606 w 1802"/>
                  <a:gd name="T13" fmla="*/ 3998 h 4061"/>
                  <a:gd name="T14" fmla="*/ 7 w 1802"/>
                  <a:gd name="T15" fmla="*/ 256 h 4061"/>
                  <a:gd name="T16" fmla="*/ 69 w 1802"/>
                  <a:gd name="T17" fmla="*/ 170 h 4061"/>
                  <a:gd name="T18" fmla="*/ 1114 w 1802"/>
                  <a:gd name="T19" fmla="*/ 3 h 4061"/>
                  <a:gd name="T20" fmla="*/ 1170 w 1802"/>
                  <a:gd name="T21" fmla="*/ 16 h 4061"/>
                  <a:gd name="T22" fmla="*/ 1200 w 1802"/>
                  <a:gd name="T23" fmla="*/ 65 h 4061"/>
                  <a:gd name="T24" fmla="*/ 1799 w 1802"/>
                  <a:gd name="T25" fmla="*/ 3807 h 4061"/>
                  <a:gd name="T26" fmla="*/ 1786 w 1802"/>
                  <a:gd name="T27" fmla="*/ 3863 h 4061"/>
                  <a:gd name="T28" fmla="*/ 1737 w 1802"/>
                  <a:gd name="T29" fmla="*/ 3893 h 4061"/>
                  <a:gd name="T30" fmla="*/ 692 w 1802"/>
                  <a:gd name="T31" fmla="*/ 4060 h 4061"/>
                  <a:gd name="T32" fmla="*/ 680 w 1802"/>
                  <a:gd name="T33" fmla="*/ 4061 h 4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2" h="4061">
                    <a:moveTo>
                      <a:pt x="167" y="306"/>
                    </a:moveTo>
                    <a:lnTo>
                      <a:pt x="742" y="3900"/>
                    </a:lnTo>
                    <a:lnTo>
                      <a:pt x="1639" y="3757"/>
                    </a:lnTo>
                    <a:lnTo>
                      <a:pt x="1064" y="163"/>
                    </a:lnTo>
                    <a:lnTo>
                      <a:pt x="167" y="306"/>
                    </a:lnTo>
                    <a:close/>
                    <a:moveTo>
                      <a:pt x="680" y="4061"/>
                    </a:moveTo>
                    <a:cubicBezTo>
                      <a:pt x="643" y="4061"/>
                      <a:pt x="612" y="4035"/>
                      <a:pt x="606" y="3998"/>
                    </a:cubicBezTo>
                    <a:lnTo>
                      <a:pt x="7" y="256"/>
                    </a:lnTo>
                    <a:cubicBezTo>
                      <a:pt x="0" y="215"/>
                      <a:pt x="28" y="177"/>
                      <a:pt x="69" y="170"/>
                    </a:cubicBezTo>
                    <a:lnTo>
                      <a:pt x="1114" y="3"/>
                    </a:lnTo>
                    <a:cubicBezTo>
                      <a:pt x="1133" y="0"/>
                      <a:pt x="1154" y="4"/>
                      <a:pt x="1170" y="16"/>
                    </a:cubicBezTo>
                    <a:cubicBezTo>
                      <a:pt x="1186" y="28"/>
                      <a:pt x="1197" y="45"/>
                      <a:pt x="1200" y="65"/>
                    </a:cubicBezTo>
                    <a:lnTo>
                      <a:pt x="1799" y="3807"/>
                    </a:lnTo>
                    <a:cubicBezTo>
                      <a:pt x="1802" y="3827"/>
                      <a:pt x="1797" y="3847"/>
                      <a:pt x="1786" y="3863"/>
                    </a:cubicBezTo>
                    <a:cubicBezTo>
                      <a:pt x="1774" y="3879"/>
                      <a:pt x="1756" y="3890"/>
                      <a:pt x="1737" y="3893"/>
                    </a:cubicBezTo>
                    <a:lnTo>
                      <a:pt x="692" y="4060"/>
                    </a:lnTo>
                    <a:cubicBezTo>
                      <a:pt x="688" y="4061"/>
                      <a:pt x="684" y="4061"/>
                      <a:pt x="680" y="40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Freeform 363">
                <a:extLst>
                  <a:ext uri="{FF2B5EF4-FFF2-40B4-BE49-F238E27FC236}">
                    <a16:creationId xmlns:a16="http://schemas.microsoft.com/office/drawing/2014/main" id="{E0C7D617-AEE4-E035-EBF3-397436E486A0}"/>
                  </a:ext>
                </a:extLst>
              </p:cNvPr>
              <p:cNvSpPr>
                <a:spLocks/>
              </p:cNvSpPr>
              <p:nvPr/>
            </p:nvSpPr>
            <p:spPr bwMode="auto">
              <a:xfrm>
                <a:off x="6478588" y="1579563"/>
                <a:ext cx="50800" cy="17463"/>
              </a:xfrm>
              <a:custGeom>
                <a:avLst/>
                <a:gdLst>
                  <a:gd name="T0" fmla="*/ 358 w 434"/>
                  <a:gd name="T1" fmla="*/ 150 h 150"/>
                  <a:gd name="T2" fmla="*/ 75 w 434"/>
                  <a:gd name="T3" fmla="*/ 150 h 150"/>
                  <a:gd name="T4" fmla="*/ 0 w 434"/>
                  <a:gd name="T5" fmla="*/ 75 h 150"/>
                  <a:gd name="T6" fmla="*/ 75 w 434"/>
                  <a:gd name="T7" fmla="*/ 0 h 150"/>
                  <a:gd name="T8" fmla="*/ 358 w 434"/>
                  <a:gd name="T9" fmla="*/ 0 h 150"/>
                  <a:gd name="T10" fmla="*/ 434 w 434"/>
                  <a:gd name="T11" fmla="*/ 75 h 150"/>
                  <a:gd name="T12" fmla="*/ 358 w 434"/>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434" h="150">
                    <a:moveTo>
                      <a:pt x="358" y="150"/>
                    </a:moveTo>
                    <a:lnTo>
                      <a:pt x="75" y="150"/>
                    </a:lnTo>
                    <a:cubicBezTo>
                      <a:pt x="34" y="150"/>
                      <a:pt x="0" y="116"/>
                      <a:pt x="0" y="75"/>
                    </a:cubicBezTo>
                    <a:cubicBezTo>
                      <a:pt x="0" y="33"/>
                      <a:pt x="34" y="0"/>
                      <a:pt x="75" y="0"/>
                    </a:cubicBezTo>
                    <a:lnTo>
                      <a:pt x="358" y="0"/>
                    </a:lnTo>
                    <a:cubicBezTo>
                      <a:pt x="400" y="0"/>
                      <a:pt x="434" y="33"/>
                      <a:pt x="434" y="75"/>
                    </a:cubicBezTo>
                    <a:cubicBezTo>
                      <a:pt x="434" y="116"/>
                      <a:pt x="400" y="150"/>
                      <a:pt x="358"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0" name="Freeform 364">
                <a:extLst>
                  <a:ext uri="{FF2B5EF4-FFF2-40B4-BE49-F238E27FC236}">
                    <a16:creationId xmlns:a16="http://schemas.microsoft.com/office/drawing/2014/main" id="{1372FF8B-3BB4-5317-0598-4A4B5031E3F2}"/>
                  </a:ext>
                </a:extLst>
              </p:cNvPr>
              <p:cNvSpPr>
                <a:spLocks/>
              </p:cNvSpPr>
              <p:nvPr/>
            </p:nvSpPr>
            <p:spPr bwMode="auto">
              <a:xfrm>
                <a:off x="6613526" y="1579563"/>
                <a:ext cx="77788" cy="17463"/>
              </a:xfrm>
              <a:custGeom>
                <a:avLst/>
                <a:gdLst>
                  <a:gd name="T0" fmla="*/ 592 w 667"/>
                  <a:gd name="T1" fmla="*/ 150 h 150"/>
                  <a:gd name="T2" fmla="*/ 75 w 667"/>
                  <a:gd name="T3" fmla="*/ 150 h 150"/>
                  <a:gd name="T4" fmla="*/ 0 w 667"/>
                  <a:gd name="T5" fmla="*/ 75 h 150"/>
                  <a:gd name="T6" fmla="*/ 75 w 667"/>
                  <a:gd name="T7" fmla="*/ 0 h 150"/>
                  <a:gd name="T8" fmla="*/ 592 w 667"/>
                  <a:gd name="T9" fmla="*/ 0 h 150"/>
                  <a:gd name="T10" fmla="*/ 667 w 667"/>
                  <a:gd name="T11" fmla="*/ 75 h 150"/>
                  <a:gd name="T12" fmla="*/ 592 w 667"/>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667" h="150">
                    <a:moveTo>
                      <a:pt x="592" y="150"/>
                    </a:moveTo>
                    <a:lnTo>
                      <a:pt x="75" y="150"/>
                    </a:lnTo>
                    <a:cubicBezTo>
                      <a:pt x="34" y="150"/>
                      <a:pt x="0" y="116"/>
                      <a:pt x="0" y="75"/>
                    </a:cubicBezTo>
                    <a:cubicBezTo>
                      <a:pt x="0" y="33"/>
                      <a:pt x="34" y="0"/>
                      <a:pt x="75" y="0"/>
                    </a:cubicBezTo>
                    <a:lnTo>
                      <a:pt x="592" y="0"/>
                    </a:lnTo>
                    <a:cubicBezTo>
                      <a:pt x="633" y="0"/>
                      <a:pt x="667" y="33"/>
                      <a:pt x="667" y="75"/>
                    </a:cubicBezTo>
                    <a:cubicBezTo>
                      <a:pt x="667" y="116"/>
                      <a:pt x="633" y="150"/>
                      <a:pt x="592"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365">
                <a:extLst>
                  <a:ext uri="{FF2B5EF4-FFF2-40B4-BE49-F238E27FC236}">
                    <a16:creationId xmlns:a16="http://schemas.microsoft.com/office/drawing/2014/main" id="{6DC2F64E-42BE-5D0E-5124-018E160F5AED}"/>
                  </a:ext>
                </a:extLst>
              </p:cNvPr>
              <p:cNvSpPr>
                <a:spLocks/>
              </p:cNvSpPr>
              <p:nvPr/>
            </p:nvSpPr>
            <p:spPr bwMode="auto">
              <a:xfrm>
                <a:off x="6761163" y="1582738"/>
                <a:ext cx="73025" cy="26988"/>
              </a:xfrm>
              <a:custGeom>
                <a:avLst/>
                <a:gdLst>
                  <a:gd name="T0" fmla="*/ 81 w 622"/>
                  <a:gd name="T1" fmla="*/ 236 h 236"/>
                  <a:gd name="T2" fmla="*/ 7 w 622"/>
                  <a:gd name="T3" fmla="*/ 174 h 236"/>
                  <a:gd name="T4" fmla="*/ 68 w 622"/>
                  <a:gd name="T5" fmla="*/ 87 h 236"/>
                  <a:gd name="T6" fmla="*/ 528 w 622"/>
                  <a:gd name="T7" fmla="*/ 7 h 236"/>
                  <a:gd name="T8" fmla="*/ 615 w 622"/>
                  <a:gd name="T9" fmla="*/ 68 h 236"/>
                  <a:gd name="T10" fmla="*/ 554 w 622"/>
                  <a:gd name="T11" fmla="*/ 155 h 236"/>
                  <a:gd name="T12" fmla="*/ 94 w 622"/>
                  <a:gd name="T13" fmla="*/ 235 h 236"/>
                  <a:gd name="T14" fmla="*/ 81 w 622"/>
                  <a:gd name="T15" fmla="*/ 236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2" h="236">
                    <a:moveTo>
                      <a:pt x="81" y="236"/>
                    </a:moveTo>
                    <a:cubicBezTo>
                      <a:pt x="45" y="236"/>
                      <a:pt x="13" y="210"/>
                      <a:pt x="7" y="174"/>
                    </a:cubicBezTo>
                    <a:cubicBezTo>
                      <a:pt x="0" y="133"/>
                      <a:pt x="27" y="94"/>
                      <a:pt x="68" y="87"/>
                    </a:cubicBezTo>
                    <a:lnTo>
                      <a:pt x="528" y="7"/>
                    </a:lnTo>
                    <a:cubicBezTo>
                      <a:pt x="569" y="0"/>
                      <a:pt x="608" y="28"/>
                      <a:pt x="615" y="68"/>
                    </a:cubicBezTo>
                    <a:cubicBezTo>
                      <a:pt x="622" y="109"/>
                      <a:pt x="595" y="148"/>
                      <a:pt x="554" y="155"/>
                    </a:cubicBezTo>
                    <a:lnTo>
                      <a:pt x="94" y="235"/>
                    </a:lnTo>
                    <a:cubicBezTo>
                      <a:pt x="89" y="236"/>
                      <a:pt x="85" y="236"/>
                      <a:pt x="81" y="23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366">
                <a:extLst>
                  <a:ext uri="{FF2B5EF4-FFF2-40B4-BE49-F238E27FC236}">
                    <a16:creationId xmlns:a16="http://schemas.microsoft.com/office/drawing/2014/main" id="{42B1BA57-819A-A4CE-D035-80888DA60638}"/>
                  </a:ext>
                </a:extLst>
              </p:cNvPr>
              <p:cNvSpPr>
                <a:spLocks/>
              </p:cNvSpPr>
              <p:nvPr/>
            </p:nvSpPr>
            <p:spPr bwMode="auto">
              <a:xfrm>
                <a:off x="6478588" y="1963738"/>
                <a:ext cx="50800" cy="17463"/>
              </a:xfrm>
              <a:custGeom>
                <a:avLst/>
                <a:gdLst>
                  <a:gd name="T0" fmla="*/ 358 w 433"/>
                  <a:gd name="T1" fmla="*/ 150 h 150"/>
                  <a:gd name="T2" fmla="*/ 75 w 433"/>
                  <a:gd name="T3" fmla="*/ 150 h 150"/>
                  <a:gd name="T4" fmla="*/ 0 w 433"/>
                  <a:gd name="T5" fmla="*/ 75 h 150"/>
                  <a:gd name="T6" fmla="*/ 75 w 433"/>
                  <a:gd name="T7" fmla="*/ 0 h 150"/>
                  <a:gd name="T8" fmla="*/ 358 w 433"/>
                  <a:gd name="T9" fmla="*/ 0 h 150"/>
                  <a:gd name="T10" fmla="*/ 433 w 433"/>
                  <a:gd name="T11" fmla="*/ 75 h 150"/>
                  <a:gd name="T12" fmla="*/ 358 w 433"/>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433" h="150">
                    <a:moveTo>
                      <a:pt x="358" y="150"/>
                    </a:moveTo>
                    <a:lnTo>
                      <a:pt x="75" y="150"/>
                    </a:lnTo>
                    <a:cubicBezTo>
                      <a:pt x="34" y="150"/>
                      <a:pt x="0" y="116"/>
                      <a:pt x="0" y="75"/>
                    </a:cubicBezTo>
                    <a:cubicBezTo>
                      <a:pt x="0" y="33"/>
                      <a:pt x="34" y="0"/>
                      <a:pt x="75" y="0"/>
                    </a:cubicBezTo>
                    <a:lnTo>
                      <a:pt x="358" y="0"/>
                    </a:lnTo>
                    <a:cubicBezTo>
                      <a:pt x="400" y="0"/>
                      <a:pt x="433" y="33"/>
                      <a:pt x="433" y="75"/>
                    </a:cubicBezTo>
                    <a:cubicBezTo>
                      <a:pt x="433" y="116"/>
                      <a:pt x="400" y="150"/>
                      <a:pt x="358"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367">
                <a:extLst>
                  <a:ext uri="{FF2B5EF4-FFF2-40B4-BE49-F238E27FC236}">
                    <a16:creationId xmlns:a16="http://schemas.microsoft.com/office/drawing/2014/main" id="{7B113CF2-691F-7966-11F2-B08D2332D433}"/>
                  </a:ext>
                </a:extLst>
              </p:cNvPr>
              <p:cNvSpPr>
                <a:spLocks/>
              </p:cNvSpPr>
              <p:nvPr/>
            </p:nvSpPr>
            <p:spPr bwMode="auto">
              <a:xfrm>
                <a:off x="6613526" y="1963738"/>
                <a:ext cx="77788" cy="17463"/>
              </a:xfrm>
              <a:custGeom>
                <a:avLst/>
                <a:gdLst>
                  <a:gd name="T0" fmla="*/ 592 w 667"/>
                  <a:gd name="T1" fmla="*/ 150 h 150"/>
                  <a:gd name="T2" fmla="*/ 75 w 667"/>
                  <a:gd name="T3" fmla="*/ 150 h 150"/>
                  <a:gd name="T4" fmla="*/ 0 w 667"/>
                  <a:gd name="T5" fmla="*/ 75 h 150"/>
                  <a:gd name="T6" fmla="*/ 75 w 667"/>
                  <a:gd name="T7" fmla="*/ 0 h 150"/>
                  <a:gd name="T8" fmla="*/ 592 w 667"/>
                  <a:gd name="T9" fmla="*/ 0 h 150"/>
                  <a:gd name="T10" fmla="*/ 667 w 667"/>
                  <a:gd name="T11" fmla="*/ 75 h 150"/>
                  <a:gd name="T12" fmla="*/ 592 w 667"/>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667" h="150">
                    <a:moveTo>
                      <a:pt x="592" y="150"/>
                    </a:moveTo>
                    <a:lnTo>
                      <a:pt x="75" y="150"/>
                    </a:lnTo>
                    <a:cubicBezTo>
                      <a:pt x="34" y="150"/>
                      <a:pt x="0" y="116"/>
                      <a:pt x="0" y="75"/>
                    </a:cubicBezTo>
                    <a:cubicBezTo>
                      <a:pt x="0" y="33"/>
                      <a:pt x="34" y="0"/>
                      <a:pt x="75" y="0"/>
                    </a:cubicBezTo>
                    <a:lnTo>
                      <a:pt x="592" y="0"/>
                    </a:lnTo>
                    <a:cubicBezTo>
                      <a:pt x="633" y="0"/>
                      <a:pt x="667" y="33"/>
                      <a:pt x="667" y="75"/>
                    </a:cubicBezTo>
                    <a:cubicBezTo>
                      <a:pt x="667" y="116"/>
                      <a:pt x="633" y="150"/>
                      <a:pt x="592"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4" name="Freeform 368">
                <a:extLst>
                  <a:ext uri="{FF2B5EF4-FFF2-40B4-BE49-F238E27FC236}">
                    <a16:creationId xmlns:a16="http://schemas.microsoft.com/office/drawing/2014/main" id="{11C90C30-51B8-1823-B8D2-C1055DF045A0}"/>
                  </a:ext>
                </a:extLst>
              </p:cNvPr>
              <p:cNvSpPr>
                <a:spLocks/>
              </p:cNvSpPr>
              <p:nvPr/>
            </p:nvSpPr>
            <p:spPr bwMode="auto">
              <a:xfrm>
                <a:off x="6823076" y="1952626"/>
                <a:ext cx="68263" cy="26988"/>
              </a:xfrm>
              <a:custGeom>
                <a:avLst/>
                <a:gdLst>
                  <a:gd name="T0" fmla="*/ 80 w 584"/>
                  <a:gd name="T1" fmla="*/ 227 h 227"/>
                  <a:gd name="T2" fmla="*/ 6 w 584"/>
                  <a:gd name="T3" fmla="*/ 164 h 227"/>
                  <a:gd name="T4" fmla="*/ 68 w 584"/>
                  <a:gd name="T5" fmla="*/ 78 h 227"/>
                  <a:gd name="T6" fmla="*/ 492 w 584"/>
                  <a:gd name="T7" fmla="*/ 7 h 227"/>
                  <a:gd name="T8" fmla="*/ 578 w 584"/>
                  <a:gd name="T9" fmla="*/ 69 h 227"/>
                  <a:gd name="T10" fmla="*/ 516 w 584"/>
                  <a:gd name="T11" fmla="*/ 155 h 227"/>
                  <a:gd name="T12" fmla="*/ 93 w 584"/>
                  <a:gd name="T13" fmla="*/ 226 h 227"/>
                  <a:gd name="T14" fmla="*/ 80 w 584"/>
                  <a:gd name="T15" fmla="*/ 227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227">
                    <a:moveTo>
                      <a:pt x="80" y="227"/>
                    </a:moveTo>
                    <a:cubicBezTo>
                      <a:pt x="44" y="227"/>
                      <a:pt x="13" y="201"/>
                      <a:pt x="6" y="164"/>
                    </a:cubicBezTo>
                    <a:cubicBezTo>
                      <a:pt x="0" y="123"/>
                      <a:pt x="27" y="85"/>
                      <a:pt x="68" y="78"/>
                    </a:cubicBezTo>
                    <a:lnTo>
                      <a:pt x="492" y="7"/>
                    </a:lnTo>
                    <a:cubicBezTo>
                      <a:pt x="532" y="0"/>
                      <a:pt x="571" y="28"/>
                      <a:pt x="578" y="69"/>
                    </a:cubicBezTo>
                    <a:cubicBezTo>
                      <a:pt x="584" y="110"/>
                      <a:pt x="557" y="148"/>
                      <a:pt x="516" y="155"/>
                    </a:cubicBezTo>
                    <a:lnTo>
                      <a:pt x="93" y="226"/>
                    </a:lnTo>
                    <a:cubicBezTo>
                      <a:pt x="89" y="226"/>
                      <a:pt x="84" y="227"/>
                      <a:pt x="80" y="2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5" name="Database2" descr="{&quot;Key&quot;:&quot;POWER_USER_SHAPE_ICON&quot;,&quot;Value&quot;:&quot;POWER_USER_SHAPE_ICON_STYLE_1&quot;}">
              <a:extLst>
                <a:ext uri="{FF2B5EF4-FFF2-40B4-BE49-F238E27FC236}">
                  <a16:creationId xmlns:a16="http://schemas.microsoft.com/office/drawing/2014/main" id="{192F3399-3D15-7AF1-0A04-0D7CE16CBF16}"/>
                </a:ext>
              </a:extLst>
            </p:cNvPr>
            <p:cNvGrpSpPr>
              <a:grpSpLocks noChangeAspect="1"/>
            </p:cNvGrpSpPr>
            <p:nvPr/>
          </p:nvGrpSpPr>
          <p:grpSpPr>
            <a:xfrm>
              <a:off x="1472570" y="3338044"/>
              <a:ext cx="186213" cy="299331"/>
              <a:chOff x="9086851" y="4592638"/>
              <a:chExt cx="169863" cy="273050"/>
            </a:xfrm>
            <a:solidFill>
              <a:schemeClr val="bg1"/>
            </a:solidFill>
          </p:grpSpPr>
          <p:sp>
            <p:nvSpPr>
              <p:cNvPr id="26" name="Freeform 620">
                <a:extLst>
                  <a:ext uri="{FF2B5EF4-FFF2-40B4-BE49-F238E27FC236}">
                    <a16:creationId xmlns:a16="http://schemas.microsoft.com/office/drawing/2014/main" id="{737D6E9E-3581-1F0C-4CF7-CCB33EBC4793}"/>
                  </a:ext>
                </a:extLst>
              </p:cNvPr>
              <p:cNvSpPr>
                <a:spLocks/>
              </p:cNvSpPr>
              <p:nvPr/>
            </p:nvSpPr>
            <p:spPr bwMode="auto">
              <a:xfrm>
                <a:off x="9086851" y="4592638"/>
                <a:ext cx="169863" cy="66675"/>
              </a:xfrm>
              <a:custGeom>
                <a:avLst/>
                <a:gdLst>
                  <a:gd name="T0" fmla="*/ 816 w 833"/>
                  <a:gd name="T1" fmla="*/ 160 h 321"/>
                  <a:gd name="T2" fmla="*/ 800 w 833"/>
                  <a:gd name="T3" fmla="*/ 160 h 321"/>
                  <a:gd name="T4" fmla="*/ 793 w 833"/>
                  <a:gd name="T5" fmla="*/ 180 h 321"/>
                  <a:gd name="T6" fmla="*/ 744 w 833"/>
                  <a:gd name="T7" fmla="*/ 220 h 321"/>
                  <a:gd name="T8" fmla="*/ 600 w 833"/>
                  <a:gd name="T9" fmla="*/ 269 h 321"/>
                  <a:gd name="T10" fmla="*/ 416 w 833"/>
                  <a:gd name="T11" fmla="*/ 287 h 321"/>
                  <a:gd name="T12" fmla="*/ 149 w 833"/>
                  <a:gd name="T13" fmla="*/ 246 h 321"/>
                  <a:gd name="T14" fmla="*/ 62 w 833"/>
                  <a:gd name="T15" fmla="*/ 203 h 321"/>
                  <a:gd name="T16" fmla="*/ 40 w 833"/>
                  <a:gd name="T17" fmla="*/ 180 h 321"/>
                  <a:gd name="T18" fmla="*/ 33 w 833"/>
                  <a:gd name="T19" fmla="*/ 160 h 321"/>
                  <a:gd name="T20" fmla="*/ 40 w 833"/>
                  <a:gd name="T21" fmla="*/ 140 h 321"/>
                  <a:gd name="T22" fmla="*/ 89 w 833"/>
                  <a:gd name="T23" fmla="*/ 100 h 321"/>
                  <a:gd name="T24" fmla="*/ 233 w 833"/>
                  <a:gd name="T25" fmla="*/ 52 h 321"/>
                  <a:gd name="T26" fmla="*/ 416 w 833"/>
                  <a:gd name="T27" fmla="*/ 33 h 321"/>
                  <a:gd name="T28" fmla="*/ 683 w 833"/>
                  <a:gd name="T29" fmla="*/ 74 h 321"/>
                  <a:gd name="T30" fmla="*/ 771 w 833"/>
                  <a:gd name="T31" fmla="*/ 118 h 321"/>
                  <a:gd name="T32" fmla="*/ 793 w 833"/>
                  <a:gd name="T33" fmla="*/ 140 h 321"/>
                  <a:gd name="T34" fmla="*/ 800 w 833"/>
                  <a:gd name="T35" fmla="*/ 160 h 321"/>
                  <a:gd name="T36" fmla="*/ 816 w 833"/>
                  <a:gd name="T37" fmla="*/ 160 h 321"/>
                  <a:gd name="T38" fmla="*/ 833 w 833"/>
                  <a:gd name="T39" fmla="*/ 160 h 321"/>
                  <a:gd name="T40" fmla="*/ 821 w 833"/>
                  <a:gd name="T41" fmla="*/ 122 h 321"/>
                  <a:gd name="T42" fmla="*/ 760 w 833"/>
                  <a:gd name="T43" fmla="*/ 71 h 321"/>
                  <a:gd name="T44" fmla="*/ 607 w 833"/>
                  <a:gd name="T45" fmla="*/ 19 h 321"/>
                  <a:gd name="T46" fmla="*/ 416 w 833"/>
                  <a:gd name="T47" fmla="*/ 0 h 321"/>
                  <a:gd name="T48" fmla="*/ 139 w 833"/>
                  <a:gd name="T49" fmla="*/ 43 h 321"/>
                  <a:gd name="T50" fmla="*/ 42 w 833"/>
                  <a:gd name="T51" fmla="*/ 91 h 321"/>
                  <a:gd name="T52" fmla="*/ 12 w 833"/>
                  <a:gd name="T53" fmla="*/ 122 h 321"/>
                  <a:gd name="T54" fmla="*/ 0 w 833"/>
                  <a:gd name="T55" fmla="*/ 160 h 321"/>
                  <a:gd name="T56" fmla="*/ 12 w 833"/>
                  <a:gd name="T57" fmla="*/ 198 h 321"/>
                  <a:gd name="T58" fmla="*/ 73 w 833"/>
                  <a:gd name="T59" fmla="*/ 249 h 321"/>
                  <a:gd name="T60" fmla="*/ 226 w 833"/>
                  <a:gd name="T61" fmla="*/ 301 h 321"/>
                  <a:gd name="T62" fmla="*/ 416 w 833"/>
                  <a:gd name="T63" fmla="*/ 321 h 321"/>
                  <a:gd name="T64" fmla="*/ 694 w 833"/>
                  <a:gd name="T65" fmla="*/ 278 h 321"/>
                  <a:gd name="T66" fmla="*/ 791 w 833"/>
                  <a:gd name="T67" fmla="*/ 229 h 321"/>
                  <a:gd name="T68" fmla="*/ 821 w 833"/>
                  <a:gd name="T69" fmla="*/ 198 h 321"/>
                  <a:gd name="T70" fmla="*/ 833 w 833"/>
                  <a:gd name="T71" fmla="*/ 160 h 321"/>
                  <a:gd name="T72" fmla="*/ 816 w 833"/>
                  <a:gd name="T73" fmla="*/ 16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3" h="321">
                    <a:moveTo>
                      <a:pt x="816" y="160"/>
                    </a:moveTo>
                    <a:lnTo>
                      <a:pt x="800" y="160"/>
                    </a:lnTo>
                    <a:cubicBezTo>
                      <a:pt x="800" y="167"/>
                      <a:pt x="798" y="173"/>
                      <a:pt x="793" y="180"/>
                    </a:cubicBezTo>
                    <a:cubicBezTo>
                      <a:pt x="785" y="193"/>
                      <a:pt x="768" y="207"/>
                      <a:pt x="744" y="220"/>
                    </a:cubicBezTo>
                    <a:cubicBezTo>
                      <a:pt x="708" y="240"/>
                      <a:pt x="657" y="257"/>
                      <a:pt x="600" y="269"/>
                    </a:cubicBezTo>
                    <a:cubicBezTo>
                      <a:pt x="543" y="280"/>
                      <a:pt x="479" y="287"/>
                      <a:pt x="416" y="287"/>
                    </a:cubicBezTo>
                    <a:cubicBezTo>
                      <a:pt x="322" y="287"/>
                      <a:pt x="223" y="271"/>
                      <a:pt x="149" y="246"/>
                    </a:cubicBezTo>
                    <a:cubicBezTo>
                      <a:pt x="113" y="234"/>
                      <a:pt x="82" y="219"/>
                      <a:pt x="62" y="203"/>
                    </a:cubicBezTo>
                    <a:cubicBezTo>
                      <a:pt x="52" y="195"/>
                      <a:pt x="45" y="187"/>
                      <a:pt x="40" y="180"/>
                    </a:cubicBezTo>
                    <a:cubicBezTo>
                      <a:pt x="35" y="173"/>
                      <a:pt x="33" y="167"/>
                      <a:pt x="33" y="160"/>
                    </a:cubicBezTo>
                    <a:cubicBezTo>
                      <a:pt x="33" y="154"/>
                      <a:pt x="35" y="148"/>
                      <a:pt x="40" y="140"/>
                    </a:cubicBezTo>
                    <a:cubicBezTo>
                      <a:pt x="48" y="128"/>
                      <a:pt x="65" y="113"/>
                      <a:pt x="89" y="100"/>
                    </a:cubicBezTo>
                    <a:cubicBezTo>
                      <a:pt x="125" y="81"/>
                      <a:pt x="176" y="64"/>
                      <a:pt x="233" y="52"/>
                    </a:cubicBezTo>
                    <a:cubicBezTo>
                      <a:pt x="290" y="40"/>
                      <a:pt x="354" y="33"/>
                      <a:pt x="416" y="33"/>
                    </a:cubicBezTo>
                    <a:cubicBezTo>
                      <a:pt x="511" y="33"/>
                      <a:pt x="610" y="49"/>
                      <a:pt x="683" y="74"/>
                    </a:cubicBezTo>
                    <a:cubicBezTo>
                      <a:pt x="720" y="87"/>
                      <a:pt x="751" y="102"/>
                      <a:pt x="771" y="118"/>
                    </a:cubicBezTo>
                    <a:cubicBezTo>
                      <a:pt x="781" y="125"/>
                      <a:pt x="788" y="133"/>
                      <a:pt x="793" y="140"/>
                    </a:cubicBezTo>
                    <a:cubicBezTo>
                      <a:pt x="798" y="148"/>
                      <a:pt x="800" y="154"/>
                      <a:pt x="800" y="160"/>
                    </a:cubicBezTo>
                    <a:lnTo>
                      <a:pt x="816" y="160"/>
                    </a:lnTo>
                    <a:lnTo>
                      <a:pt x="833" y="160"/>
                    </a:lnTo>
                    <a:cubicBezTo>
                      <a:pt x="833" y="147"/>
                      <a:pt x="828" y="134"/>
                      <a:pt x="821" y="122"/>
                    </a:cubicBezTo>
                    <a:cubicBezTo>
                      <a:pt x="808" y="102"/>
                      <a:pt x="787" y="86"/>
                      <a:pt x="760" y="71"/>
                    </a:cubicBezTo>
                    <a:cubicBezTo>
                      <a:pt x="720" y="49"/>
                      <a:pt x="666" y="32"/>
                      <a:pt x="607" y="19"/>
                    </a:cubicBezTo>
                    <a:cubicBezTo>
                      <a:pt x="547" y="7"/>
                      <a:pt x="481" y="0"/>
                      <a:pt x="416" y="0"/>
                    </a:cubicBezTo>
                    <a:cubicBezTo>
                      <a:pt x="318" y="0"/>
                      <a:pt x="217" y="16"/>
                      <a:pt x="139" y="43"/>
                    </a:cubicBezTo>
                    <a:cubicBezTo>
                      <a:pt x="100" y="56"/>
                      <a:pt x="66" y="72"/>
                      <a:pt x="42" y="91"/>
                    </a:cubicBezTo>
                    <a:cubicBezTo>
                      <a:pt x="30" y="101"/>
                      <a:pt x="19" y="111"/>
                      <a:pt x="12" y="122"/>
                    </a:cubicBezTo>
                    <a:cubicBezTo>
                      <a:pt x="4" y="134"/>
                      <a:pt x="0" y="147"/>
                      <a:pt x="0" y="160"/>
                    </a:cubicBezTo>
                    <a:cubicBezTo>
                      <a:pt x="0" y="174"/>
                      <a:pt x="4" y="187"/>
                      <a:pt x="12" y="198"/>
                    </a:cubicBezTo>
                    <a:cubicBezTo>
                      <a:pt x="25" y="218"/>
                      <a:pt x="46" y="235"/>
                      <a:pt x="73" y="249"/>
                    </a:cubicBezTo>
                    <a:cubicBezTo>
                      <a:pt x="113" y="271"/>
                      <a:pt x="167" y="289"/>
                      <a:pt x="226" y="301"/>
                    </a:cubicBezTo>
                    <a:cubicBezTo>
                      <a:pt x="286" y="314"/>
                      <a:pt x="352" y="321"/>
                      <a:pt x="416" y="321"/>
                    </a:cubicBezTo>
                    <a:cubicBezTo>
                      <a:pt x="515" y="321"/>
                      <a:pt x="616" y="304"/>
                      <a:pt x="694" y="278"/>
                    </a:cubicBezTo>
                    <a:cubicBezTo>
                      <a:pt x="733" y="264"/>
                      <a:pt x="766" y="248"/>
                      <a:pt x="791" y="229"/>
                    </a:cubicBezTo>
                    <a:cubicBezTo>
                      <a:pt x="803" y="220"/>
                      <a:pt x="814" y="210"/>
                      <a:pt x="821" y="198"/>
                    </a:cubicBezTo>
                    <a:cubicBezTo>
                      <a:pt x="828" y="187"/>
                      <a:pt x="833" y="174"/>
                      <a:pt x="833" y="160"/>
                    </a:cubicBezTo>
                    <a:lnTo>
                      <a:pt x="816" y="16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621">
                <a:extLst>
                  <a:ext uri="{FF2B5EF4-FFF2-40B4-BE49-F238E27FC236}">
                    <a16:creationId xmlns:a16="http://schemas.microsoft.com/office/drawing/2014/main" id="{302CFE30-3B3C-667B-4D79-AF505E4585D6}"/>
                  </a:ext>
                </a:extLst>
              </p:cNvPr>
              <p:cNvSpPr>
                <a:spLocks/>
              </p:cNvSpPr>
              <p:nvPr/>
            </p:nvSpPr>
            <p:spPr bwMode="auto">
              <a:xfrm>
                <a:off x="9123363" y="4622800"/>
                <a:ext cx="47625" cy="19050"/>
              </a:xfrm>
              <a:custGeom>
                <a:avLst/>
                <a:gdLst>
                  <a:gd name="T0" fmla="*/ 235 w 235"/>
                  <a:gd name="T1" fmla="*/ 60 h 93"/>
                  <a:gd name="T2" fmla="*/ 86 w 235"/>
                  <a:gd name="T3" fmla="*/ 38 h 93"/>
                  <a:gd name="T4" fmla="*/ 45 w 235"/>
                  <a:gd name="T5" fmla="*/ 17 h 93"/>
                  <a:gd name="T6" fmla="*/ 36 w 235"/>
                  <a:gd name="T7" fmla="*/ 7 h 93"/>
                  <a:gd name="T8" fmla="*/ 34 w 235"/>
                  <a:gd name="T9" fmla="*/ 0 h 93"/>
                  <a:gd name="T10" fmla="*/ 0 w 235"/>
                  <a:gd name="T11" fmla="*/ 0 h 93"/>
                  <a:gd name="T12" fmla="*/ 7 w 235"/>
                  <a:gd name="T13" fmla="*/ 24 h 93"/>
                  <a:gd name="T14" fmla="*/ 40 w 235"/>
                  <a:gd name="T15" fmla="*/ 54 h 93"/>
                  <a:gd name="T16" fmla="*/ 123 w 235"/>
                  <a:gd name="T17" fmla="*/ 83 h 93"/>
                  <a:gd name="T18" fmla="*/ 235 w 235"/>
                  <a:gd name="T19" fmla="*/ 93 h 93"/>
                  <a:gd name="T20" fmla="*/ 235 w 235"/>
                  <a:gd name="T21"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93">
                    <a:moveTo>
                      <a:pt x="235" y="60"/>
                    </a:moveTo>
                    <a:cubicBezTo>
                      <a:pt x="176" y="60"/>
                      <a:pt x="123" y="51"/>
                      <a:pt x="86" y="38"/>
                    </a:cubicBezTo>
                    <a:cubicBezTo>
                      <a:pt x="68" y="32"/>
                      <a:pt x="53" y="24"/>
                      <a:pt x="45" y="17"/>
                    </a:cubicBezTo>
                    <a:cubicBezTo>
                      <a:pt x="40" y="13"/>
                      <a:pt x="38" y="10"/>
                      <a:pt x="36" y="7"/>
                    </a:cubicBezTo>
                    <a:cubicBezTo>
                      <a:pt x="34" y="4"/>
                      <a:pt x="34" y="2"/>
                      <a:pt x="34" y="0"/>
                    </a:cubicBezTo>
                    <a:lnTo>
                      <a:pt x="0" y="0"/>
                    </a:lnTo>
                    <a:cubicBezTo>
                      <a:pt x="0" y="9"/>
                      <a:pt x="3" y="17"/>
                      <a:pt x="7" y="24"/>
                    </a:cubicBezTo>
                    <a:cubicBezTo>
                      <a:pt x="14" y="36"/>
                      <a:pt x="26" y="46"/>
                      <a:pt x="40" y="54"/>
                    </a:cubicBezTo>
                    <a:cubicBezTo>
                      <a:pt x="62" y="66"/>
                      <a:pt x="90" y="76"/>
                      <a:pt x="123" y="83"/>
                    </a:cubicBezTo>
                    <a:cubicBezTo>
                      <a:pt x="156" y="89"/>
                      <a:pt x="194" y="93"/>
                      <a:pt x="235" y="93"/>
                    </a:cubicBezTo>
                    <a:lnTo>
                      <a:pt x="235"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622">
                <a:extLst>
                  <a:ext uri="{FF2B5EF4-FFF2-40B4-BE49-F238E27FC236}">
                    <a16:creationId xmlns:a16="http://schemas.microsoft.com/office/drawing/2014/main" id="{0629A375-1A91-B1AF-AD19-30BEAE1304D5}"/>
                  </a:ext>
                </a:extLst>
              </p:cNvPr>
              <p:cNvSpPr>
                <a:spLocks/>
              </p:cNvSpPr>
              <p:nvPr/>
            </p:nvSpPr>
            <p:spPr bwMode="auto">
              <a:xfrm>
                <a:off x="9086851" y="4643438"/>
                <a:ext cx="169863" cy="52388"/>
              </a:xfrm>
              <a:custGeom>
                <a:avLst/>
                <a:gdLst>
                  <a:gd name="T0" fmla="*/ 0 w 833"/>
                  <a:gd name="T1" fmla="*/ 0 h 254"/>
                  <a:gd name="T2" fmla="*/ 0 w 833"/>
                  <a:gd name="T3" fmla="*/ 94 h 254"/>
                  <a:gd name="T4" fmla="*/ 12 w 833"/>
                  <a:gd name="T5" fmla="*/ 132 h 254"/>
                  <a:gd name="T6" fmla="*/ 73 w 833"/>
                  <a:gd name="T7" fmla="*/ 183 h 254"/>
                  <a:gd name="T8" fmla="*/ 226 w 833"/>
                  <a:gd name="T9" fmla="*/ 235 h 254"/>
                  <a:gd name="T10" fmla="*/ 416 w 833"/>
                  <a:gd name="T11" fmla="*/ 254 h 254"/>
                  <a:gd name="T12" fmla="*/ 694 w 833"/>
                  <a:gd name="T13" fmla="*/ 211 h 254"/>
                  <a:gd name="T14" fmla="*/ 791 w 833"/>
                  <a:gd name="T15" fmla="*/ 163 h 254"/>
                  <a:gd name="T16" fmla="*/ 821 w 833"/>
                  <a:gd name="T17" fmla="*/ 132 h 254"/>
                  <a:gd name="T18" fmla="*/ 833 w 833"/>
                  <a:gd name="T19" fmla="*/ 94 h 254"/>
                  <a:gd name="T20" fmla="*/ 833 w 833"/>
                  <a:gd name="T21" fmla="*/ 0 h 254"/>
                  <a:gd name="T22" fmla="*/ 800 w 833"/>
                  <a:gd name="T23" fmla="*/ 0 h 254"/>
                  <a:gd name="T24" fmla="*/ 800 w 833"/>
                  <a:gd name="T25" fmla="*/ 94 h 254"/>
                  <a:gd name="T26" fmla="*/ 793 w 833"/>
                  <a:gd name="T27" fmla="*/ 114 h 254"/>
                  <a:gd name="T28" fmla="*/ 744 w 833"/>
                  <a:gd name="T29" fmla="*/ 154 h 254"/>
                  <a:gd name="T30" fmla="*/ 600 w 833"/>
                  <a:gd name="T31" fmla="*/ 202 h 254"/>
                  <a:gd name="T32" fmla="*/ 416 w 833"/>
                  <a:gd name="T33" fmla="*/ 221 h 254"/>
                  <a:gd name="T34" fmla="*/ 149 w 833"/>
                  <a:gd name="T35" fmla="*/ 180 h 254"/>
                  <a:gd name="T36" fmla="*/ 62 w 833"/>
                  <a:gd name="T37" fmla="*/ 137 h 254"/>
                  <a:gd name="T38" fmla="*/ 40 w 833"/>
                  <a:gd name="T39" fmla="*/ 114 h 254"/>
                  <a:gd name="T40" fmla="*/ 33 w 833"/>
                  <a:gd name="T41" fmla="*/ 94 h 254"/>
                  <a:gd name="T42" fmla="*/ 33 w 833"/>
                  <a:gd name="T43" fmla="*/ 0 h 254"/>
                  <a:gd name="T44" fmla="*/ 0 w 833"/>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254">
                    <a:moveTo>
                      <a:pt x="0" y="0"/>
                    </a:moveTo>
                    <a:lnTo>
                      <a:pt x="0" y="94"/>
                    </a:lnTo>
                    <a:cubicBezTo>
                      <a:pt x="0" y="107"/>
                      <a:pt x="4" y="120"/>
                      <a:pt x="12" y="132"/>
                    </a:cubicBezTo>
                    <a:cubicBezTo>
                      <a:pt x="25" y="152"/>
                      <a:pt x="46" y="168"/>
                      <a:pt x="73" y="183"/>
                    </a:cubicBezTo>
                    <a:cubicBezTo>
                      <a:pt x="113" y="205"/>
                      <a:pt x="167" y="222"/>
                      <a:pt x="226" y="235"/>
                    </a:cubicBezTo>
                    <a:cubicBezTo>
                      <a:pt x="286" y="247"/>
                      <a:pt x="352" y="254"/>
                      <a:pt x="416" y="254"/>
                    </a:cubicBezTo>
                    <a:cubicBezTo>
                      <a:pt x="515" y="254"/>
                      <a:pt x="616" y="238"/>
                      <a:pt x="694" y="211"/>
                    </a:cubicBezTo>
                    <a:cubicBezTo>
                      <a:pt x="733" y="198"/>
                      <a:pt x="766" y="182"/>
                      <a:pt x="791" y="163"/>
                    </a:cubicBezTo>
                    <a:cubicBezTo>
                      <a:pt x="803" y="154"/>
                      <a:pt x="814" y="143"/>
                      <a:pt x="821" y="132"/>
                    </a:cubicBezTo>
                    <a:cubicBezTo>
                      <a:pt x="828" y="120"/>
                      <a:pt x="833" y="107"/>
                      <a:pt x="833" y="94"/>
                    </a:cubicBezTo>
                    <a:lnTo>
                      <a:pt x="833" y="0"/>
                    </a:lnTo>
                    <a:lnTo>
                      <a:pt x="800" y="0"/>
                    </a:lnTo>
                    <a:lnTo>
                      <a:pt x="800" y="94"/>
                    </a:lnTo>
                    <a:cubicBezTo>
                      <a:pt x="800" y="100"/>
                      <a:pt x="798" y="106"/>
                      <a:pt x="793" y="114"/>
                    </a:cubicBezTo>
                    <a:cubicBezTo>
                      <a:pt x="785" y="126"/>
                      <a:pt x="768" y="141"/>
                      <a:pt x="744" y="154"/>
                    </a:cubicBezTo>
                    <a:cubicBezTo>
                      <a:pt x="708" y="173"/>
                      <a:pt x="657" y="190"/>
                      <a:pt x="600" y="202"/>
                    </a:cubicBezTo>
                    <a:cubicBezTo>
                      <a:pt x="543" y="214"/>
                      <a:pt x="479" y="221"/>
                      <a:pt x="416" y="221"/>
                    </a:cubicBezTo>
                    <a:cubicBezTo>
                      <a:pt x="322" y="221"/>
                      <a:pt x="223" y="205"/>
                      <a:pt x="149" y="180"/>
                    </a:cubicBezTo>
                    <a:cubicBezTo>
                      <a:pt x="113" y="167"/>
                      <a:pt x="82" y="152"/>
                      <a:pt x="62" y="137"/>
                    </a:cubicBezTo>
                    <a:cubicBezTo>
                      <a:pt x="52" y="129"/>
                      <a:pt x="45" y="121"/>
                      <a:pt x="40" y="114"/>
                    </a:cubicBezTo>
                    <a:cubicBezTo>
                      <a:pt x="35" y="106"/>
                      <a:pt x="33" y="100"/>
                      <a:pt x="33" y="94"/>
                    </a:cubicBezTo>
                    <a:lnTo>
                      <a:pt x="33"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623">
                <a:extLst>
                  <a:ext uri="{FF2B5EF4-FFF2-40B4-BE49-F238E27FC236}">
                    <a16:creationId xmlns:a16="http://schemas.microsoft.com/office/drawing/2014/main" id="{8140D488-3EFF-7EB2-D0B9-D33F6DB73140}"/>
                  </a:ext>
                </a:extLst>
              </p:cNvPr>
              <p:cNvSpPr>
                <a:spLocks/>
              </p:cNvSpPr>
              <p:nvPr/>
            </p:nvSpPr>
            <p:spPr bwMode="auto">
              <a:xfrm>
                <a:off x="9137651" y="4665663"/>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624">
                <a:extLst>
                  <a:ext uri="{FF2B5EF4-FFF2-40B4-BE49-F238E27FC236}">
                    <a16:creationId xmlns:a16="http://schemas.microsoft.com/office/drawing/2014/main" id="{3375C4EB-ACDC-E097-6601-C1FF4B618969}"/>
                  </a:ext>
                </a:extLst>
              </p:cNvPr>
              <p:cNvSpPr>
                <a:spLocks/>
              </p:cNvSpPr>
              <p:nvPr/>
            </p:nvSpPr>
            <p:spPr bwMode="auto">
              <a:xfrm>
                <a:off x="9197976" y="4665663"/>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625">
                <a:extLst>
                  <a:ext uri="{FF2B5EF4-FFF2-40B4-BE49-F238E27FC236}">
                    <a16:creationId xmlns:a16="http://schemas.microsoft.com/office/drawing/2014/main" id="{B0F75FBA-F318-1CC4-846E-0EE439077F6C}"/>
                  </a:ext>
                </a:extLst>
              </p:cNvPr>
              <p:cNvSpPr>
                <a:spLocks/>
              </p:cNvSpPr>
              <p:nvPr/>
            </p:nvSpPr>
            <p:spPr bwMode="auto">
              <a:xfrm>
                <a:off x="9167813" y="4668838"/>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626">
                <a:extLst>
                  <a:ext uri="{FF2B5EF4-FFF2-40B4-BE49-F238E27FC236}">
                    <a16:creationId xmlns:a16="http://schemas.microsoft.com/office/drawing/2014/main" id="{7493E886-6528-6F0C-CF26-94A4E6070A12}"/>
                  </a:ext>
                </a:extLst>
              </p:cNvPr>
              <p:cNvSpPr>
                <a:spLocks/>
              </p:cNvSpPr>
              <p:nvPr/>
            </p:nvSpPr>
            <p:spPr bwMode="auto">
              <a:xfrm>
                <a:off x="9086851" y="4672013"/>
                <a:ext cx="169863" cy="47625"/>
              </a:xfrm>
              <a:custGeom>
                <a:avLst/>
                <a:gdLst>
                  <a:gd name="T0" fmla="*/ 774 w 833"/>
                  <a:gd name="T1" fmla="*/ 29 h 236"/>
                  <a:gd name="T2" fmla="*/ 793 w 833"/>
                  <a:gd name="T3" fmla="*/ 53 h 236"/>
                  <a:gd name="T4" fmla="*/ 800 w 833"/>
                  <a:gd name="T5" fmla="*/ 76 h 236"/>
                  <a:gd name="T6" fmla="*/ 793 w 833"/>
                  <a:gd name="T7" fmla="*/ 96 h 236"/>
                  <a:gd name="T8" fmla="*/ 744 w 833"/>
                  <a:gd name="T9" fmla="*/ 136 h 236"/>
                  <a:gd name="T10" fmla="*/ 600 w 833"/>
                  <a:gd name="T11" fmla="*/ 184 h 236"/>
                  <a:gd name="T12" fmla="*/ 416 w 833"/>
                  <a:gd name="T13" fmla="*/ 203 h 236"/>
                  <a:gd name="T14" fmla="*/ 149 w 833"/>
                  <a:gd name="T15" fmla="*/ 162 h 236"/>
                  <a:gd name="T16" fmla="*/ 62 w 833"/>
                  <a:gd name="T17" fmla="*/ 119 h 236"/>
                  <a:gd name="T18" fmla="*/ 40 w 833"/>
                  <a:gd name="T19" fmla="*/ 96 h 236"/>
                  <a:gd name="T20" fmla="*/ 33 w 833"/>
                  <a:gd name="T21" fmla="*/ 76 h 236"/>
                  <a:gd name="T22" fmla="*/ 40 w 833"/>
                  <a:gd name="T23" fmla="*/ 51 h 236"/>
                  <a:gd name="T24" fmla="*/ 63 w 833"/>
                  <a:gd name="T25" fmla="*/ 26 h 236"/>
                  <a:gd name="T26" fmla="*/ 41 w 833"/>
                  <a:gd name="T27" fmla="*/ 0 h 236"/>
                  <a:gd name="T28" fmla="*/ 11 w 833"/>
                  <a:gd name="T29" fmla="*/ 35 h 236"/>
                  <a:gd name="T30" fmla="*/ 0 w 833"/>
                  <a:gd name="T31" fmla="*/ 76 h 236"/>
                  <a:gd name="T32" fmla="*/ 12 w 833"/>
                  <a:gd name="T33" fmla="*/ 114 h 236"/>
                  <a:gd name="T34" fmla="*/ 73 w 833"/>
                  <a:gd name="T35" fmla="*/ 165 h 236"/>
                  <a:gd name="T36" fmla="*/ 226 w 833"/>
                  <a:gd name="T37" fmla="*/ 217 h 236"/>
                  <a:gd name="T38" fmla="*/ 416 w 833"/>
                  <a:gd name="T39" fmla="*/ 236 h 236"/>
                  <a:gd name="T40" fmla="*/ 694 w 833"/>
                  <a:gd name="T41" fmla="*/ 193 h 236"/>
                  <a:gd name="T42" fmla="*/ 791 w 833"/>
                  <a:gd name="T43" fmla="*/ 145 h 236"/>
                  <a:gd name="T44" fmla="*/ 821 w 833"/>
                  <a:gd name="T45" fmla="*/ 114 h 236"/>
                  <a:gd name="T46" fmla="*/ 833 w 833"/>
                  <a:gd name="T47" fmla="*/ 76 h 236"/>
                  <a:gd name="T48" fmla="*/ 823 w 833"/>
                  <a:gd name="T49" fmla="*/ 37 h 236"/>
                  <a:gd name="T50" fmla="*/ 796 w 833"/>
                  <a:gd name="T51" fmla="*/ 4 h 236"/>
                  <a:gd name="T52" fmla="*/ 774 w 833"/>
                  <a:gd name="T53" fmla="*/ 2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3" h="236">
                    <a:moveTo>
                      <a:pt x="774" y="29"/>
                    </a:moveTo>
                    <a:cubicBezTo>
                      <a:pt x="783" y="37"/>
                      <a:pt x="789" y="45"/>
                      <a:pt x="793" y="53"/>
                    </a:cubicBezTo>
                    <a:cubicBezTo>
                      <a:pt x="798" y="61"/>
                      <a:pt x="800" y="68"/>
                      <a:pt x="800" y="76"/>
                    </a:cubicBezTo>
                    <a:cubicBezTo>
                      <a:pt x="800" y="82"/>
                      <a:pt x="798" y="89"/>
                      <a:pt x="793" y="96"/>
                    </a:cubicBezTo>
                    <a:cubicBezTo>
                      <a:pt x="785" y="109"/>
                      <a:pt x="768" y="123"/>
                      <a:pt x="744" y="136"/>
                    </a:cubicBezTo>
                    <a:cubicBezTo>
                      <a:pt x="708" y="155"/>
                      <a:pt x="657" y="172"/>
                      <a:pt x="600" y="184"/>
                    </a:cubicBezTo>
                    <a:cubicBezTo>
                      <a:pt x="543" y="196"/>
                      <a:pt x="479" y="203"/>
                      <a:pt x="416" y="203"/>
                    </a:cubicBezTo>
                    <a:cubicBezTo>
                      <a:pt x="322" y="203"/>
                      <a:pt x="223" y="187"/>
                      <a:pt x="149" y="162"/>
                    </a:cubicBezTo>
                    <a:cubicBezTo>
                      <a:pt x="113" y="149"/>
                      <a:pt x="82" y="134"/>
                      <a:pt x="62" y="119"/>
                    </a:cubicBezTo>
                    <a:cubicBezTo>
                      <a:pt x="52" y="111"/>
                      <a:pt x="45" y="103"/>
                      <a:pt x="40" y="96"/>
                    </a:cubicBezTo>
                    <a:cubicBezTo>
                      <a:pt x="35" y="89"/>
                      <a:pt x="33" y="82"/>
                      <a:pt x="33" y="76"/>
                    </a:cubicBezTo>
                    <a:cubicBezTo>
                      <a:pt x="33" y="68"/>
                      <a:pt x="35" y="60"/>
                      <a:pt x="40" y="51"/>
                    </a:cubicBezTo>
                    <a:cubicBezTo>
                      <a:pt x="45" y="43"/>
                      <a:pt x="52" y="34"/>
                      <a:pt x="63" y="26"/>
                    </a:cubicBezTo>
                    <a:lnTo>
                      <a:pt x="41" y="0"/>
                    </a:lnTo>
                    <a:cubicBezTo>
                      <a:pt x="29" y="11"/>
                      <a:pt x="19" y="22"/>
                      <a:pt x="11" y="35"/>
                    </a:cubicBezTo>
                    <a:cubicBezTo>
                      <a:pt x="4" y="48"/>
                      <a:pt x="0" y="61"/>
                      <a:pt x="0" y="76"/>
                    </a:cubicBezTo>
                    <a:cubicBezTo>
                      <a:pt x="0" y="90"/>
                      <a:pt x="4" y="102"/>
                      <a:pt x="12" y="114"/>
                    </a:cubicBezTo>
                    <a:cubicBezTo>
                      <a:pt x="25" y="134"/>
                      <a:pt x="46" y="150"/>
                      <a:pt x="73" y="165"/>
                    </a:cubicBezTo>
                    <a:cubicBezTo>
                      <a:pt x="113" y="187"/>
                      <a:pt x="167" y="205"/>
                      <a:pt x="226" y="217"/>
                    </a:cubicBezTo>
                    <a:cubicBezTo>
                      <a:pt x="286" y="229"/>
                      <a:pt x="352" y="236"/>
                      <a:pt x="416" y="236"/>
                    </a:cubicBezTo>
                    <a:cubicBezTo>
                      <a:pt x="515" y="236"/>
                      <a:pt x="616" y="220"/>
                      <a:pt x="694" y="193"/>
                    </a:cubicBezTo>
                    <a:cubicBezTo>
                      <a:pt x="733" y="180"/>
                      <a:pt x="766" y="164"/>
                      <a:pt x="791" y="145"/>
                    </a:cubicBezTo>
                    <a:cubicBezTo>
                      <a:pt x="803" y="136"/>
                      <a:pt x="814" y="125"/>
                      <a:pt x="821" y="114"/>
                    </a:cubicBezTo>
                    <a:cubicBezTo>
                      <a:pt x="828" y="102"/>
                      <a:pt x="833" y="90"/>
                      <a:pt x="833" y="76"/>
                    </a:cubicBezTo>
                    <a:cubicBezTo>
                      <a:pt x="833" y="62"/>
                      <a:pt x="829" y="49"/>
                      <a:pt x="823" y="37"/>
                    </a:cubicBezTo>
                    <a:cubicBezTo>
                      <a:pt x="816" y="25"/>
                      <a:pt x="807" y="14"/>
                      <a:pt x="796" y="4"/>
                    </a:cubicBezTo>
                    <a:lnTo>
                      <a:pt x="774" y="29"/>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627">
                <a:extLst>
                  <a:ext uri="{FF2B5EF4-FFF2-40B4-BE49-F238E27FC236}">
                    <a16:creationId xmlns:a16="http://schemas.microsoft.com/office/drawing/2014/main" id="{3FCA3C96-169D-3E92-1A83-493147065EE1}"/>
                  </a:ext>
                </a:extLst>
              </p:cNvPr>
              <p:cNvSpPr>
                <a:spLocks/>
              </p:cNvSpPr>
              <p:nvPr/>
            </p:nvSpPr>
            <p:spPr bwMode="auto">
              <a:xfrm>
                <a:off x="9086851" y="4703763"/>
                <a:ext cx="169863" cy="53975"/>
              </a:xfrm>
              <a:custGeom>
                <a:avLst/>
                <a:gdLst>
                  <a:gd name="T0" fmla="*/ 0 w 833"/>
                  <a:gd name="T1" fmla="*/ 0 h 255"/>
                  <a:gd name="T2" fmla="*/ 0 w 833"/>
                  <a:gd name="T3" fmla="*/ 94 h 255"/>
                  <a:gd name="T4" fmla="*/ 12 w 833"/>
                  <a:gd name="T5" fmla="*/ 132 h 255"/>
                  <a:gd name="T6" fmla="*/ 73 w 833"/>
                  <a:gd name="T7" fmla="*/ 184 h 255"/>
                  <a:gd name="T8" fmla="*/ 226 w 833"/>
                  <a:gd name="T9" fmla="*/ 235 h 255"/>
                  <a:gd name="T10" fmla="*/ 416 w 833"/>
                  <a:gd name="T11" fmla="*/ 255 h 255"/>
                  <a:gd name="T12" fmla="*/ 694 w 833"/>
                  <a:gd name="T13" fmla="*/ 212 h 255"/>
                  <a:gd name="T14" fmla="*/ 791 w 833"/>
                  <a:gd name="T15" fmla="*/ 163 h 255"/>
                  <a:gd name="T16" fmla="*/ 821 w 833"/>
                  <a:gd name="T17" fmla="*/ 132 h 255"/>
                  <a:gd name="T18" fmla="*/ 833 w 833"/>
                  <a:gd name="T19" fmla="*/ 94 h 255"/>
                  <a:gd name="T20" fmla="*/ 833 w 833"/>
                  <a:gd name="T21" fmla="*/ 0 h 255"/>
                  <a:gd name="T22" fmla="*/ 800 w 833"/>
                  <a:gd name="T23" fmla="*/ 0 h 255"/>
                  <a:gd name="T24" fmla="*/ 800 w 833"/>
                  <a:gd name="T25" fmla="*/ 94 h 255"/>
                  <a:gd name="T26" fmla="*/ 793 w 833"/>
                  <a:gd name="T27" fmla="*/ 114 h 255"/>
                  <a:gd name="T28" fmla="*/ 744 w 833"/>
                  <a:gd name="T29" fmla="*/ 154 h 255"/>
                  <a:gd name="T30" fmla="*/ 600 w 833"/>
                  <a:gd name="T31" fmla="*/ 203 h 255"/>
                  <a:gd name="T32" fmla="*/ 416 w 833"/>
                  <a:gd name="T33" fmla="*/ 221 h 255"/>
                  <a:gd name="T34" fmla="*/ 149 w 833"/>
                  <a:gd name="T35" fmla="*/ 180 h 255"/>
                  <a:gd name="T36" fmla="*/ 62 w 833"/>
                  <a:gd name="T37" fmla="*/ 137 h 255"/>
                  <a:gd name="T38" fmla="*/ 40 w 833"/>
                  <a:gd name="T39" fmla="*/ 114 h 255"/>
                  <a:gd name="T40" fmla="*/ 33 w 833"/>
                  <a:gd name="T41" fmla="*/ 94 h 255"/>
                  <a:gd name="T42" fmla="*/ 33 w 833"/>
                  <a:gd name="T43" fmla="*/ 0 h 255"/>
                  <a:gd name="T44" fmla="*/ 0 w 833"/>
                  <a:gd name="T4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255">
                    <a:moveTo>
                      <a:pt x="0" y="0"/>
                    </a:moveTo>
                    <a:lnTo>
                      <a:pt x="0" y="94"/>
                    </a:lnTo>
                    <a:cubicBezTo>
                      <a:pt x="0" y="108"/>
                      <a:pt x="4" y="121"/>
                      <a:pt x="12" y="132"/>
                    </a:cubicBezTo>
                    <a:cubicBezTo>
                      <a:pt x="25" y="152"/>
                      <a:pt x="46" y="169"/>
                      <a:pt x="73" y="184"/>
                    </a:cubicBezTo>
                    <a:cubicBezTo>
                      <a:pt x="113" y="205"/>
                      <a:pt x="167" y="223"/>
                      <a:pt x="226" y="235"/>
                    </a:cubicBezTo>
                    <a:cubicBezTo>
                      <a:pt x="286" y="248"/>
                      <a:pt x="352" y="255"/>
                      <a:pt x="416" y="255"/>
                    </a:cubicBezTo>
                    <a:cubicBezTo>
                      <a:pt x="515" y="255"/>
                      <a:pt x="616" y="239"/>
                      <a:pt x="694" y="212"/>
                    </a:cubicBezTo>
                    <a:cubicBezTo>
                      <a:pt x="733" y="198"/>
                      <a:pt x="766" y="182"/>
                      <a:pt x="791" y="163"/>
                    </a:cubicBezTo>
                    <a:cubicBezTo>
                      <a:pt x="803" y="154"/>
                      <a:pt x="814" y="144"/>
                      <a:pt x="821" y="132"/>
                    </a:cubicBezTo>
                    <a:cubicBezTo>
                      <a:pt x="828" y="121"/>
                      <a:pt x="833" y="108"/>
                      <a:pt x="833" y="94"/>
                    </a:cubicBezTo>
                    <a:lnTo>
                      <a:pt x="833" y="0"/>
                    </a:lnTo>
                    <a:lnTo>
                      <a:pt x="800" y="0"/>
                    </a:lnTo>
                    <a:lnTo>
                      <a:pt x="800" y="94"/>
                    </a:lnTo>
                    <a:cubicBezTo>
                      <a:pt x="800" y="101"/>
                      <a:pt x="798" y="107"/>
                      <a:pt x="793" y="114"/>
                    </a:cubicBezTo>
                    <a:cubicBezTo>
                      <a:pt x="785" y="127"/>
                      <a:pt x="768" y="141"/>
                      <a:pt x="744" y="154"/>
                    </a:cubicBezTo>
                    <a:cubicBezTo>
                      <a:pt x="708" y="174"/>
                      <a:pt x="657" y="191"/>
                      <a:pt x="600" y="203"/>
                    </a:cubicBezTo>
                    <a:cubicBezTo>
                      <a:pt x="543" y="215"/>
                      <a:pt x="479" y="221"/>
                      <a:pt x="416" y="221"/>
                    </a:cubicBezTo>
                    <a:cubicBezTo>
                      <a:pt x="322" y="221"/>
                      <a:pt x="223" y="206"/>
                      <a:pt x="149" y="180"/>
                    </a:cubicBezTo>
                    <a:cubicBezTo>
                      <a:pt x="113" y="168"/>
                      <a:pt x="82" y="153"/>
                      <a:pt x="62" y="137"/>
                    </a:cubicBezTo>
                    <a:cubicBezTo>
                      <a:pt x="52" y="129"/>
                      <a:pt x="45" y="122"/>
                      <a:pt x="40" y="114"/>
                    </a:cubicBezTo>
                    <a:cubicBezTo>
                      <a:pt x="35" y="107"/>
                      <a:pt x="33" y="101"/>
                      <a:pt x="33" y="94"/>
                    </a:cubicBezTo>
                    <a:lnTo>
                      <a:pt x="33"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628">
                <a:extLst>
                  <a:ext uri="{FF2B5EF4-FFF2-40B4-BE49-F238E27FC236}">
                    <a16:creationId xmlns:a16="http://schemas.microsoft.com/office/drawing/2014/main" id="{EAC9CE23-0BB7-CF63-7AE0-2954865B65EB}"/>
                  </a:ext>
                </a:extLst>
              </p:cNvPr>
              <p:cNvSpPr>
                <a:spLocks/>
              </p:cNvSpPr>
              <p:nvPr/>
            </p:nvSpPr>
            <p:spPr bwMode="auto">
              <a:xfrm>
                <a:off x="9137651" y="4727575"/>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629">
                <a:extLst>
                  <a:ext uri="{FF2B5EF4-FFF2-40B4-BE49-F238E27FC236}">
                    <a16:creationId xmlns:a16="http://schemas.microsoft.com/office/drawing/2014/main" id="{7E6DA36E-E17E-B342-9C60-C37418623D55}"/>
                  </a:ext>
                </a:extLst>
              </p:cNvPr>
              <p:cNvSpPr>
                <a:spLocks/>
              </p:cNvSpPr>
              <p:nvPr/>
            </p:nvSpPr>
            <p:spPr bwMode="auto">
              <a:xfrm>
                <a:off x="9197976" y="4727575"/>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630">
                <a:extLst>
                  <a:ext uri="{FF2B5EF4-FFF2-40B4-BE49-F238E27FC236}">
                    <a16:creationId xmlns:a16="http://schemas.microsoft.com/office/drawing/2014/main" id="{3FBE9A0C-75E9-D672-A2C4-94A8AA2F8AE4}"/>
                  </a:ext>
                </a:extLst>
              </p:cNvPr>
              <p:cNvSpPr>
                <a:spLocks/>
              </p:cNvSpPr>
              <p:nvPr/>
            </p:nvSpPr>
            <p:spPr bwMode="auto">
              <a:xfrm>
                <a:off x="9167813" y="4730750"/>
                <a:ext cx="7938" cy="7938"/>
              </a:xfrm>
              <a:custGeom>
                <a:avLst/>
                <a:gdLst>
                  <a:gd name="T0" fmla="*/ 0 w 33"/>
                  <a:gd name="T1" fmla="*/ 0 h 39"/>
                  <a:gd name="T2" fmla="*/ 0 w 33"/>
                  <a:gd name="T3" fmla="*/ 39 h 39"/>
                  <a:gd name="T4" fmla="*/ 33 w 33"/>
                  <a:gd name="T5" fmla="*/ 39 h 39"/>
                  <a:gd name="T6" fmla="*/ 33 w 33"/>
                  <a:gd name="T7" fmla="*/ 0 h 39"/>
                </a:gdLst>
                <a:ahLst/>
                <a:cxnLst>
                  <a:cxn ang="0">
                    <a:pos x="T0" y="T1"/>
                  </a:cxn>
                  <a:cxn ang="0">
                    <a:pos x="T2" y="T3"/>
                  </a:cxn>
                  <a:cxn ang="0">
                    <a:pos x="T4" y="T5"/>
                  </a:cxn>
                  <a:cxn ang="0">
                    <a:pos x="T6" y="T7"/>
                  </a:cxn>
                </a:cxnLst>
                <a:rect l="0" t="0" r="r" b="b"/>
                <a:pathLst>
                  <a:path w="33" h="39">
                    <a:moveTo>
                      <a:pt x="0" y="0"/>
                    </a:moveTo>
                    <a:lnTo>
                      <a:pt x="0" y="39"/>
                    </a:lnTo>
                    <a:lnTo>
                      <a:pt x="33" y="39"/>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631">
                <a:extLst>
                  <a:ext uri="{FF2B5EF4-FFF2-40B4-BE49-F238E27FC236}">
                    <a16:creationId xmlns:a16="http://schemas.microsoft.com/office/drawing/2014/main" id="{65BFDB22-77F7-14CD-A662-45E9E92531A6}"/>
                  </a:ext>
                </a:extLst>
              </p:cNvPr>
              <p:cNvSpPr>
                <a:spLocks/>
              </p:cNvSpPr>
              <p:nvPr/>
            </p:nvSpPr>
            <p:spPr bwMode="auto">
              <a:xfrm>
                <a:off x="9086851" y="4733925"/>
                <a:ext cx="169863" cy="47625"/>
              </a:xfrm>
              <a:custGeom>
                <a:avLst/>
                <a:gdLst>
                  <a:gd name="T0" fmla="*/ 774 w 833"/>
                  <a:gd name="T1" fmla="*/ 24 h 232"/>
                  <a:gd name="T2" fmla="*/ 793 w 833"/>
                  <a:gd name="T3" fmla="*/ 48 h 232"/>
                  <a:gd name="T4" fmla="*/ 800 w 833"/>
                  <a:gd name="T5" fmla="*/ 71 h 232"/>
                  <a:gd name="T6" fmla="*/ 793 w 833"/>
                  <a:gd name="T7" fmla="*/ 91 h 232"/>
                  <a:gd name="T8" fmla="*/ 744 w 833"/>
                  <a:gd name="T9" fmla="*/ 131 h 232"/>
                  <a:gd name="T10" fmla="*/ 600 w 833"/>
                  <a:gd name="T11" fmla="*/ 180 h 232"/>
                  <a:gd name="T12" fmla="*/ 416 w 833"/>
                  <a:gd name="T13" fmla="*/ 199 h 232"/>
                  <a:gd name="T14" fmla="*/ 149 w 833"/>
                  <a:gd name="T15" fmla="*/ 157 h 232"/>
                  <a:gd name="T16" fmla="*/ 62 w 833"/>
                  <a:gd name="T17" fmla="*/ 114 h 232"/>
                  <a:gd name="T18" fmla="*/ 40 w 833"/>
                  <a:gd name="T19" fmla="*/ 91 h 232"/>
                  <a:gd name="T20" fmla="*/ 33 w 833"/>
                  <a:gd name="T21" fmla="*/ 71 h 232"/>
                  <a:gd name="T22" fmla="*/ 39 w 833"/>
                  <a:gd name="T23" fmla="*/ 48 h 232"/>
                  <a:gd name="T24" fmla="*/ 59 w 833"/>
                  <a:gd name="T25" fmla="*/ 24 h 232"/>
                  <a:gd name="T26" fmla="*/ 37 w 833"/>
                  <a:gd name="T27" fmla="*/ 0 h 232"/>
                  <a:gd name="T28" fmla="*/ 10 w 833"/>
                  <a:gd name="T29" fmla="*/ 33 h 232"/>
                  <a:gd name="T30" fmla="*/ 0 w 833"/>
                  <a:gd name="T31" fmla="*/ 71 h 232"/>
                  <a:gd name="T32" fmla="*/ 12 w 833"/>
                  <a:gd name="T33" fmla="*/ 110 h 232"/>
                  <a:gd name="T34" fmla="*/ 73 w 833"/>
                  <a:gd name="T35" fmla="*/ 161 h 232"/>
                  <a:gd name="T36" fmla="*/ 226 w 833"/>
                  <a:gd name="T37" fmla="*/ 213 h 232"/>
                  <a:gd name="T38" fmla="*/ 416 w 833"/>
                  <a:gd name="T39" fmla="*/ 232 h 232"/>
                  <a:gd name="T40" fmla="*/ 694 w 833"/>
                  <a:gd name="T41" fmla="*/ 189 h 232"/>
                  <a:gd name="T42" fmla="*/ 791 w 833"/>
                  <a:gd name="T43" fmla="*/ 141 h 232"/>
                  <a:gd name="T44" fmla="*/ 821 w 833"/>
                  <a:gd name="T45" fmla="*/ 110 h 232"/>
                  <a:gd name="T46" fmla="*/ 833 w 833"/>
                  <a:gd name="T47" fmla="*/ 71 h 232"/>
                  <a:gd name="T48" fmla="*/ 823 w 833"/>
                  <a:gd name="T49" fmla="*/ 33 h 232"/>
                  <a:gd name="T50" fmla="*/ 796 w 833"/>
                  <a:gd name="T51" fmla="*/ 0 h 232"/>
                  <a:gd name="T52" fmla="*/ 774 w 833"/>
                  <a:gd name="T53" fmla="*/ 2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3" h="232">
                    <a:moveTo>
                      <a:pt x="774" y="24"/>
                    </a:moveTo>
                    <a:cubicBezTo>
                      <a:pt x="783" y="32"/>
                      <a:pt x="789" y="41"/>
                      <a:pt x="793" y="48"/>
                    </a:cubicBezTo>
                    <a:cubicBezTo>
                      <a:pt x="798" y="56"/>
                      <a:pt x="800" y="64"/>
                      <a:pt x="800" y="71"/>
                    </a:cubicBezTo>
                    <a:cubicBezTo>
                      <a:pt x="800" y="78"/>
                      <a:pt x="798" y="84"/>
                      <a:pt x="793" y="91"/>
                    </a:cubicBezTo>
                    <a:cubicBezTo>
                      <a:pt x="785" y="104"/>
                      <a:pt x="768" y="118"/>
                      <a:pt x="744" y="131"/>
                    </a:cubicBezTo>
                    <a:cubicBezTo>
                      <a:pt x="708" y="151"/>
                      <a:pt x="657" y="168"/>
                      <a:pt x="600" y="180"/>
                    </a:cubicBezTo>
                    <a:cubicBezTo>
                      <a:pt x="543" y="192"/>
                      <a:pt x="479" y="199"/>
                      <a:pt x="416" y="199"/>
                    </a:cubicBezTo>
                    <a:cubicBezTo>
                      <a:pt x="322" y="199"/>
                      <a:pt x="223" y="183"/>
                      <a:pt x="149" y="157"/>
                    </a:cubicBezTo>
                    <a:cubicBezTo>
                      <a:pt x="113" y="145"/>
                      <a:pt x="82" y="130"/>
                      <a:pt x="62" y="114"/>
                    </a:cubicBezTo>
                    <a:cubicBezTo>
                      <a:pt x="52" y="107"/>
                      <a:pt x="45" y="99"/>
                      <a:pt x="40" y="91"/>
                    </a:cubicBezTo>
                    <a:cubicBezTo>
                      <a:pt x="35" y="84"/>
                      <a:pt x="33" y="78"/>
                      <a:pt x="33" y="71"/>
                    </a:cubicBezTo>
                    <a:cubicBezTo>
                      <a:pt x="33" y="64"/>
                      <a:pt x="35" y="56"/>
                      <a:pt x="39" y="48"/>
                    </a:cubicBezTo>
                    <a:cubicBezTo>
                      <a:pt x="44" y="41"/>
                      <a:pt x="50" y="32"/>
                      <a:pt x="59" y="24"/>
                    </a:cubicBezTo>
                    <a:lnTo>
                      <a:pt x="37" y="0"/>
                    </a:lnTo>
                    <a:cubicBezTo>
                      <a:pt x="26" y="10"/>
                      <a:pt x="16" y="21"/>
                      <a:pt x="10" y="33"/>
                    </a:cubicBezTo>
                    <a:cubicBezTo>
                      <a:pt x="4" y="45"/>
                      <a:pt x="0" y="58"/>
                      <a:pt x="0" y="71"/>
                    </a:cubicBezTo>
                    <a:cubicBezTo>
                      <a:pt x="0" y="85"/>
                      <a:pt x="4" y="98"/>
                      <a:pt x="12" y="110"/>
                    </a:cubicBezTo>
                    <a:cubicBezTo>
                      <a:pt x="25" y="130"/>
                      <a:pt x="46" y="146"/>
                      <a:pt x="73" y="161"/>
                    </a:cubicBezTo>
                    <a:cubicBezTo>
                      <a:pt x="113" y="183"/>
                      <a:pt x="167" y="200"/>
                      <a:pt x="226" y="213"/>
                    </a:cubicBezTo>
                    <a:cubicBezTo>
                      <a:pt x="286" y="225"/>
                      <a:pt x="352" y="232"/>
                      <a:pt x="416" y="232"/>
                    </a:cubicBezTo>
                    <a:cubicBezTo>
                      <a:pt x="515" y="232"/>
                      <a:pt x="616" y="216"/>
                      <a:pt x="694" y="189"/>
                    </a:cubicBezTo>
                    <a:cubicBezTo>
                      <a:pt x="733" y="175"/>
                      <a:pt x="766" y="160"/>
                      <a:pt x="791" y="141"/>
                    </a:cubicBezTo>
                    <a:cubicBezTo>
                      <a:pt x="803" y="131"/>
                      <a:pt x="814" y="121"/>
                      <a:pt x="821" y="110"/>
                    </a:cubicBezTo>
                    <a:cubicBezTo>
                      <a:pt x="828" y="98"/>
                      <a:pt x="833" y="85"/>
                      <a:pt x="833" y="71"/>
                    </a:cubicBezTo>
                    <a:cubicBezTo>
                      <a:pt x="833" y="58"/>
                      <a:pt x="829" y="45"/>
                      <a:pt x="823" y="33"/>
                    </a:cubicBezTo>
                    <a:cubicBezTo>
                      <a:pt x="816" y="21"/>
                      <a:pt x="807" y="10"/>
                      <a:pt x="796" y="0"/>
                    </a:cubicBezTo>
                    <a:lnTo>
                      <a:pt x="774" y="24"/>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632">
                <a:extLst>
                  <a:ext uri="{FF2B5EF4-FFF2-40B4-BE49-F238E27FC236}">
                    <a16:creationId xmlns:a16="http://schemas.microsoft.com/office/drawing/2014/main" id="{B3BEAFFC-D6A8-FD3B-63A4-2C8B47FBCF06}"/>
                  </a:ext>
                </a:extLst>
              </p:cNvPr>
              <p:cNvSpPr>
                <a:spLocks/>
              </p:cNvSpPr>
              <p:nvPr/>
            </p:nvSpPr>
            <p:spPr bwMode="auto">
              <a:xfrm>
                <a:off x="9086851" y="4765675"/>
                <a:ext cx="169863" cy="52388"/>
              </a:xfrm>
              <a:custGeom>
                <a:avLst/>
                <a:gdLst>
                  <a:gd name="T0" fmla="*/ 0 w 833"/>
                  <a:gd name="T1" fmla="*/ 0 h 254"/>
                  <a:gd name="T2" fmla="*/ 0 w 833"/>
                  <a:gd name="T3" fmla="*/ 94 h 254"/>
                  <a:gd name="T4" fmla="*/ 12 w 833"/>
                  <a:gd name="T5" fmla="*/ 132 h 254"/>
                  <a:gd name="T6" fmla="*/ 73 w 833"/>
                  <a:gd name="T7" fmla="*/ 183 h 254"/>
                  <a:gd name="T8" fmla="*/ 226 w 833"/>
                  <a:gd name="T9" fmla="*/ 235 h 254"/>
                  <a:gd name="T10" fmla="*/ 416 w 833"/>
                  <a:gd name="T11" fmla="*/ 254 h 254"/>
                  <a:gd name="T12" fmla="*/ 694 w 833"/>
                  <a:gd name="T13" fmla="*/ 211 h 254"/>
                  <a:gd name="T14" fmla="*/ 791 w 833"/>
                  <a:gd name="T15" fmla="*/ 163 h 254"/>
                  <a:gd name="T16" fmla="*/ 821 w 833"/>
                  <a:gd name="T17" fmla="*/ 132 h 254"/>
                  <a:gd name="T18" fmla="*/ 833 w 833"/>
                  <a:gd name="T19" fmla="*/ 94 h 254"/>
                  <a:gd name="T20" fmla="*/ 833 w 833"/>
                  <a:gd name="T21" fmla="*/ 0 h 254"/>
                  <a:gd name="T22" fmla="*/ 800 w 833"/>
                  <a:gd name="T23" fmla="*/ 0 h 254"/>
                  <a:gd name="T24" fmla="*/ 800 w 833"/>
                  <a:gd name="T25" fmla="*/ 94 h 254"/>
                  <a:gd name="T26" fmla="*/ 793 w 833"/>
                  <a:gd name="T27" fmla="*/ 114 h 254"/>
                  <a:gd name="T28" fmla="*/ 744 w 833"/>
                  <a:gd name="T29" fmla="*/ 154 h 254"/>
                  <a:gd name="T30" fmla="*/ 600 w 833"/>
                  <a:gd name="T31" fmla="*/ 202 h 254"/>
                  <a:gd name="T32" fmla="*/ 416 w 833"/>
                  <a:gd name="T33" fmla="*/ 221 h 254"/>
                  <a:gd name="T34" fmla="*/ 149 w 833"/>
                  <a:gd name="T35" fmla="*/ 180 h 254"/>
                  <a:gd name="T36" fmla="*/ 62 w 833"/>
                  <a:gd name="T37" fmla="*/ 137 h 254"/>
                  <a:gd name="T38" fmla="*/ 40 w 833"/>
                  <a:gd name="T39" fmla="*/ 114 h 254"/>
                  <a:gd name="T40" fmla="*/ 33 w 833"/>
                  <a:gd name="T41" fmla="*/ 94 h 254"/>
                  <a:gd name="T42" fmla="*/ 33 w 833"/>
                  <a:gd name="T43" fmla="*/ 0 h 254"/>
                  <a:gd name="T44" fmla="*/ 0 w 833"/>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3" h="254">
                    <a:moveTo>
                      <a:pt x="0" y="0"/>
                    </a:moveTo>
                    <a:lnTo>
                      <a:pt x="0" y="94"/>
                    </a:lnTo>
                    <a:cubicBezTo>
                      <a:pt x="0" y="108"/>
                      <a:pt x="4" y="121"/>
                      <a:pt x="12" y="132"/>
                    </a:cubicBezTo>
                    <a:cubicBezTo>
                      <a:pt x="25" y="152"/>
                      <a:pt x="46" y="169"/>
                      <a:pt x="73" y="183"/>
                    </a:cubicBezTo>
                    <a:cubicBezTo>
                      <a:pt x="113" y="205"/>
                      <a:pt x="167" y="223"/>
                      <a:pt x="226" y="235"/>
                    </a:cubicBezTo>
                    <a:cubicBezTo>
                      <a:pt x="286" y="247"/>
                      <a:pt x="352" y="254"/>
                      <a:pt x="416" y="254"/>
                    </a:cubicBezTo>
                    <a:cubicBezTo>
                      <a:pt x="515" y="254"/>
                      <a:pt x="616" y="238"/>
                      <a:pt x="694" y="211"/>
                    </a:cubicBezTo>
                    <a:cubicBezTo>
                      <a:pt x="733" y="198"/>
                      <a:pt x="766" y="182"/>
                      <a:pt x="791" y="163"/>
                    </a:cubicBezTo>
                    <a:cubicBezTo>
                      <a:pt x="803" y="154"/>
                      <a:pt x="814" y="144"/>
                      <a:pt x="821" y="132"/>
                    </a:cubicBezTo>
                    <a:cubicBezTo>
                      <a:pt x="828" y="121"/>
                      <a:pt x="833" y="108"/>
                      <a:pt x="833" y="94"/>
                    </a:cubicBezTo>
                    <a:lnTo>
                      <a:pt x="833" y="0"/>
                    </a:lnTo>
                    <a:lnTo>
                      <a:pt x="800" y="0"/>
                    </a:lnTo>
                    <a:lnTo>
                      <a:pt x="800" y="94"/>
                    </a:lnTo>
                    <a:cubicBezTo>
                      <a:pt x="800" y="100"/>
                      <a:pt x="798" y="107"/>
                      <a:pt x="793" y="114"/>
                    </a:cubicBezTo>
                    <a:cubicBezTo>
                      <a:pt x="785" y="127"/>
                      <a:pt x="768" y="141"/>
                      <a:pt x="744" y="154"/>
                    </a:cubicBezTo>
                    <a:cubicBezTo>
                      <a:pt x="708" y="174"/>
                      <a:pt x="657" y="191"/>
                      <a:pt x="600" y="202"/>
                    </a:cubicBezTo>
                    <a:cubicBezTo>
                      <a:pt x="543" y="214"/>
                      <a:pt x="479" y="221"/>
                      <a:pt x="416" y="221"/>
                    </a:cubicBezTo>
                    <a:cubicBezTo>
                      <a:pt x="322" y="221"/>
                      <a:pt x="223" y="205"/>
                      <a:pt x="149" y="180"/>
                    </a:cubicBezTo>
                    <a:cubicBezTo>
                      <a:pt x="113" y="167"/>
                      <a:pt x="82" y="152"/>
                      <a:pt x="62" y="137"/>
                    </a:cubicBezTo>
                    <a:cubicBezTo>
                      <a:pt x="52" y="129"/>
                      <a:pt x="45" y="121"/>
                      <a:pt x="40" y="114"/>
                    </a:cubicBezTo>
                    <a:cubicBezTo>
                      <a:pt x="35" y="107"/>
                      <a:pt x="33" y="100"/>
                      <a:pt x="33" y="94"/>
                    </a:cubicBezTo>
                    <a:lnTo>
                      <a:pt x="33"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9" name="Freeform 633">
                <a:extLst>
                  <a:ext uri="{FF2B5EF4-FFF2-40B4-BE49-F238E27FC236}">
                    <a16:creationId xmlns:a16="http://schemas.microsoft.com/office/drawing/2014/main" id="{99542DB8-86CB-16CF-CE7B-F30C26C377C8}"/>
                  </a:ext>
                </a:extLst>
              </p:cNvPr>
              <p:cNvSpPr>
                <a:spLocks/>
              </p:cNvSpPr>
              <p:nvPr/>
            </p:nvSpPr>
            <p:spPr bwMode="auto">
              <a:xfrm>
                <a:off x="9137651" y="4787900"/>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0" name="Freeform 634">
                <a:extLst>
                  <a:ext uri="{FF2B5EF4-FFF2-40B4-BE49-F238E27FC236}">
                    <a16:creationId xmlns:a16="http://schemas.microsoft.com/office/drawing/2014/main" id="{7AF50329-C306-BE56-C8AA-2C867ACE80C6}"/>
                  </a:ext>
                </a:extLst>
              </p:cNvPr>
              <p:cNvSpPr>
                <a:spLocks/>
              </p:cNvSpPr>
              <p:nvPr/>
            </p:nvSpPr>
            <p:spPr bwMode="auto">
              <a:xfrm>
                <a:off x="9197976" y="4789488"/>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1" name="Freeform 635">
                <a:extLst>
                  <a:ext uri="{FF2B5EF4-FFF2-40B4-BE49-F238E27FC236}">
                    <a16:creationId xmlns:a16="http://schemas.microsoft.com/office/drawing/2014/main" id="{5483281A-2E07-5A5B-5180-D0195DE8D4B3}"/>
                  </a:ext>
                </a:extLst>
              </p:cNvPr>
              <p:cNvSpPr>
                <a:spLocks/>
              </p:cNvSpPr>
              <p:nvPr/>
            </p:nvSpPr>
            <p:spPr bwMode="auto">
              <a:xfrm>
                <a:off x="9167813" y="4791075"/>
                <a:ext cx="7938" cy="7938"/>
              </a:xfrm>
              <a:custGeom>
                <a:avLst/>
                <a:gdLst>
                  <a:gd name="T0" fmla="*/ 0 w 33"/>
                  <a:gd name="T1" fmla="*/ 0 h 38"/>
                  <a:gd name="T2" fmla="*/ 0 w 33"/>
                  <a:gd name="T3" fmla="*/ 38 h 38"/>
                  <a:gd name="T4" fmla="*/ 33 w 33"/>
                  <a:gd name="T5" fmla="*/ 38 h 38"/>
                  <a:gd name="T6" fmla="*/ 33 w 33"/>
                  <a:gd name="T7" fmla="*/ 0 h 38"/>
                </a:gdLst>
                <a:ahLst/>
                <a:cxnLst>
                  <a:cxn ang="0">
                    <a:pos x="T0" y="T1"/>
                  </a:cxn>
                  <a:cxn ang="0">
                    <a:pos x="T2" y="T3"/>
                  </a:cxn>
                  <a:cxn ang="0">
                    <a:pos x="T4" y="T5"/>
                  </a:cxn>
                  <a:cxn ang="0">
                    <a:pos x="T6" y="T7"/>
                  </a:cxn>
                </a:cxnLst>
                <a:rect l="0" t="0" r="r" b="b"/>
                <a:pathLst>
                  <a:path w="33" h="38">
                    <a:moveTo>
                      <a:pt x="0" y="0"/>
                    </a:moveTo>
                    <a:lnTo>
                      <a:pt x="0" y="38"/>
                    </a:lnTo>
                    <a:lnTo>
                      <a:pt x="33" y="3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2" name="Freeform 636">
                <a:extLst>
                  <a:ext uri="{FF2B5EF4-FFF2-40B4-BE49-F238E27FC236}">
                    <a16:creationId xmlns:a16="http://schemas.microsoft.com/office/drawing/2014/main" id="{9E8094A1-E19B-33AF-2E26-8C949349A66E}"/>
                  </a:ext>
                </a:extLst>
              </p:cNvPr>
              <p:cNvSpPr>
                <a:spLocks/>
              </p:cNvSpPr>
              <p:nvPr/>
            </p:nvSpPr>
            <p:spPr bwMode="auto">
              <a:xfrm>
                <a:off x="9167813" y="4814888"/>
                <a:ext cx="7938" cy="12700"/>
              </a:xfrm>
              <a:custGeom>
                <a:avLst/>
                <a:gdLst>
                  <a:gd name="T0" fmla="*/ 0 w 33"/>
                  <a:gd name="T1" fmla="*/ 0 h 58"/>
                  <a:gd name="T2" fmla="*/ 0 w 33"/>
                  <a:gd name="T3" fmla="*/ 58 h 58"/>
                  <a:gd name="T4" fmla="*/ 33 w 33"/>
                  <a:gd name="T5" fmla="*/ 58 h 58"/>
                  <a:gd name="T6" fmla="*/ 33 w 33"/>
                  <a:gd name="T7" fmla="*/ 0 h 58"/>
                </a:gdLst>
                <a:ahLst/>
                <a:cxnLst>
                  <a:cxn ang="0">
                    <a:pos x="T0" y="T1"/>
                  </a:cxn>
                  <a:cxn ang="0">
                    <a:pos x="T2" y="T3"/>
                  </a:cxn>
                  <a:cxn ang="0">
                    <a:pos x="T4" y="T5"/>
                  </a:cxn>
                  <a:cxn ang="0">
                    <a:pos x="T6" y="T7"/>
                  </a:cxn>
                </a:cxnLst>
                <a:rect l="0" t="0" r="r" b="b"/>
                <a:pathLst>
                  <a:path w="33" h="58">
                    <a:moveTo>
                      <a:pt x="0" y="0"/>
                    </a:moveTo>
                    <a:lnTo>
                      <a:pt x="0" y="58"/>
                    </a:lnTo>
                    <a:lnTo>
                      <a:pt x="33" y="58"/>
                    </a:lnTo>
                    <a:lnTo>
                      <a:pt x="3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637">
                <a:extLst>
                  <a:ext uri="{FF2B5EF4-FFF2-40B4-BE49-F238E27FC236}">
                    <a16:creationId xmlns:a16="http://schemas.microsoft.com/office/drawing/2014/main" id="{CFCE1C94-3BAD-07CE-47AB-90D81EC39497}"/>
                  </a:ext>
                </a:extLst>
              </p:cNvPr>
              <p:cNvSpPr>
                <a:spLocks/>
              </p:cNvSpPr>
              <p:nvPr/>
            </p:nvSpPr>
            <p:spPr bwMode="auto">
              <a:xfrm>
                <a:off x="9150351" y="4822825"/>
                <a:ext cx="42863" cy="42863"/>
              </a:xfrm>
              <a:custGeom>
                <a:avLst/>
                <a:gdLst>
                  <a:gd name="T0" fmla="*/ 186 w 203"/>
                  <a:gd name="T1" fmla="*/ 101 h 202"/>
                  <a:gd name="T2" fmla="*/ 169 w 203"/>
                  <a:gd name="T3" fmla="*/ 101 h 202"/>
                  <a:gd name="T4" fmla="*/ 149 w 203"/>
                  <a:gd name="T5" fmla="*/ 149 h 202"/>
                  <a:gd name="T6" fmla="*/ 102 w 203"/>
                  <a:gd name="T7" fmla="*/ 169 h 202"/>
                  <a:gd name="T8" fmla="*/ 54 w 203"/>
                  <a:gd name="T9" fmla="*/ 149 h 202"/>
                  <a:gd name="T10" fmla="*/ 34 w 203"/>
                  <a:gd name="T11" fmla="*/ 101 h 202"/>
                  <a:gd name="T12" fmla="*/ 54 w 203"/>
                  <a:gd name="T13" fmla="*/ 53 h 202"/>
                  <a:gd name="T14" fmla="*/ 102 w 203"/>
                  <a:gd name="T15" fmla="*/ 33 h 202"/>
                  <a:gd name="T16" fmla="*/ 149 w 203"/>
                  <a:gd name="T17" fmla="*/ 53 h 202"/>
                  <a:gd name="T18" fmla="*/ 169 w 203"/>
                  <a:gd name="T19" fmla="*/ 101 h 202"/>
                  <a:gd name="T20" fmla="*/ 186 w 203"/>
                  <a:gd name="T21" fmla="*/ 101 h 202"/>
                  <a:gd name="T22" fmla="*/ 203 w 203"/>
                  <a:gd name="T23" fmla="*/ 101 h 202"/>
                  <a:gd name="T24" fmla="*/ 102 w 203"/>
                  <a:gd name="T25" fmla="*/ 0 h 202"/>
                  <a:gd name="T26" fmla="*/ 0 w 203"/>
                  <a:gd name="T27" fmla="*/ 101 h 202"/>
                  <a:gd name="T28" fmla="*/ 102 w 203"/>
                  <a:gd name="T29" fmla="*/ 202 h 202"/>
                  <a:gd name="T30" fmla="*/ 203 w 203"/>
                  <a:gd name="T31" fmla="*/ 101 h 202"/>
                  <a:gd name="T32" fmla="*/ 186 w 203"/>
                  <a:gd name="T33" fmla="*/ 1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2">
                    <a:moveTo>
                      <a:pt x="186" y="101"/>
                    </a:moveTo>
                    <a:lnTo>
                      <a:pt x="169" y="101"/>
                    </a:lnTo>
                    <a:cubicBezTo>
                      <a:pt x="169" y="120"/>
                      <a:pt x="162" y="136"/>
                      <a:pt x="149" y="149"/>
                    </a:cubicBezTo>
                    <a:cubicBezTo>
                      <a:pt x="137" y="161"/>
                      <a:pt x="120" y="169"/>
                      <a:pt x="102" y="169"/>
                    </a:cubicBezTo>
                    <a:cubicBezTo>
                      <a:pt x="83" y="169"/>
                      <a:pt x="66" y="161"/>
                      <a:pt x="54" y="149"/>
                    </a:cubicBezTo>
                    <a:cubicBezTo>
                      <a:pt x="41" y="136"/>
                      <a:pt x="34" y="120"/>
                      <a:pt x="34" y="101"/>
                    </a:cubicBezTo>
                    <a:cubicBezTo>
                      <a:pt x="34" y="82"/>
                      <a:pt x="41" y="65"/>
                      <a:pt x="54" y="53"/>
                    </a:cubicBezTo>
                    <a:cubicBezTo>
                      <a:pt x="66" y="41"/>
                      <a:pt x="83" y="33"/>
                      <a:pt x="102" y="33"/>
                    </a:cubicBezTo>
                    <a:cubicBezTo>
                      <a:pt x="120" y="33"/>
                      <a:pt x="137" y="41"/>
                      <a:pt x="149" y="53"/>
                    </a:cubicBezTo>
                    <a:cubicBezTo>
                      <a:pt x="162" y="65"/>
                      <a:pt x="169" y="82"/>
                      <a:pt x="169" y="101"/>
                    </a:cubicBezTo>
                    <a:lnTo>
                      <a:pt x="186" y="101"/>
                    </a:lnTo>
                    <a:lnTo>
                      <a:pt x="203" y="101"/>
                    </a:lnTo>
                    <a:cubicBezTo>
                      <a:pt x="203" y="45"/>
                      <a:pt x="157" y="0"/>
                      <a:pt x="102" y="0"/>
                    </a:cubicBezTo>
                    <a:cubicBezTo>
                      <a:pt x="46" y="0"/>
                      <a:pt x="0" y="45"/>
                      <a:pt x="0" y="101"/>
                    </a:cubicBezTo>
                    <a:cubicBezTo>
                      <a:pt x="0" y="157"/>
                      <a:pt x="46" y="202"/>
                      <a:pt x="102" y="202"/>
                    </a:cubicBezTo>
                    <a:cubicBezTo>
                      <a:pt x="157" y="202"/>
                      <a:pt x="203" y="157"/>
                      <a:pt x="203" y="101"/>
                    </a:cubicBezTo>
                    <a:lnTo>
                      <a:pt x="186" y="1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638">
                <a:extLst>
                  <a:ext uri="{FF2B5EF4-FFF2-40B4-BE49-F238E27FC236}">
                    <a16:creationId xmlns:a16="http://schemas.microsoft.com/office/drawing/2014/main" id="{81A83CE7-40E4-8546-EB48-7EF42D1BAFDB}"/>
                  </a:ext>
                </a:extLst>
              </p:cNvPr>
              <p:cNvSpPr>
                <a:spLocks/>
              </p:cNvSpPr>
              <p:nvPr/>
            </p:nvSpPr>
            <p:spPr bwMode="auto">
              <a:xfrm>
                <a:off x="9188451" y="4840288"/>
                <a:ext cx="53975" cy="7938"/>
              </a:xfrm>
              <a:custGeom>
                <a:avLst/>
                <a:gdLst>
                  <a:gd name="T0" fmla="*/ 0 w 262"/>
                  <a:gd name="T1" fmla="*/ 34 h 34"/>
                  <a:gd name="T2" fmla="*/ 262 w 262"/>
                  <a:gd name="T3" fmla="*/ 34 h 34"/>
                  <a:gd name="T4" fmla="*/ 262 w 262"/>
                  <a:gd name="T5" fmla="*/ 0 h 34"/>
                  <a:gd name="T6" fmla="*/ 0 w 262"/>
                  <a:gd name="T7" fmla="*/ 0 h 34"/>
                </a:gdLst>
                <a:ahLst/>
                <a:cxnLst>
                  <a:cxn ang="0">
                    <a:pos x="T0" y="T1"/>
                  </a:cxn>
                  <a:cxn ang="0">
                    <a:pos x="T2" y="T3"/>
                  </a:cxn>
                  <a:cxn ang="0">
                    <a:pos x="T4" y="T5"/>
                  </a:cxn>
                  <a:cxn ang="0">
                    <a:pos x="T6" y="T7"/>
                  </a:cxn>
                </a:cxnLst>
                <a:rect l="0" t="0" r="r" b="b"/>
                <a:pathLst>
                  <a:path w="262" h="34">
                    <a:moveTo>
                      <a:pt x="0" y="34"/>
                    </a:moveTo>
                    <a:lnTo>
                      <a:pt x="262" y="34"/>
                    </a:lnTo>
                    <a:lnTo>
                      <a:pt x="262"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639">
                <a:extLst>
                  <a:ext uri="{FF2B5EF4-FFF2-40B4-BE49-F238E27FC236}">
                    <a16:creationId xmlns:a16="http://schemas.microsoft.com/office/drawing/2014/main" id="{2D6C61D6-258F-43F5-F5E5-20291A0FCA19}"/>
                  </a:ext>
                </a:extLst>
              </p:cNvPr>
              <p:cNvSpPr>
                <a:spLocks/>
              </p:cNvSpPr>
              <p:nvPr/>
            </p:nvSpPr>
            <p:spPr bwMode="auto">
              <a:xfrm>
                <a:off x="9104313" y="4840288"/>
                <a:ext cx="53975" cy="7938"/>
              </a:xfrm>
              <a:custGeom>
                <a:avLst/>
                <a:gdLst>
                  <a:gd name="T0" fmla="*/ 0 w 262"/>
                  <a:gd name="T1" fmla="*/ 34 h 34"/>
                  <a:gd name="T2" fmla="*/ 262 w 262"/>
                  <a:gd name="T3" fmla="*/ 34 h 34"/>
                  <a:gd name="T4" fmla="*/ 262 w 262"/>
                  <a:gd name="T5" fmla="*/ 0 h 34"/>
                  <a:gd name="T6" fmla="*/ 0 w 262"/>
                  <a:gd name="T7" fmla="*/ 0 h 34"/>
                </a:gdLst>
                <a:ahLst/>
                <a:cxnLst>
                  <a:cxn ang="0">
                    <a:pos x="T0" y="T1"/>
                  </a:cxn>
                  <a:cxn ang="0">
                    <a:pos x="T2" y="T3"/>
                  </a:cxn>
                  <a:cxn ang="0">
                    <a:pos x="T4" y="T5"/>
                  </a:cxn>
                  <a:cxn ang="0">
                    <a:pos x="T6" y="T7"/>
                  </a:cxn>
                </a:cxnLst>
                <a:rect l="0" t="0" r="r" b="b"/>
                <a:pathLst>
                  <a:path w="262" h="34">
                    <a:moveTo>
                      <a:pt x="0" y="34"/>
                    </a:moveTo>
                    <a:lnTo>
                      <a:pt x="262" y="34"/>
                    </a:lnTo>
                    <a:lnTo>
                      <a:pt x="262"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46" name="Information2" descr="{&quot;Key&quot;:&quot;POWER_USER_SHAPE_ICON&quot;,&quot;Value&quot;:&quot;POWER_USER_SHAPE_ICON_STYLE_1&quot;}">
              <a:extLst>
                <a:ext uri="{FF2B5EF4-FFF2-40B4-BE49-F238E27FC236}">
                  <a16:creationId xmlns:a16="http://schemas.microsoft.com/office/drawing/2014/main" id="{ABC51E35-4442-8A74-B535-3006768BF667}"/>
                </a:ext>
              </a:extLst>
            </p:cNvPr>
            <p:cNvGrpSpPr>
              <a:grpSpLocks noChangeAspect="1"/>
            </p:cNvGrpSpPr>
            <p:nvPr/>
          </p:nvGrpSpPr>
          <p:grpSpPr>
            <a:xfrm>
              <a:off x="1484975" y="3811585"/>
              <a:ext cx="128559" cy="213913"/>
              <a:chOff x="11651371" y="3119248"/>
              <a:chExt cx="655946" cy="1091451"/>
            </a:xfrm>
            <a:solidFill>
              <a:schemeClr val="bg1"/>
            </a:solidFill>
          </p:grpSpPr>
          <p:sp>
            <p:nvSpPr>
              <p:cNvPr id="47" name="Forme libre : forme 60">
                <a:extLst>
                  <a:ext uri="{FF2B5EF4-FFF2-40B4-BE49-F238E27FC236}">
                    <a16:creationId xmlns:a16="http://schemas.microsoft.com/office/drawing/2014/main" id="{DE89EADE-934A-B006-1079-2382064A0E37}"/>
                  </a:ext>
                </a:extLst>
              </p:cNvPr>
              <p:cNvSpPr/>
              <p:nvPr/>
            </p:nvSpPr>
            <p:spPr>
              <a:xfrm>
                <a:off x="11827757" y="3119248"/>
                <a:ext cx="303207" cy="296011"/>
              </a:xfrm>
              <a:custGeom>
                <a:avLst/>
                <a:gdLst>
                  <a:gd name="connsiteX0" fmla="*/ 158415 w 303207"/>
                  <a:gd name="connsiteY0" fmla="*/ 0 h 296011"/>
                  <a:gd name="connsiteX1" fmla="*/ 251914 w 303207"/>
                  <a:gd name="connsiteY1" fmla="*/ 38228 h 296011"/>
                  <a:gd name="connsiteX2" fmla="*/ 252559 w 303207"/>
                  <a:gd name="connsiteY2" fmla="*/ 256841 h 296011"/>
                  <a:gd name="connsiteX3" fmla="*/ 52281 w 303207"/>
                  <a:gd name="connsiteY3" fmla="*/ 258239 h 296011"/>
                  <a:gd name="connsiteX4" fmla="*/ 51958 w 303207"/>
                  <a:gd name="connsiteY4" fmla="*/ 37636 h 296011"/>
                  <a:gd name="connsiteX5" fmla="*/ 144221 w 303207"/>
                  <a:gd name="connsiteY5" fmla="*/ 0 h 296011"/>
                  <a:gd name="connsiteX6" fmla="*/ 158415 w 303207"/>
                  <a:gd name="connsiteY6" fmla="*/ 0 h 296011"/>
                  <a:gd name="connsiteX7" fmla="*/ 151479 w 303207"/>
                  <a:gd name="connsiteY7" fmla="*/ 259744 h 296011"/>
                  <a:gd name="connsiteX8" fmla="*/ 256538 w 303207"/>
                  <a:gd name="connsiteY8" fmla="*/ 187590 h 296011"/>
                  <a:gd name="connsiteX9" fmla="*/ 151694 w 303207"/>
                  <a:gd name="connsiteY9" fmla="*/ 37959 h 296011"/>
                  <a:gd name="connsiteX10" fmla="*/ 46528 w 303207"/>
                  <a:gd name="connsiteY10" fmla="*/ 187375 h 296011"/>
                  <a:gd name="connsiteX11" fmla="*/ 151479 w 303207"/>
                  <a:gd name="connsiteY11" fmla="*/ 259744 h 29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3207" h="296011">
                    <a:moveTo>
                      <a:pt x="158415" y="0"/>
                    </a:moveTo>
                    <a:cubicBezTo>
                      <a:pt x="193865" y="1864"/>
                      <a:pt x="225031" y="14606"/>
                      <a:pt x="251914" y="38228"/>
                    </a:cubicBezTo>
                    <a:cubicBezTo>
                      <a:pt x="320090" y="98177"/>
                      <a:pt x="320305" y="196461"/>
                      <a:pt x="252559" y="256841"/>
                    </a:cubicBezTo>
                    <a:cubicBezTo>
                      <a:pt x="194331" y="308833"/>
                      <a:pt x="111692" y="308833"/>
                      <a:pt x="52281" y="258239"/>
                    </a:cubicBezTo>
                    <a:cubicBezTo>
                      <a:pt x="-17669" y="198612"/>
                      <a:pt x="-17077" y="97693"/>
                      <a:pt x="51958" y="37636"/>
                    </a:cubicBezTo>
                    <a:cubicBezTo>
                      <a:pt x="78555" y="14517"/>
                      <a:pt x="109309" y="1971"/>
                      <a:pt x="144221" y="0"/>
                    </a:cubicBezTo>
                    <a:lnTo>
                      <a:pt x="158415" y="0"/>
                    </a:lnTo>
                    <a:close/>
                    <a:moveTo>
                      <a:pt x="151479" y="259744"/>
                    </a:moveTo>
                    <a:cubicBezTo>
                      <a:pt x="196804" y="259798"/>
                      <a:pt x="239064" y="227538"/>
                      <a:pt x="256538" y="187590"/>
                    </a:cubicBezTo>
                    <a:cubicBezTo>
                      <a:pt x="289067" y="113339"/>
                      <a:pt x="229117" y="38013"/>
                      <a:pt x="151694" y="37959"/>
                    </a:cubicBezTo>
                    <a:cubicBezTo>
                      <a:pt x="74217" y="37851"/>
                      <a:pt x="14161" y="113124"/>
                      <a:pt x="46528" y="187375"/>
                    </a:cubicBezTo>
                    <a:cubicBezTo>
                      <a:pt x="64002" y="227431"/>
                      <a:pt x="106154" y="259690"/>
                      <a:pt x="151479" y="259744"/>
                    </a:cubicBezTo>
                    <a:close/>
                  </a:path>
                </a:pathLst>
              </a:custGeom>
              <a:grpFill/>
              <a:ln w="5309" cap="flat">
                <a:noFill/>
                <a:prstDash val="solid"/>
                <a:miter/>
              </a:ln>
            </p:spPr>
            <p:txBody>
              <a:bodyPr rtlCol="0" anchor="ctr"/>
              <a:lstStyle/>
              <a:p>
                <a:endParaRPr lang="fr-FR"/>
              </a:p>
            </p:txBody>
          </p:sp>
          <p:sp>
            <p:nvSpPr>
              <p:cNvPr id="48" name="Forme libre : forme 61">
                <a:extLst>
                  <a:ext uri="{FF2B5EF4-FFF2-40B4-BE49-F238E27FC236}">
                    <a16:creationId xmlns:a16="http://schemas.microsoft.com/office/drawing/2014/main" id="{D83791B9-C85D-E7F9-43A7-8C0F8F3F350A}"/>
                  </a:ext>
                </a:extLst>
              </p:cNvPr>
              <p:cNvSpPr/>
              <p:nvPr/>
            </p:nvSpPr>
            <p:spPr>
              <a:xfrm>
                <a:off x="11651371" y="3470446"/>
                <a:ext cx="655946" cy="740253"/>
              </a:xfrm>
              <a:custGeom>
                <a:avLst/>
                <a:gdLst>
                  <a:gd name="connsiteX0" fmla="*/ 655946 w 655946"/>
                  <a:gd name="connsiteY0" fmla="*/ 625463 h 740253"/>
                  <a:gd name="connsiteX1" fmla="*/ 655946 w 655946"/>
                  <a:gd name="connsiteY1" fmla="*/ 725468 h 740253"/>
                  <a:gd name="connsiteX2" fmla="*/ 641537 w 655946"/>
                  <a:gd name="connsiteY2" fmla="*/ 740253 h 740253"/>
                  <a:gd name="connsiteX3" fmla="*/ 14839 w 655946"/>
                  <a:gd name="connsiteY3" fmla="*/ 740253 h 740253"/>
                  <a:gd name="connsiteX4" fmla="*/ 0 w 655946"/>
                  <a:gd name="connsiteY4" fmla="*/ 725629 h 740253"/>
                  <a:gd name="connsiteX5" fmla="*/ 0 w 655946"/>
                  <a:gd name="connsiteY5" fmla="*/ 626054 h 740253"/>
                  <a:gd name="connsiteX6" fmla="*/ 22958 w 655946"/>
                  <a:gd name="connsiteY6" fmla="*/ 611215 h 740253"/>
                  <a:gd name="connsiteX7" fmla="*/ 122640 w 655946"/>
                  <a:gd name="connsiteY7" fmla="*/ 575783 h 740253"/>
                  <a:gd name="connsiteX8" fmla="*/ 171137 w 655946"/>
                  <a:gd name="connsiteY8" fmla="*/ 498736 h 740253"/>
                  <a:gd name="connsiteX9" fmla="*/ 175546 w 655946"/>
                  <a:gd name="connsiteY9" fmla="*/ 411312 h 740253"/>
                  <a:gd name="connsiteX10" fmla="*/ 175492 w 655946"/>
                  <a:gd name="connsiteY10" fmla="*/ 279209 h 740253"/>
                  <a:gd name="connsiteX11" fmla="*/ 112156 w 655946"/>
                  <a:gd name="connsiteY11" fmla="*/ 150009 h 740253"/>
                  <a:gd name="connsiteX12" fmla="*/ 16130 w 655946"/>
                  <a:gd name="connsiteY12" fmla="*/ 121836 h 740253"/>
                  <a:gd name="connsiteX13" fmla="*/ 0 w 655946"/>
                  <a:gd name="connsiteY13" fmla="*/ 107372 h 740253"/>
                  <a:gd name="connsiteX14" fmla="*/ 0 w 655946"/>
                  <a:gd name="connsiteY14" fmla="*/ 15110 h 740253"/>
                  <a:gd name="connsiteX15" fmla="*/ 16829 w 655946"/>
                  <a:gd name="connsiteY15" fmla="*/ 55 h 740253"/>
                  <a:gd name="connsiteX16" fmla="*/ 327005 w 655946"/>
                  <a:gd name="connsiteY16" fmla="*/ 2 h 740253"/>
                  <a:gd name="connsiteX17" fmla="*/ 406203 w 655946"/>
                  <a:gd name="connsiteY17" fmla="*/ 7314 h 740253"/>
                  <a:gd name="connsiteX18" fmla="*/ 469001 w 655946"/>
                  <a:gd name="connsiteY18" fmla="*/ 62962 h 740253"/>
                  <a:gd name="connsiteX19" fmla="*/ 480292 w 655946"/>
                  <a:gd name="connsiteY19" fmla="*/ 115330 h 740253"/>
                  <a:gd name="connsiteX20" fmla="*/ 480239 w 655946"/>
                  <a:gd name="connsiteY20" fmla="*/ 452605 h 740253"/>
                  <a:gd name="connsiteX21" fmla="*/ 560565 w 655946"/>
                  <a:gd name="connsiteY21" fmla="*/ 592343 h 740253"/>
                  <a:gd name="connsiteX22" fmla="*/ 641591 w 655946"/>
                  <a:gd name="connsiteY22" fmla="*/ 611752 h 740253"/>
                  <a:gd name="connsiteX23" fmla="*/ 655946 w 655946"/>
                  <a:gd name="connsiteY23" fmla="*/ 625463 h 740253"/>
                  <a:gd name="connsiteX24" fmla="*/ 37582 w 655946"/>
                  <a:gd name="connsiteY24" fmla="*/ 699929 h 740253"/>
                  <a:gd name="connsiteX25" fmla="*/ 40271 w 655946"/>
                  <a:gd name="connsiteY25" fmla="*/ 702617 h 740253"/>
                  <a:gd name="connsiteX26" fmla="*/ 617019 w 655946"/>
                  <a:gd name="connsiteY26" fmla="*/ 702617 h 740253"/>
                  <a:gd name="connsiteX27" fmla="*/ 618364 w 655946"/>
                  <a:gd name="connsiteY27" fmla="*/ 701327 h 740253"/>
                  <a:gd name="connsiteX28" fmla="*/ 618364 w 655946"/>
                  <a:gd name="connsiteY28" fmla="*/ 650303 h 740253"/>
                  <a:gd name="connsiteX29" fmla="*/ 615675 w 655946"/>
                  <a:gd name="connsiteY29" fmla="*/ 647238 h 740253"/>
                  <a:gd name="connsiteX30" fmla="*/ 450721 w 655946"/>
                  <a:gd name="connsiteY30" fmla="*/ 515619 h 740253"/>
                  <a:gd name="connsiteX31" fmla="*/ 442764 w 655946"/>
                  <a:gd name="connsiteY31" fmla="*/ 451260 h 740253"/>
                  <a:gd name="connsiteX32" fmla="*/ 442602 w 655946"/>
                  <a:gd name="connsiteY32" fmla="*/ 110115 h 740253"/>
                  <a:gd name="connsiteX33" fmla="*/ 394858 w 655946"/>
                  <a:gd name="connsiteY33" fmla="*/ 43445 h 740253"/>
                  <a:gd name="connsiteX34" fmla="*/ 349748 w 655946"/>
                  <a:gd name="connsiteY34" fmla="*/ 37745 h 740253"/>
                  <a:gd name="connsiteX35" fmla="*/ 44357 w 655946"/>
                  <a:gd name="connsiteY35" fmla="*/ 37584 h 740253"/>
                  <a:gd name="connsiteX36" fmla="*/ 37475 w 655946"/>
                  <a:gd name="connsiteY36" fmla="*/ 44466 h 740253"/>
                  <a:gd name="connsiteX37" fmla="*/ 37475 w 655946"/>
                  <a:gd name="connsiteY37" fmla="*/ 80489 h 740253"/>
                  <a:gd name="connsiteX38" fmla="*/ 44142 w 655946"/>
                  <a:gd name="connsiteY38" fmla="*/ 87156 h 740253"/>
                  <a:gd name="connsiteX39" fmla="*/ 67208 w 655946"/>
                  <a:gd name="connsiteY39" fmla="*/ 90866 h 740253"/>
                  <a:gd name="connsiteX40" fmla="*/ 213129 w 655946"/>
                  <a:gd name="connsiteY40" fmla="*/ 282274 h 740253"/>
                  <a:gd name="connsiteX41" fmla="*/ 213182 w 655946"/>
                  <a:gd name="connsiteY41" fmla="*/ 455616 h 740253"/>
                  <a:gd name="connsiteX42" fmla="*/ 40325 w 655946"/>
                  <a:gd name="connsiteY42" fmla="*/ 647346 h 740253"/>
                  <a:gd name="connsiteX43" fmla="*/ 37582 w 655946"/>
                  <a:gd name="connsiteY43" fmla="*/ 650518 h 740253"/>
                  <a:gd name="connsiteX44" fmla="*/ 37582 w 655946"/>
                  <a:gd name="connsiteY44" fmla="*/ 699929 h 74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55946" h="740253">
                    <a:moveTo>
                      <a:pt x="655946" y="625463"/>
                    </a:moveTo>
                    <a:lnTo>
                      <a:pt x="655946" y="725468"/>
                    </a:lnTo>
                    <a:cubicBezTo>
                      <a:pt x="653403" y="732527"/>
                      <a:pt x="648596" y="737457"/>
                      <a:pt x="641537" y="740253"/>
                    </a:cubicBezTo>
                    <a:lnTo>
                      <a:pt x="14839" y="740253"/>
                    </a:lnTo>
                    <a:cubicBezTo>
                      <a:pt x="7563" y="737710"/>
                      <a:pt x="2617" y="732834"/>
                      <a:pt x="0" y="725629"/>
                    </a:cubicBezTo>
                    <a:lnTo>
                      <a:pt x="0" y="626054"/>
                    </a:lnTo>
                    <a:cubicBezTo>
                      <a:pt x="3405" y="616661"/>
                      <a:pt x="11058" y="611715"/>
                      <a:pt x="22958" y="611215"/>
                    </a:cubicBezTo>
                    <a:cubicBezTo>
                      <a:pt x="55325" y="609871"/>
                      <a:pt x="96241" y="596698"/>
                      <a:pt x="122640" y="575783"/>
                    </a:cubicBezTo>
                    <a:cubicBezTo>
                      <a:pt x="147767" y="555852"/>
                      <a:pt x="163933" y="530173"/>
                      <a:pt x="171137" y="498736"/>
                    </a:cubicBezTo>
                    <a:cubicBezTo>
                      <a:pt x="173754" y="487160"/>
                      <a:pt x="175224" y="458019"/>
                      <a:pt x="175546" y="411312"/>
                    </a:cubicBezTo>
                    <a:cubicBezTo>
                      <a:pt x="175618" y="404608"/>
                      <a:pt x="175600" y="360573"/>
                      <a:pt x="175492" y="279209"/>
                    </a:cubicBezTo>
                    <a:cubicBezTo>
                      <a:pt x="175439" y="226142"/>
                      <a:pt x="157750" y="179580"/>
                      <a:pt x="112156" y="150009"/>
                    </a:cubicBezTo>
                    <a:cubicBezTo>
                      <a:pt x="85129" y="132445"/>
                      <a:pt x="53121" y="123054"/>
                      <a:pt x="16130" y="121836"/>
                    </a:cubicBezTo>
                    <a:cubicBezTo>
                      <a:pt x="8710" y="121584"/>
                      <a:pt x="3333" y="116764"/>
                      <a:pt x="0" y="107372"/>
                    </a:cubicBezTo>
                    <a:lnTo>
                      <a:pt x="0" y="15110"/>
                    </a:lnTo>
                    <a:cubicBezTo>
                      <a:pt x="3333" y="5073"/>
                      <a:pt x="8943" y="55"/>
                      <a:pt x="16829" y="55"/>
                    </a:cubicBezTo>
                    <a:cubicBezTo>
                      <a:pt x="120167" y="163"/>
                      <a:pt x="223559" y="145"/>
                      <a:pt x="327005" y="2"/>
                    </a:cubicBezTo>
                    <a:cubicBezTo>
                      <a:pt x="367007" y="-70"/>
                      <a:pt x="393406" y="2367"/>
                      <a:pt x="406203" y="7314"/>
                    </a:cubicBezTo>
                    <a:cubicBezTo>
                      <a:pt x="431616" y="17171"/>
                      <a:pt x="452549" y="35720"/>
                      <a:pt x="469001" y="62962"/>
                    </a:cubicBezTo>
                    <a:cubicBezTo>
                      <a:pt x="478195" y="78231"/>
                      <a:pt x="480292" y="95705"/>
                      <a:pt x="480292" y="115330"/>
                    </a:cubicBezTo>
                    <a:cubicBezTo>
                      <a:pt x="480292" y="335018"/>
                      <a:pt x="480275" y="447443"/>
                      <a:pt x="480239" y="452605"/>
                    </a:cubicBezTo>
                    <a:cubicBezTo>
                      <a:pt x="479755" y="513360"/>
                      <a:pt x="503681" y="565298"/>
                      <a:pt x="560565" y="592343"/>
                    </a:cubicBezTo>
                    <a:cubicBezTo>
                      <a:pt x="585512" y="604209"/>
                      <a:pt x="612519" y="610677"/>
                      <a:pt x="641591" y="611752"/>
                    </a:cubicBezTo>
                    <a:cubicBezTo>
                      <a:pt x="647467" y="611967"/>
                      <a:pt x="652252" y="616538"/>
                      <a:pt x="655946" y="625463"/>
                    </a:cubicBezTo>
                    <a:close/>
                    <a:moveTo>
                      <a:pt x="37582" y="699929"/>
                    </a:moveTo>
                    <a:cubicBezTo>
                      <a:pt x="37582" y="701413"/>
                      <a:pt x="38786" y="702617"/>
                      <a:pt x="40271" y="702617"/>
                    </a:cubicBezTo>
                    <a:lnTo>
                      <a:pt x="617019" y="702617"/>
                    </a:lnTo>
                    <a:cubicBezTo>
                      <a:pt x="617917" y="702617"/>
                      <a:pt x="618364" y="702187"/>
                      <a:pt x="618364" y="701327"/>
                    </a:cubicBezTo>
                    <a:lnTo>
                      <a:pt x="618364" y="650303"/>
                    </a:lnTo>
                    <a:cubicBezTo>
                      <a:pt x="618364" y="648475"/>
                      <a:pt x="617466" y="647453"/>
                      <a:pt x="615675" y="647238"/>
                    </a:cubicBezTo>
                    <a:cubicBezTo>
                      <a:pt x="537015" y="636270"/>
                      <a:pt x="472281" y="593633"/>
                      <a:pt x="450721" y="515619"/>
                    </a:cubicBezTo>
                    <a:cubicBezTo>
                      <a:pt x="445452" y="496478"/>
                      <a:pt x="442800" y="475025"/>
                      <a:pt x="442764" y="451260"/>
                    </a:cubicBezTo>
                    <a:cubicBezTo>
                      <a:pt x="442728" y="334518"/>
                      <a:pt x="442674" y="220803"/>
                      <a:pt x="442602" y="110115"/>
                    </a:cubicBezTo>
                    <a:cubicBezTo>
                      <a:pt x="442602" y="79629"/>
                      <a:pt x="421526" y="55542"/>
                      <a:pt x="394858" y="43445"/>
                    </a:cubicBezTo>
                    <a:cubicBezTo>
                      <a:pt x="386470" y="39645"/>
                      <a:pt x="371434" y="37745"/>
                      <a:pt x="349748" y="37745"/>
                    </a:cubicBezTo>
                    <a:cubicBezTo>
                      <a:pt x="200852" y="37781"/>
                      <a:pt x="99055" y="37728"/>
                      <a:pt x="44357" y="37584"/>
                    </a:cubicBezTo>
                    <a:cubicBezTo>
                      <a:pt x="39769" y="37584"/>
                      <a:pt x="37475" y="39878"/>
                      <a:pt x="37475" y="44466"/>
                    </a:cubicBezTo>
                    <a:lnTo>
                      <a:pt x="37475" y="80489"/>
                    </a:lnTo>
                    <a:cubicBezTo>
                      <a:pt x="37475" y="84934"/>
                      <a:pt x="39697" y="87156"/>
                      <a:pt x="44142" y="87156"/>
                    </a:cubicBezTo>
                    <a:cubicBezTo>
                      <a:pt x="50379" y="87156"/>
                      <a:pt x="58067" y="88393"/>
                      <a:pt x="67208" y="90866"/>
                    </a:cubicBezTo>
                    <a:cubicBezTo>
                      <a:pt x="163915" y="116925"/>
                      <a:pt x="212555" y="180727"/>
                      <a:pt x="213129" y="282274"/>
                    </a:cubicBezTo>
                    <a:cubicBezTo>
                      <a:pt x="213344" y="322098"/>
                      <a:pt x="213361" y="379875"/>
                      <a:pt x="213182" y="455616"/>
                    </a:cubicBezTo>
                    <a:cubicBezTo>
                      <a:pt x="212967" y="564546"/>
                      <a:pt x="145814" y="631431"/>
                      <a:pt x="40325" y="647346"/>
                    </a:cubicBezTo>
                    <a:cubicBezTo>
                      <a:pt x="38497" y="647598"/>
                      <a:pt x="37582" y="648652"/>
                      <a:pt x="37582" y="650518"/>
                    </a:cubicBezTo>
                    <a:lnTo>
                      <a:pt x="37582" y="699929"/>
                    </a:lnTo>
                    <a:close/>
                  </a:path>
                </a:pathLst>
              </a:custGeom>
              <a:grpFill/>
              <a:ln w="5309" cap="flat">
                <a:noFill/>
                <a:prstDash val="solid"/>
                <a:miter/>
              </a:ln>
            </p:spPr>
            <p:txBody>
              <a:bodyPr rtlCol="0" anchor="ctr"/>
              <a:lstStyle/>
              <a:p>
                <a:endParaRPr lang="fr-FR"/>
              </a:p>
            </p:txBody>
          </p:sp>
        </p:grpSp>
        <p:grpSp>
          <p:nvGrpSpPr>
            <p:cNvPr id="49" name="Transfer2" descr="{&quot;Key&quot;:&quot;POWER_USER_SHAPE_ICON&quot;,&quot;Value&quot;:&quot;POWER_USER_SHAPE_ICON_STYLE_1&quot;}">
              <a:extLst>
                <a:ext uri="{FF2B5EF4-FFF2-40B4-BE49-F238E27FC236}">
                  <a16:creationId xmlns:a16="http://schemas.microsoft.com/office/drawing/2014/main" id="{1F8A284B-DD5C-4FA8-5287-5341572ACD8D}"/>
                </a:ext>
              </a:extLst>
            </p:cNvPr>
            <p:cNvGrpSpPr>
              <a:grpSpLocks noChangeAspect="1"/>
            </p:cNvGrpSpPr>
            <p:nvPr/>
          </p:nvGrpSpPr>
          <p:grpSpPr>
            <a:xfrm>
              <a:off x="1466707" y="4221732"/>
              <a:ext cx="207902" cy="237728"/>
              <a:chOff x="8088314" y="3941763"/>
              <a:chExt cx="376237" cy="430213"/>
            </a:xfrm>
            <a:solidFill>
              <a:schemeClr val="bg1"/>
            </a:solidFill>
          </p:grpSpPr>
          <p:sp>
            <p:nvSpPr>
              <p:cNvPr id="50" name="Freeform 471">
                <a:extLst>
                  <a:ext uri="{FF2B5EF4-FFF2-40B4-BE49-F238E27FC236}">
                    <a16:creationId xmlns:a16="http://schemas.microsoft.com/office/drawing/2014/main" id="{85F139E5-C1A7-0D2C-6515-E932103DA93F}"/>
                  </a:ext>
                </a:extLst>
              </p:cNvPr>
              <p:cNvSpPr>
                <a:spLocks noEditPoints="1"/>
              </p:cNvSpPr>
              <p:nvPr/>
            </p:nvSpPr>
            <p:spPr bwMode="auto">
              <a:xfrm>
                <a:off x="8088314" y="3941763"/>
                <a:ext cx="292100" cy="311150"/>
              </a:xfrm>
              <a:custGeom>
                <a:avLst/>
                <a:gdLst>
                  <a:gd name="T0" fmla="*/ 206 w 320"/>
                  <a:gd name="T1" fmla="*/ 56 h 340"/>
                  <a:gd name="T2" fmla="*/ 72 w 320"/>
                  <a:gd name="T3" fmla="*/ 119 h 340"/>
                  <a:gd name="T4" fmla="*/ 53 w 320"/>
                  <a:gd name="T5" fmla="*/ 320 h 340"/>
                  <a:gd name="T6" fmla="*/ 71 w 320"/>
                  <a:gd name="T7" fmla="*/ 309 h 340"/>
                  <a:gd name="T8" fmla="*/ 88 w 320"/>
                  <a:gd name="T9" fmla="*/ 132 h 340"/>
                  <a:gd name="T10" fmla="*/ 242 w 320"/>
                  <a:gd name="T11" fmla="*/ 81 h 340"/>
                  <a:gd name="T12" fmla="*/ 264 w 320"/>
                  <a:gd name="T13" fmla="*/ 87 h 340"/>
                  <a:gd name="T14" fmla="*/ 217 w 320"/>
                  <a:gd name="T15" fmla="*/ 106 h 340"/>
                  <a:gd name="T16" fmla="*/ 226 w 320"/>
                  <a:gd name="T17" fmla="*/ 126 h 340"/>
                  <a:gd name="T18" fmla="*/ 300 w 320"/>
                  <a:gd name="T19" fmla="*/ 94 h 340"/>
                  <a:gd name="T20" fmla="*/ 269 w 320"/>
                  <a:gd name="T21" fmla="*/ 20 h 340"/>
                  <a:gd name="T22" fmla="*/ 250 w 320"/>
                  <a:gd name="T23" fmla="*/ 28 h 340"/>
                  <a:gd name="T24" fmla="*/ 266 w 320"/>
                  <a:gd name="T25" fmla="*/ 66 h 340"/>
                  <a:gd name="T26" fmla="*/ 251 w 320"/>
                  <a:gd name="T27" fmla="*/ 62 h 340"/>
                  <a:gd name="T28" fmla="*/ 206 w 320"/>
                  <a:gd name="T29" fmla="*/ 56 h 340"/>
                  <a:gd name="T30" fmla="*/ 48 w 320"/>
                  <a:gd name="T31" fmla="*/ 340 h 340"/>
                  <a:gd name="T32" fmla="*/ 45 w 320"/>
                  <a:gd name="T33" fmla="*/ 334 h 340"/>
                  <a:gd name="T34" fmla="*/ 61 w 320"/>
                  <a:gd name="T35" fmla="*/ 109 h 340"/>
                  <a:gd name="T36" fmla="*/ 241 w 320"/>
                  <a:gd name="T37" fmla="*/ 45 h 340"/>
                  <a:gd name="T38" fmla="*/ 231 w 320"/>
                  <a:gd name="T39" fmla="*/ 20 h 340"/>
                  <a:gd name="T40" fmla="*/ 277 w 320"/>
                  <a:gd name="T41" fmla="*/ 0 h 340"/>
                  <a:gd name="T42" fmla="*/ 320 w 320"/>
                  <a:gd name="T43" fmla="*/ 102 h 340"/>
                  <a:gd name="T44" fmla="*/ 218 w 320"/>
                  <a:gd name="T45" fmla="*/ 145 h 340"/>
                  <a:gd name="T46" fmla="*/ 198 w 320"/>
                  <a:gd name="T47" fmla="*/ 98 h 340"/>
                  <a:gd name="T48" fmla="*/ 213 w 320"/>
                  <a:gd name="T49" fmla="*/ 92 h 340"/>
                  <a:gd name="T50" fmla="*/ 99 w 320"/>
                  <a:gd name="T51" fmla="*/ 142 h 340"/>
                  <a:gd name="T52" fmla="*/ 87 w 320"/>
                  <a:gd name="T53" fmla="*/ 307 h 340"/>
                  <a:gd name="T54" fmla="*/ 91 w 320"/>
                  <a:gd name="T55" fmla="*/ 313 h 340"/>
                  <a:gd name="T56" fmla="*/ 48 w 320"/>
                  <a:gd name="T5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340">
                    <a:moveTo>
                      <a:pt x="206" y="56"/>
                    </a:moveTo>
                    <a:cubicBezTo>
                      <a:pt x="155" y="56"/>
                      <a:pt x="106" y="78"/>
                      <a:pt x="72" y="119"/>
                    </a:cubicBezTo>
                    <a:cubicBezTo>
                      <a:pt x="24" y="176"/>
                      <a:pt x="17" y="256"/>
                      <a:pt x="53" y="320"/>
                    </a:cubicBezTo>
                    <a:lnTo>
                      <a:pt x="71" y="309"/>
                    </a:lnTo>
                    <a:cubicBezTo>
                      <a:pt x="39" y="252"/>
                      <a:pt x="46" y="182"/>
                      <a:pt x="88" y="132"/>
                    </a:cubicBezTo>
                    <a:cubicBezTo>
                      <a:pt x="126" y="88"/>
                      <a:pt x="185" y="68"/>
                      <a:pt x="242" y="81"/>
                    </a:cubicBezTo>
                    <a:lnTo>
                      <a:pt x="264" y="87"/>
                    </a:lnTo>
                    <a:lnTo>
                      <a:pt x="217" y="106"/>
                    </a:lnTo>
                    <a:lnTo>
                      <a:pt x="226" y="126"/>
                    </a:lnTo>
                    <a:lnTo>
                      <a:pt x="300" y="94"/>
                    </a:lnTo>
                    <a:lnTo>
                      <a:pt x="269" y="20"/>
                    </a:lnTo>
                    <a:lnTo>
                      <a:pt x="250" y="28"/>
                    </a:lnTo>
                    <a:lnTo>
                      <a:pt x="266" y="66"/>
                    </a:lnTo>
                    <a:lnTo>
                      <a:pt x="251" y="62"/>
                    </a:lnTo>
                    <a:cubicBezTo>
                      <a:pt x="236" y="58"/>
                      <a:pt x="221" y="56"/>
                      <a:pt x="206" y="56"/>
                    </a:cubicBezTo>
                    <a:close/>
                    <a:moveTo>
                      <a:pt x="48" y="340"/>
                    </a:moveTo>
                    <a:lnTo>
                      <a:pt x="45" y="334"/>
                    </a:lnTo>
                    <a:cubicBezTo>
                      <a:pt x="0" y="263"/>
                      <a:pt x="7" y="173"/>
                      <a:pt x="61" y="109"/>
                    </a:cubicBezTo>
                    <a:cubicBezTo>
                      <a:pt x="106" y="56"/>
                      <a:pt x="174" y="32"/>
                      <a:pt x="241" y="45"/>
                    </a:cubicBezTo>
                    <a:lnTo>
                      <a:pt x="231" y="20"/>
                    </a:lnTo>
                    <a:lnTo>
                      <a:pt x="277" y="0"/>
                    </a:lnTo>
                    <a:lnTo>
                      <a:pt x="320" y="102"/>
                    </a:lnTo>
                    <a:lnTo>
                      <a:pt x="218" y="145"/>
                    </a:lnTo>
                    <a:lnTo>
                      <a:pt x="198" y="98"/>
                    </a:lnTo>
                    <a:lnTo>
                      <a:pt x="213" y="92"/>
                    </a:lnTo>
                    <a:cubicBezTo>
                      <a:pt x="170" y="90"/>
                      <a:pt x="128" y="108"/>
                      <a:pt x="99" y="142"/>
                    </a:cubicBezTo>
                    <a:cubicBezTo>
                      <a:pt x="60" y="189"/>
                      <a:pt x="55" y="255"/>
                      <a:pt x="87" y="307"/>
                    </a:cubicBezTo>
                    <a:lnTo>
                      <a:pt x="91" y="313"/>
                    </a:lnTo>
                    <a:lnTo>
                      <a:pt x="48" y="34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472">
                <a:extLst>
                  <a:ext uri="{FF2B5EF4-FFF2-40B4-BE49-F238E27FC236}">
                    <a16:creationId xmlns:a16="http://schemas.microsoft.com/office/drawing/2014/main" id="{A61267A9-852F-2888-14F6-084561ACC2D7}"/>
                  </a:ext>
                </a:extLst>
              </p:cNvPr>
              <p:cNvSpPr>
                <a:spLocks noEditPoints="1"/>
              </p:cNvSpPr>
              <p:nvPr/>
            </p:nvSpPr>
            <p:spPr bwMode="auto">
              <a:xfrm>
                <a:off x="8185151" y="4056063"/>
                <a:ext cx="279400" cy="315913"/>
              </a:xfrm>
              <a:custGeom>
                <a:avLst/>
                <a:gdLst>
                  <a:gd name="T0" fmla="*/ 20 w 307"/>
                  <a:gd name="T1" fmla="*/ 256 h 346"/>
                  <a:gd name="T2" fmla="*/ 62 w 307"/>
                  <a:gd name="T3" fmla="*/ 326 h 346"/>
                  <a:gd name="T4" fmla="*/ 80 w 307"/>
                  <a:gd name="T5" fmla="*/ 315 h 346"/>
                  <a:gd name="T6" fmla="*/ 59 w 307"/>
                  <a:gd name="T7" fmla="*/ 280 h 346"/>
                  <a:gd name="T8" fmla="*/ 74 w 307"/>
                  <a:gd name="T9" fmla="*/ 282 h 346"/>
                  <a:gd name="T10" fmla="*/ 235 w 307"/>
                  <a:gd name="T11" fmla="*/ 222 h 346"/>
                  <a:gd name="T12" fmla="*/ 254 w 307"/>
                  <a:gd name="T13" fmla="*/ 20 h 346"/>
                  <a:gd name="T14" fmla="*/ 236 w 307"/>
                  <a:gd name="T15" fmla="*/ 32 h 346"/>
                  <a:gd name="T16" fmla="*/ 219 w 307"/>
                  <a:gd name="T17" fmla="*/ 208 h 346"/>
                  <a:gd name="T18" fmla="*/ 79 w 307"/>
                  <a:gd name="T19" fmla="*/ 261 h 346"/>
                  <a:gd name="T20" fmla="*/ 58 w 307"/>
                  <a:gd name="T21" fmla="*/ 258 h 346"/>
                  <a:gd name="T22" fmla="*/ 101 w 307"/>
                  <a:gd name="T23" fmla="*/ 233 h 346"/>
                  <a:gd name="T24" fmla="*/ 90 w 307"/>
                  <a:gd name="T25" fmla="*/ 215 h 346"/>
                  <a:gd name="T26" fmla="*/ 20 w 307"/>
                  <a:gd name="T27" fmla="*/ 256 h 346"/>
                  <a:gd name="T28" fmla="*/ 57 w 307"/>
                  <a:gd name="T29" fmla="*/ 346 h 346"/>
                  <a:gd name="T30" fmla="*/ 0 w 307"/>
                  <a:gd name="T31" fmla="*/ 251 h 346"/>
                  <a:gd name="T32" fmla="*/ 95 w 307"/>
                  <a:gd name="T33" fmla="*/ 195 h 346"/>
                  <a:gd name="T34" fmla="*/ 121 w 307"/>
                  <a:gd name="T35" fmla="*/ 238 h 346"/>
                  <a:gd name="T36" fmla="*/ 103 w 307"/>
                  <a:gd name="T37" fmla="*/ 248 h 346"/>
                  <a:gd name="T38" fmla="*/ 208 w 307"/>
                  <a:gd name="T39" fmla="*/ 198 h 346"/>
                  <a:gd name="T40" fmla="*/ 220 w 307"/>
                  <a:gd name="T41" fmla="*/ 33 h 346"/>
                  <a:gd name="T42" fmla="*/ 216 w 307"/>
                  <a:gd name="T43" fmla="*/ 27 h 346"/>
                  <a:gd name="T44" fmla="*/ 259 w 307"/>
                  <a:gd name="T45" fmla="*/ 0 h 346"/>
                  <a:gd name="T46" fmla="*/ 263 w 307"/>
                  <a:gd name="T47" fmla="*/ 6 h 346"/>
                  <a:gd name="T48" fmla="*/ 247 w 307"/>
                  <a:gd name="T49" fmla="*/ 231 h 346"/>
                  <a:gd name="T50" fmla="*/ 87 w 307"/>
                  <a:gd name="T51" fmla="*/ 298 h 346"/>
                  <a:gd name="T52" fmla="*/ 100 w 307"/>
                  <a:gd name="T53" fmla="*/ 320 h 346"/>
                  <a:gd name="T54" fmla="*/ 57 w 307"/>
                  <a:gd name="T5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6">
                    <a:moveTo>
                      <a:pt x="20" y="256"/>
                    </a:moveTo>
                    <a:lnTo>
                      <a:pt x="62" y="326"/>
                    </a:lnTo>
                    <a:lnTo>
                      <a:pt x="80" y="315"/>
                    </a:lnTo>
                    <a:lnTo>
                      <a:pt x="59" y="280"/>
                    </a:lnTo>
                    <a:lnTo>
                      <a:pt x="74" y="282"/>
                    </a:lnTo>
                    <a:cubicBezTo>
                      <a:pt x="136" y="292"/>
                      <a:pt x="196" y="268"/>
                      <a:pt x="235" y="222"/>
                    </a:cubicBezTo>
                    <a:cubicBezTo>
                      <a:pt x="284" y="165"/>
                      <a:pt x="291" y="85"/>
                      <a:pt x="254" y="20"/>
                    </a:cubicBezTo>
                    <a:lnTo>
                      <a:pt x="236" y="32"/>
                    </a:lnTo>
                    <a:cubicBezTo>
                      <a:pt x="268" y="88"/>
                      <a:pt x="261" y="158"/>
                      <a:pt x="219" y="208"/>
                    </a:cubicBezTo>
                    <a:cubicBezTo>
                      <a:pt x="184" y="249"/>
                      <a:pt x="132" y="269"/>
                      <a:pt x="79" y="261"/>
                    </a:cubicBezTo>
                    <a:lnTo>
                      <a:pt x="58" y="258"/>
                    </a:lnTo>
                    <a:lnTo>
                      <a:pt x="101" y="233"/>
                    </a:lnTo>
                    <a:lnTo>
                      <a:pt x="90" y="215"/>
                    </a:lnTo>
                    <a:lnTo>
                      <a:pt x="20" y="256"/>
                    </a:lnTo>
                    <a:close/>
                    <a:moveTo>
                      <a:pt x="57" y="346"/>
                    </a:moveTo>
                    <a:lnTo>
                      <a:pt x="0" y="251"/>
                    </a:lnTo>
                    <a:lnTo>
                      <a:pt x="95" y="195"/>
                    </a:lnTo>
                    <a:lnTo>
                      <a:pt x="121" y="238"/>
                    </a:lnTo>
                    <a:lnTo>
                      <a:pt x="103" y="248"/>
                    </a:lnTo>
                    <a:cubicBezTo>
                      <a:pt x="144" y="248"/>
                      <a:pt x="181" y="230"/>
                      <a:pt x="208" y="198"/>
                    </a:cubicBezTo>
                    <a:cubicBezTo>
                      <a:pt x="248" y="152"/>
                      <a:pt x="252" y="85"/>
                      <a:pt x="220" y="33"/>
                    </a:cubicBezTo>
                    <a:lnTo>
                      <a:pt x="216" y="27"/>
                    </a:lnTo>
                    <a:lnTo>
                      <a:pt x="259" y="0"/>
                    </a:lnTo>
                    <a:lnTo>
                      <a:pt x="263" y="6"/>
                    </a:lnTo>
                    <a:cubicBezTo>
                      <a:pt x="307" y="77"/>
                      <a:pt x="300" y="167"/>
                      <a:pt x="247" y="231"/>
                    </a:cubicBezTo>
                    <a:cubicBezTo>
                      <a:pt x="207" y="278"/>
                      <a:pt x="149" y="303"/>
                      <a:pt x="87" y="298"/>
                    </a:cubicBezTo>
                    <a:lnTo>
                      <a:pt x="100" y="320"/>
                    </a:lnTo>
                    <a:lnTo>
                      <a:pt x="57" y="34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52" name="Direction" descr="{&quot;Key&quot;:&quot;POWER_USER_SHAPE_ICON&quot;,&quot;Value&quot;:&quot;POWER_USER_SHAPE_ICON_STYLE_1&quot;}">
              <a:extLst>
                <a:ext uri="{FF2B5EF4-FFF2-40B4-BE49-F238E27FC236}">
                  <a16:creationId xmlns:a16="http://schemas.microsoft.com/office/drawing/2014/main" id="{149B5B7B-39E3-C18B-5CDA-10EDF1349EA3}"/>
                </a:ext>
              </a:extLst>
            </p:cNvPr>
            <p:cNvGrpSpPr>
              <a:grpSpLocks noChangeAspect="1"/>
            </p:cNvGrpSpPr>
            <p:nvPr/>
          </p:nvGrpSpPr>
          <p:grpSpPr>
            <a:xfrm>
              <a:off x="1411730" y="4609231"/>
              <a:ext cx="250464" cy="268250"/>
              <a:chOff x="5284788" y="5830888"/>
              <a:chExt cx="536575" cy="574676"/>
            </a:xfrm>
            <a:solidFill>
              <a:schemeClr val="bg1"/>
            </a:solidFill>
          </p:grpSpPr>
          <p:sp>
            <p:nvSpPr>
              <p:cNvPr id="53" name="Rectangle 269">
                <a:extLst>
                  <a:ext uri="{FF2B5EF4-FFF2-40B4-BE49-F238E27FC236}">
                    <a16:creationId xmlns:a16="http://schemas.microsoft.com/office/drawing/2014/main" id="{46ACBE69-E6AC-E55A-7B08-2F6D8CA08482}"/>
                  </a:ext>
                </a:extLst>
              </p:cNvPr>
              <p:cNvSpPr>
                <a:spLocks noChangeArrowheads="1"/>
              </p:cNvSpPr>
              <p:nvPr/>
            </p:nvSpPr>
            <p:spPr bwMode="auto">
              <a:xfrm>
                <a:off x="5556251" y="6067426"/>
                <a:ext cx="17463" cy="3381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Rectangle 270">
                <a:extLst>
                  <a:ext uri="{FF2B5EF4-FFF2-40B4-BE49-F238E27FC236}">
                    <a16:creationId xmlns:a16="http://schemas.microsoft.com/office/drawing/2014/main" id="{7FE0FF92-4F46-CEBA-22AC-CA5459525B73}"/>
                  </a:ext>
                </a:extLst>
              </p:cNvPr>
              <p:cNvSpPr>
                <a:spLocks noChangeArrowheads="1"/>
              </p:cNvSpPr>
              <p:nvPr/>
            </p:nvSpPr>
            <p:spPr bwMode="auto">
              <a:xfrm>
                <a:off x="5556251" y="5857876"/>
                <a:ext cx="17463" cy="571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271">
                <a:extLst>
                  <a:ext uri="{FF2B5EF4-FFF2-40B4-BE49-F238E27FC236}">
                    <a16:creationId xmlns:a16="http://schemas.microsoft.com/office/drawing/2014/main" id="{84E86DCC-1920-B2AA-D598-D70680E2B410}"/>
                  </a:ext>
                </a:extLst>
              </p:cNvPr>
              <p:cNvSpPr>
                <a:spLocks noEditPoints="1"/>
              </p:cNvSpPr>
              <p:nvPr/>
            </p:nvSpPr>
            <p:spPr bwMode="auto">
              <a:xfrm>
                <a:off x="5284788" y="5918201"/>
                <a:ext cx="292100" cy="134938"/>
              </a:xfrm>
              <a:custGeom>
                <a:avLst/>
                <a:gdLst>
                  <a:gd name="T0" fmla="*/ 678 w 2504"/>
                  <a:gd name="T1" fmla="*/ 1000 h 1150"/>
                  <a:gd name="T2" fmla="*/ 2354 w 2504"/>
                  <a:gd name="T3" fmla="*/ 1000 h 1150"/>
                  <a:gd name="T4" fmla="*/ 2349 w 2504"/>
                  <a:gd name="T5" fmla="*/ 150 h 1150"/>
                  <a:gd name="T6" fmla="*/ 726 w 2504"/>
                  <a:gd name="T7" fmla="*/ 150 h 1150"/>
                  <a:gd name="T8" fmla="*/ 193 w 2504"/>
                  <a:gd name="T9" fmla="*/ 564 h 1150"/>
                  <a:gd name="T10" fmla="*/ 678 w 2504"/>
                  <a:gd name="T11" fmla="*/ 1000 h 1150"/>
                  <a:gd name="T12" fmla="*/ 2429 w 2504"/>
                  <a:gd name="T13" fmla="*/ 1150 h 1150"/>
                  <a:gd name="T14" fmla="*/ 2429 w 2504"/>
                  <a:gd name="T15" fmla="*/ 1150 h 1150"/>
                  <a:gd name="T16" fmla="*/ 650 w 2504"/>
                  <a:gd name="T17" fmla="*/ 1150 h 1150"/>
                  <a:gd name="T18" fmla="*/ 600 w 2504"/>
                  <a:gd name="T19" fmla="*/ 1131 h 1150"/>
                  <a:gd name="T20" fmla="*/ 26 w 2504"/>
                  <a:gd name="T21" fmla="*/ 615 h 1150"/>
                  <a:gd name="T22" fmla="*/ 1 w 2504"/>
                  <a:gd name="T23" fmla="*/ 557 h 1150"/>
                  <a:gd name="T24" fmla="*/ 30 w 2504"/>
                  <a:gd name="T25" fmla="*/ 500 h 1150"/>
                  <a:gd name="T26" fmla="*/ 654 w 2504"/>
                  <a:gd name="T27" fmla="*/ 16 h 1150"/>
                  <a:gd name="T28" fmla="*/ 700 w 2504"/>
                  <a:gd name="T29" fmla="*/ 0 h 1150"/>
                  <a:gd name="T30" fmla="*/ 2424 w 2504"/>
                  <a:gd name="T31" fmla="*/ 0 h 1150"/>
                  <a:gd name="T32" fmla="*/ 2499 w 2504"/>
                  <a:gd name="T33" fmla="*/ 75 h 1150"/>
                  <a:gd name="T34" fmla="*/ 2504 w 2504"/>
                  <a:gd name="T35" fmla="*/ 1068 h 1150"/>
                  <a:gd name="T36" fmla="*/ 2504 w 2504"/>
                  <a:gd name="T37" fmla="*/ 1075 h 1150"/>
                  <a:gd name="T38" fmla="*/ 2429 w 2504"/>
                  <a:gd name="T39" fmla="*/ 115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4" h="1150">
                    <a:moveTo>
                      <a:pt x="678" y="1000"/>
                    </a:moveTo>
                    <a:lnTo>
                      <a:pt x="2354" y="1000"/>
                    </a:lnTo>
                    <a:lnTo>
                      <a:pt x="2349" y="150"/>
                    </a:lnTo>
                    <a:lnTo>
                      <a:pt x="726" y="150"/>
                    </a:lnTo>
                    <a:lnTo>
                      <a:pt x="193" y="564"/>
                    </a:lnTo>
                    <a:lnTo>
                      <a:pt x="678" y="1000"/>
                    </a:lnTo>
                    <a:close/>
                    <a:moveTo>
                      <a:pt x="2429" y="1150"/>
                    </a:moveTo>
                    <a:lnTo>
                      <a:pt x="2429" y="1150"/>
                    </a:lnTo>
                    <a:lnTo>
                      <a:pt x="650" y="1150"/>
                    </a:lnTo>
                    <a:cubicBezTo>
                      <a:pt x="631" y="1150"/>
                      <a:pt x="613" y="1143"/>
                      <a:pt x="600" y="1131"/>
                    </a:cubicBezTo>
                    <a:lnTo>
                      <a:pt x="26" y="615"/>
                    </a:lnTo>
                    <a:cubicBezTo>
                      <a:pt x="9" y="600"/>
                      <a:pt x="0" y="579"/>
                      <a:pt x="1" y="557"/>
                    </a:cubicBezTo>
                    <a:cubicBezTo>
                      <a:pt x="2" y="535"/>
                      <a:pt x="12" y="514"/>
                      <a:pt x="30" y="500"/>
                    </a:cubicBezTo>
                    <a:lnTo>
                      <a:pt x="654" y="16"/>
                    </a:lnTo>
                    <a:cubicBezTo>
                      <a:pt x="667" y="6"/>
                      <a:pt x="683" y="0"/>
                      <a:pt x="700" y="0"/>
                    </a:cubicBezTo>
                    <a:lnTo>
                      <a:pt x="2424" y="0"/>
                    </a:lnTo>
                    <a:cubicBezTo>
                      <a:pt x="2465" y="0"/>
                      <a:pt x="2498" y="34"/>
                      <a:pt x="2499" y="75"/>
                    </a:cubicBezTo>
                    <a:lnTo>
                      <a:pt x="2504" y="1068"/>
                    </a:lnTo>
                    <a:cubicBezTo>
                      <a:pt x="2504" y="1070"/>
                      <a:pt x="2504" y="1073"/>
                      <a:pt x="2504" y="1075"/>
                    </a:cubicBezTo>
                    <a:cubicBezTo>
                      <a:pt x="2504" y="1117"/>
                      <a:pt x="2471" y="1150"/>
                      <a:pt x="2429" y="115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Freeform 272">
                <a:extLst>
                  <a:ext uri="{FF2B5EF4-FFF2-40B4-BE49-F238E27FC236}">
                    <a16:creationId xmlns:a16="http://schemas.microsoft.com/office/drawing/2014/main" id="{01AEFA5F-64AD-D0A5-8CBB-49B4428422F5}"/>
                  </a:ext>
                </a:extLst>
              </p:cNvPr>
              <p:cNvSpPr>
                <a:spLocks/>
              </p:cNvSpPr>
              <p:nvPr/>
            </p:nvSpPr>
            <p:spPr bwMode="auto">
              <a:xfrm>
                <a:off x="5586413" y="6092826"/>
                <a:ext cx="234950" cy="141288"/>
              </a:xfrm>
              <a:custGeom>
                <a:avLst/>
                <a:gdLst>
                  <a:gd name="T0" fmla="*/ 104 w 148"/>
                  <a:gd name="T1" fmla="*/ 89 h 89"/>
                  <a:gd name="T2" fmla="*/ 0 w 148"/>
                  <a:gd name="T3" fmla="*/ 89 h 89"/>
                  <a:gd name="T4" fmla="*/ 0 w 148"/>
                  <a:gd name="T5" fmla="*/ 78 h 89"/>
                  <a:gd name="T6" fmla="*/ 99 w 148"/>
                  <a:gd name="T7" fmla="*/ 78 h 89"/>
                  <a:gd name="T8" fmla="*/ 132 w 148"/>
                  <a:gd name="T9" fmla="*/ 41 h 89"/>
                  <a:gd name="T10" fmla="*/ 94 w 148"/>
                  <a:gd name="T11" fmla="*/ 11 h 89"/>
                  <a:gd name="T12" fmla="*/ 0 w 148"/>
                  <a:gd name="T13" fmla="*/ 11 h 89"/>
                  <a:gd name="T14" fmla="*/ 0 w 148"/>
                  <a:gd name="T15" fmla="*/ 0 h 89"/>
                  <a:gd name="T16" fmla="*/ 98 w 148"/>
                  <a:gd name="T17" fmla="*/ 0 h 89"/>
                  <a:gd name="T18" fmla="*/ 148 w 148"/>
                  <a:gd name="T19" fmla="*/ 40 h 89"/>
                  <a:gd name="T20" fmla="*/ 104 w 148"/>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 h="89">
                    <a:moveTo>
                      <a:pt x="104" y="89"/>
                    </a:moveTo>
                    <a:lnTo>
                      <a:pt x="0" y="89"/>
                    </a:lnTo>
                    <a:lnTo>
                      <a:pt x="0" y="78"/>
                    </a:lnTo>
                    <a:lnTo>
                      <a:pt x="99" y="78"/>
                    </a:lnTo>
                    <a:lnTo>
                      <a:pt x="132" y="41"/>
                    </a:lnTo>
                    <a:lnTo>
                      <a:pt x="94" y="11"/>
                    </a:lnTo>
                    <a:lnTo>
                      <a:pt x="0" y="11"/>
                    </a:lnTo>
                    <a:lnTo>
                      <a:pt x="0" y="0"/>
                    </a:lnTo>
                    <a:lnTo>
                      <a:pt x="98" y="0"/>
                    </a:lnTo>
                    <a:lnTo>
                      <a:pt x="148" y="40"/>
                    </a:lnTo>
                    <a:lnTo>
                      <a:pt x="104" y="8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Freeform 273">
                <a:extLst>
                  <a:ext uri="{FF2B5EF4-FFF2-40B4-BE49-F238E27FC236}">
                    <a16:creationId xmlns:a16="http://schemas.microsoft.com/office/drawing/2014/main" id="{EA154C3A-18EF-31CE-C4BD-347937516FA1}"/>
                  </a:ext>
                </a:extLst>
              </p:cNvPr>
              <p:cNvSpPr>
                <a:spLocks/>
              </p:cNvSpPr>
              <p:nvPr/>
            </p:nvSpPr>
            <p:spPr bwMode="auto">
              <a:xfrm>
                <a:off x="5556251" y="5830888"/>
                <a:ext cx="17463" cy="17463"/>
              </a:xfrm>
              <a:custGeom>
                <a:avLst/>
                <a:gdLst>
                  <a:gd name="T0" fmla="*/ 80 w 155"/>
                  <a:gd name="T1" fmla="*/ 147 h 147"/>
                  <a:gd name="T2" fmla="*/ 3 w 155"/>
                  <a:gd name="T3" fmla="*/ 102 h 147"/>
                  <a:gd name="T4" fmla="*/ 3 w 155"/>
                  <a:gd name="T5" fmla="*/ 104 h 147"/>
                  <a:gd name="T6" fmla="*/ 7 w 155"/>
                  <a:gd name="T7" fmla="*/ 104 h 147"/>
                  <a:gd name="T8" fmla="*/ 8 w 155"/>
                  <a:gd name="T9" fmla="*/ 105 h 147"/>
                  <a:gd name="T10" fmla="*/ 9 w 155"/>
                  <a:gd name="T11" fmla="*/ 105 h 147"/>
                  <a:gd name="T12" fmla="*/ 9 w 155"/>
                  <a:gd name="T13" fmla="*/ 105 h 147"/>
                  <a:gd name="T14" fmla="*/ 9 w 155"/>
                  <a:gd name="T15" fmla="*/ 103 h 147"/>
                  <a:gd name="T16" fmla="*/ 8 w 155"/>
                  <a:gd name="T17" fmla="*/ 97 h 147"/>
                  <a:gd name="T18" fmla="*/ 8 w 155"/>
                  <a:gd name="T19" fmla="*/ 97 h 147"/>
                  <a:gd name="T20" fmla="*/ 8 w 155"/>
                  <a:gd name="T21" fmla="*/ 99 h 147"/>
                  <a:gd name="T22" fmla="*/ 8 w 155"/>
                  <a:gd name="T23" fmla="*/ 98 h 147"/>
                  <a:gd name="T24" fmla="*/ 18 w 155"/>
                  <a:gd name="T25" fmla="*/ 31 h 147"/>
                  <a:gd name="T26" fmla="*/ 79 w 155"/>
                  <a:gd name="T27" fmla="*/ 0 h 147"/>
                  <a:gd name="T28" fmla="*/ 139 w 155"/>
                  <a:gd name="T29" fmla="*/ 32 h 147"/>
                  <a:gd name="T30" fmla="*/ 155 w 155"/>
                  <a:gd name="T31" fmla="*/ 75 h 147"/>
                  <a:gd name="T32" fmla="*/ 81 w 155"/>
                  <a:gd name="T33" fmla="*/ 147 h 147"/>
                  <a:gd name="T34" fmla="*/ 80 w 155"/>
                  <a:gd name="T35"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147">
                    <a:moveTo>
                      <a:pt x="80" y="147"/>
                    </a:moveTo>
                    <a:cubicBezTo>
                      <a:pt x="49" y="147"/>
                      <a:pt x="20" y="132"/>
                      <a:pt x="3" y="102"/>
                    </a:cubicBezTo>
                    <a:lnTo>
                      <a:pt x="3" y="104"/>
                    </a:lnTo>
                    <a:lnTo>
                      <a:pt x="7" y="104"/>
                    </a:lnTo>
                    <a:cubicBezTo>
                      <a:pt x="7" y="104"/>
                      <a:pt x="8" y="105"/>
                      <a:pt x="8" y="105"/>
                    </a:cubicBezTo>
                    <a:lnTo>
                      <a:pt x="9" y="105"/>
                    </a:lnTo>
                    <a:lnTo>
                      <a:pt x="9" y="105"/>
                    </a:lnTo>
                    <a:lnTo>
                      <a:pt x="9" y="103"/>
                    </a:lnTo>
                    <a:cubicBezTo>
                      <a:pt x="9" y="102"/>
                      <a:pt x="9" y="97"/>
                      <a:pt x="8" y="97"/>
                    </a:cubicBezTo>
                    <a:lnTo>
                      <a:pt x="8" y="97"/>
                    </a:lnTo>
                    <a:cubicBezTo>
                      <a:pt x="8" y="97"/>
                      <a:pt x="8" y="99"/>
                      <a:pt x="8" y="99"/>
                    </a:cubicBezTo>
                    <a:lnTo>
                      <a:pt x="8" y="98"/>
                    </a:lnTo>
                    <a:cubicBezTo>
                      <a:pt x="0" y="75"/>
                      <a:pt x="4" y="50"/>
                      <a:pt x="18" y="31"/>
                    </a:cubicBezTo>
                    <a:cubicBezTo>
                      <a:pt x="32" y="11"/>
                      <a:pt x="55" y="0"/>
                      <a:pt x="79" y="0"/>
                    </a:cubicBezTo>
                    <a:cubicBezTo>
                      <a:pt x="103" y="0"/>
                      <a:pt x="125" y="13"/>
                      <a:pt x="139" y="32"/>
                    </a:cubicBezTo>
                    <a:cubicBezTo>
                      <a:pt x="149" y="44"/>
                      <a:pt x="155" y="58"/>
                      <a:pt x="155" y="75"/>
                    </a:cubicBezTo>
                    <a:cubicBezTo>
                      <a:pt x="155" y="116"/>
                      <a:pt x="122" y="147"/>
                      <a:pt x="81" y="147"/>
                    </a:cubicBezTo>
                    <a:lnTo>
                      <a:pt x="80" y="14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p>
            </p:txBody>
          </p:sp>
        </p:grpSp>
        <p:pic>
          <p:nvPicPr>
            <p:cNvPr id="64" name="Picture 63">
              <a:extLst>
                <a:ext uri="{FF2B5EF4-FFF2-40B4-BE49-F238E27FC236}">
                  <a16:creationId xmlns:a16="http://schemas.microsoft.com/office/drawing/2014/main" id="{C655CB23-014B-61BD-874D-8A837B48253B}"/>
                </a:ext>
              </a:extLst>
            </p:cNvPr>
            <p:cNvPicPr>
              <a:picLocks noChangeAspect="1"/>
            </p:cNvPicPr>
            <p:nvPr/>
          </p:nvPicPr>
          <p:blipFill>
            <a:blip r:embed="rId4"/>
            <a:stretch>
              <a:fillRect/>
            </a:stretch>
          </p:blipFill>
          <p:spPr>
            <a:xfrm>
              <a:off x="5705422" y="3483589"/>
              <a:ext cx="912143" cy="1234381"/>
            </a:xfrm>
            <a:prstGeom prst="rect">
              <a:avLst/>
            </a:prstGeom>
            <a:ln w="57150">
              <a:solidFill>
                <a:schemeClr val="bg1"/>
              </a:solidFill>
            </a:ln>
          </p:spPr>
        </p:pic>
        <p:sp>
          <p:nvSpPr>
            <p:cNvPr id="66" name="TextBox 65">
              <a:extLst>
                <a:ext uri="{FF2B5EF4-FFF2-40B4-BE49-F238E27FC236}">
                  <a16:creationId xmlns:a16="http://schemas.microsoft.com/office/drawing/2014/main" id="{21FA8A5F-2BAE-F11E-B04B-0F2158CBEA60}"/>
                </a:ext>
              </a:extLst>
            </p:cNvPr>
            <p:cNvSpPr txBox="1"/>
            <p:nvPr/>
          </p:nvSpPr>
          <p:spPr>
            <a:xfrm>
              <a:off x="883604" y="2344504"/>
              <a:ext cx="2117293"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Endnote</a:t>
              </a:r>
            </a:p>
          </p:txBody>
        </p:sp>
      </p:grpSp>
      <p:sp>
        <p:nvSpPr>
          <p:cNvPr id="58" name="Title 1">
            <a:extLst>
              <a:ext uri="{FF2B5EF4-FFF2-40B4-BE49-F238E27FC236}">
                <a16:creationId xmlns:a16="http://schemas.microsoft.com/office/drawing/2014/main" id="{99217ACB-1428-FC63-3A5F-B925E797BC1B}"/>
              </a:ext>
            </a:extLst>
          </p:cNvPr>
          <p:cNvSpPr>
            <a:spLocks noGrp="1"/>
          </p:cNvSpPr>
          <p:nvPr>
            <p:ph type="title"/>
          </p:nvPr>
        </p:nvSpPr>
        <p:spPr>
          <a:xfrm>
            <a:off x="372189" y="0"/>
            <a:ext cx="11453628" cy="1143000"/>
          </a:xfrm>
        </p:spPr>
        <p:txBody>
          <a:bodyPr/>
          <a:lstStyle/>
          <a:p>
            <a:r>
              <a:rPr lang="en-US" sz="3200" dirty="0"/>
              <a:t>Late 2010s early 2020s: The Hybrid Era</a:t>
            </a:r>
          </a:p>
        </p:txBody>
      </p:sp>
      <p:sp>
        <p:nvSpPr>
          <p:cNvPr id="59" name="Text Placeholder 3">
            <a:extLst>
              <a:ext uri="{FF2B5EF4-FFF2-40B4-BE49-F238E27FC236}">
                <a16:creationId xmlns:a16="http://schemas.microsoft.com/office/drawing/2014/main" id="{B0EC03E2-6738-A7A4-D3FE-DEA0E056E062}"/>
              </a:ext>
            </a:extLst>
          </p:cNvPr>
          <p:cNvSpPr>
            <a:spLocks noGrp="1"/>
          </p:cNvSpPr>
          <p:nvPr>
            <p:ph type="body" sz="quarter" idx="13"/>
          </p:nvPr>
        </p:nvSpPr>
        <p:spPr>
          <a:xfrm>
            <a:off x="372535" y="1170433"/>
            <a:ext cx="11453627" cy="573617"/>
          </a:xfrm>
        </p:spPr>
        <p:txBody>
          <a:bodyPr/>
          <a:lstStyle/>
          <a:p>
            <a:endParaRPr lang="en-US" sz="2000" dirty="0"/>
          </a:p>
        </p:txBody>
      </p:sp>
    </p:spTree>
    <p:extLst>
      <p:ext uri="{BB962C8B-B14F-4D97-AF65-F5344CB8AC3E}">
        <p14:creationId xmlns:p14="http://schemas.microsoft.com/office/powerpoint/2010/main" val="47535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86A2694E-3852-753C-1473-AB2343806081}"/>
              </a:ext>
            </a:extLst>
          </p:cNvPr>
          <p:cNvSpPr/>
          <p:nvPr/>
        </p:nvSpPr>
        <p:spPr>
          <a:xfrm>
            <a:off x="94521" y="4654393"/>
            <a:ext cx="457990" cy="438578"/>
          </a:xfrm>
          <a:prstGeom prst="ellipse">
            <a:avLst/>
          </a:prstGeom>
          <a:solidFill>
            <a:schemeClr val="bg2">
              <a:lumMod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AE777FC4-5ECA-F10F-EE8F-4EF125BA40C9}"/>
              </a:ext>
            </a:extLst>
          </p:cNvPr>
          <p:cNvSpPr/>
          <p:nvPr/>
        </p:nvSpPr>
        <p:spPr>
          <a:xfrm>
            <a:off x="94521" y="2943621"/>
            <a:ext cx="457990" cy="438578"/>
          </a:xfrm>
          <a:prstGeom prst="ellipse">
            <a:avLst/>
          </a:prstGeom>
          <a:solidFill>
            <a:schemeClr val="bg2">
              <a:lumMod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DC68C5A7-1735-4738-941F-9952C8099B23}"/>
              </a:ext>
            </a:extLst>
          </p:cNvPr>
          <p:cNvSpPr/>
          <p:nvPr/>
        </p:nvSpPr>
        <p:spPr>
          <a:xfrm>
            <a:off x="94522" y="1504815"/>
            <a:ext cx="457990" cy="438578"/>
          </a:xfrm>
          <a:prstGeom prst="ellipse">
            <a:avLst/>
          </a:prstGeom>
          <a:solidFill>
            <a:schemeClr val="bg2">
              <a:lumMod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Rectangle: Rounded Corners 30">
            <a:extLst>
              <a:ext uri="{FF2B5EF4-FFF2-40B4-BE49-F238E27FC236}">
                <a16:creationId xmlns:a16="http://schemas.microsoft.com/office/drawing/2014/main" id="{CC1BDC51-A5CC-E877-D501-B15F2BEDF99F}"/>
              </a:ext>
            </a:extLst>
          </p:cNvPr>
          <p:cNvSpPr/>
          <p:nvPr/>
        </p:nvSpPr>
        <p:spPr>
          <a:xfrm>
            <a:off x="8448877" y="1015815"/>
            <a:ext cx="3469471" cy="5282120"/>
          </a:xfrm>
          <a:prstGeom prst="roundRect">
            <a:avLst>
              <a:gd name="adj" fmla="val 8536"/>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itle 1">
            <a:extLst>
              <a:ext uri="{FF2B5EF4-FFF2-40B4-BE49-F238E27FC236}">
                <a16:creationId xmlns:a16="http://schemas.microsoft.com/office/drawing/2014/main" id="{D46276DE-0AE6-FBFF-AAB8-CC8E6939B62F}"/>
              </a:ext>
            </a:extLst>
          </p:cNvPr>
          <p:cNvSpPr>
            <a:spLocks noGrp="1"/>
          </p:cNvSpPr>
          <p:nvPr>
            <p:ph type="title"/>
          </p:nvPr>
        </p:nvSpPr>
        <p:spPr>
          <a:xfrm>
            <a:off x="372189" y="0"/>
            <a:ext cx="11453628" cy="1143000"/>
          </a:xfrm>
        </p:spPr>
        <p:txBody>
          <a:bodyPr/>
          <a:lstStyle/>
          <a:p>
            <a:r>
              <a:rPr lang="en-US" dirty="0"/>
              <a:t>Rename Yourself in Zoom</a:t>
            </a:r>
          </a:p>
        </p:txBody>
      </p:sp>
      <p:sp>
        <p:nvSpPr>
          <p:cNvPr id="5" name="Slide Number Placeholder 4">
            <a:extLst>
              <a:ext uri="{FF2B5EF4-FFF2-40B4-BE49-F238E27FC236}">
                <a16:creationId xmlns:a16="http://schemas.microsoft.com/office/drawing/2014/main" id="{73C71194-4AD6-BC6B-3382-A86A4B49A23E}"/>
              </a:ext>
            </a:extLst>
          </p:cNvPr>
          <p:cNvSpPr>
            <a:spLocks noGrp="1"/>
          </p:cNvSpPr>
          <p:nvPr>
            <p:ph type="sldNum" sz="quarter" idx="12"/>
          </p:nvPr>
        </p:nvSpPr>
        <p:spPr>
          <a:xfrm>
            <a:off x="11346640" y="6583478"/>
            <a:ext cx="497708" cy="275167"/>
          </a:xfrm>
        </p:spPr>
        <p:txBody>
          <a:bodyPr anchor="ctr">
            <a:normAutofit/>
          </a:bodyPr>
          <a:lstStyle/>
          <a:p>
            <a:pPr>
              <a:spcAft>
                <a:spcPts val="600"/>
              </a:spcAft>
            </a:pPr>
            <a:fld id="{0D558541-60C9-42A2-8392-FF12533A6B7A}" type="slidenum">
              <a:rPr lang="en-US" smtClean="0"/>
              <a:pPr>
                <a:spcAft>
                  <a:spcPts val="600"/>
                </a:spcAft>
              </a:pPr>
              <a:t>6</a:t>
            </a:fld>
            <a:endParaRPr lang="en-US"/>
          </a:p>
        </p:txBody>
      </p:sp>
      <p:sp>
        <p:nvSpPr>
          <p:cNvPr id="8" name="Rectangle 1">
            <a:extLst>
              <a:ext uri="{FF2B5EF4-FFF2-40B4-BE49-F238E27FC236}">
                <a16:creationId xmlns:a16="http://schemas.microsoft.com/office/drawing/2014/main" id="{2AF0854A-4D6A-921D-9C53-0BE0489A1168}"/>
              </a:ext>
            </a:extLst>
          </p:cNvPr>
          <p:cNvSpPr>
            <a:spLocks noGrp="1" noChangeArrowheads="1"/>
          </p:cNvSpPr>
          <p:nvPr>
            <p:ph sz="half" idx="1"/>
          </p:nvPr>
        </p:nvSpPr>
        <p:spPr bwMode="auto">
          <a:xfrm>
            <a:off x="153849" y="1516189"/>
            <a:ext cx="857186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latin typeface="Arial" panose="020B0604020202020204" pitchFamily="34" charset="0"/>
              </a:rPr>
              <a:t>Click on </a:t>
            </a:r>
            <a:r>
              <a:rPr kumimoji="0" lang="en-US" altLang="en-US" sz="1600" b="1" i="0" u="none" strike="noStrike" cap="none" normalizeH="0" baseline="0" dirty="0">
                <a:ln>
                  <a:noFill/>
                </a:ln>
                <a:solidFill>
                  <a:schemeClr val="tx1"/>
                </a:solidFill>
                <a:effectLst/>
                <a:latin typeface="Arial" panose="020B0604020202020204" pitchFamily="34" charset="0"/>
              </a:rPr>
              <a:t>“Participants”</a:t>
            </a:r>
            <a:r>
              <a:rPr kumimoji="0" lang="en-US" altLang="en-US" sz="1600" b="0" i="0" u="none" strike="noStrike" cap="none" normalizeH="0" baseline="0" dirty="0">
                <a:ln>
                  <a:noFill/>
                </a:ln>
                <a:solidFill>
                  <a:schemeClr val="tx1"/>
                </a:solidFill>
                <a:effectLst/>
                <a:latin typeface="Arial" panose="020B0604020202020204" pitchFamily="34" charset="0"/>
              </a:rPr>
              <a:t> (or “More” → “Participants” on mobile).</a:t>
            </a: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2.   Hover over your name and click </a:t>
            </a:r>
            <a:r>
              <a:rPr kumimoji="0" lang="en-US" altLang="en-US" sz="1600" b="1" i="0" u="none" strike="noStrike" cap="none" normalizeH="0" baseline="0" dirty="0">
                <a:ln>
                  <a:noFill/>
                </a:ln>
                <a:solidFill>
                  <a:schemeClr val="tx1"/>
                </a:solidFill>
                <a:effectLst/>
                <a:latin typeface="Arial" panose="020B0604020202020204" pitchFamily="34" charset="0"/>
              </a:rPr>
              <a:t>“…”</a:t>
            </a:r>
            <a:r>
              <a:rPr kumimoji="0" lang="en-US" altLang="en-US" sz="1600" b="0" i="0" u="none" strike="noStrike" cap="none" normalizeH="0" baseline="0" dirty="0">
                <a:ln>
                  <a:noFill/>
                </a:ln>
                <a:solidFill>
                  <a:schemeClr val="tx1"/>
                </a:solidFill>
                <a:effectLst/>
                <a:latin typeface="Arial" panose="020B0604020202020204" pitchFamily="34" charset="0"/>
              </a:rPr>
              <a:t> → </a:t>
            </a:r>
            <a:r>
              <a:rPr kumimoji="0" lang="en-US" altLang="en-US" sz="1600" b="1" i="0" u="none" strike="noStrike" cap="none" normalizeH="0" baseline="0" dirty="0">
                <a:ln>
                  <a:noFill/>
                </a:ln>
                <a:solidFill>
                  <a:schemeClr val="tx1"/>
                </a:solidFill>
                <a:effectLst/>
                <a:latin typeface="Arial" panose="020B0604020202020204" pitchFamily="34" charset="0"/>
              </a:rPr>
              <a:t>“Rename” </a:t>
            </a:r>
            <a:r>
              <a:rPr lang="en-US" altLang="en-US" sz="1100" b="0" i="1" dirty="0">
                <a:latin typeface="Arial" panose="020B0604020202020204" pitchFamily="34" charset="0"/>
              </a:rPr>
              <a:t>(On mobile: Tap your name, then tap “Rename.”)</a:t>
            </a: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1600" b="0"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3.    Add your </a:t>
            </a:r>
            <a:r>
              <a:rPr kumimoji="0" lang="en-US" altLang="en-US" sz="1600" b="1" i="0" u="none" strike="noStrike" cap="none" normalizeH="0" baseline="0" dirty="0">
                <a:ln>
                  <a:noFill/>
                </a:ln>
                <a:solidFill>
                  <a:schemeClr val="tx1"/>
                </a:solidFill>
                <a:effectLst/>
                <a:latin typeface="Arial" panose="020B0604020202020204" pitchFamily="34" charset="0"/>
              </a:rPr>
              <a:t>first name and the color</a:t>
            </a:r>
            <a:r>
              <a:rPr kumimoji="0" lang="en-US" altLang="en-US" sz="1600" b="0" i="0" u="none" strike="noStrike" cap="none" normalizeH="0" baseline="0" dirty="0">
                <a:ln>
                  <a:noFill/>
                </a:ln>
                <a:solidFill>
                  <a:schemeClr val="tx1"/>
                </a:solidFill>
                <a:effectLst/>
                <a:latin typeface="Arial" panose="020B0604020202020204" pitchFamily="34" charset="0"/>
              </a:rPr>
              <a:t> for your group. Click on “</a:t>
            </a:r>
            <a:r>
              <a:rPr kumimoji="0" lang="en-US" altLang="en-US" sz="1600" i="0" u="none" strike="noStrike" cap="none" normalizeH="0" baseline="0" dirty="0">
                <a:ln>
                  <a:noFill/>
                </a:ln>
                <a:solidFill>
                  <a:schemeClr val="tx1"/>
                </a:solidFill>
                <a:effectLst/>
                <a:latin typeface="Arial" panose="020B0604020202020204" pitchFamily="34" charset="0"/>
              </a:rPr>
              <a:t>Change</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       🟢 Example: </a:t>
            </a:r>
            <a:r>
              <a:rPr kumimoji="0" lang="en-US" altLang="en-US" sz="1600" b="1" i="0" u="none" strike="noStrike" cap="none" normalizeH="0" baseline="0" dirty="0">
                <a:ln>
                  <a:noFill/>
                </a:ln>
                <a:solidFill>
                  <a:schemeClr val="tx1"/>
                </a:solidFill>
                <a:effectLst/>
                <a:latin typeface="Arial" panose="020B0604020202020204" pitchFamily="34" charset="0"/>
              </a:rPr>
              <a:t>Sam (Green)</a:t>
            </a:r>
            <a:r>
              <a:rPr kumimoji="0" lang="en-US" altLang="en-US" sz="1600" b="0" i="0" u="none" strike="noStrike" cap="none" normalizeH="0" baseline="0" dirty="0">
                <a:ln>
                  <a:noFill/>
                </a:ln>
                <a:solidFill>
                  <a:schemeClr val="tx1"/>
                </a:solidFill>
                <a:effectLst/>
                <a:latin typeface="Arial" panose="020B0604020202020204" pitchFamily="34" charset="0"/>
              </a:rPr>
              <a:t> or </a:t>
            </a:r>
            <a:r>
              <a:rPr kumimoji="0" lang="en-US" altLang="en-US" sz="1600" b="1" i="0" u="none" strike="noStrike" cap="none" normalizeH="0" baseline="0" dirty="0">
                <a:ln>
                  <a:noFill/>
                </a:ln>
                <a:solidFill>
                  <a:schemeClr val="tx1"/>
                </a:solidFill>
                <a:effectLst/>
                <a:latin typeface="Arial" panose="020B0604020202020204" pitchFamily="34" charset="0"/>
              </a:rPr>
              <a:t>Green - Sam</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8AF3FFDE-C916-A56C-0526-5AE406F80A5F}"/>
              </a:ext>
            </a:extLst>
          </p:cNvPr>
          <p:cNvPicPr>
            <a:picLocks noChangeAspect="1"/>
          </p:cNvPicPr>
          <p:nvPr/>
        </p:nvPicPr>
        <p:blipFill>
          <a:blip r:embed="rId3"/>
          <a:stretch>
            <a:fillRect/>
          </a:stretch>
        </p:blipFill>
        <p:spPr>
          <a:xfrm>
            <a:off x="3696247" y="5596464"/>
            <a:ext cx="2696888" cy="649573"/>
          </a:xfrm>
          <a:prstGeom prst="rect">
            <a:avLst/>
          </a:prstGeom>
        </p:spPr>
      </p:pic>
      <p:grpSp>
        <p:nvGrpSpPr>
          <p:cNvPr id="27" name="Group 26">
            <a:extLst>
              <a:ext uri="{FF2B5EF4-FFF2-40B4-BE49-F238E27FC236}">
                <a16:creationId xmlns:a16="http://schemas.microsoft.com/office/drawing/2014/main" id="{51791B12-AA12-B009-F9C1-79A51050950A}"/>
              </a:ext>
            </a:extLst>
          </p:cNvPr>
          <p:cNvGrpSpPr/>
          <p:nvPr/>
        </p:nvGrpSpPr>
        <p:grpSpPr>
          <a:xfrm>
            <a:off x="273652" y="1983767"/>
            <a:ext cx="7613623" cy="704904"/>
            <a:chOff x="265457" y="1866900"/>
            <a:chExt cx="9464860" cy="876300"/>
          </a:xfrm>
        </p:grpSpPr>
        <p:pic>
          <p:nvPicPr>
            <p:cNvPr id="10" name="Picture 9">
              <a:extLst>
                <a:ext uri="{FF2B5EF4-FFF2-40B4-BE49-F238E27FC236}">
                  <a16:creationId xmlns:a16="http://schemas.microsoft.com/office/drawing/2014/main" id="{895B33A3-C8B4-94AE-62FD-887BA426650F}"/>
                </a:ext>
              </a:extLst>
            </p:cNvPr>
            <p:cNvPicPr>
              <a:picLocks noChangeAspect="1"/>
            </p:cNvPicPr>
            <p:nvPr/>
          </p:nvPicPr>
          <p:blipFill>
            <a:blip r:embed="rId4"/>
            <a:stretch>
              <a:fillRect/>
            </a:stretch>
          </p:blipFill>
          <p:spPr>
            <a:xfrm>
              <a:off x="265457" y="1963697"/>
              <a:ext cx="9464860" cy="632515"/>
            </a:xfrm>
            <a:prstGeom prst="rect">
              <a:avLst/>
            </a:prstGeom>
          </p:spPr>
        </p:pic>
        <p:sp>
          <p:nvSpPr>
            <p:cNvPr id="22" name="Rectangle 21">
              <a:extLst>
                <a:ext uri="{FF2B5EF4-FFF2-40B4-BE49-F238E27FC236}">
                  <a16:creationId xmlns:a16="http://schemas.microsoft.com/office/drawing/2014/main" id="{8C499FF4-6571-4157-3A1A-BA671A6A9FFB}"/>
                </a:ext>
              </a:extLst>
            </p:cNvPr>
            <p:cNvSpPr/>
            <p:nvPr/>
          </p:nvSpPr>
          <p:spPr>
            <a:xfrm>
              <a:off x="2651760" y="1866900"/>
              <a:ext cx="1165860" cy="876300"/>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5" name="Group 24">
            <a:extLst>
              <a:ext uri="{FF2B5EF4-FFF2-40B4-BE49-F238E27FC236}">
                <a16:creationId xmlns:a16="http://schemas.microsoft.com/office/drawing/2014/main" id="{1CE995E3-97FE-0EF9-3DE0-4BEA244D34A1}"/>
              </a:ext>
            </a:extLst>
          </p:cNvPr>
          <p:cNvGrpSpPr/>
          <p:nvPr/>
        </p:nvGrpSpPr>
        <p:grpSpPr>
          <a:xfrm>
            <a:off x="552511" y="3556746"/>
            <a:ext cx="2578535" cy="695274"/>
            <a:chOff x="534196" y="3281102"/>
            <a:chExt cx="3589331" cy="967824"/>
          </a:xfrm>
        </p:grpSpPr>
        <p:pic>
          <p:nvPicPr>
            <p:cNvPr id="13" name="Picture 12">
              <a:extLst>
                <a:ext uri="{FF2B5EF4-FFF2-40B4-BE49-F238E27FC236}">
                  <a16:creationId xmlns:a16="http://schemas.microsoft.com/office/drawing/2014/main" id="{A71257E1-D049-4DFA-3AF8-2D9CAEF563E8}"/>
                </a:ext>
              </a:extLst>
            </p:cNvPr>
            <p:cNvPicPr>
              <a:picLocks noChangeAspect="1"/>
            </p:cNvPicPr>
            <p:nvPr/>
          </p:nvPicPr>
          <p:blipFill>
            <a:blip r:embed="rId5"/>
            <a:stretch>
              <a:fillRect/>
            </a:stretch>
          </p:blipFill>
          <p:spPr>
            <a:xfrm>
              <a:off x="534196" y="3281102"/>
              <a:ext cx="3589331" cy="967824"/>
            </a:xfrm>
            <a:prstGeom prst="rect">
              <a:avLst/>
            </a:prstGeom>
          </p:spPr>
        </p:pic>
        <p:sp>
          <p:nvSpPr>
            <p:cNvPr id="23" name="Rectangle 22">
              <a:extLst>
                <a:ext uri="{FF2B5EF4-FFF2-40B4-BE49-F238E27FC236}">
                  <a16:creationId xmlns:a16="http://schemas.microsoft.com/office/drawing/2014/main" id="{3F116BB2-F839-71D3-079D-1053B1492A71}"/>
                </a:ext>
              </a:extLst>
            </p:cNvPr>
            <p:cNvSpPr/>
            <p:nvPr/>
          </p:nvSpPr>
          <p:spPr>
            <a:xfrm>
              <a:off x="3699456" y="3770346"/>
              <a:ext cx="316284" cy="344454"/>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6" name="Group 25">
            <a:extLst>
              <a:ext uri="{FF2B5EF4-FFF2-40B4-BE49-F238E27FC236}">
                <a16:creationId xmlns:a16="http://schemas.microsoft.com/office/drawing/2014/main" id="{46B9476F-28C3-279B-1AC8-3FCFA1A780A2}"/>
              </a:ext>
            </a:extLst>
          </p:cNvPr>
          <p:cNvGrpSpPr/>
          <p:nvPr/>
        </p:nvGrpSpPr>
        <p:grpSpPr>
          <a:xfrm>
            <a:off x="3453711" y="3556746"/>
            <a:ext cx="2562111" cy="848562"/>
            <a:chOff x="4403144" y="3233504"/>
            <a:chExt cx="3566469" cy="1181202"/>
          </a:xfrm>
        </p:grpSpPr>
        <p:pic>
          <p:nvPicPr>
            <p:cNvPr id="17" name="Picture 16">
              <a:extLst>
                <a:ext uri="{FF2B5EF4-FFF2-40B4-BE49-F238E27FC236}">
                  <a16:creationId xmlns:a16="http://schemas.microsoft.com/office/drawing/2014/main" id="{48ADBF42-478C-FF2D-6F96-C437C1BBE202}"/>
                </a:ext>
              </a:extLst>
            </p:cNvPr>
            <p:cNvPicPr>
              <a:picLocks noChangeAspect="1"/>
            </p:cNvPicPr>
            <p:nvPr/>
          </p:nvPicPr>
          <p:blipFill>
            <a:blip r:embed="rId6"/>
            <a:stretch>
              <a:fillRect/>
            </a:stretch>
          </p:blipFill>
          <p:spPr>
            <a:xfrm>
              <a:off x="4403144" y="3233504"/>
              <a:ext cx="3566469" cy="1181202"/>
            </a:xfrm>
            <a:prstGeom prst="rect">
              <a:avLst/>
            </a:prstGeom>
          </p:spPr>
        </p:pic>
        <p:sp>
          <p:nvSpPr>
            <p:cNvPr id="24" name="Rectangle 23">
              <a:extLst>
                <a:ext uri="{FF2B5EF4-FFF2-40B4-BE49-F238E27FC236}">
                  <a16:creationId xmlns:a16="http://schemas.microsoft.com/office/drawing/2014/main" id="{BBD9C65A-4C26-F286-CC70-E618F7BBCC91}"/>
                </a:ext>
              </a:extLst>
            </p:cNvPr>
            <p:cNvSpPr/>
            <p:nvPr/>
          </p:nvSpPr>
          <p:spPr>
            <a:xfrm>
              <a:off x="6374076" y="3977639"/>
              <a:ext cx="1497384" cy="309387"/>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9" name="Group 28">
            <a:extLst>
              <a:ext uri="{FF2B5EF4-FFF2-40B4-BE49-F238E27FC236}">
                <a16:creationId xmlns:a16="http://schemas.microsoft.com/office/drawing/2014/main" id="{63A8EA6A-E0BD-14CB-BD58-48D58CC1E0BF}"/>
              </a:ext>
            </a:extLst>
          </p:cNvPr>
          <p:cNvGrpSpPr/>
          <p:nvPr/>
        </p:nvGrpSpPr>
        <p:grpSpPr>
          <a:xfrm>
            <a:off x="898999" y="5567957"/>
            <a:ext cx="2339501" cy="895365"/>
            <a:chOff x="921859" y="5490196"/>
            <a:chExt cx="2339501" cy="895365"/>
          </a:xfrm>
        </p:grpSpPr>
        <p:pic>
          <p:nvPicPr>
            <p:cNvPr id="19" name="Picture 18">
              <a:extLst>
                <a:ext uri="{FF2B5EF4-FFF2-40B4-BE49-F238E27FC236}">
                  <a16:creationId xmlns:a16="http://schemas.microsoft.com/office/drawing/2014/main" id="{9015B459-F544-1218-11B8-CED698A8724E}"/>
                </a:ext>
              </a:extLst>
            </p:cNvPr>
            <p:cNvPicPr>
              <a:picLocks noChangeAspect="1"/>
            </p:cNvPicPr>
            <p:nvPr/>
          </p:nvPicPr>
          <p:blipFill>
            <a:blip r:embed="rId7"/>
            <a:stretch>
              <a:fillRect/>
            </a:stretch>
          </p:blipFill>
          <p:spPr>
            <a:xfrm>
              <a:off x="921859" y="5490196"/>
              <a:ext cx="2339501" cy="895365"/>
            </a:xfrm>
            <a:prstGeom prst="rect">
              <a:avLst/>
            </a:prstGeom>
          </p:spPr>
        </p:pic>
        <p:sp>
          <p:nvSpPr>
            <p:cNvPr id="28" name="Rectangle 27">
              <a:extLst>
                <a:ext uri="{FF2B5EF4-FFF2-40B4-BE49-F238E27FC236}">
                  <a16:creationId xmlns:a16="http://schemas.microsoft.com/office/drawing/2014/main" id="{AA5CB457-5C0B-4AA7-3128-E97321324FCE}"/>
                </a:ext>
              </a:extLst>
            </p:cNvPr>
            <p:cNvSpPr/>
            <p:nvPr/>
          </p:nvSpPr>
          <p:spPr>
            <a:xfrm>
              <a:off x="2263140" y="6132209"/>
              <a:ext cx="534488" cy="175931"/>
            </a:xfrm>
            <a:prstGeom prst="rect">
              <a:avLst/>
            </a:prstGeom>
            <a:solidFill>
              <a:schemeClr val="accent3">
                <a:alpha val="50196"/>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30" name="Rectangle 2">
            <a:extLst>
              <a:ext uri="{FF2B5EF4-FFF2-40B4-BE49-F238E27FC236}">
                <a16:creationId xmlns:a16="http://schemas.microsoft.com/office/drawing/2014/main" id="{B40F9D18-544F-19C1-EC5B-78A535F286AF}"/>
              </a:ext>
            </a:extLst>
          </p:cNvPr>
          <p:cNvSpPr>
            <a:spLocks noChangeArrowheads="1"/>
          </p:cNvSpPr>
          <p:nvPr/>
        </p:nvSpPr>
        <p:spPr bwMode="auto">
          <a:xfrm>
            <a:off x="8657815" y="1249966"/>
            <a:ext cx="3215149" cy="459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spcBef>
                <a:spcPct val="0"/>
              </a:spcBef>
              <a:spcAft>
                <a:spcPct val="0"/>
              </a:spcAft>
              <a:buClrTx/>
              <a:buSzTx/>
              <a:tabLst/>
            </a:pPr>
            <a:r>
              <a:rPr lang="en-US" altLang="en-US" sz="1800" dirty="0">
                <a:latin typeface="Arial" panose="020B0604020202020204" pitchFamily="34" charset="0"/>
              </a:rPr>
              <a:t>Your group color is based on your </a:t>
            </a:r>
            <a:r>
              <a:rPr lang="en-US" altLang="en-US" sz="1800" b="1" dirty="0">
                <a:latin typeface="Arial" panose="020B0604020202020204" pitchFamily="34" charset="0"/>
              </a:rPr>
              <a:t>first name</a:t>
            </a:r>
            <a:r>
              <a:rPr lang="en-US" altLang="en-US" sz="1800" dirty="0">
                <a:latin typeface="Arial" panose="020B0604020202020204" pitchFamily="34" charset="0"/>
              </a:rPr>
              <a:t>: </a:t>
            </a:r>
          </a:p>
          <a:p>
            <a:pPr marR="0" lvl="0" algn="l" defTabSz="914400" rtl="0" eaLnBrk="0" fontAlgn="base" latinLnBrk="0" hangingPunct="0">
              <a:spcBef>
                <a:spcPct val="0"/>
              </a:spcBef>
              <a:spcAft>
                <a:spcPct val="0"/>
              </a:spcAft>
              <a:buClrTx/>
              <a:buSzTx/>
              <a:tabLst/>
            </a:pPr>
            <a:endParaRPr lang="en-US" altLang="en-US" sz="1800" dirty="0">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A, B,C,D,E</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Blue</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F,G,H,I,J</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Green</a:t>
            </a:r>
          </a:p>
          <a:p>
            <a:pPr marR="0" lvl="0" algn="l" defTabSz="914400" rtl="0" eaLnBrk="0" fontAlgn="base" latinLnBrk="0" hangingPunct="0">
              <a:lnSpc>
                <a:spcPct val="200000"/>
              </a:lnSpc>
              <a:spcBef>
                <a:spcPct val="0"/>
              </a:spcBef>
              <a:spcAft>
                <a:spcPct val="0"/>
              </a:spcAft>
              <a:buClrTx/>
              <a:buSzTx/>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K,L,M,N,O</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Purple</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P,Q,R,S,T</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Yellow</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U,V,W,X,Y,Z</a:t>
            </a:r>
            <a:r>
              <a:rPr kumimoji="0" lang="en-US" altLang="en-US" sz="1800" b="0" i="0" u="none" strike="noStrike" cap="none" normalizeH="0" baseline="0" dirty="0">
                <a:ln>
                  <a:noFill/>
                </a:ln>
                <a:solidFill>
                  <a:schemeClr val="tx1"/>
                </a:solidFill>
                <a:effectLst/>
                <a:latin typeface="Arial" panose="020B0604020202020204" pitchFamily="34" charset="0"/>
              </a:rPr>
              <a:t> → 🔴 </a:t>
            </a:r>
            <a:r>
              <a:rPr kumimoji="0" lang="en-US" altLang="en-US" sz="1800" b="1" i="0" u="none" strike="noStrike" cap="none" normalizeH="0" baseline="0" dirty="0">
                <a:ln>
                  <a:noFill/>
                </a:ln>
                <a:solidFill>
                  <a:schemeClr val="tx1"/>
                </a:solidFill>
                <a:effectLst/>
                <a:latin typeface="Arial" panose="020B0604020202020204" pitchFamily="34" charset="0"/>
              </a:rPr>
              <a:t>Red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5592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724C1-211F-5FFB-3317-98600F7F91FE}"/>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7C8C7F55-2449-07B6-F017-EE2FC9FFC326}"/>
              </a:ext>
            </a:extLst>
          </p:cNvPr>
          <p:cNvGrpSpPr/>
          <p:nvPr/>
        </p:nvGrpSpPr>
        <p:grpSpPr>
          <a:xfrm>
            <a:off x="9287749" y="1143000"/>
            <a:ext cx="2724436" cy="5280243"/>
            <a:chOff x="611810" y="2177332"/>
            <a:chExt cx="2124000" cy="3119562"/>
          </a:xfrm>
        </p:grpSpPr>
        <p:sp>
          <p:nvSpPr>
            <p:cNvPr id="34" name="Rectangle: Rounded Corners 33">
              <a:extLst>
                <a:ext uri="{FF2B5EF4-FFF2-40B4-BE49-F238E27FC236}">
                  <a16:creationId xmlns:a16="http://schemas.microsoft.com/office/drawing/2014/main" id="{A4315E83-F1A8-DD5B-C542-51DAE1355693}"/>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35" name="Freeform: Shape 34">
              <a:extLst>
                <a:ext uri="{FF2B5EF4-FFF2-40B4-BE49-F238E27FC236}">
                  <a16:creationId xmlns:a16="http://schemas.microsoft.com/office/drawing/2014/main" id="{B9245389-188D-94F6-B4F8-6383506C01BD}"/>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0" name="Group 29">
            <a:extLst>
              <a:ext uri="{FF2B5EF4-FFF2-40B4-BE49-F238E27FC236}">
                <a16:creationId xmlns:a16="http://schemas.microsoft.com/office/drawing/2014/main" id="{275C3715-C0DB-5747-352A-839E37585584}"/>
              </a:ext>
            </a:extLst>
          </p:cNvPr>
          <p:cNvGrpSpPr/>
          <p:nvPr/>
        </p:nvGrpSpPr>
        <p:grpSpPr>
          <a:xfrm>
            <a:off x="6324729" y="1156894"/>
            <a:ext cx="2724436" cy="5280243"/>
            <a:chOff x="611810" y="2177332"/>
            <a:chExt cx="2124000" cy="3119562"/>
          </a:xfrm>
        </p:grpSpPr>
        <p:sp>
          <p:nvSpPr>
            <p:cNvPr id="31" name="Rectangle: Rounded Corners 30">
              <a:extLst>
                <a:ext uri="{FF2B5EF4-FFF2-40B4-BE49-F238E27FC236}">
                  <a16:creationId xmlns:a16="http://schemas.microsoft.com/office/drawing/2014/main" id="{C115EDE6-60DB-96BB-F696-A40656D71048}"/>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32" name="Freeform: Shape 31">
              <a:extLst>
                <a:ext uri="{FF2B5EF4-FFF2-40B4-BE49-F238E27FC236}">
                  <a16:creationId xmlns:a16="http://schemas.microsoft.com/office/drawing/2014/main" id="{F7B24BD8-389F-7824-8843-058F781A28B6}"/>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7" name="Group 26">
            <a:extLst>
              <a:ext uri="{FF2B5EF4-FFF2-40B4-BE49-F238E27FC236}">
                <a16:creationId xmlns:a16="http://schemas.microsoft.com/office/drawing/2014/main" id="{0BFA83A1-8C2E-CF1B-D067-36649BF2E6F8}"/>
              </a:ext>
            </a:extLst>
          </p:cNvPr>
          <p:cNvGrpSpPr/>
          <p:nvPr/>
        </p:nvGrpSpPr>
        <p:grpSpPr>
          <a:xfrm>
            <a:off x="3330166" y="1167910"/>
            <a:ext cx="2724436" cy="5280243"/>
            <a:chOff x="611810" y="2177332"/>
            <a:chExt cx="2124000" cy="3119562"/>
          </a:xfrm>
        </p:grpSpPr>
        <p:sp>
          <p:nvSpPr>
            <p:cNvPr id="28" name="Rectangle: Rounded Corners 27">
              <a:extLst>
                <a:ext uri="{FF2B5EF4-FFF2-40B4-BE49-F238E27FC236}">
                  <a16:creationId xmlns:a16="http://schemas.microsoft.com/office/drawing/2014/main" id="{BB87E0F2-B595-5F2E-BAE5-74FC73A5EFC2}"/>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29" name="Freeform: Shape 28">
              <a:extLst>
                <a:ext uri="{FF2B5EF4-FFF2-40B4-BE49-F238E27FC236}">
                  <a16:creationId xmlns:a16="http://schemas.microsoft.com/office/drawing/2014/main" id="{89D0AC7F-F6A5-5227-60E0-7570066AE98A}"/>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1BB34DC5-F822-3CD2-3C39-21E56484E4EE}"/>
              </a:ext>
            </a:extLst>
          </p:cNvPr>
          <p:cNvSpPr>
            <a:spLocks noGrp="1"/>
          </p:cNvSpPr>
          <p:nvPr>
            <p:ph type="title"/>
          </p:nvPr>
        </p:nvSpPr>
        <p:spPr/>
        <p:txBody>
          <a:bodyPr/>
          <a:lstStyle/>
          <a:p>
            <a:r>
              <a:rPr lang="en-US" dirty="0"/>
              <a:t>2025: The Era of Intelligent Design</a:t>
            </a:r>
          </a:p>
        </p:txBody>
      </p:sp>
      <p:sp>
        <p:nvSpPr>
          <p:cNvPr id="5" name="Slide Number Placeholder 4">
            <a:extLst>
              <a:ext uri="{FF2B5EF4-FFF2-40B4-BE49-F238E27FC236}">
                <a16:creationId xmlns:a16="http://schemas.microsoft.com/office/drawing/2014/main" id="{69183A7D-5525-963C-683F-CE67DA3A752C}"/>
              </a:ext>
            </a:extLst>
          </p:cNvPr>
          <p:cNvSpPr>
            <a:spLocks noGrp="1"/>
          </p:cNvSpPr>
          <p:nvPr>
            <p:ph type="sldNum" sz="quarter" idx="12"/>
          </p:nvPr>
        </p:nvSpPr>
        <p:spPr>
          <a:xfrm>
            <a:off x="12048743" y="6558568"/>
            <a:ext cx="497708" cy="275167"/>
          </a:xfrm>
        </p:spPr>
        <p:txBody>
          <a:bodyPr/>
          <a:lstStyle/>
          <a:p>
            <a:fld id="{0D558541-60C9-42A2-8392-FF12533A6B7A}" type="slidenum">
              <a:rPr lang="en-US" smtClean="0"/>
              <a:pPr/>
              <a:t>60</a:t>
            </a:fld>
            <a:endParaRPr lang="en-US"/>
          </a:p>
        </p:txBody>
      </p:sp>
      <p:sp>
        <p:nvSpPr>
          <p:cNvPr id="7" name="TextBox 6">
            <a:extLst>
              <a:ext uri="{FF2B5EF4-FFF2-40B4-BE49-F238E27FC236}">
                <a16:creationId xmlns:a16="http://schemas.microsoft.com/office/drawing/2014/main" id="{AB4F8D41-36D8-2E41-FED7-EA586A57CA03}"/>
              </a:ext>
            </a:extLst>
          </p:cNvPr>
          <p:cNvSpPr txBox="1"/>
          <p:nvPr/>
        </p:nvSpPr>
        <p:spPr>
          <a:xfrm>
            <a:off x="3447266" y="2335822"/>
            <a:ext cx="2446913" cy="3808863"/>
          </a:xfrm>
          <a:prstGeom prst="rect">
            <a:avLst/>
          </a:prstGeom>
          <a:noFill/>
        </p:spPr>
        <p:txBody>
          <a:bodyPr wrap="square">
            <a:spAutoFit/>
          </a:bodyPr>
          <a:lstStyle/>
          <a:p>
            <a:pPr marL="109538" indent="-109538" defTabSz="881615">
              <a:buFont typeface="Arial" panose="020B0604020202020204" pitchFamily="34" charset="0"/>
              <a:buChar char="•"/>
            </a:pPr>
            <a:r>
              <a:rPr lang="en-US" sz="1736" dirty="0"/>
              <a:t>Huge template library</a:t>
            </a:r>
          </a:p>
          <a:p>
            <a:pPr marL="109538" indent="-109538" defTabSz="881615">
              <a:buFont typeface="Arial" panose="020B0604020202020204" pitchFamily="34" charset="0"/>
              <a:buChar char="•"/>
            </a:pPr>
            <a:r>
              <a:rPr lang="en-US" sz="1736" dirty="0"/>
              <a:t>Excellent stock photo integration</a:t>
            </a:r>
          </a:p>
          <a:p>
            <a:pPr marL="109538" indent="-109538" defTabSz="881615">
              <a:buFont typeface="Arial" panose="020B0604020202020204" pitchFamily="34" charset="0"/>
              <a:buChar char="•"/>
            </a:pPr>
            <a:r>
              <a:rPr lang="en-US" sz="1736" dirty="0"/>
              <a:t>Great for social media formats</a:t>
            </a:r>
          </a:p>
          <a:p>
            <a:pPr marL="109538" indent="-109538" defTabSz="881615">
              <a:buFont typeface="Arial" panose="020B0604020202020204" pitchFamily="34" charset="0"/>
              <a:buChar char="•"/>
            </a:pPr>
            <a:r>
              <a:rPr lang="en-US" sz="1736" dirty="0"/>
              <a:t>Subscription required for best features</a:t>
            </a:r>
          </a:p>
          <a:p>
            <a:pPr marL="109538" indent="-109538" defTabSz="881615">
              <a:buFont typeface="Arial" panose="020B0604020202020204" pitchFamily="34" charset="0"/>
              <a:buChar char="•"/>
            </a:pPr>
            <a:endParaRPr lang="en-US" sz="1600" dirty="0"/>
          </a:p>
          <a:p>
            <a:pPr marL="109538" indent="-109538" defTabSz="881615">
              <a:buFont typeface="Arial" panose="020B0604020202020204" pitchFamily="34" charset="0"/>
              <a:buChar char="•"/>
            </a:pPr>
            <a:endParaRPr lang="en-US" sz="1600" dirty="0"/>
          </a:p>
          <a:p>
            <a:pPr marL="109538" indent="-109538" defTabSz="881615">
              <a:buFont typeface="Arial" panose="020B0604020202020204" pitchFamily="34" charset="0"/>
              <a:buChar char="•"/>
            </a:pPr>
            <a:endParaRPr lang="en-US" sz="1600" dirty="0"/>
          </a:p>
          <a:p>
            <a:pPr algn="l">
              <a:spcAft>
                <a:spcPts val="450"/>
              </a:spcAft>
            </a:pPr>
            <a:r>
              <a:rPr lang="en-US" sz="1800" b="1" i="0" dirty="0">
                <a:effectLst/>
              </a:rPr>
              <a:t>Best For: </a:t>
            </a:r>
            <a:r>
              <a:rPr lang="en-US" sz="1800" b="0" i="0" dirty="0">
                <a:effectLst/>
              </a:rPr>
              <a:t>Creative presentations, social media content, visual-heavy </a:t>
            </a:r>
            <a:r>
              <a:rPr lang="en-US" sz="1800" b="0" i="0" dirty="0">
                <a:effectLst/>
                <a:latin typeface="Inter"/>
              </a:rPr>
              <a:t>slides</a:t>
            </a:r>
          </a:p>
        </p:txBody>
      </p:sp>
      <p:sp>
        <p:nvSpPr>
          <p:cNvPr id="9" name="TextBox 8">
            <a:extLst>
              <a:ext uri="{FF2B5EF4-FFF2-40B4-BE49-F238E27FC236}">
                <a16:creationId xmlns:a16="http://schemas.microsoft.com/office/drawing/2014/main" id="{49977E6B-819B-B131-0841-92A88DAA4DC3}"/>
              </a:ext>
            </a:extLst>
          </p:cNvPr>
          <p:cNvSpPr txBox="1"/>
          <p:nvPr/>
        </p:nvSpPr>
        <p:spPr>
          <a:xfrm>
            <a:off x="6396235" y="2315236"/>
            <a:ext cx="2580861" cy="4339521"/>
          </a:xfrm>
          <a:prstGeom prst="rect">
            <a:avLst/>
          </a:prstGeom>
          <a:noFill/>
        </p:spPr>
        <p:txBody>
          <a:bodyPr wrap="square">
            <a:spAutoFit/>
          </a:bodyPr>
          <a:lstStyle/>
          <a:p>
            <a:pPr marL="109538" indent="-109538" defTabSz="881615">
              <a:buFont typeface="Arial" panose="020B0604020202020204" pitchFamily="34" charset="0"/>
              <a:buChar char="•"/>
            </a:pPr>
            <a:r>
              <a:rPr lang="en-US" sz="1800" dirty="0"/>
              <a:t>Works as add-on from the Google Workspace Marketplace</a:t>
            </a:r>
          </a:p>
          <a:p>
            <a:pPr marL="109538" lvl="0" indent="-109538" defTabSz="881615" fontAlgn="base">
              <a:spcBef>
                <a:spcPct val="0"/>
              </a:spcBef>
              <a:spcAft>
                <a:spcPct val="0"/>
              </a:spcAft>
              <a:buFont typeface="Arial" panose="020B0604020202020204" pitchFamily="34" charset="0"/>
              <a:buChar char="•"/>
            </a:pPr>
            <a:r>
              <a:rPr lang="en-US" altLang="en-US" sz="1800" dirty="0"/>
              <a:t>Converts written content into slides automatically</a:t>
            </a:r>
          </a:p>
          <a:p>
            <a:pPr marL="109538" lvl="0" indent="-109538" defTabSz="881615" fontAlgn="base">
              <a:spcBef>
                <a:spcPct val="0"/>
              </a:spcBef>
              <a:spcAft>
                <a:spcPct val="0"/>
              </a:spcAft>
              <a:buFont typeface="Arial" panose="020B0604020202020204" pitchFamily="34" charset="0"/>
              <a:buChar char="•"/>
            </a:pPr>
            <a:r>
              <a:rPr lang="en-US" altLang="en-US" sz="1800" dirty="0"/>
              <a:t>Limited customization without manual edits</a:t>
            </a:r>
            <a:br>
              <a:rPr lang="en-US" altLang="en-US" sz="1800" dirty="0"/>
            </a:br>
            <a:endParaRPr lang="en-US" altLang="en-US" sz="1800" b="1" dirty="0"/>
          </a:p>
          <a:p>
            <a:pPr marL="109538" lvl="0" indent="-109538" defTabSz="881615" fontAlgn="base">
              <a:spcBef>
                <a:spcPct val="0"/>
              </a:spcBef>
              <a:spcAft>
                <a:spcPct val="0"/>
              </a:spcAft>
              <a:buFont typeface="Arial" panose="020B0604020202020204" pitchFamily="34" charset="0"/>
              <a:buChar char="•"/>
            </a:pPr>
            <a:r>
              <a:rPr lang="en-US" altLang="en-US" sz="1800" b="1" dirty="0"/>
              <a:t>Best for: </a:t>
            </a:r>
            <a:r>
              <a:rPr lang="en-US" altLang="en-US" sz="1800" dirty="0"/>
              <a:t>Educators, marketers, or researchers needing fast slide creation from text-heavy content</a:t>
            </a:r>
          </a:p>
          <a:p>
            <a:pPr marL="342900" indent="-34290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7C2F2A8B-A390-B385-C3AF-ACD1C39C5F86}"/>
              </a:ext>
            </a:extLst>
          </p:cNvPr>
          <p:cNvSpPr txBox="1"/>
          <p:nvPr/>
        </p:nvSpPr>
        <p:spPr>
          <a:xfrm>
            <a:off x="9364756" y="2496253"/>
            <a:ext cx="2724436" cy="3416320"/>
          </a:xfrm>
          <a:prstGeom prst="rect">
            <a:avLst/>
          </a:prstGeom>
          <a:noFill/>
        </p:spPr>
        <p:txBody>
          <a:bodyPr wrap="square">
            <a:spAutoFit/>
          </a:bodyPr>
          <a:lstStyle/>
          <a:p>
            <a:pPr marL="109538" indent="-109538" defTabSz="881615">
              <a:buFont typeface="Arial" panose="020B0604020202020204" pitchFamily="34" charset="0"/>
              <a:buChar char="•"/>
            </a:pPr>
            <a:r>
              <a:rPr lang="en-US" sz="1800" dirty="0"/>
              <a:t>AI-assisted slide creation with a focus on storytelling</a:t>
            </a:r>
          </a:p>
          <a:p>
            <a:pPr marL="109538" indent="-109538" defTabSz="881615">
              <a:buFont typeface="Arial" panose="020B0604020202020204" pitchFamily="34" charset="0"/>
              <a:buChar char="•"/>
            </a:pPr>
            <a:r>
              <a:rPr lang="en-US" sz="1800" dirty="0"/>
              <a:t>Modern templates and clean layouts</a:t>
            </a:r>
          </a:p>
          <a:p>
            <a:pPr marL="109538" indent="-109538" defTabSz="881615">
              <a:buFont typeface="Arial" panose="020B0604020202020204" pitchFamily="34" charset="0"/>
              <a:buChar char="•"/>
            </a:pPr>
            <a:r>
              <a:rPr lang="en-US" sz="1800" dirty="0"/>
              <a:t>Subscription required for best features</a:t>
            </a:r>
          </a:p>
          <a:p>
            <a:pPr defTabSz="881615"/>
            <a:endParaRPr lang="en-US" sz="1800" dirty="0"/>
          </a:p>
          <a:p>
            <a:pPr defTabSz="881615"/>
            <a:r>
              <a:rPr lang="en-US" sz="1800" b="1" dirty="0"/>
              <a:t>Best for: </a:t>
            </a:r>
            <a:r>
              <a:rPr lang="en-US" sz="1800" dirty="0"/>
              <a:t>Pitch decks, idea sharing, interactive presentations with a polished look</a:t>
            </a:r>
          </a:p>
        </p:txBody>
      </p:sp>
      <p:grpSp>
        <p:nvGrpSpPr>
          <p:cNvPr id="12" name="Group 11">
            <a:extLst>
              <a:ext uri="{FF2B5EF4-FFF2-40B4-BE49-F238E27FC236}">
                <a16:creationId xmlns:a16="http://schemas.microsoft.com/office/drawing/2014/main" id="{EAD7C0CF-C187-E2CE-7596-F6507181E7E4}"/>
              </a:ext>
            </a:extLst>
          </p:cNvPr>
          <p:cNvGrpSpPr/>
          <p:nvPr/>
        </p:nvGrpSpPr>
        <p:grpSpPr>
          <a:xfrm>
            <a:off x="324871" y="1167912"/>
            <a:ext cx="2724436" cy="5280243"/>
            <a:chOff x="611810" y="2177332"/>
            <a:chExt cx="2124000" cy="3119562"/>
          </a:xfrm>
        </p:grpSpPr>
        <p:sp>
          <p:nvSpPr>
            <p:cNvPr id="13" name="Rectangle: Rounded Corners 12">
              <a:extLst>
                <a:ext uri="{FF2B5EF4-FFF2-40B4-BE49-F238E27FC236}">
                  <a16:creationId xmlns:a16="http://schemas.microsoft.com/office/drawing/2014/main" id="{00A5F015-52F0-F58D-810A-0F4853BF65F2}"/>
                </a:ext>
              </a:extLst>
            </p:cNvPr>
            <p:cNvSpPr/>
            <p:nvPr/>
          </p:nvSpPr>
          <p:spPr>
            <a:xfrm>
              <a:off x="611810" y="2177332"/>
              <a:ext cx="2124000" cy="3119562"/>
            </a:xfrm>
            <a:prstGeom prst="roundRect">
              <a:avLst>
                <a:gd name="adj" fmla="val 403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00000" rIns="91440" bIns="45720" numCol="1" spcCol="0" rtlCol="0" fromWordArt="0" anchor="ctr" anchorCtr="0" forceAA="0" compatLnSpc="1">
              <a:prstTxWarp prst="textNoShape">
                <a:avLst/>
              </a:prstTxWarp>
              <a:noAutofit/>
            </a:bodyPr>
            <a:lstStyle/>
            <a:p>
              <a:pPr algn="ctr"/>
              <a:endParaRPr lang="en-US" dirty="0"/>
            </a:p>
          </p:txBody>
        </p:sp>
        <p:sp>
          <p:nvSpPr>
            <p:cNvPr id="14" name="Freeform: Shape 13">
              <a:extLst>
                <a:ext uri="{FF2B5EF4-FFF2-40B4-BE49-F238E27FC236}">
                  <a16:creationId xmlns:a16="http://schemas.microsoft.com/office/drawing/2014/main" id="{DB59858D-092B-FC25-CCEB-F7816DBCD7C3}"/>
                </a:ext>
              </a:extLst>
            </p:cNvPr>
            <p:cNvSpPr/>
            <p:nvPr/>
          </p:nvSpPr>
          <p:spPr>
            <a:xfrm>
              <a:off x="611810" y="2177333"/>
              <a:ext cx="2124000" cy="675283"/>
            </a:xfrm>
            <a:custGeom>
              <a:avLst/>
              <a:gdLst>
                <a:gd name="connsiteX0" fmla="*/ 106857 w 2517913"/>
                <a:gd name="connsiteY0" fmla="*/ 0 h 1020405"/>
                <a:gd name="connsiteX1" fmla="*/ 2411056 w 2517913"/>
                <a:gd name="connsiteY1" fmla="*/ 0 h 1020405"/>
                <a:gd name="connsiteX2" fmla="*/ 2517913 w 2517913"/>
                <a:gd name="connsiteY2" fmla="*/ 106857 h 1020405"/>
                <a:gd name="connsiteX3" fmla="*/ 2517913 w 2517913"/>
                <a:gd name="connsiteY3" fmla="*/ 804405 h 1020405"/>
                <a:gd name="connsiteX4" fmla="*/ 1442517 w 2517913"/>
                <a:gd name="connsiteY4" fmla="*/ 804405 h 1020405"/>
                <a:gd name="connsiteX5" fmla="*/ 1258957 w 2517913"/>
                <a:gd name="connsiteY5" fmla="*/ 1020405 h 1020405"/>
                <a:gd name="connsiteX6" fmla="*/ 1075397 w 2517913"/>
                <a:gd name="connsiteY6" fmla="*/ 804405 h 1020405"/>
                <a:gd name="connsiteX7" fmla="*/ 0 w 2517913"/>
                <a:gd name="connsiteY7" fmla="*/ 804405 h 1020405"/>
                <a:gd name="connsiteX8" fmla="*/ 0 w 2517913"/>
                <a:gd name="connsiteY8" fmla="*/ 106857 h 1020405"/>
                <a:gd name="connsiteX9" fmla="*/ 106857 w 2517913"/>
                <a:gd name="connsiteY9" fmla="*/ 0 h 10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7913" h="1020405">
                  <a:moveTo>
                    <a:pt x="106857" y="0"/>
                  </a:moveTo>
                  <a:lnTo>
                    <a:pt x="2411056" y="0"/>
                  </a:lnTo>
                  <a:cubicBezTo>
                    <a:pt x="2470071" y="0"/>
                    <a:pt x="2517913" y="47842"/>
                    <a:pt x="2517913" y="106857"/>
                  </a:cubicBezTo>
                  <a:lnTo>
                    <a:pt x="2517913" y="804405"/>
                  </a:lnTo>
                  <a:lnTo>
                    <a:pt x="1442517" y="804405"/>
                  </a:lnTo>
                  <a:lnTo>
                    <a:pt x="1258957" y="1020405"/>
                  </a:lnTo>
                  <a:lnTo>
                    <a:pt x="1075397" y="804405"/>
                  </a:lnTo>
                  <a:lnTo>
                    <a:pt x="0" y="804405"/>
                  </a:lnTo>
                  <a:lnTo>
                    <a:pt x="0" y="106857"/>
                  </a:lnTo>
                  <a:cubicBezTo>
                    <a:pt x="0" y="47842"/>
                    <a:pt x="47842" y="0"/>
                    <a:pt x="106857" y="0"/>
                  </a:cubicBezTo>
                  <a:close/>
                </a:path>
              </a:pathLst>
            </a:custGeom>
            <a:solidFill>
              <a:schemeClr val="accent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TextBox 16">
            <a:extLst>
              <a:ext uri="{FF2B5EF4-FFF2-40B4-BE49-F238E27FC236}">
                <a16:creationId xmlns:a16="http://schemas.microsoft.com/office/drawing/2014/main" id="{29CCDE3B-ABD3-1F5E-D62C-4DF409E423C7}"/>
              </a:ext>
            </a:extLst>
          </p:cNvPr>
          <p:cNvSpPr txBox="1"/>
          <p:nvPr/>
        </p:nvSpPr>
        <p:spPr>
          <a:xfrm>
            <a:off x="264097" y="1445558"/>
            <a:ext cx="2724436" cy="461537"/>
          </a:xfrm>
          <a:prstGeom prst="rect">
            <a:avLst/>
          </a:prstGeom>
          <a:noFill/>
        </p:spPr>
        <p:txBody>
          <a:bodyPr wrap="square">
            <a:spAutoFit/>
          </a:bodyPr>
          <a:lstStyle/>
          <a:p>
            <a:pPr algn="ctr">
              <a:spcAft>
                <a:spcPts val="300"/>
              </a:spcAft>
              <a:buNone/>
            </a:pPr>
            <a:r>
              <a:rPr lang="en-US" b="1" i="0" dirty="0">
                <a:effectLst/>
                <a:latin typeface="Inter"/>
              </a:rPr>
              <a:t>Microsoft Designer</a:t>
            </a:r>
          </a:p>
        </p:txBody>
      </p:sp>
      <p:sp>
        <p:nvSpPr>
          <p:cNvPr id="3" name="Content Placeholder 2">
            <a:extLst>
              <a:ext uri="{FF2B5EF4-FFF2-40B4-BE49-F238E27FC236}">
                <a16:creationId xmlns:a16="http://schemas.microsoft.com/office/drawing/2014/main" id="{6BC62618-A228-AA10-EC72-3B7DFC3EDA36}"/>
              </a:ext>
            </a:extLst>
          </p:cNvPr>
          <p:cNvSpPr>
            <a:spLocks noGrp="1"/>
          </p:cNvSpPr>
          <p:nvPr>
            <p:ph idx="1"/>
          </p:nvPr>
        </p:nvSpPr>
        <p:spPr>
          <a:xfrm>
            <a:off x="428479" y="2409801"/>
            <a:ext cx="2626377" cy="2771872"/>
          </a:xfrm>
        </p:spPr>
        <p:txBody>
          <a:bodyPr/>
          <a:lstStyle/>
          <a:p>
            <a:pPr marL="109538" indent="-109538">
              <a:lnSpc>
                <a:spcPct val="100000"/>
              </a:lnSpc>
              <a:spcBef>
                <a:spcPts val="0"/>
              </a:spcBef>
              <a:spcAft>
                <a:spcPts val="0"/>
              </a:spcAft>
              <a:buFont typeface="Arial" panose="020B0604020202020204" pitchFamily="34" charset="0"/>
              <a:buChar char="•"/>
            </a:pPr>
            <a:r>
              <a:rPr lang="en-US" b="0" dirty="0"/>
              <a:t>Built into PowerPoint &amp; Office 365</a:t>
            </a:r>
          </a:p>
          <a:p>
            <a:pPr marL="109538" indent="-109538">
              <a:lnSpc>
                <a:spcPct val="100000"/>
              </a:lnSpc>
              <a:spcBef>
                <a:spcPts val="0"/>
              </a:spcBef>
              <a:spcAft>
                <a:spcPts val="0"/>
              </a:spcAft>
              <a:buFont typeface="Arial" panose="020B0604020202020204" pitchFamily="34" charset="0"/>
              <a:buChar char="•"/>
            </a:pPr>
            <a:r>
              <a:rPr lang="en-US" b="0" dirty="0"/>
              <a:t>Still developing AI features</a:t>
            </a:r>
          </a:p>
          <a:p>
            <a:pPr marL="109538" indent="-109538">
              <a:lnSpc>
                <a:spcPct val="100000"/>
              </a:lnSpc>
              <a:spcBef>
                <a:spcPts val="0"/>
              </a:spcBef>
              <a:spcAft>
                <a:spcPts val="0"/>
              </a:spcAft>
              <a:buFont typeface="Arial" panose="020B0604020202020204" pitchFamily="34" charset="0"/>
              <a:buChar char="•"/>
            </a:pPr>
            <a:r>
              <a:rPr lang="en-US" b="0" dirty="0"/>
              <a:t>Less creative than competitors</a:t>
            </a:r>
          </a:p>
          <a:p>
            <a:pPr>
              <a:lnSpc>
                <a:spcPct val="100000"/>
              </a:lnSpc>
              <a:spcBef>
                <a:spcPts val="0"/>
              </a:spcBef>
              <a:spcAft>
                <a:spcPts val="0"/>
              </a:spcAft>
            </a:pPr>
            <a:endParaRPr lang="en-US" b="0" dirty="0"/>
          </a:p>
          <a:p>
            <a:pPr>
              <a:lnSpc>
                <a:spcPct val="100000"/>
              </a:lnSpc>
              <a:spcBef>
                <a:spcPts val="0"/>
              </a:spcBef>
              <a:spcAft>
                <a:spcPts val="0"/>
              </a:spcAft>
            </a:pPr>
            <a:endParaRPr lang="en-US" b="0" dirty="0"/>
          </a:p>
          <a:p>
            <a:pPr>
              <a:lnSpc>
                <a:spcPct val="100000"/>
              </a:lnSpc>
              <a:spcBef>
                <a:spcPts val="0"/>
              </a:spcBef>
              <a:spcAft>
                <a:spcPts val="0"/>
              </a:spcAft>
            </a:pPr>
            <a:endParaRPr lang="en-US" sz="1800" dirty="0"/>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Best For</a:t>
            </a:r>
            <a:r>
              <a:rPr lang="en-US" sz="1800" b="0" dirty="0"/>
              <a:t>: Organizations already using Office 365, professional presentations</a:t>
            </a:r>
            <a:endParaRPr lang="en-US" dirty="0"/>
          </a:p>
        </p:txBody>
      </p:sp>
      <p:sp>
        <p:nvSpPr>
          <p:cNvPr id="37" name="TextBox 36">
            <a:extLst>
              <a:ext uri="{FF2B5EF4-FFF2-40B4-BE49-F238E27FC236}">
                <a16:creationId xmlns:a16="http://schemas.microsoft.com/office/drawing/2014/main" id="{D25D5F45-08AC-22FF-0C4F-F4119C04C0F0}"/>
              </a:ext>
            </a:extLst>
          </p:cNvPr>
          <p:cNvSpPr txBox="1"/>
          <p:nvPr/>
        </p:nvSpPr>
        <p:spPr>
          <a:xfrm>
            <a:off x="3330166" y="1395797"/>
            <a:ext cx="2724436" cy="461537"/>
          </a:xfrm>
          <a:prstGeom prst="rect">
            <a:avLst/>
          </a:prstGeom>
          <a:noFill/>
        </p:spPr>
        <p:txBody>
          <a:bodyPr wrap="square">
            <a:spAutoFit/>
          </a:bodyPr>
          <a:lstStyle/>
          <a:p>
            <a:pPr algn="ctr">
              <a:spcAft>
                <a:spcPts val="300"/>
              </a:spcAft>
              <a:buNone/>
            </a:pPr>
            <a:r>
              <a:rPr lang="en-US" b="1" i="0" dirty="0">
                <a:effectLst/>
                <a:latin typeface="Inter"/>
              </a:rPr>
              <a:t>Canva</a:t>
            </a:r>
          </a:p>
        </p:txBody>
      </p:sp>
      <p:sp>
        <p:nvSpPr>
          <p:cNvPr id="39" name="TextBox 38">
            <a:extLst>
              <a:ext uri="{FF2B5EF4-FFF2-40B4-BE49-F238E27FC236}">
                <a16:creationId xmlns:a16="http://schemas.microsoft.com/office/drawing/2014/main" id="{3C400697-DCF3-B1F8-9C2C-2D646E014D94}"/>
              </a:ext>
            </a:extLst>
          </p:cNvPr>
          <p:cNvSpPr txBox="1"/>
          <p:nvPr/>
        </p:nvSpPr>
        <p:spPr>
          <a:xfrm>
            <a:off x="6324448" y="1403119"/>
            <a:ext cx="2724436" cy="461537"/>
          </a:xfrm>
          <a:prstGeom prst="rect">
            <a:avLst/>
          </a:prstGeom>
          <a:noFill/>
        </p:spPr>
        <p:txBody>
          <a:bodyPr wrap="square">
            <a:spAutoFit/>
          </a:bodyPr>
          <a:lstStyle/>
          <a:p>
            <a:pPr algn="ctr"/>
            <a:r>
              <a:rPr lang="en-US" b="1" dirty="0" err="1"/>
              <a:t>SlidesAI</a:t>
            </a:r>
            <a:r>
              <a:rPr lang="en-US" dirty="0"/>
              <a:t> </a:t>
            </a:r>
          </a:p>
        </p:txBody>
      </p:sp>
      <p:sp>
        <p:nvSpPr>
          <p:cNvPr id="41" name="TextBox 40">
            <a:extLst>
              <a:ext uri="{FF2B5EF4-FFF2-40B4-BE49-F238E27FC236}">
                <a16:creationId xmlns:a16="http://schemas.microsoft.com/office/drawing/2014/main" id="{D610CA99-CB6B-D3CC-156B-C5B2B5F6797D}"/>
              </a:ext>
            </a:extLst>
          </p:cNvPr>
          <p:cNvSpPr txBox="1"/>
          <p:nvPr/>
        </p:nvSpPr>
        <p:spPr>
          <a:xfrm>
            <a:off x="9287750" y="1389225"/>
            <a:ext cx="2724436" cy="461537"/>
          </a:xfrm>
          <a:prstGeom prst="rect">
            <a:avLst/>
          </a:prstGeom>
          <a:noFill/>
        </p:spPr>
        <p:txBody>
          <a:bodyPr wrap="square">
            <a:spAutoFit/>
          </a:bodyPr>
          <a:lstStyle/>
          <a:p>
            <a:pPr algn="ctr">
              <a:spcAft>
                <a:spcPts val="300"/>
              </a:spcAft>
              <a:buNone/>
            </a:pPr>
            <a:r>
              <a:rPr lang="en-US" b="1" dirty="0">
                <a:latin typeface="Inter"/>
              </a:rPr>
              <a:t>Gamma</a:t>
            </a:r>
            <a:endParaRPr lang="en-US" b="1" i="0" dirty="0">
              <a:effectLst/>
              <a:latin typeface="Inter"/>
            </a:endParaRPr>
          </a:p>
        </p:txBody>
      </p:sp>
    </p:spTree>
    <p:extLst>
      <p:ext uri="{BB962C8B-B14F-4D97-AF65-F5344CB8AC3E}">
        <p14:creationId xmlns:p14="http://schemas.microsoft.com/office/powerpoint/2010/main" val="3151193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5FAD-6E42-6469-9012-841AEFF8C5C0}"/>
              </a:ext>
            </a:extLst>
          </p:cNvPr>
          <p:cNvSpPr>
            <a:spLocks noGrp="1"/>
          </p:cNvSpPr>
          <p:nvPr>
            <p:ph type="title"/>
          </p:nvPr>
        </p:nvSpPr>
        <p:spPr/>
        <p:txBody>
          <a:bodyPr/>
          <a:lstStyle/>
          <a:p>
            <a:r>
              <a:rPr lang="en-US" dirty="0"/>
              <a:t>How This Next Section Works</a:t>
            </a:r>
          </a:p>
        </p:txBody>
      </p:sp>
      <p:sp>
        <p:nvSpPr>
          <p:cNvPr id="4" name="Text Placeholder 3">
            <a:extLst>
              <a:ext uri="{FF2B5EF4-FFF2-40B4-BE49-F238E27FC236}">
                <a16:creationId xmlns:a16="http://schemas.microsoft.com/office/drawing/2014/main" id="{BCF59CD7-6CDA-3085-2D32-BEC4DCF508B4}"/>
              </a:ext>
            </a:extLst>
          </p:cNvPr>
          <p:cNvSpPr>
            <a:spLocks noGrp="1"/>
          </p:cNvSpPr>
          <p:nvPr>
            <p:ph type="body" sz="quarter" idx="13"/>
          </p:nvPr>
        </p:nvSpPr>
        <p:spPr/>
        <p:txBody>
          <a:bodyPr/>
          <a:lstStyle/>
          <a:p>
            <a:r>
              <a:rPr lang="en-US" dirty="0"/>
              <a:t>We’re not here to judge... just to improve!</a:t>
            </a:r>
          </a:p>
        </p:txBody>
      </p:sp>
      <p:sp>
        <p:nvSpPr>
          <p:cNvPr id="5" name="Slide Number Placeholder 4">
            <a:extLst>
              <a:ext uri="{FF2B5EF4-FFF2-40B4-BE49-F238E27FC236}">
                <a16:creationId xmlns:a16="http://schemas.microsoft.com/office/drawing/2014/main" id="{F74D3B64-625F-3D08-DBF7-5DCC400493B1}"/>
              </a:ext>
            </a:extLst>
          </p:cNvPr>
          <p:cNvSpPr>
            <a:spLocks noGrp="1"/>
          </p:cNvSpPr>
          <p:nvPr>
            <p:ph type="sldNum" sz="quarter" idx="12"/>
          </p:nvPr>
        </p:nvSpPr>
        <p:spPr/>
        <p:txBody>
          <a:bodyPr/>
          <a:lstStyle/>
          <a:p>
            <a:fld id="{0D558541-60C9-42A2-8392-FF12533A6B7A}" type="slidenum">
              <a:rPr lang="en-US" smtClean="0"/>
              <a:pPr/>
              <a:t>61</a:t>
            </a:fld>
            <a:endParaRPr lang="en-US"/>
          </a:p>
        </p:txBody>
      </p:sp>
      <p:sp>
        <p:nvSpPr>
          <p:cNvPr id="6" name="Rectangle 1">
            <a:extLst>
              <a:ext uri="{FF2B5EF4-FFF2-40B4-BE49-F238E27FC236}">
                <a16:creationId xmlns:a16="http://schemas.microsoft.com/office/drawing/2014/main" id="{A3F5E2DF-41FD-86AD-3561-5F2CFEBF3CFA}"/>
              </a:ext>
            </a:extLst>
          </p:cNvPr>
          <p:cNvSpPr>
            <a:spLocks noGrp="1" noChangeArrowheads="1"/>
          </p:cNvSpPr>
          <p:nvPr>
            <p:ph idx="1"/>
          </p:nvPr>
        </p:nvSpPr>
        <p:spPr bwMode="auto">
          <a:xfrm>
            <a:off x="440283" y="1771483"/>
            <a:ext cx="71181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rPr>
              <a:t>See It:</a:t>
            </a:r>
            <a:r>
              <a:rPr kumimoji="0" lang="en-US" altLang="en-US" sz="1800" b="0" i="0" u="none" strike="noStrike" cap="none" normalizeH="0" baseline="0" dirty="0">
                <a:ln>
                  <a:noFill/>
                </a:ln>
                <a:solidFill>
                  <a:schemeClr val="tx1"/>
                </a:solidFill>
                <a:effectLst/>
                <a:latin typeface="Arial" panose="020B0604020202020204" pitchFamily="34" charset="0"/>
              </a:rPr>
              <a:t> I’ll show you an example slide that has a design issue.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rPr>
              <a:t>Spot It:</a:t>
            </a:r>
            <a:r>
              <a:rPr kumimoji="0" lang="en-US" altLang="en-US" sz="1800" b="0" i="0" u="none" strike="noStrike" cap="none" normalizeH="0" baseline="0" dirty="0">
                <a:ln>
                  <a:noFill/>
                </a:ln>
                <a:solidFill>
                  <a:schemeClr val="tx1"/>
                </a:solidFill>
                <a:effectLst/>
                <a:latin typeface="Arial" panose="020B0604020202020204" pitchFamily="34" charset="0"/>
              </a:rPr>
              <a:t> We’ll identify what’s not working and why.</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rPr>
              <a:t>Fix It:</a:t>
            </a:r>
            <a:r>
              <a:rPr kumimoji="0" lang="en-US" altLang="en-US" sz="1800" b="0" i="0" u="none" strike="noStrike" cap="none" normalizeH="0" baseline="0" dirty="0">
                <a:ln>
                  <a:noFill/>
                </a:ln>
                <a:solidFill>
                  <a:schemeClr val="tx1"/>
                </a:solidFill>
                <a:effectLst/>
                <a:latin typeface="Arial" panose="020B0604020202020204" pitchFamily="34" charset="0"/>
              </a:rPr>
              <a:t> Then we’ll walk through a better version and talk about the design principle behind the fix.</a:t>
            </a:r>
          </a:p>
        </p:txBody>
      </p:sp>
      <p:pic>
        <p:nvPicPr>
          <p:cNvPr id="7" name="Picture 6">
            <a:extLst>
              <a:ext uri="{FF2B5EF4-FFF2-40B4-BE49-F238E27FC236}">
                <a16:creationId xmlns:a16="http://schemas.microsoft.com/office/drawing/2014/main" id="{1DF4BE4B-2846-D8DF-C625-ABF4889762F2}"/>
              </a:ext>
            </a:extLst>
          </p:cNvPr>
          <p:cNvPicPr>
            <a:picLocks noChangeAspect="1"/>
          </p:cNvPicPr>
          <p:nvPr/>
        </p:nvPicPr>
        <p:blipFill>
          <a:blip r:embed="rId3"/>
          <a:stretch>
            <a:fillRect/>
          </a:stretch>
        </p:blipFill>
        <p:spPr>
          <a:xfrm>
            <a:off x="9337358" y="236425"/>
            <a:ext cx="2482107" cy="1868015"/>
          </a:xfrm>
          <a:prstGeom prst="rect">
            <a:avLst/>
          </a:prstGeom>
        </p:spPr>
      </p:pic>
      <p:pic>
        <p:nvPicPr>
          <p:cNvPr id="8" name="Picture 7">
            <a:extLst>
              <a:ext uri="{FF2B5EF4-FFF2-40B4-BE49-F238E27FC236}">
                <a16:creationId xmlns:a16="http://schemas.microsoft.com/office/drawing/2014/main" id="{5129C24A-0D89-E35C-D7DB-3C3B1A0C5814}"/>
              </a:ext>
            </a:extLst>
          </p:cNvPr>
          <p:cNvPicPr>
            <a:picLocks noChangeAspect="1"/>
          </p:cNvPicPr>
          <p:nvPr/>
        </p:nvPicPr>
        <p:blipFill>
          <a:blip r:embed="rId4"/>
          <a:stretch>
            <a:fillRect/>
          </a:stretch>
        </p:blipFill>
        <p:spPr>
          <a:xfrm>
            <a:off x="9362240" y="2308636"/>
            <a:ext cx="2482108" cy="1855127"/>
          </a:xfrm>
          <a:prstGeom prst="rect">
            <a:avLst/>
          </a:prstGeom>
        </p:spPr>
      </p:pic>
      <p:pic>
        <p:nvPicPr>
          <p:cNvPr id="9" name="Picture 8">
            <a:extLst>
              <a:ext uri="{FF2B5EF4-FFF2-40B4-BE49-F238E27FC236}">
                <a16:creationId xmlns:a16="http://schemas.microsoft.com/office/drawing/2014/main" id="{50164A04-7B13-3E8C-55C6-D39CE984CC24}"/>
              </a:ext>
            </a:extLst>
          </p:cNvPr>
          <p:cNvPicPr>
            <a:picLocks noChangeAspect="1"/>
          </p:cNvPicPr>
          <p:nvPr/>
        </p:nvPicPr>
        <p:blipFill>
          <a:blip r:embed="rId5"/>
          <a:stretch>
            <a:fillRect/>
          </a:stretch>
        </p:blipFill>
        <p:spPr>
          <a:xfrm>
            <a:off x="9311098" y="4367959"/>
            <a:ext cx="2608232" cy="1868015"/>
          </a:xfrm>
          <a:prstGeom prst="rect">
            <a:avLst/>
          </a:prstGeom>
        </p:spPr>
      </p:pic>
      <p:pic>
        <p:nvPicPr>
          <p:cNvPr id="10" name="Picture 9">
            <a:extLst>
              <a:ext uri="{FF2B5EF4-FFF2-40B4-BE49-F238E27FC236}">
                <a16:creationId xmlns:a16="http://schemas.microsoft.com/office/drawing/2014/main" id="{ECA9C322-091E-552A-B84C-DE2259F0BB93}"/>
              </a:ext>
            </a:extLst>
          </p:cNvPr>
          <p:cNvPicPr>
            <a:picLocks noChangeAspect="1"/>
          </p:cNvPicPr>
          <p:nvPr/>
        </p:nvPicPr>
        <p:blipFill>
          <a:blip r:embed="rId6"/>
          <a:stretch>
            <a:fillRect/>
          </a:stretch>
        </p:blipFill>
        <p:spPr>
          <a:xfrm>
            <a:off x="6796391" y="4471752"/>
            <a:ext cx="2347609" cy="1764222"/>
          </a:xfrm>
          <a:prstGeom prst="rect">
            <a:avLst/>
          </a:prstGeom>
        </p:spPr>
      </p:pic>
      <p:pic>
        <p:nvPicPr>
          <p:cNvPr id="11" name="Picture 10">
            <a:extLst>
              <a:ext uri="{FF2B5EF4-FFF2-40B4-BE49-F238E27FC236}">
                <a16:creationId xmlns:a16="http://schemas.microsoft.com/office/drawing/2014/main" id="{13AF3636-926E-319A-B017-99B9EE8800D0}"/>
              </a:ext>
            </a:extLst>
          </p:cNvPr>
          <p:cNvPicPr>
            <a:picLocks noChangeAspect="1"/>
          </p:cNvPicPr>
          <p:nvPr/>
        </p:nvPicPr>
        <p:blipFill>
          <a:blip r:embed="rId7"/>
          <a:stretch>
            <a:fillRect/>
          </a:stretch>
        </p:blipFill>
        <p:spPr>
          <a:xfrm>
            <a:off x="3618599" y="4367959"/>
            <a:ext cx="2608233" cy="1946214"/>
          </a:xfrm>
          <a:prstGeom prst="rect">
            <a:avLst/>
          </a:prstGeom>
        </p:spPr>
      </p:pic>
      <p:pic>
        <p:nvPicPr>
          <p:cNvPr id="13" name="Picture 12">
            <a:extLst>
              <a:ext uri="{FF2B5EF4-FFF2-40B4-BE49-F238E27FC236}">
                <a16:creationId xmlns:a16="http://schemas.microsoft.com/office/drawing/2014/main" id="{A7EE3355-9B3B-4C28-E6D9-AAB823D30185}"/>
              </a:ext>
            </a:extLst>
          </p:cNvPr>
          <p:cNvPicPr>
            <a:picLocks noChangeAspect="1"/>
          </p:cNvPicPr>
          <p:nvPr/>
        </p:nvPicPr>
        <p:blipFill>
          <a:blip r:embed="rId8"/>
          <a:stretch>
            <a:fillRect/>
          </a:stretch>
        </p:blipFill>
        <p:spPr>
          <a:xfrm>
            <a:off x="534333" y="4376938"/>
            <a:ext cx="2608233" cy="1953849"/>
          </a:xfrm>
          <a:prstGeom prst="rect">
            <a:avLst/>
          </a:prstGeom>
        </p:spPr>
      </p:pic>
    </p:spTree>
    <p:extLst>
      <p:ext uri="{BB962C8B-B14F-4D97-AF65-F5344CB8AC3E}">
        <p14:creationId xmlns:p14="http://schemas.microsoft.com/office/powerpoint/2010/main" val="3265366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58C405-E1CD-405B-A349-86486580E66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971EB55-BE6B-CADE-AA15-6486F2A4ED1A}"/>
              </a:ext>
            </a:extLst>
          </p:cNvPr>
          <p:cNvSpPr>
            <a:spLocks noGrp="1"/>
          </p:cNvSpPr>
          <p:nvPr>
            <p:ph type="sldNum" sz="quarter" idx="12"/>
          </p:nvPr>
        </p:nvSpPr>
        <p:spPr/>
        <p:txBody>
          <a:bodyPr/>
          <a:lstStyle/>
          <a:p>
            <a:fld id="{0D558541-60C9-42A2-8392-FF12533A6B7A}" type="slidenum">
              <a:rPr lang="en-US" smtClean="0"/>
              <a:pPr/>
              <a:t>62</a:t>
            </a:fld>
            <a:endParaRPr lang="en-US"/>
          </a:p>
        </p:txBody>
      </p:sp>
      <p:pic>
        <p:nvPicPr>
          <p:cNvPr id="11" name="Picture 10">
            <a:extLst>
              <a:ext uri="{FF2B5EF4-FFF2-40B4-BE49-F238E27FC236}">
                <a16:creationId xmlns:a16="http://schemas.microsoft.com/office/drawing/2014/main" id="{B6CAAD84-910C-5EED-B703-BFCAF2486CB4}"/>
              </a:ext>
            </a:extLst>
          </p:cNvPr>
          <p:cNvPicPr>
            <a:picLocks noChangeAspect="1"/>
          </p:cNvPicPr>
          <p:nvPr/>
        </p:nvPicPr>
        <p:blipFill>
          <a:blip r:embed="rId3"/>
          <a:stretch>
            <a:fillRect/>
          </a:stretch>
        </p:blipFill>
        <p:spPr>
          <a:xfrm>
            <a:off x="2067417" y="349891"/>
            <a:ext cx="8182671" cy="6158217"/>
          </a:xfrm>
          <a:prstGeom prst="rect">
            <a:avLst/>
          </a:prstGeom>
        </p:spPr>
      </p:pic>
      <p:sp>
        <p:nvSpPr>
          <p:cNvPr id="12" name="TextBox 11">
            <a:extLst>
              <a:ext uri="{FF2B5EF4-FFF2-40B4-BE49-F238E27FC236}">
                <a16:creationId xmlns:a16="http://schemas.microsoft.com/office/drawing/2014/main" id="{CA687CCE-B4ED-E9BA-A52E-F2723B2C5308}"/>
              </a:ext>
            </a:extLst>
          </p:cNvPr>
          <p:cNvSpPr txBox="1"/>
          <p:nvPr/>
        </p:nvSpPr>
        <p:spPr>
          <a:xfrm>
            <a:off x="2067417" y="6504291"/>
            <a:ext cx="6117020" cy="253916"/>
          </a:xfrm>
          <a:prstGeom prst="rect">
            <a:avLst/>
          </a:prstGeom>
          <a:noFill/>
        </p:spPr>
        <p:txBody>
          <a:bodyPr wrap="square">
            <a:spAutoFit/>
          </a:bodyPr>
          <a:lstStyle/>
          <a:p>
            <a:r>
              <a:rPr lang="en-US" sz="1050" i="1" dirty="0"/>
              <a:t>https://www.slideshare.net/slideshow/amaccfv-library-orientation-2015/49000102?from_search=0#6</a:t>
            </a:r>
          </a:p>
        </p:txBody>
      </p:sp>
      <p:sp>
        <p:nvSpPr>
          <p:cNvPr id="14" name="Google Shape;797;p29">
            <a:extLst>
              <a:ext uri="{FF2B5EF4-FFF2-40B4-BE49-F238E27FC236}">
                <a16:creationId xmlns:a16="http://schemas.microsoft.com/office/drawing/2014/main" id="{EA26279B-19EE-71AE-1D7B-4C5744193EC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5" name="ZoneTexte 41">
            <a:extLst>
              <a:ext uri="{FF2B5EF4-FFF2-40B4-BE49-F238E27FC236}">
                <a16:creationId xmlns:a16="http://schemas.microsoft.com/office/drawing/2014/main" id="{64A8C1AD-8932-F4DB-2C54-B0ECD1CEC9E5}"/>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Tree>
    <p:extLst>
      <p:ext uri="{BB962C8B-B14F-4D97-AF65-F5344CB8AC3E}">
        <p14:creationId xmlns:p14="http://schemas.microsoft.com/office/powerpoint/2010/main" val="654029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B83BA-D16B-0EAB-05C6-F290CB2EB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DCAA7-6A78-7577-7D42-D3EE0E7A4291}"/>
              </a:ext>
            </a:extLst>
          </p:cNvPr>
          <p:cNvSpPr>
            <a:spLocks noGrp="1"/>
          </p:cNvSpPr>
          <p:nvPr>
            <p:ph type="title"/>
          </p:nvPr>
        </p:nvSpPr>
        <p:spPr>
          <a:xfrm>
            <a:off x="1082990" y="0"/>
            <a:ext cx="10742827" cy="1143000"/>
          </a:xfrm>
        </p:spPr>
        <p:txBody>
          <a:bodyPr/>
          <a:lstStyle/>
          <a:p>
            <a:r>
              <a:rPr lang="en-US" dirty="0"/>
              <a:t>Design Pitfall: Background Overload </a:t>
            </a:r>
          </a:p>
        </p:txBody>
      </p:sp>
      <p:sp>
        <p:nvSpPr>
          <p:cNvPr id="5" name="Slide Number Placeholder 4">
            <a:extLst>
              <a:ext uri="{FF2B5EF4-FFF2-40B4-BE49-F238E27FC236}">
                <a16:creationId xmlns:a16="http://schemas.microsoft.com/office/drawing/2014/main" id="{ADCCBF96-3E7F-1016-6205-A6748EEECE02}"/>
              </a:ext>
            </a:extLst>
          </p:cNvPr>
          <p:cNvSpPr>
            <a:spLocks noGrp="1"/>
          </p:cNvSpPr>
          <p:nvPr>
            <p:ph type="sldNum" sz="quarter" idx="12"/>
          </p:nvPr>
        </p:nvSpPr>
        <p:spPr/>
        <p:txBody>
          <a:bodyPr/>
          <a:lstStyle/>
          <a:p>
            <a:fld id="{0D558541-60C9-42A2-8392-FF12533A6B7A}" type="slidenum">
              <a:rPr lang="en-US" smtClean="0"/>
              <a:pPr/>
              <a:t>63</a:t>
            </a:fld>
            <a:endParaRPr lang="en-US"/>
          </a:p>
        </p:txBody>
      </p:sp>
      <p:grpSp>
        <p:nvGrpSpPr>
          <p:cNvPr id="4" name="Group 3">
            <a:extLst>
              <a:ext uri="{FF2B5EF4-FFF2-40B4-BE49-F238E27FC236}">
                <a16:creationId xmlns:a16="http://schemas.microsoft.com/office/drawing/2014/main" id="{F57D32E4-56DC-F6B5-4DAF-676211545349}"/>
              </a:ext>
            </a:extLst>
          </p:cNvPr>
          <p:cNvGrpSpPr/>
          <p:nvPr/>
        </p:nvGrpSpPr>
        <p:grpSpPr>
          <a:xfrm>
            <a:off x="5292434" y="1309260"/>
            <a:ext cx="6505919" cy="5160818"/>
            <a:chOff x="5500254" y="1143001"/>
            <a:chExt cx="6505919" cy="5160818"/>
          </a:xfrm>
        </p:grpSpPr>
        <p:sp>
          <p:nvSpPr>
            <p:cNvPr id="3" name="Rectangle: Rounded Corners 2">
              <a:extLst>
                <a:ext uri="{FF2B5EF4-FFF2-40B4-BE49-F238E27FC236}">
                  <a16:creationId xmlns:a16="http://schemas.microsoft.com/office/drawing/2014/main" id="{93C48E11-1F51-104C-430A-BA3AF2A5E26B}"/>
                </a:ext>
              </a:extLst>
            </p:cNvPr>
            <p:cNvSpPr/>
            <p:nvPr/>
          </p:nvSpPr>
          <p:spPr>
            <a:xfrm>
              <a:off x="5500254" y="1143001"/>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1" name="Picture 10">
              <a:extLst>
                <a:ext uri="{FF2B5EF4-FFF2-40B4-BE49-F238E27FC236}">
                  <a16:creationId xmlns:a16="http://schemas.microsoft.com/office/drawing/2014/main" id="{4C01FEDA-3EA5-5A5D-37F3-69743705ECF5}"/>
                </a:ext>
              </a:extLst>
            </p:cNvPr>
            <p:cNvPicPr>
              <a:picLocks noChangeAspect="1"/>
            </p:cNvPicPr>
            <p:nvPr/>
          </p:nvPicPr>
          <p:blipFill>
            <a:blip r:embed="rId3"/>
            <a:stretch>
              <a:fillRect/>
            </a:stretch>
          </p:blipFill>
          <p:spPr>
            <a:xfrm>
              <a:off x="5682503" y="1256405"/>
              <a:ext cx="6188701" cy="4657570"/>
            </a:xfrm>
            <a:prstGeom prst="rect">
              <a:avLst/>
            </a:prstGeom>
          </p:spPr>
        </p:pic>
        <p:sp>
          <p:nvSpPr>
            <p:cNvPr id="12" name="TextBox 11">
              <a:extLst>
                <a:ext uri="{FF2B5EF4-FFF2-40B4-BE49-F238E27FC236}">
                  <a16:creationId xmlns:a16="http://schemas.microsoft.com/office/drawing/2014/main" id="{62A093A3-7AB8-FD2E-5D56-AFAC585AC263}"/>
                </a:ext>
              </a:extLst>
            </p:cNvPr>
            <p:cNvSpPr txBox="1"/>
            <p:nvPr/>
          </p:nvSpPr>
          <p:spPr>
            <a:xfrm>
              <a:off x="5727328" y="5889813"/>
              <a:ext cx="6117020" cy="253916"/>
            </a:xfrm>
            <a:prstGeom prst="rect">
              <a:avLst/>
            </a:prstGeom>
            <a:noFill/>
          </p:spPr>
          <p:txBody>
            <a:bodyPr wrap="square">
              <a:spAutoFit/>
            </a:bodyPr>
            <a:lstStyle/>
            <a:p>
              <a:r>
                <a:rPr lang="en-US" sz="1050" i="1" dirty="0"/>
                <a:t>https://www.slideshare.net/slideshow/amaccfv-library-orientation-2015/49000102?from_search=0#6</a:t>
              </a:r>
            </a:p>
          </p:txBody>
        </p:sp>
      </p:grpSp>
      <p:sp>
        <p:nvSpPr>
          <p:cNvPr id="15" name="Google Shape;797;p29">
            <a:extLst>
              <a:ext uri="{FF2B5EF4-FFF2-40B4-BE49-F238E27FC236}">
                <a16:creationId xmlns:a16="http://schemas.microsoft.com/office/drawing/2014/main" id="{FC444DE1-4EDD-6CF3-0610-665C47811EAF}"/>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6" name="ZoneTexte 41">
            <a:extLst>
              <a:ext uri="{FF2B5EF4-FFF2-40B4-BE49-F238E27FC236}">
                <a16:creationId xmlns:a16="http://schemas.microsoft.com/office/drawing/2014/main" id="{0B68EE99-B08E-8A17-1FDF-A5FEFB444343}"/>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
        <p:nvSpPr>
          <p:cNvPr id="13" name="Rectangle 1">
            <a:extLst>
              <a:ext uri="{FF2B5EF4-FFF2-40B4-BE49-F238E27FC236}">
                <a16:creationId xmlns:a16="http://schemas.microsoft.com/office/drawing/2014/main" id="{113C60BB-195A-85E3-8C29-413B71235CEA}"/>
              </a:ext>
            </a:extLst>
          </p:cNvPr>
          <p:cNvSpPr>
            <a:spLocks noGrp="1" noChangeArrowheads="1"/>
          </p:cNvSpPr>
          <p:nvPr>
            <p:ph idx="1"/>
          </p:nvPr>
        </p:nvSpPr>
        <p:spPr bwMode="auto">
          <a:xfrm>
            <a:off x="289736" y="1486195"/>
            <a:ext cx="4382871"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spcBef>
                <a:spcPts val="0"/>
              </a:spcBef>
              <a:spcAft>
                <a:spcPts val="600"/>
              </a:spcAft>
            </a:pPr>
            <a:r>
              <a:rPr lang="en-US" sz="2000" dirty="0"/>
              <a:t>Issues: </a:t>
            </a:r>
          </a:p>
          <a:p>
            <a:pPr marL="342900" indent="-342900">
              <a:lnSpc>
                <a:spcPct val="100000"/>
              </a:lnSpc>
              <a:spcBef>
                <a:spcPts val="0"/>
              </a:spcBef>
              <a:spcAft>
                <a:spcPts val="600"/>
              </a:spcAft>
              <a:buFont typeface="Arial" panose="020B0604020202020204" pitchFamily="34" charset="0"/>
              <a:buChar char="•"/>
            </a:pPr>
            <a:r>
              <a:rPr lang="en-US" sz="1800" dirty="0"/>
              <a:t>Background Overload</a:t>
            </a:r>
            <a:r>
              <a:rPr lang="en-US" sz="1800" b="0" dirty="0"/>
              <a:t>: Background image overwhelms the text</a:t>
            </a:r>
          </a:p>
          <a:p>
            <a:pPr marL="342900" indent="-342900">
              <a:lnSpc>
                <a:spcPct val="100000"/>
              </a:lnSpc>
              <a:spcBef>
                <a:spcPts val="0"/>
              </a:spcBef>
              <a:spcAft>
                <a:spcPts val="600"/>
              </a:spcAft>
              <a:buFont typeface="Arial" panose="020B0604020202020204" pitchFamily="34" charset="0"/>
              <a:buChar char="•"/>
            </a:pPr>
            <a:r>
              <a:rPr lang="en-US" sz="1800" dirty="0"/>
              <a:t>Readability Problems</a:t>
            </a:r>
            <a:r>
              <a:rPr lang="en-US" sz="1800" b="0" dirty="0"/>
              <a:t>: Hard to read even with bold fonts and shadows</a:t>
            </a:r>
          </a:p>
          <a:p>
            <a:pPr marL="342900" indent="-342900">
              <a:lnSpc>
                <a:spcPct val="100000"/>
              </a:lnSpc>
              <a:spcBef>
                <a:spcPts val="0"/>
              </a:spcBef>
              <a:spcAft>
                <a:spcPts val="600"/>
              </a:spcAft>
              <a:buFont typeface="Arial" panose="020B0604020202020204" pitchFamily="34" charset="0"/>
              <a:buChar char="•"/>
            </a:pPr>
            <a:r>
              <a:rPr lang="en-US" sz="1800" dirty="0"/>
              <a:t>Competing Elements: </a:t>
            </a:r>
            <a:r>
              <a:rPr lang="en-US" sz="1800" b="0" dirty="0"/>
              <a:t>Audience focuses on decoration, not content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4774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F8E0E-A81B-645B-BFF8-8BEE301D3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2BAFF-8F8D-32A3-053D-BC9CC2C6DAF1}"/>
              </a:ext>
            </a:extLst>
          </p:cNvPr>
          <p:cNvSpPr>
            <a:spLocks noGrp="1"/>
          </p:cNvSpPr>
          <p:nvPr>
            <p:ph type="title"/>
          </p:nvPr>
        </p:nvSpPr>
        <p:spPr>
          <a:xfrm>
            <a:off x="1082990" y="0"/>
            <a:ext cx="10742827" cy="1143000"/>
          </a:xfrm>
        </p:spPr>
        <p:txBody>
          <a:bodyPr/>
          <a:lstStyle/>
          <a:p>
            <a:r>
              <a:rPr lang="en-US"/>
              <a:t>Design Pitfall: Background Overload</a:t>
            </a:r>
          </a:p>
        </p:txBody>
      </p:sp>
      <p:sp>
        <p:nvSpPr>
          <p:cNvPr id="5" name="Slide Number Placeholder 4">
            <a:extLst>
              <a:ext uri="{FF2B5EF4-FFF2-40B4-BE49-F238E27FC236}">
                <a16:creationId xmlns:a16="http://schemas.microsoft.com/office/drawing/2014/main" id="{C0D10EDD-F8B5-22A7-29E2-43FD5CB1E0E5}"/>
              </a:ext>
            </a:extLst>
          </p:cNvPr>
          <p:cNvSpPr>
            <a:spLocks noGrp="1"/>
          </p:cNvSpPr>
          <p:nvPr>
            <p:ph type="sldNum" sz="quarter" idx="12"/>
          </p:nvPr>
        </p:nvSpPr>
        <p:spPr/>
        <p:txBody>
          <a:bodyPr/>
          <a:lstStyle/>
          <a:p>
            <a:fld id="{0D558541-60C9-42A2-8392-FF12533A6B7A}" type="slidenum">
              <a:rPr lang="en-US" smtClean="0"/>
              <a:pPr/>
              <a:t>64</a:t>
            </a:fld>
            <a:endParaRPr lang="en-US"/>
          </a:p>
        </p:txBody>
      </p:sp>
      <p:grpSp>
        <p:nvGrpSpPr>
          <p:cNvPr id="4" name="Group 3">
            <a:extLst>
              <a:ext uri="{FF2B5EF4-FFF2-40B4-BE49-F238E27FC236}">
                <a16:creationId xmlns:a16="http://schemas.microsoft.com/office/drawing/2014/main" id="{248E8AC4-2246-B971-E2EB-7BEF3F872336}"/>
              </a:ext>
            </a:extLst>
          </p:cNvPr>
          <p:cNvGrpSpPr/>
          <p:nvPr/>
        </p:nvGrpSpPr>
        <p:grpSpPr>
          <a:xfrm>
            <a:off x="5292434" y="1309260"/>
            <a:ext cx="6505919" cy="5160818"/>
            <a:chOff x="5500254" y="1143001"/>
            <a:chExt cx="6505919" cy="5160818"/>
          </a:xfrm>
        </p:grpSpPr>
        <p:sp>
          <p:nvSpPr>
            <p:cNvPr id="3" name="Rectangle: Rounded Corners 2">
              <a:extLst>
                <a:ext uri="{FF2B5EF4-FFF2-40B4-BE49-F238E27FC236}">
                  <a16:creationId xmlns:a16="http://schemas.microsoft.com/office/drawing/2014/main" id="{B8908B0F-39C0-FCA4-1622-2106028286FF}"/>
                </a:ext>
              </a:extLst>
            </p:cNvPr>
            <p:cNvSpPr/>
            <p:nvPr/>
          </p:nvSpPr>
          <p:spPr>
            <a:xfrm>
              <a:off x="5500254" y="1143001"/>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5739143A-D232-5041-E559-EC818AFE5AE3}"/>
                </a:ext>
              </a:extLst>
            </p:cNvPr>
            <p:cNvPicPr>
              <a:picLocks noChangeAspect="1"/>
            </p:cNvPicPr>
            <p:nvPr/>
          </p:nvPicPr>
          <p:blipFill>
            <a:blip r:embed="rId3"/>
            <a:stretch>
              <a:fillRect/>
            </a:stretch>
          </p:blipFill>
          <p:spPr>
            <a:xfrm>
              <a:off x="5682503" y="1256405"/>
              <a:ext cx="6188701" cy="4657570"/>
            </a:xfrm>
            <a:prstGeom prst="rect">
              <a:avLst/>
            </a:prstGeom>
          </p:spPr>
        </p:pic>
        <p:sp>
          <p:nvSpPr>
            <p:cNvPr id="12" name="TextBox 11">
              <a:extLst>
                <a:ext uri="{FF2B5EF4-FFF2-40B4-BE49-F238E27FC236}">
                  <a16:creationId xmlns:a16="http://schemas.microsoft.com/office/drawing/2014/main" id="{174BB5C4-3401-049D-2DA3-A60D8527E4A3}"/>
                </a:ext>
              </a:extLst>
            </p:cNvPr>
            <p:cNvSpPr txBox="1"/>
            <p:nvPr/>
          </p:nvSpPr>
          <p:spPr>
            <a:xfrm>
              <a:off x="5727328" y="5889813"/>
              <a:ext cx="6117020" cy="253916"/>
            </a:xfrm>
            <a:prstGeom prst="rect">
              <a:avLst/>
            </a:prstGeom>
            <a:noFill/>
          </p:spPr>
          <p:txBody>
            <a:bodyPr wrap="square">
              <a:spAutoFit/>
            </a:bodyPr>
            <a:lstStyle/>
            <a:p>
              <a:r>
                <a:rPr lang="en-US" sz="1050" i="1"/>
                <a:t>https://www.slideshare.net/slideshow/amaccfv-library-orientation-2015/49000102?from_search=0#6</a:t>
              </a:r>
            </a:p>
          </p:txBody>
        </p:sp>
      </p:grpSp>
      <p:sp>
        <p:nvSpPr>
          <p:cNvPr id="15" name="Google Shape;797;p29">
            <a:extLst>
              <a:ext uri="{FF2B5EF4-FFF2-40B4-BE49-F238E27FC236}">
                <a16:creationId xmlns:a16="http://schemas.microsoft.com/office/drawing/2014/main" id="{EA88336A-75BB-899C-EAFE-AF9A0D506FD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a:p>
        </p:txBody>
      </p:sp>
      <p:sp>
        <p:nvSpPr>
          <p:cNvPr id="16" name="ZoneTexte 41">
            <a:extLst>
              <a:ext uri="{FF2B5EF4-FFF2-40B4-BE49-F238E27FC236}">
                <a16:creationId xmlns:a16="http://schemas.microsoft.com/office/drawing/2014/main" id="{7A9197D7-B2A4-1925-0E0C-50FF58BDA6B4}"/>
              </a:ext>
            </a:extLst>
          </p:cNvPr>
          <p:cNvSpPr txBox="1"/>
          <p:nvPr/>
        </p:nvSpPr>
        <p:spPr>
          <a:xfrm flipH="1">
            <a:off x="321432" y="401246"/>
            <a:ext cx="529312" cy="830997"/>
          </a:xfrm>
          <a:prstGeom prst="rect">
            <a:avLst/>
          </a:prstGeom>
          <a:noFill/>
          <a:effectLst/>
        </p:spPr>
        <p:txBody>
          <a:bodyPr wrap="none" rtlCol="0">
            <a:spAutoFit/>
          </a:bodyPr>
          <a:lstStyle/>
          <a:p>
            <a:r>
              <a:rPr lang="en-US" sz="4800" b="1">
                <a:solidFill>
                  <a:schemeClr val="bg1"/>
                </a:solidFill>
                <a:latin typeface="+mj-lt"/>
              </a:rPr>
              <a:t>1</a:t>
            </a:r>
          </a:p>
        </p:txBody>
      </p:sp>
      <p:sp>
        <p:nvSpPr>
          <p:cNvPr id="8" name="TextBox 7">
            <a:extLst>
              <a:ext uri="{FF2B5EF4-FFF2-40B4-BE49-F238E27FC236}">
                <a16:creationId xmlns:a16="http://schemas.microsoft.com/office/drawing/2014/main" id="{55433E4C-702D-A09E-554C-95241FFFF50F}"/>
              </a:ext>
            </a:extLst>
          </p:cNvPr>
          <p:cNvSpPr txBox="1"/>
          <p:nvPr/>
        </p:nvSpPr>
        <p:spPr>
          <a:xfrm>
            <a:off x="185827" y="3924673"/>
            <a:ext cx="4486780" cy="2215991"/>
          </a:xfrm>
          <a:prstGeom prst="rect">
            <a:avLst/>
          </a:prstGeom>
          <a:noFill/>
        </p:spPr>
        <p:txBody>
          <a:bodyPr wrap="square">
            <a:spAutoFit/>
          </a:bodyPr>
          <a:lstStyle/>
          <a:p>
            <a:pPr>
              <a:spcAft>
                <a:spcPts val="600"/>
              </a:spcAft>
            </a:pPr>
            <a:r>
              <a:rPr lang="en-US" sz="2000" b="1"/>
              <a:t>Improvements: </a:t>
            </a:r>
            <a:endParaRPr lang="en-US" sz="2000"/>
          </a:p>
          <a:p>
            <a:pPr marL="342900" lvl="1" indent="-342900">
              <a:lnSpc>
                <a:spcPct val="100000"/>
              </a:lnSpc>
              <a:spcAft>
                <a:spcPts val="600"/>
              </a:spcAft>
              <a:buFont typeface="Arial" panose="020B0604020202020204" pitchFamily="34" charset="0"/>
              <a:buChar char="•"/>
            </a:pPr>
            <a:r>
              <a:rPr lang="en-US" sz="1800" b="1"/>
              <a:t>Choose Simple Backgrounds</a:t>
            </a:r>
            <a:r>
              <a:rPr lang="en-US" sz="1800"/>
              <a:t>: Use plain or very subtly textured backgrounds</a:t>
            </a:r>
          </a:p>
          <a:p>
            <a:pPr marL="342900" lvl="1" indent="-342900">
              <a:lnSpc>
                <a:spcPct val="100000"/>
              </a:lnSpc>
              <a:spcAft>
                <a:spcPts val="600"/>
              </a:spcAft>
              <a:buFont typeface="Arial" panose="020B0604020202020204" pitchFamily="34" charset="0"/>
              <a:buChar char="•"/>
            </a:pPr>
            <a:r>
              <a:rPr lang="en-US" sz="1800" b="1"/>
              <a:t>Make Images Secondary: </a:t>
            </a:r>
            <a:r>
              <a:rPr lang="en-US" sz="1800"/>
              <a:t>If using images, blur them heavily (20-50% transparency)</a:t>
            </a:r>
            <a:endParaRPr lang="en-US" sz="1600"/>
          </a:p>
        </p:txBody>
      </p:sp>
      <p:sp>
        <p:nvSpPr>
          <p:cNvPr id="13" name="Rectangle 1">
            <a:extLst>
              <a:ext uri="{FF2B5EF4-FFF2-40B4-BE49-F238E27FC236}">
                <a16:creationId xmlns:a16="http://schemas.microsoft.com/office/drawing/2014/main" id="{A35DCB0E-E3AB-E769-F34A-CF20F9CF50DB}"/>
              </a:ext>
            </a:extLst>
          </p:cNvPr>
          <p:cNvSpPr>
            <a:spLocks noGrp="1" noChangeArrowheads="1"/>
          </p:cNvSpPr>
          <p:nvPr>
            <p:ph idx="1"/>
          </p:nvPr>
        </p:nvSpPr>
        <p:spPr bwMode="auto">
          <a:xfrm>
            <a:off x="289736" y="1486195"/>
            <a:ext cx="4382871"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0000"/>
              </a:lnSpc>
              <a:spcBef>
                <a:spcPts val="0"/>
              </a:spcBef>
              <a:spcAft>
                <a:spcPts val="600"/>
              </a:spcAft>
            </a:pPr>
            <a:r>
              <a:rPr lang="en-US" sz="2000"/>
              <a:t>Issues: </a:t>
            </a:r>
          </a:p>
          <a:p>
            <a:pPr marL="342900" indent="-342900">
              <a:lnSpc>
                <a:spcPct val="100000"/>
              </a:lnSpc>
              <a:spcBef>
                <a:spcPts val="0"/>
              </a:spcBef>
              <a:spcAft>
                <a:spcPts val="600"/>
              </a:spcAft>
              <a:buFont typeface="Arial" panose="020B0604020202020204" pitchFamily="34" charset="0"/>
              <a:buChar char="•"/>
            </a:pPr>
            <a:r>
              <a:rPr lang="en-US" sz="1800"/>
              <a:t>Background Overload</a:t>
            </a:r>
            <a:r>
              <a:rPr lang="en-US" sz="1800" b="0"/>
              <a:t>: Background image overwhelms the text</a:t>
            </a:r>
          </a:p>
          <a:p>
            <a:pPr marL="342900" indent="-342900">
              <a:lnSpc>
                <a:spcPct val="100000"/>
              </a:lnSpc>
              <a:spcBef>
                <a:spcPts val="0"/>
              </a:spcBef>
              <a:spcAft>
                <a:spcPts val="600"/>
              </a:spcAft>
              <a:buFont typeface="Arial" panose="020B0604020202020204" pitchFamily="34" charset="0"/>
              <a:buChar char="•"/>
            </a:pPr>
            <a:r>
              <a:rPr lang="en-US" sz="1800"/>
              <a:t>Readability Problems</a:t>
            </a:r>
            <a:r>
              <a:rPr lang="en-US" sz="1800" b="0"/>
              <a:t>: Hard to read even with bold fonts and shadows</a:t>
            </a:r>
          </a:p>
          <a:p>
            <a:pPr marL="342900" indent="-342900">
              <a:lnSpc>
                <a:spcPct val="100000"/>
              </a:lnSpc>
              <a:spcBef>
                <a:spcPts val="0"/>
              </a:spcBef>
              <a:spcAft>
                <a:spcPts val="600"/>
              </a:spcAft>
              <a:buFont typeface="Arial" panose="020B0604020202020204" pitchFamily="34" charset="0"/>
              <a:buChar char="•"/>
            </a:pPr>
            <a:r>
              <a:rPr lang="en-US" sz="1800"/>
              <a:t>Competing Elements: </a:t>
            </a:r>
            <a:r>
              <a:rPr lang="en-US" sz="1800" b="0"/>
              <a:t>Audience focuses on decoration, not content</a:t>
            </a:r>
            <a:endParaRPr kumimoji="0" lang="en-US" altLang="en-US" sz="16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3634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1172781" y="-44621"/>
            <a:ext cx="10189746" cy="1143000"/>
          </a:xfrm>
        </p:spPr>
        <p:txBody>
          <a:bodyPr>
            <a:normAutofit/>
          </a:bodyPr>
          <a:lstStyle/>
          <a:p>
            <a:r>
              <a:rPr lang="en-US" dirty="0"/>
              <a:t>Adding Image Transparency in PowerPoint</a:t>
            </a:r>
          </a:p>
        </p:txBody>
      </p:sp>
      <p:grpSp>
        <p:nvGrpSpPr>
          <p:cNvPr id="37" name="Group 36">
            <a:extLst>
              <a:ext uri="{FF2B5EF4-FFF2-40B4-BE49-F238E27FC236}">
                <a16:creationId xmlns:a16="http://schemas.microsoft.com/office/drawing/2014/main" id="{11FD728D-7EDC-B462-F672-F4A62113F538}"/>
              </a:ext>
            </a:extLst>
          </p:cNvPr>
          <p:cNvGrpSpPr/>
          <p:nvPr/>
        </p:nvGrpSpPr>
        <p:grpSpPr>
          <a:xfrm>
            <a:off x="1172780" y="1331004"/>
            <a:ext cx="4753801" cy="2341108"/>
            <a:chOff x="574155" y="1486821"/>
            <a:chExt cx="4753801" cy="2341108"/>
          </a:xfrm>
        </p:grpSpPr>
        <p:sp>
          <p:nvSpPr>
            <p:cNvPr id="31" name="Rectangle 30">
              <a:extLst>
                <a:ext uri="{FF2B5EF4-FFF2-40B4-BE49-F238E27FC236}">
                  <a16:creationId xmlns:a16="http://schemas.microsoft.com/office/drawing/2014/main" id="{97826618-E29C-6486-F023-7EB9B4D008AF}"/>
                </a:ext>
              </a:extLst>
            </p:cNvPr>
            <p:cNvSpPr/>
            <p:nvPr/>
          </p:nvSpPr>
          <p:spPr>
            <a:xfrm>
              <a:off x="574156" y="1721437"/>
              <a:ext cx="4753800" cy="21064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Top Corners Rounded 5"/>
            <p:cNvSpPr/>
            <p:nvPr/>
          </p:nvSpPr>
          <p:spPr>
            <a:xfrm>
              <a:off x="611244" y="1985401"/>
              <a:ext cx="2436845" cy="1839751"/>
            </a:xfrm>
            <a:prstGeom prst="round2SameRect">
              <a:avLst>
                <a:gd name="adj1" fmla="val 3413"/>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sz="1400" b="1" dirty="0">
                <a:solidFill>
                  <a:prstClr val="black"/>
                </a:solidFill>
              </a:endParaRPr>
            </a:p>
            <a:p>
              <a:pPr lvl="0"/>
              <a:r>
                <a:rPr lang="en-US" sz="1600" b="1" dirty="0">
                  <a:solidFill>
                    <a:schemeClr val="accent1"/>
                  </a:solidFill>
                </a:rPr>
                <a:t>Select Your Image</a:t>
              </a:r>
            </a:p>
            <a:p>
              <a:pPr lvl="0"/>
              <a:endParaRPr lang="en-US" sz="1400" dirty="0">
                <a:solidFill>
                  <a:prstClr val="black"/>
                </a:solidFill>
              </a:endParaRPr>
            </a:p>
            <a:p>
              <a:pPr lvl="0"/>
              <a:r>
                <a:rPr lang="en-US" sz="1400" dirty="0">
                  <a:solidFill>
                    <a:schemeClr val="tx1"/>
                  </a:solidFill>
                </a:rPr>
                <a:t>Click on the image you want to make transparent</a:t>
              </a:r>
            </a:p>
          </p:txBody>
        </p:sp>
        <p:sp>
          <p:nvSpPr>
            <p:cNvPr id="12" name="Rectangle 11"/>
            <p:cNvSpPr/>
            <p:nvPr/>
          </p:nvSpPr>
          <p:spPr>
            <a:xfrm>
              <a:off x="574155" y="3742003"/>
              <a:ext cx="4753800" cy="77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Oval 19"/>
            <p:cNvSpPr>
              <a:spLocks noChangeAspect="1"/>
            </p:cNvSpPr>
            <p:nvPr/>
          </p:nvSpPr>
          <p:spPr>
            <a:xfrm>
              <a:off x="704130" y="1486821"/>
              <a:ext cx="504446" cy="50444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t>01</a:t>
              </a:r>
            </a:p>
          </p:txBody>
        </p:sp>
        <p:pic>
          <p:nvPicPr>
            <p:cNvPr id="26" name="Picture 25">
              <a:extLst>
                <a:ext uri="{FF2B5EF4-FFF2-40B4-BE49-F238E27FC236}">
                  <a16:creationId xmlns:a16="http://schemas.microsoft.com/office/drawing/2014/main" id="{08397AD1-19BF-1228-2B64-000CF3E062B7}"/>
                </a:ext>
              </a:extLst>
            </p:cNvPr>
            <p:cNvPicPr>
              <a:picLocks noChangeAspect="1"/>
            </p:cNvPicPr>
            <p:nvPr/>
          </p:nvPicPr>
          <p:blipFill>
            <a:blip r:embed="rId4"/>
            <a:stretch>
              <a:fillRect/>
            </a:stretch>
          </p:blipFill>
          <p:spPr>
            <a:xfrm>
              <a:off x="3378113" y="2286968"/>
              <a:ext cx="1253458" cy="1196110"/>
            </a:xfrm>
            <a:prstGeom prst="rect">
              <a:avLst/>
            </a:prstGeom>
          </p:spPr>
        </p:pic>
      </p:grpSp>
      <p:grpSp>
        <p:nvGrpSpPr>
          <p:cNvPr id="36" name="Group 35">
            <a:extLst>
              <a:ext uri="{FF2B5EF4-FFF2-40B4-BE49-F238E27FC236}">
                <a16:creationId xmlns:a16="http://schemas.microsoft.com/office/drawing/2014/main" id="{616BB9C0-57A7-EB1E-9727-C637A235AC7B}"/>
              </a:ext>
            </a:extLst>
          </p:cNvPr>
          <p:cNvGrpSpPr/>
          <p:nvPr/>
        </p:nvGrpSpPr>
        <p:grpSpPr>
          <a:xfrm>
            <a:off x="1172780" y="4004954"/>
            <a:ext cx="4753799" cy="2338333"/>
            <a:chOff x="4530740" y="1486821"/>
            <a:chExt cx="4753799" cy="2338333"/>
          </a:xfrm>
        </p:grpSpPr>
        <p:sp>
          <p:nvSpPr>
            <p:cNvPr id="32" name="Rectangle 31">
              <a:extLst>
                <a:ext uri="{FF2B5EF4-FFF2-40B4-BE49-F238E27FC236}">
                  <a16:creationId xmlns:a16="http://schemas.microsoft.com/office/drawing/2014/main" id="{43872262-5A5F-82B6-9038-8403239E6649}"/>
                </a:ext>
              </a:extLst>
            </p:cNvPr>
            <p:cNvSpPr/>
            <p:nvPr/>
          </p:nvSpPr>
          <p:spPr>
            <a:xfrm>
              <a:off x="4530740" y="1732745"/>
              <a:ext cx="4753799" cy="20924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Top Corners Rounded 6"/>
            <p:cNvSpPr/>
            <p:nvPr/>
          </p:nvSpPr>
          <p:spPr>
            <a:xfrm>
              <a:off x="4530741" y="1750208"/>
              <a:ext cx="2145658" cy="1839751"/>
            </a:xfrm>
            <a:prstGeom prst="round2SameRect">
              <a:avLst>
                <a:gd name="adj1" fmla="val 3413"/>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endParaRPr lang="en-US" sz="1400" b="1" dirty="0">
                <a:solidFill>
                  <a:prstClr val="black"/>
                </a:solidFill>
              </a:endParaRPr>
            </a:p>
            <a:p>
              <a:pPr lvl="0"/>
              <a:r>
                <a:rPr lang="en-US" sz="1600" b="1" dirty="0">
                  <a:solidFill>
                    <a:schemeClr val="accent2"/>
                  </a:solidFill>
                </a:rPr>
                <a:t>Open Picture Format</a:t>
              </a:r>
            </a:p>
            <a:p>
              <a:pPr lvl="0"/>
              <a:endParaRPr lang="en-US" sz="1400" dirty="0">
                <a:solidFill>
                  <a:prstClr val="black"/>
                </a:solidFill>
              </a:endParaRPr>
            </a:p>
            <a:p>
              <a:pPr lvl="0"/>
              <a:r>
                <a:rPr lang="en-US" sz="1400" dirty="0">
                  <a:solidFill>
                    <a:schemeClr val="tx1"/>
                  </a:solidFill>
                </a:rPr>
                <a:t>Got to the Picture Format tab.  </a:t>
              </a:r>
            </a:p>
          </p:txBody>
        </p:sp>
        <p:sp>
          <p:nvSpPr>
            <p:cNvPr id="13" name="Rectangle 12"/>
            <p:cNvSpPr/>
            <p:nvPr/>
          </p:nvSpPr>
          <p:spPr>
            <a:xfrm>
              <a:off x="4530740" y="3760844"/>
              <a:ext cx="4753798" cy="64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p:cNvSpPr>
              <a:spLocks noChangeAspect="1"/>
            </p:cNvSpPr>
            <p:nvPr/>
          </p:nvSpPr>
          <p:spPr>
            <a:xfrm>
              <a:off x="4694922" y="1486821"/>
              <a:ext cx="504446" cy="50444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t>02</a:t>
              </a:r>
            </a:p>
          </p:txBody>
        </p:sp>
        <p:pic>
          <p:nvPicPr>
            <p:cNvPr id="28" name="Picture 27">
              <a:extLst>
                <a:ext uri="{FF2B5EF4-FFF2-40B4-BE49-F238E27FC236}">
                  <a16:creationId xmlns:a16="http://schemas.microsoft.com/office/drawing/2014/main" id="{2C176AFD-46E3-8A3A-9F1B-F6EE3BEFE548}"/>
                </a:ext>
              </a:extLst>
            </p:cNvPr>
            <p:cNvPicPr>
              <a:picLocks noChangeAspect="1"/>
            </p:cNvPicPr>
            <p:nvPr/>
          </p:nvPicPr>
          <p:blipFill>
            <a:blip r:embed="rId5"/>
            <a:stretch>
              <a:fillRect/>
            </a:stretch>
          </p:blipFill>
          <p:spPr>
            <a:xfrm>
              <a:off x="6694590" y="1855138"/>
              <a:ext cx="1991124" cy="1839752"/>
            </a:xfrm>
            <a:prstGeom prst="rect">
              <a:avLst/>
            </a:prstGeom>
          </p:spPr>
        </p:pic>
      </p:grpSp>
      <p:grpSp>
        <p:nvGrpSpPr>
          <p:cNvPr id="35" name="Group 34">
            <a:extLst>
              <a:ext uri="{FF2B5EF4-FFF2-40B4-BE49-F238E27FC236}">
                <a16:creationId xmlns:a16="http://schemas.microsoft.com/office/drawing/2014/main" id="{DBA6B47F-4ADA-52EF-ED41-CACDC345058D}"/>
              </a:ext>
            </a:extLst>
          </p:cNvPr>
          <p:cNvGrpSpPr/>
          <p:nvPr/>
        </p:nvGrpSpPr>
        <p:grpSpPr>
          <a:xfrm>
            <a:off x="6621830" y="1327269"/>
            <a:ext cx="4740696" cy="2336061"/>
            <a:chOff x="605661" y="3972351"/>
            <a:chExt cx="4657810" cy="2116747"/>
          </a:xfrm>
        </p:grpSpPr>
        <p:sp>
          <p:nvSpPr>
            <p:cNvPr id="5" name="Rectangle: Top Corners Rounded 4"/>
            <p:cNvSpPr/>
            <p:nvPr/>
          </p:nvSpPr>
          <p:spPr>
            <a:xfrm>
              <a:off x="611244" y="4206968"/>
              <a:ext cx="3060000" cy="1839751"/>
            </a:xfrm>
            <a:prstGeom prst="round2SameRect">
              <a:avLst>
                <a:gd name="adj1" fmla="val 3413"/>
                <a:gd name="adj2"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400" b="1" dirty="0">
                <a:solidFill>
                  <a:schemeClr val="tx1"/>
                </a:solidFill>
              </a:endParaRPr>
            </a:p>
            <a:p>
              <a:r>
                <a:rPr lang="en-US" sz="1600" b="1" dirty="0">
                  <a:solidFill>
                    <a:schemeClr val="accent6"/>
                  </a:solidFill>
                </a:rPr>
                <a:t>Choose Transparency Level</a:t>
              </a:r>
            </a:p>
            <a:p>
              <a:endParaRPr lang="en-US" sz="1200" dirty="0">
                <a:solidFill>
                  <a:schemeClr val="tx1"/>
                </a:solidFill>
              </a:endParaRPr>
            </a:p>
          </p:txBody>
        </p:sp>
        <p:sp>
          <p:nvSpPr>
            <p:cNvPr id="19" name="Oval 18"/>
            <p:cNvSpPr>
              <a:spLocks noChangeAspect="1"/>
            </p:cNvSpPr>
            <p:nvPr/>
          </p:nvSpPr>
          <p:spPr>
            <a:xfrm>
              <a:off x="739343" y="3972351"/>
              <a:ext cx="469233" cy="46923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b="1" dirty="0"/>
                <a:t>03</a:t>
              </a:r>
            </a:p>
          </p:txBody>
        </p:sp>
        <p:pic>
          <p:nvPicPr>
            <p:cNvPr id="30" name="Picture 29">
              <a:extLst>
                <a:ext uri="{FF2B5EF4-FFF2-40B4-BE49-F238E27FC236}">
                  <a16:creationId xmlns:a16="http://schemas.microsoft.com/office/drawing/2014/main" id="{15C5EE5B-8C08-0271-348C-0795597E3F79}"/>
                </a:ext>
              </a:extLst>
            </p:cNvPr>
            <p:cNvPicPr>
              <a:picLocks noChangeAspect="1"/>
            </p:cNvPicPr>
            <p:nvPr/>
          </p:nvPicPr>
          <p:blipFill>
            <a:blip r:embed="rId6"/>
            <a:stretch>
              <a:fillRect/>
            </a:stretch>
          </p:blipFill>
          <p:spPr>
            <a:xfrm>
              <a:off x="3347718" y="4206967"/>
              <a:ext cx="1915753" cy="1847536"/>
            </a:xfrm>
            <a:prstGeom prst="rect">
              <a:avLst/>
            </a:prstGeom>
          </p:spPr>
        </p:pic>
        <p:sp>
          <p:nvSpPr>
            <p:cNvPr id="11" name="Rectangle 10"/>
            <p:cNvSpPr/>
            <p:nvPr/>
          </p:nvSpPr>
          <p:spPr>
            <a:xfrm>
              <a:off x="605661" y="6008971"/>
              <a:ext cx="4657809" cy="80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a:extLst>
                <a:ext uri="{FF2B5EF4-FFF2-40B4-BE49-F238E27FC236}">
                  <a16:creationId xmlns:a16="http://schemas.microsoft.com/office/drawing/2014/main" id="{38418C03-028C-9A95-B7FA-55DA4F8E7E64}"/>
                </a:ext>
              </a:extLst>
            </p:cNvPr>
            <p:cNvPicPr>
              <a:picLocks noChangeAspect="1"/>
            </p:cNvPicPr>
            <p:nvPr/>
          </p:nvPicPr>
          <p:blipFill>
            <a:blip r:embed="rId7"/>
            <a:stretch>
              <a:fillRect/>
            </a:stretch>
          </p:blipFill>
          <p:spPr>
            <a:xfrm>
              <a:off x="1250681" y="4812991"/>
              <a:ext cx="1127881" cy="1015093"/>
            </a:xfrm>
            <a:prstGeom prst="rect">
              <a:avLst/>
            </a:prstGeom>
          </p:spPr>
        </p:pic>
      </p:grpSp>
      <p:grpSp>
        <p:nvGrpSpPr>
          <p:cNvPr id="41" name="Group 40">
            <a:extLst>
              <a:ext uri="{FF2B5EF4-FFF2-40B4-BE49-F238E27FC236}">
                <a16:creationId xmlns:a16="http://schemas.microsoft.com/office/drawing/2014/main" id="{55851B7A-821D-CE50-31D7-4BD7504266D4}"/>
              </a:ext>
            </a:extLst>
          </p:cNvPr>
          <p:cNvGrpSpPr/>
          <p:nvPr/>
        </p:nvGrpSpPr>
        <p:grpSpPr>
          <a:xfrm>
            <a:off x="7104225" y="4354240"/>
            <a:ext cx="3775903" cy="987436"/>
            <a:chOff x="5749489" y="4078081"/>
            <a:chExt cx="3775903" cy="987436"/>
          </a:xfrm>
        </p:grpSpPr>
        <p:sp>
          <p:nvSpPr>
            <p:cNvPr id="40" name="Rectangle: Rounded Corners 39">
              <a:extLst>
                <a:ext uri="{FF2B5EF4-FFF2-40B4-BE49-F238E27FC236}">
                  <a16:creationId xmlns:a16="http://schemas.microsoft.com/office/drawing/2014/main" id="{32435FA6-6AE4-5963-684C-C44000D4139B}"/>
                </a:ext>
              </a:extLst>
            </p:cNvPr>
            <p:cNvSpPr/>
            <p:nvPr/>
          </p:nvSpPr>
          <p:spPr>
            <a:xfrm>
              <a:off x="5749489" y="4078081"/>
              <a:ext cx="3775903" cy="987436"/>
            </a:xfrm>
            <a:prstGeom prst="roundRect">
              <a:avLst/>
            </a:prstGeom>
            <a:solidFill>
              <a:schemeClr val="accent4">
                <a:lumMod val="20000"/>
                <a:lumOff val="8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bg1"/>
                </a:solidFill>
              </a:endParaRPr>
            </a:p>
          </p:txBody>
        </p:sp>
        <p:sp>
          <p:nvSpPr>
            <p:cNvPr id="39" name="TextBox 38">
              <a:extLst>
                <a:ext uri="{FF2B5EF4-FFF2-40B4-BE49-F238E27FC236}">
                  <a16:creationId xmlns:a16="http://schemas.microsoft.com/office/drawing/2014/main" id="{BDE167C4-0B67-AA14-6285-70017CEF3947}"/>
                </a:ext>
              </a:extLst>
            </p:cNvPr>
            <p:cNvSpPr txBox="1"/>
            <p:nvPr/>
          </p:nvSpPr>
          <p:spPr>
            <a:xfrm>
              <a:off x="5892244" y="4255104"/>
              <a:ext cx="3633148" cy="584775"/>
            </a:xfrm>
            <a:prstGeom prst="rect">
              <a:avLst/>
            </a:prstGeom>
            <a:noFill/>
          </p:spPr>
          <p:txBody>
            <a:bodyPr wrap="square">
              <a:spAutoFit/>
            </a:bodyPr>
            <a:lstStyle/>
            <a:p>
              <a:r>
                <a:rPr lang="en-US" sz="1600" b="1" i="0" dirty="0">
                  <a:solidFill>
                    <a:srgbClr val="065F46"/>
                  </a:solidFill>
                  <a:effectLst/>
                </a:rPr>
                <a:t>Tip: 20-50% transparency</a:t>
              </a:r>
              <a:r>
                <a:rPr lang="en-US" sz="1600" b="0" i="0" dirty="0">
                  <a:solidFill>
                    <a:srgbClr val="065F46"/>
                  </a:solidFill>
                  <a:effectLst/>
                </a:rPr>
                <a:t> works best for background images behind text</a:t>
              </a:r>
              <a:endParaRPr lang="en-US" sz="1600" dirty="0"/>
            </a:p>
          </p:txBody>
        </p:sp>
      </p:grpSp>
      <p:sp>
        <p:nvSpPr>
          <p:cNvPr id="44" name="Google Shape;797;p29">
            <a:extLst>
              <a:ext uri="{FF2B5EF4-FFF2-40B4-BE49-F238E27FC236}">
                <a16:creationId xmlns:a16="http://schemas.microsoft.com/office/drawing/2014/main" id="{7975763D-3301-2DE5-4033-50E04153A07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45" name="ZoneTexte 41">
            <a:extLst>
              <a:ext uri="{FF2B5EF4-FFF2-40B4-BE49-F238E27FC236}">
                <a16:creationId xmlns:a16="http://schemas.microsoft.com/office/drawing/2014/main" id="{3C22C113-562F-C984-C7F1-735ED4A8720C}"/>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
        <p:nvSpPr>
          <p:cNvPr id="4" name="TextBox 3">
            <a:extLst>
              <a:ext uri="{FF2B5EF4-FFF2-40B4-BE49-F238E27FC236}">
                <a16:creationId xmlns:a16="http://schemas.microsoft.com/office/drawing/2014/main" id="{D33EA78A-5A28-C964-353D-F05273084E83}"/>
              </a:ext>
            </a:extLst>
          </p:cNvPr>
          <p:cNvSpPr txBox="1"/>
          <p:nvPr/>
        </p:nvSpPr>
        <p:spPr>
          <a:xfrm>
            <a:off x="6483229" y="5914627"/>
            <a:ext cx="5538653" cy="800219"/>
          </a:xfrm>
          <a:prstGeom prst="rect">
            <a:avLst/>
          </a:prstGeom>
          <a:noFill/>
        </p:spPr>
        <p:txBody>
          <a:bodyPr wrap="square">
            <a:spAutoFit/>
          </a:bodyPr>
          <a:lstStyle/>
          <a:p>
            <a:r>
              <a:rPr lang="en-US" sz="1400" dirty="0"/>
              <a:t>More information: </a:t>
            </a:r>
            <a:r>
              <a:rPr lang="en-US" sz="1400" dirty="0">
                <a:hlinkClick r:id="rId8"/>
              </a:rPr>
              <a:t>https://support.microsoft.com/en-us/office/make-a-picture-transparent-ce96ac80-5afc-436c-ae3f-0c78009bf704</a:t>
            </a:r>
            <a:endParaRPr lang="en-US" sz="1400" dirty="0"/>
          </a:p>
          <a:p>
            <a:endParaRPr lang="en-US" sz="1800" dirty="0"/>
          </a:p>
        </p:txBody>
      </p:sp>
    </p:spTree>
    <p:custDataLst>
      <p:tags r:id="rId1"/>
    </p:custDataLst>
    <p:extLst>
      <p:ext uri="{BB962C8B-B14F-4D97-AF65-F5344CB8AC3E}">
        <p14:creationId xmlns:p14="http://schemas.microsoft.com/office/powerpoint/2010/main" val="1232848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itting in a row in front of a glass wall">
            <a:extLst>
              <a:ext uri="{FF2B5EF4-FFF2-40B4-BE49-F238E27FC236}">
                <a16:creationId xmlns:a16="http://schemas.microsoft.com/office/drawing/2014/main" id="{84745F68-BB1C-DC1A-0784-8CA9412662E7}"/>
              </a:ext>
            </a:extLst>
          </p:cNvPr>
          <p:cNvPicPr>
            <a:picLocks noGrp="1" noChangeAspect="1"/>
          </p:cNvPicPr>
          <p:nvPr>
            <p:ph idx="1"/>
          </p:nvPr>
        </p:nvPicPr>
        <p:blipFill>
          <a:blip r:embed="rId3">
            <a:alphaModFix amt="40000"/>
          </a:blip>
          <a:srcRect l="2515" t="10304" r="6549"/>
          <a:stretch/>
        </p:blipFill>
        <p:spPr>
          <a:xfrm>
            <a:off x="0" y="0"/>
            <a:ext cx="12192000" cy="6583478"/>
          </a:xfrm>
        </p:spPr>
      </p:pic>
      <p:sp>
        <p:nvSpPr>
          <p:cNvPr id="12" name="Rectangle 11">
            <a:extLst>
              <a:ext uri="{FF2B5EF4-FFF2-40B4-BE49-F238E27FC236}">
                <a16:creationId xmlns:a16="http://schemas.microsoft.com/office/drawing/2014/main" id="{823EE420-2079-BAE2-2AB1-26BC7EAF7DF7}"/>
              </a:ext>
            </a:extLst>
          </p:cNvPr>
          <p:cNvSpPr/>
          <p:nvPr/>
        </p:nvSpPr>
        <p:spPr>
          <a:xfrm>
            <a:off x="0" y="2428004"/>
            <a:ext cx="12192000" cy="17466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1932016-ADF0-4D58-6F8B-92A062247502}"/>
              </a:ext>
            </a:extLst>
          </p:cNvPr>
          <p:cNvSpPr>
            <a:spLocks noGrp="1"/>
          </p:cNvSpPr>
          <p:nvPr>
            <p:ph type="title"/>
          </p:nvPr>
        </p:nvSpPr>
        <p:spPr>
          <a:xfrm>
            <a:off x="112619" y="2302512"/>
            <a:ext cx="12192000" cy="1143000"/>
          </a:xfrm>
        </p:spPr>
        <p:txBody>
          <a:bodyPr/>
          <a:lstStyle/>
          <a:p>
            <a:pPr algn="ctr"/>
            <a:r>
              <a:rPr lang="en-US" sz="6000" dirty="0">
                <a:solidFill>
                  <a:schemeClr val="bg1"/>
                </a:solidFill>
              </a:rPr>
              <a:t>Rules and Regulations</a:t>
            </a:r>
          </a:p>
        </p:txBody>
      </p:sp>
      <p:sp>
        <p:nvSpPr>
          <p:cNvPr id="4" name="Text Placeholder 3">
            <a:extLst>
              <a:ext uri="{FF2B5EF4-FFF2-40B4-BE49-F238E27FC236}">
                <a16:creationId xmlns:a16="http://schemas.microsoft.com/office/drawing/2014/main" id="{C53B74C8-D7BA-DAA2-6DE4-166867AC3A9E}"/>
              </a:ext>
            </a:extLst>
          </p:cNvPr>
          <p:cNvSpPr>
            <a:spLocks noGrp="1"/>
          </p:cNvSpPr>
          <p:nvPr>
            <p:ph type="body" sz="quarter" idx="13"/>
          </p:nvPr>
        </p:nvSpPr>
        <p:spPr>
          <a:xfrm>
            <a:off x="0" y="3662507"/>
            <a:ext cx="12281647" cy="573617"/>
          </a:xfrm>
        </p:spPr>
        <p:txBody>
          <a:bodyPr/>
          <a:lstStyle/>
          <a:p>
            <a:pPr algn="ctr"/>
            <a:r>
              <a:rPr lang="en-US" sz="2400" b="1" dirty="0">
                <a:solidFill>
                  <a:schemeClr val="bg1"/>
                </a:solidFill>
              </a:rPr>
              <a:t>Guidelines for a Productive Learning Environment</a:t>
            </a:r>
          </a:p>
        </p:txBody>
      </p:sp>
      <p:sp>
        <p:nvSpPr>
          <p:cNvPr id="5" name="Slide Number Placeholder 4">
            <a:extLst>
              <a:ext uri="{FF2B5EF4-FFF2-40B4-BE49-F238E27FC236}">
                <a16:creationId xmlns:a16="http://schemas.microsoft.com/office/drawing/2014/main" id="{7822D80E-8BB7-2DC6-CBA0-A364BDE327C4}"/>
              </a:ext>
            </a:extLst>
          </p:cNvPr>
          <p:cNvSpPr>
            <a:spLocks noGrp="1"/>
          </p:cNvSpPr>
          <p:nvPr>
            <p:ph type="sldNum" sz="quarter" idx="12"/>
          </p:nvPr>
        </p:nvSpPr>
        <p:spPr/>
        <p:txBody>
          <a:bodyPr/>
          <a:lstStyle/>
          <a:p>
            <a:fld id="{0D558541-60C9-42A2-8392-FF12533A6B7A}" type="slidenum">
              <a:rPr lang="en-US" smtClean="0"/>
              <a:pPr/>
              <a:t>66</a:t>
            </a:fld>
            <a:endParaRPr lang="en-US"/>
          </a:p>
        </p:txBody>
      </p:sp>
      <p:sp>
        <p:nvSpPr>
          <p:cNvPr id="13" name="Rectangle 12">
            <a:extLst>
              <a:ext uri="{FF2B5EF4-FFF2-40B4-BE49-F238E27FC236}">
                <a16:creationId xmlns:a16="http://schemas.microsoft.com/office/drawing/2014/main" id="{1B74E2D1-6CE0-3637-0F67-C1133759B3AC}"/>
              </a:ext>
            </a:extLst>
          </p:cNvPr>
          <p:cNvSpPr/>
          <p:nvPr/>
        </p:nvSpPr>
        <p:spPr>
          <a:xfrm>
            <a:off x="0" y="4748672"/>
            <a:ext cx="12191999" cy="1216699"/>
          </a:xfrm>
          <a:prstGeom prst="rect">
            <a:avLst/>
          </a:prstGeom>
          <a:solidFill>
            <a:schemeClr val="bg1">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54C71BAB-27C9-28B0-B7BF-FA2A60520B5D}"/>
              </a:ext>
            </a:extLst>
          </p:cNvPr>
          <p:cNvSpPr txBox="1"/>
          <p:nvPr/>
        </p:nvSpPr>
        <p:spPr>
          <a:xfrm>
            <a:off x="1780054" y="4857853"/>
            <a:ext cx="8721538" cy="923330"/>
          </a:xfrm>
          <a:prstGeom prst="rect">
            <a:avLst/>
          </a:prstGeom>
          <a:noFill/>
        </p:spPr>
        <p:txBody>
          <a:bodyPr wrap="square">
            <a:spAutoFit/>
          </a:bodyPr>
          <a:lstStyle/>
          <a:p>
            <a:pPr algn="ctr"/>
            <a:r>
              <a:rPr lang="en-US" sz="1800" b="1" i="0" dirty="0">
                <a:effectLst/>
              </a:rPr>
              <a:t>Welcome to Galter Health Sciences Library &amp; Leaning Center! </a:t>
            </a:r>
          </a:p>
          <a:p>
            <a:pPr algn="ctr"/>
            <a:r>
              <a:rPr lang="en-US" sz="1800" b="1" i="0" dirty="0">
                <a:effectLst/>
              </a:rPr>
              <a:t>To ensure a respectful and productive environment for all members of our community, please familiarize yourself with our library policies and guidelines</a:t>
            </a:r>
            <a:r>
              <a:rPr lang="en-US" sz="1800" b="1" i="0" dirty="0">
                <a:solidFill>
                  <a:srgbClr val="6B7280"/>
                </a:solidFill>
                <a:effectLst/>
              </a:rPr>
              <a:t>.</a:t>
            </a:r>
            <a:endParaRPr lang="en-US" sz="1800" b="1" dirty="0"/>
          </a:p>
        </p:txBody>
      </p:sp>
      <p:cxnSp>
        <p:nvCxnSpPr>
          <p:cNvPr id="11" name="Straight Connector 10">
            <a:extLst>
              <a:ext uri="{FF2B5EF4-FFF2-40B4-BE49-F238E27FC236}">
                <a16:creationId xmlns:a16="http://schemas.microsoft.com/office/drawing/2014/main" id="{9E996FAA-08F6-AF77-135E-7C0275EC9E05}"/>
              </a:ext>
            </a:extLst>
          </p:cNvPr>
          <p:cNvCxnSpPr>
            <a:cxnSpLocks/>
          </p:cNvCxnSpPr>
          <p:nvPr/>
        </p:nvCxnSpPr>
        <p:spPr>
          <a:xfrm>
            <a:off x="2699657" y="3514169"/>
            <a:ext cx="6988629"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Google Shape;797;p29">
            <a:extLst>
              <a:ext uri="{FF2B5EF4-FFF2-40B4-BE49-F238E27FC236}">
                <a16:creationId xmlns:a16="http://schemas.microsoft.com/office/drawing/2014/main" id="{E14F647C-DE05-A833-9157-C1A10D4E76B8}"/>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7" name="ZoneTexte 41">
            <a:extLst>
              <a:ext uri="{FF2B5EF4-FFF2-40B4-BE49-F238E27FC236}">
                <a16:creationId xmlns:a16="http://schemas.microsoft.com/office/drawing/2014/main" id="{390CFC07-ECBC-F3F6-8663-FBA4D4119A15}"/>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1</a:t>
            </a:r>
          </a:p>
        </p:txBody>
      </p:sp>
      <p:sp>
        <p:nvSpPr>
          <p:cNvPr id="3" name="Ribbon: Curved and Tilted Up 2">
            <a:extLst>
              <a:ext uri="{FF2B5EF4-FFF2-40B4-BE49-F238E27FC236}">
                <a16:creationId xmlns:a16="http://schemas.microsoft.com/office/drawing/2014/main" id="{754B40E3-3338-C115-470C-C04D197CF2B4}"/>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1069571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BC55F9-97C5-2421-3B60-E6CF7BCAA5A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Slide Number Placeholder 4">
            <a:extLst>
              <a:ext uri="{FF2B5EF4-FFF2-40B4-BE49-F238E27FC236}">
                <a16:creationId xmlns:a16="http://schemas.microsoft.com/office/drawing/2014/main" id="{CA872094-DE52-D88C-BDDE-1F76409F4DE5}"/>
              </a:ext>
            </a:extLst>
          </p:cNvPr>
          <p:cNvSpPr>
            <a:spLocks noGrp="1"/>
          </p:cNvSpPr>
          <p:nvPr>
            <p:ph type="sldNum" sz="quarter" idx="12"/>
          </p:nvPr>
        </p:nvSpPr>
        <p:spPr/>
        <p:txBody>
          <a:bodyPr/>
          <a:lstStyle/>
          <a:p>
            <a:fld id="{0D558541-60C9-42A2-8392-FF12533A6B7A}" type="slidenum">
              <a:rPr lang="en-US" smtClean="0"/>
              <a:pPr/>
              <a:t>67</a:t>
            </a:fld>
            <a:endParaRPr lang="en-US"/>
          </a:p>
        </p:txBody>
      </p:sp>
      <p:pic>
        <p:nvPicPr>
          <p:cNvPr id="6" name="Picture 5">
            <a:extLst>
              <a:ext uri="{FF2B5EF4-FFF2-40B4-BE49-F238E27FC236}">
                <a16:creationId xmlns:a16="http://schemas.microsoft.com/office/drawing/2014/main" id="{B489125C-48CA-BF4B-43D2-2F47AB691D68}"/>
              </a:ext>
            </a:extLst>
          </p:cNvPr>
          <p:cNvPicPr>
            <a:picLocks noChangeAspect="1"/>
          </p:cNvPicPr>
          <p:nvPr/>
        </p:nvPicPr>
        <p:blipFill>
          <a:blip r:embed="rId3"/>
          <a:stretch>
            <a:fillRect/>
          </a:stretch>
        </p:blipFill>
        <p:spPr>
          <a:xfrm>
            <a:off x="1974397" y="158916"/>
            <a:ext cx="8424663" cy="6310984"/>
          </a:xfrm>
          <a:prstGeom prst="rect">
            <a:avLst/>
          </a:prstGeom>
        </p:spPr>
      </p:pic>
      <p:sp>
        <p:nvSpPr>
          <p:cNvPr id="9" name="TextBox 8">
            <a:extLst>
              <a:ext uri="{FF2B5EF4-FFF2-40B4-BE49-F238E27FC236}">
                <a16:creationId xmlns:a16="http://schemas.microsoft.com/office/drawing/2014/main" id="{71F2ADAE-0190-DD67-17CD-4B80FA5ABE44}"/>
              </a:ext>
            </a:extLst>
          </p:cNvPr>
          <p:cNvSpPr txBox="1"/>
          <p:nvPr/>
        </p:nvSpPr>
        <p:spPr>
          <a:xfrm>
            <a:off x="3381935" y="6525450"/>
            <a:ext cx="6118412" cy="276999"/>
          </a:xfrm>
          <a:prstGeom prst="rect">
            <a:avLst/>
          </a:prstGeom>
          <a:noFill/>
        </p:spPr>
        <p:txBody>
          <a:bodyPr wrap="square">
            <a:spAutoFit/>
          </a:bodyPr>
          <a:lstStyle/>
          <a:p>
            <a:r>
              <a:rPr lang="en-US" sz="1200" i="1" dirty="0"/>
              <a:t>https://www.slideshare.net/slideshow/2c2d-2015/51898331?from_search=0#4</a:t>
            </a:r>
          </a:p>
        </p:txBody>
      </p:sp>
      <p:sp>
        <p:nvSpPr>
          <p:cNvPr id="13" name="Google Shape;797;p29">
            <a:extLst>
              <a:ext uri="{FF2B5EF4-FFF2-40B4-BE49-F238E27FC236}">
                <a16:creationId xmlns:a16="http://schemas.microsoft.com/office/drawing/2014/main" id="{A3DF7376-2C18-D338-C8CE-4CED373A5E01}"/>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2C130F02-658A-2A2A-9E5D-6BB2A2EDB27A}"/>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spTree>
    <p:extLst>
      <p:ext uri="{BB962C8B-B14F-4D97-AF65-F5344CB8AC3E}">
        <p14:creationId xmlns:p14="http://schemas.microsoft.com/office/powerpoint/2010/main" val="3066795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437F-5244-D067-5E54-65BC9BF3D166}"/>
              </a:ext>
            </a:extLst>
          </p:cNvPr>
          <p:cNvSpPr>
            <a:spLocks noGrp="1"/>
          </p:cNvSpPr>
          <p:nvPr>
            <p:ph type="title"/>
          </p:nvPr>
        </p:nvSpPr>
        <p:spPr>
          <a:xfrm>
            <a:off x="1082991" y="0"/>
            <a:ext cx="10742826" cy="1143000"/>
          </a:xfrm>
        </p:spPr>
        <p:txBody>
          <a:bodyPr/>
          <a:lstStyle/>
          <a:p>
            <a:r>
              <a:rPr lang="en-US" dirty="0"/>
              <a:t>Design Pitfall: Layout Chaos</a:t>
            </a:r>
          </a:p>
        </p:txBody>
      </p:sp>
      <p:sp>
        <p:nvSpPr>
          <p:cNvPr id="5" name="Slide Number Placeholder 4">
            <a:extLst>
              <a:ext uri="{FF2B5EF4-FFF2-40B4-BE49-F238E27FC236}">
                <a16:creationId xmlns:a16="http://schemas.microsoft.com/office/drawing/2014/main" id="{7EDF79D0-0D67-3574-B81B-E14FCE7D34DE}"/>
              </a:ext>
            </a:extLst>
          </p:cNvPr>
          <p:cNvSpPr>
            <a:spLocks noGrp="1"/>
          </p:cNvSpPr>
          <p:nvPr>
            <p:ph type="sldNum" sz="quarter" idx="12"/>
          </p:nvPr>
        </p:nvSpPr>
        <p:spPr/>
        <p:txBody>
          <a:bodyPr/>
          <a:lstStyle/>
          <a:p>
            <a:fld id="{0D558541-60C9-42A2-8392-FF12533A6B7A}" type="slidenum">
              <a:rPr lang="en-US" smtClean="0"/>
              <a:pPr/>
              <a:t>68</a:t>
            </a:fld>
            <a:endParaRPr lang="en-US"/>
          </a:p>
        </p:txBody>
      </p:sp>
      <p:sp>
        <p:nvSpPr>
          <p:cNvPr id="10" name="Google Shape;797;p29">
            <a:extLst>
              <a:ext uri="{FF2B5EF4-FFF2-40B4-BE49-F238E27FC236}">
                <a16:creationId xmlns:a16="http://schemas.microsoft.com/office/drawing/2014/main" id="{2D03A329-2CA4-9FF7-F514-69C57BB5C107}"/>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FD189679-A296-5DAB-9F16-904048FF1907}"/>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grpSp>
        <p:nvGrpSpPr>
          <p:cNvPr id="6" name="Group 5">
            <a:extLst>
              <a:ext uri="{FF2B5EF4-FFF2-40B4-BE49-F238E27FC236}">
                <a16:creationId xmlns:a16="http://schemas.microsoft.com/office/drawing/2014/main" id="{95856D62-9175-323E-0E32-BF37613EFBAC}"/>
              </a:ext>
            </a:extLst>
          </p:cNvPr>
          <p:cNvGrpSpPr/>
          <p:nvPr/>
        </p:nvGrpSpPr>
        <p:grpSpPr>
          <a:xfrm>
            <a:off x="5292434" y="1309260"/>
            <a:ext cx="6551914" cy="5160818"/>
            <a:chOff x="5292434" y="1309260"/>
            <a:chExt cx="6551914" cy="5160818"/>
          </a:xfrm>
        </p:grpSpPr>
        <p:sp>
          <p:nvSpPr>
            <p:cNvPr id="4" name="Rectangle: Rounded Corners 3">
              <a:extLst>
                <a:ext uri="{FF2B5EF4-FFF2-40B4-BE49-F238E27FC236}">
                  <a16:creationId xmlns:a16="http://schemas.microsoft.com/office/drawing/2014/main" id="{DE3F20F8-D5BB-2FA7-7A90-E37DBC914F9C}"/>
                </a:ext>
              </a:extLst>
            </p:cNvPr>
            <p:cNvSpPr/>
            <p:nvPr/>
          </p:nvSpPr>
          <p:spPr>
            <a:xfrm>
              <a:off x="5292434" y="1309260"/>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08BE4E13-9111-42F1-B36F-6DC46B6A938A}"/>
                </a:ext>
              </a:extLst>
            </p:cNvPr>
            <p:cNvPicPr>
              <a:picLocks noChangeAspect="1"/>
            </p:cNvPicPr>
            <p:nvPr/>
          </p:nvPicPr>
          <p:blipFill>
            <a:blip r:embed="rId3"/>
            <a:stretch>
              <a:fillRect/>
            </a:stretch>
          </p:blipFill>
          <p:spPr>
            <a:xfrm>
              <a:off x="5486187" y="1443465"/>
              <a:ext cx="6118412" cy="4583354"/>
            </a:xfrm>
            <a:prstGeom prst="rect">
              <a:avLst/>
            </a:prstGeom>
          </p:spPr>
        </p:pic>
        <p:sp>
          <p:nvSpPr>
            <p:cNvPr id="12" name="TextBox 11">
              <a:extLst>
                <a:ext uri="{FF2B5EF4-FFF2-40B4-BE49-F238E27FC236}">
                  <a16:creationId xmlns:a16="http://schemas.microsoft.com/office/drawing/2014/main" id="{6FDCE35C-1FB5-C4BB-EB22-4C2D4A884A4E}"/>
                </a:ext>
              </a:extLst>
            </p:cNvPr>
            <p:cNvSpPr txBox="1"/>
            <p:nvPr/>
          </p:nvSpPr>
          <p:spPr>
            <a:xfrm>
              <a:off x="5725936" y="6097622"/>
              <a:ext cx="6118412" cy="276999"/>
            </a:xfrm>
            <a:prstGeom prst="rect">
              <a:avLst/>
            </a:prstGeom>
            <a:noFill/>
          </p:spPr>
          <p:txBody>
            <a:bodyPr wrap="square">
              <a:spAutoFit/>
            </a:bodyPr>
            <a:lstStyle/>
            <a:p>
              <a:r>
                <a:rPr lang="en-US" sz="1200" i="1" dirty="0"/>
                <a:t>https://www.slideshare.net/slideshow/2c2d-2015/51898331?from_search=0#4</a:t>
              </a:r>
            </a:p>
          </p:txBody>
        </p:sp>
      </p:grpSp>
      <p:sp>
        <p:nvSpPr>
          <p:cNvPr id="18" name="Rectangle 1">
            <a:extLst>
              <a:ext uri="{FF2B5EF4-FFF2-40B4-BE49-F238E27FC236}">
                <a16:creationId xmlns:a16="http://schemas.microsoft.com/office/drawing/2014/main" id="{4B9E149E-33EB-39E7-50D3-3862439B3AA6}"/>
              </a:ext>
            </a:extLst>
          </p:cNvPr>
          <p:cNvSpPr>
            <a:spLocks noChangeArrowheads="1"/>
          </p:cNvSpPr>
          <p:nvPr/>
        </p:nvSpPr>
        <p:spPr bwMode="auto">
          <a:xfrm>
            <a:off x="193752" y="1398503"/>
            <a:ext cx="4790843"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600"/>
              </a:spcAft>
              <a:buClrTx/>
              <a:buSzTx/>
              <a:tabLst/>
            </a:pPr>
            <a:r>
              <a:rPr lang="en-US" altLang="en-US" sz="2000" b="1" dirty="0"/>
              <a:t>Issues:</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Layout Chaos:</a:t>
            </a:r>
            <a:r>
              <a:rPr kumimoji="0" lang="en-US" altLang="en-US" sz="1800" b="0" i="0" u="none" strike="noStrike" cap="none" normalizeH="0" baseline="0" dirty="0">
                <a:ln>
                  <a:noFill/>
                </a:ln>
                <a:solidFill>
                  <a:schemeClr val="tx1"/>
                </a:solidFill>
                <a:effectLst/>
              </a:rPr>
              <a:t> Eye doesn't know where to look first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Competing Elements:</a:t>
            </a:r>
            <a:r>
              <a:rPr kumimoji="0" lang="en-US" altLang="en-US" sz="1800" b="0" i="0" u="none" strike="noStrike" cap="none" normalizeH="0" baseline="0" dirty="0">
                <a:ln>
                  <a:noFill/>
                </a:ln>
                <a:solidFill>
                  <a:schemeClr val="tx1"/>
                </a:solidFill>
                <a:effectLst/>
              </a:rPr>
              <a:t> Competing arrows and emphasis styles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No Visual Hierarchy:</a:t>
            </a:r>
            <a:r>
              <a:rPr kumimoji="0" lang="en-US" altLang="en-US" sz="1800" b="0" i="0" u="none" strike="noStrike" cap="none" normalizeH="0" baseline="0" dirty="0">
                <a:ln>
                  <a:noFill/>
                </a:ln>
                <a:solidFill>
                  <a:schemeClr val="tx1"/>
                </a:solidFill>
                <a:effectLst/>
              </a:rPr>
              <a:t> Inconsistent alignment and spacing </a:t>
            </a:r>
          </a:p>
        </p:txBody>
      </p:sp>
    </p:spTree>
    <p:extLst>
      <p:ext uri="{BB962C8B-B14F-4D97-AF65-F5344CB8AC3E}">
        <p14:creationId xmlns:p14="http://schemas.microsoft.com/office/powerpoint/2010/main" val="1506070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EBCAB-6C9A-8068-4344-6E269BED9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376B3-DDF6-D4C5-11B5-B877133B5A84}"/>
              </a:ext>
            </a:extLst>
          </p:cNvPr>
          <p:cNvSpPr>
            <a:spLocks noGrp="1"/>
          </p:cNvSpPr>
          <p:nvPr>
            <p:ph type="title"/>
          </p:nvPr>
        </p:nvSpPr>
        <p:spPr>
          <a:xfrm>
            <a:off x="1082991" y="0"/>
            <a:ext cx="10742826" cy="1143000"/>
          </a:xfrm>
        </p:spPr>
        <p:txBody>
          <a:bodyPr/>
          <a:lstStyle/>
          <a:p>
            <a:r>
              <a:rPr lang="en-US" dirty="0"/>
              <a:t>Design Pitfall: Layout Chaos</a:t>
            </a:r>
          </a:p>
        </p:txBody>
      </p:sp>
      <p:sp>
        <p:nvSpPr>
          <p:cNvPr id="5" name="Slide Number Placeholder 4">
            <a:extLst>
              <a:ext uri="{FF2B5EF4-FFF2-40B4-BE49-F238E27FC236}">
                <a16:creationId xmlns:a16="http://schemas.microsoft.com/office/drawing/2014/main" id="{730BA585-4B3C-6B1E-9F0C-F9DEAB37FA9B}"/>
              </a:ext>
            </a:extLst>
          </p:cNvPr>
          <p:cNvSpPr>
            <a:spLocks noGrp="1"/>
          </p:cNvSpPr>
          <p:nvPr>
            <p:ph type="sldNum" sz="quarter" idx="12"/>
          </p:nvPr>
        </p:nvSpPr>
        <p:spPr/>
        <p:txBody>
          <a:bodyPr/>
          <a:lstStyle/>
          <a:p>
            <a:fld id="{0D558541-60C9-42A2-8392-FF12533A6B7A}" type="slidenum">
              <a:rPr lang="en-US" smtClean="0"/>
              <a:pPr/>
              <a:t>69</a:t>
            </a:fld>
            <a:endParaRPr lang="en-US"/>
          </a:p>
        </p:txBody>
      </p:sp>
      <p:sp>
        <p:nvSpPr>
          <p:cNvPr id="10" name="Google Shape;797;p29">
            <a:extLst>
              <a:ext uri="{FF2B5EF4-FFF2-40B4-BE49-F238E27FC236}">
                <a16:creationId xmlns:a16="http://schemas.microsoft.com/office/drawing/2014/main" id="{1109D288-BC31-49BD-DE62-6D0D1B9675AD}"/>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0C69F4BF-BD0E-E78C-EE4D-F23A6DEFC10A}"/>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grpSp>
        <p:nvGrpSpPr>
          <p:cNvPr id="6" name="Group 5">
            <a:extLst>
              <a:ext uri="{FF2B5EF4-FFF2-40B4-BE49-F238E27FC236}">
                <a16:creationId xmlns:a16="http://schemas.microsoft.com/office/drawing/2014/main" id="{412A9F13-45B2-5E35-899B-78E41337AAB6}"/>
              </a:ext>
            </a:extLst>
          </p:cNvPr>
          <p:cNvGrpSpPr/>
          <p:nvPr/>
        </p:nvGrpSpPr>
        <p:grpSpPr>
          <a:xfrm>
            <a:off x="5292434" y="1309260"/>
            <a:ext cx="6551914" cy="5160818"/>
            <a:chOff x="5292434" y="1309260"/>
            <a:chExt cx="6551914" cy="5160818"/>
          </a:xfrm>
        </p:grpSpPr>
        <p:sp>
          <p:nvSpPr>
            <p:cNvPr id="4" name="Rectangle: Rounded Corners 3">
              <a:extLst>
                <a:ext uri="{FF2B5EF4-FFF2-40B4-BE49-F238E27FC236}">
                  <a16:creationId xmlns:a16="http://schemas.microsoft.com/office/drawing/2014/main" id="{6C9F8A92-3921-7F25-2B76-E1403CCC75A5}"/>
                </a:ext>
              </a:extLst>
            </p:cNvPr>
            <p:cNvSpPr/>
            <p:nvPr/>
          </p:nvSpPr>
          <p:spPr>
            <a:xfrm>
              <a:off x="5292434" y="1309260"/>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46968876-B5C1-85A9-D8BA-586D033AF009}"/>
                </a:ext>
              </a:extLst>
            </p:cNvPr>
            <p:cNvPicPr>
              <a:picLocks noChangeAspect="1"/>
            </p:cNvPicPr>
            <p:nvPr/>
          </p:nvPicPr>
          <p:blipFill>
            <a:blip r:embed="rId3"/>
            <a:stretch>
              <a:fillRect/>
            </a:stretch>
          </p:blipFill>
          <p:spPr>
            <a:xfrm>
              <a:off x="5486187" y="1443465"/>
              <a:ext cx="6118412" cy="4583354"/>
            </a:xfrm>
            <a:prstGeom prst="rect">
              <a:avLst/>
            </a:prstGeom>
          </p:spPr>
        </p:pic>
        <p:sp>
          <p:nvSpPr>
            <p:cNvPr id="12" name="TextBox 11">
              <a:extLst>
                <a:ext uri="{FF2B5EF4-FFF2-40B4-BE49-F238E27FC236}">
                  <a16:creationId xmlns:a16="http://schemas.microsoft.com/office/drawing/2014/main" id="{A61BF670-0277-0961-4EBF-EC6B019D962C}"/>
                </a:ext>
              </a:extLst>
            </p:cNvPr>
            <p:cNvSpPr txBox="1"/>
            <p:nvPr/>
          </p:nvSpPr>
          <p:spPr>
            <a:xfrm>
              <a:off x="5725936" y="6097622"/>
              <a:ext cx="6118412" cy="276999"/>
            </a:xfrm>
            <a:prstGeom prst="rect">
              <a:avLst/>
            </a:prstGeom>
            <a:noFill/>
          </p:spPr>
          <p:txBody>
            <a:bodyPr wrap="square">
              <a:spAutoFit/>
            </a:bodyPr>
            <a:lstStyle/>
            <a:p>
              <a:r>
                <a:rPr lang="en-US" sz="1200" i="1" dirty="0"/>
                <a:t>https://www.slideshare.net/slideshow/2c2d-2015/51898331?from_search=0#4</a:t>
              </a:r>
            </a:p>
          </p:txBody>
        </p:sp>
      </p:grpSp>
      <p:sp>
        <p:nvSpPr>
          <p:cNvPr id="18" name="Rectangle 1">
            <a:extLst>
              <a:ext uri="{FF2B5EF4-FFF2-40B4-BE49-F238E27FC236}">
                <a16:creationId xmlns:a16="http://schemas.microsoft.com/office/drawing/2014/main" id="{79764EDE-D4FB-8A5D-4E77-C664B885FFD8}"/>
              </a:ext>
            </a:extLst>
          </p:cNvPr>
          <p:cNvSpPr>
            <a:spLocks noChangeArrowheads="1"/>
          </p:cNvSpPr>
          <p:nvPr/>
        </p:nvSpPr>
        <p:spPr bwMode="auto">
          <a:xfrm>
            <a:off x="193753" y="1398503"/>
            <a:ext cx="4768540"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600"/>
              </a:spcAft>
              <a:buClrTx/>
              <a:buSzTx/>
              <a:tabLst/>
            </a:pPr>
            <a:r>
              <a:rPr lang="en-US" altLang="en-US" sz="2000" b="1" dirty="0"/>
              <a:t>Issues:</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Layout Chaos:</a:t>
            </a:r>
            <a:r>
              <a:rPr kumimoji="0" lang="en-US" altLang="en-US" sz="1800" b="0" i="0" u="none" strike="noStrike" cap="none" normalizeH="0" baseline="0" dirty="0">
                <a:ln>
                  <a:noFill/>
                </a:ln>
                <a:solidFill>
                  <a:schemeClr val="tx1"/>
                </a:solidFill>
                <a:effectLst/>
              </a:rPr>
              <a:t> Eye doesn't know where to look first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800" b="1" i="0" u="none" strike="noStrike" cap="none" normalizeH="0" baseline="0" dirty="0">
                <a:ln>
                  <a:noFill/>
                </a:ln>
                <a:solidFill>
                  <a:schemeClr val="tx1"/>
                </a:solidFill>
                <a:effectLst/>
              </a:rPr>
              <a:t>Competing Elements:</a:t>
            </a:r>
            <a:r>
              <a:rPr kumimoji="0" lang="en-US" altLang="en-US" sz="1800" b="0" i="0" u="none" strike="noStrike" cap="none" normalizeH="0" baseline="0" dirty="0">
                <a:ln>
                  <a:noFill/>
                </a:ln>
                <a:solidFill>
                  <a:schemeClr val="tx1"/>
                </a:solidFill>
                <a:effectLst/>
              </a:rPr>
              <a:t> Competing arrows and emphasis styles </a:t>
            </a:r>
          </a:p>
          <a:p>
            <a:pPr marL="285750" lvl="0" indent="-285750" defTabSz="914400" eaLnBrk="0" fontAlgn="base" hangingPunct="0">
              <a:spcBef>
                <a:spcPct val="0"/>
              </a:spcBef>
              <a:spcAft>
                <a:spcPts val="600"/>
              </a:spcAft>
              <a:buFont typeface="Arial" panose="020B0604020202020204" pitchFamily="34" charset="0"/>
              <a:buChar char="•"/>
            </a:pPr>
            <a:r>
              <a:rPr lang="en-US" altLang="en-US" sz="1800" b="1" dirty="0"/>
              <a:t>No Visual Hierarchy</a:t>
            </a:r>
            <a:r>
              <a:rPr kumimoji="0" lang="en-US" altLang="en-US" sz="1800" b="1" i="0" u="none" strike="noStrike" cap="none" normalizeH="0" baseline="0" dirty="0">
                <a:ln>
                  <a:noFill/>
                </a:ln>
                <a:solidFill>
                  <a:schemeClr val="tx1"/>
                </a:solidFill>
                <a:effectLst/>
              </a:rPr>
              <a:t>:</a:t>
            </a:r>
            <a:r>
              <a:rPr kumimoji="0" lang="en-US" altLang="en-US" sz="1800" b="0" i="0" u="none" strike="noStrike" cap="none" normalizeH="0" baseline="0" dirty="0">
                <a:ln>
                  <a:noFill/>
                </a:ln>
                <a:solidFill>
                  <a:schemeClr val="tx1"/>
                </a:solidFill>
                <a:effectLst/>
              </a:rPr>
              <a:t> Inconsistent alignment and spacing </a:t>
            </a:r>
          </a:p>
        </p:txBody>
      </p:sp>
      <p:sp>
        <p:nvSpPr>
          <p:cNvPr id="21" name="TextBox 20">
            <a:extLst>
              <a:ext uri="{FF2B5EF4-FFF2-40B4-BE49-F238E27FC236}">
                <a16:creationId xmlns:a16="http://schemas.microsoft.com/office/drawing/2014/main" id="{89C795D8-2D8C-F571-9734-A8FB8343562D}"/>
              </a:ext>
            </a:extLst>
          </p:cNvPr>
          <p:cNvSpPr txBox="1"/>
          <p:nvPr/>
        </p:nvSpPr>
        <p:spPr>
          <a:xfrm>
            <a:off x="193753" y="3780681"/>
            <a:ext cx="4387098" cy="2569934"/>
          </a:xfrm>
          <a:prstGeom prst="rect">
            <a:avLst/>
          </a:prstGeom>
          <a:noFill/>
        </p:spPr>
        <p:txBody>
          <a:bodyPr wrap="square" rtlCol="0">
            <a:spAutoFit/>
          </a:bodyPr>
          <a:lstStyle/>
          <a:p>
            <a:pPr defTabSz="881615">
              <a:spcAft>
                <a:spcPts val="600"/>
              </a:spcAft>
            </a:pPr>
            <a:r>
              <a:rPr lang="en-US" sz="2000" b="1" dirty="0"/>
              <a:t>Improvements: </a:t>
            </a:r>
          </a:p>
          <a:p>
            <a:pPr marL="285750" indent="-285750">
              <a:spcAft>
                <a:spcPts val="600"/>
              </a:spcAft>
              <a:buFont typeface="Arial" panose="020B0604020202020204" pitchFamily="34" charset="0"/>
              <a:buChar char="•"/>
            </a:pPr>
            <a:r>
              <a:rPr lang="en-US" sz="1800" b="1" dirty="0"/>
              <a:t>Establish a clear entry point</a:t>
            </a:r>
            <a:r>
              <a:rPr lang="en-US" sz="1800" dirty="0"/>
              <a:t>: guide viewers where they should start looking</a:t>
            </a:r>
          </a:p>
          <a:p>
            <a:pPr marL="285750" indent="-285750" algn="l">
              <a:spcAft>
                <a:spcPts val="600"/>
              </a:spcAft>
              <a:buFont typeface="Arial" panose="020B0604020202020204" pitchFamily="34" charset="0"/>
              <a:buChar char="•"/>
            </a:pPr>
            <a:r>
              <a:rPr lang="en-US" sz="1800" b="1" dirty="0"/>
              <a:t>Create a visual hierarchy:</a:t>
            </a:r>
            <a:r>
              <a:rPr lang="en-US" sz="1800" dirty="0"/>
              <a:t> make the most important elements largest and boldest</a:t>
            </a:r>
          </a:p>
          <a:p>
            <a:pPr marL="285750" indent="-285750" algn="l">
              <a:spcAft>
                <a:spcPts val="600"/>
              </a:spcAft>
              <a:buFont typeface="Arial" panose="020B0604020202020204" pitchFamily="34" charset="0"/>
              <a:buChar char="•"/>
            </a:pPr>
            <a:r>
              <a:rPr lang="en-US" sz="1800" b="1" dirty="0"/>
              <a:t>Align elements to a grid: </a:t>
            </a:r>
            <a:r>
              <a:rPr lang="en-US" sz="1800" dirty="0"/>
              <a:t>use consistent margins, spacing, alignment</a:t>
            </a:r>
          </a:p>
        </p:txBody>
      </p:sp>
    </p:spTree>
    <p:extLst>
      <p:ext uri="{BB962C8B-B14F-4D97-AF65-F5344CB8AC3E}">
        <p14:creationId xmlns:p14="http://schemas.microsoft.com/office/powerpoint/2010/main" val="3204730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0960-AE21-95AC-32E0-FA5BFA05ECF7}"/>
              </a:ext>
            </a:extLst>
          </p:cNvPr>
          <p:cNvSpPr>
            <a:spLocks noGrp="1"/>
          </p:cNvSpPr>
          <p:nvPr>
            <p:ph type="ctrTitle"/>
          </p:nvPr>
        </p:nvSpPr>
        <p:spPr>
          <a:xfrm>
            <a:off x="370419" y="2505665"/>
            <a:ext cx="7436100" cy="2387600"/>
          </a:xfrm>
        </p:spPr>
        <p:txBody>
          <a:bodyPr/>
          <a:lstStyle/>
          <a:p>
            <a:r>
              <a:rPr lang="en-US" dirty="0"/>
              <a:t>From Information to Strategy</a:t>
            </a:r>
          </a:p>
        </p:txBody>
      </p:sp>
      <p:sp>
        <p:nvSpPr>
          <p:cNvPr id="3" name="Subtitle 2">
            <a:extLst>
              <a:ext uri="{FF2B5EF4-FFF2-40B4-BE49-F238E27FC236}">
                <a16:creationId xmlns:a16="http://schemas.microsoft.com/office/drawing/2014/main" id="{14C1D6F4-0F67-F822-13BF-2AD173CCE075}"/>
              </a:ext>
            </a:extLst>
          </p:cNvPr>
          <p:cNvSpPr>
            <a:spLocks noGrp="1"/>
          </p:cNvSpPr>
          <p:nvPr>
            <p:ph type="subTitle" idx="1"/>
          </p:nvPr>
        </p:nvSpPr>
        <p:spPr/>
        <p:txBody>
          <a:bodyPr/>
          <a:lstStyle/>
          <a:p>
            <a:r>
              <a:rPr lang="en-US" dirty="0"/>
              <a:t>Audience Needs Drives Everything</a:t>
            </a:r>
          </a:p>
        </p:txBody>
      </p:sp>
      <p:sp>
        <p:nvSpPr>
          <p:cNvPr id="6" name="Subtitle 2">
            <a:extLst>
              <a:ext uri="{FF2B5EF4-FFF2-40B4-BE49-F238E27FC236}">
                <a16:creationId xmlns:a16="http://schemas.microsoft.com/office/drawing/2014/main" id="{FCF5A5AA-1CAB-9B41-0452-62716D36DADC}"/>
              </a:ext>
            </a:extLst>
          </p:cNvPr>
          <p:cNvSpPr txBox="1">
            <a:spLocks/>
          </p:cNvSpPr>
          <p:nvPr/>
        </p:nvSpPr>
        <p:spPr>
          <a:xfrm>
            <a:off x="6909971" y="869070"/>
            <a:ext cx="4322136" cy="2646800"/>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r>
              <a:rPr lang="en-US" sz="2800" dirty="0"/>
              <a:t>The secret to getting ahead is getting started." </a:t>
            </a:r>
          </a:p>
          <a:p>
            <a:pPr algn="r"/>
            <a:r>
              <a:rPr lang="en-US" sz="2400" dirty="0"/>
              <a:t>Mark Twain </a:t>
            </a:r>
          </a:p>
          <a:p>
            <a:pPr algn="r"/>
            <a:r>
              <a:rPr lang="en-US" sz="1800" i="1" dirty="0"/>
              <a:t>Writer and Humorist</a:t>
            </a:r>
          </a:p>
        </p:txBody>
      </p:sp>
      <p:pic>
        <p:nvPicPr>
          <p:cNvPr id="7" name="Graphic 6" descr="Open quotation mark outline">
            <a:extLst>
              <a:ext uri="{FF2B5EF4-FFF2-40B4-BE49-F238E27FC236}">
                <a16:creationId xmlns:a16="http://schemas.microsoft.com/office/drawing/2014/main" id="{021062FA-A3CB-9FFF-F918-7A4B273318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261607"/>
            <a:ext cx="914400" cy="914400"/>
          </a:xfrm>
          <a:prstGeom prst="rect">
            <a:avLst/>
          </a:prstGeom>
        </p:spPr>
      </p:pic>
      <p:pic>
        <p:nvPicPr>
          <p:cNvPr id="8" name="Graphic 7" descr="Open quotation mark outline">
            <a:extLst>
              <a:ext uri="{FF2B5EF4-FFF2-40B4-BE49-F238E27FC236}">
                <a16:creationId xmlns:a16="http://schemas.microsoft.com/office/drawing/2014/main" id="{ADA9AF33-CA43-DA1D-7656-F90C2C186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31678" y="2307315"/>
            <a:ext cx="914400" cy="914400"/>
          </a:xfrm>
          <a:prstGeom prst="rect">
            <a:avLst/>
          </a:prstGeom>
        </p:spPr>
      </p:pic>
    </p:spTree>
    <p:extLst>
      <p:ext uri="{BB962C8B-B14F-4D97-AF65-F5344CB8AC3E}">
        <p14:creationId xmlns:p14="http://schemas.microsoft.com/office/powerpoint/2010/main" val="21088041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79CB-BA39-C5B8-89FC-344CDBB55E2A}"/>
              </a:ext>
            </a:extLst>
          </p:cNvPr>
          <p:cNvSpPr>
            <a:spLocks noGrp="1"/>
          </p:cNvSpPr>
          <p:nvPr>
            <p:ph type="title"/>
          </p:nvPr>
        </p:nvSpPr>
        <p:spPr>
          <a:xfrm>
            <a:off x="1082991" y="0"/>
            <a:ext cx="10742826" cy="1143000"/>
          </a:xfrm>
        </p:spPr>
        <p:txBody>
          <a:bodyPr/>
          <a:lstStyle/>
          <a:p>
            <a:r>
              <a:rPr lang="en-US" dirty="0"/>
              <a:t>Layering and Grouping in PowerPoint</a:t>
            </a:r>
          </a:p>
        </p:txBody>
      </p:sp>
      <p:grpSp>
        <p:nvGrpSpPr>
          <p:cNvPr id="3" name="Groupe 15">
            <a:extLst>
              <a:ext uri="{FF2B5EF4-FFF2-40B4-BE49-F238E27FC236}">
                <a16:creationId xmlns:a16="http://schemas.microsoft.com/office/drawing/2014/main" id="{77694303-D278-1D46-586E-5BE8B850F724}"/>
              </a:ext>
            </a:extLst>
          </p:cNvPr>
          <p:cNvGrpSpPr/>
          <p:nvPr/>
        </p:nvGrpSpPr>
        <p:grpSpPr>
          <a:xfrm>
            <a:off x="757173" y="1785979"/>
            <a:ext cx="5031066" cy="811498"/>
            <a:chOff x="2620735" y="1107898"/>
            <a:chExt cx="5031066" cy="811498"/>
          </a:xfrm>
        </p:grpSpPr>
        <p:sp>
          <p:nvSpPr>
            <p:cNvPr id="4" name="Rectangle : coins arrondis 9">
              <a:extLst>
                <a:ext uri="{FF2B5EF4-FFF2-40B4-BE49-F238E27FC236}">
                  <a16:creationId xmlns:a16="http://schemas.microsoft.com/office/drawing/2014/main" id="{70317961-DF04-2886-052A-A9E1E77B09A3}"/>
                </a:ext>
              </a:extLst>
            </p:cNvPr>
            <p:cNvSpPr/>
            <p:nvPr/>
          </p:nvSpPr>
          <p:spPr>
            <a:xfrm>
              <a:off x="3102233" y="1127396"/>
              <a:ext cx="56953" cy="79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7">
              <a:extLst>
                <a:ext uri="{FF2B5EF4-FFF2-40B4-BE49-F238E27FC236}">
                  <a16:creationId xmlns:a16="http://schemas.microsoft.com/office/drawing/2014/main" id="{3B389B3D-AA2C-B992-D6FE-41BD73064353}"/>
                </a:ext>
              </a:extLst>
            </p:cNvPr>
            <p:cNvSpPr txBox="1"/>
            <p:nvPr/>
          </p:nvSpPr>
          <p:spPr>
            <a:xfrm>
              <a:off x="3263045" y="1107898"/>
              <a:ext cx="4388756" cy="338554"/>
            </a:xfrm>
            <a:prstGeom prst="rect">
              <a:avLst/>
            </a:prstGeom>
            <a:noFill/>
          </p:spPr>
          <p:txBody>
            <a:bodyPr wrap="square" rtlCol="0">
              <a:spAutoFit/>
            </a:bodyPr>
            <a:lstStyle/>
            <a:p>
              <a:r>
                <a:rPr lang="en-US" sz="1600" b="1" dirty="0">
                  <a:solidFill>
                    <a:schemeClr val="accent1"/>
                  </a:solidFill>
                </a:rPr>
                <a:t>Select a shape, image, or textbox</a:t>
              </a:r>
            </a:p>
          </p:txBody>
        </p:sp>
        <p:sp>
          <p:nvSpPr>
            <p:cNvPr id="6" name="ZoneTexte 13">
              <a:extLst>
                <a:ext uri="{FF2B5EF4-FFF2-40B4-BE49-F238E27FC236}">
                  <a16:creationId xmlns:a16="http://schemas.microsoft.com/office/drawing/2014/main" id="{C7EB5C1B-E28E-6471-EB5D-9B553A23307D}"/>
                </a:ext>
              </a:extLst>
            </p:cNvPr>
            <p:cNvSpPr txBox="1"/>
            <p:nvPr/>
          </p:nvSpPr>
          <p:spPr>
            <a:xfrm>
              <a:off x="2620735" y="1200230"/>
              <a:ext cx="431529" cy="646331"/>
            </a:xfrm>
            <a:prstGeom prst="rect">
              <a:avLst/>
            </a:prstGeom>
            <a:noFill/>
            <a:effectLst/>
          </p:spPr>
          <p:txBody>
            <a:bodyPr wrap="none" rtlCol="0">
              <a:spAutoFit/>
            </a:bodyPr>
            <a:lstStyle/>
            <a:p>
              <a:pPr algn="ctr"/>
              <a:r>
                <a:rPr lang="en-US" sz="3600" b="1" dirty="0"/>
                <a:t>1</a:t>
              </a:r>
            </a:p>
          </p:txBody>
        </p:sp>
      </p:grpSp>
      <p:grpSp>
        <p:nvGrpSpPr>
          <p:cNvPr id="7" name="Groupe 16">
            <a:extLst>
              <a:ext uri="{FF2B5EF4-FFF2-40B4-BE49-F238E27FC236}">
                <a16:creationId xmlns:a16="http://schemas.microsoft.com/office/drawing/2014/main" id="{423DBBF4-C151-74F4-AE3A-4B3AE78E33E1}"/>
              </a:ext>
            </a:extLst>
          </p:cNvPr>
          <p:cNvGrpSpPr/>
          <p:nvPr/>
        </p:nvGrpSpPr>
        <p:grpSpPr>
          <a:xfrm>
            <a:off x="753933" y="2829379"/>
            <a:ext cx="5031066" cy="830997"/>
            <a:chOff x="2620735" y="1107898"/>
            <a:chExt cx="5031066" cy="830997"/>
          </a:xfrm>
        </p:grpSpPr>
        <p:sp>
          <p:nvSpPr>
            <p:cNvPr id="8" name="Rectangle : coins arrondis 17">
              <a:extLst>
                <a:ext uri="{FF2B5EF4-FFF2-40B4-BE49-F238E27FC236}">
                  <a16:creationId xmlns:a16="http://schemas.microsoft.com/office/drawing/2014/main" id="{F50D3E31-DC68-B943-F596-928D76BA7D69}"/>
                </a:ext>
              </a:extLst>
            </p:cNvPr>
            <p:cNvSpPr/>
            <p:nvPr/>
          </p:nvSpPr>
          <p:spPr>
            <a:xfrm>
              <a:off x="3102233" y="1127396"/>
              <a:ext cx="56953" cy="79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37">
              <a:extLst>
                <a:ext uri="{FF2B5EF4-FFF2-40B4-BE49-F238E27FC236}">
                  <a16:creationId xmlns:a16="http://schemas.microsoft.com/office/drawing/2014/main" id="{F3B4D25C-C906-E86C-EDC9-DD8AB6E61B01}"/>
                </a:ext>
              </a:extLst>
            </p:cNvPr>
            <p:cNvSpPr txBox="1"/>
            <p:nvPr/>
          </p:nvSpPr>
          <p:spPr>
            <a:xfrm>
              <a:off x="3263044" y="1107898"/>
              <a:ext cx="4388757" cy="830997"/>
            </a:xfrm>
            <a:prstGeom prst="rect">
              <a:avLst/>
            </a:prstGeom>
            <a:noFill/>
          </p:spPr>
          <p:txBody>
            <a:bodyPr wrap="square" rtlCol="0">
              <a:spAutoFit/>
            </a:bodyPr>
            <a:lstStyle/>
            <a:p>
              <a:r>
                <a:rPr lang="en-US" sz="1600" b="1" dirty="0">
                  <a:solidFill>
                    <a:schemeClr val="tx2"/>
                  </a:solidFill>
                </a:rPr>
                <a:t>Send “A” Back</a:t>
              </a:r>
            </a:p>
            <a:p>
              <a:r>
                <a:rPr lang="en-US" sz="1600" dirty="0"/>
                <a:t>In the </a:t>
              </a:r>
              <a:r>
                <a:rPr lang="en-US" sz="1600" b="1" dirty="0"/>
                <a:t>Shape Format </a:t>
              </a:r>
              <a:r>
                <a:rPr lang="en-US" sz="1600" dirty="0"/>
                <a:t>tab, in the </a:t>
              </a:r>
              <a:r>
                <a:rPr lang="en-US" sz="1600" b="1" dirty="0"/>
                <a:t>Arrange</a:t>
              </a:r>
              <a:r>
                <a:rPr lang="en-US" sz="1600" dirty="0"/>
                <a:t> group, click on </a:t>
              </a:r>
              <a:r>
                <a:rPr lang="en-US" sz="1600" b="1" dirty="0"/>
                <a:t>Send Backward</a:t>
              </a:r>
            </a:p>
          </p:txBody>
        </p:sp>
        <p:sp>
          <p:nvSpPr>
            <p:cNvPr id="10" name="ZoneTexte 19">
              <a:extLst>
                <a:ext uri="{FF2B5EF4-FFF2-40B4-BE49-F238E27FC236}">
                  <a16:creationId xmlns:a16="http://schemas.microsoft.com/office/drawing/2014/main" id="{998746FA-FE94-3D4E-1409-C621B8B8FF2B}"/>
                </a:ext>
              </a:extLst>
            </p:cNvPr>
            <p:cNvSpPr txBox="1"/>
            <p:nvPr/>
          </p:nvSpPr>
          <p:spPr>
            <a:xfrm>
              <a:off x="2620735" y="1200230"/>
              <a:ext cx="431529" cy="646331"/>
            </a:xfrm>
            <a:prstGeom prst="rect">
              <a:avLst/>
            </a:prstGeom>
            <a:noFill/>
            <a:effectLst/>
          </p:spPr>
          <p:txBody>
            <a:bodyPr wrap="none" rtlCol="0">
              <a:spAutoFit/>
            </a:bodyPr>
            <a:lstStyle/>
            <a:p>
              <a:pPr algn="ctr"/>
              <a:r>
                <a:rPr lang="en-US" sz="3600" b="1" dirty="0"/>
                <a:t>2</a:t>
              </a:r>
            </a:p>
          </p:txBody>
        </p:sp>
      </p:grpSp>
      <p:grpSp>
        <p:nvGrpSpPr>
          <p:cNvPr id="23" name="Groupe 28">
            <a:extLst>
              <a:ext uri="{FF2B5EF4-FFF2-40B4-BE49-F238E27FC236}">
                <a16:creationId xmlns:a16="http://schemas.microsoft.com/office/drawing/2014/main" id="{ECF71D56-F903-2129-D8C1-11FFC7118483}"/>
              </a:ext>
            </a:extLst>
          </p:cNvPr>
          <p:cNvGrpSpPr/>
          <p:nvPr/>
        </p:nvGrpSpPr>
        <p:grpSpPr>
          <a:xfrm>
            <a:off x="7027235" y="2795993"/>
            <a:ext cx="5031065" cy="830997"/>
            <a:chOff x="2620736" y="1107898"/>
            <a:chExt cx="5031065" cy="830997"/>
          </a:xfrm>
        </p:grpSpPr>
        <p:sp>
          <p:nvSpPr>
            <p:cNvPr id="24" name="Rectangle : coins arrondis 29">
              <a:extLst>
                <a:ext uri="{FF2B5EF4-FFF2-40B4-BE49-F238E27FC236}">
                  <a16:creationId xmlns:a16="http://schemas.microsoft.com/office/drawing/2014/main" id="{E1496203-0691-BC14-701E-E50E2A86B0FD}"/>
                </a:ext>
              </a:extLst>
            </p:cNvPr>
            <p:cNvSpPr/>
            <p:nvPr/>
          </p:nvSpPr>
          <p:spPr>
            <a:xfrm>
              <a:off x="3102233" y="1127396"/>
              <a:ext cx="56953" cy="792000"/>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2"/>
                </a:solidFill>
              </a:endParaRPr>
            </a:p>
          </p:txBody>
        </p:sp>
        <p:sp>
          <p:nvSpPr>
            <p:cNvPr id="25" name="TextBox 37">
              <a:extLst>
                <a:ext uri="{FF2B5EF4-FFF2-40B4-BE49-F238E27FC236}">
                  <a16:creationId xmlns:a16="http://schemas.microsoft.com/office/drawing/2014/main" id="{ABB53354-FF07-D092-CF91-F581A8760502}"/>
                </a:ext>
              </a:extLst>
            </p:cNvPr>
            <p:cNvSpPr txBox="1"/>
            <p:nvPr/>
          </p:nvSpPr>
          <p:spPr>
            <a:xfrm>
              <a:off x="3263044" y="1107898"/>
              <a:ext cx="4388757" cy="830997"/>
            </a:xfrm>
            <a:prstGeom prst="rect">
              <a:avLst/>
            </a:prstGeom>
            <a:noFill/>
          </p:spPr>
          <p:txBody>
            <a:bodyPr wrap="square" rtlCol="0">
              <a:spAutoFit/>
            </a:bodyPr>
            <a:lstStyle/>
            <a:p>
              <a:r>
                <a:rPr lang="en-US" sz="1600" b="1" dirty="0">
                  <a:solidFill>
                    <a:schemeClr val="tx2"/>
                  </a:solidFill>
                </a:rPr>
                <a:t>Group the items</a:t>
              </a:r>
            </a:p>
            <a:p>
              <a:r>
                <a:rPr lang="en-US" sz="1600" dirty="0"/>
                <a:t>In the </a:t>
              </a:r>
              <a:r>
                <a:rPr lang="en-US" sz="1600" b="1" dirty="0"/>
                <a:t>Shape Format </a:t>
              </a:r>
              <a:r>
                <a:rPr lang="en-US" sz="1600" dirty="0"/>
                <a:t>tab, in the </a:t>
              </a:r>
              <a:r>
                <a:rPr lang="en-US" sz="1600" b="1" dirty="0"/>
                <a:t>Arrange</a:t>
              </a:r>
              <a:r>
                <a:rPr lang="en-US" sz="1600" dirty="0"/>
                <a:t> group, click on </a:t>
              </a:r>
              <a:r>
                <a:rPr lang="en-US" sz="1600" b="1" dirty="0"/>
                <a:t>Group</a:t>
              </a:r>
            </a:p>
          </p:txBody>
        </p:sp>
        <p:sp>
          <p:nvSpPr>
            <p:cNvPr id="26" name="ZoneTexte 31">
              <a:extLst>
                <a:ext uri="{FF2B5EF4-FFF2-40B4-BE49-F238E27FC236}">
                  <a16:creationId xmlns:a16="http://schemas.microsoft.com/office/drawing/2014/main" id="{4F804208-A60D-5530-7C68-14DFAF7FF501}"/>
                </a:ext>
              </a:extLst>
            </p:cNvPr>
            <p:cNvSpPr txBox="1"/>
            <p:nvPr/>
          </p:nvSpPr>
          <p:spPr>
            <a:xfrm>
              <a:off x="2620736" y="1200230"/>
              <a:ext cx="431529" cy="646331"/>
            </a:xfrm>
            <a:prstGeom prst="rect">
              <a:avLst/>
            </a:prstGeom>
            <a:noFill/>
            <a:effectLst/>
          </p:spPr>
          <p:txBody>
            <a:bodyPr wrap="none" rtlCol="0">
              <a:spAutoFit/>
            </a:bodyPr>
            <a:lstStyle/>
            <a:p>
              <a:pPr algn="ctr"/>
              <a:r>
                <a:rPr lang="en-US" sz="3600" b="1" dirty="0"/>
                <a:t>2</a:t>
              </a:r>
            </a:p>
          </p:txBody>
        </p:sp>
      </p:grpSp>
      <p:pic>
        <p:nvPicPr>
          <p:cNvPr id="39" name="Picture 38">
            <a:extLst>
              <a:ext uri="{FF2B5EF4-FFF2-40B4-BE49-F238E27FC236}">
                <a16:creationId xmlns:a16="http://schemas.microsoft.com/office/drawing/2014/main" id="{E229E77C-82B4-9504-03A1-343427345574}"/>
              </a:ext>
            </a:extLst>
          </p:cNvPr>
          <p:cNvPicPr>
            <a:picLocks noChangeAspect="1"/>
          </p:cNvPicPr>
          <p:nvPr/>
        </p:nvPicPr>
        <p:blipFill>
          <a:blip r:embed="rId3"/>
          <a:stretch>
            <a:fillRect/>
          </a:stretch>
        </p:blipFill>
        <p:spPr>
          <a:xfrm>
            <a:off x="2919361" y="2177046"/>
            <a:ext cx="1403895" cy="839110"/>
          </a:xfrm>
          <a:prstGeom prst="rect">
            <a:avLst/>
          </a:prstGeom>
        </p:spPr>
      </p:pic>
      <p:grpSp>
        <p:nvGrpSpPr>
          <p:cNvPr id="52" name="Group 51">
            <a:extLst>
              <a:ext uri="{FF2B5EF4-FFF2-40B4-BE49-F238E27FC236}">
                <a16:creationId xmlns:a16="http://schemas.microsoft.com/office/drawing/2014/main" id="{259FF202-1A9A-5649-AA4D-2057B7E8FC98}"/>
              </a:ext>
            </a:extLst>
          </p:cNvPr>
          <p:cNvGrpSpPr/>
          <p:nvPr/>
        </p:nvGrpSpPr>
        <p:grpSpPr>
          <a:xfrm>
            <a:off x="501039" y="4531327"/>
            <a:ext cx="2104416" cy="1289803"/>
            <a:chOff x="4914797" y="2705037"/>
            <a:chExt cx="2362405" cy="1447925"/>
          </a:xfrm>
        </p:grpSpPr>
        <p:pic>
          <p:nvPicPr>
            <p:cNvPr id="41" name="Picture 40">
              <a:extLst>
                <a:ext uri="{FF2B5EF4-FFF2-40B4-BE49-F238E27FC236}">
                  <a16:creationId xmlns:a16="http://schemas.microsoft.com/office/drawing/2014/main" id="{6173434C-50CE-059F-292A-1E37C03091D7}"/>
                </a:ext>
              </a:extLst>
            </p:cNvPr>
            <p:cNvPicPr>
              <a:picLocks noChangeAspect="1"/>
            </p:cNvPicPr>
            <p:nvPr/>
          </p:nvPicPr>
          <p:blipFill>
            <a:blip r:embed="rId4"/>
            <a:stretch>
              <a:fillRect/>
            </a:stretch>
          </p:blipFill>
          <p:spPr>
            <a:xfrm>
              <a:off x="4914797" y="2705037"/>
              <a:ext cx="2362405" cy="1447925"/>
            </a:xfrm>
            <a:prstGeom prst="rect">
              <a:avLst/>
            </a:prstGeom>
          </p:spPr>
        </p:pic>
        <p:sp>
          <p:nvSpPr>
            <p:cNvPr id="46" name="Flowchart: Process 45">
              <a:extLst>
                <a:ext uri="{FF2B5EF4-FFF2-40B4-BE49-F238E27FC236}">
                  <a16:creationId xmlns:a16="http://schemas.microsoft.com/office/drawing/2014/main" id="{DBD29B54-AE65-E4FA-0B59-F66B8B2F5EFC}"/>
                </a:ext>
              </a:extLst>
            </p:cNvPr>
            <p:cNvSpPr/>
            <p:nvPr/>
          </p:nvSpPr>
          <p:spPr>
            <a:xfrm>
              <a:off x="4958203" y="2753514"/>
              <a:ext cx="1248578" cy="260814"/>
            </a:xfrm>
            <a:prstGeom prst="flowChartProcess">
              <a:avLst/>
            </a:prstGeom>
            <a:solidFill>
              <a:srgbClr val="E9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51" name="Group 50">
            <a:extLst>
              <a:ext uri="{FF2B5EF4-FFF2-40B4-BE49-F238E27FC236}">
                <a16:creationId xmlns:a16="http://schemas.microsoft.com/office/drawing/2014/main" id="{6A7D5004-1B49-8CA8-AB7E-7910462DF6D5}"/>
              </a:ext>
            </a:extLst>
          </p:cNvPr>
          <p:cNvGrpSpPr/>
          <p:nvPr/>
        </p:nvGrpSpPr>
        <p:grpSpPr>
          <a:xfrm>
            <a:off x="3231758" y="4529888"/>
            <a:ext cx="2457316" cy="1949724"/>
            <a:chOff x="7776064" y="2652265"/>
            <a:chExt cx="3499644" cy="2635758"/>
          </a:xfrm>
        </p:grpSpPr>
        <p:pic>
          <p:nvPicPr>
            <p:cNvPr id="43" name="Picture 42">
              <a:extLst>
                <a:ext uri="{FF2B5EF4-FFF2-40B4-BE49-F238E27FC236}">
                  <a16:creationId xmlns:a16="http://schemas.microsoft.com/office/drawing/2014/main" id="{8257E0B5-09A1-06A3-194F-264941E2367D}"/>
                </a:ext>
              </a:extLst>
            </p:cNvPr>
            <p:cNvPicPr>
              <a:picLocks noChangeAspect="1"/>
            </p:cNvPicPr>
            <p:nvPr/>
          </p:nvPicPr>
          <p:blipFill>
            <a:blip r:embed="rId5"/>
            <a:stretch>
              <a:fillRect/>
            </a:stretch>
          </p:blipFill>
          <p:spPr>
            <a:xfrm>
              <a:off x="7780627" y="2681757"/>
              <a:ext cx="3436918" cy="2606266"/>
            </a:xfrm>
            <a:prstGeom prst="rect">
              <a:avLst/>
            </a:prstGeom>
          </p:spPr>
        </p:pic>
        <p:pic>
          <p:nvPicPr>
            <p:cNvPr id="44" name="Picture 43">
              <a:extLst>
                <a:ext uri="{FF2B5EF4-FFF2-40B4-BE49-F238E27FC236}">
                  <a16:creationId xmlns:a16="http://schemas.microsoft.com/office/drawing/2014/main" id="{63874E75-5B90-3844-546D-4A62A3C5A9C2}"/>
                </a:ext>
              </a:extLst>
            </p:cNvPr>
            <p:cNvPicPr>
              <a:picLocks noChangeAspect="1"/>
            </p:cNvPicPr>
            <p:nvPr/>
          </p:nvPicPr>
          <p:blipFill>
            <a:blip r:embed="rId4"/>
            <a:srcRect l="55632" r="1419" b="76564"/>
            <a:stretch/>
          </p:blipFill>
          <p:spPr>
            <a:xfrm>
              <a:off x="7776064" y="2671512"/>
              <a:ext cx="1014645" cy="339332"/>
            </a:xfrm>
            <a:prstGeom prst="rect">
              <a:avLst/>
            </a:prstGeom>
          </p:spPr>
        </p:pic>
        <p:sp>
          <p:nvSpPr>
            <p:cNvPr id="45" name="Flowchart: Process 44">
              <a:extLst>
                <a:ext uri="{FF2B5EF4-FFF2-40B4-BE49-F238E27FC236}">
                  <a16:creationId xmlns:a16="http://schemas.microsoft.com/office/drawing/2014/main" id="{687A3A50-DB09-CE17-BE35-6C64440E1DC0}"/>
                </a:ext>
              </a:extLst>
            </p:cNvPr>
            <p:cNvSpPr/>
            <p:nvPr/>
          </p:nvSpPr>
          <p:spPr>
            <a:xfrm>
              <a:off x="8824221" y="2681757"/>
              <a:ext cx="1439176" cy="308508"/>
            </a:xfrm>
            <a:prstGeom prst="flowChartProcess">
              <a:avLst/>
            </a:prstGeom>
            <a:solidFill>
              <a:srgbClr val="E9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Flowchart: Process 47">
              <a:extLst>
                <a:ext uri="{FF2B5EF4-FFF2-40B4-BE49-F238E27FC236}">
                  <a16:creationId xmlns:a16="http://schemas.microsoft.com/office/drawing/2014/main" id="{70E3B440-E667-6926-E804-2A868BFE1346}"/>
                </a:ext>
              </a:extLst>
            </p:cNvPr>
            <p:cNvSpPr/>
            <p:nvPr/>
          </p:nvSpPr>
          <p:spPr>
            <a:xfrm>
              <a:off x="10367254" y="2661728"/>
              <a:ext cx="908454" cy="122869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Flowchart: Process 48">
              <a:extLst>
                <a:ext uri="{FF2B5EF4-FFF2-40B4-BE49-F238E27FC236}">
                  <a16:creationId xmlns:a16="http://schemas.microsoft.com/office/drawing/2014/main" id="{8AF57F53-FB26-80D8-361A-006B8BDCB0BF}"/>
                </a:ext>
              </a:extLst>
            </p:cNvPr>
            <p:cNvSpPr/>
            <p:nvPr/>
          </p:nvSpPr>
          <p:spPr>
            <a:xfrm>
              <a:off x="10893115" y="3649555"/>
              <a:ext cx="382593" cy="122869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Flowchart: Process 49">
              <a:extLst>
                <a:ext uri="{FF2B5EF4-FFF2-40B4-BE49-F238E27FC236}">
                  <a16:creationId xmlns:a16="http://schemas.microsoft.com/office/drawing/2014/main" id="{5967E497-025C-3DD1-7061-1AA1972CDB51}"/>
                </a:ext>
              </a:extLst>
            </p:cNvPr>
            <p:cNvSpPr/>
            <p:nvPr/>
          </p:nvSpPr>
          <p:spPr>
            <a:xfrm>
              <a:off x="9930245" y="4794804"/>
              <a:ext cx="1345463" cy="493219"/>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Flowchart: Process 46">
              <a:extLst>
                <a:ext uri="{FF2B5EF4-FFF2-40B4-BE49-F238E27FC236}">
                  <a16:creationId xmlns:a16="http://schemas.microsoft.com/office/drawing/2014/main" id="{E98A5A57-89BF-F1D8-241A-DA1E314913D5}"/>
                </a:ext>
              </a:extLst>
            </p:cNvPr>
            <p:cNvSpPr/>
            <p:nvPr/>
          </p:nvSpPr>
          <p:spPr>
            <a:xfrm>
              <a:off x="8790709" y="2652265"/>
              <a:ext cx="2484997" cy="58649"/>
            </a:xfrm>
            <a:prstGeom prst="flowChartProcess">
              <a:avLst/>
            </a:prstGeom>
            <a:solidFill>
              <a:srgbClr val="C43E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54" name="Picture 53">
            <a:extLst>
              <a:ext uri="{FF2B5EF4-FFF2-40B4-BE49-F238E27FC236}">
                <a16:creationId xmlns:a16="http://schemas.microsoft.com/office/drawing/2014/main" id="{55B44A57-D46D-E629-F234-6CEB39C1C7D2}"/>
              </a:ext>
            </a:extLst>
          </p:cNvPr>
          <p:cNvPicPr>
            <a:picLocks noChangeAspect="1"/>
          </p:cNvPicPr>
          <p:nvPr/>
        </p:nvPicPr>
        <p:blipFill>
          <a:blip r:embed="rId6"/>
          <a:stretch>
            <a:fillRect/>
          </a:stretch>
        </p:blipFill>
        <p:spPr>
          <a:xfrm>
            <a:off x="2808835" y="3600667"/>
            <a:ext cx="1311946" cy="890630"/>
          </a:xfrm>
          <a:prstGeom prst="rect">
            <a:avLst/>
          </a:prstGeom>
        </p:spPr>
      </p:pic>
      <p:sp>
        <p:nvSpPr>
          <p:cNvPr id="55" name="TextBox 54">
            <a:extLst>
              <a:ext uri="{FF2B5EF4-FFF2-40B4-BE49-F238E27FC236}">
                <a16:creationId xmlns:a16="http://schemas.microsoft.com/office/drawing/2014/main" id="{0B570EAF-C744-A301-1DA3-AA206641414E}"/>
              </a:ext>
            </a:extLst>
          </p:cNvPr>
          <p:cNvSpPr txBox="1"/>
          <p:nvPr/>
        </p:nvSpPr>
        <p:spPr>
          <a:xfrm>
            <a:off x="2711562" y="4953908"/>
            <a:ext cx="527921" cy="357918"/>
          </a:xfrm>
          <a:prstGeom prst="rect">
            <a:avLst/>
          </a:prstGeom>
          <a:noFill/>
        </p:spPr>
        <p:txBody>
          <a:bodyPr wrap="square" rtlCol="0">
            <a:spAutoFit/>
          </a:bodyPr>
          <a:lstStyle/>
          <a:p>
            <a:pPr algn="l">
              <a:lnSpc>
                <a:spcPct val="113000"/>
              </a:lnSpc>
              <a:spcAft>
                <a:spcPts val="600"/>
              </a:spcAft>
            </a:pPr>
            <a:r>
              <a:rPr lang="en-US" sz="1600" b="1" dirty="0"/>
              <a:t>OR </a:t>
            </a:r>
          </a:p>
        </p:txBody>
      </p:sp>
      <p:pic>
        <p:nvPicPr>
          <p:cNvPr id="57" name="Picture 56">
            <a:extLst>
              <a:ext uri="{FF2B5EF4-FFF2-40B4-BE49-F238E27FC236}">
                <a16:creationId xmlns:a16="http://schemas.microsoft.com/office/drawing/2014/main" id="{461C27E8-0C7F-96FD-8A00-0ABD5F6564F9}"/>
              </a:ext>
            </a:extLst>
          </p:cNvPr>
          <p:cNvPicPr>
            <a:picLocks noChangeAspect="1"/>
          </p:cNvPicPr>
          <p:nvPr/>
        </p:nvPicPr>
        <p:blipFill>
          <a:blip r:embed="rId7"/>
          <a:stretch>
            <a:fillRect/>
          </a:stretch>
        </p:blipFill>
        <p:spPr>
          <a:xfrm>
            <a:off x="9384228" y="2194224"/>
            <a:ext cx="1204378" cy="870351"/>
          </a:xfrm>
          <a:prstGeom prst="rect">
            <a:avLst/>
          </a:prstGeom>
        </p:spPr>
      </p:pic>
      <p:pic>
        <p:nvPicPr>
          <p:cNvPr id="60" name="Picture 59">
            <a:extLst>
              <a:ext uri="{FF2B5EF4-FFF2-40B4-BE49-F238E27FC236}">
                <a16:creationId xmlns:a16="http://schemas.microsoft.com/office/drawing/2014/main" id="{078A19DA-25B4-1D81-41AC-143508311DF2}"/>
              </a:ext>
            </a:extLst>
          </p:cNvPr>
          <p:cNvPicPr>
            <a:picLocks noChangeAspect="1"/>
          </p:cNvPicPr>
          <p:nvPr/>
        </p:nvPicPr>
        <p:blipFill>
          <a:blip r:embed="rId8"/>
          <a:stretch>
            <a:fillRect/>
          </a:stretch>
        </p:blipFill>
        <p:spPr>
          <a:xfrm>
            <a:off x="9266897" y="3359067"/>
            <a:ext cx="1334600" cy="928638"/>
          </a:xfrm>
          <a:prstGeom prst="rect">
            <a:avLst/>
          </a:prstGeom>
        </p:spPr>
      </p:pic>
      <p:grpSp>
        <p:nvGrpSpPr>
          <p:cNvPr id="76" name="Group 75">
            <a:extLst>
              <a:ext uri="{FF2B5EF4-FFF2-40B4-BE49-F238E27FC236}">
                <a16:creationId xmlns:a16="http://schemas.microsoft.com/office/drawing/2014/main" id="{4971506E-C187-653F-379E-7F87A844442D}"/>
              </a:ext>
            </a:extLst>
          </p:cNvPr>
          <p:cNvGrpSpPr/>
          <p:nvPr/>
        </p:nvGrpSpPr>
        <p:grpSpPr>
          <a:xfrm>
            <a:off x="7018671" y="1707562"/>
            <a:ext cx="5031064" cy="811498"/>
            <a:chOff x="5429944" y="96017"/>
            <a:chExt cx="5031064" cy="811498"/>
          </a:xfrm>
        </p:grpSpPr>
        <p:grpSp>
          <p:nvGrpSpPr>
            <p:cNvPr id="15" name="Groupe 24">
              <a:extLst>
                <a:ext uri="{FF2B5EF4-FFF2-40B4-BE49-F238E27FC236}">
                  <a16:creationId xmlns:a16="http://schemas.microsoft.com/office/drawing/2014/main" id="{72FBAAD5-122B-5D9F-9543-D1A902C0215C}"/>
                </a:ext>
              </a:extLst>
            </p:cNvPr>
            <p:cNvGrpSpPr/>
            <p:nvPr/>
          </p:nvGrpSpPr>
          <p:grpSpPr>
            <a:xfrm>
              <a:off x="5429944" y="96017"/>
              <a:ext cx="5031064" cy="811498"/>
              <a:chOff x="2620737" y="1107898"/>
              <a:chExt cx="5031064" cy="811498"/>
            </a:xfrm>
          </p:grpSpPr>
          <p:sp>
            <p:nvSpPr>
              <p:cNvPr id="16" name="Rectangle : coins arrondis 25">
                <a:extLst>
                  <a:ext uri="{FF2B5EF4-FFF2-40B4-BE49-F238E27FC236}">
                    <a16:creationId xmlns:a16="http://schemas.microsoft.com/office/drawing/2014/main" id="{E9C02DEA-ECA1-2291-3DC2-F04C472B5284}"/>
                  </a:ext>
                </a:extLst>
              </p:cNvPr>
              <p:cNvSpPr/>
              <p:nvPr/>
            </p:nvSpPr>
            <p:spPr>
              <a:xfrm>
                <a:off x="3102233" y="1127396"/>
                <a:ext cx="56953" cy="792000"/>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37">
                <a:extLst>
                  <a:ext uri="{FF2B5EF4-FFF2-40B4-BE49-F238E27FC236}">
                    <a16:creationId xmlns:a16="http://schemas.microsoft.com/office/drawing/2014/main" id="{CC60DEC5-1371-005A-BCF7-66D6DB592925}"/>
                  </a:ext>
                </a:extLst>
              </p:cNvPr>
              <p:cNvSpPr txBox="1"/>
              <p:nvPr/>
            </p:nvSpPr>
            <p:spPr>
              <a:xfrm>
                <a:off x="3263044" y="1107898"/>
                <a:ext cx="4388757" cy="584775"/>
              </a:xfrm>
              <a:prstGeom prst="rect">
                <a:avLst/>
              </a:prstGeom>
              <a:noFill/>
            </p:spPr>
            <p:txBody>
              <a:bodyPr wrap="square" rtlCol="0">
                <a:spAutoFit/>
              </a:bodyPr>
              <a:lstStyle/>
              <a:p>
                <a:r>
                  <a:rPr lang="en-US" sz="1600" b="1" dirty="0">
                    <a:solidFill>
                      <a:schemeClr val="accent1"/>
                    </a:solidFill>
                  </a:rPr>
                  <a:t>Select multiple shapes, images, or textboxes</a:t>
                </a:r>
              </a:p>
              <a:p>
                <a:r>
                  <a:rPr lang="en-US" sz="1600" dirty="0"/>
                  <a:t>Hold the             button while clicking on each</a:t>
                </a:r>
              </a:p>
            </p:txBody>
          </p:sp>
          <p:sp>
            <p:nvSpPr>
              <p:cNvPr id="18" name="ZoneTexte 27">
                <a:extLst>
                  <a:ext uri="{FF2B5EF4-FFF2-40B4-BE49-F238E27FC236}">
                    <a16:creationId xmlns:a16="http://schemas.microsoft.com/office/drawing/2014/main" id="{59D658F6-8160-D435-1E30-493D13BEFAA0}"/>
                  </a:ext>
                </a:extLst>
              </p:cNvPr>
              <p:cNvSpPr txBox="1"/>
              <p:nvPr/>
            </p:nvSpPr>
            <p:spPr>
              <a:xfrm>
                <a:off x="2620737" y="1200230"/>
                <a:ext cx="431528" cy="646331"/>
              </a:xfrm>
              <a:prstGeom prst="rect">
                <a:avLst/>
              </a:prstGeom>
              <a:noFill/>
              <a:effectLst/>
            </p:spPr>
            <p:txBody>
              <a:bodyPr wrap="none" rtlCol="0">
                <a:spAutoFit/>
              </a:bodyPr>
              <a:lstStyle/>
              <a:p>
                <a:pPr algn="ctr"/>
                <a:r>
                  <a:rPr lang="en-US" sz="3600" b="1" dirty="0"/>
                  <a:t>1</a:t>
                </a:r>
              </a:p>
            </p:txBody>
          </p:sp>
        </p:grpSp>
        <p:pic>
          <p:nvPicPr>
            <p:cNvPr id="62" name="Picture 61">
              <a:extLst>
                <a:ext uri="{FF2B5EF4-FFF2-40B4-BE49-F238E27FC236}">
                  <a16:creationId xmlns:a16="http://schemas.microsoft.com/office/drawing/2014/main" id="{CB8C39EE-A44F-DB01-E39E-A1AA1CB634DA}"/>
                </a:ext>
              </a:extLst>
            </p:cNvPr>
            <p:cNvPicPr>
              <a:picLocks noChangeAspect="1"/>
            </p:cNvPicPr>
            <p:nvPr/>
          </p:nvPicPr>
          <p:blipFill>
            <a:blip r:embed="rId9"/>
            <a:stretch>
              <a:fillRect/>
            </a:stretch>
          </p:blipFill>
          <p:spPr>
            <a:xfrm>
              <a:off x="6949061" y="342334"/>
              <a:ext cx="472481" cy="312447"/>
            </a:xfrm>
            <a:prstGeom prst="rect">
              <a:avLst/>
            </a:prstGeom>
          </p:spPr>
        </p:pic>
      </p:grpSp>
      <p:grpSp>
        <p:nvGrpSpPr>
          <p:cNvPr id="82" name="Group 81">
            <a:extLst>
              <a:ext uri="{FF2B5EF4-FFF2-40B4-BE49-F238E27FC236}">
                <a16:creationId xmlns:a16="http://schemas.microsoft.com/office/drawing/2014/main" id="{254A5E0F-8E83-9932-5081-896BF5C55746}"/>
              </a:ext>
            </a:extLst>
          </p:cNvPr>
          <p:cNvGrpSpPr/>
          <p:nvPr/>
        </p:nvGrpSpPr>
        <p:grpSpPr>
          <a:xfrm>
            <a:off x="7105869" y="4387456"/>
            <a:ext cx="2011485" cy="1867578"/>
            <a:chOff x="11186099" y="993182"/>
            <a:chExt cx="2201157" cy="2043680"/>
          </a:xfrm>
        </p:grpSpPr>
        <p:pic>
          <p:nvPicPr>
            <p:cNvPr id="66" name="Picture 65">
              <a:extLst>
                <a:ext uri="{FF2B5EF4-FFF2-40B4-BE49-F238E27FC236}">
                  <a16:creationId xmlns:a16="http://schemas.microsoft.com/office/drawing/2014/main" id="{1EC23C14-1CDD-308D-6BD3-D5C41740CF15}"/>
                </a:ext>
              </a:extLst>
            </p:cNvPr>
            <p:cNvPicPr>
              <a:picLocks noChangeAspect="1"/>
            </p:cNvPicPr>
            <p:nvPr/>
          </p:nvPicPr>
          <p:blipFill>
            <a:blip r:embed="rId10"/>
            <a:stretch>
              <a:fillRect/>
            </a:stretch>
          </p:blipFill>
          <p:spPr>
            <a:xfrm>
              <a:off x="11193112" y="1002146"/>
              <a:ext cx="2187130" cy="2034716"/>
            </a:xfrm>
            <a:prstGeom prst="rect">
              <a:avLst/>
            </a:prstGeom>
          </p:spPr>
        </p:pic>
        <p:pic>
          <p:nvPicPr>
            <p:cNvPr id="78" name="Picture 77">
              <a:extLst>
                <a:ext uri="{FF2B5EF4-FFF2-40B4-BE49-F238E27FC236}">
                  <a16:creationId xmlns:a16="http://schemas.microsoft.com/office/drawing/2014/main" id="{1AEA97D4-FF6F-D7E3-DD8F-98E0CB5D0B5C}"/>
                </a:ext>
              </a:extLst>
            </p:cNvPr>
            <p:cNvPicPr>
              <a:picLocks noChangeAspect="1"/>
            </p:cNvPicPr>
            <p:nvPr/>
          </p:nvPicPr>
          <p:blipFill>
            <a:blip r:embed="rId4"/>
            <a:srcRect l="55632" r="1419" b="76564"/>
            <a:stretch/>
          </p:blipFill>
          <p:spPr>
            <a:xfrm>
              <a:off x="11206977" y="993182"/>
              <a:ext cx="918200" cy="314876"/>
            </a:xfrm>
            <a:prstGeom prst="rect">
              <a:avLst/>
            </a:prstGeom>
          </p:spPr>
        </p:pic>
        <p:sp>
          <p:nvSpPr>
            <p:cNvPr id="79" name="Flowchart: Process 78">
              <a:extLst>
                <a:ext uri="{FF2B5EF4-FFF2-40B4-BE49-F238E27FC236}">
                  <a16:creationId xmlns:a16="http://schemas.microsoft.com/office/drawing/2014/main" id="{98B34CDE-BF65-66DC-37C4-7240AC9D2A92}"/>
                </a:ext>
              </a:extLst>
            </p:cNvPr>
            <p:cNvSpPr/>
            <p:nvPr/>
          </p:nvSpPr>
          <p:spPr>
            <a:xfrm>
              <a:off x="11206978" y="993182"/>
              <a:ext cx="2180278" cy="45719"/>
            </a:xfrm>
            <a:prstGeom prst="flowChartProcess">
              <a:avLst/>
            </a:prstGeom>
            <a:solidFill>
              <a:srgbClr val="C43E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sp>
          <p:nvSpPr>
            <p:cNvPr id="80" name="Flowchart: Process 79">
              <a:extLst>
                <a:ext uri="{FF2B5EF4-FFF2-40B4-BE49-F238E27FC236}">
                  <a16:creationId xmlns:a16="http://schemas.microsoft.com/office/drawing/2014/main" id="{BA6E301C-4E12-0AA6-8D57-45015BF5F920}"/>
                </a:ext>
              </a:extLst>
            </p:cNvPr>
            <p:cNvSpPr/>
            <p:nvPr/>
          </p:nvSpPr>
          <p:spPr>
            <a:xfrm>
              <a:off x="11186099" y="2217334"/>
              <a:ext cx="445057" cy="784738"/>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Flowchart: Process 80">
              <a:extLst>
                <a:ext uri="{FF2B5EF4-FFF2-40B4-BE49-F238E27FC236}">
                  <a16:creationId xmlns:a16="http://schemas.microsoft.com/office/drawing/2014/main" id="{4D2EA1D1-7532-68DF-71D7-5061352BF69C}"/>
                </a:ext>
              </a:extLst>
            </p:cNvPr>
            <p:cNvSpPr/>
            <p:nvPr/>
          </p:nvSpPr>
          <p:spPr>
            <a:xfrm>
              <a:off x="12673635" y="2238160"/>
              <a:ext cx="706607" cy="784738"/>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84" name="Group 83">
            <a:extLst>
              <a:ext uri="{FF2B5EF4-FFF2-40B4-BE49-F238E27FC236}">
                <a16:creationId xmlns:a16="http://schemas.microsoft.com/office/drawing/2014/main" id="{4C51B322-5A2B-53DE-D3FC-2275A2A75A53}"/>
              </a:ext>
            </a:extLst>
          </p:cNvPr>
          <p:cNvGrpSpPr/>
          <p:nvPr/>
        </p:nvGrpSpPr>
        <p:grpSpPr>
          <a:xfrm>
            <a:off x="9656754" y="4391403"/>
            <a:ext cx="2401546" cy="2068012"/>
            <a:chOff x="8970823" y="3620567"/>
            <a:chExt cx="3393273" cy="2922004"/>
          </a:xfrm>
        </p:grpSpPr>
        <p:grpSp>
          <p:nvGrpSpPr>
            <p:cNvPr id="77" name="Group 76">
              <a:extLst>
                <a:ext uri="{FF2B5EF4-FFF2-40B4-BE49-F238E27FC236}">
                  <a16:creationId xmlns:a16="http://schemas.microsoft.com/office/drawing/2014/main" id="{A6E00F78-9A9C-7F66-6F9A-4A57AC2548DB}"/>
                </a:ext>
              </a:extLst>
            </p:cNvPr>
            <p:cNvGrpSpPr/>
            <p:nvPr/>
          </p:nvGrpSpPr>
          <p:grpSpPr>
            <a:xfrm>
              <a:off x="8970823" y="3620567"/>
              <a:ext cx="3393273" cy="2922004"/>
              <a:chOff x="6940770" y="2228575"/>
              <a:chExt cx="3393273" cy="2922004"/>
            </a:xfrm>
          </p:grpSpPr>
          <p:pic>
            <p:nvPicPr>
              <p:cNvPr id="64" name="Picture 63">
                <a:extLst>
                  <a:ext uri="{FF2B5EF4-FFF2-40B4-BE49-F238E27FC236}">
                    <a16:creationId xmlns:a16="http://schemas.microsoft.com/office/drawing/2014/main" id="{39209B80-9FA7-F3EC-E1EE-4C44B6B87EB4}"/>
                  </a:ext>
                </a:extLst>
              </p:cNvPr>
              <p:cNvPicPr>
                <a:picLocks noChangeAspect="1"/>
              </p:cNvPicPr>
              <p:nvPr/>
            </p:nvPicPr>
            <p:blipFill>
              <a:blip r:embed="rId11"/>
              <a:stretch>
                <a:fillRect/>
              </a:stretch>
            </p:blipFill>
            <p:spPr>
              <a:xfrm>
                <a:off x="6953609" y="2236472"/>
                <a:ext cx="3368332" cy="2903472"/>
              </a:xfrm>
              <a:prstGeom prst="rect">
                <a:avLst/>
              </a:prstGeom>
            </p:spPr>
          </p:pic>
          <p:sp>
            <p:nvSpPr>
              <p:cNvPr id="69" name="Flowchart: Process 68">
                <a:extLst>
                  <a:ext uri="{FF2B5EF4-FFF2-40B4-BE49-F238E27FC236}">
                    <a16:creationId xmlns:a16="http://schemas.microsoft.com/office/drawing/2014/main" id="{938C3F98-5D9E-964F-9ED6-1559F231FBF2}"/>
                  </a:ext>
                </a:extLst>
              </p:cNvPr>
              <p:cNvSpPr/>
              <p:nvPr/>
            </p:nvSpPr>
            <p:spPr>
              <a:xfrm>
                <a:off x="6958698" y="2228575"/>
                <a:ext cx="3368332" cy="45719"/>
              </a:xfrm>
              <a:prstGeom prst="flowChartProcess">
                <a:avLst/>
              </a:prstGeom>
              <a:solidFill>
                <a:srgbClr val="C43E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75" name="Group 74">
                <a:extLst>
                  <a:ext uri="{FF2B5EF4-FFF2-40B4-BE49-F238E27FC236}">
                    <a16:creationId xmlns:a16="http://schemas.microsoft.com/office/drawing/2014/main" id="{90220AAC-CD89-D277-3C38-E1113B0C2B9E}"/>
                  </a:ext>
                </a:extLst>
              </p:cNvPr>
              <p:cNvGrpSpPr/>
              <p:nvPr/>
            </p:nvGrpSpPr>
            <p:grpSpPr>
              <a:xfrm>
                <a:off x="6940770" y="2229612"/>
                <a:ext cx="3393273" cy="2920967"/>
                <a:chOff x="6940770" y="2229612"/>
                <a:chExt cx="3393273" cy="2920967"/>
              </a:xfrm>
            </p:grpSpPr>
            <p:pic>
              <p:nvPicPr>
                <p:cNvPr id="67" name="Picture 66">
                  <a:extLst>
                    <a:ext uri="{FF2B5EF4-FFF2-40B4-BE49-F238E27FC236}">
                      <a16:creationId xmlns:a16="http://schemas.microsoft.com/office/drawing/2014/main" id="{B72A6203-9929-C91A-CDB0-F0850FD1E4C3}"/>
                    </a:ext>
                  </a:extLst>
                </p:cNvPr>
                <p:cNvPicPr>
                  <a:picLocks noChangeAspect="1"/>
                </p:cNvPicPr>
                <p:nvPr/>
              </p:nvPicPr>
              <p:blipFill>
                <a:blip r:embed="rId4"/>
                <a:srcRect l="55632" r="1419" b="76564"/>
                <a:stretch/>
              </p:blipFill>
              <p:spPr>
                <a:xfrm>
                  <a:off x="6941506" y="2229612"/>
                  <a:ext cx="918200" cy="323503"/>
                </a:xfrm>
                <a:prstGeom prst="rect">
                  <a:avLst/>
                </a:prstGeom>
              </p:spPr>
            </p:pic>
            <p:sp>
              <p:nvSpPr>
                <p:cNvPr id="68" name="Flowchart: Process 67">
                  <a:extLst>
                    <a:ext uri="{FF2B5EF4-FFF2-40B4-BE49-F238E27FC236}">
                      <a16:creationId xmlns:a16="http://schemas.microsoft.com/office/drawing/2014/main" id="{96B4FF17-E331-6B8C-5664-FF0AD5C7982B}"/>
                    </a:ext>
                  </a:extLst>
                </p:cNvPr>
                <p:cNvSpPr/>
                <p:nvPr/>
              </p:nvSpPr>
              <p:spPr>
                <a:xfrm>
                  <a:off x="7859706" y="2274294"/>
                  <a:ext cx="2474337" cy="245162"/>
                </a:xfrm>
                <a:prstGeom prst="flowChartProcess">
                  <a:avLst/>
                </a:prstGeom>
                <a:solidFill>
                  <a:srgbClr val="E9E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Flowchart: Process 69">
                  <a:extLst>
                    <a:ext uri="{FF2B5EF4-FFF2-40B4-BE49-F238E27FC236}">
                      <a16:creationId xmlns:a16="http://schemas.microsoft.com/office/drawing/2014/main" id="{7D9BE28C-1D34-978E-914E-B5E4C9482BB5}"/>
                    </a:ext>
                  </a:extLst>
                </p:cNvPr>
                <p:cNvSpPr/>
                <p:nvPr/>
              </p:nvSpPr>
              <p:spPr>
                <a:xfrm>
                  <a:off x="9083739" y="2411536"/>
                  <a:ext cx="1250304" cy="106004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Flowchart: Process 70">
                  <a:extLst>
                    <a:ext uri="{FF2B5EF4-FFF2-40B4-BE49-F238E27FC236}">
                      <a16:creationId xmlns:a16="http://schemas.microsoft.com/office/drawing/2014/main" id="{3928F59A-5A4B-C6FE-F49F-2ED36803A0B7}"/>
                    </a:ext>
                  </a:extLst>
                </p:cNvPr>
                <p:cNvSpPr/>
                <p:nvPr/>
              </p:nvSpPr>
              <p:spPr>
                <a:xfrm>
                  <a:off x="9963631" y="3143014"/>
                  <a:ext cx="358309" cy="106004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Flowchart: Process 71">
                  <a:extLst>
                    <a:ext uri="{FF2B5EF4-FFF2-40B4-BE49-F238E27FC236}">
                      <a16:creationId xmlns:a16="http://schemas.microsoft.com/office/drawing/2014/main" id="{25AE86C1-68D8-099F-DC3E-CE9E81F38947}"/>
                    </a:ext>
                  </a:extLst>
                </p:cNvPr>
                <p:cNvSpPr/>
                <p:nvPr/>
              </p:nvSpPr>
              <p:spPr>
                <a:xfrm>
                  <a:off x="10131983" y="4149933"/>
                  <a:ext cx="189957" cy="1000645"/>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Flowchart: Process 72">
                  <a:extLst>
                    <a:ext uri="{FF2B5EF4-FFF2-40B4-BE49-F238E27FC236}">
                      <a16:creationId xmlns:a16="http://schemas.microsoft.com/office/drawing/2014/main" id="{44589CA1-4E8E-A46F-157C-ED64BA898692}"/>
                    </a:ext>
                  </a:extLst>
                </p:cNvPr>
                <p:cNvSpPr/>
                <p:nvPr/>
              </p:nvSpPr>
              <p:spPr>
                <a:xfrm>
                  <a:off x="6940770" y="3407336"/>
                  <a:ext cx="114145" cy="1000645"/>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Flowchart: Process 73">
                  <a:extLst>
                    <a:ext uri="{FF2B5EF4-FFF2-40B4-BE49-F238E27FC236}">
                      <a16:creationId xmlns:a16="http://schemas.microsoft.com/office/drawing/2014/main" id="{9CC8011F-B0E3-5406-DDFA-126D792D132D}"/>
                    </a:ext>
                  </a:extLst>
                </p:cNvPr>
                <p:cNvSpPr/>
                <p:nvPr/>
              </p:nvSpPr>
              <p:spPr>
                <a:xfrm>
                  <a:off x="6940770" y="4365841"/>
                  <a:ext cx="2181069" cy="784738"/>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sp>
          <p:nvSpPr>
            <p:cNvPr id="83" name="Flowchart: Process 82">
              <a:extLst>
                <a:ext uri="{FF2B5EF4-FFF2-40B4-BE49-F238E27FC236}">
                  <a16:creationId xmlns:a16="http://schemas.microsoft.com/office/drawing/2014/main" id="{71BF3326-ED6E-C8D9-435D-08FB70A82E46}"/>
                </a:ext>
              </a:extLst>
            </p:cNvPr>
            <p:cNvSpPr/>
            <p:nvPr/>
          </p:nvSpPr>
          <p:spPr>
            <a:xfrm>
              <a:off x="11109000" y="6473521"/>
              <a:ext cx="1083000" cy="65276"/>
            </a:xfrm>
            <a:prstGeom prst="flowChartProcess">
              <a:avLst/>
            </a:prstGeom>
            <a:solidFill>
              <a:srgbClr val="E9EDF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85" name="TextBox 84">
            <a:extLst>
              <a:ext uri="{FF2B5EF4-FFF2-40B4-BE49-F238E27FC236}">
                <a16:creationId xmlns:a16="http://schemas.microsoft.com/office/drawing/2014/main" id="{28B78D15-515B-CF84-5ECF-86EBDE6F9A3F}"/>
              </a:ext>
            </a:extLst>
          </p:cNvPr>
          <p:cNvSpPr txBox="1"/>
          <p:nvPr/>
        </p:nvSpPr>
        <p:spPr>
          <a:xfrm>
            <a:off x="9120268" y="4938662"/>
            <a:ext cx="527921" cy="357918"/>
          </a:xfrm>
          <a:prstGeom prst="rect">
            <a:avLst/>
          </a:prstGeom>
          <a:noFill/>
        </p:spPr>
        <p:txBody>
          <a:bodyPr wrap="square" rtlCol="0">
            <a:spAutoFit/>
          </a:bodyPr>
          <a:lstStyle/>
          <a:p>
            <a:pPr algn="l">
              <a:lnSpc>
                <a:spcPct val="113000"/>
              </a:lnSpc>
              <a:spcAft>
                <a:spcPts val="600"/>
              </a:spcAft>
            </a:pPr>
            <a:r>
              <a:rPr lang="en-US" sz="1600" b="1" dirty="0"/>
              <a:t>OR </a:t>
            </a:r>
          </a:p>
        </p:txBody>
      </p:sp>
      <p:sp>
        <p:nvSpPr>
          <p:cNvPr id="88" name="Google Shape;797;p29">
            <a:extLst>
              <a:ext uri="{FF2B5EF4-FFF2-40B4-BE49-F238E27FC236}">
                <a16:creationId xmlns:a16="http://schemas.microsoft.com/office/drawing/2014/main" id="{FB52D98B-2A0D-A89B-630C-608563A961E3}"/>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89" name="ZoneTexte 41">
            <a:extLst>
              <a:ext uri="{FF2B5EF4-FFF2-40B4-BE49-F238E27FC236}">
                <a16:creationId xmlns:a16="http://schemas.microsoft.com/office/drawing/2014/main" id="{9121E8F7-B4F4-536F-C367-612F75B4CD18}"/>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sp>
        <p:nvSpPr>
          <p:cNvPr id="92" name="TextBox 91">
            <a:extLst>
              <a:ext uri="{FF2B5EF4-FFF2-40B4-BE49-F238E27FC236}">
                <a16:creationId xmlns:a16="http://schemas.microsoft.com/office/drawing/2014/main" id="{4AEEF29C-C054-77E0-1548-0815E2D105C6}"/>
              </a:ext>
            </a:extLst>
          </p:cNvPr>
          <p:cNvSpPr txBox="1"/>
          <p:nvPr/>
        </p:nvSpPr>
        <p:spPr>
          <a:xfrm>
            <a:off x="6515978" y="1156072"/>
            <a:ext cx="2601376" cy="490584"/>
          </a:xfrm>
          <a:prstGeom prst="rect">
            <a:avLst/>
          </a:prstGeom>
          <a:noFill/>
        </p:spPr>
        <p:txBody>
          <a:bodyPr wrap="square" rtlCol="0">
            <a:spAutoFit/>
          </a:bodyPr>
          <a:lstStyle/>
          <a:p>
            <a:pPr algn="ctr">
              <a:lnSpc>
                <a:spcPct val="113000"/>
              </a:lnSpc>
              <a:spcAft>
                <a:spcPts val="600"/>
              </a:spcAft>
            </a:pPr>
            <a:r>
              <a:rPr lang="en-US" sz="2400" b="1" dirty="0">
                <a:solidFill>
                  <a:schemeClr val="tx2"/>
                </a:solidFill>
              </a:rPr>
              <a:t>Using Groups</a:t>
            </a:r>
          </a:p>
        </p:txBody>
      </p:sp>
      <p:sp>
        <p:nvSpPr>
          <p:cNvPr id="91" name="TextBox 90">
            <a:extLst>
              <a:ext uri="{FF2B5EF4-FFF2-40B4-BE49-F238E27FC236}">
                <a16:creationId xmlns:a16="http://schemas.microsoft.com/office/drawing/2014/main" id="{4A99D067-3ACE-F6CD-895E-3F4F4A0B9CAE}"/>
              </a:ext>
            </a:extLst>
          </p:cNvPr>
          <p:cNvSpPr txBox="1"/>
          <p:nvPr/>
        </p:nvSpPr>
        <p:spPr>
          <a:xfrm>
            <a:off x="56010" y="1235950"/>
            <a:ext cx="2624505" cy="490584"/>
          </a:xfrm>
          <a:prstGeom prst="rect">
            <a:avLst/>
          </a:prstGeom>
          <a:noFill/>
        </p:spPr>
        <p:txBody>
          <a:bodyPr wrap="square" rtlCol="0">
            <a:spAutoFit/>
          </a:bodyPr>
          <a:lstStyle/>
          <a:p>
            <a:pPr algn="ctr">
              <a:lnSpc>
                <a:spcPct val="113000"/>
              </a:lnSpc>
              <a:spcAft>
                <a:spcPts val="600"/>
              </a:spcAft>
            </a:pPr>
            <a:r>
              <a:rPr lang="en-US" sz="2400" b="1" dirty="0">
                <a:solidFill>
                  <a:schemeClr val="tx2"/>
                </a:solidFill>
              </a:rPr>
              <a:t>Using Layers</a:t>
            </a:r>
          </a:p>
        </p:txBody>
      </p:sp>
    </p:spTree>
    <p:extLst>
      <p:ext uri="{BB962C8B-B14F-4D97-AF65-F5344CB8AC3E}">
        <p14:creationId xmlns:p14="http://schemas.microsoft.com/office/powerpoint/2010/main" val="1086133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oogle Shape;257;p7">
            <a:extLst>
              <a:ext uri="{FF2B5EF4-FFF2-40B4-BE49-F238E27FC236}">
                <a16:creationId xmlns:a16="http://schemas.microsoft.com/office/drawing/2014/main" id="{B321135E-F7AF-5DAF-2A85-3ABCEC590121}"/>
              </a:ext>
            </a:extLst>
          </p:cNvPr>
          <p:cNvGrpSpPr/>
          <p:nvPr/>
        </p:nvGrpSpPr>
        <p:grpSpPr>
          <a:xfrm rot="16200000" flipV="1">
            <a:off x="807815" y="1365057"/>
            <a:ext cx="1771028" cy="2002130"/>
            <a:chOff x="5715556" y="2687221"/>
            <a:chExt cx="2688215" cy="3289973"/>
          </a:xfrm>
          <a:solidFill>
            <a:schemeClr val="accent3">
              <a:lumMod val="20000"/>
              <a:lumOff val="80000"/>
            </a:schemeClr>
          </a:solidFill>
        </p:grpSpPr>
        <p:sp>
          <p:nvSpPr>
            <p:cNvPr id="42" name="Google Shape;260;p7">
              <a:extLst>
                <a:ext uri="{FF2B5EF4-FFF2-40B4-BE49-F238E27FC236}">
                  <a16:creationId xmlns:a16="http://schemas.microsoft.com/office/drawing/2014/main" id="{620D558F-AE03-8FBD-62A5-A08E9D33C382}"/>
                </a:ext>
              </a:extLst>
            </p:cNvPr>
            <p:cNvSpPr/>
            <p:nvPr/>
          </p:nvSpPr>
          <p:spPr>
            <a:xfrm rot="7445689" flipH="1">
              <a:off x="5445233" y="3018657"/>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670724" y="1873775"/>
                    <a:pt x="1467086" y="2150184"/>
                    <a:pt x="310480" y="2719710"/>
                  </a:cubicBezTo>
                  <a:lnTo>
                    <a:pt x="0" y="2850626"/>
                  </a:lnTo>
                  <a:lnTo>
                    <a:pt x="292852" y="2186788"/>
                  </a:lnTo>
                  <a:cubicBezTo>
                    <a:pt x="429209" y="2115208"/>
                    <a:pt x="574487" y="2005252"/>
                    <a:pt x="710844" y="1933672"/>
                  </a:cubicBezTo>
                  <a:cubicBezTo>
                    <a:pt x="1697739" y="1450807"/>
                    <a:pt x="2549192" y="815172"/>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43" name="Google Shape;261;p7">
              <a:extLst>
                <a:ext uri="{FF2B5EF4-FFF2-40B4-BE49-F238E27FC236}">
                  <a16:creationId xmlns:a16="http://schemas.microsoft.com/office/drawing/2014/main" id="{D3CACECE-DB46-9D41-D5B0-11723897C115}"/>
                </a:ext>
              </a:extLst>
            </p:cNvPr>
            <p:cNvSpPr/>
            <p:nvPr/>
          </p:nvSpPr>
          <p:spPr>
            <a:xfrm rot="7445689" flipH="1">
              <a:off x="5398634" y="3004143"/>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540748" y="1769587"/>
                    <a:pt x="1313997" y="2145420"/>
                    <a:pt x="310480" y="2719710"/>
                  </a:cubicBezTo>
                  <a:lnTo>
                    <a:pt x="0" y="2850626"/>
                  </a:lnTo>
                  <a:lnTo>
                    <a:pt x="0" y="1969548"/>
                  </a:lnTo>
                  <a:lnTo>
                    <a:pt x="409071" y="1754808"/>
                  </a:lnTo>
                  <a:cubicBezTo>
                    <a:pt x="1346054" y="1180514"/>
                    <a:pt x="2499280" y="723744"/>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grpSp>
      <p:grpSp>
        <p:nvGrpSpPr>
          <p:cNvPr id="61" name="Google Shape;257;p7">
            <a:extLst>
              <a:ext uri="{FF2B5EF4-FFF2-40B4-BE49-F238E27FC236}">
                <a16:creationId xmlns:a16="http://schemas.microsoft.com/office/drawing/2014/main" id="{FB2A224C-D70E-A2D5-5952-71EE86E9DE22}"/>
              </a:ext>
            </a:extLst>
          </p:cNvPr>
          <p:cNvGrpSpPr/>
          <p:nvPr/>
        </p:nvGrpSpPr>
        <p:grpSpPr>
          <a:xfrm>
            <a:off x="8655775" y="4256012"/>
            <a:ext cx="1849685" cy="1901112"/>
            <a:chOff x="5715556" y="2687221"/>
            <a:chExt cx="2688215" cy="3289973"/>
          </a:xfrm>
          <a:solidFill>
            <a:schemeClr val="accent3">
              <a:lumMod val="20000"/>
              <a:lumOff val="80000"/>
            </a:schemeClr>
          </a:solidFill>
        </p:grpSpPr>
        <p:sp>
          <p:nvSpPr>
            <p:cNvPr id="62" name="Google Shape;260;p7">
              <a:extLst>
                <a:ext uri="{FF2B5EF4-FFF2-40B4-BE49-F238E27FC236}">
                  <a16:creationId xmlns:a16="http://schemas.microsoft.com/office/drawing/2014/main" id="{E8DB2C63-7015-7B6B-D55E-0B62C80AF026}"/>
                </a:ext>
              </a:extLst>
            </p:cNvPr>
            <p:cNvSpPr/>
            <p:nvPr/>
          </p:nvSpPr>
          <p:spPr>
            <a:xfrm rot="7445689" flipH="1">
              <a:off x="5445233" y="3018657"/>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670724" y="1873775"/>
                    <a:pt x="1467086" y="2150184"/>
                    <a:pt x="310480" y="2719710"/>
                  </a:cubicBezTo>
                  <a:lnTo>
                    <a:pt x="0" y="2850626"/>
                  </a:lnTo>
                  <a:lnTo>
                    <a:pt x="292852" y="2186788"/>
                  </a:lnTo>
                  <a:cubicBezTo>
                    <a:pt x="429209" y="2115208"/>
                    <a:pt x="574487" y="2005252"/>
                    <a:pt x="710844" y="1933672"/>
                  </a:cubicBezTo>
                  <a:cubicBezTo>
                    <a:pt x="1697739" y="1450807"/>
                    <a:pt x="2549192" y="815172"/>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63" name="Google Shape;261;p7">
              <a:extLst>
                <a:ext uri="{FF2B5EF4-FFF2-40B4-BE49-F238E27FC236}">
                  <a16:creationId xmlns:a16="http://schemas.microsoft.com/office/drawing/2014/main" id="{9C12CA84-90BF-0E01-F103-A14F8AD952D3}"/>
                </a:ext>
              </a:extLst>
            </p:cNvPr>
            <p:cNvSpPr/>
            <p:nvPr/>
          </p:nvSpPr>
          <p:spPr>
            <a:xfrm rot="7445689" flipH="1">
              <a:off x="5398634" y="3004143"/>
              <a:ext cx="3275459" cy="2641616"/>
            </a:xfrm>
            <a:custGeom>
              <a:avLst/>
              <a:gdLst/>
              <a:ahLst/>
              <a:cxnLst/>
              <a:rect l="l" t="t" r="r" b="b"/>
              <a:pathLst>
                <a:path w="6216324" h="2850626" extrusionOk="0">
                  <a:moveTo>
                    <a:pt x="4107312" y="0"/>
                  </a:moveTo>
                  <a:lnTo>
                    <a:pt x="6216324" y="1287888"/>
                  </a:lnTo>
                  <a:lnTo>
                    <a:pt x="3930415" y="2552050"/>
                  </a:lnTo>
                  <a:lnTo>
                    <a:pt x="4096259" y="1903636"/>
                  </a:lnTo>
                  <a:cubicBezTo>
                    <a:pt x="2540748" y="1769587"/>
                    <a:pt x="1313997" y="2145420"/>
                    <a:pt x="310480" y="2719710"/>
                  </a:cubicBezTo>
                  <a:lnTo>
                    <a:pt x="0" y="2850626"/>
                  </a:lnTo>
                  <a:lnTo>
                    <a:pt x="0" y="1969548"/>
                  </a:lnTo>
                  <a:lnTo>
                    <a:pt x="409071" y="1754808"/>
                  </a:lnTo>
                  <a:cubicBezTo>
                    <a:pt x="1346054" y="1180514"/>
                    <a:pt x="2499280" y="723744"/>
                    <a:pt x="3953164" y="633636"/>
                  </a:cubicBezTo>
                  <a:lnTo>
                    <a:pt x="41073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grpSp>
      <p:sp>
        <p:nvSpPr>
          <p:cNvPr id="2" name="Title 1">
            <a:extLst>
              <a:ext uri="{FF2B5EF4-FFF2-40B4-BE49-F238E27FC236}">
                <a16:creationId xmlns:a16="http://schemas.microsoft.com/office/drawing/2014/main" id="{2639D015-9D12-F1B1-EDB8-8270B099D40D}"/>
              </a:ext>
            </a:extLst>
          </p:cNvPr>
          <p:cNvSpPr>
            <a:spLocks noGrp="1"/>
          </p:cNvSpPr>
          <p:nvPr>
            <p:ph type="title"/>
          </p:nvPr>
        </p:nvSpPr>
        <p:spPr>
          <a:xfrm>
            <a:off x="999943" y="-15706"/>
            <a:ext cx="10718485" cy="1143000"/>
          </a:xfrm>
        </p:spPr>
        <p:txBody>
          <a:bodyPr>
            <a:normAutofit/>
          </a:bodyPr>
          <a:lstStyle/>
          <a:p>
            <a:r>
              <a:rPr lang="en-US" sz="3200" b="1" dirty="0"/>
              <a:t>Use PICO for Structured Searches</a:t>
            </a:r>
          </a:p>
        </p:txBody>
      </p:sp>
      <p:grpSp>
        <p:nvGrpSpPr>
          <p:cNvPr id="13" name="Group 12">
            <a:extLst>
              <a:ext uri="{FF2B5EF4-FFF2-40B4-BE49-F238E27FC236}">
                <a16:creationId xmlns:a16="http://schemas.microsoft.com/office/drawing/2014/main" id="{5F7ACDEB-B36E-029F-BE2E-68BC8F857FE5}"/>
              </a:ext>
            </a:extLst>
          </p:cNvPr>
          <p:cNvGrpSpPr/>
          <p:nvPr/>
        </p:nvGrpSpPr>
        <p:grpSpPr>
          <a:xfrm>
            <a:off x="2044601" y="1387746"/>
            <a:ext cx="6891585" cy="4851776"/>
            <a:chOff x="165437" y="1274314"/>
            <a:chExt cx="7409665" cy="5152020"/>
          </a:xfrm>
        </p:grpSpPr>
        <p:sp>
          <p:nvSpPr>
            <p:cNvPr id="12" name="Retardo 4">
              <a:extLst>
                <a:ext uri="{FF2B5EF4-FFF2-40B4-BE49-F238E27FC236}">
                  <a16:creationId xmlns:a16="http://schemas.microsoft.com/office/drawing/2014/main" id="{9006164D-7CE6-9744-3282-664AAFF90656}"/>
                </a:ext>
              </a:extLst>
            </p:cNvPr>
            <p:cNvSpPr/>
            <p:nvPr/>
          </p:nvSpPr>
          <p:spPr>
            <a:xfrm flipH="1">
              <a:off x="194674" y="5349480"/>
              <a:ext cx="1060361" cy="1048041"/>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9" name="Retardo 4">
              <a:extLst>
                <a:ext uri="{FF2B5EF4-FFF2-40B4-BE49-F238E27FC236}">
                  <a16:creationId xmlns:a16="http://schemas.microsoft.com/office/drawing/2014/main" id="{947DA6A9-8C93-5A3A-5911-0487CDB29AEE}"/>
                </a:ext>
              </a:extLst>
            </p:cNvPr>
            <p:cNvSpPr/>
            <p:nvPr/>
          </p:nvSpPr>
          <p:spPr>
            <a:xfrm flipH="1">
              <a:off x="165437" y="4007232"/>
              <a:ext cx="1089599" cy="1048040"/>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6" name="Retardo 4">
              <a:extLst>
                <a:ext uri="{FF2B5EF4-FFF2-40B4-BE49-F238E27FC236}">
                  <a16:creationId xmlns:a16="http://schemas.microsoft.com/office/drawing/2014/main" id="{C0167CEA-31C1-661B-66B2-0F1568CE8DDC}"/>
                </a:ext>
              </a:extLst>
            </p:cNvPr>
            <p:cNvSpPr/>
            <p:nvPr/>
          </p:nvSpPr>
          <p:spPr>
            <a:xfrm flipH="1">
              <a:off x="194674" y="2629286"/>
              <a:ext cx="1030097" cy="1055776"/>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3" name="Retardo 4">
              <a:extLst>
                <a:ext uri="{FF2B5EF4-FFF2-40B4-BE49-F238E27FC236}">
                  <a16:creationId xmlns:a16="http://schemas.microsoft.com/office/drawing/2014/main" id="{493BB431-5C5B-EBA8-AAC8-274FD40D53A5}"/>
                </a:ext>
              </a:extLst>
            </p:cNvPr>
            <p:cNvSpPr/>
            <p:nvPr/>
          </p:nvSpPr>
          <p:spPr>
            <a:xfrm flipH="1">
              <a:off x="184957" y="1299174"/>
              <a:ext cx="1060360" cy="1073050"/>
            </a:xfrm>
            <a:prstGeom prst="flowChartDelay">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68" name="Rectangle 67">
              <a:extLst>
                <a:ext uri="{FF2B5EF4-FFF2-40B4-BE49-F238E27FC236}">
                  <a16:creationId xmlns:a16="http://schemas.microsoft.com/office/drawing/2014/main" id="{5ECC1C5D-CF22-0495-D49C-55B0F87E5607}"/>
                </a:ext>
              </a:extLst>
            </p:cNvPr>
            <p:cNvSpPr/>
            <p:nvPr/>
          </p:nvSpPr>
          <p:spPr>
            <a:xfrm>
              <a:off x="3436975" y="4971480"/>
              <a:ext cx="669891" cy="402514"/>
            </a:xfrm>
            <a:prstGeom prst="rect">
              <a:avLst/>
            </a:prstGeom>
            <a:solidFill>
              <a:srgbClr val="FFF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Rectangle 66">
              <a:extLst>
                <a:ext uri="{FF2B5EF4-FFF2-40B4-BE49-F238E27FC236}">
                  <a16:creationId xmlns:a16="http://schemas.microsoft.com/office/drawing/2014/main" id="{4FF8C071-BF2D-B5BB-72A7-3B9E24771475}"/>
                </a:ext>
              </a:extLst>
            </p:cNvPr>
            <p:cNvSpPr/>
            <p:nvPr/>
          </p:nvSpPr>
          <p:spPr>
            <a:xfrm>
              <a:off x="3430239" y="3661228"/>
              <a:ext cx="669891" cy="364894"/>
            </a:xfrm>
            <a:prstGeom prst="rect">
              <a:avLst/>
            </a:prstGeom>
            <a:solidFill>
              <a:srgbClr val="FFF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Rectangle 65">
              <a:extLst>
                <a:ext uri="{FF2B5EF4-FFF2-40B4-BE49-F238E27FC236}">
                  <a16:creationId xmlns:a16="http://schemas.microsoft.com/office/drawing/2014/main" id="{512EB7F4-5587-8186-18AA-8E3EF56EDAEF}"/>
                </a:ext>
              </a:extLst>
            </p:cNvPr>
            <p:cNvSpPr/>
            <p:nvPr/>
          </p:nvSpPr>
          <p:spPr>
            <a:xfrm>
              <a:off x="3442447" y="2319659"/>
              <a:ext cx="669891" cy="357918"/>
            </a:xfrm>
            <a:prstGeom prst="rect">
              <a:avLst/>
            </a:prstGeom>
            <a:solidFill>
              <a:srgbClr val="FFF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Freeform: Shape 27">
              <a:extLst>
                <a:ext uri="{FF2B5EF4-FFF2-40B4-BE49-F238E27FC236}">
                  <a16:creationId xmlns:a16="http://schemas.microsoft.com/office/drawing/2014/main" id="{31E7608F-D5B8-105F-D47A-F6CF5D8A761E}"/>
                </a:ext>
              </a:extLst>
            </p:cNvPr>
            <p:cNvSpPr/>
            <p:nvPr/>
          </p:nvSpPr>
          <p:spPr>
            <a:xfrm>
              <a:off x="1182743" y="5329457"/>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27" name="Freeform: Shape 26">
              <a:extLst>
                <a:ext uri="{FF2B5EF4-FFF2-40B4-BE49-F238E27FC236}">
                  <a16:creationId xmlns:a16="http://schemas.microsoft.com/office/drawing/2014/main" id="{A28EBA36-94EA-5150-E62C-06755C06F9F1}"/>
                </a:ext>
              </a:extLst>
            </p:cNvPr>
            <p:cNvSpPr/>
            <p:nvPr/>
          </p:nvSpPr>
          <p:spPr>
            <a:xfrm>
              <a:off x="1184005" y="3981392"/>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26" name="Freeform: Shape 25">
              <a:extLst>
                <a:ext uri="{FF2B5EF4-FFF2-40B4-BE49-F238E27FC236}">
                  <a16:creationId xmlns:a16="http://schemas.microsoft.com/office/drawing/2014/main" id="{C8B5310E-DD76-390E-079C-CA5CCBCE3615}"/>
                </a:ext>
              </a:extLst>
            </p:cNvPr>
            <p:cNvSpPr/>
            <p:nvPr/>
          </p:nvSpPr>
          <p:spPr>
            <a:xfrm>
              <a:off x="1184005" y="2608736"/>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4" name="Freeform: Shape 3">
              <a:extLst>
                <a:ext uri="{FF2B5EF4-FFF2-40B4-BE49-F238E27FC236}">
                  <a16:creationId xmlns:a16="http://schemas.microsoft.com/office/drawing/2014/main" id="{F014D4C8-9371-123A-6421-465B9089A4A2}"/>
                </a:ext>
              </a:extLst>
            </p:cNvPr>
            <p:cNvSpPr/>
            <p:nvPr/>
          </p:nvSpPr>
          <p:spPr>
            <a:xfrm>
              <a:off x="1228830" y="1286511"/>
              <a:ext cx="6346272" cy="1096877"/>
            </a:xfrm>
            <a:custGeom>
              <a:avLst/>
              <a:gdLst>
                <a:gd name="connsiteX0" fmla="*/ 0 w 5232094"/>
                <a:gd name="connsiteY0" fmla="*/ 0 h 1060362"/>
                <a:gd name="connsiteX1" fmla="*/ 4171734 w 5232094"/>
                <a:gd name="connsiteY1" fmla="*/ 0 h 1060362"/>
                <a:gd name="connsiteX2" fmla="*/ 4257521 w 5232094"/>
                <a:gd name="connsiteY2" fmla="*/ 0 h 1060362"/>
                <a:gd name="connsiteX3" fmla="*/ 4701914 w 5232094"/>
                <a:gd name="connsiteY3" fmla="*/ 0 h 1060362"/>
                <a:gd name="connsiteX4" fmla="*/ 5232094 w 5232094"/>
                <a:gd name="connsiteY4" fmla="*/ 530181 h 1060362"/>
                <a:gd name="connsiteX5" fmla="*/ 4701914 w 5232094"/>
                <a:gd name="connsiteY5" fmla="*/ 1060362 h 1060362"/>
                <a:gd name="connsiteX6" fmla="*/ 4171734 w 5232094"/>
                <a:gd name="connsiteY6" fmla="*/ 1060361 h 1060362"/>
                <a:gd name="connsiteX7" fmla="*/ 0 w 5232094"/>
                <a:gd name="connsiteY7" fmla="*/ 1060361 h 106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094" h="1060362">
                  <a:moveTo>
                    <a:pt x="0" y="0"/>
                  </a:moveTo>
                  <a:lnTo>
                    <a:pt x="4171734" y="0"/>
                  </a:lnTo>
                  <a:lnTo>
                    <a:pt x="4257521" y="0"/>
                  </a:lnTo>
                  <a:lnTo>
                    <a:pt x="4701914" y="0"/>
                  </a:lnTo>
                  <a:cubicBezTo>
                    <a:pt x="4994724" y="0"/>
                    <a:pt x="5232094" y="237370"/>
                    <a:pt x="5232094" y="530181"/>
                  </a:cubicBezTo>
                  <a:cubicBezTo>
                    <a:pt x="5232094" y="822992"/>
                    <a:pt x="4994724" y="1060362"/>
                    <a:pt x="4701914" y="1060362"/>
                  </a:cubicBezTo>
                  <a:lnTo>
                    <a:pt x="4171734" y="1060361"/>
                  </a:lnTo>
                  <a:lnTo>
                    <a:pt x="0" y="1060361"/>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ea typeface="+mn-ea"/>
                <a:cs typeface="+mn-cs"/>
              </a:endParaRPr>
            </a:p>
          </p:txBody>
        </p:sp>
        <p:sp>
          <p:nvSpPr>
            <p:cNvPr id="5" name="TextBox 4">
              <a:extLst>
                <a:ext uri="{FF2B5EF4-FFF2-40B4-BE49-F238E27FC236}">
                  <a16:creationId xmlns:a16="http://schemas.microsoft.com/office/drawing/2014/main" id="{6B6AA3E5-0649-44F0-4003-A29D8AAEA7BA}"/>
                </a:ext>
              </a:extLst>
            </p:cNvPr>
            <p:cNvSpPr txBox="1"/>
            <p:nvPr/>
          </p:nvSpPr>
          <p:spPr>
            <a:xfrm>
              <a:off x="703914" y="1455351"/>
              <a:ext cx="493986" cy="707886"/>
            </a:xfrm>
            <a:prstGeom prst="rect">
              <a:avLst/>
            </a:prstGeom>
            <a:noFill/>
          </p:spPr>
          <p:txBody>
            <a:bodyPr wrap="square" rtlCol="0">
              <a:spAutoFit/>
            </a:bodyPr>
            <a:lstStyle/>
            <a:p>
              <a:pPr algn="ctr"/>
              <a:r>
                <a:rPr lang="en-US" sz="4000" b="1" dirty="0">
                  <a:solidFill>
                    <a:schemeClr val="bg1">
                      <a:lumMod val="50000"/>
                    </a:schemeClr>
                  </a:solidFill>
                </a:rPr>
                <a:t>P</a:t>
              </a:r>
            </a:p>
          </p:txBody>
        </p:sp>
        <p:sp>
          <p:nvSpPr>
            <p:cNvPr id="8" name="TextBox 7">
              <a:extLst>
                <a:ext uri="{FF2B5EF4-FFF2-40B4-BE49-F238E27FC236}">
                  <a16:creationId xmlns:a16="http://schemas.microsoft.com/office/drawing/2014/main" id="{4A708CA9-4885-0B1E-EA8D-21429649E242}"/>
                </a:ext>
              </a:extLst>
            </p:cNvPr>
            <p:cNvSpPr txBox="1"/>
            <p:nvPr/>
          </p:nvSpPr>
          <p:spPr>
            <a:xfrm>
              <a:off x="683836" y="2814580"/>
              <a:ext cx="493986" cy="707886"/>
            </a:xfrm>
            <a:prstGeom prst="rect">
              <a:avLst/>
            </a:prstGeom>
            <a:noFill/>
          </p:spPr>
          <p:txBody>
            <a:bodyPr wrap="square" rtlCol="0">
              <a:spAutoFit/>
            </a:bodyPr>
            <a:lstStyle/>
            <a:p>
              <a:pPr algn="ctr"/>
              <a:r>
                <a:rPr lang="en-US" sz="4000" b="1" dirty="0">
                  <a:solidFill>
                    <a:schemeClr val="bg1">
                      <a:lumMod val="50000"/>
                    </a:schemeClr>
                  </a:solidFill>
                </a:rPr>
                <a:t>I</a:t>
              </a:r>
            </a:p>
          </p:txBody>
        </p:sp>
        <p:sp>
          <p:nvSpPr>
            <p:cNvPr id="11" name="TextBox 10">
              <a:extLst>
                <a:ext uri="{FF2B5EF4-FFF2-40B4-BE49-F238E27FC236}">
                  <a16:creationId xmlns:a16="http://schemas.microsoft.com/office/drawing/2014/main" id="{6AB1E162-7544-DBEF-5D83-47248050F8E3}"/>
                </a:ext>
              </a:extLst>
            </p:cNvPr>
            <p:cNvSpPr txBox="1"/>
            <p:nvPr/>
          </p:nvSpPr>
          <p:spPr>
            <a:xfrm>
              <a:off x="653957" y="4155730"/>
              <a:ext cx="493986" cy="707886"/>
            </a:xfrm>
            <a:prstGeom prst="rect">
              <a:avLst/>
            </a:prstGeom>
            <a:noFill/>
          </p:spPr>
          <p:txBody>
            <a:bodyPr wrap="square" rtlCol="0">
              <a:spAutoFit/>
            </a:bodyPr>
            <a:lstStyle/>
            <a:p>
              <a:pPr algn="ctr"/>
              <a:r>
                <a:rPr lang="en-US" sz="4000" b="1" dirty="0">
                  <a:solidFill>
                    <a:schemeClr val="bg1">
                      <a:lumMod val="50000"/>
                    </a:schemeClr>
                  </a:solidFill>
                </a:rPr>
                <a:t>C</a:t>
              </a:r>
            </a:p>
          </p:txBody>
        </p:sp>
        <p:sp>
          <p:nvSpPr>
            <p:cNvPr id="14" name="TextBox 13">
              <a:extLst>
                <a:ext uri="{FF2B5EF4-FFF2-40B4-BE49-F238E27FC236}">
                  <a16:creationId xmlns:a16="http://schemas.microsoft.com/office/drawing/2014/main" id="{C1A2EE6D-AA1D-3660-BDAE-30E333C5ADE5}"/>
                </a:ext>
              </a:extLst>
            </p:cNvPr>
            <p:cNvSpPr txBox="1"/>
            <p:nvPr/>
          </p:nvSpPr>
          <p:spPr>
            <a:xfrm>
              <a:off x="627179" y="5519557"/>
              <a:ext cx="493986" cy="707886"/>
            </a:xfrm>
            <a:prstGeom prst="rect">
              <a:avLst/>
            </a:prstGeom>
            <a:noFill/>
          </p:spPr>
          <p:txBody>
            <a:bodyPr wrap="square" rtlCol="0">
              <a:spAutoFit/>
            </a:bodyPr>
            <a:lstStyle/>
            <a:p>
              <a:pPr algn="ctr"/>
              <a:r>
                <a:rPr lang="en-US" sz="4000" b="1" dirty="0">
                  <a:solidFill>
                    <a:schemeClr val="bg1">
                      <a:lumMod val="50000"/>
                    </a:schemeClr>
                  </a:solidFill>
                </a:rPr>
                <a:t>O</a:t>
              </a:r>
            </a:p>
          </p:txBody>
        </p:sp>
        <p:sp>
          <p:nvSpPr>
            <p:cNvPr id="19" name="TextBox 18">
              <a:extLst>
                <a:ext uri="{FF2B5EF4-FFF2-40B4-BE49-F238E27FC236}">
                  <a16:creationId xmlns:a16="http://schemas.microsoft.com/office/drawing/2014/main" id="{C3F53C1B-F4D9-3F86-F40C-9A72C6C0FB65}"/>
                </a:ext>
              </a:extLst>
            </p:cNvPr>
            <p:cNvSpPr txBox="1"/>
            <p:nvPr/>
          </p:nvSpPr>
          <p:spPr>
            <a:xfrm>
              <a:off x="1269597" y="1274314"/>
              <a:ext cx="5803556" cy="98488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strike="noStrike" kern="1200" spc="0" normalizeH="0" noProof="0" dirty="0">
                  <a:ln>
                    <a:noFill/>
                  </a:ln>
                  <a:solidFill>
                    <a:schemeClr val="accent1"/>
                  </a:solidFill>
                  <a:effectLst/>
                  <a:uLnTx/>
                  <a:uFillTx/>
                  <a:ea typeface="+mn-ea"/>
                  <a:cs typeface="+mn-cs"/>
                </a:rPr>
                <a:t>P</a:t>
              </a:r>
              <a:r>
                <a:rPr kumimoji="0" lang="en-US" sz="1800" b="1" i="0" u="none" strike="noStrike" kern="1200" spc="0" normalizeH="0" noProof="0" dirty="0">
                  <a:ln>
                    <a:noFill/>
                  </a:ln>
                  <a:solidFill>
                    <a:schemeClr val="accent1"/>
                  </a:solidFill>
                  <a:effectLst/>
                  <a:uLnTx/>
                  <a:uFillTx/>
                  <a:ea typeface="+mn-ea"/>
                  <a:cs typeface="+mn-cs"/>
                </a:rPr>
                <a:t>opulation/Patient/Problem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Who is your study about? What is the condition or problem?</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ea typeface="+mn-ea"/>
                  <a:cs typeface="+mn-cs"/>
                </a:rPr>
                <a:t>(“common cold” </a:t>
              </a:r>
              <a:r>
                <a:rPr kumimoji="0" lang="en-US" sz="1400" b="1" i="0" u="none" strike="noStrike" kern="1200" cap="none" spc="0" normalizeH="0" baseline="0" noProof="0" dirty="0">
                  <a:ln>
                    <a:noFill/>
                  </a:ln>
                  <a:solidFill>
                    <a:schemeClr val="tx2"/>
                  </a:solidFill>
                  <a:effectLst/>
                  <a:uLnTx/>
                  <a:uFillTx/>
                  <a:ea typeface="+mn-ea"/>
                  <a:cs typeface="+mn-cs"/>
                </a:rPr>
                <a:t>OR</a:t>
              </a:r>
              <a:r>
                <a:rPr kumimoji="0" lang="en-US" sz="1400" b="0" i="0" u="none" strike="noStrike" kern="1200" cap="none" spc="0" normalizeH="0" baseline="0" noProof="0" dirty="0">
                  <a:ln>
                    <a:noFill/>
                  </a:ln>
                  <a:solidFill>
                    <a:schemeClr val="tx2"/>
                  </a:solidFill>
                  <a:effectLst/>
                  <a:uLnTx/>
                  <a:uFillTx/>
                  <a:ea typeface="+mn-ea"/>
                  <a:cs typeface="+mn-cs"/>
                </a:rPr>
                <a:t> “rhinitis” </a:t>
              </a:r>
              <a:r>
                <a:rPr kumimoji="0" lang="en-US" sz="1400" b="1" i="0" u="none" strike="noStrike" kern="1200" cap="none" spc="0" normalizeH="0" baseline="0" noProof="0" dirty="0">
                  <a:ln>
                    <a:noFill/>
                  </a:ln>
                  <a:solidFill>
                    <a:schemeClr val="tx2"/>
                  </a:solidFill>
                  <a:effectLst/>
                  <a:uLnTx/>
                  <a:uFillTx/>
                  <a:ea typeface="+mn-ea"/>
                  <a:cs typeface="+mn-cs"/>
                </a:rPr>
                <a:t>OR</a:t>
              </a:r>
              <a:r>
                <a:rPr kumimoji="0" lang="en-US" sz="1400" b="0" i="0" u="none" strike="noStrike" kern="1200" cap="none" spc="0" normalizeH="0" baseline="0" noProof="0" dirty="0">
                  <a:ln>
                    <a:noFill/>
                  </a:ln>
                  <a:solidFill>
                    <a:schemeClr val="tx2"/>
                  </a:solidFill>
                  <a:effectLst/>
                  <a:uLnTx/>
                  <a:uFillTx/>
                  <a:ea typeface="+mn-ea"/>
                  <a:cs typeface="+mn-cs"/>
                </a:rPr>
                <a:t> “upper respiratory infection”)</a:t>
              </a:r>
              <a:endParaRPr lang="en-US" sz="1400" dirty="0">
                <a:solidFill>
                  <a:schemeClr val="tx2"/>
                </a:solidFill>
              </a:endParaRPr>
            </a:p>
          </p:txBody>
        </p:sp>
        <p:sp>
          <p:nvSpPr>
            <p:cNvPr id="30" name="TextBox 29">
              <a:extLst>
                <a:ext uri="{FF2B5EF4-FFF2-40B4-BE49-F238E27FC236}">
                  <a16:creationId xmlns:a16="http://schemas.microsoft.com/office/drawing/2014/main" id="{465F2374-CEA8-FF86-9806-D6DC47836287}"/>
                </a:ext>
              </a:extLst>
            </p:cNvPr>
            <p:cNvSpPr txBox="1"/>
            <p:nvPr/>
          </p:nvSpPr>
          <p:spPr>
            <a:xfrm>
              <a:off x="2936380" y="2313235"/>
              <a:ext cx="1713186" cy="357918"/>
            </a:xfrm>
            <a:prstGeom prst="rect">
              <a:avLst/>
            </a:prstGeom>
            <a:noFill/>
          </p:spPr>
          <p:txBody>
            <a:bodyPr wrap="square" rtlCol="0">
              <a:spAutoFit/>
            </a:bodyPr>
            <a:lstStyle/>
            <a:p>
              <a:pPr algn="ctr">
                <a:lnSpc>
                  <a:spcPct val="113000"/>
                </a:lnSpc>
                <a:spcAft>
                  <a:spcPts val="600"/>
                </a:spcAft>
              </a:pPr>
              <a:r>
                <a:rPr lang="en-US" sz="1600" dirty="0"/>
                <a:t>AND</a:t>
              </a:r>
            </a:p>
          </p:txBody>
        </p:sp>
        <p:sp>
          <p:nvSpPr>
            <p:cNvPr id="31" name="TextBox 30">
              <a:extLst>
                <a:ext uri="{FF2B5EF4-FFF2-40B4-BE49-F238E27FC236}">
                  <a16:creationId xmlns:a16="http://schemas.microsoft.com/office/drawing/2014/main" id="{9047A25A-BDED-96A4-A39D-386DC6A5C5A8}"/>
                </a:ext>
              </a:extLst>
            </p:cNvPr>
            <p:cNvSpPr txBox="1"/>
            <p:nvPr/>
          </p:nvSpPr>
          <p:spPr>
            <a:xfrm>
              <a:off x="2918163" y="3655766"/>
              <a:ext cx="1713186" cy="357918"/>
            </a:xfrm>
            <a:prstGeom prst="rect">
              <a:avLst/>
            </a:prstGeom>
            <a:noFill/>
          </p:spPr>
          <p:txBody>
            <a:bodyPr wrap="square" rtlCol="0">
              <a:spAutoFit/>
            </a:bodyPr>
            <a:lstStyle/>
            <a:p>
              <a:pPr algn="ctr">
                <a:lnSpc>
                  <a:spcPct val="113000"/>
                </a:lnSpc>
                <a:spcAft>
                  <a:spcPts val="600"/>
                </a:spcAft>
              </a:pPr>
              <a:r>
                <a:rPr lang="en-US" sz="1600" dirty="0"/>
                <a:t>AND</a:t>
              </a:r>
            </a:p>
          </p:txBody>
        </p:sp>
        <p:sp>
          <p:nvSpPr>
            <p:cNvPr id="32" name="TextBox 31">
              <a:extLst>
                <a:ext uri="{FF2B5EF4-FFF2-40B4-BE49-F238E27FC236}">
                  <a16:creationId xmlns:a16="http://schemas.microsoft.com/office/drawing/2014/main" id="{7481D284-8E8E-926C-E76D-E3FF052738E3}"/>
                </a:ext>
              </a:extLst>
            </p:cNvPr>
            <p:cNvSpPr txBox="1"/>
            <p:nvPr/>
          </p:nvSpPr>
          <p:spPr>
            <a:xfrm>
              <a:off x="2918163" y="5029361"/>
              <a:ext cx="1713186" cy="357918"/>
            </a:xfrm>
            <a:prstGeom prst="rect">
              <a:avLst/>
            </a:prstGeom>
            <a:noFill/>
          </p:spPr>
          <p:txBody>
            <a:bodyPr wrap="square" rtlCol="0">
              <a:spAutoFit/>
            </a:bodyPr>
            <a:lstStyle/>
            <a:p>
              <a:pPr algn="ctr">
                <a:lnSpc>
                  <a:spcPct val="113000"/>
                </a:lnSpc>
                <a:spcAft>
                  <a:spcPts val="600"/>
                </a:spcAft>
              </a:pPr>
              <a:r>
                <a:rPr lang="en-US" sz="1600" dirty="0"/>
                <a:t>AND</a:t>
              </a:r>
            </a:p>
          </p:txBody>
        </p:sp>
        <p:sp>
          <p:nvSpPr>
            <p:cNvPr id="20" name="TextBox 19">
              <a:extLst>
                <a:ext uri="{FF2B5EF4-FFF2-40B4-BE49-F238E27FC236}">
                  <a16:creationId xmlns:a16="http://schemas.microsoft.com/office/drawing/2014/main" id="{14B0C479-D380-4DC5-FDF4-4653C5D7E201}"/>
                </a:ext>
              </a:extLst>
            </p:cNvPr>
            <p:cNvSpPr txBox="1"/>
            <p:nvPr/>
          </p:nvSpPr>
          <p:spPr>
            <a:xfrm>
              <a:off x="1214271" y="2616438"/>
              <a:ext cx="6346272"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strike="noStrike" kern="1200" spc="0" normalizeH="0" noProof="0" dirty="0">
                  <a:ln>
                    <a:noFill/>
                  </a:ln>
                  <a:solidFill>
                    <a:schemeClr val="accent2"/>
                  </a:solidFill>
                  <a:effectLst/>
                  <a:uLnTx/>
                  <a:uFillTx/>
                  <a:ea typeface="+mn-ea"/>
                  <a:cs typeface="+mn-cs"/>
                </a:rPr>
                <a:t>I</a:t>
              </a:r>
              <a:r>
                <a:rPr kumimoji="0" lang="en-US" sz="1800" b="1" i="0" u="none" strike="noStrike" kern="1200" spc="0" normalizeH="0" noProof="0" dirty="0">
                  <a:ln>
                    <a:noFill/>
                  </a:ln>
                  <a:solidFill>
                    <a:schemeClr val="accent2"/>
                  </a:solidFill>
                  <a:effectLst/>
                  <a:uLnTx/>
                  <a:uFillTx/>
                  <a:ea typeface="+mn-ea"/>
                  <a:cs typeface="+mn-cs"/>
                </a:rPr>
                <a:t>ntervention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ea typeface="+mn-ea"/>
                  <a:cs typeface="+mn-cs"/>
                </a:rPr>
                <a:t>What treatment, therapy, or exposure are you investigating?</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2"/>
                  </a:solidFill>
                  <a:effectLst/>
                  <a:uLnTx/>
                  <a:uFillTx/>
                  <a:ea typeface="+mn-ea"/>
                  <a:cs typeface="+mn-cs"/>
                </a:rPr>
                <a:t>(“vitamin C” </a:t>
              </a:r>
              <a:r>
                <a:rPr kumimoji="0" lang="en-US" sz="1400" b="1" i="0" u="none" strike="noStrike" kern="1200" cap="none" spc="0" normalizeH="0" baseline="0" noProof="0" dirty="0">
                  <a:ln>
                    <a:noFill/>
                  </a:ln>
                  <a:solidFill>
                    <a:schemeClr val="accent2"/>
                  </a:solidFill>
                  <a:effectLst/>
                  <a:uLnTx/>
                  <a:uFillTx/>
                  <a:ea typeface="+mn-ea"/>
                  <a:cs typeface="+mn-cs"/>
                </a:rPr>
                <a:t>OR</a:t>
              </a:r>
              <a:r>
                <a:rPr kumimoji="0" lang="en-US" sz="1400" b="0" i="0" u="none" strike="noStrike" kern="1200" cap="none" spc="0" normalizeH="0" baseline="0" noProof="0" dirty="0">
                  <a:ln>
                    <a:noFill/>
                  </a:ln>
                  <a:solidFill>
                    <a:schemeClr val="accent2"/>
                  </a:solidFill>
                  <a:effectLst/>
                  <a:uLnTx/>
                  <a:uFillTx/>
                  <a:ea typeface="+mn-ea"/>
                  <a:cs typeface="+mn-cs"/>
                </a:rPr>
                <a:t> “ascorbic acid” </a:t>
              </a:r>
              <a:r>
                <a:rPr kumimoji="0" lang="en-US" sz="1400" b="1" i="0" u="none" strike="noStrike" kern="1200" cap="none" spc="0" normalizeH="0" baseline="0" noProof="0" dirty="0">
                  <a:ln>
                    <a:noFill/>
                  </a:ln>
                  <a:solidFill>
                    <a:schemeClr val="accent2"/>
                  </a:solidFill>
                  <a:effectLst/>
                  <a:uLnTx/>
                  <a:uFillTx/>
                  <a:ea typeface="+mn-ea"/>
                  <a:cs typeface="+mn-cs"/>
                </a:rPr>
                <a:t>OR</a:t>
              </a:r>
              <a:r>
                <a:rPr kumimoji="0" lang="en-US" sz="1400" b="0" i="0" u="none" strike="noStrike" kern="1200" cap="none" spc="0" normalizeH="0" baseline="0" noProof="0" dirty="0">
                  <a:ln>
                    <a:noFill/>
                  </a:ln>
                  <a:solidFill>
                    <a:schemeClr val="accent2"/>
                  </a:solidFill>
                  <a:effectLst/>
                  <a:uLnTx/>
                  <a:uFillTx/>
                  <a:ea typeface="+mn-ea"/>
                  <a:cs typeface="+mn-cs"/>
                </a:rPr>
                <a:t>  “L-ascorbate supplementation”)</a:t>
              </a:r>
              <a:endParaRPr lang="en-US" sz="1400" dirty="0">
                <a:solidFill>
                  <a:schemeClr val="accent2"/>
                </a:solidFill>
              </a:endParaRPr>
            </a:p>
          </p:txBody>
        </p:sp>
        <p:sp>
          <p:nvSpPr>
            <p:cNvPr id="21" name="TextBox 20">
              <a:extLst>
                <a:ext uri="{FF2B5EF4-FFF2-40B4-BE49-F238E27FC236}">
                  <a16:creationId xmlns:a16="http://schemas.microsoft.com/office/drawing/2014/main" id="{8CBDEF3F-B2ED-B61A-6CD1-B4AE1843EF5D}"/>
                </a:ext>
              </a:extLst>
            </p:cNvPr>
            <p:cNvSpPr txBox="1"/>
            <p:nvPr/>
          </p:nvSpPr>
          <p:spPr>
            <a:xfrm>
              <a:off x="1214272" y="3995072"/>
              <a:ext cx="515067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solidFill>
                </a:rPr>
                <a:t>Control</a:t>
              </a:r>
              <a:r>
                <a:rPr lang="en-US" sz="1600" b="1" cap="small" dirty="0">
                  <a:solidFill>
                    <a:schemeClr val="accent6"/>
                  </a:solidFill>
                </a:rPr>
                <a:t> </a:t>
              </a:r>
              <a:r>
                <a:rPr lang="en-US" sz="1600" b="1" dirty="0">
                  <a:solidFill>
                    <a:schemeClr val="accent6"/>
                  </a:solidFill>
                </a:rPr>
                <a:t> </a:t>
              </a:r>
              <a:r>
                <a:rPr lang="en-US" sz="1200" i="1" dirty="0"/>
                <a:t>(as needed)</a:t>
              </a:r>
              <a:endParaRPr kumimoji="0" lang="en-US" sz="1200" i="1" u="none" strike="noStrike" kern="1200" cap="none" spc="0" normalizeH="0" baseline="0" noProof="0" dirty="0">
                <a:ln>
                  <a:noFill/>
                </a:ln>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t>What is the alternative to compare against?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6"/>
                  </a:solidFill>
                </a:rPr>
                <a:t>(“placebo” )</a:t>
              </a:r>
            </a:p>
          </p:txBody>
        </p:sp>
        <p:sp>
          <p:nvSpPr>
            <p:cNvPr id="23" name="TextBox 22">
              <a:extLst>
                <a:ext uri="{FF2B5EF4-FFF2-40B4-BE49-F238E27FC236}">
                  <a16:creationId xmlns:a16="http://schemas.microsoft.com/office/drawing/2014/main" id="{F85EBF73-7B20-C9C0-4C01-CECB5FD16A45}"/>
                </a:ext>
              </a:extLst>
            </p:cNvPr>
            <p:cNvSpPr txBox="1"/>
            <p:nvPr/>
          </p:nvSpPr>
          <p:spPr>
            <a:xfrm>
              <a:off x="1236703" y="5373994"/>
              <a:ext cx="5929780" cy="984885"/>
            </a:xfrm>
            <a:prstGeom prst="rect">
              <a:avLst/>
            </a:prstGeom>
            <a:noFill/>
          </p:spPr>
          <p:txBody>
            <a:bodyPr wrap="square" rtlCol="0">
              <a:spAutoFit/>
            </a:bodyPr>
            <a:lstStyle/>
            <a:p>
              <a:pPr defTabSz="914400">
                <a:defRPr/>
              </a:pPr>
              <a:r>
                <a:rPr kumimoji="0" lang="en-US" sz="1800" b="1" i="0" strike="noStrike" kern="1200" spc="0" normalizeH="0" noProof="0" dirty="0">
                  <a:ln>
                    <a:noFill/>
                  </a:ln>
                  <a:solidFill>
                    <a:schemeClr val="accent4"/>
                  </a:solidFill>
                  <a:effectLst/>
                  <a:uLnTx/>
                  <a:uFillTx/>
                  <a:ea typeface="+mn-ea"/>
                  <a:cs typeface="+mn-cs"/>
                </a:rPr>
                <a:t>O</a:t>
              </a:r>
              <a:r>
                <a:rPr kumimoji="0" lang="en-US" sz="1800" b="1" i="0" u="none" strike="noStrike" kern="1200" spc="0" normalizeH="0" noProof="0" dirty="0">
                  <a:ln>
                    <a:noFill/>
                  </a:ln>
                  <a:solidFill>
                    <a:schemeClr val="accent4"/>
                  </a:solidFill>
                  <a:effectLst/>
                  <a:uLnTx/>
                  <a:uFillTx/>
                  <a:ea typeface="+mn-ea"/>
                  <a:cs typeface="+mn-cs"/>
                </a:rPr>
                <a:t>utcome</a:t>
              </a:r>
              <a:r>
                <a:rPr kumimoji="0" lang="en-US" sz="1600" b="1" i="0" u="none" strike="noStrike" kern="1200" cap="none" spc="0" normalizeH="0" baseline="0" noProof="0" dirty="0">
                  <a:ln>
                    <a:noFill/>
                  </a:ln>
                  <a:solidFill>
                    <a:schemeClr val="accent4"/>
                  </a:solidFill>
                  <a:effectLst/>
                  <a:uLnTx/>
                  <a:uFillTx/>
                  <a:ea typeface="+mn-ea"/>
                  <a:cs typeface="+mn-cs"/>
                </a:rPr>
                <a:t> </a:t>
              </a:r>
              <a:r>
                <a:rPr lang="en-US" sz="1200" i="1" dirty="0"/>
                <a:t>(as needed)</a:t>
              </a:r>
              <a:endParaRPr kumimoji="0" lang="en-US" sz="1200" i="1" u="none" strike="noStrike" kern="1200" cap="none" spc="0" normalizeH="0" baseline="0" noProof="0" dirty="0">
                <a:ln>
                  <a:noFill/>
                </a:ln>
                <a:effectLst/>
                <a:uLnTx/>
                <a:uFillTx/>
                <a:ea typeface="+mn-ea"/>
                <a:cs typeface="+mn-cs"/>
              </a:endParaRPr>
            </a:p>
            <a:p>
              <a:pPr defTabSz="914400">
                <a:defRPr/>
              </a:pPr>
              <a:r>
                <a:rPr kumimoji="0" lang="en-US" sz="1600" b="0" i="0" u="none" strike="noStrike" kern="1200" cap="none" spc="0" normalizeH="0" baseline="0" noProof="0" dirty="0">
                  <a:ln>
                    <a:noFill/>
                  </a:ln>
                  <a:solidFill>
                    <a:schemeClr val="tx1"/>
                  </a:solidFill>
                  <a:effectLst/>
                  <a:uLnTx/>
                  <a:uFillTx/>
                  <a:ea typeface="+mn-ea"/>
                  <a:cs typeface="+mn-cs"/>
                </a:rPr>
                <a:t>What </a:t>
              </a:r>
              <a:r>
                <a:rPr lang="en-US" sz="1600" dirty="0"/>
                <a:t>results or effects are you measuring?</a:t>
              </a:r>
            </a:p>
            <a:p>
              <a:pPr defTabSz="914400">
                <a:defRPr/>
              </a:pPr>
              <a:endParaRPr lang="en-US" sz="1000" dirty="0"/>
            </a:p>
            <a:p>
              <a:pPr algn="ctr" defTabSz="914400">
                <a:defRPr/>
              </a:pPr>
              <a:r>
                <a:rPr lang="en-US" sz="1400" dirty="0">
                  <a:solidFill>
                    <a:schemeClr val="accent4"/>
                  </a:solidFill>
                </a:rPr>
                <a:t>(“symptom duration” </a:t>
              </a:r>
              <a:r>
                <a:rPr lang="en-US" sz="1400" b="1" dirty="0">
                  <a:solidFill>
                    <a:schemeClr val="accent4"/>
                  </a:solidFill>
                </a:rPr>
                <a:t>OR</a:t>
              </a:r>
              <a:r>
                <a:rPr lang="en-US" sz="1400" dirty="0">
                  <a:solidFill>
                    <a:schemeClr val="accent4"/>
                  </a:solidFill>
                </a:rPr>
                <a:t> “recovery time” </a:t>
              </a:r>
              <a:r>
                <a:rPr lang="en-US" sz="1400" b="1" dirty="0">
                  <a:solidFill>
                    <a:schemeClr val="accent4"/>
                  </a:solidFill>
                </a:rPr>
                <a:t>OR</a:t>
              </a:r>
              <a:r>
                <a:rPr lang="en-US" sz="1400" dirty="0">
                  <a:solidFill>
                    <a:schemeClr val="accent4"/>
                  </a:solidFill>
                </a:rPr>
                <a:t> “symptom relief”)</a:t>
              </a:r>
            </a:p>
          </p:txBody>
        </p:sp>
      </p:grpSp>
      <p:grpSp>
        <p:nvGrpSpPr>
          <p:cNvPr id="16" name="Group 15">
            <a:extLst>
              <a:ext uri="{FF2B5EF4-FFF2-40B4-BE49-F238E27FC236}">
                <a16:creationId xmlns:a16="http://schemas.microsoft.com/office/drawing/2014/main" id="{647C22BE-AEB9-EFC9-FDFE-238A3A21853B}"/>
              </a:ext>
            </a:extLst>
          </p:cNvPr>
          <p:cNvGrpSpPr/>
          <p:nvPr/>
        </p:nvGrpSpPr>
        <p:grpSpPr>
          <a:xfrm>
            <a:off x="9035823" y="2031707"/>
            <a:ext cx="2872011" cy="2252387"/>
            <a:chOff x="8270035" y="633556"/>
            <a:chExt cx="3785899" cy="2969108"/>
          </a:xfrm>
        </p:grpSpPr>
        <p:pic>
          <p:nvPicPr>
            <p:cNvPr id="51" name="Picture 50">
              <a:extLst>
                <a:ext uri="{FF2B5EF4-FFF2-40B4-BE49-F238E27FC236}">
                  <a16:creationId xmlns:a16="http://schemas.microsoft.com/office/drawing/2014/main" id="{691CB6C1-A031-9900-D1E0-D241E46B5326}"/>
                </a:ext>
              </a:extLst>
            </p:cNvPr>
            <p:cNvPicPr>
              <a:picLocks noChangeAspect="1"/>
            </p:cNvPicPr>
            <p:nvPr/>
          </p:nvPicPr>
          <p:blipFill>
            <a:blip r:embed="rId3"/>
            <a:stretch>
              <a:fillRect/>
            </a:stretch>
          </p:blipFill>
          <p:spPr>
            <a:xfrm>
              <a:off x="8389860" y="794765"/>
              <a:ext cx="3546248" cy="1040184"/>
            </a:xfrm>
            <a:prstGeom prst="rect">
              <a:avLst/>
            </a:prstGeom>
          </p:spPr>
        </p:pic>
        <p:grpSp>
          <p:nvGrpSpPr>
            <p:cNvPr id="56" name="Group 55">
              <a:extLst>
                <a:ext uri="{FF2B5EF4-FFF2-40B4-BE49-F238E27FC236}">
                  <a16:creationId xmlns:a16="http://schemas.microsoft.com/office/drawing/2014/main" id="{C91B9774-8B9C-569D-595D-D1E232CEE473}"/>
                </a:ext>
              </a:extLst>
            </p:cNvPr>
            <p:cNvGrpSpPr/>
            <p:nvPr/>
          </p:nvGrpSpPr>
          <p:grpSpPr>
            <a:xfrm>
              <a:off x="8379943" y="1992438"/>
              <a:ext cx="3652152" cy="1436562"/>
              <a:chOff x="8012931" y="4067168"/>
              <a:chExt cx="3907634" cy="1537055"/>
            </a:xfrm>
          </p:grpSpPr>
          <p:pic>
            <p:nvPicPr>
              <p:cNvPr id="53" name="Picture 52">
                <a:extLst>
                  <a:ext uri="{FF2B5EF4-FFF2-40B4-BE49-F238E27FC236}">
                    <a16:creationId xmlns:a16="http://schemas.microsoft.com/office/drawing/2014/main" id="{BE7C150F-B714-7BD6-2643-A017F83CD292}"/>
                  </a:ext>
                </a:extLst>
              </p:cNvPr>
              <p:cNvPicPr>
                <a:picLocks noChangeAspect="1"/>
              </p:cNvPicPr>
              <p:nvPr/>
            </p:nvPicPr>
            <p:blipFill>
              <a:blip r:embed="rId4"/>
              <a:stretch>
                <a:fillRect/>
              </a:stretch>
            </p:blipFill>
            <p:spPr>
              <a:xfrm>
                <a:off x="8012931" y="4503906"/>
                <a:ext cx="3907633" cy="1100317"/>
              </a:xfrm>
              <a:prstGeom prst="rect">
                <a:avLst/>
              </a:prstGeom>
            </p:spPr>
          </p:pic>
          <p:pic>
            <p:nvPicPr>
              <p:cNvPr id="55" name="Picture 54">
                <a:extLst>
                  <a:ext uri="{FF2B5EF4-FFF2-40B4-BE49-F238E27FC236}">
                    <a16:creationId xmlns:a16="http://schemas.microsoft.com/office/drawing/2014/main" id="{840B54DC-33C2-838F-5060-0417BAA88C43}"/>
                  </a:ext>
                </a:extLst>
              </p:cNvPr>
              <p:cNvPicPr>
                <a:picLocks noChangeAspect="1"/>
              </p:cNvPicPr>
              <p:nvPr/>
            </p:nvPicPr>
            <p:blipFill>
              <a:blip r:embed="rId5"/>
              <a:srcRect r="9521" b="9860"/>
              <a:stretch/>
            </p:blipFill>
            <p:spPr>
              <a:xfrm>
                <a:off x="8012931" y="4067168"/>
                <a:ext cx="3907634" cy="431515"/>
              </a:xfrm>
              <a:prstGeom prst="rect">
                <a:avLst/>
              </a:prstGeom>
            </p:spPr>
          </p:pic>
        </p:grpSp>
        <p:sp>
          <p:nvSpPr>
            <p:cNvPr id="64" name="Rectangle: Rounded Corners 63">
              <a:extLst>
                <a:ext uri="{FF2B5EF4-FFF2-40B4-BE49-F238E27FC236}">
                  <a16:creationId xmlns:a16="http://schemas.microsoft.com/office/drawing/2014/main" id="{AC889F53-B53A-D2DB-DC60-F59EB8B1FC15}"/>
                </a:ext>
              </a:extLst>
            </p:cNvPr>
            <p:cNvSpPr/>
            <p:nvPr/>
          </p:nvSpPr>
          <p:spPr>
            <a:xfrm>
              <a:off x="8270035" y="633556"/>
              <a:ext cx="3785899" cy="2969108"/>
            </a:xfrm>
            <a:prstGeom prst="roundRect">
              <a:avLst>
                <a:gd name="adj" fmla="val 3589"/>
              </a:avLst>
            </a:prstGeom>
            <a:noFill/>
            <a:ln w="190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69" name="Group 68">
            <a:extLst>
              <a:ext uri="{FF2B5EF4-FFF2-40B4-BE49-F238E27FC236}">
                <a16:creationId xmlns:a16="http://schemas.microsoft.com/office/drawing/2014/main" id="{9AA34977-B00B-A517-5BF9-1B12EB254ABA}"/>
              </a:ext>
            </a:extLst>
          </p:cNvPr>
          <p:cNvGrpSpPr/>
          <p:nvPr/>
        </p:nvGrpSpPr>
        <p:grpSpPr>
          <a:xfrm>
            <a:off x="185827" y="401246"/>
            <a:ext cx="761558" cy="830997"/>
            <a:chOff x="6030815" y="2317208"/>
            <a:chExt cx="761558" cy="830997"/>
          </a:xfrm>
        </p:grpSpPr>
        <p:sp>
          <p:nvSpPr>
            <p:cNvPr id="71" name="Google Shape;797;p29">
              <a:extLst>
                <a:ext uri="{FF2B5EF4-FFF2-40B4-BE49-F238E27FC236}">
                  <a16:creationId xmlns:a16="http://schemas.microsoft.com/office/drawing/2014/main" id="{946758DE-0EF7-9F52-27BB-9DD6C9C0BC80}"/>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72" name="ZoneTexte 41">
              <a:extLst>
                <a:ext uri="{FF2B5EF4-FFF2-40B4-BE49-F238E27FC236}">
                  <a16:creationId xmlns:a16="http://schemas.microsoft.com/office/drawing/2014/main" id="{B19B11D0-7435-8E32-C099-43C264DA4925}"/>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2</a:t>
              </a:r>
            </a:p>
          </p:txBody>
        </p:sp>
      </p:grpSp>
      <p:grpSp>
        <p:nvGrpSpPr>
          <p:cNvPr id="39" name="Group 38">
            <a:extLst>
              <a:ext uri="{FF2B5EF4-FFF2-40B4-BE49-F238E27FC236}">
                <a16:creationId xmlns:a16="http://schemas.microsoft.com/office/drawing/2014/main" id="{3463A023-9204-332E-C99F-BF00931B1289}"/>
              </a:ext>
            </a:extLst>
          </p:cNvPr>
          <p:cNvGrpSpPr/>
          <p:nvPr/>
        </p:nvGrpSpPr>
        <p:grpSpPr>
          <a:xfrm>
            <a:off x="235427" y="2966060"/>
            <a:ext cx="2125891" cy="2636067"/>
            <a:chOff x="203258" y="1516284"/>
            <a:chExt cx="2125891" cy="2636067"/>
          </a:xfrm>
        </p:grpSpPr>
        <p:grpSp>
          <p:nvGrpSpPr>
            <p:cNvPr id="60" name="Group 59">
              <a:extLst>
                <a:ext uri="{FF2B5EF4-FFF2-40B4-BE49-F238E27FC236}">
                  <a16:creationId xmlns:a16="http://schemas.microsoft.com/office/drawing/2014/main" id="{7969BA1F-2020-4174-E9AB-61C512E05CF4}"/>
                </a:ext>
              </a:extLst>
            </p:cNvPr>
            <p:cNvGrpSpPr/>
            <p:nvPr/>
          </p:nvGrpSpPr>
          <p:grpSpPr>
            <a:xfrm>
              <a:off x="203258" y="1516284"/>
              <a:ext cx="2125891" cy="2636067"/>
              <a:chOff x="7920941" y="340659"/>
              <a:chExt cx="4102697" cy="1742079"/>
            </a:xfrm>
            <a:solidFill>
              <a:schemeClr val="accent1"/>
            </a:solidFill>
          </p:grpSpPr>
          <p:sp>
            <p:nvSpPr>
              <p:cNvPr id="59" name="Rectangle: Rounded Corners 58">
                <a:extLst>
                  <a:ext uri="{FF2B5EF4-FFF2-40B4-BE49-F238E27FC236}">
                    <a16:creationId xmlns:a16="http://schemas.microsoft.com/office/drawing/2014/main" id="{5BE305F2-E21A-2356-3092-2905B8092D43}"/>
                  </a:ext>
                </a:extLst>
              </p:cNvPr>
              <p:cNvSpPr/>
              <p:nvPr/>
            </p:nvSpPr>
            <p:spPr>
              <a:xfrm>
                <a:off x="7920941" y="340659"/>
                <a:ext cx="4102697" cy="1742079"/>
              </a:xfrm>
              <a:prstGeom prst="roundRect">
                <a:avLst>
                  <a:gd name="adj" fmla="val 7749"/>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Box 82">
                <a:extLst>
                  <a:ext uri="{FF2B5EF4-FFF2-40B4-BE49-F238E27FC236}">
                    <a16:creationId xmlns:a16="http://schemas.microsoft.com/office/drawing/2014/main" id="{1C2CB05C-82D9-8019-5B16-9D321DED9C6D}"/>
                  </a:ext>
                </a:extLst>
              </p:cNvPr>
              <p:cNvSpPr txBox="1"/>
              <p:nvPr/>
            </p:nvSpPr>
            <p:spPr>
              <a:xfrm>
                <a:off x="8324491" y="402224"/>
                <a:ext cx="3354659" cy="1347996"/>
              </a:xfrm>
              <a:prstGeom prst="rect">
                <a:avLst/>
              </a:prstGeom>
              <a:noFill/>
            </p:spPr>
            <p:txBody>
              <a:bodyPr wrap="square" lIns="0" r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0" i="1" dirty="0">
                    <a:effectLst/>
                  </a:rPr>
                  <a:t>“I want to look into </a:t>
                </a:r>
                <a:r>
                  <a:rPr lang="en-US" sz="1600" b="1" i="1" dirty="0">
                    <a:effectLst/>
                  </a:rPr>
                  <a:t>common cold </a:t>
                </a:r>
                <a:r>
                  <a:rPr lang="en-US" sz="1600" b="0" i="1" dirty="0">
                    <a:effectLst/>
                  </a:rPr>
                  <a:t>and </a:t>
                </a:r>
                <a:r>
                  <a:rPr lang="en-US" sz="1600" b="1" i="1" dirty="0">
                    <a:effectLst/>
                  </a:rPr>
                  <a:t>vitamin C</a:t>
                </a:r>
                <a:r>
                  <a:rPr lang="en-US" sz="1600" b="0" i="1" dirty="0">
                    <a:effectLst/>
                  </a:rPr>
                  <a:t>. I have to be structured when I search and have a clearly defined question.”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i="1" dirty="0"/>
              </a:p>
            </p:txBody>
          </p:sp>
        </p:grpSp>
        <p:sp>
          <p:nvSpPr>
            <p:cNvPr id="33" name="TextBox 32">
              <a:extLst>
                <a:ext uri="{FF2B5EF4-FFF2-40B4-BE49-F238E27FC236}">
                  <a16:creationId xmlns:a16="http://schemas.microsoft.com/office/drawing/2014/main" id="{C092B46F-5802-55F1-0115-5BB35DBC661D}"/>
                </a:ext>
              </a:extLst>
            </p:cNvPr>
            <p:cNvSpPr txBox="1"/>
            <p:nvPr/>
          </p:nvSpPr>
          <p:spPr>
            <a:xfrm>
              <a:off x="273069" y="3418432"/>
              <a:ext cx="1810540"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0" i="1" dirty="0">
                  <a:effectLst/>
                </a:rPr>
                <a:t>“The </a:t>
              </a:r>
              <a:r>
                <a:rPr lang="en-US" sz="1600" b="1" i="1" dirty="0">
                  <a:effectLst/>
                </a:rPr>
                <a:t>PICO Model </a:t>
              </a:r>
              <a:r>
                <a:rPr lang="en-US" sz="1600" b="0" i="1" dirty="0">
                  <a:effectLst/>
                </a:rPr>
                <a:t>can help me!”</a:t>
              </a:r>
              <a:endParaRPr kumimoji="0" lang="en-US" sz="1600" b="0" i="1" u="none" strike="noStrike" kern="1200" cap="none" spc="0" normalizeH="0" baseline="0" noProof="0" dirty="0">
                <a:ln>
                  <a:noFill/>
                </a:ln>
                <a:effectLst/>
                <a:uLnTx/>
                <a:uFillTx/>
                <a:ea typeface="+mn-ea"/>
                <a:cs typeface="+mn-cs"/>
              </a:endParaRPr>
            </a:p>
          </p:txBody>
        </p:sp>
      </p:grpSp>
      <p:sp>
        <p:nvSpPr>
          <p:cNvPr id="7" name="Ribbon: Curved and Tilted Up 6">
            <a:extLst>
              <a:ext uri="{FF2B5EF4-FFF2-40B4-BE49-F238E27FC236}">
                <a16:creationId xmlns:a16="http://schemas.microsoft.com/office/drawing/2014/main" id="{84B43CB3-9E4E-33BD-A81C-885CCFEAB20E}"/>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2130879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8F39D5-FB0A-003B-AD48-B189D63E845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Slide Number Placeholder 4">
            <a:extLst>
              <a:ext uri="{FF2B5EF4-FFF2-40B4-BE49-F238E27FC236}">
                <a16:creationId xmlns:a16="http://schemas.microsoft.com/office/drawing/2014/main" id="{86BD9772-697D-4BC7-C823-014EAC1DDEA0}"/>
              </a:ext>
            </a:extLst>
          </p:cNvPr>
          <p:cNvSpPr>
            <a:spLocks noGrp="1"/>
          </p:cNvSpPr>
          <p:nvPr>
            <p:ph type="sldNum" sz="quarter" idx="12"/>
          </p:nvPr>
        </p:nvSpPr>
        <p:spPr/>
        <p:txBody>
          <a:bodyPr/>
          <a:lstStyle/>
          <a:p>
            <a:fld id="{0D558541-60C9-42A2-8392-FF12533A6B7A}" type="slidenum">
              <a:rPr lang="en-US" smtClean="0"/>
              <a:pPr/>
              <a:t>72</a:t>
            </a:fld>
            <a:endParaRPr lang="en-US"/>
          </a:p>
        </p:txBody>
      </p:sp>
      <p:pic>
        <p:nvPicPr>
          <p:cNvPr id="6" name="Picture 5">
            <a:extLst>
              <a:ext uri="{FF2B5EF4-FFF2-40B4-BE49-F238E27FC236}">
                <a16:creationId xmlns:a16="http://schemas.microsoft.com/office/drawing/2014/main" id="{404A3BDB-6D1D-A07B-3DD0-E8BB1C3669BF}"/>
              </a:ext>
            </a:extLst>
          </p:cNvPr>
          <p:cNvPicPr>
            <a:picLocks noChangeAspect="1"/>
          </p:cNvPicPr>
          <p:nvPr/>
        </p:nvPicPr>
        <p:blipFill>
          <a:blip r:embed="rId3"/>
          <a:stretch>
            <a:fillRect/>
          </a:stretch>
        </p:blipFill>
        <p:spPr>
          <a:xfrm>
            <a:off x="1731888" y="171467"/>
            <a:ext cx="8469947" cy="6344870"/>
          </a:xfrm>
          <a:prstGeom prst="rect">
            <a:avLst/>
          </a:prstGeom>
        </p:spPr>
      </p:pic>
      <p:sp>
        <p:nvSpPr>
          <p:cNvPr id="9" name="TextBox 8">
            <a:extLst>
              <a:ext uri="{FF2B5EF4-FFF2-40B4-BE49-F238E27FC236}">
                <a16:creationId xmlns:a16="http://schemas.microsoft.com/office/drawing/2014/main" id="{23EC660F-27CA-0F20-645B-AFBC2FC6051B}"/>
              </a:ext>
            </a:extLst>
          </p:cNvPr>
          <p:cNvSpPr txBox="1"/>
          <p:nvPr/>
        </p:nvSpPr>
        <p:spPr>
          <a:xfrm>
            <a:off x="3666701" y="6548033"/>
            <a:ext cx="7046121" cy="276999"/>
          </a:xfrm>
          <a:prstGeom prst="rect">
            <a:avLst/>
          </a:prstGeom>
          <a:noFill/>
        </p:spPr>
        <p:txBody>
          <a:bodyPr wrap="square">
            <a:spAutoFit/>
          </a:bodyPr>
          <a:lstStyle/>
          <a:p>
            <a:r>
              <a:rPr lang="en-US" sz="1200" i="1" dirty="0"/>
              <a:t>https://www.slideshare.net/slideshow/2c2d-2015/51898331?from_search=0#4</a:t>
            </a:r>
          </a:p>
        </p:txBody>
      </p:sp>
      <p:sp>
        <p:nvSpPr>
          <p:cNvPr id="12" name="Google Shape;797;p29">
            <a:extLst>
              <a:ext uri="{FF2B5EF4-FFF2-40B4-BE49-F238E27FC236}">
                <a16:creationId xmlns:a16="http://schemas.microsoft.com/office/drawing/2014/main" id="{4BEEF050-E081-6A98-6042-A9C5DEC9404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3" name="ZoneTexte 41">
            <a:extLst>
              <a:ext uri="{FF2B5EF4-FFF2-40B4-BE49-F238E27FC236}">
                <a16:creationId xmlns:a16="http://schemas.microsoft.com/office/drawing/2014/main" id="{55A46FAC-4021-02F5-FB1B-192FB6A9BAA7}"/>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spTree>
    <p:extLst>
      <p:ext uri="{BB962C8B-B14F-4D97-AF65-F5344CB8AC3E}">
        <p14:creationId xmlns:p14="http://schemas.microsoft.com/office/powerpoint/2010/main" val="1049487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CE35613-8517-FE9D-5D8E-BA9934CD9A7E}"/>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C978DCC-B5E2-45A2-6E5E-CF3BCDDF3FB7}"/>
              </a:ext>
            </a:extLst>
          </p:cNvPr>
          <p:cNvSpPr>
            <a:spLocks noGrp="1"/>
          </p:cNvSpPr>
          <p:nvPr>
            <p:ph type="title"/>
          </p:nvPr>
        </p:nvSpPr>
        <p:spPr>
          <a:xfrm>
            <a:off x="986349" y="0"/>
            <a:ext cx="10839467" cy="1143000"/>
          </a:xfrm>
        </p:spPr>
        <p:txBody>
          <a:bodyPr/>
          <a:lstStyle/>
          <a:p>
            <a:r>
              <a:rPr lang="en-US" dirty="0"/>
              <a:t>Design Pitfall: No Clear Takeaway</a:t>
            </a:r>
          </a:p>
        </p:txBody>
      </p:sp>
      <p:sp>
        <p:nvSpPr>
          <p:cNvPr id="3" name="Content Placeholder 2">
            <a:extLst>
              <a:ext uri="{FF2B5EF4-FFF2-40B4-BE49-F238E27FC236}">
                <a16:creationId xmlns:a16="http://schemas.microsoft.com/office/drawing/2014/main" id="{D60A141D-950F-E479-9D5A-8B79FB38D043}"/>
              </a:ext>
            </a:extLst>
          </p:cNvPr>
          <p:cNvSpPr>
            <a:spLocks noGrp="1"/>
          </p:cNvSpPr>
          <p:nvPr>
            <p:ph idx="1"/>
          </p:nvPr>
        </p:nvSpPr>
        <p:spPr>
          <a:xfrm>
            <a:off x="333180" y="1338817"/>
            <a:ext cx="4934917" cy="1882412"/>
          </a:xfrm>
        </p:spPr>
        <p:txBody>
          <a:bodyPr/>
          <a:lstStyle/>
          <a:p>
            <a:pPr>
              <a:lnSpc>
                <a:spcPct val="100000"/>
              </a:lnSpc>
              <a:spcBef>
                <a:spcPts val="0"/>
              </a:spcBef>
              <a:spcAft>
                <a:spcPts val="600"/>
              </a:spcAft>
            </a:pPr>
            <a:r>
              <a:rPr lang="en-US" sz="2000" b="1" dirty="0"/>
              <a:t>Issues:</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No Clear Takeaway:</a:t>
            </a:r>
            <a:r>
              <a:rPr lang="en-US" altLang="en-US" sz="1800" b="0" dirty="0"/>
              <a:t> Multiple competing messages on one slide </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Lack of Clear Direction:</a:t>
            </a:r>
            <a:r>
              <a:rPr lang="en-US" altLang="en-US" sz="1800" b="0" dirty="0"/>
              <a:t> Attendees leaving instruction sessions confused about next steps or how to implement new resources </a:t>
            </a:r>
            <a:endParaRPr lang="en-US" dirty="0"/>
          </a:p>
        </p:txBody>
      </p:sp>
      <p:sp>
        <p:nvSpPr>
          <p:cNvPr id="5" name="Slide Number Placeholder 4">
            <a:extLst>
              <a:ext uri="{FF2B5EF4-FFF2-40B4-BE49-F238E27FC236}">
                <a16:creationId xmlns:a16="http://schemas.microsoft.com/office/drawing/2014/main" id="{83323AE4-73E7-C3B9-FD4D-010D3A4C92BF}"/>
              </a:ext>
            </a:extLst>
          </p:cNvPr>
          <p:cNvSpPr>
            <a:spLocks noGrp="1"/>
          </p:cNvSpPr>
          <p:nvPr>
            <p:ph type="sldNum" sz="quarter" idx="12"/>
          </p:nvPr>
        </p:nvSpPr>
        <p:spPr/>
        <p:txBody>
          <a:bodyPr/>
          <a:lstStyle/>
          <a:p>
            <a:fld id="{0D558541-60C9-42A2-8392-FF12533A6B7A}" type="slidenum">
              <a:rPr lang="en-US" smtClean="0"/>
              <a:pPr/>
              <a:t>73</a:t>
            </a:fld>
            <a:endParaRPr lang="en-US"/>
          </a:p>
        </p:txBody>
      </p:sp>
      <p:pic>
        <p:nvPicPr>
          <p:cNvPr id="7" name="Picture 6">
            <a:extLst>
              <a:ext uri="{FF2B5EF4-FFF2-40B4-BE49-F238E27FC236}">
                <a16:creationId xmlns:a16="http://schemas.microsoft.com/office/drawing/2014/main" id="{DC718C71-B40C-0085-E352-16CD21F4D711}"/>
              </a:ext>
            </a:extLst>
          </p:cNvPr>
          <p:cNvPicPr>
            <a:picLocks noChangeAspect="1"/>
          </p:cNvPicPr>
          <p:nvPr/>
        </p:nvPicPr>
        <p:blipFill>
          <a:blip r:embed="rId3"/>
          <a:stretch>
            <a:fillRect/>
          </a:stretch>
        </p:blipFill>
        <p:spPr>
          <a:xfrm>
            <a:off x="5558725" y="1429021"/>
            <a:ext cx="6118413" cy="4583327"/>
          </a:xfrm>
          <a:prstGeom prst="rect">
            <a:avLst/>
          </a:prstGeom>
        </p:spPr>
      </p:pic>
      <p:sp>
        <p:nvSpPr>
          <p:cNvPr id="11" name="TextBox 10">
            <a:extLst>
              <a:ext uri="{FF2B5EF4-FFF2-40B4-BE49-F238E27FC236}">
                <a16:creationId xmlns:a16="http://schemas.microsoft.com/office/drawing/2014/main" id="{BC4891C3-940F-4EEE-8901-62251D9D99CB}"/>
              </a:ext>
            </a:extLst>
          </p:cNvPr>
          <p:cNvSpPr txBox="1"/>
          <p:nvPr/>
        </p:nvSpPr>
        <p:spPr>
          <a:xfrm>
            <a:off x="6483724" y="6183242"/>
            <a:ext cx="6118412" cy="276999"/>
          </a:xfrm>
          <a:prstGeom prst="rect">
            <a:avLst/>
          </a:prstGeom>
          <a:noFill/>
        </p:spPr>
        <p:txBody>
          <a:bodyPr wrap="square">
            <a:spAutoFit/>
          </a:bodyPr>
          <a:lstStyle/>
          <a:p>
            <a:r>
              <a:rPr lang="en-US" sz="1200" i="1" dirty="0"/>
              <a:t>https://www.slideshare.net/slideshow/2c2d-2015/51898331?from_search=0#4</a:t>
            </a:r>
          </a:p>
        </p:txBody>
      </p:sp>
      <p:sp>
        <p:nvSpPr>
          <p:cNvPr id="14" name="Google Shape;797;p29">
            <a:extLst>
              <a:ext uri="{FF2B5EF4-FFF2-40B4-BE49-F238E27FC236}">
                <a16:creationId xmlns:a16="http://schemas.microsoft.com/office/drawing/2014/main" id="{4944A57B-7061-0971-FC0E-28D740D8D976}"/>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5" name="ZoneTexte 41">
            <a:extLst>
              <a:ext uri="{FF2B5EF4-FFF2-40B4-BE49-F238E27FC236}">
                <a16:creationId xmlns:a16="http://schemas.microsoft.com/office/drawing/2014/main" id="{AA12D6C7-D970-D811-DC0C-1D85E011A78D}"/>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spTree>
    <p:extLst>
      <p:ext uri="{BB962C8B-B14F-4D97-AF65-F5344CB8AC3E}">
        <p14:creationId xmlns:p14="http://schemas.microsoft.com/office/powerpoint/2010/main" val="4152768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E18E0-CEA4-B4D7-006A-CB59DA544E7E}"/>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79DE336-F6C0-BCEE-864F-FED89E49CE36}"/>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101D947-CDCF-139A-E04D-7C84FD1443AF}"/>
              </a:ext>
            </a:extLst>
          </p:cNvPr>
          <p:cNvSpPr>
            <a:spLocks noGrp="1"/>
          </p:cNvSpPr>
          <p:nvPr>
            <p:ph type="title"/>
          </p:nvPr>
        </p:nvSpPr>
        <p:spPr>
          <a:xfrm>
            <a:off x="986349" y="0"/>
            <a:ext cx="10839467" cy="1143000"/>
          </a:xfrm>
        </p:spPr>
        <p:txBody>
          <a:bodyPr/>
          <a:lstStyle/>
          <a:p>
            <a:r>
              <a:rPr lang="en-US" dirty="0"/>
              <a:t>Design Pitfall: No Clear Takeaway</a:t>
            </a:r>
          </a:p>
        </p:txBody>
      </p:sp>
      <p:sp>
        <p:nvSpPr>
          <p:cNvPr id="3" name="Content Placeholder 2">
            <a:extLst>
              <a:ext uri="{FF2B5EF4-FFF2-40B4-BE49-F238E27FC236}">
                <a16:creationId xmlns:a16="http://schemas.microsoft.com/office/drawing/2014/main" id="{F65F0675-6BCF-E082-43C7-1398CE3BFD62}"/>
              </a:ext>
            </a:extLst>
          </p:cNvPr>
          <p:cNvSpPr>
            <a:spLocks noGrp="1"/>
          </p:cNvSpPr>
          <p:nvPr>
            <p:ph idx="1"/>
          </p:nvPr>
        </p:nvSpPr>
        <p:spPr>
          <a:xfrm>
            <a:off x="333180" y="1338817"/>
            <a:ext cx="4934917" cy="1882412"/>
          </a:xfrm>
        </p:spPr>
        <p:txBody>
          <a:bodyPr/>
          <a:lstStyle/>
          <a:p>
            <a:pPr>
              <a:lnSpc>
                <a:spcPct val="100000"/>
              </a:lnSpc>
              <a:spcBef>
                <a:spcPts val="0"/>
              </a:spcBef>
              <a:spcAft>
                <a:spcPts val="600"/>
              </a:spcAft>
            </a:pPr>
            <a:r>
              <a:rPr lang="en-US" sz="2000" b="1" dirty="0"/>
              <a:t>Issues:</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No Clear Takeaway:</a:t>
            </a:r>
            <a:r>
              <a:rPr lang="en-US" altLang="en-US" sz="1800" b="0" dirty="0"/>
              <a:t> Multiple competing messages on one slide </a:t>
            </a:r>
          </a:p>
          <a:p>
            <a:pPr marL="285750" lvl="0" indent="-28575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Lack of Clear Direction:</a:t>
            </a:r>
            <a:r>
              <a:rPr lang="en-US" altLang="en-US" sz="1800" b="0" dirty="0"/>
              <a:t> Attendees leaving instruction sessions confused about next steps or how to implement new resources </a:t>
            </a:r>
            <a:endParaRPr lang="en-US" dirty="0"/>
          </a:p>
        </p:txBody>
      </p:sp>
      <p:sp>
        <p:nvSpPr>
          <p:cNvPr id="5" name="Slide Number Placeholder 4">
            <a:extLst>
              <a:ext uri="{FF2B5EF4-FFF2-40B4-BE49-F238E27FC236}">
                <a16:creationId xmlns:a16="http://schemas.microsoft.com/office/drawing/2014/main" id="{E228F5FC-957E-1E44-2B1C-54C8EF281F24}"/>
              </a:ext>
            </a:extLst>
          </p:cNvPr>
          <p:cNvSpPr>
            <a:spLocks noGrp="1"/>
          </p:cNvSpPr>
          <p:nvPr>
            <p:ph type="sldNum" sz="quarter" idx="12"/>
          </p:nvPr>
        </p:nvSpPr>
        <p:spPr/>
        <p:txBody>
          <a:bodyPr/>
          <a:lstStyle/>
          <a:p>
            <a:fld id="{0D558541-60C9-42A2-8392-FF12533A6B7A}" type="slidenum">
              <a:rPr lang="en-US" smtClean="0"/>
              <a:pPr/>
              <a:t>74</a:t>
            </a:fld>
            <a:endParaRPr lang="en-US"/>
          </a:p>
        </p:txBody>
      </p:sp>
      <p:pic>
        <p:nvPicPr>
          <p:cNvPr id="7" name="Picture 6">
            <a:extLst>
              <a:ext uri="{FF2B5EF4-FFF2-40B4-BE49-F238E27FC236}">
                <a16:creationId xmlns:a16="http://schemas.microsoft.com/office/drawing/2014/main" id="{BF548514-CCD1-BA57-862B-2298A5D35CF7}"/>
              </a:ext>
            </a:extLst>
          </p:cNvPr>
          <p:cNvPicPr>
            <a:picLocks noChangeAspect="1"/>
          </p:cNvPicPr>
          <p:nvPr/>
        </p:nvPicPr>
        <p:blipFill>
          <a:blip r:embed="rId3"/>
          <a:stretch>
            <a:fillRect/>
          </a:stretch>
        </p:blipFill>
        <p:spPr>
          <a:xfrm>
            <a:off x="5558725" y="1429021"/>
            <a:ext cx="6118413" cy="4583327"/>
          </a:xfrm>
          <a:prstGeom prst="rect">
            <a:avLst/>
          </a:prstGeom>
        </p:spPr>
      </p:pic>
      <p:sp>
        <p:nvSpPr>
          <p:cNvPr id="11" name="TextBox 10">
            <a:extLst>
              <a:ext uri="{FF2B5EF4-FFF2-40B4-BE49-F238E27FC236}">
                <a16:creationId xmlns:a16="http://schemas.microsoft.com/office/drawing/2014/main" id="{4CAD4CAA-3F24-AE75-47EF-E2F097E47F3C}"/>
              </a:ext>
            </a:extLst>
          </p:cNvPr>
          <p:cNvSpPr txBox="1"/>
          <p:nvPr/>
        </p:nvSpPr>
        <p:spPr>
          <a:xfrm>
            <a:off x="6483724" y="6183242"/>
            <a:ext cx="6118412" cy="276999"/>
          </a:xfrm>
          <a:prstGeom prst="rect">
            <a:avLst/>
          </a:prstGeom>
          <a:noFill/>
        </p:spPr>
        <p:txBody>
          <a:bodyPr wrap="square">
            <a:spAutoFit/>
          </a:bodyPr>
          <a:lstStyle/>
          <a:p>
            <a:r>
              <a:rPr lang="en-US" sz="1200" i="1" dirty="0"/>
              <a:t>https://www.slideshare.net/slideshow/2c2d-2015/51898331?from_search=0#4</a:t>
            </a:r>
          </a:p>
        </p:txBody>
      </p:sp>
      <p:sp>
        <p:nvSpPr>
          <p:cNvPr id="14" name="Google Shape;797;p29">
            <a:extLst>
              <a:ext uri="{FF2B5EF4-FFF2-40B4-BE49-F238E27FC236}">
                <a16:creationId xmlns:a16="http://schemas.microsoft.com/office/drawing/2014/main" id="{546BBFEF-DF8C-523F-93BB-97B5E2B485E4}"/>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5" name="ZoneTexte 41">
            <a:extLst>
              <a:ext uri="{FF2B5EF4-FFF2-40B4-BE49-F238E27FC236}">
                <a16:creationId xmlns:a16="http://schemas.microsoft.com/office/drawing/2014/main" id="{5BEAD211-1B9E-AA0E-1A55-16914C3E211A}"/>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sp>
        <p:nvSpPr>
          <p:cNvPr id="9" name="TextBox 8">
            <a:extLst>
              <a:ext uri="{FF2B5EF4-FFF2-40B4-BE49-F238E27FC236}">
                <a16:creationId xmlns:a16="http://schemas.microsoft.com/office/drawing/2014/main" id="{CF339B52-C5F0-964C-E6B2-EA8D3A555EAB}"/>
              </a:ext>
            </a:extLst>
          </p:cNvPr>
          <p:cNvSpPr txBox="1"/>
          <p:nvPr/>
        </p:nvSpPr>
        <p:spPr>
          <a:xfrm>
            <a:off x="236302" y="3327803"/>
            <a:ext cx="4934917" cy="2970044"/>
          </a:xfrm>
          <a:prstGeom prst="rect">
            <a:avLst/>
          </a:prstGeom>
          <a:noFill/>
        </p:spPr>
        <p:txBody>
          <a:bodyPr wrap="square">
            <a:spAutoFit/>
          </a:bodyPr>
          <a:lstStyle/>
          <a:p>
            <a:pPr defTabSz="881615">
              <a:spcAft>
                <a:spcPts val="600"/>
              </a:spcAft>
            </a:pPr>
            <a:r>
              <a:rPr lang="en-US" sz="2000" b="1" dirty="0"/>
              <a:t>Improvements:</a:t>
            </a:r>
          </a:p>
          <a:p>
            <a:pPr marL="285750" indent="-285750">
              <a:buFont typeface="Arial" panose="020B0604020202020204" pitchFamily="34" charset="0"/>
              <a:buChar char="•"/>
            </a:pPr>
            <a:r>
              <a:rPr lang="en-US" sz="1800" b="1" dirty="0"/>
              <a:t>Clarify Purpose:</a:t>
            </a:r>
            <a:r>
              <a:rPr lang="en-US" sz="1800" dirty="0"/>
              <a:t> Use the "So What?" test for every slide</a:t>
            </a:r>
          </a:p>
          <a:p>
            <a:pPr marL="285750" indent="-285750">
              <a:buFont typeface="Arial" panose="020B0604020202020204" pitchFamily="34" charset="0"/>
              <a:buChar char="•"/>
            </a:pPr>
            <a:r>
              <a:rPr lang="en-US" sz="1800" b="1" dirty="0"/>
              <a:t>Create a Visual Hierarchy:</a:t>
            </a:r>
            <a:r>
              <a:rPr lang="en-US" sz="1800" dirty="0"/>
              <a:t> Use visual hierarchy to emphasize key points</a:t>
            </a:r>
          </a:p>
          <a:p>
            <a:pPr marL="285750" indent="-285750">
              <a:buFont typeface="Arial" panose="020B0604020202020204" pitchFamily="34" charset="0"/>
              <a:buChar char="•"/>
            </a:pPr>
            <a:r>
              <a:rPr lang="en-US" sz="1800" b="1" dirty="0"/>
              <a:t>Provide Support:</a:t>
            </a:r>
            <a:r>
              <a:rPr lang="en-US" sz="1800" dirty="0"/>
              <a:t> Include contact information for follow-up</a:t>
            </a:r>
          </a:p>
          <a:p>
            <a:pPr marL="285750" indent="-285750">
              <a:buFont typeface="Arial" panose="020B0604020202020204" pitchFamily="34" charset="0"/>
              <a:buChar char="•"/>
            </a:pPr>
            <a:r>
              <a:rPr lang="en-US" sz="1800" b="1" dirty="0"/>
              <a:t>Reinforce Messages:</a:t>
            </a:r>
            <a:r>
              <a:rPr lang="en-US" sz="1800" dirty="0"/>
              <a:t> End with 1–3 key takeaways, a call to action, or a recap of your main message</a:t>
            </a:r>
          </a:p>
        </p:txBody>
      </p:sp>
    </p:spTree>
    <p:extLst>
      <p:ext uri="{BB962C8B-B14F-4D97-AF65-F5344CB8AC3E}">
        <p14:creationId xmlns:p14="http://schemas.microsoft.com/office/powerpoint/2010/main" val="17416272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1A00F-9BAA-B3FA-276B-F22B2AD5D7AA}"/>
              </a:ext>
            </a:extLst>
          </p:cNvPr>
          <p:cNvSpPr>
            <a:spLocks noGrp="1"/>
          </p:cNvSpPr>
          <p:nvPr>
            <p:ph idx="1"/>
          </p:nvPr>
        </p:nvSpPr>
        <p:spPr>
          <a:xfrm>
            <a:off x="673356" y="1960537"/>
            <a:ext cx="4816332" cy="4376468"/>
          </a:xfrm>
        </p:spPr>
        <p:txBody>
          <a:bodyPr/>
          <a:lstStyle/>
          <a:p>
            <a:pPr>
              <a:lnSpc>
                <a:spcPct val="100000"/>
              </a:lnSpc>
              <a:spcBef>
                <a:spcPts val="0"/>
              </a:spcBef>
              <a:spcAft>
                <a:spcPts val="0"/>
              </a:spcAft>
            </a:pPr>
            <a:endParaRPr lang="en-US" dirty="0">
              <a:solidFill>
                <a:schemeClr val="accent1"/>
              </a:solidFill>
            </a:endParaRPr>
          </a:p>
          <a:p>
            <a:pPr>
              <a:lnSpc>
                <a:spcPct val="100000"/>
              </a:lnSpc>
              <a:spcBef>
                <a:spcPts val="0"/>
              </a:spcBef>
              <a:spcAft>
                <a:spcPts val="0"/>
              </a:spcAft>
            </a:pPr>
            <a:endParaRPr lang="en-US" dirty="0">
              <a:solidFill>
                <a:schemeClr val="accent1"/>
              </a:solidFill>
            </a:endParaRPr>
          </a:p>
          <a:p>
            <a:pPr>
              <a:lnSpc>
                <a:spcPct val="100000"/>
              </a:lnSpc>
              <a:spcBef>
                <a:spcPts val="0"/>
              </a:spcBef>
              <a:spcAft>
                <a:spcPts val="0"/>
              </a:spcAft>
            </a:pPr>
            <a:r>
              <a:rPr lang="en-US" sz="1800" dirty="0">
                <a:solidFill>
                  <a:schemeClr val="accent1"/>
                </a:solidFill>
              </a:rPr>
              <a:t>Popular Resources</a:t>
            </a:r>
          </a:p>
          <a:p>
            <a:pPr>
              <a:lnSpc>
                <a:spcPct val="100000"/>
              </a:lnSpc>
              <a:spcBef>
                <a:spcPts val="0"/>
              </a:spcBef>
              <a:spcAft>
                <a:spcPts val="0"/>
              </a:spcAft>
            </a:pPr>
            <a:r>
              <a:rPr lang="en-US" sz="1800" b="0" dirty="0"/>
              <a:t>Look for the Popular Resources section which gives access to frequently used databases like PubMed, UpToDate, and Clinical Key.</a:t>
            </a:r>
          </a:p>
          <a:p>
            <a:pPr>
              <a:lnSpc>
                <a:spcPct val="100000"/>
              </a:lnSpc>
              <a:spcBef>
                <a:spcPts val="0"/>
              </a:spcBef>
              <a:spcAft>
                <a:spcPts val="0"/>
              </a:spcAft>
            </a:pPr>
            <a:endParaRPr lang="en-US" sz="1800" dirty="0">
              <a:solidFill>
                <a:schemeClr val="accent1"/>
              </a:solidFill>
            </a:endParaRPr>
          </a:p>
          <a:p>
            <a:pPr>
              <a:lnSpc>
                <a:spcPct val="100000"/>
              </a:lnSpc>
              <a:spcBef>
                <a:spcPts val="0"/>
              </a:spcBef>
              <a:spcAft>
                <a:spcPts val="0"/>
              </a:spcAft>
            </a:pPr>
            <a:r>
              <a:rPr lang="en-US" sz="1800" dirty="0">
                <a:solidFill>
                  <a:schemeClr val="accent4"/>
                </a:solidFill>
              </a:rPr>
              <a:t>Classes and Events</a:t>
            </a:r>
          </a:p>
          <a:p>
            <a:pPr>
              <a:lnSpc>
                <a:spcPct val="100000"/>
              </a:lnSpc>
              <a:spcBef>
                <a:spcPts val="0"/>
              </a:spcBef>
              <a:spcAft>
                <a:spcPts val="0"/>
              </a:spcAft>
            </a:pPr>
            <a:r>
              <a:rPr lang="en-US" sz="1800" b="0" dirty="0"/>
              <a:t>Look for the Classes and Events section to see upcoming classes and registration links.</a:t>
            </a:r>
          </a:p>
          <a:p>
            <a:pPr>
              <a:lnSpc>
                <a:spcPct val="100000"/>
              </a:lnSpc>
              <a:spcBef>
                <a:spcPts val="0"/>
              </a:spcBef>
              <a:spcAft>
                <a:spcPts val="0"/>
              </a:spcAft>
            </a:pPr>
            <a:endParaRPr lang="en-US" sz="1800" b="0" dirty="0"/>
          </a:p>
          <a:p>
            <a:pPr>
              <a:lnSpc>
                <a:spcPct val="100000"/>
              </a:lnSpc>
              <a:spcBef>
                <a:spcPts val="0"/>
              </a:spcBef>
              <a:spcAft>
                <a:spcPts val="0"/>
              </a:spcAft>
            </a:pPr>
            <a:r>
              <a:rPr lang="en-US" sz="1800" dirty="0"/>
              <a:t>VPN Reminder</a:t>
            </a:r>
          </a:p>
          <a:p>
            <a:pPr>
              <a:lnSpc>
                <a:spcPct val="100000"/>
              </a:lnSpc>
              <a:spcBef>
                <a:spcPts val="0"/>
              </a:spcBef>
              <a:spcAft>
                <a:spcPts val="0"/>
              </a:spcAft>
            </a:pPr>
            <a:r>
              <a:rPr lang="en-US" sz="1800" b="0" dirty="0"/>
              <a:t>Be sure to connect to the Northwestern VPN when accessing library databases off campus. </a:t>
            </a:r>
          </a:p>
          <a:p>
            <a:endParaRPr lang="en-US" dirty="0"/>
          </a:p>
        </p:txBody>
      </p:sp>
      <p:sp>
        <p:nvSpPr>
          <p:cNvPr id="5" name="Slide Number Placeholder 4">
            <a:extLst>
              <a:ext uri="{FF2B5EF4-FFF2-40B4-BE49-F238E27FC236}">
                <a16:creationId xmlns:a16="http://schemas.microsoft.com/office/drawing/2014/main" id="{406D1F83-D7CE-A575-39B2-9CBF97A1104C}"/>
              </a:ext>
            </a:extLst>
          </p:cNvPr>
          <p:cNvSpPr>
            <a:spLocks noGrp="1"/>
          </p:cNvSpPr>
          <p:nvPr>
            <p:ph type="sldNum" sz="quarter" idx="12"/>
          </p:nvPr>
        </p:nvSpPr>
        <p:spPr/>
        <p:txBody>
          <a:bodyPr/>
          <a:lstStyle/>
          <a:p>
            <a:fld id="{0D558541-60C9-42A2-8392-FF12533A6B7A}" type="slidenum">
              <a:rPr lang="en-US" smtClean="0"/>
              <a:pPr/>
              <a:t>75</a:t>
            </a:fld>
            <a:endParaRPr lang="en-US"/>
          </a:p>
        </p:txBody>
      </p:sp>
      <p:sp>
        <p:nvSpPr>
          <p:cNvPr id="8" name="Google Shape;797;p29">
            <a:extLst>
              <a:ext uri="{FF2B5EF4-FFF2-40B4-BE49-F238E27FC236}">
                <a16:creationId xmlns:a16="http://schemas.microsoft.com/office/drawing/2014/main" id="{600A922A-7650-FBDD-617D-1ADC0EBBBA3C}"/>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7CE47DF3-912D-BF64-B76C-DEE6E3C6588B}"/>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3</a:t>
            </a:r>
          </a:p>
        </p:txBody>
      </p:sp>
      <p:pic>
        <p:nvPicPr>
          <p:cNvPr id="11" name="Picture 10">
            <a:extLst>
              <a:ext uri="{FF2B5EF4-FFF2-40B4-BE49-F238E27FC236}">
                <a16:creationId xmlns:a16="http://schemas.microsoft.com/office/drawing/2014/main" id="{64EEA79F-4345-231D-94AE-C7B228557443}"/>
              </a:ext>
            </a:extLst>
          </p:cNvPr>
          <p:cNvPicPr>
            <a:picLocks noChangeAspect="1"/>
          </p:cNvPicPr>
          <p:nvPr/>
        </p:nvPicPr>
        <p:blipFill>
          <a:blip r:embed="rId3"/>
          <a:stretch>
            <a:fillRect/>
          </a:stretch>
        </p:blipFill>
        <p:spPr>
          <a:xfrm>
            <a:off x="5763716" y="112623"/>
            <a:ext cx="5979380" cy="6089830"/>
          </a:xfrm>
          <a:prstGeom prst="rect">
            <a:avLst/>
          </a:prstGeom>
        </p:spPr>
      </p:pic>
      <p:sp>
        <p:nvSpPr>
          <p:cNvPr id="19" name="Flowchart: Process 18">
            <a:extLst>
              <a:ext uri="{FF2B5EF4-FFF2-40B4-BE49-F238E27FC236}">
                <a16:creationId xmlns:a16="http://schemas.microsoft.com/office/drawing/2014/main" id="{3A267E9F-0D7F-B4B8-AA0D-B008E591248D}"/>
              </a:ext>
            </a:extLst>
          </p:cNvPr>
          <p:cNvSpPr/>
          <p:nvPr/>
        </p:nvSpPr>
        <p:spPr>
          <a:xfrm>
            <a:off x="6058514" y="3157538"/>
            <a:ext cx="1715177" cy="3044915"/>
          </a:xfrm>
          <a:prstGeom prst="flowChartProcess">
            <a:avLst/>
          </a:prstGeom>
          <a:noFill/>
          <a:ln w="38100">
            <a:solidFill>
              <a:schemeClr val="tx2"/>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Flowchart: Process 19">
            <a:extLst>
              <a:ext uri="{FF2B5EF4-FFF2-40B4-BE49-F238E27FC236}">
                <a16:creationId xmlns:a16="http://schemas.microsoft.com/office/drawing/2014/main" id="{DB13BB6E-B06F-E2D5-06DF-945ADB53FBB9}"/>
              </a:ext>
            </a:extLst>
          </p:cNvPr>
          <p:cNvSpPr/>
          <p:nvPr/>
        </p:nvSpPr>
        <p:spPr>
          <a:xfrm>
            <a:off x="7895818" y="3157538"/>
            <a:ext cx="1715177" cy="3044915"/>
          </a:xfrm>
          <a:prstGeom prst="flowChartProcess">
            <a:avLst/>
          </a:prstGeom>
          <a:noFill/>
          <a:ln w="38100">
            <a:solidFill>
              <a:schemeClr val="accent4"/>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3" name="House9" descr="{&quot;Key&quot;:&quot;POWER_USER_SHAPE_ICON&quot;,&quot;Value&quot;:&quot;POWER_USER_SHAPE_ICON_STYLE_1&quot;}">
            <a:extLst>
              <a:ext uri="{FF2B5EF4-FFF2-40B4-BE49-F238E27FC236}">
                <a16:creationId xmlns:a16="http://schemas.microsoft.com/office/drawing/2014/main" id="{691E2A44-A9A0-4CC8-D14F-53AE633AB30C}"/>
              </a:ext>
            </a:extLst>
          </p:cNvPr>
          <p:cNvGrpSpPr>
            <a:grpSpLocks noChangeAspect="1"/>
          </p:cNvGrpSpPr>
          <p:nvPr/>
        </p:nvGrpSpPr>
        <p:grpSpPr>
          <a:xfrm>
            <a:off x="399328" y="1489188"/>
            <a:ext cx="762000" cy="750874"/>
            <a:chOff x="1416476" y="2309824"/>
            <a:chExt cx="1306257" cy="1287183"/>
          </a:xfrm>
          <a:solidFill>
            <a:schemeClr val="accent1"/>
          </a:solidFill>
        </p:grpSpPr>
        <p:sp>
          <p:nvSpPr>
            <p:cNvPr id="24" name="Freeform 184">
              <a:extLst>
                <a:ext uri="{FF2B5EF4-FFF2-40B4-BE49-F238E27FC236}">
                  <a16:creationId xmlns:a16="http://schemas.microsoft.com/office/drawing/2014/main" id="{AE143650-98DC-938D-79D4-F453E3E5CEDB}"/>
                </a:ext>
              </a:extLst>
            </p:cNvPr>
            <p:cNvSpPr>
              <a:spLocks/>
            </p:cNvSpPr>
            <p:nvPr/>
          </p:nvSpPr>
          <p:spPr bwMode="auto">
            <a:xfrm>
              <a:off x="1540430" y="2910508"/>
              <a:ext cx="1048817" cy="686499"/>
            </a:xfrm>
            <a:custGeom>
              <a:avLst/>
              <a:gdLst>
                <a:gd name="T0" fmla="*/ 1287 w 1362"/>
                <a:gd name="T1" fmla="*/ 899 h 899"/>
                <a:gd name="T2" fmla="*/ 73 w 1362"/>
                <a:gd name="T3" fmla="*/ 899 h 899"/>
                <a:gd name="T4" fmla="*/ 0 w 1362"/>
                <a:gd name="T5" fmla="*/ 827 h 899"/>
                <a:gd name="T6" fmla="*/ 0 w 1362"/>
                <a:gd name="T7" fmla="*/ 72 h 899"/>
                <a:gd name="T8" fmla="*/ 73 w 1362"/>
                <a:gd name="T9" fmla="*/ 0 h 899"/>
                <a:gd name="T10" fmla="*/ 145 w 1362"/>
                <a:gd name="T11" fmla="*/ 72 h 899"/>
                <a:gd name="T12" fmla="*/ 145 w 1362"/>
                <a:gd name="T13" fmla="*/ 754 h 899"/>
                <a:gd name="T14" fmla="*/ 1215 w 1362"/>
                <a:gd name="T15" fmla="*/ 754 h 899"/>
                <a:gd name="T16" fmla="*/ 1217 w 1362"/>
                <a:gd name="T17" fmla="*/ 80 h 899"/>
                <a:gd name="T18" fmla="*/ 1290 w 1362"/>
                <a:gd name="T19" fmla="*/ 7 h 899"/>
                <a:gd name="T20" fmla="*/ 1290 w 1362"/>
                <a:gd name="T21" fmla="*/ 7 h 899"/>
                <a:gd name="T22" fmla="*/ 1362 w 1362"/>
                <a:gd name="T23" fmla="*/ 80 h 899"/>
                <a:gd name="T24" fmla="*/ 1360 w 1362"/>
                <a:gd name="T25" fmla="*/ 827 h 899"/>
                <a:gd name="T26" fmla="*/ 1287 w 1362"/>
                <a:gd name="T27"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2" h="899">
                  <a:moveTo>
                    <a:pt x="1287" y="899"/>
                  </a:moveTo>
                  <a:lnTo>
                    <a:pt x="73" y="899"/>
                  </a:lnTo>
                  <a:cubicBezTo>
                    <a:pt x="33" y="899"/>
                    <a:pt x="0" y="867"/>
                    <a:pt x="0" y="827"/>
                  </a:cubicBezTo>
                  <a:lnTo>
                    <a:pt x="0" y="72"/>
                  </a:lnTo>
                  <a:cubicBezTo>
                    <a:pt x="0" y="32"/>
                    <a:pt x="33" y="0"/>
                    <a:pt x="73" y="0"/>
                  </a:cubicBezTo>
                  <a:cubicBezTo>
                    <a:pt x="113" y="0"/>
                    <a:pt x="145" y="32"/>
                    <a:pt x="145" y="72"/>
                  </a:cubicBezTo>
                  <a:lnTo>
                    <a:pt x="145" y="754"/>
                  </a:lnTo>
                  <a:lnTo>
                    <a:pt x="1215" y="754"/>
                  </a:lnTo>
                  <a:lnTo>
                    <a:pt x="1217" y="80"/>
                  </a:lnTo>
                  <a:cubicBezTo>
                    <a:pt x="1217" y="40"/>
                    <a:pt x="1250" y="7"/>
                    <a:pt x="1290" y="7"/>
                  </a:cubicBezTo>
                  <a:lnTo>
                    <a:pt x="1290" y="7"/>
                  </a:lnTo>
                  <a:cubicBezTo>
                    <a:pt x="1330" y="7"/>
                    <a:pt x="1362" y="40"/>
                    <a:pt x="1362" y="80"/>
                  </a:cubicBezTo>
                  <a:lnTo>
                    <a:pt x="1360" y="827"/>
                  </a:lnTo>
                  <a:cubicBezTo>
                    <a:pt x="1360" y="867"/>
                    <a:pt x="1327" y="899"/>
                    <a:pt x="1287" y="8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5" name="Freeform 185">
              <a:extLst>
                <a:ext uri="{FF2B5EF4-FFF2-40B4-BE49-F238E27FC236}">
                  <a16:creationId xmlns:a16="http://schemas.microsoft.com/office/drawing/2014/main" id="{6BA7EFFC-00D7-E31A-977C-9E9028E4CC65}"/>
                </a:ext>
              </a:extLst>
            </p:cNvPr>
            <p:cNvSpPr>
              <a:spLocks/>
            </p:cNvSpPr>
            <p:nvPr/>
          </p:nvSpPr>
          <p:spPr bwMode="auto">
            <a:xfrm>
              <a:off x="2446224" y="2672143"/>
              <a:ext cx="276509" cy="238371"/>
            </a:xfrm>
            <a:custGeom>
              <a:avLst/>
              <a:gdLst>
                <a:gd name="T0" fmla="*/ 271 w 352"/>
                <a:gd name="T1" fmla="*/ 313 h 313"/>
                <a:gd name="T2" fmla="*/ 224 w 352"/>
                <a:gd name="T3" fmla="*/ 296 h 313"/>
                <a:gd name="T4" fmla="*/ 34 w 352"/>
                <a:gd name="T5" fmla="*/ 137 h 313"/>
                <a:gd name="T6" fmla="*/ 25 w 352"/>
                <a:gd name="T7" fmla="*/ 35 h 313"/>
                <a:gd name="T8" fmla="*/ 127 w 352"/>
                <a:gd name="T9" fmla="*/ 26 h 313"/>
                <a:gd name="T10" fmla="*/ 318 w 352"/>
                <a:gd name="T11" fmla="*/ 185 h 313"/>
                <a:gd name="T12" fmla="*/ 326 w 352"/>
                <a:gd name="T13" fmla="*/ 287 h 313"/>
                <a:gd name="T14" fmla="*/ 271 w 352"/>
                <a:gd name="T15" fmla="*/ 313 h 3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313">
                  <a:moveTo>
                    <a:pt x="271" y="313"/>
                  </a:moveTo>
                  <a:cubicBezTo>
                    <a:pt x="254" y="313"/>
                    <a:pt x="238" y="307"/>
                    <a:pt x="224" y="296"/>
                  </a:cubicBezTo>
                  <a:lnTo>
                    <a:pt x="34" y="137"/>
                  </a:lnTo>
                  <a:cubicBezTo>
                    <a:pt x="4" y="111"/>
                    <a:pt x="0" y="65"/>
                    <a:pt x="25" y="35"/>
                  </a:cubicBezTo>
                  <a:cubicBezTo>
                    <a:pt x="51" y="4"/>
                    <a:pt x="97" y="0"/>
                    <a:pt x="127" y="26"/>
                  </a:cubicBezTo>
                  <a:lnTo>
                    <a:pt x="318" y="185"/>
                  </a:lnTo>
                  <a:cubicBezTo>
                    <a:pt x="348" y="211"/>
                    <a:pt x="352" y="256"/>
                    <a:pt x="326" y="287"/>
                  </a:cubicBezTo>
                  <a:cubicBezTo>
                    <a:pt x="312" y="304"/>
                    <a:pt x="292" y="313"/>
                    <a:pt x="271" y="31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6" name="Freeform 186">
              <a:extLst>
                <a:ext uri="{FF2B5EF4-FFF2-40B4-BE49-F238E27FC236}">
                  <a16:creationId xmlns:a16="http://schemas.microsoft.com/office/drawing/2014/main" id="{5888C8A6-C62B-CF91-CBED-69D158B00F72}"/>
                </a:ext>
              </a:extLst>
            </p:cNvPr>
            <p:cNvSpPr>
              <a:spLocks/>
            </p:cNvSpPr>
            <p:nvPr/>
          </p:nvSpPr>
          <p:spPr bwMode="auto">
            <a:xfrm>
              <a:off x="1416476" y="2309824"/>
              <a:ext cx="1001146" cy="581620"/>
            </a:xfrm>
            <a:custGeom>
              <a:avLst/>
              <a:gdLst>
                <a:gd name="T0" fmla="*/ 81 w 1299"/>
                <a:gd name="T1" fmla="*/ 767 h 767"/>
                <a:gd name="T2" fmla="*/ 25 w 1299"/>
                <a:gd name="T3" fmla="*/ 740 h 767"/>
                <a:gd name="T4" fmla="*/ 36 w 1299"/>
                <a:gd name="T5" fmla="*/ 638 h 767"/>
                <a:gd name="T6" fmla="*/ 803 w 1299"/>
                <a:gd name="T7" fmla="*/ 21 h 767"/>
                <a:gd name="T8" fmla="*/ 895 w 1299"/>
                <a:gd name="T9" fmla="*/ 23 h 767"/>
                <a:gd name="T10" fmla="*/ 1265 w 1299"/>
                <a:gd name="T11" fmla="*/ 334 h 767"/>
                <a:gd name="T12" fmla="*/ 1274 w 1299"/>
                <a:gd name="T13" fmla="*/ 436 h 767"/>
                <a:gd name="T14" fmla="*/ 1172 w 1299"/>
                <a:gd name="T15" fmla="*/ 445 h 767"/>
                <a:gd name="T16" fmla="*/ 847 w 1299"/>
                <a:gd name="T17" fmla="*/ 172 h 767"/>
                <a:gd name="T18" fmla="*/ 127 w 1299"/>
                <a:gd name="T19" fmla="*/ 751 h 767"/>
                <a:gd name="T20" fmla="*/ 81 w 1299"/>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9" h="767">
                  <a:moveTo>
                    <a:pt x="81" y="767"/>
                  </a:moveTo>
                  <a:cubicBezTo>
                    <a:pt x="60" y="767"/>
                    <a:pt x="39" y="757"/>
                    <a:pt x="25" y="740"/>
                  </a:cubicBezTo>
                  <a:cubicBezTo>
                    <a:pt x="0" y="708"/>
                    <a:pt x="5" y="663"/>
                    <a:pt x="36" y="638"/>
                  </a:cubicBezTo>
                  <a:lnTo>
                    <a:pt x="803" y="21"/>
                  </a:lnTo>
                  <a:cubicBezTo>
                    <a:pt x="830" y="0"/>
                    <a:pt x="869" y="0"/>
                    <a:pt x="895" y="23"/>
                  </a:cubicBezTo>
                  <a:cubicBezTo>
                    <a:pt x="897" y="24"/>
                    <a:pt x="1094" y="191"/>
                    <a:pt x="1265" y="334"/>
                  </a:cubicBezTo>
                  <a:cubicBezTo>
                    <a:pt x="1295" y="360"/>
                    <a:pt x="1299" y="406"/>
                    <a:pt x="1274" y="436"/>
                  </a:cubicBezTo>
                  <a:cubicBezTo>
                    <a:pt x="1248" y="467"/>
                    <a:pt x="1202" y="471"/>
                    <a:pt x="1172" y="445"/>
                  </a:cubicBezTo>
                  <a:cubicBezTo>
                    <a:pt x="1050" y="344"/>
                    <a:pt x="916" y="230"/>
                    <a:pt x="847" y="172"/>
                  </a:cubicBezTo>
                  <a:lnTo>
                    <a:pt x="127" y="751"/>
                  </a:lnTo>
                  <a:cubicBezTo>
                    <a:pt x="113" y="761"/>
                    <a:pt x="97" y="767"/>
                    <a:pt x="81" y="76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7" name="Freeform 187">
              <a:extLst>
                <a:ext uri="{FF2B5EF4-FFF2-40B4-BE49-F238E27FC236}">
                  <a16:creationId xmlns:a16="http://schemas.microsoft.com/office/drawing/2014/main" id="{9A54A60A-2617-21AA-4D5C-A03F4051151A}"/>
                </a:ext>
              </a:extLst>
            </p:cNvPr>
            <p:cNvSpPr>
              <a:spLocks/>
            </p:cNvSpPr>
            <p:nvPr/>
          </p:nvSpPr>
          <p:spPr bwMode="auto">
            <a:xfrm>
              <a:off x="2436692" y="2357495"/>
              <a:ext cx="104885" cy="409995"/>
            </a:xfrm>
            <a:custGeom>
              <a:avLst/>
              <a:gdLst>
                <a:gd name="T0" fmla="*/ 72 w 145"/>
                <a:gd name="T1" fmla="*/ 536 h 536"/>
                <a:gd name="T2" fmla="*/ 0 w 145"/>
                <a:gd name="T3" fmla="*/ 464 h 536"/>
                <a:gd name="T4" fmla="*/ 0 w 145"/>
                <a:gd name="T5" fmla="*/ 72 h 536"/>
                <a:gd name="T6" fmla="*/ 72 w 145"/>
                <a:gd name="T7" fmla="*/ 0 h 536"/>
                <a:gd name="T8" fmla="*/ 145 w 145"/>
                <a:gd name="T9" fmla="*/ 72 h 536"/>
                <a:gd name="T10" fmla="*/ 145 w 145"/>
                <a:gd name="T11" fmla="*/ 464 h 536"/>
                <a:gd name="T12" fmla="*/ 72 w 145"/>
                <a:gd name="T13" fmla="*/ 536 h 536"/>
              </a:gdLst>
              <a:ahLst/>
              <a:cxnLst>
                <a:cxn ang="0">
                  <a:pos x="T0" y="T1"/>
                </a:cxn>
                <a:cxn ang="0">
                  <a:pos x="T2" y="T3"/>
                </a:cxn>
                <a:cxn ang="0">
                  <a:pos x="T4" y="T5"/>
                </a:cxn>
                <a:cxn ang="0">
                  <a:pos x="T6" y="T7"/>
                </a:cxn>
                <a:cxn ang="0">
                  <a:pos x="T8" y="T9"/>
                </a:cxn>
                <a:cxn ang="0">
                  <a:pos x="T10" y="T11"/>
                </a:cxn>
                <a:cxn ang="0">
                  <a:pos x="T12" y="T13"/>
                </a:cxn>
              </a:cxnLst>
              <a:rect l="0" t="0" r="r" b="b"/>
              <a:pathLst>
                <a:path w="145" h="536">
                  <a:moveTo>
                    <a:pt x="72" y="536"/>
                  </a:moveTo>
                  <a:cubicBezTo>
                    <a:pt x="32" y="536"/>
                    <a:pt x="0" y="504"/>
                    <a:pt x="0" y="464"/>
                  </a:cubicBezTo>
                  <a:lnTo>
                    <a:pt x="0" y="72"/>
                  </a:lnTo>
                  <a:cubicBezTo>
                    <a:pt x="0" y="32"/>
                    <a:pt x="32" y="0"/>
                    <a:pt x="72" y="0"/>
                  </a:cubicBezTo>
                  <a:cubicBezTo>
                    <a:pt x="112" y="0"/>
                    <a:pt x="145" y="32"/>
                    <a:pt x="145" y="72"/>
                  </a:cubicBezTo>
                  <a:lnTo>
                    <a:pt x="145" y="464"/>
                  </a:lnTo>
                  <a:cubicBezTo>
                    <a:pt x="145" y="504"/>
                    <a:pt x="112" y="536"/>
                    <a:pt x="72" y="5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8" name="Freeform 188">
              <a:extLst>
                <a:ext uri="{FF2B5EF4-FFF2-40B4-BE49-F238E27FC236}">
                  <a16:creationId xmlns:a16="http://schemas.microsoft.com/office/drawing/2014/main" id="{1873EDAB-6789-D28F-84A4-97BE6BE969BA}"/>
                </a:ext>
              </a:extLst>
            </p:cNvPr>
            <p:cNvSpPr>
              <a:spLocks/>
            </p:cNvSpPr>
            <p:nvPr/>
          </p:nvSpPr>
          <p:spPr bwMode="auto">
            <a:xfrm>
              <a:off x="2293668" y="2414703"/>
              <a:ext cx="114416" cy="247902"/>
            </a:xfrm>
            <a:custGeom>
              <a:avLst/>
              <a:gdLst>
                <a:gd name="T0" fmla="*/ 73 w 145"/>
                <a:gd name="T1" fmla="*/ 327 h 327"/>
                <a:gd name="T2" fmla="*/ 0 w 145"/>
                <a:gd name="T3" fmla="*/ 254 h 327"/>
                <a:gd name="T4" fmla="*/ 0 w 145"/>
                <a:gd name="T5" fmla="*/ 73 h 327"/>
                <a:gd name="T6" fmla="*/ 73 w 145"/>
                <a:gd name="T7" fmla="*/ 0 h 327"/>
                <a:gd name="T8" fmla="*/ 145 w 145"/>
                <a:gd name="T9" fmla="*/ 73 h 327"/>
                <a:gd name="T10" fmla="*/ 145 w 145"/>
                <a:gd name="T11" fmla="*/ 254 h 327"/>
                <a:gd name="T12" fmla="*/ 73 w 145"/>
                <a:gd name="T13" fmla="*/ 327 h 327"/>
              </a:gdLst>
              <a:ahLst/>
              <a:cxnLst>
                <a:cxn ang="0">
                  <a:pos x="T0" y="T1"/>
                </a:cxn>
                <a:cxn ang="0">
                  <a:pos x="T2" y="T3"/>
                </a:cxn>
                <a:cxn ang="0">
                  <a:pos x="T4" y="T5"/>
                </a:cxn>
                <a:cxn ang="0">
                  <a:pos x="T6" y="T7"/>
                </a:cxn>
                <a:cxn ang="0">
                  <a:pos x="T8" y="T9"/>
                </a:cxn>
                <a:cxn ang="0">
                  <a:pos x="T10" y="T11"/>
                </a:cxn>
                <a:cxn ang="0">
                  <a:pos x="T12" y="T13"/>
                </a:cxn>
              </a:cxnLst>
              <a:rect l="0" t="0" r="r" b="b"/>
              <a:pathLst>
                <a:path w="145" h="327">
                  <a:moveTo>
                    <a:pt x="73" y="327"/>
                  </a:moveTo>
                  <a:cubicBezTo>
                    <a:pt x="32" y="327"/>
                    <a:pt x="0" y="294"/>
                    <a:pt x="0" y="254"/>
                  </a:cubicBezTo>
                  <a:lnTo>
                    <a:pt x="0" y="73"/>
                  </a:lnTo>
                  <a:cubicBezTo>
                    <a:pt x="0" y="32"/>
                    <a:pt x="32" y="0"/>
                    <a:pt x="73" y="0"/>
                  </a:cubicBezTo>
                  <a:cubicBezTo>
                    <a:pt x="112" y="0"/>
                    <a:pt x="145" y="32"/>
                    <a:pt x="145" y="73"/>
                  </a:cubicBezTo>
                  <a:lnTo>
                    <a:pt x="145" y="254"/>
                  </a:lnTo>
                  <a:cubicBezTo>
                    <a:pt x="145" y="294"/>
                    <a:pt x="112" y="327"/>
                    <a:pt x="73" y="3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29" name="Freeform 189">
              <a:extLst>
                <a:ext uri="{FF2B5EF4-FFF2-40B4-BE49-F238E27FC236}">
                  <a16:creationId xmlns:a16="http://schemas.microsoft.com/office/drawing/2014/main" id="{975D5B41-68EF-39D4-B215-064C3E8063F9}"/>
                </a:ext>
              </a:extLst>
            </p:cNvPr>
            <p:cNvSpPr>
              <a:spLocks/>
            </p:cNvSpPr>
            <p:nvPr/>
          </p:nvSpPr>
          <p:spPr bwMode="auto">
            <a:xfrm>
              <a:off x="2236460" y="2338425"/>
              <a:ext cx="343249" cy="114416"/>
            </a:xfrm>
            <a:custGeom>
              <a:avLst/>
              <a:gdLst>
                <a:gd name="T0" fmla="*/ 366 w 439"/>
                <a:gd name="T1" fmla="*/ 145 h 145"/>
                <a:gd name="T2" fmla="*/ 73 w 439"/>
                <a:gd name="T3" fmla="*/ 145 h 145"/>
                <a:gd name="T4" fmla="*/ 0 w 439"/>
                <a:gd name="T5" fmla="*/ 73 h 145"/>
                <a:gd name="T6" fmla="*/ 73 w 439"/>
                <a:gd name="T7" fmla="*/ 0 h 145"/>
                <a:gd name="T8" fmla="*/ 366 w 439"/>
                <a:gd name="T9" fmla="*/ 0 h 145"/>
                <a:gd name="T10" fmla="*/ 439 w 439"/>
                <a:gd name="T11" fmla="*/ 73 h 145"/>
                <a:gd name="T12" fmla="*/ 366 w 439"/>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39" h="145">
                  <a:moveTo>
                    <a:pt x="366" y="145"/>
                  </a:moveTo>
                  <a:lnTo>
                    <a:pt x="73" y="145"/>
                  </a:lnTo>
                  <a:cubicBezTo>
                    <a:pt x="33" y="145"/>
                    <a:pt x="0" y="113"/>
                    <a:pt x="0" y="73"/>
                  </a:cubicBezTo>
                  <a:cubicBezTo>
                    <a:pt x="0" y="33"/>
                    <a:pt x="33" y="0"/>
                    <a:pt x="73" y="0"/>
                  </a:cubicBezTo>
                  <a:lnTo>
                    <a:pt x="366" y="0"/>
                  </a:lnTo>
                  <a:cubicBezTo>
                    <a:pt x="406" y="0"/>
                    <a:pt x="439" y="33"/>
                    <a:pt x="439" y="73"/>
                  </a:cubicBezTo>
                  <a:cubicBezTo>
                    <a:pt x="439" y="113"/>
                    <a:pt x="406" y="145"/>
                    <a:pt x="366" y="1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30" name="Freeform 190">
              <a:extLst>
                <a:ext uri="{FF2B5EF4-FFF2-40B4-BE49-F238E27FC236}">
                  <a16:creationId xmlns:a16="http://schemas.microsoft.com/office/drawing/2014/main" id="{2BE33094-B2BD-1DAD-CD76-80AFDCD6C39F}"/>
                </a:ext>
              </a:extLst>
            </p:cNvPr>
            <p:cNvSpPr>
              <a:spLocks/>
            </p:cNvSpPr>
            <p:nvPr/>
          </p:nvSpPr>
          <p:spPr bwMode="auto">
            <a:xfrm>
              <a:off x="1540430" y="2519588"/>
              <a:ext cx="1058355" cy="505342"/>
            </a:xfrm>
            <a:custGeom>
              <a:avLst/>
              <a:gdLst>
                <a:gd name="T0" fmla="*/ 1298 w 1379"/>
                <a:gd name="T1" fmla="*/ 655 h 655"/>
                <a:gd name="T2" fmla="*/ 1251 w 1379"/>
                <a:gd name="T3" fmla="*/ 638 h 655"/>
                <a:gd name="T4" fmla="*/ 693 w 1379"/>
                <a:gd name="T5" fmla="*/ 172 h 655"/>
                <a:gd name="T6" fmla="*/ 126 w 1379"/>
                <a:gd name="T7" fmla="*/ 624 h 655"/>
                <a:gd name="T8" fmla="*/ 24 w 1379"/>
                <a:gd name="T9" fmla="*/ 612 h 655"/>
                <a:gd name="T10" fmla="*/ 36 w 1379"/>
                <a:gd name="T11" fmla="*/ 511 h 655"/>
                <a:gd name="T12" fmla="*/ 648 w 1379"/>
                <a:gd name="T13" fmla="*/ 21 h 655"/>
                <a:gd name="T14" fmla="*/ 740 w 1379"/>
                <a:gd name="T15" fmla="*/ 22 h 655"/>
                <a:gd name="T16" fmla="*/ 1344 w 1379"/>
                <a:gd name="T17" fmla="*/ 527 h 655"/>
                <a:gd name="T18" fmla="*/ 1353 w 1379"/>
                <a:gd name="T19" fmla="*/ 629 h 655"/>
                <a:gd name="T20" fmla="*/ 1298 w 1379"/>
                <a:gd name="T21"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9" h="655">
                  <a:moveTo>
                    <a:pt x="1298" y="655"/>
                  </a:moveTo>
                  <a:cubicBezTo>
                    <a:pt x="1281" y="655"/>
                    <a:pt x="1265" y="649"/>
                    <a:pt x="1251" y="638"/>
                  </a:cubicBezTo>
                  <a:lnTo>
                    <a:pt x="693" y="172"/>
                  </a:lnTo>
                  <a:lnTo>
                    <a:pt x="126" y="624"/>
                  </a:lnTo>
                  <a:cubicBezTo>
                    <a:pt x="95" y="649"/>
                    <a:pt x="49" y="644"/>
                    <a:pt x="24" y="612"/>
                  </a:cubicBezTo>
                  <a:cubicBezTo>
                    <a:pt x="0" y="581"/>
                    <a:pt x="5" y="536"/>
                    <a:pt x="36" y="511"/>
                  </a:cubicBezTo>
                  <a:lnTo>
                    <a:pt x="648" y="21"/>
                  </a:lnTo>
                  <a:cubicBezTo>
                    <a:pt x="675" y="0"/>
                    <a:pt x="713" y="0"/>
                    <a:pt x="740" y="22"/>
                  </a:cubicBezTo>
                  <a:lnTo>
                    <a:pt x="1344" y="527"/>
                  </a:lnTo>
                  <a:cubicBezTo>
                    <a:pt x="1375" y="553"/>
                    <a:pt x="1379" y="598"/>
                    <a:pt x="1353" y="629"/>
                  </a:cubicBezTo>
                  <a:cubicBezTo>
                    <a:pt x="1339" y="646"/>
                    <a:pt x="1318" y="655"/>
                    <a:pt x="1298" y="65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sp>
          <p:nvSpPr>
            <p:cNvPr id="31" name="Freeform 200">
              <a:extLst>
                <a:ext uri="{FF2B5EF4-FFF2-40B4-BE49-F238E27FC236}">
                  <a16:creationId xmlns:a16="http://schemas.microsoft.com/office/drawing/2014/main" id="{4DEF1A7A-8072-F363-5995-B5D7F1C6F091}"/>
                </a:ext>
              </a:extLst>
            </p:cNvPr>
            <p:cNvSpPr>
              <a:spLocks noEditPoints="1"/>
            </p:cNvSpPr>
            <p:nvPr/>
          </p:nvSpPr>
          <p:spPr bwMode="auto">
            <a:xfrm>
              <a:off x="1855072" y="3043994"/>
              <a:ext cx="429064" cy="533944"/>
            </a:xfrm>
            <a:custGeom>
              <a:avLst/>
              <a:gdLst>
                <a:gd name="T0" fmla="*/ 145 w 564"/>
                <a:gd name="T1" fmla="*/ 545 h 690"/>
                <a:gd name="T2" fmla="*/ 419 w 564"/>
                <a:gd name="T3" fmla="*/ 545 h 690"/>
                <a:gd name="T4" fmla="*/ 419 w 564"/>
                <a:gd name="T5" fmla="*/ 145 h 690"/>
                <a:gd name="T6" fmla="*/ 145 w 564"/>
                <a:gd name="T7" fmla="*/ 145 h 690"/>
                <a:gd name="T8" fmla="*/ 145 w 564"/>
                <a:gd name="T9" fmla="*/ 545 h 690"/>
                <a:gd name="T10" fmla="*/ 492 w 564"/>
                <a:gd name="T11" fmla="*/ 690 h 690"/>
                <a:gd name="T12" fmla="*/ 72 w 564"/>
                <a:gd name="T13" fmla="*/ 690 h 690"/>
                <a:gd name="T14" fmla="*/ 0 w 564"/>
                <a:gd name="T15" fmla="*/ 618 h 690"/>
                <a:gd name="T16" fmla="*/ 0 w 564"/>
                <a:gd name="T17" fmla="*/ 73 h 690"/>
                <a:gd name="T18" fmla="*/ 72 w 564"/>
                <a:gd name="T19" fmla="*/ 0 h 690"/>
                <a:gd name="T20" fmla="*/ 492 w 564"/>
                <a:gd name="T21" fmla="*/ 0 h 690"/>
                <a:gd name="T22" fmla="*/ 564 w 564"/>
                <a:gd name="T23" fmla="*/ 73 h 690"/>
                <a:gd name="T24" fmla="*/ 564 w 564"/>
                <a:gd name="T25" fmla="*/ 618 h 690"/>
                <a:gd name="T26" fmla="*/ 492 w 564"/>
                <a:gd name="T27" fmla="*/ 69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4" h="690">
                  <a:moveTo>
                    <a:pt x="145" y="545"/>
                  </a:moveTo>
                  <a:lnTo>
                    <a:pt x="419" y="545"/>
                  </a:lnTo>
                  <a:lnTo>
                    <a:pt x="419" y="145"/>
                  </a:lnTo>
                  <a:lnTo>
                    <a:pt x="145" y="145"/>
                  </a:lnTo>
                  <a:lnTo>
                    <a:pt x="145" y="545"/>
                  </a:lnTo>
                  <a:close/>
                  <a:moveTo>
                    <a:pt x="492" y="690"/>
                  </a:moveTo>
                  <a:lnTo>
                    <a:pt x="72" y="690"/>
                  </a:lnTo>
                  <a:cubicBezTo>
                    <a:pt x="33" y="690"/>
                    <a:pt x="0" y="658"/>
                    <a:pt x="0" y="618"/>
                  </a:cubicBezTo>
                  <a:lnTo>
                    <a:pt x="0" y="73"/>
                  </a:lnTo>
                  <a:cubicBezTo>
                    <a:pt x="0" y="33"/>
                    <a:pt x="33" y="0"/>
                    <a:pt x="72" y="0"/>
                  </a:cubicBezTo>
                  <a:lnTo>
                    <a:pt x="492" y="0"/>
                  </a:lnTo>
                  <a:cubicBezTo>
                    <a:pt x="532" y="0"/>
                    <a:pt x="564" y="33"/>
                    <a:pt x="564" y="73"/>
                  </a:cubicBezTo>
                  <a:lnTo>
                    <a:pt x="564" y="618"/>
                  </a:lnTo>
                  <a:cubicBezTo>
                    <a:pt x="564" y="658"/>
                    <a:pt x="532" y="690"/>
                    <a:pt x="492" y="6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ea typeface="+mn-ea"/>
                <a:cs typeface="+mn-cs"/>
              </a:endParaRPr>
            </a:p>
          </p:txBody>
        </p:sp>
      </p:grpSp>
      <p:sp>
        <p:nvSpPr>
          <p:cNvPr id="32" name="TextBox 31">
            <a:extLst>
              <a:ext uri="{FF2B5EF4-FFF2-40B4-BE49-F238E27FC236}">
                <a16:creationId xmlns:a16="http://schemas.microsoft.com/office/drawing/2014/main" id="{C7D7E9F0-BC53-DF30-3E3A-F217051A2D86}"/>
              </a:ext>
            </a:extLst>
          </p:cNvPr>
          <p:cNvSpPr txBox="1"/>
          <p:nvPr/>
        </p:nvSpPr>
        <p:spPr>
          <a:xfrm>
            <a:off x="1229102" y="1794536"/>
            <a:ext cx="4128974" cy="557012"/>
          </a:xfrm>
          <a:prstGeom prst="rect">
            <a:avLst/>
          </a:prstGeom>
          <a:noFill/>
        </p:spPr>
        <p:txBody>
          <a:bodyPr wrap="square" rtlCol="0">
            <a:spAutoFit/>
          </a:bodyPr>
          <a:lstStyle/>
          <a:p>
            <a:pPr algn="l">
              <a:lnSpc>
                <a:spcPct val="113000"/>
              </a:lnSpc>
              <a:spcAft>
                <a:spcPts val="600"/>
              </a:spcAft>
            </a:pPr>
            <a:r>
              <a:rPr lang="en-US" sz="2800" b="1" dirty="0"/>
              <a:t>galter.northwestern.edu</a:t>
            </a:r>
          </a:p>
        </p:txBody>
      </p:sp>
      <p:sp>
        <p:nvSpPr>
          <p:cNvPr id="33" name="TextBox 32">
            <a:extLst>
              <a:ext uri="{FF2B5EF4-FFF2-40B4-BE49-F238E27FC236}">
                <a16:creationId xmlns:a16="http://schemas.microsoft.com/office/drawing/2014/main" id="{713D6A9A-76F9-A009-8172-0312E3F7A517}"/>
              </a:ext>
            </a:extLst>
          </p:cNvPr>
          <p:cNvSpPr txBox="1"/>
          <p:nvPr/>
        </p:nvSpPr>
        <p:spPr>
          <a:xfrm>
            <a:off x="1249018" y="1371648"/>
            <a:ext cx="4128974" cy="557012"/>
          </a:xfrm>
          <a:prstGeom prst="rect">
            <a:avLst/>
          </a:prstGeom>
          <a:noFill/>
        </p:spPr>
        <p:txBody>
          <a:bodyPr wrap="square" rtlCol="0">
            <a:spAutoFit/>
          </a:bodyPr>
          <a:lstStyle/>
          <a:p>
            <a:pPr algn="l">
              <a:lnSpc>
                <a:spcPct val="113000"/>
              </a:lnSpc>
              <a:spcAft>
                <a:spcPts val="600"/>
              </a:spcAft>
            </a:pPr>
            <a:r>
              <a:rPr lang="en-US" sz="2800" dirty="0"/>
              <a:t>Visit us at: </a:t>
            </a:r>
          </a:p>
        </p:txBody>
      </p:sp>
      <p:sp>
        <p:nvSpPr>
          <p:cNvPr id="2" name="Rectangle 1">
            <a:extLst>
              <a:ext uri="{FF2B5EF4-FFF2-40B4-BE49-F238E27FC236}">
                <a16:creationId xmlns:a16="http://schemas.microsoft.com/office/drawing/2014/main" id="{B2473BE1-F827-1FF4-FEC2-45659DF38300}"/>
              </a:ext>
            </a:extLst>
          </p:cNvPr>
          <p:cNvSpPr/>
          <p:nvPr/>
        </p:nvSpPr>
        <p:spPr>
          <a:xfrm>
            <a:off x="684665" y="5982601"/>
            <a:ext cx="4627084" cy="3974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rPr>
              <a:t>Questions? </a:t>
            </a:r>
            <a:r>
              <a:rPr lang="en-US" sz="1800" dirty="0">
                <a:solidFill>
                  <a:schemeClr val="tx1"/>
                </a:solidFill>
              </a:rPr>
              <a:t>ghls-ref@northwestern.edu</a:t>
            </a:r>
          </a:p>
        </p:txBody>
      </p:sp>
      <p:sp>
        <p:nvSpPr>
          <p:cNvPr id="4" name="Ribbon: Curved and Tilted Up 3">
            <a:extLst>
              <a:ext uri="{FF2B5EF4-FFF2-40B4-BE49-F238E27FC236}">
                <a16:creationId xmlns:a16="http://schemas.microsoft.com/office/drawing/2014/main" id="{E63B00CF-0423-302A-B127-2007029165AC}"/>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51099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B5A0-BA2E-1978-038E-F3CB691574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0C7C65-2A22-1498-21F2-AA8461F54245}"/>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7B023B1A-5448-8143-9EEA-3CCBDFE0352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EF82940-F844-3C40-137B-CB79CD7A358E}"/>
              </a:ext>
            </a:extLst>
          </p:cNvPr>
          <p:cNvSpPr>
            <a:spLocks noGrp="1"/>
          </p:cNvSpPr>
          <p:nvPr>
            <p:ph type="sldNum" sz="quarter" idx="12"/>
          </p:nvPr>
        </p:nvSpPr>
        <p:spPr/>
        <p:txBody>
          <a:bodyPr/>
          <a:lstStyle/>
          <a:p>
            <a:fld id="{0D558541-60C9-42A2-8392-FF12533A6B7A}" type="slidenum">
              <a:rPr lang="en-US" smtClean="0"/>
              <a:pPr/>
              <a:t>76</a:t>
            </a:fld>
            <a:endParaRPr lang="en-US"/>
          </a:p>
        </p:txBody>
      </p:sp>
      <p:sp>
        <p:nvSpPr>
          <p:cNvPr id="6" name="Rectangle 5">
            <a:extLst>
              <a:ext uri="{FF2B5EF4-FFF2-40B4-BE49-F238E27FC236}">
                <a16:creationId xmlns:a16="http://schemas.microsoft.com/office/drawing/2014/main" id="{4C727425-9F04-7846-9393-FB9638390893}"/>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Google Shape;797;p29">
            <a:extLst>
              <a:ext uri="{FF2B5EF4-FFF2-40B4-BE49-F238E27FC236}">
                <a16:creationId xmlns:a16="http://schemas.microsoft.com/office/drawing/2014/main" id="{4AFEDF4D-6EC2-23D1-1D82-3E528A6193A7}"/>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0" name="ZoneTexte 41">
            <a:extLst>
              <a:ext uri="{FF2B5EF4-FFF2-40B4-BE49-F238E27FC236}">
                <a16:creationId xmlns:a16="http://schemas.microsoft.com/office/drawing/2014/main" id="{DB9ED746-62E6-95FF-7B0F-D802686B983B}"/>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pic>
        <p:nvPicPr>
          <p:cNvPr id="11" name="Picture 10">
            <a:extLst>
              <a:ext uri="{FF2B5EF4-FFF2-40B4-BE49-F238E27FC236}">
                <a16:creationId xmlns:a16="http://schemas.microsoft.com/office/drawing/2014/main" id="{8BEFD0CB-AB9D-7600-4A13-28E168CE266C}"/>
              </a:ext>
            </a:extLst>
          </p:cNvPr>
          <p:cNvPicPr>
            <a:picLocks noChangeAspect="1"/>
          </p:cNvPicPr>
          <p:nvPr/>
        </p:nvPicPr>
        <p:blipFill>
          <a:blip r:embed="rId3"/>
          <a:stretch>
            <a:fillRect/>
          </a:stretch>
        </p:blipFill>
        <p:spPr>
          <a:xfrm>
            <a:off x="1787208" y="43296"/>
            <a:ext cx="8750581" cy="6540182"/>
          </a:xfrm>
          <a:prstGeom prst="rect">
            <a:avLst/>
          </a:prstGeom>
        </p:spPr>
      </p:pic>
      <p:sp>
        <p:nvSpPr>
          <p:cNvPr id="12" name="TextBox 11">
            <a:extLst>
              <a:ext uri="{FF2B5EF4-FFF2-40B4-BE49-F238E27FC236}">
                <a16:creationId xmlns:a16="http://schemas.microsoft.com/office/drawing/2014/main" id="{8A9DA18A-8154-BBBB-3942-35C8E1223BA6}"/>
              </a:ext>
            </a:extLst>
          </p:cNvPr>
          <p:cNvSpPr txBox="1"/>
          <p:nvPr/>
        </p:nvSpPr>
        <p:spPr>
          <a:xfrm>
            <a:off x="2234235" y="6610911"/>
            <a:ext cx="7856526" cy="253916"/>
          </a:xfrm>
          <a:prstGeom prst="rect">
            <a:avLst/>
          </a:prstGeom>
          <a:noFill/>
        </p:spPr>
        <p:txBody>
          <a:bodyPr wrap="square">
            <a:spAutoFit/>
          </a:bodyPr>
          <a:lstStyle/>
          <a:p>
            <a:r>
              <a:rPr lang="en-US" sz="1050" dirty="0"/>
              <a:t>https://www.slideshare.net/slideshow/social-media-research-43771744/43771744?from_search=192#5</a:t>
            </a:r>
          </a:p>
        </p:txBody>
      </p:sp>
    </p:spTree>
    <p:extLst>
      <p:ext uri="{BB962C8B-B14F-4D97-AF65-F5344CB8AC3E}">
        <p14:creationId xmlns:p14="http://schemas.microsoft.com/office/powerpoint/2010/main" val="12755722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D477FB8-A3A9-364C-C981-C7B64690592A}"/>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42E622B-A108-5A5A-68FC-FA31B2AF91A1}"/>
              </a:ext>
            </a:extLst>
          </p:cNvPr>
          <p:cNvSpPr>
            <a:spLocks noGrp="1"/>
          </p:cNvSpPr>
          <p:nvPr>
            <p:ph type="title"/>
          </p:nvPr>
        </p:nvSpPr>
        <p:spPr>
          <a:xfrm>
            <a:off x="986349" y="0"/>
            <a:ext cx="10839467" cy="1143000"/>
          </a:xfrm>
        </p:spPr>
        <p:txBody>
          <a:bodyPr/>
          <a:lstStyle/>
          <a:p>
            <a:r>
              <a:rPr lang="en-US" dirty="0"/>
              <a:t>Design Pitfall: Font Style Overload</a:t>
            </a:r>
          </a:p>
        </p:txBody>
      </p:sp>
      <p:sp>
        <p:nvSpPr>
          <p:cNvPr id="3" name="Content Placeholder 2">
            <a:extLst>
              <a:ext uri="{FF2B5EF4-FFF2-40B4-BE49-F238E27FC236}">
                <a16:creationId xmlns:a16="http://schemas.microsoft.com/office/drawing/2014/main" id="{4765B21B-0F96-EC6E-FDD5-98E4316300B9}"/>
              </a:ext>
            </a:extLst>
          </p:cNvPr>
          <p:cNvSpPr>
            <a:spLocks noGrp="1"/>
          </p:cNvSpPr>
          <p:nvPr>
            <p:ph idx="1"/>
          </p:nvPr>
        </p:nvSpPr>
        <p:spPr>
          <a:xfrm>
            <a:off x="316158" y="1376693"/>
            <a:ext cx="4798334" cy="3107172"/>
          </a:xfrm>
        </p:spPr>
        <p:txBody>
          <a:bodyPr/>
          <a:lstStyle/>
          <a:p>
            <a:pPr>
              <a:spcBef>
                <a:spcPts val="0"/>
              </a:spcBef>
              <a:spcAft>
                <a:spcPts val="600"/>
              </a:spcAft>
              <a:buNone/>
            </a:pPr>
            <a:r>
              <a:rPr lang="en-US" sz="2000" dirty="0"/>
              <a:t>Issues: </a:t>
            </a:r>
          </a:p>
          <a:p>
            <a:pPr marL="342900" indent="-34290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Font Style Overload:</a:t>
            </a:r>
            <a:r>
              <a:rPr lang="en-US" altLang="en-US" sz="1800" b="0" dirty="0"/>
              <a:t> Inconsistent or unnecessary font styles mixing serif, sans serif, and italics in one slide </a:t>
            </a:r>
          </a:p>
          <a:p>
            <a:pPr marL="342900" lvl="0" indent="-34290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No Visual Hierarchy:</a:t>
            </a:r>
            <a:r>
              <a:rPr lang="en-US" altLang="en-US" sz="1800" b="0" dirty="0"/>
              <a:t> Too many styles make everything look equally important… or equally unimportant </a:t>
            </a:r>
          </a:p>
          <a:p>
            <a:pPr marL="342900" lvl="0" indent="-342900" defTabSz="914400" eaLnBrk="0" fontAlgn="base" hangingPunct="0">
              <a:lnSpc>
                <a:spcPct val="100000"/>
              </a:lnSpc>
              <a:spcBef>
                <a:spcPts val="0"/>
              </a:spcBef>
              <a:spcAft>
                <a:spcPts val="600"/>
              </a:spcAft>
              <a:buFont typeface="Arial" panose="020B0604020202020204" pitchFamily="34" charset="0"/>
              <a:buChar char="•"/>
            </a:pPr>
            <a:r>
              <a:rPr lang="en-US" altLang="en-US" sz="1800" dirty="0"/>
              <a:t>Readability Problems:</a:t>
            </a:r>
            <a:r>
              <a:rPr lang="en-US" altLang="en-US" sz="1800" b="0" dirty="0"/>
              <a:t> Some font styles, especially script, novelty, or all caps, are hard to read </a:t>
            </a:r>
          </a:p>
        </p:txBody>
      </p:sp>
      <p:sp>
        <p:nvSpPr>
          <p:cNvPr id="5" name="Slide Number Placeholder 4">
            <a:extLst>
              <a:ext uri="{FF2B5EF4-FFF2-40B4-BE49-F238E27FC236}">
                <a16:creationId xmlns:a16="http://schemas.microsoft.com/office/drawing/2014/main" id="{BDED48EF-34FB-2B0B-1150-692F598EF1AF}"/>
              </a:ext>
            </a:extLst>
          </p:cNvPr>
          <p:cNvSpPr>
            <a:spLocks noGrp="1"/>
          </p:cNvSpPr>
          <p:nvPr>
            <p:ph type="sldNum" sz="quarter" idx="12"/>
          </p:nvPr>
        </p:nvSpPr>
        <p:spPr/>
        <p:txBody>
          <a:bodyPr/>
          <a:lstStyle/>
          <a:p>
            <a:fld id="{0D558541-60C9-42A2-8392-FF12533A6B7A}" type="slidenum">
              <a:rPr lang="en-US" smtClean="0"/>
              <a:pPr/>
              <a:t>77</a:t>
            </a:fld>
            <a:endParaRPr lang="en-US"/>
          </a:p>
        </p:txBody>
      </p:sp>
      <p:pic>
        <p:nvPicPr>
          <p:cNvPr id="7" name="Picture 6">
            <a:extLst>
              <a:ext uri="{FF2B5EF4-FFF2-40B4-BE49-F238E27FC236}">
                <a16:creationId xmlns:a16="http://schemas.microsoft.com/office/drawing/2014/main" id="{B696D755-0A23-9A54-F5A9-271EBFE9AB10}"/>
              </a:ext>
            </a:extLst>
          </p:cNvPr>
          <p:cNvPicPr>
            <a:picLocks noChangeAspect="1"/>
          </p:cNvPicPr>
          <p:nvPr/>
        </p:nvPicPr>
        <p:blipFill>
          <a:blip r:embed="rId3"/>
          <a:stretch>
            <a:fillRect/>
          </a:stretch>
        </p:blipFill>
        <p:spPr>
          <a:xfrm>
            <a:off x="5478473" y="1377786"/>
            <a:ext cx="6230521" cy="4656690"/>
          </a:xfrm>
          <a:prstGeom prst="rect">
            <a:avLst/>
          </a:prstGeom>
        </p:spPr>
      </p:pic>
      <p:sp>
        <p:nvSpPr>
          <p:cNvPr id="9" name="TextBox 8">
            <a:extLst>
              <a:ext uri="{FF2B5EF4-FFF2-40B4-BE49-F238E27FC236}">
                <a16:creationId xmlns:a16="http://schemas.microsoft.com/office/drawing/2014/main" id="{4ACE646A-A1C4-CEF4-F26A-A7C0E06501E3}"/>
              </a:ext>
            </a:extLst>
          </p:cNvPr>
          <p:cNvSpPr txBox="1"/>
          <p:nvPr/>
        </p:nvSpPr>
        <p:spPr>
          <a:xfrm>
            <a:off x="5559422" y="6011267"/>
            <a:ext cx="6117020" cy="430887"/>
          </a:xfrm>
          <a:prstGeom prst="rect">
            <a:avLst/>
          </a:prstGeom>
          <a:noFill/>
        </p:spPr>
        <p:txBody>
          <a:bodyPr wrap="square">
            <a:spAutoFit/>
          </a:bodyPr>
          <a:lstStyle/>
          <a:p>
            <a:r>
              <a:rPr lang="en-US" sz="1100" dirty="0"/>
              <a:t>https://www.slideshare.net/slideshow/social-media-research-43771744/43771744?from_search=192#5</a:t>
            </a:r>
          </a:p>
        </p:txBody>
      </p:sp>
      <p:sp>
        <p:nvSpPr>
          <p:cNvPr id="13" name="Google Shape;797;p29">
            <a:extLst>
              <a:ext uri="{FF2B5EF4-FFF2-40B4-BE49-F238E27FC236}">
                <a16:creationId xmlns:a16="http://schemas.microsoft.com/office/drawing/2014/main" id="{5FED9B43-BFB5-2FBC-CD82-DF1904CFB51D}"/>
              </a:ext>
            </a:extLst>
          </p:cNvPr>
          <p:cNvSpPr/>
          <p:nvPr/>
        </p:nvSpPr>
        <p:spPr>
          <a:xfrm>
            <a:off x="185827" y="431930"/>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AAE9EC83-87F6-6D22-3A92-B5E0F2BD38DD}"/>
              </a:ext>
            </a:extLst>
          </p:cNvPr>
          <p:cNvSpPr txBox="1"/>
          <p:nvPr/>
        </p:nvSpPr>
        <p:spPr>
          <a:xfrm flipH="1">
            <a:off x="321432" y="401246"/>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spTree>
    <p:extLst>
      <p:ext uri="{BB962C8B-B14F-4D97-AF65-F5344CB8AC3E}">
        <p14:creationId xmlns:p14="http://schemas.microsoft.com/office/powerpoint/2010/main" val="670432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61FB-9FC6-AD44-0AC2-360717CAD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DD7A6-5AD5-AB99-02D8-9BC962273227}"/>
              </a:ext>
            </a:extLst>
          </p:cNvPr>
          <p:cNvSpPr>
            <a:spLocks noGrp="1"/>
          </p:cNvSpPr>
          <p:nvPr>
            <p:ph type="title"/>
          </p:nvPr>
        </p:nvSpPr>
        <p:spPr>
          <a:xfrm>
            <a:off x="986349" y="0"/>
            <a:ext cx="10839467" cy="1143000"/>
          </a:xfrm>
        </p:spPr>
        <p:txBody>
          <a:bodyPr/>
          <a:lstStyle/>
          <a:p>
            <a:r>
              <a:rPr lang="en-US" dirty="0"/>
              <a:t>Font Style Best Practices</a:t>
            </a:r>
          </a:p>
        </p:txBody>
      </p:sp>
      <p:sp>
        <p:nvSpPr>
          <p:cNvPr id="3" name="Content Placeholder 2">
            <a:extLst>
              <a:ext uri="{FF2B5EF4-FFF2-40B4-BE49-F238E27FC236}">
                <a16:creationId xmlns:a16="http://schemas.microsoft.com/office/drawing/2014/main" id="{60B94AF4-ED6C-88A6-6748-F59CA0432DC7}"/>
              </a:ext>
            </a:extLst>
          </p:cNvPr>
          <p:cNvSpPr>
            <a:spLocks noGrp="1"/>
          </p:cNvSpPr>
          <p:nvPr>
            <p:ph idx="1"/>
          </p:nvPr>
        </p:nvSpPr>
        <p:spPr>
          <a:xfrm>
            <a:off x="1255861" y="1498253"/>
            <a:ext cx="5148615" cy="1812488"/>
          </a:xfrm>
        </p:spPr>
        <p:txBody>
          <a:bodyPr/>
          <a:lstStyle/>
          <a:p>
            <a:pPr>
              <a:lnSpc>
                <a:spcPct val="100000"/>
              </a:lnSpc>
              <a:spcBef>
                <a:spcPts val="0"/>
              </a:spcBef>
              <a:spcAft>
                <a:spcPts val="0"/>
              </a:spcAft>
            </a:pPr>
            <a:r>
              <a:rPr lang="en-US" sz="1800" dirty="0"/>
              <a:t>Limit your choices</a:t>
            </a:r>
          </a:p>
          <a:p>
            <a:pPr>
              <a:lnSpc>
                <a:spcPct val="100000"/>
              </a:lnSpc>
              <a:spcBef>
                <a:spcPts val="0"/>
              </a:spcBef>
              <a:spcAft>
                <a:spcPts val="0"/>
              </a:spcAft>
            </a:pPr>
            <a:r>
              <a:rPr lang="en-US" b="0" i="0" dirty="0">
                <a:effectLst/>
              </a:rPr>
              <a:t>Use maximum 2-3 fonts per presentation. One for headers, one for body text, and optionally one for special emphasis.</a:t>
            </a:r>
            <a:endParaRPr lang="en-US" dirty="0"/>
          </a:p>
        </p:txBody>
      </p:sp>
      <p:grpSp>
        <p:nvGrpSpPr>
          <p:cNvPr id="4" name="Group 3">
            <a:extLst>
              <a:ext uri="{FF2B5EF4-FFF2-40B4-BE49-F238E27FC236}">
                <a16:creationId xmlns:a16="http://schemas.microsoft.com/office/drawing/2014/main" id="{A55ED8B5-E262-C49B-91BC-332D9548AD14}"/>
              </a:ext>
            </a:extLst>
          </p:cNvPr>
          <p:cNvGrpSpPr/>
          <p:nvPr/>
        </p:nvGrpSpPr>
        <p:grpSpPr>
          <a:xfrm>
            <a:off x="185827" y="401246"/>
            <a:ext cx="761558" cy="830997"/>
            <a:chOff x="6030815" y="2317208"/>
            <a:chExt cx="761558" cy="830997"/>
          </a:xfrm>
        </p:grpSpPr>
        <p:sp>
          <p:nvSpPr>
            <p:cNvPr id="10" name="Google Shape;797;p29">
              <a:extLst>
                <a:ext uri="{FF2B5EF4-FFF2-40B4-BE49-F238E27FC236}">
                  <a16:creationId xmlns:a16="http://schemas.microsoft.com/office/drawing/2014/main" id="{C2FB005F-1D8D-E1CD-8075-F78A76C0D704}"/>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12E44207-1B87-290B-290E-3377C496C630}"/>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grpSp>
      <p:sp>
        <p:nvSpPr>
          <p:cNvPr id="18" name="TextBox 17">
            <a:extLst>
              <a:ext uri="{FF2B5EF4-FFF2-40B4-BE49-F238E27FC236}">
                <a16:creationId xmlns:a16="http://schemas.microsoft.com/office/drawing/2014/main" id="{79DD2185-B429-56E5-2402-9F192C2D91E7}"/>
              </a:ext>
            </a:extLst>
          </p:cNvPr>
          <p:cNvSpPr txBox="1"/>
          <p:nvPr/>
        </p:nvSpPr>
        <p:spPr>
          <a:xfrm>
            <a:off x="1141746" y="2805312"/>
            <a:ext cx="5060754" cy="2229328"/>
          </a:xfrm>
          <a:prstGeom prst="rect">
            <a:avLst/>
          </a:prstGeom>
          <a:noFill/>
        </p:spPr>
        <p:txBody>
          <a:bodyPr wrap="square">
            <a:spAutoFit/>
          </a:bodyPr>
          <a:lstStyle/>
          <a:p>
            <a:pPr defTabSz="881615"/>
            <a:r>
              <a:rPr lang="en-US" sz="1736" b="1" dirty="0"/>
              <a:t>Choose Readable Fonts</a:t>
            </a:r>
          </a:p>
          <a:p>
            <a:pPr defTabSz="881615"/>
            <a:r>
              <a:rPr lang="en-US" sz="1736" dirty="0"/>
              <a:t>Sans-serif fonts are generally better for presentation screens. They're cleaner and more readable at a distance.</a:t>
            </a:r>
          </a:p>
          <a:p>
            <a:pPr marL="285750" indent="-285750" defTabSz="881615">
              <a:buFont typeface="Arial" panose="020B0604020202020204" pitchFamily="34" charset="0"/>
              <a:buChar char="•"/>
            </a:pPr>
            <a:r>
              <a:rPr lang="en-US" sz="1736" dirty="0"/>
              <a:t>Aptos</a:t>
            </a:r>
          </a:p>
          <a:p>
            <a:pPr marL="285750" indent="-285750" defTabSz="881615">
              <a:buFont typeface="Arial" panose="020B0604020202020204" pitchFamily="34" charset="0"/>
              <a:buChar char="•"/>
            </a:pPr>
            <a:r>
              <a:rPr lang="en-US" sz="1736" dirty="0">
                <a:latin typeface="Arial" panose="020B0604020202020204" pitchFamily="34" charset="0"/>
                <a:cs typeface="Arial" panose="020B0604020202020204" pitchFamily="34" charset="0"/>
              </a:rPr>
              <a:t>Arial </a:t>
            </a:r>
          </a:p>
          <a:p>
            <a:pPr marL="285750" indent="-285750" defTabSz="881615">
              <a:buFont typeface="Arial" panose="020B0604020202020204" pitchFamily="34" charset="0"/>
              <a:buChar char="•"/>
            </a:pPr>
            <a:r>
              <a:rPr lang="en-US" sz="1736" dirty="0">
                <a:latin typeface="Calibri" panose="020F0502020204030204" pitchFamily="34" charset="0"/>
                <a:ea typeface="Calibri" panose="020F0502020204030204" pitchFamily="34" charset="0"/>
                <a:cs typeface="Calibri" panose="020F0502020204030204" pitchFamily="34" charset="0"/>
              </a:rPr>
              <a:t>Calibri </a:t>
            </a:r>
          </a:p>
          <a:p>
            <a:pPr marL="285750" indent="-285750" defTabSz="881615">
              <a:buFont typeface="Arial" panose="020B0604020202020204" pitchFamily="34" charset="0"/>
              <a:buChar char="•"/>
            </a:pPr>
            <a:r>
              <a:rPr lang="en-US" sz="1736" dirty="0">
                <a:latin typeface="Helvetica" panose="020B0604020202020204" pitchFamily="34" charset="0"/>
                <a:cs typeface="Helvetica" panose="020B0604020202020204" pitchFamily="34" charset="0"/>
              </a:rPr>
              <a:t>Helvetica</a:t>
            </a:r>
          </a:p>
        </p:txBody>
      </p:sp>
      <p:sp>
        <p:nvSpPr>
          <p:cNvPr id="20" name="TextBox 19">
            <a:extLst>
              <a:ext uri="{FF2B5EF4-FFF2-40B4-BE49-F238E27FC236}">
                <a16:creationId xmlns:a16="http://schemas.microsoft.com/office/drawing/2014/main" id="{15C9BDC3-07C7-E353-E548-728FCD33B552}"/>
              </a:ext>
            </a:extLst>
          </p:cNvPr>
          <p:cNvSpPr txBox="1"/>
          <p:nvPr/>
        </p:nvSpPr>
        <p:spPr>
          <a:xfrm>
            <a:off x="7666109" y="1642858"/>
            <a:ext cx="3989737" cy="1797159"/>
          </a:xfrm>
          <a:prstGeom prst="rect">
            <a:avLst/>
          </a:prstGeom>
          <a:noFill/>
        </p:spPr>
        <p:txBody>
          <a:bodyPr wrap="square">
            <a:spAutoFit/>
          </a:bodyPr>
          <a:lstStyle/>
          <a:p>
            <a:pPr defTabSz="881615"/>
            <a:r>
              <a:rPr lang="en-US" sz="1736" b="1" dirty="0"/>
              <a:t>Size Matters</a:t>
            </a:r>
          </a:p>
          <a:p>
            <a:pPr marL="285750" lvl="0" indent="-285750" defTabSz="881615" fontAlgn="base">
              <a:buFont typeface="Arial" panose="020B0604020202020204" pitchFamily="34" charset="0"/>
              <a:buChar char="•"/>
            </a:pPr>
            <a:r>
              <a:rPr lang="en-US" altLang="en-US" sz="1736" dirty="0"/>
              <a:t>Headings: 32–44 pt</a:t>
            </a:r>
          </a:p>
          <a:p>
            <a:pPr marL="285750" lvl="0" indent="-285750" defTabSz="881615" fontAlgn="base">
              <a:buFont typeface="Arial" panose="020B0604020202020204" pitchFamily="34" charset="0"/>
              <a:buChar char="•"/>
            </a:pPr>
            <a:r>
              <a:rPr lang="en-US" altLang="en-US" sz="1736" dirty="0"/>
              <a:t>Body text: 20–28 pt</a:t>
            </a:r>
          </a:p>
          <a:p>
            <a:pPr lvl="0" defTabSz="881615" fontAlgn="base"/>
            <a:r>
              <a:rPr lang="en-US" altLang="en-US" sz="1736" dirty="0"/>
              <a:t>Never go below 18 pt, especially for in-person or hybrid audiences.</a:t>
            </a:r>
          </a:p>
          <a:p>
            <a:endParaRPr lang="en-US" dirty="0"/>
          </a:p>
        </p:txBody>
      </p:sp>
      <p:sp>
        <p:nvSpPr>
          <p:cNvPr id="22" name="TextBox 21">
            <a:extLst>
              <a:ext uri="{FF2B5EF4-FFF2-40B4-BE49-F238E27FC236}">
                <a16:creationId xmlns:a16="http://schemas.microsoft.com/office/drawing/2014/main" id="{83BCE6A3-C2EB-C0BC-AB12-379D662C8E02}"/>
              </a:ext>
            </a:extLst>
          </p:cNvPr>
          <p:cNvSpPr txBox="1"/>
          <p:nvPr/>
        </p:nvSpPr>
        <p:spPr>
          <a:xfrm>
            <a:off x="1172264" y="5250829"/>
            <a:ext cx="5942723" cy="893706"/>
          </a:xfrm>
          <a:prstGeom prst="rect">
            <a:avLst/>
          </a:prstGeom>
          <a:noFill/>
        </p:spPr>
        <p:txBody>
          <a:bodyPr wrap="square">
            <a:spAutoFit/>
          </a:bodyPr>
          <a:lstStyle/>
          <a:p>
            <a:r>
              <a:rPr lang="en-US" sz="1736" b="1" dirty="0"/>
              <a:t>Use Emphasis Wisely</a:t>
            </a:r>
          </a:p>
          <a:p>
            <a:r>
              <a:rPr lang="en-US" sz="1736" b="1" dirty="0"/>
              <a:t>Bold for importance</a:t>
            </a:r>
            <a:r>
              <a:rPr lang="en-US" sz="1736" dirty="0"/>
              <a:t>, </a:t>
            </a:r>
            <a:r>
              <a:rPr lang="en-US" sz="1736" i="1" dirty="0"/>
              <a:t>italics for emphasis </a:t>
            </a:r>
            <a:r>
              <a:rPr lang="en-US" sz="1736" dirty="0"/>
              <a:t>or quotes. Avoid overuse - if </a:t>
            </a:r>
            <a:r>
              <a:rPr lang="en-US" sz="1736" u="sng" dirty="0"/>
              <a:t>everything</a:t>
            </a:r>
            <a:r>
              <a:rPr lang="en-US" sz="1736" dirty="0"/>
              <a:t> is emphasized, nothing is</a:t>
            </a:r>
            <a:r>
              <a:rPr lang="en-US" sz="1736" b="1" dirty="0"/>
              <a:t>.</a:t>
            </a:r>
          </a:p>
        </p:txBody>
      </p:sp>
      <p:sp>
        <p:nvSpPr>
          <p:cNvPr id="24" name="TextBox 23">
            <a:extLst>
              <a:ext uri="{FF2B5EF4-FFF2-40B4-BE49-F238E27FC236}">
                <a16:creationId xmlns:a16="http://schemas.microsoft.com/office/drawing/2014/main" id="{A751E5C0-CE3C-73F1-2A31-B68CCB45F2D9}"/>
              </a:ext>
            </a:extLst>
          </p:cNvPr>
          <p:cNvSpPr txBox="1"/>
          <p:nvPr/>
        </p:nvSpPr>
        <p:spPr>
          <a:xfrm>
            <a:off x="7666109" y="3440017"/>
            <a:ext cx="4289679" cy="1237775"/>
          </a:xfrm>
          <a:prstGeom prst="rect">
            <a:avLst/>
          </a:prstGeom>
          <a:noFill/>
        </p:spPr>
        <p:txBody>
          <a:bodyPr wrap="square">
            <a:spAutoFit/>
          </a:bodyPr>
          <a:lstStyle/>
          <a:p>
            <a:pPr defTabSz="881615" fontAlgn="base">
              <a:spcAft>
                <a:spcPts val="600"/>
              </a:spcAft>
              <a:buNone/>
            </a:pPr>
            <a:r>
              <a:rPr lang="en-US" sz="1736" b="1" dirty="0"/>
              <a:t>Case Considerations</a:t>
            </a:r>
          </a:p>
          <a:p>
            <a:pPr marL="285750" indent="-285750" defTabSz="881615" fontAlgn="base">
              <a:buFont typeface="Arial" panose="020B0604020202020204" pitchFamily="34" charset="0"/>
              <a:buChar char="•"/>
            </a:pPr>
            <a:r>
              <a:rPr lang="en-US" sz="1736" dirty="0"/>
              <a:t>Sentence case is most readable. </a:t>
            </a:r>
          </a:p>
          <a:p>
            <a:pPr marL="285750" indent="-285750" defTabSz="881615" fontAlgn="base">
              <a:buFont typeface="Arial" panose="020B0604020202020204" pitchFamily="34" charset="0"/>
              <a:buChar char="•"/>
            </a:pPr>
            <a:r>
              <a:rPr lang="en-US" sz="1736" dirty="0"/>
              <a:t>ALL CAPS feels like shouting. </a:t>
            </a:r>
          </a:p>
          <a:p>
            <a:pPr marL="285750" indent="-285750" defTabSz="881615" fontAlgn="base">
              <a:buFont typeface="Arial" panose="020B0604020202020204" pitchFamily="34" charset="0"/>
              <a:buChar char="•"/>
            </a:pPr>
            <a:r>
              <a:rPr lang="en-US" sz="1736" dirty="0"/>
              <a:t>Title Case Works for Headers.</a:t>
            </a:r>
          </a:p>
        </p:txBody>
      </p:sp>
      <p:pic>
        <p:nvPicPr>
          <p:cNvPr id="9" name="Graphic 8" descr="Checkbox Checked with solid fill">
            <a:extLst>
              <a:ext uri="{FF2B5EF4-FFF2-40B4-BE49-F238E27FC236}">
                <a16:creationId xmlns:a16="http://schemas.microsoft.com/office/drawing/2014/main" id="{B451712B-A75D-E773-B4FB-FFE9D1D04D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87" y="1394943"/>
            <a:ext cx="914400" cy="914400"/>
          </a:xfrm>
          <a:prstGeom prst="rect">
            <a:avLst/>
          </a:prstGeom>
        </p:spPr>
      </p:pic>
      <p:pic>
        <p:nvPicPr>
          <p:cNvPr id="13" name="Graphic 12" descr="Checkbox Checked with solid fill">
            <a:extLst>
              <a:ext uri="{FF2B5EF4-FFF2-40B4-BE49-F238E27FC236}">
                <a16:creationId xmlns:a16="http://schemas.microsoft.com/office/drawing/2014/main" id="{EEB2233B-7DB8-3DA1-C45F-77107F23F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87" y="2741273"/>
            <a:ext cx="914400" cy="914400"/>
          </a:xfrm>
          <a:prstGeom prst="rect">
            <a:avLst/>
          </a:prstGeom>
        </p:spPr>
      </p:pic>
      <p:pic>
        <p:nvPicPr>
          <p:cNvPr id="14" name="Graphic 13" descr="Checkbox Checked with solid fill">
            <a:extLst>
              <a:ext uri="{FF2B5EF4-FFF2-40B4-BE49-F238E27FC236}">
                <a16:creationId xmlns:a16="http://schemas.microsoft.com/office/drawing/2014/main" id="{D6D70B85-1A20-DDC0-86A8-41743F0B11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939" y="5138561"/>
            <a:ext cx="914400" cy="914400"/>
          </a:xfrm>
          <a:prstGeom prst="rect">
            <a:avLst/>
          </a:prstGeom>
        </p:spPr>
      </p:pic>
      <p:pic>
        <p:nvPicPr>
          <p:cNvPr id="16" name="Graphic 15" descr="Checkbox Checked with solid fill">
            <a:extLst>
              <a:ext uri="{FF2B5EF4-FFF2-40B4-BE49-F238E27FC236}">
                <a16:creationId xmlns:a16="http://schemas.microsoft.com/office/drawing/2014/main" id="{51A81C2E-5641-2B2B-76E0-952F1ACF7C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1676" y="3243061"/>
            <a:ext cx="914400" cy="914400"/>
          </a:xfrm>
          <a:prstGeom prst="rect">
            <a:avLst/>
          </a:prstGeom>
        </p:spPr>
      </p:pic>
      <p:sp>
        <p:nvSpPr>
          <p:cNvPr id="17" name="Text Placeholder 3">
            <a:extLst>
              <a:ext uri="{FF2B5EF4-FFF2-40B4-BE49-F238E27FC236}">
                <a16:creationId xmlns:a16="http://schemas.microsoft.com/office/drawing/2014/main" id="{A3703772-28D3-3E48-47F9-7F2005C50CC6}"/>
              </a:ext>
            </a:extLst>
          </p:cNvPr>
          <p:cNvSpPr>
            <a:spLocks noGrp="1"/>
          </p:cNvSpPr>
          <p:nvPr>
            <p:ph type="body" sz="quarter" idx="13"/>
          </p:nvPr>
        </p:nvSpPr>
        <p:spPr>
          <a:xfrm>
            <a:off x="1082991" y="1071792"/>
            <a:ext cx="10743172" cy="573617"/>
          </a:xfrm>
        </p:spPr>
        <p:txBody>
          <a:bodyPr/>
          <a:lstStyle/>
          <a:p>
            <a:r>
              <a:rPr lang="en-US" dirty="0"/>
              <a:t>Rating my own presentation….</a:t>
            </a:r>
          </a:p>
        </p:txBody>
      </p:sp>
      <p:sp>
        <p:nvSpPr>
          <p:cNvPr id="19" name="&quot;Not Allowed&quot; Symbol 18">
            <a:extLst>
              <a:ext uri="{FF2B5EF4-FFF2-40B4-BE49-F238E27FC236}">
                <a16:creationId xmlns:a16="http://schemas.microsoft.com/office/drawing/2014/main" id="{13358B8C-7227-8CC2-3A9C-AC9DF2E262D0}"/>
              </a:ext>
            </a:extLst>
          </p:cNvPr>
          <p:cNvSpPr/>
          <p:nvPr/>
        </p:nvSpPr>
        <p:spPr>
          <a:xfrm>
            <a:off x="7075560" y="1672912"/>
            <a:ext cx="486632" cy="476781"/>
          </a:xfrm>
          <a:prstGeom prst="noSmoking">
            <a:avLst>
              <a:gd name="adj" fmla="val 1294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58504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7117-3EF8-0131-F10B-0233B53E5166}"/>
              </a:ext>
            </a:extLst>
          </p:cNvPr>
          <p:cNvSpPr>
            <a:spLocks noGrp="1"/>
          </p:cNvSpPr>
          <p:nvPr>
            <p:ph type="title"/>
          </p:nvPr>
        </p:nvSpPr>
        <p:spPr>
          <a:xfrm>
            <a:off x="1067769" y="0"/>
            <a:ext cx="10758047" cy="1143000"/>
          </a:xfrm>
        </p:spPr>
        <p:txBody>
          <a:bodyPr/>
          <a:lstStyle/>
          <a:p>
            <a:r>
              <a:rPr lang="en-US" dirty="0"/>
              <a:t>Social Media Tools for Academia</a:t>
            </a:r>
          </a:p>
        </p:txBody>
      </p:sp>
      <p:sp>
        <p:nvSpPr>
          <p:cNvPr id="4" name="Text Placeholder 3">
            <a:extLst>
              <a:ext uri="{FF2B5EF4-FFF2-40B4-BE49-F238E27FC236}">
                <a16:creationId xmlns:a16="http://schemas.microsoft.com/office/drawing/2014/main" id="{CEEACBD1-A45E-221F-395B-5C2149F20E7C}"/>
              </a:ext>
            </a:extLst>
          </p:cNvPr>
          <p:cNvSpPr>
            <a:spLocks noGrp="1"/>
          </p:cNvSpPr>
          <p:nvPr>
            <p:ph type="body" sz="quarter" idx="13"/>
          </p:nvPr>
        </p:nvSpPr>
        <p:spPr>
          <a:xfrm>
            <a:off x="1141421" y="1050693"/>
            <a:ext cx="10702928" cy="573617"/>
          </a:xfrm>
        </p:spPr>
        <p:txBody>
          <a:bodyPr/>
          <a:lstStyle/>
          <a:p>
            <a:r>
              <a:rPr lang="en-US" dirty="0"/>
              <a:t>Which platforms should academics prioritize?</a:t>
            </a:r>
          </a:p>
        </p:txBody>
      </p:sp>
      <p:sp>
        <p:nvSpPr>
          <p:cNvPr id="5" name="Slide Number Placeholder 4">
            <a:extLst>
              <a:ext uri="{FF2B5EF4-FFF2-40B4-BE49-F238E27FC236}">
                <a16:creationId xmlns:a16="http://schemas.microsoft.com/office/drawing/2014/main" id="{D4E0D475-24A8-4A9A-DB7F-63604F1CA1C0}"/>
              </a:ext>
            </a:extLst>
          </p:cNvPr>
          <p:cNvSpPr>
            <a:spLocks noGrp="1"/>
          </p:cNvSpPr>
          <p:nvPr>
            <p:ph type="sldNum" sz="quarter" idx="12"/>
          </p:nvPr>
        </p:nvSpPr>
        <p:spPr/>
        <p:txBody>
          <a:bodyPr/>
          <a:lstStyle/>
          <a:p>
            <a:fld id="{0D558541-60C9-42A2-8392-FF12533A6B7A}" type="slidenum">
              <a:rPr lang="en-US" smtClean="0"/>
              <a:pPr/>
              <a:t>79</a:t>
            </a:fld>
            <a:endParaRPr lang="en-US"/>
          </a:p>
        </p:txBody>
      </p:sp>
      <p:grpSp>
        <p:nvGrpSpPr>
          <p:cNvPr id="6" name="Group 5">
            <a:extLst>
              <a:ext uri="{FF2B5EF4-FFF2-40B4-BE49-F238E27FC236}">
                <a16:creationId xmlns:a16="http://schemas.microsoft.com/office/drawing/2014/main" id="{3F71762F-6A6E-3E4C-77A4-DD8EA947BF2D}"/>
              </a:ext>
            </a:extLst>
          </p:cNvPr>
          <p:cNvGrpSpPr/>
          <p:nvPr/>
        </p:nvGrpSpPr>
        <p:grpSpPr>
          <a:xfrm>
            <a:off x="185827" y="401246"/>
            <a:ext cx="761558" cy="830997"/>
            <a:chOff x="6030815" y="2317208"/>
            <a:chExt cx="761558" cy="830997"/>
          </a:xfrm>
        </p:grpSpPr>
        <p:sp>
          <p:nvSpPr>
            <p:cNvPr id="8" name="Google Shape;797;p29">
              <a:extLst>
                <a:ext uri="{FF2B5EF4-FFF2-40B4-BE49-F238E27FC236}">
                  <a16:creationId xmlns:a16="http://schemas.microsoft.com/office/drawing/2014/main" id="{EB3F8A57-5A15-1277-6FD1-0CB5E2EA374B}"/>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EC5184F6-D282-F379-286B-053635947E6F}"/>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4</a:t>
              </a:r>
            </a:p>
          </p:txBody>
        </p:sp>
      </p:grpSp>
      <p:grpSp>
        <p:nvGrpSpPr>
          <p:cNvPr id="25" name="Group 24">
            <a:extLst>
              <a:ext uri="{FF2B5EF4-FFF2-40B4-BE49-F238E27FC236}">
                <a16:creationId xmlns:a16="http://schemas.microsoft.com/office/drawing/2014/main" id="{39E0B02E-7CDA-F696-55AD-4098F9E50FBA}"/>
              </a:ext>
            </a:extLst>
          </p:cNvPr>
          <p:cNvGrpSpPr/>
          <p:nvPr/>
        </p:nvGrpSpPr>
        <p:grpSpPr>
          <a:xfrm>
            <a:off x="8238826" y="1593618"/>
            <a:ext cx="3505200" cy="2318657"/>
            <a:chOff x="457200" y="1894114"/>
            <a:chExt cx="3505200" cy="2318657"/>
          </a:xfrm>
        </p:grpSpPr>
        <p:sp>
          <p:nvSpPr>
            <p:cNvPr id="10" name="Rectangle: Rounded Corners 9">
              <a:extLst>
                <a:ext uri="{FF2B5EF4-FFF2-40B4-BE49-F238E27FC236}">
                  <a16:creationId xmlns:a16="http://schemas.microsoft.com/office/drawing/2014/main" id="{23E38479-AA35-00EB-7FCA-8A5909C1E505}"/>
                </a:ext>
              </a:extLst>
            </p:cNvPr>
            <p:cNvSpPr/>
            <p:nvPr/>
          </p:nvSpPr>
          <p:spPr>
            <a:xfrm>
              <a:off x="457200" y="1894114"/>
              <a:ext cx="3505200" cy="2318657"/>
            </a:xfrm>
            <a:prstGeom prst="roundRect">
              <a:avLst>
                <a:gd name="adj" fmla="val 7250"/>
              </a:avLst>
            </a:prstGeom>
            <a:solidFill>
              <a:schemeClr val="accent4">
                <a:lumMod val="20000"/>
                <a:lumOff val="8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CE20EB3D-9334-D6A7-039C-A6539C789877}"/>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ORCID</a:t>
              </a:r>
            </a:p>
          </p:txBody>
        </p:sp>
        <p:sp>
          <p:nvSpPr>
            <p:cNvPr id="12" name="TextBox 11">
              <a:extLst>
                <a:ext uri="{FF2B5EF4-FFF2-40B4-BE49-F238E27FC236}">
                  <a16:creationId xmlns:a16="http://schemas.microsoft.com/office/drawing/2014/main" id="{63A38196-9D6B-673D-7ECC-39A977AF2D70}"/>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Researcher Identity</a:t>
              </a:r>
            </a:p>
          </p:txBody>
        </p:sp>
        <p:sp>
          <p:nvSpPr>
            <p:cNvPr id="16" name="Rectangle: Rounded Corners 15">
              <a:extLst>
                <a:ext uri="{FF2B5EF4-FFF2-40B4-BE49-F238E27FC236}">
                  <a16:creationId xmlns:a16="http://schemas.microsoft.com/office/drawing/2014/main" id="{8FAA670C-939F-8CD4-DB70-7608BD71528F}"/>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8F2BA9EE-ECDA-137E-F274-7ECC2B2F7766}"/>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15" name="TextBox 14">
              <a:extLst>
                <a:ext uri="{FF2B5EF4-FFF2-40B4-BE49-F238E27FC236}">
                  <a16:creationId xmlns:a16="http://schemas.microsoft.com/office/drawing/2014/main" id="{279704B7-6041-D04B-2C7A-58561775F917}"/>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Unique researcher identifier</a:t>
              </a:r>
            </a:p>
            <a:p>
              <a:pPr marL="166688" indent="-166688" algn="l">
                <a:buFont typeface="Arial" panose="020B0604020202020204" pitchFamily="34" charset="0"/>
                <a:buChar char="•"/>
              </a:pPr>
              <a:r>
                <a:rPr lang="en-US" sz="1400" dirty="0"/>
                <a:t>Link all publications</a:t>
              </a:r>
            </a:p>
            <a:p>
              <a:pPr marL="166688" indent="-166688" algn="l">
                <a:buFont typeface="Arial" panose="020B0604020202020204" pitchFamily="34" charset="0"/>
                <a:buChar char="•"/>
              </a:pPr>
              <a:r>
                <a:rPr lang="en-US" sz="1400" dirty="0"/>
                <a:t>Grant application integration</a:t>
              </a:r>
            </a:p>
            <a:p>
              <a:pPr marL="166688" indent="-166688" algn="l">
                <a:buFont typeface="Arial" panose="020B0604020202020204" pitchFamily="34" charset="0"/>
                <a:buChar char="•"/>
              </a:pPr>
              <a:r>
                <a:rPr lang="en-US" sz="1400" dirty="0"/>
                <a:t>Institutional reporting</a:t>
              </a:r>
            </a:p>
          </p:txBody>
        </p:sp>
        <p:cxnSp>
          <p:nvCxnSpPr>
            <p:cNvPr id="18" name="Straight Connector 17">
              <a:extLst>
                <a:ext uri="{FF2B5EF4-FFF2-40B4-BE49-F238E27FC236}">
                  <a16:creationId xmlns:a16="http://schemas.microsoft.com/office/drawing/2014/main" id="{D855B6F7-4ED4-2E14-7149-72FDB5D17DB1}"/>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77D1D8E-6444-772E-ACC7-36F3B5859EE0}"/>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21" name="Straight Connector 20">
              <a:extLst>
                <a:ext uri="{FF2B5EF4-FFF2-40B4-BE49-F238E27FC236}">
                  <a16:creationId xmlns:a16="http://schemas.microsoft.com/office/drawing/2014/main" id="{6995A7FC-E03B-97D1-DBB8-0FB4F6770A5C}"/>
                </a:ext>
              </a:extLst>
            </p:cNvPr>
            <p:cNvCxnSpPr>
              <a:cxnSpLocks/>
            </p:cNvCxnSpPr>
            <p:nvPr/>
          </p:nvCxnSpPr>
          <p:spPr>
            <a:xfrm>
              <a:off x="1571327" y="3961101"/>
              <a:ext cx="934048"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77E160C-8EA1-7DDC-8CE5-01781DA7C6BA}"/>
                </a:ext>
              </a:extLst>
            </p:cNvPr>
            <p:cNvSpPr txBox="1"/>
            <p:nvPr/>
          </p:nvSpPr>
          <p:spPr>
            <a:xfrm>
              <a:off x="2903006" y="3787028"/>
              <a:ext cx="925285"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High</a:t>
              </a:r>
            </a:p>
          </p:txBody>
        </p:sp>
      </p:grpSp>
      <p:grpSp>
        <p:nvGrpSpPr>
          <p:cNvPr id="26" name="Group 25">
            <a:extLst>
              <a:ext uri="{FF2B5EF4-FFF2-40B4-BE49-F238E27FC236}">
                <a16:creationId xmlns:a16="http://schemas.microsoft.com/office/drawing/2014/main" id="{37F03222-8F5B-080A-7796-B3257AB75C42}"/>
              </a:ext>
            </a:extLst>
          </p:cNvPr>
          <p:cNvGrpSpPr/>
          <p:nvPr/>
        </p:nvGrpSpPr>
        <p:grpSpPr>
          <a:xfrm>
            <a:off x="4343400" y="1603790"/>
            <a:ext cx="3531814" cy="2318657"/>
            <a:chOff x="457200" y="1894114"/>
            <a:chExt cx="3531814" cy="2318657"/>
          </a:xfrm>
        </p:grpSpPr>
        <p:sp>
          <p:nvSpPr>
            <p:cNvPr id="27" name="Rectangle: Rounded Corners 26">
              <a:extLst>
                <a:ext uri="{FF2B5EF4-FFF2-40B4-BE49-F238E27FC236}">
                  <a16:creationId xmlns:a16="http://schemas.microsoft.com/office/drawing/2014/main" id="{9BD5E33C-00F0-60F5-E93F-9829188729F1}"/>
                </a:ext>
              </a:extLst>
            </p:cNvPr>
            <p:cNvSpPr/>
            <p:nvPr/>
          </p:nvSpPr>
          <p:spPr>
            <a:xfrm>
              <a:off x="457200" y="1894114"/>
              <a:ext cx="3505200" cy="2318657"/>
            </a:xfrm>
            <a:prstGeom prst="roundRect">
              <a:avLst>
                <a:gd name="adj" fmla="val 7250"/>
              </a:avLst>
            </a:prstGeom>
            <a:solidFill>
              <a:schemeClr val="accent3">
                <a:lumMod val="20000"/>
                <a:lumOff val="8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8491590B-8ED1-ECDF-FF5F-A608F5C33ABF}"/>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LinkedIn</a:t>
              </a:r>
            </a:p>
          </p:txBody>
        </p:sp>
        <p:sp>
          <p:nvSpPr>
            <p:cNvPr id="29" name="TextBox 28">
              <a:extLst>
                <a:ext uri="{FF2B5EF4-FFF2-40B4-BE49-F238E27FC236}">
                  <a16:creationId xmlns:a16="http://schemas.microsoft.com/office/drawing/2014/main" id="{94DA09BB-6041-92D0-DA08-6DEE2DC8C04A}"/>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Professional Networking</a:t>
              </a:r>
            </a:p>
          </p:txBody>
        </p:sp>
        <p:sp>
          <p:nvSpPr>
            <p:cNvPr id="30" name="Rectangle: Rounded Corners 29">
              <a:extLst>
                <a:ext uri="{FF2B5EF4-FFF2-40B4-BE49-F238E27FC236}">
                  <a16:creationId xmlns:a16="http://schemas.microsoft.com/office/drawing/2014/main" id="{5C7E909F-93BB-C5A3-5003-12A716D1E8F8}"/>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TextBox 30">
              <a:extLst>
                <a:ext uri="{FF2B5EF4-FFF2-40B4-BE49-F238E27FC236}">
                  <a16:creationId xmlns:a16="http://schemas.microsoft.com/office/drawing/2014/main" id="{68947EB2-7638-F5BF-E132-FB3800C50BD2}"/>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32" name="TextBox 31">
              <a:extLst>
                <a:ext uri="{FF2B5EF4-FFF2-40B4-BE49-F238E27FC236}">
                  <a16:creationId xmlns:a16="http://schemas.microsoft.com/office/drawing/2014/main" id="{726AE13D-A893-AFA0-9E42-9A1A1818FFE9}"/>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Build professional network</a:t>
              </a:r>
            </a:p>
            <a:p>
              <a:pPr marL="166688" indent="-166688" algn="l">
                <a:buFont typeface="Arial" panose="020B0604020202020204" pitchFamily="34" charset="0"/>
                <a:buChar char="•"/>
              </a:pPr>
              <a:r>
                <a:rPr lang="en-US" sz="1400" dirty="0"/>
                <a:t>Share career achievements </a:t>
              </a:r>
            </a:p>
            <a:p>
              <a:pPr marL="166688" indent="-166688" algn="l">
                <a:buFont typeface="Arial" panose="020B0604020202020204" pitchFamily="34" charset="0"/>
                <a:buChar char="•"/>
              </a:pPr>
              <a:r>
                <a:rPr lang="en-US" sz="1400" dirty="0"/>
                <a:t>Industry collaboration</a:t>
              </a:r>
            </a:p>
            <a:p>
              <a:pPr marL="166688" indent="-166688" algn="l">
                <a:buFont typeface="Arial" panose="020B0604020202020204" pitchFamily="34" charset="0"/>
                <a:buChar char="•"/>
              </a:pPr>
              <a:r>
                <a:rPr lang="en-US" sz="1400" dirty="0"/>
                <a:t>Academic job searching</a:t>
              </a:r>
            </a:p>
          </p:txBody>
        </p:sp>
        <p:cxnSp>
          <p:nvCxnSpPr>
            <p:cNvPr id="33" name="Straight Connector 32">
              <a:extLst>
                <a:ext uri="{FF2B5EF4-FFF2-40B4-BE49-F238E27FC236}">
                  <a16:creationId xmlns:a16="http://schemas.microsoft.com/office/drawing/2014/main" id="{6B289139-B979-F3D4-3AE1-5A1F93146734}"/>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FFE1BCA-0F2F-96E6-B363-FD8277BB37D3}"/>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35" name="Straight Connector 34">
              <a:extLst>
                <a:ext uri="{FF2B5EF4-FFF2-40B4-BE49-F238E27FC236}">
                  <a16:creationId xmlns:a16="http://schemas.microsoft.com/office/drawing/2014/main" id="{9281BE27-1FEB-6C86-3E0C-C6CAF3E6127F}"/>
                </a:ext>
              </a:extLst>
            </p:cNvPr>
            <p:cNvCxnSpPr>
              <a:cxnSpLocks/>
            </p:cNvCxnSpPr>
            <p:nvPr/>
          </p:nvCxnSpPr>
          <p:spPr>
            <a:xfrm>
              <a:off x="1571327" y="3961101"/>
              <a:ext cx="114283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8970B44F-338B-FD46-304B-E2D1E6AB9A5A}"/>
                </a:ext>
              </a:extLst>
            </p:cNvPr>
            <p:cNvSpPr txBox="1"/>
            <p:nvPr/>
          </p:nvSpPr>
          <p:spPr>
            <a:xfrm>
              <a:off x="2903006" y="3787028"/>
              <a:ext cx="1086008"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Very High</a:t>
              </a:r>
            </a:p>
          </p:txBody>
        </p:sp>
      </p:grpSp>
      <p:grpSp>
        <p:nvGrpSpPr>
          <p:cNvPr id="38" name="Group 37">
            <a:extLst>
              <a:ext uri="{FF2B5EF4-FFF2-40B4-BE49-F238E27FC236}">
                <a16:creationId xmlns:a16="http://schemas.microsoft.com/office/drawing/2014/main" id="{8CA594DA-1F06-D8B9-D58D-9A9460A0C53A}"/>
              </a:ext>
            </a:extLst>
          </p:cNvPr>
          <p:cNvGrpSpPr/>
          <p:nvPr/>
        </p:nvGrpSpPr>
        <p:grpSpPr>
          <a:xfrm>
            <a:off x="470628" y="1593619"/>
            <a:ext cx="3505200" cy="2318657"/>
            <a:chOff x="457200" y="1894114"/>
            <a:chExt cx="3505200" cy="2318657"/>
          </a:xfrm>
        </p:grpSpPr>
        <p:sp>
          <p:nvSpPr>
            <p:cNvPr id="39" name="Rectangle: Rounded Corners 38">
              <a:extLst>
                <a:ext uri="{FF2B5EF4-FFF2-40B4-BE49-F238E27FC236}">
                  <a16:creationId xmlns:a16="http://schemas.microsoft.com/office/drawing/2014/main" id="{8C98BFF5-410E-663C-5B48-994615AB344B}"/>
                </a:ext>
              </a:extLst>
            </p:cNvPr>
            <p:cNvSpPr/>
            <p:nvPr/>
          </p:nvSpPr>
          <p:spPr>
            <a:xfrm>
              <a:off x="457200" y="1894114"/>
              <a:ext cx="3505200" cy="2318657"/>
            </a:xfrm>
            <a:prstGeom prst="roundRect">
              <a:avLst>
                <a:gd name="adj" fmla="val 7250"/>
              </a:avLst>
            </a:prstGeom>
            <a:solidFill>
              <a:schemeClr val="accent6">
                <a:lumMod val="20000"/>
                <a:lumOff val="8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TextBox 39">
              <a:extLst>
                <a:ext uri="{FF2B5EF4-FFF2-40B4-BE49-F238E27FC236}">
                  <a16:creationId xmlns:a16="http://schemas.microsoft.com/office/drawing/2014/main" id="{B2FDDB65-EF7F-D02F-13D0-6E57936DE8A1}"/>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X (formerly Twitter)</a:t>
              </a:r>
            </a:p>
          </p:txBody>
        </p:sp>
        <p:sp>
          <p:nvSpPr>
            <p:cNvPr id="41" name="TextBox 40">
              <a:extLst>
                <a:ext uri="{FF2B5EF4-FFF2-40B4-BE49-F238E27FC236}">
                  <a16:creationId xmlns:a16="http://schemas.microsoft.com/office/drawing/2014/main" id="{BB0DACF7-FB4C-B71F-27D1-D99E4028AF46}"/>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Microblogging &amp; News</a:t>
              </a:r>
            </a:p>
          </p:txBody>
        </p:sp>
        <p:sp>
          <p:nvSpPr>
            <p:cNvPr id="42" name="Rectangle: Rounded Corners 41">
              <a:extLst>
                <a:ext uri="{FF2B5EF4-FFF2-40B4-BE49-F238E27FC236}">
                  <a16:creationId xmlns:a16="http://schemas.microsoft.com/office/drawing/2014/main" id="{570EFACD-5BFA-5FC7-11AE-9E1C53D5F63B}"/>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TextBox 42">
              <a:extLst>
                <a:ext uri="{FF2B5EF4-FFF2-40B4-BE49-F238E27FC236}">
                  <a16:creationId xmlns:a16="http://schemas.microsoft.com/office/drawing/2014/main" id="{AC613927-EDBF-C46C-83E1-447E905E35A6}"/>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44" name="TextBox 43">
              <a:extLst>
                <a:ext uri="{FF2B5EF4-FFF2-40B4-BE49-F238E27FC236}">
                  <a16:creationId xmlns:a16="http://schemas.microsoft.com/office/drawing/2014/main" id="{4456C393-62B9-42EB-ACC5-5C75F8E42001}"/>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Share research findings &amp; preprints</a:t>
              </a:r>
            </a:p>
            <a:p>
              <a:pPr marL="166688" indent="-166688" algn="l">
                <a:buFont typeface="Arial" panose="020B0604020202020204" pitchFamily="34" charset="0"/>
                <a:buChar char="•"/>
              </a:pPr>
              <a:r>
                <a:rPr lang="en-US" sz="1400" dirty="0"/>
                <a:t>Live-tweet conferences &amp; events</a:t>
              </a:r>
            </a:p>
            <a:p>
              <a:pPr marL="166688" indent="-166688" algn="l">
                <a:buFont typeface="Arial" panose="020B0604020202020204" pitchFamily="34" charset="0"/>
                <a:buChar char="•"/>
              </a:pPr>
              <a:r>
                <a:rPr lang="en-US" sz="1400" dirty="0"/>
                <a:t>Engage in academic discussions</a:t>
              </a:r>
            </a:p>
            <a:p>
              <a:pPr marL="166688" indent="-166688" algn="l">
                <a:buFont typeface="Arial" panose="020B0604020202020204" pitchFamily="34" charset="0"/>
                <a:buChar char="•"/>
              </a:pPr>
              <a:r>
                <a:rPr lang="en-US" sz="1400" dirty="0"/>
                <a:t>Follow journal updates and news</a:t>
              </a:r>
            </a:p>
          </p:txBody>
        </p:sp>
        <p:cxnSp>
          <p:nvCxnSpPr>
            <p:cNvPr id="45" name="Straight Connector 44">
              <a:extLst>
                <a:ext uri="{FF2B5EF4-FFF2-40B4-BE49-F238E27FC236}">
                  <a16:creationId xmlns:a16="http://schemas.microsoft.com/office/drawing/2014/main" id="{D328DF1D-E24F-855B-2508-6B184590CBA3}"/>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7ABF7B8-48E3-6BCA-BB59-5DEC6305EC46}"/>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47" name="Straight Connector 46">
              <a:extLst>
                <a:ext uri="{FF2B5EF4-FFF2-40B4-BE49-F238E27FC236}">
                  <a16:creationId xmlns:a16="http://schemas.microsoft.com/office/drawing/2014/main" id="{B22D7DC2-D7B8-77E7-4A03-478072F7C4E4}"/>
                </a:ext>
              </a:extLst>
            </p:cNvPr>
            <p:cNvCxnSpPr>
              <a:cxnSpLocks/>
            </p:cNvCxnSpPr>
            <p:nvPr/>
          </p:nvCxnSpPr>
          <p:spPr>
            <a:xfrm>
              <a:off x="1571327" y="3961101"/>
              <a:ext cx="114283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AD665B6E-8659-FE84-2B51-9D9755340C5D}"/>
                </a:ext>
              </a:extLst>
            </p:cNvPr>
            <p:cNvSpPr txBox="1"/>
            <p:nvPr/>
          </p:nvSpPr>
          <p:spPr>
            <a:xfrm>
              <a:off x="2903006" y="3787028"/>
              <a:ext cx="1046769"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Very High</a:t>
              </a:r>
            </a:p>
          </p:txBody>
        </p:sp>
        <p:pic>
          <p:nvPicPr>
            <p:cNvPr id="49" name="Picture 2" descr="X Twitter light blue logo Free Icon ...">
              <a:extLst>
                <a:ext uri="{FF2B5EF4-FFF2-40B4-BE49-F238E27FC236}">
                  <a16:creationId xmlns:a16="http://schemas.microsoft.com/office/drawing/2014/main" id="{AF527578-533A-0922-B56D-1DCE5BB9A9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0716" y="1971637"/>
              <a:ext cx="527276" cy="5272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60E9475C-5A04-D08D-7BF4-FCD0B4996A6C}"/>
              </a:ext>
            </a:extLst>
          </p:cNvPr>
          <p:cNvGrpSpPr/>
          <p:nvPr/>
        </p:nvGrpSpPr>
        <p:grpSpPr>
          <a:xfrm>
            <a:off x="458003" y="4107413"/>
            <a:ext cx="3505200" cy="2318657"/>
            <a:chOff x="457200" y="1894114"/>
            <a:chExt cx="3505200" cy="2318657"/>
          </a:xfrm>
          <a:solidFill>
            <a:schemeClr val="accent2">
              <a:lumMod val="20000"/>
              <a:lumOff val="80000"/>
            </a:schemeClr>
          </a:solidFill>
        </p:grpSpPr>
        <p:sp>
          <p:nvSpPr>
            <p:cNvPr id="51" name="Rectangle: Rounded Corners 50">
              <a:extLst>
                <a:ext uri="{FF2B5EF4-FFF2-40B4-BE49-F238E27FC236}">
                  <a16:creationId xmlns:a16="http://schemas.microsoft.com/office/drawing/2014/main" id="{AA8F4F8C-EC75-6985-4D78-F6A41CDADE53}"/>
                </a:ext>
              </a:extLst>
            </p:cNvPr>
            <p:cNvSpPr/>
            <p:nvPr/>
          </p:nvSpPr>
          <p:spPr>
            <a:xfrm>
              <a:off x="457200" y="1894114"/>
              <a:ext cx="3505200" cy="2318657"/>
            </a:xfrm>
            <a:prstGeom prst="roundRect">
              <a:avLst>
                <a:gd name="adj" fmla="val 7250"/>
              </a:avLst>
            </a:prstGeom>
            <a:grp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TextBox 51">
              <a:extLst>
                <a:ext uri="{FF2B5EF4-FFF2-40B4-BE49-F238E27FC236}">
                  <a16:creationId xmlns:a16="http://schemas.microsoft.com/office/drawing/2014/main" id="{2AF7E949-52B4-0C3F-46D5-9C51D7B665B6}"/>
                </a:ext>
              </a:extLst>
            </p:cNvPr>
            <p:cNvSpPr txBox="1"/>
            <p:nvPr/>
          </p:nvSpPr>
          <p:spPr>
            <a:xfrm>
              <a:off x="1066966" y="1945492"/>
              <a:ext cx="2209800" cy="391069"/>
            </a:xfrm>
            <a:prstGeom prst="rect">
              <a:avLst/>
            </a:prstGeom>
            <a:grpFill/>
          </p:spPr>
          <p:txBody>
            <a:bodyPr wrap="square" rtlCol="0">
              <a:spAutoFit/>
            </a:bodyPr>
            <a:lstStyle/>
            <a:p>
              <a:pPr algn="l">
                <a:lnSpc>
                  <a:spcPct val="113000"/>
                </a:lnSpc>
                <a:spcAft>
                  <a:spcPts val="600"/>
                </a:spcAft>
              </a:pPr>
              <a:r>
                <a:rPr lang="en-US" sz="1800" b="1" dirty="0"/>
                <a:t>Bluesky</a:t>
              </a:r>
            </a:p>
          </p:txBody>
        </p:sp>
        <p:sp>
          <p:nvSpPr>
            <p:cNvPr id="53" name="TextBox 52">
              <a:extLst>
                <a:ext uri="{FF2B5EF4-FFF2-40B4-BE49-F238E27FC236}">
                  <a16:creationId xmlns:a16="http://schemas.microsoft.com/office/drawing/2014/main" id="{784A6FEE-04D9-D278-1831-7D61BDDEDD52}"/>
                </a:ext>
              </a:extLst>
            </p:cNvPr>
            <p:cNvSpPr txBox="1"/>
            <p:nvPr/>
          </p:nvSpPr>
          <p:spPr>
            <a:xfrm>
              <a:off x="1045197" y="2224185"/>
              <a:ext cx="2209800" cy="324704"/>
            </a:xfrm>
            <a:prstGeom prst="rect">
              <a:avLst/>
            </a:prstGeom>
            <a:noFill/>
          </p:spPr>
          <p:txBody>
            <a:bodyPr wrap="square" rtlCol="0">
              <a:spAutoFit/>
            </a:bodyPr>
            <a:lstStyle/>
            <a:p>
              <a:pPr algn="l">
                <a:lnSpc>
                  <a:spcPct val="113000"/>
                </a:lnSpc>
                <a:spcAft>
                  <a:spcPts val="600"/>
                </a:spcAft>
              </a:pPr>
              <a:r>
                <a:rPr lang="en-US" sz="1400" dirty="0"/>
                <a:t>Decentralized Social</a:t>
              </a:r>
            </a:p>
          </p:txBody>
        </p:sp>
        <p:sp>
          <p:nvSpPr>
            <p:cNvPr id="54" name="Rectangle: Rounded Corners 53">
              <a:extLst>
                <a:ext uri="{FF2B5EF4-FFF2-40B4-BE49-F238E27FC236}">
                  <a16:creationId xmlns:a16="http://schemas.microsoft.com/office/drawing/2014/main" id="{6BBFCC16-4874-C562-2459-6EA7FEA91957}"/>
                </a:ext>
              </a:extLst>
            </p:cNvPr>
            <p:cNvSpPr/>
            <p:nvPr/>
          </p:nvSpPr>
          <p:spPr>
            <a:xfrm>
              <a:off x="586088" y="2590750"/>
              <a:ext cx="3113315" cy="1191229"/>
            </a:xfrm>
            <a:prstGeom prst="roundRect">
              <a:avLst>
                <a:gd name="adj" fmla="val 67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TextBox 54">
              <a:extLst>
                <a:ext uri="{FF2B5EF4-FFF2-40B4-BE49-F238E27FC236}">
                  <a16:creationId xmlns:a16="http://schemas.microsoft.com/office/drawing/2014/main" id="{620DCBEC-3A6A-3672-DC8B-B52FA1D2093A}"/>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56" name="TextBox 55">
              <a:extLst>
                <a:ext uri="{FF2B5EF4-FFF2-40B4-BE49-F238E27FC236}">
                  <a16:creationId xmlns:a16="http://schemas.microsoft.com/office/drawing/2014/main" id="{0199398F-EB48-F6A3-ED45-289EF77151FA}"/>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Research discussions</a:t>
              </a:r>
            </a:p>
            <a:p>
              <a:pPr marL="166688" indent="-166688" algn="l">
                <a:buFont typeface="Arial" panose="020B0604020202020204" pitchFamily="34" charset="0"/>
                <a:buChar char="•"/>
              </a:pPr>
              <a:r>
                <a:rPr lang="en-US" sz="1400" dirty="0"/>
                <a:t>Academic community building</a:t>
              </a:r>
            </a:p>
            <a:p>
              <a:pPr marL="166688" indent="-166688" algn="l">
                <a:buFont typeface="Arial" panose="020B0604020202020204" pitchFamily="34" charset="0"/>
                <a:buChar char="•"/>
              </a:pPr>
              <a:r>
                <a:rPr lang="en-US" sz="1400" dirty="0"/>
                <a:t>Conference networking</a:t>
              </a:r>
            </a:p>
            <a:p>
              <a:pPr marL="166688" indent="-166688" algn="l">
                <a:buFont typeface="Arial" panose="020B0604020202020204" pitchFamily="34" charset="0"/>
                <a:buChar char="•"/>
              </a:pPr>
              <a:r>
                <a:rPr lang="en-US" sz="1400" dirty="0"/>
                <a:t>Alternative to X/Twitter</a:t>
              </a:r>
            </a:p>
          </p:txBody>
        </p:sp>
        <p:cxnSp>
          <p:nvCxnSpPr>
            <p:cNvPr id="57" name="Straight Connector 56">
              <a:extLst>
                <a:ext uri="{FF2B5EF4-FFF2-40B4-BE49-F238E27FC236}">
                  <a16:creationId xmlns:a16="http://schemas.microsoft.com/office/drawing/2014/main" id="{7397759D-E57D-1272-91D5-32B5BF81D11D}"/>
                </a:ext>
              </a:extLst>
            </p:cNvPr>
            <p:cNvCxnSpPr>
              <a:cxnSpLocks/>
            </p:cNvCxnSpPr>
            <p:nvPr/>
          </p:nvCxnSpPr>
          <p:spPr>
            <a:xfrm>
              <a:off x="1567705" y="3954709"/>
              <a:ext cx="1284350" cy="0"/>
            </a:xfrm>
            <a:prstGeom prst="line">
              <a:avLst/>
            </a:prstGeom>
            <a:grpFill/>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1A330F75-7541-1128-1E20-C659AD399EF0}"/>
                </a:ext>
              </a:extLst>
            </p:cNvPr>
            <p:cNvSpPr txBox="1"/>
            <p:nvPr/>
          </p:nvSpPr>
          <p:spPr>
            <a:xfrm>
              <a:off x="491219" y="3781979"/>
              <a:ext cx="1872343" cy="324704"/>
            </a:xfrm>
            <a:prstGeom prst="rect">
              <a:avLst/>
            </a:prstGeom>
            <a:grpFill/>
          </p:spPr>
          <p:txBody>
            <a:bodyPr wrap="square" rtlCol="0">
              <a:spAutoFit/>
            </a:bodyPr>
            <a:lstStyle/>
            <a:p>
              <a:pPr algn="l">
                <a:lnSpc>
                  <a:spcPct val="113000"/>
                </a:lnSpc>
                <a:spcAft>
                  <a:spcPts val="600"/>
                </a:spcAft>
              </a:pPr>
              <a:r>
                <a:rPr lang="en-US" sz="1400" dirty="0"/>
                <a:t>Familiarity:</a:t>
              </a:r>
            </a:p>
          </p:txBody>
        </p:sp>
        <p:cxnSp>
          <p:nvCxnSpPr>
            <p:cNvPr id="59" name="Straight Connector 58">
              <a:extLst>
                <a:ext uri="{FF2B5EF4-FFF2-40B4-BE49-F238E27FC236}">
                  <a16:creationId xmlns:a16="http://schemas.microsoft.com/office/drawing/2014/main" id="{9B6C9F38-88B3-D9A5-FD08-DDF504523990}"/>
                </a:ext>
              </a:extLst>
            </p:cNvPr>
            <p:cNvCxnSpPr>
              <a:cxnSpLocks/>
            </p:cNvCxnSpPr>
            <p:nvPr/>
          </p:nvCxnSpPr>
          <p:spPr>
            <a:xfrm>
              <a:off x="1571327" y="3961101"/>
              <a:ext cx="931584" cy="0"/>
            </a:xfrm>
            <a:prstGeom prst="line">
              <a:avLst/>
            </a:prstGeom>
            <a:grpFill/>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AF9F0040-7FC9-AF1E-87E0-DD9CDAEFE1BE}"/>
                </a:ext>
              </a:extLst>
            </p:cNvPr>
            <p:cNvSpPr txBox="1"/>
            <p:nvPr/>
          </p:nvSpPr>
          <p:spPr>
            <a:xfrm>
              <a:off x="2903006" y="3787028"/>
              <a:ext cx="925285" cy="324704"/>
            </a:xfrm>
            <a:prstGeom prst="rect">
              <a:avLst/>
            </a:prstGeom>
            <a:grpFill/>
          </p:spPr>
          <p:txBody>
            <a:bodyPr wrap="square" rtlCol="0">
              <a:spAutoFit/>
            </a:bodyPr>
            <a:lstStyle/>
            <a:p>
              <a:pPr algn="l">
                <a:lnSpc>
                  <a:spcPct val="113000"/>
                </a:lnSpc>
                <a:spcAft>
                  <a:spcPts val="600"/>
                </a:spcAft>
              </a:pPr>
              <a:r>
                <a:rPr lang="en-US" sz="1400" b="1" dirty="0">
                  <a:solidFill>
                    <a:schemeClr val="accent4"/>
                  </a:solidFill>
                </a:rPr>
                <a:t>High</a:t>
              </a:r>
            </a:p>
          </p:txBody>
        </p:sp>
      </p:grpSp>
      <p:grpSp>
        <p:nvGrpSpPr>
          <p:cNvPr id="62" name="Group 61">
            <a:extLst>
              <a:ext uri="{FF2B5EF4-FFF2-40B4-BE49-F238E27FC236}">
                <a16:creationId xmlns:a16="http://schemas.microsoft.com/office/drawing/2014/main" id="{DC06C072-15B1-5823-1377-E2C280D95236}"/>
              </a:ext>
            </a:extLst>
          </p:cNvPr>
          <p:cNvGrpSpPr/>
          <p:nvPr/>
        </p:nvGrpSpPr>
        <p:grpSpPr>
          <a:xfrm>
            <a:off x="4353888" y="4107413"/>
            <a:ext cx="3521326" cy="2318657"/>
            <a:chOff x="457200" y="1894114"/>
            <a:chExt cx="3521326" cy="2318657"/>
          </a:xfrm>
        </p:grpSpPr>
        <p:sp>
          <p:nvSpPr>
            <p:cNvPr id="63" name="Rectangle: Rounded Corners 62">
              <a:extLst>
                <a:ext uri="{FF2B5EF4-FFF2-40B4-BE49-F238E27FC236}">
                  <a16:creationId xmlns:a16="http://schemas.microsoft.com/office/drawing/2014/main" id="{ECBF5329-25AC-BDD0-163D-B436E5FEF073}"/>
                </a:ext>
              </a:extLst>
            </p:cNvPr>
            <p:cNvSpPr/>
            <p:nvPr/>
          </p:nvSpPr>
          <p:spPr>
            <a:xfrm>
              <a:off x="457200" y="1894114"/>
              <a:ext cx="3505200" cy="2318657"/>
            </a:xfrm>
            <a:prstGeom prst="roundRect">
              <a:avLst>
                <a:gd name="adj" fmla="val 7250"/>
              </a:avLst>
            </a:prstGeom>
            <a:solidFill>
              <a:schemeClr val="bg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12" name="TextBox 13311">
              <a:extLst>
                <a:ext uri="{FF2B5EF4-FFF2-40B4-BE49-F238E27FC236}">
                  <a16:creationId xmlns:a16="http://schemas.microsoft.com/office/drawing/2014/main" id="{522303C8-46CC-F115-2AED-7C518B44EA2F}"/>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YouTube</a:t>
              </a:r>
            </a:p>
          </p:txBody>
        </p:sp>
        <p:sp>
          <p:nvSpPr>
            <p:cNvPr id="13313" name="TextBox 13312">
              <a:extLst>
                <a:ext uri="{FF2B5EF4-FFF2-40B4-BE49-F238E27FC236}">
                  <a16:creationId xmlns:a16="http://schemas.microsoft.com/office/drawing/2014/main" id="{3E2E4811-EFC4-297F-7395-0392032C06C7}"/>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Video Platform</a:t>
              </a:r>
            </a:p>
          </p:txBody>
        </p:sp>
        <p:sp>
          <p:nvSpPr>
            <p:cNvPr id="13315" name="Rectangle: Rounded Corners 13314">
              <a:extLst>
                <a:ext uri="{FF2B5EF4-FFF2-40B4-BE49-F238E27FC236}">
                  <a16:creationId xmlns:a16="http://schemas.microsoft.com/office/drawing/2014/main" id="{630515DF-2E8C-BD03-936C-154145277529}"/>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16" name="TextBox 13315">
              <a:extLst>
                <a:ext uri="{FF2B5EF4-FFF2-40B4-BE49-F238E27FC236}">
                  <a16:creationId xmlns:a16="http://schemas.microsoft.com/office/drawing/2014/main" id="{F0150543-2FB1-8F02-07FD-B1928583929B}"/>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13317" name="TextBox 13316">
              <a:extLst>
                <a:ext uri="{FF2B5EF4-FFF2-40B4-BE49-F238E27FC236}">
                  <a16:creationId xmlns:a16="http://schemas.microsoft.com/office/drawing/2014/main" id="{A131B26B-7CDA-F749-D43C-27D1BFA37C02}"/>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Research explanation videos</a:t>
              </a:r>
            </a:p>
            <a:p>
              <a:pPr marL="166688" indent="-166688" algn="l">
                <a:buFont typeface="Arial" panose="020B0604020202020204" pitchFamily="34" charset="0"/>
                <a:buChar char="•"/>
              </a:pPr>
              <a:r>
                <a:rPr lang="en-US" sz="1400" dirty="0"/>
                <a:t>Conference presentations</a:t>
              </a:r>
            </a:p>
            <a:p>
              <a:pPr marL="166688" indent="-166688" algn="l">
                <a:buFont typeface="Arial" panose="020B0604020202020204" pitchFamily="34" charset="0"/>
                <a:buChar char="•"/>
              </a:pPr>
              <a:r>
                <a:rPr lang="en-US" sz="1400" dirty="0"/>
                <a:t>Educational content</a:t>
              </a:r>
            </a:p>
            <a:p>
              <a:pPr marL="166688" indent="-166688" algn="l">
                <a:buFont typeface="Arial" panose="020B0604020202020204" pitchFamily="34" charset="0"/>
                <a:buChar char="•"/>
              </a:pPr>
              <a:r>
                <a:rPr lang="en-US" sz="1400" dirty="0"/>
                <a:t>Lab techniques tutorials</a:t>
              </a:r>
            </a:p>
          </p:txBody>
        </p:sp>
        <p:cxnSp>
          <p:nvCxnSpPr>
            <p:cNvPr id="13318" name="Straight Connector 13317">
              <a:extLst>
                <a:ext uri="{FF2B5EF4-FFF2-40B4-BE49-F238E27FC236}">
                  <a16:creationId xmlns:a16="http://schemas.microsoft.com/office/drawing/2014/main" id="{2E92B4B9-665B-B6F9-DBA9-4A1BB6631F24}"/>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13319" name="TextBox 13318">
              <a:extLst>
                <a:ext uri="{FF2B5EF4-FFF2-40B4-BE49-F238E27FC236}">
                  <a16:creationId xmlns:a16="http://schemas.microsoft.com/office/drawing/2014/main" id="{0691326B-31F1-EE80-B696-5F0FCD13562C}"/>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13320" name="Straight Connector 13319">
              <a:extLst>
                <a:ext uri="{FF2B5EF4-FFF2-40B4-BE49-F238E27FC236}">
                  <a16:creationId xmlns:a16="http://schemas.microsoft.com/office/drawing/2014/main" id="{C221DFC3-43BC-85E1-090E-6443CB8C53E2}"/>
                </a:ext>
              </a:extLst>
            </p:cNvPr>
            <p:cNvCxnSpPr>
              <a:cxnSpLocks/>
            </p:cNvCxnSpPr>
            <p:nvPr/>
          </p:nvCxnSpPr>
          <p:spPr>
            <a:xfrm>
              <a:off x="1571327" y="3961101"/>
              <a:ext cx="114283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321" name="TextBox 13320">
              <a:extLst>
                <a:ext uri="{FF2B5EF4-FFF2-40B4-BE49-F238E27FC236}">
                  <a16:creationId xmlns:a16="http://schemas.microsoft.com/office/drawing/2014/main" id="{C08700BF-A3FE-11DC-2FC1-9A139A76669A}"/>
                </a:ext>
              </a:extLst>
            </p:cNvPr>
            <p:cNvSpPr txBox="1"/>
            <p:nvPr/>
          </p:nvSpPr>
          <p:spPr>
            <a:xfrm>
              <a:off x="2903006" y="3787028"/>
              <a:ext cx="1075520"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Very High</a:t>
              </a:r>
            </a:p>
          </p:txBody>
        </p:sp>
      </p:grpSp>
      <p:grpSp>
        <p:nvGrpSpPr>
          <p:cNvPr id="13323" name="Group 13322">
            <a:extLst>
              <a:ext uri="{FF2B5EF4-FFF2-40B4-BE49-F238E27FC236}">
                <a16:creationId xmlns:a16="http://schemas.microsoft.com/office/drawing/2014/main" id="{F4CA6D54-F933-BC04-3EB1-2DE06DE78C47}"/>
              </a:ext>
            </a:extLst>
          </p:cNvPr>
          <p:cNvGrpSpPr/>
          <p:nvPr/>
        </p:nvGrpSpPr>
        <p:grpSpPr>
          <a:xfrm>
            <a:off x="8241368" y="4074964"/>
            <a:ext cx="3505200" cy="2318657"/>
            <a:chOff x="457200" y="1894114"/>
            <a:chExt cx="3505200" cy="2318657"/>
          </a:xfrm>
        </p:grpSpPr>
        <p:sp>
          <p:nvSpPr>
            <p:cNvPr id="13324" name="Rectangle: Rounded Corners 13323">
              <a:extLst>
                <a:ext uri="{FF2B5EF4-FFF2-40B4-BE49-F238E27FC236}">
                  <a16:creationId xmlns:a16="http://schemas.microsoft.com/office/drawing/2014/main" id="{C23AA5FB-1E85-C144-019E-23DF0C015506}"/>
                </a:ext>
              </a:extLst>
            </p:cNvPr>
            <p:cNvSpPr/>
            <p:nvPr/>
          </p:nvSpPr>
          <p:spPr>
            <a:xfrm>
              <a:off x="457200" y="1894114"/>
              <a:ext cx="3505200" cy="2318657"/>
            </a:xfrm>
            <a:prstGeom prst="roundRect">
              <a:avLst>
                <a:gd name="adj" fmla="val 7250"/>
              </a:avLst>
            </a:prstGeom>
            <a:solidFill>
              <a:schemeClr val="accent6">
                <a:lumMod val="20000"/>
                <a:lumOff val="8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25" name="TextBox 13324">
              <a:extLst>
                <a:ext uri="{FF2B5EF4-FFF2-40B4-BE49-F238E27FC236}">
                  <a16:creationId xmlns:a16="http://schemas.microsoft.com/office/drawing/2014/main" id="{18B9D6A1-8606-4A12-E0F7-F2BA44EBCAE0}"/>
                </a:ext>
              </a:extLst>
            </p:cNvPr>
            <p:cNvSpPr txBox="1"/>
            <p:nvPr/>
          </p:nvSpPr>
          <p:spPr>
            <a:xfrm>
              <a:off x="1066966" y="1945492"/>
              <a:ext cx="2209800" cy="391069"/>
            </a:xfrm>
            <a:prstGeom prst="rect">
              <a:avLst/>
            </a:prstGeom>
            <a:noFill/>
          </p:spPr>
          <p:txBody>
            <a:bodyPr wrap="square" rtlCol="0">
              <a:spAutoFit/>
            </a:bodyPr>
            <a:lstStyle/>
            <a:p>
              <a:pPr algn="l">
                <a:lnSpc>
                  <a:spcPct val="113000"/>
                </a:lnSpc>
                <a:spcAft>
                  <a:spcPts val="600"/>
                </a:spcAft>
              </a:pPr>
              <a:r>
                <a:rPr lang="en-US" sz="1800" b="1" dirty="0"/>
                <a:t>Reddit</a:t>
              </a:r>
            </a:p>
          </p:txBody>
        </p:sp>
        <p:sp>
          <p:nvSpPr>
            <p:cNvPr id="13326" name="TextBox 13325">
              <a:extLst>
                <a:ext uri="{FF2B5EF4-FFF2-40B4-BE49-F238E27FC236}">
                  <a16:creationId xmlns:a16="http://schemas.microsoft.com/office/drawing/2014/main" id="{E0C57846-D84C-6144-94BD-704E056976AD}"/>
                </a:ext>
              </a:extLst>
            </p:cNvPr>
            <p:cNvSpPr txBox="1"/>
            <p:nvPr/>
          </p:nvSpPr>
          <p:spPr>
            <a:xfrm>
              <a:off x="1045197" y="2213299"/>
              <a:ext cx="2209800" cy="324704"/>
            </a:xfrm>
            <a:prstGeom prst="rect">
              <a:avLst/>
            </a:prstGeom>
            <a:noFill/>
          </p:spPr>
          <p:txBody>
            <a:bodyPr wrap="square" rtlCol="0">
              <a:spAutoFit/>
            </a:bodyPr>
            <a:lstStyle/>
            <a:p>
              <a:pPr algn="l">
                <a:lnSpc>
                  <a:spcPct val="113000"/>
                </a:lnSpc>
                <a:spcAft>
                  <a:spcPts val="600"/>
                </a:spcAft>
              </a:pPr>
              <a:r>
                <a:rPr lang="en-US" sz="1400" dirty="0"/>
                <a:t>Discussion Forums</a:t>
              </a:r>
            </a:p>
          </p:txBody>
        </p:sp>
        <p:sp>
          <p:nvSpPr>
            <p:cNvPr id="13327" name="Rectangle: Rounded Corners 13326">
              <a:extLst>
                <a:ext uri="{FF2B5EF4-FFF2-40B4-BE49-F238E27FC236}">
                  <a16:creationId xmlns:a16="http://schemas.microsoft.com/office/drawing/2014/main" id="{D5505081-9759-E630-949C-A075B95D54B4}"/>
                </a:ext>
              </a:extLst>
            </p:cNvPr>
            <p:cNvSpPr/>
            <p:nvPr/>
          </p:nvSpPr>
          <p:spPr>
            <a:xfrm>
              <a:off x="586088" y="2590750"/>
              <a:ext cx="3113315" cy="1191229"/>
            </a:xfrm>
            <a:prstGeom prst="roundRect">
              <a:avLst>
                <a:gd name="adj" fmla="val 67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28" name="TextBox 13327">
              <a:extLst>
                <a:ext uri="{FF2B5EF4-FFF2-40B4-BE49-F238E27FC236}">
                  <a16:creationId xmlns:a16="http://schemas.microsoft.com/office/drawing/2014/main" id="{0775DFB8-54CD-E186-D81F-EC5DC1B174BF}"/>
                </a:ext>
              </a:extLst>
            </p:cNvPr>
            <p:cNvSpPr txBox="1"/>
            <p:nvPr/>
          </p:nvSpPr>
          <p:spPr>
            <a:xfrm>
              <a:off x="631371" y="2588575"/>
              <a:ext cx="2667000" cy="307777"/>
            </a:xfrm>
            <a:prstGeom prst="rect">
              <a:avLst/>
            </a:prstGeom>
            <a:noFill/>
          </p:spPr>
          <p:txBody>
            <a:bodyPr wrap="square" rtlCol="0">
              <a:spAutoFit/>
            </a:bodyPr>
            <a:lstStyle/>
            <a:p>
              <a:pPr algn="l"/>
              <a:r>
                <a:rPr lang="en-US" sz="1400" b="1" dirty="0"/>
                <a:t>Academic Uses:</a:t>
              </a:r>
            </a:p>
          </p:txBody>
        </p:sp>
        <p:sp>
          <p:nvSpPr>
            <p:cNvPr id="13329" name="TextBox 13328">
              <a:extLst>
                <a:ext uri="{FF2B5EF4-FFF2-40B4-BE49-F238E27FC236}">
                  <a16:creationId xmlns:a16="http://schemas.microsoft.com/office/drawing/2014/main" id="{D6A76819-4CC7-24B3-E176-3F573A474ED8}"/>
                </a:ext>
              </a:extLst>
            </p:cNvPr>
            <p:cNvSpPr txBox="1"/>
            <p:nvPr/>
          </p:nvSpPr>
          <p:spPr>
            <a:xfrm>
              <a:off x="586088" y="2817448"/>
              <a:ext cx="3242203" cy="954107"/>
            </a:xfrm>
            <a:prstGeom prst="rect">
              <a:avLst/>
            </a:prstGeom>
            <a:noFill/>
          </p:spPr>
          <p:txBody>
            <a:bodyPr wrap="square" rtlCol="0">
              <a:spAutoFit/>
            </a:bodyPr>
            <a:lstStyle/>
            <a:p>
              <a:pPr marL="166688" indent="-166688" algn="l">
                <a:buFont typeface="Arial" panose="020B0604020202020204" pitchFamily="34" charset="0"/>
                <a:buChar char="•"/>
              </a:pPr>
              <a:r>
                <a:rPr lang="en-US" sz="1400" dirty="0"/>
                <a:t>r/</a:t>
              </a:r>
              <a:r>
                <a:rPr lang="en-US" sz="1400" dirty="0" err="1"/>
                <a:t>AskScience</a:t>
              </a:r>
              <a:r>
                <a:rPr lang="en-US" sz="1400" dirty="0"/>
                <a:t>, r/Academia Q&amp;As</a:t>
              </a:r>
            </a:p>
            <a:p>
              <a:pPr marL="166688" indent="-166688" algn="l">
                <a:buFont typeface="Arial" panose="020B0604020202020204" pitchFamily="34" charset="0"/>
                <a:buChar char="•"/>
              </a:pPr>
              <a:r>
                <a:rPr lang="en-US" sz="1400" dirty="0"/>
                <a:t>Research AMAs (Ask Me Anything)</a:t>
              </a:r>
            </a:p>
            <a:p>
              <a:pPr marL="166688" indent="-166688" algn="l">
                <a:buFont typeface="Arial" panose="020B0604020202020204" pitchFamily="34" charset="0"/>
                <a:buChar char="•"/>
              </a:pPr>
              <a:r>
                <a:rPr lang="en-US" sz="1400" dirty="0"/>
                <a:t>Peer support communities</a:t>
              </a:r>
            </a:p>
            <a:p>
              <a:pPr marL="166688" indent="-166688" algn="l">
                <a:buFont typeface="Arial" panose="020B0604020202020204" pitchFamily="34" charset="0"/>
                <a:buChar char="•"/>
              </a:pPr>
              <a:r>
                <a:rPr lang="en-US" sz="1400" dirty="0"/>
                <a:t>Science communication</a:t>
              </a:r>
            </a:p>
          </p:txBody>
        </p:sp>
        <p:cxnSp>
          <p:nvCxnSpPr>
            <p:cNvPr id="13330" name="Straight Connector 13329">
              <a:extLst>
                <a:ext uri="{FF2B5EF4-FFF2-40B4-BE49-F238E27FC236}">
                  <a16:creationId xmlns:a16="http://schemas.microsoft.com/office/drawing/2014/main" id="{FF544754-A738-7F4E-CDA3-8C665E0ED091}"/>
                </a:ext>
              </a:extLst>
            </p:cNvPr>
            <p:cNvCxnSpPr>
              <a:cxnSpLocks/>
            </p:cNvCxnSpPr>
            <p:nvPr/>
          </p:nvCxnSpPr>
          <p:spPr>
            <a:xfrm>
              <a:off x="1567705" y="3954709"/>
              <a:ext cx="1284350" cy="0"/>
            </a:xfrm>
            <a:prstGeom prst="line">
              <a:avLst/>
            </a:prstGeom>
            <a:ln w="7620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13331" name="TextBox 13330">
              <a:extLst>
                <a:ext uri="{FF2B5EF4-FFF2-40B4-BE49-F238E27FC236}">
                  <a16:creationId xmlns:a16="http://schemas.microsoft.com/office/drawing/2014/main" id="{1F85FCCA-2F05-8DD0-6F68-A34B67604529}"/>
                </a:ext>
              </a:extLst>
            </p:cNvPr>
            <p:cNvSpPr txBox="1"/>
            <p:nvPr/>
          </p:nvSpPr>
          <p:spPr>
            <a:xfrm>
              <a:off x="491219" y="3781979"/>
              <a:ext cx="1872343" cy="324704"/>
            </a:xfrm>
            <a:prstGeom prst="rect">
              <a:avLst/>
            </a:prstGeom>
            <a:noFill/>
          </p:spPr>
          <p:txBody>
            <a:bodyPr wrap="square" rtlCol="0">
              <a:spAutoFit/>
            </a:bodyPr>
            <a:lstStyle/>
            <a:p>
              <a:pPr algn="l">
                <a:lnSpc>
                  <a:spcPct val="113000"/>
                </a:lnSpc>
                <a:spcAft>
                  <a:spcPts val="600"/>
                </a:spcAft>
              </a:pPr>
              <a:r>
                <a:rPr lang="en-US" sz="1400" dirty="0"/>
                <a:t>Familiarity:</a:t>
              </a:r>
            </a:p>
          </p:txBody>
        </p:sp>
        <p:cxnSp>
          <p:nvCxnSpPr>
            <p:cNvPr id="13332" name="Straight Connector 13331">
              <a:extLst>
                <a:ext uri="{FF2B5EF4-FFF2-40B4-BE49-F238E27FC236}">
                  <a16:creationId xmlns:a16="http://schemas.microsoft.com/office/drawing/2014/main" id="{06E20746-71E8-AA6B-FC22-DDCC35037CF0}"/>
                </a:ext>
              </a:extLst>
            </p:cNvPr>
            <p:cNvCxnSpPr>
              <a:cxnSpLocks/>
            </p:cNvCxnSpPr>
            <p:nvPr/>
          </p:nvCxnSpPr>
          <p:spPr>
            <a:xfrm>
              <a:off x="1571327" y="3961101"/>
              <a:ext cx="633320"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333" name="TextBox 13332">
              <a:extLst>
                <a:ext uri="{FF2B5EF4-FFF2-40B4-BE49-F238E27FC236}">
                  <a16:creationId xmlns:a16="http://schemas.microsoft.com/office/drawing/2014/main" id="{8C1D13C1-C137-4C39-E066-AF8B4618145D}"/>
                </a:ext>
              </a:extLst>
            </p:cNvPr>
            <p:cNvSpPr txBox="1"/>
            <p:nvPr/>
          </p:nvSpPr>
          <p:spPr>
            <a:xfrm>
              <a:off x="2903006" y="3787028"/>
              <a:ext cx="925285" cy="324704"/>
            </a:xfrm>
            <a:prstGeom prst="rect">
              <a:avLst/>
            </a:prstGeom>
            <a:noFill/>
          </p:spPr>
          <p:txBody>
            <a:bodyPr wrap="square" rtlCol="0">
              <a:spAutoFit/>
            </a:bodyPr>
            <a:lstStyle/>
            <a:p>
              <a:pPr algn="l">
                <a:lnSpc>
                  <a:spcPct val="113000"/>
                </a:lnSpc>
                <a:spcAft>
                  <a:spcPts val="600"/>
                </a:spcAft>
              </a:pPr>
              <a:r>
                <a:rPr lang="en-US" sz="1400" b="1" dirty="0">
                  <a:solidFill>
                    <a:schemeClr val="accent4"/>
                  </a:solidFill>
                </a:rPr>
                <a:t>Medium</a:t>
              </a:r>
            </a:p>
          </p:txBody>
        </p:sp>
      </p:grpSp>
      <p:pic>
        <p:nvPicPr>
          <p:cNvPr id="13335" name="Picture 4">
            <a:extLst>
              <a:ext uri="{FF2B5EF4-FFF2-40B4-BE49-F238E27FC236}">
                <a16:creationId xmlns:a16="http://schemas.microsoft.com/office/drawing/2014/main" id="{C9984545-9CFF-DD8C-4A7B-99E760081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4496" y="1712874"/>
            <a:ext cx="447785" cy="447785"/>
          </a:xfrm>
          <a:prstGeom prst="rect">
            <a:avLst/>
          </a:prstGeom>
          <a:noFill/>
          <a:extLst>
            <a:ext uri="{909E8E84-426E-40DD-AFC4-6F175D3DCCD1}">
              <a14:hiddenFill xmlns:a14="http://schemas.microsoft.com/office/drawing/2010/main">
                <a:solidFill>
                  <a:srgbClr val="FFFFFF"/>
                </a:solidFill>
              </a14:hiddenFill>
            </a:ext>
          </a:extLst>
        </p:spPr>
      </p:pic>
      <p:pic>
        <p:nvPicPr>
          <p:cNvPr id="13338" name="Picture 10">
            <a:extLst>
              <a:ext uri="{FF2B5EF4-FFF2-40B4-BE49-F238E27FC236}">
                <a16:creationId xmlns:a16="http://schemas.microsoft.com/office/drawing/2014/main" id="{3BD97F68-4FB4-B042-1491-06D33CE57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153" y="1705237"/>
            <a:ext cx="451114" cy="451114"/>
          </a:xfrm>
          <a:prstGeom prst="rect">
            <a:avLst/>
          </a:prstGeom>
          <a:noFill/>
          <a:extLst>
            <a:ext uri="{909E8E84-426E-40DD-AFC4-6F175D3DCCD1}">
              <a14:hiddenFill xmlns:a14="http://schemas.microsoft.com/office/drawing/2010/main">
                <a:solidFill>
                  <a:srgbClr val="FFFFFF"/>
                </a:solidFill>
              </a14:hiddenFill>
            </a:ext>
          </a:extLst>
        </p:spPr>
      </p:pic>
      <p:pic>
        <p:nvPicPr>
          <p:cNvPr id="13339" name="Picture 12" descr="Bluesky and your brand by Heidi Waterhouse">
            <a:extLst>
              <a:ext uri="{FF2B5EF4-FFF2-40B4-BE49-F238E27FC236}">
                <a16:creationId xmlns:a16="http://schemas.microsoft.com/office/drawing/2014/main" id="{91853E72-2A8D-FEFA-CD98-18207C635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109" y="4232435"/>
            <a:ext cx="453516" cy="453516"/>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14" descr="Youtube Logo Images - Free Download on ...">
            <a:extLst>
              <a:ext uri="{FF2B5EF4-FFF2-40B4-BE49-F238E27FC236}">
                <a16:creationId xmlns:a16="http://schemas.microsoft.com/office/drawing/2014/main" id="{E0A507D2-D3B2-DF07-04EA-4E5AB2E93A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48944" y="4085786"/>
            <a:ext cx="756456" cy="756456"/>
          </a:xfrm>
          <a:prstGeom prst="rect">
            <a:avLst/>
          </a:prstGeom>
          <a:noFill/>
          <a:extLst>
            <a:ext uri="{909E8E84-426E-40DD-AFC4-6F175D3DCCD1}">
              <a14:hiddenFill xmlns:a14="http://schemas.microsoft.com/office/drawing/2010/main">
                <a:solidFill>
                  <a:srgbClr val="FFFFFF"/>
                </a:solidFill>
              </a14:hiddenFill>
            </a:ext>
          </a:extLst>
        </p:spPr>
      </p:pic>
      <p:pic>
        <p:nvPicPr>
          <p:cNvPr id="13344" name="Picture 22" descr="Reddit Logo And the History of the Business | LogoMyWay">
            <a:extLst>
              <a:ext uri="{FF2B5EF4-FFF2-40B4-BE49-F238E27FC236}">
                <a16:creationId xmlns:a16="http://schemas.microsoft.com/office/drawing/2014/main" id="{3F6C219C-8872-F74B-91A6-18B3B08785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061" r="5123"/>
          <a:stretch/>
        </p:blipFill>
        <p:spPr bwMode="auto">
          <a:xfrm>
            <a:off x="8389269" y="4187256"/>
            <a:ext cx="429212" cy="435122"/>
          </a:xfrm>
          <a:prstGeom prst="rect">
            <a:avLst/>
          </a:prstGeom>
          <a:noFill/>
          <a:extLst>
            <a:ext uri="{909E8E84-426E-40DD-AFC4-6F175D3DCCD1}">
              <a14:hiddenFill xmlns:a14="http://schemas.microsoft.com/office/drawing/2010/main">
                <a:solidFill>
                  <a:srgbClr val="FFFFFF"/>
                </a:solidFill>
              </a14:hiddenFill>
            </a:ext>
          </a:extLst>
        </p:spPr>
      </p:pic>
      <p:sp>
        <p:nvSpPr>
          <p:cNvPr id="3" name="Ribbon: Curved and Tilted Up 2">
            <a:extLst>
              <a:ext uri="{FF2B5EF4-FFF2-40B4-BE49-F238E27FC236}">
                <a16:creationId xmlns:a16="http://schemas.microsoft.com/office/drawing/2014/main" id="{AA766C29-E54F-932C-D614-F9349D26D50F}"/>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216497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0AA0-A3EA-F1EB-F193-4179AA2DD156}"/>
              </a:ext>
            </a:extLst>
          </p:cNvPr>
          <p:cNvSpPr>
            <a:spLocks noGrp="1"/>
          </p:cNvSpPr>
          <p:nvPr>
            <p:ph type="title"/>
          </p:nvPr>
        </p:nvSpPr>
        <p:spPr/>
        <p:txBody>
          <a:bodyPr/>
          <a:lstStyle/>
          <a:p>
            <a:r>
              <a:rPr lang="en-US" dirty="0"/>
              <a:t>Types of Presentations you may be asked to give…</a:t>
            </a:r>
          </a:p>
        </p:txBody>
      </p:sp>
      <p:sp>
        <p:nvSpPr>
          <p:cNvPr id="5" name="Slide Number Placeholder 4">
            <a:extLst>
              <a:ext uri="{FF2B5EF4-FFF2-40B4-BE49-F238E27FC236}">
                <a16:creationId xmlns:a16="http://schemas.microsoft.com/office/drawing/2014/main" id="{0C098783-EC9E-4586-B219-B6C1CEB8473D}"/>
              </a:ext>
            </a:extLst>
          </p:cNvPr>
          <p:cNvSpPr>
            <a:spLocks noGrp="1"/>
          </p:cNvSpPr>
          <p:nvPr>
            <p:ph type="sldNum" sz="quarter" idx="12"/>
          </p:nvPr>
        </p:nvSpPr>
        <p:spPr/>
        <p:txBody>
          <a:bodyPr/>
          <a:lstStyle/>
          <a:p>
            <a:fld id="{0D558541-60C9-42A2-8392-FF12533A6B7A}" type="slidenum">
              <a:rPr lang="en-US" smtClean="0"/>
              <a:pPr/>
              <a:t>8</a:t>
            </a:fld>
            <a:endParaRPr lang="en-US"/>
          </a:p>
        </p:txBody>
      </p:sp>
      <p:grpSp>
        <p:nvGrpSpPr>
          <p:cNvPr id="21" name="Group 20">
            <a:extLst>
              <a:ext uri="{FF2B5EF4-FFF2-40B4-BE49-F238E27FC236}">
                <a16:creationId xmlns:a16="http://schemas.microsoft.com/office/drawing/2014/main" id="{87FE40E3-1E12-E326-F0B2-F8CCBAAC49E9}"/>
              </a:ext>
            </a:extLst>
          </p:cNvPr>
          <p:cNvGrpSpPr/>
          <p:nvPr/>
        </p:nvGrpSpPr>
        <p:grpSpPr>
          <a:xfrm>
            <a:off x="403850" y="1374495"/>
            <a:ext cx="2750570" cy="4822918"/>
            <a:chOff x="403850" y="1374495"/>
            <a:chExt cx="2750570" cy="4822918"/>
          </a:xfrm>
        </p:grpSpPr>
        <p:sp>
          <p:nvSpPr>
            <p:cNvPr id="6" name="Rectangle 5">
              <a:extLst>
                <a:ext uri="{FF2B5EF4-FFF2-40B4-BE49-F238E27FC236}">
                  <a16:creationId xmlns:a16="http://schemas.microsoft.com/office/drawing/2014/main" id="{722B0347-B039-793A-A885-B928B95380AF}"/>
                </a:ext>
              </a:extLst>
            </p:cNvPr>
            <p:cNvSpPr/>
            <p:nvPr/>
          </p:nvSpPr>
          <p:spPr>
            <a:xfrm>
              <a:off x="610803" y="1552540"/>
              <a:ext cx="2412000" cy="684000"/>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Instructional </a:t>
              </a:r>
            </a:p>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Sessions</a:t>
              </a:r>
            </a:p>
          </p:txBody>
        </p:sp>
        <p:sp>
          <p:nvSpPr>
            <p:cNvPr id="7" name="Rectangle 6">
              <a:extLst>
                <a:ext uri="{FF2B5EF4-FFF2-40B4-BE49-F238E27FC236}">
                  <a16:creationId xmlns:a16="http://schemas.microsoft.com/office/drawing/2014/main" id="{DB4DFB10-FE3A-7F28-0382-351610F7D23C}"/>
                </a:ext>
              </a:extLst>
            </p:cNvPr>
            <p:cNvSpPr/>
            <p:nvPr/>
          </p:nvSpPr>
          <p:spPr>
            <a:xfrm>
              <a:off x="512613" y="2765704"/>
              <a:ext cx="2641807" cy="3431709"/>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Hook with real research problem</a:t>
              </a:r>
            </a:p>
            <a:p>
              <a:pPr marL="109538" indent="-109538">
                <a:buFont typeface="Arial" panose="020B0604020202020204" pitchFamily="34" charset="0"/>
                <a:buChar char="•"/>
              </a:pPr>
              <a:r>
                <a:rPr lang="en-US" sz="1800" dirty="0"/>
                <a:t>Hands-on practice (60% of time)</a:t>
              </a:r>
            </a:p>
            <a:p>
              <a:pPr marL="109538" indent="-109538">
                <a:buFont typeface="Arial" panose="020B0604020202020204" pitchFamily="34" charset="0"/>
                <a:buChar char="•"/>
              </a:pPr>
              <a:r>
                <a:rPr lang="en-US" sz="1800" dirty="0"/>
                <a:t>3 key takeaways maximum</a:t>
              </a:r>
            </a:p>
            <a:p>
              <a:pPr marL="109538" indent="-109538">
                <a:buFont typeface="Arial" panose="020B0604020202020204" pitchFamily="34" charset="0"/>
                <a:buChar char="•"/>
              </a:pPr>
              <a:r>
                <a:rPr lang="en-US" sz="1800" dirty="0"/>
                <a:t>Check understanding frequently</a:t>
              </a:r>
            </a:p>
            <a:p>
              <a:pPr marL="109538" indent="-109538">
                <a:buFont typeface="Arial" panose="020B0604020202020204" pitchFamily="34" charset="0"/>
                <a:buChar char="•"/>
              </a:pPr>
              <a:r>
                <a:rPr lang="en-US" sz="1800" dirty="0"/>
                <a:t>End with next steps/resources</a:t>
              </a:r>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8" name="Isosceles Triangle 7">
              <a:extLst>
                <a:ext uri="{FF2B5EF4-FFF2-40B4-BE49-F238E27FC236}">
                  <a16:creationId xmlns:a16="http://schemas.microsoft.com/office/drawing/2014/main" id="{11B1B0DA-C705-90D0-DE29-F707766CA2D1}"/>
                </a:ext>
              </a:extLst>
            </p:cNvPr>
            <p:cNvSpPr/>
            <p:nvPr/>
          </p:nvSpPr>
          <p:spPr>
            <a:xfrm>
              <a:off x="608170" y="1552541"/>
              <a:ext cx="835620" cy="684000"/>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 name="Oval 8">
              <a:extLst>
                <a:ext uri="{FF2B5EF4-FFF2-40B4-BE49-F238E27FC236}">
                  <a16:creationId xmlns:a16="http://schemas.microsoft.com/office/drawing/2014/main" id="{3E2D8A7D-66D5-2697-4FC3-E4AC5A115B7D}"/>
                </a:ext>
              </a:extLst>
            </p:cNvPr>
            <p:cNvSpPr/>
            <p:nvPr/>
          </p:nvSpPr>
          <p:spPr>
            <a:xfrm>
              <a:off x="403850" y="1374495"/>
              <a:ext cx="642910" cy="615110"/>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15" name="Knowledge" descr="{&quot;Key&quot;:&quot;POWER_USER_SHAPE_ICON&quot;,&quot;Value&quot;:&quot;POWER_USER_SHAPE_ICON_STYLE_1&quot;}">
              <a:extLst>
                <a:ext uri="{FF2B5EF4-FFF2-40B4-BE49-F238E27FC236}">
                  <a16:creationId xmlns:a16="http://schemas.microsoft.com/office/drawing/2014/main" id="{E03872CC-57B7-75CA-BEC8-2F1C116EBB9D}"/>
                </a:ext>
              </a:extLst>
            </p:cNvPr>
            <p:cNvGrpSpPr>
              <a:grpSpLocks noChangeAspect="1"/>
            </p:cNvGrpSpPr>
            <p:nvPr/>
          </p:nvGrpSpPr>
          <p:grpSpPr>
            <a:xfrm>
              <a:off x="512613" y="1448845"/>
              <a:ext cx="416721" cy="456913"/>
              <a:chOff x="9693928" y="3940862"/>
              <a:chExt cx="534260" cy="585788"/>
            </a:xfrm>
            <a:solidFill>
              <a:schemeClr val="tx1"/>
            </a:solidFill>
          </p:grpSpPr>
          <p:sp>
            <p:nvSpPr>
              <p:cNvPr id="16" name="Free-form: Shape 599">
                <a:extLst>
                  <a:ext uri="{FF2B5EF4-FFF2-40B4-BE49-F238E27FC236}">
                    <a16:creationId xmlns:a16="http://schemas.microsoft.com/office/drawing/2014/main" id="{E9AC67BA-E282-26A5-369C-B6E320B8B8F8}"/>
                  </a:ext>
                </a:extLst>
              </p:cNvPr>
              <p:cNvSpPr/>
              <p:nvPr/>
            </p:nvSpPr>
            <p:spPr>
              <a:xfrm>
                <a:off x="9693928" y="3940862"/>
                <a:ext cx="534260" cy="585788"/>
              </a:xfrm>
              <a:custGeom>
                <a:avLst/>
                <a:gdLst>
                  <a:gd name="connsiteX0" fmla="*/ 320637 w 534260"/>
                  <a:gd name="connsiteY0" fmla="*/ 0 h 585788"/>
                  <a:gd name="connsiteX1" fmla="*/ 359961 w 534260"/>
                  <a:gd name="connsiteY1" fmla="*/ 6861 h 585788"/>
                  <a:gd name="connsiteX2" fmla="*/ 427327 w 534260"/>
                  <a:gd name="connsiteY2" fmla="*/ 35147 h 585788"/>
                  <a:gd name="connsiteX3" fmla="*/ 441456 w 534260"/>
                  <a:gd name="connsiteY3" fmla="*/ 44070 h 585788"/>
                  <a:gd name="connsiteX4" fmla="*/ 443978 w 534260"/>
                  <a:gd name="connsiteY4" fmla="*/ 44639 h 585788"/>
                  <a:gd name="connsiteX5" fmla="*/ 527643 w 534260"/>
                  <a:gd name="connsiteY5" fmla="*/ 56084 h 585788"/>
                  <a:gd name="connsiteX6" fmla="*/ 534260 w 534260"/>
                  <a:gd name="connsiteY6" fmla="*/ 60992 h 585788"/>
                  <a:gd name="connsiteX7" fmla="*/ 534260 w 534260"/>
                  <a:gd name="connsiteY7" fmla="*/ 63379 h 585788"/>
                  <a:gd name="connsiteX8" fmla="*/ 520971 w 534260"/>
                  <a:gd name="connsiteY8" fmla="*/ 68071 h 585788"/>
                  <a:gd name="connsiteX9" fmla="*/ 457430 w 534260"/>
                  <a:gd name="connsiteY9" fmla="*/ 57223 h 585788"/>
                  <a:gd name="connsiteX10" fmla="*/ 456670 w 534260"/>
                  <a:gd name="connsiteY10" fmla="*/ 59284 h 585788"/>
                  <a:gd name="connsiteX11" fmla="*/ 513215 w 534260"/>
                  <a:gd name="connsiteY11" fmla="*/ 162312 h 585788"/>
                  <a:gd name="connsiteX12" fmla="*/ 515358 w 534260"/>
                  <a:gd name="connsiteY12" fmla="*/ 216253 h 585788"/>
                  <a:gd name="connsiteX13" fmla="*/ 515086 w 534260"/>
                  <a:gd name="connsiteY13" fmla="*/ 298318 h 585788"/>
                  <a:gd name="connsiteX14" fmla="*/ 491085 w 534260"/>
                  <a:gd name="connsiteY14" fmla="*/ 409780 h 585788"/>
                  <a:gd name="connsiteX15" fmla="*/ 413902 w 534260"/>
                  <a:gd name="connsiteY15" fmla="*/ 514273 h 585788"/>
                  <a:gd name="connsiteX16" fmla="*/ 412763 w 534260"/>
                  <a:gd name="connsiteY16" fmla="*/ 516551 h 585788"/>
                  <a:gd name="connsiteX17" fmla="*/ 412845 w 534260"/>
                  <a:gd name="connsiteY17" fmla="*/ 522816 h 585788"/>
                  <a:gd name="connsiteX18" fmla="*/ 458867 w 534260"/>
                  <a:gd name="connsiteY18" fmla="*/ 570384 h 585788"/>
                  <a:gd name="connsiteX19" fmla="*/ 467871 w 534260"/>
                  <a:gd name="connsiteY19" fmla="*/ 571659 h 585788"/>
                  <a:gd name="connsiteX20" fmla="*/ 476820 w 534260"/>
                  <a:gd name="connsiteY20" fmla="*/ 573476 h 585788"/>
                  <a:gd name="connsiteX21" fmla="*/ 478664 w 534260"/>
                  <a:gd name="connsiteY21" fmla="*/ 575049 h 585788"/>
                  <a:gd name="connsiteX22" fmla="*/ 474813 w 534260"/>
                  <a:gd name="connsiteY22" fmla="*/ 585788 h 585788"/>
                  <a:gd name="connsiteX23" fmla="*/ 469932 w 534260"/>
                  <a:gd name="connsiteY23" fmla="*/ 585788 h 585788"/>
                  <a:gd name="connsiteX24" fmla="*/ 399719 w 534260"/>
                  <a:gd name="connsiteY24" fmla="*/ 527019 h 585788"/>
                  <a:gd name="connsiteX25" fmla="*/ 398308 w 534260"/>
                  <a:gd name="connsiteY25" fmla="*/ 526558 h 585788"/>
                  <a:gd name="connsiteX26" fmla="*/ 360476 w 534260"/>
                  <a:gd name="connsiteY26" fmla="*/ 550993 h 585788"/>
                  <a:gd name="connsiteX27" fmla="*/ 228050 w 534260"/>
                  <a:gd name="connsiteY27" fmla="*/ 585788 h 585788"/>
                  <a:gd name="connsiteX28" fmla="*/ 215033 w 534260"/>
                  <a:gd name="connsiteY28" fmla="*/ 585788 h 585788"/>
                  <a:gd name="connsiteX29" fmla="*/ 109917 w 534260"/>
                  <a:gd name="connsiteY29" fmla="*/ 563821 h 585788"/>
                  <a:gd name="connsiteX30" fmla="*/ 106174 w 534260"/>
                  <a:gd name="connsiteY30" fmla="*/ 563902 h 585788"/>
                  <a:gd name="connsiteX31" fmla="*/ 14428 w 534260"/>
                  <a:gd name="connsiteY31" fmla="*/ 585788 h 585788"/>
                  <a:gd name="connsiteX32" fmla="*/ 4068 w 534260"/>
                  <a:gd name="connsiteY32" fmla="*/ 585788 h 585788"/>
                  <a:gd name="connsiteX33" fmla="*/ 0 w 534260"/>
                  <a:gd name="connsiteY33" fmla="*/ 582371 h 585788"/>
                  <a:gd name="connsiteX34" fmla="*/ 0 w 534260"/>
                  <a:gd name="connsiteY34" fmla="*/ 575591 h 585788"/>
                  <a:gd name="connsiteX35" fmla="*/ 33818 w 534260"/>
                  <a:gd name="connsiteY35" fmla="*/ 549122 h 585788"/>
                  <a:gd name="connsiteX36" fmla="*/ 42442 w 534260"/>
                  <a:gd name="connsiteY36" fmla="*/ 538247 h 585788"/>
                  <a:gd name="connsiteX37" fmla="*/ 50226 w 534260"/>
                  <a:gd name="connsiteY37" fmla="*/ 526857 h 585788"/>
                  <a:gd name="connsiteX38" fmla="*/ 75854 w 534260"/>
                  <a:gd name="connsiteY38" fmla="*/ 462420 h 585788"/>
                  <a:gd name="connsiteX39" fmla="*/ 83854 w 534260"/>
                  <a:gd name="connsiteY39" fmla="*/ 391285 h 585788"/>
                  <a:gd name="connsiteX40" fmla="*/ 84071 w 534260"/>
                  <a:gd name="connsiteY40" fmla="*/ 214952 h 585788"/>
                  <a:gd name="connsiteX41" fmla="*/ 86539 w 534260"/>
                  <a:gd name="connsiteY41" fmla="*/ 160793 h 585788"/>
                  <a:gd name="connsiteX42" fmla="*/ 142623 w 534260"/>
                  <a:gd name="connsiteY42" fmla="*/ 59392 h 585788"/>
                  <a:gd name="connsiteX43" fmla="*/ 141891 w 534260"/>
                  <a:gd name="connsiteY43" fmla="*/ 57304 h 585788"/>
                  <a:gd name="connsiteX44" fmla="*/ 72057 w 534260"/>
                  <a:gd name="connsiteY44" fmla="*/ 69400 h 585788"/>
                  <a:gd name="connsiteX45" fmla="*/ 63487 w 534260"/>
                  <a:gd name="connsiteY45" fmla="*/ 65793 h 585788"/>
                  <a:gd name="connsiteX46" fmla="*/ 63379 w 534260"/>
                  <a:gd name="connsiteY46" fmla="*/ 65549 h 585788"/>
                  <a:gd name="connsiteX47" fmla="*/ 66986 w 534260"/>
                  <a:gd name="connsiteY47" fmla="*/ 57060 h 585788"/>
                  <a:gd name="connsiteX48" fmla="*/ 155152 w 534260"/>
                  <a:gd name="connsiteY48" fmla="*/ 44856 h 585788"/>
                  <a:gd name="connsiteX49" fmla="*/ 157620 w 534260"/>
                  <a:gd name="connsiteY49" fmla="*/ 44232 h 585788"/>
                  <a:gd name="connsiteX50" fmla="*/ 243237 w 534260"/>
                  <a:gd name="connsiteY50" fmla="*/ 5912 h 585788"/>
                  <a:gd name="connsiteX51" fmla="*/ 277734 w 534260"/>
                  <a:gd name="connsiteY51" fmla="*/ 0 h 585788"/>
                  <a:gd name="connsiteX52" fmla="*/ 320637 w 534260"/>
                  <a:gd name="connsiteY52" fmla="*/ 0 h 585788"/>
                  <a:gd name="connsiteX53" fmla="*/ 299592 w 534260"/>
                  <a:gd name="connsiteY53" fmla="*/ 166272 h 585788"/>
                  <a:gd name="connsiteX54" fmla="*/ 299701 w 534260"/>
                  <a:gd name="connsiteY54" fmla="*/ 166272 h 585788"/>
                  <a:gd name="connsiteX55" fmla="*/ 299728 w 534260"/>
                  <a:gd name="connsiteY55" fmla="*/ 166163 h 585788"/>
                  <a:gd name="connsiteX56" fmla="*/ 419435 w 534260"/>
                  <a:gd name="connsiteY56" fmla="*/ 49195 h 585788"/>
                  <a:gd name="connsiteX57" fmla="*/ 419652 w 534260"/>
                  <a:gd name="connsiteY57" fmla="*/ 47514 h 585788"/>
                  <a:gd name="connsiteX58" fmla="*/ 330834 w 534260"/>
                  <a:gd name="connsiteY58" fmla="*/ 16245 h 585788"/>
                  <a:gd name="connsiteX59" fmla="*/ 300352 w 534260"/>
                  <a:gd name="connsiteY59" fmla="*/ 13641 h 585788"/>
                  <a:gd name="connsiteX60" fmla="*/ 299375 w 534260"/>
                  <a:gd name="connsiteY60" fmla="*/ 13641 h 585788"/>
                  <a:gd name="connsiteX61" fmla="*/ 298426 w 534260"/>
                  <a:gd name="connsiteY61" fmla="*/ 13668 h 585788"/>
                  <a:gd name="connsiteX62" fmla="*/ 267944 w 534260"/>
                  <a:gd name="connsiteY62" fmla="*/ 16326 h 585788"/>
                  <a:gd name="connsiteX63" fmla="*/ 179208 w 534260"/>
                  <a:gd name="connsiteY63" fmla="*/ 47839 h 585788"/>
                  <a:gd name="connsiteX64" fmla="*/ 179425 w 534260"/>
                  <a:gd name="connsiteY64" fmla="*/ 49521 h 585788"/>
                  <a:gd name="connsiteX65" fmla="*/ 299457 w 534260"/>
                  <a:gd name="connsiteY65" fmla="*/ 166163 h 585788"/>
                  <a:gd name="connsiteX66" fmla="*/ 299484 w 534260"/>
                  <a:gd name="connsiteY66" fmla="*/ 166272 h 585788"/>
                  <a:gd name="connsiteX67" fmla="*/ 299592 w 534260"/>
                  <a:gd name="connsiteY67" fmla="*/ 166272 h 585788"/>
                  <a:gd name="connsiteX68" fmla="*/ 299809 w 534260"/>
                  <a:gd name="connsiteY68" fmla="*/ 360666 h 585788"/>
                  <a:gd name="connsiteX69" fmla="*/ 434242 w 534260"/>
                  <a:gd name="connsiteY69" fmla="*/ 316271 h 585788"/>
                  <a:gd name="connsiteX70" fmla="*/ 486258 w 534260"/>
                  <a:gd name="connsiteY70" fmla="*/ 253163 h 585788"/>
                  <a:gd name="connsiteX71" fmla="*/ 437741 w 534260"/>
                  <a:gd name="connsiteY71" fmla="*/ 60667 h 585788"/>
                  <a:gd name="connsiteX72" fmla="*/ 434242 w 534260"/>
                  <a:gd name="connsiteY72" fmla="*/ 59826 h 585788"/>
                  <a:gd name="connsiteX73" fmla="*/ 350795 w 534260"/>
                  <a:gd name="connsiteY73" fmla="*/ 105144 h 585788"/>
                  <a:gd name="connsiteX74" fmla="*/ 306481 w 534260"/>
                  <a:gd name="connsiteY74" fmla="*/ 215603 h 585788"/>
                  <a:gd name="connsiteX75" fmla="*/ 306589 w 534260"/>
                  <a:gd name="connsiteY75" fmla="*/ 259672 h 585788"/>
                  <a:gd name="connsiteX76" fmla="*/ 300352 w 534260"/>
                  <a:gd name="connsiteY76" fmla="*/ 265720 h 585788"/>
                  <a:gd name="connsiteX77" fmla="*/ 299728 w 534260"/>
                  <a:gd name="connsiteY77" fmla="*/ 265720 h 585788"/>
                  <a:gd name="connsiteX78" fmla="*/ 299104 w 534260"/>
                  <a:gd name="connsiteY78" fmla="*/ 265720 h 585788"/>
                  <a:gd name="connsiteX79" fmla="*/ 292840 w 534260"/>
                  <a:gd name="connsiteY79" fmla="*/ 259672 h 585788"/>
                  <a:gd name="connsiteX80" fmla="*/ 292867 w 534260"/>
                  <a:gd name="connsiteY80" fmla="*/ 215603 h 585788"/>
                  <a:gd name="connsiteX81" fmla="*/ 248336 w 534260"/>
                  <a:gd name="connsiteY81" fmla="*/ 105252 h 585788"/>
                  <a:gd name="connsiteX82" fmla="*/ 164807 w 534260"/>
                  <a:gd name="connsiteY82" fmla="*/ 60098 h 585788"/>
                  <a:gd name="connsiteX83" fmla="*/ 161309 w 534260"/>
                  <a:gd name="connsiteY83" fmla="*/ 60938 h 585788"/>
                  <a:gd name="connsiteX84" fmla="*/ 113171 w 534260"/>
                  <a:gd name="connsiteY84" fmla="*/ 253516 h 585788"/>
                  <a:gd name="connsiteX85" fmla="*/ 165322 w 534260"/>
                  <a:gd name="connsiteY85" fmla="*/ 316542 h 585788"/>
                  <a:gd name="connsiteX86" fmla="*/ 299809 w 534260"/>
                  <a:gd name="connsiteY86" fmla="*/ 360666 h 585788"/>
                  <a:gd name="connsiteX87" fmla="*/ 104465 w 534260"/>
                  <a:gd name="connsiteY87" fmla="*/ 549258 h 585788"/>
                  <a:gd name="connsiteX88" fmla="*/ 107666 w 534260"/>
                  <a:gd name="connsiteY88" fmla="*/ 547603 h 585788"/>
                  <a:gd name="connsiteX89" fmla="*/ 189649 w 534260"/>
                  <a:gd name="connsiteY89" fmla="*/ 471125 h 585788"/>
                  <a:gd name="connsiteX90" fmla="*/ 213894 w 534260"/>
                  <a:gd name="connsiteY90" fmla="*/ 360233 h 585788"/>
                  <a:gd name="connsiteX91" fmla="*/ 212456 w 534260"/>
                  <a:gd name="connsiteY91" fmla="*/ 358226 h 585788"/>
                  <a:gd name="connsiteX92" fmla="*/ 201690 w 534260"/>
                  <a:gd name="connsiteY92" fmla="*/ 353588 h 585788"/>
                  <a:gd name="connsiteX93" fmla="*/ 98336 w 534260"/>
                  <a:gd name="connsiteY93" fmla="*/ 254519 h 585788"/>
                  <a:gd name="connsiteX94" fmla="*/ 97658 w 534260"/>
                  <a:gd name="connsiteY94" fmla="*/ 254655 h 585788"/>
                  <a:gd name="connsiteX95" fmla="*/ 97414 w 534260"/>
                  <a:gd name="connsiteY95" fmla="*/ 392532 h 585788"/>
                  <a:gd name="connsiteX96" fmla="*/ 80302 w 534260"/>
                  <a:gd name="connsiteY96" fmla="*/ 495208 h 585788"/>
                  <a:gd name="connsiteX97" fmla="*/ 32245 w 534260"/>
                  <a:gd name="connsiteY97" fmla="*/ 569760 h 585788"/>
                  <a:gd name="connsiteX98" fmla="*/ 32679 w 534260"/>
                  <a:gd name="connsiteY98" fmla="*/ 570655 h 585788"/>
                  <a:gd name="connsiteX99" fmla="*/ 97279 w 534260"/>
                  <a:gd name="connsiteY99" fmla="*/ 552946 h 585788"/>
                  <a:gd name="connsiteX100" fmla="*/ 104465 w 534260"/>
                  <a:gd name="connsiteY100" fmla="*/ 549258 h 585788"/>
                  <a:gd name="connsiteX101" fmla="*/ 501418 w 534260"/>
                  <a:gd name="connsiteY101" fmla="*/ 255984 h 585788"/>
                  <a:gd name="connsiteX102" fmla="*/ 499926 w 534260"/>
                  <a:gd name="connsiteY102" fmla="*/ 255875 h 585788"/>
                  <a:gd name="connsiteX103" fmla="*/ 497621 w 534260"/>
                  <a:gd name="connsiteY103" fmla="*/ 261110 h 585788"/>
                  <a:gd name="connsiteX104" fmla="*/ 381277 w 534260"/>
                  <a:gd name="connsiteY104" fmla="*/ 360151 h 585788"/>
                  <a:gd name="connsiteX105" fmla="*/ 229542 w 534260"/>
                  <a:gd name="connsiteY105" fmla="*/ 364002 h 585788"/>
                  <a:gd name="connsiteX106" fmla="*/ 227942 w 534260"/>
                  <a:gd name="connsiteY106" fmla="*/ 365168 h 585788"/>
                  <a:gd name="connsiteX107" fmla="*/ 225338 w 534260"/>
                  <a:gd name="connsiteY107" fmla="*/ 411001 h 585788"/>
                  <a:gd name="connsiteX108" fmla="*/ 125239 w 534260"/>
                  <a:gd name="connsiteY108" fmla="*/ 553760 h 585788"/>
                  <a:gd name="connsiteX109" fmla="*/ 125348 w 534260"/>
                  <a:gd name="connsiteY109" fmla="*/ 555034 h 585788"/>
                  <a:gd name="connsiteX110" fmla="*/ 161715 w 534260"/>
                  <a:gd name="connsiteY110" fmla="*/ 565774 h 585788"/>
                  <a:gd name="connsiteX111" fmla="*/ 361995 w 534260"/>
                  <a:gd name="connsiteY111" fmla="*/ 534640 h 585788"/>
                  <a:gd name="connsiteX112" fmla="*/ 394376 w 534260"/>
                  <a:gd name="connsiteY112" fmla="*/ 512781 h 585788"/>
                  <a:gd name="connsiteX113" fmla="*/ 423665 w 534260"/>
                  <a:gd name="connsiteY113" fmla="*/ 486719 h 585788"/>
                  <a:gd name="connsiteX114" fmla="*/ 501771 w 534260"/>
                  <a:gd name="connsiteY114" fmla="*/ 288202 h 585788"/>
                  <a:gd name="connsiteX115" fmla="*/ 501418 w 534260"/>
                  <a:gd name="connsiteY115" fmla="*/ 255984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34260" h="585788">
                    <a:moveTo>
                      <a:pt x="320637" y="0"/>
                    </a:moveTo>
                    <a:cubicBezTo>
                      <a:pt x="337054" y="2242"/>
                      <a:pt x="350162" y="4529"/>
                      <a:pt x="359961" y="6861"/>
                    </a:cubicBezTo>
                    <a:cubicBezTo>
                      <a:pt x="383700" y="12502"/>
                      <a:pt x="406155" y="21931"/>
                      <a:pt x="427327" y="35147"/>
                    </a:cubicBezTo>
                    <a:cubicBezTo>
                      <a:pt x="432009" y="38076"/>
                      <a:pt x="436719" y="41050"/>
                      <a:pt x="441456" y="44070"/>
                    </a:cubicBezTo>
                    <a:cubicBezTo>
                      <a:pt x="442234" y="44558"/>
                      <a:pt x="443074" y="44748"/>
                      <a:pt x="443978" y="44639"/>
                    </a:cubicBezTo>
                    <a:cubicBezTo>
                      <a:pt x="472870" y="41439"/>
                      <a:pt x="500758" y="45254"/>
                      <a:pt x="527643" y="56084"/>
                    </a:cubicBezTo>
                    <a:cubicBezTo>
                      <a:pt x="530228" y="57132"/>
                      <a:pt x="532434" y="58769"/>
                      <a:pt x="534260" y="60992"/>
                    </a:cubicBezTo>
                    <a:lnTo>
                      <a:pt x="534260" y="63379"/>
                    </a:lnTo>
                    <a:cubicBezTo>
                      <a:pt x="532551" y="71217"/>
                      <a:pt x="527182" y="70512"/>
                      <a:pt x="520971" y="68071"/>
                    </a:cubicBezTo>
                    <a:cubicBezTo>
                      <a:pt x="500595" y="60116"/>
                      <a:pt x="479415" y="56500"/>
                      <a:pt x="457430" y="57223"/>
                    </a:cubicBezTo>
                    <a:cubicBezTo>
                      <a:pt x="455495" y="57277"/>
                      <a:pt x="455242" y="57964"/>
                      <a:pt x="456670" y="59284"/>
                    </a:cubicBezTo>
                    <a:cubicBezTo>
                      <a:pt x="488147" y="88356"/>
                      <a:pt x="506996" y="122699"/>
                      <a:pt x="513215" y="162312"/>
                    </a:cubicBezTo>
                    <a:cubicBezTo>
                      <a:pt x="514698" y="171768"/>
                      <a:pt x="515412" y="189748"/>
                      <a:pt x="515358" y="216253"/>
                    </a:cubicBezTo>
                    <a:cubicBezTo>
                      <a:pt x="515339" y="220954"/>
                      <a:pt x="515249" y="248309"/>
                      <a:pt x="515086" y="298318"/>
                    </a:cubicBezTo>
                    <a:cubicBezTo>
                      <a:pt x="514960" y="335942"/>
                      <a:pt x="506959" y="373096"/>
                      <a:pt x="491085" y="409780"/>
                    </a:cubicBezTo>
                    <a:cubicBezTo>
                      <a:pt x="473512" y="450388"/>
                      <a:pt x="447784" y="485219"/>
                      <a:pt x="413902" y="514273"/>
                    </a:cubicBezTo>
                    <a:cubicBezTo>
                      <a:pt x="413197" y="514870"/>
                      <a:pt x="412818" y="515629"/>
                      <a:pt x="412763" y="516551"/>
                    </a:cubicBezTo>
                    <a:cubicBezTo>
                      <a:pt x="412546" y="519570"/>
                      <a:pt x="412573" y="521659"/>
                      <a:pt x="412845" y="522816"/>
                    </a:cubicBezTo>
                    <a:cubicBezTo>
                      <a:pt x="418684" y="548128"/>
                      <a:pt x="434025" y="563984"/>
                      <a:pt x="458867" y="570384"/>
                    </a:cubicBezTo>
                    <a:cubicBezTo>
                      <a:pt x="460512" y="570818"/>
                      <a:pt x="463513" y="571243"/>
                      <a:pt x="467871" y="571659"/>
                    </a:cubicBezTo>
                    <a:cubicBezTo>
                      <a:pt x="470944" y="571948"/>
                      <a:pt x="473927" y="572554"/>
                      <a:pt x="476820" y="573476"/>
                    </a:cubicBezTo>
                    <a:cubicBezTo>
                      <a:pt x="477652" y="573747"/>
                      <a:pt x="478267" y="574271"/>
                      <a:pt x="478664" y="575049"/>
                    </a:cubicBezTo>
                    <a:cubicBezTo>
                      <a:pt x="481051" y="579731"/>
                      <a:pt x="479767" y="583311"/>
                      <a:pt x="474813" y="585788"/>
                    </a:cubicBezTo>
                    <a:lnTo>
                      <a:pt x="469932" y="585788"/>
                    </a:lnTo>
                    <a:cubicBezTo>
                      <a:pt x="432669" y="581883"/>
                      <a:pt x="409265" y="562293"/>
                      <a:pt x="399719" y="527019"/>
                    </a:cubicBezTo>
                    <a:cubicBezTo>
                      <a:pt x="399484" y="526152"/>
                      <a:pt x="399014" y="525998"/>
                      <a:pt x="398308" y="526558"/>
                    </a:cubicBezTo>
                    <a:cubicBezTo>
                      <a:pt x="386484" y="535797"/>
                      <a:pt x="373874" y="543942"/>
                      <a:pt x="360476" y="550993"/>
                    </a:cubicBezTo>
                    <a:cubicBezTo>
                      <a:pt x="319182" y="572725"/>
                      <a:pt x="275040" y="584324"/>
                      <a:pt x="228050" y="585788"/>
                    </a:cubicBezTo>
                    <a:lnTo>
                      <a:pt x="215033" y="585788"/>
                    </a:lnTo>
                    <a:cubicBezTo>
                      <a:pt x="178313" y="584649"/>
                      <a:pt x="143274" y="577327"/>
                      <a:pt x="109917" y="563821"/>
                    </a:cubicBezTo>
                    <a:cubicBezTo>
                      <a:pt x="108702" y="563336"/>
                      <a:pt x="107349" y="563365"/>
                      <a:pt x="106174" y="563902"/>
                    </a:cubicBezTo>
                    <a:cubicBezTo>
                      <a:pt x="77282" y="577101"/>
                      <a:pt x="46700" y="584396"/>
                      <a:pt x="14428" y="585788"/>
                    </a:cubicBezTo>
                    <a:lnTo>
                      <a:pt x="4068" y="585788"/>
                    </a:lnTo>
                    <a:lnTo>
                      <a:pt x="0" y="582371"/>
                    </a:lnTo>
                    <a:lnTo>
                      <a:pt x="0" y="575591"/>
                    </a:lnTo>
                    <a:cubicBezTo>
                      <a:pt x="15531" y="566678"/>
                      <a:pt x="26803" y="557855"/>
                      <a:pt x="33818" y="549122"/>
                    </a:cubicBezTo>
                    <a:cubicBezTo>
                      <a:pt x="37633" y="544367"/>
                      <a:pt x="40508" y="540742"/>
                      <a:pt x="42442" y="538247"/>
                    </a:cubicBezTo>
                    <a:cubicBezTo>
                      <a:pt x="45371" y="534414"/>
                      <a:pt x="47966" y="530617"/>
                      <a:pt x="50226" y="526857"/>
                    </a:cubicBezTo>
                    <a:cubicBezTo>
                      <a:pt x="61996" y="507240"/>
                      <a:pt x="70539" y="485761"/>
                      <a:pt x="75854" y="462420"/>
                    </a:cubicBezTo>
                    <a:cubicBezTo>
                      <a:pt x="81043" y="439603"/>
                      <a:pt x="83710" y="415891"/>
                      <a:pt x="83854" y="391285"/>
                    </a:cubicBezTo>
                    <a:cubicBezTo>
                      <a:pt x="84144" y="344422"/>
                      <a:pt x="84216" y="285644"/>
                      <a:pt x="84071" y="214952"/>
                    </a:cubicBezTo>
                    <a:cubicBezTo>
                      <a:pt x="84017" y="189152"/>
                      <a:pt x="84840" y="171099"/>
                      <a:pt x="86539" y="160793"/>
                    </a:cubicBezTo>
                    <a:cubicBezTo>
                      <a:pt x="92994" y="121596"/>
                      <a:pt x="111688" y="87796"/>
                      <a:pt x="142623" y="59392"/>
                    </a:cubicBezTo>
                    <a:cubicBezTo>
                      <a:pt x="144033" y="58091"/>
                      <a:pt x="143789" y="57395"/>
                      <a:pt x="141891" y="57304"/>
                    </a:cubicBezTo>
                    <a:cubicBezTo>
                      <a:pt x="118477" y="56129"/>
                      <a:pt x="95200" y="60161"/>
                      <a:pt x="72057" y="69400"/>
                    </a:cubicBezTo>
                    <a:cubicBezTo>
                      <a:pt x="68062" y="70991"/>
                      <a:pt x="65205" y="69788"/>
                      <a:pt x="63487" y="65793"/>
                    </a:cubicBezTo>
                    <a:cubicBezTo>
                      <a:pt x="63433" y="65666"/>
                      <a:pt x="63397" y="65585"/>
                      <a:pt x="63379" y="65549"/>
                    </a:cubicBezTo>
                    <a:cubicBezTo>
                      <a:pt x="61679" y="61589"/>
                      <a:pt x="62882" y="58760"/>
                      <a:pt x="66986" y="57060"/>
                    </a:cubicBezTo>
                    <a:cubicBezTo>
                      <a:pt x="95426" y="45254"/>
                      <a:pt x="124814" y="41186"/>
                      <a:pt x="155152" y="44856"/>
                    </a:cubicBezTo>
                    <a:cubicBezTo>
                      <a:pt x="156056" y="44965"/>
                      <a:pt x="156879" y="44757"/>
                      <a:pt x="157620" y="44232"/>
                    </a:cubicBezTo>
                    <a:cubicBezTo>
                      <a:pt x="183312" y="25664"/>
                      <a:pt x="211851" y="12891"/>
                      <a:pt x="243237" y="5912"/>
                    </a:cubicBezTo>
                    <a:cubicBezTo>
                      <a:pt x="250379" y="4321"/>
                      <a:pt x="261878" y="2350"/>
                      <a:pt x="277734" y="0"/>
                    </a:cubicBezTo>
                    <a:lnTo>
                      <a:pt x="320637" y="0"/>
                    </a:lnTo>
                    <a:close/>
                    <a:moveTo>
                      <a:pt x="299592" y="166272"/>
                    </a:moveTo>
                    <a:cubicBezTo>
                      <a:pt x="299629" y="166272"/>
                      <a:pt x="299665" y="166272"/>
                      <a:pt x="299701" y="166272"/>
                    </a:cubicBezTo>
                    <a:cubicBezTo>
                      <a:pt x="299701" y="166272"/>
                      <a:pt x="299710" y="166235"/>
                      <a:pt x="299728" y="166163"/>
                    </a:cubicBezTo>
                    <a:cubicBezTo>
                      <a:pt x="319236" y="106427"/>
                      <a:pt x="359138" y="67438"/>
                      <a:pt x="419435" y="49195"/>
                    </a:cubicBezTo>
                    <a:cubicBezTo>
                      <a:pt x="420773" y="48780"/>
                      <a:pt x="420845" y="48219"/>
                      <a:pt x="419652" y="47514"/>
                    </a:cubicBezTo>
                    <a:cubicBezTo>
                      <a:pt x="390616" y="30085"/>
                      <a:pt x="361010" y="19662"/>
                      <a:pt x="330834" y="16245"/>
                    </a:cubicBezTo>
                    <a:cubicBezTo>
                      <a:pt x="322861" y="15341"/>
                      <a:pt x="312700" y="14473"/>
                      <a:pt x="300352" y="13641"/>
                    </a:cubicBezTo>
                    <a:cubicBezTo>
                      <a:pt x="300135" y="13641"/>
                      <a:pt x="299809" y="13641"/>
                      <a:pt x="299375" y="13641"/>
                    </a:cubicBezTo>
                    <a:cubicBezTo>
                      <a:pt x="298960" y="13641"/>
                      <a:pt x="298643" y="13650"/>
                      <a:pt x="298426" y="13668"/>
                    </a:cubicBezTo>
                    <a:cubicBezTo>
                      <a:pt x="286078" y="14518"/>
                      <a:pt x="275917" y="15404"/>
                      <a:pt x="267944" y="16326"/>
                    </a:cubicBezTo>
                    <a:cubicBezTo>
                      <a:pt x="237786" y="19834"/>
                      <a:pt x="208208" y="30338"/>
                      <a:pt x="179208" y="47839"/>
                    </a:cubicBezTo>
                    <a:cubicBezTo>
                      <a:pt x="178014" y="48544"/>
                      <a:pt x="178087" y="49105"/>
                      <a:pt x="179425" y="49521"/>
                    </a:cubicBezTo>
                    <a:cubicBezTo>
                      <a:pt x="239775" y="67601"/>
                      <a:pt x="279786" y="106481"/>
                      <a:pt x="299457" y="166163"/>
                    </a:cubicBezTo>
                    <a:cubicBezTo>
                      <a:pt x="299475" y="166235"/>
                      <a:pt x="299484" y="166272"/>
                      <a:pt x="299484" y="166272"/>
                    </a:cubicBezTo>
                    <a:cubicBezTo>
                      <a:pt x="299520" y="166272"/>
                      <a:pt x="299556" y="166272"/>
                      <a:pt x="299592" y="166272"/>
                    </a:cubicBezTo>
                    <a:close/>
                    <a:moveTo>
                      <a:pt x="299809" y="360666"/>
                    </a:moveTo>
                    <a:cubicBezTo>
                      <a:pt x="347839" y="360612"/>
                      <a:pt x="396085" y="345534"/>
                      <a:pt x="434242" y="316271"/>
                    </a:cubicBezTo>
                    <a:cubicBezTo>
                      <a:pt x="457384" y="298517"/>
                      <a:pt x="474723" y="277481"/>
                      <a:pt x="486258" y="253163"/>
                    </a:cubicBezTo>
                    <a:cubicBezTo>
                      <a:pt x="518964" y="184198"/>
                      <a:pt x="496808" y="107557"/>
                      <a:pt x="437741" y="60667"/>
                    </a:cubicBezTo>
                    <a:cubicBezTo>
                      <a:pt x="436710" y="59835"/>
                      <a:pt x="435544" y="59555"/>
                      <a:pt x="434242" y="59826"/>
                    </a:cubicBezTo>
                    <a:cubicBezTo>
                      <a:pt x="401156" y="66697"/>
                      <a:pt x="373340" y="81802"/>
                      <a:pt x="350795" y="105144"/>
                    </a:cubicBezTo>
                    <a:cubicBezTo>
                      <a:pt x="321858" y="135111"/>
                      <a:pt x="306698" y="173974"/>
                      <a:pt x="306481" y="215603"/>
                    </a:cubicBezTo>
                    <a:cubicBezTo>
                      <a:pt x="306445" y="221623"/>
                      <a:pt x="306481" y="236313"/>
                      <a:pt x="306589" y="259672"/>
                    </a:cubicBezTo>
                    <a:cubicBezTo>
                      <a:pt x="306625" y="263867"/>
                      <a:pt x="304546" y="265883"/>
                      <a:pt x="300352" y="265720"/>
                    </a:cubicBezTo>
                    <a:cubicBezTo>
                      <a:pt x="300135" y="265720"/>
                      <a:pt x="299927" y="265720"/>
                      <a:pt x="299728" y="265720"/>
                    </a:cubicBezTo>
                    <a:cubicBezTo>
                      <a:pt x="299511" y="265720"/>
                      <a:pt x="299303" y="265720"/>
                      <a:pt x="299104" y="265720"/>
                    </a:cubicBezTo>
                    <a:cubicBezTo>
                      <a:pt x="294892" y="265901"/>
                      <a:pt x="292803" y="263885"/>
                      <a:pt x="292840" y="259672"/>
                    </a:cubicBezTo>
                    <a:cubicBezTo>
                      <a:pt x="292894" y="236313"/>
                      <a:pt x="292903" y="221623"/>
                      <a:pt x="292867" y="215603"/>
                    </a:cubicBezTo>
                    <a:cubicBezTo>
                      <a:pt x="292568" y="174001"/>
                      <a:pt x="277327" y="135165"/>
                      <a:pt x="248336" y="105252"/>
                    </a:cubicBezTo>
                    <a:cubicBezTo>
                      <a:pt x="225736" y="81947"/>
                      <a:pt x="197893" y="66896"/>
                      <a:pt x="164807" y="60098"/>
                    </a:cubicBezTo>
                    <a:cubicBezTo>
                      <a:pt x="163505" y="59826"/>
                      <a:pt x="162339" y="60107"/>
                      <a:pt x="161309" y="60938"/>
                    </a:cubicBezTo>
                    <a:cubicBezTo>
                      <a:pt x="102323" y="107937"/>
                      <a:pt x="80329" y="184632"/>
                      <a:pt x="113171" y="253516"/>
                    </a:cubicBezTo>
                    <a:cubicBezTo>
                      <a:pt x="124742" y="277815"/>
                      <a:pt x="142126" y="298824"/>
                      <a:pt x="165322" y="316542"/>
                    </a:cubicBezTo>
                    <a:cubicBezTo>
                      <a:pt x="203507" y="345723"/>
                      <a:pt x="251807" y="360721"/>
                      <a:pt x="299809" y="360666"/>
                    </a:cubicBezTo>
                    <a:close/>
                    <a:moveTo>
                      <a:pt x="104465" y="549258"/>
                    </a:moveTo>
                    <a:cubicBezTo>
                      <a:pt x="104737" y="549077"/>
                      <a:pt x="105803" y="548525"/>
                      <a:pt x="107666" y="547603"/>
                    </a:cubicBezTo>
                    <a:cubicBezTo>
                      <a:pt x="142090" y="530518"/>
                      <a:pt x="169417" y="505025"/>
                      <a:pt x="189649" y="471125"/>
                    </a:cubicBezTo>
                    <a:cubicBezTo>
                      <a:pt x="208398" y="439685"/>
                      <a:pt x="216479" y="402720"/>
                      <a:pt x="213894" y="360233"/>
                    </a:cubicBezTo>
                    <a:cubicBezTo>
                      <a:pt x="213840" y="359274"/>
                      <a:pt x="213360" y="358605"/>
                      <a:pt x="212456" y="358226"/>
                    </a:cubicBezTo>
                    <a:cubicBezTo>
                      <a:pt x="210269" y="357304"/>
                      <a:pt x="206680" y="355758"/>
                      <a:pt x="201690" y="353588"/>
                    </a:cubicBezTo>
                    <a:cubicBezTo>
                      <a:pt x="154827" y="333158"/>
                      <a:pt x="120376" y="300135"/>
                      <a:pt x="98336" y="254519"/>
                    </a:cubicBezTo>
                    <a:cubicBezTo>
                      <a:pt x="97884" y="253561"/>
                      <a:pt x="97658" y="253606"/>
                      <a:pt x="97658" y="254655"/>
                    </a:cubicBezTo>
                    <a:cubicBezTo>
                      <a:pt x="97695" y="320936"/>
                      <a:pt x="97613" y="366895"/>
                      <a:pt x="97414" y="392532"/>
                    </a:cubicBezTo>
                    <a:cubicBezTo>
                      <a:pt x="97125" y="429397"/>
                      <a:pt x="91421" y="463622"/>
                      <a:pt x="80302" y="495208"/>
                    </a:cubicBezTo>
                    <a:cubicBezTo>
                      <a:pt x="69960" y="524551"/>
                      <a:pt x="53941" y="549402"/>
                      <a:pt x="32245" y="569760"/>
                    </a:cubicBezTo>
                    <a:cubicBezTo>
                      <a:pt x="31468" y="570483"/>
                      <a:pt x="31613" y="570782"/>
                      <a:pt x="32679" y="570655"/>
                    </a:cubicBezTo>
                    <a:cubicBezTo>
                      <a:pt x="55243" y="567961"/>
                      <a:pt x="76776" y="562058"/>
                      <a:pt x="97279" y="552946"/>
                    </a:cubicBezTo>
                    <a:cubicBezTo>
                      <a:pt x="100479" y="551518"/>
                      <a:pt x="102874" y="550288"/>
                      <a:pt x="104465" y="549258"/>
                    </a:cubicBezTo>
                    <a:close/>
                    <a:moveTo>
                      <a:pt x="501418" y="255984"/>
                    </a:moveTo>
                    <a:cubicBezTo>
                      <a:pt x="501328" y="252802"/>
                      <a:pt x="500830" y="252766"/>
                      <a:pt x="499926" y="255875"/>
                    </a:cubicBezTo>
                    <a:cubicBezTo>
                      <a:pt x="499601" y="256960"/>
                      <a:pt x="498833" y="258705"/>
                      <a:pt x="497621" y="261110"/>
                    </a:cubicBezTo>
                    <a:cubicBezTo>
                      <a:pt x="474027" y="308054"/>
                      <a:pt x="431015" y="342822"/>
                      <a:pt x="381277" y="360151"/>
                    </a:cubicBezTo>
                    <a:cubicBezTo>
                      <a:pt x="331558" y="377490"/>
                      <a:pt x="280979" y="378773"/>
                      <a:pt x="229542" y="364002"/>
                    </a:cubicBezTo>
                    <a:cubicBezTo>
                      <a:pt x="228493" y="363695"/>
                      <a:pt x="227960" y="364084"/>
                      <a:pt x="227942" y="365168"/>
                    </a:cubicBezTo>
                    <a:cubicBezTo>
                      <a:pt x="227806" y="378999"/>
                      <a:pt x="227806" y="396221"/>
                      <a:pt x="225338" y="411001"/>
                    </a:cubicBezTo>
                    <a:cubicBezTo>
                      <a:pt x="215250" y="471912"/>
                      <a:pt x="178286" y="522056"/>
                      <a:pt x="125239" y="553760"/>
                    </a:cubicBezTo>
                    <a:cubicBezTo>
                      <a:pt x="124389" y="554266"/>
                      <a:pt x="124426" y="554691"/>
                      <a:pt x="125348" y="555034"/>
                    </a:cubicBezTo>
                    <a:cubicBezTo>
                      <a:pt x="138962" y="560078"/>
                      <a:pt x="151084" y="563658"/>
                      <a:pt x="161715" y="565774"/>
                    </a:cubicBezTo>
                    <a:cubicBezTo>
                      <a:pt x="233294" y="579984"/>
                      <a:pt x="300053" y="569607"/>
                      <a:pt x="361995" y="534640"/>
                    </a:cubicBezTo>
                    <a:cubicBezTo>
                      <a:pt x="373078" y="528366"/>
                      <a:pt x="383872" y="521080"/>
                      <a:pt x="394376" y="512781"/>
                    </a:cubicBezTo>
                    <a:cubicBezTo>
                      <a:pt x="406508" y="503199"/>
                      <a:pt x="416271" y="494512"/>
                      <a:pt x="423665" y="486719"/>
                    </a:cubicBezTo>
                    <a:cubicBezTo>
                      <a:pt x="475898" y="431576"/>
                      <a:pt x="501933" y="365403"/>
                      <a:pt x="501771" y="288202"/>
                    </a:cubicBezTo>
                    <a:cubicBezTo>
                      <a:pt x="501734" y="273540"/>
                      <a:pt x="501617" y="262800"/>
                      <a:pt x="501418" y="255984"/>
                    </a:cubicBezTo>
                    <a:close/>
                  </a:path>
                </a:pathLst>
              </a:custGeom>
              <a:grpFill/>
              <a:ln w="2708" cap="flat">
                <a:noFill/>
                <a:prstDash val="solid"/>
                <a:miter/>
              </a:ln>
            </p:spPr>
            <p:txBody>
              <a:bodyPr rtlCol="0" anchor="ctr"/>
              <a:lstStyle/>
              <a:p>
                <a:endParaRPr lang="en-US"/>
              </a:p>
            </p:txBody>
          </p:sp>
          <p:sp>
            <p:nvSpPr>
              <p:cNvPr id="17" name="Free-form: Shape 600">
                <a:extLst>
                  <a:ext uri="{FF2B5EF4-FFF2-40B4-BE49-F238E27FC236}">
                    <a16:creationId xmlns:a16="http://schemas.microsoft.com/office/drawing/2014/main" id="{A9894867-C9CB-7408-4E4F-A9448E304372}"/>
                  </a:ext>
                </a:extLst>
              </p:cNvPr>
              <p:cNvSpPr/>
              <p:nvPr/>
            </p:nvSpPr>
            <p:spPr>
              <a:xfrm>
                <a:off x="9840469" y="4057503"/>
                <a:ext cx="75705" cy="73184"/>
              </a:xfrm>
              <a:custGeom>
                <a:avLst/>
                <a:gdLst>
                  <a:gd name="connsiteX0" fmla="*/ 73535 w 75705"/>
                  <a:gd name="connsiteY0" fmla="*/ 32002 h 73184"/>
                  <a:gd name="connsiteX1" fmla="*/ 75705 w 75705"/>
                  <a:gd name="connsiteY1" fmla="*/ 36830 h 73184"/>
                  <a:gd name="connsiteX2" fmla="*/ 56368 w 75705"/>
                  <a:gd name="connsiteY2" fmla="*/ 68289 h 73184"/>
                  <a:gd name="connsiteX3" fmla="*/ 22523 w 75705"/>
                  <a:gd name="connsiteY3" fmla="*/ 69645 h 73184"/>
                  <a:gd name="connsiteX4" fmla="*/ 2129 w 75705"/>
                  <a:gd name="connsiteY4" fmla="*/ 48735 h 73184"/>
                  <a:gd name="connsiteX5" fmla="*/ 6821 w 75705"/>
                  <a:gd name="connsiteY5" fmla="*/ 15920 h 73184"/>
                  <a:gd name="connsiteX6" fmla="*/ 36923 w 75705"/>
                  <a:gd name="connsiteY6" fmla="*/ 28 h 73184"/>
                  <a:gd name="connsiteX7" fmla="*/ 44842 w 75705"/>
                  <a:gd name="connsiteY7" fmla="*/ 5832 h 73184"/>
                  <a:gd name="connsiteX8" fmla="*/ 44219 w 75705"/>
                  <a:gd name="connsiteY8" fmla="*/ 9032 h 73184"/>
                  <a:gd name="connsiteX9" fmla="*/ 39852 w 75705"/>
                  <a:gd name="connsiteY9" fmla="*/ 12883 h 73184"/>
                  <a:gd name="connsiteX10" fmla="*/ 29384 w 75705"/>
                  <a:gd name="connsiteY10" fmla="*/ 15242 h 73184"/>
                  <a:gd name="connsiteX11" fmla="*/ 13872 w 75705"/>
                  <a:gd name="connsiteY11" fmla="*/ 34063 h 73184"/>
                  <a:gd name="connsiteX12" fmla="*/ 43161 w 75705"/>
                  <a:gd name="connsiteY12" fmla="*/ 59014 h 73184"/>
                  <a:gd name="connsiteX13" fmla="*/ 59894 w 75705"/>
                  <a:gd name="connsiteY13" fmla="*/ 46755 h 73184"/>
                  <a:gd name="connsiteX14" fmla="*/ 63555 w 75705"/>
                  <a:gd name="connsiteY14" fmla="*/ 33223 h 73184"/>
                  <a:gd name="connsiteX15" fmla="*/ 65318 w 75705"/>
                  <a:gd name="connsiteY15" fmla="*/ 31297 h 73184"/>
                  <a:gd name="connsiteX16" fmla="*/ 73535 w 75705"/>
                  <a:gd name="connsiteY16" fmla="*/ 32002 h 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05" h="73184">
                    <a:moveTo>
                      <a:pt x="73535" y="32002"/>
                    </a:moveTo>
                    <a:cubicBezTo>
                      <a:pt x="74942" y="33203"/>
                      <a:pt x="75738" y="34974"/>
                      <a:pt x="75705" y="36830"/>
                    </a:cubicBezTo>
                    <a:cubicBezTo>
                      <a:pt x="75461" y="50932"/>
                      <a:pt x="68898" y="61563"/>
                      <a:pt x="56368" y="68289"/>
                    </a:cubicBezTo>
                    <a:cubicBezTo>
                      <a:pt x="45123" y="74327"/>
                      <a:pt x="33841" y="74779"/>
                      <a:pt x="22523" y="69645"/>
                    </a:cubicBezTo>
                    <a:cubicBezTo>
                      <a:pt x="12127" y="64944"/>
                      <a:pt x="5329" y="57974"/>
                      <a:pt x="2129" y="48735"/>
                    </a:cubicBezTo>
                    <a:cubicBezTo>
                      <a:pt x="-1831" y="37327"/>
                      <a:pt x="-267" y="26389"/>
                      <a:pt x="6821" y="15920"/>
                    </a:cubicBezTo>
                    <a:cubicBezTo>
                      <a:pt x="13167" y="6573"/>
                      <a:pt x="23201" y="1276"/>
                      <a:pt x="36923" y="28"/>
                    </a:cubicBezTo>
                    <a:cubicBezTo>
                      <a:pt x="40478" y="-291"/>
                      <a:pt x="43807" y="2148"/>
                      <a:pt x="44842" y="5832"/>
                    </a:cubicBezTo>
                    <a:cubicBezTo>
                      <a:pt x="44933" y="6157"/>
                      <a:pt x="44725" y="7224"/>
                      <a:pt x="44219" y="9032"/>
                    </a:cubicBezTo>
                    <a:cubicBezTo>
                      <a:pt x="43639" y="11063"/>
                      <a:pt x="41932" y="12569"/>
                      <a:pt x="39852" y="12883"/>
                    </a:cubicBezTo>
                    <a:cubicBezTo>
                      <a:pt x="35242" y="13624"/>
                      <a:pt x="31753" y="14411"/>
                      <a:pt x="29384" y="15242"/>
                    </a:cubicBezTo>
                    <a:cubicBezTo>
                      <a:pt x="20380" y="18406"/>
                      <a:pt x="15210" y="24680"/>
                      <a:pt x="13872" y="34063"/>
                    </a:cubicBezTo>
                    <a:cubicBezTo>
                      <a:pt x="11485" y="50932"/>
                      <a:pt x="27920" y="61617"/>
                      <a:pt x="43161" y="59014"/>
                    </a:cubicBezTo>
                    <a:cubicBezTo>
                      <a:pt x="49814" y="57875"/>
                      <a:pt x="55392" y="53789"/>
                      <a:pt x="59894" y="46755"/>
                    </a:cubicBezTo>
                    <a:cubicBezTo>
                      <a:pt x="62118" y="43338"/>
                      <a:pt x="61874" y="37155"/>
                      <a:pt x="63555" y="33223"/>
                    </a:cubicBezTo>
                    <a:cubicBezTo>
                      <a:pt x="63917" y="32373"/>
                      <a:pt x="64504" y="31731"/>
                      <a:pt x="65318" y="31297"/>
                    </a:cubicBezTo>
                    <a:cubicBezTo>
                      <a:pt x="68373" y="29706"/>
                      <a:pt x="71113" y="29941"/>
                      <a:pt x="73535" y="32002"/>
                    </a:cubicBezTo>
                    <a:close/>
                  </a:path>
                </a:pathLst>
              </a:custGeom>
              <a:grpFill/>
              <a:ln w="2708" cap="flat">
                <a:noFill/>
                <a:prstDash val="solid"/>
                <a:miter/>
              </a:ln>
            </p:spPr>
            <p:txBody>
              <a:bodyPr rtlCol="0" anchor="ctr"/>
              <a:lstStyle/>
              <a:p>
                <a:endParaRPr lang="en-US"/>
              </a:p>
            </p:txBody>
          </p:sp>
          <p:sp>
            <p:nvSpPr>
              <p:cNvPr id="18" name="Free-form: Shape 601">
                <a:extLst>
                  <a:ext uri="{FF2B5EF4-FFF2-40B4-BE49-F238E27FC236}">
                    <a16:creationId xmlns:a16="http://schemas.microsoft.com/office/drawing/2014/main" id="{2600DD56-DA16-DA3B-CD95-EB989EEBFDD1}"/>
                  </a:ext>
                </a:extLst>
              </p:cNvPr>
              <p:cNvSpPr/>
              <p:nvPr/>
            </p:nvSpPr>
            <p:spPr>
              <a:xfrm>
                <a:off x="10070885" y="4057679"/>
                <a:ext cx="73082" cy="73082"/>
              </a:xfrm>
              <a:custGeom>
                <a:avLst/>
                <a:gdLst>
                  <a:gd name="connsiteX0" fmla="*/ 20673 w 73082"/>
                  <a:gd name="connsiteY0" fmla="*/ 52464 h 73082"/>
                  <a:gd name="connsiteX1" fmla="*/ 50993 w 73082"/>
                  <a:gd name="connsiteY1" fmla="*/ 54146 h 73082"/>
                  <a:gd name="connsiteX2" fmla="*/ 60403 w 73082"/>
                  <a:gd name="connsiteY2" fmla="*/ 35081 h 73082"/>
                  <a:gd name="connsiteX3" fmla="*/ 67373 w 73082"/>
                  <a:gd name="connsiteY3" fmla="*/ 30362 h 73082"/>
                  <a:gd name="connsiteX4" fmla="*/ 67617 w 73082"/>
                  <a:gd name="connsiteY4" fmla="*/ 30416 h 73082"/>
                  <a:gd name="connsiteX5" fmla="*/ 73068 w 73082"/>
                  <a:gd name="connsiteY5" fmla="*/ 37521 h 73082"/>
                  <a:gd name="connsiteX6" fmla="*/ 60539 w 73082"/>
                  <a:gd name="connsiteY6" fmla="*/ 63692 h 73082"/>
                  <a:gd name="connsiteX7" fmla="*/ 12238 w 73082"/>
                  <a:gd name="connsiteY7" fmla="*/ 63502 h 73082"/>
                  <a:gd name="connsiteX8" fmla="*/ 10882 w 73082"/>
                  <a:gd name="connsiteY8" fmla="*/ 62255 h 73082"/>
                  <a:gd name="connsiteX9" fmla="*/ 9635 w 73082"/>
                  <a:gd name="connsiteY9" fmla="*/ 60899 h 73082"/>
                  <a:gd name="connsiteX10" fmla="*/ 9337 w 73082"/>
                  <a:gd name="connsiteY10" fmla="*/ 12598 h 73082"/>
                  <a:gd name="connsiteX11" fmla="*/ 35480 w 73082"/>
                  <a:gd name="connsiteY11" fmla="*/ 15 h 73082"/>
                  <a:gd name="connsiteX12" fmla="*/ 42613 w 73082"/>
                  <a:gd name="connsiteY12" fmla="*/ 5466 h 73082"/>
                  <a:gd name="connsiteX13" fmla="*/ 42667 w 73082"/>
                  <a:gd name="connsiteY13" fmla="*/ 5710 h 73082"/>
                  <a:gd name="connsiteX14" fmla="*/ 37948 w 73082"/>
                  <a:gd name="connsiteY14" fmla="*/ 12680 h 73082"/>
                  <a:gd name="connsiteX15" fmla="*/ 18910 w 73082"/>
                  <a:gd name="connsiteY15" fmla="*/ 22144 h 73082"/>
                  <a:gd name="connsiteX16" fmla="*/ 20673 w 73082"/>
                  <a:gd name="connsiteY16" fmla="*/ 52464 h 7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82" h="73082">
                    <a:moveTo>
                      <a:pt x="20673" y="52464"/>
                    </a:moveTo>
                    <a:cubicBezTo>
                      <a:pt x="29568" y="61360"/>
                      <a:pt x="40877" y="61550"/>
                      <a:pt x="50993" y="54146"/>
                    </a:cubicBezTo>
                    <a:cubicBezTo>
                      <a:pt x="55802" y="50620"/>
                      <a:pt x="58939" y="44265"/>
                      <a:pt x="60403" y="35081"/>
                    </a:cubicBezTo>
                    <a:cubicBezTo>
                      <a:pt x="60982" y="31428"/>
                      <a:pt x="63305" y="29856"/>
                      <a:pt x="67373" y="30362"/>
                    </a:cubicBezTo>
                    <a:cubicBezTo>
                      <a:pt x="67409" y="30362"/>
                      <a:pt x="67490" y="30380"/>
                      <a:pt x="67617" y="30416"/>
                    </a:cubicBezTo>
                    <a:cubicBezTo>
                      <a:pt x="71450" y="31139"/>
                      <a:pt x="73267" y="33508"/>
                      <a:pt x="73068" y="37521"/>
                    </a:cubicBezTo>
                    <a:cubicBezTo>
                      <a:pt x="72544" y="48857"/>
                      <a:pt x="68367" y="57581"/>
                      <a:pt x="60539" y="63692"/>
                    </a:cubicBezTo>
                    <a:cubicBezTo>
                      <a:pt x="44466" y="76276"/>
                      <a:pt x="28366" y="76212"/>
                      <a:pt x="12238" y="63502"/>
                    </a:cubicBezTo>
                    <a:cubicBezTo>
                      <a:pt x="11895" y="63231"/>
                      <a:pt x="11443" y="62815"/>
                      <a:pt x="10882" y="62255"/>
                    </a:cubicBezTo>
                    <a:cubicBezTo>
                      <a:pt x="10340" y="61712"/>
                      <a:pt x="9924" y="61260"/>
                      <a:pt x="9635" y="60899"/>
                    </a:cubicBezTo>
                    <a:cubicBezTo>
                      <a:pt x="-3111" y="44808"/>
                      <a:pt x="-3211" y="28707"/>
                      <a:pt x="9337" y="12598"/>
                    </a:cubicBezTo>
                    <a:cubicBezTo>
                      <a:pt x="15429" y="4770"/>
                      <a:pt x="24144" y="575"/>
                      <a:pt x="35480" y="15"/>
                    </a:cubicBezTo>
                    <a:cubicBezTo>
                      <a:pt x="39494" y="-184"/>
                      <a:pt x="41871" y="1633"/>
                      <a:pt x="42613" y="5466"/>
                    </a:cubicBezTo>
                    <a:cubicBezTo>
                      <a:pt x="42649" y="5592"/>
                      <a:pt x="42667" y="5674"/>
                      <a:pt x="42667" y="5710"/>
                    </a:cubicBezTo>
                    <a:cubicBezTo>
                      <a:pt x="43173" y="9778"/>
                      <a:pt x="41600" y="12101"/>
                      <a:pt x="37948" y="12680"/>
                    </a:cubicBezTo>
                    <a:cubicBezTo>
                      <a:pt x="28763" y="14162"/>
                      <a:pt x="22417" y="17317"/>
                      <a:pt x="18910" y="22144"/>
                    </a:cubicBezTo>
                    <a:cubicBezTo>
                      <a:pt x="11533" y="32260"/>
                      <a:pt x="11750" y="43569"/>
                      <a:pt x="20673" y="52464"/>
                    </a:cubicBezTo>
                    <a:close/>
                  </a:path>
                </a:pathLst>
              </a:custGeom>
              <a:grpFill/>
              <a:ln w="2708" cap="flat">
                <a:noFill/>
                <a:prstDash val="solid"/>
                <a:miter/>
              </a:ln>
            </p:spPr>
            <p:txBody>
              <a:bodyPr rtlCol="0" anchor="ctr"/>
              <a:lstStyle/>
              <a:p>
                <a:endParaRPr lang="en-US"/>
              </a:p>
            </p:txBody>
          </p:sp>
        </p:grpSp>
        <p:sp>
          <p:nvSpPr>
            <p:cNvPr id="19" name="Rectangle 18">
              <a:extLst>
                <a:ext uri="{FF2B5EF4-FFF2-40B4-BE49-F238E27FC236}">
                  <a16:creationId xmlns:a16="http://schemas.microsoft.com/office/drawing/2014/main" id="{F8C50F74-F88C-A2D2-D972-B356C92DC781}"/>
                </a:ext>
              </a:extLst>
            </p:cNvPr>
            <p:cNvSpPr/>
            <p:nvPr/>
          </p:nvSpPr>
          <p:spPr>
            <a:xfrm>
              <a:off x="561576" y="5964623"/>
              <a:ext cx="2384823" cy="1215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TextBox 19">
              <a:extLst>
                <a:ext uri="{FF2B5EF4-FFF2-40B4-BE49-F238E27FC236}">
                  <a16:creationId xmlns:a16="http://schemas.microsoft.com/office/drawing/2014/main" id="{86139E47-4166-E244-1373-A505A0A9FEF9}"/>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10 to 60 minutes</a:t>
              </a:r>
            </a:p>
          </p:txBody>
        </p:sp>
      </p:grpSp>
      <p:grpSp>
        <p:nvGrpSpPr>
          <p:cNvPr id="22" name="Group 21">
            <a:extLst>
              <a:ext uri="{FF2B5EF4-FFF2-40B4-BE49-F238E27FC236}">
                <a16:creationId xmlns:a16="http://schemas.microsoft.com/office/drawing/2014/main" id="{329E2C0C-595E-AE19-3359-DF88843FCBEF}"/>
              </a:ext>
            </a:extLst>
          </p:cNvPr>
          <p:cNvGrpSpPr/>
          <p:nvPr/>
        </p:nvGrpSpPr>
        <p:grpSpPr>
          <a:xfrm>
            <a:off x="3408604" y="1490673"/>
            <a:ext cx="2641807" cy="4597870"/>
            <a:chOff x="545832" y="1539823"/>
            <a:chExt cx="2641807" cy="4597870"/>
          </a:xfrm>
        </p:grpSpPr>
        <p:sp>
          <p:nvSpPr>
            <p:cNvPr id="23" name="Rectangle 22">
              <a:extLst>
                <a:ext uri="{FF2B5EF4-FFF2-40B4-BE49-F238E27FC236}">
                  <a16:creationId xmlns:a16="http://schemas.microsoft.com/office/drawing/2014/main" id="{FA1D7F14-482B-60D1-6668-605CA93A0236}"/>
                </a:ext>
              </a:extLst>
            </p:cNvPr>
            <p:cNvSpPr/>
            <p:nvPr/>
          </p:nvSpPr>
          <p:spPr>
            <a:xfrm>
              <a:off x="610803" y="1552540"/>
              <a:ext cx="2412000" cy="68400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Tool Demos</a:t>
              </a:r>
            </a:p>
          </p:txBody>
        </p:sp>
        <p:sp>
          <p:nvSpPr>
            <p:cNvPr id="24" name="Rectangle 23">
              <a:extLst>
                <a:ext uri="{FF2B5EF4-FFF2-40B4-BE49-F238E27FC236}">
                  <a16:creationId xmlns:a16="http://schemas.microsoft.com/office/drawing/2014/main" id="{76A5B4E4-46F9-0ACB-8FCD-6F54F75E3890}"/>
                </a:ext>
              </a:extLst>
            </p:cNvPr>
            <p:cNvSpPr/>
            <p:nvPr/>
          </p:nvSpPr>
          <p:spPr>
            <a:xfrm>
              <a:off x="545832" y="2741384"/>
              <a:ext cx="2641807" cy="2600712"/>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Common problems &amp; solutions (i.e. scenarios)</a:t>
              </a:r>
            </a:p>
            <a:p>
              <a:pPr marL="109538" indent="-109538">
                <a:buFont typeface="Arial" panose="020B0604020202020204" pitchFamily="34" charset="0"/>
                <a:buChar char="•"/>
              </a:pPr>
              <a:r>
                <a:rPr lang="en-US" sz="1800" dirty="0"/>
                <a:t>Live demo to build skills</a:t>
              </a:r>
            </a:p>
            <a:p>
              <a:pPr marL="109538" indent="-109538">
                <a:buFont typeface="Arial" panose="020B0604020202020204" pitchFamily="34" charset="0"/>
                <a:buChar char="•"/>
              </a:pPr>
              <a:r>
                <a:rPr lang="en-US" sz="1800" dirty="0"/>
                <a:t>Link to help documentation and contact info</a:t>
              </a:r>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25" name="Isosceles Triangle 24">
              <a:extLst>
                <a:ext uri="{FF2B5EF4-FFF2-40B4-BE49-F238E27FC236}">
                  <a16:creationId xmlns:a16="http://schemas.microsoft.com/office/drawing/2014/main" id="{9A918070-CF9A-39EB-F7F4-878D46273AF9}"/>
                </a:ext>
              </a:extLst>
            </p:cNvPr>
            <p:cNvSpPr/>
            <p:nvPr/>
          </p:nvSpPr>
          <p:spPr>
            <a:xfrm>
              <a:off x="608170" y="1552541"/>
              <a:ext cx="835620" cy="684000"/>
            </a:xfrm>
            <a:prstGeom prst="triangle">
              <a:avLst>
                <a:gd name="adj"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7" name="Knowledge" descr="{&quot;Key&quot;:&quot;POWER_USER_SHAPE_ICON&quot;,&quot;Value&quot;:&quot;POWER_USER_SHAPE_ICON_STYLE_1&quot;}">
              <a:extLst>
                <a:ext uri="{FF2B5EF4-FFF2-40B4-BE49-F238E27FC236}">
                  <a16:creationId xmlns:a16="http://schemas.microsoft.com/office/drawing/2014/main" id="{4FC63B7D-4435-89DD-FECE-BDB8884AF11E}"/>
                </a:ext>
              </a:extLst>
            </p:cNvPr>
            <p:cNvGrpSpPr>
              <a:grpSpLocks noChangeAspect="1"/>
            </p:cNvGrpSpPr>
            <p:nvPr/>
          </p:nvGrpSpPr>
          <p:grpSpPr>
            <a:xfrm>
              <a:off x="626901" y="1539823"/>
              <a:ext cx="236727" cy="57141"/>
              <a:chOff x="9840469" y="4057503"/>
              <a:chExt cx="303498" cy="73258"/>
            </a:xfrm>
            <a:solidFill>
              <a:schemeClr val="tx1"/>
            </a:solidFill>
          </p:grpSpPr>
          <p:sp>
            <p:nvSpPr>
              <p:cNvPr id="31" name="Free-form: Shape 600">
                <a:extLst>
                  <a:ext uri="{FF2B5EF4-FFF2-40B4-BE49-F238E27FC236}">
                    <a16:creationId xmlns:a16="http://schemas.microsoft.com/office/drawing/2014/main" id="{DF014424-B1E1-1467-849F-EA32D934FC1C}"/>
                  </a:ext>
                </a:extLst>
              </p:cNvPr>
              <p:cNvSpPr/>
              <p:nvPr/>
            </p:nvSpPr>
            <p:spPr>
              <a:xfrm>
                <a:off x="9840469" y="4057503"/>
                <a:ext cx="75705" cy="73184"/>
              </a:xfrm>
              <a:custGeom>
                <a:avLst/>
                <a:gdLst>
                  <a:gd name="connsiteX0" fmla="*/ 73535 w 75705"/>
                  <a:gd name="connsiteY0" fmla="*/ 32002 h 73184"/>
                  <a:gd name="connsiteX1" fmla="*/ 75705 w 75705"/>
                  <a:gd name="connsiteY1" fmla="*/ 36830 h 73184"/>
                  <a:gd name="connsiteX2" fmla="*/ 56368 w 75705"/>
                  <a:gd name="connsiteY2" fmla="*/ 68289 h 73184"/>
                  <a:gd name="connsiteX3" fmla="*/ 22523 w 75705"/>
                  <a:gd name="connsiteY3" fmla="*/ 69645 h 73184"/>
                  <a:gd name="connsiteX4" fmla="*/ 2129 w 75705"/>
                  <a:gd name="connsiteY4" fmla="*/ 48735 h 73184"/>
                  <a:gd name="connsiteX5" fmla="*/ 6821 w 75705"/>
                  <a:gd name="connsiteY5" fmla="*/ 15920 h 73184"/>
                  <a:gd name="connsiteX6" fmla="*/ 36923 w 75705"/>
                  <a:gd name="connsiteY6" fmla="*/ 28 h 73184"/>
                  <a:gd name="connsiteX7" fmla="*/ 44842 w 75705"/>
                  <a:gd name="connsiteY7" fmla="*/ 5832 h 73184"/>
                  <a:gd name="connsiteX8" fmla="*/ 44219 w 75705"/>
                  <a:gd name="connsiteY8" fmla="*/ 9032 h 73184"/>
                  <a:gd name="connsiteX9" fmla="*/ 39852 w 75705"/>
                  <a:gd name="connsiteY9" fmla="*/ 12883 h 73184"/>
                  <a:gd name="connsiteX10" fmla="*/ 29384 w 75705"/>
                  <a:gd name="connsiteY10" fmla="*/ 15242 h 73184"/>
                  <a:gd name="connsiteX11" fmla="*/ 13872 w 75705"/>
                  <a:gd name="connsiteY11" fmla="*/ 34063 h 73184"/>
                  <a:gd name="connsiteX12" fmla="*/ 43161 w 75705"/>
                  <a:gd name="connsiteY12" fmla="*/ 59014 h 73184"/>
                  <a:gd name="connsiteX13" fmla="*/ 59894 w 75705"/>
                  <a:gd name="connsiteY13" fmla="*/ 46755 h 73184"/>
                  <a:gd name="connsiteX14" fmla="*/ 63555 w 75705"/>
                  <a:gd name="connsiteY14" fmla="*/ 33223 h 73184"/>
                  <a:gd name="connsiteX15" fmla="*/ 65318 w 75705"/>
                  <a:gd name="connsiteY15" fmla="*/ 31297 h 73184"/>
                  <a:gd name="connsiteX16" fmla="*/ 73535 w 75705"/>
                  <a:gd name="connsiteY16" fmla="*/ 32002 h 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05" h="73184">
                    <a:moveTo>
                      <a:pt x="73535" y="32002"/>
                    </a:moveTo>
                    <a:cubicBezTo>
                      <a:pt x="74942" y="33203"/>
                      <a:pt x="75738" y="34974"/>
                      <a:pt x="75705" y="36830"/>
                    </a:cubicBezTo>
                    <a:cubicBezTo>
                      <a:pt x="75461" y="50932"/>
                      <a:pt x="68898" y="61563"/>
                      <a:pt x="56368" y="68289"/>
                    </a:cubicBezTo>
                    <a:cubicBezTo>
                      <a:pt x="45123" y="74327"/>
                      <a:pt x="33841" y="74779"/>
                      <a:pt x="22523" y="69645"/>
                    </a:cubicBezTo>
                    <a:cubicBezTo>
                      <a:pt x="12127" y="64944"/>
                      <a:pt x="5329" y="57974"/>
                      <a:pt x="2129" y="48735"/>
                    </a:cubicBezTo>
                    <a:cubicBezTo>
                      <a:pt x="-1831" y="37327"/>
                      <a:pt x="-267" y="26389"/>
                      <a:pt x="6821" y="15920"/>
                    </a:cubicBezTo>
                    <a:cubicBezTo>
                      <a:pt x="13167" y="6573"/>
                      <a:pt x="23201" y="1276"/>
                      <a:pt x="36923" y="28"/>
                    </a:cubicBezTo>
                    <a:cubicBezTo>
                      <a:pt x="40478" y="-291"/>
                      <a:pt x="43807" y="2148"/>
                      <a:pt x="44842" y="5832"/>
                    </a:cubicBezTo>
                    <a:cubicBezTo>
                      <a:pt x="44933" y="6157"/>
                      <a:pt x="44725" y="7224"/>
                      <a:pt x="44219" y="9032"/>
                    </a:cubicBezTo>
                    <a:cubicBezTo>
                      <a:pt x="43639" y="11063"/>
                      <a:pt x="41932" y="12569"/>
                      <a:pt x="39852" y="12883"/>
                    </a:cubicBezTo>
                    <a:cubicBezTo>
                      <a:pt x="35242" y="13624"/>
                      <a:pt x="31753" y="14411"/>
                      <a:pt x="29384" y="15242"/>
                    </a:cubicBezTo>
                    <a:cubicBezTo>
                      <a:pt x="20380" y="18406"/>
                      <a:pt x="15210" y="24680"/>
                      <a:pt x="13872" y="34063"/>
                    </a:cubicBezTo>
                    <a:cubicBezTo>
                      <a:pt x="11485" y="50932"/>
                      <a:pt x="27920" y="61617"/>
                      <a:pt x="43161" y="59014"/>
                    </a:cubicBezTo>
                    <a:cubicBezTo>
                      <a:pt x="49814" y="57875"/>
                      <a:pt x="55392" y="53789"/>
                      <a:pt x="59894" y="46755"/>
                    </a:cubicBezTo>
                    <a:cubicBezTo>
                      <a:pt x="62118" y="43338"/>
                      <a:pt x="61874" y="37155"/>
                      <a:pt x="63555" y="33223"/>
                    </a:cubicBezTo>
                    <a:cubicBezTo>
                      <a:pt x="63917" y="32373"/>
                      <a:pt x="64504" y="31731"/>
                      <a:pt x="65318" y="31297"/>
                    </a:cubicBezTo>
                    <a:cubicBezTo>
                      <a:pt x="68373" y="29706"/>
                      <a:pt x="71113" y="29941"/>
                      <a:pt x="73535" y="32002"/>
                    </a:cubicBezTo>
                    <a:close/>
                  </a:path>
                </a:pathLst>
              </a:custGeom>
              <a:grpFill/>
              <a:ln w="2708" cap="flat">
                <a:noFill/>
                <a:prstDash val="solid"/>
                <a:miter/>
              </a:ln>
            </p:spPr>
            <p:txBody>
              <a:bodyPr rtlCol="0" anchor="ctr"/>
              <a:lstStyle/>
              <a:p>
                <a:endParaRPr lang="en-US"/>
              </a:p>
            </p:txBody>
          </p:sp>
          <p:sp>
            <p:nvSpPr>
              <p:cNvPr id="32" name="Free-form: Shape 601">
                <a:extLst>
                  <a:ext uri="{FF2B5EF4-FFF2-40B4-BE49-F238E27FC236}">
                    <a16:creationId xmlns:a16="http://schemas.microsoft.com/office/drawing/2014/main" id="{D281FB0B-5491-305F-FBC0-81BA5E87599D}"/>
                  </a:ext>
                </a:extLst>
              </p:cNvPr>
              <p:cNvSpPr/>
              <p:nvPr/>
            </p:nvSpPr>
            <p:spPr>
              <a:xfrm>
                <a:off x="10070885" y="4057679"/>
                <a:ext cx="73082" cy="73082"/>
              </a:xfrm>
              <a:custGeom>
                <a:avLst/>
                <a:gdLst>
                  <a:gd name="connsiteX0" fmla="*/ 20673 w 73082"/>
                  <a:gd name="connsiteY0" fmla="*/ 52464 h 73082"/>
                  <a:gd name="connsiteX1" fmla="*/ 50993 w 73082"/>
                  <a:gd name="connsiteY1" fmla="*/ 54146 h 73082"/>
                  <a:gd name="connsiteX2" fmla="*/ 60403 w 73082"/>
                  <a:gd name="connsiteY2" fmla="*/ 35081 h 73082"/>
                  <a:gd name="connsiteX3" fmla="*/ 67373 w 73082"/>
                  <a:gd name="connsiteY3" fmla="*/ 30362 h 73082"/>
                  <a:gd name="connsiteX4" fmla="*/ 67617 w 73082"/>
                  <a:gd name="connsiteY4" fmla="*/ 30416 h 73082"/>
                  <a:gd name="connsiteX5" fmla="*/ 73068 w 73082"/>
                  <a:gd name="connsiteY5" fmla="*/ 37521 h 73082"/>
                  <a:gd name="connsiteX6" fmla="*/ 60539 w 73082"/>
                  <a:gd name="connsiteY6" fmla="*/ 63692 h 73082"/>
                  <a:gd name="connsiteX7" fmla="*/ 12238 w 73082"/>
                  <a:gd name="connsiteY7" fmla="*/ 63502 h 73082"/>
                  <a:gd name="connsiteX8" fmla="*/ 10882 w 73082"/>
                  <a:gd name="connsiteY8" fmla="*/ 62255 h 73082"/>
                  <a:gd name="connsiteX9" fmla="*/ 9635 w 73082"/>
                  <a:gd name="connsiteY9" fmla="*/ 60899 h 73082"/>
                  <a:gd name="connsiteX10" fmla="*/ 9337 w 73082"/>
                  <a:gd name="connsiteY10" fmla="*/ 12598 h 73082"/>
                  <a:gd name="connsiteX11" fmla="*/ 35480 w 73082"/>
                  <a:gd name="connsiteY11" fmla="*/ 15 h 73082"/>
                  <a:gd name="connsiteX12" fmla="*/ 42613 w 73082"/>
                  <a:gd name="connsiteY12" fmla="*/ 5466 h 73082"/>
                  <a:gd name="connsiteX13" fmla="*/ 42667 w 73082"/>
                  <a:gd name="connsiteY13" fmla="*/ 5710 h 73082"/>
                  <a:gd name="connsiteX14" fmla="*/ 37948 w 73082"/>
                  <a:gd name="connsiteY14" fmla="*/ 12680 h 73082"/>
                  <a:gd name="connsiteX15" fmla="*/ 18910 w 73082"/>
                  <a:gd name="connsiteY15" fmla="*/ 22144 h 73082"/>
                  <a:gd name="connsiteX16" fmla="*/ 20673 w 73082"/>
                  <a:gd name="connsiteY16" fmla="*/ 52464 h 7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82" h="73082">
                    <a:moveTo>
                      <a:pt x="20673" y="52464"/>
                    </a:moveTo>
                    <a:cubicBezTo>
                      <a:pt x="29568" y="61360"/>
                      <a:pt x="40877" y="61550"/>
                      <a:pt x="50993" y="54146"/>
                    </a:cubicBezTo>
                    <a:cubicBezTo>
                      <a:pt x="55802" y="50620"/>
                      <a:pt x="58939" y="44265"/>
                      <a:pt x="60403" y="35081"/>
                    </a:cubicBezTo>
                    <a:cubicBezTo>
                      <a:pt x="60982" y="31428"/>
                      <a:pt x="63305" y="29856"/>
                      <a:pt x="67373" y="30362"/>
                    </a:cubicBezTo>
                    <a:cubicBezTo>
                      <a:pt x="67409" y="30362"/>
                      <a:pt x="67490" y="30380"/>
                      <a:pt x="67617" y="30416"/>
                    </a:cubicBezTo>
                    <a:cubicBezTo>
                      <a:pt x="71450" y="31139"/>
                      <a:pt x="73267" y="33508"/>
                      <a:pt x="73068" y="37521"/>
                    </a:cubicBezTo>
                    <a:cubicBezTo>
                      <a:pt x="72544" y="48857"/>
                      <a:pt x="68367" y="57581"/>
                      <a:pt x="60539" y="63692"/>
                    </a:cubicBezTo>
                    <a:cubicBezTo>
                      <a:pt x="44466" y="76276"/>
                      <a:pt x="28366" y="76212"/>
                      <a:pt x="12238" y="63502"/>
                    </a:cubicBezTo>
                    <a:cubicBezTo>
                      <a:pt x="11895" y="63231"/>
                      <a:pt x="11443" y="62815"/>
                      <a:pt x="10882" y="62255"/>
                    </a:cubicBezTo>
                    <a:cubicBezTo>
                      <a:pt x="10340" y="61712"/>
                      <a:pt x="9924" y="61260"/>
                      <a:pt x="9635" y="60899"/>
                    </a:cubicBezTo>
                    <a:cubicBezTo>
                      <a:pt x="-3111" y="44808"/>
                      <a:pt x="-3211" y="28707"/>
                      <a:pt x="9337" y="12598"/>
                    </a:cubicBezTo>
                    <a:cubicBezTo>
                      <a:pt x="15429" y="4770"/>
                      <a:pt x="24144" y="575"/>
                      <a:pt x="35480" y="15"/>
                    </a:cubicBezTo>
                    <a:cubicBezTo>
                      <a:pt x="39494" y="-184"/>
                      <a:pt x="41871" y="1633"/>
                      <a:pt x="42613" y="5466"/>
                    </a:cubicBezTo>
                    <a:cubicBezTo>
                      <a:pt x="42649" y="5592"/>
                      <a:pt x="42667" y="5674"/>
                      <a:pt x="42667" y="5710"/>
                    </a:cubicBezTo>
                    <a:cubicBezTo>
                      <a:pt x="43173" y="9778"/>
                      <a:pt x="41600" y="12101"/>
                      <a:pt x="37948" y="12680"/>
                    </a:cubicBezTo>
                    <a:cubicBezTo>
                      <a:pt x="28763" y="14162"/>
                      <a:pt x="22417" y="17317"/>
                      <a:pt x="18910" y="22144"/>
                    </a:cubicBezTo>
                    <a:cubicBezTo>
                      <a:pt x="11533" y="32260"/>
                      <a:pt x="11750" y="43569"/>
                      <a:pt x="20673" y="52464"/>
                    </a:cubicBezTo>
                    <a:close/>
                  </a:path>
                </a:pathLst>
              </a:custGeom>
              <a:grpFill/>
              <a:ln w="2708" cap="flat">
                <a:noFill/>
                <a:prstDash val="solid"/>
                <a:miter/>
              </a:ln>
            </p:spPr>
            <p:txBody>
              <a:bodyPr rtlCol="0" anchor="ctr"/>
              <a:lstStyle/>
              <a:p>
                <a:endParaRPr lang="en-US"/>
              </a:p>
            </p:txBody>
          </p:sp>
        </p:grpSp>
        <p:sp>
          <p:nvSpPr>
            <p:cNvPr id="28" name="Rectangle 27">
              <a:extLst>
                <a:ext uri="{FF2B5EF4-FFF2-40B4-BE49-F238E27FC236}">
                  <a16:creationId xmlns:a16="http://schemas.microsoft.com/office/drawing/2014/main" id="{40F54C22-2C21-1E4D-1776-BF3580D3BAC3}"/>
                </a:ext>
              </a:extLst>
            </p:cNvPr>
            <p:cNvSpPr/>
            <p:nvPr/>
          </p:nvSpPr>
          <p:spPr>
            <a:xfrm>
              <a:off x="638788" y="6016126"/>
              <a:ext cx="2384823" cy="12156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TextBox 28">
              <a:extLst>
                <a:ext uri="{FF2B5EF4-FFF2-40B4-BE49-F238E27FC236}">
                  <a16:creationId xmlns:a16="http://schemas.microsoft.com/office/drawing/2014/main" id="{8AC40805-194E-7DDC-4EEB-30A5CC02A118}"/>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10 to 60 minutes</a:t>
              </a:r>
            </a:p>
          </p:txBody>
        </p:sp>
      </p:grpSp>
      <p:grpSp>
        <p:nvGrpSpPr>
          <p:cNvPr id="35" name="Group 34">
            <a:extLst>
              <a:ext uri="{FF2B5EF4-FFF2-40B4-BE49-F238E27FC236}">
                <a16:creationId xmlns:a16="http://schemas.microsoft.com/office/drawing/2014/main" id="{9E4724E0-D2B2-5674-BA4A-3956BED211A9}"/>
              </a:ext>
            </a:extLst>
          </p:cNvPr>
          <p:cNvGrpSpPr/>
          <p:nvPr/>
        </p:nvGrpSpPr>
        <p:grpSpPr>
          <a:xfrm>
            <a:off x="6256366" y="1539823"/>
            <a:ext cx="2641807" cy="4584120"/>
            <a:chOff x="578806" y="1539823"/>
            <a:chExt cx="2641807" cy="4584120"/>
          </a:xfrm>
        </p:grpSpPr>
        <p:sp>
          <p:nvSpPr>
            <p:cNvPr id="36" name="Rectangle 35">
              <a:extLst>
                <a:ext uri="{FF2B5EF4-FFF2-40B4-BE49-F238E27FC236}">
                  <a16:creationId xmlns:a16="http://schemas.microsoft.com/office/drawing/2014/main" id="{D4161AEE-E47F-77EB-9937-C3AAED94B1F4}"/>
                </a:ext>
              </a:extLst>
            </p:cNvPr>
            <p:cNvSpPr/>
            <p:nvPr/>
          </p:nvSpPr>
          <p:spPr>
            <a:xfrm>
              <a:off x="610803" y="1552540"/>
              <a:ext cx="2412000" cy="684000"/>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Conference Presentations</a:t>
              </a:r>
            </a:p>
          </p:txBody>
        </p:sp>
        <p:sp>
          <p:nvSpPr>
            <p:cNvPr id="37" name="Rectangle 36">
              <a:extLst>
                <a:ext uri="{FF2B5EF4-FFF2-40B4-BE49-F238E27FC236}">
                  <a16:creationId xmlns:a16="http://schemas.microsoft.com/office/drawing/2014/main" id="{4F9876B4-D8EF-1020-AFC3-8204BF421221}"/>
                </a:ext>
              </a:extLst>
            </p:cNvPr>
            <p:cNvSpPr/>
            <p:nvPr/>
          </p:nvSpPr>
          <p:spPr>
            <a:xfrm>
              <a:off x="578806" y="2692234"/>
              <a:ext cx="2641807" cy="3431709"/>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Hook with a relatable scenario or surprising statistic</a:t>
              </a:r>
            </a:p>
            <a:p>
              <a:pPr marL="109538" indent="-109538">
                <a:buFont typeface="Arial" panose="020B0604020202020204" pitchFamily="34" charset="0"/>
                <a:buChar char="•"/>
              </a:pPr>
              <a:r>
                <a:rPr lang="en-US" sz="1800" dirty="0"/>
                <a:t>Brief methodology</a:t>
              </a:r>
            </a:p>
            <a:p>
              <a:pPr marL="109538" lvl="0" indent="-109538" fontAlgn="base">
                <a:spcBef>
                  <a:spcPct val="0"/>
                </a:spcBef>
                <a:spcAft>
                  <a:spcPct val="0"/>
                </a:spcAft>
                <a:buFont typeface="Arial" panose="020B0604020202020204" pitchFamily="34" charset="0"/>
                <a:buChar char="•"/>
              </a:pPr>
              <a:r>
                <a:rPr lang="en-US" altLang="en-US" sz="1800" dirty="0"/>
                <a:t> Focus on your main finding </a:t>
              </a:r>
            </a:p>
            <a:p>
              <a:pPr marL="109538" lvl="0" indent="-109538" fontAlgn="base">
                <a:spcBef>
                  <a:spcPct val="0"/>
                </a:spcBef>
                <a:spcAft>
                  <a:spcPct val="0"/>
                </a:spcAft>
                <a:buFont typeface="Arial" panose="020B0604020202020204" pitchFamily="34" charset="0"/>
                <a:buChar char="•"/>
              </a:pPr>
              <a:r>
                <a:rPr lang="en-US" altLang="en-US" sz="1800" dirty="0"/>
                <a:t>Discussion with implications for practice, limitations</a:t>
              </a:r>
            </a:p>
            <a:p>
              <a:pPr marL="109538" lvl="0" indent="-109538" fontAlgn="base">
                <a:spcBef>
                  <a:spcPct val="0"/>
                </a:spcBef>
                <a:spcAft>
                  <a:spcPct val="0"/>
                </a:spcAft>
                <a:buFont typeface="Arial" panose="020B0604020202020204" pitchFamily="34" charset="0"/>
                <a:buChar char="•"/>
              </a:pPr>
              <a:r>
                <a:rPr lang="en-US" altLang="en-US" sz="1800" dirty="0"/>
                <a:t>End with call to action</a:t>
              </a:r>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38" name="Isosceles Triangle 37">
              <a:extLst>
                <a:ext uri="{FF2B5EF4-FFF2-40B4-BE49-F238E27FC236}">
                  <a16:creationId xmlns:a16="http://schemas.microsoft.com/office/drawing/2014/main" id="{AB6F1D94-83B8-BD8A-B890-E8F98FA11DCB}"/>
                </a:ext>
              </a:extLst>
            </p:cNvPr>
            <p:cNvSpPr/>
            <p:nvPr/>
          </p:nvSpPr>
          <p:spPr>
            <a:xfrm>
              <a:off x="608170" y="1552541"/>
              <a:ext cx="835620" cy="684000"/>
            </a:xfrm>
            <a:prstGeom prst="triangle">
              <a:avLst>
                <a:gd name="adj"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Free-form: Shape 600">
              <a:extLst>
                <a:ext uri="{FF2B5EF4-FFF2-40B4-BE49-F238E27FC236}">
                  <a16:creationId xmlns:a16="http://schemas.microsoft.com/office/drawing/2014/main" id="{2A00E0D8-DDAD-8ADC-3FB5-E5A98D09D26E}"/>
                </a:ext>
              </a:extLst>
            </p:cNvPr>
            <p:cNvSpPr/>
            <p:nvPr/>
          </p:nvSpPr>
          <p:spPr>
            <a:xfrm>
              <a:off x="626901" y="1539823"/>
              <a:ext cx="59050" cy="57083"/>
            </a:xfrm>
            <a:custGeom>
              <a:avLst/>
              <a:gdLst>
                <a:gd name="connsiteX0" fmla="*/ 73535 w 75705"/>
                <a:gd name="connsiteY0" fmla="*/ 32002 h 73184"/>
                <a:gd name="connsiteX1" fmla="*/ 75705 w 75705"/>
                <a:gd name="connsiteY1" fmla="*/ 36830 h 73184"/>
                <a:gd name="connsiteX2" fmla="*/ 56368 w 75705"/>
                <a:gd name="connsiteY2" fmla="*/ 68289 h 73184"/>
                <a:gd name="connsiteX3" fmla="*/ 22523 w 75705"/>
                <a:gd name="connsiteY3" fmla="*/ 69645 h 73184"/>
                <a:gd name="connsiteX4" fmla="*/ 2129 w 75705"/>
                <a:gd name="connsiteY4" fmla="*/ 48735 h 73184"/>
                <a:gd name="connsiteX5" fmla="*/ 6821 w 75705"/>
                <a:gd name="connsiteY5" fmla="*/ 15920 h 73184"/>
                <a:gd name="connsiteX6" fmla="*/ 36923 w 75705"/>
                <a:gd name="connsiteY6" fmla="*/ 28 h 73184"/>
                <a:gd name="connsiteX7" fmla="*/ 44842 w 75705"/>
                <a:gd name="connsiteY7" fmla="*/ 5832 h 73184"/>
                <a:gd name="connsiteX8" fmla="*/ 44219 w 75705"/>
                <a:gd name="connsiteY8" fmla="*/ 9032 h 73184"/>
                <a:gd name="connsiteX9" fmla="*/ 39852 w 75705"/>
                <a:gd name="connsiteY9" fmla="*/ 12883 h 73184"/>
                <a:gd name="connsiteX10" fmla="*/ 29384 w 75705"/>
                <a:gd name="connsiteY10" fmla="*/ 15242 h 73184"/>
                <a:gd name="connsiteX11" fmla="*/ 13872 w 75705"/>
                <a:gd name="connsiteY11" fmla="*/ 34063 h 73184"/>
                <a:gd name="connsiteX12" fmla="*/ 43161 w 75705"/>
                <a:gd name="connsiteY12" fmla="*/ 59014 h 73184"/>
                <a:gd name="connsiteX13" fmla="*/ 59894 w 75705"/>
                <a:gd name="connsiteY13" fmla="*/ 46755 h 73184"/>
                <a:gd name="connsiteX14" fmla="*/ 63555 w 75705"/>
                <a:gd name="connsiteY14" fmla="*/ 33223 h 73184"/>
                <a:gd name="connsiteX15" fmla="*/ 65318 w 75705"/>
                <a:gd name="connsiteY15" fmla="*/ 31297 h 73184"/>
                <a:gd name="connsiteX16" fmla="*/ 73535 w 75705"/>
                <a:gd name="connsiteY16" fmla="*/ 32002 h 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05" h="73184">
                  <a:moveTo>
                    <a:pt x="73535" y="32002"/>
                  </a:moveTo>
                  <a:cubicBezTo>
                    <a:pt x="74942" y="33203"/>
                    <a:pt x="75738" y="34974"/>
                    <a:pt x="75705" y="36830"/>
                  </a:cubicBezTo>
                  <a:cubicBezTo>
                    <a:pt x="75461" y="50932"/>
                    <a:pt x="68898" y="61563"/>
                    <a:pt x="56368" y="68289"/>
                  </a:cubicBezTo>
                  <a:cubicBezTo>
                    <a:pt x="45123" y="74327"/>
                    <a:pt x="33841" y="74779"/>
                    <a:pt x="22523" y="69645"/>
                  </a:cubicBezTo>
                  <a:cubicBezTo>
                    <a:pt x="12127" y="64944"/>
                    <a:pt x="5329" y="57974"/>
                    <a:pt x="2129" y="48735"/>
                  </a:cubicBezTo>
                  <a:cubicBezTo>
                    <a:pt x="-1831" y="37327"/>
                    <a:pt x="-267" y="26389"/>
                    <a:pt x="6821" y="15920"/>
                  </a:cubicBezTo>
                  <a:cubicBezTo>
                    <a:pt x="13167" y="6573"/>
                    <a:pt x="23201" y="1276"/>
                    <a:pt x="36923" y="28"/>
                  </a:cubicBezTo>
                  <a:cubicBezTo>
                    <a:pt x="40478" y="-291"/>
                    <a:pt x="43807" y="2148"/>
                    <a:pt x="44842" y="5832"/>
                  </a:cubicBezTo>
                  <a:cubicBezTo>
                    <a:pt x="44933" y="6157"/>
                    <a:pt x="44725" y="7224"/>
                    <a:pt x="44219" y="9032"/>
                  </a:cubicBezTo>
                  <a:cubicBezTo>
                    <a:pt x="43639" y="11063"/>
                    <a:pt x="41932" y="12569"/>
                    <a:pt x="39852" y="12883"/>
                  </a:cubicBezTo>
                  <a:cubicBezTo>
                    <a:pt x="35242" y="13624"/>
                    <a:pt x="31753" y="14411"/>
                    <a:pt x="29384" y="15242"/>
                  </a:cubicBezTo>
                  <a:cubicBezTo>
                    <a:pt x="20380" y="18406"/>
                    <a:pt x="15210" y="24680"/>
                    <a:pt x="13872" y="34063"/>
                  </a:cubicBezTo>
                  <a:cubicBezTo>
                    <a:pt x="11485" y="50932"/>
                    <a:pt x="27920" y="61617"/>
                    <a:pt x="43161" y="59014"/>
                  </a:cubicBezTo>
                  <a:cubicBezTo>
                    <a:pt x="49814" y="57875"/>
                    <a:pt x="55392" y="53789"/>
                    <a:pt x="59894" y="46755"/>
                  </a:cubicBezTo>
                  <a:cubicBezTo>
                    <a:pt x="62118" y="43338"/>
                    <a:pt x="61874" y="37155"/>
                    <a:pt x="63555" y="33223"/>
                  </a:cubicBezTo>
                  <a:cubicBezTo>
                    <a:pt x="63917" y="32373"/>
                    <a:pt x="64504" y="31731"/>
                    <a:pt x="65318" y="31297"/>
                  </a:cubicBezTo>
                  <a:cubicBezTo>
                    <a:pt x="68373" y="29706"/>
                    <a:pt x="71113" y="29941"/>
                    <a:pt x="73535" y="32002"/>
                  </a:cubicBezTo>
                  <a:close/>
                </a:path>
              </a:pathLst>
            </a:custGeom>
            <a:solidFill>
              <a:schemeClr val="tx1"/>
            </a:solidFill>
            <a:ln w="2708" cap="flat">
              <a:noFill/>
              <a:prstDash val="solid"/>
              <a:miter/>
            </a:ln>
          </p:spPr>
          <p:txBody>
            <a:bodyPr rtlCol="0" anchor="ctr"/>
            <a:lstStyle/>
            <a:p>
              <a:endParaRPr lang="en-US"/>
            </a:p>
          </p:txBody>
        </p:sp>
        <p:sp>
          <p:nvSpPr>
            <p:cNvPr id="41" name="Rectangle 40">
              <a:extLst>
                <a:ext uri="{FF2B5EF4-FFF2-40B4-BE49-F238E27FC236}">
                  <a16:creationId xmlns:a16="http://schemas.microsoft.com/office/drawing/2014/main" id="{FF546447-D8F0-5AE5-FF16-0A4080BCB9C4}"/>
                </a:ext>
              </a:extLst>
            </p:cNvPr>
            <p:cNvSpPr/>
            <p:nvPr/>
          </p:nvSpPr>
          <p:spPr>
            <a:xfrm>
              <a:off x="685951" y="5964623"/>
              <a:ext cx="2384823" cy="121567"/>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TextBox 41">
              <a:extLst>
                <a:ext uri="{FF2B5EF4-FFF2-40B4-BE49-F238E27FC236}">
                  <a16:creationId xmlns:a16="http://schemas.microsoft.com/office/drawing/2014/main" id="{95C1DD6C-B1A2-4933-E5B5-99EF6CFFD095}"/>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15-20 minutes</a:t>
              </a:r>
            </a:p>
          </p:txBody>
        </p:sp>
      </p:grpSp>
      <p:grpSp>
        <p:nvGrpSpPr>
          <p:cNvPr id="63" name="Group 62">
            <a:extLst>
              <a:ext uri="{FF2B5EF4-FFF2-40B4-BE49-F238E27FC236}">
                <a16:creationId xmlns:a16="http://schemas.microsoft.com/office/drawing/2014/main" id="{F9EA5519-5A90-6D1E-10C2-2EB36D0DEE89}"/>
              </a:ext>
            </a:extLst>
          </p:cNvPr>
          <p:cNvGrpSpPr/>
          <p:nvPr/>
        </p:nvGrpSpPr>
        <p:grpSpPr>
          <a:xfrm>
            <a:off x="9087598" y="1552540"/>
            <a:ext cx="2641807" cy="4520416"/>
            <a:chOff x="522136" y="1552540"/>
            <a:chExt cx="2641807" cy="4520416"/>
          </a:xfrm>
        </p:grpSpPr>
        <p:sp>
          <p:nvSpPr>
            <p:cNvPr id="64" name="Rectangle 63">
              <a:extLst>
                <a:ext uri="{FF2B5EF4-FFF2-40B4-BE49-F238E27FC236}">
                  <a16:creationId xmlns:a16="http://schemas.microsoft.com/office/drawing/2014/main" id="{62F7BF3B-1FDC-0300-C9E7-491945CEE8D7}"/>
                </a:ext>
              </a:extLst>
            </p:cNvPr>
            <p:cNvSpPr/>
            <p:nvPr/>
          </p:nvSpPr>
          <p:spPr>
            <a:xfrm>
              <a:off x="610803" y="1552540"/>
              <a:ext cx="2412000" cy="684000"/>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2000" tIns="108015" rIns="180000" bIns="108015" numCol="1" spcCol="1270" anchor="ctr" anchorCtr="0">
              <a:noAutofit/>
            </a:bodyPr>
            <a:lstStyle/>
            <a:p>
              <a:pPr marL="177796" marR="0" lvl="0" indent="0" algn="r" defTabSz="1422364" eaLnBrk="1" fontAlgn="auto" latinLnBrk="0" hangingPunct="1">
                <a:spcBef>
                  <a:spcPct val="0"/>
                </a:spcBef>
                <a:buClrTx/>
                <a:buSzTx/>
                <a:buFontTx/>
                <a:buNone/>
                <a:tabLst/>
                <a:defRPr/>
              </a:pPr>
              <a:r>
                <a:rPr kumimoji="0" lang="en-US" sz="1800" b="1" i="0" u="none" strike="noStrike" kern="0" cap="none" spc="0" normalizeH="0" baseline="0" noProof="0" dirty="0">
                  <a:ln>
                    <a:noFill/>
                  </a:ln>
                  <a:effectLst/>
                  <a:uLnTx/>
                  <a:uFillTx/>
                </a:rPr>
                <a:t>Professional Development</a:t>
              </a:r>
            </a:p>
          </p:txBody>
        </p:sp>
        <p:sp>
          <p:nvSpPr>
            <p:cNvPr id="65" name="Rectangle 64">
              <a:extLst>
                <a:ext uri="{FF2B5EF4-FFF2-40B4-BE49-F238E27FC236}">
                  <a16:creationId xmlns:a16="http://schemas.microsoft.com/office/drawing/2014/main" id="{7B318F80-983A-E37F-0702-4253DFA5C71F}"/>
                </a:ext>
              </a:extLst>
            </p:cNvPr>
            <p:cNvSpPr/>
            <p:nvPr/>
          </p:nvSpPr>
          <p:spPr>
            <a:xfrm>
              <a:off x="522136" y="2721007"/>
              <a:ext cx="2641807" cy="2877711"/>
            </a:xfrm>
            <a:prstGeom prst="rect">
              <a:avLst/>
            </a:prstGeom>
          </p:spPr>
          <p:txBody>
            <a:bodyPr wrap="square">
              <a:spAutoFit/>
            </a:bodyPr>
            <a:lstStyle/>
            <a:p>
              <a:r>
                <a:rPr lang="en-US" sz="1800" b="1" dirty="0"/>
                <a:t>Structure</a:t>
              </a:r>
            </a:p>
            <a:p>
              <a:pPr marL="109538" indent="-109538">
                <a:buFont typeface="Arial" panose="020B0604020202020204" pitchFamily="34" charset="0"/>
                <a:buChar char="•"/>
              </a:pPr>
              <a:r>
                <a:rPr lang="en-US" sz="1800" dirty="0"/>
                <a:t>Strong objectives</a:t>
              </a:r>
            </a:p>
            <a:p>
              <a:pPr marL="109538" indent="-109538">
                <a:buFont typeface="Arial" panose="020B0604020202020204" pitchFamily="34" charset="0"/>
                <a:buChar char="•"/>
              </a:pPr>
              <a:r>
                <a:rPr lang="en-US" altLang="en-US" sz="1800" dirty="0"/>
                <a:t>Interactive activities throughout</a:t>
              </a:r>
            </a:p>
            <a:p>
              <a:pPr marL="109538" indent="-109538">
                <a:buFont typeface="Arial" panose="020B0604020202020204" pitchFamily="34" charset="0"/>
                <a:buChar char="•"/>
              </a:pPr>
              <a:r>
                <a:rPr lang="en-US" altLang="en-US" sz="1800" dirty="0"/>
                <a:t>Case studies and scenarios to connect with learners</a:t>
              </a:r>
            </a:p>
            <a:p>
              <a:pPr marL="109538" indent="-109538">
                <a:buFont typeface="Arial" panose="020B0604020202020204" pitchFamily="34" charset="0"/>
                <a:buChar char="•"/>
              </a:pPr>
              <a:endParaRPr lang="en-US" altLang="en-US" sz="1800" dirty="0"/>
            </a:p>
            <a:p>
              <a:pPr marL="109538" lvl="0" indent="-109538" fontAlgn="base">
                <a:spcBef>
                  <a:spcPct val="0"/>
                </a:spcBef>
                <a:spcAft>
                  <a:spcPct val="0"/>
                </a:spcAft>
                <a:buFont typeface="Arial" panose="020B0604020202020204" pitchFamily="34" charset="0"/>
                <a:buChar char="•"/>
              </a:pPr>
              <a:endParaRPr lang="en-US" altLang="en-US" sz="1800" dirty="0"/>
            </a:p>
            <a:p>
              <a:pPr marL="177796" marR="0" lvl="0" indent="-177796" defTabSz="914354" eaLnBrk="1" fontAlgn="auto" latinLnBrk="0" hangingPunct="1">
                <a:lnSpc>
                  <a:spcPct val="100000"/>
                </a:lnSpc>
                <a:spcBef>
                  <a:spcPts val="600"/>
                </a:spcBef>
                <a:spcAft>
                  <a:spcPts val="600"/>
                </a:spcAft>
                <a:buSzTx/>
                <a:buFont typeface="Arial" panose="020B0604020202020204" pitchFamily="34" charset="0"/>
                <a:buChar char="•"/>
                <a:tabLst/>
                <a:defRPr/>
              </a:pPr>
              <a:endParaRPr kumimoji="0" lang="en-US" sz="1400" b="0" i="0" u="none" strike="noStrike" kern="0" cap="none" spc="0" normalizeH="0" baseline="0" noProof="0" dirty="0">
                <a:ln>
                  <a:noFill/>
                </a:ln>
                <a:effectLst/>
                <a:uLnTx/>
                <a:uFillTx/>
              </a:endParaRPr>
            </a:p>
          </p:txBody>
        </p:sp>
        <p:sp>
          <p:nvSpPr>
            <p:cNvPr id="66" name="Isosceles Triangle 65">
              <a:extLst>
                <a:ext uri="{FF2B5EF4-FFF2-40B4-BE49-F238E27FC236}">
                  <a16:creationId xmlns:a16="http://schemas.microsoft.com/office/drawing/2014/main" id="{BBD26A81-C3A9-11E6-BEE5-1238A450E120}"/>
                </a:ext>
              </a:extLst>
            </p:cNvPr>
            <p:cNvSpPr/>
            <p:nvPr/>
          </p:nvSpPr>
          <p:spPr>
            <a:xfrm>
              <a:off x="608170" y="1552541"/>
              <a:ext cx="835620" cy="684000"/>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9" name="Rectangle 68">
              <a:extLst>
                <a:ext uri="{FF2B5EF4-FFF2-40B4-BE49-F238E27FC236}">
                  <a16:creationId xmlns:a16="http://schemas.microsoft.com/office/drawing/2014/main" id="{849BD932-052D-2038-84F6-8D7E0AEBE5B8}"/>
                </a:ext>
              </a:extLst>
            </p:cNvPr>
            <p:cNvSpPr/>
            <p:nvPr/>
          </p:nvSpPr>
          <p:spPr>
            <a:xfrm>
              <a:off x="624391" y="5951389"/>
              <a:ext cx="2384823" cy="12156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TextBox 69">
              <a:extLst>
                <a:ext uri="{FF2B5EF4-FFF2-40B4-BE49-F238E27FC236}">
                  <a16:creationId xmlns:a16="http://schemas.microsoft.com/office/drawing/2014/main" id="{CC61B9B2-E975-A34D-033C-448C47700E6C}"/>
                </a:ext>
              </a:extLst>
            </p:cNvPr>
            <p:cNvSpPr txBox="1"/>
            <p:nvPr/>
          </p:nvSpPr>
          <p:spPr>
            <a:xfrm>
              <a:off x="863642" y="2313250"/>
              <a:ext cx="1696598" cy="307777"/>
            </a:xfrm>
            <a:prstGeom prst="rect">
              <a:avLst/>
            </a:prstGeom>
            <a:noFill/>
          </p:spPr>
          <p:txBody>
            <a:bodyPr wrap="square" rtlCol="0">
              <a:spAutoFit/>
            </a:bodyPr>
            <a:lstStyle/>
            <a:p>
              <a:pPr algn="ctr"/>
              <a:r>
                <a:rPr lang="en-US" sz="1400" i="1" dirty="0"/>
                <a:t>60-80 minutes</a:t>
              </a:r>
            </a:p>
          </p:txBody>
        </p:sp>
      </p:grpSp>
      <p:sp>
        <p:nvSpPr>
          <p:cNvPr id="77" name="Oval 76">
            <a:extLst>
              <a:ext uri="{FF2B5EF4-FFF2-40B4-BE49-F238E27FC236}">
                <a16:creationId xmlns:a16="http://schemas.microsoft.com/office/drawing/2014/main" id="{332A04F2-D485-AAD4-0F29-8996BC179743}"/>
              </a:ext>
            </a:extLst>
          </p:cNvPr>
          <p:cNvSpPr/>
          <p:nvPr/>
        </p:nvSpPr>
        <p:spPr>
          <a:xfrm>
            <a:off x="3209457" y="1308633"/>
            <a:ext cx="642910" cy="615110"/>
          </a:xfrm>
          <a:prstGeom prst="ellipse">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78" name="Wrench4" descr="{&quot;Key&quot;:&quot;POWER_USER_SHAPE_ICON&quot;,&quot;Value&quot;:&quot;POWER_USER_SHAPE_ICON_STYLE_1&quot;}">
            <a:extLst>
              <a:ext uri="{FF2B5EF4-FFF2-40B4-BE49-F238E27FC236}">
                <a16:creationId xmlns:a16="http://schemas.microsoft.com/office/drawing/2014/main" id="{FBE043F2-7349-2360-D96F-B96BD89A3A4D}"/>
              </a:ext>
            </a:extLst>
          </p:cNvPr>
          <p:cNvGrpSpPr>
            <a:grpSpLocks noChangeAspect="1"/>
          </p:cNvGrpSpPr>
          <p:nvPr/>
        </p:nvGrpSpPr>
        <p:grpSpPr>
          <a:xfrm>
            <a:off x="3324368" y="1405897"/>
            <a:ext cx="415249" cy="411351"/>
            <a:chOff x="9993412" y="2909871"/>
            <a:chExt cx="1048767" cy="1038922"/>
          </a:xfrm>
          <a:solidFill>
            <a:schemeClr val="tx1"/>
          </a:solidFill>
        </p:grpSpPr>
        <p:sp>
          <p:nvSpPr>
            <p:cNvPr id="79" name="Forme libre : forme 1561">
              <a:extLst>
                <a:ext uri="{FF2B5EF4-FFF2-40B4-BE49-F238E27FC236}">
                  <a16:creationId xmlns:a16="http://schemas.microsoft.com/office/drawing/2014/main" id="{D97BB374-5C3E-D11C-D8CC-6B025CAC22CE}"/>
                </a:ext>
              </a:extLst>
            </p:cNvPr>
            <p:cNvSpPr/>
            <p:nvPr/>
          </p:nvSpPr>
          <p:spPr>
            <a:xfrm>
              <a:off x="9993412" y="2909871"/>
              <a:ext cx="1048767" cy="1038922"/>
            </a:xfrm>
            <a:custGeom>
              <a:avLst/>
              <a:gdLst>
                <a:gd name="connsiteX0" fmla="*/ 1048768 w 1048767"/>
                <a:gd name="connsiteY0" fmla="*/ 281160 h 1038922"/>
                <a:gd name="connsiteX1" fmla="*/ 1048768 w 1048767"/>
                <a:gd name="connsiteY1" fmla="*/ 288633 h 1038922"/>
                <a:gd name="connsiteX2" fmla="*/ 903868 w 1048767"/>
                <a:gd name="connsiteY2" fmla="*/ 483912 h 1038922"/>
                <a:gd name="connsiteX3" fmla="*/ 901233 w 1048767"/>
                <a:gd name="connsiteY3" fmla="*/ 487998 h 1038922"/>
                <a:gd name="connsiteX4" fmla="*/ 877899 w 1048767"/>
                <a:gd name="connsiteY4" fmla="*/ 508913 h 1038922"/>
                <a:gd name="connsiteX5" fmla="*/ 677728 w 1048767"/>
                <a:gd name="connsiteY5" fmla="*/ 544238 h 1038922"/>
                <a:gd name="connsiteX6" fmla="*/ 667835 w 1048767"/>
                <a:gd name="connsiteY6" fmla="*/ 550044 h 1038922"/>
                <a:gd name="connsiteX7" fmla="*/ 560195 w 1048767"/>
                <a:gd name="connsiteY7" fmla="*/ 670427 h 1038922"/>
                <a:gd name="connsiteX8" fmla="*/ 551377 w 1048767"/>
                <a:gd name="connsiteY8" fmla="*/ 683277 h 1038922"/>
                <a:gd name="connsiteX9" fmla="*/ 452770 w 1048767"/>
                <a:gd name="connsiteY9" fmla="*/ 783389 h 1038922"/>
                <a:gd name="connsiteX10" fmla="*/ 437017 w 1048767"/>
                <a:gd name="connsiteY10" fmla="*/ 801724 h 1038922"/>
                <a:gd name="connsiteX11" fmla="*/ 250394 w 1048767"/>
                <a:gd name="connsiteY11" fmla="*/ 995013 h 1038922"/>
                <a:gd name="connsiteX12" fmla="*/ 165928 w 1048767"/>
                <a:gd name="connsiteY12" fmla="*/ 1037757 h 1038922"/>
                <a:gd name="connsiteX13" fmla="*/ 46675 w 1048767"/>
                <a:gd name="connsiteY13" fmla="*/ 996787 h 1038922"/>
                <a:gd name="connsiteX14" fmla="*/ 23716 w 1048767"/>
                <a:gd name="connsiteY14" fmla="*/ 818660 h 1038922"/>
                <a:gd name="connsiteX15" fmla="*/ 57750 w 1048767"/>
                <a:gd name="connsiteY15" fmla="*/ 784303 h 1038922"/>
                <a:gd name="connsiteX16" fmla="*/ 141142 w 1048767"/>
                <a:gd name="connsiteY16" fmla="*/ 712364 h 1038922"/>
                <a:gd name="connsiteX17" fmla="*/ 146733 w 1048767"/>
                <a:gd name="connsiteY17" fmla="*/ 707418 h 1038922"/>
                <a:gd name="connsiteX18" fmla="*/ 342012 w 1048767"/>
                <a:gd name="connsiteY18" fmla="*/ 540044 h 1038922"/>
                <a:gd name="connsiteX19" fmla="*/ 422607 w 1048767"/>
                <a:gd name="connsiteY19" fmla="*/ 468857 h 1038922"/>
                <a:gd name="connsiteX20" fmla="*/ 508042 w 1048767"/>
                <a:gd name="connsiteY20" fmla="*/ 388423 h 1038922"/>
                <a:gd name="connsiteX21" fmla="*/ 524118 w 1048767"/>
                <a:gd name="connsiteY21" fmla="*/ 346701 h 1038922"/>
                <a:gd name="connsiteX22" fmla="*/ 530301 w 1048767"/>
                <a:gd name="connsiteY22" fmla="*/ 243685 h 1038922"/>
                <a:gd name="connsiteX23" fmla="*/ 537344 w 1048767"/>
                <a:gd name="connsiteY23" fmla="*/ 188682 h 1038922"/>
                <a:gd name="connsiteX24" fmla="*/ 661221 w 1048767"/>
                <a:gd name="connsiteY24" fmla="*/ 21362 h 1038922"/>
                <a:gd name="connsiteX25" fmla="*/ 755312 w 1048767"/>
                <a:gd name="connsiteY25" fmla="*/ 985 h 1038922"/>
                <a:gd name="connsiteX26" fmla="*/ 996453 w 1048767"/>
                <a:gd name="connsiteY26" fmla="*/ 113947 h 1038922"/>
                <a:gd name="connsiteX27" fmla="*/ 988872 w 1048767"/>
                <a:gd name="connsiteY27" fmla="*/ 154272 h 1038922"/>
                <a:gd name="connsiteX28" fmla="*/ 833327 w 1048767"/>
                <a:gd name="connsiteY28" fmla="*/ 190618 h 1038922"/>
                <a:gd name="connsiteX29" fmla="*/ 831660 w 1048767"/>
                <a:gd name="connsiteY29" fmla="*/ 193306 h 1038922"/>
                <a:gd name="connsiteX30" fmla="*/ 859780 w 1048767"/>
                <a:gd name="connsiteY30" fmla="*/ 305839 h 1038922"/>
                <a:gd name="connsiteX31" fmla="*/ 862658 w 1048767"/>
                <a:gd name="connsiteY31" fmla="*/ 307619 h 1038922"/>
                <a:gd name="connsiteX32" fmla="*/ 862683 w 1048767"/>
                <a:gd name="connsiteY32" fmla="*/ 307613 h 1038922"/>
                <a:gd name="connsiteX33" fmla="*/ 1026293 w 1048767"/>
                <a:gd name="connsiteY33" fmla="*/ 266804 h 1038922"/>
                <a:gd name="connsiteX34" fmla="*/ 1048768 w 1048767"/>
                <a:gd name="connsiteY34" fmla="*/ 281160 h 1038922"/>
                <a:gd name="connsiteX35" fmla="*/ 424005 w 1048767"/>
                <a:gd name="connsiteY35" fmla="*/ 516279 h 1038922"/>
                <a:gd name="connsiteX36" fmla="*/ 422822 w 1048767"/>
                <a:gd name="connsiteY36" fmla="*/ 515526 h 1038922"/>
                <a:gd name="connsiteX37" fmla="*/ 421801 w 1048767"/>
                <a:gd name="connsiteY37" fmla="*/ 516709 h 1038922"/>
                <a:gd name="connsiteX38" fmla="*/ 422876 w 1048767"/>
                <a:gd name="connsiteY38" fmla="*/ 518107 h 1038922"/>
                <a:gd name="connsiteX39" fmla="*/ 421478 w 1048767"/>
                <a:gd name="connsiteY39" fmla="*/ 522409 h 1038922"/>
                <a:gd name="connsiteX40" fmla="*/ 280181 w 1048767"/>
                <a:gd name="connsiteY40" fmla="*/ 641554 h 1038922"/>
                <a:gd name="connsiteX41" fmla="*/ 200123 w 1048767"/>
                <a:gd name="connsiteY41" fmla="*/ 710321 h 1038922"/>
                <a:gd name="connsiteX42" fmla="*/ 181144 w 1048767"/>
                <a:gd name="connsiteY42" fmla="*/ 725860 h 1038922"/>
                <a:gd name="connsiteX43" fmla="*/ 168079 w 1048767"/>
                <a:gd name="connsiteY43" fmla="*/ 738764 h 1038922"/>
                <a:gd name="connsiteX44" fmla="*/ 83074 w 1048767"/>
                <a:gd name="connsiteY44" fmla="*/ 811993 h 1038922"/>
                <a:gd name="connsiteX45" fmla="*/ 46997 w 1048767"/>
                <a:gd name="connsiteY45" fmla="*/ 852318 h 1038922"/>
                <a:gd name="connsiteX46" fmla="*/ 65708 w 1048767"/>
                <a:gd name="connsiteY46" fmla="*/ 963076 h 1038922"/>
                <a:gd name="connsiteX47" fmla="*/ 189908 w 1048767"/>
                <a:gd name="connsiteY47" fmla="*/ 993131 h 1038922"/>
                <a:gd name="connsiteX48" fmla="*/ 231845 w 1048767"/>
                <a:gd name="connsiteY48" fmla="*/ 959635 h 1038922"/>
                <a:gd name="connsiteX49" fmla="*/ 284536 w 1048767"/>
                <a:gd name="connsiteY49" fmla="*/ 905600 h 1038922"/>
                <a:gd name="connsiteX50" fmla="*/ 291418 w 1048767"/>
                <a:gd name="connsiteY50" fmla="*/ 896244 h 1038922"/>
                <a:gd name="connsiteX51" fmla="*/ 429758 w 1048767"/>
                <a:gd name="connsiteY51" fmla="*/ 755001 h 1038922"/>
                <a:gd name="connsiteX52" fmla="*/ 435995 w 1048767"/>
                <a:gd name="connsiteY52" fmla="*/ 746721 h 1038922"/>
                <a:gd name="connsiteX53" fmla="*/ 528043 w 1048767"/>
                <a:gd name="connsiteY53" fmla="*/ 651716 h 1038922"/>
                <a:gd name="connsiteX54" fmla="*/ 532505 w 1048767"/>
                <a:gd name="connsiteY54" fmla="*/ 646662 h 1038922"/>
                <a:gd name="connsiteX55" fmla="*/ 645253 w 1048767"/>
                <a:gd name="connsiteY55" fmla="*/ 518968 h 1038922"/>
                <a:gd name="connsiteX56" fmla="*/ 651060 w 1048767"/>
                <a:gd name="connsiteY56" fmla="*/ 513806 h 1038922"/>
                <a:gd name="connsiteX57" fmla="*/ 658049 w 1048767"/>
                <a:gd name="connsiteY57" fmla="*/ 510042 h 1038922"/>
                <a:gd name="connsiteX58" fmla="*/ 857253 w 1048767"/>
                <a:gd name="connsiteY58" fmla="*/ 473858 h 1038922"/>
                <a:gd name="connsiteX59" fmla="*/ 859169 w 1048767"/>
                <a:gd name="connsiteY59" fmla="*/ 471303 h 1038922"/>
                <a:gd name="connsiteX60" fmla="*/ 859135 w 1048767"/>
                <a:gd name="connsiteY60" fmla="*/ 471116 h 1038922"/>
                <a:gd name="connsiteX61" fmla="*/ 791873 w 1048767"/>
                <a:gd name="connsiteY61" fmla="*/ 184381 h 1038922"/>
                <a:gd name="connsiteX62" fmla="*/ 811767 w 1048767"/>
                <a:gd name="connsiteY62" fmla="*/ 157068 h 1038922"/>
                <a:gd name="connsiteX63" fmla="*/ 954731 w 1048767"/>
                <a:gd name="connsiteY63" fmla="*/ 123571 h 1038922"/>
                <a:gd name="connsiteX64" fmla="*/ 955645 w 1048767"/>
                <a:gd name="connsiteY64" fmla="*/ 120883 h 1038922"/>
                <a:gd name="connsiteX65" fmla="*/ 713912 w 1048767"/>
                <a:gd name="connsiteY65" fmla="*/ 44804 h 1038922"/>
                <a:gd name="connsiteX66" fmla="*/ 579820 w 1048767"/>
                <a:gd name="connsiteY66" fmla="*/ 168627 h 1038922"/>
                <a:gd name="connsiteX67" fmla="*/ 561324 w 1048767"/>
                <a:gd name="connsiteY67" fmla="*/ 351271 h 1038922"/>
                <a:gd name="connsiteX68" fmla="*/ 552184 w 1048767"/>
                <a:gd name="connsiteY68" fmla="*/ 394338 h 1038922"/>
                <a:gd name="connsiteX69" fmla="*/ 545302 w 1048767"/>
                <a:gd name="connsiteY69" fmla="*/ 405037 h 1038922"/>
                <a:gd name="connsiteX70" fmla="*/ 427231 w 1048767"/>
                <a:gd name="connsiteY70" fmla="*/ 516010 h 1038922"/>
                <a:gd name="connsiteX71" fmla="*/ 424005 w 1048767"/>
                <a:gd name="connsiteY71" fmla="*/ 516279 h 1038922"/>
                <a:gd name="connsiteX72" fmla="*/ 1001884 w 1048767"/>
                <a:gd name="connsiteY72" fmla="*/ 313635 h 1038922"/>
                <a:gd name="connsiteX73" fmla="*/ 1000378 w 1048767"/>
                <a:gd name="connsiteY73" fmla="*/ 312022 h 1038922"/>
                <a:gd name="connsiteX74" fmla="*/ 871124 w 1048767"/>
                <a:gd name="connsiteY74" fmla="*/ 344281 h 1038922"/>
                <a:gd name="connsiteX75" fmla="*/ 868221 w 1048767"/>
                <a:gd name="connsiteY75" fmla="*/ 349067 h 1038922"/>
                <a:gd name="connsiteX76" fmla="*/ 891932 w 1048767"/>
                <a:gd name="connsiteY76" fmla="*/ 444125 h 1038922"/>
                <a:gd name="connsiteX77" fmla="*/ 894889 w 1048767"/>
                <a:gd name="connsiteY77" fmla="*/ 445523 h 1038922"/>
                <a:gd name="connsiteX78" fmla="*/ 912363 w 1048767"/>
                <a:gd name="connsiteY78" fmla="*/ 434931 h 1038922"/>
                <a:gd name="connsiteX79" fmla="*/ 1001884 w 1048767"/>
                <a:gd name="connsiteY79" fmla="*/ 313635 h 1038922"/>
                <a:gd name="connsiteX80" fmla="*/ 419061 w 1048767"/>
                <a:gd name="connsiteY80" fmla="*/ 513085 h 1038922"/>
                <a:gd name="connsiteX81" fmla="*/ 412977 w 1048767"/>
                <a:gd name="connsiteY81" fmla="*/ 506027 h 1038922"/>
                <a:gd name="connsiteX82" fmla="*/ 412976 w 1048767"/>
                <a:gd name="connsiteY82" fmla="*/ 506026 h 1038922"/>
                <a:gd name="connsiteX83" fmla="*/ 406045 w 1048767"/>
                <a:gd name="connsiteY83" fmla="*/ 499794 h 1038922"/>
                <a:gd name="connsiteX84" fmla="*/ 406045 w 1048767"/>
                <a:gd name="connsiteY84" fmla="*/ 499795 h 1038922"/>
                <a:gd name="connsiteX85" fmla="*/ 412130 w 1048767"/>
                <a:gd name="connsiteY85" fmla="*/ 506853 h 1038922"/>
                <a:gd name="connsiteX86" fmla="*/ 412130 w 1048767"/>
                <a:gd name="connsiteY86" fmla="*/ 506854 h 1038922"/>
                <a:gd name="connsiteX87" fmla="*/ 419061 w 1048767"/>
                <a:gd name="connsiteY87" fmla="*/ 513086 h 1038922"/>
                <a:gd name="connsiteX88" fmla="*/ 419061 w 1048767"/>
                <a:gd name="connsiteY88" fmla="*/ 513085 h 103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48767" h="1038922">
                  <a:moveTo>
                    <a:pt x="1048768" y="281160"/>
                  </a:moveTo>
                  <a:lnTo>
                    <a:pt x="1048768" y="288633"/>
                  </a:lnTo>
                  <a:cubicBezTo>
                    <a:pt x="1027369" y="373799"/>
                    <a:pt x="982259" y="442405"/>
                    <a:pt x="903868" y="483912"/>
                  </a:cubicBezTo>
                  <a:cubicBezTo>
                    <a:pt x="902333" y="484742"/>
                    <a:pt x="901336" y="486288"/>
                    <a:pt x="901233" y="487998"/>
                  </a:cubicBezTo>
                  <a:cubicBezTo>
                    <a:pt x="900427" y="502246"/>
                    <a:pt x="891878" y="506978"/>
                    <a:pt x="877899" y="508913"/>
                  </a:cubicBezTo>
                  <a:cubicBezTo>
                    <a:pt x="809759" y="518269"/>
                    <a:pt x="743036" y="530043"/>
                    <a:pt x="677728" y="544238"/>
                  </a:cubicBezTo>
                  <a:cubicBezTo>
                    <a:pt x="673916" y="545076"/>
                    <a:pt x="670455" y="547108"/>
                    <a:pt x="667835" y="550044"/>
                  </a:cubicBezTo>
                  <a:cubicBezTo>
                    <a:pt x="632707" y="589831"/>
                    <a:pt x="596828" y="629959"/>
                    <a:pt x="560195" y="670427"/>
                  </a:cubicBezTo>
                  <a:cubicBezTo>
                    <a:pt x="556377" y="674674"/>
                    <a:pt x="554872" y="679782"/>
                    <a:pt x="551377" y="683277"/>
                  </a:cubicBezTo>
                  <a:cubicBezTo>
                    <a:pt x="516358" y="717831"/>
                    <a:pt x="483489" y="751201"/>
                    <a:pt x="452770" y="783389"/>
                  </a:cubicBezTo>
                  <a:cubicBezTo>
                    <a:pt x="447447" y="788927"/>
                    <a:pt x="442823" y="795863"/>
                    <a:pt x="437017" y="801724"/>
                  </a:cubicBezTo>
                  <a:cubicBezTo>
                    <a:pt x="369630" y="869576"/>
                    <a:pt x="307422" y="934006"/>
                    <a:pt x="250394" y="995013"/>
                  </a:cubicBezTo>
                  <a:cubicBezTo>
                    <a:pt x="227669" y="1019387"/>
                    <a:pt x="199514" y="1033635"/>
                    <a:pt x="165928" y="1037757"/>
                  </a:cubicBezTo>
                  <a:cubicBezTo>
                    <a:pt x="121876" y="1043205"/>
                    <a:pt x="82124" y="1029549"/>
                    <a:pt x="46675" y="996787"/>
                  </a:cubicBezTo>
                  <a:cubicBezTo>
                    <a:pt x="-2844" y="950978"/>
                    <a:pt x="-16877" y="876190"/>
                    <a:pt x="23716" y="818660"/>
                  </a:cubicBezTo>
                  <a:cubicBezTo>
                    <a:pt x="29667" y="810201"/>
                    <a:pt x="41011" y="798749"/>
                    <a:pt x="57750" y="784303"/>
                  </a:cubicBezTo>
                  <a:cubicBezTo>
                    <a:pt x="111481" y="737849"/>
                    <a:pt x="139278" y="713870"/>
                    <a:pt x="141142" y="712364"/>
                  </a:cubicBezTo>
                  <a:cubicBezTo>
                    <a:pt x="141930" y="711719"/>
                    <a:pt x="143794" y="710070"/>
                    <a:pt x="146733" y="707418"/>
                  </a:cubicBezTo>
                  <a:cubicBezTo>
                    <a:pt x="163222" y="692543"/>
                    <a:pt x="228315" y="636751"/>
                    <a:pt x="342012" y="540044"/>
                  </a:cubicBezTo>
                  <a:cubicBezTo>
                    <a:pt x="376064" y="511046"/>
                    <a:pt x="402929" y="487317"/>
                    <a:pt x="422607" y="468857"/>
                  </a:cubicBezTo>
                  <a:cubicBezTo>
                    <a:pt x="439956" y="452620"/>
                    <a:pt x="468434" y="425809"/>
                    <a:pt x="508042" y="388423"/>
                  </a:cubicBezTo>
                  <a:cubicBezTo>
                    <a:pt x="520515" y="376595"/>
                    <a:pt x="522989" y="362831"/>
                    <a:pt x="524118" y="346701"/>
                  </a:cubicBezTo>
                  <a:cubicBezTo>
                    <a:pt x="526412" y="314047"/>
                    <a:pt x="528473" y="279708"/>
                    <a:pt x="530301" y="243685"/>
                  </a:cubicBezTo>
                  <a:cubicBezTo>
                    <a:pt x="530624" y="236875"/>
                    <a:pt x="532971" y="218540"/>
                    <a:pt x="537344" y="188682"/>
                  </a:cubicBezTo>
                  <a:cubicBezTo>
                    <a:pt x="548528" y="112334"/>
                    <a:pt x="587831" y="50718"/>
                    <a:pt x="661221" y="21362"/>
                  </a:cubicBezTo>
                  <a:cubicBezTo>
                    <a:pt x="688248" y="10573"/>
                    <a:pt x="719611" y="3780"/>
                    <a:pt x="755312" y="985"/>
                  </a:cubicBezTo>
                  <a:cubicBezTo>
                    <a:pt x="853382" y="-6704"/>
                    <a:pt x="940698" y="30610"/>
                    <a:pt x="996453" y="113947"/>
                  </a:cubicBezTo>
                  <a:cubicBezTo>
                    <a:pt x="1006507" y="128948"/>
                    <a:pt x="1012314" y="148734"/>
                    <a:pt x="988872" y="154272"/>
                  </a:cubicBezTo>
                  <a:cubicBezTo>
                    <a:pt x="936970" y="166530"/>
                    <a:pt x="885122" y="178646"/>
                    <a:pt x="833327" y="190618"/>
                  </a:cubicBezTo>
                  <a:cubicBezTo>
                    <a:pt x="831857" y="190976"/>
                    <a:pt x="831302" y="191872"/>
                    <a:pt x="831660" y="193306"/>
                  </a:cubicBezTo>
                  <a:lnTo>
                    <a:pt x="859780" y="305839"/>
                  </a:lnTo>
                  <a:cubicBezTo>
                    <a:pt x="860101" y="307136"/>
                    <a:pt x="861389" y="307933"/>
                    <a:pt x="862658" y="307619"/>
                  </a:cubicBezTo>
                  <a:cubicBezTo>
                    <a:pt x="862666" y="307617"/>
                    <a:pt x="862675" y="307615"/>
                    <a:pt x="862683" y="307613"/>
                  </a:cubicBezTo>
                  <a:cubicBezTo>
                    <a:pt x="923905" y="292307"/>
                    <a:pt x="978442" y="278705"/>
                    <a:pt x="1026293" y="266804"/>
                  </a:cubicBezTo>
                  <a:cubicBezTo>
                    <a:pt x="1036437" y="264295"/>
                    <a:pt x="1043929" y="269080"/>
                    <a:pt x="1048768" y="281160"/>
                  </a:cubicBezTo>
                  <a:close/>
                  <a:moveTo>
                    <a:pt x="424005" y="516279"/>
                  </a:moveTo>
                  <a:lnTo>
                    <a:pt x="422822" y="515526"/>
                  </a:lnTo>
                  <a:cubicBezTo>
                    <a:pt x="420206" y="513878"/>
                    <a:pt x="419865" y="514272"/>
                    <a:pt x="421801" y="516709"/>
                  </a:cubicBezTo>
                  <a:lnTo>
                    <a:pt x="422876" y="518107"/>
                  </a:lnTo>
                  <a:cubicBezTo>
                    <a:pt x="423952" y="519469"/>
                    <a:pt x="423486" y="520903"/>
                    <a:pt x="421478" y="522409"/>
                  </a:cubicBezTo>
                  <a:cubicBezTo>
                    <a:pt x="413485" y="528538"/>
                    <a:pt x="366386" y="568253"/>
                    <a:pt x="280181" y="641554"/>
                  </a:cubicBezTo>
                  <a:cubicBezTo>
                    <a:pt x="240466" y="675355"/>
                    <a:pt x="213780" y="698278"/>
                    <a:pt x="200123" y="710321"/>
                  </a:cubicBezTo>
                  <a:cubicBezTo>
                    <a:pt x="194800" y="715053"/>
                    <a:pt x="186950" y="719945"/>
                    <a:pt x="181144" y="725860"/>
                  </a:cubicBezTo>
                  <a:cubicBezTo>
                    <a:pt x="173616" y="733459"/>
                    <a:pt x="169261" y="737760"/>
                    <a:pt x="168079" y="738764"/>
                  </a:cubicBezTo>
                  <a:cubicBezTo>
                    <a:pt x="113667" y="785719"/>
                    <a:pt x="85332" y="810129"/>
                    <a:pt x="83074" y="811993"/>
                  </a:cubicBezTo>
                  <a:cubicBezTo>
                    <a:pt x="64005" y="827729"/>
                    <a:pt x="51980" y="841170"/>
                    <a:pt x="46997" y="852318"/>
                  </a:cubicBezTo>
                  <a:cubicBezTo>
                    <a:pt x="30007" y="890492"/>
                    <a:pt x="36889" y="932160"/>
                    <a:pt x="65708" y="963076"/>
                  </a:cubicBezTo>
                  <a:cubicBezTo>
                    <a:pt x="98720" y="998561"/>
                    <a:pt x="144099" y="1011143"/>
                    <a:pt x="189908" y="993131"/>
                  </a:cubicBezTo>
                  <a:cubicBezTo>
                    <a:pt x="201306" y="988651"/>
                    <a:pt x="215285" y="977485"/>
                    <a:pt x="231845" y="959635"/>
                  </a:cubicBezTo>
                  <a:cubicBezTo>
                    <a:pt x="243853" y="946695"/>
                    <a:pt x="261417" y="928683"/>
                    <a:pt x="284536" y="905600"/>
                  </a:cubicBezTo>
                  <a:cubicBezTo>
                    <a:pt x="287332" y="902804"/>
                    <a:pt x="288300" y="899417"/>
                    <a:pt x="291418" y="896244"/>
                  </a:cubicBezTo>
                  <a:cubicBezTo>
                    <a:pt x="337478" y="849110"/>
                    <a:pt x="383591" y="802028"/>
                    <a:pt x="429758" y="755001"/>
                  </a:cubicBezTo>
                  <a:cubicBezTo>
                    <a:pt x="432554" y="752151"/>
                    <a:pt x="433414" y="749355"/>
                    <a:pt x="435995" y="746721"/>
                  </a:cubicBezTo>
                  <a:cubicBezTo>
                    <a:pt x="494600" y="686180"/>
                    <a:pt x="525283" y="654512"/>
                    <a:pt x="528043" y="651716"/>
                  </a:cubicBezTo>
                  <a:cubicBezTo>
                    <a:pt x="528939" y="650748"/>
                    <a:pt x="530426" y="649064"/>
                    <a:pt x="532505" y="646662"/>
                  </a:cubicBezTo>
                  <a:cubicBezTo>
                    <a:pt x="548420" y="628346"/>
                    <a:pt x="586003" y="585781"/>
                    <a:pt x="645253" y="518968"/>
                  </a:cubicBezTo>
                  <a:cubicBezTo>
                    <a:pt x="647117" y="516853"/>
                    <a:pt x="649052" y="515132"/>
                    <a:pt x="651060" y="513806"/>
                  </a:cubicBezTo>
                  <a:cubicBezTo>
                    <a:pt x="654214" y="511655"/>
                    <a:pt x="656544" y="510401"/>
                    <a:pt x="658049" y="510042"/>
                  </a:cubicBezTo>
                  <a:cubicBezTo>
                    <a:pt x="724182" y="495346"/>
                    <a:pt x="790583" y="483285"/>
                    <a:pt x="857253" y="473858"/>
                  </a:cubicBezTo>
                  <a:cubicBezTo>
                    <a:pt x="858487" y="473682"/>
                    <a:pt x="859346" y="472538"/>
                    <a:pt x="859169" y="471303"/>
                  </a:cubicBezTo>
                  <a:cubicBezTo>
                    <a:pt x="859160" y="471240"/>
                    <a:pt x="859149" y="471178"/>
                    <a:pt x="859135" y="471116"/>
                  </a:cubicBezTo>
                  <a:cubicBezTo>
                    <a:pt x="842288" y="400754"/>
                    <a:pt x="819867" y="305175"/>
                    <a:pt x="791873" y="184381"/>
                  </a:cubicBezTo>
                  <a:cubicBezTo>
                    <a:pt x="788540" y="169972"/>
                    <a:pt x="795171" y="160867"/>
                    <a:pt x="811767" y="157068"/>
                  </a:cubicBezTo>
                  <a:cubicBezTo>
                    <a:pt x="820548" y="155025"/>
                    <a:pt x="868203" y="143859"/>
                    <a:pt x="954731" y="123571"/>
                  </a:cubicBezTo>
                  <a:cubicBezTo>
                    <a:pt x="956487" y="123177"/>
                    <a:pt x="956792" y="122281"/>
                    <a:pt x="955645" y="120883"/>
                  </a:cubicBezTo>
                  <a:cubicBezTo>
                    <a:pt x="894190" y="44535"/>
                    <a:pt x="807788" y="25018"/>
                    <a:pt x="713912" y="44804"/>
                  </a:cubicBezTo>
                  <a:cubicBezTo>
                    <a:pt x="643640" y="59643"/>
                    <a:pt x="596326" y="99377"/>
                    <a:pt x="579820" y="168627"/>
                  </a:cubicBezTo>
                  <a:cubicBezTo>
                    <a:pt x="565249" y="229437"/>
                    <a:pt x="565840" y="311376"/>
                    <a:pt x="561324" y="351271"/>
                  </a:cubicBezTo>
                  <a:cubicBezTo>
                    <a:pt x="559496" y="367365"/>
                    <a:pt x="556449" y="381720"/>
                    <a:pt x="552184" y="394338"/>
                  </a:cubicBezTo>
                  <a:cubicBezTo>
                    <a:pt x="550771" y="398400"/>
                    <a:pt x="548412" y="402067"/>
                    <a:pt x="545302" y="405037"/>
                  </a:cubicBezTo>
                  <a:lnTo>
                    <a:pt x="427231" y="516010"/>
                  </a:lnTo>
                  <a:cubicBezTo>
                    <a:pt x="426228" y="516942"/>
                    <a:pt x="425152" y="517032"/>
                    <a:pt x="424005" y="516279"/>
                  </a:cubicBezTo>
                  <a:close/>
                  <a:moveTo>
                    <a:pt x="1001884" y="313635"/>
                  </a:moveTo>
                  <a:cubicBezTo>
                    <a:pt x="1002385" y="312165"/>
                    <a:pt x="1001884" y="311627"/>
                    <a:pt x="1000378" y="312022"/>
                  </a:cubicBezTo>
                  <a:lnTo>
                    <a:pt x="871124" y="344281"/>
                  </a:lnTo>
                  <a:cubicBezTo>
                    <a:pt x="868544" y="344927"/>
                    <a:pt x="867576" y="346522"/>
                    <a:pt x="868221" y="349067"/>
                  </a:cubicBezTo>
                  <a:lnTo>
                    <a:pt x="891932" y="444125"/>
                  </a:lnTo>
                  <a:cubicBezTo>
                    <a:pt x="892362" y="445810"/>
                    <a:pt x="893348" y="446276"/>
                    <a:pt x="894889" y="445523"/>
                  </a:cubicBezTo>
                  <a:cubicBezTo>
                    <a:pt x="900015" y="443086"/>
                    <a:pt x="905839" y="439555"/>
                    <a:pt x="912363" y="434931"/>
                  </a:cubicBezTo>
                  <a:cubicBezTo>
                    <a:pt x="954623" y="404858"/>
                    <a:pt x="984463" y="364426"/>
                    <a:pt x="1001884" y="313635"/>
                  </a:cubicBezTo>
                  <a:close/>
                  <a:moveTo>
                    <a:pt x="419061" y="513085"/>
                  </a:moveTo>
                  <a:cubicBezTo>
                    <a:pt x="419295" y="512858"/>
                    <a:pt x="416571" y="509697"/>
                    <a:pt x="412977" y="506027"/>
                  </a:cubicBezTo>
                  <a:cubicBezTo>
                    <a:pt x="412976" y="506027"/>
                    <a:pt x="412976" y="506026"/>
                    <a:pt x="412976" y="506026"/>
                  </a:cubicBezTo>
                  <a:cubicBezTo>
                    <a:pt x="409381" y="502356"/>
                    <a:pt x="406279" y="499566"/>
                    <a:pt x="406045" y="499794"/>
                  </a:cubicBezTo>
                  <a:cubicBezTo>
                    <a:pt x="406045" y="499794"/>
                    <a:pt x="406045" y="499794"/>
                    <a:pt x="406045" y="499795"/>
                  </a:cubicBezTo>
                  <a:cubicBezTo>
                    <a:pt x="405811" y="500022"/>
                    <a:pt x="408535" y="503183"/>
                    <a:pt x="412130" y="506853"/>
                  </a:cubicBezTo>
                  <a:cubicBezTo>
                    <a:pt x="412130" y="506853"/>
                    <a:pt x="412130" y="506854"/>
                    <a:pt x="412130" y="506854"/>
                  </a:cubicBezTo>
                  <a:cubicBezTo>
                    <a:pt x="415725" y="510524"/>
                    <a:pt x="418828" y="513314"/>
                    <a:pt x="419061" y="513086"/>
                  </a:cubicBezTo>
                  <a:cubicBezTo>
                    <a:pt x="419061" y="513086"/>
                    <a:pt x="419061" y="513086"/>
                    <a:pt x="419061" y="513085"/>
                  </a:cubicBezTo>
                  <a:close/>
                </a:path>
              </a:pathLst>
            </a:custGeom>
            <a:grpFill/>
            <a:ln w="5346" cap="flat">
              <a:noFill/>
              <a:prstDash val="solid"/>
              <a:miter/>
            </a:ln>
          </p:spPr>
          <p:txBody>
            <a:bodyPr rtlCol="0" anchor="ctr"/>
            <a:lstStyle/>
            <a:p>
              <a:endParaRPr lang="fr-FR"/>
            </a:p>
          </p:txBody>
        </p:sp>
        <p:sp>
          <p:nvSpPr>
            <p:cNvPr id="80" name="Forme libre : forme 1562">
              <a:extLst>
                <a:ext uri="{FF2B5EF4-FFF2-40B4-BE49-F238E27FC236}">
                  <a16:creationId xmlns:a16="http://schemas.microsoft.com/office/drawing/2014/main" id="{A81D0FE2-3B00-7BF8-C637-72D4F20D133C}"/>
                </a:ext>
              </a:extLst>
            </p:cNvPr>
            <p:cNvSpPr/>
            <p:nvPr/>
          </p:nvSpPr>
          <p:spPr>
            <a:xfrm>
              <a:off x="10645090" y="3145257"/>
              <a:ext cx="116626" cy="181204"/>
            </a:xfrm>
            <a:custGeom>
              <a:avLst/>
              <a:gdLst>
                <a:gd name="connsiteX0" fmla="*/ 76429 w 116626"/>
                <a:gd name="connsiteY0" fmla="*/ 135456 h 181204"/>
                <a:gd name="connsiteX1" fmla="*/ 53094 w 116626"/>
                <a:gd name="connsiteY1" fmla="*/ 41849 h 181204"/>
                <a:gd name="connsiteX2" fmla="*/ 49922 w 116626"/>
                <a:gd name="connsiteY2" fmla="*/ 39752 h 181204"/>
                <a:gd name="connsiteX3" fmla="*/ 22017 w 116626"/>
                <a:gd name="connsiteY3" fmla="*/ 44537 h 181204"/>
                <a:gd name="connsiteX4" fmla="*/ 565 w 116626"/>
                <a:gd name="connsiteY4" fmla="*/ 30719 h 181204"/>
                <a:gd name="connsiteX5" fmla="*/ 242 w 116626"/>
                <a:gd name="connsiteY5" fmla="*/ 29052 h 181204"/>
                <a:gd name="connsiteX6" fmla="*/ 14221 w 116626"/>
                <a:gd name="connsiteY6" fmla="*/ 8567 h 181204"/>
                <a:gd name="connsiteX7" fmla="*/ 45943 w 116626"/>
                <a:gd name="connsiteY7" fmla="*/ 1739 h 181204"/>
                <a:gd name="connsiteX8" fmla="*/ 68202 w 116626"/>
                <a:gd name="connsiteY8" fmla="*/ 1094 h 181204"/>
                <a:gd name="connsiteX9" fmla="*/ 88365 w 116626"/>
                <a:gd name="connsiteY9" fmla="*/ 24213 h 181204"/>
                <a:gd name="connsiteX10" fmla="*/ 115785 w 116626"/>
                <a:gd name="connsiteY10" fmla="*/ 141531 h 181204"/>
                <a:gd name="connsiteX11" fmla="*/ 88687 w 116626"/>
                <a:gd name="connsiteY11" fmla="*/ 174920 h 181204"/>
                <a:gd name="connsiteX12" fmla="*/ 51427 w 116626"/>
                <a:gd name="connsiteY12" fmla="*/ 180995 h 181204"/>
                <a:gd name="connsiteX13" fmla="*/ 32770 w 116626"/>
                <a:gd name="connsiteY13" fmla="*/ 166962 h 181204"/>
                <a:gd name="connsiteX14" fmla="*/ 32502 w 116626"/>
                <a:gd name="connsiteY14" fmla="*/ 165457 h 181204"/>
                <a:gd name="connsiteX15" fmla="*/ 46481 w 116626"/>
                <a:gd name="connsiteY15" fmla="*/ 144596 h 181204"/>
                <a:gd name="connsiteX16" fmla="*/ 73794 w 116626"/>
                <a:gd name="connsiteY16" fmla="*/ 139165 h 181204"/>
                <a:gd name="connsiteX17" fmla="*/ 76429 w 116626"/>
                <a:gd name="connsiteY17" fmla="*/ 135456 h 1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626" h="181204">
                  <a:moveTo>
                    <a:pt x="76429" y="135456"/>
                  </a:moveTo>
                  <a:lnTo>
                    <a:pt x="53094" y="41849"/>
                  </a:lnTo>
                  <a:cubicBezTo>
                    <a:pt x="52721" y="40425"/>
                    <a:pt x="51346" y="39517"/>
                    <a:pt x="49922" y="39752"/>
                  </a:cubicBezTo>
                  <a:lnTo>
                    <a:pt x="22017" y="44537"/>
                  </a:lnTo>
                  <a:cubicBezTo>
                    <a:pt x="10081" y="46580"/>
                    <a:pt x="2930" y="41974"/>
                    <a:pt x="565" y="30719"/>
                  </a:cubicBezTo>
                  <a:cubicBezTo>
                    <a:pt x="385" y="29787"/>
                    <a:pt x="278" y="29232"/>
                    <a:pt x="242" y="29052"/>
                  </a:cubicBezTo>
                  <a:cubicBezTo>
                    <a:pt x="-1156" y="17726"/>
                    <a:pt x="3504" y="10897"/>
                    <a:pt x="14221" y="8567"/>
                  </a:cubicBezTo>
                  <a:cubicBezTo>
                    <a:pt x="19598" y="7385"/>
                    <a:pt x="30172" y="5108"/>
                    <a:pt x="45943" y="1739"/>
                  </a:cubicBezTo>
                  <a:cubicBezTo>
                    <a:pt x="55693" y="-340"/>
                    <a:pt x="63112" y="-555"/>
                    <a:pt x="68202" y="1094"/>
                  </a:cubicBezTo>
                  <a:cubicBezTo>
                    <a:pt x="79547" y="4750"/>
                    <a:pt x="85569" y="12224"/>
                    <a:pt x="88365" y="24213"/>
                  </a:cubicBezTo>
                  <a:cubicBezTo>
                    <a:pt x="89332" y="28443"/>
                    <a:pt x="98473" y="67549"/>
                    <a:pt x="115785" y="141531"/>
                  </a:cubicBezTo>
                  <a:cubicBezTo>
                    <a:pt x="120194" y="160188"/>
                    <a:pt x="106699" y="171318"/>
                    <a:pt x="88687" y="174920"/>
                  </a:cubicBezTo>
                  <a:cubicBezTo>
                    <a:pt x="75138" y="177608"/>
                    <a:pt x="62718" y="179633"/>
                    <a:pt x="51427" y="180995"/>
                  </a:cubicBezTo>
                  <a:cubicBezTo>
                    <a:pt x="40567" y="182286"/>
                    <a:pt x="34348" y="177608"/>
                    <a:pt x="32770" y="166962"/>
                  </a:cubicBezTo>
                  <a:lnTo>
                    <a:pt x="32502" y="165457"/>
                  </a:lnTo>
                  <a:cubicBezTo>
                    <a:pt x="30781" y="153772"/>
                    <a:pt x="35441" y="146818"/>
                    <a:pt x="46481" y="144596"/>
                  </a:cubicBezTo>
                  <a:lnTo>
                    <a:pt x="73794" y="139165"/>
                  </a:lnTo>
                  <a:cubicBezTo>
                    <a:pt x="76052" y="138699"/>
                    <a:pt x="76930" y="137463"/>
                    <a:pt x="76429" y="135456"/>
                  </a:cubicBezTo>
                  <a:close/>
                </a:path>
              </a:pathLst>
            </a:custGeom>
            <a:grpFill/>
            <a:ln w="5346" cap="flat">
              <a:noFill/>
              <a:prstDash val="solid"/>
              <a:miter/>
            </a:ln>
          </p:spPr>
          <p:txBody>
            <a:bodyPr rtlCol="0" anchor="ctr"/>
            <a:lstStyle/>
            <a:p>
              <a:endParaRPr lang="fr-FR"/>
            </a:p>
          </p:txBody>
        </p:sp>
      </p:grpSp>
      <p:sp>
        <p:nvSpPr>
          <p:cNvPr id="81" name="Oval 80">
            <a:extLst>
              <a:ext uri="{FF2B5EF4-FFF2-40B4-BE49-F238E27FC236}">
                <a16:creationId xmlns:a16="http://schemas.microsoft.com/office/drawing/2014/main" id="{18F725A7-8566-C251-0389-C65F9E90E482}"/>
              </a:ext>
            </a:extLst>
          </p:cNvPr>
          <p:cNvSpPr/>
          <p:nvPr/>
        </p:nvSpPr>
        <p:spPr>
          <a:xfrm>
            <a:off x="6113011" y="1291693"/>
            <a:ext cx="642910" cy="615110"/>
          </a:xfrm>
          <a:prstGeom prst="ellipse">
            <a:avLst/>
          </a:prstGeom>
          <a:solidFill>
            <a:schemeClr val="bg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82" name="Idea5" descr="{&quot;Key&quot;:&quot;POWER_USER_SHAPE_ICON&quot;,&quot;Value&quot;:&quot;POWER_USER_SHAPE_ICON_STYLE_1&quot;}">
            <a:extLst>
              <a:ext uri="{FF2B5EF4-FFF2-40B4-BE49-F238E27FC236}">
                <a16:creationId xmlns:a16="http://schemas.microsoft.com/office/drawing/2014/main" id="{4ECBB618-3EF2-4825-7A1D-F6CBEB52F87D}"/>
              </a:ext>
            </a:extLst>
          </p:cNvPr>
          <p:cNvGrpSpPr>
            <a:grpSpLocks noChangeAspect="1"/>
          </p:cNvGrpSpPr>
          <p:nvPr/>
        </p:nvGrpSpPr>
        <p:grpSpPr>
          <a:xfrm>
            <a:off x="6256366" y="1358072"/>
            <a:ext cx="333700" cy="468048"/>
            <a:chOff x="9866787" y="5898207"/>
            <a:chExt cx="684294" cy="959792"/>
          </a:xfrm>
          <a:solidFill>
            <a:schemeClr val="tx1"/>
          </a:solidFill>
        </p:grpSpPr>
        <p:sp>
          <p:nvSpPr>
            <p:cNvPr id="83" name="Free-form: Shape 841">
              <a:extLst>
                <a:ext uri="{FF2B5EF4-FFF2-40B4-BE49-F238E27FC236}">
                  <a16:creationId xmlns:a16="http://schemas.microsoft.com/office/drawing/2014/main" id="{142F312C-4A7D-F0F1-C2E9-DC47D3B47D2B}"/>
                </a:ext>
              </a:extLst>
            </p:cNvPr>
            <p:cNvSpPr/>
            <p:nvPr/>
          </p:nvSpPr>
          <p:spPr>
            <a:xfrm>
              <a:off x="10195552" y="5898207"/>
              <a:ext cx="22335" cy="102029"/>
            </a:xfrm>
            <a:custGeom>
              <a:avLst/>
              <a:gdLst>
                <a:gd name="connsiteX0" fmla="*/ 13382 w 22335"/>
                <a:gd name="connsiteY0" fmla="*/ 0 h 102029"/>
                <a:gd name="connsiteX1" fmla="*/ 22003 w 22335"/>
                <a:gd name="connsiteY1" fmla="*/ 12175 h 102029"/>
                <a:gd name="connsiteX2" fmla="*/ 22003 w 22335"/>
                <a:gd name="connsiteY2" fmla="*/ 90869 h 102029"/>
                <a:gd name="connsiteX3" fmla="*/ 16626 w 22335"/>
                <a:gd name="connsiteY3" fmla="*/ 99845 h 102029"/>
                <a:gd name="connsiteX4" fmla="*/ 11649 w 22335"/>
                <a:gd name="connsiteY4" fmla="*/ 102022 h 102029"/>
                <a:gd name="connsiteX5" fmla="*/ 363 w 22335"/>
                <a:gd name="connsiteY5" fmla="*/ 90869 h 102029"/>
                <a:gd name="connsiteX6" fmla="*/ 185 w 22335"/>
                <a:gd name="connsiteY6" fmla="*/ 10042 h 102029"/>
                <a:gd name="connsiteX7" fmla="*/ 8717 w 22335"/>
                <a:gd name="connsiteY7" fmla="*/ 0 h 102029"/>
                <a:gd name="connsiteX8" fmla="*/ 13382 w 22335"/>
                <a:gd name="connsiteY8" fmla="*/ 0 h 10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 h="102029">
                  <a:moveTo>
                    <a:pt x="13382" y="0"/>
                  </a:moveTo>
                  <a:cubicBezTo>
                    <a:pt x="19040" y="1926"/>
                    <a:pt x="21914" y="5984"/>
                    <a:pt x="22003" y="12175"/>
                  </a:cubicBezTo>
                  <a:cubicBezTo>
                    <a:pt x="22447" y="41502"/>
                    <a:pt x="22447" y="67733"/>
                    <a:pt x="22003" y="90869"/>
                  </a:cubicBezTo>
                  <a:cubicBezTo>
                    <a:pt x="21914" y="94868"/>
                    <a:pt x="20122" y="97860"/>
                    <a:pt x="16626" y="99845"/>
                  </a:cubicBezTo>
                  <a:cubicBezTo>
                    <a:pt x="13841" y="101386"/>
                    <a:pt x="12183" y="102111"/>
                    <a:pt x="11649" y="102022"/>
                  </a:cubicBezTo>
                  <a:cubicBezTo>
                    <a:pt x="4184" y="100986"/>
                    <a:pt x="422" y="97268"/>
                    <a:pt x="363" y="90869"/>
                  </a:cubicBezTo>
                  <a:cubicBezTo>
                    <a:pt x="-52" y="44420"/>
                    <a:pt x="-111" y="17478"/>
                    <a:pt x="185" y="10042"/>
                  </a:cubicBezTo>
                  <a:cubicBezTo>
                    <a:pt x="393" y="5362"/>
                    <a:pt x="3236" y="2014"/>
                    <a:pt x="8717" y="0"/>
                  </a:cubicBezTo>
                  <a:lnTo>
                    <a:pt x="13382" y="0"/>
                  </a:lnTo>
                  <a:close/>
                </a:path>
              </a:pathLst>
            </a:custGeom>
            <a:grpFill/>
            <a:ln w="4391" cap="flat">
              <a:noFill/>
              <a:prstDash val="solid"/>
              <a:miter/>
            </a:ln>
          </p:spPr>
          <p:txBody>
            <a:bodyPr rtlCol="0" anchor="ctr"/>
            <a:lstStyle/>
            <a:p>
              <a:endParaRPr lang="fr-FR"/>
            </a:p>
          </p:txBody>
        </p:sp>
        <p:sp>
          <p:nvSpPr>
            <p:cNvPr id="84" name="Free-form: Shape 842">
              <a:extLst>
                <a:ext uri="{FF2B5EF4-FFF2-40B4-BE49-F238E27FC236}">
                  <a16:creationId xmlns:a16="http://schemas.microsoft.com/office/drawing/2014/main" id="{8F84D533-D573-96A9-899D-DB89B81A1034}"/>
                </a:ext>
              </a:extLst>
            </p:cNvPr>
            <p:cNvSpPr/>
            <p:nvPr/>
          </p:nvSpPr>
          <p:spPr>
            <a:xfrm rot="2574000">
              <a:off x="10003512" y="6004895"/>
              <a:ext cx="99889" cy="22128"/>
            </a:xfrm>
            <a:custGeom>
              <a:avLst/>
              <a:gdLst>
                <a:gd name="connsiteX0" fmla="*/ 89089 w 99889"/>
                <a:gd name="connsiteY0" fmla="*/ 26 h 22128"/>
                <a:gd name="connsiteX1" fmla="*/ 99931 w 99889"/>
                <a:gd name="connsiteY1" fmla="*/ 26 h 22128"/>
                <a:gd name="connsiteX2" fmla="*/ 99931 w 99889"/>
                <a:gd name="connsiteY2" fmla="*/ 22155 h 22128"/>
                <a:gd name="connsiteX3" fmla="*/ 89089 w 99889"/>
                <a:gd name="connsiteY3" fmla="*/ 22155 h 22128"/>
                <a:gd name="connsiteX4" fmla="*/ 10884 w 99889"/>
                <a:gd name="connsiteY4" fmla="*/ 22155 h 22128"/>
                <a:gd name="connsiteX5" fmla="*/ 42 w 99889"/>
                <a:gd name="connsiteY5" fmla="*/ 22155 h 22128"/>
                <a:gd name="connsiteX6" fmla="*/ 42 w 99889"/>
                <a:gd name="connsiteY6" fmla="*/ 26 h 22128"/>
                <a:gd name="connsiteX7" fmla="*/ 10884 w 99889"/>
                <a:gd name="connsiteY7" fmla="*/ 26 h 2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9" h="22128">
                  <a:moveTo>
                    <a:pt x="89089" y="26"/>
                  </a:moveTo>
                  <a:cubicBezTo>
                    <a:pt x="95077" y="26"/>
                    <a:pt x="99931" y="26"/>
                    <a:pt x="99931" y="26"/>
                  </a:cubicBezTo>
                  <a:lnTo>
                    <a:pt x="99931" y="22155"/>
                  </a:lnTo>
                  <a:cubicBezTo>
                    <a:pt x="99931" y="22155"/>
                    <a:pt x="95077" y="22155"/>
                    <a:pt x="89089" y="22155"/>
                  </a:cubicBezTo>
                  <a:lnTo>
                    <a:pt x="10884" y="22155"/>
                  </a:lnTo>
                  <a:cubicBezTo>
                    <a:pt x="4896" y="22155"/>
                    <a:pt x="42" y="22155"/>
                    <a:pt x="42" y="22155"/>
                  </a:cubicBezTo>
                  <a:lnTo>
                    <a:pt x="42" y="26"/>
                  </a:lnTo>
                  <a:cubicBezTo>
                    <a:pt x="42" y="26"/>
                    <a:pt x="4896" y="26"/>
                    <a:pt x="10884" y="26"/>
                  </a:cubicBezTo>
                  <a:close/>
                </a:path>
              </a:pathLst>
            </a:custGeom>
            <a:grpFill/>
            <a:ln w="4391" cap="flat">
              <a:noFill/>
              <a:prstDash val="solid"/>
              <a:miter/>
            </a:ln>
          </p:spPr>
          <p:txBody>
            <a:bodyPr rtlCol="0" anchor="ctr"/>
            <a:lstStyle/>
            <a:p>
              <a:endParaRPr lang="fr-FR"/>
            </a:p>
          </p:txBody>
        </p:sp>
        <p:sp>
          <p:nvSpPr>
            <p:cNvPr id="85" name="Free-form: Shape 943">
              <a:extLst>
                <a:ext uri="{FF2B5EF4-FFF2-40B4-BE49-F238E27FC236}">
                  <a16:creationId xmlns:a16="http://schemas.microsoft.com/office/drawing/2014/main" id="{77BD6DFC-ED56-E0D9-F211-58CEB4F96A24}"/>
                </a:ext>
              </a:extLst>
            </p:cNvPr>
            <p:cNvSpPr/>
            <p:nvPr/>
          </p:nvSpPr>
          <p:spPr>
            <a:xfrm rot="18978001">
              <a:off x="10315355" y="6004761"/>
              <a:ext cx="98289" cy="22217"/>
            </a:xfrm>
            <a:custGeom>
              <a:avLst/>
              <a:gdLst>
                <a:gd name="connsiteX0" fmla="*/ 88848 w 98289"/>
                <a:gd name="connsiteY0" fmla="*/ 26 h 22217"/>
                <a:gd name="connsiteX1" fmla="*/ 98402 w 98289"/>
                <a:gd name="connsiteY1" fmla="*/ 26 h 22217"/>
                <a:gd name="connsiteX2" fmla="*/ 98402 w 98289"/>
                <a:gd name="connsiteY2" fmla="*/ 22244 h 22217"/>
                <a:gd name="connsiteX3" fmla="*/ 88848 w 98289"/>
                <a:gd name="connsiteY3" fmla="*/ 22244 h 22217"/>
                <a:gd name="connsiteX4" fmla="*/ 9665 w 98289"/>
                <a:gd name="connsiteY4" fmla="*/ 22244 h 22217"/>
                <a:gd name="connsiteX5" fmla="*/ 112 w 98289"/>
                <a:gd name="connsiteY5" fmla="*/ 22244 h 22217"/>
                <a:gd name="connsiteX6" fmla="*/ 112 w 98289"/>
                <a:gd name="connsiteY6" fmla="*/ 26 h 22217"/>
                <a:gd name="connsiteX7" fmla="*/ 9665 w 98289"/>
                <a:gd name="connsiteY7" fmla="*/ 26 h 2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89" h="22217">
                  <a:moveTo>
                    <a:pt x="88848" y="26"/>
                  </a:moveTo>
                  <a:cubicBezTo>
                    <a:pt x="94124" y="26"/>
                    <a:pt x="98402" y="26"/>
                    <a:pt x="98402" y="26"/>
                  </a:cubicBezTo>
                  <a:lnTo>
                    <a:pt x="98402" y="22244"/>
                  </a:lnTo>
                  <a:cubicBezTo>
                    <a:pt x="98402" y="22244"/>
                    <a:pt x="94124" y="22244"/>
                    <a:pt x="88848" y="22244"/>
                  </a:cubicBezTo>
                  <a:lnTo>
                    <a:pt x="9665" y="22244"/>
                  </a:lnTo>
                  <a:cubicBezTo>
                    <a:pt x="4389" y="22244"/>
                    <a:pt x="112" y="22244"/>
                    <a:pt x="112" y="22244"/>
                  </a:cubicBezTo>
                  <a:lnTo>
                    <a:pt x="112" y="26"/>
                  </a:lnTo>
                  <a:cubicBezTo>
                    <a:pt x="112" y="26"/>
                    <a:pt x="4389" y="26"/>
                    <a:pt x="9665" y="26"/>
                  </a:cubicBezTo>
                  <a:close/>
                </a:path>
              </a:pathLst>
            </a:custGeom>
            <a:grpFill/>
            <a:ln w="4391" cap="flat">
              <a:noFill/>
              <a:prstDash val="solid"/>
              <a:miter/>
            </a:ln>
          </p:spPr>
          <p:txBody>
            <a:bodyPr rtlCol="0" anchor="ctr"/>
            <a:lstStyle/>
            <a:p>
              <a:endParaRPr lang="fr-FR"/>
            </a:p>
          </p:txBody>
        </p:sp>
        <p:sp>
          <p:nvSpPr>
            <p:cNvPr id="86" name="Free-form: Shape 944">
              <a:extLst>
                <a:ext uri="{FF2B5EF4-FFF2-40B4-BE49-F238E27FC236}">
                  <a16:creationId xmlns:a16="http://schemas.microsoft.com/office/drawing/2014/main" id="{7B6FF7DA-96EE-4A2D-1F8D-4533A6CC8B94}"/>
                </a:ext>
              </a:extLst>
            </p:cNvPr>
            <p:cNvSpPr/>
            <p:nvPr/>
          </p:nvSpPr>
          <p:spPr>
            <a:xfrm>
              <a:off x="10071758" y="6031778"/>
              <a:ext cx="274346" cy="328260"/>
            </a:xfrm>
            <a:custGeom>
              <a:avLst/>
              <a:gdLst>
                <a:gd name="connsiteX0" fmla="*/ 137132 w 274346"/>
                <a:gd name="connsiteY0" fmla="*/ 0 h 328260"/>
                <a:gd name="connsiteX1" fmla="*/ 211338 w 274346"/>
                <a:gd name="connsiteY1" fmla="*/ 22173 h 328260"/>
                <a:gd name="connsiteX2" fmla="*/ 273902 w 274346"/>
                <a:gd name="connsiteY2" fmla="*/ 154278 h 328260"/>
                <a:gd name="connsiteX3" fmla="*/ 260838 w 274346"/>
                <a:gd name="connsiteY3" fmla="*/ 195780 h 328260"/>
                <a:gd name="connsiteX4" fmla="*/ 231067 w 274346"/>
                <a:gd name="connsiteY4" fmla="*/ 240170 h 328260"/>
                <a:gd name="connsiteX5" fmla="*/ 202229 w 274346"/>
                <a:gd name="connsiteY5" fmla="*/ 315132 h 328260"/>
                <a:gd name="connsiteX6" fmla="*/ 193742 w 274346"/>
                <a:gd name="connsiteY6" fmla="*/ 328151 h 328260"/>
                <a:gd name="connsiteX7" fmla="*/ 189876 w 274346"/>
                <a:gd name="connsiteY7" fmla="*/ 327840 h 328260"/>
                <a:gd name="connsiteX8" fmla="*/ 180900 w 274346"/>
                <a:gd name="connsiteY8" fmla="*/ 318554 h 328260"/>
                <a:gd name="connsiteX9" fmla="*/ 205384 w 274346"/>
                <a:gd name="connsiteY9" fmla="*/ 236749 h 328260"/>
                <a:gd name="connsiteX10" fmla="*/ 244931 w 274346"/>
                <a:gd name="connsiteY10" fmla="*/ 177117 h 328260"/>
                <a:gd name="connsiteX11" fmla="*/ 214760 w 274346"/>
                <a:gd name="connsiteY11" fmla="*/ 52877 h 328260"/>
                <a:gd name="connsiteX12" fmla="*/ 137132 w 274346"/>
                <a:gd name="connsiteY12" fmla="*/ 22217 h 328260"/>
                <a:gd name="connsiteX13" fmla="*/ 59549 w 274346"/>
                <a:gd name="connsiteY13" fmla="*/ 52877 h 328260"/>
                <a:gd name="connsiteX14" fmla="*/ 29422 w 274346"/>
                <a:gd name="connsiteY14" fmla="*/ 177162 h 328260"/>
                <a:gd name="connsiteX15" fmla="*/ 69014 w 274346"/>
                <a:gd name="connsiteY15" fmla="*/ 236793 h 328260"/>
                <a:gd name="connsiteX16" fmla="*/ 93497 w 274346"/>
                <a:gd name="connsiteY16" fmla="*/ 318554 h 328260"/>
                <a:gd name="connsiteX17" fmla="*/ 84566 w 274346"/>
                <a:gd name="connsiteY17" fmla="*/ 327885 h 328260"/>
                <a:gd name="connsiteX18" fmla="*/ 80700 w 274346"/>
                <a:gd name="connsiteY18" fmla="*/ 328196 h 328260"/>
                <a:gd name="connsiteX19" fmla="*/ 72168 w 274346"/>
                <a:gd name="connsiteY19" fmla="*/ 315176 h 328260"/>
                <a:gd name="connsiteX20" fmla="*/ 43330 w 274346"/>
                <a:gd name="connsiteY20" fmla="*/ 240215 h 328260"/>
                <a:gd name="connsiteX21" fmla="*/ 13515 w 274346"/>
                <a:gd name="connsiteY21" fmla="*/ 195824 h 328260"/>
                <a:gd name="connsiteX22" fmla="*/ 451 w 274346"/>
                <a:gd name="connsiteY22" fmla="*/ 154322 h 328260"/>
                <a:gd name="connsiteX23" fmla="*/ 62926 w 274346"/>
                <a:gd name="connsiteY23" fmla="*/ 22217 h 328260"/>
                <a:gd name="connsiteX24" fmla="*/ 137132 w 274346"/>
                <a:gd name="connsiteY24" fmla="*/ 0 h 32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4346" h="328260">
                  <a:moveTo>
                    <a:pt x="137132" y="0"/>
                  </a:moveTo>
                  <a:cubicBezTo>
                    <a:pt x="164267" y="0"/>
                    <a:pt x="189002" y="7391"/>
                    <a:pt x="211338" y="22173"/>
                  </a:cubicBezTo>
                  <a:cubicBezTo>
                    <a:pt x="256870" y="52330"/>
                    <a:pt x="277724" y="96365"/>
                    <a:pt x="273902" y="154278"/>
                  </a:cubicBezTo>
                  <a:cubicBezTo>
                    <a:pt x="273071" y="166483"/>
                    <a:pt x="268717" y="180317"/>
                    <a:pt x="260838" y="195780"/>
                  </a:cubicBezTo>
                  <a:cubicBezTo>
                    <a:pt x="254471" y="208311"/>
                    <a:pt x="244544" y="223107"/>
                    <a:pt x="231067" y="240170"/>
                  </a:cubicBezTo>
                  <a:cubicBezTo>
                    <a:pt x="212404" y="263854"/>
                    <a:pt x="199829" y="282161"/>
                    <a:pt x="202229" y="315132"/>
                  </a:cubicBezTo>
                  <a:cubicBezTo>
                    <a:pt x="202644" y="320877"/>
                    <a:pt x="199815" y="325219"/>
                    <a:pt x="193742" y="328151"/>
                  </a:cubicBezTo>
                  <a:cubicBezTo>
                    <a:pt x="193416" y="328298"/>
                    <a:pt x="192128" y="328196"/>
                    <a:pt x="189876" y="327840"/>
                  </a:cubicBezTo>
                  <a:cubicBezTo>
                    <a:pt x="184603" y="326952"/>
                    <a:pt x="181611" y="323855"/>
                    <a:pt x="180900" y="318554"/>
                  </a:cubicBezTo>
                  <a:cubicBezTo>
                    <a:pt x="176990" y="289374"/>
                    <a:pt x="185151" y="262107"/>
                    <a:pt x="205384" y="236749"/>
                  </a:cubicBezTo>
                  <a:cubicBezTo>
                    <a:pt x="218403" y="220397"/>
                    <a:pt x="234755" y="201201"/>
                    <a:pt x="244931" y="177117"/>
                  </a:cubicBezTo>
                  <a:cubicBezTo>
                    <a:pt x="263371" y="133482"/>
                    <a:pt x="247241" y="82160"/>
                    <a:pt x="214760" y="52877"/>
                  </a:cubicBezTo>
                  <a:cubicBezTo>
                    <a:pt x="192098" y="32437"/>
                    <a:pt x="166222" y="22217"/>
                    <a:pt x="137132" y="22217"/>
                  </a:cubicBezTo>
                  <a:cubicBezTo>
                    <a:pt x="108042" y="22217"/>
                    <a:pt x="82181" y="32437"/>
                    <a:pt x="59549" y="52877"/>
                  </a:cubicBezTo>
                  <a:cubicBezTo>
                    <a:pt x="27067" y="82205"/>
                    <a:pt x="10982" y="133527"/>
                    <a:pt x="29422" y="177162"/>
                  </a:cubicBezTo>
                  <a:cubicBezTo>
                    <a:pt x="39598" y="201245"/>
                    <a:pt x="55950" y="220441"/>
                    <a:pt x="69014" y="236793"/>
                  </a:cubicBezTo>
                  <a:cubicBezTo>
                    <a:pt x="89246" y="262121"/>
                    <a:pt x="97407" y="289374"/>
                    <a:pt x="93497" y="318554"/>
                  </a:cubicBezTo>
                  <a:cubicBezTo>
                    <a:pt x="92816" y="323855"/>
                    <a:pt x="89839" y="326965"/>
                    <a:pt x="84566" y="327885"/>
                  </a:cubicBezTo>
                  <a:cubicBezTo>
                    <a:pt x="82314" y="328240"/>
                    <a:pt x="81026" y="328343"/>
                    <a:pt x="80700" y="328196"/>
                  </a:cubicBezTo>
                  <a:cubicBezTo>
                    <a:pt x="74598" y="325263"/>
                    <a:pt x="71754" y="320922"/>
                    <a:pt x="72168" y="315176"/>
                  </a:cubicBezTo>
                  <a:cubicBezTo>
                    <a:pt x="74568" y="282206"/>
                    <a:pt x="61993" y="263899"/>
                    <a:pt x="43330" y="240215"/>
                  </a:cubicBezTo>
                  <a:cubicBezTo>
                    <a:pt x="29822" y="223152"/>
                    <a:pt x="19883" y="208355"/>
                    <a:pt x="13515" y="195824"/>
                  </a:cubicBezTo>
                  <a:cubicBezTo>
                    <a:pt x="5635" y="180361"/>
                    <a:pt x="1280" y="166527"/>
                    <a:pt x="451" y="154322"/>
                  </a:cubicBezTo>
                  <a:cubicBezTo>
                    <a:pt x="-3400" y="96409"/>
                    <a:pt x="17425" y="52374"/>
                    <a:pt x="62926" y="22217"/>
                  </a:cubicBezTo>
                  <a:cubicBezTo>
                    <a:pt x="85262" y="7406"/>
                    <a:pt x="109997" y="0"/>
                    <a:pt x="137132" y="0"/>
                  </a:cubicBezTo>
                  <a:close/>
                </a:path>
              </a:pathLst>
            </a:custGeom>
            <a:grpFill/>
            <a:ln w="4391" cap="flat">
              <a:noFill/>
              <a:prstDash val="solid"/>
              <a:miter/>
            </a:ln>
          </p:spPr>
          <p:txBody>
            <a:bodyPr rtlCol="0" anchor="ctr"/>
            <a:lstStyle/>
            <a:p>
              <a:endParaRPr lang="fr-FR"/>
            </a:p>
          </p:txBody>
        </p:sp>
        <p:sp>
          <p:nvSpPr>
            <p:cNvPr id="87" name="Free-form: Shape 945">
              <a:extLst>
                <a:ext uri="{FF2B5EF4-FFF2-40B4-BE49-F238E27FC236}">
                  <a16:creationId xmlns:a16="http://schemas.microsoft.com/office/drawing/2014/main" id="{27D217D1-A77F-4C79-27E4-20A033EC9A79}"/>
                </a:ext>
              </a:extLst>
            </p:cNvPr>
            <p:cNvSpPr/>
            <p:nvPr/>
          </p:nvSpPr>
          <p:spPr>
            <a:xfrm rot="21594000">
              <a:off x="9938460" y="6156106"/>
              <a:ext cx="101133" cy="21861"/>
            </a:xfrm>
            <a:custGeom>
              <a:avLst/>
              <a:gdLst>
                <a:gd name="connsiteX0" fmla="*/ 90452 w 101133"/>
                <a:gd name="connsiteY0" fmla="*/ 60 h 21861"/>
                <a:gd name="connsiteX1" fmla="*/ 101161 w 101133"/>
                <a:gd name="connsiteY1" fmla="*/ 60 h 21861"/>
                <a:gd name="connsiteX2" fmla="*/ 101161 w 101133"/>
                <a:gd name="connsiteY2" fmla="*/ 21922 h 21861"/>
                <a:gd name="connsiteX3" fmla="*/ 90452 w 101133"/>
                <a:gd name="connsiteY3" fmla="*/ 21922 h 21861"/>
                <a:gd name="connsiteX4" fmla="*/ 10736 w 101133"/>
                <a:gd name="connsiteY4" fmla="*/ 21922 h 21861"/>
                <a:gd name="connsiteX5" fmla="*/ 28 w 101133"/>
                <a:gd name="connsiteY5" fmla="*/ 21922 h 21861"/>
                <a:gd name="connsiteX6" fmla="*/ 28 w 101133"/>
                <a:gd name="connsiteY6" fmla="*/ 60 h 21861"/>
                <a:gd name="connsiteX7" fmla="*/ 10736 w 101133"/>
                <a:gd name="connsiteY7" fmla="*/ 60 h 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33" h="21861">
                  <a:moveTo>
                    <a:pt x="90452" y="60"/>
                  </a:moveTo>
                  <a:cubicBezTo>
                    <a:pt x="96366" y="60"/>
                    <a:pt x="101161" y="60"/>
                    <a:pt x="101161" y="60"/>
                  </a:cubicBezTo>
                  <a:lnTo>
                    <a:pt x="101161" y="21922"/>
                  </a:lnTo>
                  <a:cubicBezTo>
                    <a:pt x="101161" y="21922"/>
                    <a:pt x="96366" y="21922"/>
                    <a:pt x="90452" y="21922"/>
                  </a:cubicBezTo>
                  <a:lnTo>
                    <a:pt x="10736" y="21922"/>
                  </a:lnTo>
                  <a:cubicBezTo>
                    <a:pt x="4822" y="21922"/>
                    <a:pt x="28" y="21922"/>
                    <a:pt x="28" y="21922"/>
                  </a:cubicBezTo>
                  <a:lnTo>
                    <a:pt x="28" y="60"/>
                  </a:lnTo>
                  <a:cubicBezTo>
                    <a:pt x="28" y="60"/>
                    <a:pt x="4822" y="60"/>
                    <a:pt x="10736" y="60"/>
                  </a:cubicBezTo>
                  <a:close/>
                </a:path>
              </a:pathLst>
            </a:custGeom>
            <a:grpFill/>
            <a:ln w="4391" cap="flat">
              <a:noFill/>
              <a:prstDash val="solid"/>
              <a:miter/>
            </a:ln>
          </p:spPr>
          <p:txBody>
            <a:bodyPr rtlCol="0" anchor="ctr"/>
            <a:lstStyle/>
            <a:p>
              <a:endParaRPr lang="fr-FR"/>
            </a:p>
          </p:txBody>
        </p:sp>
        <p:sp>
          <p:nvSpPr>
            <p:cNvPr id="88" name="Free-form: Shape 981">
              <a:extLst>
                <a:ext uri="{FF2B5EF4-FFF2-40B4-BE49-F238E27FC236}">
                  <a16:creationId xmlns:a16="http://schemas.microsoft.com/office/drawing/2014/main" id="{E6E044FF-C795-C8CA-1336-B22F2F31AD65}"/>
                </a:ext>
              </a:extLst>
            </p:cNvPr>
            <p:cNvSpPr/>
            <p:nvPr/>
          </p:nvSpPr>
          <p:spPr>
            <a:xfrm>
              <a:off x="10378275" y="6160550"/>
              <a:ext cx="101222" cy="21861"/>
            </a:xfrm>
            <a:custGeom>
              <a:avLst/>
              <a:gdLst>
                <a:gd name="connsiteX0" fmla="*/ 90514 w 101222"/>
                <a:gd name="connsiteY0" fmla="*/ 0 h 21861"/>
                <a:gd name="connsiteX1" fmla="*/ 101222 w 101222"/>
                <a:gd name="connsiteY1" fmla="*/ 0 h 21861"/>
                <a:gd name="connsiteX2" fmla="*/ 101222 w 101222"/>
                <a:gd name="connsiteY2" fmla="*/ 21862 h 21861"/>
                <a:gd name="connsiteX3" fmla="*/ 90514 w 101222"/>
                <a:gd name="connsiteY3" fmla="*/ 21862 h 21861"/>
                <a:gd name="connsiteX4" fmla="*/ 10709 w 101222"/>
                <a:gd name="connsiteY4" fmla="*/ 21862 h 21861"/>
                <a:gd name="connsiteX5" fmla="*/ 0 w 101222"/>
                <a:gd name="connsiteY5" fmla="*/ 21862 h 21861"/>
                <a:gd name="connsiteX6" fmla="*/ 0 w 101222"/>
                <a:gd name="connsiteY6" fmla="*/ 0 h 21861"/>
                <a:gd name="connsiteX7" fmla="*/ 10709 w 101222"/>
                <a:gd name="connsiteY7" fmla="*/ 0 h 2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222" h="21861">
                  <a:moveTo>
                    <a:pt x="90514" y="0"/>
                  </a:moveTo>
                  <a:cubicBezTo>
                    <a:pt x="96428" y="0"/>
                    <a:pt x="101222" y="0"/>
                    <a:pt x="101222" y="0"/>
                  </a:cubicBezTo>
                  <a:lnTo>
                    <a:pt x="101222" y="21862"/>
                  </a:lnTo>
                  <a:cubicBezTo>
                    <a:pt x="101222" y="21862"/>
                    <a:pt x="96428" y="21862"/>
                    <a:pt x="90514" y="21862"/>
                  </a:cubicBezTo>
                  <a:lnTo>
                    <a:pt x="10709" y="21862"/>
                  </a:lnTo>
                  <a:cubicBezTo>
                    <a:pt x="4794" y="21862"/>
                    <a:pt x="0" y="21862"/>
                    <a:pt x="0" y="21862"/>
                  </a:cubicBezTo>
                  <a:lnTo>
                    <a:pt x="0" y="0"/>
                  </a:lnTo>
                  <a:cubicBezTo>
                    <a:pt x="0" y="0"/>
                    <a:pt x="4794" y="0"/>
                    <a:pt x="10709" y="0"/>
                  </a:cubicBezTo>
                  <a:close/>
                </a:path>
              </a:pathLst>
            </a:custGeom>
            <a:grpFill/>
            <a:ln w="4391" cap="flat">
              <a:noFill/>
              <a:prstDash val="solid"/>
              <a:miter/>
            </a:ln>
          </p:spPr>
          <p:txBody>
            <a:bodyPr rtlCol="0" anchor="ctr"/>
            <a:lstStyle/>
            <a:p>
              <a:endParaRPr lang="fr-FR"/>
            </a:p>
          </p:txBody>
        </p:sp>
        <p:sp>
          <p:nvSpPr>
            <p:cNvPr id="89" name="Free-form: Shape 982">
              <a:extLst>
                <a:ext uri="{FF2B5EF4-FFF2-40B4-BE49-F238E27FC236}">
                  <a16:creationId xmlns:a16="http://schemas.microsoft.com/office/drawing/2014/main" id="{19F8A4CE-70AB-C549-6A4E-24A7FD00B020}"/>
                </a:ext>
              </a:extLst>
            </p:cNvPr>
            <p:cNvSpPr/>
            <p:nvPr/>
          </p:nvSpPr>
          <p:spPr>
            <a:xfrm rot="18978001">
              <a:off x="10004312" y="6315805"/>
              <a:ext cx="98289" cy="22217"/>
            </a:xfrm>
            <a:custGeom>
              <a:avLst/>
              <a:gdLst>
                <a:gd name="connsiteX0" fmla="*/ 88778 w 98289"/>
                <a:gd name="connsiteY0" fmla="*/ 96 h 22217"/>
                <a:gd name="connsiteX1" fmla="*/ 98332 w 98289"/>
                <a:gd name="connsiteY1" fmla="*/ 96 h 22217"/>
                <a:gd name="connsiteX2" fmla="*/ 98332 w 98289"/>
                <a:gd name="connsiteY2" fmla="*/ 22314 h 22217"/>
                <a:gd name="connsiteX3" fmla="*/ 88778 w 98289"/>
                <a:gd name="connsiteY3" fmla="*/ 22314 h 22217"/>
                <a:gd name="connsiteX4" fmla="*/ 9595 w 98289"/>
                <a:gd name="connsiteY4" fmla="*/ 22314 h 22217"/>
                <a:gd name="connsiteX5" fmla="*/ 42 w 98289"/>
                <a:gd name="connsiteY5" fmla="*/ 22314 h 22217"/>
                <a:gd name="connsiteX6" fmla="*/ 42 w 98289"/>
                <a:gd name="connsiteY6" fmla="*/ 96 h 22217"/>
                <a:gd name="connsiteX7" fmla="*/ 9595 w 98289"/>
                <a:gd name="connsiteY7" fmla="*/ 96 h 2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89" h="22217">
                  <a:moveTo>
                    <a:pt x="88778" y="96"/>
                  </a:moveTo>
                  <a:cubicBezTo>
                    <a:pt x="94054" y="96"/>
                    <a:pt x="98332" y="96"/>
                    <a:pt x="98332" y="96"/>
                  </a:cubicBezTo>
                  <a:lnTo>
                    <a:pt x="98332" y="22314"/>
                  </a:lnTo>
                  <a:cubicBezTo>
                    <a:pt x="98332" y="22314"/>
                    <a:pt x="94054" y="22314"/>
                    <a:pt x="88778" y="22314"/>
                  </a:cubicBezTo>
                  <a:lnTo>
                    <a:pt x="9595" y="22314"/>
                  </a:lnTo>
                  <a:cubicBezTo>
                    <a:pt x="4319" y="22314"/>
                    <a:pt x="42" y="22314"/>
                    <a:pt x="42" y="22314"/>
                  </a:cubicBezTo>
                  <a:lnTo>
                    <a:pt x="42" y="96"/>
                  </a:lnTo>
                  <a:cubicBezTo>
                    <a:pt x="42" y="96"/>
                    <a:pt x="4319" y="96"/>
                    <a:pt x="9595" y="96"/>
                  </a:cubicBezTo>
                  <a:close/>
                </a:path>
              </a:pathLst>
            </a:custGeom>
            <a:grpFill/>
            <a:ln w="4391" cap="flat">
              <a:noFill/>
              <a:prstDash val="solid"/>
              <a:miter/>
            </a:ln>
          </p:spPr>
          <p:txBody>
            <a:bodyPr rtlCol="0" anchor="ctr"/>
            <a:lstStyle/>
            <a:p>
              <a:endParaRPr lang="fr-FR"/>
            </a:p>
          </p:txBody>
        </p:sp>
        <p:sp>
          <p:nvSpPr>
            <p:cNvPr id="90" name="Free-form: Shape 983">
              <a:extLst>
                <a:ext uri="{FF2B5EF4-FFF2-40B4-BE49-F238E27FC236}">
                  <a16:creationId xmlns:a16="http://schemas.microsoft.com/office/drawing/2014/main" id="{78E06931-8D2C-B5EE-8CE5-1AF5C3F12BBD}"/>
                </a:ext>
              </a:extLst>
            </p:cNvPr>
            <p:cNvSpPr/>
            <p:nvPr/>
          </p:nvSpPr>
          <p:spPr>
            <a:xfrm rot="2574000">
              <a:off x="10314555" y="6315939"/>
              <a:ext cx="99889" cy="22128"/>
            </a:xfrm>
            <a:custGeom>
              <a:avLst/>
              <a:gdLst>
                <a:gd name="connsiteX0" fmla="*/ 89159 w 99889"/>
                <a:gd name="connsiteY0" fmla="*/ 96 h 22128"/>
                <a:gd name="connsiteX1" fmla="*/ 100001 w 99889"/>
                <a:gd name="connsiteY1" fmla="*/ 96 h 22128"/>
                <a:gd name="connsiteX2" fmla="*/ 100001 w 99889"/>
                <a:gd name="connsiteY2" fmla="*/ 22225 h 22128"/>
                <a:gd name="connsiteX3" fmla="*/ 89159 w 99889"/>
                <a:gd name="connsiteY3" fmla="*/ 22225 h 22128"/>
                <a:gd name="connsiteX4" fmla="*/ 10954 w 99889"/>
                <a:gd name="connsiteY4" fmla="*/ 22225 h 22128"/>
                <a:gd name="connsiteX5" fmla="*/ 112 w 99889"/>
                <a:gd name="connsiteY5" fmla="*/ 22225 h 22128"/>
                <a:gd name="connsiteX6" fmla="*/ 112 w 99889"/>
                <a:gd name="connsiteY6" fmla="*/ 96 h 22128"/>
                <a:gd name="connsiteX7" fmla="*/ 10954 w 99889"/>
                <a:gd name="connsiteY7" fmla="*/ 96 h 2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89" h="22128">
                  <a:moveTo>
                    <a:pt x="89159" y="96"/>
                  </a:moveTo>
                  <a:cubicBezTo>
                    <a:pt x="95147" y="96"/>
                    <a:pt x="100001" y="96"/>
                    <a:pt x="100001" y="96"/>
                  </a:cubicBezTo>
                  <a:lnTo>
                    <a:pt x="100001" y="22225"/>
                  </a:lnTo>
                  <a:cubicBezTo>
                    <a:pt x="100001" y="22225"/>
                    <a:pt x="95147" y="22225"/>
                    <a:pt x="89159" y="22225"/>
                  </a:cubicBezTo>
                  <a:lnTo>
                    <a:pt x="10954" y="22225"/>
                  </a:lnTo>
                  <a:cubicBezTo>
                    <a:pt x="4966" y="22225"/>
                    <a:pt x="112" y="22225"/>
                    <a:pt x="112" y="22225"/>
                  </a:cubicBezTo>
                  <a:lnTo>
                    <a:pt x="112" y="96"/>
                  </a:lnTo>
                  <a:cubicBezTo>
                    <a:pt x="112" y="96"/>
                    <a:pt x="4966" y="96"/>
                    <a:pt x="10954" y="96"/>
                  </a:cubicBezTo>
                  <a:close/>
                </a:path>
              </a:pathLst>
            </a:custGeom>
            <a:grpFill/>
            <a:ln w="4391" cap="flat">
              <a:noFill/>
              <a:prstDash val="solid"/>
              <a:miter/>
            </a:ln>
          </p:spPr>
          <p:txBody>
            <a:bodyPr rtlCol="0" anchor="ctr"/>
            <a:lstStyle/>
            <a:p>
              <a:endParaRPr lang="fr-FR"/>
            </a:p>
          </p:txBody>
        </p:sp>
        <p:sp>
          <p:nvSpPr>
            <p:cNvPr id="91" name="Free-form: Shape 984">
              <a:extLst>
                <a:ext uri="{FF2B5EF4-FFF2-40B4-BE49-F238E27FC236}">
                  <a16:creationId xmlns:a16="http://schemas.microsoft.com/office/drawing/2014/main" id="{985E139E-ECF2-70D9-6C35-63A138A1F393}"/>
                </a:ext>
              </a:extLst>
            </p:cNvPr>
            <p:cNvSpPr/>
            <p:nvPr/>
          </p:nvSpPr>
          <p:spPr>
            <a:xfrm>
              <a:off x="10142904" y="6387123"/>
              <a:ext cx="132237" cy="21950"/>
            </a:xfrm>
            <a:custGeom>
              <a:avLst/>
              <a:gdLst>
                <a:gd name="connsiteX0" fmla="*/ 121485 w 132237"/>
                <a:gd name="connsiteY0" fmla="*/ 0 h 21950"/>
                <a:gd name="connsiteX1" fmla="*/ 132238 w 132237"/>
                <a:gd name="connsiteY1" fmla="*/ 0 h 21950"/>
                <a:gd name="connsiteX2" fmla="*/ 132238 w 132237"/>
                <a:gd name="connsiteY2" fmla="*/ 21951 h 21950"/>
                <a:gd name="connsiteX3" fmla="*/ 121485 w 132237"/>
                <a:gd name="connsiteY3" fmla="*/ 21951 h 21950"/>
                <a:gd name="connsiteX4" fmla="*/ 10753 w 132237"/>
                <a:gd name="connsiteY4" fmla="*/ 21951 h 21950"/>
                <a:gd name="connsiteX5" fmla="*/ 0 w 132237"/>
                <a:gd name="connsiteY5" fmla="*/ 21951 h 21950"/>
                <a:gd name="connsiteX6" fmla="*/ 0 w 132237"/>
                <a:gd name="connsiteY6" fmla="*/ 0 h 21950"/>
                <a:gd name="connsiteX7" fmla="*/ 10753 w 132237"/>
                <a:gd name="connsiteY7" fmla="*/ 0 h 2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237" h="21950">
                  <a:moveTo>
                    <a:pt x="121485" y="0"/>
                  </a:moveTo>
                  <a:cubicBezTo>
                    <a:pt x="127423" y="0"/>
                    <a:pt x="132238" y="0"/>
                    <a:pt x="132238" y="0"/>
                  </a:cubicBezTo>
                  <a:lnTo>
                    <a:pt x="132238" y="21951"/>
                  </a:lnTo>
                  <a:cubicBezTo>
                    <a:pt x="132238" y="21951"/>
                    <a:pt x="127423" y="21951"/>
                    <a:pt x="121485" y="21951"/>
                  </a:cubicBezTo>
                  <a:lnTo>
                    <a:pt x="10753" y="21951"/>
                  </a:lnTo>
                  <a:cubicBezTo>
                    <a:pt x="4814" y="21951"/>
                    <a:pt x="0" y="21951"/>
                    <a:pt x="0" y="21951"/>
                  </a:cubicBezTo>
                  <a:lnTo>
                    <a:pt x="0" y="0"/>
                  </a:lnTo>
                  <a:cubicBezTo>
                    <a:pt x="0" y="0"/>
                    <a:pt x="4814" y="0"/>
                    <a:pt x="10753" y="0"/>
                  </a:cubicBezTo>
                  <a:close/>
                </a:path>
              </a:pathLst>
            </a:custGeom>
            <a:grpFill/>
            <a:ln w="4391" cap="flat">
              <a:noFill/>
              <a:prstDash val="solid"/>
              <a:miter/>
            </a:ln>
          </p:spPr>
          <p:txBody>
            <a:bodyPr rtlCol="0" anchor="ctr"/>
            <a:lstStyle/>
            <a:p>
              <a:endParaRPr lang="fr-FR"/>
            </a:p>
          </p:txBody>
        </p:sp>
        <p:sp>
          <p:nvSpPr>
            <p:cNvPr id="92" name="Free-form: Shape 985">
              <a:extLst>
                <a:ext uri="{FF2B5EF4-FFF2-40B4-BE49-F238E27FC236}">
                  <a16:creationId xmlns:a16="http://schemas.microsoft.com/office/drawing/2014/main" id="{1FAC5876-98BB-C712-6A56-85039108426E}"/>
                </a:ext>
              </a:extLst>
            </p:cNvPr>
            <p:cNvSpPr/>
            <p:nvPr/>
          </p:nvSpPr>
          <p:spPr>
            <a:xfrm>
              <a:off x="9866787" y="6396628"/>
              <a:ext cx="310909" cy="461371"/>
            </a:xfrm>
            <a:custGeom>
              <a:avLst/>
              <a:gdLst>
                <a:gd name="connsiteX0" fmla="*/ 302467 w 310909"/>
                <a:gd name="connsiteY0" fmla="*/ 461371 h 461371"/>
                <a:gd name="connsiteX1" fmla="*/ 294647 w 310909"/>
                <a:gd name="connsiteY1" fmla="*/ 461371 h 461371"/>
                <a:gd name="connsiteX2" fmla="*/ 288870 w 310909"/>
                <a:gd name="connsiteY2" fmla="*/ 403028 h 461371"/>
                <a:gd name="connsiteX3" fmla="*/ 285734 w 310909"/>
                <a:gd name="connsiteY3" fmla="*/ 399180 h 461371"/>
                <a:gd name="connsiteX4" fmla="*/ 285360 w 310909"/>
                <a:gd name="connsiteY4" fmla="*/ 399162 h 461371"/>
                <a:gd name="connsiteX5" fmla="*/ 127928 w 310909"/>
                <a:gd name="connsiteY5" fmla="*/ 399162 h 461371"/>
                <a:gd name="connsiteX6" fmla="*/ 124773 w 310909"/>
                <a:gd name="connsiteY6" fmla="*/ 402228 h 461371"/>
                <a:gd name="connsiteX7" fmla="*/ 124106 w 310909"/>
                <a:gd name="connsiteY7" fmla="*/ 449196 h 461371"/>
                <a:gd name="connsiteX8" fmla="*/ 115797 w 310909"/>
                <a:gd name="connsiteY8" fmla="*/ 461371 h 461371"/>
                <a:gd name="connsiteX9" fmla="*/ 111620 w 310909"/>
                <a:gd name="connsiteY9" fmla="*/ 461371 h 461371"/>
                <a:gd name="connsiteX10" fmla="*/ 102600 w 310909"/>
                <a:gd name="connsiteY10" fmla="*/ 451107 h 461371"/>
                <a:gd name="connsiteX11" fmla="*/ 102555 w 310909"/>
                <a:gd name="connsiteY11" fmla="*/ 386721 h 461371"/>
                <a:gd name="connsiteX12" fmla="*/ 112642 w 310909"/>
                <a:gd name="connsiteY12" fmla="*/ 376945 h 461371"/>
                <a:gd name="connsiteX13" fmla="*/ 145035 w 310909"/>
                <a:gd name="connsiteY13" fmla="*/ 376945 h 461371"/>
                <a:gd name="connsiteX14" fmla="*/ 146735 w 310909"/>
                <a:gd name="connsiteY14" fmla="*/ 375270 h 461371"/>
                <a:gd name="connsiteX15" fmla="*/ 146235 w 310909"/>
                <a:gd name="connsiteY15" fmla="*/ 374057 h 461371"/>
                <a:gd name="connsiteX16" fmla="*/ 11153 w 310909"/>
                <a:gd name="connsiteY16" fmla="*/ 238975 h 461371"/>
                <a:gd name="connsiteX17" fmla="*/ 6354 w 310909"/>
                <a:gd name="connsiteY17" fmla="*/ 227911 h 461371"/>
                <a:gd name="connsiteX18" fmla="*/ 0 w 310909"/>
                <a:gd name="connsiteY18" fmla="*/ 29242 h 461371"/>
                <a:gd name="connsiteX19" fmla="*/ 0 w 310909"/>
                <a:gd name="connsiteY19" fmla="*/ 8580 h 461371"/>
                <a:gd name="connsiteX20" fmla="*/ 4888 w 310909"/>
                <a:gd name="connsiteY20" fmla="*/ 1870 h 461371"/>
                <a:gd name="connsiteX21" fmla="*/ 12531 w 310909"/>
                <a:gd name="connsiteY21" fmla="*/ 4 h 461371"/>
                <a:gd name="connsiteX22" fmla="*/ 73140 w 310909"/>
                <a:gd name="connsiteY22" fmla="*/ 29731 h 461371"/>
                <a:gd name="connsiteX23" fmla="*/ 87759 w 310909"/>
                <a:gd name="connsiteY23" fmla="*/ 90562 h 461371"/>
                <a:gd name="connsiteX24" fmla="*/ 96734 w 310909"/>
                <a:gd name="connsiteY24" fmla="*/ 153393 h 461371"/>
                <a:gd name="connsiteX25" fmla="*/ 99223 w 310909"/>
                <a:gd name="connsiteY25" fmla="*/ 155704 h 461371"/>
                <a:gd name="connsiteX26" fmla="*/ 131127 w 310909"/>
                <a:gd name="connsiteY26" fmla="*/ 169301 h 461371"/>
                <a:gd name="connsiteX27" fmla="*/ 168541 w 310909"/>
                <a:gd name="connsiteY27" fmla="*/ 206315 h 461371"/>
                <a:gd name="connsiteX28" fmla="*/ 176895 w 310909"/>
                <a:gd name="connsiteY28" fmla="*/ 211381 h 461371"/>
                <a:gd name="connsiteX29" fmla="*/ 256033 w 310909"/>
                <a:gd name="connsiteY29" fmla="*/ 264392 h 461371"/>
                <a:gd name="connsiteX30" fmla="*/ 277984 w 310909"/>
                <a:gd name="connsiteY30" fmla="*/ 374590 h 461371"/>
                <a:gd name="connsiteX31" fmla="*/ 280205 w 310909"/>
                <a:gd name="connsiteY31" fmla="*/ 377034 h 461371"/>
                <a:gd name="connsiteX32" fmla="*/ 300868 w 310909"/>
                <a:gd name="connsiteY32" fmla="*/ 377034 h 461371"/>
                <a:gd name="connsiteX33" fmla="*/ 310910 w 310909"/>
                <a:gd name="connsiteY33" fmla="*/ 387076 h 461371"/>
                <a:gd name="connsiteX34" fmla="*/ 310910 w 310909"/>
                <a:gd name="connsiteY34" fmla="*/ 443642 h 461371"/>
                <a:gd name="connsiteX35" fmla="*/ 309310 w 310909"/>
                <a:gd name="connsiteY35" fmla="*/ 447685 h 461371"/>
                <a:gd name="connsiteX36" fmla="*/ 307222 w 310909"/>
                <a:gd name="connsiteY36" fmla="*/ 450351 h 461371"/>
                <a:gd name="connsiteX37" fmla="*/ 308955 w 310909"/>
                <a:gd name="connsiteY37" fmla="*/ 454573 h 461371"/>
                <a:gd name="connsiteX38" fmla="*/ 309843 w 310909"/>
                <a:gd name="connsiteY38" fmla="*/ 455639 h 461371"/>
                <a:gd name="connsiteX39" fmla="*/ 309092 w 310909"/>
                <a:gd name="connsiteY39" fmla="*/ 457772 h 461371"/>
                <a:gd name="connsiteX40" fmla="*/ 308866 w 310909"/>
                <a:gd name="connsiteY40" fmla="*/ 457861 h 461371"/>
                <a:gd name="connsiteX41" fmla="*/ 302467 w 310909"/>
                <a:gd name="connsiteY41" fmla="*/ 461371 h 461371"/>
                <a:gd name="connsiteX42" fmla="*/ 168052 w 310909"/>
                <a:gd name="connsiteY42" fmla="*/ 373346 h 461371"/>
                <a:gd name="connsiteX43" fmla="*/ 167208 w 310909"/>
                <a:gd name="connsiteY43" fmla="*/ 374812 h 461371"/>
                <a:gd name="connsiteX44" fmla="*/ 168452 w 310909"/>
                <a:gd name="connsiteY44" fmla="*/ 376945 h 461371"/>
                <a:gd name="connsiteX45" fmla="*/ 253189 w 310909"/>
                <a:gd name="connsiteY45" fmla="*/ 376945 h 461371"/>
                <a:gd name="connsiteX46" fmla="*/ 255678 w 310909"/>
                <a:gd name="connsiteY46" fmla="*/ 374768 h 461371"/>
                <a:gd name="connsiteX47" fmla="*/ 234349 w 310909"/>
                <a:gd name="connsiteY47" fmla="*/ 272523 h 461371"/>
                <a:gd name="connsiteX48" fmla="*/ 165830 w 310909"/>
                <a:gd name="connsiteY48" fmla="*/ 230976 h 461371"/>
                <a:gd name="connsiteX49" fmla="*/ 160321 w 310909"/>
                <a:gd name="connsiteY49" fmla="*/ 229288 h 461371"/>
                <a:gd name="connsiteX50" fmla="*/ 117041 w 310909"/>
                <a:gd name="connsiteY50" fmla="*/ 186408 h 461371"/>
                <a:gd name="connsiteX51" fmla="*/ 91758 w 310909"/>
                <a:gd name="connsiteY51" fmla="*/ 179121 h 461371"/>
                <a:gd name="connsiteX52" fmla="*/ 86337 w 310909"/>
                <a:gd name="connsiteY52" fmla="*/ 180454 h 461371"/>
                <a:gd name="connsiteX53" fmla="*/ 82737 w 310909"/>
                <a:gd name="connsiteY53" fmla="*/ 192496 h 461371"/>
                <a:gd name="connsiteX54" fmla="*/ 156366 w 310909"/>
                <a:gd name="connsiteY54" fmla="*/ 266080 h 461371"/>
                <a:gd name="connsiteX55" fmla="*/ 155597 w 310909"/>
                <a:gd name="connsiteY55" fmla="*/ 280241 h 461371"/>
                <a:gd name="connsiteX56" fmla="*/ 155211 w 310909"/>
                <a:gd name="connsiteY56" fmla="*/ 280610 h 461371"/>
                <a:gd name="connsiteX57" fmla="*/ 154900 w 310909"/>
                <a:gd name="connsiteY57" fmla="*/ 280921 h 461371"/>
                <a:gd name="connsiteX58" fmla="*/ 138628 w 310909"/>
                <a:gd name="connsiteY58" fmla="*/ 279442 h 461371"/>
                <a:gd name="connsiteX59" fmla="*/ 138459 w 310909"/>
                <a:gd name="connsiteY59" fmla="*/ 279277 h 461371"/>
                <a:gd name="connsiteX60" fmla="*/ 55188 w 310909"/>
                <a:gd name="connsiteY60" fmla="*/ 196140 h 461371"/>
                <a:gd name="connsiteX61" fmla="*/ 53411 w 310909"/>
                <a:gd name="connsiteY61" fmla="*/ 176366 h 461371"/>
                <a:gd name="connsiteX62" fmla="*/ 72517 w 310909"/>
                <a:gd name="connsiteY62" fmla="*/ 162458 h 461371"/>
                <a:gd name="connsiteX63" fmla="*/ 74961 w 310909"/>
                <a:gd name="connsiteY63" fmla="*/ 158103 h 461371"/>
                <a:gd name="connsiteX64" fmla="*/ 60476 w 310909"/>
                <a:gd name="connsiteY64" fmla="*/ 57858 h 461371"/>
                <a:gd name="connsiteX65" fmla="*/ 42435 w 310909"/>
                <a:gd name="connsiteY65" fmla="*/ 29509 h 461371"/>
                <a:gd name="connsiteX66" fmla="*/ 37014 w 310909"/>
                <a:gd name="connsiteY66" fmla="*/ 25954 h 461371"/>
                <a:gd name="connsiteX67" fmla="*/ 22751 w 310909"/>
                <a:gd name="connsiteY67" fmla="*/ 33997 h 461371"/>
                <a:gd name="connsiteX68" fmla="*/ 28616 w 310909"/>
                <a:gd name="connsiteY68" fmla="*/ 221112 h 461371"/>
                <a:gd name="connsiteX69" fmla="*/ 31549 w 310909"/>
                <a:gd name="connsiteY69" fmla="*/ 227822 h 461371"/>
                <a:gd name="connsiteX70" fmla="*/ 166586 w 310909"/>
                <a:gd name="connsiteY70" fmla="*/ 362904 h 461371"/>
                <a:gd name="connsiteX71" fmla="*/ 168052 w 310909"/>
                <a:gd name="connsiteY71" fmla="*/ 373346 h 46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0909" h="461371">
                  <a:moveTo>
                    <a:pt x="302467" y="461371"/>
                  </a:moveTo>
                  <a:lnTo>
                    <a:pt x="294647" y="461371"/>
                  </a:lnTo>
                  <a:cubicBezTo>
                    <a:pt x="288456" y="445344"/>
                    <a:pt x="286530" y="425899"/>
                    <a:pt x="288870" y="403028"/>
                  </a:cubicBezTo>
                  <a:cubicBezTo>
                    <a:pt x="289067" y="401100"/>
                    <a:pt x="287662" y="399376"/>
                    <a:pt x="285734" y="399180"/>
                  </a:cubicBezTo>
                  <a:cubicBezTo>
                    <a:pt x="285609" y="399167"/>
                    <a:pt x="285485" y="399162"/>
                    <a:pt x="285360" y="399162"/>
                  </a:cubicBezTo>
                  <a:lnTo>
                    <a:pt x="127928" y="399162"/>
                  </a:lnTo>
                  <a:cubicBezTo>
                    <a:pt x="126203" y="399162"/>
                    <a:pt x="124797" y="400527"/>
                    <a:pt x="124773" y="402228"/>
                  </a:cubicBezTo>
                  <a:cubicBezTo>
                    <a:pt x="124684" y="414906"/>
                    <a:pt x="124462" y="430565"/>
                    <a:pt x="124106" y="449196"/>
                  </a:cubicBezTo>
                  <a:cubicBezTo>
                    <a:pt x="123988" y="455386"/>
                    <a:pt x="121218" y="459447"/>
                    <a:pt x="115797" y="461371"/>
                  </a:cubicBezTo>
                  <a:lnTo>
                    <a:pt x="111620" y="461371"/>
                  </a:lnTo>
                  <a:cubicBezTo>
                    <a:pt x="105755" y="459861"/>
                    <a:pt x="102748" y="456439"/>
                    <a:pt x="102600" y="451107"/>
                  </a:cubicBezTo>
                  <a:cubicBezTo>
                    <a:pt x="101978" y="429867"/>
                    <a:pt x="101963" y="408405"/>
                    <a:pt x="102555" y="386721"/>
                  </a:cubicBezTo>
                  <a:cubicBezTo>
                    <a:pt x="102700" y="381277"/>
                    <a:pt x="107174" y="376941"/>
                    <a:pt x="112642" y="376945"/>
                  </a:cubicBezTo>
                  <a:lnTo>
                    <a:pt x="145035" y="376945"/>
                  </a:lnTo>
                  <a:cubicBezTo>
                    <a:pt x="145968" y="376950"/>
                    <a:pt x="146729" y="376199"/>
                    <a:pt x="146735" y="375270"/>
                  </a:cubicBezTo>
                  <a:cubicBezTo>
                    <a:pt x="146738" y="374812"/>
                    <a:pt x="146558" y="374377"/>
                    <a:pt x="146235" y="374057"/>
                  </a:cubicBezTo>
                  <a:lnTo>
                    <a:pt x="11153" y="238975"/>
                  </a:lnTo>
                  <a:cubicBezTo>
                    <a:pt x="8213" y="236033"/>
                    <a:pt x="6498" y="232083"/>
                    <a:pt x="6354" y="227911"/>
                  </a:cubicBezTo>
                  <a:lnTo>
                    <a:pt x="0" y="29242"/>
                  </a:lnTo>
                  <a:lnTo>
                    <a:pt x="0" y="8580"/>
                  </a:lnTo>
                  <a:cubicBezTo>
                    <a:pt x="1155" y="5794"/>
                    <a:pt x="2785" y="3559"/>
                    <a:pt x="4888" y="1870"/>
                  </a:cubicBezTo>
                  <a:cubicBezTo>
                    <a:pt x="6458" y="657"/>
                    <a:pt x="9005" y="35"/>
                    <a:pt x="12531" y="4"/>
                  </a:cubicBezTo>
                  <a:cubicBezTo>
                    <a:pt x="41028" y="-231"/>
                    <a:pt x="61231" y="9678"/>
                    <a:pt x="73140" y="29731"/>
                  </a:cubicBezTo>
                  <a:cubicBezTo>
                    <a:pt x="78442" y="38676"/>
                    <a:pt x="83315" y="58956"/>
                    <a:pt x="87759" y="90562"/>
                  </a:cubicBezTo>
                  <a:cubicBezTo>
                    <a:pt x="92854" y="126821"/>
                    <a:pt x="95846" y="147763"/>
                    <a:pt x="96734" y="153393"/>
                  </a:cubicBezTo>
                  <a:cubicBezTo>
                    <a:pt x="96971" y="154815"/>
                    <a:pt x="97801" y="155584"/>
                    <a:pt x="99223" y="155704"/>
                  </a:cubicBezTo>
                  <a:cubicBezTo>
                    <a:pt x="112553" y="156770"/>
                    <a:pt x="123188" y="161303"/>
                    <a:pt x="131127" y="169301"/>
                  </a:cubicBezTo>
                  <a:cubicBezTo>
                    <a:pt x="140962" y="179285"/>
                    <a:pt x="153433" y="191621"/>
                    <a:pt x="168541" y="206315"/>
                  </a:cubicBezTo>
                  <a:cubicBezTo>
                    <a:pt x="171444" y="209128"/>
                    <a:pt x="174229" y="210816"/>
                    <a:pt x="176895" y="211381"/>
                  </a:cubicBezTo>
                  <a:cubicBezTo>
                    <a:pt x="209999" y="218046"/>
                    <a:pt x="237104" y="239286"/>
                    <a:pt x="256033" y="264392"/>
                  </a:cubicBezTo>
                  <a:cubicBezTo>
                    <a:pt x="279495" y="295540"/>
                    <a:pt x="282072" y="336243"/>
                    <a:pt x="277984" y="374590"/>
                  </a:cubicBezTo>
                  <a:cubicBezTo>
                    <a:pt x="277806" y="376221"/>
                    <a:pt x="278547" y="377034"/>
                    <a:pt x="280205" y="377034"/>
                  </a:cubicBezTo>
                  <a:lnTo>
                    <a:pt x="300868" y="377034"/>
                  </a:lnTo>
                  <a:cubicBezTo>
                    <a:pt x="306414" y="377034"/>
                    <a:pt x="310910" y="381531"/>
                    <a:pt x="310910" y="387076"/>
                  </a:cubicBezTo>
                  <a:lnTo>
                    <a:pt x="310910" y="443642"/>
                  </a:lnTo>
                  <a:cubicBezTo>
                    <a:pt x="310910" y="445210"/>
                    <a:pt x="310377" y="446561"/>
                    <a:pt x="309310" y="447685"/>
                  </a:cubicBezTo>
                  <a:cubicBezTo>
                    <a:pt x="308036" y="448987"/>
                    <a:pt x="307340" y="449876"/>
                    <a:pt x="307222" y="450351"/>
                  </a:cubicBezTo>
                  <a:cubicBezTo>
                    <a:pt x="306807" y="451862"/>
                    <a:pt x="307385" y="453271"/>
                    <a:pt x="308955" y="454573"/>
                  </a:cubicBezTo>
                  <a:cubicBezTo>
                    <a:pt x="309369" y="454897"/>
                    <a:pt x="309666" y="455253"/>
                    <a:pt x="309843" y="455639"/>
                  </a:cubicBezTo>
                  <a:cubicBezTo>
                    <a:pt x="310225" y="456435"/>
                    <a:pt x="309889" y="457390"/>
                    <a:pt x="309092" y="457772"/>
                  </a:cubicBezTo>
                  <a:cubicBezTo>
                    <a:pt x="309019" y="457808"/>
                    <a:pt x="308943" y="457839"/>
                    <a:pt x="308866" y="457861"/>
                  </a:cubicBezTo>
                  <a:cubicBezTo>
                    <a:pt x="306348" y="458692"/>
                    <a:pt x="304215" y="459861"/>
                    <a:pt x="302467" y="461371"/>
                  </a:cubicBezTo>
                  <a:close/>
                  <a:moveTo>
                    <a:pt x="168052" y="373346"/>
                  </a:moveTo>
                  <a:lnTo>
                    <a:pt x="167208" y="374812"/>
                  </a:lnTo>
                  <a:cubicBezTo>
                    <a:pt x="166438" y="376234"/>
                    <a:pt x="166852" y="376945"/>
                    <a:pt x="168452" y="376945"/>
                  </a:cubicBezTo>
                  <a:lnTo>
                    <a:pt x="253189" y="376945"/>
                  </a:lnTo>
                  <a:cubicBezTo>
                    <a:pt x="254641" y="376945"/>
                    <a:pt x="255470" y="376221"/>
                    <a:pt x="255678" y="374768"/>
                  </a:cubicBezTo>
                  <a:cubicBezTo>
                    <a:pt x="260254" y="339664"/>
                    <a:pt x="257988" y="301050"/>
                    <a:pt x="234349" y="272523"/>
                  </a:cubicBezTo>
                  <a:cubicBezTo>
                    <a:pt x="217019" y="251581"/>
                    <a:pt x="194180" y="237731"/>
                    <a:pt x="165830" y="230976"/>
                  </a:cubicBezTo>
                  <a:cubicBezTo>
                    <a:pt x="162513" y="230177"/>
                    <a:pt x="160676" y="229612"/>
                    <a:pt x="160321" y="229288"/>
                  </a:cubicBezTo>
                  <a:cubicBezTo>
                    <a:pt x="147020" y="216611"/>
                    <a:pt x="132593" y="202316"/>
                    <a:pt x="117041" y="186408"/>
                  </a:cubicBezTo>
                  <a:cubicBezTo>
                    <a:pt x="110482" y="179685"/>
                    <a:pt x="100874" y="176917"/>
                    <a:pt x="91758" y="179121"/>
                  </a:cubicBezTo>
                  <a:lnTo>
                    <a:pt x="86337" y="180454"/>
                  </a:lnTo>
                  <a:cubicBezTo>
                    <a:pt x="77924" y="182467"/>
                    <a:pt x="76724" y="186484"/>
                    <a:pt x="82737" y="192496"/>
                  </a:cubicBezTo>
                  <a:lnTo>
                    <a:pt x="156366" y="266080"/>
                  </a:lnTo>
                  <a:cubicBezTo>
                    <a:pt x="160086" y="269786"/>
                    <a:pt x="159742" y="276127"/>
                    <a:pt x="155597" y="280241"/>
                  </a:cubicBezTo>
                  <a:cubicBezTo>
                    <a:pt x="155471" y="280370"/>
                    <a:pt x="155342" y="280490"/>
                    <a:pt x="155211" y="280610"/>
                  </a:cubicBezTo>
                  <a:cubicBezTo>
                    <a:pt x="155181" y="280641"/>
                    <a:pt x="155077" y="280744"/>
                    <a:pt x="154900" y="280921"/>
                  </a:cubicBezTo>
                  <a:cubicBezTo>
                    <a:pt x="151004" y="285005"/>
                    <a:pt x="143719" y="284343"/>
                    <a:pt x="138628" y="279442"/>
                  </a:cubicBezTo>
                  <a:cubicBezTo>
                    <a:pt x="138571" y="279388"/>
                    <a:pt x="138515" y="279335"/>
                    <a:pt x="138459" y="279277"/>
                  </a:cubicBezTo>
                  <a:cubicBezTo>
                    <a:pt x="107917" y="249062"/>
                    <a:pt x="80160" y="221347"/>
                    <a:pt x="55188" y="196140"/>
                  </a:cubicBezTo>
                  <a:cubicBezTo>
                    <a:pt x="48789" y="189697"/>
                    <a:pt x="46745" y="183165"/>
                    <a:pt x="53411" y="176366"/>
                  </a:cubicBezTo>
                  <a:cubicBezTo>
                    <a:pt x="59750" y="169910"/>
                    <a:pt x="66119" y="165271"/>
                    <a:pt x="72517" y="162458"/>
                  </a:cubicBezTo>
                  <a:cubicBezTo>
                    <a:pt x="74228" y="161698"/>
                    <a:pt x="75227" y="159916"/>
                    <a:pt x="74961" y="158103"/>
                  </a:cubicBezTo>
                  <a:lnTo>
                    <a:pt x="60476" y="57858"/>
                  </a:lnTo>
                  <a:cubicBezTo>
                    <a:pt x="58728" y="45683"/>
                    <a:pt x="52714" y="36232"/>
                    <a:pt x="42435" y="29509"/>
                  </a:cubicBezTo>
                  <a:lnTo>
                    <a:pt x="37014" y="25954"/>
                  </a:lnTo>
                  <a:cubicBezTo>
                    <a:pt x="27120" y="19498"/>
                    <a:pt x="22365" y="22177"/>
                    <a:pt x="22751" y="33997"/>
                  </a:cubicBezTo>
                  <a:lnTo>
                    <a:pt x="28616" y="221112"/>
                  </a:lnTo>
                  <a:cubicBezTo>
                    <a:pt x="28700" y="223649"/>
                    <a:pt x="29750" y="226053"/>
                    <a:pt x="31549" y="227822"/>
                  </a:cubicBezTo>
                  <a:lnTo>
                    <a:pt x="166586" y="362904"/>
                  </a:lnTo>
                  <a:cubicBezTo>
                    <a:pt x="169351" y="365668"/>
                    <a:pt x="169950" y="369929"/>
                    <a:pt x="168052" y="373346"/>
                  </a:cubicBezTo>
                  <a:close/>
                </a:path>
              </a:pathLst>
            </a:custGeom>
            <a:grpFill/>
            <a:ln w="4391" cap="flat">
              <a:noFill/>
              <a:prstDash val="solid"/>
              <a:miter/>
            </a:ln>
          </p:spPr>
          <p:txBody>
            <a:bodyPr rtlCol="0" anchor="ctr"/>
            <a:lstStyle/>
            <a:p>
              <a:endParaRPr lang="fr-FR"/>
            </a:p>
          </p:txBody>
        </p:sp>
        <p:sp>
          <p:nvSpPr>
            <p:cNvPr id="93" name="Free-form: Shape 986">
              <a:extLst>
                <a:ext uri="{FF2B5EF4-FFF2-40B4-BE49-F238E27FC236}">
                  <a16:creationId xmlns:a16="http://schemas.microsoft.com/office/drawing/2014/main" id="{E12A6974-1105-AB8C-5309-A3234F66D3E3}"/>
                </a:ext>
              </a:extLst>
            </p:cNvPr>
            <p:cNvSpPr/>
            <p:nvPr/>
          </p:nvSpPr>
          <p:spPr>
            <a:xfrm>
              <a:off x="10239964" y="6396275"/>
              <a:ext cx="311117" cy="461724"/>
            </a:xfrm>
            <a:custGeom>
              <a:avLst/>
              <a:gdLst>
                <a:gd name="connsiteX0" fmla="*/ 311118 w 311117"/>
                <a:gd name="connsiteY0" fmla="*/ 8134 h 461724"/>
                <a:gd name="connsiteX1" fmla="*/ 311118 w 311117"/>
                <a:gd name="connsiteY1" fmla="*/ 29196 h 461724"/>
                <a:gd name="connsiteX2" fmla="*/ 305253 w 311117"/>
                <a:gd name="connsiteY2" fmla="*/ 225109 h 461724"/>
                <a:gd name="connsiteX3" fmla="*/ 298454 w 311117"/>
                <a:gd name="connsiteY3" fmla="*/ 240261 h 461724"/>
                <a:gd name="connsiteX4" fmla="*/ 165550 w 311117"/>
                <a:gd name="connsiteY4" fmla="*/ 374366 h 461724"/>
                <a:gd name="connsiteX5" fmla="*/ 166394 w 311117"/>
                <a:gd name="connsiteY5" fmla="*/ 376676 h 461724"/>
                <a:gd name="connsiteX6" fmla="*/ 194610 w 311117"/>
                <a:gd name="connsiteY6" fmla="*/ 377476 h 461724"/>
                <a:gd name="connsiteX7" fmla="*/ 209007 w 311117"/>
                <a:gd name="connsiteY7" fmla="*/ 390540 h 461724"/>
                <a:gd name="connsiteX8" fmla="*/ 208829 w 311117"/>
                <a:gd name="connsiteY8" fmla="*/ 450616 h 461724"/>
                <a:gd name="connsiteX9" fmla="*/ 200342 w 311117"/>
                <a:gd name="connsiteY9" fmla="*/ 461725 h 461724"/>
                <a:gd name="connsiteX10" fmla="*/ 192522 w 311117"/>
                <a:gd name="connsiteY10" fmla="*/ 461725 h 461724"/>
                <a:gd name="connsiteX11" fmla="*/ 186790 w 311117"/>
                <a:gd name="connsiteY11" fmla="*/ 403471 h 461724"/>
                <a:gd name="connsiteX12" fmla="*/ 183657 w 311117"/>
                <a:gd name="connsiteY12" fmla="*/ 399538 h 461724"/>
                <a:gd name="connsiteX13" fmla="*/ 183279 w 311117"/>
                <a:gd name="connsiteY13" fmla="*/ 399516 h 461724"/>
                <a:gd name="connsiteX14" fmla="*/ 24469 w 311117"/>
                <a:gd name="connsiteY14" fmla="*/ 399516 h 461724"/>
                <a:gd name="connsiteX15" fmla="*/ 22159 w 311117"/>
                <a:gd name="connsiteY15" fmla="*/ 401871 h 461724"/>
                <a:gd name="connsiteX16" fmla="*/ 22159 w 311117"/>
                <a:gd name="connsiteY16" fmla="*/ 443862 h 461724"/>
                <a:gd name="connsiteX17" fmla="*/ 20692 w 311117"/>
                <a:gd name="connsiteY17" fmla="*/ 447861 h 461724"/>
                <a:gd name="connsiteX18" fmla="*/ 20070 w 311117"/>
                <a:gd name="connsiteY18" fmla="*/ 454882 h 461724"/>
                <a:gd name="connsiteX19" fmla="*/ 19359 w 311117"/>
                <a:gd name="connsiteY19" fmla="*/ 458214 h 461724"/>
                <a:gd name="connsiteX20" fmla="*/ 13450 w 311117"/>
                <a:gd name="connsiteY20" fmla="*/ 461725 h 461724"/>
                <a:gd name="connsiteX21" fmla="*/ 9584 w 311117"/>
                <a:gd name="connsiteY21" fmla="*/ 461725 h 461724"/>
                <a:gd name="connsiteX22" fmla="*/ 697 w 311117"/>
                <a:gd name="connsiteY22" fmla="*/ 450527 h 461724"/>
                <a:gd name="connsiteX23" fmla="*/ 430 w 311117"/>
                <a:gd name="connsiteY23" fmla="*/ 386985 h 461724"/>
                <a:gd name="connsiteX24" fmla="*/ 9717 w 311117"/>
                <a:gd name="connsiteY24" fmla="*/ 377743 h 461724"/>
                <a:gd name="connsiteX25" fmla="*/ 31268 w 311117"/>
                <a:gd name="connsiteY25" fmla="*/ 377032 h 461724"/>
                <a:gd name="connsiteX26" fmla="*/ 32845 w 311117"/>
                <a:gd name="connsiteY26" fmla="*/ 375410 h 461724"/>
                <a:gd name="connsiteX27" fmla="*/ 32823 w 311117"/>
                <a:gd name="connsiteY27" fmla="*/ 375166 h 461724"/>
                <a:gd name="connsiteX28" fmla="*/ 31357 w 311117"/>
                <a:gd name="connsiteY28" fmla="*/ 340062 h 461724"/>
                <a:gd name="connsiteX29" fmla="*/ 62195 w 311117"/>
                <a:gd name="connsiteY29" fmla="*/ 254125 h 461724"/>
                <a:gd name="connsiteX30" fmla="*/ 133779 w 311117"/>
                <a:gd name="connsiteY30" fmla="*/ 210712 h 461724"/>
                <a:gd name="connsiteX31" fmla="*/ 137600 w 311117"/>
                <a:gd name="connsiteY31" fmla="*/ 208712 h 461724"/>
                <a:gd name="connsiteX32" fmla="*/ 174348 w 311117"/>
                <a:gd name="connsiteY32" fmla="*/ 171698 h 461724"/>
                <a:gd name="connsiteX33" fmla="*/ 212473 w 311117"/>
                <a:gd name="connsiteY33" fmla="*/ 156057 h 461724"/>
                <a:gd name="connsiteX34" fmla="*/ 214961 w 311117"/>
                <a:gd name="connsiteY34" fmla="*/ 153924 h 461724"/>
                <a:gd name="connsiteX35" fmla="*/ 227847 w 311117"/>
                <a:gd name="connsiteY35" fmla="*/ 61900 h 461724"/>
                <a:gd name="connsiteX36" fmla="*/ 298276 w 311117"/>
                <a:gd name="connsiteY36" fmla="*/ 2 h 461724"/>
                <a:gd name="connsiteX37" fmla="*/ 311118 w 311117"/>
                <a:gd name="connsiteY37" fmla="*/ 8134 h 461724"/>
                <a:gd name="connsiteX38" fmla="*/ 144043 w 311117"/>
                <a:gd name="connsiteY38" fmla="*/ 373966 h 461724"/>
                <a:gd name="connsiteX39" fmla="*/ 143563 w 311117"/>
                <a:gd name="connsiteY39" fmla="*/ 364817 h 461724"/>
                <a:gd name="connsiteX40" fmla="*/ 144088 w 311117"/>
                <a:gd name="connsiteY40" fmla="*/ 364235 h 461724"/>
                <a:gd name="connsiteX41" fmla="*/ 278769 w 311117"/>
                <a:gd name="connsiteY41" fmla="*/ 228397 h 461724"/>
                <a:gd name="connsiteX42" fmla="*/ 282546 w 311117"/>
                <a:gd name="connsiteY42" fmla="*/ 219643 h 461724"/>
                <a:gd name="connsiteX43" fmla="*/ 288323 w 311117"/>
                <a:gd name="connsiteY43" fmla="*/ 34039 h 461724"/>
                <a:gd name="connsiteX44" fmla="*/ 274326 w 311117"/>
                <a:gd name="connsiteY44" fmla="*/ 26219 h 461724"/>
                <a:gd name="connsiteX45" fmla="*/ 268905 w 311117"/>
                <a:gd name="connsiteY45" fmla="*/ 29818 h 461724"/>
                <a:gd name="connsiteX46" fmla="*/ 251087 w 311117"/>
                <a:gd name="connsiteY46" fmla="*/ 57989 h 461724"/>
                <a:gd name="connsiteX47" fmla="*/ 236423 w 311117"/>
                <a:gd name="connsiteY47" fmla="*/ 159168 h 461724"/>
                <a:gd name="connsiteX48" fmla="*/ 237667 w 311117"/>
                <a:gd name="connsiteY48" fmla="*/ 162278 h 461724"/>
                <a:gd name="connsiteX49" fmla="*/ 254019 w 311117"/>
                <a:gd name="connsiteY49" fmla="*/ 178630 h 461724"/>
                <a:gd name="connsiteX50" fmla="*/ 254064 w 311117"/>
                <a:gd name="connsiteY50" fmla="*/ 193871 h 461724"/>
                <a:gd name="connsiteX51" fmla="*/ 168038 w 311117"/>
                <a:gd name="connsiteY51" fmla="*/ 280875 h 461724"/>
                <a:gd name="connsiteX52" fmla="*/ 155952 w 311117"/>
                <a:gd name="connsiteY52" fmla="*/ 283541 h 461724"/>
                <a:gd name="connsiteX53" fmla="*/ 155508 w 311117"/>
                <a:gd name="connsiteY53" fmla="*/ 283363 h 461724"/>
                <a:gd name="connsiteX54" fmla="*/ 153064 w 311117"/>
                <a:gd name="connsiteY54" fmla="*/ 264612 h 461724"/>
                <a:gd name="connsiteX55" fmla="*/ 224559 w 311117"/>
                <a:gd name="connsiteY55" fmla="*/ 192449 h 461724"/>
                <a:gd name="connsiteX56" fmla="*/ 220915 w 311117"/>
                <a:gd name="connsiteY56" fmla="*/ 180363 h 461724"/>
                <a:gd name="connsiteX57" fmla="*/ 214783 w 311117"/>
                <a:gd name="connsiteY57" fmla="*/ 179074 h 461724"/>
                <a:gd name="connsiteX58" fmla="*/ 192077 w 311117"/>
                <a:gd name="connsiteY58" fmla="*/ 185917 h 461724"/>
                <a:gd name="connsiteX59" fmla="*/ 147998 w 311117"/>
                <a:gd name="connsiteY59" fmla="*/ 229952 h 461724"/>
                <a:gd name="connsiteX60" fmla="*/ 144532 w 311117"/>
                <a:gd name="connsiteY60" fmla="*/ 231641 h 461724"/>
                <a:gd name="connsiteX61" fmla="*/ 96320 w 311117"/>
                <a:gd name="connsiteY61" fmla="*/ 252436 h 461724"/>
                <a:gd name="connsiteX62" fmla="*/ 53752 w 311117"/>
                <a:gd name="connsiteY62" fmla="*/ 336596 h 461724"/>
                <a:gd name="connsiteX63" fmla="*/ 55218 w 311117"/>
                <a:gd name="connsiteY63" fmla="*/ 375032 h 461724"/>
                <a:gd name="connsiteX64" fmla="*/ 57973 w 311117"/>
                <a:gd name="connsiteY64" fmla="*/ 377298 h 461724"/>
                <a:gd name="connsiteX65" fmla="*/ 143066 w 311117"/>
                <a:gd name="connsiteY65" fmla="*/ 377298 h 461724"/>
                <a:gd name="connsiteX66" fmla="*/ 144399 w 311117"/>
                <a:gd name="connsiteY66" fmla="*/ 375743 h 461724"/>
                <a:gd name="connsiteX67" fmla="*/ 144043 w 311117"/>
                <a:gd name="connsiteY67" fmla="*/ 373966 h 46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1117" h="461724">
                  <a:moveTo>
                    <a:pt x="311118" y="8134"/>
                  </a:moveTo>
                  <a:lnTo>
                    <a:pt x="311118" y="29196"/>
                  </a:lnTo>
                  <a:cubicBezTo>
                    <a:pt x="308510" y="94484"/>
                    <a:pt x="306555" y="159790"/>
                    <a:pt x="305253" y="225109"/>
                  </a:cubicBezTo>
                  <a:cubicBezTo>
                    <a:pt x="305133" y="230765"/>
                    <a:pt x="302866" y="235818"/>
                    <a:pt x="298454" y="240261"/>
                  </a:cubicBezTo>
                  <a:cubicBezTo>
                    <a:pt x="270136" y="268820"/>
                    <a:pt x="225834" y="313521"/>
                    <a:pt x="165550" y="374366"/>
                  </a:cubicBezTo>
                  <a:cubicBezTo>
                    <a:pt x="164186" y="375730"/>
                    <a:pt x="164470" y="376499"/>
                    <a:pt x="166394" y="376676"/>
                  </a:cubicBezTo>
                  <a:cubicBezTo>
                    <a:pt x="175636" y="377565"/>
                    <a:pt x="185043" y="377832"/>
                    <a:pt x="194610" y="377476"/>
                  </a:cubicBezTo>
                  <a:cubicBezTo>
                    <a:pt x="204177" y="377090"/>
                    <a:pt x="208976" y="381444"/>
                    <a:pt x="209007" y="390540"/>
                  </a:cubicBezTo>
                  <a:cubicBezTo>
                    <a:pt x="209065" y="412637"/>
                    <a:pt x="209007" y="432664"/>
                    <a:pt x="208829" y="450616"/>
                  </a:cubicBezTo>
                  <a:cubicBezTo>
                    <a:pt x="208798" y="455562"/>
                    <a:pt x="205972" y="459267"/>
                    <a:pt x="200342" y="461725"/>
                  </a:cubicBezTo>
                  <a:lnTo>
                    <a:pt x="192522" y="461725"/>
                  </a:lnTo>
                  <a:cubicBezTo>
                    <a:pt x="186092" y="446115"/>
                    <a:pt x="184181" y="426697"/>
                    <a:pt x="186790" y="403471"/>
                  </a:cubicBezTo>
                  <a:cubicBezTo>
                    <a:pt x="187012" y="401520"/>
                    <a:pt x="185608" y="399760"/>
                    <a:pt x="183657" y="399538"/>
                  </a:cubicBezTo>
                  <a:cubicBezTo>
                    <a:pt x="183532" y="399525"/>
                    <a:pt x="183404" y="399516"/>
                    <a:pt x="183279" y="399516"/>
                  </a:cubicBezTo>
                  <a:lnTo>
                    <a:pt x="24469" y="399516"/>
                  </a:lnTo>
                  <a:cubicBezTo>
                    <a:pt x="22929" y="399516"/>
                    <a:pt x="22159" y="400302"/>
                    <a:pt x="22159" y="401871"/>
                  </a:cubicBezTo>
                  <a:lnTo>
                    <a:pt x="22159" y="443862"/>
                  </a:lnTo>
                  <a:cubicBezTo>
                    <a:pt x="22159" y="445373"/>
                    <a:pt x="21670" y="446706"/>
                    <a:pt x="20692" y="447861"/>
                  </a:cubicBezTo>
                  <a:cubicBezTo>
                    <a:pt x="18678" y="450260"/>
                    <a:pt x="18471" y="452602"/>
                    <a:pt x="20070" y="454882"/>
                  </a:cubicBezTo>
                  <a:cubicBezTo>
                    <a:pt x="21048" y="456246"/>
                    <a:pt x="20811" y="457357"/>
                    <a:pt x="19359" y="458214"/>
                  </a:cubicBezTo>
                  <a:lnTo>
                    <a:pt x="13450" y="461725"/>
                  </a:lnTo>
                  <a:lnTo>
                    <a:pt x="9584" y="461725"/>
                  </a:lnTo>
                  <a:cubicBezTo>
                    <a:pt x="3866" y="460245"/>
                    <a:pt x="904" y="456512"/>
                    <a:pt x="697" y="450527"/>
                  </a:cubicBezTo>
                  <a:cubicBezTo>
                    <a:pt x="-133" y="426768"/>
                    <a:pt x="-222" y="405590"/>
                    <a:pt x="430" y="386985"/>
                  </a:cubicBezTo>
                  <a:cubicBezTo>
                    <a:pt x="615" y="381942"/>
                    <a:pt x="4673" y="377903"/>
                    <a:pt x="9717" y="377743"/>
                  </a:cubicBezTo>
                  <a:lnTo>
                    <a:pt x="31268" y="377032"/>
                  </a:lnTo>
                  <a:cubicBezTo>
                    <a:pt x="32151" y="377018"/>
                    <a:pt x="32857" y="376294"/>
                    <a:pt x="32845" y="375410"/>
                  </a:cubicBezTo>
                  <a:cubicBezTo>
                    <a:pt x="32844" y="375330"/>
                    <a:pt x="32837" y="375245"/>
                    <a:pt x="32823" y="375166"/>
                  </a:cubicBezTo>
                  <a:cubicBezTo>
                    <a:pt x="31698" y="368856"/>
                    <a:pt x="31209" y="357156"/>
                    <a:pt x="31357" y="340062"/>
                  </a:cubicBezTo>
                  <a:cubicBezTo>
                    <a:pt x="31623" y="305789"/>
                    <a:pt x="41903" y="277142"/>
                    <a:pt x="62195" y="254125"/>
                  </a:cubicBezTo>
                  <a:cubicBezTo>
                    <a:pt x="82221" y="231343"/>
                    <a:pt x="106083" y="216875"/>
                    <a:pt x="133779" y="210712"/>
                  </a:cubicBezTo>
                  <a:cubicBezTo>
                    <a:pt x="135205" y="210392"/>
                    <a:pt x="136525" y="209703"/>
                    <a:pt x="137600" y="208712"/>
                  </a:cubicBezTo>
                  <a:cubicBezTo>
                    <a:pt x="145541" y="201336"/>
                    <a:pt x="157787" y="188997"/>
                    <a:pt x="174348" y="171698"/>
                  </a:cubicBezTo>
                  <a:cubicBezTo>
                    <a:pt x="184479" y="161092"/>
                    <a:pt x="197187" y="155879"/>
                    <a:pt x="212473" y="156057"/>
                  </a:cubicBezTo>
                  <a:cubicBezTo>
                    <a:pt x="213952" y="156088"/>
                    <a:pt x="214783" y="155377"/>
                    <a:pt x="214961" y="153924"/>
                  </a:cubicBezTo>
                  <a:cubicBezTo>
                    <a:pt x="218751" y="125486"/>
                    <a:pt x="223048" y="94813"/>
                    <a:pt x="227847" y="61900"/>
                  </a:cubicBezTo>
                  <a:cubicBezTo>
                    <a:pt x="233833" y="20931"/>
                    <a:pt x="257307" y="300"/>
                    <a:pt x="298276" y="2"/>
                  </a:cubicBezTo>
                  <a:cubicBezTo>
                    <a:pt x="304853" y="-87"/>
                    <a:pt x="307919" y="2890"/>
                    <a:pt x="311118" y="8134"/>
                  </a:cubicBezTo>
                  <a:close/>
                  <a:moveTo>
                    <a:pt x="144043" y="373966"/>
                  </a:moveTo>
                  <a:cubicBezTo>
                    <a:pt x="141382" y="371868"/>
                    <a:pt x="141168" y="367772"/>
                    <a:pt x="143563" y="364817"/>
                  </a:cubicBezTo>
                  <a:cubicBezTo>
                    <a:pt x="143728" y="364617"/>
                    <a:pt x="143901" y="364421"/>
                    <a:pt x="144088" y="364235"/>
                  </a:cubicBezTo>
                  <a:lnTo>
                    <a:pt x="278769" y="228397"/>
                  </a:lnTo>
                  <a:cubicBezTo>
                    <a:pt x="281085" y="226055"/>
                    <a:pt x="282431" y="222932"/>
                    <a:pt x="282546" y="219643"/>
                  </a:cubicBezTo>
                  <a:lnTo>
                    <a:pt x="288323" y="34039"/>
                  </a:lnTo>
                  <a:cubicBezTo>
                    <a:pt x="288678" y="22397"/>
                    <a:pt x="284013" y="19789"/>
                    <a:pt x="274326" y="26219"/>
                  </a:cubicBezTo>
                  <a:lnTo>
                    <a:pt x="268905" y="29818"/>
                  </a:lnTo>
                  <a:cubicBezTo>
                    <a:pt x="258774" y="36541"/>
                    <a:pt x="252833" y="45934"/>
                    <a:pt x="251087" y="57989"/>
                  </a:cubicBezTo>
                  <a:lnTo>
                    <a:pt x="236423" y="159168"/>
                  </a:lnTo>
                  <a:cubicBezTo>
                    <a:pt x="236277" y="160234"/>
                    <a:pt x="236690" y="161269"/>
                    <a:pt x="237667" y="162278"/>
                  </a:cubicBezTo>
                  <a:lnTo>
                    <a:pt x="254019" y="178630"/>
                  </a:lnTo>
                  <a:cubicBezTo>
                    <a:pt x="258227" y="182829"/>
                    <a:pt x="258250" y="189645"/>
                    <a:pt x="254064" y="193871"/>
                  </a:cubicBezTo>
                  <a:lnTo>
                    <a:pt x="168038" y="280875"/>
                  </a:lnTo>
                  <a:cubicBezTo>
                    <a:pt x="165163" y="283807"/>
                    <a:pt x="161137" y="284696"/>
                    <a:pt x="155952" y="283541"/>
                  </a:cubicBezTo>
                  <a:cubicBezTo>
                    <a:pt x="155774" y="283510"/>
                    <a:pt x="155627" y="283452"/>
                    <a:pt x="155508" y="283363"/>
                  </a:cubicBezTo>
                  <a:cubicBezTo>
                    <a:pt x="147745" y="277053"/>
                    <a:pt x="146932" y="270801"/>
                    <a:pt x="153064" y="264612"/>
                  </a:cubicBezTo>
                  <a:lnTo>
                    <a:pt x="224559" y="192449"/>
                  </a:lnTo>
                  <a:cubicBezTo>
                    <a:pt x="230780" y="186171"/>
                    <a:pt x="229567" y="182140"/>
                    <a:pt x="220915" y="180363"/>
                  </a:cubicBezTo>
                  <a:lnTo>
                    <a:pt x="214783" y="179074"/>
                  </a:lnTo>
                  <a:cubicBezTo>
                    <a:pt x="205985" y="177266"/>
                    <a:pt x="198418" y="179550"/>
                    <a:pt x="192077" y="185917"/>
                  </a:cubicBezTo>
                  <a:lnTo>
                    <a:pt x="147998" y="229952"/>
                  </a:lnTo>
                  <a:cubicBezTo>
                    <a:pt x="147052" y="230930"/>
                    <a:pt x="145896" y="231494"/>
                    <a:pt x="144532" y="231641"/>
                  </a:cubicBezTo>
                  <a:cubicBezTo>
                    <a:pt x="127114" y="233832"/>
                    <a:pt x="111042" y="240763"/>
                    <a:pt x="96320" y="252436"/>
                  </a:cubicBezTo>
                  <a:cubicBezTo>
                    <a:pt x="68327" y="274596"/>
                    <a:pt x="54137" y="302648"/>
                    <a:pt x="53752" y="336596"/>
                  </a:cubicBezTo>
                  <a:cubicBezTo>
                    <a:pt x="53574" y="351615"/>
                    <a:pt x="52952" y="362901"/>
                    <a:pt x="55218" y="375032"/>
                  </a:cubicBezTo>
                  <a:cubicBezTo>
                    <a:pt x="55485" y="376543"/>
                    <a:pt x="56403" y="377298"/>
                    <a:pt x="57973" y="377298"/>
                  </a:cubicBezTo>
                  <a:lnTo>
                    <a:pt x="143066" y="377298"/>
                  </a:lnTo>
                  <a:cubicBezTo>
                    <a:pt x="144101" y="377298"/>
                    <a:pt x="144545" y="376778"/>
                    <a:pt x="144399" y="375743"/>
                  </a:cubicBezTo>
                  <a:cubicBezTo>
                    <a:pt x="144221" y="374588"/>
                    <a:pt x="144101" y="373997"/>
                    <a:pt x="144043" y="373966"/>
                  </a:cubicBezTo>
                  <a:close/>
                </a:path>
              </a:pathLst>
            </a:custGeom>
            <a:grpFill/>
            <a:ln w="4391" cap="flat">
              <a:noFill/>
              <a:prstDash val="solid"/>
              <a:miter/>
            </a:ln>
          </p:spPr>
          <p:txBody>
            <a:bodyPr rtlCol="0" anchor="ctr"/>
            <a:lstStyle/>
            <a:p>
              <a:endParaRPr lang="fr-FR"/>
            </a:p>
          </p:txBody>
        </p:sp>
        <p:sp>
          <p:nvSpPr>
            <p:cNvPr id="94" name="Free-form: Shape 987">
              <a:extLst>
                <a:ext uri="{FF2B5EF4-FFF2-40B4-BE49-F238E27FC236}">
                  <a16:creationId xmlns:a16="http://schemas.microsoft.com/office/drawing/2014/main" id="{E47DEB75-AEA0-5AE2-EF7B-B876F0584412}"/>
                </a:ext>
              </a:extLst>
            </p:cNvPr>
            <p:cNvSpPr/>
            <p:nvPr/>
          </p:nvSpPr>
          <p:spPr>
            <a:xfrm rot="6000">
              <a:off x="10174053" y="6436179"/>
              <a:ext cx="74294" cy="21684"/>
            </a:xfrm>
            <a:custGeom>
              <a:avLst/>
              <a:gdLst>
                <a:gd name="connsiteX0" fmla="*/ 63841 w 74294"/>
                <a:gd name="connsiteY0" fmla="*/ 124 h 21684"/>
                <a:gd name="connsiteX1" fmla="*/ 74372 w 74294"/>
                <a:gd name="connsiteY1" fmla="*/ 124 h 21684"/>
                <a:gd name="connsiteX2" fmla="*/ 74372 w 74294"/>
                <a:gd name="connsiteY2" fmla="*/ 21808 h 21684"/>
                <a:gd name="connsiteX3" fmla="*/ 63841 w 74294"/>
                <a:gd name="connsiteY3" fmla="*/ 21808 h 21684"/>
                <a:gd name="connsiteX4" fmla="*/ 10609 w 74294"/>
                <a:gd name="connsiteY4" fmla="*/ 21808 h 21684"/>
                <a:gd name="connsiteX5" fmla="*/ 78 w 74294"/>
                <a:gd name="connsiteY5" fmla="*/ 21808 h 21684"/>
                <a:gd name="connsiteX6" fmla="*/ 78 w 74294"/>
                <a:gd name="connsiteY6" fmla="*/ 124 h 21684"/>
                <a:gd name="connsiteX7" fmla="*/ 10609 w 74294"/>
                <a:gd name="connsiteY7" fmla="*/ 124 h 2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4" h="21684">
                  <a:moveTo>
                    <a:pt x="63841" y="124"/>
                  </a:moveTo>
                  <a:cubicBezTo>
                    <a:pt x="69657" y="124"/>
                    <a:pt x="74372" y="124"/>
                    <a:pt x="74372" y="124"/>
                  </a:cubicBezTo>
                  <a:lnTo>
                    <a:pt x="74372" y="21808"/>
                  </a:lnTo>
                  <a:cubicBezTo>
                    <a:pt x="74372" y="21808"/>
                    <a:pt x="69657" y="21808"/>
                    <a:pt x="63841" y="21808"/>
                  </a:cubicBezTo>
                  <a:lnTo>
                    <a:pt x="10609" y="21808"/>
                  </a:lnTo>
                  <a:cubicBezTo>
                    <a:pt x="4792" y="21808"/>
                    <a:pt x="78" y="21808"/>
                    <a:pt x="78" y="21808"/>
                  </a:cubicBezTo>
                  <a:lnTo>
                    <a:pt x="78" y="124"/>
                  </a:lnTo>
                  <a:cubicBezTo>
                    <a:pt x="78" y="124"/>
                    <a:pt x="4792" y="124"/>
                    <a:pt x="10609" y="124"/>
                  </a:cubicBezTo>
                  <a:close/>
                </a:path>
              </a:pathLst>
            </a:custGeom>
            <a:grpFill/>
            <a:ln w="4391" cap="flat">
              <a:noFill/>
              <a:prstDash val="solid"/>
              <a:miter/>
            </a:ln>
          </p:spPr>
          <p:txBody>
            <a:bodyPr rtlCol="0" anchor="ctr"/>
            <a:lstStyle/>
            <a:p>
              <a:endParaRPr lang="fr-FR"/>
            </a:p>
          </p:txBody>
        </p:sp>
      </p:grpSp>
      <p:sp>
        <p:nvSpPr>
          <p:cNvPr id="119" name="Oval 118">
            <a:extLst>
              <a:ext uri="{FF2B5EF4-FFF2-40B4-BE49-F238E27FC236}">
                <a16:creationId xmlns:a16="http://schemas.microsoft.com/office/drawing/2014/main" id="{3D54E727-DA3E-3C3A-4DF3-23211A41E8E1}"/>
              </a:ext>
            </a:extLst>
          </p:cNvPr>
          <p:cNvSpPr/>
          <p:nvPr/>
        </p:nvSpPr>
        <p:spPr>
          <a:xfrm>
            <a:off x="8969312" y="1358072"/>
            <a:ext cx="642910" cy="615110"/>
          </a:xfrm>
          <a:prstGeom prst="ellipse">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49" name="Video_call" descr="{&quot;Key&quot;:&quot;POWER_USER_SHAPE_ICON&quot;,&quot;Value&quot;:&quot;POWER_USER_SHAPE_ICON_STYLE_1&quot;}">
            <a:extLst>
              <a:ext uri="{FF2B5EF4-FFF2-40B4-BE49-F238E27FC236}">
                <a16:creationId xmlns:a16="http://schemas.microsoft.com/office/drawing/2014/main" id="{94284ECD-5942-199A-52CB-02D87C1794F5}"/>
              </a:ext>
            </a:extLst>
          </p:cNvPr>
          <p:cNvGrpSpPr>
            <a:grpSpLocks noChangeAspect="1"/>
          </p:cNvGrpSpPr>
          <p:nvPr/>
        </p:nvGrpSpPr>
        <p:grpSpPr>
          <a:xfrm>
            <a:off x="9087598" y="1507888"/>
            <a:ext cx="408052" cy="359355"/>
            <a:chOff x="6217167" y="4131048"/>
            <a:chExt cx="2314575" cy="2038350"/>
          </a:xfrm>
          <a:solidFill>
            <a:schemeClr val="tx1"/>
          </a:solidFill>
        </p:grpSpPr>
        <p:sp>
          <p:nvSpPr>
            <p:cNvPr id="50" name="Free-form: Shape 1095">
              <a:extLst>
                <a:ext uri="{FF2B5EF4-FFF2-40B4-BE49-F238E27FC236}">
                  <a16:creationId xmlns:a16="http://schemas.microsoft.com/office/drawing/2014/main" id="{7C6B0726-3390-034F-260B-93BB738CBA7D}"/>
                </a:ext>
              </a:extLst>
            </p:cNvPr>
            <p:cNvSpPr/>
            <p:nvPr/>
          </p:nvSpPr>
          <p:spPr>
            <a:xfrm>
              <a:off x="6217167" y="4131048"/>
              <a:ext cx="2314575" cy="2038350"/>
            </a:xfrm>
            <a:custGeom>
              <a:avLst/>
              <a:gdLst>
                <a:gd name="connsiteX0" fmla="*/ 1711833 w 2314575"/>
                <a:gd name="connsiteY0" fmla="*/ 0 h 2038350"/>
                <a:gd name="connsiteX1" fmla="*/ 1805368 w 2314575"/>
                <a:gd name="connsiteY1" fmla="*/ 80486 h 2038350"/>
                <a:gd name="connsiteX2" fmla="*/ 1806988 w 2314575"/>
                <a:gd name="connsiteY2" fmla="*/ 119158 h 2038350"/>
                <a:gd name="connsiteX3" fmla="*/ 1810417 w 2314575"/>
                <a:gd name="connsiteY3" fmla="*/ 123730 h 2038350"/>
                <a:gd name="connsiteX4" fmla="*/ 2212181 w 2314575"/>
                <a:gd name="connsiteY4" fmla="*/ 123730 h 2038350"/>
                <a:gd name="connsiteX5" fmla="*/ 2314575 w 2314575"/>
                <a:gd name="connsiteY5" fmla="*/ 208788 h 2038350"/>
                <a:gd name="connsiteX6" fmla="*/ 2314575 w 2314575"/>
                <a:gd name="connsiteY6" fmla="*/ 580930 h 2038350"/>
                <a:gd name="connsiteX7" fmla="*/ 2214467 w 2314575"/>
                <a:gd name="connsiteY7" fmla="*/ 665702 h 2038350"/>
                <a:gd name="connsiteX8" fmla="*/ 2116169 w 2314575"/>
                <a:gd name="connsiteY8" fmla="*/ 667512 h 2038350"/>
                <a:gd name="connsiteX9" fmla="*/ 2108264 w 2314575"/>
                <a:gd name="connsiteY9" fmla="*/ 671132 h 2038350"/>
                <a:gd name="connsiteX10" fmla="*/ 1964150 w 2314575"/>
                <a:gd name="connsiteY10" fmla="*/ 836105 h 2038350"/>
                <a:gd name="connsiteX11" fmla="*/ 1931765 w 2314575"/>
                <a:gd name="connsiteY11" fmla="*/ 863060 h 2038350"/>
                <a:gd name="connsiteX12" fmla="*/ 1886045 w 2314575"/>
                <a:gd name="connsiteY12" fmla="*/ 857250 h 2038350"/>
                <a:gd name="connsiteX13" fmla="*/ 1865471 w 2314575"/>
                <a:gd name="connsiteY13" fmla="*/ 795338 h 2038350"/>
                <a:gd name="connsiteX14" fmla="*/ 1864900 w 2314575"/>
                <a:gd name="connsiteY14" fmla="*/ 672179 h 2038350"/>
                <a:gd name="connsiteX15" fmla="*/ 1860042 w 2314575"/>
                <a:gd name="connsiteY15" fmla="*/ 667417 h 2038350"/>
                <a:gd name="connsiteX16" fmla="*/ 1717643 w 2314575"/>
                <a:gd name="connsiteY16" fmla="*/ 667226 h 2038350"/>
                <a:gd name="connsiteX17" fmla="*/ 1654874 w 2314575"/>
                <a:gd name="connsiteY17" fmla="*/ 661416 h 2038350"/>
                <a:gd name="connsiteX18" fmla="*/ 1603629 w 2314575"/>
                <a:gd name="connsiteY18" fmla="*/ 619601 h 2038350"/>
                <a:gd name="connsiteX19" fmla="*/ 1590770 w 2314575"/>
                <a:gd name="connsiteY19" fmla="*/ 535115 h 2038350"/>
                <a:gd name="connsiteX20" fmla="*/ 1590961 w 2314575"/>
                <a:gd name="connsiteY20" fmla="*/ 243935 h 2038350"/>
                <a:gd name="connsiteX21" fmla="*/ 1600200 w 2314575"/>
                <a:gd name="connsiteY21" fmla="*/ 178213 h 2038350"/>
                <a:gd name="connsiteX22" fmla="*/ 1652302 w 2314575"/>
                <a:gd name="connsiteY22" fmla="*/ 130397 h 2038350"/>
                <a:gd name="connsiteX23" fmla="*/ 1762697 w 2314575"/>
                <a:gd name="connsiteY23" fmla="*/ 123730 h 2038350"/>
                <a:gd name="connsiteX24" fmla="*/ 1765745 w 2314575"/>
                <a:gd name="connsiteY24" fmla="*/ 119920 h 2038350"/>
                <a:gd name="connsiteX25" fmla="*/ 1757839 w 2314575"/>
                <a:gd name="connsiteY25" fmla="*/ 90107 h 2038350"/>
                <a:gd name="connsiteX26" fmla="*/ 1697831 w 2314575"/>
                <a:gd name="connsiteY26" fmla="*/ 49054 h 2038350"/>
                <a:gd name="connsiteX27" fmla="*/ 142875 w 2314575"/>
                <a:gd name="connsiteY27" fmla="*/ 47530 h 2038350"/>
                <a:gd name="connsiteX28" fmla="*/ 81915 w 2314575"/>
                <a:gd name="connsiteY28" fmla="*/ 54578 h 2038350"/>
                <a:gd name="connsiteX29" fmla="*/ 47530 w 2314575"/>
                <a:gd name="connsiteY29" fmla="*/ 114300 h 2038350"/>
                <a:gd name="connsiteX30" fmla="*/ 48768 w 2314575"/>
                <a:gd name="connsiteY30" fmla="*/ 1254919 h 2038350"/>
                <a:gd name="connsiteX31" fmla="*/ 68580 w 2314575"/>
                <a:gd name="connsiteY31" fmla="*/ 1319975 h 2038350"/>
                <a:gd name="connsiteX32" fmla="*/ 109823 w 2314575"/>
                <a:gd name="connsiteY32" fmla="*/ 1352169 h 2038350"/>
                <a:gd name="connsiteX33" fmla="*/ 1860328 w 2314575"/>
                <a:gd name="connsiteY33" fmla="*/ 1352264 h 2038350"/>
                <a:gd name="connsiteX34" fmla="*/ 2095214 w 2314575"/>
                <a:gd name="connsiteY34" fmla="*/ 1581436 h 2038350"/>
                <a:gd name="connsiteX35" fmla="*/ 2095310 w 2314575"/>
                <a:gd name="connsiteY35" fmla="*/ 2027015 h 2038350"/>
                <a:gd name="connsiteX36" fmla="*/ 2090356 w 2314575"/>
                <a:gd name="connsiteY36" fmla="*/ 2033111 h 2038350"/>
                <a:gd name="connsiteX37" fmla="*/ 2064449 w 2314575"/>
                <a:gd name="connsiteY37" fmla="*/ 2038350 h 2038350"/>
                <a:gd name="connsiteX38" fmla="*/ 2058734 w 2314575"/>
                <a:gd name="connsiteY38" fmla="*/ 2038350 h 2038350"/>
                <a:gd name="connsiteX39" fmla="*/ 2047875 w 2314575"/>
                <a:gd name="connsiteY39" fmla="*/ 2021681 h 2038350"/>
                <a:gd name="connsiteX40" fmla="*/ 2047875 w 2314575"/>
                <a:gd name="connsiteY40" fmla="*/ 1621727 h 2038350"/>
                <a:gd name="connsiteX41" fmla="*/ 2039303 w 2314575"/>
                <a:gd name="connsiteY41" fmla="*/ 1522667 h 2038350"/>
                <a:gd name="connsiteX42" fmla="*/ 1978819 w 2314575"/>
                <a:gd name="connsiteY42" fmla="*/ 1437894 h 2038350"/>
                <a:gd name="connsiteX43" fmla="*/ 1847850 w 2314575"/>
                <a:gd name="connsiteY43" fmla="*/ 1399889 h 2038350"/>
                <a:gd name="connsiteX44" fmla="*/ 1273302 w 2314575"/>
                <a:gd name="connsiteY44" fmla="*/ 1400175 h 2038350"/>
                <a:gd name="connsiteX45" fmla="*/ 1175290 w 2314575"/>
                <a:gd name="connsiteY45" fmla="*/ 1408176 h 2038350"/>
                <a:gd name="connsiteX46" fmla="*/ 1048036 w 2314575"/>
                <a:gd name="connsiteY46" fmla="*/ 1578864 h 2038350"/>
                <a:gd name="connsiteX47" fmla="*/ 1047750 w 2314575"/>
                <a:gd name="connsiteY47" fmla="*/ 2019300 h 2038350"/>
                <a:gd name="connsiteX48" fmla="*/ 1037273 w 2314575"/>
                <a:gd name="connsiteY48" fmla="*/ 2038350 h 2038350"/>
                <a:gd name="connsiteX49" fmla="*/ 1029653 w 2314575"/>
                <a:gd name="connsiteY49" fmla="*/ 2038350 h 2038350"/>
                <a:gd name="connsiteX50" fmla="*/ 1005078 w 2314575"/>
                <a:gd name="connsiteY50" fmla="*/ 2033016 h 2038350"/>
                <a:gd name="connsiteX51" fmla="*/ 1000125 w 2314575"/>
                <a:gd name="connsiteY51" fmla="*/ 2026920 h 2038350"/>
                <a:gd name="connsiteX52" fmla="*/ 1000125 w 2314575"/>
                <a:gd name="connsiteY52" fmla="*/ 1709833 h 2038350"/>
                <a:gd name="connsiteX53" fmla="*/ 995458 w 2314575"/>
                <a:gd name="connsiteY53" fmla="*/ 1705070 h 2038350"/>
                <a:gd name="connsiteX54" fmla="*/ 512064 w 2314575"/>
                <a:gd name="connsiteY54" fmla="*/ 1704594 h 2038350"/>
                <a:gd name="connsiteX55" fmla="*/ 488918 w 2314575"/>
                <a:gd name="connsiteY55" fmla="*/ 1681925 h 2038350"/>
                <a:gd name="connsiteX56" fmla="*/ 488918 w 2314575"/>
                <a:gd name="connsiteY56" fmla="*/ 1681067 h 2038350"/>
                <a:gd name="connsiteX57" fmla="*/ 509588 w 2314575"/>
                <a:gd name="connsiteY57" fmla="*/ 1657445 h 2038350"/>
                <a:gd name="connsiteX58" fmla="*/ 719233 w 2314575"/>
                <a:gd name="connsiteY58" fmla="*/ 1657350 h 2038350"/>
                <a:gd name="connsiteX59" fmla="*/ 723995 w 2314575"/>
                <a:gd name="connsiteY59" fmla="*/ 1652588 h 2038350"/>
                <a:gd name="connsiteX60" fmla="*/ 723995 w 2314575"/>
                <a:gd name="connsiteY60" fmla="*/ 1405128 h 2038350"/>
                <a:gd name="connsiteX61" fmla="*/ 719614 w 2314575"/>
                <a:gd name="connsiteY61" fmla="*/ 1400747 h 2038350"/>
                <a:gd name="connsiteX62" fmla="*/ 117158 w 2314575"/>
                <a:gd name="connsiteY62" fmla="*/ 1399032 h 2038350"/>
                <a:gd name="connsiteX63" fmla="*/ 29718 w 2314575"/>
                <a:gd name="connsiteY63" fmla="*/ 1348931 h 2038350"/>
                <a:gd name="connsiteX64" fmla="*/ 0 w 2314575"/>
                <a:gd name="connsiteY64" fmla="*/ 1271968 h 2038350"/>
                <a:gd name="connsiteX65" fmla="*/ 0 w 2314575"/>
                <a:gd name="connsiteY65" fmla="*/ 97536 h 2038350"/>
                <a:gd name="connsiteX66" fmla="*/ 96679 w 2314575"/>
                <a:gd name="connsiteY66" fmla="*/ 0 h 2038350"/>
                <a:gd name="connsiteX67" fmla="*/ 1711833 w 2314575"/>
                <a:gd name="connsiteY67" fmla="*/ 0 h 2038350"/>
                <a:gd name="connsiteX68" fmla="*/ 1912715 w 2314575"/>
                <a:gd name="connsiteY68" fmla="*/ 641318 h 2038350"/>
                <a:gd name="connsiteX69" fmla="*/ 1913096 w 2314575"/>
                <a:gd name="connsiteY69" fmla="*/ 645319 h 2038350"/>
                <a:gd name="connsiteX70" fmla="*/ 1913287 w 2314575"/>
                <a:gd name="connsiteY70" fmla="*/ 810197 h 2038350"/>
                <a:gd name="connsiteX71" fmla="*/ 1921288 w 2314575"/>
                <a:gd name="connsiteY71" fmla="*/ 813149 h 2038350"/>
                <a:gd name="connsiteX72" fmla="*/ 2064258 w 2314575"/>
                <a:gd name="connsiteY72" fmla="*/ 649224 h 2038350"/>
                <a:gd name="connsiteX73" fmla="*/ 2101406 w 2314575"/>
                <a:gd name="connsiteY73" fmla="*/ 619887 h 2038350"/>
                <a:gd name="connsiteX74" fmla="*/ 2202275 w 2314575"/>
                <a:gd name="connsiteY74" fmla="*/ 619697 h 2038350"/>
                <a:gd name="connsiteX75" fmla="*/ 2244947 w 2314575"/>
                <a:gd name="connsiteY75" fmla="*/ 612172 h 2038350"/>
                <a:gd name="connsiteX76" fmla="*/ 2267236 w 2314575"/>
                <a:gd name="connsiteY76" fmla="*/ 569024 h 2038350"/>
                <a:gd name="connsiteX77" fmla="*/ 2267141 w 2314575"/>
                <a:gd name="connsiteY77" fmla="*/ 241173 h 2038350"/>
                <a:gd name="connsiteX78" fmla="*/ 2259140 w 2314575"/>
                <a:gd name="connsiteY78" fmla="*/ 193643 h 2038350"/>
                <a:gd name="connsiteX79" fmla="*/ 2209705 w 2314575"/>
                <a:gd name="connsiteY79" fmla="*/ 170879 h 2038350"/>
                <a:gd name="connsiteX80" fmla="*/ 1714500 w 2314575"/>
                <a:gd name="connsiteY80" fmla="*/ 170498 h 2038350"/>
                <a:gd name="connsiteX81" fmla="*/ 1638872 w 2314575"/>
                <a:gd name="connsiteY81" fmla="*/ 214789 h 2038350"/>
                <a:gd name="connsiteX82" fmla="*/ 1638586 w 2314575"/>
                <a:gd name="connsiteY82" fmla="*/ 573310 h 2038350"/>
                <a:gd name="connsiteX83" fmla="*/ 1684782 w 2314575"/>
                <a:gd name="connsiteY83" fmla="*/ 619411 h 2038350"/>
                <a:gd name="connsiteX84" fmla="*/ 1879568 w 2314575"/>
                <a:gd name="connsiteY84" fmla="*/ 619411 h 2038350"/>
                <a:gd name="connsiteX85" fmla="*/ 1912715 w 2314575"/>
                <a:gd name="connsiteY85" fmla="*/ 641318 h 2038350"/>
                <a:gd name="connsiteX86" fmla="*/ 776002 w 2314575"/>
                <a:gd name="connsiteY86" fmla="*/ 1400175 h 2038350"/>
                <a:gd name="connsiteX87" fmla="*/ 771430 w 2314575"/>
                <a:gd name="connsiteY87" fmla="*/ 1404747 h 2038350"/>
                <a:gd name="connsiteX88" fmla="*/ 771430 w 2314575"/>
                <a:gd name="connsiteY88" fmla="*/ 1652492 h 2038350"/>
                <a:gd name="connsiteX89" fmla="*/ 776288 w 2314575"/>
                <a:gd name="connsiteY89" fmla="*/ 1657350 h 2038350"/>
                <a:gd name="connsiteX90" fmla="*/ 997458 w 2314575"/>
                <a:gd name="connsiteY90" fmla="*/ 1657350 h 2038350"/>
                <a:gd name="connsiteX91" fmla="*/ 1000697 w 2314575"/>
                <a:gd name="connsiteY91" fmla="*/ 1653921 h 2038350"/>
                <a:gd name="connsiteX92" fmla="*/ 1000982 w 2314575"/>
                <a:gd name="connsiteY92" fmla="*/ 1567434 h 2038350"/>
                <a:gd name="connsiteX93" fmla="*/ 1080802 w 2314575"/>
                <a:gd name="connsiteY93" fmla="*/ 1405700 h 2038350"/>
                <a:gd name="connsiteX94" fmla="*/ 1078706 w 2314575"/>
                <a:gd name="connsiteY94" fmla="*/ 1400175 h 2038350"/>
                <a:gd name="connsiteX95" fmla="*/ 776002 w 2314575"/>
                <a:gd name="connsiteY95" fmla="*/ 1400175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314575" h="2038350">
                  <a:moveTo>
                    <a:pt x="1711833" y="0"/>
                  </a:moveTo>
                  <a:cubicBezTo>
                    <a:pt x="1758823" y="9081"/>
                    <a:pt x="1790002" y="35909"/>
                    <a:pt x="1805368" y="80486"/>
                  </a:cubicBezTo>
                  <a:cubicBezTo>
                    <a:pt x="1809687" y="93123"/>
                    <a:pt x="1810226" y="106013"/>
                    <a:pt x="1806988" y="119158"/>
                  </a:cubicBezTo>
                  <a:cubicBezTo>
                    <a:pt x="1806226" y="122206"/>
                    <a:pt x="1807369" y="123730"/>
                    <a:pt x="1810417" y="123730"/>
                  </a:cubicBezTo>
                  <a:cubicBezTo>
                    <a:pt x="1975580" y="123920"/>
                    <a:pt x="2109502" y="123920"/>
                    <a:pt x="2212181" y="123730"/>
                  </a:cubicBezTo>
                  <a:cubicBezTo>
                    <a:pt x="2269331" y="123539"/>
                    <a:pt x="2303463" y="151892"/>
                    <a:pt x="2314575" y="208788"/>
                  </a:cubicBezTo>
                  <a:lnTo>
                    <a:pt x="2314575" y="580930"/>
                  </a:lnTo>
                  <a:cubicBezTo>
                    <a:pt x="2304542" y="636365"/>
                    <a:pt x="2271173" y="664623"/>
                    <a:pt x="2214467" y="665702"/>
                  </a:cubicBezTo>
                  <a:cubicBezTo>
                    <a:pt x="2162905" y="666718"/>
                    <a:pt x="2130139" y="667322"/>
                    <a:pt x="2116169" y="667512"/>
                  </a:cubicBezTo>
                  <a:cubicBezTo>
                    <a:pt x="2112994" y="667512"/>
                    <a:pt x="2110359" y="668719"/>
                    <a:pt x="2108264" y="671132"/>
                  </a:cubicBezTo>
                  <a:cubicBezTo>
                    <a:pt x="2098866" y="681800"/>
                    <a:pt x="2050828" y="736791"/>
                    <a:pt x="1964150" y="836105"/>
                  </a:cubicBezTo>
                  <a:cubicBezTo>
                    <a:pt x="1951704" y="850392"/>
                    <a:pt x="1940909" y="859377"/>
                    <a:pt x="1931765" y="863060"/>
                  </a:cubicBezTo>
                  <a:cubicBezTo>
                    <a:pt x="1915636" y="869537"/>
                    <a:pt x="1900396" y="867601"/>
                    <a:pt x="1886045" y="857250"/>
                  </a:cubicBezTo>
                  <a:cubicBezTo>
                    <a:pt x="1866614" y="843344"/>
                    <a:pt x="1864424" y="818483"/>
                    <a:pt x="1865471" y="795338"/>
                  </a:cubicBezTo>
                  <a:cubicBezTo>
                    <a:pt x="1865979" y="783717"/>
                    <a:pt x="1865789" y="742664"/>
                    <a:pt x="1864900" y="672179"/>
                  </a:cubicBezTo>
                  <a:cubicBezTo>
                    <a:pt x="1864836" y="669004"/>
                    <a:pt x="1863217" y="667417"/>
                    <a:pt x="1860042" y="667417"/>
                  </a:cubicBezTo>
                  <a:cubicBezTo>
                    <a:pt x="1818704" y="667163"/>
                    <a:pt x="1771237" y="667099"/>
                    <a:pt x="1717643" y="667226"/>
                  </a:cubicBezTo>
                  <a:cubicBezTo>
                    <a:pt x="1688052" y="667290"/>
                    <a:pt x="1667129" y="665353"/>
                    <a:pt x="1654874" y="661416"/>
                  </a:cubicBezTo>
                  <a:cubicBezTo>
                    <a:pt x="1631696" y="653987"/>
                    <a:pt x="1614615" y="640048"/>
                    <a:pt x="1603629" y="619601"/>
                  </a:cubicBezTo>
                  <a:cubicBezTo>
                    <a:pt x="1595184" y="603853"/>
                    <a:pt x="1590897" y="575691"/>
                    <a:pt x="1590770" y="535115"/>
                  </a:cubicBezTo>
                  <a:cubicBezTo>
                    <a:pt x="1590453" y="438087"/>
                    <a:pt x="1590516" y="341027"/>
                    <a:pt x="1590961" y="243935"/>
                  </a:cubicBezTo>
                  <a:cubicBezTo>
                    <a:pt x="1591088" y="213709"/>
                    <a:pt x="1594168" y="191802"/>
                    <a:pt x="1600200" y="178213"/>
                  </a:cubicBezTo>
                  <a:cubicBezTo>
                    <a:pt x="1610551" y="155035"/>
                    <a:pt x="1627918" y="139097"/>
                    <a:pt x="1652302" y="130397"/>
                  </a:cubicBezTo>
                  <a:cubicBezTo>
                    <a:pt x="1682115" y="119729"/>
                    <a:pt x="1733931" y="124206"/>
                    <a:pt x="1762697" y="123730"/>
                  </a:cubicBezTo>
                  <a:cubicBezTo>
                    <a:pt x="1765173" y="123666"/>
                    <a:pt x="1766189" y="122396"/>
                    <a:pt x="1765745" y="119920"/>
                  </a:cubicBezTo>
                  <a:cubicBezTo>
                    <a:pt x="1764411" y="112109"/>
                    <a:pt x="1761776" y="102172"/>
                    <a:pt x="1757839" y="90107"/>
                  </a:cubicBezTo>
                  <a:cubicBezTo>
                    <a:pt x="1748949" y="62929"/>
                    <a:pt x="1728946" y="49244"/>
                    <a:pt x="1697831" y="49054"/>
                  </a:cubicBezTo>
                  <a:cubicBezTo>
                    <a:pt x="1483963" y="47720"/>
                    <a:pt x="965645" y="47212"/>
                    <a:pt x="142875" y="47530"/>
                  </a:cubicBezTo>
                  <a:cubicBezTo>
                    <a:pt x="112903" y="47530"/>
                    <a:pt x="92583" y="49879"/>
                    <a:pt x="81915" y="54578"/>
                  </a:cubicBezTo>
                  <a:cubicBezTo>
                    <a:pt x="58992" y="64548"/>
                    <a:pt x="47530" y="84455"/>
                    <a:pt x="47530" y="114300"/>
                  </a:cubicBezTo>
                  <a:cubicBezTo>
                    <a:pt x="47339" y="738759"/>
                    <a:pt x="47752" y="1118965"/>
                    <a:pt x="48768" y="1254919"/>
                  </a:cubicBezTo>
                  <a:cubicBezTo>
                    <a:pt x="48832" y="1269587"/>
                    <a:pt x="55436" y="1291273"/>
                    <a:pt x="68580" y="1319975"/>
                  </a:cubicBezTo>
                  <a:cubicBezTo>
                    <a:pt x="78359" y="1341438"/>
                    <a:pt x="92107" y="1352169"/>
                    <a:pt x="109823" y="1352169"/>
                  </a:cubicBezTo>
                  <a:cubicBezTo>
                    <a:pt x="820325" y="1352804"/>
                    <a:pt x="1403826" y="1352836"/>
                    <a:pt x="1860328" y="1352264"/>
                  </a:cubicBezTo>
                  <a:cubicBezTo>
                    <a:pt x="1992630" y="1352169"/>
                    <a:pt x="2094262" y="1447610"/>
                    <a:pt x="2095214" y="1581436"/>
                  </a:cubicBezTo>
                  <a:cubicBezTo>
                    <a:pt x="2095659" y="1649635"/>
                    <a:pt x="2095691" y="1798161"/>
                    <a:pt x="2095310" y="2027015"/>
                  </a:cubicBezTo>
                  <a:cubicBezTo>
                    <a:pt x="2095323" y="2029940"/>
                    <a:pt x="2093258" y="2032482"/>
                    <a:pt x="2090356" y="2033111"/>
                  </a:cubicBezTo>
                  <a:lnTo>
                    <a:pt x="2064449" y="2038350"/>
                  </a:lnTo>
                  <a:lnTo>
                    <a:pt x="2058734" y="2038350"/>
                  </a:lnTo>
                  <a:cubicBezTo>
                    <a:pt x="2051431" y="2036763"/>
                    <a:pt x="2047812" y="2031206"/>
                    <a:pt x="2047875" y="2021681"/>
                  </a:cubicBezTo>
                  <a:cubicBezTo>
                    <a:pt x="2048256" y="1958626"/>
                    <a:pt x="2048256" y="1825308"/>
                    <a:pt x="2047875" y="1621727"/>
                  </a:cubicBezTo>
                  <a:cubicBezTo>
                    <a:pt x="2047748" y="1573403"/>
                    <a:pt x="2044891" y="1540383"/>
                    <a:pt x="2039303" y="1522667"/>
                  </a:cubicBezTo>
                  <a:cubicBezTo>
                    <a:pt x="2029016" y="1489964"/>
                    <a:pt x="2008854" y="1461707"/>
                    <a:pt x="1978819" y="1437894"/>
                  </a:cubicBezTo>
                  <a:cubicBezTo>
                    <a:pt x="1946942" y="1412685"/>
                    <a:pt x="1903286" y="1400016"/>
                    <a:pt x="1847850" y="1399889"/>
                  </a:cubicBezTo>
                  <a:cubicBezTo>
                    <a:pt x="1723962" y="1399635"/>
                    <a:pt x="1532446" y="1399731"/>
                    <a:pt x="1273302" y="1400175"/>
                  </a:cubicBezTo>
                  <a:cubicBezTo>
                    <a:pt x="1224788" y="1400302"/>
                    <a:pt x="1192117" y="1402969"/>
                    <a:pt x="1175290" y="1408176"/>
                  </a:cubicBezTo>
                  <a:cubicBezTo>
                    <a:pt x="1098899" y="1431703"/>
                    <a:pt x="1048703" y="1496854"/>
                    <a:pt x="1048036" y="1578864"/>
                  </a:cubicBezTo>
                  <a:cubicBezTo>
                    <a:pt x="1047528" y="1644968"/>
                    <a:pt x="1047433" y="1791780"/>
                    <a:pt x="1047750" y="2019300"/>
                  </a:cubicBezTo>
                  <a:cubicBezTo>
                    <a:pt x="1047814" y="2030476"/>
                    <a:pt x="1044321" y="2036826"/>
                    <a:pt x="1037273" y="2038350"/>
                  </a:cubicBezTo>
                  <a:lnTo>
                    <a:pt x="1029653" y="2038350"/>
                  </a:lnTo>
                  <a:lnTo>
                    <a:pt x="1005078" y="2033016"/>
                  </a:lnTo>
                  <a:cubicBezTo>
                    <a:pt x="1001776" y="2032318"/>
                    <a:pt x="1000125" y="2030286"/>
                    <a:pt x="1000125" y="2026920"/>
                  </a:cubicBezTo>
                  <a:lnTo>
                    <a:pt x="1000125" y="1709833"/>
                  </a:lnTo>
                  <a:cubicBezTo>
                    <a:pt x="1000125" y="1706721"/>
                    <a:pt x="998569" y="1705134"/>
                    <a:pt x="995458" y="1705070"/>
                  </a:cubicBezTo>
                  <a:lnTo>
                    <a:pt x="512064" y="1704594"/>
                  </a:lnTo>
                  <a:cubicBezTo>
                    <a:pt x="496824" y="1704594"/>
                    <a:pt x="489109" y="1697038"/>
                    <a:pt x="488918" y="1681925"/>
                  </a:cubicBezTo>
                  <a:cubicBezTo>
                    <a:pt x="488918" y="1681480"/>
                    <a:pt x="488918" y="1681194"/>
                    <a:pt x="488918" y="1681067"/>
                  </a:cubicBezTo>
                  <a:cubicBezTo>
                    <a:pt x="490188" y="1665319"/>
                    <a:pt x="497078" y="1657445"/>
                    <a:pt x="509588" y="1657445"/>
                  </a:cubicBezTo>
                  <a:lnTo>
                    <a:pt x="719233" y="1657350"/>
                  </a:lnTo>
                  <a:cubicBezTo>
                    <a:pt x="722408" y="1657350"/>
                    <a:pt x="723995" y="1655763"/>
                    <a:pt x="723995" y="1652588"/>
                  </a:cubicBezTo>
                  <a:lnTo>
                    <a:pt x="723995" y="1405128"/>
                  </a:lnTo>
                  <a:cubicBezTo>
                    <a:pt x="723995" y="1402207"/>
                    <a:pt x="722535" y="1400747"/>
                    <a:pt x="719614" y="1400747"/>
                  </a:cubicBezTo>
                  <a:cubicBezTo>
                    <a:pt x="619411" y="1401128"/>
                    <a:pt x="418592" y="1400556"/>
                    <a:pt x="117158" y="1399032"/>
                  </a:cubicBezTo>
                  <a:cubicBezTo>
                    <a:pt x="78359" y="1398842"/>
                    <a:pt x="49213" y="1382141"/>
                    <a:pt x="29718" y="1348931"/>
                  </a:cubicBezTo>
                  <a:cubicBezTo>
                    <a:pt x="15494" y="1324801"/>
                    <a:pt x="5588" y="1299146"/>
                    <a:pt x="0" y="1271968"/>
                  </a:cubicBezTo>
                  <a:lnTo>
                    <a:pt x="0" y="97536"/>
                  </a:lnTo>
                  <a:cubicBezTo>
                    <a:pt x="11113" y="44133"/>
                    <a:pt x="43339" y="11621"/>
                    <a:pt x="96679" y="0"/>
                  </a:cubicBezTo>
                  <a:lnTo>
                    <a:pt x="1711833" y="0"/>
                  </a:lnTo>
                  <a:close/>
                  <a:moveTo>
                    <a:pt x="1912715" y="641318"/>
                  </a:moveTo>
                  <a:cubicBezTo>
                    <a:pt x="1912961" y="643106"/>
                    <a:pt x="1913097" y="644535"/>
                    <a:pt x="1913096" y="645319"/>
                  </a:cubicBezTo>
                  <a:lnTo>
                    <a:pt x="1913287" y="810197"/>
                  </a:lnTo>
                  <a:cubicBezTo>
                    <a:pt x="1913287" y="818388"/>
                    <a:pt x="1915954" y="819372"/>
                    <a:pt x="1921288" y="813149"/>
                  </a:cubicBezTo>
                  <a:cubicBezTo>
                    <a:pt x="1971643" y="754983"/>
                    <a:pt x="2019300" y="700342"/>
                    <a:pt x="2064258" y="649224"/>
                  </a:cubicBezTo>
                  <a:cubicBezTo>
                    <a:pt x="2073783" y="638461"/>
                    <a:pt x="2088071" y="619982"/>
                    <a:pt x="2101406" y="619887"/>
                  </a:cubicBezTo>
                  <a:cubicBezTo>
                    <a:pt x="2150428" y="619570"/>
                    <a:pt x="2184051" y="619506"/>
                    <a:pt x="2202275" y="619697"/>
                  </a:cubicBezTo>
                  <a:cubicBezTo>
                    <a:pt x="2222151" y="619824"/>
                    <a:pt x="2236375" y="617315"/>
                    <a:pt x="2244947" y="612172"/>
                  </a:cubicBezTo>
                  <a:cubicBezTo>
                    <a:pt x="2259362" y="603472"/>
                    <a:pt x="2266791" y="589090"/>
                    <a:pt x="2267236" y="569024"/>
                  </a:cubicBezTo>
                  <a:cubicBezTo>
                    <a:pt x="2267744" y="545910"/>
                    <a:pt x="2267712" y="436626"/>
                    <a:pt x="2267141" y="241173"/>
                  </a:cubicBezTo>
                  <a:cubicBezTo>
                    <a:pt x="2267014" y="218123"/>
                    <a:pt x="2264347" y="202279"/>
                    <a:pt x="2259140" y="193643"/>
                  </a:cubicBezTo>
                  <a:cubicBezTo>
                    <a:pt x="2249805" y="178149"/>
                    <a:pt x="2233327" y="170561"/>
                    <a:pt x="2209705" y="170879"/>
                  </a:cubicBezTo>
                  <a:cubicBezTo>
                    <a:pt x="2161191" y="171450"/>
                    <a:pt x="1996123" y="171323"/>
                    <a:pt x="1714500" y="170498"/>
                  </a:cubicBezTo>
                  <a:cubicBezTo>
                    <a:pt x="1678400" y="170402"/>
                    <a:pt x="1639062" y="175355"/>
                    <a:pt x="1638872" y="214789"/>
                  </a:cubicBezTo>
                  <a:cubicBezTo>
                    <a:pt x="1638046" y="335883"/>
                    <a:pt x="1637951" y="455390"/>
                    <a:pt x="1638586" y="573310"/>
                  </a:cubicBezTo>
                  <a:cubicBezTo>
                    <a:pt x="1638690" y="598764"/>
                    <a:pt x="1659327" y="619359"/>
                    <a:pt x="1684782" y="619411"/>
                  </a:cubicBezTo>
                  <a:cubicBezTo>
                    <a:pt x="1807083" y="619538"/>
                    <a:pt x="1872012" y="619538"/>
                    <a:pt x="1879568" y="619411"/>
                  </a:cubicBezTo>
                  <a:cubicBezTo>
                    <a:pt x="1899380" y="619030"/>
                    <a:pt x="1910429" y="626332"/>
                    <a:pt x="1912715" y="641318"/>
                  </a:cubicBezTo>
                  <a:close/>
                  <a:moveTo>
                    <a:pt x="776002" y="1400175"/>
                  </a:moveTo>
                  <a:cubicBezTo>
                    <a:pt x="773477" y="1400175"/>
                    <a:pt x="771430" y="1402222"/>
                    <a:pt x="771430" y="1404747"/>
                  </a:cubicBezTo>
                  <a:lnTo>
                    <a:pt x="771430" y="1652492"/>
                  </a:lnTo>
                  <a:cubicBezTo>
                    <a:pt x="771430" y="1655731"/>
                    <a:pt x="773049" y="1657350"/>
                    <a:pt x="776288" y="1657350"/>
                  </a:cubicBezTo>
                  <a:lnTo>
                    <a:pt x="997458" y="1657350"/>
                  </a:lnTo>
                  <a:cubicBezTo>
                    <a:pt x="999744" y="1657350"/>
                    <a:pt x="1000824" y="1656207"/>
                    <a:pt x="1000697" y="1653921"/>
                  </a:cubicBezTo>
                  <a:cubicBezTo>
                    <a:pt x="999490" y="1624838"/>
                    <a:pt x="999585" y="1596009"/>
                    <a:pt x="1000982" y="1567434"/>
                  </a:cubicBezTo>
                  <a:cubicBezTo>
                    <a:pt x="1004221" y="1501712"/>
                    <a:pt x="1031177" y="1449419"/>
                    <a:pt x="1080802" y="1405700"/>
                  </a:cubicBezTo>
                  <a:cubicBezTo>
                    <a:pt x="1084993" y="1402017"/>
                    <a:pt x="1084294" y="1400175"/>
                    <a:pt x="1078706" y="1400175"/>
                  </a:cubicBezTo>
                  <a:lnTo>
                    <a:pt x="776002" y="1400175"/>
                  </a:lnTo>
                  <a:close/>
                </a:path>
              </a:pathLst>
            </a:custGeom>
            <a:grpFill/>
            <a:ln w="9525" cap="flat">
              <a:noFill/>
              <a:prstDash val="solid"/>
              <a:miter/>
            </a:ln>
          </p:spPr>
          <p:txBody>
            <a:bodyPr rtlCol="0" anchor="ctr"/>
            <a:lstStyle/>
            <a:p>
              <a:endParaRPr lang="en-US"/>
            </a:p>
          </p:txBody>
        </p:sp>
        <p:sp>
          <p:nvSpPr>
            <p:cNvPr id="51" name="Free-form: Shape 1096">
              <a:extLst>
                <a:ext uri="{FF2B5EF4-FFF2-40B4-BE49-F238E27FC236}">
                  <a16:creationId xmlns:a16="http://schemas.microsoft.com/office/drawing/2014/main" id="{CDD83DF5-0645-EF39-2F4B-46AEDF824228}"/>
                </a:ext>
              </a:extLst>
            </p:cNvPr>
            <p:cNvSpPr/>
            <p:nvPr/>
          </p:nvSpPr>
          <p:spPr>
            <a:xfrm>
              <a:off x="6608073" y="4331454"/>
              <a:ext cx="265937" cy="265937"/>
            </a:xfrm>
            <a:custGeom>
              <a:avLst/>
              <a:gdLst>
                <a:gd name="connsiteX0" fmla="*/ 265938 w 265937"/>
                <a:gd name="connsiteY0" fmla="*/ 132969 h 265937"/>
                <a:gd name="connsiteX1" fmla="*/ 132969 w 265937"/>
                <a:gd name="connsiteY1" fmla="*/ 265938 h 265937"/>
                <a:gd name="connsiteX2" fmla="*/ 0 w 265937"/>
                <a:gd name="connsiteY2" fmla="*/ 132969 h 265937"/>
                <a:gd name="connsiteX3" fmla="*/ 132969 w 265937"/>
                <a:gd name="connsiteY3" fmla="*/ 0 h 265937"/>
                <a:gd name="connsiteX4" fmla="*/ 265938 w 265937"/>
                <a:gd name="connsiteY4" fmla="*/ 132969 h 265937"/>
                <a:gd name="connsiteX5" fmla="*/ 218313 w 265937"/>
                <a:gd name="connsiteY5" fmla="*/ 132969 h 265937"/>
                <a:gd name="connsiteX6" fmla="*/ 132969 w 265937"/>
                <a:gd name="connsiteY6" fmla="*/ 47625 h 265937"/>
                <a:gd name="connsiteX7" fmla="*/ 47625 w 265937"/>
                <a:gd name="connsiteY7" fmla="*/ 132969 h 265937"/>
                <a:gd name="connsiteX8" fmla="*/ 132969 w 265937"/>
                <a:gd name="connsiteY8" fmla="*/ 218313 h 265937"/>
                <a:gd name="connsiteX9" fmla="*/ 218313 w 265937"/>
                <a:gd name="connsiteY9" fmla="*/ 132969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937" h="265937">
                  <a:moveTo>
                    <a:pt x="265938" y="132969"/>
                  </a:moveTo>
                  <a:cubicBezTo>
                    <a:pt x="265938" y="206406"/>
                    <a:pt x="206406" y="265938"/>
                    <a:pt x="132969" y="265938"/>
                  </a:cubicBezTo>
                  <a:cubicBezTo>
                    <a:pt x="59532" y="265938"/>
                    <a:pt x="0" y="206406"/>
                    <a:pt x="0" y="132969"/>
                  </a:cubicBezTo>
                  <a:cubicBezTo>
                    <a:pt x="0" y="59532"/>
                    <a:pt x="59532" y="0"/>
                    <a:pt x="132969" y="0"/>
                  </a:cubicBezTo>
                  <a:cubicBezTo>
                    <a:pt x="206406" y="0"/>
                    <a:pt x="265938" y="59532"/>
                    <a:pt x="265938" y="132969"/>
                  </a:cubicBezTo>
                  <a:close/>
                  <a:moveTo>
                    <a:pt x="218313" y="132969"/>
                  </a:moveTo>
                  <a:cubicBezTo>
                    <a:pt x="218313" y="85835"/>
                    <a:pt x="180103" y="47625"/>
                    <a:pt x="132969" y="47625"/>
                  </a:cubicBezTo>
                  <a:cubicBezTo>
                    <a:pt x="85835" y="47625"/>
                    <a:pt x="47625" y="85835"/>
                    <a:pt x="47625" y="132969"/>
                  </a:cubicBezTo>
                  <a:cubicBezTo>
                    <a:pt x="47625" y="180103"/>
                    <a:pt x="85835" y="218313"/>
                    <a:pt x="132969" y="218313"/>
                  </a:cubicBezTo>
                  <a:cubicBezTo>
                    <a:pt x="180103" y="218313"/>
                    <a:pt x="218313" y="180103"/>
                    <a:pt x="218313" y="132969"/>
                  </a:cubicBezTo>
                  <a:close/>
                </a:path>
              </a:pathLst>
            </a:custGeom>
            <a:grpFill/>
            <a:ln w="9525" cap="flat">
              <a:noFill/>
              <a:prstDash val="solid"/>
              <a:miter/>
            </a:ln>
          </p:spPr>
          <p:txBody>
            <a:bodyPr rtlCol="0" anchor="ctr"/>
            <a:lstStyle/>
            <a:p>
              <a:endParaRPr lang="en-US"/>
            </a:p>
          </p:txBody>
        </p:sp>
        <p:sp>
          <p:nvSpPr>
            <p:cNvPr id="52" name="Free-form: Shape 1097">
              <a:extLst>
                <a:ext uri="{FF2B5EF4-FFF2-40B4-BE49-F238E27FC236}">
                  <a16:creationId xmlns:a16="http://schemas.microsoft.com/office/drawing/2014/main" id="{EB15CA41-1AAB-2A05-6E4A-66C01A167778}"/>
                </a:ext>
              </a:extLst>
            </p:cNvPr>
            <p:cNvSpPr/>
            <p:nvPr/>
          </p:nvSpPr>
          <p:spPr>
            <a:xfrm>
              <a:off x="7275394" y="4331550"/>
              <a:ext cx="255270" cy="265746"/>
            </a:xfrm>
            <a:custGeom>
              <a:avLst/>
              <a:gdLst>
                <a:gd name="connsiteX0" fmla="*/ 127404 w 255270"/>
                <a:gd name="connsiteY0" fmla="*/ 265747 h 265746"/>
                <a:gd name="connsiteX1" fmla="*/ 0 w 255270"/>
                <a:gd name="connsiteY1" fmla="*/ 132651 h 265746"/>
                <a:gd name="connsiteX2" fmla="*/ 127867 w 255270"/>
                <a:gd name="connsiteY2" fmla="*/ 0 h 265746"/>
                <a:gd name="connsiteX3" fmla="*/ 255270 w 255270"/>
                <a:gd name="connsiteY3" fmla="*/ 133096 h 265746"/>
                <a:gd name="connsiteX4" fmla="*/ 127404 w 255270"/>
                <a:gd name="connsiteY4" fmla="*/ 265747 h 265746"/>
                <a:gd name="connsiteX5" fmla="*/ 127635 w 255270"/>
                <a:gd name="connsiteY5" fmla="*/ 218122 h 265746"/>
                <a:gd name="connsiteX6" fmla="*/ 207836 w 255270"/>
                <a:gd name="connsiteY6" fmla="*/ 132873 h 265746"/>
                <a:gd name="connsiteX7" fmla="*/ 127635 w 255270"/>
                <a:gd name="connsiteY7" fmla="*/ 47624 h 265746"/>
                <a:gd name="connsiteX8" fmla="*/ 47435 w 255270"/>
                <a:gd name="connsiteY8" fmla="*/ 132873 h 265746"/>
                <a:gd name="connsiteX9" fmla="*/ 127635 w 255270"/>
                <a:gd name="connsiteY9" fmla="*/ 218122 h 26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70" h="265746">
                  <a:moveTo>
                    <a:pt x="127404" y="265747"/>
                  </a:moveTo>
                  <a:cubicBezTo>
                    <a:pt x="56913" y="265624"/>
                    <a:pt x="-127" y="206035"/>
                    <a:pt x="0" y="132651"/>
                  </a:cubicBezTo>
                  <a:cubicBezTo>
                    <a:pt x="128" y="59267"/>
                    <a:pt x="57376" y="-123"/>
                    <a:pt x="127867" y="0"/>
                  </a:cubicBezTo>
                  <a:cubicBezTo>
                    <a:pt x="198358" y="123"/>
                    <a:pt x="255398" y="59712"/>
                    <a:pt x="255270" y="133096"/>
                  </a:cubicBezTo>
                  <a:cubicBezTo>
                    <a:pt x="255142" y="206480"/>
                    <a:pt x="197894" y="265870"/>
                    <a:pt x="127404" y="265747"/>
                  </a:cubicBezTo>
                  <a:close/>
                  <a:moveTo>
                    <a:pt x="127635" y="218122"/>
                  </a:moveTo>
                  <a:cubicBezTo>
                    <a:pt x="171929" y="218122"/>
                    <a:pt x="207836" y="179955"/>
                    <a:pt x="207836" y="132873"/>
                  </a:cubicBezTo>
                  <a:cubicBezTo>
                    <a:pt x="207836" y="85791"/>
                    <a:pt x="171929" y="47624"/>
                    <a:pt x="127635" y="47624"/>
                  </a:cubicBezTo>
                  <a:cubicBezTo>
                    <a:pt x="83342" y="47624"/>
                    <a:pt x="47435" y="85791"/>
                    <a:pt x="47435" y="132873"/>
                  </a:cubicBezTo>
                  <a:cubicBezTo>
                    <a:pt x="47435" y="179955"/>
                    <a:pt x="83342" y="218122"/>
                    <a:pt x="127635" y="218122"/>
                  </a:cubicBezTo>
                  <a:close/>
                </a:path>
              </a:pathLst>
            </a:custGeom>
            <a:grpFill/>
            <a:ln w="9525" cap="flat">
              <a:noFill/>
              <a:prstDash val="solid"/>
              <a:miter/>
            </a:ln>
          </p:spPr>
          <p:txBody>
            <a:bodyPr rtlCol="0" anchor="ctr"/>
            <a:lstStyle/>
            <a:p>
              <a:endParaRPr lang="en-US"/>
            </a:p>
          </p:txBody>
        </p:sp>
        <p:sp>
          <p:nvSpPr>
            <p:cNvPr id="53" name="Free-form: Shape 1098">
              <a:extLst>
                <a:ext uri="{FF2B5EF4-FFF2-40B4-BE49-F238E27FC236}">
                  <a16:creationId xmlns:a16="http://schemas.microsoft.com/office/drawing/2014/main" id="{E950C619-7EF2-A190-C7B4-B9088B718ED9}"/>
                </a:ext>
              </a:extLst>
            </p:cNvPr>
            <p:cNvSpPr/>
            <p:nvPr/>
          </p:nvSpPr>
          <p:spPr>
            <a:xfrm>
              <a:off x="6512640" y="4674231"/>
              <a:ext cx="465266" cy="122357"/>
            </a:xfrm>
            <a:custGeom>
              <a:avLst/>
              <a:gdLst>
                <a:gd name="connsiteX0" fmla="*/ 460621 w 465266"/>
                <a:gd name="connsiteY0" fmla="*/ 94896 h 122357"/>
                <a:gd name="connsiteX1" fmla="*/ 457192 w 465266"/>
                <a:gd name="connsiteY1" fmla="*/ 101373 h 122357"/>
                <a:gd name="connsiteX2" fmla="*/ 462526 w 465266"/>
                <a:gd name="connsiteY2" fmla="*/ 108517 h 122357"/>
                <a:gd name="connsiteX3" fmla="*/ 462812 w 465266"/>
                <a:gd name="connsiteY3" fmla="*/ 114994 h 122357"/>
                <a:gd name="connsiteX4" fmla="*/ 429760 w 465266"/>
                <a:gd name="connsiteY4" fmla="*/ 118994 h 122357"/>
                <a:gd name="connsiteX5" fmla="*/ 423950 w 465266"/>
                <a:gd name="connsiteY5" fmla="*/ 112422 h 122357"/>
                <a:gd name="connsiteX6" fmla="*/ 385755 w 465266"/>
                <a:gd name="connsiteY6" fmla="*/ 51748 h 122357"/>
                <a:gd name="connsiteX7" fmla="*/ 354513 w 465266"/>
                <a:gd name="connsiteY7" fmla="*/ 47557 h 122357"/>
                <a:gd name="connsiteX8" fmla="*/ 104862 w 465266"/>
                <a:gd name="connsiteY8" fmla="*/ 47557 h 122357"/>
                <a:gd name="connsiteX9" fmla="*/ 63143 w 465266"/>
                <a:gd name="connsiteY9" fmla="*/ 63368 h 122357"/>
                <a:gd name="connsiteX10" fmla="*/ 42569 w 465266"/>
                <a:gd name="connsiteY10" fmla="*/ 111660 h 122357"/>
                <a:gd name="connsiteX11" fmla="*/ 36854 w 465266"/>
                <a:gd name="connsiteY11" fmla="*/ 118328 h 122357"/>
                <a:gd name="connsiteX12" fmla="*/ 3897 w 465266"/>
                <a:gd name="connsiteY12" fmla="*/ 112041 h 122357"/>
                <a:gd name="connsiteX13" fmla="*/ 87 w 465266"/>
                <a:gd name="connsiteY13" fmla="*/ 98611 h 122357"/>
                <a:gd name="connsiteX14" fmla="*/ 55428 w 465266"/>
                <a:gd name="connsiteY14" fmla="*/ 11362 h 122357"/>
                <a:gd name="connsiteX15" fmla="*/ 146296 w 465266"/>
                <a:gd name="connsiteY15" fmla="*/ 122 h 122357"/>
                <a:gd name="connsiteX16" fmla="*/ 328509 w 465266"/>
                <a:gd name="connsiteY16" fmla="*/ 218 h 122357"/>
                <a:gd name="connsiteX17" fmla="*/ 411472 w 465266"/>
                <a:gd name="connsiteY17" fmla="*/ 11552 h 122357"/>
                <a:gd name="connsiteX18" fmla="*/ 464812 w 465266"/>
                <a:gd name="connsiteY18" fmla="*/ 85847 h 122357"/>
                <a:gd name="connsiteX19" fmla="*/ 460621 w 465266"/>
                <a:gd name="connsiteY19" fmla="*/ 94896 h 12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266" h="122357">
                  <a:moveTo>
                    <a:pt x="460621" y="94896"/>
                  </a:moveTo>
                  <a:cubicBezTo>
                    <a:pt x="457891" y="96230"/>
                    <a:pt x="456748" y="98389"/>
                    <a:pt x="457192" y="101373"/>
                  </a:cubicBezTo>
                  <a:cubicBezTo>
                    <a:pt x="457509" y="104231"/>
                    <a:pt x="459288" y="106612"/>
                    <a:pt x="462526" y="108517"/>
                  </a:cubicBezTo>
                  <a:cubicBezTo>
                    <a:pt x="466082" y="110549"/>
                    <a:pt x="466177" y="112708"/>
                    <a:pt x="462812" y="114994"/>
                  </a:cubicBezTo>
                  <a:cubicBezTo>
                    <a:pt x="451509" y="122677"/>
                    <a:pt x="440492" y="124011"/>
                    <a:pt x="429760" y="118994"/>
                  </a:cubicBezTo>
                  <a:cubicBezTo>
                    <a:pt x="427020" y="117706"/>
                    <a:pt x="424920" y="115331"/>
                    <a:pt x="423950" y="112422"/>
                  </a:cubicBezTo>
                  <a:cubicBezTo>
                    <a:pt x="414615" y="83466"/>
                    <a:pt x="412044" y="61463"/>
                    <a:pt x="385755" y="51748"/>
                  </a:cubicBezTo>
                  <a:cubicBezTo>
                    <a:pt x="378389" y="49017"/>
                    <a:pt x="367975" y="47620"/>
                    <a:pt x="354513" y="47557"/>
                  </a:cubicBezTo>
                  <a:cubicBezTo>
                    <a:pt x="271201" y="47303"/>
                    <a:pt x="187984" y="47303"/>
                    <a:pt x="104862" y="47557"/>
                  </a:cubicBezTo>
                  <a:cubicBezTo>
                    <a:pt x="87527" y="47557"/>
                    <a:pt x="73620" y="52827"/>
                    <a:pt x="63143" y="63368"/>
                  </a:cubicBezTo>
                  <a:cubicBezTo>
                    <a:pt x="50379" y="76037"/>
                    <a:pt x="47427" y="99373"/>
                    <a:pt x="42569" y="111660"/>
                  </a:cubicBezTo>
                  <a:cubicBezTo>
                    <a:pt x="41299" y="114772"/>
                    <a:pt x="39394" y="116994"/>
                    <a:pt x="36854" y="118328"/>
                  </a:cubicBezTo>
                  <a:cubicBezTo>
                    <a:pt x="23201" y="125313"/>
                    <a:pt x="12216" y="123217"/>
                    <a:pt x="3897" y="112041"/>
                  </a:cubicBezTo>
                  <a:cubicBezTo>
                    <a:pt x="989" y="108210"/>
                    <a:pt x="-371" y="103416"/>
                    <a:pt x="87" y="98611"/>
                  </a:cubicBezTo>
                  <a:cubicBezTo>
                    <a:pt x="4596" y="55621"/>
                    <a:pt x="23043" y="26538"/>
                    <a:pt x="55428" y="11362"/>
                  </a:cubicBezTo>
                  <a:cubicBezTo>
                    <a:pt x="71430" y="3932"/>
                    <a:pt x="101719" y="186"/>
                    <a:pt x="146296" y="122"/>
                  </a:cubicBezTo>
                  <a:cubicBezTo>
                    <a:pt x="207066" y="-68"/>
                    <a:pt x="267803" y="-36"/>
                    <a:pt x="328509" y="218"/>
                  </a:cubicBezTo>
                  <a:cubicBezTo>
                    <a:pt x="368514" y="408"/>
                    <a:pt x="396169" y="4186"/>
                    <a:pt x="411472" y="11552"/>
                  </a:cubicBezTo>
                  <a:cubicBezTo>
                    <a:pt x="439476" y="25078"/>
                    <a:pt x="457256" y="49843"/>
                    <a:pt x="464812" y="85847"/>
                  </a:cubicBezTo>
                  <a:cubicBezTo>
                    <a:pt x="465701" y="90038"/>
                    <a:pt x="464304" y="93055"/>
                    <a:pt x="460621" y="94896"/>
                  </a:cubicBezTo>
                  <a:close/>
                </a:path>
              </a:pathLst>
            </a:custGeom>
            <a:grpFill/>
            <a:ln w="9525" cap="flat">
              <a:noFill/>
              <a:prstDash val="solid"/>
              <a:miter/>
            </a:ln>
          </p:spPr>
          <p:txBody>
            <a:bodyPr rtlCol="0" anchor="ctr"/>
            <a:lstStyle/>
            <a:p>
              <a:endParaRPr lang="en-US"/>
            </a:p>
          </p:txBody>
        </p:sp>
        <p:sp>
          <p:nvSpPr>
            <p:cNvPr id="54" name="Free-form: Shape 1099">
              <a:extLst>
                <a:ext uri="{FF2B5EF4-FFF2-40B4-BE49-F238E27FC236}">
                  <a16:creationId xmlns:a16="http://schemas.microsoft.com/office/drawing/2014/main" id="{8F4DB188-F52C-D090-0453-4684304801A9}"/>
                </a:ext>
              </a:extLst>
            </p:cNvPr>
            <p:cNvSpPr/>
            <p:nvPr/>
          </p:nvSpPr>
          <p:spPr>
            <a:xfrm>
              <a:off x="7160330" y="4673279"/>
              <a:ext cx="474943" cy="124910"/>
            </a:xfrm>
            <a:custGeom>
              <a:avLst/>
              <a:gdLst>
                <a:gd name="connsiteX0" fmla="*/ 466631 w 474943"/>
                <a:gd name="connsiteY0" fmla="*/ 103469 h 124910"/>
                <a:gd name="connsiteX1" fmla="*/ 472156 w 474943"/>
                <a:gd name="connsiteY1" fmla="*/ 110708 h 124910"/>
                <a:gd name="connsiteX2" fmla="*/ 472442 w 474943"/>
                <a:gd name="connsiteY2" fmla="*/ 117375 h 124910"/>
                <a:gd name="connsiteX3" fmla="*/ 438628 w 474943"/>
                <a:gd name="connsiteY3" fmla="*/ 121471 h 124910"/>
                <a:gd name="connsiteX4" fmla="*/ 432723 w 474943"/>
                <a:gd name="connsiteY4" fmla="*/ 114708 h 124910"/>
                <a:gd name="connsiteX5" fmla="*/ 393765 w 474943"/>
                <a:gd name="connsiteY5" fmla="*/ 52796 h 124910"/>
                <a:gd name="connsiteX6" fmla="*/ 361856 w 474943"/>
                <a:gd name="connsiteY6" fmla="*/ 48509 h 124910"/>
                <a:gd name="connsiteX7" fmla="*/ 106968 w 474943"/>
                <a:gd name="connsiteY7" fmla="*/ 48509 h 124910"/>
                <a:gd name="connsiteX8" fmla="*/ 64391 w 474943"/>
                <a:gd name="connsiteY8" fmla="*/ 64702 h 124910"/>
                <a:gd name="connsiteX9" fmla="*/ 43436 w 474943"/>
                <a:gd name="connsiteY9" fmla="*/ 113946 h 124910"/>
                <a:gd name="connsiteX10" fmla="*/ 37626 w 474943"/>
                <a:gd name="connsiteY10" fmla="*/ 120804 h 124910"/>
                <a:gd name="connsiteX11" fmla="*/ 3907 w 474943"/>
                <a:gd name="connsiteY11" fmla="*/ 114423 h 124910"/>
                <a:gd name="connsiteX12" fmla="*/ 97 w 474943"/>
                <a:gd name="connsiteY12" fmla="*/ 100706 h 124910"/>
                <a:gd name="connsiteX13" fmla="*/ 56580 w 474943"/>
                <a:gd name="connsiteY13" fmla="*/ 11648 h 124910"/>
                <a:gd name="connsiteX14" fmla="*/ 149259 w 474943"/>
                <a:gd name="connsiteY14" fmla="*/ 122 h 124910"/>
                <a:gd name="connsiteX15" fmla="*/ 335282 w 474943"/>
                <a:gd name="connsiteY15" fmla="*/ 218 h 124910"/>
                <a:gd name="connsiteX16" fmla="*/ 419959 w 474943"/>
                <a:gd name="connsiteY16" fmla="*/ 11743 h 124910"/>
                <a:gd name="connsiteX17" fmla="*/ 474442 w 474943"/>
                <a:gd name="connsiteY17" fmla="*/ 87657 h 124910"/>
                <a:gd name="connsiteX18" fmla="*/ 470156 w 474943"/>
                <a:gd name="connsiteY18" fmla="*/ 96801 h 124910"/>
                <a:gd name="connsiteX19" fmla="*/ 466631 w 474943"/>
                <a:gd name="connsiteY19" fmla="*/ 103469 h 1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4943" h="124910">
                  <a:moveTo>
                    <a:pt x="466631" y="103469"/>
                  </a:moveTo>
                  <a:cubicBezTo>
                    <a:pt x="467013" y="106390"/>
                    <a:pt x="468854" y="108803"/>
                    <a:pt x="472156" y="110708"/>
                  </a:cubicBezTo>
                  <a:cubicBezTo>
                    <a:pt x="475776" y="112803"/>
                    <a:pt x="475871" y="115026"/>
                    <a:pt x="472442" y="117375"/>
                  </a:cubicBezTo>
                  <a:cubicBezTo>
                    <a:pt x="460885" y="125186"/>
                    <a:pt x="449613" y="126551"/>
                    <a:pt x="438628" y="121471"/>
                  </a:cubicBezTo>
                  <a:cubicBezTo>
                    <a:pt x="435833" y="120132"/>
                    <a:pt x="433700" y="117689"/>
                    <a:pt x="432723" y="114708"/>
                  </a:cubicBezTo>
                  <a:cubicBezTo>
                    <a:pt x="423197" y="85181"/>
                    <a:pt x="420626" y="62702"/>
                    <a:pt x="393765" y="52796"/>
                  </a:cubicBezTo>
                  <a:cubicBezTo>
                    <a:pt x="386209" y="50002"/>
                    <a:pt x="375572" y="48573"/>
                    <a:pt x="361856" y="48509"/>
                  </a:cubicBezTo>
                  <a:cubicBezTo>
                    <a:pt x="276830" y="48255"/>
                    <a:pt x="191867" y="48255"/>
                    <a:pt x="106968" y="48509"/>
                  </a:cubicBezTo>
                  <a:cubicBezTo>
                    <a:pt x="89315" y="48509"/>
                    <a:pt x="75122" y="53907"/>
                    <a:pt x="64391" y="64702"/>
                  </a:cubicBezTo>
                  <a:cubicBezTo>
                    <a:pt x="51437" y="77656"/>
                    <a:pt x="48389" y="101468"/>
                    <a:pt x="43436" y="113946"/>
                  </a:cubicBezTo>
                  <a:cubicBezTo>
                    <a:pt x="42166" y="117185"/>
                    <a:pt x="40229" y="119471"/>
                    <a:pt x="37626" y="120804"/>
                  </a:cubicBezTo>
                  <a:cubicBezTo>
                    <a:pt x="23656" y="127916"/>
                    <a:pt x="12416" y="125789"/>
                    <a:pt x="3907" y="114423"/>
                  </a:cubicBezTo>
                  <a:cubicBezTo>
                    <a:pt x="969" y="110505"/>
                    <a:pt x="-390" y="105611"/>
                    <a:pt x="97" y="100706"/>
                  </a:cubicBezTo>
                  <a:cubicBezTo>
                    <a:pt x="4669" y="56828"/>
                    <a:pt x="23497" y="27142"/>
                    <a:pt x="56580" y="11648"/>
                  </a:cubicBezTo>
                  <a:cubicBezTo>
                    <a:pt x="72900" y="4028"/>
                    <a:pt x="103792" y="186"/>
                    <a:pt x="149259" y="122"/>
                  </a:cubicBezTo>
                  <a:cubicBezTo>
                    <a:pt x="211298" y="-68"/>
                    <a:pt x="273306" y="-36"/>
                    <a:pt x="335282" y="218"/>
                  </a:cubicBezTo>
                  <a:cubicBezTo>
                    <a:pt x="376112" y="408"/>
                    <a:pt x="404338" y="4250"/>
                    <a:pt x="419959" y="11743"/>
                  </a:cubicBezTo>
                  <a:cubicBezTo>
                    <a:pt x="448598" y="25586"/>
                    <a:pt x="466758" y="50891"/>
                    <a:pt x="474442" y="87657"/>
                  </a:cubicBezTo>
                  <a:cubicBezTo>
                    <a:pt x="475331" y="91912"/>
                    <a:pt x="473902" y="94960"/>
                    <a:pt x="470156" y="96801"/>
                  </a:cubicBezTo>
                  <a:cubicBezTo>
                    <a:pt x="467362" y="98198"/>
                    <a:pt x="466187" y="100421"/>
                    <a:pt x="466631" y="103469"/>
                  </a:cubicBezTo>
                  <a:close/>
                </a:path>
              </a:pathLst>
            </a:custGeom>
            <a:grpFill/>
            <a:ln w="9525" cap="flat">
              <a:noFill/>
              <a:prstDash val="solid"/>
              <a:miter/>
            </a:ln>
          </p:spPr>
          <p:txBody>
            <a:bodyPr rtlCol="0" anchor="ctr"/>
            <a:lstStyle/>
            <a:p>
              <a:endParaRPr lang="en-US"/>
            </a:p>
          </p:txBody>
        </p:sp>
        <p:sp>
          <p:nvSpPr>
            <p:cNvPr id="55" name="Free-form: Shape 1100">
              <a:extLst>
                <a:ext uri="{FF2B5EF4-FFF2-40B4-BE49-F238E27FC236}">
                  <a16:creationId xmlns:a16="http://schemas.microsoft.com/office/drawing/2014/main" id="{BBD4CBBD-F5D1-F321-6AD8-02DAAB967B08}"/>
                </a:ext>
              </a:extLst>
            </p:cNvPr>
            <p:cNvSpPr/>
            <p:nvPr/>
          </p:nvSpPr>
          <p:spPr>
            <a:xfrm>
              <a:off x="6608073" y="4883904"/>
              <a:ext cx="265937" cy="265937"/>
            </a:xfrm>
            <a:custGeom>
              <a:avLst/>
              <a:gdLst>
                <a:gd name="connsiteX0" fmla="*/ 265938 w 265937"/>
                <a:gd name="connsiteY0" fmla="*/ 132969 h 265937"/>
                <a:gd name="connsiteX1" fmla="*/ 132969 w 265937"/>
                <a:gd name="connsiteY1" fmla="*/ 265938 h 265937"/>
                <a:gd name="connsiteX2" fmla="*/ 0 w 265937"/>
                <a:gd name="connsiteY2" fmla="*/ 132969 h 265937"/>
                <a:gd name="connsiteX3" fmla="*/ 132969 w 265937"/>
                <a:gd name="connsiteY3" fmla="*/ 0 h 265937"/>
                <a:gd name="connsiteX4" fmla="*/ 265938 w 265937"/>
                <a:gd name="connsiteY4" fmla="*/ 132969 h 265937"/>
                <a:gd name="connsiteX5" fmla="*/ 218313 w 265937"/>
                <a:gd name="connsiteY5" fmla="*/ 132969 h 265937"/>
                <a:gd name="connsiteX6" fmla="*/ 132969 w 265937"/>
                <a:gd name="connsiteY6" fmla="*/ 47625 h 265937"/>
                <a:gd name="connsiteX7" fmla="*/ 47625 w 265937"/>
                <a:gd name="connsiteY7" fmla="*/ 132969 h 265937"/>
                <a:gd name="connsiteX8" fmla="*/ 132969 w 265937"/>
                <a:gd name="connsiteY8" fmla="*/ 218313 h 265937"/>
                <a:gd name="connsiteX9" fmla="*/ 218313 w 265937"/>
                <a:gd name="connsiteY9" fmla="*/ 132969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937" h="265937">
                  <a:moveTo>
                    <a:pt x="265938" y="132969"/>
                  </a:moveTo>
                  <a:cubicBezTo>
                    <a:pt x="265938" y="206406"/>
                    <a:pt x="206406" y="265938"/>
                    <a:pt x="132969" y="265938"/>
                  </a:cubicBezTo>
                  <a:cubicBezTo>
                    <a:pt x="59532" y="265938"/>
                    <a:pt x="0" y="206406"/>
                    <a:pt x="0" y="132969"/>
                  </a:cubicBezTo>
                  <a:cubicBezTo>
                    <a:pt x="0" y="59532"/>
                    <a:pt x="59532" y="0"/>
                    <a:pt x="132969" y="0"/>
                  </a:cubicBezTo>
                  <a:cubicBezTo>
                    <a:pt x="206406" y="0"/>
                    <a:pt x="265938" y="59532"/>
                    <a:pt x="265938" y="132969"/>
                  </a:cubicBezTo>
                  <a:close/>
                  <a:moveTo>
                    <a:pt x="218313" y="132969"/>
                  </a:moveTo>
                  <a:cubicBezTo>
                    <a:pt x="218313" y="85835"/>
                    <a:pt x="180103" y="47625"/>
                    <a:pt x="132969" y="47625"/>
                  </a:cubicBezTo>
                  <a:cubicBezTo>
                    <a:pt x="85835" y="47625"/>
                    <a:pt x="47625" y="85835"/>
                    <a:pt x="47625" y="132969"/>
                  </a:cubicBezTo>
                  <a:cubicBezTo>
                    <a:pt x="47625" y="180103"/>
                    <a:pt x="85835" y="218313"/>
                    <a:pt x="132969" y="218313"/>
                  </a:cubicBezTo>
                  <a:cubicBezTo>
                    <a:pt x="180103" y="218313"/>
                    <a:pt x="218313" y="180103"/>
                    <a:pt x="218313" y="132969"/>
                  </a:cubicBezTo>
                  <a:close/>
                </a:path>
              </a:pathLst>
            </a:custGeom>
            <a:grpFill/>
            <a:ln w="9525" cap="flat">
              <a:noFill/>
              <a:prstDash val="solid"/>
              <a:miter/>
            </a:ln>
          </p:spPr>
          <p:txBody>
            <a:bodyPr rtlCol="0" anchor="ctr"/>
            <a:lstStyle/>
            <a:p>
              <a:endParaRPr lang="en-US"/>
            </a:p>
          </p:txBody>
        </p:sp>
        <p:sp>
          <p:nvSpPr>
            <p:cNvPr id="56" name="Free-form: Shape 1101">
              <a:extLst>
                <a:ext uri="{FF2B5EF4-FFF2-40B4-BE49-F238E27FC236}">
                  <a16:creationId xmlns:a16="http://schemas.microsoft.com/office/drawing/2014/main" id="{D8295C6B-9CC0-5635-FC0D-61EF7BFD5119}"/>
                </a:ext>
              </a:extLst>
            </p:cNvPr>
            <p:cNvSpPr/>
            <p:nvPr/>
          </p:nvSpPr>
          <p:spPr>
            <a:xfrm>
              <a:off x="7513329" y="4903335"/>
              <a:ext cx="503300" cy="493775"/>
            </a:xfrm>
            <a:custGeom>
              <a:avLst/>
              <a:gdLst>
                <a:gd name="connsiteX0" fmla="*/ 503297 w 503300"/>
                <a:gd name="connsiteY0" fmla="*/ 248205 h 493775"/>
                <a:gd name="connsiteX1" fmla="*/ 250358 w 503300"/>
                <a:gd name="connsiteY1" fmla="*/ 493772 h 493775"/>
                <a:gd name="connsiteX2" fmla="*/ 3 w 503300"/>
                <a:gd name="connsiteY2" fmla="*/ 245571 h 493775"/>
                <a:gd name="connsiteX3" fmla="*/ 252943 w 503300"/>
                <a:gd name="connsiteY3" fmla="*/ 4 h 493775"/>
                <a:gd name="connsiteX4" fmla="*/ 503297 w 503300"/>
                <a:gd name="connsiteY4" fmla="*/ 248205 h 493775"/>
                <a:gd name="connsiteX5" fmla="*/ 455673 w 503300"/>
                <a:gd name="connsiteY5" fmla="*/ 247956 h 493775"/>
                <a:gd name="connsiteX6" fmla="*/ 252694 w 503300"/>
                <a:gd name="connsiteY6" fmla="*/ 47628 h 493775"/>
                <a:gd name="connsiteX7" fmla="*/ 47628 w 503300"/>
                <a:gd name="connsiteY7" fmla="*/ 245819 h 493775"/>
                <a:gd name="connsiteX8" fmla="*/ 250607 w 503300"/>
                <a:gd name="connsiteY8" fmla="*/ 446148 h 493775"/>
                <a:gd name="connsiteX9" fmla="*/ 455673 w 503300"/>
                <a:gd name="connsiteY9" fmla="*/ 247956 h 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300" h="493775">
                  <a:moveTo>
                    <a:pt x="503297" y="248205"/>
                  </a:moveTo>
                  <a:cubicBezTo>
                    <a:pt x="502583" y="384555"/>
                    <a:pt x="389338" y="494499"/>
                    <a:pt x="250358" y="493772"/>
                  </a:cubicBezTo>
                  <a:cubicBezTo>
                    <a:pt x="111377" y="493044"/>
                    <a:pt x="-710" y="381921"/>
                    <a:pt x="3" y="245571"/>
                  </a:cubicBezTo>
                  <a:cubicBezTo>
                    <a:pt x="717" y="109220"/>
                    <a:pt x="113962" y="-724"/>
                    <a:pt x="252943" y="4"/>
                  </a:cubicBezTo>
                  <a:cubicBezTo>
                    <a:pt x="391923" y="731"/>
                    <a:pt x="504010" y="111855"/>
                    <a:pt x="503297" y="248205"/>
                  </a:cubicBezTo>
                  <a:close/>
                  <a:moveTo>
                    <a:pt x="455673" y="247956"/>
                  </a:moveTo>
                  <a:cubicBezTo>
                    <a:pt x="456249" y="137908"/>
                    <a:pt x="365372" y="48218"/>
                    <a:pt x="252694" y="47628"/>
                  </a:cubicBezTo>
                  <a:cubicBezTo>
                    <a:pt x="140015" y="47038"/>
                    <a:pt x="48205" y="135771"/>
                    <a:pt x="47628" y="245819"/>
                  </a:cubicBezTo>
                  <a:cubicBezTo>
                    <a:pt x="47052" y="355868"/>
                    <a:pt x="137928" y="445558"/>
                    <a:pt x="250607" y="446148"/>
                  </a:cubicBezTo>
                  <a:cubicBezTo>
                    <a:pt x="363285" y="446738"/>
                    <a:pt x="455096" y="358005"/>
                    <a:pt x="455673" y="247956"/>
                  </a:cubicBezTo>
                  <a:close/>
                </a:path>
              </a:pathLst>
            </a:custGeom>
            <a:grpFill/>
            <a:ln w="9525" cap="flat">
              <a:noFill/>
              <a:prstDash val="solid"/>
              <a:miter/>
            </a:ln>
          </p:spPr>
          <p:txBody>
            <a:bodyPr rtlCol="0" anchor="ctr"/>
            <a:lstStyle/>
            <a:p>
              <a:endParaRPr lang="en-US"/>
            </a:p>
          </p:txBody>
        </p:sp>
        <p:sp>
          <p:nvSpPr>
            <p:cNvPr id="57" name="Free-form: Shape 1102">
              <a:extLst>
                <a:ext uri="{FF2B5EF4-FFF2-40B4-BE49-F238E27FC236}">
                  <a16:creationId xmlns:a16="http://schemas.microsoft.com/office/drawing/2014/main" id="{72DB6FB7-5676-E9B4-38C9-94A5D62264B8}"/>
                </a:ext>
              </a:extLst>
            </p:cNvPr>
            <p:cNvSpPr/>
            <p:nvPr/>
          </p:nvSpPr>
          <p:spPr>
            <a:xfrm>
              <a:off x="6512545" y="5226586"/>
              <a:ext cx="465361" cy="122371"/>
            </a:xfrm>
            <a:custGeom>
              <a:avLst/>
              <a:gdLst>
                <a:gd name="connsiteX0" fmla="*/ 460716 w 465361"/>
                <a:gd name="connsiteY0" fmla="*/ 94801 h 122371"/>
                <a:gd name="connsiteX1" fmla="*/ 457287 w 465361"/>
                <a:gd name="connsiteY1" fmla="*/ 101373 h 122371"/>
                <a:gd name="connsiteX2" fmla="*/ 462621 w 465361"/>
                <a:gd name="connsiteY2" fmla="*/ 108422 h 122371"/>
                <a:gd name="connsiteX3" fmla="*/ 462907 w 465361"/>
                <a:gd name="connsiteY3" fmla="*/ 114994 h 122371"/>
                <a:gd name="connsiteX4" fmla="*/ 429855 w 465361"/>
                <a:gd name="connsiteY4" fmla="*/ 118994 h 122371"/>
                <a:gd name="connsiteX5" fmla="*/ 424045 w 465361"/>
                <a:gd name="connsiteY5" fmla="*/ 112422 h 122371"/>
                <a:gd name="connsiteX6" fmla="*/ 385850 w 465361"/>
                <a:gd name="connsiteY6" fmla="*/ 51748 h 122371"/>
                <a:gd name="connsiteX7" fmla="*/ 354608 w 465361"/>
                <a:gd name="connsiteY7" fmla="*/ 47557 h 122371"/>
                <a:gd name="connsiteX8" fmla="*/ 104862 w 465361"/>
                <a:gd name="connsiteY8" fmla="*/ 47557 h 122371"/>
                <a:gd name="connsiteX9" fmla="*/ 63143 w 465361"/>
                <a:gd name="connsiteY9" fmla="*/ 63368 h 122371"/>
                <a:gd name="connsiteX10" fmla="*/ 42569 w 465361"/>
                <a:gd name="connsiteY10" fmla="*/ 111660 h 122371"/>
                <a:gd name="connsiteX11" fmla="*/ 36854 w 465361"/>
                <a:gd name="connsiteY11" fmla="*/ 118328 h 122371"/>
                <a:gd name="connsiteX12" fmla="*/ 3897 w 465361"/>
                <a:gd name="connsiteY12" fmla="*/ 112136 h 122371"/>
                <a:gd name="connsiteX13" fmla="*/ 87 w 465361"/>
                <a:gd name="connsiteY13" fmla="*/ 98706 h 122371"/>
                <a:gd name="connsiteX14" fmla="*/ 55428 w 465361"/>
                <a:gd name="connsiteY14" fmla="*/ 11457 h 122371"/>
                <a:gd name="connsiteX15" fmla="*/ 146296 w 465361"/>
                <a:gd name="connsiteY15" fmla="*/ 122 h 122371"/>
                <a:gd name="connsiteX16" fmla="*/ 328509 w 465361"/>
                <a:gd name="connsiteY16" fmla="*/ 218 h 122371"/>
                <a:gd name="connsiteX17" fmla="*/ 411472 w 465361"/>
                <a:gd name="connsiteY17" fmla="*/ 11457 h 122371"/>
                <a:gd name="connsiteX18" fmla="*/ 464907 w 465361"/>
                <a:gd name="connsiteY18" fmla="*/ 85847 h 122371"/>
                <a:gd name="connsiteX19" fmla="*/ 460716 w 465361"/>
                <a:gd name="connsiteY19" fmla="*/ 94801 h 1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361" h="122371">
                  <a:moveTo>
                    <a:pt x="460716" y="94801"/>
                  </a:moveTo>
                  <a:cubicBezTo>
                    <a:pt x="457986" y="96198"/>
                    <a:pt x="456843" y="98389"/>
                    <a:pt x="457287" y="101373"/>
                  </a:cubicBezTo>
                  <a:cubicBezTo>
                    <a:pt x="457605" y="104231"/>
                    <a:pt x="459383" y="106580"/>
                    <a:pt x="462621" y="108422"/>
                  </a:cubicBezTo>
                  <a:cubicBezTo>
                    <a:pt x="466177" y="110517"/>
                    <a:pt x="466273" y="112708"/>
                    <a:pt x="462907" y="114994"/>
                  </a:cubicBezTo>
                  <a:cubicBezTo>
                    <a:pt x="451604" y="122677"/>
                    <a:pt x="440587" y="124011"/>
                    <a:pt x="429855" y="118994"/>
                  </a:cubicBezTo>
                  <a:cubicBezTo>
                    <a:pt x="427115" y="117706"/>
                    <a:pt x="425015" y="115331"/>
                    <a:pt x="424045" y="112422"/>
                  </a:cubicBezTo>
                  <a:cubicBezTo>
                    <a:pt x="414711" y="83466"/>
                    <a:pt x="412139" y="61463"/>
                    <a:pt x="385850" y="51748"/>
                  </a:cubicBezTo>
                  <a:cubicBezTo>
                    <a:pt x="378420" y="49017"/>
                    <a:pt x="368006" y="47620"/>
                    <a:pt x="354608" y="47557"/>
                  </a:cubicBezTo>
                  <a:cubicBezTo>
                    <a:pt x="271296" y="47303"/>
                    <a:pt x="188047" y="47303"/>
                    <a:pt x="104862" y="47557"/>
                  </a:cubicBezTo>
                  <a:cubicBezTo>
                    <a:pt x="87527" y="47557"/>
                    <a:pt x="73620" y="52827"/>
                    <a:pt x="63143" y="63368"/>
                  </a:cubicBezTo>
                  <a:cubicBezTo>
                    <a:pt x="50379" y="76132"/>
                    <a:pt x="47427" y="99373"/>
                    <a:pt x="42569" y="111660"/>
                  </a:cubicBezTo>
                  <a:cubicBezTo>
                    <a:pt x="41362" y="114835"/>
                    <a:pt x="39457" y="117058"/>
                    <a:pt x="36854" y="118328"/>
                  </a:cubicBezTo>
                  <a:cubicBezTo>
                    <a:pt x="23201" y="125313"/>
                    <a:pt x="12216" y="123249"/>
                    <a:pt x="3897" y="112136"/>
                  </a:cubicBezTo>
                  <a:cubicBezTo>
                    <a:pt x="989" y="108305"/>
                    <a:pt x="-371" y="103511"/>
                    <a:pt x="87" y="98706"/>
                  </a:cubicBezTo>
                  <a:cubicBezTo>
                    <a:pt x="4596" y="55717"/>
                    <a:pt x="23043" y="26634"/>
                    <a:pt x="55428" y="11457"/>
                  </a:cubicBezTo>
                  <a:cubicBezTo>
                    <a:pt x="71430" y="3964"/>
                    <a:pt x="101719" y="186"/>
                    <a:pt x="146296" y="122"/>
                  </a:cubicBezTo>
                  <a:cubicBezTo>
                    <a:pt x="207066" y="-68"/>
                    <a:pt x="267803" y="-36"/>
                    <a:pt x="328509" y="218"/>
                  </a:cubicBezTo>
                  <a:cubicBezTo>
                    <a:pt x="368514" y="408"/>
                    <a:pt x="396169" y="4155"/>
                    <a:pt x="411472" y="11457"/>
                  </a:cubicBezTo>
                  <a:cubicBezTo>
                    <a:pt x="439539" y="25046"/>
                    <a:pt x="457351" y="49843"/>
                    <a:pt x="464907" y="85847"/>
                  </a:cubicBezTo>
                  <a:cubicBezTo>
                    <a:pt x="465796" y="90038"/>
                    <a:pt x="464399" y="93023"/>
                    <a:pt x="460716" y="94801"/>
                  </a:cubicBezTo>
                  <a:close/>
                </a:path>
              </a:pathLst>
            </a:custGeom>
            <a:grpFill/>
            <a:ln w="9525" cap="flat">
              <a:noFill/>
              <a:prstDash val="solid"/>
              <a:miter/>
            </a:ln>
          </p:spPr>
          <p:txBody>
            <a:bodyPr rtlCol="0" anchor="ctr"/>
            <a:lstStyle/>
            <a:p>
              <a:endParaRPr lang="en-US"/>
            </a:p>
          </p:txBody>
        </p:sp>
        <p:sp>
          <p:nvSpPr>
            <p:cNvPr id="58" name="Free-form: Shape 1103">
              <a:extLst>
                <a:ext uri="{FF2B5EF4-FFF2-40B4-BE49-F238E27FC236}">
                  <a16:creationId xmlns:a16="http://schemas.microsoft.com/office/drawing/2014/main" id="{EC1DE9F9-7757-1ACC-380A-1F09BFB55857}"/>
                </a:ext>
              </a:extLst>
            </p:cNvPr>
            <p:cNvSpPr/>
            <p:nvPr/>
          </p:nvSpPr>
          <p:spPr>
            <a:xfrm>
              <a:off x="7455512" y="5808400"/>
              <a:ext cx="47244" cy="359092"/>
            </a:xfrm>
            <a:custGeom>
              <a:avLst/>
              <a:gdLst>
                <a:gd name="connsiteX0" fmla="*/ 9811 w 47244"/>
                <a:gd name="connsiteY0" fmla="*/ 359092 h 359092"/>
                <a:gd name="connsiteX1" fmla="*/ 0 w 47244"/>
                <a:gd name="connsiteY1" fmla="*/ 349282 h 359092"/>
                <a:gd name="connsiteX2" fmla="*/ 0 w 47244"/>
                <a:gd name="connsiteY2" fmla="*/ 25432 h 359092"/>
                <a:gd name="connsiteX3" fmla="*/ 22288 w 47244"/>
                <a:gd name="connsiteY3" fmla="*/ 0 h 359092"/>
                <a:gd name="connsiteX4" fmla="*/ 24956 w 47244"/>
                <a:gd name="connsiteY4" fmla="*/ 0 h 359092"/>
                <a:gd name="connsiteX5" fmla="*/ 47244 w 47244"/>
                <a:gd name="connsiteY5" fmla="*/ 25432 h 359092"/>
                <a:gd name="connsiteX6" fmla="*/ 47244 w 47244"/>
                <a:gd name="connsiteY6" fmla="*/ 349282 h 359092"/>
                <a:gd name="connsiteX7" fmla="*/ 37433 w 47244"/>
                <a:gd name="connsiteY7" fmla="*/ 359092 h 359092"/>
                <a:gd name="connsiteX8" fmla="*/ 9811 w 47244"/>
                <a:gd name="connsiteY8" fmla="*/ 359092 h 35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44" h="359092">
                  <a:moveTo>
                    <a:pt x="9811" y="359092"/>
                  </a:moveTo>
                  <a:cubicBezTo>
                    <a:pt x="4392" y="359092"/>
                    <a:pt x="0" y="354700"/>
                    <a:pt x="0" y="349282"/>
                  </a:cubicBezTo>
                  <a:lnTo>
                    <a:pt x="0" y="25432"/>
                  </a:lnTo>
                  <a:cubicBezTo>
                    <a:pt x="0" y="11386"/>
                    <a:pt x="9979" y="0"/>
                    <a:pt x="22288" y="0"/>
                  </a:cubicBezTo>
                  <a:lnTo>
                    <a:pt x="24956" y="0"/>
                  </a:lnTo>
                  <a:cubicBezTo>
                    <a:pt x="37265" y="0"/>
                    <a:pt x="47244" y="11386"/>
                    <a:pt x="47244" y="25432"/>
                  </a:cubicBezTo>
                  <a:lnTo>
                    <a:pt x="47244" y="349282"/>
                  </a:lnTo>
                  <a:cubicBezTo>
                    <a:pt x="47244" y="354700"/>
                    <a:pt x="42852" y="359092"/>
                    <a:pt x="37433" y="359092"/>
                  </a:cubicBezTo>
                  <a:lnTo>
                    <a:pt x="9811" y="359092"/>
                  </a:lnTo>
                  <a:close/>
                </a:path>
              </a:pathLst>
            </a:custGeom>
            <a:grpFill/>
            <a:ln w="9525" cap="flat">
              <a:noFill/>
              <a:prstDash val="solid"/>
              <a:miter/>
            </a:ln>
          </p:spPr>
          <p:txBody>
            <a:bodyPr rtlCol="0" anchor="ctr"/>
            <a:lstStyle/>
            <a:p>
              <a:endParaRPr lang="en-US"/>
            </a:p>
          </p:txBody>
        </p:sp>
        <p:sp>
          <p:nvSpPr>
            <p:cNvPr id="59" name="Free-form: Shape 1104">
              <a:extLst>
                <a:ext uri="{FF2B5EF4-FFF2-40B4-BE49-F238E27FC236}">
                  <a16:creationId xmlns:a16="http://schemas.microsoft.com/office/drawing/2014/main" id="{AF6E8A93-15E1-4FB2-D6BD-395BDC36F6A7}"/>
                </a:ext>
              </a:extLst>
            </p:cNvPr>
            <p:cNvSpPr/>
            <p:nvPr/>
          </p:nvSpPr>
          <p:spPr>
            <a:xfrm>
              <a:off x="8027393" y="5808305"/>
              <a:ext cx="46672" cy="358902"/>
            </a:xfrm>
            <a:custGeom>
              <a:avLst/>
              <a:gdLst>
                <a:gd name="connsiteX0" fmla="*/ 8382 w 46672"/>
                <a:gd name="connsiteY0" fmla="*/ 358902 h 358902"/>
                <a:gd name="connsiteX1" fmla="*/ 0 w 46672"/>
                <a:gd name="connsiteY1" fmla="*/ 350520 h 358902"/>
                <a:gd name="connsiteX2" fmla="*/ 0 w 46672"/>
                <a:gd name="connsiteY2" fmla="*/ 30385 h 358902"/>
                <a:gd name="connsiteX3" fmla="*/ 22765 w 46672"/>
                <a:gd name="connsiteY3" fmla="*/ 0 h 358902"/>
                <a:gd name="connsiteX4" fmla="*/ 23908 w 46672"/>
                <a:gd name="connsiteY4" fmla="*/ 0 h 358902"/>
                <a:gd name="connsiteX5" fmla="*/ 46673 w 46672"/>
                <a:gd name="connsiteY5" fmla="*/ 30385 h 358902"/>
                <a:gd name="connsiteX6" fmla="*/ 46673 w 46672"/>
                <a:gd name="connsiteY6" fmla="*/ 350520 h 358902"/>
                <a:gd name="connsiteX7" fmla="*/ 38291 w 46672"/>
                <a:gd name="connsiteY7" fmla="*/ 358902 h 358902"/>
                <a:gd name="connsiteX8" fmla="*/ 8382 w 46672"/>
                <a:gd name="connsiteY8" fmla="*/ 358902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72" h="358902">
                  <a:moveTo>
                    <a:pt x="8382" y="358902"/>
                  </a:moveTo>
                  <a:cubicBezTo>
                    <a:pt x="3753" y="358902"/>
                    <a:pt x="0" y="355149"/>
                    <a:pt x="0" y="350520"/>
                  </a:cubicBezTo>
                  <a:lnTo>
                    <a:pt x="0" y="30385"/>
                  </a:lnTo>
                  <a:cubicBezTo>
                    <a:pt x="0" y="13604"/>
                    <a:pt x="10192" y="0"/>
                    <a:pt x="22765" y="0"/>
                  </a:cubicBezTo>
                  <a:lnTo>
                    <a:pt x="23908" y="0"/>
                  </a:lnTo>
                  <a:cubicBezTo>
                    <a:pt x="36480" y="0"/>
                    <a:pt x="46673" y="13604"/>
                    <a:pt x="46673" y="30385"/>
                  </a:cubicBezTo>
                  <a:lnTo>
                    <a:pt x="46673" y="350520"/>
                  </a:lnTo>
                  <a:cubicBezTo>
                    <a:pt x="46673" y="355149"/>
                    <a:pt x="42920" y="358902"/>
                    <a:pt x="38291" y="358902"/>
                  </a:cubicBezTo>
                  <a:lnTo>
                    <a:pt x="8382" y="358902"/>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920655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23E4D2-6B87-CA88-FE77-B4645010BCBF}"/>
              </a:ext>
            </a:extLst>
          </p:cNvPr>
          <p:cNvSpPr>
            <a:spLocks noGrp="1"/>
          </p:cNvSpPr>
          <p:nvPr>
            <p:ph type="sldNum" sz="quarter" idx="12"/>
          </p:nvPr>
        </p:nvSpPr>
        <p:spPr/>
        <p:txBody>
          <a:bodyPr/>
          <a:lstStyle/>
          <a:p>
            <a:fld id="{0D558541-60C9-42A2-8392-FF12533A6B7A}" type="slidenum">
              <a:rPr lang="en-US" smtClean="0"/>
              <a:pPr/>
              <a:t>80</a:t>
            </a:fld>
            <a:endParaRPr lang="en-US"/>
          </a:p>
        </p:txBody>
      </p:sp>
      <p:pic>
        <p:nvPicPr>
          <p:cNvPr id="6" name="Picture 5">
            <a:extLst>
              <a:ext uri="{FF2B5EF4-FFF2-40B4-BE49-F238E27FC236}">
                <a16:creationId xmlns:a16="http://schemas.microsoft.com/office/drawing/2014/main" id="{1CE6831C-C111-2CD2-7D54-CC79AB6E2AF5}"/>
              </a:ext>
            </a:extLst>
          </p:cNvPr>
          <p:cNvPicPr>
            <a:picLocks noChangeAspect="1"/>
          </p:cNvPicPr>
          <p:nvPr/>
        </p:nvPicPr>
        <p:blipFill>
          <a:blip r:embed="rId2"/>
          <a:stretch>
            <a:fillRect/>
          </a:stretch>
        </p:blipFill>
        <p:spPr>
          <a:xfrm>
            <a:off x="1462054" y="-314683"/>
            <a:ext cx="8987012" cy="6436496"/>
          </a:xfrm>
          <a:prstGeom prst="rect">
            <a:avLst/>
          </a:prstGeom>
        </p:spPr>
      </p:pic>
      <p:sp>
        <p:nvSpPr>
          <p:cNvPr id="7" name="TextBox 6">
            <a:extLst>
              <a:ext uri="{FF2B5EF4-FFF2-40B4-BE49-F238E27FC236}">
                <a16:creationId xmlns:a16="http://schemas.microsoft.com/office/drawing/2014/main" id="{8D6D994F-84EF-FD34-9737-57F288F77349}"/>
              </a:ext>
            </a:extLst>
          </p:cNvPr>
          <p:cNvSpPr txBox="1"/>
          <p:nvPr/>
        </p:nvSpPr>
        <p:spPr>
          <a:xfrm>
            <a:off x="2312163" y="6121813"/>
            <a:ext cx="6233650" cy="461665"/>
          </a:xfrm>
          <a:prstGeom prst="rect">
            <a:avLst/>
          </a:prstGeom>
          <a:noFill/>
        </p:spPr>
        <p:txBody>
          <a:bodyPr wrap="square">
            <a:spAutoFit/>
          </a:bodyPr>
          <a:lstStyle/>
          <a:p>
            <a:r>
              <a:rPr lang="en-US" sz="1200" dirty="0"/>
              <a:t>https://www.slideshare.net/slideshow/research-data-management-in-the-humanities-and-social-sciences/51725727?from_search=571</a:t>
            </a:r>
          </a:p>
        </p:txBody>
      </p:sp>
      <p:grpSp>
        <p:nvGrpSpPr>
          <p:cNvPr id="8" name="Group 7">
            <a:extLst>
              <a:ext uri="{FF2B5EF4-FFF2-40B4-BE49-F238E27FC236}">
                <a16:creationId xmlns:a16="http://schemas.microsoft.com/office/drawing/2014/main" id="{8ACFFFDA-0964-F3BD-0F87-0056AA59955B}"/>
              </a:ext>
            </a:extLst>
          </p:cNvPr>
          <p:cNvGrpSpPr/>
          <p:nvPr/>
        </p:nvGrpSpPr>
        <p:grpSpPr>
          <a:xfrm>
            <a:off x="185827" y="401246"/>
            <a:ext cx="761558" cy="830997"/>
            <a:chOff x="6030815" y="2317208"/>
            <a:chExt cx="761558" cy="830997"/>
          </a:xfrm>
        </p:grpSpPr>
        <p:sp>
          <p:nvSpPr>
            <p:cNvPr id="10" name="Google Shape;797;p29">
              <a:extLst>
                <a:ext uri="{FF2B5EF4-FFF2-40B4-BE49-F238E27FC236}">
                  <a16:creationId xmlns:a16="http://schemas.microsoft.com/office/drawing/2014/main" id="{FD4E00C0-0C92-B1DB-7D00-ED31B38E40CA}"/>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A50100C4-4BAA-C80A-AF94-E9E1BC5E9040}"/>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Tree>
    <p:extLst>
      <p:ext uri="{BB962C8B-B14F-4D97-AF65-F5344CB8AC3E}">
        <p14:creationId xmlns:p14="http://schemas.microsoft.com/office/powerpoint/2010/main" val="3945559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4214F5-5567-281E-2D08-A049D3C34743}"/>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B662F44-8517-26AD-ED2E-B1D8126F1607}"/>
              </a:ext>
            </a:extLst>
          </p:cNvPr>
          <p:cNvSpPr>
            <a:spLocks noGrp="1"/>
          </p:cNvSpPr>
          <p:nvPr>
            <p:ph type="title"/>
          </p:nvPr>
        </p:nvSpPr>
        <p:spPr>
          <a:xfrm>
            <a:off x="986349" y="0"/>
            <a:ext cx="10839467" cy="1143000"/>
          </a:xfrm>
        </p:spPr>
        <p:txBody>
          <a:bodyPr/>
          <a:lstStyle/>
          <a:p>
            <a:r>
              <a:rPr lang="en-US" dirty="0"/>
              <a:t>Design Pitfall: Bullet Point Overload</a:t>
            </a:r>
          </a:p>
        </p:txBody>
      </p:sp>
      <p:sp>
        <p:nvSpPr>
          <p:cNvPr id="5" name="Slide Number Placeholder 4">
            <a:extLst>
              <a:ext uri="{FF2B5EF4-FFF2-40B4-BE49-F238E27FC236}">
                <a16:creationId xmlns:a16="http://schemas.microsoft.com/office/drawing/2014/main" id="{D6BE4170-F1B1-023C-82B0-73ADFBC8B19E}"/>
              </a:ext>
            </a:extLst>
          </p:cNvPr>
          <p:cNvSpPr>
            <a:spLocks noGrp="1"/>
          </p:cNvSpPr>
          <p:nvPr>
            <p:ph type="sldNum" sz="quarter" idx="12"/>
          </p:nvPr>
        </p:nvSpPr>
        <p:spPr/>
        <p:txBody>
          <a:bodyPr/>
          <a:lstStyle/>
          <a:p>
            <a:fld id="{0D558541-60C9-42A2-8392-FF12533A6B7A}" type="slidenum">
              <a:rPr lang="en-US" smtClean="0"/>
              <a:pPr/>
              <a:t>81</a:t>
            </a:fld>
            <a:endParaRPr lang="en-US"/>
          </a:p>
        </p:txBody>
      </p:sp>
      <p:pic>
        <p:nvPicPr>
          <p:cNvPr id="13" name="Picture 12">
            <a:extLst>
              <a:ext uri="{FF2B5EF4-FFF2-40B4-BE49-F238E27FC236}">
                <a16:creationId xmlns:a16="http://schemas.microsoft.com/office/drawing/2014/main" id="{324F2712-5ADC-32C6-289D-E0A4E3C3EEB5}"/>
              </a:ext>
            </a:extLst>
          </p:cNvPr>
          <p:cNvPicPr>
            <a:picLocks noChangeAspect="1"/>
          </p:cNvPicPr>
          <p:nvPr/>
        </p:nvPicPr>
        <p:blipFill>
          <a:blip r:embed="rId3"/>
          <a:stretch>
            <a:fillRect/>
          </a:stretch>
        </p:blipFill>
        <p:spPr>
          <a:xfrm>
            <a:off x="5489651" y="1365698"/>
            <a:ext cx="6256562" cy="4480948"/>
          </a:xfrm>
          <a:prstGeom prst="rect">
            <a:avLst/>
          </a:prstGeom>
        </p:spPr>
      </p:pic>
      <p:sp>
        <p:nvSpPr>
          <p:cNvPr id="15" name="TextBox 14">
            <a:extLst>
              <a:ext uri="{FF2B5EF4-FFF2-40B4-BE49-F238E27FC236}">
                <a16:creationId xmlns:a16="http://schemas.microsoft.com/office/drawing/2014/main" id="{F18E18D1-4A9F-F4B9-EE5E-A673D6ED36D3}"/>
              </a:ext>
            </a:extLst>
          </p:cNvPr>
          <p:cNvSpPr txBox="1"/>
          <p:nvPr/>
        </p:nvSpPr>
        <p:spPr>
          <a:xfrm>
            <a:off x="5512563" y="5934340"/>
            <a:ext cx="6233650" cy="461665"/>
          </a:xfrm>
          <a:prstGeom prst="rect">
            <a:avLst/>
          </a:prstGeom>
          <a:noFill/>
        </p:spPr>
        <p:txBody>
          <a:bodyPr wrap="square">
            <a:spAutoFit/>
          </a:bodyPr>
          <a:lstStyle/>
          <a:p>
            <a:r>
              <a:rPr lang="en-US" sz="1200" dirty="0"/>
              <a:t>https://www.slideshare.net/slideshow/research-data-management-in-the-humanities-and-social-sciences/51725727?from_search=571</a:t>
            </a:r>
          </a:p>
        </p:txBody>
      </p:sp>
      <p:grpSp>
        <p:nvGrpSpPr>
          <p:cNvPr id="16" name="Group 15">
            <a:extLst>
              <a:ext uri="{FF2B5EF4-FFF2-40B4-BE49-F238E27FC236}">
                <a16:creationId xmlns:a16="http://schemas.microsoft.com/office/drawing/2014/main" id="{C7EE2E74-E173-4E9A-C350-E7868B443A8C}"/>
              </a:ext>
            </a:extLst>
          </p:cNvPr>
          <p:cNvGrpSpPr/>
          <p:nvPr/>
        </p:nvGrpSpPr>
        <p:grpSpPr>
          <a:xfrm>
            <a:off x="185827" y="401246"/>
            <a:ext cx="761558" cy="830997"/>
            <a:chOff x="6030815" y="2317208"/>
            <a:chExt cx="761558" cy="830997"/>
          </a:xfrm>
        </p:grpSpPr>
        <p:sp>
          <p:nvSpPr>
            <p:cNvPr id="18" name="Google Shape;797;p29">
              <a:extLst>
                <a:ext uri="{FF2B5EF4-FFF2-40B4-BE49-F238E27FC236}">
                  <a16:creationId xmlns:a16="http://schemas.microsoft.com/office/drawing/2014/main" id="{41B49831-3655-092C-7AF7-F348158BD907}"/>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9" name="ZoneTexte 41">
              <a:extLst>
                <a:ext uri="{FF2B5EF4-FFF2-40B4-BE49-F238E27FC236}">
                  <a16:creationId xmlns:a16="http://schemas.microsoft.com/office/drawing/2014/main" id="{0FC2F9EC-5C35-8860-B3A3-0812D5D6EBC9}"/>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7" name="TextBox 6">
            <a:extLst>
              <a:ext uri="{FF2B5EF4-FFF2-40B4-BE49-F238E27FC236}">
                <a16:creationId xmlns:a16="http://schemas.microsoft.com/office/drawing/2014/main" id="{A3A087C1-CF55-DB26-CC92-68CD8853DE16}"/>
              </a:ext>
            </a:extLst>
          </p:cNvPr>
          <p:cNvSpPr txBox="1"/>
          <p:nvPr/>
        </p:nvSpPr>
        <p:spPr>
          <a:xfrm>
            <a:off x="566606" y="1553548"/>
            <a:ext cx="4484896" cy="3231654"/>
          </a:xfrm>
          <a:prstGeom prst="rect">
            <a:avLst/>
          </a:prstGeom>
          <a:noFill/>
        </p:spPr>
        <p:txBody>
          <a:bodyPr wrap="square">
            <a:spAutoFit/>
          </a:bodyPr>
          <a:lstStyle/>
          <a:p>
            <a:pPr>
              <a:spcAft>
                <a:spcPts val="600"/>
              </a:spcAft>
            </a:pPr>
            <a:r>
              <a:rPr lang="en-US" sz="2000" b="1" dirty="0"/>
              <a:t>Issues: </a:t>
            </a:r>
          </a:p>
          <a:p>
            <a:pPr marL="342900" indent="-342900">
              <a:spcAft>
                <a:spcPts val="600"/>
              </a:spcAft>
              <a:buFont typeface="Arial" panose="020B0604020202020204" pitchFamily="34" charset="0"/>
              <a:buChar char="•"/>
            </a:pPr>
            <a:r>
              <a:rPr lang="en-US" sz="1800" b="1" dirty="0"/>
              <a:t>Bullet Point Overload: </a:t>
            </a:r>
            <a:r>
              <a:rPr lang="en-US" sz="1800" dirty="0"/>
              <a:t>Audience tries to read while you speak</a:t>
            </a:r>
          </a:p>
          <a:p>
            <a:pPr marL="342900" indent="-342900">
              <a:spcAft>
                <a:spcPts val="600"/>
              </a:spcAft>
              <a:buFont typeface="Arial" panose="020B0604020202020204" pitchFamily="34" charset="0"/>
              <a:buChar char="•"/>
            </a:pPr>
            <a:r>
              <a:rPr lang="en-US" sz="1800" b="1" dirty="0"/>
              <a:t>Key messages get buried:</a:t>
            </a:r>
            <a:r>
              <a:rPr lang="en-US" sz="1800" dirty="0"/>
              <a:t> Important insights lost in paragraphs of explanation</a:t>
            </a:r>
          </a:p>
          <a:p>
            <a:pPr marL="342900" indent="-342900">
              <a:spcAft>
                <a:spcPts val="600"/>
              </a:spcAft>
              <a:buFont typeface="Arial" panose="020B0604020202020204" pitchFamily="34" charset="0"/>
              <a:buChar char="•"/>
            </a:pPr>
            <a:r>
              <a:rPr lang="en-US" sz="1800" b="1" dirty="0"/>
              <a:t>Reduced engagement: </a:t>
            </a:r>
            <a:r>
              <a:rPr lang="en-US" sz="1800" dirty="0"/>
              <a:t>People stop looking at slides that feel like documents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601638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4F41-F10F-5CD0-E27D-CBCB35B27217}"/>
              </a:ext>
            </a:extLst>
          </p:cNvPr>
          <p:cNvSpPr>
            <a:spLocks noGrp="1"/>
          </p:cNvSpPr>
          <p:nvPr>
            <p:ph type="title"/>
          </p:nvPr>
        </p:nvSpPr>
        <p:spPr>
          <a:xfrm>
            <a:off x="1082991" y="0"/>
            <a:ext cx="10742826" cy="1143000"/>
          </a:xfrm>
        </p:spPr>
        <p:txBody>
          <a:bodyPr/>
          <a:lstStyle/>
          <a:p>
            <a:r>
              <a:rPr lang="en-US" dirty="0"/>
              <a:t>Design Pitfall: Bullet Point Overload</a:t>
            </a:r>
          </a:p>
        </p:txBody>
      </p:sp>
      <p:sp>
        <p:nvSpPr>
          <p:cNvPr id="5" name="Slide Number Placeholder 4">
            <a:extLst>
              <a:ext uri="{FF2B5EF4-FFF2-40B4-BE49-F238E27FC236}">
                <a16:creationId xmlns:a16="http://schemas.microsoft.com/office/drawing/2014/main" id="{1E2EDCD9-A0E9-BCE8-6F81-86288E0D338A}"/>
              </a:ext>
            </a:extLst>
          </p:cNvPr>
          <p:cNvSpPr>
            <a:spLocks noGrp="1"/>
          </p:cNvSpPr>
          <p:nvPr>
            <p:ph type="sldNum" sz="quarter" idx="12"/>
          </p:nvPr>
        </p:nvSpPr>
        <p:spPr/>
        <p:txBody>
          <a:bodyPr/>
          <a:lstStyle/>
          <a:p>
            <a:fld id="{0D558541-60C9-42A2-8392-FF12533A6B7A}" type="slidenum">
              <a:rPr lang="en-US" smtClean="0"/>
              <a:pPr/>
              <a:t>82</a:t>
            </a:fld>
            <a:endParaRPr lang="en-US"/>
          </a:p>
        </p:txBody>
      </p:sp>
      <p:grpSp>
        <p:nvGrpSpPr>
          <p:cNvPr id="6" name="Group 5">
            <a:extLst>
              <a:ext uri="{FF2B5EF4-FFF2-40B4-BE49-F238E27FC236}">
                <a16:creationId xmlns:a16="http://schemas.microsoft.com/office/drawing/2014/main" id="{7360866F-0C27-A715-A73A-D9DA3EFB738D}"/>
              </a:ext>
            </a:extLst>
          </p:cNvPr>
          <p:cNvGrpSpPr/>
          <p:nvPr/>
        </p:nvGrpSpPr>
        <p:grpSpPr>
          <a:xfrm>
            <a:off x="185827" y="401246"/>
            <a:ext cx="761558" cy="830997"/>
            <a:chOff x="6030815" y="2317208"/>
            <a:chExt cx="761558" cy="830997"/>
          </a:xfrm>
        </p:grpSpPr>
        <p:sp>
          <p:nvSpPr>
            <p:cNvPr id="8" name="Google Shape;797;p29">
              <a:extLst>
                <a:ext uri="{FF2B5EF4-FFF2-40B4-BE49-F238E27FC236}">
                  <a16:creationId xmlns:a16="http://schemas.microsoft.com/office/drawing/2014/main" id="{8EFD6B5B-CFC8-E4B9-2173-473F11FBE5E6}"/>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8897F26F-90C7-67C6-C02C-9DCBF06C7AF4}"/>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16" name="Rectangle 2">
            <a:extLst>
              <a:ext uri="{FF2B5EF4-FFF2-40B4-BE49-F238E27FC236}">
                <a16:creationId xmlns:a16="http://schemas.microsoft.com/office/drawing/2014/main" id="{5B2EC820-94AA-273D-7B7C-848792CC282F}"/>
              </a:ext>
            </a:extLst>
          </p:cNvPr>
          <p:cNvSpPr>
            <a:spLocks noChangeArrowheads="1"/>
          </p:cNvSpPr>
          <p:nvPr/>
        </p:nvSpPr>
        <p:spPr bwMode="auto">
          <a:xfrm>
            <a:off x="431766" y="1365545"/>
            <a:ext cx="4940570"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ts val="600"/>
              </a:spcAft>
              <a:buClrTx/>
              <a:buSzTx/>
              <a:tabLst/>
            </a:pPr>
            <a:r>
              <a:rPr kumimoji="0" lang="en-US" altLang="en-US" sz="2000" b="1" i="0" u="none" strike="noStrike" cap="none" normalizeH="0" baseline="0" dirty="0">
                <a:ln>
                  <a:noFill/>
                </a:ln>
                <a:solidFill>
                  <a:schemeClr val="tx1"/>
                </a:solidFill>
                <a:effectLst/>
              </a:rPr>
              <a:t>Improvements:</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Limit bullet points</a:t>
            </a:r>
            <a:r>
              <a:rPr lang="en-US" altLang="en-US" sz="1400" dirty="0"/>
              <a:t>: </a:t>
            </a:r>
            <a:r>
              <a:rPr kumimoji="0" lang="en-US" altLang="en-US" sz="1400" b="0" i="0" u="none" strike="noStrike" cap="none" normalizeH="0" baseline="0" dirty="0">
                <a:ln>
                  <a:noFill/>
                </a:ln>
                <a:solidFill>
                  <a:schemeClr val="tx1"/>
                </a:solidFill>
                <a:effectLst/>
              </a:rPr>
              <a:t>Keep slides focused use only as many bullet points as necessary</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Write concisely</a:t>
            </a:r>
            <a:r>
              <a:rPr kumimoji="0" lang="en-US" altLang="en-US" sz="1400" b="0" i="0" u="none" strike="noStrike" cap="none" normalizeH="0" baseline="0" dirty="0">
                <a:ln>
                  <a:noFill/>
                </a:ln>
                <a:solidFill>
                  <a:schemeClr val="tx1"/>
                </a:solidFill>
                <a:effectLst/>
              </a:rPr>
              <a:t>: Use phrases rather than full sentences </a:t>
            </a:r>
          </a:p>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400" b="1" i="0" u="none" strike="noStrike" cap="none" normalizeH="0" baseline="0" dirty="0">
                <a:ln>
                  <a:noFill/>
                </a:ln>
                <a:solidFill>
                  <a:schemeClr val="tx1"/>
                </a:solidFill>
                <a:effectLst/>
              </a:rPr>
              <a:t>Use numbered steps</a:t>
            </a:r>
            <a:r>
              <a:rPr kumimoji="0" lang="en-US" altLang="en-US" sz="1400" b="0" i="0" u="none" strike="noStrike" cap="none" normalizeH="0" baseline="0" dirty="0">
                <a:ln>
                  <a:noFill/>
                </a:ln>
                <a:solidFill>
                  <a:schemeClr val="tx1"/>
                </a:solidFill>
                <a:effectLst/>
              </a:rPr>
              <a:t>: Show sequential techniques clearly </a:t>
            </a:r>
          </a:p>
          <a:p>
            <a:pPr marL="285750" indent="-285750" defTabSz="914400" eaLnBrk="0" fontAlgn="base" hangingPunct="0">
              <a:spcBef>
                <a:spcPct val="0"/>
              </a:spcBef>
              <a:spcAft>
                <a:spcPts val="600"/>
              </a:spcAft>
              <a:buFont typeface="Arial" panose="020B0604020202020204" pitchFamily="34" charset="0"/>
              <a:buChar char="•"/>
            </a:pPr>
            <a:r>
              <a:rPr lang="en-US" altLang="en-US" sz="1400" b="1" dirty="0"/>
              <a:t>Progressively reveal points: </a:t>
            </a:r>
            <a:r>
              <a:rPr lang="en-US" altLang="en-US" sz="1400" dirty="0"/>
              <a:t>Animate appearance or add incrementally to slides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endParaRPr>
          </a:p>
          <a:p>
            <a:pPr marR="0" lvl="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endParaRPr>
          </a:p>
        </p:txBody>
      </p:sp>
      <p:pic>
        <p:nvPicPr>
          <p:cNvPr id="17" name="Picture 16">
            <a:extLst>
              <a:ext uri="{FF2B5EF4-FFF2-40B4-BE49-F238E27FC236}">
                <a16:creationId xmlns:a16="http://schemas.microsoft.com/office/drawing/2014/main" id="{55E8DDC6-CEF3-DA44-88DB-2544101F501C}"/>
              </a:ext>
            </a:extLst>
          </p:cNvPr>
          <p:cNvPicPr>
            <a:picLocks noChangeAspect="1"/>
          </p:cNvPicPr>
          <p:nvPr/>
        </p:nvPicPr>
        <p:blipFill>
          <a:blip r:embed="rId3"/>
          <a:stretch>
            <a:fillRect/>
          </a:stretch>
        </p:blipFill>
        <p:spPr>
          <a:xfrm>
            <a:off x="6154328" y="1143000"/>
            <a:ext cx="5605906" cy="2475060"/>
          </a:xfrm>
          <a:prstGeom prst="rect">
            <a:avLst/>
          </a:prstGeom>
        </p:spPr>
      </p:pic>
      <p:pic>
        <p:nvPicPr>
          <p:cNvPr id="19" name="Picture 18">
            <a:extLst>
              <a:ext uri="{FF2B5EF4-FFF2-40B4-BE49-F238E27FC236}">
                <a16:creationId xmlns:a16="http://schemas.microsoft.com/office/drawing/2014/main" id="{D86CC120-C23B-0D47-07C4-769C2FB58B17}"/>
              </a:ext>
            </a:extLst>
          </p:cNvPr>
          <p:cNvPicPr>
            <a:picLocks noChangeAspect="1"/>
          </p:cNvPicPr>
          <p:nvPr/>
        </p:nvPicPr>
        <p:blipFill>
          <a:blip r:embed="rId4"/>
          <a:stretch>
            <a:fillRect/>
          </a:stretch>
        </p:blipFill>
        <p:spPr>
          <a:xfrm>
            <a:off x="6417152" y="3691160"/>
            <a:ext cx="5343082" cy="2662067"/>
          </a:xfrm>
          <a:prstGeom prst="rect">
            <a:avLst/>
          </a:prstGeom>
        </p:spPr>
      </p:pic>
      <p:sp>
        <p:nvSpPr>
          <p:cNvPr id="21" name="Rectangle: Rounded Corners 20">
            <a:extLst>
              <a:ext uri="{FF2B5EF4-FFF2-40B4-BE49-F238E27FC236}">
                <a16:creationId xmlns:a16="http://schemas.microsoft.com/office/drawing/2014/main" id="{177C370E-DEEF-1152-7BA8-FA373C8D4FAA}"/>
              </a:ext>
            </a:extLst>
          </p:cNvPr>
          <p:cNvSpPr/>
          <p:nvPr/>
        </p:nvSpPr>
        <p:spPr>
          <a:xfrm>
            <a:off x="768451" y="3808675"/>
            <a:ext cx="4267200" cy="2554542"/>
          </a:xfrm>
          <a:prstGeom prst="roundRect">
            <a:avLst>
              <a:gd name="adj" fmla="val 54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TextBox 22">
            <a:extLst>
              <a:ext uri="{FF2B5EF4-FFF2-40B4-BE49-F238E27FC236}">
                <a16:creationId xmlns:a16="http://schemas.microsoft.com/office/drawing/2014/main" id="{DA091EB0-9793-98AE-1416-C5CB84230F3E}"/>
              </a:ext>
            </a:extLst>
          </p:cNvPr>
          <p:cNvSpPr txBox="1"/>
          <p:nvPr/>
        </p:nvSpPr>
        <p:spPr>
          <a:xfrm>
            <a:off x="890901" y="3931987"/>
            <a:ext cx="4022299" cy="2421240"/>
          </a:xfrm>
          <a:prstGeom prst="rect">
            <a:avLst/>
          </a:prstGeom>
          <a:noFill/>
        </p:spPr>
        <p:txBody>
          <a:bodyPr wrap="square" rtlCol="0">
            <a:spAutoFit/>
          </a:bodyPr>
          <a:lstStyle/>
          <a:p>
            <a:pPr>
              <a:lnSpc>
                <a:spcPct val="113000"/>
              </a:lnSpc>
              <a:spcAft>
                <a:spcPts val="600"/>
              </a:spcAft>
            </a:pPr>
            <a:r>
              <a:rPr lang="en-US" sz="1600" b="1" dirty="0"/>
              <a:t>Resources for Slide Templates</a:t>
            </a:r>
          </a:p>
          <a:p>
            <a:pPr marL="285750" indent="-285750">
              <a:spcAft>
                <a:spcPts val="600"/>
              </a:spcAft>
              <a:buFont typeface="Arial" panose="020B0604020202020204" pitchFamily="34" charset="0"/>
              <a:buChar char="•"/>
            </a:pPr>
            <a:r>
              <a:rPr lang="en-US" sz="1600" dirty="0"/>
              <a:t>Power-User Add-in: </a:t>
            </a:r>
            <a:r>
              <a:rPr lang="en-US" sz="1600" dirty="0">
                <a:hlinkClick r:id="rId5"/>
              </a:rPr>
              <a:t>https://www.powerusersoftwares.com/</a:t>
            </a:r>
            <a:endParaRPr lang="en-US" sz="1600" dirty="0"/>
          </a:p>
          <a:p>
            <a:pPr marL="285750" indent="-285750">
              <a:spcAft>
                <a:spcPts val="600"/>
              </a:spcAft>
              <a:buFont typeface="Arial" panose="020B0604020202020204" pitchFamily="34" charset="0"/>
              <a:buChar char="•"/>
            </a:pPr>
            <a:r>
              <a:rPr lang="en-US" sz="1600" dirty="0"/>
              <a:t>Duarte </a:t>
            </a:r>
            <a:r>
              <a:rPr lang="en-US" sz="1600" dirty="0" err="1"/>
              <a:t>Slidedocs</a:t>
            </a:r>
            <a:r>
              <a:rPr lang="en-US" sz="1600" dirty="0"/>
              <a:t>: </a:t>
            </a:r>
            <a:r>
              <a:rPr lang="en-US" sz="1600" dirty="0">
                <a:hlinkClick r:id="rId6"/>
              </a:rPr>
              <a:t>https://www.duarte.com/resources/guides-tools/slidedocs-templates/</a:t>
            </a:r>
            <a:endParaRPr lang="en-US" sz="1600" dirty="0"/>
          </a:p>
          <a:p>
            <a:pPr marL="285750" indent="-285750">
              <a:spcAft>
                <a:spcPts val="600"/>
              </a:spcAft>
              <a:buFont typeface="Arial" panose="020B0604020202020204" pitchFamily="34" charset="0"/>
              <a:buChar char="•"/>
            </a:pPr>
            <a:r>
              <a:rPr lang="en-US" sz="1600" dirty="0"/>
              <a:t>Canva: </a:t>
            </a:r>
            <a:r>
              <a:rPr lang="en-US" sz="1600" dirty="0">
                <a:hlinkClick r:id="rId7"/>
              </a:rPr>
              <a:t>https://www.canva.com/</a:t>
            </a:r>
            <a:endParaRPr lang="en-US" sz="1600" dirty="0"/>
          </a:p>
          <a:p>
            <a:pPr>
              <a:lnSpc>
                <a:spcPct val="113000"/>
              </a:lnSpc>
              <a:spcAft>
                <a:spcPts val="600"/>
              </a:spcAft>
            </a:pPr>
            <a:endParaRPr lang="en-US" sz="1600" dirty="0"/>
          </a:p>
        </p:txBody>
      </p:sp>
    </p:spTree>
    <p:extLst>
      <p:ext uri="{BB962C8B-B14F-4D97-AF65-F5344CB8AC3E}">
        <p14:creationId xmlns:p14="http://schemas.microsoft.com/office/powerpoint/2010/main" val="3429162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75EDEC-B444-588A-52D9-5067A834FA0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7DD2AE2-D26F-ADA1-D779-282A34CAF0DD}"/>
              </a:ext>
            </a:extLst>
          </p:cNvPr>
          <p:cNvSpPr/>
          <p:nvPr/>
        </p:nvSpPr>
        <p:spPr>
          <a:xfrm>
            <a:off x="7175863" y="1311032"/>
            <a:ext cx="4267200" cy="2554542"/>
          </a:xfrm>
          <a:prstGeom prst="roundRect">
            <a:avLst>
              <a:gd name="adj" fmla="val 541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4" name="Picture 3">
            <a:extLst>
              <a:ext uri="{FF2B5EF4-FFF2-40B4-BE49-F238E27FC236}">
                <a16:creationId xmlns:a16="http://schemas.microsoft.com/office/drawing/2014/main" id="{6C6FF0B0-62C2-1BF2-E150-C929A66F61DF}"/>
              </a:ext>
            </a:extLst>
          </p:cNvPr>
          <p:cNvPicPr>
            <a:picLocks noChangeAspect="1"/>
          </p:cNvPicPr>
          <p:nvPr/>
        </p:nvPicPr>
        <p:blipFill>
          <a:blip r:embed="rId3"/>
          <a:stretch>
            <a:fillRect/>
          </a:stretch>
        </p:blipFill>
        <p:spPr>
          <a:xfrm>
            <a:off x="3882660" y="4210758"/>
            <a:ext cx="5174429" cy="2137595"/>
          </a:xfrm>
          <a:prstGeom prst="rect">
            <a:avLst/>
          </a:prstGeom>
        </p:spPr>
      </p:pic>
      <p:sp>
        <p:nvSpPr>
          <p:cNvPr id="2" name="Title 1">
            <a:extLst>
              <a:ext uri="{FF2B5EF4-FFF2-40B4-BE49-F238E27FC236}">
                <a16:creationId xmlns:a16="http://schemas.microsoft.com/office/drawing/2014/main" id="{6FDCEBA4-2E31-456B-0305-28E981BF91E2}"/>
              </a:ext>
            </a:extLst>
          </p:cNvPr>
          <p:cNvSpPr>
            <a:spLocks noGrp="1"/>
          </p:cNvSpPr>
          <p:nvPr>
            <p:ph type="title"/>
          </p:nvPr>
        </p:nvSpPr>
        <p:spPr>
          <a:xfrm>
            <a:off x="1082991" y="0"/>
            <a:ext cx="10742826" cy="1143000"/>
          </a:xfrm>
        </p:spPr>
        <p:txBody>
          <a:bodyPr/>
          <a:lstStyle/>
          <a:p>
            <a:r>
              <a:rPr lang="en-US" dirty="0"/>
              <a:t>Design Pitfall: Bullet Point Overload</a:t>
            </a:r>
          </a:p>
        </p:txBody>
      </p:sp>
      <p:sp>
        <p:nvSpPr>
          <p:cNvPr id="5" name="Slide Number Placeholder 4">
            <a:extLst>
              <a:ext uri="{FF2B5EF4-FFF2-40B4-BE49-F238E27FC236}">
                <a16:creationId xmlns:a16="http://schemas.microsoft.com/office/drawing/2014/main" id="{B2CAA1B6-B795-87EF-E02B-274878723A4B}"/>
              </a:ext>
            </a:extLst>
          </p:cNvPr>
          <p:cNvSpPr>
            <a:spLocks noGrp="1"/>
          </p:cNvSpPr>
          <p:nvPr>
            <p:ph type="sldNum" sz="quarter" idx="12"/>
          </p:nvPr>
        </p:nvSpPr>
        <p:spPr/>
        <p:txBody>
          <a:bodyPr/>
          <a:lstStyle/>
          <a:p>
            <a:fld id="{0D558541-60C9-42A2-8392-FF12533A6B7A}" type="slidenum">
              <a:rPr lang="en-US" smtClean="0"/>
              <a:pPr/>
              <a:t>83</a:t>
            </a:fld>
            <a:endParaRPr lang="en-US"/>
          </a:p>
        </p:txBody>
      </p:sp>
      <p:grpSp>
        <p:nvGrpSpPr>
          <p:cNvPr id="6" name="Group 5">
            <a:extLst>
              <a:ext uri="{FF2B5EF4-FFF2-40B4-BE49-F238E27FC236}">
                <a16:creationId xmlns:a16="http://schemas.microsoft.com/office/drawing/2014/main" id="{5BFA2409-BFFD-D6A9-C1C4-64AF6D61D8F6}"/>
              </a:ext>
            </a:extLst>
          </p:cNvPr>
          <p:cNvGrpSpPr/>
          <p:nvPr/>
        </p:nvGrpSpPr>
        <p:grpSpPr>
          <a:xfrm>
            <a:off x="185827" y="401246"/>
            <a:ext cx="761558" cy="830997"/>
            <a:chOff x="6030815" y="2317208"/>
            <a:chExt cx="761558" cy="830997"/>
          </a:xfrm>
        </p:grpSpPr>
        <p:sp>
          <p:nvSpPr>
            <p:cNvPr id="8" name="Google Shape;797;p29">
              <a:extLst>
                <a:ext uri="{FF2B5EF4-FFF2-40B4-BE49-F238E27FC236}">
                  <a16:creationId xmlns:a16="http://schemas.microsoft.com/office/drawing/2014/main" id="{BDF2A835-EE80-607F-6AFB-E3003C25CC74}"/>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3AB2D30E-E96E-C9EA-6673-EF1FF4E972A4}"/>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26" name="TextBox 25">
            <a:extLst>
              <a:ext uri="{FF2B5EF4-FFF2-40B4-BE49-F238E27FC236}">
                <a16:creationId xmlns:a16="http://schemas.microsoft.com/office/drawing/2014/main" id="{C9C9B573-137D-DECE-013E-5A7F4F3CE009}"/>
              </a:ext>
            </a:extLst>
          </p:cNvPr>
          <p:cNvSpPr txBox="1"/>
          <p:nvPr/>
        </p:nvSpPr>
        <p:spPr>
          <a:xfrm>
            <a:off x="850744" y="1311032"/>
            <a:ext cx="5857731" cy="2893100"/>
          </a:xfrm>
          <a:prstGeom prst="rect">
            <a:avLst/>
          </a:prstGeom>
          <a:noFill/>
        </p:spPr>
        <p:txBody>
          <a:bodyPr wrap="square">
            <a:spAutoFit/>
          </a:bodyPr>
          <a:lstStyle/>
          <a:p>
            <a:pPr>
              <a:spcAft>
                <a:spcPts val="600"/>
              </a:spcAft>
            </a:pPr>
            <a:r>
              <a:rPr lang="en-US" sz="1800" b="1" dirty="0"/>
              <a:t>Visual Alternatives:</a:t>
            </a:r>
            <a:endParaRPr lang="en-US" sz="1800" dirty="0"/>
          </a:p>
          <a:p>
            <a:pPr marL="285750" indent="-285750">
              <a:spcAft>
                <a:spcPts val="600"/>
              </a:spcAft>
              <a:buFont typeface="Arial" panose="020B0604020202020204" pitchFamily="34" charset="0"/>
              <a:buChar char="•"/>
            </a:pPr>
            <a:r>
              <a:rPr lang="en-US" sz="1800" b="1" dirty="0"/>
              <a:t>Replace bullets with icons</a:t>
            </a:r>
            <a:r>
              <a:rPr lang="en-US" sz="1800" dirty="0"/>
              <a:t>: Use visual elements for each point</a:t>
            </a:r>
          </a:p>
          <a:p>
            <a:pPr marL="285750" indent="-285750">
              <a:spcAft>
                <a:spcPts val="600"/>
              </a:spcAft>
              <a:buFont typeface="Arial" panose="020B0604020202020204" pitchFamily="34" charset="0"/>
              <a:buChar char="•"/>
            </a:pPr>
            <a:r>
              <a:rPr lang="en-US" sz="1800" b="1" dirty="0"/>
              <a:t>Use diagrams &amp; flowcharts</a:t>
            </a:r>
            <a:r>
              <a:rPr lang="en-US" sz="1800" dirty="0"/>
              <a:t>: Explain processes and connections visually</a:t>
            </a:r>
          </a:p>
          <a:p>
            <a:pPr marL="285750" indent="-285750">
              <a:spcAft>
                <a:spcPts val="600"/>
              </a:spcAft>
              <a:buFont typeface="Arial" panose="020B0604020202020204" pitchFamily="34" charset="0"/>
              <a:buChar char="•"/>
            </a:pPr>
            <a:r>
              <a:rPr lang="en-US" sz="1800" b="1" dirty="0"/>
              <a:t>Add symbols</a:t>
            </a:r>
            <a:r>
              <a:rPr lang="en-US" sz="1800" dirty="0"/>
              <a:t>: Replace text with universal visual language</a:t>
            </a:r>
          </a:p>
          <a:p>
            <a:pPr marL="285750" indent="-285750">
              <a:spcAft>
                <a:spcPts val="600"/>
              </a:spcAft>
              <a:buFont typeface="Arial" panose="020B0604020202020204" pitchFamily="34" charset="0"/>
              <a:buChar char="•"/>
            </a:pPr>
            <a:r>
              <a:rPr lang="en-US" sz="1800" b="1" dirty="0"/>
              <a:t>Create visual hierarchy</a:t>
            </a:r>
            <a:r>
              <a:rPr lang="en-US" sz="1800" dirty="0"/>
              <a:t>: Use bold text emphasis on key terms</a:t>
            </a:r>
          </a:p>
        </p:txBody>
      </p:sp>
      <p:pic>
        <p:nvPicPr>
          <p:cNvPr id="11" name="Picture 10">
            <a:extLst>
              <a:ext uri="{FF2B5EF4-FFF2-40B4-BE49-F238E27FC236}">
                <a16:creationId xmlns:a16="http://schemas.microsoft.com/office/drawing/2014/main" id="{C80DE49F-5311-ADA1-2FB3-06F64C5861F2}"/>
              </a:ext>
            </a:extLst>
          </p:cNvPr>
          <p:cNvPicPr>
            <a:picLocks noChangeAspect="1"/>
          </p:cNvPicPr>
          <p:nvPr/>
        </p:nvPicPr>
        <p:blipFill>
          <a:blip r:embed="rId4"/>
          <a:stretch>
            <a:fillRect/>
          </a:stretch>
        </p:blipFill>
        <p:spPr>
          <a:xfrm>
            <a:off x="125193" y="4393085"/>
            <a:ext cx="3865070" cy="1772941"/>
          </a:xfrm>
          <a:prstGeom prst="rect">
            <a:avLst/>
          </a:prstGeom>
        </p:spPr>
      </p:pic>
      <p:pic>
        <p:nvPicPr>
          <p:cNvPr id="14" name="Picture 13">
            <a:extLst>
              <a:ext uri="{FF2B5EF4-FFF2-40B4-BE49-F238E27FC236}">
                <a16:creationId xmlns:a16="http://schemas.microsoft.com/office/drawing/2014/main" id="{6F61E734-ABDB-A596-5A78-78058884A70B}"/>
              </a:ext>
            </a:extLst>
          </p:cNvPr>
          <p:cNvPicPr>
            <a:picLocks noChangeAspect="1"/>
          </p:cNvPicPr>
          <p:nvPr/>
        </p:nvPicPr>
        <p:blipFill>
          <a:blip r:embed="rId5"/>
          <a:srcRect r="33371"/>
          <a:stretch>
            <a:fillRect/>
          </a:stretch>
        </p:blipFill>
        <p:spPr>
          <a:xfrm>
            <a:off x="9210376" y="4316442"/>
            <a:ext cx="2850383" cy="1926226"/>
          </a:xfrm>
          <a:prstGeom prst="rect">
            <a:avLst/>
          </a:prstGeom>
        </p:spPr>
      </p:pic>
      <p:sp>
        <p:nvSpPr>
          <p:cNvPr id="3" name="TextBox 2">
            <a:extLst>
              <a:ext uri="{FF2B5EF4-FFF2-40B4-BE49-F238E27FC236}">
                <a16:creationId xmlns:a16="http://schemas.microsoft.com/office/drawing/2014/main" id="{AA06B469-8E42-0ADE-51B9-F37411A77C8B}"/>
              </a:ext>
            </a:extLst>
          </p:cNvPr>
          <p:cNvSpPr txBox="1"/>
          <p:nvPr/>
        </p:nvSpPr>
        <p:spPr>
          <a:xfrm>
            <a:off x="7263413" y="1444334"/>
            <a:ext cx="4022299" cy="2421240"/>
          </a:xfrm>
          <a:prstGeom prst="rect">
            <a:avLst/>
          </a:prstGeom>
          <a:noFill/>
        </p:spPr>
        <p:txBody>
          <a:bodyPr wrap="square" rtlCol="0">
            <a:spAutoFit/>
          </a:bodyPr>
          <a:lstStyle/>
          <a:p>
            <a:pPr>
              <a:lnSpc>
                <a:spcPct val="113000"/>
              </a:lnSpc>
              <a:spcAft>
                <a:spcPts val="600"/>
              </a:spcAft>
            </a:pPr>
            <a:r>
              <a:rPr lang="en-US" sz="1600" b="1" dirty="0"/>
              <a:t>Resources for Slide Templates</a:t>
            </a:r>
          </a:p>
          <a:p>
            <a:pPr marL="285750" indent="-285750">
              <a:spcAft>
                <a:spcPts val="600"/>
              </a:spcAft>
              <a:buFont typeface="Arial" panose="020B0604020202020204" pitchFamily="34" charset="0"/>
              <a:buChar char="•"/>
            </a:pPr>
            <a:r>
              <a:rPr lang="en-US" sz="1600" dirty="0"/>
              <a:t>Power-User Add-in: </a:t>
            </a:r>
            <a:r>
              <a:rPr lang="en-US" sz="1600" dirty="0">
                <a:hlinkClick r:id="rId6"/>
              </a:rPr>
              <a:t>https://www.powerusersoftwares.com/</a:t>
            </a:r>
            <a:endParaRPr lang="en-US" sz="1600" dirty="0"/>
          </a:p>
          <a:p>
            <a:pPr marL="285750" indent="-285750">
              <a:spcAft>
                <a:spcPts val="600"/>
              </a:spcAft>
              <a:buFont typeface="Arial" panose="020B0604020202020204" pitchFamily="34" charset="0"/>
              <a:buChar char="•"/>
            </a:pPr>
            <a:r>
              <a:rPr lang="en-US" sz="1600" dirty="0"/>
              <a:t>Duarte </a:t>
            </a:r>
            <a:r>
              <a:rPr lang="en-US" sz="1600" dirty="0" err="1"/>
              <a:t>Slidedocs</a:t>
            </a:r>
            <a:r>
              <a:rPr lang="en-US" sz="1600" dirty="0"/>
              <a:t>: </a:t>
            </a:r>
            <a:r>
              <a:rPr lang="en-US" sz="1600" dirty="0">
                <a:hlinkClick r:id="rId7"/>
              </a:rPr>
              <a:t>https://www.duarte.com/resources/guides-tools/slidedocs-templates/</a:t>
            </a:r>
            <a:endParaRPr lang="en-US" sz="1600" dirty="0"/>
          </a:p>
          <a:p>
            <a:pPr marL="285750" indent="-285750">
              <a:spcAft>
                <a:spcPts val="600"/>
              </a:spcAft>
              <a:buFont typeface="Arial" panose="020B0604020202020204" pitchFamily="34" charset="0"/>
              <a:buChar char="•"/>
            </a:pPr>
            <a:r>
              <a:rPr lang="en-US" sz="1600" dirty="0"/>
              <a:t>Canva: </a:t>
            </a:r>
            <a:r>
              <a:rPr lang="en-US" sz="1600" dirty="0">
                <a:hlinkClick r:id="rId8"/>
              </a:rPr>
              <a:t>https://www.canva.com/</a:t>
            </a:r>
            <a:endParaRPr lang="en-US" sz="1600" dirty="0"/>
          </a:p>
          <a:p>
            <a:pPr>
              <a:lnSpc>
                <a:spcPct val="113000"/>
              </a:lnSpc>
              <a:spcAft>
                <a:spcPts val="600"/>
              </a:spcAft>
            </a:pPr>
            <a:endParaRPr lang="en-US" sz="1600" dirty="0"/>
          </a:p>
        </p:txBody>
      </p:sp>
    </p:spTree>
    <p:extLst>
      <p:ext uri="{BB962C8B-B14F-4D97-AF65-F5344CB8AC3E}">
        <p14:creationId xmlns:p14="http://schemas.microsoft.com/office/powerpoint/2010/main" val="4050615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5235D8E5-BFD2-E25D-1285-D8B391874224}"/>
              </a:ext>
            </a:extLst>
          </p:cNvPr>
          <p:cNvGrpSpPr/>
          <p:nvPr/>
        </p:nvGrpSpPr>
        <p:grpSpPr>
          <a:xfrm>
            <a:off x="3340027" y="1162191"/>
            <a:ext cx="2684562" cy="5136284"/>
            <a:chOff x="3068394" y="1151553"/>
            <a:chExt cx="2684562" cy="5136284"/>
          </a:xfrm>
        </p:grpSpPr>
        <p:sp>
          <p:nvSpPr>
            <p:cNvPr id="6" name="Rectangle 5">
              <a:extLst>
                <a:ext uri="{FF2B5EF4-FFF2-40B4-BE49-F238E27FC236}">
                  <a16:creationId xmlns:a16="http://schemas.microsoft.com/office/drawing/2014/main" id="{D5C534D2-F086-494B-BEA2-5EC4C62EAE80}"/>
                </a:ext>
              </a:extLst>
            </p:cNvPr>
            <p:cNvSpPr/>
            <p:nvPr/>
          </p:nvSpPr>
          <p:spPr>
            <a:xfrm>
              <a:off x="3087712" y="2145895"/>
              <a:ext cx="2654040" cy="4085522"/>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pPr marL="285750" indent="-285750">
                <a:buFont typeface="Arial" panose="020B0604020202020204" pitchFamily="34" charset="0"/>
                <a:buChar char="•"/>
              </a:pPr>
              <a:endParaRPr lang="en-US" sz="1600" dirty="0">
                <a:solidFill>
                  <a:schemeClr val="tx1"/>
                </a:solidFill>
              </a:endParaRPr>
            </a:p>
          </p:txBody>
        </p:sp>
        <p:sp>
          <p:nvSpPr>
            <p:cNvPr id="12" name="Rectangle 11">
              <a:extLst>
                <a:ext uri="{FF2B5EF4-FFF2-40B4-BE49-F238E27FC236}">
                  <a16:creationId xmlns:a16="http://schemas.microsoft.com/office/drawing/2014/main" id="{18D32E97-00FB-44CB-B91F-A3617773764F}"/>
                </a:ext>
              </a:extLst>
            </p:cNvPr>
            <p:cNvSpPr/>
            <p:nvPr/>
          </p:nvSpPr>
          <p:spPr>
            <a:xfrm>
              <a:off x="3074828" y="1184836"/>
              <a:ext cx="2654040" cy="1020417"/>
            </a:xfrm>
            <a:prstGeom prst="rect">
              <a:avLst/>
            </a:prstGeom>
            <a:solidFill>
              <a:schemeClr val="accent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Service Integration</a:t>
              </a:r>
            </a:p>
          </p:txBody>
        </p:sp>
        <p:sp>
          <p:nvSpPr>
            <p:cNvPr id="26" name="Rectangle 25">
              <a:extLst>
                <a:ext uri="{FF2B5EF4-FFF2-40B4-BE49-F238E27FC236}">
                  <a16:creationId xmlns:a16="http://schemas.microsoft.com/office/drawing/2014/main" id="{BFD57BFD-B014-4128-91B8-20ABB017F6A0}"/>
                </a:ext>
              </a:extLst>
            </p:cNvPr>
            <p:cNvSpPr/>
            <p:nvPr/>
          </p:nvSpPr>
          <p:spPr>
            <a:xfrm>
              <a:off x="3068394" y="1151553"/>
              <a:ext cx="2666908" cy="45719"/>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2" name="Isosceles Triangle 31">
              <a:extLst>
                <a:ext uri="{FF2B5EF4-FFF2-40B4-BE49-F238E27FC236}">
                  <a16:creationId xmlns:a16="http://schemas.microsoft.com/office/drawing/2014/main" id="{35C11B19-2EC3-47CB-9101-E5A4337AFD19}"/>
                </a:ext>
              </a:extLst>
            </p:cNvPr>
            <p:cNvSpPr/>
            <p:nvPr/>
          </p:nvSpPr>
          <p:spPr>
            <a:xfrm>
              <a:off x="3087712" y="1175933"/>
              <a:ext cx="2665244"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8" name="Rectangle 37">
              <a:extLst>
                <a:ext uri="{FF2B5EF4-FFF2-40B4-BE49-F238E27FC236}">
                  <a16:creationId xmlns:a16="http://schemas.microsoft.com/office/drawing/2014/main" id="{D12EB776-2B64-4CC0-BB3C-636624D72EA4}"/>
                </a:ext>
              </a:extLst>
            </p:cNvPr>
            <p:cNvSpPr/>
            <p:nvPr/>
          </p:nvSpPr>
          <p:spPr>
            <a:xfrm>
              <a:off x="3068394" y="6242118"/>
              <a:ext cx="2654041" cy="45719"/>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60" name="TextBox 59">
              <a:extLst>
                <a:ext uri="{FF2B5EF4-FFF2-40B4-BE49-F238E27FC236}">
                  <a16:creationId xmlns:a16="http://schemas.microsoft.com/office/drawing/2014/main" id="{C128C0D4-55A4-7B68-BD20-5FEC4E3D46F6}"/>
                </a:ext>
              </a:extLst>
            </p:cNvPr>
            <p:cNvSpPr txBox="1"/>
            <p:nvPr/>
          </p:nvSpPr>
          <p:spPr>
            <a:xfrm>
              <a:off x="3143040" y="2566737"/>
              <a:ext cx="2578355" cy="3404906"/>
            </a:xfrm>
            <a:prstGeom prst="rect">
              <a:avLst/>
            </a:prstGeom>
            <a:noFill/>
          </p:spPr>
          <p:txBody>
            <a:bodyPr wrap="square" rtlCol="0">
              <a:spAutoFit/>
            </a:bodyPr>
            <a:lstStyle/>
            <a:p>
              <a:pPr marL="119063" indent="-119063">
                <a:buFont typeface="Arial" panose="020B0604020202020204" pitchFamily="34" charset="0"/>
                <a:buChar char="•"/>
              </a:pPr>
              <a:r>
                <a:rPr lang="en-US" sz="1800" dirty="0"/>
                <a:t>RDM is </a:t>
              </a:r>
              <a:r>
                <a:rPr lang="en-US" sz="1800" dirty="0">
                  <a:highlight>
                    <a:srgbClr val="FFFFFF"/>
                  </a:highlight>
                </a:rPr>
                <a:t>part of our toolkit</a:t>
              </a:r>
              <a:r>
                <a:rPr lang="en-US" sz="1800" dirty="0"/>
                <a:t> for research support</a:t>
              </a:r>
            </a:p>
            <a:p>
              <a:endParaRPr lang="en-US" sz="1800" dirty="0"/>
            </a:p>
            <a:p>
              <a:pPr marL="119063" indent="-119063">
                <a:buFont typeface="Arial" panose="020B0604020202020204" pitchFamily="34" charset="0"/>
                <a:buChar char="•"/>
              </a:pPr>
              <a:r>
                <a:rPr lang="en-US" sz="1800" dirty="0"/>
                <a:t>One topic among many in </a:t>
              </a:r>
              <a:r>
                <a:rPr lang="en-US" sz="1800" dirty="0">
                  <a:highlight>
                    <a:srgbClr val="FFFFFF"/>
                  </a:highlight>
                </a:rPr>
                <a:t>ongoing</a:t>
              </a:r>
            </a:p>
            <a:p>
              <a:r>
                <a:rPr lang="en-US" sz="1800" dirty="0">
                  <a:highlight>
                    <a:srgbClr val="FFFFFF"/>
                  </a:highlight>
                </a:rPr>
                <a:t> faculty relationships</a:t>
              </a:r>
            </a:p>
            <a:p>
              <a:endParaRPr lang="en-US" sz="1800" dirty="0"/>
            </a:p>
            <a:p>
              <a:pPr marL="119063" indent="-119063">
                <a:buFont typeface="Arial" panose="020B0604020202020204" pitchFamily="34" charset="0"/>
                <a:buChar char="•"/>
              </a:pPr>
              <a:r>
                <a:rPr lang="en-US" sz="1800" dirty="0"/>
                <a:t>Connections to our </a:t>
              </a:r>
              <a:r>
                <a:rPr lang="en-US" sz="1800" dirty="0">
                  <a:highlight>
                    <a:srgbClr val="FFFFFF"/>
                  </a:highlight>
                </a:rPr>
                <a:t>curation and preservation </a:t>
              </a:r>
              <a:r>
                <a:rPr lang="en-US" sz="1800" dirty="0"/>
                <a:t>mission</a:t>
              </a:r>
            </a:p>
            <a:p>
              <a:pPr algn="l">
                <a:lnSpc>
                  <a:spcPct val="113000"/>
                </a:lnSpc>
                <a:spcAft>
                  <a:spcPts val="600"/>
                </a:spcAft>
              </a:pPr>
              <a:endParaRPr lang="en-US" sz="1600" dirty="0"/>
            </a:p>
          </p:txBody>
        </p:sp>
      </p:grpSp>
      <p:grpSp>
        <p:nvGrpSpPr>
          <p:cNvPr id="86" name="Group 85">
            <a:extLst>
              <a:ext uri="{FF2B5EF4-FFF2-40B4-BE49-F238E27FC236}">
                <a16:creationId xmlns:a16="http://schemas.microsoft.com/office/drawing/2014/main" id="{074F4C43-693C-85E4-12BF-9A82CA5089EE}"/>
              </a:ext>
            </a:extLst>
          </p:cNvPr>
          <p:cNvGrpSpPr/>
          <p:nvPr/>
        </p:nvGrpSpPr>
        <p:grpSpPr>
          <a:xfrm>
            <a:off x="6269812" y="1183633"/>
            <a:ext cx="2700546" cy="5151040"/>
            <a:chOff x="5856155" y="1151878"/>
            <a:chExt cx="2700546" cy="5151040"/>
          </a:xfrm>
        </p:grpSpPr>
        <p:sp>
          <p:nvSpPr>
            <p:cNvPr id="7" name="Rectangle 6">
              <a:extLst>
                <a:ext uri="{FF2B5EF4-FFF2-40B4-BE49-F238E27FC236}">
                  <a16:creationId xmlns:a16="http://schemas.microsoft.com/office/drawing/2014/main" id="{7BA33ECA-DEB2-4DB8-A183-FFFF27E594B3}"/>
                </a:ext>
              </a:extLst>
            </p:cNvPr>
            <p:cNvSpPr/>
            <p:nvPr/>
          </p:nvSpPr>
          <p:spPr>
            <a:xfrm>
              <a:off x="5879408" y="2191613"/>
              <a:ext cx="2654040" cy="4085523"/>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pPr marL="285750" indent="-285750">
                <a:buFont typeface="Arial" panose="020B0604020202020204" pitchFamily="34" charset="0"/>
                <a:buChar char="•"/>
              </a:pPr>
              <a:endParaRPr lang="en-US" sz="1600" dirty="0">
                <a:solidFill>
                  <a:schemeClr val="tx1"/>
                </a:solidFill>
              </a:endParaRPr>
            </a:p>
          </p:txBody>
        </p:sp>
        <p:sp>
          <p:nvSpPr>
            <p:cNvPr id="13" name="Rectangle 12">
              <a:extLst>
                <a:ext uri="{FF2B5EF4-FFF2-40B4-BE49-F238E27FC236}">
                  <a16:creationId xmlns:a16="http://schemas.microsoft.com/office/drawing/2014/main" id="{434FA54A-83D7-429F-B077-6E3E862D0088}"/>
                </a:ext>
              </a:extLst>
            </p:cNvPr>
            <p:cNvSpPr/>
            <p:nvPr/>
          </p:nvSpPr>
          <p:spPr>
            <a:xfrm>
              <a:off x="5856155" y="1192745"/>
              <a:ext cx="2673358" cy="1020417"/>
            </a:xfrm>
            <a:prstGeom prst="rect">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Communication Bridge</a:t>
              </a:r>
            </a:p>
          </p:txBody>
        </p:sp>
        <p:sp>
          <p:nvSpPr>
            <p:cNvPr id="31" name="Rectangle 30">
              <a:extLst>
                <a:ext uri="{FF2B5EF4-FFF2-40B4-BE49-F238E27FC236}">
                  <a16:creationId xmlns:a16="http://schemas.microsoft.com/office/drawing/2014/main" id="{0C9502D8-CDBF-4CA0-A49B-4BBB83CC8392}"/>
                </a:ext>
              </a:extLst>
            </p:cNvPr>
            <p:cNvSpPr/>
            <p:nvPr/>
          </p:nvSpPr>
          <p:spPr>
            <a:xfrm>
              <a:off x="5862400" y="1151878"/>
              <a:ext cx="2673358" cy="45719"/>
            </a:xfrm>
            <a:prstGeom prst="rect">
              <a:avLst/>
            </a:prstGeom>
            <a:solidFill>
              <a:schemeClr val="accent3">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3" name="Isosceles Triangle 32">
              <a:extLst>
                <a:ext uri="{FF2B5EF4-FFF2-40B4-BE49-F238E27FC236}">
                  <a16:creationId xmlns:a16="http://schemas.microsoft.com/office/drawing/2014/main" id="{D6CB504D-A6CB-421D-8F7E-589ED454A7B6}"/>
                </a:ext>
              </a:extLst>
            </p:cNvPr>
            <p:cNvSpPr/>
            <p:nvPr/>
          </p:nvSpPr>
          <p:spPr>
            <a:xfrm>
              <a:off x="5921400" y="1183633"/>
              <a:ext cx="2613887"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9" name="Rectangle 38">
              <a:extLst>
                <a:ext uri="{FF2B5EF4-FFF2-40B4-BE49-F238E27FC236}">
                  <a16:creationId xmlns:a16="http://schemas.microsoft.com/office/drawing/2014/main" id="{3BB379EC-0803-48F2-94FC-27E34F475849}"/>
                </a:ext>
              </a:extLst>
            </p:cNvPr>
            <p:cNvSpPr/>
            <p:nvPr/>
          </p:nvSpPr>
          <p:spPr>
            <a:xfrm>
              <a:off x="5884172" y="6257199"/>
              <a:ext cx="2649276" cy="45719"/>
            </a:xfrm>
            <a:prstGeom prst="rect">
              <a:avLst/>
            </a:prstGeom>
            <a:solidFill>
              <a:schemeClr val="accent3">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61" name="TextBox 60">
              <a:extLst>
                <a:ext uri="{FF2B5EF4-FFF2-40B4-BE49-F238E27FC236}">
                  <a16:creationId xmlns:a16="http://schemas.microsoft.com/office/drawing/2014/main" id="{6DFDEB42-CC63-4C8F-049A-C697650DA829}"/>
                </a:ext>
              </a:extLst>
            </p:cNvPr>
            <p:cNvSpPr txBox="1"/>
            <p:nvPr/>
          </p:nvSpPr>
          <p:spPr>
            <a:xfrm>
              <a:off x="5921400" y="2566737"/>
              <a:ext cx="2635301" cy="2850909"/>
            </a:xfrm>
            <a:prstGeom prst="rect">
              <a:avLst/>
            </a:prstGeom>
            <a:noFill/>
          </p:spPr>
          <p:txBody>
            <a:bodyPr wrap="square" rtlCol="0">
              <a:spAutoFit/>
            </a:bodyPr>
            <a:lstStyle/>
            <a:p>
              <a:pPr marL="174625" indent="-174625">
                <a:buFont typeface="Arial" panose="020B0604020202020204" pitchFamily="34" charset="0"/>
                <a:buChar char="•"/>
              </a:pPr>
              <a:r>
                <a:rPr lang="en-US" sz="1800" dirty="0"/>
                <a:t>Faculty may not know </a:t>
              </a:r>
              <a:r>
                <a:rPr lang="en-US" sz="1800" dirty="0">
                  <a:highlight>
                    <a:srgbClr val="FFFFFF"/>
                  </a:highlight>
                </a:rPr>
                <a:t>RDM terminology</a:t>
              </a:r>
            </a:p>
            <a:p>
              <a:endParaRPr lang="en-US" sz="1800" dirty="0"/>
            </a:p>
            <a:p>
              <a:pPr marL="174625" indent="-174625">
                <a:buFont typeface="Arial" panose="020B0604020202020204" pitchFamily="34" charset="0"/>
                <a:buChar char="•"/>
              </a:pPr>
              <a:r>
                <a:rPr lang="en-US" sz="1800" dirty="0"/>
                <a:t>May not understand what </a:t>
              </a:r>
              <a:r>
                <a:rPr lang="en-US" sz="1800" dirty="0">
                  <a:highlight>
                    <a:srgbClr val="FFFFFF"/>
                  </a:highlight>
                </a:rPr>
                <a:t>institutional repositories can do</a:t>
              </a:r>
            </a:p>
            <a:p>
              <a:endParaRPr lang="en-US" sz="1800" dirty="0"/>
            </a:p>
            <a:p>
              <a:pPr marL="174625" indent="-174625">
                <a:buFont typeface="Arial" panose="020B0604020202020204" pitchFamily="34" charset="0"/>
                <a:buChar char="•"/>
              </a:pPr>
              <a:r>
                <a:rPr lang="en-US" sz="1800" dirty="0"/>
                <a:t>Humanists may react </a:t>
              </a:r>
              <a:r>
                <a:rPr lang="en-US" sz="1800" dirty="0">
                  <a:highlight>
                    <a:srgbClr val="FFFFFF"/>
                  </a:highlight>
                </a:rPr>
                <a:t>negatively to “data”</a:t>
              </a:r>
            </a:p>
            <a:p>
              <a:pPr algn="l">
                <a:lnSpc>
                  <a:spcPct val="113000"/>
                </a:lnSpc>
                <a:spcAft>
                  <a:spcPts val="600"/>
                </a:spcAft>
              </a:pPr>
              <a:endParaRPr lang="en-US" sz="1600" dirty="0"/>
            </a:p>
          </p:txBody>
        </p:sp>
      </p:grpSp>
      <p:grpSp>
        <p:nvGrpSpPr>
          <p:cNvPr id="85" name="Group 84">
            <a:extLst>
              <a:ext uri="{FF2B5EF4-FFF2-40B4-BE49-F238E27FC236}">
                <a16:creationId xmlns:a16="http://schemas.microsoft.com/office/drawing/2014/main" id="{7C73FDBF-6289-8B99-5F79-1537A85547F7}"/>
              </a:ext>
            </a:extLst>
          </p:cNvPr>
          <p:cNvGrpSpPr/>
          <p:nvPr/>
        </p:nvGrpSpPr>
        <p:grpSpPr>
          <a:xfrm>
            <a:off x="9251138" y="1183633"/>
            <a:ext cx="2681632" cy="5148774"/>
            <a:chOff x="8641887" y="1162294"/>
            <a:chExt cx="2681632" cy="5148774"/>
          </a:xfrm>
        </p:grpSpPr>
        <p:sp>
          <p:nvSpPr>
            <p:cNvPr id="8" name="Rectangle 7">
              <a:extLst>
                <a:ext uri="{FF2B5EF4-FFF2-40B4-BE49-F238E27FC236}">
                  <a16:creationId xmlns:a16="http://schemas.microsoft.com/office/drawing/2014/main" id="{1F8564CB-A445-4893-90ED-80A86A4A3E59}"/>
                </a:ext>
              </a:extLst>
            </p:cNvPr>
            <p:cNvSpPr/>
            <p:nvPr/>
          </p:nvSpPr>
          <p:spPr>
            <a:xfrm>
              <a:off x="8643725" y="2208065"/>
              <a:ext cx="2679793" cy="4069071"/>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pPr marL="285750" indent="-285750">
                <a:buFont typeface="Arial" panose="020B0604020202020204" pitchFamily="34" charset="0"/>
                <a:buChar char="•"/>
              </a:pPr>
              <a:endParaRPr lang="en-US" sz="1600" dirty="0">
                <a:solidFill>
                  <a:schemeClr val="tx1"/>
                </a:solidFill>
              </a:endParaRPr>
            </a:p>
          </p:txBody>
        </p:sp>
        <p:sp>
          <p:nvSpPr>
            <p:cNvPr id="10" name="Rectangle 9">
              <a:extLst>
                <a:ext uri="{FF2B5EF4-FFF2-40B4-BE49-F238E27FC236}">
                  <a16:creationId xmlns:a16="http://schemas.microsoft.com/office/drawing/2014/main" id="{4A42C909-5272-42EF-B306-3176D6088587}"/>
                </a:ext>
              </a:extLst>
            </p:cNvPr>
            <p:cNvSpPr/>
            <p:nvPr/>
          </p:nvSpPr>
          <p:spPr>
            <a:xfrm>
              <a:off x="8650161" y="1162294"/>
              <a:ext cx="2673358" cy="1020417"/>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Strategic </a:t>
              </a:r>
            </a:p>
            <a:p>
              <a:pPr algn="ctr"/>
              <a:r>
                <a:rPr lang="en-US" sz="2400" b="1" dirty="0">
                  <a:solidFill>
                    <a:schemeClr val="tx1"/>
                  </a:solidFill>
                </a:rPr>
                <a:t>Growth</a:t>
              </a:r>
            </a:p>
          </p:txBody>
        </p:sp>
        <p:sp>
          <p:nvSpPr>
            <p:cNvPr id="24" name="Rectangle 23">
              <a:extLst>
                <a:ext uri="{FF2B5EF4-FFF2-40B4-BE49-F238E27FC236}">
                  <a16:creationId xmlns:a16="http://schemas.microsoft.com/office/drawing/2014/main" id="{149D7F3B-1061-4546-80AB-B6A9AA049651}"/>
                </a:ext>
              </a:extLst>
            </p:cNvPr>
            <p:cNvSpPr/>
            <p:nvPr/>
          </p:nvSpPr>
          <p:spPr>
            <a:xfrm>
              <a:off x="8650161" y="1163152"/>
              <a:ext cx="2672131" cy="4571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4" name="Isosceles Triangle 33">
              <a:extLst>
                <a:ext uri="{FF2B5EF4-FFF2-40B4-BE49-F238E27FC236}">
                  <a16:creationId xmlns:a16="http://schemas.microsoft.com/office/drawing/2014/main" id="{F55D06FF-1057-4F26-8F05-44124D84B09E}"/>
                </a:ext>
              </a:extLst>
            </p:cNvPr>
            <p:cNvSpPr/>
            <p:nvPr/>
          </p:nvSpPr>
          <p:spPr>
            <a:xfrm>
              <a:off x="8665969" y="1171196"/>
              <a:ext cx="2656323"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6" name="Rectangle 35">
              <a:extLst>
                <a:ext uri="{FF2B5EF4-FFF2-40B4-BE49-F238E27FC236}">
                  <a16:creationId xmlns:a16="http://schemas.microsoft.com/office/drawing/2014/main" id="{9271DD71-37CC-4B3F-BD0B-8E5ED74D987E}"/>
                </a:ext>
              </a:extLst>
            </p:cNvPr>
            <p:cNvSpPr/>
            <p:nvPr/>
          </p:nvSpPr>
          <p:spPr>
            <a:xfrm>
              <a:off x="8642499" y="6265349"/>
              <a:ext cx="2679793" cy="45719"/>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62" name="TextBox 61">
              <a:extLst>
                <a:ext uri="{FF2B5EF4-FFF2-40B4-BE49-F238E27FC236}">
                  <a16:creationId xmlns:a16="http://schemas.microsoft.com/office/drawing/2014/main" id="{2878F9A9-FB60-5084-7F2A-A5B927AE37B3}"/>
                </a:ext>
              </a:extLst>
            </p:cNvPr>
            <p:cNvSpPr txBox="1"/>
            <p:nvPr/>
          </p:nvSpPr>
          <p:spPr>
            <a:xfrm>
              <a:off x="8641887" y="2566736"/>
              <a:ext cx="2680406" cy="2573910"/>
            </a:xfrm>
            <a:prstGeom prst="rect">
              <a:avLst/>
            </a:prstGeom>
            <a:noFill/>
          </p:spPr>
          <p:txBody>
            <a:bodyPr wrap="square" rtlCol="0">
              <a:spAutoFit/>
            </a:bodyPr>
            <a:lstStyle/>
            <a:p>
              <a:pPr marL="174625" indent="-174625">
                <a:buFont typeface="Arial" panose="020B0604020202020204" pitchFamily="34" charset="0"/>
                <a:buChar char="•"/>
              </a:pPr>
              <a:r>
                <a:rPr lang="en-US" sz="1800" dirty="0"/>
                <a:t>RDM knowledge </a:t>
              </a:r>
              <a:r>
                <a:rPr lang="en-US" sz="1800" dirty="0">
                  <a:highlight>
                    <a:srgbClr val="FFFFFF"/>
                  </a:highlight>
                </a:rPr>
                <a:t>enhances our role</a:t>
              </a:r>
            </a:p>
            <a:p>
              <a:endParaRPr lang="en-US" sz="1800" dirty="0"/>
            </a:p>
            <a:p>
              <a:pPr marL="174625" indent="-174625">
                <a:buFont typeface="Arial" panose="020B0604020202020204" pitchFamily="34" charset="0"/>
                <a:buChar char="•"/>
              </a:pPr>
              <a:r>
                <a:rPr lang="en-US" sz="1800" dirty="0"/>
                <a:t>Expands our </a:t>
              </a:r>
              <a:r>
                <a:rPr lang="en-US" sz="1800" dirty="0">
                  <a:highlight>
                    <a:srgbClr val="FFFFFF"/>
                  </a:highlight>
                </a:rPr>
                <a:t>visibility as research partners</a:t>
              </a:r>
            </a:p>
            <a:p>
              <a:endParaRPr lang="en-US" sz="1800" dirty="0"/>
            </a:p>
            <a:p>
              <a:pPr marL="174625" indent="-174625">
                <a:buFont typeface="Arial" panose="020B0604020202020204" pitchFamily="34" charset="0"/>
                <a:buChar char="•"/>
              </a:pPr>
              <a:r>
                <a:rPr lang="en-US" sz="1800" dirty="0"/>
                <a:t>Creates </a:t>
              </a:r>
              <a:r>
                <a:rPr lang="en-US" sz="1800" dirty="0">
                  <a:highlight>
                    <a:srgbClr val="FFFFFF"/>
                  </a:highlight>
                </a:rPr>
                <a:t>long-term institutional value</a:t>
              </a:r>
              <a:endParaRPr lang="en-US" sz="1800" dirty="0"/>
            </a:p>
            <a:p>
              <a:pPr algn="l">
                <a:lnSpc>
                  <a:spcPct val="113000"/>
                </a:lnSpc>
                <a:spcAft>
                  <a:spcPts val="600"/>
                </a:spcAft>
              </a:pPr>
              <a:endParaRPr lang="en-US" sz="1600" dirty="0"/>
            </a:p>
          </p:txBody>
        </p:sp>
      </p:grpSp>
      <p:grpSp>
        <p:nvGrpSpPr>
          <p:cNvPr id="88" name="Group 87">
            <a:extLst>
              <a:ext uri="{FF2B5EF4-FFF2-40B4-BE49-F238E27FC236}">
                <a16:creationId xmlns:a16="http://schemas.microsoft.com/office/drawing/2014/main" id="{1CD6F04A-3701-7D45-1D19-E3985CE35578}"/>
              </a:ext>
            </a:extLst>
          </p:cNvPr>
          <p:cNvGrpSpPr/>
          <p:nvPr/>
        </p:nvGrpSpPr>
        <p:grpSpPr>
          <a:xfrm>
            <a:off x="259230" y="1153701"/>
            <a:ext cx="2680671" cy="5134136"/>
            <a:chOff x="259230" y="1153701"/>
            <a:chExt cx="2680671" cy="5134136"/>
          </a:xfrm>
        </p:grpSpPr>
        <p:grpSp>
          <p:nvGrpSpPr>
            <p:cNvPr id="56" name="Group 55">
              <a:extLst>
                <a:ext uri="{FF2B5EF4-FFF2-40B4-BE49-F238E27FC236}">
                  <a16:creationId xmlns:a16="http://schemas.microsoft.com/office/drawing/2014/main" id="{A3B72A01-3DD5-94F8-D690-6CB4B345D608}"/>
                </a:ext>
              </a:extLst>
            </p:cNvPr>
            <p:cNvGrpSpPr/>
            <p:nvPr/>
          </p:nvGrpSpPr>
          <p:grpSpPr>
            <a:xfrm>
              <a:off x="259230" y="1153701"/>
              <a:ext cx="2680671" cy="5134136"/>
              <a:chOff x="1017771" y="1853544"/>
              <a:chExt cx="2680671" cy="5134136"/>
            </a:xfrm>
          </p:grpSpPr>
          <p:sp>
            <p:nvSpPr>
              <p:cNvPr id="5" name="Rectangle 4">
                <a:extLst>
                  <a:ext uri="{FF2B5EF4-FFF2-40B4-BE49-F238E27FC236}">
                    <a16:creationId xmlns:a16="http://schemas.microsoft.com/office/drawing/2014/main" id="{C219722C-4A3A-4B2B-848C-7497FB99199D}"/>
                  </a:ext>
                </a:extLst>
              </p:cNvPr>
              <p:cNvSpPr/>
              <p:nvPr/>
            </p:nvSpPr>
            <p:spPr>
              <a:xfrm>
                <a:off x="1017771" y="2918610"/>
                <a:ext cx="2667787" cy="4023352"/>
              </a:xfrm>
              <a:prstGeom prst="rect">
                <a:avLst/>
              </a:prstGeom>
              <a:solidFill>
                <a:schemeClr val="tx1">
                  <a:lumMod val="10000"/>
                  <a:lumOff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504000" rIns="88900" bIns="38100" numCol="1" spcCol="0" rtlCol="0" fromWordArt="0" anchor="t" anchorCtr="0" forceAA="0" compatLnSpc="1">
                <a:prstTxWarp prst="textNoShape">
                  <a:avLst/>
                </a:prstTxWarp>
                <a:noAutofit/>
              </a:bodyPr>
              <a:lstStyle/>
              <a:p>
                <a:endParaRPr lang="en-US" sz="1800" dirty="0">
                  <a:solidFill>
                    <a:schemeClr val="tx1"/>
                  </a:solidFill>
                </a:endParaRPr>
              </a:p>
            </p:txBody>
          </p:sp>
          <p:sp>
            <p:nvSpPr>
              <p:cNvPr id="11" name="Rectangle 10">
                <a:extLst>
                  <a:ext uri="{FF2B5EF4-FFF2-40B4-BE49-F238E27FC236}">
                    <a16:creationId xmlns:a16="http://schemas.microsoft.com/office/drawing/2014/main" id="{85CFA485-CADE-4FE4-8982-BCF3461E9637}"/>
                  </a:ext>
                </a:extLst>
              </p:cNvPr>
              <p:cNvSpPr/>
              <p:nvPr/>
            </p:nvSpPr>
            <p:spPr>
              <a:xfrm>
                <a:off x="1017771" y="1898192"/>
                <a:ext cx="2667787" cy="1020417"/>
              </a:xfrm>
              <a:prstGeom prst="rect">
                <a:avLst/>
              </a:prstGeom>
              <a:solidFill>
                <a:schemeClr val="accent6">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tx1"/>
                    </a:solidFill>
                  </a:rPr>
                  <a:t>Knowledge Foundations</a:t>
                </a:r>
              </a:p>
            </p:txBody>
          </p:sp>
          <p:sp>
            <p:nvSpPr>
              <p:cNvPr id="25" name="Rectangle 24">
                <a:extLst>
                  <a:ext uri="{FF2B5EF4-FFF2-40B4-BE49-F238E27FC236}">
                    <a16:creationId xmlns:a16="http://schemas.microsoft.com/office/drawing/2014/main" id="{343B4D2A-76FF-4409-90F8-632B4F26510A}"/>
                  </a:ext>
                </a:extLst>
              </p:cNvPr>
              <p:cNvSpPr/>
              <p:nvPr/>
            </p:nvSpPr>
            <p:spPr>
              <a:xfrm>
                <a:off x="1017771" y="1853544"/>
                <a:ext cx="2667787" cy="45719"/>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 name="Isosceles Triangle 3">
                <a:extLst>
                  <a:ext uri="{FF2B5EF4-FFF2-40B4-BE49-F238E27FC236}">
                    <a16:creationId xmlns:a16="http://schemas.microsoft.com/office/drawing/2014/main" id="{76835840-490D-494B-A570-5D9CAEF99234}"/>
                  </a:ext>
                </a:extLst>
              </p:cNvPr>
              <p:cNvSpPr/>
              <p:nvPr/>
            </p:nvSpPr>
            <p:spPr>
              <a:xfrm>
                <a:off x="1031518" y="1875868"/>
                <a:ext cx="2666924" cy="1020417"/>
              </a:xfrm>
              <a:prstGeom prst="triangle">
                <a:avLst>
                  <a:gd name="adj" fmla="val 100000"/>
                </a:avLst>
              </a:prstGeom>
              <a:solidFill>
                <a:srgbClr val="000000">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7" name="Rectangle 36">
                <a:extLst>
                  <a:ext uri="{FF2B5EF4-FFF2-40B4-BE49-F238E27FC236}">
                    <a16:creationId xmlns:a16="http://schemas.microsoft.com/office/drawing/2014/main" id="{C954CBE4-2885-417A-8C68-ACE289E0DA2E}"/>
                  </a:ext>
                </a:extLst>
              </p:cNvPr>
              <p:cNvSpPr/>
              <p:nvPr/>
            </p:nvSpPr>
            <p:spPr>
              <a:xfrm>
                <a:off x="1031518" y="6941961"/>
                <a:ext cx="2654040" cy="45719"/>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grpSp>
        <p:sp>
          <p:nvSpPr>
            <p:cNvPr id="63" name="TextBox 62">
              <a:extLst>
                <a:ext uri="{FF2B5EF4-FFF2-40B4-BE49-F238E27FC236}">
                  <a16:creationId xmlns:a16="http://schemas.microsoft.com/office/drawing/2014/main" id="{74A6960E-DA15-09AD-221F-F9B064D85887}"/>
                </a:ext>
              </a:extLst>
            </p:cNvPr>
            <p:cNvSpPr txBox="1"/>
            <p:nvPr/>
          </p:nvSpPr>
          <p:spPr>
            <a:xfrm>
              <a:off x="283318" y="2566737"/>
              <a:ext cx="2654040" cy="2862322"/>
            </a:xfrm>
            <a:prstGeom prst="rect">
              <a:avLst/>
            </a:prstGeom>
            <a:noFill/>
          </p:spPr>
          <p:txBody>
            <a:bodyPr wrap="square" rtlCol="0">
              <a:spAutoFit/>
            </a:bodyPr>
            <a:lstStyle/>
            <a:p>
              <a:pPr marL="119063" indent="-119063">
                <a:buFont typeface="Arial" panose="020B0604020202020204" pitchFamily="34" charset="0"/>
                <a:buChar char="•"/>
              </a:pPr>
              <a:r>
                <a:rPr lang="en-US" sz="1800" dirty="0">
                  <a:solidFill>
                    <a:schemeClr val="tx1"/>
                  </a:solidFill>
                </a:rPr>
                <a:t>All librarians need </a:t>
              </a:r>
              <a:r>
                <a:rPr lang="en-US" sz="1800" dirty="0">
                  <a:solidFill>
                    <a:schemeClr val="tx1"/>
                  </a:solidFill>
                  <a:highlight>
                    <a:srgbClr val="FFFFFF"/>
                  </a:highlight>
                </a:rPr>
                <a:t>basic RDM knowledge</a:t>
              </a:r>
            </a:p>
            <a:p>
              <a:endParaRPr lang="en-US" sz="1800" dirty="0">
                <a:solidFill>
                  <a:schemeClr val="tx1"/>
                </a:solidFill>
                <a:highlight>
                  <a:srgbClr val="FFFFFF"/>
                </a:highlight>
              </a:endParaRPr>
            </a:p>
            <a:p>
              <a:pPr marL="119063" indent="-119063">
                <a:buFont typeface="Arial" panose="020B0604020202020204" pitchFamily="34" charset="0"/>
                <a:buChar char="•"/>
              </a:pPr>
              <a:r>
                <a:rPr lang="en-US" sz="1800" dirty="0">
                  <a:solidFill>
                    <a:schemeClr val="tx1"/>
                  </a:solidFill>
                </a:rPr>
                <a:t>We’re </a:t>
              </a:r>
              <a:r>
                <a:rPr lang="en-US" sz="1800" dirty="0">
                  <a:solidFill>
                    <a:schemeClr val="tx1"/>
                  </a:solidFill>
                  <a:highlight>
                    <a:srgbClr val="FFFFFF"/>
                  </a:highlight>
                </a:rPr>
                <a:t>generalists, not experts </a:t>
              </a:r>
              <a:r>
                <a:rPr lang="en-US" sz="1800" dirty="0">
                  <a:solidFill>
                    <a:schemeClr val="tx1"/>
                  </a:solidFill>
                </a:rPr>
                <a:t>– just like other subject areas</a:t>
              </a:r>
            </a:p>
            <a:p>
              <a:endParaRPr lang="en-US" sz="1800" dirty="0">
                <a:solidFill>
                  <a:schemeClr val="tx1"/>
                </a:solidFill>
              </a:endParaRPr>
            </a:p>
            <a:p>
              <a:pPr marL="119063" indent="-119063">
                <a:buFont typeface="Arial" panose="020B0604020202020204" pitchFamily="34" charset="0"/>
                <a:buChar char="•"/>
              </a:pPr>
              <a:r>
                <a:rPr lang="en-US" sz="1800" dirty="0">
                  <a:solidFill>
                    <a:schemeClr val="tx1"/>
                  </a:solidFill>
                </a:rPr>
                <a:t>This is a </a:t>
              </a:r>
              <a:r>
                <a:rPr lang="en-US" sz="1800" dirty="0">
                  <a:solidFill>
                    <a:schemeClr val="tx1"/>
                  </a:solidFill>
                  <a:highlight>
                    <a:srgbClr val="FFFFFF"/>
                  </a:highlight>
                </a:rPr>
                <a:t>new field for everyone </a:t>
              </a:r>
              <a:r>
                <a:rPr lang="en-US" sz="1800" dirty="0">
                  <a:solidFill>
                    <a:schemeClr val="tx1"/>
                  </a:solidFill>
                </a:rPr>
                <a:t>– we’re learning together. </a:t>
              </a:r>
            </a:p>
          </p:txBody>
        </p:sp>
      </p:grpSp>
      <p:sp>
        <p:nvSpPr>
          <p:cNvPr id="77" name="Title 1">
            <a:extLst>
              <a:ext uri="{FF2B5EF4-FFF2-40B4-BE49-F238E27FC236}">
                <a16:creationId xmlns:a16="http://schemas.microsoft.com/office/drawing/2014/main" id="{B43CDF3A-9FD7-974C-73EA-14505A5F730A}"/>
              </a:ext>
            </a:extLst>
          </p:cNvPr>
          <p:cNvSpPr txBox="1">
            <a:spLocks/>
          </p:cNvSpPr>
          <p:nvPr/>
        </p:nvSpPr>
        <p:spPr>
          <a:xfrm>
            <a:off x="1077169" y="255945"/>
            <a:ext cx="10709036" cy="627395"/>
          </a:xfrm>
          <a:prstGeom prst="rect">
            <a:avLst/>
          </a:prstGeom>
        </p:spPr>
        <p:txBody>
          <a:bodyPr vert="horz" lIns="73152" tIns="45720" rIns="91440" bIns="45720" rtlCol="0" anchor="b" anchorCtr="0">
            <a:noAutofit/>
          </a:bodyPr>
          <a:lstStyle>
            <a:lvl1pPr algn="l" defTabSz="881615" rtl="0" eaLnBrk="1" latinLnBrk="0" hangingPunct="1">
              <a:lnSpc>
                <a:spcPct val="90000"/>
              </a:lnSpc>
              <a:spcBef>
                <a:spcPct val="0"/>
              </a:spcBef>
              <a:buNone/>
              <a:defRPr sz="3085" b="0" i="0" kern="1200" spc="0" baseline="0">
                <a:solidFill>
                  <a:schemeClr val="tx2"/>
                </a:solidFill>
                <a:latin typeface="+mj-lt"/>
                <a:ea typeface="+mj-ea"/>
                <a:cs typeface="+mj-cs"/>
              </a:defRPr>
            </a:lvl1pPr>
          </a:lstStyle>
          <a:p>
            <a:r>
              <a:rPr lang="en-US" dirty="0"/>
              <a:t>Research Data Management (RDM) for Librarians</a:t>
            </a:r>
          </a:p>
        </p:txBody>
      </p:sp>
      <p:sp>
        <p:nvSpPr>
          <p:cNvPr id="80" name="Text Placeholder 3">
            <a:extLst>
              <a:ext uri="{FF2B5EF4-FFF2-40B4-BE49-F238E27FC236}">
                <a16:creationId xmlns:a16="http://schemas.microsoft.com/office/drawing/2014/main" id="{42B1AC63-D0A2-8F88-0E78-F6B4BD9BF97E}"/>
              </a:ext>
            </a:extLst>
          </p:cNvPr>
          <p:cNvSpPr>
            <a:spLocks noGrp="1"/>
          </p:cNvSpPr>
          <p:nvPr>
            <p:ph type="body" sz="quarter" idx="13"/>
          </p:nvPr>
        </p:nvSpPr>
        <p:spPr>
          <a:xfrm>
            <a:off x="1063422" y="783116"/>
            <a:ext cx="10621449" cy="573617"/>
          </a:xfrm>
        </p:spPr>
        <p:txBody>
          <a:bodyPr/>
          <a:lstStyle/>
          <a:p>
            <a:r>
              <a:rPr lang="en-US" dirty="0"/>
              <a:t>Four core themes that guide our approach to data management support</a:t>
            </a:r>
          </a:p>
        </p:txBody>
      </p:sp>
      <p:grpSp>
        <p:nvGrpSpPr>
          <p:cNvPr id="81" name="Group 80">
            <a:extLst>
              <a:ext uri="{FF2B5EF4-FFF2-40B4-BE49-F238E27FC236}">
                <a16:creationId xmlns:a16="http://schemas.microsoft.com/office/drawing/2014/main" id="{ECF6A160-F2C0-03E1-C452-502C4EB5A5D8}"/>
              </a:ext>
            </a:extLst>
          </p:cNvPr>
          <p:cNvGrpSpPr/>
          <p:nvPr/>
        </p:nvGrpSpPr>
        <p:grpSpPr>
          <a:xfrm>
            <a:off x="219618" y="344954"/>
            <a:ext cx="761558" cy="830997"/>
            <a:chOff x="6030815" y="2317208"/>
            <a:chExt cx="761558" cy="830997"/>
          </a:xfrm>
        </p:grpSpPr>
        <p:sp>
          <p:nvSpPr>
            <p:cNvPr id="83" name="Google Shape;797;p29">
              <a:extLst>
                <a:ext uri="{FF2B5EF4-FFF2-40B4-BE49-F238E27FC236}">
                  <a16:creationId xmlns:a16="http://schemas.microsoft.com/office/drawing/2014/main" id="{43A22B9B-EE16-1D01-77EB-3D03C3222A88}"/>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84" name="ZoneTexte 41">
              <a:extLst>
                <a:ext uri="{FF2B5EF4-FFF2-40B4-BE49-F238E27FC236}">
                  <a16:creationId xmlns:a16="http://schemas.microsoft.com/office/drawing/2014/main" id="{4299D827-41E6-8CBA-F53F-25A7C8CC44AE}"/>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5</a:t>
              </a:r>
            </a:p>
          </p:txBody>
        </p:sp>
      </p:grpSp>
      <p:sp>
        <p:nvSpPr>
          <p:cNvPr id="2" name="Ribbon: Curved and Tilted Up 1">
            <a:extLst>
              <a:ext uri="{FF2B5EF4-FFF2-40B4-BE49-F238E27FC236}">
                <a16:creationId xmlns:a16="http://schemas.microsoft.com/office/drawing/2014/main" id="{0B488ED5-BD16-A089-234E-EDA77DFE7560}"/>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673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A5A4C6-6688-DD50-E1D6-96AA2ABE7E1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75EA5-BF2E-056E-61A0-1C1EEA24E8A2}"/>
              </a:ext>
            </a:extLst>
          </p:cNvPr>
          <p:cNvSpPr>
            <a:spLocks noGrp="1"/>
          </p:cNvSpPr>
          <p:nvPr>
            <p:ph type="sldNum" sz="quarter" idx="12"/>
          </p:nvPr>
        </p:nvSpPr>
        <p:spPr/>
        <p:txBody>
          <a:bodyPr/>
          <a:lstStyle/>
          <a:p>
            <a:fld id="{0D558541-60C9-42A2-8392-FF12533A6B7A}" type="slidenum">
              <a:rPr lang="en-US" smtClean="0"/>
              <a:pPr/>
              <a:t>85</a:t>
            </a:fld>
            <a:endParaRPr lang="en-US"/>
          </a:p>
        </p:txBody>
      </p:sp>
      <p:pic>
        <p:nvPicPr>
          <p:cNvPr id="7" name="Picture 6">
            <a:extLst>
              <a:ext uri="{FF2B5EF4-FFF2-40B4-BE49-F238E27FC236}">
                <a16:creationId xmlns:a16="http://schemas.microsoft.com/office/drawing/2014/main" id="{DA2D79C5-B339-B456-1EA7-DA83BB22498C}"/>
              </a:ext>
            </a:extLst>
          </p:cNvPr>
          <p:cNvPicPr>
            <a:picLocks noChangeAspect="1"/>
          </p:cNvPicPr>
          <p:nvPr/>
        </p:nvPicPr>
        <p:blipFill>
          <a:blip r:embed="rId3"/>
          <a:stretch>
            <a:fillRect/>
          </a:stretch>
        </p:blipFill>
        <p:spPr>
          <a:xfrm>
            <a:off x="2100006" y="252287"/>
            <a:ext cx="8167713" cy="6138013"/>
          </a:xfrm>
          <a:prstGeom prst="rect">
            <a:avLst/>
          </a:prstGeom>
        </p:spPr>
      </p:pic>
      <p:sp>
        <p:nvSpPr>
          <p:cNvPr id="9" name="TextBox 8">
            <a:extLst>
              <a:ext uri="{FF2B5EF4-FFF2-40B4-BE49-F238E27FC236}">
                <a16:creationId xmlns:a16="http://schemas.microsoft.com/office/drawing/2014/main" id="{BC8930F4-B561-0363-F1D0-DC507DE38DC4}"/>
              </a:ext>
            </a:extLst>
          </p:cNvPr>
          <p:cNvSpPr txBox="1"/>
          <p:nvPr/>
        </p:nvSpPr>
        <p:spPr>
          <a:xfrm>
            <a:off x="3303967" y="6251800"/>
            <a:ext cx="6505919" cy="276999"/>
          </a:xfrm>
          <a:prstGeom prst="rect">
            <a:avLst/>
          </a:prstGeom>
          <a:noFill/>
        </p:spPr>
        <p:txBody>
          <a:bodyPr wrap="square">
            <a:spAutoFit/>
          </a:bodyPr>
          <a:lstStyle/>
          <a:p>
            <a:r>
              <a:rPr lang="en-US" sz="1200" dirty="0"/>
              <a:t>https://www.slideshare.net/slideshow/reference-style-endnote/121287916?from_search=6#2</a:t>
            </a:r>
          </a:p>
        </p:txBody>
      </p:sp>
      <p:grpSp>
        <p:nvGrpSpPr>
          <p:cNvPr id="8" name="Group 7">
            <a:extLst>
              <a:ext uri="{FF2B5EF4-FFF2-40B4-BE49-F238E27FC236}">
                <a16:creationId xmlns:a16="http://schemas.microsoft.com/office/drawing/2014/main" id="{435D352F-6B17-343D-36C5-58D3C4A0E79A}"/>
              </a:ext>
            </a:extLst>
          </p:cNvPr>
          <p:cNvGrpSpPr/>
          <p:nvPr/>
        </p:nvGrpSpPr>
        <p:grpSpPr>
          <a:xfrm>
            <a:off x="219618" y="344954"/>
            <a:ext cx="761558" cy="830997"/>
            <a:chOff x="6030815" y="2317208"/>
            <a:chExt cx="761558" cy="830997"/>
          </a:xfrm>
        </p:grpSpPr>
        <p:sp>
          <p:nvSpPr>
            <p:cNvPr id="13" name="Google Shape;797;p29">
              <a:extLst>
                <a:ext uri="{FF2B5EF4-FFF2-40B4-BE49-F238E27FC236}">
                  <a16:creationId xmlns:a16="http://schemas.microsoft.com/office/drawing/2014/main" id="{B4901C01-5F3B-9423-23C4-1A9E5DDA7C02}"/>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99A85C8D-B41B-7585-A063-6A60419F05A1}"/>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Tree>
    <p:extLst>
      <p:ext uri="{BB962C8B-B14F-4D97-AF65-F5344CB8AC3E}">
        <p14:creationId xmlns:p14="http://schemas.microsoft.com/office/powerpoint/2010/main" val="8812008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43017C8-90FF-B386-64C3-EBBFB2B2E9C7}"/>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0AE2CCF-5F20-EB98-82FB-056C842D1C94}"/>
              </a:ext>
            </a:extLst>
          </p:cNvPr>
          <p:cNvSpPr>
            <a:spLocks noGrp="1"/>
          </p:cNvSpPr>
          <p:nvPr>
            <p:ph type="title"/>
          </p:nvPr>
        </p:nvSpPr>
        <p:spPr>
          <a:xfrm>
            <a:off x="1020141" y="0"/>
            <a:ext cx="10805676" cy="1143000"/>
          </a:xfrm>
        </p:spPr>
        <p:txBody>
          <a:bodyPr/>
          <a:lstStyle/>
          <a:p>
            <a:r>
              <a:rPr lang="en-US" dirty="0"/>
              <a:t>Design Pitfall: Color Overload </a:t>
            </a:r>
          </a:p>
        </p:txBody>
      </p:sp>
      <p:sp>
        <p:nvSpPr>
          <p:cNvPr id="5" name="Slide Number Placeholder 4">
            <a:extLst>
              <a:ext uri="{FF2B5EF4-FFF2-40B4-BE49-F238E27FC236}">
                <a16:creationId xmlns:a16="http://schemas.microsoft.com/office/drawing/2014/main" id="{4691D507-AE5A-B7E8-C98F-90CBC273C25C}"/>
              </a:ext>
            </a:extLst>
          </p:cNvPr>
          <p:cNvSpPr>
            <a:spLocks noGrp="1"/>
          </p:cNvSpPr>
          <p:nvPr>
            <p:ph type="sldNum" sz="quarter" idx="12"/>
          </p:nvPr>
        </p:nvSpPr>
        <p:spPr/>
        <p:txBody>
          <a:bodyPr/>
          <a:lstStyle/>
          <a:p>
            <a:fld id="{0D558541-60C9-42A2-8392-FF12533A6B7A}" type="slidenum">
              <a:rPr lang="en-US" smtClean="0"/>
              <a:pPr/>
              <a:t>86</a:t>
            </a:fld>
            <a:endParaRPr lang="en-US"/>
          </a:p>
        </p:txBody>
      </p:sp>
      <p:pic>
        <p:nvPicPr>
          <p:cNvPr id="7" name="Picture 6">
            <a:extLst>
              <a:ext uri="{FF2B5EF4-FFF2-40B4-BE49-F238E27FC236}">
                <a16:creationId xmlns:a16="http://schemas.microsoft.com/office/drawing/2014/main" id="{7EDED7EF-9798-CBB7-31C8-E10731265F6E}"/>
              </a:ext>
            </a:extLst>
          </p:cNvPr>
          <p:cNvPicPr>
            <a:picLocks noChangeAspect="1"/>
          </p:cNvPicPr>
          <p:nvPr/>
        </p:nvPicPr>
        <p:blipFill>
          <a:blip r:embed="rId3"/>
          <a:stretch>
            <a:fillRect/>
          </a:stretch>
        </p:blipFill>
        <p:spPr>
          <a:xfrm>
            <a:off x="5507342" y="1359487"/>
            <a:ext cx="6203588" cy="4661979"/>
          </a:xfrm>
          <a:prstGeom prst="rect">
            <a:avLst/>
          </a:prstGeom>
        </p:spPr>
      </p:pic>
      <p:sp>
        <p:nvSpPr>
          <p:cNvPr id="9" name="TextBox 8">
            <a:extLst>
              <a:ext uri="{FF2B5EF4-FFF2-40B4-BE49-F238E27FC236}">
                <a16:creationId xmlns:a16="http://schemas.microsoft.com/office/drawing/2014/main" id="{8200EC17-C758-DE0B-A7B1-D54E96F21C41}"/>
              </a:ext>
            </a:extLst>
          </p:cNvPr>
          <p:cNvSpPr txBox="1"/>
          <p:nvPr/>
        </p:nvSpPr>
        <p:spPr>
          <a:xfrm>
            <a:off x="5452256" y="6072691"/>
            <a:ext cx="6505919" cy="276999"/>
          </a:xfrm>
          <a:prstGeom prst="rect">
            <a:avLst/>
          </a:prstGeom>
          <a:noFill/>
        </p:spPr>
        <p:txBody>
          <a:bodyPr wrap="square">
            <a:spAutoFit/>
          </a:bodyPr>
          <a:lstStyle/>
          <a:p>
            <a:r>
              <a:rPr lang="en-US" sz="1200" dirty="0"/>
              <a:t>https://www.slideshare.net/slideshow/reference-style-endnote/121287916?from_search=6#2</a:t>
            </a:r>
          </a:p>
        </p:txBody>
      </p:sp>
      <p:sp>
        <p:nvSpPr>
          <p:cNvPr id="11" name="TextBox 10">
            <a:extLst>
              <a:ext uri="{FF2B5EF4-FFF2-40B4-BE49-F238E27FC236}">
                <a16:creationId xmlns:a16="http://schemas.microsoft.com/office/drawing/2014/main" id="{20469794-F174-6449-A04F-5AC18E72014C}"/>
              </a:ext>
            </a:extLst>
          </p:cNvPr>
          <p:cNvSpPr txBox="1"/>
          <p:nvPr/>
        </p:nvSpPr>
        <p:spPr>
          <a:xfrm>
            <a:off x="372535" y="1451461"/>
            <a:ext cx="4832476" cy="1985159"/>
          </a:xfrm>
          <a:prstGeom prst="rect">
            <a:avLst/>
          </a:prstGeom>
          <a:noFill/>
        </p:spPr>
        <p:txBody>
          <a:bodyPr wrap="square">
            <a:spAutoFit/>
          </a:bodyPr>
          <a:lstStyle/>
          <a:p>
            <a:pPr>
              <a:buNone/>
            </a:pPr>
            <a:r>
              <a:rPr lang="en-US" sz="2000" b="1" dirty="0"/>
              <a:t>Issues:</a:t>
            </a:r>
          </a:p>
          <a:p>
            <a:pPr>
              <a:buNone/>
            </a:pPr>
            <a:endParaRPr lang="en-US" sz="800" dirty="0"/>
          </a:p>
          <a:p>
            <a:pPr marL="285750" lvl="0" indent="-285750" defTabSz="914400" eaLnBrk="0" fontAlgn="base" hangingPunct="0">
              <a:spcBef>
                <a:spcPct val="0"/>
              </a:spcBef>
              <a:spcAft>
                <a:spcPts val="600"/>
              </a:spcAft>
              <a:buFont typeface="Arial" panose="020B0604020202020204" pitchFamily="34" charset="0"/>
              <a:buChar char="•"/>
            </a:pPr>
            <a:r>
              <a:rPr lang="en-US" altLang="en-US" sz="1800" b="1" dirty="0"/>
              <a:t>Color Overload:</a:t>
            </a:r>
            <a:r>
              <a:rPr lang="en-US" altLang="en-US" sz="1800" dirty="0"/>
              <a:t> Slides with lots of loud or clashing colors can feel disorganized or chaotic </a:t>
            </a:r>
          </a:p>
          <a:p>
            <a:pPr marL="285750" lvl="0" indent="-285750" defTabSz="914400" eaLnBrk="0" fontAlgn="base" hangingPunct="0">
              <a:spcBef>
                <a:spcPct val="0"/>
              </a:spcBef>
              <a:spcAft>
                <a:spcPts val="600"/>
              </a:spcAft>
              <a:buFont typeface="Arial" panose="020B0604020202020204" pitchFamily="34" charset="0"/>
              <a:buChar char="•"/>
            </a:pPr>
            <a:r>
              <a:rPr lang="en-US" altLang="en-US" sz="1800" b="1" dirty="0"/>
              <a:t>Contrast Problems:</a:t>
            </a:r>
            <a:r>
              <a:rPr lang="en-US" altLang="en-US" sz="1800" dirty="0"/>
              <a:t> Color clutter often leads to low contrast or poor combinations</a:t>
            </a:r>
            <a:endParaRPr lang="en-US" dirty="0"/>
          </a:p>
        </p:txBody>
      </p:sp>
      <p:grpSp>
        <p:nvGrpSpPr>
          <p:cNvPr id="8" name="Group 7">
            <a:extLst>
              <a:ext uri="{FF2B5EF4-FFF2-40B4-BE49-F238E27FC236}">
                <a16:creationId xmlns:a16="http://schemas.microsoft.com/office/drawing/2014/main" id="{8F80965E-7EBF-8D0B-2BB5-582FA9F90F97}"/>
              </a:ext>
            </a:extLst>
          </p:cNvPr>
          <p:cNvGrpSpPr/>
          <p:nvPr/>
        </p:nvGrpSpPr>
        <p:grpSpPr>
          <a:xfrm>
            <a:off x="219618" y="344954"/>
            <a:ext cx="761558" cy="830997"/>
            <a:chOff x="6030815" y="2317208"/>
            <a:chExt cx="761558" cy="830997"/>
          </a:xfrm>
        </p:grpSpPr>
        <p:sp>
          <p:nvSpPr>
            <p:cNvPr id="13" name="Google Shape;797;p29">
              <a:extLst>
                <a:ext uri="{FF2B5EF4-FFF2-40B4-BE49-F238E27FC236}">
                  <a16:creationId xmlns:a16="http://schemas.microsoft.com/office/drawing/2014/main" id="{35C8A7B6-C769-2692-BC57-382BAD7AF349}"/>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4" name="ZoneTexte 41">
              <a:extLst>
                <a:ext uri="{FF2B5EF4-FFF2-40B4-BE49-F238E27FC236}">
                  <a16:creationId xmlns:a16="http://schemas.microsoft.com/office/drawing/2014/main" id="{CB783C4C-C881-4F57-8E82-4DEFFB8C873C}"/>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Tree>
    <p:extLst>
      <p:ext uri="{BB962C8B-B14F-4D97-AF65-F5344CB8AC3E}">
        <p14:creationId xmlns:p14="http://schemas.microsoft.com/office/powerpoint/2010/main" val="3904739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66DFCD-EB24-E3FF-F6EF-838DE80E5074}"/>
              </a:ext>
            </a:extLst>
          </p:cNvPr>
          <p:cNvSpPr/>
          <p:nvPr/>
        </p:nvSpPr>
        <p:spPr>
          <a:xfrm>
            <a:off x="0" y="3970565"/>
            <a:ext cx="12272790" cy="22922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C856B38-DDAA-349D-1D6D-3272732D0058}"/>
              </a:ext>
            </a:extLst>
          </p:cNvPr>
          <p:cNvSpPr>
            <a:spLocks noGrp="1"/>
          </p:cNvSpPr>
          <p:nvPr>
            <p:ph type="title"/>
          </p:nvPr>
        </p:nvSpPr>
        <p:spPr>
          <a:xfrm>
            <a:off x="1116781" y="0"/>
            <a:ext cx="10709036" cy="1143000"/>
          </a:xfrm>
        </p:spPr>
        <p:txBody>
          <a:bodyPr/>
          <a:lstStyle/>
          <a:p>
            <a:r>
              <a:rPr lang="en-US" dirty="0"/>
              <a:t>Color and Contrast</a:t>
            </a:r>
          </a:p>
        </p:txBody>
      </p:sp>
      <p:sp>
        <p:nvSpPr>
          <p:cNvPr id="3" name="Content Placeholder 2">
            <a:extLst>
              <a:ext uri="{FF2B5EF4-FFF2-40B4-BE49-F238E27FC236}">
                <a16:creationId xmlns:a16="http://schemas.microsoft.com/office/drawing/2014/main" id="{7A47968F-A933-CC67-0C92-0634437C26E2}"/>
              </a:ext>
            </a:extLst>
          </p:cNvPr>
          <p:cNvSpPr>
            <a:spLocks noGrp="1"/>
          </p:cNvSpPr>
          <p:nvPr>
            <p:ph idx="1"/>
          </p:nvPr>
        </p:nvSpPr>
        <p:spPr>
          <a:xfrm>
            <a:off x="619879" y="1388885"/>
            <a:ext cx="5937038" cy="2581680"/>
          </a:xfrm>
        </p:spPr>
        <p:txBody>
          <a:bodyPr/>
          <a:lstStyle/>
          <a:p>
            <a:pPr lvl="1">
              <a:lnSpc>
                <a:spcPct val="100000"/>
              </a:lnSpc>
              <a:spcAft>
                <a:spcPts val="0"/>
              </a:spcAft>
            </a:pPr>
            <a:r>
              <a:rPr lang="en-US" sz="2000" b="1" dirty="0"/>
              <a:t>Improvements: </a:t>
            </a:r>
          </a:p>
          <a:p>
            <a:pPr lvl="1">
              <a:lnSpc>
                <a:spcPct val="100000"/>
              </a:lnSpc>
              <a:spcAft>
                <a:spcPts val="0"/>
              </a:spcAft>
            </a:pPr>
            <a:endParaRPr lang="en-US" sz="800" b="1" dirty="0"/>
          </a:p>
          <a:p>
            <a:pPr marL="351063" lvl="1" indent="-342900">
              <a:lnSpc>
                <a:spcPct val="100000"/>
              </a:lnSpc>
              <a:spcAft>
                <a:spcPts val="600"/>
              </a:spcAft>
              <a:buFont typeface="Arial" panose="020B0604020202020204" pitchFamily="34" charset="0"/>
              <a:buChar char="•"/>
            </a:pPr>
            <a:r>
              <a:rPr lang="en-US" sz="1800" b="1" dirty="0"/>
              <a:t>Simplify Palette:</a:t>
            </a:r>
            <a:r>
              <a:rPr lang="en-US" sz="1800" dirty="0"/>
              <a:t> Use a limited palette (2–3 colors + neutrals)</a:t>
            </a:r>
          </a:p>
          <a:p>
            <a:pPr marL="351063" lvl="1" indent="-342900">
              <a:lnSpc>
                <a:spcPct val="100000"/>
              </a:lnSpc>
              <a:spcAft>
                <a:spcPts val="600"/>
              </a:spcAft>
              <a:buFont typeface="Arial" panose="020B0604020202020204" pitchFamily="34" charset="0"/>
              <a:buChar char="•"/>
            </a:pPr>
            <a:r>
              <a:rPr lang="en-US" sz="1800" b="1" dirty="0"/>
              <a:t>Color with Purpose</a:t>
            </a:r>
            <a:r>
              <a:rPr lang="en-US" sz="1800" dirty="0"/>
              <a:t>: Apply color intentionally: to highlight, group, or signal priority</a:t>
            </a:r>
          </a:p>
          <a:p>
            <a:pPr marL="351063" lvl="1" indent="-342900">
              <a:lnSpc>
                <a:spcPct val="100000"/>
              </a:lnSpc>
              <a:spcAft>
                <a:spcPts val="600"/>
              </a:spcAft>
              <a:buFont typeface="Arial" panose="020B0604020202020204" pitchFamily="34" charset="0"/>
              <a:buChar char="•"/>
            </a:pPr>
            <a:r>
              <a:rPr lang="en-US" sz="1800" b="1" dirty="0"/>
              <a:t>Prioritize Contrast:</a:t>
            </a:r>
            <a:r>
              <a:rPr lang="en-US" sz="1800" dirty="0"/>
              <a:t> Ensure high contrast between text and background</a:t>
            </a:r>
            <a:endParaRPr lang="en-US" sz="1200" dirty="0"/>
          </a:p>
        </p:txBody>
      </p:sp>
      <p:sp>
        <p:nvSpPr>
          <p:cNvPr id="5" name="Slide Number Placeholder 4">
            <a:extLst>
              <a:ext uri="{FF2B5EF4-FFF2-40B4-BE49-F238E27FC236}">
                <a16:creationId xmlns:a16="http://schemas.microsoft.com/office/drawing/2014/main" id="{F7CDA5AF-D505-DC07-D671-78DF97420F94}"/>
              </a:ext>
            </a:extLst>
          </p:cNvPr>
          <p:cNvSpPr>
            <a:spLocks noGrp="1"/>
          </p:cNvSpPr>
          <p:nvPr>
            <p:ph type="sldNum" sz="quarter" idx="12"/>
          </p:nvPr>
        </p:nvSpPr>
        <p:spPr/>
        <p:txBody>
          <a:bodyPr/>
          <a:lstStyle/>
          <a:p>
            <a:fld id="{0D558541-60C9-42A2-8392-FF12533A6B7A}" type="slidenum">
              <a:rPr lang="en-US" smtClean="0"/>
              <a:pPr/>
              <a:t>87</a:t>
            </a:fld>
            <a:endParaRPr lang="en-US"/>
          </a:p>
        </p:txBody>
      </p:sp>
      <p:sp>
        <p:nvSpPr>
          <p:cNvPr id="7" name="TextBox 6">
            <a:extLst>
              <a:ext uri="{FF2B5EF4-FFF2-40B4-BE49-F238E27FC236}">
                <a16:creationId xmlns:a16="http://schemas.microsoft.com/office/drawing/2014/main" id="{42016029-57A8-B878-5F1B-73EDFC04AFC2}"/>
              </a:ext>
            </a:extLst>
          </p:cNvPr>
          <p:cNvSpPr txBox="1"/>
          <p:nvPr/>
        </p:nvSpPr>
        <p:spPr>
          <a:xfrm>
            <a:off x="17785" y="4038887"/>
            <a:ext cx="12058985" cy="2554545"/>
          </a:xfrm>
          <a:prstGeom prst="rect">
            <a:avLst/>
          </a:prstGeom>
          <a:noFill/>
        </p:spPr>
        <p:txBody>
          <a:bodyPr wrap="square">
            <a:spAutoFit/>
          </a:bodyPr>
          <a:lstStyle/>
          <a:p>
            <a:pPr lvl="1">
              <a:spcAft>
                <a:spcPts val="600"/>
              </a:spcAft>
            </a:pPr>
            <a:r>
              <a:rPr lang="en-US" sz="2000" b="1" dirty="0"/>
              <a:t>Helpful Resources</a:t>
            </a:r>
          </a:p>
          <a:p>
            <a:pPr marL="952323" lvl="1" indent="-342900">
              <a:spcAft>
                <a:spcPts val="600"/>
              </a:spcAft>
              <a:buFont typeface="Arial" panose="020B0604020202020204" pitchFamily="34" charset="0"/>
              <a:buChar char="•"/>
            </a:pPr>
            <a:r>
              <a:rPr lang="en-US" sz="1800" dirty="0"/>
              <a:t>Canva’s Color Wheel: </a:t>
            </a:r>
            <a:r>
              <a:rPr lang="en-US" sz="1800" dirty="0">
                <a:solidFill>
                  <a:srgbClr val="0070C0"/>
                </a:solidFill>
                <a:hlinkClick r:id="rId3">
                  <a:extLst>
                    <a:ext uri="{A12FA001-AC4F-418D-AE19-62706E023703}">
                      <ahyp:hlinkClr xmlns:ahyp="http://schemas.microsoft.com/office/drawing/2018/hyperlinkcolor" val="tx"/>
                    </a:ext>
                  </a:extLst>
                </a:hlinkClick>
              </a:rPr>
              <a:t>https://www.canva.com/colors/color-wheel/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Canva Palette: </a:t>
            </a:r>
            <a:r>
              <a:rPr lang="en-US" sz="1800" dirty="0">
                <a:solidFill>
                  <a:srgbClr val="0070C0"/>
                </a:solidFill>
                <a:hlinkClick r:id="rId4">
                  <a:extLst>
                    <a:ext uri="{A12FA001-AC4F-418D-AE19-62706E023703}">
                      <ahyp:hlinkClr xmlns:ahyp="http://schemas.microsoft.com/office/drawing/2018/hyperlinkcolor" val="tx"/>
                    </a:ext>
                  </a:extLst>
                </a:hlinkClick>
              </a:rPr>
              <a:t>https://www.canva.com/colors/color-palette-generator/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RGB And Hex Color Code Converter: </a:t>
            </a:r>
            <a:r>
              <a:rPr lang="en-US" sz="1800" dirty="0">
                <a:solidFill>
                  <a:srgbClr val="0070C0"/>
                </a:solidFill>
                <a:hlinkClick r:id="rId5">
                  <a:extLst>
                    <a:ext uri="{A12FA001-AC4F-418D-AE19-62706E023703}">
                      <ahyp:hlinkClr xmlns:ahyp="http://schemas.microsoft.com/office/drawing/2018/hyperlinkcolor" val="tx"/>
                    </a:ext>
                  </a:extLst>
                </a:hlinkClick>
              </a:rPr>
              <a:t>https://www.rapidtables.com/convert/color/index.html</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err="1"/>
              <a:t>WebAIM’s</a:t>
            </a:r>
            <a:r>
              <a:rPr lang="en-US" sz="1800" dirty="0"/>
              <a:t> Color Contrast Checker: </a:t>
            </a:r>
            <a:r>
              <a:rPr lang="en-US" sz="1800" dirty="0">
                <a:solidFill>
                  <a:srgbClr val="0070C0"/>
                </a:solidFill>
                <a:hlinkClick r:id="rId6">
                  <a:extLst>
                    <a:ext uri="{A12FA001-AC4F-418D-AE19-62706E023703}">
                      <ahyp:hlinkClr xmlns:ahyp="http://schemas.microsoft.com/office/drawing/2018/hyperlinkcolor" val="tx"/>
                    </a:ext>
                  </a:extLst>
                </a:hlinkClick>
              </a:rPr>
              <a:t>http://webaim.org/resources/contrastchecker/</a:t>
            </a:r>
            <a:endParaRPr lang="en-US" sz="1800" dirty="0">
              <a:solidFill>
                <a:srgbClr val="0070C0"/>
              </a:solidFill>
            </a:endParaRPr>
          </a:p>
          <a:p>
            <a:pPr marL="952323" lvl="1" indent="-342900">
              <a:spcAft>
                <a:spcPts val="600"/>
              </a:spcAft>
              <a:buFont typeface="Arial" panose="020B0604020202020204" pitchFamily="34" charset="0"/>
              <a:buChar char="•"/>
            </a:pPr>
            <a:r>
              <a:rPr lang="en-US" sz="1800" dirty="0"/>
              <a:t>ACART’s Contrast Checker: </a:t>
            </a:r>
            <a:r>
              <a:rPr lang="en-US" sz="1800" dirty="0">
                <a:solidFill>
                  <a:srgbClr val="0070C0"/>
                </a:solidFill>
                <a:hlinkClick r:id="rId7">
                  <a:extLst>
                    <a:ext uri="{A12FA001-AC4F-418D-AE19-62706E023703}">
                      <ahyp:hlinkClr xmlns:ahyp="http://schemas.microsoft.com/office/drawing/2018/hyperlinkcolor" val="tx"/>
                    </a:ext>
                  </a:extLst>
                </a:hlinkClick>
              </a:rPr>
              <a:t>http://www.contrastchecker.com/</a:t>
            </a:r>
            <a:endParaRPr lang="en-US" sz="1800" dirty="0">
              <a:solidFill>
                <a:srgbClr val="0070C0"/>
              </a:solidFill>
            </a:endParaRPr>
          </a:p>
          <a:p>
            <a:pPr marL="952323" lvl="1" indent="-342900">
              <a:buFont typeface="Arial" panose="020B0604020202020204" pitchFamily="34" charset="0"/>
              <a:buChar char="•"/>
            </a:pPr>
            <a:endParaRPr lang="en-US" sz="2000" dirty="0">
              <a:solidFill>
                <a:srgbClr val="0070C0"/>
              </a:solidFill>
            </a:endParaRPr>
          </a:p>
        </p:txBody>
      </p:sp>
      <p:grpSp>
        <p:nvGrpSpPr>
          <p:cNvPr id="22" name="Group 21">
            <a:extLst>
              <a:ext uri="{FF2B5EF4-FFF2-40B4-BE49-F238E27FC236}">
                <a16:creationId xmlns:a16="http://schemas.microsoft.com/office/drawing/2014/main" id="{B098B157-8AE1-D8D6-D6CC-B35EAC325606}"/>
              </a:ext>
            </a:extLst>
          </p:cNvPr>
          <p:cNvGrpSpPr/>
          <p:nvPr/>
        </p:nvGrpSpPr>
        <p:grpSpPr>
          <a:xfrm>
            <a:off x="7890543" y="727661"/>
            <a:ext cx="3953805" cy="2603884"/>
            <a:chOff x="8515480" y="424249"/>
            <a:chExt cx="3953805" cy="2603884"/>
          </a:xfrm>
        </p:grpSpPr>
        <p:pic>
          <p:nvPicPr>
            <p:cNvPr id="21" name="Picture 20">
              <a:extLst>
                <a:ext uri="{FF2B5EF4-FFF2-40B4-BE49-F238E27FC236}">
                  <a16:creationId xmlns:a16="http://schemas.microsoft.com/office/drawing/2014/main" id="{8CA9B404-A555-A631-FC64-8F4F32C34531}"/>
                </a:ext>
              </a:extLst>
            </p:cNvPr>
            <p:cNvPicPr>
              <a:picLocks noChangeAspect="1"/>
            </p:cNvPicPr>
            <p:nvPr/>
          </p:nvPicPr>
          <p:blipFill>
            <a:blip r:embed="rId8"/>
            <a:stretch>
              <a:fillRect/>
            </a:stretch>
          </p:blipFill>
          <p:spPr>
            <a:xfrm>
              <a:off x="10614880" y="536977"/>
              <a:ext cx="1854405" cy="2450280"/>
            </a:xfrm>
            <a:prstGeom prst="rect">
              <a:avLst/>
            </a:prstGeom>
          </p:spPr>
        </p:pic>
        <p:grpSp>
          <p:nvGrpSpPr>
            <p:cNvPr id="9" name="Group 8">
              <a:extLst>
                <a:ext uri="{FF2B5EF4-FFF2-40B4-BE49-F238E27FC236}">
                  <a16:creationId xmlns:a16="http://schemas.microsoft.com/office/drawing/2014/main" id="{E2F0D65D-967E-3A88-8027-0A507F8ECC64}"/>
                </a:ext>
              </a:extLst>
            </p:cNvPr>
            <p:cNvGrpSpPr/>
            <p:nvPr/>
          </p:nvGrpSpPr>
          <p:grpSpPr>
            <a:xfrm>
              <a:off x="8515480" y="424249"/>
              <a:ext cx="3421130" cy="2603884"/>
              <a:chOff x="6425830" y="1064389"/>
              <a:chExt cx="3640291" cy="2770692"/>
            </a:xfrm>
          </p:grpSpPr>
          <p:pic>
            <p:nvPicPr>
              <p:cNvPr id="10" name="Picture 9">
                <a:extLst>
                  <a:ext uri="{FF2B5EF4-FFF2-40B4-BE49-F238E27FC236}">
                    <a16:creationId xmlns:a16="http://schemas.microsoft.com/office/drawing/2014/main" id="{2D380118-9149-0EB0-8CE5-91D4AC482065}"/>
                  </a:ext>
                </a:extLst>
              </p:cNvPr>
              <p:cNvPicPr>
                <a:picLocks noChangeAspect="1"/>
              </p:cNvPicPr>
              <p:nvPr/>
            </p:nvPicPr>
            <p:blipFill>
              <a:blip r:embed="rId9"/>
              <a:stretch>
                <a:fillRect/>
              </a:stretch>
            </p:blipFill>
            <p:spPr>
              <a:xfrm>
                <a:off x="6512432" y="1184338"/>
                <a:ext cx="1973199" cy="2650743"/>
              </a:xfrm>
              <a:prstGeom prst="rect">
                <a:avLst/>
              </a:prstGeom>
            </p:spPr>
          </p:pic>
          <p:sp>
            <p:nvSpPr>
              <p:cNvPr id="12" name="Rectangle 11">
                <a:extLst>
                  <a:ext uri="{FF2B5EF4-FFF2-40B4-BE49-F238E27FC236}">
                    <a16:creationId xmlns:a16="http://schemas.microsoft.com/office/drawing/2014/main" id="{A34CB09D-3965-725A-26CB-04921C54B949}"/>
                  </a:ext>
                </a:extLst>
              </p:cNvPr>
              <p:cNvSpPr/>
              <p:nvPr/>
            </p:nvSpPr>
            <p:spPr>
              <a:xfrm>
                <a:off x="6537327" y="3206496"/>
                <a:ext cx="1948303" cy="316992"/>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13" name="Rectangle 12">
                <a:extLst>
                  <a:ext uri="{FF2B5EF4-FFF2-40B4-BE49-F238E27FC236}">
                    <a16:creationId xmlns:a16="http://schemas.microsoft.com/office/drawing/2014/main" id="{1BF2E2AC-F3F5-268D-D53D-F2BEAA38184B}"/>
                  </a:ext>
                </a:extLst>
              </p:cNvPr>
              <p:cNvSpPr/>
              <p:nvPr/>
            </p:nvSpPr>
            <p:spPr>
              <a:xfrm>
                <a:off x="6425830" y="1064389"/>
                <a:ext cx="487034" cy="490617"/>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sp>
            <p:nvSpPr>
              <p:cNvPr id="14" name="Rectangle 13">
                <a:extLst>
                  <a:ext uri="{FF2B5EF4-FFF2-40B4-BE49-F238E27FC236}">
                    <a16:creationId xmlns:a16="http://schemas.microsoft.com/office/drawing/2014/main" id="{83D264AD-84EB-E760-F27B-18C874608CE5}"/>
                  </a:ext>
                </a:extLst>
              </p:cNvPr>
              <p:cNvSpPr/>
              <p:nvPr/>
            </p:nvSpPr>
            <p:spPr>
              <a:xfrm>
                <a:off x="8686800" y="2527302"/>
                <a:ext cx="1379321" cy="946721"/>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p>
            </p:txBody>
          </p:sp>
        </p:grpSp>
      </p:grpSp>
      <p:sp>
        <p:nvSpPr>
          <p:cNvPr id="8" name="TextBox 7">
            <a:extLst>
              <a:ext uri="{FF2B5EF4-FFF2-40B4-BE49-F238E27FC236}">
                <a16:creationId xmlns:a16="http://schemas.microsoft.com/office/drawing/2014/main" id="{234D4053-2C06-FDFA-7B99-DC15BE097C6A}"/>
              </a:ext>
            </a:extLst>
          </p:cNvPr>
          <p:cNvSpPr txBox="1"/>
          <p:nvPr/>
        </p:nvSpPr>
        <p:spPr>
          <a:xfrm>
            <a:off x="7890543" y="3399784"/>
            <a:ext cx="3545324" cy="461665"/>
          </a:xfrm>
          <a:prstGeom prst="rect">
            <a:avLst/>
          </a:prstGeom>
          <a:noFill/>
        </p:spPr>
        <p:txBody>
          <a:bodyPr wrap="square" rtlCol="0">
            <a:spAutoFit/>
          </a:bodyPr>
          <a:lstStyle/>
          <a:p>
            <a:r>
              <a:rPr lang="en-US" sz="1200" dirty="0"/>
              <a:t>Image: Steps for using custom </a:t>
            </a:r>
            <a:r>
              <a:rPr lang="en-US" sz="1200" dirty="0" err="1"/>
              <a:t>RGB</a:t>
            </a:r>
            <a:r>
              <a:rPr lang="en-US" sz="1200" dirty="0"/>
              <a:t> colors in Microsoft PowerPoint 2016</a:t>
            </a:r>
          </a:p>
        </p:txBody>
      </p:sp>
      <p:grpSp>
        <p:nvGrpSpPr>
          <p:cNvPr id="15" name="Group 14">
            <a:extLst>
              <a:ext uri="{FF2B5EF4-FFF2-40B4-BE49-F238E27FC236}">
                <a16:creationId xmlns:a16="http://schemas.microsoft.com/office/drawing/2014/main" id="{F82DD5D1-98C1-FE5C-7BB1-A105DC2BDBF6}"/>
              </a:ext>
            </a:extLst>
          </p:cNvPr>
          <p:cNvGrpSpPr/>
          <p:nvPr/>
        </p:nvGrpSpPr>
        <p:grpSpPr>
          <a:xfrm>
            <a:off x="219618" y="344954"/>
            <a:ext cx="761558" cy="830997"/>
            <a:chOff x="6030815" y="2317208"/>
            <a:chExt cx="761558" cy="830997"/>
          </a:xfrm>
        </p:grpSpPr>
        <p:sp>
          <p:nvSpPr>
            <p:cNvPr id="17" name="Google Shape;797;p29">
              <a:extLst>
                <a:ext uri="{FF2B5EF4-FFF2-40B4-BE49-F238E27FC236}">
                  <a16:creationId xmlns:a16="http://schemas.microsoft.com/office/drawing/2014/main" id="{FD4A3306-73A0-C127-5502-7EB85793A73C}"/>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8" name="ZoneTexte 41">
              <a:extLst>
                <a:ext uri="{FF2B5EF4-FFF2-40B4-BE49-F238E27FC236}">
                  <a16:creationId xmlns:a16="http://schemas.microsoft.com/office/drawing/2014/main" id="{CD791D46-30E5-B41C-7E37-92D06FD5E59D}"/>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Tree>
    <p:extLst>
      <p:ext uri="{BB962C8B-B14F-4D97-AF65-F5344CB8AC3E}">
        <p14:creationId xmlns:p14="http://schemas.microsoft.com/office/powerpoint/2010/main" val="2764127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E27C0413-18A0-9A1B-E9D8-74263935C9B7}"/>
              </a:ext>
            </a:extLst>
          </p:cNvPr>
          <p:cNvSpPr/>
          <p:nvPr/>
        </p:nvSpPr>
        <p:spPr>
          <a:xfrm>
            <a:off x="7705493" y="375638"/>
            <a:ext cx="4377798" cy="6022085"/>
          </a:xfrm>
          <a:prstGeom prst="roundRect">
            <a:avLst>
              <a:gd name="adj" fmla="val 240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B22F3B-8A01-CFA4-3D48-DF25D74F7399}"/>
              </a:ext>
            </a:extLst>
          </p:cNvPr>
          <p:cNvSpPr>
            <a:spLocks noGrp="1"/>
          </p:cNvSpPr>
          <p:nvPr>
            <p:ph type="title"/>
          </p:nvPr>
        </p:nvSpPr>
        <p:spPr>
          <a:xfrm>
            <a:off x="1116781" y="509864"/>
            <a:ext cx="10709036" cy="633135"/>
          </a:xfrm>
        </p:spPr>
        <p:txBody>
          <a:bodyPr/>
          <a:lstStyle/>
          <a:p>
            <a:r>
              <a:rPr lang="en-US" altLang="en-US" dirty="0"/>
              <a:t>Different Referencing Styles</a:t>
            </a:r>
            <a:endParaRPr lang="en-US" dirty="0"/>
          </a:p>
        </p:txBody>
      </p:sp>
      <p:sp>
        <p:nvSpPr>
          <p:cNvPr id="5" name="Slide Number Placeholder 4">
            <a:extLst>
              <a:ext uri="{FF2B5EF4-FFF2-40B4-BE49-F238E27FC236}">
                <a16:creationId xmlns:a16="http://schemas.microsoft.com/office/drawing/2014/main" id="{DCC508DA-2782-EAC1-DB5C-97BE9A5824CD}"/>
              </a:ext>
            </a:extLst>
          </p:cNvPr>
          <p:cNvSpPr>
            <a:spLocks noGrp="1"/>
          </p:cNvSpPr>
          <p:nvPr>
            <p:ph type="sldNum" sz="quarter" idx="12"/>
          </p:nvPr>
        </p:nvSpPr>
        <p:spPr/>
        <p:txBody>
          <a:bodyPr/>
          <a:lstStyle/>
          <a:p>
            <a:fld id="{0D558541-60C9-42A2-8392-FF12533A6B7A}" type="slidenum">
              <a:rPr lang="en-US" smtClean="0"/>
              <a:pPr/>
              <a:t>88</a:t>
            </a:fld>
            <a:endParaRPr lang="en-US"/>
          </a:p>
        </p:txBody>
      </p:sp>
      <p:sp>
        <p:nvSpPr>
          <p:cNvPr id="19" name="Rectangle 14">
            <a:extLst>
              <a:ext uri="{FF2B5EF4-FFF2-40B4-BE49-F238E27FC236}">
                <a16:creationId xmlns:a16="http://schemas.microsoft.com/office/drawing/2014/main" id="{4846E0D2-F2FD-ADA9-671D-E40971D18A4C}"/>
              </a:ext>
            </a:extLst>
          </p:cNvPr>
          <p:cNvSpPr>
            <a:spLocks noChangeArrowheads="1"/>
          </p:cNvSpPr>
          <p:nvPr/>
        </p:nvSpPr>
        <p:spPr bwMode="auto">
          <a:xfrm>
            <a:off x="372189" y="2112405"/>
            <a:ext cx="80669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16">
            <a:extLst>
              <a:ext uri="{FF2B5EF4-FFF2-40B4-BE49-F238E27FC236}">
                <a16:creationId xmlns:a16="http://schemas.microsoft.com/office/drawing/2014/main" id="{EED49F9E-8C7D-245B-8486-B780268510E9}"/>
              </a:ext>
            </a:extLst>
          </p:cNvPr>
          <p:cNvSpPr>
            <a:spLocks noChangeArrowheads="1"/>
          </p:cNvSpPr>
          <p:nvPr/>
        </p:nvSpPr>
        <p:spPr bwMode="auto">
          <a:xfrm>
            <a:off x="401979" y="1206338"/>
            <a:ext cx="692437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rPr>
              <a:t>APA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&amp; </a:t>
            </a:r>
            <a:r>
              <a:rPr lang="en-US" altLang="en-US" sz="1400" dirty="0" err="1">
                <a:solidFill>
                  <a:schemeClr val="accent2"/>
                </a:solidFill>
              </a:rPr>
              <a:t>Mayuram</a:t>
            </a:r>
            <a:r>
              <a:rPr lang="en-US" altLang="en-US" sz="1400" dirty="0">
                <a:solidFill>
                  <a:schemeClr val="accent2"/>
                </a:solidFill>
              </a:rPr>
              <a:t>, M. M</a:t>
            </a:r>
            <a:r>
              <a:rPr kumimoji="0" lang="en-US" altLang="en-US" sz="1400" b="0" i="0" u="none" strike="noStrike" cap="none" normalizeH="0" baseline="0" dirty="0">
                <a:ln>
                  <a:noFill/>
                </a:ln>
                <a:solidFill>
                  <a:schemeClr val="accent2"/>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tx1"/>
                </a:solidFill>
                <a:effectLst/>
              </a:rPr>
              <a:t>. Effect of strain hardening in elastic-plastic transition behavior in a hemisphere in contact with a rigid flat.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lang="en-US" altLang="en-US" sz="1400" i="1" dirty="0">
                <a:solidFill>
                  <a:schemeClr val="accent4"/>
                </a:solidFill>
              </a:rPr>
              <a:t>45</a:t>
            </a:r>
            <a:r>
              <a:rPr lang="en-US" altLang="en-US" sz="1400" dirty="0">
                <a:solidFill>
                  <a:schemeClr val="accent4"/>
                </a:solidFill>
              </a:rPr>
              <a:t>(10)</a:t>
            </a:r>
            <a:r>
              <a:rPr kumimoji="0" lang="en-US" altLang="en-US" sz="1400" b="0" i="0" u="none" strike="noStrike" cap="none" normalizeH="0" baseline="0" dirty="0">
                <a:ln>
                  <a:noFill/>
                </a:ln>
                <a:solidFill>
                  <a:schemeClr val="accent4"/>
                </a:solidFill>
                <a:effectLst/>
              </a:rPr>
              <a:t>, 3009-3020</a:t>
            </a:r>
            <a:r>
              <a:rPr kumimoji="0" lang="en-US" altLang="en-US" sz="1400" b="0" i="0" u="none" strike="noStrike" cap="none" normalizeH="0" baseline="0" dirty="0">
                <a:ln>
                  <a:noFill/>
                </a:ln>
                <a:solidFill>
                  <a:schemeClr val="tx1"/>
                </a:solidFill>
                <a:effectLst/>
              </a:rPr>
              <a:t>.</a:t>
            </a:r>
          </a:p>
        </p:txBody>
      </p:sp>
      <p:sp>
        <p:nvSpPr>
          <p:cNvPr id="23" name="Rectangle 18">
            <a:extLst>
              <a:ext uri="{FF2B5EF4-FFF2-40B4-BE49-F238E27FC236}">
                <a16:creationId xmlns:a16="http://schemas.microsoft.com/office/drawing/2014/main" id="{2B13DB73-99EB-8282-AD5F-653E0D85FC25}"/>
              </a:ext>
            </a:extLst>
          </p:cNvPr>
          <p:cNvSpPr>
            <a:spLocks noChangeArrowheads="1"/>
          </p:cNvSpPr>
          <p:nvPr/>
        </p:nvSpPr>
        <p:spPr bwMode="auto">
          <a:xfrm>
            <a:off x="401980" y="2233732"/>
            <a:ext cx="721430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MLA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and M. M. </a:t>
            </a:r>
            <a:r>
              <a:rPr kumimoji="0" lang="en-US" altLang="en-US" sz="1400" b="0" i="0" u="none" strike="noStrike" cap="none" normalizeH="0" baseline="0" dirty="0" err="1">
                <a:ln>
                  <a:noFill/>
                </a:ln>
                <a:solidFill>
                  <a:schemeClr val="accent2"/>
                </a:solidFill>
                <a:effectLst/>
              </a:rPr>
              <a:t>Mayuram</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effectLst/>
              </a:rPr>
              <a:t>"</a:t>
            </a:r>
            <a:r>
              <a:rPr kumimoji="0" lang="en-US" altLang="en-US" sz="1400" b="0" i="0" u="none" strike="noStrike" cap="none" normalizeH="0" baseline="0" dirty="0">
                <a:ln>
                  <a:noFill/>
                </a:ln>
                <a:solidFill>
                  <a:schemeClr val="tx1"/>
                </a:solidFill>
                <a:effectLst/>
              </a:rPr>
              <a:t>Effect of strain hardening in elastic-plastic transition behavior in a hemisphere in contact with a rigid flat.</a:t>
            </a:r>
            <a:r>
              <a:rPr lang="en-US" altLang="en-US" sz="1400" dirty="0"/>
              <a:t>"</a:t>
            </a:r>
            <a:r>
              <a:rPr kumimoji="0" lang="en-US" altLang="en-US" sz="1400" b="0" i="0" u="none" strike="noStrike" cap="none" normalizeH="0" baseline="0" dirty="0">
                <a:ln>
                  <a:noFill/>
                </a:ln>
                <a:solidFill>
                  <a:schemeClr val="tx1"/>
                </a:solidFill>
                <a:effectLst/>
              </a:rPr>
              <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lang="en-US" altLang="en-US" sz="1400" dirty="0">
                <a:solidFill>
                  <a:schemeClr val="accent4"/>
                </a:solidFill>
              </a:rPr>
              <a:t>45.10</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solidFill>
                  <a:schemeClr val="tx2"/>
                </a:solidFill>
                <a:effectLst/>
              </a:rPr>
              <a:t>(2008</a:t>
            </a:r>
            <a:r>
              <a:rPr kumimoji="0" lang="en-US" altLang="en-US" sz="1400" b="0" i="0" u="none" strike="noStrike" cap="none" normalizeH="0" baseline="0" dirty="0">
                <a:ln>
                  <a:noFill/>
                </a:ln>
                <a:solidFill>
                  <a:schemeClr val="accent4"/>
                </a:solidFill>
                <a:effectLst/>
              </a:rPr>
              <a:t>): 3009-3020.</a:t>
            </a:r>
          </a:p>
        </p:txBody>
      </p:sp>
      <p:sp>
        <p:nvSpPr>
          <p:cNvPr id="25" name="Rectangle 20">
            <a:extLst>
              <a:ext uri="{FF2B5EF4-FFF2-40B4-BE49-F238E27FC236}">
                <a16:creationId xmlns:a16="http://schemas.microsoft.com/office/drawing/2014/main" id="{0F90A171-0696-B698-12D4-9F673B26C845}"/>
              </a:ext>
            </a:extLst>
          </p:cNvPr>
          <p:cNvSpPr>
            <a:spLocks noChangeArrowheads="1"/>
          </p:cNvSpPr>
          <p:nvPr/>
        </p:nvSpPr>
        <p:spPr bwMode="auto">
          <a:xfrm>
            <a:off x="401980" y="3265337"/>
            <a:ext cx="692437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Chicago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and </a:t>
            </a:r>
            <a:r>
              <a:rPr lang="en-US" altLang="en-US" sz="1400" dirty="0">
                <a:solidFill>
                  <a:schemeClr val="accent2"/>
                </a:solidFill>
              </a:rPr>
              <a:t>M. M. </a:t>
            </a:r>
            <a:r>
              <a:rPr lang="en-US" altLang="en-US" sz="1400" dirty="0" err="1">
                <a:solidFill>
                  <a:schemeClr val="accent2"/>
                </a:solidFill>
              </a:rPr>
              <a:t>Mayuram</a:t>
            </a:r>
            <a:r>
              <a:rPr kumimoji="0" lang="en-US" altLang="en-US" sz="1400" b="0" i="0" u="none" strike="noStrike" cap="none" normalizeH="0" baseline="0" dirty="0">
                <a:ln>
                  <a:noFill/>
                </a:ln>
                <a:solidFill>
                  <a:schemeClr val="tx1"/>
                </a:solidFill>
                <a:effectLst/>
              </a:rPr>
              <a:t>. </a:t>
            </a:r>
            <a:r>
              <a:rPr lang="en-US" altLang="en-US" sz="1400" dirty="0"/>
              <a:t>"</a:t>
            </a:r>
            <a:r>
              <a:rPr kumimoji="0" lang="en-US" altLang="en-US" sz="1400" b="0" i="0" u="none" strike="noStrike" cap="none" normalizeH="0" baseline="0" dirty="0">
                <a:ln>
                  <a:noFill/>
                </a:ln>
                <a:solidFill>
                  <a:schemeClr val="tx1"/>
                </a:solidFill>
                <a:effectLst/>
              </a:rPr>
              <a:t>Effect of strain hardening in elastic-plastic transition behavior in a hemisphere in contact with a rigid flat.</a:t>
            </a:r>
            <a:r>
              <a:rPr lang="en-US" altLang="en-US" sz="1400" dirty="0"/>
              <a:t>"</a:t>
            </a:r>
            <a:r>
              <a:rPr kumimoji="0" lang="en-US" altLang="en-US" sz="1400" b="0" i="0" u="none" strike="noStrike" cap="none" normalizeH="0" baseline="0" dirty="0">
                <a:ln>
                  <a:noFill/>
                </a:ln>
                <a:solidFill>
                  <a:schemeClr val="tx1"/>
                </a:solidFill>
                <a:effectLst/>
              </a:rPr>
              <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solidFill>
                  <a:schemeClr val="accent4"/>
                </a:solidFill>
                <a:effectLst/>
              </a:rPr>
              <a:t>45, no. 10</a:t>
            </a:r>
            <a:r>
              <a:rPr kumimoji="0" lang="en-US" altLang="en-US" sz="1400" b="0" i="0" u="none" strike="noStrike" cap="none" normalizeH="0" baseline="0" dirty="0">
                <a:ln>
                  <a:noFill/>
                </a:ln>
                <a:solidFill>
                  <a:schemeClr val="accent5"/>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accent4"/>
                </a:solidFill>
                <a:effectLst/>
              </a:rPr>
              <a:t>): 3009-3020.</a:t>
            </a:r>
          </a:p>
        </p:txBody>
      </p:sp>
      <p:sp>
        <p:nvSpPr>
          <p:cNvPr id="27" name="Rectangle 22">
            <a:extLst>
              <a:ext uri="{FF2B5EF4-FFF2-40B4-BE49-F238E27FC236}">
                <a16:creationId xmlns:a16="http://schemas.microsoft.com/office/drawing/2014/main" id="{547FDABC-8982-A8FA-A8DC-26A9FB34B8E3}"/>
              </a:ext>
            </a:extLst>
          </p:cNvPr>
          <p:cNvSpPr>
            <a:spLocks noChangeArrowheads="1"/>
          </p:cNvSpPr>
          <p:nvPr/>
        </p:nvSpPr>
        <p:spPr bwMode="auto">
          <a:xfrm>
            <a:off x="401980" y="4292731"/>
            <a:ext cx="720342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Harvard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 </a:t>
            </a:r>
            <a:r>
              <a:rPr lang="en-US" altLang="en-US" sz="1400" dirty="0">
                <a:solidFill>
                  <a:schemeClr val="accent2"/>
                </a:solidFill>
              </a:rPr>
              <a:t>and </a:t>
            </a:r>
            <a:r>
              <a:rPr lang="en-US" altLang="en-US" sz="1400" dirty="0" err="1">
                <a:solidFill>
                  <a:schemeClr val="accent2"/>
                </a:solidFill>
              </a:rPr>
              <a:t>Mayuram</a:t>
            </a:r>
            <a:r>
              <a:rPr lang="en-US" altLang="en-US" sz="1400" dirty="0">
                <a:solidFill>
                  <a:schemeClr val="accent2"/>
                </a:solidFill>
              </a:rPr>
              <a:t>, M.M</a:t>
            </a:r>
            <a:r>
              <a:rPr kumimoji="0" lang="en-US" altLang="en-US" sz="1400" b="0" i="0" u="none" strike="noStrike" cap="none" normalizeH="0" baseline="0" dirty="0">
                <a:ln>
                  <a:noFill/>
                </a:ln>
                <a:solidFill>
                  <a:schemeClr val="tx1"/>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tx1"/>
                </a:solidFill>
                <a:effectLst/>
              </a:rPr>
              <a:t>. Effect of strain hardening in elastic-plastic transition behavior in a hemisphere in contact with a rigid flat.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accent4"/>
                </a:solidFill>
                <a:effectLst/>
              </a:rPr>
              <a:t>, 45(10), pp.3009-3020</a:t>
            </a:r>
            <a:r>
              <a:rPr kumimoji="0" lang="en-US" altLang="en-US" sz="1400" b="0" i="0" u="none" strike="noStrike" cap="none" normalizeH="0" baseline="0" dirty="0">
                <a:ln>
                  <a:noFill/>
                </a:ln>
                <a:solidFill>
                  <a:schemeClr val="tx1"/>
                </a:solidFill>
                <a:effectLst/>
              </a:rPr>
              <a:t>.</a:t>
            </a:r>
          </a:p>
        </p:txBody>
      </p:sp>
      <p:sp>
        <p:nvSpPr>
          <p:cNvPr id="29" name="Rectangle 24">
            <a:extLst>
              <a:ext uri="{FF2B5EF4-FFF2-40B4-BE49-F238E27FC236}">
                <a16:creationId xmlns:a16="http://schemas.microsoft.com/office/drawing/2014/main" id="{0D7C6A72-C019-085F-CD08-AB3785566874}"/>
              </a:ext>
            </a:extLst>
          </p:cNvPr>
          <p:cNvSpPr>
            <a:spLocks noChangeArrowheads="1"/>
          </p:cNvSpPr>
          <p:nvPr/>
        </p:nvSpPr>
        <p:spPr bwMode="auto">
          <a:xfrm>
            <a:off x="401980" y="5412838"/>
            <a:ext cx="619075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Vancouver Style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accent2"/>
                </a:solidFill>
                <a:effectLst/>
              </a:rPr>
              <a:t>Shankar S,</a:t>
            </a:r>
            <a:r>
              <a:rPr kumimoji="0" lang="en-US" altLang="en-US" sz="1400" b="0" i="0" u="none" strike="noStrike" cap="none" normalizeH="0" baseline="0" dirty="0">
                <a:ln>
                  <a:noFill/>
                </a:ln>
                <a:solidFill>
                  <a:schemeClr val="tx1"/>
                </a:solidFill>
                <a:effectLst/>
              </a:rPr>
              <a:t> </a:t>
            </a:r>
            <a:r>
              <a:rPr lang="en-US" altLang="en-US" sz="1400" dirty="0" err="1">
                <a:solidFill>
                  <a:schemeClr val="accent2"/>
                </a:solidFill>
              </a:rPr>
              <a:t>Mayuram</a:t>
            </a:r>
            <a:r>
              <a:rPr lang="en-US" altLang="en-US" sz="1400" dirty="0">
                <a:solidFill>
                  <a:schemeClr val="accent2"/>
                </a:solidFill>
              </a:rPr>
              <a:t> MM</a:t>
            </a:r>
            <a:r>
              <a:rPr kumimoji="0" lang="en-US" altLang="en-US" sz="1400" b="0" i="0" u="none" strike="noStrike" cap="none" normalizeH="0" baseline="0" dirty="0">
                <a:ln>
                  <a:noFill/>
                </a:ln>
                <a:solidFill>
                  <a:schemeClr val="tx1"/>
                </a:solidFill>
                <a:effectLst/>
              </a:rPr>
              <a:t>. Effect of strain hardening in elastic-plastic transition behavior in a hemisphere in contact with a rigid flat. </a:t>
            </a:r>
            <a:r>
              <a:rPr kumimoji="0" lang="en-US" altLang="en-US" sz="1400" b="0" i="1" u="none" strike="noStrike" cap="none" normalizeH="0" baseline="0" dirty="0">
                <a:ln>
                  <a:noFill/>
                </a:ln>
                <a:solidFill>
                  <a:schemeClr val="accent4"/>
                </a:solidFill>
                <a:effectLst/>
              </a:rPr>
              <a:t>International Journal of Solids and Structures</a:t>
            </a:r>
            <a:r>
              <a:rPr kumimoji="0" lang="en-US" altLang="en-US" sz="1400" b="0" i="0" u="none" strike="noStrike" cap="none" normalizeH="0" baseline="0" dirty="0">
                <a:ln>
                  <a:noFill/>
                </a:ln>
                <a:solidFill>
                  <a:schemeClr val="tx1"/>
                </a:solidFill>
                <a:effectLst/>
              </a:rPr>
              <a:t>. </a:t>
            </a:r>
            <a:r>
              <a:rPr lang="en-US" altLang="en-US" sz="1400" dirty="0">
                <a:solidFill>
                  <a:schemeClr val="tx2"/>
                </a:solidFill>
              </a:rPr>
              <a:t>2008</a:t>
            </a:r>
            <a:r>
              <a:rPr kumimoji="0" lang="en-US" altLang="en-US" sz="1400" b="0" i="0" u="none" strike="noStrike" cap="none" normalizeH="0" baseline="0" dirty="0">
                <a:ln>
                  <a:noFill/>
                </a:ln>
                <a:solidFill>
                  <a:schemeClr val="tx1"/>
                </a:solidFill>
                <a:effectLst/>
              </a:rPr>
              <a:t> </a:t>
            </a:r>
            <a:r>
              <a:rPr kumimoji="0" lang="en-US" altLang="en-US" sz="1400" b="0" i="0" u="none" strike="noStrike" cap="none" normalizeH="0" baseline="0" dirty="0">
                <a:ln>
                  <a:noFill/>
                </a:ln>
                <a:solidFill>
                  <a:schemeClr val="accent1"/>
                </a:solidFill>
                <a:effectLst/>
              </a:rPr>
              <a:t>May 15</a:t>
            </a:r>
            <a:r>
              <a:rPr kumimoji="0" lang="en-US" altLang="en-US" sz="1400" b="0" i="0" u="none" strike="noStrike" cap="none" normalizeH="0" baseline="0" dirty="0">
                <a:ln>
                  <a:noFill/>
                </a:ln>
                <a:solidFill>
                  <a:schemeClr val="accent4"/>
                </a:solidFill>
                <a:effectLst/>
              </a:rPr>
              <a:t>;45(10):3009-20</a:t>
            </a:r>
            <a:r>
              <a:rPr kumimoji="0" lang="en-US" altLang="en-US" sz="1400" b="0" i="0" u="none" strike="noStrike" cap="none" normalizeH="0" baseline="0" dirty="0">
                <a:ln>
                  <a:noFill/>
                </a:ln>
                <a:solidFill>
                  <a:schemeClr val="tx1"/>
                </a:solidFill>
                <a:effectLst/>
              </a:rPr>
              <a:t>.</a:t>
            </a:r>
          </a:p>
        </p:txBody>
      </p:sp>
      <p:grpSp>
        <p:nvGrpSpPr>
          <p:cNvPr id="32" name="Group 31">
            <a:extLst>
              <a:ext uri="{FF2B5EF4-FFF2-40B4-BE49-F238E27FC236}">
                <a16:creationId xmlns:a16="http://schemas.microsoft.com/office/drawing/2014/main" id="{43B33348-6D39-AB70-1CC6-25EAC003EDF4}"/>
              </a:ext>
            </a:extLst>
          </p:cNvPr>
          <p:cNvGrpSpPr/>
          <p:nvPr/>
        </p:nvGrpSpPr>
        <p:grpSpPr>
          <a:xfrm>
            <a:off x="219618" y="344954"/>
            <a:ext cx="761558" cy="830997"/>
            <a:chOff x="6030815" y="2317208"/>
            <a:chExt cx="761558" cy="830997"/>
          </a:xfrm>
        </p:grpSpPr>
        <p:sp>
          <p:nvSpPr>
            <p:cNvPr id="33" name="Google Shape;797;p29">
              <a:extLst>
                <a:ext uri="{FF2B5EF4-FFF2-40B4-BE49-F238E27FC236}">
                  <a16:creationId xmlns:a16="http://schemas.microsoft.com/office/drawing/2014/main" id="{50F6FCA7-31E2-C537-3D25-BF8B188A4B61}"/>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34" name="ZoneTexte 41">
              <a:extLst>
                <a:ext uri="{FF2B5EF4-FFF2-40B4-BE49-F238E27FC236}">
                  <a16:creationId xmlns:a16="http://schemas.microsoft.com/office/drawing/2014/main" id="{15FD3E35-1970-EAB6-19DA-ECA4AC666BA5}"/>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6</a:t>
              </a:r>
            </a:p>
          </p:txBody>
        </p:sp>
      </p:grpSp>
      <p:sp>
        <p:nvSpPr>
          <p:cNvPr id="38" name="TextBox 37">
            <a:extLst>
              <a:ext uri="{FF2B5EF4-FFF2-40B4-BE49-F238E27FC236}">
                <a16:creationId xmlns:a16="http://schemas.microsoft.com/office/drawing/2014/main" id="{4926930C-7A1B-1454-DE7D-0923C7931E23}"/>
              </a:ext>
            </a:extLst>
          </p:cNvPr>
          <p:cNvSpPr txBox="1"/>
          <p:nvPr/>
        </p:nvSpPr>
        <p:spPr>
          <a:xfrm>
            <a:off x="7800729" y="418322"/>
            <a:ext cx="3975819" cy="1631216"/>
          </a:xfrm>
          <a:prstGeom prst="rect">
            <a:avLst/>
          </a:prstGeom>
          <a:noFill/>
        </p:spPr>
        <p:txBody>
          <a:bodyPr wrap="square">
            <a:spAutoFit/>
          </a:bodyPr>
          <a:lstStyle/>
          <a:p>
            <a:pPr>
              <a:buNone/>
            </a:pPr>
            <a:r>
              <a:rPr lang="en-US" sz="1600" b="1" dirty="0">
                <a:solidFill>
                  <a:schemeClr val="accent2"/>
                </a:solidFill>
              </a:rPr>
              <a:t>Author Name Format:</a:t>
            </a:r>
          </a:p>
          <a:p>
            <a:pPr marL="342900" indent="-342900">
              <a:buFont typeface="Arial" panose="020B0604020202020204" pitchFamily="34" charset="0"/>
              <a:buChar char="•"/>
            </a:pPr>
            <a:r>
              <a:rPr lang="en-US" sz="1400" b="1" dirty="0"/>
              <a:t>APA:</a:t>
            </a:r>
            <a:r>
              <a:rPr lang="en-US" sz="1400" dirty="0"/>
              <a:t> Shankar, S., </a:t>
            </a:r>
            <a:r>
              <a:rPr lang="en-US" sz="1400" b="1" dirty="0"/>
              <a:t>&amp;</a:t>
            </a:r>
            <a:r>
              <a:rPr lang="en-US" sz="1400" dirty="0"/>
              <a:t> </a:t>
            </a:r>
            <a:r>
              <a:rPr lang="en-US" sz="1400" dirty="0" err="1"/>
              <a:t>Mayuram</a:t>
            </a:r>
            <a:r>
              <a:rPr lang="en-US" sz="1400" dirty="0"/>
              <a:t>, M. M.</a:t>
            </a:r>
          </a:p>
          <a:p>
            <a:pPr marL="342900" indent="-342900">
              <a:buFont typeface="Arial" panose="020B0604020202020204" pitchFamily="34" charset="0"/>
              <a:buChar char="•"/>
            </a:pPr>
            <a:r>
              <a:rPr lang="en-US" sz="1400" b="1" dirty="0"/>
              <a:t>MLA:</a:t>
            </a:r>
            <a:r>
              <a:rPr lang="en-US" sz="1400" dirty="0"/>
              <a:t> Shankar, S., </a:t>
            </a:r>
            <a:r>
              <a:rPr lang="en-US" sz="1400" b="1" dirty="0"/>
              <a:t>and</a:t>
            </a:r>
            <a:r>
              <a:rPr lang="en-US" sz="1400" dirty="0"/>
              <a:t> M. M. </a:t>
            </a:r>
            <a:r>
              <a:rPr lang="en-US" sz="1400" dirty="0" err="1"/>
              <a:t>Mayuram</a:t>
            </a:r>
            <a:endParaRPr lang="en-US" sz="1400" dirty="0"/>
          </a:p>
          <a:p>
            <a:pPr marL="342900" indent="-342900">
              <a:buFont typeface="Arial" panose="020B0604020202020204" pitchFamily="34" charset="0"/>
              <a:buChar char="•"/>
            </a:pPr>
            <a:r>
              <a:rPr lang="en-US" sz="1400" b="1" dirty="0"/>
              <a:t>Chicago:</a:t>
            </a:r>
            <a:r>
              <a:rPr lang="en-US" sz="1400" dirty="0"/>
              <a:t> Shankar, S., </a:t>
            </a:r>
            <a:r>
              <a:rPr lang="en-US" sz="1400" b="1" dirty="0"/>
              <a:t>and</a:t>
            </a:r>
            <a:r>
              <a:rPr lang="en-US" sz="1400" dirty="0"/>
              <a:t> M. M. </a:t>
            </a:r>
            <a:r>
              <a:rPr lang="en-US" sz="1400" dirty="0" err="1"/>
              <a:t>Mayuram</a:t>
            </a:r>
            <a:endParaRPr lang="en-US" sz="1400" dirty="0"/>
          </a:p>
          <a:p>
            <a:pPr marL="342900" indent="-342900">
              <a:buFont typeface="Arial" panose="020B0604020202020204" pitchFamily="34" charset="0"/>
              <a:buChar char="•"/>
            </a:pPr>
            <a:r>
              <a:rPr lang="en-US" sz="1400" b="1" dirty="0"/>
              <a:t>Harvard:</a:t>
            </a:r>
            <a:r>
              <a:rPr lang="en-US" sz="1400" dirty="0"/>
              <a:t> Shankar, S. </a:t>
            </a:r>
            <a:r>
              <a:rPr lang="en-US" sz="1400" b="1" dirty="0"/>
              <a:t>and</a:t>
            </a:r>
            <a:r>
              <a:rPr lang="en-US" sz="1400" dirty="0"/>
              <a:t> </a:t>
            </a:r>
            <a:r>
              <a:rPr lang="en-US" sz="1400" dirty="0" err="1"/>
              <a:t>Mayuram</a:t>
            </a:r>
            <a:r>
              <a:rPr lang="en-US" sz="1400" dirty="0"/>
              <a:t>, M.M.</a:t>
            </a:r>
          </a:p>
          <a:p>
            <a:pPr marL="342900" indent="-342900">
              <a:buFont typeface="Arial" panose="020B0604020202020204" pitchFamily="34" charset="0"/>
              <a:buChar char="•"/>
            </a:pPr>
            <a:r>
              <a:rPr lang="en-US" sz="1400" b="1" dirty="0"/>
              <a:t>Vancouver:</a:t>
            </a:r>
            <a:r>
              <a:rPr lang="en-US" sz="1400" dirty="0"/>
              <a:t> Shankar S, </a:t>
            </a:r>
            <a:r>
              <a:rPr lang="en-US" sz="1400" dirty="0" err="1"/>
              <a:t>Mayuram</a:t>
            </a:r>
            <a:r>
              <a:rPr lang="en-US" sz="1400" dirty="0"/>
              <a:t> MM </a:t>
            </a:r>
            <a:r>
              <a:rPr lang="en-US" sz="1400" i="1" dirty="0"/>
              <a:t>(no commas, no periods after initials)</a:t>
            </a:r>
            <a:endParaRPr lang="en-US" sz="1400" dirty="0"/>
          </a:p>
        </p:txBody>
      </p:sp>
      <p:sp>
        <p:nvSpPr>
          <p:cNvPr id="40" name="TextBox 39">
            <a:extLst>
              <a:ext uri="{FF2B5EF4-FFF2-40B4-BE49-F238E27FC236}">
                <a16:creationId xmlns:a16="http://schemas.microsoft.com/office/drawing/2014/main" id="{F0DBEB18-4A97-B54F-39D6-6D23DAE7A748}"/>
              </a:ext>
            </a:extLst>
          </p:cNvPr>
          <p:cNvSpPr txBox="1"/>
          <p:nvPr/>
        </p:nvSpPr>
        <p:spPr>
          <a:xfrm>
            <a:off x="7800729" y="1988432"/>
            <a:ext cx="4463802" cy="1415772"/>
          </a:xfrm>
          <a:prstGeom prst="rect">
            <a:avLst/>
          </a:prstGeom>
          <a:noFill/>
        </p:spPr>
        <p:txBody>
          <a:bodyPr wrap="square">
            <a:spAutoFit/>
          </a:bodyPr>
          <a:lstStyle/>
          <a:p>
            <a:pPr>
              <a:buNone/>
            </a:pPr>
            <a:r>
              <a:rPr lang="en-US" sz="1600" b="1" dirty="0">
                <a:solidFill>
                  <a:schemeClr val="accent1"/>
                </a:solidFill>
              </a:rPr>
              <a:t>Year Placement:</a:t>
            </a:r>
          </a:p>
          <a:p>
            <a:pPr marL="285750" indent="-285750">
              <a:buFont typeface="Arial" panose="020B0604020202020204" pitchFamily="34" charset="0"/>
              <a:buChar char="•"/>
            </a:pPr>
            <a:r>
              <a:rPr lang="en-US" sz="1400" b="1" dirty="0"/>
              <a:t>APA:</a:t>
            </a:r>
            <a:r>
              <a:rPr lang="en-US" sz="1400" dirty="0"/>
              <a:t> </a:t>
            </a:r>
            <a:r>
              <a:rPr lang="en-US" sz="1400" b="1" dirty="0"/>
              <a:t>(2008)</a:t>
            </a:r>
            <a:r>
              <a:rPr lang="en-US" sz="1400" dirty="0"/>
              <a:t> right after authors</a:t>
            </a:r>
          </a:p>
          <a:p>
            <a:pPr marL="285750" indent="-285750">
              <a:buFont typeface="Arial" panose="020B0604020202020204" pitchFamily="34" charset="0"/>
              <a:buChar char="•"/>
            </a:pPr>
            <a:r>
              <a:rPr lang="en-US" sz="1400" b="1" dirty="0"/>
              <a:t>MLA:</a:t>
            </a:r>
            <a:r>
              <a:rPr lang="en-US" sz="1400" dirty="0"/>
              <a:t> </a:t>
            </a:r>
            <a:r>
              <a:rPr lang="en-US" sz="1400" b="1" dirty="0"/>
              <a:t>(2008)</a:t>
            </a:r>
            <a:r>
              <a:rPr lang="en-US" sz="1400" dirty="0"/>
              <a:t> near the end</a:t>
            </a:r>
          </a:p>
          <a:p>
            <a:pPr marL="285750" indent="-285750">
              <a:buFont typeface="Arial" panose="020B0604020202020204" pitchFamily="34" charset="0"/>
              <a:buChar char="•"/>
            </a:pPr>
            <a:r>
              <a:rPr lang="en-US" sz="1400" b="1" dirty="0"/>
              <a:t>Chicago:</a:t>
            </a:r>
            <a:r>
              <a:rPr lang="en-US" sz="1400" dirty="0"/>
              <a:t> </a:t>
            </a:r>
            <a:r>
              <a:rPr lang="en-US" sz="1400" b="1" dirty="0"/>
              <a:t>(2008)</a:t>
            </a:r>
            <a:r>
              <a:rPr lang="en-US" sz="1400" dirty="0"/>
              <a:t> at the end</a:t>
            </a:r>
          </a:p>
          <a:p>
            <a:pPr marL="285750" indent="-285750">
              <a:buFont typeface="Arial" panose="020B0604020202020204" pitchFamily="34" charset="0"/>
              <a:buChar char="•"/>
            </a:pPr>
            <a:r>
              <a:rPr lang="en-US" sz="1400" b="1" dirty="0"/>
              <a:t>Harvard:</a:t>
            </a:r>
            <a:r>
              <a:rPr lang="en-US" sz="1400" dirty="0"/>
              <a:t> </a:t>
            </a:r>
            <a:r>
              <a:rPr lang="en-US" sz="1400" b="1" dirty="0"/>
              <a:t>, 2008</a:t>
            </a:r>
            <a:r>
              <a:rPr lang="en-US" sz="1400" dirty="0"/>
              <a:t> after authors with comma</a:t>
            </a:r>
          </a:p>
          <a:p>
            <a:pPr marL="285750" indent="-285750">
              <a:buFont typeface="Arial" panose="020B0604020202020204" pitchFamily="34" charset="0"/>
              <a:buChar char="•"/>
            </a:pPr>
            <a:r>
              <a:rPr lang="en-US" sz="1400" b="1" dirty="0"/>
              <a:t>Vancouver:</a:t>
            </a:r>
            <a:r>
              <a:rPr lang="en-US" sz="1400" dirty="0"/>
              <a:t> </a:t>
            </a:r>
            <a:r>
              <a:rPr lang="en-US" sz="1400" b="1" dirty="0"/>
              <a:t>2008 May 15</a:t>
            </a:r>
            <a:r>
              <a:rPr lang="en-US" sz="1400" dirty="0"/>
              <a:t> at the end with full date</a:t>
            </a:r>
            <a:endParaRPr lang="en-US" sz="1600" dirty="0"/>
          </a:p>
        </p:txBody>
      </p:sp>
      <p:sp>
        <p:nvSpPr>
          <p:cNvPr id="42" name="TextBox 41">
            <a:extLst>
              <a:ext uri="{FF2B5EF4-FFF2-40B4-BE49-F238E27FC236}">
                <a16:creationId xmlns:a16="http://schemas.microsoft.com/office/drawing/2014/main" id="{D0627811-1599-8B4B-FF58-0BBF0110CD1A}"/>
              </a:ext>
            </a:extLst>
          </p:cNvPr>
          <p:cNvSpPr txBox="1"/>
          <p:nvPr/>
        </p:nvSpPr>
        <p:spPr>
          <a:xfrm>
            <a:off x="7794703" y="3355005"/>
            <a:ext cx="4377798" cy="1661993"/>
          </a:xfrm>
          <a:prstGeom prst="rect">
            <a:avLst/>
          </a:prstGeom>
          <a:noFill/>
        </p:spPr>
        <p:txBody>
          <a:bodyPr wrap="square">
            <a:spAutoFit/>
          </a:bodyPr>
          <a:lstStyle/>
          <a:p>
            <a:pPr>
              <a:buNone/>
            </a:pPr>
            <a:r>
              <a:rPr lang="en-US" sz="1600" b="1" dirty="0"/>
              <a:t>Title Treatment:</a:t>
            </a:r>
          </a:p>
          <a:p>
            <a:pPr marL="285750" indent="-285750">
              <a:buFont typeface="Arial" panose="020B0604020202020204" pitchFamily="34" charset="0"/>
              <a:buChar char="•"/>
            </a:pPr>
            <a:r>
              <a:rPr lang="en-US" sz="1400" b="1" dirty="0"/>
              <a:t>APA:</a:t>
            </a:r>
            <a:r>
              <a:rPr lang="en-US" sz="1400" dirty="0"/>
              <a:t> Sentence case, no quotes</a:t>
            </a:r>
          </a:p>
          <a:p>
            <a:pPr marL="285750" indent="-285750">
              <a:buFont typeface="Arial" panose="020B0604020202020204" pitchFamily="34" charset="0"/>
              <a:buChar char="•"/>
            </a:pPr>
            <a:r>
              <a:rPr lang="en-US" sz="1400" b="1" dirty="0"/>
              <a:t>MLA:</a:t>
            </a:r>
            <a:r>
              <a:rPr lang="en-US" sz="1400" dirty="0"/>
              <a:t> "</a:t>
            </a:r>
            <a:r>
              <a:rPr lang="en-US" sz="1400" b="1" dirty="0"/>
              <a:t>Title case in quotes</a:t>
            </a:r>
            <a:r>
              <a:rPr lang="en-US" sz="1400" dirty="0"/>
              <a:t>"</a:t>
            </a:r>
          </a:p>
          <a:p>
            <a:pPr marL="285750" indent="-285750">
              <a:buFont typeface="Arial" panose="020B0604020202020204" pitchFamily="34" charset="0"/>
              <a:buChar char="•"/>
            </a:pPr>
            <a:r>
              <a:rPr lang="en-US" sz="1400" b="1" dirty="0"/>
              <a:t>Chicago:</a:t>
            </a:r>
            <a:r>
              <a:rPr lang="en-US" sz="1400" dirty="0"/>
              <a:t> "</a:t>
            </a:r>
            <a:r>
              <a:rPr lang="en-US" sz="1400" b="1" dirty="0"/>
              <a:t>Title case in quotes</a:t>
            </a:r>
            <a:r>
              <a:rPr lang="en-US" sz="1400" dirty="0"/>
              <a:t>"</a:t>
            </a:r>
          </a:p>
          <a:p>
            <a:pPr marL="285750" indent="-285750">
              <a:buFont typeface="Arial" panose="020B0604020202020204" pitchFamily="34" charset="0"/>
              <a:buChar char="•"/>
            </a:pPr>
            <a:r>
              <a:rPr lang="en-US" sz="1400" b="1" dirty="0"/>
              <a:t>Harvard:</a:t>
            </a:r>
            <a:r>
              <a:rPr lang="en-US" sz="1400" dirty="0"/>
              <a:t> Title case, no quotes</a:t>
            </a:r>
          </a:p>
          <a:p>
            <a:pPr marL="285750" indent="-285750">
              <a:buFont typeface="Arial" panose="020B0604020202020204" pitchFamily="34" charset="0"/>
              <a:buChar char="•"/>
            </a:pPr>
            <a:r>
              <a:rPr lang="en-US" sz="1400" b="1" dirty="0"/>
              <a:t>Vancouver:</a:t>
            </a:r>
            <a:r>
              <a:rPr lang="en-US" sz="1400" dirty="0"/>
              <a:t> Sentence case, no quotes, ends with period</a:t>
            </a:r>
          </a:p>
        </p:txBody>
      </p:sp>
      <p:sp>
        <p:nvSpPr>
          <p:cNvPr id="44" name="TextBox 43">
            <a:extLst>
              <a:ext uri="{FF2B5EF4-FFF2-40B4-BE49-F238E27FC236}">
                <a16:creationId xmlns:a16="http://schemas.microsoft.com/office/drawing/2014/main" id="{AB1DFC55-CA9D-5C94-F50D-8B1557EF4D84}"/>
              </a:ext>
            </a:extLst>
          </p:cNvPr>
          <p:cNvSpPr txBox="1"/>
          <p:nvPr/>
        </p:nvSpPr>
        <p:spPr>
          <a:xfrm>
            <a:off x="7794703" y="4906693"/>
            <a:ext cx="5250595" cy="1415772"/>
          </a:xfrm>
          <a:prstGeom prst="rect">
            <a:avLst/>
          </a:prstGeom>
          <a:noFill/>
        </p:spPr>
        <p:txBody>
          <a:bodyPr wrap="square">
            <a:spAutoFit/>
          </a:bodyPr>
          <a:lstStyle/>
          <a:p>
            <a:pPr>
              <a:buNone/>
            </a:pPr>
            <a:r>
              <a:rPr lang="en-US" sz="1600" b="1" dirty="0">
                <a:solidFill>
                  <a:schemeClr val="accent4"/>
                </a:solidFill>
              </a:rPr>
              <a:t>Journal Information:</a:t>
            </a:r>
          </a:p>
          <a:p>
            <a:pPr marL="285750" indent="-285750">
              <a:buFont typeface="Arial" panose="020B0604020202020204" pitchFamily="34" charset="0"/>
              <a:buChar char="•"/>
            </a:pPr>
            <a:r>
              <a:rPr lang="en-US" sz="1400" b="1" dirty="0"/>
              <a:t>APA:</a:t>
            </a:r>
            <a:r>
              <a:rPr lang="en-US" sz="1400" dirty="0"/>
              <a:t> </a:t>
            </a:r>
            <a:r>
              <a:rPr lang="en-US" sz="1400" i="1" dirty="0"/>
              <a:t>Journal</a:t>
            </a:r>
            <a:r>
              <a:rPr lang="en-US" sz="1400" dirty="0"/>
              <a:t>, </a:t>
            </a:r>
            <a:r>
              <a:rPr lang="en-US" sz="1400" i="1" dirty="0"/>
              <a:t>volume</a:t>
            </a:r>
            <a:r>
              <a:rPr lang="en-US" sz="1400" dirty="0"/>
              <a:t>(issue), pages</a:t>
            </a:r>
          </a:p>
          <a:p>
            <a:pPr marL="285750" indent="-285750">
              <a:buFont typeface="Arial" panose="020B0604020202020204" pitchFamily="34" charset="0"/>
              <a:buChar char="•"/>
            </a:pPr>
            <a:r>
              <a:rPr lang="en-US" sz="1400" b="1" dirty="0"/>
              <a:t>MLA:</a:t>
            </a:r>
            <a:r>
              <a:rPr lang="en-US" sz="1400" dirty="0"/>
              <a:t> </a:t>
            </a:r>
            <a:r>
              <a:rPr lang="en-US" sz="1400" i="1" dirty="0"/>
              <a:t>Journal</a:t>
            </a:r>
            <a:r>
              <a:rPr lang="en-US" sz="1400" dirty="0"/>
              <a:t> </a:t>
            </a:r>
            <a:r>
              <a:rPr lang="en-US" sz="1400" dirty="0" err="1"/>
              <a:t>volume.issue</a:t>
            </a:r>
            <a:r>
              <a:rPr lang="en-US" sz="1400" dirty="0"/>
              <a:t> (year): pages</a:t>
            </a:r>
          </a:p>
          <a:p>
            <a:pPr marL="285750" indent="-285750">
              <a:buFont typeface="Arial" panose="020B0604020202020204" pitchFamily="34" charset="0"/>
              <a:buChar char="•"/>
            </a:pPr>
            <a:r>
              <a:rPr lang="en-US" sz="1400" b="1" dirty="0"/>
              <a:t>Chicago:</a:t>
            </a:r>
            <a:r>
              <a:rPr lang="en-US" sz="1400" dirty="0"/>
              <a:t> </a:t>
            </a:r>
            <a:r>
              <a:rPr lang="en-US" sz="1400" i="1" dirty="0"/>
              <a:t>Journal</a:t>
            </a:r>
            <a:r>
              <a:rPr lang="en-US" sz="1400" dirty="0"/>
              <a:t> volume, no. issue (year): pages</a:t>
            </a:r>
          </a:p>
          <a:p>
            <a:pPr marL="285750" indent="-285750">
              <a:buFont typeface="Arial" panose="020B0604020202020204" pitchFamily="34" charset="0"/>
              <a:buChar char="•"/>
            </a:pPr>
            <a:r>
              <a:rPr lang="en-US" sz="1400" b="1" dirty="0"/>
              <a:t>Harvard:</a:t>
            </a:r>
            <a:r>
              <a:rPr lang="en-US" sz="1400" dirty="0"/>
              <a:t> </a:t>
            </a:r>
            <a:r>
              <a:rPr lang="en-US" sz="1400" i="1" dirty="0"/>
              <a:t>Journal</a:t>
            </a:r>
            <a:r>
              <a:rPr lang="en-US" sz="1400" dirty="0"/>
              <a:t>, volume(issue), </a:t>
            </a:r>
            <a:r>
              <a:rPr lang="en-US" sz="1400" dirty="0" err="1"/>
              <a:t>pp.pages</a:t>
            </a:r>
            <a:endParaRPr lang="en-US" sz="1400" dirty="0"/>
          </a:p>
          <a:p>
            <a:pPr marL="285750" indent="-285750">
              <a:buFont typeface="Arial" panose="020B0604020202020204" pitchFamily="34" charset="0"/>
              <a:buChar char="•"/>
            </a:pPr>
            <a:r>
              <a:rPr lang="en-US" sz="1400" b="1" dirty="0"/>
              <a:t>Vancouver:</a:t>
            </a:r>
            <a:r>
              <a:rPr lang="en-US" sz="1400" dirty="0"/>
              <a:t> </a:t>
            </a:r>
            <a:r>
              <a:rPr lang="en-US" sz="1400" i="1" dirty="0"/>
              <a:t>Journal</a:t>
            </a:r>
            <a:r>
              <a:rPr lang="en-US" sz="1400" dirty="0"/>
              <a:t>. Year </a:t>
            </a:r>
            <a:r>
              <a:rPr lang="en-US" sz="1400" dirty="0" err="1"/>
              <a:t>Date;volume:pages</a:t>
            </a:r>
            <a:endParaRPr lang="en-US" sz="1400" dirty="0"/>
          </a:p>
        </p:txBody>
      </p:sp>
      <p:sp>
        <p:nvSpPr>
          <p:cNvPr id="46" name="Ribbon: Curved and Tilted Up 45">
            <a:extLst>
              <a:ext uri="{FF2B5EF4-FFF2-40B4-BE49-F238E27FC236}">
                <a16:creationId xmlns:a16="http://schemas.microsoft.com/office/drawing/2014/main" id="{BC4652D3-FC6C-6B7B-71E4-E4BBB45C2526}"/>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3186510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856FC0-1598-B130-D2DB-B03D13D852F5}"/>
              </a:ext>
            </a:extLst>
          </p:cNvPr>
          <p:cNvSpPr>
            <a:spLocks noGrp="1"/>
          </p:cNvSpPr>
          <p:nvPr>
            <p:ph type="sldNum" sz="quarter" idx="12"/>
          </p:nvPr>
        </p:nvSpPr>
        <p:spPr/>
        <p:txBody>
          <a:bodyPr/>
          <a:lstStyle/>
          <a:p>
            <a:fld id="{0D558541-60C9-42A2-8392-FF12533A6B7A}" type="slidenum">
              <a:rPr lang="en-US" smtClean="0"/>
              <a:pPr/>
              <a:t>89</a:t>
            </a:fld>
            <a:endParaRPr lang="en-US"/>
          </a:p>
        </p:txBody>
      </p:sp>
      <p:pic>
        <p:nvPicPr>
          <p:cNvPr id="7" name="Picture 6">
            <a:extLst>
              <a:ext uri="{FF2B5EF4-FFF2-40B4-BE49-F238E27FC236}">
                <a16:creationId xmlns:a16="http://schemas.microsoft.com/office/drawing/2014/main" id="{11CFDB06-A7BD-51A3-DE83-A636ED03ADBC}"/>
              </a:ext>
            </a:extLst>
          </p:cNvPr>
          <p:cNvPicPr>
            <a:picLocks noChangeAspect="1"/>
          </p:cNvPicPr>
          <p:nvPr/>
        </p:nvPicPr>
        <p:blipFill>
          <a:blip r:embed="rId3"/>
          <a:stretch>
            <a:fillRect/>
          </a:stretch>
        </p:blipFill>
        <p:spPr>
          <a:xfrm>
            <a:off x="2130267" y="0"/>
            <a:ext cx="8148470" cy="6080233"/>
          </a:xfrm>
          <a:prstGeom prst="rect">
            <a:avLst/>
          </a:prstGeom>
        </p:spPr>
      </p:pic>
      <p:sp>
        <p:nvSpPr>
          <p:cNvPr id="9" name="TextBox 8">
            <a:extLst>
              <a:ext uri="{FF2B5EF4-FFF2-40B4-BE49-F238E27FC236}">
                <a16:creationId xmlns:a16="http://schemas.microsoft.com/office/drawing/2014/main" id="{E6CCA197-6873-F3E6-80FF-47694B8EACED}"/>
              </a:ext>
            </a:extLst>
          </p:cNvPr>
          <p:cNvSpPr txBox="1"/>
          <p:nvPr/>
        </p:nvSpPr>
        <p:spPr>
          <a:xfrm>
            <a:off x="2773763" y="6121813"/>
            <a:ext cx="7504974" cy="461665"/>
          </a:xfrm>
          <a:prstGeom prst="rect">
            <a:avLst/>
          </a:prstGeom>
          <a:noFill/>
        </p:spPr>
        <p:txBody>
          <a:bodyPr wrap="square">
            <a:spAutoFit/>
          </a:bodyPr>
          <a:lstStyle/>
          <a:p>
            <a:r>
              <a:rPr lang="en-US" sz="1200" dirty="0"/>
              <a:t>https://www.slideshare.net/slideshow/thinking-about-resource-issues-copyright-and-open-access/48426717?from_search=195#4</a:t>
            </a:r>
          </a:p>
        </p:txBody>
      </p:sp>
      <p:grpSp>
        <p:nvGrpSpPr>
          <p:cNvPr id="6" name="Group 5">
            <a:extLst>
              <a:ext uri="{FF2B5EF4-FFF2-40B4-BE49-F238E27FC236}">
                <a16:creationId xmlns:a16="http://schemas.microsoft.com/office/drawing/2014/main" id="{0C6BB9C5-5C64-C819-F102-D757C25CACEA}"/>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68565713-E995-1A1D-EA7F-8FA1344B4879}"/>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12398722-F3F4-F8AC-7B7F-33E04FEF0908}"/>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Tree>
    <p:extLst>
      <p:ext uri="{BB962C8B-B14F-4D97-AF65-F5344CB8AC3E}">
        <p14:creationId xmlns:p14="http://schemas.microsoft.com/office/powerpoint/2010/main" val="3767618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E285EF-C9C6-7F7B-91F1-AA0DCBD66C4B}"/>
              </a:ext>
            </a:extLst>
          </p:cNvPr>
          <p:cNvSpPr>
            <a:spLocks noGrp="1"/>
          </p:cNvSpPr>
          <p:nvPr>
            <p:ph idx="1"/>
          </p:nvPr>
        </p:nvSpPr>
        <p:spPr>
          <a:xfrm>
            <a:off x="372189" y="1960537"/>
            <a:ext cx="5723811" cy="1143000"/>
          </a:xfrm>
        </p:spPr>
        <p:txBody>
          <a:bodyPr/>
          <a:lstStyle/>
          <a:p>
            <a:r>
              <a:rPr lang="en-US" b="0" dirty="0"/>
              <a:t>Capture everything without judgment or organization. This is your creative phase where all ideas are valid and welcome.</a:t>
            </a:r>
            <a:endParaRPr lang="en-US" dirty="0"/>
          </a:p>
        </p:txBody>
      </p:sp>
      <p:grpSp>
        <p:nvGrpSpPr>
          <p:cNvPr id="26" name="Group 25">
            <a:extLst>
              <a:ext uri="{FF2B5EF4-FFF2-40B4-BE49-F238E27FC236}">
                <a16:creationId xmlns:a16="http://schemas.microsoft.com/office/drawing/2014/main" id="{FCC8092C-C69E-40F7-7290-794EEC1360A0}"/>
              </a:ext>
            </a:extLst>
          </p:cNvPr>
          <p:cNvGrpSpPr/>
          <p:nvPr/>
        </p:nvGrpSpPr>
        <p:grpSpPr>
          <a:xfrm>
            <a:off x="8791529" y="2235687"/>
            <a:ext cx="1423915" cy="1454316"/>
            <a:chOff x="8791528" y="2235686"/>
            <a:chExt cx="1828705" cy="1827458"/>
          </a:xfrm>
        </p:grpSpPr>
        <p:sp>
          <p:nvSpPr>
            <p:cNvPr id="10" name="STICKY_NOTE">
              <a:extLst>
                <a:ext uri="{FF2B5EF4-FFF2-40B4-BE49-F238E27FC236}">
                  <a16:creationId xmlns:a16="http://schemas.microsoft.com/office/drawing/2014/main" id="{C9547A26-E625-0A4D-4244-6B147D82354A}"/>
                </a:ext>
              </a:extLst>
            </p:cNvPr>
            <p:cNvSpPr/>
            <p:nvPr/>
          </p:nvSpPr>
          <p:spPr>
            <a:xfrm>
              <a:off x="8791528" y="2235686"/>
              <a:ext cx="1828705" cy="1827458"/>
            </a:xfrm>
            <a:prstGeom prst="foldedCorner">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22" name="TextBox 21">
              <a:extLst>
                <a:ext uri="{FF2B5EF4-FFF2-40B4-BE49-F238E27FC236}">
                  <a16:creationId xmlns:a16="http://schemas.microsoft.com/office/drawing/2014/main" id="{5DA3E5AC-48E2-6168-544E-59A2413A5A44}"/>
                </a:ext>
              </a:extLst>
            </p:cNvPr>
            <p:cNvSpPr txBox="1"/>
            <p:nvPr/>
          </p:nvSpPr>
          <p:spPr>
            <a:xfrm>
              <a:off x="8879102" y="2657786"/>
              <a:ext cx="1555941" cy="890318"/>
            </a:xfrm>
            <a:prstGeom prst="rect">
              <a:avLst/>
            </a:prstGeom>
            <a:noFill/>
          </p:spPr>
          <p:txBody>
            <a:bodyPr wrap="square" rtlCol="0">
              <a:spAutoFit/>
            </a:bodyPr>
            <a:lstStyle>
              <a:defPPr>
                <a:defRPr lang="en-US"/>
              </a:defPPr>
              <a:lvl1pPr>
                <a:lnSpc>
                  <a:spcPct val="113000"/>
                </a:lnSpc>
                <a:spcAft>
                  <a:spcPts val="600"/>
                </a:spcAft>
                <a:defRPr sz="1400">
                  <a:latin typeface="Cavolini" panose="020B0502040204020203" pitchFamily="66" charset="0"/>
                  <a:cs typeface="Cavolini" panose="020B0502040204020203" pitchFamily="66" charset="0"/>
                </a:defRPr>
              </a:lvl1pPr>
            </a:lstStyle>
            <a:p>
              <a:pPr algn="ctr"/>
              <a:r>
                <a:rPr lang="en-US" sz="1200" dirty="0"/>
                <a:t>Think. Check. Submit.</a:t>
              </a:r>
            </a:p>
          </p:txBody>
        </p:sp>
      </p:grpSp>
      <p:sp>
        <p:nvSpPr>
          <p:cNvPr id="5" name="Slide Number Placeholder 4">
            <a:extLst>
              <a:ext uri="{FF2B5EF4-FFF2-40B4-BE49-F238E27FC236}">
                <a16:creationId xmlns:a16="http://schemas.microsoft.com/office/drawing/2014/main" id="{F5B97FC7-8F3C-BD36-C633-13EF7F27E9CC}"/>
              </a:ext>
            </a:extLst>
          </p:cNvPr>
          <p:cNvSpPr>
            <a:spLocks noGrp="1"/>
          </p:cNvSpPr>
          <p:nvPr>
            <p:ph type="sldNum" sz="quarter" idx="12"/>
          </p:nvPr>
        </p:nvSpPr>
        <p:spPr>
          <a:xfrm>
            <a:off x="11346641" y="6583479"/>
            <a:ext cx="387538" cy="218981"/>
          </a:xfrm>
        </p:spPr>
        <p:txBody>
          <a:bodyPr/>
          <a:lstStyle/>
          <a:p>
            <a:pPr algn="ctr"/>
            <a:fld id="{0D558541-60C9-42A2-8392-FF12533A6B7A}" type="slidenum">
              <a:rPr lang="en-US" sz="800" smtClean="0"/>
              <a:pPr algn="ctr"/>
              <a:t>9</a:t>
            </a:fld>
            <a:endParaRPr lang="en-US" sz="800"/>
          </a:p>
        </p:txBody>
      </p:sp>
      <p:grpSp>
        <p:nvGrpSpPr>
          <p:cNvPr id="25" name="Group 24">
            <a:extLst>
              <a:ext uri="{FF2B5EF4-FFF2-40B4-BE49-F238E27FC236}">
                <a16:creationId xmlns:a16="http://schemas.microsoft.com/office/drawing/2014/main" id="{ABBB4E0B-41FB-AF2D-307B-EF48244463D3}"/>
              </a:ext>
            </a:extLst>
          </p:cNvPr>
          <p:cNvGrpSpPr/>
          <p:nvPr/>
        </p:nvGrpSpPr>
        <p:grpSpPr>
          <a:xfrm>
            <a:off x="7378891" y="1316181"/>
            <a:ext cx="1423915" cy="1454316"/>
            <a:chOff x="6250770" y="1457241"/>
            <a:chExt cx="1828705" cy="1827458"/>
          </a:xfrm>
        </p:grpSpPr>
        <p:sp>
          <p:nvSpPr>
            <p:cNvPr id="9" name="STICKY_NOTE">
              <a:extLst>
                <a:ext uri="{FF2B5EF4-FFF2-40B4-BE49-F238E27FC236}">
                  <a16:creationId xmlns:a16="http://schemas.microsoft.com/office/drawing/2014/main" id="{303F47CC-523F-43C4-E307-093BED9309A2}"/>
                </a:ext>
              </a:extLst>
            </p:cNvPr>
            <p:cNvSpPr/>
            <p:nvPr/>
          </p:nvSpPr>
          <p:spPr>
            <a:xfrm>
              <a:off x="6250770" y="1457241"/>
              <a:ext cx="1828705" cy="1827458"/>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6" name="TextBox 15">
              <a:extLst>
                <a:ext uri="{FF2B5EF4-FFF2-40B4-BE49-F238E27FC236}">
                  <a16:creationId xmlns:a16="http://schemas.microsoft.com/office/drawing/2014/main" id="{8BC7B300-A1D6-6633-9001-35484DB3A2D8}"/>
                </a:ext>
              </a:extLst>
            </p:cNvPr>
            <p:cNvSpPr txBox="1"/>
            <p:nvPr/>
          </p:nvSpPr>
          <p:spPr>
            <a:xfrm>
              <a:off x="6376676" y="1751830"/>
              <a:ext cx="1615226" cy="922953"/>
            </a:xfrm>
            <a:prstGeom prst="rect">
              <a:avLst/>
            </a:prstGeom>
            <a:noFill/>
          </p:spPr>
          <p:txBody>
            <a:bodyPr wrap="square" rtlCol="0">
              <a:spAutoFit/>
            </a:bodyPr>
            <a:lstStyle/>
            <a:p>
              <a:pPr algn="ctr"/>
              <a:r>
                <a:rPr lang="en-US" sz="1200" dirty="0">
                  <a:latin typeface="Cavolini" panose="020B0502040204020203" pitchFamily="66" charset="0"/>
                  <a:cs typeface="Cavolini" panose="020B0502040204020203" pitchFamily="66" charset="0"/>
                </a:rPr>
                <a:t>Open access options – confusion about APCs</a:t>
              </a:r>
            </a:p>
          </p:txBody>
        </p:sp>
      </p:grpSp>
      <p:grpSp>
        <p:nvGrpSpPr>
          <p:cNvPr id="27" name="Group 26">
            <a:extLst>
              <a:ext uri="{FF2B5EF4-FFF2-40B4-BE49-F238E27FC236}">
                <a16:creationId xmlns:a16="http://schemas.microsoft.com/office/drawing/2014/main" id="{7A6C87C9-A865-9972-06E8-186BD0D1826F}"/>
              </a:ext>
            </a:extLst>
          </p:cNvPr>
          <p:cNvGrpSpPr/>
          <p:nvPr/>
        </p:nvGrpSpPr>
        <p:grpSpPr>
          <a:xfrm>
            <a:off x="7109017" y="5003808"/>
            <a:ext cx="1423915" cy="1454316"/>
            <a:chOff x="8234245" y="1143000"/>
            <a:chExt cx="1828705" cy="1827458"/>
          </a:xfrm>
        </p:grpSpPr>
        <p:sp>
          <p:nvSpPr>
            <p:cNvPr id="12" name="STICKY_NOTE">
              <a:extLst>
                <a:ext uri="{FF2B5EF4-FFF2-40B4-BE49-F238E27FC236}">
                  <a16:creationId xmlns:a16="http://schemas.microsoft.com/office/drawing/2014/main" id="{9C3C0A3B-266C-6C2E-85F1-2FF9009F26B0}"/>
                </a:ext>
              </a:extLst>
            </p:cNvPr>
            <p:cNvSpPr/>
            <p:nvPr/>
          </p:nvSpPr>
          <p:spPr>
            <a:xfrm>
              <a:off x="8234245" y="1143000"/>
              <a:ext cx="1828705" cy="1827458"/>
            </a:xfrm>
            <a:prstGeom prst="foldedCorner">
              <a:avLst/>
            </a:prstGeom>
            <a:solidFill>
              <a:schemeClr val="accent3">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7" name="TextBox 16">
              <a:extLst>
                <a:ext uri="{FF2B5EF4-FFF2-40B4-BE49-F238E27FC236}">
                  <a16:creationId xmlns:a16="http://schemas.microsoft.com/office/drawing/2014/main" id="{6E8C7BA6-FD2F-0100-1910-FCF8AA8222CE}"/>
                </a:ext>
              </a:extLst>
            </p:cNvPr>
            <p:cNvSpPr txBox="1"/>
            <p:nvPr/>
          </p:nvSpPr>
          <p:spPr>
            <a:xfrm>
              <a:off x="8347928" y="1436787"/>
              <a:ext cx="1555941" cy="786931"/>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Peer review process explained</a:t>
              </a:r>
            </a:p>
          </p:txBody>
        </p:sp>
      </p:grpSp>
      <p:grpSp>
        <p:nvGrpSpPr>
          <p:cNvPr id="24" name="Group 23">
            <a:extLst>
              <a:ext uri="{FF2B5EF4-FFF2-40B4-BE49-F238E27FC236}">
                <a16:creationId xmlns:a16="http://schemas.microsoft.com/office/drawing/2014/main" id="{205B183D-32FF-D01A-BEB2-3E732B15505F}"/>
              </a:ext>
            </a:extLst>
          </p:cNvPr>
          <p:cNvGrpSpPr/>
          <p:nvPr/>
        </p:nvGrpSpPr>
        <p:grpSpPr>
          <a:xfrm>
            <a:off x="7082808" y="3139640"/>
            <a:ext cx="1440983" cy="1454316"/>
            <a:chOff x="6383620" y="3145675"/>
            <a:chExt cx="1850625" cy="1827458"/>
          </a:xfrm>
        </p:grpSpPr>
        <p:sp>
          <p:nvSpPr>
            <p:cNvPr id="11" name="STICKY_NOTE">
              <a:extLst>
                <a:ext uri="{FF2B5EF4-FFF2-40B4-BE49-F238E27FC236}">
                  <a16:creationId xmlns:a16="http://schemas.microsoft.com/office/drawing/2014/main" id="{21088CD2-F153-E227-75A4-35754F11B368}"/>
                </a:ext>
              </a:extLst>
            </p:cNvPr>
            <p:cNvSpPr/>
            <p:nvPr/>
          </p:nvSpPr>
          <p:spPr>
            <a:xfrm>
              <a:off x="6405540" y="3145675"/>
              <a:ext cx="1828705" cy="1827458"/>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8" name="TextBox 17">
              <a:extLst>
                <a:ext uri="{FF2B5EF4-FFF2-40B4-BE49-F238E27FC236}">
                  <a16:creationId xmlns:a16="http://schemas.microsoft.com/office/drawing/2014/main" id="{4C6D309F-05FA-68B8-54FF-669B412E745F}"/>
                </a:ext>
              </a:extLst>
            </p:cNvPr>
            <p:cNvSpPr txBox="1"/>
            <p:nvPr/>
          </p:nvSpPr>
          <p:spPr>
            <a:xfrm>
              <a:off x="6383620" y="3433364"/>
              <a:ext cx="1729209" cy="786930"/>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Impact factor vs other metrics?</a:t>
              </a:r>
            </a:p>
          </p:txBody>
        </p:sp>
      </p:grpSp>
      <p:grpSp>
        <p:nvGrpSpPr>
          <p:cNvPr id="29" name="Group 28">
            <a:extLst>
              <a:ext uri="{FF2B5EF4-FFF2-40B4-BE49-F238E27FC236}">
                <a16:creationId xmlns:a16="http://schemas.microsoft.com/office/drawing/2014/main" id="{658BEAEB-3B34-B9FD-75E9-76A6216F0223}"/>
              </a:ext>
            </a:extLst>
          </p:cNvPr>
          <p:cNvGrpSpPr/>
          <p:nvPr/>
        </p:nvGrpSpPr>
        <p:grpSpPr>
          <a:xfrm>
            <a:off x="8645193" y="4025916"/>
            <a:ext cx="1423915" cy="1454316"/>
            <a:chOff x="8078143" y="3612371"/>
            <a:chExt cx="1828705" cy="1827458"/>
          </a:xfrm>
        </p:grpSpPr>
        <p:sp>
          <p:nvSpPr>
            <p:cNvPr id="15" name="STICKY_NOTE">
              <a:extLst>
                <a:ext uri="{FF2B5EF4-FFF2-40B4-BE49-F238E27FC236}">
                  <a16:creationId xmlns:a16="http://schemas.microsoft.com/office/drawing/2014/main" id="{CFD226B2-4EFB-11BD-3473-863A2EBC85A9}"/>
                </a:ext>
              </a:extLst>
            </p:cNvPr>
            <p:cNvSpPr/>
            <p:nvPr/>
          </p:nvSpPr>
          <p:spPr>
            <a:xfrm>
              <a:off x="8078143" y="3612371"/>
              <a:ext cx="1828705" cy="1827458"/>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19" name="TextBox 18">
              <a:extLst>
                <a:ext uri="{FF2B5EF4-FFF2-40B4-BE49-F238E27FC236}">
                  <a16:creationId xmlns:a16="http://schemas.microsoft.com/office/drawing/2014/main" id="{79FD8350-75B1-C2FF-30EC-F36D75ED77B2}"/>
                </a:ext>
              </a:extLst>
            </p:cNvPr>
            <p:cNvSpPr txBox="1"/>
            <p:nvPr/>
          </p:nvSpPr>
          <p:spPr>
            <a:xfrm>
              <a:off x="8214652" y="3891223"/>
              <a:ext cx="1555686" cy="555195"/>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What makes a good journal?</a:t>
              </a:r>
            </a:p>
          </p:txBody>
        </p:sp>
      </p:grpSp>
      <p:grpSp>
        <p:nvGrpSpPr>
          <p:cNvPr id="23" name="Group 22">
            <a:extLst>
              <a:ext uri="{FF2B5EF4-FFF2-40B4-BE49-F238E27FC236}">
                <a16:creationId xmlns:a16="http://schemas.microsoft.com/office/drawing/2014/main" id="{2E747C9C-4C9D-A17C-13D1-A63AD6D4E77B}"/>
              </a:ext>
            </a:extLst>
          </p:cNvPr>
          <p:cNvGrpSpPr/>
          <p:nvPr/>
        </p:nvGrpSpPr>
        <p:grpSpPr>
          <a:xfrm>
            <a:off x="9824257" y="1342869"/>
            <a:ext cx="1423915" cy="1454316"/>
            <a:chOff x="5704617" y="4236999"/>
            <a:chExt cx="1828705" cy="1827458"/>
          </a:xfrm>
        </p:grpSpPr>
        <p:sp>
          <p:nvSpPr>
            <p:cNvPr id="14" name="STICKY_NOTE">
              <a:extLst>
                <a:ext uri="{FF2B5EF4-FFF2-40B4-BE49-F238E27FC236}">
                  <a16:creationId xmlns:a16="http://schemas.microsoft.com/office/drawing/2014/main" id="{CFC3AA7C-92D7-20A5-E622-6BE83E2009FE}"/>
                </a:ext>
              </a:extLst>
            </p:cNvPr>
            <p:cNvSpPr/>
            <p:nvPr/>
          </p:nvSpPr>
          <p:spPr>
            <a:xfrm>
              <a:off x="5704617" y="4236999"/>
              <a:ext cx="1828705" cy="1827458"/>
            </a:xfrm>
            <a:prstGeom prst="foldedCorner">
              <a:avLst/>
            </a:prstGeom>
            <a:solidFill>
              <a:schemeClr val="bg2">
                <a:lumMod val="9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20" name="TextBox 19">
              <a:extLst>
                <a:ext uri="{FF2B5EF4-FFF2-40B4-BE49-F238E27FC236}">
                  <a16:creationId xmlns:a16="http://schemas.microsoft.com/office/drawing/2014/main" id="{5AE4B60D-DCA5-44D0-765E-587A596CB021}"/>
                </a:ext>
              </a:extLst>
            </p:cNvPr>
            <p:cNvSpPr txBox="1"/>
            <p:nvPr/>
          </p:nvSpPr>
          <p:spPr>
            <a:xfrm>
              <a:off x="5704617" y="4458736"/>
              <a:ext cx="1719507" cy="1018666"/>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Discussion: How do you current choose a journal?</a:t>
              </a:r>
            </a:p>
          </p:txBody>
        </p:sp>
      </p:grpSp>
      <p:grpSp>
        <p:nvGrpSpPr>
          <p:cNvPr id="28" name="Group 27">
            <a:extLst>
              <a:ext uri="{FF2B5EF4-FFF2-40B4-BE49-F238E27FC236}">
                <a16:creationId xmlns:a16="http://schemas.microsoft.com/office/drawing/2014/main" id="{7577CFC4-6FC4-98E2-E1C8-3A728E0E5753}"/>
              </a:ext>
            </a:extLst>
          </p:cNvPr>
          <p:cNvGrpSpPr/>
          <p:nvPr/>
        </p:nvGrpSpPr>
        <p:grpSpPr>
          <a:xfrm>
            <a:off x="10257211" y="3516828"/>
            <a:ext cx="1423915" cy="1454316"/>
            <a:chOff x="9680859" y="4148771"/>
            <a:chExt cx="1828705" cy="1827458"/>
          </a:xfrm>
        </p:grpSpPr>
        <p:sp>
          <p:nvSpPr>
            <p:cNvPr id="13" name="STICKY_NOTE">
              <a:extLst>
                <a:ext uri="{FF2B5EF4-FFF2-40B4-BE49-F238E27FC236}">
                  <a16:creationId xmlns:a16="http://schemas.microsoft.com/office/drawing/2014/main" id="{2A3C13BE-524B-8124-19EA-FC2EECE39C48}"/>
                </a:ext>
              </a:extLst>
            </p:cNvPr>
            <p:cNvSpPr/>
            <p:nvPr/>
          </p:nvSpPr>
          <p:spPr>
            <a:xfrm>
              <a:off x="9680859" y="4148771"/>
              <a:ext cx="1828705" cy="1827458"/>
            </a:xfrm>
            <a:prstGeom prst="foldedCorner">
              <a:avLst/>
            </a:prstGeom>
            <a:solidFill>
              <a:schemeClr val="accent6">
                <a:lumMod val="40000"/>
                <a:lumOff val="60000"/>
              </a:schemeClr>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lgn="ctr">
                <a:defRPr/>
              </a:pPr>
              <a:endParaRPr lang="en-US" sz="2000" kern="0" dirty="0">
                <a:effectLst>
                  <a:glow>
                    <a:scrgbClr r="0" g="0" b="0"/>
                  </a:glow>
                </a:effectLst>
              </a:endParaRPr>
            </a:p>
          </p:txBody>
        </p:sp>
        <p:sp>
          <p:nvSpPr>
            <p:cNvPr id="21" name="TextBox 20">
              <a:extLst>
                <a:ext uri="{FF2B5EF4-FFF2-40B4-BE49-F238E27FC236}">
                  <a16:creationId xmlns:a16="http://schemas.microsoft.com/office/drawing/2014/main" id="{5D498E98-BCF9-465D-6A2F-9417D8D09869}"/>
                </a:ext>
              </a:extLst>
            </p:cNvPr>
            <p:cNvSpPr txBox="1"/>
            <p:nvPr/>
          </p:nvSpPr>
          <p:spPr>
            <a:xfrm>
              <a:off x="9782056" y="4308453"/>
              <a:ext cx="1626308" cy="1018666"/>
            </a:xfrm>
            <a:prstGeom prst="rect">
              <a:avLst/>
            </a:prstGeom>
            <a:noFill/>
          </p:spPr>
          <p:txBody>
            <a:bodyPr wrap="square" rtlCol="0">
              <a:spAutoFit/>
            </a:bodyPr>
            <a:lstStyle/>
            <a:p>
              <a:pPr algn="ctr">
                <a:lnSpc>
                  <a:spcPct val="113000"/>
                </a:lnSpc>
                <a:spcAft>
                  <a:spcPts val="600"/>
                </a:spcAft>
              </a:pPr>
              <a:r>
                <a:rPr lang="en-US" sz="1200" dirty="0">
                  <a:latin typeface="Cavolini" panose="020B0502040204020203" pitchFamily="66" charset="0"/>
                  <a:cs typeface="Cavolini" panose="020B0502040204020203" pitchFamily="66" charset="0"/>
                </a:rPr>
                <a:t>Ever been approached by a predatory journal?</a:t>
              </a:r>
            </a:p>
          </p:txBody>
        </p:sp>
      </p:grpSp>
      <p:sp>
        <p:nvSpPr>
          <p:cNvPr id="59" name="TextBox 58">
            <a:extLst>
              <a:ext uri="{FF2B5EF4-FFF2-40B4-BE49-F238E27FC236}">
                <a16:creationId xmlns:a16="http://schemas.microsoft.com/office/drawing/2014/main" id="{56E4FAD4-971A-847F-382E-3FA9F77AB69D}"/>
              </a:ext>
            </a:extLst>
          </p:cNvPr>
          <p:cNvSpPr txBox="1"/>
          <p:nvPr/>
        </p:nvSpPr>
        <p:spPr>
          <a:xfrm>
            <a:off x="265117" y="3019258"/>
            <a:ext cx="6584060" cy="1695079"/>
          </a:xfrm>
          <a:prstGeom prst="rect">
            <a:avLst/>
          </a:prstGeom>
          <a:noFill/>
        </p:spPr>
        <p:txBody>
          <a:bodyPr wrap="square">
            <a:spAutoFit/>
          </a:bodyPr>
          <a:lstStyle/>
          <a:p>
            <a:pPr marL="285750" indent="-285750" defTabSz="881615">
              <a:buFont typeface="Arial" panose="020B0604020202020204" pitchFamily="34" charset="0"/>
              <a:buChar char="•"/>
            </a:pPr>
            <a:r>
              <a:rPr lang="en-US" sz="1736" dirty="0"/>
              <a:t>What content, concepts, and skills come to mind?</a:t>
            </a:r>
          </a:p>
          <a:p>
            <a:pPr marL="285750" indent="-285750" defTabSz="881615">
              <a:buFont typeface="Arial" panose="020B0604020202020204" pitchFamily="34" charset="0"/>
              <a:buChar char="•"/>
            </a:pPr>
            <a:r>
              <a:rPr lang="en-US" sz="1736" dirty="0"/>
              <a:t>What examples, case studies, or stories could work?</a:t>
            </a:r>
          </a:p>
          <a:p>
            <a:pPr marL="285750" indent="-285750" defTabSz="881615">
              <a:buFont typeface="Arial" panose="020B0604020202020204" pitchFamily="34" charset="0"/>
              <a:buChar char="•"/>
            </a:pPr>
            <a:r>
              <a:rPr lang="en-US" sz="1736" dirty="0"/>
              <a:t>What hands-on activities or exercises might engage learners?</a:t>
            </a:r>
          </a:p>
          <a:p>
            <a:pPr marL="285750" indent="-285750" defTabSz="881615">
              <a:buFont typeface="Arial" panose="020B0604020202020204" pitchFamily="34" charset="0"/>
              <a:buChar char="•"/>
            </a:pPr>
            <a:r>
              <a:rPr lang="en-US" sz="1736" dirty="0"/>
              <a:t>What questions do learners typically ask?</a:t>
            </a:r>
          </a:p>
          <a:p>
            <a:pPr marL="285750" indent="-285750" defTabSz="881615">
              <a:buFont typeface="Arial" panose="020B0604020202020204" pitchFamily="34" charset="0"/>
              <a:buChar char="•"/>
            </a:pPr>
            <a:r>
              <a:rPr lang="en-US" sz="1736" dirty="0"/>
              <a:t>What mistakes or misconceptions do you see repeatedly?</a:t>
            </a:r>
          </a:p>
          <a:p>
            <a:pPr marL="285750" indent="-285750" defTabSz="881615">
              <a:buFont typeface="Arial" panose="020B0604020202020204" pitchFamily="34" charset="0"/>
              <a:buChar char="•"/>
            </a:pPr>
            <a:r>
              <a:rPr lang="en-US" sz="1736" dirty="0"/>
              <a:t>What resources, tools, or databases should they know about?</a:t>
            </a:r>
          </a:p>
        </p:txBody>
      </p:sp>
      <p:sp>
        <p:nvSpPr>
          <p:cNvPr id="60" name="Title 1">
            <a:extLst>
              <a:ext uri="{FF2B5EF4-FFF2-40B4-BE49-F238E27FC236}">
                <a16:creationId xmlns:a16="http://schemas.microsoft.com/office/drawing/2014/main" id="{9C467D73-9F8A-111A-5DD8-C83FF5712D5A}"/>
              </a:ext>
            </a:extLst>
          </p:cNvPr>
          <p:cNvSpPr>
            <a:spLocks noGrp="1"/>
          </p:cNvSpPr>
          <p:nvPr>
            <p:ph type="title"/>
          </p:nvPr>
        </p:nvSpPr>
        <p:spPr>
          <a:xfrm>
            <a:off x="355977" y="7117"/>
            <a:ext cx="11453628" cy="1143000"/>
          </a:xfrm>
        </p:spPr>
        <p:txBody>
          <a:bodyPr/>
          <a:lstStyle/>
          <a:p>
            <a:r>
              <a:rPr lang="en-US" dirty="0"/>
              <a:t>Start with the Mess</a:t>
            </a:r>
          </a:p>
        </p:txBody>
      </p:sp>
    </p:spTree>
    <p:extLst>
      <p:ext uri="{BB962C8B-B14F-4D97-AF65-F5344CB8AC3E}">
        <p14:creationId xmlns:p14="http://schemas.microsoft.com/office/powerpoint/2010/main" val="4112177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A7D94F-C19E-D918-12B6-81F4E90C694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87A09C-0521-39D5-1EF6-D254CA33BF01}"/>
              </a:ext>
            </a:extLst>
          </p:cNvPr>
          <p:cNvSpPr>
            <a:spLocks noGrp="1"/>
          </p:cNvSpPr>
          <p:nvPr>
            <p:ph type="sldNum" sz="quarter" idx="12"/>
          </p:nvPr>
        </p:nvSpPr>
        <p:spPr/>
        <p:txBody>
          <a:bodyPr/>
          <a:lstStyle/>
          <a:p>
            <a:fld id="{0D558541-60C9-42A2-8392-FF12533A6B7A}" type="slidenum">
              <a:rPr lang="en-US" smtClean="0"/>
              <a:pPr/>
              <a:t>90</a:t>
            </a:fld>
            <a:endParaRPr lang="en-US"/>
          </a:p>
        </p:txBody>
      </p:sp>
      <p:grpSp>
        <p:nvGrpSpPr>
          <p:cNvPr id="3" name="Group 2">
            <a:extLst>
              <a:ext uri="{FF2B5EF4-FFF2-40B4-BE49-F238E27FC236}">
                <a16:creationId xmlns:a16="http://schemas.microsoft.com/office/drawing/2014/main" id="{A5495499-E8F0-46B3-0DF3-C53D865C8BFD}"/>
              </a:ext>
            </a:extLst>
          </p:cNvPr>
          <p:cNvGrpSpPr/>
          <p:nvPr/>
        </p:nvGrpSpPr>
        <p:grpSpPr>
          <a:xfrm>
            <a:off x="5364973" y="1258127"/>
            <a:ext cx="6505919" cy="5183007"/>
            <a:chOff x="5364973" y="1258127"/>
            <a:chExt cx="6505919" cy="5183007"/>
          </a:xfrm>
        </p:grpSpPr>
        <p:sp>
          <p:nvSpPr>
            <p:cNvPr id="2" name="Rectangle: Rounded Corners 1">
              <a:extLst>
                <a:ext uri="{FF2B5EF4-FFF2-40B4-BE49-F238E27FC236}">
                  <a16:creationId xmlns:a16="http://schemas.microsoft.com/office/drawing/2014/main" id="{AA169A3B-DA0A-058E-35BC-75F4A8C50824}"/>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61AF79C0-6A73-5C74-0349-FF4CD79BE7A8}"/>
                </a:ext>
              </a:extLst>
            </p:cNvPr>
            <p:cNvPicPr>
              <a:picLocks noChangeAspect="1"/>
            </p:cNvPicPr>
            <p:nvPr/>
          </p:nvPicPr>
          <p:blipFill>
            <a:blip r:embed="rId3"/>
            <a:stretch>
              <a:fillRect/>
            </a:stretch>
          </p:blipFill>
          <p:spPr>
            <a:xfrm>
              <a:off x="5536406" y="1401627"/>
              <a:ext cx="6206013" cy="4630809"/>
            </a:xfrm>
            <a:prstGeom prst="rect">
              <a:avLst/>
            </a:prstGeom>
          </p:spPr>
        </p:pic>
        <p:sp>
          <p:nvSpPr>
            <p:cNvPr id="9" name="TextBox 8">
              <a:extLst>
                <a:ext uri="{FF2B5EF4-FFF2-40B4-BE49-F238E27FC236}">
                  <a16:creationId xmlns:a16="http://schemas.microsoft.com/office/drawing/2014/main" id="{5C6C458A-1514-FAED-7F0D-65920D442329}"/>
                </a:ext>
              </a:extLst>
            </p:cNvPr>
            <p:cNvSpPr txBox="1"/>
            <p:nvPr/>
          </p:nvSpPr>
          <p:spPr>
            <a:xfrm>
              <a:off x="5562950" y="6010247"/>
              <a:ext cx="6307942" cy="430887"/>
            </a:xfrm>
            <a:prstGeom prst="rect">
              <a:avLst/>
            </a:prstGeom>
            <a:noFill/>
          </p:spPr>
          <p:txBody>
            <a:bodyPr wrap="square">
              <a:spAutoFit/>
            </a:bodyPr>
            <a:lstStyle/>
            <a:p>
              <a:r>
                <a:rPr lang="en-US" sz="1100" dirty="0"/>
                <a:t>https://www.slideshare.net/slideshow/thinking-about-resource-issues-copyright-and-open-access/48426717?from_search=195#4</a:t>
              </a:r>
            </a:p>
          </p:txBody>
        </p:sp>
      </p:grpSp>
      <p:grpSp>
        <p:nvGrpSpPr>
          <p:cNvPr id="6" name="Group 5">
            <a:extLst>
              <a:ext uri="{FF2B5EF4-FFF2-40B4-BE49-F238E27FC236}">
                <a16:creationId xmlns:a16="http://schemas.microsoft.com/office/drawing/2014/main" id="{5C187699-A657-0CC3-5B8F-7D9710B55E3E}"/>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ED14EAF3-0C07-D598-F77B-00851F35DD29}"/>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B64C3362-CCFD-CA18-7CA4-F753EAADA499}"/>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
        <p:nvSpPr>
          <p:cNvPr id="13" name="TextBox 12">
            <a:extLst>
              <a:ext uri="{FF2B5EF4-FFF2-40B4-BE49-F238E27FC236}">
                <a16:creationId xmlns:a16="http://schemas.microsoft.com/office/drawing/2014/main" id="{5DFACA00-19C8-01FC-03B6-2479F325FE7A}"/>
              </a:ext>
            </a:extLst>
          </p:cNvPr>
          <p:cNvSpPr txBox="1"/>
          <p:nvPr/>
        </p:nvSpPr>
        <p:spPr>
          <a:xfrm>
            <a:off x="401487" y="1401627"/>
            <a:ext cx="4488751" cy="2569934"/>
          </a:xfrm>
          <a:prstGeom prst="rect">
            <a:avLst/>
          </a:prstGeom>
          <a:noFill/>
        </p:spPr>
        <p:txBody>
          <a:bodyPr wrap="square">
            <a:spAutoFit/>
          </a:bodyPr>
          <a:lstStyle/>
          <a:p>
            <a:pPr>
              <a:spcAft>
                <a:spcPts val="600"/>
              </a:spcAft>
            </a:pPr>
            <a:r>
              <a:rPr lang="en-US" sz="2000" b="1" dirty="0"/>
              <a:t>Issues: </a:t>
            </a:r>
          </a:p>
          <a:p>
            <a:pPr marL="342900" indent="-342900">
              <a:spcAft>
                <a:spcPts val="600"/>
              </a:spcAft>
              <a:buFont typeface="Arial" panose="020B0604020202020204" pitchFamily="34" charset="0"/>
              <a:buChar char="•"/>
            </a:pPr>
            <a:r>
              <a:rPr lang="en-US" sz="1800" b="1" dirty="0"/>
              <a:t>Image Overload</a:t>
            </a:r>
            <a:r>
              <a:rPr lang="en-US" sz="1800" dirty="0"/>
              <a:t>: Viewers are left guessing: </a:t>
            </a:r>
            <a:r>
              <a:rPr lang="en-US" sz="1800" i="1" dirty="0"/>
              <a:t>“Why is this image here?”</a:t>
            </a:r>
          </a:p>
          <a:p>
            <a:pPr marL="342900" indent="-342900">
              <a:spcAft>
                <a:spcPts val="600"/>
              </a:spcAft>
              <a:buFont typeface="Arial" panose="020B0604020202020204" pitchFamily="34" charset="0"/>
              <a:buChar char="•"/>
            </a:pPr>
            <a:r>
              <a:rPr lang="en-US" sz="1800" b="1" dirty="0"/>
              <a:t>Message Conflict:</a:t>
            </a:r>
            <a:r>
              <a:rPr lang="en-US" sz="1800" dirty="0"/>
              <a:t> Creates dissonance or distracts from your message.</a:t>
            </a:r>
          </a:p>
          <a:p>
            <a:pPr marL="342900" indent="-342900">
              <a:spcAft>
                <a:spcPts val="600"/>
              </a:spcAft>
              <a:buFont typeface="Arial" panose="020B0604020202020204" pitchFamily="34" charset="0"/>
              <a:buChar char="•"/>
            </a:pPr>
            <a:r>
              <a:rPr lang="en-US" sz="1800" b="1" dirty="0"/>
              <a:t>Missing Context: </a:t>
            </a:r>
            <a:r>
              <a:rPr lang="en-US" sz="1800" dirty="0"/>
              <a:t>Important information is only conveyed in an image without text, labels, or explanation.</a:t>
            </a:r>
          </a:p>
        </p:txBody>
      </p:sp>
      <p:sp>
        <p:nvSpPr>
          <p:cNvPr id="4" name="Title 1">
            <a:extLst>
              <a:ext uri="{FF2B5EF4-FFF2-40B4-BE49-F238E27FC236}">
                <a16:creationId xmlns:a16="http://schemas.microsoft.com/office/drawing/2014/main" id="{6DD94D81-9F21-C269-5930-93F087FF0331}"/>
              </a:ext>
            </a:extLst>
          </p:cNvPr>
          <p:cNvSpPr>
            <a:spLocks noGrp="1"/>
          </p:cNvSpPr>
          <p:nvPr>
            <p:ph type="title"/>
          </p:nvPr>
        </p:nvSpPr>
        <p:spPr>
          <a:xfrm>
            <a:off x="1116781" y="0"/>
            <a:ext cx="10709035" cy="1143000"/>
          </a:xfrm>
        </p:spPr>
        <p:txBody>
          <a:bodyPr/>
          <a:lstStyle/>
          <a:p>
            <a:r>
              <a:rPr lang="en-US" dirty="0"/>
              <a:t>Design Pitfall: Image Overload</a:t>
            </a:r>
          </a:p>
        </p:txBody>
      </p:sp>
    </p:spTree>
    <p:extLst>
      <p:ext uri="{BB962C8B-B14F-4D97-AF65-F5344CB8AC3E}">
        <p14:creationId xmlns:p14="http://schemas.microsoft.com/office/powerpoint/2010/main" val="2645228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B0C29B-DD95-CF0C-16C1-3C91D3F4444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534A13-4DB7-729A-0B9F-0F3355A3A702}"/>
              </a:ext>
            </a:extLst>
          </p:cNvPr>
          <p:cNvSpPr>
            <a:spLocks noGrp="1"/>
          </p:cNvSpPr>
          <p:nvPr>
            <p:ph type="sldNum" sz="quarter" idx="12"/>
          </p:nvPr>
        </p:nvSpPr>
        <p:spPr/>
        <p:txBody>
          <a:bodyPr/>
          <a:lstStyle/>
          <a:p>
            <a:fld id="{0D558541-60C9-42A2-8392-FF12533A6B7A}" type="slidenum">
              <a:rPr lang="en-US" smtClean="0"/>
              <a:pPr/>
              <a:t>91</a:t>
            </a:fld>
            <a:endParaRPr lang="en-US"/>
          </a:p>
        </p:txBody>
      </p:sp>
      <p:grpSp>
        <p:nvGrpSpPr>
          <p:cNvPr id="3" name="Group 2">
            <a:extLst>
              <a:ext uri="{FF2B5EF4-FFF2-40B4-BE49-F238E27FC236}">
                <a16:creationId xmlns:a16="http://schemas.microsoft.com/office/drawing/2014/main" id="{CAC93D9B-6CCA-4FB1-D96E-4C39C7A6BC40}"/>
              </a:ext>
            </a:extLst>
          </p:cNvPr>
          <p:cNvGrpSpPr/>
          <p:nvPr/>
        </p:nvGrpSpPr>
        <p:grpSpPr>
          <a:xfrm>
            <a:off x="5364973" y="1258127"/>
            <a:ext cx="6505919" cy="5183007"/>
            <a:chOff x="5364973" y="1258127"/>
            <a:chExt cx="6505919" cy="5183007"/>
          </a:xfrm>
        </p:grpSpPr>
        <p:sp>
          <p:nvSpPr>
            <p:cNvPr id="2" name="Rectangle: Rounded Corners 1">
              <a:extLst>
                <a:ext uri="{FF2B5EF4-FFF2-40B4-BE49-F238E27FC236}">
                  <a16:creationId xmlns:a16="http://schemas.microsoft.com/office/drawing/2014/main" id="{DC6882D0-02D8-D17D-3757-384450C94501}"/>
                </a:ext>
              </a:extLst>
            </p:cNvPr>
            <p:cNvSpPr/>
            <p:nvPr/>
          </p:nvSpPr>
          <p:spPr>
            <a:xfrm>
              <a:off x="5364973" y="1258127"/>
              <a:ext cx="6505919" cy="5160818"/>
            </a:xfrm>
            <a:prstGeom prst="roundRect">
              <a:avLst>
                <a:gd name="adj" fmla="val 828"/>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5054DA14-C03C-A9ED-5E4A-8791D16E1EBD}"/>
                </a:ext>
              </a:extLst>
            </p:cNvPr>
            <p:cNvPicPr>
              <a:picLocks noChangeAspect="1"/>
            </p:cNvPicPr>
            <p:nvPr/>
          </p:nvPicPr>
          <p:blipFill>
            <a:blip r:embed="rId3"/>
            <a:stretch>
              <a:fillRect/>
            </a:stretch>
          </p:blipFill>
          <p:spPr>
            <a:xfrm>
              <a:off x="5536406" y="1401627"/>
              <a:ext cx="6206013" cy="4630809"/>
            </a:xfrm>
            <a:prstGeom prst="rect">
              <a:avLst/>
            </a:prstGeom>
          </p:spPr>
        </p:pic>
        <p:sp>
          <p:nvSpPr>
            <p:cNvPr id="9" name="TextBox 8">
              <a:extLst>
                <a:ext uri="{FF2B5EF4-FFF2-40B4-BE49-F238E27FC236}">
                  <a16:creationId xmlns:a16="http://schemas.microsoft.com/office/drawing/2014/main" id="{605A319D-7C2C-BD6B-FAF7-4C7DAF2222BA}"/>
                </a:ext>
              </a:extLst>
            </p:cNvPr>
            <p:cNvSpPr txBox="1"/>
            <p:nvPr/>
          </p:nvSpPr>
          <p:spPr>
            <a:xfrm>
              <a:off x="5562950" y="6010247"/>
              <a:ext cx="6307942" cy="430887"/>
            </a:xfrm>
            <a:prstGeom prst="rect">
              <a:avLst/>
            </a:prstGeom>
            <a:noFill/>
          </p:spPr>
          <p:txBody>
            <a:bodyPr wrap="square">
              <a:spAutoFit/>
            </a:bodyPr>
            <a:lstStyle/>
            <a:p>
              <a:r>
                <a:rPr lang="en-US" sz="1100" dirty="0"/>
                <a:t>https://www.slideshare.net/slideshow/thinking-about-resource-issues-copyright-and-open-access/48426717?from_search=195#4</a:t>
              </a:r>
            </a:p>
          </p:txBody>
        </p:sp>
      </p:grpSp>
      <p:grpSp>
        <p:nvGrpSpPr>
          <p:cNvPr id="6" name="Group 5">
            <a:extLst>
              <a:ext uri="{FF2B5EF4-FFF2-40B4-BE49-F238E27FC236}">
                <a16:creationId xmlns:a16="http://schemas.microsoft.com/office/drawing/2014/main" id="{918889D5-B5B9-B128-87EA-51B2CB76DACC}"/>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DA24C5A7-E5AD-3477-773A-9A2F941438CD}"/>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9D201AD4-F554-C8F1-E417-B16234BF50C2}"/>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
        <p:nvSpPr>
          <p:cNvPr id="4" name="Title 1">
            <a:extLst>
              <a:ext uri="{FF2B5EF4-FFF2-40B4-BE49-F238E27FC236}">
                <a16:creationId xmlns:a16="http://schemas.microsoft.com/office/drawing/2014/main" id="{F5901AA2-0A2B-4DF2-DE55-DB60FFEB1FD1}"/>
              </a:ext>
            </a:extLst>
          </p:cNvPr>
          <p:cNvSpPr>
            <a:spLocks noGrp="1"/>
          </p:cNvSpPr>
          <p:nvPr>
            <p:ph type="title"/>
          </p:nvPr>
        </p:nvSpPr>
        <p:spPr>
          <a:xfrm>
            <a:off x="1116781" y="0"/>
            <a:ext cx="10709035" cy="1143000"/>
          </a:xfrm>
        </p:spPr>
        <p:txBody>
          <a:bodyPr/>
          <a:lstStyle/>
          <a:p>
            <a:r>
              <a:rPr lang="en-US" dirty="0"/>
              <a:t>Design Pitfall: Image Overload</a:t>
            </a:r>
          </a:p>
        </p:txBody>
      </p:sp>
      <p:sp>
        <p:nvSpPr>
          <p:cNvPr id="12" name="TextBox 11">
            <a:extLst>
              <a:ext uri="{FF2B5EF4-FFF2-40B4-BE49-F238E27FC236}">
                <a16:creationId xmlns:a16="http://schemas.microsoft.com/office/drawing/2014/main" id="{A685B984-EBED-F9D2-A234-4EF80F441B1C}"/>
              </a:ext>
            </a:extLst>
          </p:cNvPr>
          <p:cNvSpPr txBox="1"/>
          <p:nvPr/>
        </p:nvSpPr>
        <p:spPr>
          <a:xfrm>
            <a:off x="401487" y="1401627"/>
            <a:ext cx="4488751" cy="2569934"/>
          </a:xfrm>
          <a:prstGeom prst="rect">
            <a:avLst/>
          </a:prstGeom>
          <a:noFill/>
        </p:spPr>
        <p:txBody>
          <a:bodyPr wrap="square">
            <a:spAutoFit/>
          </a:bodyPr>
          <a:lstStyle/>
          <a:p>
            <a:pPr>
              <a:spcAft>
                <a:spcPts val="600"/>
              </a:spcAft>
            </a:pPr>
            <a:r>
              <a:rPr lang="en-US" sz="2000" b="1" dirty="0"/>
              <a:t>Issues: </a:t>
            </a:r>
          </a:p>
          <a:p>
            <a:pPr marL="342900" indent="-342900">
              <a:spcAft>
                <a:spcPts val="600"/>
              </a:spcAft>
              <a:buFont typeface="Arial" panose="020B0604020202020204" pitchFamily="34" charset="0"/>
              <a:buChar char="•"/>
            </a:pPr>
            <a:r>
              <a:rPr lang="en-US" sz="1800" b="1" dirty="0"/>
              <a:t>Image Overload</a:t>
            </a:r>
            <a:r>
              <a:rPr lang="en-US" sz="1800" dirty="0"/>
              <a:t>: Viewers are left guessing: </a:t>
            </a:r>
            <a:r>
              <a:rPr lang="en-US" sz="1800" i="1" dirty="0"/>
              <a:t>“Why is this image here?”</a:t>
            </a:r>
          </a:p>
          <a:p>
            <a:pPr marL="342900" indent="-342900">
              <a:spcAft>
                <a:spcPts val="600"/>
              </a:spcAft>
              <a:buFont typeface="Arial" panose="020B0604020202020204" pitchFamily="34" charset="0"/>
              <a:buChar char="•"/>
            </a:pPr>
            <a:r>
              <a:rPr lang="en-US" sz="1800" b="1" dirty="0"/>
              <a:t>Message Conflict:</a:t>
            </a:r>
            <a:r>
              <a:rPr lang="en-US" sz="1800" dirty="0"/>
              <a:t> Creates dissonance or distracts from your message.</a:t>
            </a:r>
          </a:p>
          <a:p>
            <a:pPr marL="342900" indent="-342900">
              <a:spcAft>
                <a:spcPts val="600"/>
              </a:spcAft>
              <a:buFont typeface="Arial" panose="020B0604020202020204" pitchFamily="34" charset="0"/>
              <a:buChar char="•"/>
            </a:pPr>
            <a:r>
              <a:rPr lang="en-US" sz="1800" b="1" dirty="0"/>
              <a:t>Missing Context: </a:t>
            </a:r>
            <a:r>
              <a:rPr lang="en-US" sz="1800" dirty="0"/>
              <a:t>Important information is only conveyed in an image without text, labels, or explanation.</a:t>
            </a:r>
          </a:p>
        </p:txBody>
      </p:sp>
      <p:sp>
        <p:nvSpPr>
          <p:cNvPr id="15" name="TextBox 14">
            <a:extLst>
              <a:ext uri="{FF2B5EF4-FFF2-40B4-BE49-F238E27FC236}">
                <a16:creationId xmlns:a16="http://schemas.microsoft.com/office/drawing/2014/main" id="{393448F1-8312-CBBB-CDF2-6D39BEE248F1}"/>
              </a:ext>
            </a:extLst>
          </p:cNvPr>
          <p:cNvSpPr txBox="1"/>
          <p:nvPr/>
        </p:nvSpPr>
        <p:spPr>
          <a:xfrm>
            <a:off x="355223" y="4006742"/>
            <a:ext cx="4786919" cy="2292935"/>
          </a:xfrm>
          <a:prstGeom prst="rect">
            <a:avLst/>
          </a:prstGeom>
          <a:noFill/>
        </p:spPr>
        <p:txBody>
          <a:bodyPr wrap="square">
            <a:spAutoFit/>
          </a:bodyPr>
          <a:lstStyle/>
          <a:p>
            <a:pPr>
              <a:spcAft>
                <a:spcPts val="600"/>
              </a:spcAft>
              <a:buNone/>
            </a:pPr>
            <a:r>
              <a:rPr lang="en-US" sz="2000" b="1" dirty="0"/>
              <a:t>Improvements:</a:t>
            </a:r>
            <a:endParaRPr lang="en-US" sz="2000" dirty="0"/>
          </a:p>
          <a:p>
            <a:pPr marL="342900" indent="-342900">
              <a:spcAft>
                <a:spcPts val="600"/>
              </a:spcAft>
              <a:buFont typeface="Arial" panose="020B0604020202020204" pitchFamily="34" charset="0"/>
              <a:buChar char="•"/>
            </a:pPr>
            <a:r>
              <a:rPr lang="en-US" sz="1800" b="1" dirty="0"/>
              <a:t>Connect to Content:</a:t>
            </a:r>
            <a:r>
              <a:rPr lang="en-US" sz="1800" dirty="0"/>
              <a:t> Choose images that directly reinforce your main points</a:t>
            </a:r>
          </a:p>
          <a:p>
            <a:pPr marL="342900" indent="-342900">
              <a:spcAft>
                <a:spcPts val="600"/>
              </a:spcAft>
              <a:buFont typeface="Arial" panose="020B0604020202020204" pitchFamily="34" charset="0"/>
              <a:buChar char="•"/>
            </a:pPr>
            <a:r>
              <a:rPr lang="en-US" sz="1800" b="1" dirty="0"/>
              <a:t>Label Everything:</a:t>
            </a:r>
            <a:r>
              <a:rPr lang="en-US" sz="1800" dirty="0"/>
              <a:t> Add captions or annotations to explain what images show</a:t>
            </a:r>
          </a:p>
          <a:p>
            <a:pPr marL="342900" indent="-342900">
              <a:spcAft>
                <a:spcPts val="600"/>
              </a:spcAft>
              <a:buFont typeface="Arial" panose="020B0604020202020204" pitchFamily="34" charset="0"/>
              <a:buChar char="•"/>
            </a:pPr>
            <a:r>
              <a:rPr lang="en-US" sz="1800" b="1" dirty="0"/>
              <a:t>Apply the Relevance Test:</a:t>
            </a:r>
            <a:r>
              <a:rPr lang="en-US" sz="1800" dirty="0"/>
              <a:t> Remove images that don't clearly support your message</a:t>
            </a:r>
          </a:p>
        </p:txBody>
      </p:sp>
    </p:spTree>
    <p:extLst>
      <p:ext uri="{BB962C8B-B14F-4D97-AF65-F5344CB8AC3E}">
        <p14:creationId xmlns:p14="http://schemas.microsoft.com/office/powerpoint/2010/main" val="4075135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DDFC-9190-B5AF-BD1B-045C9C97D2E8}"/>
              </a:ext>
            </a:extLst>
          </p:cNvPr>
          <p:cNvSpPr>
            <a:spLocks noGrp="1"/>
          </p:cNvSpPr>
          <p:nvPr>
            <p:ph type="title"/>
          </p:nvPr>
        </p:nvSpPr>
        <p:spPr>
          <a:xfrm>
            <a:off x="1038640" y="0"/>
            <a:ext cx="10787177" cy="1143000"/>
          </a:xfrm>
        </p:spPr>
        <p:txBody>
          <a:bodyPr/>
          <a:lstStyle/>
          <a:p>
            <a:r>
              <a:rPr lang="en-US" dirty="0"/>
              <a:t>Resources for images, icons, and illustrations</a:t>
            </a:r>
          </a:p>
        </p:txBody>
      </p:sp>
      <p:sp>
        <p:nvSpPr>
          <p:cNvPr id="3" name="Content Placeholder 2">
            <a:extLst>
              <a:ext uri="{FF2B5EF4-FFF2-40B4-BE49-F238E27FC236}">
                <a16:creationId xmlns:a16="http://schemas.microsoft.com/office/drawing/2014/main" id="{28583150-7EBE-CA62-08B3-7AC01886E687}"/>
              </a:ext>
            </a:extLst>
          </p:cNvPr>
          <p:cNvSpPr>
            <a:spLocks noGrp="1"/>
          </p:cNvSpPr>
          <p:nvPr>
            <p:ph idx="1"/>
          </p:nvPr>
        </p:nvSpPr>
        <p:spPr>
          <a:xfrm>
            <a:off x="1038640" y="1078051"/>
            <a:ext cx="10619960" cy="4992000"/>
          </a:xfrm>
        </p:spPr>
        <p:txBody>
          <a:bodyPr vert="horz" lIns="0" tIns="0" rIns="121920" bIns="60960" rtlCol="0" anchor="t">
            <a:noAutofit/>
          </a:bodyPr>
          <a:lstStyle/>
          <a:p>
            <a:pPr>
              <a:lnSpc>
                <a:spcPct val="100000"/>
              </a:lnSpc>
              <a:spcBef>
                <a:spcPts val="0"/>
              </a:spcBef>
              <a:spcAft>
                <a:spcPts val="0"/>
              </a:spcAft>
            </a:pPr>
            <a:r>
              <a:rPr lang="en-US" sz="1600" b="1" dirty="0"/>
              <a:t>Images: </a:t>
            </a:r>
          </a:p>
          <a:p>
            <a:pPr marL="746125" lvl="1" indent="-228600">
              <a:lnSpc>
                <a:spcPct val="100000"/>
              </a:lnSpc>
              <a:spcAft>
                <a:spcPts val="0"/>
              </a:spcAft>
              <a:buFont typeface="Arial" panose="020B0604020202020204" pitchFamily="34" charset="0"/>
              <a:buChar char="•"/>
            </a:pPr>
            <a:r>
              <a:rPr lang="en-US" sz="1600" dirty="0">
                <a:ea typeface="+mn-lt"/>
                <a:cs typeface="+mn-lt"/>
              </a:rPr>
              <a:t>NIH's </a:t>
            </a:r>
            <a:r>
              <a:rPr lang="en-US" sz="1600" dirty="0" err="1">
                <a:ea typeface="+mn-lt"/>
                <a:cs typeface="+mn-lt"/>
              </a:rPr>
              <a:t>BioArt</a:t>
            </a:r>
            <a:r>
              <a:rPr lang="en-US" sz="1600" dirty="0">
                <a:ea typeface="+mn-lt"/>
                <a:cs typeface="+mn-lt"/>
              </a:rPr>
              <a:t> Source: </a:t>
            </a:r>
            <a:r>
              <a:rPr lang="en-US" sz="1600" dirty="0">
                <a:solidFill>
                  <a:srgbClr val="0070C0"/>
                </a:solidFill>
                <a:cs typeface="Arial"/>
                <a:hlinkClick r:id="rId3">
                  <a:extLst>
                    <a:ext uri="{A12FA001-AC4F-418D-AE19-62706E023703}">
                      <ahyp:hlinkClr xmlns:ahyp="http://schemas.microsoft.com/office/drawing/2018/hyperlinkcolor" val="tx"/>
                    </a:ext>
                  </a:extLst>
                </a:hlinkClick>
              </a:rPr>
              <a:t>https://bioart.niaid.nih.gov/</a:t>
            </a:r>
            <a:endParaRPr lang="en-US" sz="1600" dirty="0">
              <a:solidFill>
                <a:srgbClr val="0070C0"/>
              </a:solidFill>
              <a:cs typeface="Arial"/>
            </a:endParaRPr>
          </a:p>
          <a:p>
            <a:pPr marL="746125" lvl="1" indent="-228600">
              <a:lnSpc>
                <a:spcPct val="100000"/>
              </a:lnSpc>
              <a:spcAft>
                <a:spcPts val="0"/>
              </a:spcAft>
              <a:buFont typeface="Arial" panose="020B0604020202020204" pitchFamily="34" charset="0"/>
              <a:buChar char="•"/>
            </a:pPr>
            <a:r>
              <a:rPr lang="en-US" sz="1600" dirty="0">
                <a:cs typeface="Arial"/>
              </a:rPr>
              <a:t>Open Verse: </a:t>
            </a:r>
            <a:r>
              <a:rPr lang="en-US" sz="1600" dirty="0">
                <a:solidFill>
                  <a:srgbClr val="0070C0"/>
                </a:solidFill>
                <a:cs typeface="Arial"/>
                <a:hlinkClick r:id="rId4">
                  <a:extLst>
                    <a:ext uri="{A12FA001-AC4F-418D-AE19-62706E023703}">
                      <ahyp:hlinkClr xmlns:ahyp="http://schemas.microsoft.com/office/drawing/2018/hyperlinkcolor" val="tx"/>
                    </a:ext>
                  </a:extLst>
                </a:hlinkClick>
              </a:rPr>
              <a:t>https://wordpress.org/openverse/</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After searching for images, use the filter for specific </a:t>
            </a:r>
            <a:r>
              <a:rPr lang="en-US" sz="1600" b="1" dirty="0"/>
              <a:t>Licenses.</a:t>
            </a:r>
            <a:endParaRPr lang="en-US" sz="1600" b="1" dirty="0">
              <a:cs typeface="Arial" panose="020B0604020202020204" pitchFamily="34" charset="0"/>
            </a:endParaRPr>
          </a:p>
          <a:p>
            <a:pPr marL="746125" lvl="1" indent="-228600">
              <a:lnSpc>
                <a:spcPct val="100000"/>
              </a:lnSpc>
              <a:spcAft>
                <a:spcPts val="0"/>
              </a:spcAft>
              <a:buFont typeface="Arial" panose="020B0604020202020204" pitchFamily="34" charset="0"/>
              <a:buChar char="•"/>
            </a:pPr>
            <a:r>
              <a:rPr lang="en-US" sz="1600" dirty="0"/>
              <a:t>Google Image Search: </a:t>
            </a:r>
            <a:r>
              <a:rPr lang="en-US" sz="1600" dirty="0">
                <a:solidFill>
                  <a:srgbClr val="0070C0"/>
                </a:solidFill>
                <a:hlinkClick r:id="rId7">
                  <a:extLst>
                    <a:ext uri="{A12FA001-AC4F-418D-AE19-62706E023703}">
                      <ahyp:hlinkClr xmlns:ahyp="http://schemas.microsoft.com/office/drawing/2018/hyperlinkcolor" val="tx"/>
                    </a:ext>
                  </a:extLst>
                </a:hlinkClick>
              </a:rPr>
              <a:t>https://www.google.com/imghp?hl=EN</a:t>
            </a:r>
            <a:endParaRPr lang="en-US" sz="1600" dirty="0">
              <a:solidFill>
                <a:srgbClr val="0070C0"/>
              </a:solidFil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When searching, click Tools, then click Usage Rights, then check Creative Commons licenses.</a:t>
            </a:r>
          </a:p>
          <a:p>
            <a:pPr marL="746125" lvl="1" indent="-228600">
              <a:lnSpc>
                <a:spcPct val="100000"/>
              </a:lnSpc>
              <a:spcAft>
                <a:spcPts val="0"/>
              </a:spcAft>
              <a:buFont typeface="Arial" panose="020B0604020202020204" pitchFamily="34" charset="0"/>
              <a:buChar char="•"/>
            </a:pPr>
            <a:r>
              <a:rPr lang="en-US" sz="1600" dirty="0"/>
              <a:t>Flickr: </a:t>
            </a:r>
            <a:r>
              <a:rPr lang="en-US" sz="1600" dirty="0">
                <a:solidFill>
                  <a:srgbClr val="0070C0"/>
                </a:solidFill>
                <a:hlinkClick r:id="rId8">
                  <a:extLst>
                    <a:ext uri="{A12FA001-AC4F-418D-AE19-62706E023703}">
                      <ahyp:hlinkClr xmlns:ahyp="http://schemas.microsoft.com/office/drawing/2018/hyperlinkcolor" val="tx"/>
                    </a:ext>
                  </a:extLst>
                </a:hlinkClick>
              </a:rPr>
              <a:t>https://www.flickr.com/</a:t>
            </a:r>
            <a:endParaRPr lang="en-US" sz="1600" dirty="0">
              <a:solidFill>
                <a:srgbClr val="0070C0"/>
              </a:solidFil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After searching for images, click where it says </a:t>
            </a:r>
            <a:r>
              <a:rPr lang="en-US" sz="1600" b="1" dirty="0"/>
              <a:t>Any License </a:t>
            </a:r>
            <a:r>
              <a:rPr lang="en-US" sz="1600" dirty="0"/>
              <a:t>and change to</a:t>
            </a:r>
            <a:r>
              <a:rPr lang="en-US" sz="1600" b="1" dirty="0"/>
              <a:t> All Creative Commons. </a:t>
            </a:r>
          </a:p>
          <a:p>
            <a:pPr>
              <a:lnSpc>
                <a:spcPct val="100000"/>
              </a:lnSpc>
              <a:spcBef>
                <a:spcPts val="0"/>
              </a:spcBef>
              <a:spcAft>
                <a:spcPts val="0"/>
              </a:spcAft>
            </a:pPr>
            <a:r>
              <a:rPr lang="en-US" sz="2000" dirty="0"/>
              <a:t>Icons</a:t>
            </a:r>
          </a:p>
          <a:p>
            <a:pPr marL="746125" lvl="1" indent="-228600">
              <a:lnSpc>
                <a:spcPct val="100000"/>
              </a:lnSpc>
              <a:spcAft>
                <a:spcPts val="0"/>
              </a:spcAft>
              <a:buFont typeface="Arial" panose="020B0604020202020204" pitchFamily="34" charset="0"/>
              <a:buChar char="•"/>
            </a:pPr>
            <a:r>
              <a:rPr lang="en-US" sz="1600" dirty="0" err="1">
                <a:ea typeface="+mn-lt"/>
                <a:cs typeface="+mn-lt"/>
              </a:rPr>
              <a:t>FlatIcon</a:t>
            </a:r>
            <a:r>
              <a:rPr lang="en-US" sz="1600" dirty="0">
                <a:ea typeface="+mn-lt"/>
                <a:cs typeface="+mn-lt"/>
              </a:rPr>
              <a:t>: </a:t>
            </a:r>
            <a:r>
              <a:rPr lang="en-US" sz="1600" dirty="0">
                <a:solidFill>
                  <a:srgbClr val="0070C0"/>
                </a:solidFill>
                <a:cs typeface="Arial"/>
                <a:hlinkClick r:id="rId9">
                  <a:extLst>
                    <a:ext uri="{A12FA001-AC4F-418D-AE19-62706E023703}">
                      <ahyp:hlinkClr xmlns:ahyp="http://schemas.microsoft.com/office/drawing/2018/hyperlinkcolor" val="tx"/>
                    </a:ext>
                  </a:extLst>
                </a:hlinkClick>
              </a:rPr>
              <a:t>https://www.flaticon.com/</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Non-Premium icons can be used for commercial purposes with attribution using the link provided</a:t>
            </a:r>
          </a:p>
          <a:p>
            <a:pPr marL="746125" lvl="1" indent="-228600">
              <a:lnSpc>
                <a:spcPct val="100000"/>
              </a:lnSpc>
              <a:spcAft>
                <a:spcPts val="0"/>
              </a:spcAft>
              <a:buFont typeface="Arial" panose="020B0604020202020204" pitchFamily="34" charset="0"/>
              <a:buChar char="•"/>
            </a:pPr>
            <a:r>
              <a:rPr lang="en-US" sz="1600" dirty="0">
                <a:ea typeface="+mn-lt"/>
                <a:cs typeface="+mn-lt"/>
              </a:rPr>
              <a:t>Bioicons: </a:t>
            </a:r>
            <a:r>
              <a:rPr lang="en-US" sz="1600" dirty="0">
                <a:solidFill>
                  <a:srgbClr val="0070C0"/>
                </a:solidFill>
                <a:cs typeface="Arial"/>
                <a:hlinkClick r:id="rId10">
                  <a:extLst>
                    <a:ext uri="{A12FA001-AC4F-418D-AE19-62706E023703}">
                      <ahyp:hlinkClr xmlns:ahyp="http://schemas.microsoft.com/office/drawing/2018/hyperlinkcolor" val="tx"/>
                    </a:ext>
                  </a:extLst>
                </a:hlinkClick>
              </a:rPr>
              <a:t>https://bioicons.com/</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Each icon image lists its re-use license and attribution text.</a:t>
            </a:r>
          </a:p>
          <a:p>
            <a:pPr>
              <a:lnSpc>
                <a:spcPct val="100000"/>
              </a:lnSpc>
              <a:spcBef>
                <a:spcPts val="0"/>
              </a:spcBef>
              <a:spcAft>
                <a:spcPts val="0"/>
              </a:spcAft>
            </a:pPr>
            <a:endParaRPr lang="en-US" sz="2000" dirty="0"/>
          </a:p>
          <a:p>
            <a:pPr>
              <a:lnSpc>
                <a:spcPct val="100000"/>
              </a:lnSpc>
              <a:spcBef>
                <a:spcPts val="0"/>
              </a:spcBef>
              <a:spcAft>
                <a:spcPts val="0"/>
              </a:spcAft>
            </a:pPr>
            <a:r>
              <a:rPr lang="en-US" sz="2000" dirty="0"/>
              <a:t>Illustrations</a:t>
            </a:r>
          </a:p>
          <a:p>
            <a:pPr marL="746125" lvl="1" indent="-228600">
              <a:lnSpc>
                <a:spcPct val="100000"/>
              </a:lnSpc>
              <a:spcAft>
                <a:spcPts val="0"/>
              </a:spcAft>
              <a:buFont typeface="Arial" panose="020B0604020202020204" pitchFamily="34" charset="0"/>
              <a:buChar char="•"/>
            </a:pPr>
            <a:r>
              <a:rPr lang="en-US" sz="1600" dirty="0">
                <a:ea typeface="+mn-lt"/>
                <a:cs typeface="+mn-lt"/>
              </a:rPr>
              <a:t>Smart Servier Medical Art: </a:t>
            </a:r>
            <a:r>
              <a:rPr lang="en-US" sz="1600" dirty="0">
                <a:solidFill>
                  <a:srgbClr val="0070C0"/>
                </a:solidFill>
                <a:cs typeface="Arial"/>
                <a:hlinkClick r:id="rId11">
                  <a:extLst>
                    <a:ext uri="{A12FA001-AC4F-418D-AE19-62706E023703}">
                      <ahyp:hlinkClr xmlns:ahyp="http://schemas.microsoft.com/office/drawing/2018/hyperlinkcolor" val="tx"/>
                    </a:ext>
                  </a:extLst>
                </a:hlinkClick>
              </a:rPr>
              <a:t>https://smart.servier.com/</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All images are provided under a </a:t>
            </a:r>
            <a:r>
              <a:rPr lang="en-US" sz="1600" dirty="0">
                <a:hlinkClick r:id="rId12">
                  <a:extLst>
                    <a:ext uri="{A12FA001-AC4F-418D-AE19-62706E023703}">
                      <ahyp:hlinkClr xmlns:ahyp="http://schemas.microsoft.com/office/drawing/2018/hyperlinkcolor" val="tx"/>
                    </a:ext>
                  </a:extLst>
                </a:hlinkClick>
              </a:rPr>
              <a:t>CC 3.0 License </a:t>
            </a:r>
            <a:r>
              <a:rPr lang="en-US" sz="1600" dirty="0"/>
              <a:t>which means they can be shared and adapted but you must provide attribution. </a:t>
            </a:r>
          </a:p>
          <a:p>
            <a:pPr marL="746125" lvl="1" indent="-228600">
              <a:lnSpc>
                <a:spcPct val="100000"/>
              </a:lnSpc>
              <a:spcAft>
                <a:spcPts val="0"/>
              </a:spcAft>
              <a:buFont typeface="Arial" panose="020B0604020202020204" pitchFamily="34" charset="0"/>
              <a:buChar char="•"/>
            </a:pPr>
            <a:r>
              <a:rPr lang="en-US" sz="1600" dirty="0" err="1">
                <a:ea typeface="+mn-lt"/>
                <a:cs typeface="+mn-lt"/>
              </a:rPr>
              <a:t>SciDraw</a:t>
            </a:r>
            <a:r>
              <a:rPr lang="en-US" sz="1600" dirty="0">
                <a:ea typeface="+mn-lt"/>
                <a:cs typeface="+mn-lt"/>
              </a:rPr>
              <a:t>: </a:t>
            </a:r>
            <a:r>
              <a:rPr lang="en-US" sz="1600" dirty="0">
                <a:solidFill>
                  <a:srgbClr val="0070C0"/>
                </a:solidFill>
                <a:cs typeface="Arial"/>
                <a:hlinkClick r:id="rId13">
                  <a:extLst>
                    <a:ext uri="{A12FA001-AC4F-418D-AE19-62706E023703}">
                      <ahyp:hlinkClr xmlns:ahyp="http://schemas.microsoft.com/office/drawing/2018/hyperlinkcolor" val="tx"/>
                    </a:ext>
                  </a:extLst>
                </a:hlinkClick>
              </a:rPr>
              <a:t>https://scidraw.io/</a:t>
            </a:r>
            <a:endParaRPr lang="en-US" sz="1600" dirty="0">
              <a:solidFill>
                <a:srgbClr val="0070C0"/>
              </a:solidFill>
              <a:cs typeface="Arial"/>
            </a:endParaRPr>
          </a:p>
          <a:p>
            <a:pPr marL="962448" lvl="2" indent="-228600">
              <a:lnSpc>
                <a:spcPct val="100000"/>
              </a:lnSpc>
              <a:spcAft>
                <a:spcPts val="0"/>
              </a:spcAft>
              <a:buBlip>
                <a:blip r:embed="rId5">
                  <a:extLst>
                    <a:ext uri="{96DAC541-7B7A-43D3-8B79-37D633B846F1}">
                      <asvg:svgBlip xmlns:asvg="http://schemas.microsoft.com/office/drawing/2016/SVG/main" r:embed="rId6"/>
                    </a:ext>
                  </a:extLst>
                </a:blip>
              </a:buBlip>
            </a:pPr>
            <a:r>
              <a:rPr lang="en-US" sz="1600" dirty="0"/>
              <a:t>All images are provided under a </a:t>
            </a:r>
            <a:r>
              <a:rPr lang="en-US" sz="1600" dirty="0">
                <a:hlinkClick r:id="rId14">
                  <a:extLst>
                    <a:ext uri="{A12FA001-AC4F-418D-AE19-62706E023703}">
                      <ahyp:hlinkClr xmlns:ahyp="http://schemas.microsoft.com/office/drawing/2018/hyperlinkcolor" val="tx"/>
                    </a:ext>
                  </a:extLst>
                </a:hlinkClick>
              </a:rPr>
              <a:t>CC4.0 License </a:t>
            </a:r>
            <a:r>
              <a:rPr lang="en-US" sz="1600" dirty="0"/>
              <a:t>which means they can be shared and adapted but you must provide attribution. </a:t>
            </a:r>
          </a:p>
          <a:p>
            <a:pPr lvl="1">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F7339D34-DAAF-EE75-54BC-68771E114033}"/>
              </a:ext>
            </a:extLst>
          </p:cNvPr>
          <p:cNvGrpSpPr/>
          <p:nvPr/>
        </p:nvGrpSpPr>
        <p:grpSpPr>
          <a:xfrm>
            <a:off x="219618" y="344954"/>
            <a:ext cx="761558" cy="830997"/>
            <a:chOff x="6030815" y="2317208"/>
            <a:chExt cx="761558" cy="830997"/>
          </a:xfrm>
        </p:grpSpPr>
        <p:sp>
          <p:nvSpPr>
            <p:cNvPr id="10" name="Google Shape;797;p29">
              <a:extLst>
                <a:ext uri="{FF2B5EF4-FFF2-40B4-BE49-F238E27FC236}">
                  <a16:creationId xmlns:a16="http://schemas.microsoft.com/office/drawing/2014/main" id="{95852C0E-687A-C03E-616B-37E51D0A2FE7}"/>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11" name="ZoneTexte 41">
              <a:extLst>
                <a:ext uri="{FF2B5EF4-FFF2-40B4-BE49-F238E27FC236}">
                  <a16:creationId xmlns:a16="http://schemas.microsoft.com/office/drawing/2014/main" id="{02FB53C6-FF88-B2F1-01B3-C931CB640DA0}"/>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Tree>
    <p:extLst>
      <p:ext uri="{BB962C8B-B14F-4D97-AF65-F5344CB8AC3E}">
        <p14:creationId xmlns:p14="http://schemas.microsoft.com/office/powerpoint/2010/main" val="966880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9F45-4357-14E0-1ADF-F8A892E36E2B}"/>
              </a:ext>
            </a:extLst>
          </p:cNvPr>
          <p:cNvSpPr>
            <a:spLocks noGrp="1"/>
          </p:cNvSpPr>
          <p:nvPr>
            <p:ph type="title"/>
          </p:nvPr>
        </p:nvSpPr>
        <p:spPr>
          <a:xfrm>
            <a:off x="1020139" y="0"/>
            <a:ext cx="10805677" cy="1143000"/>
          </a:xfrm>
        </p:spPr>
        <p:txBody>
          <a:bodyPr/>
          <a:lstStyle/>
          <a:p>
            <a:r>
              <a:rPr lang="en-US" dirty="0"/>
              <a:t>Copyright 101</a:t>
            </a:r>
          </a:p>
        </p:txBody>
      </p:sp>
      <p:sp>
        <p:nvSpPr>
          <p:cNvPr id="4" name="Text Placeholder 3">
            <a:extLst>
              <a:ext uri="{FF2B5EF4-FFF2-40B4-BE49-F238E27FC236}">
                <a16:creationId xmlns:a16="http://schemas.microsoft.com/office/drawing/2014/main" id="{6A778F42-EE04-7ECB-452C-90A19DC4B31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48AA616-9168-9B8D-13CC-DDDA77B1A10E}"/>
              </a:ext>
            </a:extLst>
          </p:cNvPr>
          <p:cNvSpPr>
            <a:spLocks noGrp="1"/>
          </p:cNvSpPr>
          <p:nvPr>
            <p:ph type="sldNum" sz="quarter" idx="12"/>
          </p:nvPr>
        </p:nvSpPr>
        <p:spPr/>
        <p:txBody>
          <a:bodyPr/>
          <a:lstStyle/>
          <a:p>
            <a:fld id="{0D558541-60C9-42A2-8392-FF12533A6B7A}" type="slidenum">
              <a:rPr lang="en-US" smtClean="0"/>
              <a:pPr/>
              <a:t>93</a:t>
            </a:fld>
            <a:endParaRPr lang="en-US"/>
          </a:p>
        </p:txBody>
      </p:sp>
      <p:sp>
        <p:nvSpPr>
          <p:cNvPr id="6" name="Rectangle 1">
            <a:extLst>
              <a:ext uri="{FF2B5EF4-FFF2-40B4-BE49-F238E27FC236}">
                <a16:creationId xmlns:a16="http://schemas.microsoft.com/office/drawing/2014/main" id="{1B710B31-ACC4-F08E-3020-A4047DDB7A17}"/>
              </a:ext>
            </a:extLst>
          </p:cNvPr>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Legal protection automatically provided to authors original works of authorship (except </a:t>
            </a:r>
            <a:r>
              <a:rPr kumimoji="0" lang="en-US" altLang="en-US" sz="1800" b="0" i="1" u="none" strike="noStrike" cap="none" normalizeH="0" baseline="0" dirty="0">
                <a:ln>
                  <a:noFill/>
                </a:ln>
                <a:solidFill>
                  <a:schemeClr val="tx1"/>
                </a:solidFill>
                <a:effectLst/>
                <a:latin typeface="Arial" panose="020B0604020202020204" pitchFamily="34" charset="0"/>
              </a:rPr>
              <a:t>Work for Hire</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Content has to be recorded in a tangible, fixed form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Excluded:</a:t>
            </a:r>
            <a:r>
              <a:rPr kumimoji="0" lang="en-US" altLang="en-US" sz="1800" b="0" i="0" u="none" strike="noStrike" cap="none" normalizeH="0" baseline="0" dirty="0">
                <a:ln>
                  <a:noFill/>
                </a:ln>
                <a:solidFill>
                  <a:schemeClr val="tx1"/>
                </a:solidFill>
                <a:effectLst/>
                <a:latin typeface="Arial" panose="020B0604020202020204" pitchFamily="34" charset="0"/>
              </a:rPr>
              <a:t> ideas and facts; news of the day; political speeches, official/government documents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Exclusive rights:</a:t>
            </a:r>
            <a:r>
              <a:rPr kumimoji="0" lang="en-US" altLang="en-US" sz="1800" b="0" i="0" u="none" strike="noStrike" cap="none" normalizeH="0" baseline="0" dirty="0">
                <a:ln>
                  <a:noFill/>
                </a:ln>
                <a:solidFill>
                  <a:schemeClr val="tx1"/>
                </a:solidFill>
                <a:effectLst/>
                <a:latin typeface="Arial" panose="020B0604020202020204" pitchFamily="34" charset="0"/>
              </a:rPr>
              <a:t> moral rights; distribution; make copies; make derivative works; display or broadcast; sell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Copyright expires 50-100 yrs after death of author and the work goes into the public domain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Transferring copyright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Fair exceptions to exclusive copyright: fair use, fair practice, fair dealing </a:t>
            </a:r>
          </a:p>
        </p:txBody>
      </p:sp>
      <p:grpSp>
        <p:nvGrpSpPr>
          <p:cNvPr id="7" name="Group 6">
            <a:extLst>
              <a:ext uri="{FF2B5EF4-FFF2-40B4-BE49-F238E27FC236}">
                <a16:creationId xmlns:a16="http://schemas.microsoft.com/office/drawing/2014/main" id="{8370BDA2-234E-1A3C-4E3E-CBA7CCC10D0F}"/>
              </a:ext>
            </a:extLst>
          </p:cNvPr>
          <p:cNvGrpSpPr/>
          <p:nvPr/>
        </p:nvGrpSpPr>
        <p:grpSpPr>
          <a:xfrm>
            <a:off x="219618" y="344954"/>
            <a:ext cx="761558" cy="830997"/>
            <a:chOff x="6030815" y="2317208"/>
            <a:chExt cx="761558" cy="830997"/>
          </a:xfrm>
        </p:grpSpPr>
        <p:sp>
          <p:nvSpPr>
            <p:cNvPr id="8" name="Google Shape;797;p29">
              <a:extLst>
                <a:ext uri="{FF2B5EF4-FFF2-40B4-BE49-F238E27FC236}">
                  <a16:creationId xmlns:a16="http://schemas.microsoft.com/office/drawing/2014/main" id="{3A45BA3F-045B-211B-2DA9-AC239267C340}"/>
                </a:ext>
              </a:extLst>
            </p:cNvPr>
            <p:cNvSpPr/>
            <p:nvPr/>
          </p:nvSpPr>
          <p:spPr>
            <a:xfrm>
              <a:off x="6030815" y="2347892"/>
              <a:ext cx="761558" cy="731991"/>
            </a:xfrm>
            <a:custGeom>
              <a:avLst/>
              <a:gdLst/>
              <a:ahLst/>
              <a:cxnLst/>
              <a:rect l="l" t="t" r="r" b="b"/>
              <a:pathLst>
                <a:path w="22409" h="21539" extrusionOk="0">
                  <a:moveTo>
                    <a:pt x="1" y="0"/>
                  </a:moveTo>
                  <a:lnTo>
                    <a:pt x="1" y="21539"/>
                  </a:lnTo>
                  <a:lnTo>
                    <a:pt x="22408" y="21539"/>
                  </a:lnTo>
                  <a:lnTo>
                    <a:pt x="22408" y="0"/>
                  </a:lnTo>
                  <a:close/>
                </a:path>
              </a:pathLst>
            </a:cu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US" sz="1500" dirty="0"/>
            </a:p>
          </p:txBody>
        </p:sp>
        <p:sp>
          <p:nvSpPr>
            <p:cNvPr id="9" name="ZoneTexte 41">
              <a:extLst>
                <a:ext uri="{FF2B5EF4-FFF2-40B4-BE49-F238E27FC236}">
                  <a16:creationId xmlns:a16="http://schemas.microsoft.com/office/drawing/2014/main" id="{9092B43A-0C7F-241A-E5A1-3DD785FD5B11}"/>
                </a:ext>
              </a:extLst>
            </p:cNvPr>
            <p:cNvSpPr txBox="1"/>
            <p:nvPr/>
          </p:nvSpPr>
          <p:spPr>
            <a:xfrm flipH="1">
              <a:off x="6166420" y="2317208"/>
              <a:ext cx="529312" cy="830997"/>
            </a:xfrm>
            <a:prstGeom prst="rect">
              <a:avLst/>
            </a:prstGeom>
            <a:noFill/>
            <a:effectLst/>
          </p:spPr>
          <p:txBody>
            <a:bodyPr wrap="none" rtlCol="0">
              <a:spAutoFit/>
            </a:bodyPr>
            <a:lstStyle/>
            <a:p>
              <a:r>
                <a:rPr lang="en-US" sz="4800" b="1" dirty="0">
                  <a:solidFill>
                    <a:schemeClr val="bg1"/>
                  </a:solidFill>
                  <a:latin typeface="+mj-lt"/>
                </a:rPr>
                <a:t>7</a:t>
              </a:r>
            </a:p>
          </p:txBody>
        </p:sp>
      </p:grpSp>
      <p:sp>
        <p:nvSpPr>
          <p:cNvPr id="10" name="Ribbon: Curved and Tilted Up 9">
            <a:extLst>
              <a:ext uri="{FF2B5EF4-FFF2-40B4-BE49-F238E27FC236}">
                <a16:creationId xmlns:a16="http://schemas.microsoft.com/office/drawing/2014/main" id="{FC531D66-E0C4-A6EF-2CA6-BF0C49B2D6FD}"/>
              </a:ext>
            </a:extLst>
          </p:cNvPr>
          <p:cNvSpPr/>
          <p:nvPr/>
        </p:nvSpPr>
        <p:spPr>
          <a:xfrm rot="1278676">
            <a:off x="10607134" y="226598"/>
            <a:ext cx="1518349" cy="651724"/>
          </a:xfrm>
          <a:prstGeom prst="ellipseRibbon2">
            <a:avLst>
              <a:gd name="adj1" fmla="val 58340"/>
              <a:gd name="adj2" fmla="val 50000"/>
              <a:gd name="adj3" fmla="val 3751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Re-design</a:t>
            </a:r>
          </a:p>
        </p:txBody>
      </p:sp>
    </p:spTree>
    <p:extLst>
      <p:ext uri="{BB962C8B-B14F-4D97-AF65-F5344CB8AC3E}">
        <p14:creationId xmlns:p14="http://schemas.microsoft.com/office/powerpoint/2010/main" val="2834364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1D8D658-846B-CF14-81EF-1D9017B3FF06}"/>
              </a:ext>
            </a:extLst>
          </p:cNvPr>
          <p:cNvSpPr/>
          <p:nvPr/>
        </p:nvSpPr>
        <p:spPr>
          <a:xfrm>
            <a:off x="738371" y="3604340"/>
            <a:ext cx="8240165" cy="1751423"/>
          </a:xfrm>
          <a:prstGeom prst="roundRect">
            <a:avLst>
              <a:gd name="adj" fmla="val 4639"/>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Rectangle: Rounded Corners 6">
            <a:extLst>
              <a:ext uri="{FF2B5EF4-FFF2-40B4-BE49-F238E27FC236}">
                <a16:creationId xmlns:a16="http://schemas.microsoft.com/office/drawing/2014/main" id="{FA1A08F4-BC21-9D2B-665B-7AEF0D77EFB5}"/>
              </a:ext>
            </a:extLst>
          </p:cNvPr>
          <p:cNvSpPr/>
          <p:nvPr/>
        </p:nvSpPr>
        <p:spPr>
          <a:xfrm>
            <a:off x="738372" y="2140430"/>
            <a:ext cx="8240165" cy="975110"/>
          </a:xfrm>
          <a:prstGeom prst="roundRect">
            <a:avLst>
              <a:gd name="adj" fmla="val 12329"/>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BEA6798-E9DE-392D-473D-C542C96ED53C}"/>
              </a:ext>
            </a:extLst>
          </p:cNvPr>
          <p:cNvSpPr>
            <a:spLocks noGrp="1"/>
          </p:cNvSpPr>
          <p:nvPr>
            <p:ph type="title"/>
          </p:nvPr>
        </p:nvSpPr>
        <p:spPr/>
        <p:txBody>
          <a:bodyPr/>
          <a:lstStyle/>
          <a:p>
            <a:r>
              <a:rPr lang="en-US" dirty="0"/>
              <a:t>Time Check! </a:t>
            </a:r>
          </a:p>
        </p:txBody>
      </p:sp>
      <p:sp>
        <p:nvSpPr>
          <p:cNvPr id="3" name="Content Placeholder 2">
            <a:extLst>
              <a:ext uri="{FF2B5EF4-FFF2-40B4-BE49-F238E27FC236}">
                <a16:creationId xmlns:a16="http://schemas.microsoft.com/office/drawing/2014/main" id="{FFD7B49F-8442-144D-46EA-34D0D6B79657}"/>
              </a:ext>
            </a:extLst>
          </p:cNvPr>
          <p:cNvSpPr>
            <a:spLocks noGrp="1"/>
          </p:cNvSpPr>
          <p:nvPr>
            <p:ph idx="1"/>
          </p:nvPr>
        </p:nvSpPr>
        <p:spPr>
          <a:xfrm>
            <a:off x="738369" y="2386415"/>
            <a:ext cx="11173097" cy="3210628"/>
          </a:xfrm>
        </p:spPr>
        <p:txBody>
          <a:bodyPr/>
          <a:lstStyle/>
          <a:p>
            <a:pPr marL="92075" defTabSz="914400">
              <a:lnSpc>
                <a:spcPct val="100000"/>
              </a:lnSpc>
              <a:spcBef>
                <a:spcPts val="0"/>
              </a:spcBef>
              <a:spcAft>
                <a:spcPts val="0"/>
              </a:spcAft>
              <a:defRPr/>
            </a:pPr>
            <a:r>
              <a:rPr lang="en-US" sz="2000" dirty="0">
                <a:solidFill>
                  <a:schemeClr val="accent1"/>
                </a:solidFill>
                <a:cs typeface="Calibri" panose="020F0502020204030204" pitchFamily="34" charset="0"/>
                <a:sym typeface="Calibri" panose="020F0502020204030204" pitchFamily="34" charset="0"/>
              </a:rPr>
              <a:t>Designing Information Experiences – </a:t>
            </a:r>
            <a:r>
              <a:rPr lang="en-US" sz="2000" i="1" dirty="0">
                <a:solidFill>
                  <a:schemeClr val="accent1"/>
                </a:solidFill>
                <a:cs typeface="Calibri" panose="020F0502020204030204" pitchFamily="34" charset="0"/>
                <a:sym typeface="Calibri" panose="020F0502020204030204" pitchFamily="34" charset="0"/>
              </a:rPr>
              <a:t>20 minutes</a:t>
            </a:r>
          </a:p>
          <a:p>
            <a:pPr marL="92075" defTabSz="914400">
              <a:lnSpc>
                <a:spcPct val="100000"/>
              </a:lnSpc>
              <a:spcBef>
                <a:spcPts val="0"/>
              </a:spcBef>
              <a:spcAft>
                <a:spcPts val="0"/>
              </a:spcAft>
              <a:defRPr/>
            </a:pPr>
            <a:r>
              <a:rPr lang="en-US" sz="1400" dirty="0"/>
              <a:t>Using charts, graphs, and visuals to tell compelling stories with your research findings.</a:t>
            </a:r>
          </a:p>
          <a:p>
            <a:pPr marL="92075" lvl="0" defTabSz="914400">
              <a:defRPr/>
            </a:pPr>
            <a:endParaRPr lang="en-US" sz="2000" dirty="0">
              <a:solidFill>
                <a:schemeClr val="accent1"/>
              </a:solidFill>
              <a:cs typeface="Calibri" panose="020F0502020204030204" pitchFamily="34" charset="0"/>
              <a:sym typeface="Calibri" panose="020F0502020204030204" pitchFamily="34" charset="0"/>
            </a:endParaRPr>
          </a:p>
          <a:p>
            <a:pPr marL="92075" lvl="0" defTabSz="914400">
              <a:defRPr/>
            </a:pPr>
            <a:endParaRPr lang="en-US" sz="2000" dirty="0">
              <a:solidFill>
                <a:schemeClr val="accent1"/>
              </a:solidFill>
              <a:cs typeface="Calibri" panose="020F0502020204030204" pitchFamily="34" charset="0"/>
              <a:sym typeface="Calibri" panose="020F0502020204030204" pitchFamily="34" charset="0"/>
            </a:endParaRPr>
          </a:p>
          <a:p>
            <a:pPr marL="92075" lvl="0" defTabSz="914400">
              <a:lnSpc>
                <a:spcPct val="100000"/>
              </a:lnSpc>
              <a:spcBef>
                <a:spcPts val="0"/>
              </a:spcBef>
              <a:spcAft>
                <a:spcPts val="0"/>
              </a:spcAft>
              <a:defRPr/>
            </a:pPr>
            <a:r>
              <a:rPr lang="en-US" sz="2000" dirty="0">
                <a:solidFill>
                  <a:schemeClr val="accent1"/>
                </a:solidFill>
                <a:cs typeface="Calibri" panose="020F0502020204030204" pitchFamily="34" charset="0"/>
                <a:sym typeface="Calibri" panose="020F0502020204030204" pitchFamily="34" charset="0"/>
              </a:rPr>
              <a:t>When Things Go Wrong – </a:t>
            </a:r>
            <a:r>
              <a:rPr lang="en-US" sz="2000" i="1" dirty="0">
                <a:solidFill>
                  <a:schemeClr val="accent1"/>
                </a:solidFill>
                <a:cs typeface="Calibri" panose="020F0502020204030204" pitchFamily="34" charset="0"/>
                <a:sym typeface="Calibri" panose="020F0502020204030204" pitchFamily="34" charset="0"/>
              </a:rPr>
              <a:t>10 minutes</a:t>
            </a:r>
          </a:p>
          <a:p>
            <a:pPr marL="92075" lvl="0" defTabSz="914400">
              <a:lnSpc>
                <a:spcPct val="100000"/>
              </a:lnSpc>
              <a:spcBef>
                <a:spcPts val="0"/>
              </a:spcBef>
              <a:spcAft>
                <a:spcPts val="0"/>
              </a:spcAft>
              <a:defRPr/>
            </a:pPr>
            <a:r>
              <a:rPr lang="en-US" sz="1400" dirty="0"/>
              <a:t>Preparing for and recovering from technical failures during presentations.</a:t>
            </a:r>
          </a:p>
          <a:p>
            <a:pPr marL="92075" lvl="0" defTabSz="914400">
              <a:lnSpc>
                <a:spcPct val="100000"/>
              </a:lnSpc>
              <a:spcBef>
                <a:spcPts val="0"/>
              </a:spcBef>
              <a:spcAft>
                <a:spcPts val="0"/>
              </a:spcAft>
              <a:defRPr/>
            </a:pPr>
            <a:endParaRPr lang="en-US" sz="800" dirty="0"/>
          </a:p>
          <a:p>
            <a:pPr marL="92075" defTabSz="914400">
              <a:lnSpc>
                <a:spcPct val="100000"/>
              </a:lnSpc>
              <a:spcBef>
                <a:spcPts val="0"/>
              </a:spcBef>
              <a:spcAft>
                <a:spcPts val="0"/>
              </a:spcAft>
              <a:defRPr/>
            </a:pPr>
            <a:r>
              <a:rPr lang="en-US" sz="2000" dirty="0">
                <a:solidFill>
                  <a:schemeClr val="accent1"/>
                </a:solidFill>
                <a:cs typeface="Calibri" panose="020F0502020204030204" pitchFamily="34" charset="0"/>
                <a:sym typeface="Calibri" panose="020F0502020204030204" pitchFamily="34" charset="0"/>
              </a:rPr>
              <a:t>Start Small, Build Momentum – </a:t>
            </a:r>
            <a:r>
              <a:rPr lang="en-US" sz="2000" i="1" dirty="0">
                <a:solidFill>
                  <a:schemeClr val="accent1"/>
                </a:solidFill>
                <a:cs typeface="Calibri" panose="020F0502020204030204" pitchFamily="34" charset="0"/>
                <a:sym typeface="Calibri" panose="020F0502020204030204" pitchFamily="34" charset="0"/>
              </a:rPr>
              <a:t>5 minutes</a:t>
            </a:r>
          </a:p>
          <a:p>
            <a:pPr marL="92075" defTabSz="914400">
              <a:lnSpc>
                <a:spcPct val="100000"/>
              </a:lnSpc>
              <a:spcBef>
                <a:spcPts val="0"/>
              </a:spcBef>
              <a:spcAft>
                <a:spcPts val="0"/>
              </a:spcAft>
              <a:defRPr/>
            </a:pPr>
            <a:r>
              <a:rPr lang="en-US" sz="1400" dirty="0"/>
              <a:t>Action items and resources to continue improving your presentation skills.</a:t>
            </a:r>
            <a:endParaRPr lang="en-US" sz="1400" dirty="0">
              <a:sym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4069DA9D-4050-4DD3-5C96-796AD30A6A85}"/>
              </a:ext>
            </a:extLst>
          </p:cNvPr>
          <p:cNvSpPr>
            <a:spLocks noGrp="1"/>
          </p:cNvSpPr>
          <p:nvPr>
            <p:ph type="sldNum" sz="quarter" idx="12"/>
          </p:nvPr>
        </p:nvSpPr>
        <p:spPr/>
        <p:txBody>
          <a:bodyPr/>
          <a:lstStyle/>
          <a:p>
            <a:fld id="{0D558541-60C9-42A2-8392-FF12533A6B7A}" type="slidenum">
              <a:rPr lang="en-US" smtClean="0"/>
              <a:pPr/>
              <a:t>94</a:t>
            </a:fld>
            <a:endParaRPr lang="en-US"/>
          </a:p>
        </p:txBody>
      </p:sp>
      <p:sp>
        <p:nvSpPr>
          <p:cNvPr id="6" name="TextBox 5">
            <a:extLst>
              <a:ext uri="{FF2B5EF4-FFF2-40B4-BE49-F238E27FC236}">
                <a16:creationId xmlns:a16="http://schemas.microsoft.com/office/drawing/2014/main" id="{B8158BFE-599A-4E67-704B-02BF0A6FBCEF}"/>
              </a:ext>
            </a:extLst>
          </p:cNvPr>
          <p:cNvSpPr txBox="1"/>
          <p:nvPr/>
        </p:nvSpPr>
        <p:spPr>
          <a:xfrm>
            <a:off x="441858" y="1410838"/>
            <a:ext cx="9929705" cy="424219"/>
          </a:xfrm>
          <a:prstGeom prst="rect">
            <a:avLst/>
          </a:prstGeom>
          <a:noFill/>
        </p:spPr>
        <p:txBody>
          <a:bodyPr wrap="square" rtlCol="0">
            <a:spAutoFit/>
          </a:bodyPr>
          <a:lstStyle/>
          <a:p>
            <a:pPr>
              <a:lnSpc>
                <a:spcPct val="113000"/>
              </a:lnSpc>
              <a:spcAft>
                <a:spcPts val="600"/>
              </a:spcAft>
            </a:pPr>
            <a:r>
              <a:rPr lang="en-US" sz="2000" b="1" dirty="0"/>
              <a:t>With only 20 minutes left, what would you like us to focus on?</a:t>
            </a:r>
          </a:p>
        </p:txBody>
      </p:sp>
      <p:sp>
        <p:nvSpPr>
          <p:cNvPr id="11" name="TextBox 10">
            <a:extLst>
              <a:ext uri="{FF2B5EF4-FFF2-40B4-BE49-F238E27FC236}">
                <a16:creationId xmlns:a16="http://schemas.microsoft.com/office/drawing/2014/main" id="{B8DA2411-3B11-5FE9-DB43-470CEBA67787}"/>
              </a:ext>
            </a:extLst>
          </p:cNvPr>
          <p:cNvSpPr txBox="1"/>
          <p:nvPr/>
        </p:nvSpPr>
        <p:spPr>
          <a:xfrm>
            <a:off x="818605" y="3078472"/>
            <a:ext cx="914400" cy="424219"/>
          </a:xfrm>
          <a:prstGeom prst="rect">
            <a:avLst/>
          </a:prstGeom>
          <a:noFill/>
        </p:spPr>
        <p:txBody>
          <a:bodyPr wrap="square" rtlCol="0">
            <a:spAutoFit/>
          </a:bodyPr>
          <a:lstStyle/>
          <a:p>
            <a:pPr algn="l">
              <a:lnSpc>
                <a:spcPct val="113000"/>
              </a:lnSpc>
              <a:spcAft>
                <a:spcPts val="600"/>
              </a:spcAft>
            </a:pPr>
            <a:r>
              <a:rPr lang="en-US" sz="2000" b="1" i="1" dirty="0"/>
              <a:t>OR </a:t>
            </a:r>
          </a:p>
        </p:txBody>
      </p:sp>
      <p:sp>
        <p:nvSpPr>
          <p:cNvPr id="12" name="TextBox 11">
            <a:extLst>
              <a:ext uri="{FF2B5EF4-FFF2-40B4-BE49-F238E27FC236}">
                <a16:creationId xmlns:a16="http://schemas.microsoft.com/office/drawing/2014/main" id="{F65C33B4-0C63-5C1E-36B4-46407413B4D5}"/>
              </a:ext>
            </a:extLst>
          </p:cNvPr>
          <p:cNvSpPr txBox="1"/>
          <p:nvPr/>
        </p:nvSpPr>
        <p:spPr>
          <a:xfrm>
            <a:off x="834164" y="2096630"/>
            <a:ext cx="1811383" cy="391069"/>
          </a:xfrm>
          <a:prstGeom prst="rect">
            <a:avLst/>
          </a:prstGeom>
          <a:noFill/>
        </p:spPr>
        <p:txBody>
          <a:bodyPr wrap="square" rtlCol="0">
            <a:spAutoFit/>
          </a:bodyPr>
          <a:lstStyle/>
          <a:p>
            <a:pPr algn="l">
              <a:lnSpc>
                <a:spcPct val="113000"/>
              </a:lnSpc>
              <a:spcAft>
                <a:spcPts val="600"/>
              </a:spcAft>
            </a:pPr>
            <a:r>
              <a:rPr lang="en-US" sz="1800" b="1" dirty="0"/>
              <a:t>Option 1</a:t>
            </a:r>
          </a:p>
        </p:txBody>
      </p:sp>
      <p:sp>
        <p:nvSpPr>
          <p:cNvPr id="13" name="TextBox 12">
            <a:extLst>
              <a:ext uri="{FF2B5EF4-FFF2-40B4-BE49-F238E27FC236}">
                <a16:creationId xmlns:a16="http://schemas.microsoft.com/office/drawing/2014/main" id="{312F302A-8D2E-7D64-A97F-537AFC53A4D2}"/>
              </a:ext>
            </a:extLst>
          </p:cNvPr>
          <p:cNvSpPr txBox="1"/>
          <p:nvPr/>
        </p:nvSpPr>
        <p:spPr>
          <a:xfrm>
            <a:off x="818605" y="3637490"/>
            <a:ext cx="1811383" cy="391069"/>
          </a:xfrm>
          <a:prstGeom prst="rect">
            <a:avLst/>
          </a:prstGeom>
          <a:noFill/>
        </p:spPr>
        <p:txBody>
          <a:bodyPr wrap="square" rtlCol="0">
            <a:spAutoFit/>
          </a:bodyPr>
          <a:lstStyle/>
          <a:p>
            <a:pPr algn="l">
              <a:lnSpc>
                <a:spcPct val="113000"/>
              </a:lnSpc>
              <a:spcAft>
                <a:spcPts val="600"/>
              </a:spcAft>
            </a:pPr>
            <a:r>
              <a:rPr lang="en-US" sz="1800" b="1" dirty="0"/>
              <a:t>Option 2</a:t>
            </a:r>
          </a:p>
        </p:txBody>
      </p:sp>
    </p:spTree>
    <p:extLst>
      <p:ext uri="{BB962C8B-B14F-4D97-AF65-F5344CB8AC3E}">
        <p14:creationId xmlns:p14="http://schemas.microsoft.com/office/powerpoint/2010/main" val="13715169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0032-28DC-B17B-CD41-CA6D19960B5D}"/>
              </a:ext>
            </a:extLst>
          </p:cNvPr>
          <p:cNvSpPr>
            <a:spLocks noGrp="1"/>
          </p:cNvSpPr>
          <p:nvPr>
            <p:ph type="ctrTitle"/>
          </p:nvPr>
        </p:nvSpPr>
        <p:spPr/>
        <p:txBody>
          <a:bodyPr/>
          <a:lstStyle/>
          <a:p>
            <a:r>
              <a:rPr lang="en-US" dirty="0"/>
              <a:t>Designing Information Experiences</a:t>
            </a:r>
          </a:p>
        </p:txBody>
      </p:sp>
      <p:sp>
        <p:nvSpPr>
          <p:cNvPr id="3" name="Subtitle 2">
            <a:extLst>
              <a:ext uri="{FF2B5EF4-FFF2-40B4-BE49-F238E27FC236}">
                <a16:creationId xmlns:a16="http://schemas.microsoft.com/office/drawing/2014/main" id="{A179607D-883D-54DB-3739-998DE32EA8C4}"/>
              </a:ext>
            </a:extLst>
          </p:cNvPr>
          <p:cNvSpPr>
            <a:spLocks noGrp="1"/>
          </p:cNvSpPr>
          <p:nvPr>
            <p:ph type="subTitle" idx="1"/>
          </p:nvPr>
        </p:nvSpPr>
        <p:spPr/>
        <p:txBody>
          <a:bodyPr/>
          <a:lstStyle/>
          <a:p>
            <a:r>
              <a:rPr lang="en-US" sz="2000" dirty="0"/>
              <a:t>Using charts, graphs, and visuals to tell compelling stories with your research findings</a:t>
            </a:r>
          </a:p>
          <a:p>
            <a:endParaRPr lang="en-US" dirty="0"/>
          </a:p>
        </p:txBody>
      </p:sp>
      <p:sp>
        <p:nvSpPr>
          <p:cNvPr id="4" name="Subtitle 5">
            <a:extLst>
              <a:ext uri="{FF2B5EF4-FFF2-40B4-BE49-F238E27FC236}">
                <a16:creationId xmlns:a16="http://schemas.microsoft.com/office/drawing/2014/main" id="{F8B3C4E6-9067-D419-8686-2DDBF349F649}"/>
              </a:ext>
            </a:extLst>
          </p:cNvPr>
          <p:cNvSpPr txBox="1">
            <a:spLocks/>
          </p:cNvSpPr>
          <p:nvPr/>
        </p:nvSpPr>
        <p:spPr>
          <a:xfrm>
            <a:off x="6770227" y="718495"/>
            <a:ext cx="5084889" cy="806099"/>
          </a:xfrm>
          <a:prstGeom prst="rect">
            <a:avLst/>
          </a:prstGeom>
        </p:spPr>
        <p:txBody>
          <a:bodyPr vert="horz" lIns="91440" tIns="45720" rIns="91440" bIns="45720" rtlCol="0">
            <a:noAutofit/>
          </a:bodyPr>
          <a:lstStyle>
            <a:lvl1pPr marL="0" indent="0" algn="l" defTabSz="881615" rtl="0" eaLnBrk="1" latinLnBrk="0" hangingPunct="1">
              <a:lnSpc>
                <a:spcPct val="90000"/>
              </a:lnSpc>
              <a:spcBef>
                <a:spcPts val="964"/>
              </a:spcBef>
              <a:spcAft>
                <a:spcPts val="386"/>
              </a:spcAft>
              <a:buFontTx/>
              <a:buNone/>
              <a:defRPr sz="1928" b="0" i="0" kern="1200">
                <a:solidFill>
                  <a:schemeClr val="bg1"/>
                </a:solidFill>
                <a:latin typeface="+mn-lt"/>
                <a:ea typeface="+mn-ea"/>
                <a:cs typeface="+mn-cs"/>
              </a:defRPr>
            </a:lvl1pPr>
            <a:lvl2pPr marL="440808" indent="0" algn="ctr" defTabSz="881615" rtl="0" eaLnBrk="1" latinLnBrk="0" hangingPunct="1">
              <a:lnSpc>
                <a:spcPct val="114000"/>
              </a:lnSpc>
              <a:spcBef>
                <a:spcPts val="0"/>
              </a:spcBef>
              <a:spcAft>
                <a:spcPts val="579"/>
              </a:spcAft>
              <a:buFontTx/>
              <a:buNone/>
              <a:tabLst/>
              <a:defRPr sz="1928" b="0" i="0" kern="1200">
                <a:solidFill>
                  <a:schemeClr val="tx1"/>
                </a:solidFill>
                <a:latin typeface="+mn-lt"/>
                <a:ea typeface="+mn-ea"/>
                <a:cs typeface="+mn-cs"/>
              </a:defRPr>
            </a:lvl2pPr>
            <a:lvl3pPr marL="881615"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736" b="0" i="0" kern="1200">
                <a:solidFill>
                  <a:schemeClr val="tx1"/>
                </a:solidFill>
                <a:latin typeface="+mn-lt"/>
                <a:ea typeface="+mn-ea"/>
                <a:cs typeface="+mn-cs"/>
              </a:defRPr>
            </a:lvl3pPr>
            <a:lvl4pPr marL="1322423"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4pPr>
            <a:lvl5pPr marL="1763230" indent="0" algn="ctr" defTabSz="881615" rtl="0" eaLnBrk="1" latinLnBrk="0" hangingPunct="1">
              <a:lnSpc>
                <a:spcPct val="114000"/>
              </a:lnSpc>
              <a:spcBef>
                <a:spcPts val="0"/>
              </a:spcBef>
              <a:spcAft>
                <a:spcPts val="579"/>
              </a:spcAft>
              <a:buClr>
                <a:schemeClr val="tx2"/>
              </a:buClr>
              <a:buFont typeface="Arial" panose="020B0604020202020204" pitchFamily="34" charset="0"/>
              <a:buNone/>
              <a:tabLst/>
              <a:defRPr sz="1543" b="0" i="0" kern="1200">
                <a:solidFill>
                  <a:schemeClr val="tx1"/>
                </a:solidFill>
                <a:latin typeface="+mn-lt"/>
                <a:ea typeface="+mn-ea"/>
                <a:cs typeface="+mn-cs"/>
              </a:defRPr>
            </a:lvl5pPr>
            <a:lvl6pPr marL="2204038"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6pPr>
            <a:lvl7pPr marL="2644845"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7pPr>
            <a:lvl8pPr marL="3085653"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8pPr>
            <a:lvl9pPr marL="3526460" indent="0" algn="ctr" defTabSz="881615" rtl="0" eaLnBrk="1" latinLnBrk="0" hangingPunct="1">
              <a:lnSpc>
                <a:spcPct val="90000"/>
              </a:lnSpc>
              <a:spcBef>
                <a:spcPts val="482"/>
              </a:spcBef>
              <a:buFont typeface="Arial" panose="020B0604020202020204" pitchFamily="34" charset="0"/>
              <a:buNone/>
              <a:defRPr sz="1543" kern="1200">
                <a:solidFill>
                  <a:schemeClr val="tx1"/>
                </a:solidFill>
                <a:latin typeface="+mn-lt"/>
                <a:ea typeface="+mn-ea"/>
                <a:cs typeface="+mn-cs"/>
              </a:defRPr>
            </a:lvl9pPr>
          </a:lstStyle>
          <a:p>
            <a:r>
              <a:rPr lang="en-US" sz="2800" dirty="0"/>
              <a:t>Design is  thinking made visual.</a:t>
            </a:r>
          </a:p>
          <a:p>
            <a:pPr algn="r"/>
            <a:r>
              <a:rPr lang="en-US" sz="2400" dirty="0"/>
              <a:t>Saul Bass</a:t>
            </a:r>
          </a:p>
          <a:p>
            <a:pPr algn="r"/>
            <a:r>
              <a:rPr lang="en-US" sz="1800" i="1" dirty="0"/>
              <a:t>Graphic Designer and Filmmaker</a:t>
            </a:r>
            <a:endParaRPr lang="en-US" sz="1400" i="1" dirty="0"/>
          </a:p>
        </p:txBody>
      </p:sp>
      <p:pic>
        <p:nvPicPr>
          <p:cNvPr id="5" name="Graphic 4" descr="Open quotation mark outline">
            <a:extLst>
              <a:ext uri="{FF2B5EF4-FFF2-40B4-BE49-F238E27FC236}">
                <a16:creationId xmlns:a16="http://schemas.microsoft.com/office/drawing/2014/main" id="{8DBD6C14-2311-9F9E-8110-9145D1A0C2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5827" y="207145"/>
            <a:ext cx="914400" cy="914400"/>
          </a:xfrm>
          <a:prstGeom prst="rect">
            <a:avLst/>
          </a:prstGeom>
        </p:spPr>
      </p:pic>
      <p:pic>
        <p:nvPicPr>
          <p:cNvPr id="6" name="Graphic 5" descr="Open quotation mark outline">
            <a:extLst>
              <a:ext uri="{FF2B5EF4-FFF2-40B4-BE49-F238E27FC236}">
                <a16:creationId xmlns:a16="http://schemas.microsoft.com/office/drawing/2014/main" id="{41284A76-A510-7E58-F1BC-C5EB9D9E32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1124030" y="2356242"/>
            <a:ext cx="914400" cy="914400"/>
          </a:xfrm>
          <a:prstGeom prst="rect">
            <a:avLst/>
          </a:prstGeom>
        </p:spPr>
      </p:pic>
    </p:spTree>
    <p:extLst>
      <p:ext uri="{BB962C8B-B14F-4D97-AF65-F5344CB8AC3E}">
        <p14:creationId xmlns:p14="http://schemas.microsoft.com/office/powerpoint/2010/main" val="17695988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0347-EFC6-2E6D-D0A5-1D3BE198DB85}"/>
              </a:ext>
            </a:extLst>
          </p:cNvPr>
          <p:cNvSpPr>
            <a:spLocks noGrp="1"/>
          </p:cNvSpPr>
          <p:nvPr>
            <p:ph type="title"/>
          </p:nvPr>
        </p:nvSpPr>
        <p:spPr/>
        <p:txBody>
          <a:bodyPr/>
          <a:lstStyle/>
          <a:p>
            <a:r>
              <a:rPr lang="en-US" dirty="0"/>
              <a:t>Think Beyond Slides to Create Understanding</a:t>
            </a:r>
          </a:p>
        </p:txBody>
      </p:sp>
      <p:sp>
        <p:nvSpPr>
          <p:cNvPr id="3" name="Content Placeholder 2">
            <a:extLst>
              <a:ext uri="{FF2B5EF4-FFF2-40B4-BE49-F238E27FC236}">
                <a16:creationId xmlns:a16="http://schemas.microsoft.com/office/drawing/2014/main" id="{A70339D5-30B7-67C3-C7E6-8EB4F132930A}"/>
              </a:ext>
            </a:extLst>
          </p:cNvPr>
          <p:cNvSpPr>
            <a:spLocks noGrp="1"/>
          </p:cNvSpPr>
          <p:nvPr>
            <p:ph idx="1"/>
          </p:nvPr>
        </p:nvSpPr>
        <p:spPr>
          <a:xfrm>
            <a:off x="745516" y="1970160"/>
            <a:ext cx="5812039" cy="746268"/>
          </a:xfrm>
        </p:spPr>
        <p:txBody>
          <a:bodyPr/>
          <a:lstStyle/>
          <a:p>
            <a:pPr>
              <a:lnSpc>
                <a:spcPct val="100000"/>
              </a:lnSpc>
              <a:spcBef>
                <a:spcPts val="0"/>
              </a:spcBef>
              <a:spcAft>
                <a:spcPts val="0"/>
              </a:spcAft>
            </a:pPr>
            <a:r>
              <a:rPr lang="en-US" dirty="0"/>
              <a:t>Charts &amp; Graphs: </a:t>
            </a:r>
            <a:r>
              <a:rPr lang="en-US" b="0" dirty="0"/>
              <a:t>Show trends, comparisons, and relationships</a:t>
            </a:r>
            <a:endParaRPr lang="en-US" dirty="0"/>
          </a:p>
        </p:txBody>
      </p:sp>
      <p:sp>
        <p:nvSpPr>
          <p:cNvPr id="5" name="Slide Number Placeholder 4">
            <a:extLst>
              <a:ext uri="{FF2B5EF4-FFF2-40B4-BE49-F238E27FC236}">
                <a16:creationId xmlns:a16="http://schemas.microsoft.com/office/drawing/2014/main" id="{22E4287D-392F-B24B-9B8A-A7FA722A6364}"/>
              </a:ext>
            </a:extLst>
          </p:cNvPr>
          <p:cNvSpPr>
            <a:spLocks noGrp="1"/>
          </p:cNvSpPr>
          <p:nvPr>
            <p:ph type="sldNum" sz="quarter" idx="12"/>
          </p:nvPr>
        </p:nvSpPr>
        <p:spPr/>
        <p:txBody>
          <a:bodyPr/>
          <a:lstStyle/>
          <a:p>
            <a:fld id="{0D558541-60C9-42A2-8392-FF12533A6B7A}" type="slidenum">
              <a:rPr lang="en-US" smtClean="0"/>
              <a:pPr/>
              <a:t>96</a:t>
            </a:fld>
            <a:endParaRPr lang="en-US"/>
          </a:p>
        </p:txBody>
      </p:sp>
      <p:grpSp>
        <p:nvGrpSpPr>
          <p:cNvPr id="32" name="Group 31">
            <a:extLst>
              <a:ext uri="{FF2B5EF4-FFF2-40B4-BE49-F238E27FC236}">
                <a16:creationId xmlns:a16="http://schemas.microsoft.com/office/drawing/2014/main" id="{B23371D9-4EA8-974B-2CF2-31BE1200D440}"/>
              </a:ext>
            </a:extLst>
          </p:cNvPr>
          <p:cNvGrpSpPr/>
          <p:nvPr/>
        </p:nvGrpSpPr>
        <p:grpSpPr>
          <a:xfrm>
            <a:off x="6889413" y="1218010"/>
            <a:ext cx="4888929" cy="5242560"/>
            <a:chOff x="6932023" y="1254034"/>
            <a:chExt cx="4888929" cy="5242560"/>
          </a:xfrm>
        </p:grpSpPr>
        <p:sp>
          <p:nvSpPr>
            <p:cNvPr id="31" name="Rectangle: Rounded Corners 30">
              <a:extLst>
                <a:ext uri="{FF2B5EF4-FFF2-40B4-BE49-F238E27FC236}">
                  <a16:creationId xmlns:a16="http://schemas.microsoft.com/office/drawing/2014/main" id="{A7997879-58DA-4202-C26B-D5E840AB9643}"/>
                </a:ext>
              </a:extLst>
            </p:cNvPr>
            <p:cNvSpPr/>
            <p:nvPr/>
          </p:nvSpPr>
          <p:spPr>
            <a:xfrm>
              <a:off x="6932023" y="1254034"/>
              <a:ext cx="4888929" cy="5242560"/>
            </a:xfrm>
            <a:prstGeom prst="roundRect">
              <a:avLst>
                <a:gd name="adj" fmla="val 25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Rounded Corners 29">
              <a:extLst>
                <a:ext uri="{FF2B5EF4-FFF2-40B4-BE49-F238E27FC236}">
                  <a16:creationId xmlns:a16="http://schemas.microsoft.com/office/drawing/2014/main" id="{A3F41128-5893-15AD-971C-F4334AD9D75B}"/>
                </a:ext>
              </a:extLst>
            </p:cNvPr>
            <p:cNvSpPr/>
            <p:nvPr/>
          </p:nvSpPr>
          <p:spPr>
            <a:xfrm>
              <a:off x="7093162" y="1427703"/>
              <a:ext cx="4528457" cy="4916871"/>
            </a:xfrm>
            <a:prstGeom prst="roundRect">
              <a:avLst>
                <a:gd name="adj" fmla="val 8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9" name="Group 28">
              <a:extLst>
                <a:ext uri="{FF2B5EF4-FFF2-40B4-BE49-F238E27FC236}">
                  <a16:creationId xmlns:a16="http://schemas.microsoft.com/office/drawing/2014/main" id="{97A52972-753B-3C10-CC45-84C81CB7AB94}"/>
                </a:ext>
              </a:extLst>
            </p:cNvPr>
            <p:cNvGrpSpPr/>
            <p:nvPr/>
          </p:nvGrpSpPr>
          <p:grpSpPr>
            <a:xfrm>
              <a:off x="7273903" y="1474652"/>
              <a:ext cx="4166974" cy="4777173"/>
              <a:chOff x="7128215" y="1205255"/>
              <a:chExt cx="4691250" cy="5378223"/>
            </a:xfrm>
          </p:grpSpPr>
          <p:pic>
            <p:nvPicPr>
              <p:cNvPr id="6" name="Picture 5">
                <a:extLst>
                  <a:ext uri="{FF2B5EF4-FFF2-40B4-BE49-F238E27FC236}">
                    <a16:creationId xmlns:a16="http://schemas.microsoft.com/office/drawing/2014/main" id="{CFDBF411-3912-B3EB-DF90-43B80BD5AF50}"/>
                  </a:ext>
                </a:extLst>
              </p:cNvPr>
              <p:cNvPicPr>
                <a:picLocks noChangeAspect="1"/>
              </p:cNvPicPr>
              <p:nvPr/>
            </p:nvPicPr>
            <p:blipFill>
              <a:blip r:embed="rId3"/>
              <a:srcRect l="2810" t="4689" r="3488" b="8131"/>
              <a:stretch>
                <a:fillRect/>
              </a:stretch>
            </p:blipFill>
            <p:spPr>
              <a:xfrm>
                <a:off x="7128215" y="1249801"/>
                <a:ext cx="2250752" cy="1336025"/>
              </a:xfrm>
              <a:prstGeom prst="rect">
                <a:avLst/>
              </a:prstGeom>
            </p:spPr>
          </p:pic>
          <p:pic>
            <p:nvPicPr>
              <p:cNvPr id="7" name="Picture 6">
                <a:extLst>
                  <a:ext uri="{FF2B5EF4-FFF2-40B4-BE49-F238E27FC236}">
                    <a16:creationId xmlns:a16="http://schemas.microsoft.com/office/drawing/2014/main" id="{68C88240-E6CB-4F04-AC86-31094974AEBE}"/>
                  </a:ext>
                </a:extLst>
              </p:cNvPr>
              <p:cNvPicPr>
                <a:picLocks noChangeAspect="1"/>
              </p:cNvPicPr>
              <p:nvPr/>
            </p:nvPicPr>
            <p:blipFill>
              <a:blip r:embed="rId4"/>
              <a:srcRect l="2353" t="15227" r="3909" b="4623"/>
              <a:stretch>
                <a:fillRect/>
              </a:stretch>
            </p:blipFill>
            <p:spPr>
              <a:xfrm>
                <a:off x="7176839" y="2657255"/>
                <a:ext cx="2237690" cy="1185357"/>
              </a:xfrm>
              <a:prstGeom prst="rect">
                <a:avLst/>
              </a:prstGeom>
            </p:spPr>
          </p:pic>
          <p:pic>
            <p:nvPicPr>
              <p:cNvPr id="8" name="Picture 7">
                <a:extLst>
                  <a:ext uri="{FF2B5EF4-FFF2-40B4-BE49-F238E27FC236}">
                    <a16:creationId xmlns:a16="http://schemas.microsoft.com/office/drawing/2014/main" id="{52479D9F-FF47-179E-0316-4994121F5CE7}"/>
                  </a:ext>
                </a:extLst>
              </p:cNvPr>
              <p:cNvPicPr>
                <a:picLocks noChangeAspect="1"/>
              </p:cNvPicPr>
              <p:nvPr/>
            </p:nvPicPr>
            <p:blipFill>
              <a:blip r:embed="rId5"/>
              <a:srcRect l="2319" t="15406" r="3920" b="5704"/>
              <a:stretch>
                <a:fillRect/>
              </a:stretch>
            </p:blipFill>
            <p:spPr>
              <a:xfrm>
                <a:off x="7176839" y="3893273"/>
                <a:ext cx="2271232" cy="1185357"/>
              </a:xfrm>
              <a:prstGeom prst="rect">
                <a:avLst/>
              </a:prstGeom>
            </p:spPr>
          </p:pic>
          <p:pic>
            <p:nvPicPr>
              <p:cNvPr id="9" name="Picture 8">
                <a:extLst>
                  <a:ext uri="{FF2B5EF4-FFF2-40B4-BE49-F238E27FC236}">
                    <a16:creationId xmlns:a16="http://schemas.microsoft.com/office/drawing/2014/main" id="{90194F18-7AB7-D306-4D79-1C09E849382C}"/>
                  </a:ext>
                </a:extLst>
              </p:cNvPr>
              <p:cNvPicPr>
                <a:picLocks noChangeAspect="1"/>
              </p:cNvPicPr>
              <p:nvPr/>
            </p:nvPicPr>
            <p:blipFill>
              <a:blip r:embed="rId6"/>
              <a:srcRect l="3454" t="15000" r="4972" b="6635"/>
              <a:stretch>
                <a:fillRect/>
              </a:stretch>
            </p:blipFill>
            <p:spPr>
              <a:xfrm>
                <a:off x="7229810" y="5228032"/>
                <a:ext cx="2237690" cy="1188331"/>
              </a:xfrm>
              <a:prstGeom prst="rect">
                <a:avLst/>
              </a:prstGeom>
            </p:spPr>
          </p:pic>
          <p:pic>
            <p:nvPicPr>
              <p:cNvPr id="10" name="Picture 9">
                <a:extLst>
                  <a:ext uri="{FF2B5EF4-FFF2-40B4-BE49-F238E27FC236}">
                    <a16:creationId xmlns:a16="http://schemas.microsoft.com/office/drawing/2014/main" id="{E458FFD8-31F0-CF6A-768D-337833CCCA6E}"/>
                  </a:ext>
                </a:extLst>
              </p:cNvPr>
              <p:cNvPicPr>
                <a:picLocks noChangeAspect="1"/>
              </p:cNvPicPr>
              <p:nvPr/>
            </p:nvPicPr>
            <p:blipFill>
              <a:blip r:embed="rId7"/>
              <a:stretch>
                <a:fillRect/>
              </a:stretch>
            </p:blipFill>
            <p:spPr>
              <a:xfrm>
                <a:off x="9648742" y="1205255"/>
                <a:ext cx="2170723" cy="1334531"/>
              </a:xfrm>
              <a:prstGeom prst="rect">
                <a:avLst/>
              </a:prstGeom>
            </p:spPr>
          </p:pic>
          <p:pic>
            <p:nvPicPr>
              <p:cNvPr id="11" name="Picture 10">
                <a:extLst>
                  <a:ext uri="{FF2B5EF4-FFF2-40B4-BE49-F238E27FC236}">
                    <a16:creationId xmlns:a16="http://schemas.microsoft.com/office/drawing/2014/main" id="{DB743CCF-56D1-2446-069C-B52CB7388D1A}"/>
                  </a:ext>
                </a:extLst>
              </p:cNvPr>
              <p:cNvPicPr>
                <a:picLocks noChangeAspect="1"/>
              </p:cNvPicPr>
              <p:nvPr/>
            </p:nvPicPr>
            <p:blipFill>
              <a:blip r:embed="rId8"/>
              <a:stretch>
                <a:fillRect/>
              </a:stretch>
            </p:blipFill>
            <p:spPr>
              <a:xfrm>
                <a:off x="9648742" y="2474669"/>
                <a:ext cx="2170723" cy="1352895"/>
              </a:xfrm>
              <a:prstGeom prst="rect">
                <a:avLst/>
              </a:prstGeom>
            </p:spPr>
          </p:pic>
          <p:pic>
            <p:nvPicPr>
              <p:cNvPr id="12" name="Picture 11">
                <a:extLst>
                  <a:ext uri="{FF2B5EF4-FFF2-40B4-BE49-F238E27FC236}">
                    <a16:creationId xmlns:a16="http://schemas.microsoft.com/office/drawing/2014/main" id="{0E4D2B27-13E9-E747-8201-24F0E918AB75}"/>
                  </a:ext>
                </a:extLst>
              </p:cNvPr>
              <p:cNvPicPr>
                <a:picLocks noChangeAspect="1"/>
              </p:cNvPicPr>
              <p:nvPr/>
            </p:nvPicPr>
            <p:blipFill>
              <a:blip r:embed="rId9"/>
              <a:stretch>
                <a:fillRect/>
              </a:stretch>
            </p:blipFill>
            <p:spPr>
              <a:xfrm>
                <a:off x="9591092" y="5229861"/>
                <a:ext cx="2204588" cy="1353617"/>
              </a:xfrm>
              <a:prstGeom prst="rect">
                <a:avLst/>
              </a:prstGeom>
            </p:spPr>
          </p:pic>
          <p:pic>
            <p:nvPicPr>
              <p:cNvPr id="13" name="Picture 12">
                <a:extLst>
                  <a:ext uri="{FF2B5EF4-FFF2-40B4-BE49-F238E27FC236}">
                    <a16:creationId xmlns:a16="http://schemas.microsoft.com/office/drawing/2014/main" id="{C88535E5-E693-247D-DB5F-FAD856F8DA2F}"/>
                  </a:ext>
                </a:extLst>
              </p:cNvPr>
              <p:cNvPicPr>
                <a:picLocks noChangeAspect="1"/>
              </p:cNvPicPr>
              <p:nvPr/>
            </p:nvPicPr>
            <p:blipFill>
              <a:blip r:embed="rId10"/>
              <a:stretch>
                <a:fillRect/>
              </a:stretch>
            </p:blipFill>
            <p:spPr>
              <a:xfrm>
                <a:off x="9641974" y="3838383"/>
                <a:ext cx="2148035" cy="1315563"/>
              </a:xfrm>
              <a:prstGeom prst="rect">
                <a:avLst/>
              </a:prstGeom>
            </p:spPr>
          </p:pic>
        </p:grpSp>
      </p:grpSp>
      <p:grpSp>
        <p:nvGrpSpPr>
          <p:cNvPr id="17" name="Group 16">
            <a:extLst>
              <a:ext uri="{FF2B5EF4-FFF2-40B4-BE49-F238E27FC236}">
                <a16:creationId xmlns:a16="http://schemas.microsoft.com/office/drawing/2014/main" id="{90568DC4-89F9-7793-51B9-BF399669FCAD}"/>
              </a:ext>
            </a:extLst>
          </p:cNvPr>
          <p:cNvGrpSpPr/>
          <p:nvPr/>
        </p:nvGrpSpPr>
        <p:grpSpPr>
          <a:xfrm>
            <a:off x="231709" y="2002911"/>
            <a:ext cx="461555" cy="503547"/>
            <a:chOff x="1515291" y="4416796"/>
            <a:chExt cx="461555" cy="503547"/>
          </a:xfrm>
        </p:grpSpPr>
        <p:sp>
          <p:nvSpPr>
            <p:cNvPr id="15" name="Flowchart: Delay 14">
              <a:extLst>
                <a:ext uri="{FF2B5EF4-FFF2-40B4-BE49-F238E27FC236}">
                  <a16:creationId xmlns:a16="http://schemas.microsoft.com/office/drawing/2014/main" id="{2911B05F-439A-E3F0-D6C2-84B50D41BF3E}"/>
                </a:ext>
              </a:extLst>
            </p:cNvPr>
            <p:cNvSpPr/>
            <p:nvPr/>
          </p:nvSpPr>
          <p:spPr>
            <a:xfrm flipH="1">
              <a:off x="1515291" y="4416796"/>
              <a:ext cx="461555" cy="503547"/>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FA1756B8-2DAA-15E4-45F5-F3860ECCDC7F}"/>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1</a:t>
              </a:r>
            </a:p>
          </p:txBody>
        </p:sp>
      </p:grpSp>
      <p:grpSp>
        <p:nvGrpSpPr>
          <p:cNvPr id="20" name="Group 19">
            <a:extLst>
              <a:ext uri="{FF2B5EF4-FFF2-40B4-BE49-F238E27FC236}">
                <a16:creationId xmlns:a16="http://schemas.microsoft.com/office/drawing/2014/main" id="{0F30568E-E1A0-6688-594F-999A8F2CB513}"/>
              </a:ext>
            </a:extLst>
          </p:cNvPr>
          <p:cNvGrpSpPr/>
          <p:nvPr/>
        </p:nvGrpSpPr>
        <p:grpSpPr>
          <a:xfrm>
            <a:off x="231709" y="2965843"/>
            <a:ext cx="461555" cy="503547"/>
            <a:chOff x="1515291" y="4416796"/>
            <a:chExt cx="461555" cy="503547"/>
          </a:xfrm>
        </p:grpSpPr>
        <p:sp>
          <p:nvSpPr>
            <p:cNvPr id="21" name="Flowchart: Delay 20">
              <a:extLst>
                <a:ext uri="{FF2B5EF4-FFF2-40B4-BE49-F238E27FC236}">
                  <a16:creationId xmlns:a16="http://schemas.microsoft.com/office/drawing/2014/main" id="{2272A280-91B4-9D9D-DECF-6197312869B6}"/>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986A63EB-221D-31D6-1563-6440CE5C0DC4}"/>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2</a:t>
              </a:r>
            </a:p>
          </p:txBody>
        </p:sp>
      </p:grpSp>
      <p:grpSp>
        <p:nvGrpSpPr>
          <p:cNvPr id="26" name="Group 25">
            <a:extLst>
              <a:ext uri="{FF2B5EF4-FFF2-40B4-BE49-F238E27FC236}">
                <a16:creationId xmlns:a16="http://schemas.microsoft.com/office/drawing/2014/main" id="{331E605B-5FC1-1F31-A1F0-49337063FB56}"/>
              </a:ext>
            </a:extLst>
          </p:cNvPr>
          <p:cNvGrpSpPr/>
          <p:nvPr/>
        </p:nvGrpSpPr>
        <p:grpSpPr>
          <a:xfrm>
            <a:off x="257835" y="3906942"/>
            <a:ext cx="461555" cy="503547"/>
            <a:chOff x="1515291" y="4416796"/>
            <a:chExt cx="461555" cy="503547"/>
          </a:xfrm>
          <a:solidFill>
            <a:schemeClr val="bg1">
              <a:lumMod val="75000"/>
            </a:schemeClr>
          </a:solidFill>
        </p:grpSpPr>
        <p:sp>
          <p:nvSpPr>
            <p:cNvPr id="27" name="Flowchart: Delay 26">
              <a:extLst>
                <a:ext uri="{FF2B5EF4-FFF2-40B4-BE49-F238E27FC236}">
                  <a16:creationId xmlns:a16="http://schemas.microsoft.com/office/drawing/2014/main" id="{B50409AA-9F08-74AA-1323-A808A6A4B710}"/>
                </a:ext>
              </a:extLst>
            </p:cNvPr>
            <p:cNvSpPr/>
            <p:nvPr/>
          </p:nvSpPr>
          <p:spPr>
            <a:xfrm flipH="1">
              <a:off x="1515291" y="4416796"/>
              <a:ext cx="461555" cy="503547"/>
            </a:xfrm>
            <a:prstGeom prst="flowChartDelay">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7A5C5D53-0F1E-2330-1539-1003D380487D}"/>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3</a:t>
              </a:r>
            </a:p>
          </p:txBody>
        </p:sp>
      </p:grpSp>
      <p:sp>
        <p:nvSpPr>
          <p:cNvPr id="34" name="TextBox 33">
            <a:extLst>
              <a:ext uri="{FF2B5EF4-FFF2-40B4-BE49-F238E27FC236}">
                <a16:creationId xmlns:a16="http://schemas.microsoft.com/office/drawing/2014/main" id="{AA10B801-6157-D3F6-9224-DAD23EC7C697}"/>
              </a:ext>
            </a:extLst>
          </p:cNvPr>
          <p:cNvSpPr txBox="1"/>
          <p:nvPr/>
        </p:nvSpPr>
        <p:spPr>
          <a:xfrm>
            <a:off x="771643" y="3037889"/>
            <a:ext cx="6117770" cy="359457"/>
          </a:xfrm>
          <a:prstGeom prst="rect">
            <a:avLst/>
          </a:prstGeom>
          <a:noFill/>
        </p:spPr>
        <p:txBody>
          <a:bodyPr wrap="square">
            <a:spAutoFit/>
          </a:bodyPr>
          <a:lstStyle/>
          <a:p>
            <a:pPr defTabSz="881615"/>
            <a:r>
              <a:rPr lang="en-US" sz="1736" b="1" dirty="0"/>
              <a:t>Tables: </a:t>
            </a:r>
            <a:r>
              <a:rPr lang="en-US" sz="1736" dirty="0"/>
              <a:t>Organize data for easy comparison and reference</a:t>
            </a:r>
          </a:p>
        </p:txBody>
      </p:sp>
      <p:sp>
        <p:nvSpPr>
          <p:cNvPr id="36" name="TextBox 35">
            <a:extLst>
              <a:ext uri="{FF2B5EF4-FFF2-40B4-BE49-F238E27FC236}">
                <a16:creationId xmlns:a16="http://schemas.microsoft.com/office/drawing/2014/main" id="{13C46328-4ABA-D969-396D-A2F6A32C29A7}"/>
              </a:ext>
            </a:extLst>
          </p:cNvPr>
          <p:cNvSpPr txBox="1"/>
          <p:nvPr/>
        </p:nvSpPr>
        <p:spPr>
          <a:xfrm>
            <a:off x="782059" y="3957661"/>
            <a:ext cx="6117770" cy="359457"/>
          </a:xfrm>
          <a:prstGeom prst="rect">
            <a:avLst/>
          </a:prstGeom>
          <a:noFill/>
        </p:spPr>
        <p:txBody>
          <a:bodyPr wrap="square">
            <a:spAutoFit/>
          </a:bodyPr>
          <a:lstStyle/>
          <a:p>
            <a:r>
              <a:rPr lang="en-US" sz="1736" b="1" dirty="0"/>
              <a:t>Infographics: </a:t>
            </a:r>
            <a:r>
              <a:rPr lang="en-US" sz="1736" dirty="0"/>
              <a:t>Combine data with visual storytelling</a:t>
            </a:r>
          </a:p>
        </p:txBody>
      </p:sp>
    </p:spTree>
    <p:extLst>
      <p:ext uri="{BB962C8B-B14F-4D97-AF65-F5344CB8AC3E}">
        <p14:creationId xmlns:p14="http://schemas.microsoft.com/office/powerpoint/2010/main" val="3775800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0B8B-2B41-2FF9-6B36-03D884567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CB43A-7C63-5BC9-CE90-33DD181019D5}"/>
              </a:ext>
            </a:extLst>
          </p:cNvPr>
          <p:cNvSpPr>
            <a:spLocks noGrp="1"/>
          </p:cNvSpPr>
          <p:nvPr>
            <p:ph type="title"/>
          </p:nvPr>
        </p:nvSpPr>
        <p:spPr/>
        <p:txBody>
          <a:bodyPr/>
          <a:lstStyle/>
          <a:p>
            <a:r>
              <a:rPr lang="en-US" dirty="0"/>
              <a:t>Think Beyond Slides to Create Understanding</a:t>
            </a:r>
          </a:p>
        </p:txBody>
      </p:sp>
      <p:sp>
        <p:nvSpPr>
          <p:cNvPr id="3" name="Content Placeholder 2">
            <a:extLst>
              <a:ext uri="{FF2B5EF4-FFF2-40B4-BE49-F238E27FC236}">
                <a16:creationId xmlns:a16="http://schemas.microsoft.com/office/drawing/2014/main" id="{CEA29AB5-C641-8146-21EC-72422CB176E8}"/>
              </a:ext>
            </a:extLst>
          </p:cNvPr>
          <p:cNvSpPr>
            <a:spLocks noGrp="1"/>
          </p:cNvSpPr>
          <p:nvPr>
            <p:ph idx="1"/>
          </p:nvPr>
        </p:nvSpPr>
        <p:spPr>
          <a:xfrm>
            <a:off x="745516" y="1970160"/>
            <a:ext cx="5812039" cy="746268"/>
          </a:xfrm>
        </p:spPr>
        <p:txBody>
          <a:bodyPr/>
          <a:lstStyle/>
          <a:p>
            <a:pPr>
              <a:lnSpc>
                <a:spcPct val="100000"/>
              </a:lnSpc>
              <a:spcBef>
                <a:spcPts val="0"/>
              </a:spcBef>
              <a:spcAft>
                <a:spcPts val="0"/>
              </a:spcAft>
            </a:pPr>
            <a:r>
              <a:rPr lang="en-US" dirty="0"/>
              <a:t>Charts &amp; Graphs: </a:t>
            </a:r>
            <a:r>
              <a:rPr lang="en-US" b="0" dirty="0"/>
              <a:t>Show trends, comparisons, and relationships</a:t>
            </a:r>
            <a:endParaRPr lang="en-US" dirty="0"/>
          </a:p>
        </p:txBody>
      </p:sp>
      <p:sp>
        <p:nvSpPr>
          <p:cNvPr id="5" name="Slide Number Placeholder 4">
            <a:extLst>
              <a:ext uri="{FF2B5EF4-FFF2-40B4-BE49-F238E27FC236}">
                <a16:creationId xmlns:a16="http://schemas.microsoft.com/office/drawing/2014/main" id="{AA8582B6-D076-9676-0065-200E845DA423}"/>
              </a:ext>
            </a:extLst>
          </p:cNvPr>
          <p:cNvSpPr>
            <a:spLocks noGrp="1"/>
          </p:cNvSpPr>
          <p:nvPr>
            <p:ph type="sldNum" sz="quarter" idx="12"/>
          </p:nvPr>
        </p:nvSpPr>
        <p:spPr/>
        <p:txBody>
          <a:bodyPr/>
          <a:lstStyle/>
          <a:p>
            <a:fld id="{0D558541-60C9-42A2-8392-FF12533A6B7A}" type="slidenum">
              <a:rPr lang="en-US" smtClean="0"/>
              <a:pPr/>
              <a:t>97</a:t>
            </a:fld>
            <a:endParaRPr lang="en-US"/>
          </a:p>
        </p:txBody>
      </p:sp>
      <p:grpSp>
        <p:nvGrpSpPr>
          <p:cNvPr id="17" name="Group 16">
            <a:extLst>
              <a:ext uri="{FF2B5EF4-FFF2-40B4-BE49-F238E27FC236}">
                <a16:creationId xmlns:a16="http://schemas.microsoft.com/office/drawing/2014/main" id="{192A8865-8C8B-C9D7-A133-0119AC45C86F}"/>
              </a:ext>
            </a:extLst>
          </p:cNvPr>
          <p:cNvGrpSpPr/>
          <p:nvPr/>
        </p:nvGrpSpPr>
        <p:grpSpPr>
          <a:xfrm>
            <a:off x="231709" y="2002911"/>
            <a:ext cx="461555" cy="503547"/>
            <a:chOff x="1515291" y="4416796"/>
            <a:chExt cx="461555" cy="503547"/>
          </a:xfrm>
        </p:grpSpPr>
        <p:sp>
          <p:nvSpPr>
            <p:cNvPr id="15" name="Flowchart: Delay 14">
              <a:extLst>
                <a:ext uri="{FF2B5EF4-FFF2-40B4-BE49-F238E27FC236}">
                  <a16:creationId xmlns:a16="http://schemas.microsoft.com/office/drawing/2014/main" id="{0F3E1D40-7F48-55AA-27D5-A68EFA85E804}"/>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FCC04A17-ACD5-0116-381D-8CE3B2A1F7A0}"/>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1</a:t>
              </a:r>
            </a:p>
          </p:txBody>
        </p:sp>
      </p:grpSp>
      <p:grpSp>
        <p:nvGrpSpPr>
          <p:cNvPr id="20" name="Group 19">
            <a:extLst>
              <a:ext uri="{FF2B5EF4-FFF2-40B4-BE49-F238E27FC236}">
                <a16:creationId xmlns:a16="http://schemas.microsoft.com/office/drawing/2014/main" id="{3419EC3B-569C-6823-3CE5-C6C5C406547A}"/>
              </a:ext>
            </a:extLst>
          </p:cNvPr>
          <p:cNvGrpSpPr/>
          <p:nvPr/>
        </p:nvGrpSpPr>
        <p:grpSpPr>
          <a:xfrm>
            <a:off x="231709" y="2965843"/>
            <a:ext cx="461555" cy="503547"/>
            <a:chOff x="1515291" y="4416796"/>
            <a:chExt cx="461555" cy="503547"/>
          </a:xfrm>
        </p:grpSpPr>
        <p:sp>
          <p:nvSpPr>
            <p:cNvPr id="21" name="Flowchart: Delay 20">
              <a:extLst>
                <a:ext uri="{FF2B5EF4-FFF2-40B4-BE49-F238E27FC236}">
                  <a16:creationId xmlns:a16="http://schemas.microsoft.com/office/drawing/2014/main" id="{225E5E39-362A-F08A-6B22-EF7D888754E3}"/>
                </a:ext>
              </a:extLst>
            </p:cNvPr>
            <p:cNvSpPr/>
            <p:nvPr/>
          </p:nvSpPr>
          <p:spPr>
            <a:xfrm flipH="1">
              <a:off x="1515291" y="4416796"/>
              <a:ext cx="461555" cy="503547"/>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0C789573-1A09-B5E8-7B63-17A83068E9D5}"/>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2</a:t>
              </a:r>
            </a:p>
          </p:txBody>
        </p:sp>
      </p:grpSp>
      <p:grpSp>
        <p:nvGrpSpPr>
          <p:cNvPr id="26" name="Group 25">
            <a:extLst>
              <a:ext uri="{FF2B5EF4-FFF2-40B4-BE49-F238E27FC236}">
                <a16:creationId xmlns:a16="http://schemas.microsoft.com/office/drawing/2014/main" id="{3FAF2D8C-4549-78D6-A7E8-8F72F4B5E97E}"/>
              </a:ext>
            </a:extLst>
          </p:cNvPr>
          <p:cNvGrpSpPr/>
          <p:nvPr/>
        </p:nvGrpSpPr>
        <p:grpSpPr>
          <a:xfrm>
            <a:off x="257835" y="3906942"/>
            <a:ext cx="461555" cy="503547"/>
            <a:chOff x="1515291" y="4416796"/>
            <a:chExt cx="461555" cy="503547"/>
          </a:xfrm>
          <a:solidFill>
            <a:schemeClr val="bg1">
              <a:lumMod val="75000"/>
            </a:schemeClr>
          </a:solidFill>
        </p:grpSpPr>
        <p:sp>
          <p:nvSpPr>
            <p:cNvPr id="27" name="Flowchart: Delay 26">
              <a:extLst>
                <a:ext uri="{FF2B5EF4-FFF2-40B4-BE49-F238E27FC236}">
                  <a16:creationId xmlns:a16="http://schemas.microsoft.com/office/drawing/2014/main" id="{3EC6F5D5-2B4A-B7B6-F3B1-909D37314570}"/>
                </a:ext>
              </a:extLst>
            </p:cNvPr>
            <p:cNvSpPr/>
            <p:nvPr/>
          </p:nvSpPr>
          <p:spPr>
            <a:xfrm flipH="1">
              <a:off x="1515291" y="4416796"/>
              <a:ext cx="461555" cy="503547"/>
            </a:xfrm>
            <a:prstGeom prst="flowChartDelay">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C4ADD996-DE51-0B9B-91A2-5011A676FA92}"/>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3</a:t>
              </a:r>
            </a:p>
          </p:txBody>
        </p:sp>
      </p:grpSp>
      <p:sp>
        <p:nvSpPr>
          <p:cNvPr id="34" name="TextBox 33">
            <a:extLst>
              <a:ext uri="{FF2B5EF4-FFF2-40B4-BE49-F238E27FC236}">
                <a16:creationId xmlns:a16="http://schemas.microsoft.com/office/drawing/2014/main" id="{07806B9A-A460-3802-5945-89D63F22277E}"/>
              </a:ext>
            </a:extLst>
          </p:cNvPr>
          <p:cNvSpPr txBox="1"/>
          <p:nvPr/>
        </p:nvSpPr>
        <p:spPr>
          <a:xfrm>
            <a:off x="771643" y="3037889"/>
            <a:ext cx="6117770" cy="359457"/>
          </a:xfrm>
          <a:prstGeom prst="rect">
            <a:avLst/>
          </a:prstGeom>
          <a:noFill/>
        </p:spPr>
        <p:txBody>
          <a:bodyPr wrap="square">
            <a:spAutoFit/>
          </a:bodyPr>
          <a:lstStyle/>
          <a:p>
            <a:pPr defTabSz="881615"/>
            <a:r>
              <a:rPr lang="en-US" sz="1736" b="1" dirty="0"/>
              <a:t>Tables: </a:t>
            </a:r>
            <a:r>
              <a:rPr lang="en-US" sz="1736" dirty="0"/>
              <a:t>Organize data for easy comparison and reference</a:t>
            </a:r>
          </a:p>
        </p:txBody>
      </p:sp>
      <p:sp>
        <p:nvSpPr>
          <p:cNvPr id="36" name="TextBox 35">
            <a:extLst>
              <a:ext uri="{FF2B5EF4-FFF2-40B4-BE49-F238E27FC236}">
                <a16:creationId xmlns:a16="http://schemas.microsoft.com/office/drawing/2014/main" id="{86264AD4-EDFC-8478-A928-9A1D6B9E9726}"/>
              </a:ext>
            </a:extLst>
          </p:cNvPr>
          <p:cNvSpPr txBox="1"/>
          <p:nvPr/>
        </p:nvSpPr>
        <p:spPr>
          <a:xfrm>
            <a:off x="782059" y="3957661"/>
            <a:ext cx="6117770" cy="359457"/>
          </a:xfrm>
          <a:prstGeom prst="rect">
            <a:avLst/>
          </a:prstGeom>
          <a:noFill/>
        </p:spPr>
        <p:txBody>
          <a:bodyPr wrap="square">
            <a:spAutoFit/>
          </a:bodyPr>
          <a:lstStyle/>
          <a:p>
            <a:r>
              <a:rPr lang="en-US" sz="1736" b="1" dirty="0"/>
              <a:t>Infographics: </a:t>
            </a:r>
            <a:r>
              <a:rPr lang="en-US" sz="1736" dirty="0"/>
              <a:t>Combine data with visual storytelling</a:t>
            </a:r>
          </a:p>
        </p:txBody>
      </p:sp>
      <p:grpSp>
        <p:nvGrpSpPr>
          <p:cNvPr id="19" name="Group 18">
            <a:extLst>
              <a:ext uri="{FF2B5EF4-FFF2-40B4-BE49-F238E27FC236}">
                <a16:creationId xmlns:a16="http://schemas.microsoft.com/office/drawing/2014/main" id="{07328F0F-3C45-638D-0865-845F11B40101}"/>
              </a:ext>
            </a:extLst>
          </p:cNvPr>
          <p:cNvGrpSpPr/>
          <p:nvPr/>
        </p:nvGrpSpPr>
        <p:grpSpPr>
          <a:xfrm>
            <a:off x="6794835" y="1539773"/>
            <a:ext cx="4888929" cy="4164342"/>
            <a:chOff x="6838378" y="1635568"/>
            <a:chExt cx="4888929" cy="4164342"/>
          </a:xfrm>
        </p:grpSpPr>
        <p:grpSp>
          <p:nvGrpSpPr>
            <p:cNvPr id="32" name="Group 31">
              <a:extLst>
                <a:ext uri="{FF2B5EF4-FFF2-40B4-BE49-F238E27FC236}">
                  <a16:creationId xmlns:a16="http://schemas.microsoft.com/office/drawing/2014/main" id="{5F5E2027-84C5-1EEF-01A6-BFC699B23F66}"/>
                </a:ext>
              </a:extLst>
            </p:cNvPr>
            <p:cNvGrpSpPr/>
            <p:nvPr/>
          </p:nvGrpSpPr>
          <p:grpSpPr>
            <a:xfrm>
              <a:off x="6838378" y="1635568"/>
              <a:ext cx="4888929" cy="4164342"/>
              <a:chOff x="6932023" y="1254035"/>
              <a:chExt cx="4888929" cy="4164342"/>
            </a:xfrm>
          </p:grpSpPr>
          <p:sp>
            <p:nvSpPr>
              <p:cNvPr id="31" name="Rectangle: Rounded Corners 30">
                <a:extLst>
                  <a:ext uri="{FF2B5EF4-FFF2-40B4-BE49-F238E27FC236}">
                    <a16:creationId xmlns:a16="http://schemas.microsoft.com/office/drawing/2014/main" id="{9F67B96C-21A0-D45D-8B0D-5E36F12DC043}"/>
                  </a:ext>
                </a:extLst>
              </p:cNvPr>
              <p:cNvSpPr/>
              <p:nvPr/>
            </p:nvSpPr>
            <p:spPr>
              <a:xfrm>
                <a:off x="6932023" y="1254035"/>
                <a:ext cx="4888929" cy="4164342"/>
              </a:xfrm>
              <a:prstGeom prst="roundRect">
                <a:avLst>
                  <a:gd name="adj" fmla="val 25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Rounded Corners 29">
                <a:extLst>
                  <a:ext uri="{FF2B5EF4-FFF2-40B4-BE49-F238E27FC236}">
                    <a16:creationId xmlns:a16="http://schemas.microsoft.com/office/drawing/2014/main" id="{C98C0439-B08E-A8B0-2A29-F8F714E9CC3E}"/>
                  </a:ext>
                </a:extLst>
              </p:cNvPr>
              <p:cNvSpPr/>
              <p:nvPr/>
            </p:nvSpPr>
            <p:spPr>
              <a:xfrm>
                <a:off x="7093162" y="1427704"/>
                <a:ext cx="4528457" cy="3786554"/>
              </a:xfrm>
              <a:prstGeom prst="roundRect">
                <a:avLst>
                  <a:gd name="adj" fmla="val 8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4" name="Picture 3">
              <a:extLst>
                <a:ext uri="{FF2B5EF4-FFF2-40B4-BE49-F238E27FC236}">
                  <a16:creationId xmlns:a16="http://schemas.microsoft.com/office/drawing/2014/main" id="{AA886BF7-BB1C-BA04-9E99-1B42710C24AB}"/>
                </a:ext>
              </a:extLst>
            </p:cNvPr>
            <p:cNvPicPr>
              <a:picLocks noChangeAspect="1"/>
            </p:cNvPicPr>
            <p:nvPr/>
          </p:nvPicPr>
          <p:blipFill rotWithShape="1">
            <a:blip r:embed="rId3"/>
            <a:srcRect/>
            <a:stretch/>
          </p:blipFill>
          <p:spPr>
            <a:xfrm>
              <a:off x="7388735" y="4091961"/>
              <a:ext cx="3750020" cy="1263743"/>
            </a:xfrm>
            <a:prstGeom prst="rect">
              <a:avLst/>
            </a:prstGeom>
          </p:spPr>
        </p:pic>
        <p:pic>
          <p:nvPicPr>
            <p:cNvPr id="18" name="Picture 17">
              <a:extLst>
                <a:ext uri="{FF2B5EF4-FFF2-40B4-BE49-F238E27FC236}">
                  <a16:creationId xmlns:a16="http://schemas.microsoft.com/office/drawing/2014/main" id="{C6D71496-0C7C-B448-3BA7-1665FD60A330}"/>
                </a:ext>
              </a:extLst>
            </p:cNvPr>
            <p:cNvPicPr>
              <a:picLocks noChangeAspect="1"/>
            </p:cNvPicPr>
            <p:nvPr/>
          </p:nvPicPr>
          <p:blipFill>
            <a:blip r:embed="rId4"/>
            <a:stretch>
              <a:fillRect/>
            </a:stretch>
          </p:blipFill>
          <p:spPr>
            <a:xfrm>
              <a:off x="7273155" y="1940812"/>
              <a:ext cx="4019373" cy="1904865"/>
            </a:xfrm>
            <a:prstGeom prst="rect">
              <a:avLst/>
            </a:prstGeom>
          </p:spPr>
        </p:pic>
      </p:grpSp>
    </p:spTree>
    <p:extLst>
      <p:ext uri="{BB962C8B-B14F-4D97-AF65-F5344CB8AC3E}">
        <p14:creationId xmlns:p14="http://schemas.microsoft.com/office/powerpoint/2010/main" val="10001676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E8446-5C46-62D4-ED69-E1B852FDC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B09E0-F612-2349-6F31-8FD845176FF4}"/>
              </a:ext>
            </a:extLst>
          </p:cNvPr>
          <p:cNvSpPr>
            <a:spLocks noGrp="1"/>
          </p:cNvSpPr>
          <p:nvPr>
            <p:ph type="title"/>
          </p:nvPr>
        </p:nvSpPr>
        <p:spPr/>
        <p:txBody>
          <a:bodyPr/>
          <a:lstStyle/>
          <a:p>
            <a:r>
              <a:rPr lang="en-US" dirty="0"/>
              <a:t>Think Beyond Slides to Create Understanding</a:t>
            </a:r>
          </a:p>
        </p:txBody>
      </p:sp>
      <p:sp>
        <p:nvSpPr>
          <p:cNvPr id="3" name="Content Placeholder 2">
            <a:extLst>
              <a:ext uri="{FF2B5EF4-FFF2-40B4-BE49-F238E27FC236}">
                <a16:creationId xmlns:a16="http://schemas.microsoft.com/office/drawing/2014/main" id="{B451CD05-A1E5-ADCB-B733-060626F188C5}"/>
              </a:ext>
            </a:extLst>
          </p:cNvPr>
          <p:cNvSpPr>
            <a:spLocks noGrp="1"/>
          </p:cNvSpPr>
          <p:nvPr>
            <p:ph idx="1"/>
          </p:nvPr>
        </p:nvSpPr>
        <p:spPr>
          <a:xfrm>
            <a:off x="745516" y="1970160"/>
            <a:ext cx="5812039" cy="746268"/>
          </a:xfrm>
        </p:spPr>
        <p:txBody>
          <a:bodyPr/>
          <a:lstStyle/>
          <a:p>
            <a:pPr>
              <a:lnSpc>
                <a:spcPct val="100000"/>
              </a:lnSpc>
              <a:spcBef>
                <a:spcPts val="0"/>
              </a:spcBef>
              <a:spcAft>
                <a:spcPts val="0"/>
              </a:spcAft>
            </a:pPr>
            <a:r>
              <a:rPr lang="en-US" dirty="0"/>
              <a:t>Charts &amp; Graphs: </a:t>
            </a:r>
            <a:r>
              <a:rPr lang="en-US" b="0" dirty="0"/>
              <a:t>Show trends, comparisons, and relationships</a:t>
            </a:r>
            <a:endParaRPr lang="en-US" dirty="0"/>
          </a:p>
        </p:txBody>
      </p:sp>
      <p:sp>
        <p:nvSpPr>
          <p:cNvPr id="5" name="Slide Number Placeholder 4">
            <a:extLst>
              <a:ext uri="{FF2B5EF4-FFF2-40B4-BE49-F238E27FC236}">
                <a16:creationId xmlns:a16="http://schemas.microsoft.com/office/drawing/2014/main" id="{6403CBBC-BCEC-887F-60DF-0049B0FCAAC0}"/>
              </a:ext>
            </a:extLst>
          </p:cNvPr>
          <p:cNvSpPr>
            <a:spLocks noGrp="1"/>
          </p:cNvSpPr>
          <p:nvPr>
            <p:ph type="sldNum" sz="quarter" idx="12"/>
          </p:nvPr>
        </p:nvSpPr>
        <p:spPr/>
        <p:txBody>
          <a:bodyPr/>
          <a:lstStyle/>
          <a:p>
            <a:fld id="{0D558541-60C9-42A2-8392-FF12533A6B7A}" type="slidenum">
              <a:rPr lang="en-US" smtClean="0"/>
              <a:pPr/>
              <a:t>98</a:t>
            </a:fld>
            <a:endParaRPr lang="en-US"/>
          </a:p>
        </p:txBody>
      </p:sp>
      <p:grpSp>
        <p:nvGrpSpPr>
          <p:cNvPr id="17" name="Group 16">
            <a:extLst>
              <a:ext uri="{FF2B5EF4-FFF2-40B4-BE49-F238E27FC236}">
                <a16:creationId xmlns:a16="http://schemas.microsoft.com/office/drawing/2014/main" id="{906569BB-35EA-24E5-A47A-4317170EB610}"/>
              </a:ext>
            </a:extLst>
          </p:cNvPr>
          <p:cNvGrpSpPr/>
          <p:nvPr/>
        </p:nvGrpSpPr>
        <p:grpSpPr>
          <a:xfrm>
            <a:off x="231709" y="2002911"/>
            <a:ext cx="461555" cy="503547"/>
            <a:chOff x="1515291" y="4416796"/>
            <a:chExt cx="461555" cy="503547"/>
          </a:xfrm>
        </p:grpSpPr>
        <p:sp>
          <p:nvSpPr>
            <p:cNvPr id="15" name="Flowchart: Delay 14">
              <a:extLst>
                <a:ext uri="{FF2B5EF4-FFF2-40B4-BE49-F238E27FC236}">
                  <a16:creationId xmlns:a16="http://schemas.microsoft.com/office/drawing/2014/main" id="{792775EE-AF3A-E72F-2C07-C753806D5EC0}"/>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74D2D5AC-C5E3-0388-FD86-C33B2F2212CA}"/>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1</a:t>
              </a:r>
            </a:p>
          </p:txBody>
        </p:sp>
      </p:grpSp>
      <p:grpSp>
        <p:nvGrpSpPr>
          <p:cNvPr id="20" name="Group 19">
            <a:extLst>
              <a:ext uri="{FF2B5EF4-FFF2-40B4-BE49-F238E27FC236}">
                <a16:creationId xmlns:a16="http://schemas.microsoft.com/office/drawing/2014/main" id="{B9206B82-1A45-5390-E128-68BFA9D91AFB}"/>
              </a:ext>
            </a:extLst>
          </p:cNvPr>
          <p:cNvGrpSpPr/>
          <p:nvPr/>
        </p:nvGrpSpPr>
        <p:grpSpPr>
          <a:xfrm>
            <a:off x="231709" y="2965843"/>
            <a:ext cx="461555" cy="503547"/>
            <a:chOff x="1515291" y="4416796"/>
            <a:chExt cx="461555" cy="503547"/>
          </a:xfrm>
        </p:grpSpPr>
        <p:sp>
          <p:nvSpPr>
            <p:cNvPr id="21" name="Flowchart: Delay 20">
              <a:extLst>
                <a:ext uri="{FF2B5EF4-FFF2-40B4-BE49-F238E27FC236}">
                  <a16:creationId xmlns:a16="http://schemas.microsoft.com/office/drawing/2014/main" id="{6757F56D-726C-8F09-5FEE-A38F335E777C}"/>
                </a:ext>
              </a:extLst>
            </p:cNvPr>
            <p:cNvSpPr/>
            <p:nvPr/>
          </p:nvSpPr>
          <p:spPr>
            <a:xfrm flipH="1">
              <a:off x="1515291" y="4416796"/>
              <a:ext cx="461555" cy="503547"/>
            </a:xfrm>
            <a:prstGeom prst="flowChartDelay">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TextBox 21">
              <a:extLst>
                <a:ext uri="{FF2B5EF4-FFF2-40B4-BE49-F238E27FC236}">
                  <a16:creationId xmlns:a16="http://schemas.microsoft.com/office/drawing/2014/main" id="{8FE68507-ECC8-9330-A38D-07A363AE69F9}"/>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2</a:t>
              </a:r>
            </a:p>
          </p:txBody>
        </p:sp>
      </p:grpSp>
      <p:grpSp>
        <p:nvGrpSpPr>
          <p:cNvPr id="26" name="Group 25">
            <a:extLst>
              <a:ext uri="{FF2B5EF4-FFF2-40B4-BE49-F238E27FC236}">
                <a16:creationId xmlns:a16="http://schemas.microsoft.com/office/drawing/2014/main" id="{6809CF5E-B769-8BC2-5B7D-6772400E87EF}"/>
              </a:ext>
            </a:extLst>
          </p:cNvPr>
          <p:cNvGrpSpPr/>
          <p:nvPr/>
        </p:nvGrpSpPr>
        <p:grpSpPr>
          <a:xfrm>
            <a:off x="257835" y="3906942"/>
            <a:ext cx="461555" cy="503547"/>
            <a:chOff x="1515291" y="4416796"/>
            <a:chExt cx="461555" cy="503547"/>
          </a:xfrm>
          <a:solidFill>
            <a:schemeClr val="bg1">
              <a:lumMod val="75000"/>
            </a:schemeClr>
          </a:solidFill>
        </p:grpSpPr>
        <p:sp>
          <p:nvSpPr>
            <p:cNvPr id="27" name="Flowchart: Delay 26">
              <a:extLst>
                <a:ext uri="{FF2B5EF4-FFF2-40B4-BE49-F238E27FC236}">
                  <a16:creationId xmlns:a16="http://schemas.microsoft.com/office/drawing/2014/main" id="{B3D16F08-EE5D-B056-548A-1603ABA10F1E}"/>
                </a:ext>
              </a:extLst>
            </p:cNvPr>
            <p:cNvSpPr/>
            <p:nvPr/>
          </p:nvSpPr>
          <p:spPr>
            <a:xfrm flipH="1">
              <a:off x="1515291" y="4416796"/>
              <a:ext cx="461555" cy="503547"/>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E35C8094-3BFF-E675-7E0A-079FF98516CB}"/>
                </a:ext>
              </a:extLst>
            </p:cNvPr>
            <p:cNvSpPr txBox="1"/>
            <p:nvPr/>
          </p:nvSpPr>
          <p:spPr>
            <a:xfrm>
              <a:off x="1602378" y="4439041"/>
              <a:ext cx="339634" cy="424219"/>
            </a:xfrm>
            <a:prstGeom prst="rect">
              <a:avLst/>
            </a:prstGeom>
            <a:noFill/>
          </p:spPr>
          <p:txBody>
            <a:bodyPr wrap="square" rtlCol="0">
              <a:spAutoFit/>
            </a:bodyPr>
            <a:lstStyle/>
            <a:p>
              <a:pPr algn="l">
                <a:lnSpc>
                  <a:spcPct val="113000"/>
                </a:lnSpc>
                <a:spcAft>
                  <a:spcPts val="600"/>
                </a:spcAft>
              </a:pPr>
              <a:r>
                <a:rPr lang="en-US" sz="2000" b="1" dirty="0">
                  <a:solidFill>
                    <a:schemeClr val="bg1"/>
                  </a:solidFill>
                </a:rPr>
                <a:t>3</a:t>
              </a:r>
            </a:p>
          </p:txBody>
        </p:sp>
      </p:grpSp>
      <p:sp>
        <p:nvSpPr>
          <p:cNvPr id="34" name="TextBox 33">
            <a:extLst>
              <a:ext uri="{FF2B5EF4-FFF2-40B4-BE49-F238E27FC236}">
                <a16:creationId xmlns:a16="http://schemas.microsoft.com/office/drawing/2014/main" id="{68ACF2AC-DA73-96A1-9F14-DB7DDF3AA7BA}"/>
              </a:ext>
            </a:extLst>
          </p:cNvPr>
          <p:cNvSpPr txBox="1"/>
          <p:nvPr/>
        </p:nvSpPr>
        <p:spPr>
          <a:xfrm>
            <a:off x="771643" y="3037889"/>
            <a:ext cx="6117770" cy="359457"/>
          </a:xfrm>
          <a:prstGeom prst="rect">
            <a:avLst/>
          </a:prstGeom>
          <a:noFill/>
        </p:spPr>
        <p:txBody>
          <a:bodyPr wrap="square">
            <a:spAutoFit/>
          </a:bodyPr>
          <a:lstStyle/>
          <a:p>
            <a:pPr defTabSz="881615"/>
            <a:r>
              <a:rPr lang="en-US" sz="1736" b="1" dirty="0"/>
              <a:t>Tables: </a:t>
            </a:r>
            <a:r>
              <a:rPr lang="en-US" sz="1736" dirty="0"/>
              <a:t>Organize data for easy comparison and reference</a:t>
            </a:r>
          </a:p>
        </p:txBody>
      </p:sp>
      <p:sp>
        <p:nvSpPr>
          <p:cNvPr id="36" name="TextBox 35">
            <a:extLst>
              <a:ext uri="{FF2B5EF4-FFF2-40B4-BE49-F238E27FC236}">
                <a16:creationId xmlns:a16="http://schemas.microsoft.com/office/drawing/2014/main" id="{6C81ADBF-3957-5DEA-ACAE-DE9FDDF848F6}"/>
              </a:ext>
            </a:extLst>
          </p:cNvPr>
          <p:cNvSpPr txBox="1"/>
          <p:nvPr/>
        </p:nvSpPr>
        <p:spPr>
          <a:xfrm>
            <a:off x="782059" y="3957661"/>
            <a:ext cx="6117770" cy="359457"/>
          </a:xfrm>
          <a:prstGeom prst="rect">
            <a:avLst/>
          </a:prstGeom>
          <a:noFill/>
        </p:spPr>
        <p:txBody>
          <a:bodyPr wrap="square">
            <a:spAutoFit/>
          </a:bodyPr>
          <a:lstStyle/>
          <a:p>
            <a:r>
              <a:rPr lang="en-US" sz="1736" b="1" dirty="0"/>
              <a:t>Infographics: </a:t>
            </a:r>
            <a:r>
              <a:rPr lang="en-US" sz="1736" dirty="0"/>
              <a:t>Combine data with visual storytelling</a:t>
            </a:r>
          </a:p>
        </p:txBody>
      </p:sp>
      <p:grpSp>
        <p:nvGrpSpPr>
          <p:cNvPr id="32" name="Group 31">
            <a:extLst>
              <a:ext uri="{FF2B5EF4-FFF2-40B4-BE49-F238E27FC236}">
                <a16:creationId xmlns:a16="http://schemas.microsoft.com/office/drawing/2014/main" id="{D96E2269-20A1-56BB-69C0-8D5EF624806C}"/>
              </a:ext>
            </a:extLst>
          </p:cNvPr>
          <p:cNvGrpSpPr/>
          <p:nvPr/>
        </p:nvGrpSpPr>
        <p:grpSpPr>
          <a:xfrm>
            <a:off x="6677605" y="1118026"/>
            <a:ext cx="4991881" cy="5317608"/>
            <a:chOff x="6932023" y="1254035"/>
            <a:chExt cx="4888929" cy="4164342"/>
          </a:xfrm>
        </p:grpSpPr>
        <p:sp>
          <p:nvSpPr>
            <p:cNvPr id="31" name="Rectangle: Rounded Corners 30">
              <a:extLst>
                <a:ext uri="{FF2B5EF4-FFF2-40B4-BE49-F238E27FC236}">
                  <a16:creationId xmlns:a16="http://schemas.microsoft.com/office/drawing/2014/main" id="{D17B731F-25B6-5AEE-1127-F870E17490EC}"/>
                </a:ext>
              </a:extLst>
            </p:cNvPr>
            <p:cNvSpPr/>
            <p:nvPr/>
          </p:nvSpPr>
          <p:spPr>
            <a:xfrm>
              <a:off x="6932023" y="1254035"/>
              <a:ext cx="4888929" cy="4164342"/>
            </a:xfrm>
            <a:prstGeom prst="roundRect">
              <a:avLst>
                <a:gd name="adj" fmla="val 25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Rounded Corners 29">
              <a:extLst>
                <a:ext uri="{FF2B5EF4-FFF2-40B4-BE49-F238E27FC236}">
                  <a16:creationId xmlns:a16="http://schemas.microsoft.com/office/drawing/2014/main" id="{617B8BA9-F0C5-A2A1-4FF7-F7D69B565DFB}"/>
                </a:ext>
              </a:extLst>
            </p:cNvPr>
            <p:cNvSpPr/>
            <p:nvPr/>
          </p:nvSpPr>
          <p:spPr>
            <a:xfrm>
              <a:off x="7093162" y="1389373"/>
              <a:ext cx="4574268" cy="3906247"/>
            </a:xfrm>
            <a:prstGeom prst="roundRect">
              <a:avLst>
                <a:gd name="adj" fmla="val 8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20482" name="Picture 2">
            <a:extLst>
              <a:ext uri="{FF2B5EF4-FFF2-40B4-BE49-F238E27FC236}">
                <a16:creationId xmlns:a16="http://schemas.microsoft.com/office/drawing/2014/main" id="{FA54E6E0-C752-C030-FA18-F4CAEDF0A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6765" y="3804110"/>
            <a:ext cx="1938592" cy="237513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E63398C6-7333-FD2D-E15D-C085DA41B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8562" y="1856413"/>
            <a:ext cx="1678077" cy="1720029"/>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a:extLst>
              <a:ext uri="{FF2B5EF4-FFF2-40B4-BE49-F238E27FC236}">
                <a16:creationId xmlns:a16="http://schemas.microsoft.com/office/drawing/2014/main" id="{1A4307FB-DF38-5EA2-5AB1-8B37124095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36"/>
          <a:stretch>
            <a:fillRect/>
          </a:stretch>
        </p:blipFill>
        <p:spPr bwMode="auto">
          <a:xfrm>
            <a:off x="7053945" y="1791136"/>
            <a:ext cx="2492699" cy="15126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0E5CBDB-26D9-3F95-5D4D-9321A2FEF6CC}"/>
              </a:ext>
            </a:extLst>
          </p:cNvPr>
          <p:cNvSpPr/>
          <p:nvPr/>
        </p:nvSpPr>
        <p:spPr>
          <a:xfrm>
            <a:off x="9684882" y="1471528"/>
            <a:ext cx="1600475" cy="357790"/>
          </a:xfrm>
          <a:prstGeom prst="rect">
            <a:avLst/>
          </a:prstGeom>
          <a:solidFill>
            <a:schemeClr val="bg1"/>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b="1" dirty="0">
                <a:solidFill>
                  <a:schemeClr val="bg1">
                    <a:lumMod val="50000"/>
                  </a:schemeClr>
                </a:solidFill>
              </a:rPr>
              <a:t>Below. </a:t>
            </a:r>
            <a:r>
              <a:rPr lang="en-US" sz="600" dirty="0">
                <a:solidFill>
                  <a:schemeClr val="bg1">
                    <a:lumMod val="50000"/>
                  </a:schemeClr>
                </a:solidFill>
              </a:rPr>
              <a:t>75% of grant supported documents rank in the 50th percentile or above</a:t>
            </a:r>
            <a:r>
              <a:rPr lang="en-US" sz="600" b="1" dirty="0">
                <a:solidFill>
                  <a:schemeClr val="bg1">
                    <a:lumMod val="50000"/>
                  </a:schemeClr>
                </a:solidFill>
              </a:rPr>
              <a:t> </a:t>
            </a:r>
            <a:r>
              <a:rPr lang="en-US" sz="525" dirty="0">
                <a:solidFill>
                  <a:schemeClr val="bg1">
                    <a:lumMod val="50000"/>
                  </a:schemeClr>
                </a:solidFill>
              </a:rPr>
              <a:t>for citation impact in their respective subject areas</a:t>
            </a:r>
            <a:r>
              <a:rPr lang="en-US" sz="525" dirty="0">
                <a:solidFill>
                  <a:schemeClr val="tx1">
                    <a:lumMod val="50000"/>
                    <a:lumOff val="50000"/>
                  </a:schemeClr>
                </a:solidFill>
              </a:rPr>
              <a:t>. </a:t>
            </a:r>
          </a:p>
        </p:txBody>
      </p:sp>
      <p:sp>
        <p:nvSpPr>
          <p:cNvPr id="8" name="Rectangle 7">
            <a:extLst>
              <a:ext uri="{FF2B5EF4-FFF2-40B4-BE49-F238E27FC236}">
                <a16:creationId xmlns:a16="http://schemas.microsoft.com/office/drawing/2014/main" id="{91287477-B29E-311A-A5CC-01F37F2CCB8A}"/>
              </a:ext>
            </a:extLst>
          </p:cNvPr>
          <p:cNvSpPr/>
          <p:nvPr/>
        </p:nvSpPr>
        <p:spPr>
          <a:xfrm>
            <a:off x="7175863" y="1471528"/>
            <a:ext cx="2104842" cy="286232"/>
          </a:xfrm>
          <a:prstGeom prst="rect">
            <a:avLst/>
          </a:prstGeom>
          <a:solidFill>
            <a:schemeClr val="bg1"/>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spcAft>
                <a:spcPts val="600"/>
              </a:spcAft>
            </a:pPr>
            <a:r>
              <a:rPr lang="en-US" sz="525" b="1" dirty="0">
                <a:solidFill>
                  <a:schemeClr val="bg1">
                    <a:lumMod val="50000"/>
                  </a:schemeClr>
                </a:solidFill>
              </a:rPr>
              <a:t>Below</a:t>
            </a:r>
            <a:r>
              <a:rPr lang="en-US" sz="525" dirty="0">
                <a:solidFill>
                  <a:schemeClr val="bg1">
                    <a:lumMod val="50000"/>
                  </a:schemeClr>
                </a:solidFill>
              </a:rPr>
              <a:t>. Grant supported documents were cited by authors from </a:t>
            </a:r>
            <a:r>
              <a:rPr lang="en-US" sz="525" b="1" dirty="0">
                <a:solidFill>
                  <a:schemeClr val="bg1">
                    <a:lumMod val="50000"/>
                  </a:schemeClr>
                </a:solidFill>
              </a:rPr>
              <a:t>159 different countries </a:t>
            </a:r>
            <a:r>
              <a:rPr lang="en-US" sz="525" dirty="0">
                <a:solidFill>
                  <a:schemeClr val="bg1">
                    <a:lumMod val="50000"/>
                  </a:schemeClr>
                </a:solidFill>
              </a:rPr>
              <a:t>and in 30 languages (2008-2018)</a:t>
            </a:r>
          </a:p>
        </p:txBody>
      </p:sp>
      <p:sp>
        <p:nvSpPr>
          <p:cNvPr id="9" name="TextBox 7">
            <a:extLst>
              <a:ext uri="{FF2B5EF4-FFF2-40B4-BE49-F238E27FC236}">
                <a16:creationId xmlns:a16="http://schemas.microsoft.com/office/drawing/2014/main" id="{C35D67B5-3DC2-F65B-8618-0193B80242F5}"/>
              </a:ext>
            </a:extLst>
          </p:cNvPr>
          <p:cNvSpPr txBox="1"/>
          <p:nvPr/>
        </p:nvSpPr>
        <p:spPr>
          <a:xfrm>
            <a:off x="6949254" y="5180230"/>
            <a:ext cx="2348086" cy="124649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r>
              <a:rPr lang="en-US" sz="525" b="1" dirty="0">
                <a:solidFill>
                  <a:schemeClr val="tx1">
                    <a:lumMod val="50000"/>
                    <a:lumOff val="50000"/>
                  </a:schemeClr>
                </a:solidFill>
              </a:rPr>
              <a:t>Right</a:t>
            </a:r>
            <a:r>
              <a:rPr lang="en-US" sz="525" dirty="0">
                <a:solidFill>
                  <a:schemeClr val="tx1">
                    <a:lumMod val="50000"/>
                    <a:lumOff val="50000"/>
                  </a:schemeClr>
                </a:solidFill>
              </a:rPr>
              <a:t>. This term co-occurrence map displays 493 terms from the titles and abstracts of publications from 2008-2018 from 1,563 documents supported by the grant using </a:t>
            </a:r>
            <a:r>
              <a:rPr lang="en-US" sz="525" dirty="0" err="1">
                <a:solidFill>
                  <a:schemeClr val="tx1">
                    <a:lumMod val="50000"/>
                    <a:lumOff val="50000"/>
                  </a:schemeClr>
                </a:solidFill>
              </a:rPr>
              <a:t>VOSViewer</a:t>
            </a:r>
            <a:r>
              <a:rPr lang="en-US" sz="525" dirty="0">
                <a:solidFill>
                  <a:schemeClr val="tx1">
                    <a:lumMod val="50000"/>
                    <a:lumOff val="50000"/>
                  </a:schemeClr>
                </a:solidFill>
              </a:rPr>
              <a:t>. All terms are assigned to a cluster  (and colored accordingly ) by a computer clustering algorithm. Term bubbles are sized by the number of times they occur in the title or abstract of the publication: the larger the term the more the occurrences. Each term occurs in at least 10 publications. The distance between two terms indicates how often the terms co-occur in a title or abstract; the smaller the distance, the larger the number of co-occurrences and the stronger the terms are related to each other. Lines between terms indicate when terms were used together in a title or abstract: the thicker the line, the more often the terms are used together. </a:t>
            </a:r>
          </a:p>
          <a:p>
            <a:endParaRPr lang="en-US" sz="1200" dirty="0"/>
          </a:p>
        </p:txBody>
      </p:sp>
      <p:sp>
        <p:nvSpPr>
          <p:cNvPr id="11" name="Rectangle: Rounded Corners 10">
            <a:extLst>
              <a:ext uri="{FF2B5EF4-FFF2-40B4-BE49-F238E27FC236}">
                <a16:creationId xmlns:a16="http://schemas.microsoft.com/office/drawing/2014/main" id="{BC3CC78E-C3DF-8DD1-FC24-6434594BC41D}"/>
              </a:ext>
            </a:extLst>
          </p:cNvPr>
          <p:cNvSpPr/>
          <p:nvPr/>
        </p:nvSpPr>
        <p:spPr>
          <a:xfrm>
            <a:off x="7005954" y="3303818"/>
            <a:ext cx="2042252" cy="1790696"/>
          </a:xfrm>
          <a:prstGeom prst="roundRect">
            <a:avLst>
              <a:gd name="adj" fmla="val 510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8">
            <a:extLst>
              <a:ext uri="{FF2B5EF4-FFF2-40B4-BE49-F238E27FC236}">
                <a16:creationId xmlns:a16="http://schemas.microsoft.com/office/drawing/2014/main" id="{48A78FD8-85F3-EC0C-C7E3-BE6C17B0866B}"/>
              </a:ext>
            </a:extLst>
          </p:cNvPr>
          <p:cNvSpPr txBox="1"/>
          <p:nvPr/>
        </p:nvSpPr>
        <p:spPr>
          <a:xfrm>
            <a:off x="7024806" y="3333544"/>
            <a:ext cx="1986478" cy="17312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lumMod val="50000"/>
                  </a:schemeClr>
                </a:solidFill>
              </a:rPr>
              <a:t>Overview</a:t>
            </a:r>
          </a:p>
          <a:p>
            <a:r>
              <a:rPr lang="en-US" sz="1050" dirty="0">
                <a:solidFill>
                  <a:schemeClr val="bg1">
                    <a:lumMod val="50000"/>
                  </a:schemeClr>
                </a:solidFill>
              </a:rPr>
              <a:t>Over the past 10 years we have supported all areas of the translational spectrum, promoting and accelerating the translation of preclinical research to a clinical application and the communication between basic and clinical scientists.</a:t>
            </a:r>
            <a:endParaRPr lang="en-US" sz="1600" dirty="0">
              <a:solidFill>
                <a:schemeClr val="bg1">
                  <a:lumMod val="50000"/>
                </a:schemeClr>
              </a:solidFill>
            </a:endParaRPr>
          </a:p>
        </p:txBody>
      </p:sp>
    </p:spTree>
    <p:extLst>
      <p:ext uri="{BB962C8B-B14F-4D97-AF65-F5344CB8AC3E}">
        <p14:creationId xmlns:p14="http://schemas.microsoft.com/office/powerpoint/2010/main" val="3912819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8399-163D-CEE0-E0E4-AB939D134819}"/>
              </a:ext>
            </a:extLst>
          </p:cNvPr>
          <p:cNvSpPr>
            <a:spLocks noGrp="1"/>
          </p:cNvSpPr>
          <p:nvPr>
            <p:ph type="title"/>
          </p:nvPr>
        </p:nvSpPr>
        <p:spPr/>
        <p:txBody>
          <a:bodyPr/>
          <a:lstStyle/>
          <a:p>
            <a:r>
              <a:rPr lang="en-US" dirty="0"/>
              <a:t>Visualization Software</a:t>
            </a:r>
          </a:p>
        </p:txBody>
      </p:sp>
      <p:sp>
        <p:nvSpPr>
          <p:cNvPr id="5" name="Slide Number Placeholder 4">
            <a:extLst>
              <a:ext uri="{FF2B5EF4-FFF2-40B4-BE49-F238E27FC236}">
                <a16:creationId xmlns:a16="http://schemas.microsoft.com/office/drawing/2014/main" id="{4611A58B-4D6A-6C02-5E37-A956BAE60B79}"/>
              </a:ext>
            </a:extLst>
          </p:cNvPr>
          <p:cNvSpPr>
            <a:spLocks noGrp="1"/>
          </p:cNvSpPr>
          <p:nvPr>
            <p:ph type="sldNum" sz="quarter" idx="12"/>
          </p:nvPr>
        </p:nvSpPr>
        <p:spPr/>
        <p:txBody>
          <a:bodyPr/>
          <a:lstStyle/>
          <a:p>
            <a:fld id="{0D558541-60C9-42A2-8392-FF12533A6B7A}" type="slidenum">
              <a:rPr lang="en-US" smtClean="0"/>
              <a:pPr/>
              <a:t>99</a:t>
            </a:fld>
            <a:endParaRPr lang="en-US"/>
          </a:p>
        </p:txBody>
      </p:sp>
      <p:graphicFrame>
        <p:nvGraphicFramePr>
          <p:cNvPr id="6" name="Table 5">
            <a:extLst>
              <a:ext uri="{FF2B5EF4-FFF2-40B4-BE49-F238E27FC236}">
                <a16:creationId xmlns:a16="http://schemas.microsoft.com/office/drawing/2014/main" id="{958E685B-266B-DBF2-E85B-C78D1E1C1050}"/>
              </a:ext>
            </a:extLst>
          </p:cNvPr>
          <p:cNvGraphicFramePr>
            <a:graphicFrameLocks noGrp="1"/>
          </p:cNvGraphicFramePr>
          <p:nvPr/>
        </p:nvGraphicFramePr>
        <p:xfrm>
          <a:off x="780375" y="1381328"/>
          <a:ext cx="10261599" cy="4796884"/>
        </p:xfrm>
        <a:graphic>
          <a:graphicData uri="http://schemas.openxmlformats.org/drawingml/2006/table">
            <a:tbl>
              <a:tblPr firstRow="1" bandRow="1">
                <a:tableStyleId>{3B4B98B0-60AC-42C2-AFA5-B58CD77FA1E5}</a:tableStyleId>
              </a:tblPr>
              <a:tblGrid>
                <a:gridCol w="1845343">
                  <a:extLst>
                    <a:ext uri="{9D8B030D-6E8A-4147-A177-3AD203B41FA5}">
                      <a16:colId xmlns:a16="http://schemas.microsoft.com/office/drawing/2014/main" val="2631851130"/>
                    </a:ext>
                  </a:extLst>
                </a:gridCol>
                <a:gridCol w="2706835">
                  <a:extLst>
                    <a:ext uri="{9D8B030D-6E8A-4147-A177-3AD203B41FA5}">
                      <a16:colId xmlns:a16="http://schemas.microsoft.com/office/drawing/2014/main" val="999190083"/>
                    </a:ext>
                  </a:extLst>
                </a:gridCol>
                <a:gridCol w="2786593">
                  <a:extLst>
                    <a:ext uri="{9D8B030D-6E8A-4147-A177-3AD203B41FA5}">
                      <a16:colId xmlns:a16="http://schemas.microsoft.com/office/drawing/2014/main" val="3059744160"/>
                    </a:ext>
                  </a:extLst>
                </a:gridCol>
                <a:gridCol w="2922828">
                  <a:extLst>
                    <a:ext uri="{9D8B030D-6E8A-4147-A177-3AD203B41FA5}">
                      <a16:colId xmlns:a16="http://schemas.microsoft.com/office/drawing/2014/main" val="2586367353"/>
                    </a:ext>
                  </a:extLst>
                </a:gridCol>
              </a:tblGrid>
              <a:tr h="575404">
                <a:tc>
                  <a:txBody>
                    <a:bodyPr/>
                    <a:lstStyle/>
                    <a:p>
                      <a:endParaRPr lang="en-US" sz="2100" dirty="0">
                        <a:latin typeface="+mj-lt"/>
                      </a:endParaRPr>
                    </a:p>
                  </a:txBody>
                  <a:tcPr marL="121920" marR="121920" marT="60960" marB="60960"/>
                </a:tc>
                <a:tc>
                  <a:txBody>
                    <a:bodyPr/>
                    <a:lstStyle/>
                    <a:p>
                      <a:r>
                        <a:rPr lang="en-US" sz="2100" dirty="0"/>
                        <a:t>Advantages</a:t>
                      </a:r>
                      <a:endParaRPr lang="en-US" sz="2100" dirty="0">
                        <a:latin typeface="+mj-lt"/>
                      </a:endParaRPr>
                    </a:p>
                  </a:txBody>
                  <a:tcPr marL="121920" marR="121920" marT="60960" marB="60960"/>
                </a:tc>
                <a:tc>
                  <a:txBody>
                    <a:bodyPr/>
                    <a:lstStyle/>
                    <a:p>
                      <a:r>
                        <a:rPr lang="en-US" sz="2100" dirty="0"/>
                        <a:t>Challenges </a:t>
                      </a:r>
                      <a:endParaRPr lang="en-US" sz="2100" dirty="0">
                        <a:latin typeface="+mj-lt"/>
                      </a:endParaRPr>
                    </a:p>
                  </a:txBody>
                  <a:tcPr marL="121920" marR="121920" marT="60960" marB="60960"/>
                </a:tc>
                <a:tc>
                  <a:txBody>
                    <a:bodyPr/>
                    <a:lstStyle/>
                    <a:p>
                      <a:r>
                        <a:rPr lang="en-US" sz="2100" dirty="0"/>
                        <a:t>Support</a:t>
                      </a:r>
                      <a:endParaRPr lang="en-US" sz="2100" dirty="0">
                        <a:latin typeface="+mj-lt"/>
                      </a:endParaRPr>
                    </a:p>
                  </a:txBody>
                  <a:tcPr marL="121920" marR="121920" marT="60960" marB="60960"/>
                </a:tc>
                <a:extLst>
                  <a:ext uri="{0D108BD9-81ED-4DB2-BD59-A6C34878D82A}">
                    <a16:rowId xmlns:a16="http://schemas.microsoft.com/office/drawing/2014/main" val="826456356"/>
                  </a:ext>
                </a:extLst>
              </a:tr>
              <a:tr h="1176892">
                <a:tc>
                  <a:txBody>
                    <a:bodyPr/>
                    <a:lstStyle/>
                    <a:p>
                      <a:r>
                        <a:rPr lang="en-US" sz="1900" dirty="0"/>
                        <a:t>Excel</a:t>
                      </a:r>
                      <a:endParaRPr lang="en-US" sz="19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High</a:t>
                      </a:r>
                      <a:r>
                        <a:rPr lang="en-US" sz="1400" baseline="0" dirty="0"/>
                        <a:t> familiarity, </a:t>
                      </a:r>
                    </a:p>
                    <a:p>
                      <a:pPr marL="171450" indent="-171450">
                        <a:buFont typeface="Arial" panose="020B0604020202020204" pitchFamily="34" charset="0"/>
                        <a:buChar char="•"/>
                      </a:pPr>
                      <a:r>
                        <a:rPr lang="en-US" sz="1400" baseline="0" dirty="0"/>
                        <a:t>Compatible w/ Microsoft products,</a:t>
                      </a:r>
                    </a:p>
                    <a:p>
                      <a:pPr marL="171450" indent="-171450">
                        <a:buFont typeface="Arial" panose="020B0604020202020204" pitchFamily="34" charset="0"/>
                        <a:buChar char="•"/>
                      </a:pPr>
                      <a:r>
                        <a:rPr lang="en-US" sz="1400" baseline="0" dirty="0"/>
                        <a:t>Easy to edit/analyze underlying data</a:t>
                      </a:r>
                      <a:endParaRPr lang="en-US" sz="21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No report portal</a:t>
                      </a:r>
                    </a:p>
                    <a:p>
                      <a:pPr marL="171450" indent="-171450">
                        <a:buFont typeface="Arial" panose="020B0604020202020204" pitchFamily="34" charset="0"/>
                        <a:buChar char="•"/>
                      </a:pPr>
                      <a:r>
                        <a:rPr lang="en-US" sz="1400" dirty="0"/>
                        <a:t>VBA</a:t>
                      </a:r>
                      <a:r>
                        <a:rPr lang="en-US" sz="1400" baseline="0" dirty="0"/>
                        <a:t> &amp; Macros have low familiarity</a:t>
                      </a:r>
                    </a:p>
                    <a:p>
                      <a:pPr marL="171450" indent="-171450">
                        <a:buFont typeface="Arial" panose="020B0604020202020204" pitchFamily="34" charset="0"/>
                        <a:buChar char="•"/>
                      </a:pPr>
                      <a:r>
                        <a:rPr lang="en-US" sz="1400" baseline="0" dirty="0"/>
                        <a:t>May need add-ons for some chart types</a:t>
                      </a:r>
                      <a:endParaRPr lang="en-US" sz="21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How</a:t>
                      </a:r>
                      <a:r>
                        <a:rPr lang="en-US" sz="1400" baseline="0" dirty="0"/>
                        <a:t> to Build Data Visualizations in </a:t>
                      </a:r>
                      <a:r>
                        <a:rPr lang="en-US" sz="1400" dirty="0"/>
                        <a:t>Excel: </a:t>
                      </a:r>
                      <a:r>
                        <a:rPr lang="en-US" sz="1400" dirty="0">
                          <a:hlinkClick r:id="rId3"/>
                        </a:rPr>
                        <a:t>https://stephanieevergreen.com/how-to/</a:t>
                      </a:r>
                      <a:endParaRPr lang="en-US" sz="1400" dirty="0"/>
                    </a:p>
                    <a:p>
                      <a:pPr marL="0" indent="0">
                        <a:buFont typeface="Arial" panose="020B0604020202020204" pitchFamily="34" charset="0"/>
                        <a:buNone/>
                      </a:pPr>
                      <a:endParaRPr lang="en-US" sz="1400" dirty="0">
                        <a:latin typeface="+mj-lt"/>
                      </a:endParaRPr>
                    </a:p>
                  </a:txBody>
                  <a:tcPr marL="121920" marR="121920" marT="60960" marB="60960"/>
                </a:tc>
                <a:extLst>
                  <a:ext uri="{0D108BD9-81ED-4DB2-BD59-A6C34878D82A}">
                    <a16:rowId xmlns:a16="http://schemas.microsoft.com/office/drawing/2014/main" val="1484491805"/>
                  </a:ext>
                </a:extLst>
              </a:tr>
              <a:tr h="965655">
                <a:tc>
                  <a:txBody>
                    <a:bodyPr/>
                    <a:lstStyle/>
                    <a:p>
                      <a:r>
                        <a:rPr lang="en-US" sz="1900" dirty="0"/>
                        <a:t>Google Charts</a:t>
                      </a:r>
                      <a:endParaRPr lang="en-US" sz="19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Free</a:t>
                      </a:r>
                    </a:p>
                    <a:p>
                      <a:pPr marL="171450" indent="-171450">
                        <a:buFont typeface="Arial" panose="020B0604020202020204" pitchFamily="34" charset="0"/>
                        <a:buChar char="•"/>
                      </a:pPr>
                      <a:r>
                        <a:rPr lang="en-US" sz="1400" dirty="0"/>
                        <a:t>Interactive charts </a:t>
                      </a:r>
                    </a:p>
                    <a:p>
                      <a:pPr marL="171450" indent="-171450">
                        <a:buFont typeface="Arial" panose="020B0604020202020204" pitchFamily="34" charset="0"/>
                        <a:buChar char="•"/>
                      </a:pPr>
                      <a:r>
                        <a:rPr lang="en-US" sz="1400" dirty="0"/>
                        <a:t>Compatible</a:t>
                      </a:r>
                      <a:r>
                        <a:rPr lang="en-US" sz="1400" baseline="0" dirty="0"/>
                        <a:t> with Google Sheets</a:t>
                      </a:r>
                      <a:endParaRPr lang="en-US" sz="14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Some familiarity with JavaScript</a:t>
                      </a:r>
                    </a:p>
                    <a:p>
                      <a:pPr marL="285750" indent="-285750">
                        <a:buFont typeface="Arial" panose="020B0604020202020204" pitchFamily="34" charset="0"/>
                        <a:buChar char="•"/>
                      </a:pPr>
                      <a:r>
                        <a:rPr lang="en-US" sz="1400" dirty="0"/>
                        <a:t>Difficult</a:t>
                      </a:r>
                      <a:r>
                        <a:rPr lang="en-US" sz="1400" baseline="0" dirty="0"/>
                        <a:t> to edit or analyze underlying data</a:t>
                      </a:r>
                      <a:endParaRPr lang="en-US" sz="14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Google Charts: </a:t>
                      </a:r>
                      <a:r>
                        <a:rPr lang="en-US" sz="1400" dirty="0">
                          <a:hlinkClick r:id="rId4"/>
                        </a:rPr>
                        <a:t>https://developers.google.com/chart</a:t>
                      </a:r>
                      <a:endParaRPr lang="en-US" sz="1400" dirty="0"/>
                    </a:p>
                    <a:p>
                      <a:pPr marL="0" indent="0">
                        <a:buFont typeface="Arial" panose="020B0604020202020204" pitchFamily="34" charset="0"/>
                        <a:buNone/>
                      </a:pPr>
                      <a:endParaRPr lang="en-US" sz="1400" dirty="0">
                        <a:latin typeface="+mj-lt"/>
                      </a:endParaRPr>
                    </a:p>
                  </a:txBody>
                  <a:tcPr marL="121920" marR="121920" marT="60960" marB="60960"/>
                </a:tc>
                <a:extLst>
                  <a:ext uri="{0D108BD9-81ED-4DB2-BD59-A6C34878D82A}">
                    <a16:rowId xmlns:a16="http://schemas.microsoft.com/office/drawing/2014/main" val="3122866895"/>
                  </a:ext>
                </a:extLst>
              </a:tr>
              <a:tr h="965655">
                <a:tc>
                  <a:txBody>
                    <a:bodyPr/>
                    <a:lstStyle/>
                    <a:p>
                      <a:r>
                        <a:rPr lang="en-US" sz="1900" dirty="0"/>
                        <a:t>Python or R</a:t>
                      </a:r>
                      <a:endParaRPr lang="en-US" sz="190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Free</a:t>
                      </a:r>
                    </a:p>
                    <a:p>
                      <a:pPr marL="171450" indent="-171450">
                        <a:buFont typeface="Arial" panose="020B0604020202020204" pitchFamily="34" charset="0"/>
                        <a:buChar char="•"/>
                      </a:pPr>
                      <a:r>
                        <a:rPr lang="en-US" sz="1400" dirty="0"/>
                        <a:t>Highly customizable charts</a:t>
                      </a:r>
                    </a:p>
                    <a:p>
                      <a:pPr marL="171450" indent="-171450">
                        <a:buFont typeface="Arial" panose="020B0604020202020204" pitchFamily="34" charset="0"/>
                        <a:buChar char="•"/>
                      </a:pPr>
                      <a:r>
                        <a:rPr lang="en-US" sz="1400" dirty="0"/>
                        <a:t>Powerful</a:t>
                      </a:r>
                      <a:r>
                        <a:rPr lang="en-US" sz="1400" baseline="0" dirty="0"/>
                        <a:t> data analysis tool</a:t>
                      </a:r>
                    </a:p>
                    <a:p>
                      <a:pPr marL="171450" indent="-171450">
                        <a:buFont typeface="Arial" panose="020B0604020202020204" pitchFamily="34" charset="0"/>
                        <a:buChar char="•"/>
                      </a:pPr>
                      <a:r>
                        <a:rPr lang="en-US" sz="1400" baseline="0" dirty="0"/>
                        <a:t>Interactive charts</a:t>
                      </a:r>
                      <a:endParaRPr lang="en-US" sz="1400" baseline="0" dirty="0">
                        <a:latin typeface="+mj-lt"/>
                      </a:endParaRPr>
                    </a:p>
                  </a:txBody>
                  <a:tcPr marL="121920" marR="121920" marT="60960" marB="60960"/>
                </a:tc>
                <a:tc>
                  <a:txBody>
                    <a:bodyPr/>
                    <a:lstStyle/>
                    <a:p>
                      <a:pPr marL="171450" indent="-171450">
                        <a:buFont typeface="Arial" panose="020B0604020202020204" pitchFamily="34" charset="0"/>
                        <a:buChar char="•"/>
                      </a:pPr>
                      <a:r>
                        <a:rPr lang="en-US" sz="1400" dirty="0"/>
                        <a:t>Requires familiarity with the language</a:t>
                      </a:r>
                    </a:p>
                    <a:p>
                      <a:pPr marL="171450" indent="-171450">
                        <a:buFont typeface="Arial" panose="020B0604020202020204" pitchFamily="34" charset="0"/>
                        <a:buChar char="•"/>
                      </a:pPr>
                      <a:r>
                        <a:rPr lang="en-US" sz="1400" dirty="0"/>
                        <a:t>Ability</a:t>
                      </a:r>
                      <a:r>
                        <a:rPr lang="en-US" sz="1400" baseline="0" dirty="0"/>
                        <a:t> to access </a:t>
                      </a:r>
                      <a:r>
                        <a:rPr lang="en-US" sz="1400" baseline="0" dirty="0" err="1"/>
                        <a:t>Jupyter</a:t>
                      </a:r>
                      <a:r>
                        <a:rPr lang="en-US" sz="1400" baseline="0" dirty="0"/>
                        <a:t> Lab or R Studio</a:t>
                      </a:r>
                      <a:endParaRPr lang="en-US" sz="14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err="1"/>
                        <a:t>JupyterLab</a:t>
                      </a:r>
                      <a:r>
                        <a:rPr lang="en-US" sz="1400" dirty="0"/>
                        <a:t>:</a:t>
                      </a:r>
                      <a:r>
                        <a:rPr lang="en-US" sz="1400" baseline="0" dirty="0"/>
                        <a:t> </a:t>
                      </a:r>
                      <a:r>
                        <a:rPr lang="en-US" sz="1400" baseline="0" dirty="0">
                          <a:hlinkClick r:id="rId5"/>
                        </a:rPr>
                        <a:t>https://jupyter.org/</a:t>
                      </a:r>
                      <a:endParaRPr lang="en-US" sz="1400" baseline="0" dirty="0"/>
                    </a:p>
                    <a:p>
                      <a:pPr marL="285750" indent="-285750">
                        <a:buFont typeface="Arial" panose="020B0604020202020204" pitchFamily="34" charset="0"/>
                        <a:buChar char="•"/>
                      </a:pPr>
                      <a:r>
                        <a:rPr lang="en-US" sz="1400" baseline="0" dirty="0"/>
                        <a:t>R Studio: </a:t>
                      </a:r>
                      <a:r>
                        <a:rPr lang="en-US" sz="1400" baseline="0" dirty="0">
                          <a:hlinkClick r:id="rId6"/>
                        </a:rPr>
                        <a:t>https://www.rstudio.com/</a:t>
                      </a:r>
                      <a:endParaRPr lang="en-US" sz="1400" dirty="0">
                        <a:latin typeface="+mj-lt"/>
                      </a:endParaRPr>
                    </a:p>
                  </a:txBody>
                  <a:tcPr marL="121920" marR="121920" marT="60960" marB="60960"/>
                </a:tc>
                <a:extLst>
                  <a:ext uri="{0D108BD9-81ED-4DB2-BD59-A6C34878D82A}">
                    <a16:rowId xmlns:a16="http://schemas.microsoft.com/office/drawing/2014/main" val="4157134495"/>
                  </a:ext>
                </a:extLst>
              </a:tr>
              <a:tr h="1071274">
                <a:tc>
                  <a:txBody>
                    <a:bodyPr/>
                    <a:lstStyle/>
                    <a:p>
                      <a:r>
                        <a:rPr lang="en-US" sz="1900" dirty="0"/>
                        <a:t>Tableau</a:t>
                      </a:r>
                      <a:endParaRPr lang="en-US" sz="19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Customizable</a:t>
                      </a:r>
                      <a:r>
                        <a:rPr lang="en-US" sz="1400" baseline="0" dirty="0"/>
                        <a:t> and interactive charts</a:t>
                      </a:r>
                    </a:p>
                    <a:p>
                      <a:pPr marL="285750" indent="-285750">
                        <a:buFont typeface="Arial" panose="020B0604020202020204" pitchFamily="34" charset="0"/>
                        <a:buChar char="•"/>
                      </a:pPr>
                      <a:r>
                        <a:rPr lang="en-US" sz="1400" baseline="0" dirty="0"/>
                        <a:t>Integrates with Python or R</a:t>
                      </a:r>
                    </a:p>
                    <a:p>
                      <a:pPr marL="285750" indent="-285750">
                        <a:buFont typeface="Arial" panose="020B0604020202020204" pitchFamily="34" charset="0"/>
                        <a:buChar char="•"/>
                      </a:pPr>
                      <a:endParaRPr lang="en-US" sz="2100" baseline="0" dirty="0">
                        <a:latin typeface="+mj-lt"/>
                      </a:endParaRPr>
                    </a:p>
                  </a:txBody>
                  <a:tcPr marL="121920" marR="121920" marT="60960" marB="60960"/>
                </a:tc>
                <a:tc>
                  <a:txBody>
                    <a:bodyPr/>
                    <a:lstStyle/>
                    <a:p>
                      <a:pPr marL="285750" indent="-285750">
                        <a:buFont typeface="Arial" panose="020B0604020202020204" pitchFamily="34" charset="0"/>
                        <a:buChar char="•"/>
                      </a:pPr>
                      <a:r>
                        <a:rPr lang="en-US" sz="1300" dirty="0"/>
                        <a:t>Only Tableau Public is free</a:t>
                      </a:r>
                      <a:r>
                        <a:rPr lang="en-US" sz="1300" baseline="0" dirty="0"/>
                        <a:t> making your underlying data and visualizations open to the public</a:t>
                      </a:r>
                      <a:endParaRPr lang="en-US" sz="1300" dirty="0">
                        <a:latin typeface="+mj-lt"/>
                      </a:endParaRPr>
                    </a:p>
                  </a:txBody>
                  <a:tcPr marL="121920" marR="121920" marT="60960" marB="60960"/>
                </a:tc>
                <a:tc>
                  <a:txBody>
                    <a:bodyPr/>
                    <a:lstStyle/>
                    <a:p>
                      <a:pPr marL="285750" indent="-285750">
                        <a:buFont typeface="Arial" panose="020B0604020202020204" pitchFamily="34" charset="0"/>
                        <a:buChar char="•"/>
                      </a:pPr>
                      <a:r>
                        <a:rPr lang="en-US" sz="1400" dirty="0"/>
                        <a:t>Tableau Public Support:</a:t>
                      </a:r>
                      <a:r>
                        <a:rPr lang="en-US" sz="1400" baseline="0" dirty="0"/>
                        <a:t> </a:t>
                      </a:r>
                      <a:r>
                        <a:rPr lang="en-US" sz="1400" baseline="0" dirty="0">
                          <a:hlinkClick r:id="rId7"/>
                        </a:rPr>
                        <a:t>https://www.tableau.com/support/public</a:t>
                      </a:r>
                      <a:endParaRPr lang="en-US" sz="1400" baseline="0" dirty="0"/>
                    </a:p>
                    <a:p>
                      <a:pPr marL="285750" indent="-285750">
                        <a:buFont typeface="Arial" panose="020B0604020202020204" pitchFamily="34" charset="0"/>
                        <a:buChar char="•"/>
                      </a:pPr>
                      <a:endParaRPr lang="en-US" sz="1400" dirty="0">
                        <a:latin typeface="+mj-lt"/>
                      </a:endParaRPr>
                    </a:p>
                  </a:txBody>
                  <a:tcPr marL="121920" marR="121920" marT="60960" marB="60960"/>
                </a:tc>
                <a:extLst>
                  <a:ext uri="{0D108BD9-81ED-4DB2-BD59-A6C34878D82A}">
                    <a16:rowId xmlns:a16="http://schemas.microsoft.com/office/drawing/2014/main" val="2278417639"/>
                  </a:ext>
                </a:extLst>
              </a:tr>
            </a:tbl>
          </a:graphicData>
        </a:graphic>
      </p:graphicFrame>
    </p:spTree>
    <p:extLst>
      <p:ext uri="{BB962C8B-B14F-4D97-AF65-F5344CB8AC3E}">
        <p14:creationId xmlns:p14="http://schemas.microsoft.com/office/powerpoint/2010/main" val="2782744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0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1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28.xml><?xml version="1.0" encoding="utf-8"?>
<p:tagLst xmlns:a="http://schemas.openxmlformats.org/drawingml/2006/main" xmlns:r="http://schemas.openxmlformats.org/officeDocument/2006/relationships" xmlns:p="http://schemas.openxmlformats.org/presentationml/2006/main">
  <p:tag name="POWER_USER_TAGS_ICONS" val="hiking*trail*walking"/>
</p:tagLst>
</file>

<file path=ppt/tags/tag129.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3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4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5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6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7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8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2.xml><?xml version="1.0" encoding="utf-8"?>
<p:tagLst xmlns:a="http://schemas.openxmlformats.org/drawingml/2006/main" xmlns:r="http://schemas.openxmlformats.org/officeDocument/2006/relationships" xmlns:p="http://schemas.openxmlformats.org/presentationml/2006/main">
  <p:tag name="POWER_USER_TAGS_ICONS" val="hiking*trail*walking"/>
</p:tagLst>
</file>

<file path=ppt/tags/tag193.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19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19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0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1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2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3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4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5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57.xml><?xml version="1.0" encoding="utf-8"?>
<p:tagLst xmlns:a="http://schemas.openxmlformats.org/drawingml/2006/main" xmlns:r="http://schemas.openxmlformats.org/officeDocument/2006/relationships" xmlns:p="http://schemas.openxmlformats.org/presentationml/2006/main">
  <p:tag name="POWER_USER_ID_TEMPLATES" val="Key_points_7"/>
</p:tagLst>
</file>

<file path=ppt/tags/tag258.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59.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60.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1.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2.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3.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4.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5.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66.xml><?xml version="1.0" encoding="utf-8"?>
<p:tagLst xmlns:a="http://schemas.openxmlformats.org/drawingml/2006/main" xmlns:r="http://schemas.openxmlformats.org/officeDocument/2006/relationships" xmlns:p="http://schemas.openxmlformats.org/presentationml/2006/main">
  <p:tag name="POWER_USER_TAGS_ICONS" val="Shape icons"/>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4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5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4.xml><?xml version="1.0" encoding="utf-8"?>
<p:tagLst xmlns:a="http://schemas.openxmlformats.org/drawingml/2006/main" xmlns:r="http://schemas.openxmlformats.org/officeDocument/2006/relationships" xmlns:p="http://schemas.openxmlformats.org/presentationml/2006/main">
  <p:tag name="POWER_USER_TAGS_ICONS" val="hiking*trail*walking"/>
</p:tagLst>
</file>

<file path=ppt/tags/tag65.xml><?xml version="1.0" encoding="utf-8"?>
<p:tagLst xmlns:a="http://schemas.openxmlformats.org/drawingml/2006/main" xmlns:r="http://schemas.openxmlformats.org/officeDocument/2006/relationships" xmlns:p="http://schemas.openxmlformats.org/presentationml/2006/main">
  <p:tag name="POWER_USER_TAGS_ICONS" val="jump*gap*bridge*challenge*obstacles"/>
</p:tagLst>
</file>

<file path=ppt/tags/tag6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6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7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8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0.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1.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2.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3.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4.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5.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6.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7.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8.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ags/tag99.xml><?xml version="1.0" encoding="utf-8"?>
<p:tagLst xmlns:a="http://schemas.openxmlformats.org/drawingml/2006/main" xmlns:r="http://schemas.openxmlformats.org/officeDocument/2006/relationships" xmlns:p="http://schemas.openxmlformats.org/presentationml/2006/main">
  <p:tag name="POWER_USER_TAGS_ICONS" val="bridge_POWER_USER_SEPARATOR_ICONS_architecture_POWER_USER_SEPARATOR_ICONS_connect_POWER_USER_SEPARATOR_ICONS_river_POWER_USER_SEPARATOR_ICONS_road_POWER_USER_SEPARATOR_ICONS_span"/>
</p:tagLst>
</file>

<file path=ppt/theme/theme1.xml><?xml version="1.0" encoding="utf-8"?>
<a:theme xmlns:a="http://schemas.openxmlformats.org/drawingml/2006/main" name="NM-Presentation">
  <a:themeElements>
    <a:clrScheme name="Northwestern Medicine 1">
      <a:dk1>
        <a:srgbClr val="FFFFFF"/>
      </a:dk1>
      <a:lt1>
        <a:srgbClr val="342F2E"/>
      </a:lt1>
      <a:dk2>
        <a:srgbClr val="E3E0EE"/>
      </a:dk2>
      <a:lt2>
        <a:srgbClr val="4E2A83"/>
      </a:lt2>
      <a:accent1>
        <a:srgbClr val="401F68"/>
      </a:accent1>
      <a:accent2>
        <a:srgbClr val="EF553F"/>
      </a:accent2>
      <a:accent3>
        <a:srgbClr val="FFC520"/>
      </a:accent3>
      <a:accent4>
        <a:srgbClr val="008656"/>
      </a:accent4>
      <a:accent5>
        <a:srgbClr val="0D2C6C"/>
      </a:accent5>
      <a:accent6>
        <a:srgbClr val="5091CD"/>
      </a:accent6>
      <a:hlink>
        <a:srgbClr val="684C96"/>
      </a:hlink>
      <a:folHlink>
        <a:srgbClr val="836EAA"/>
      </a:folHlink>
    </a:clrScheme>
    <a:fontScheme name="TeleNeo">
      <a:majorFont>
        <a:latin typeface="Century Gothic"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ptos"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ct val="113000"/>
          </a:lnSpc>
          <a:spcAft>
            <a:spcPts val="600"/>
          </a:spcAft>
          <a:defRPr sz="1600" dirty="0" smtClean="0"/>
        </a:defPPr>
      </a:lstStyle>
    </a:txDef>
  </a:objectDefaults>
  <a:extraClrSchemeLst/>
  <a:extLst>
    <a:ext uri="{05A4C25C-085E-4340-85A3-A5531E510DB2}">
      <thm15:themeFamily xmlns:thm15="http://schemas.microsoft.com/office/thememl/2012/main" name="NM_PPT-Template_Wide_111324" id="{949B5D00-3376-3349-8530-55F0D4BFCCAA}" vid="{0D369564-6835-F043-9450-C4F874667D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E1801F-4D7B-48AB-A306-F66E1610301B}">
  <we:reference id="8ba0e366-a439-4baa-944c-1a9790a138b7" version="1.0.0.4" store="EXCatalog" storeType="EXCatalog"/>
  <we:alternateReferences>
    <we:reference id="WA200002290" version="1.0.0.4"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7057ab-1b08-48cd-8f04-afdc54742e31"/>
    <lcf76f155ced4ddcb4097134ff3c332f xmlns="5c00b403-3bb1-49b2-8338-0348b4a1940a">
      <Terms xmlns="http://schemas.microsoft.com/office/infopath/2007/PartnerControls"/>
    </lcf76f155ced4ddcb4097134ff3c332f>
    <SharedWithUsers xmlns="277057ab-1b08-48cd-8f04-afdc54742e31">
      <UserInfo>
        <DisplayName>Joseph Perry Horne</DisplayName>
        <AccountId>3334</AccountId>
        <AccountType/>
      </UserInfo>
      <UserInfo>
        <DisplayName>Amanda Dee</DisplayName>
        <AccountId>21</AccountId>
        <AccountType/>
      </UserInfo>
      <UserInfo>
        <DisplayName>Alexandra Gabriela Seas</DisplayName>
        <AccountId>3432</AccountId>
        <AccountType/>
      </UserInfo>
      <UserInfo>
        <DisplayName>Yanni Yu</DisplayName>
        <AccountId>3466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3B02F34FF97F448FBC8639059573FC" ma:contentTypeVersion="18" ma:contentTypeDescription="Create a new document." ma:contentTypeScope="" ma:versionID="d1861a11b037f3736fb7b504e2b01401">
  <xsd:schema xmlns:xsd="http://www.w3.org/2001/XMLSchema" xmlns:xs="http://www.w3.org/2001/XMLSchema" xmlns:p="http://schemas.microsoft.com/office/2006/metadata/properties" xmlns:ns2="5c00b403-3bb1-49b2-8338-0348b4a1940a" xmlns:ns3="277057ab-1b08-48cd-8f04-afdc54742e31" targetNamespace="http://schemas.microsoft.com/office/2006/metadata/properties" ma:root="true" ma:fieldsID="dc6a2b0e13aee5a9e12bd06ef97229f4" ns2:_="" ns3:_="">
    <xsd:import namespace="5c00b403-3bb1-49b2-8338-0348b4a1940a"/>
    <xsd:import namespace="277057ab-1b08-48cd-8f04-afdc54742e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0b403-3bb1-49b2-8338-0348b4a194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7057ab-1b08-48cd-8f04-afdc54742e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49d0809-eee9-470e-b6e3-2627929bfaac}" ma:internalName="TaxCatchAll" ma:showField="CatchAllData" ma:web="277057ab-1b08-48cd-8f04-afdc54742e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3B88CD-28E8-47C0-84F1-C8A8E1E12145}">
  <ds:schemaRefs>
    <ds:schemaRef ds:uri="http://purl.org/dc/elements/1.1/"/>
    <ds:schemaRef ds:uri="http://purl.org/dc/dcmitype/"/>
    <ds:schemaRef ds:uri="http://schemas.microsoft.com/office/2006/metadata/properties"/>
    <ds:schemaRef ds:uri="http://www.w3.org/XML/1998/namespace"/>
    <ds:schemaRef ds:uri="http://purl.org/dc/terms/"/>
    <ds:schemaRef ds:uri="277057ab-1b08-48cd-8f04-afdc54742e31"/>
    <ds:schemaRef ds:uri="http://schemas.openxmlformats.org/package/2006/metadata/core-properties"/>
    <ds:schemaRef ds:uri="http://schemas.microsoft.com/office/2006/documentManagement/types"/>
    <ds:schemaRef ds:uri="http://schemas.microsoft.com/office/infopath/2007/PartnerControls"/>
    <ds:schemaRef ds:uri="5c00b403-3bb1-49b2-8338-0348b4a1940a"/>
  </ds:schemaRefs>
</ds:datastoreItem>
</file>

<file path=customXml/itemProps2.xml><?xml version="1.0" encoding="utf-8"?>
<ds:datastoreItem xmlns:ds="http://schemas.openxmlformats.org/officeDocument/2006/customXml" ds:itemID="{61883922-029E-4F27-A809-4972BF7346ED}">
  <ds:schemaRefs>
    <ds:schemaRef ds:uri="http://schemas.microsoft.com/sharepoint/v3/contenttype/forms"/>
  </ds:schemaRefs>
</ds:datastoreItem>
</file>

<file path=customXml/itemProps3.xml><?xml version="1.0" encoding="utf-8"?>
<ds:datastoreItem xmlns:ds="http://schemas.openxmlformats.org/officeDocument/2006/customXml" ds:itemID="{EAD76707-FB60-4A6E-980E-D85FF93EEE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0b403-3bb1-49b2-8338-0348b4a1940a"/>
    <ds:schemaRef ds:uri="277057ab-1b08-48cd-8f04-afdc54742e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18194</TotalTime>
  <Words>23942</Words>
  <Application>Microsoft Office PowerPoint</Application>
  <PresentationFormat>Widescreen</PresentationFormat>
  <Paragraphs>2239</Paragraphs>
  <Slides>126</Slides>
  <Notes>118</Notes>
  <HiddenSlides>20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126</vt:i4>
      </vt:variant>
    </vt:vector>
  </HeadingPairs>
  <TitlesOfParts>
    <vt:vector size="140" baseType="lpstr">
      <vt:lpstr>Amiko</vt:lpstr>
      <vt:lpstr>Aptos</vt:lpstr>
      <vt:lpstr>Aptos Light</vt:lpstr>
      <vt:lpstr>Arial</vt:lpstr>
      <vt:lpstr>Calibri</vt:lpstr>
      <vt:lpstr>Cavolini</vt:lpstr>
      <vt:lpstr>Century Gothic</vt:lpstr>
      <vt:lpstr>Courier New</vt:lpstr>
      <vt:lpstr>Helvetica</vt:lpstr>
      <vt:lpstr>Inter</vt:lpstr>
      <vt:lpstr>Segoe UI</vt:lpstr>
      <vt:lpstr>Times New Roman</vt:lpstr>
      <vt:lpstr>Wingdings</vt:lpstr>
      <vt:lpstr>NM-Presentation</vt:lpstr>
      <vt:lpstr>Mastering the Art of Impactful Presentations</vt:lpstr>
      <vt:lpstr>Today’s Agenda</vt:lpstr>
      <vt:lpstr>Check-In (1 of 3) : How are you feeling today?</vt:lpstr>
      <vt:lpstr>Check-In (2 of 3) : How soon do you need to give your next presentation?</vt:lpstr>
      <vt:lpstr>Check-In (3 of 3): What is your biggest presentation challenge?</vt:lpstr>
      <vt:lpstr>Rename Yourself in Zoom</vt:lpstr>
      <vt:lpstr>From Information to Strategy</vt:lpstr>
      <vt:lpstr>Types of Presentations you may be asked to give…</vt:lpstr>
      <vt:lpstr>Start with the Mess</vt:lpstr>
      <vt:lpstr>Consider your Audience’s Needs</vt:lpstr>
      <vt:lpstr>Matching Content to Audience</vt:lpstr>
      <vt:lpstr>Matching Content to Audience</vt:lpstr>
      <vt:lpstr>Matching Content to Audience</vt:lpstr>
      <vt:lpstr>Matching Content to Audience</vt:lpstr>
      <vt:lpstr>Matching Content to Audience</vt:lpstr>
      <vt:lpstr>Matching Content to Audience</vt:lpstr>
      <vt:lpstr>Matching Content to Audience</vt:lpstr>
      <vt:lpstr>Matching Content to Audience</vt:lpstr>
      <vt:lpstr>Many ways to support audience needs</vt:lpstr>
      <vt:lpstr>Many ways to support audience needs</vt:lpstr>
      <vt:lpstr>Resources and Tools</vt:lpstr>
      <vt:lpstr>The Power of Narrative</vt:lpstr>
      <vt:lpstr>Story-telling framework: Simple 3-Act Structure</vt:lpstr>
      <vt:lpstr>Story-telling framework: Simple 3-Act Structure</vt:lpstr>
      <vt:lpstr>Story-telling framework: Simple 3-Act Structure</vt:lpstr>
      <vt:lpstr>Story-telling framework: Simple 3-Act Structure</vt:lpstr>
      <vt:lpstr>Using Metaphors to Explain Complex Concepts</vt:lpstr>
      <vt:lpstr>“Everything is Equally Important”</vt:lpstr>
      <vt:lpstr>“Everything is Equally Important”</vt:lpstr>
      <vt:lpstr>PowerPoint Presentation</vt:lpstr>
      <vt:lpstr>“Everything is Equally Important”</vt:lpstr>
      <vt:lpstr>“Everything is Equally Important”</vt:lpstr>
      <vt:lpstr>“Everything is Equally Important”</vt:lpstr>
      <vt:lpstr>   Flow and Engagement</vt:lpstr>
      <vt:lpstr>Warming up the crowd</vt:lpstr>
      <vt:lpstr>PowerPoint Presentation</vt:lpstr>
      <vt:lpstr>PowerPoint Presentation</vt:lpstr>
      <vt:lpstr>Warming up the crowd</vt:lpstr>
      <vt:lpstr>Warming up the crowd</vt:lpstr>
      <vt:lpstr>The “Pacing Problem”</vt:lpstr>
      <vt:lpstr>The “Pacing Problem”</vt:lpstr>
      <vt:lpstr>The “Pacing Problem”</vt:lpstr>
      <vt:lpstr>The “Pacing Problem”</vt:lpstr>
      <vt:lpstr>The “Pacing Problem”</vt:lpstr>
      <vt:lpstr>The “Glazed-Eye Epidemic"</vt:lpstr>
      <vt:lpstr>The “Glazed-Eye Epidemic"</vt:lpstr>
      <vt:lpstr>The “Glazed-Eye Epidemic"</vt:lpstr>
      <vt:lpstr>The “Glazed-Eye Epidemic"</vt:lpstr>
      <vt:lpstr>The “Glazed-Eye Epidemic"</vt:lpstr>
      <vt:lpstr>Resources and Tools</vt:lpstr>
      <vt:lpstr>Post-Presentation Evaluation</vt:lpstr>
      <vt:lpstr>Post-Presentation Evaluation</vt:lpstr>
      <vt:lpstr>Break -10 minutes</vt:lpstr>
      <vt:lpstr>Design Principles That Work</vt:lpstr>
      <vt:lpstr>PowerPoint Presentation</vt:lpstr>
      <vt:lpstr>Late 1990’s early 2000’s: The Text-Heavy Era</vt:lpstr>
      <vt:lpstr>Mid-2000’s: The Template &amp; Animation Era</vt:lpstr>
      <vt:lpstr>PowerPoint Presentation</vt:lpstr>
      <vt:lpstr>Late 2010s early 2020s: The Hybrid Era</vt:lpstr>
      <vt:lpstr>2025: The Era of Intelligent Design</vt:lpstr>
      <vt:lpstr>How This Next Section Works</vt:lpstr>
      <vt:lpstr>PowerPoint Presentation</vt:lpstr>
      <vt:lpstr>Design Pitfall: Background Overload </vt:lpstr>
      <vt:lpstr>Design Pitfall: Background Overload</vt:lpstr>
      <vt:lpstr>Adding Image Transparency in PowerPoint</vt:lpstr>
      <vt:lpstr>Rules and Regulations</vt:lpstr>
      <vt:lpstr>PowerPoint Presentation</vt:lpstr>
      <vt:lpstr>Design Pitfall: Layout Chaos</vt:lpstr>
      <vt:lpstr>Design Pitfall: Layout Chaos</vt:lpstr>
      <vt:lpstr>Layering and Grouping in PowerPoint</vt:lpstr>
      <vt:lpstr>Use PICO for Structured Searches</vt:lpstr>
      <vt:lpstr>PowerPoint Presentation</vt:lpstr>
      <vt:lpstr>Design Pitfall: No Clear Takeaway</vt:lpstr>
      <vt:lpstr>Design Pitfall: No Clear Takeaway</vt:lpstr>
      <vt:lpstr>PowerPoint Presentation</vt:lpstr>
      <vt:lpstr>PowerPoint Presentation</vt:lpstr>
      <vt:lpstr>Design Pitfall: Font Style Overload</vt:lpstr>
      <vt:lpstr>Font Style Best Practices</vt:lpstr>
      <vt:lpstr>Social Media Tools for Academia</vt:lpstr>
      <vt:lpstr>PowerPoint Presentation</vt:lpstr>
      <vt:lpstr>Design Pitfall: Bullet Point Overload</vt:lpstr>
      <vt:lpstr>Design Pitfall: Bullet Point Overload</vt:lpstr>
      <vt:lpstr>Design Pitfall: Bullet Point Overload</vt:lpstr>
      <vt:lpstr>PowerPoint Presentation</vt:lpstr>
      <vt:lpstr>PowerPoint Presentation</vt:lpstr>
      <vt:lpstr>Design Pitfall: Color Overload </vt:lpstr>
      <vt:lpstr>Color and Contrast</vt:lpstr>
      <vt:lpstr>Different Referencing Styles</vt:lpstr>
      <vt:lpstr>PowerPoint Presentation</vt:lpstr>
      <vt:lpstr>Design Pitfall: Image Overload</vt:lpstr>
      <vt:lpstr>Design Pitfall: Image Overload</vt:lpstr>
      <vt:lpstr>Resources for images, icons, and illustrations</vt:lpstr>
      <vt:lpstr>Copyright 101</vt:lpstr>
      <vt:lpstr>Time Check! </vt:lpstr>
      <vt:lpstr>Designing Information Experiences</vt:lpstr>
      <vt:lpstr>Think Beyond Slides to Create Understanding</vt:lpstr>
      <vt:lpstr>Think Beyond Slides to Create Understanding</vt:lpstr>
      <vt:lpstr>Think Beyond Slides to Create Understanding</vt:lpstr>
      <vt:lpstr>Visualization Software</vt:lpstr>
      <vt:lpstr>Resources </vt:lpstr>
      <vt:lpstr>Reduce Visual Clutter: less is often more</vt:lpstr>
      <vt:lpstr>Lead with Meaning: Use Titles &amp; Labels to Answer “So What?”</vt:lpstr>
      <vt:lpstr>Chart Re-Design</vt:lpstr>
      <vt:lpstr>Chart Re-Design</vt:lpstr>
      <vt:lpstr>Transform Raw Numbers into Actionable Insights</vt:lpstr>
      <vt:lpstr>Try different kinds of charts</vt:lpstr>
      <vt:lpstr>Table Re-Design</vt:lpstr>
      <vt:lpstr>Table Re-Design</vt:lpstr>
      <vt:lpstr>Present One Big Idea at a Time</vt:lpstr>
      <vt:lpstr>Infographic Re-Design</vt:lpstr>
      <vt:lpstr>Better Graphs Tell Clearer Stories</vt:lpstr>
      <vt:lpstr>PowerPoint Presentation</vt:lpstr>
      <vt:lpstr>Data Visualization Checklist</vt:lpstr>
      <vt:lpstr>When Things Go Wrong</vt:lpstr>
      <vt:lpstr>When Tech Betrays You</vt:lpstr>
      <vt:lpstr>When Tech Betrays You</vt:lpstr>
      <vt:lpstr>PowerPoint Presentation</vt:lpstr>
      <vt:lpstr>When Tech Betrays You</vt:lpstr>
      <vt:lpstr>When Tech Betrays You</vt:lpstr>
      <vt:lpstr>When Tech Betrays You</vt:lpstr>
      <vt:lpstr>Start Small, Build Momentum</vt:lpstr>
      <vt:lpstr>Action Items</vt:lpstr>
      <vt:lpstr>Tools and Resources</vt:lpstr>
      <vt:lpstr>Share! Upload Presentations to a Repository</vt:lpstr>
      <vt:lpstr>Questions and Comments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Gutzman, Karen</dc:creator>
  <cp:lastModifiedBy>Karen E Gutzman</cp:lastModifiedBy>
  <cp:revision>53</cp:revision>
  <dcterms:created xsi:type="dcterms:W3CDTF">2024-11-13T20:39:16Z</dcterms:created>
  <dcterms:modified xsi:type="dcterms:W3CDTF">2025-08-10T20:35:27Z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b86c14-7a6f-495c-8ad3-202986669410_Enabled">
    <vt:lpwstr>true</vt:lpwstr>
  </property>
  <property fmtid="{D5CDD505-2E9C-101B-9397-08002B2CF9AE}" pid="3" name="MSIP_Label_b1b86c14-7a6f-495c-8ad3-202986669410_SetDate">
    <vt:lpwstr>2024-11-13T20:40:22Z</vt:lpwstr>
  </property>
  <property fmtid="{D5CDD505-2E9C-101B-9397-08002B2CF9AE}" pid="4" name="MSIP_Label_b1b86c14-7a6f-495c-8ad3-202986669410_Method">
    <vt:lpwstr>Standard</vt:lpwstr>
  </property>
  <property fmtid="{D5CDD505-2E9C-101B-9397-08002B2CF9AE}" pid="5" name="MSIP_Label_b1b86c14-7a6f-495c-8ad3-202986669410_Name">
    <vt:lpwstr>Internal</vt:lpwstr>
  </property>
  <property fmtid="{D5CDD505-2E9C-101B-9397-08002B2CF9AE}" pid="6" name="MSIP_Label_b1b86c14-7a6f-495c-8ad3-202986669410_SiteId">
    <vt:lpwstr>2596038f-3ea4-4f0c-aed1-066eb6544c3b</vt:lpwstr>
  </property>
  <property fmtid="{D5CDD505-2E9C-101B-9397-08002B2CF9AE}" pid="7" name="MSIP_Label_b1b86c14-7a6f-495c-8ad3-202986669410_ActionId">
    <vt:lpwstr>bd1d1e80-8a18-4ec7-be5f-a67205d51cf6</vt:lpwstr>
  </property>
  <property fmtid="{D5CDD505-2E9C-101B-9397-08002B2CF9AE}" pid="8" name="MSIP_Label_b1b86c14-7a6f-495c-8ad3-202986669410_ContentBits">
    <vt:lpwstr>0</vt:lpwstr>
  </property>
  <property fmtid="{D5CDD505-2E9C-101B-9397-08002B2CF9AE}" pid="9" name="ContentTypeId">
    <vt:lpwstr>0x010100213B02F34FF97F448FBC8639059573FC</vt:lpwstr>
  </property>
  <property fmtid="{D5CDD505-2E9C-101B-9397-08002B2CF9AE}" pid="10" name="MediaServiceImageTags">
    <vt:lpwstr/>
  </property>
</Properties>
</file>