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E_22FD4CB0.xml" ContentType="application/vnd.ms-powerpoint.comment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85" r:id="rId6"/>
    <p:sldId id="270" r:id="rId7"/>
    <p:sldId id="286" r:id="rId8"/>
    <p:sldId id="282" r:id="rId9"/>
    <p:sldId id="283" r:id="rId10"/>
    <p:sldId id="281" r:id="rId11"/>
    <p:sldId id="284" r:id="rId12"/>
    <p:sldId id="276" r:id="rId13"/>
    <p:sldId id="278" r:id="rId14"/>
    <p:sldId id="279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8">
          <p15:clr>
            <a:srgbClr val="A4A3A4"/>
          </p15:clr>
        </p15:guide>
        <p15:guide id="2" orient="horz" pos="3138">
          <p15:clr>
            <a:srgbClr val="A4A3A4"/>
          </p15:clr>
        </p15:guide>
        <p15:guide id="3" orient="horz" pos="200">
          <p15:clr>
            <a:srgbClr val="A4A3A4"/>
          </p15:clr>
        </p15:guide>
        <p15:guide id="4" orient="horz" pos="1791">
          <p15:clr>
            <a:srgbClr val="A4A3A4"/>
          </p15:clr>
        </p15:guide>
        <p15:guide id="5" orient="horz" pos="2717">
          <p15:clr>
            <a:srgbClr val="A4A3A4"/>
          </p15:clr>
        </p15:guide>
        <p15:guide id="6" orient="horz" pos="953">
          <p15:clr>
            <a:srgbClr val="A4A3A4"/>
          </p15:clr>
        </p15:guide>
        <p15:guide id="7" orient="horz" pos="487">
          <p15:clr>
            <a:srgbClr val="A4A3A4"/>
          </p15:clr>
        </p15:guide>
        <p15:guide id="8" pos="2847">
          <p15:clr>
            <a:srgbClr val="A4A3A4"/>
          </p15:clr>
        </p15:guide>
        <p15:guide id="9" pos="5213">
          <p15:clr>
            <a:srgbClr val="A4A3A4"/>
          </p15:clr>
        </p15:guide>
        <p15:guide id="10" pos="698">
          <p15:clr>
            <a:srgbClr val="A4A3A4"/>
          </p15:clr>
        </p15:guide>
        <p15:guide id="11" pos="205">
          <p15:clr>
            <a:srgbClr val="A4A3A4"/>
          </p15:clr>
        </p15:guide>
        <p15:guide id="12" pos="3064">
          <p15:clr>
            <a:srgbClr val="A4A3A4"/>
          </p15:clr>
        </p15:guide>
        <p15:guide id="13" pos="2956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001D9F-055F-FAF1-86F2-89667C3EE66C}" name="Gretchen Neidhardt" initials="GN" userId="S::gwn2639@ads.northwestern.edu::151e3d3f-c01f-4faa-9968-da1cdf1f7ccc" providerId="AD"/>
  <p188:author id="{1D8AC9A8-F8DC-0CC1-BB12-4FDC720A46AD}" name="Ramune K. Kubilius" initials="RK" userId="S::kubilius@ads.northwestern.edu::dcb90778-b5ca-41c1-acc3-120326a290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468B"/>
    <a:srgbClr val="514689"/>
    <a:srgbClr val="514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AD4B94-9024-B046-3181-A1BBEA6CBB21}" v="5" dt="2023-08-23T22:16:37.884"/>
    <p1510:client id="{21AD5E3F-E0BB-BB73-B07B-2808A06D8180}" v="401" dt="2023-08-18T14:58:09.604"/>
    <p1510:client id="{5683CD8D-FA7A-EB12-B3F3-1A747C77AB8F}" v="2" dt="2023-08-18T15:06:36.223"/>
    <p1510:client id="{6EB733C7-81AE-F830-E63F-A98FB93991E0}" v="43" dt="2023-08-25T20:05:46.819"/>
    <p1510:client id="{9C055FFB-7459-9A5D-D2FD-6C8D94909E53}" v="1429" dt="2023-08-16T22:32:24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968"/>
        <p:guide orient="horz" pos="3138"/>
        <p:guide orient="horz" pos="200"/>
        <p:guide orient="horz" pos="1791"/>
        <p:guide orient="horz" pos="2717"/>
        <p:guide orient="horz" pos="953"/>
        <p:guide orient="horz" pos="487"/>
        <p:guide pos="2847"/>
        <p:guide pos="5213"/>
        <p:guide pos="698"/>
        <p:guide pos="205"/>
        <p:guide pos="3064"/>
        <p:guide pos="295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omments/modernComment_10E_22FD4C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AA40FF-2FB6-4832-A962-CC7679B5E17C}" authorId="{4F001D9F-055F-FAF1-86F2-89667C3EE66C}" status="resolved" created="2023-08-18T14:58:09.60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87025584" sldId="270"/>
      <ac:spMk id="3" creationId="{00000000-0000-0000-0000-000000000000}"/>
      <ac:txMk cp="720">
        <ac:context len="955" hash="2052782086"/>
      </ac:txMk>
    </ac:txMkLst>
    <p188:pos x="714375" y="2181225"/>
    <p188:replyLst>
      <p188:reply id="{44BF1A25-9E61-42B4-A05E-EFFDCEE203F6}" authorId="{1D8AC9A8-F8DC-0CC1-BB12-4FDC720A46AD}" created="2023-08-18T15:06:36.223">
        <p188:txBody>
          <a:bodyPr/>
          <a:lstStyle/>
          <a:p>
            <a:r>
              <a:rPr lang="en-US"/>
              <a:t>Do you mean of the GalterGuide?</a:t>
            </a:r>
          </a:p>
        </p188:txBody>
      </p188:reply>
    </p188:replyLst>
    <p188:txBody>
      <a:bodyPr/>
      <a:lstStyle/>
      <a:p>
        <a:r>
          <a:rPr lang="en-US"/>
          <a:t>[@Ramune K. Kubilius] could you confirm date of publication (can be approximate)?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ADEE3-4E13-B64C-8438-AC66B67ED533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B3A18-A99A-974E-8D85-D3FA42850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D52D7-6AF4-EB44-8548-79E5519F8B96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5F329-3889-8645-AA6B-3C2BA478A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18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Note: host institution must show exhibit free of charge; host institution is responsible for shipping costs to next host site. For some NNLM regions, funding awards are available</a:t>
            </a:r>
          </a:p>
          <a:p>
            <a:r>
              <a:rPr lang="en-US">
                <a:cs typeface="Calibri"/>
              </a:rPr>
              <a:t>Panel discussion numbers: </a:t>
            </a:r>
            <a:r>
              <a:rPr lang="en-US" dirty="0"/>
              <a:t>Zoom – 47; in person - 46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1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NLM Exhibitions: call goes out over listserv, polled leadership team to see which exhibits we wanted</a:t>
            </a:r>
          </a:p>
          <a:p>
            <a:r>
              <a:rPr lang="en-US">
                <a:cs typeface="Calibri"/>
              </a:rPr>
              <a:t>Local exhibit themes: Avenues of Care, Public Health Department, Pubic Healthcare in Medical Schools, Infectious Disease</a:t>
            </a:r>
          </a:p>
          <a:p>
            <a:r>
              <a:rPr lang="en-US">
                <a:cs typeface="Calibri"/>
              </a:rPr>
              <a:t>LCNAF: Added 9 records, edited 7 records</a:t>
            </a:r>
          </a:p>
          <a:p>
            <a:r>
              <a:rPr lang="en-US" err="1">
                <a:cs typeface="Calibri"/>
              </a:rPr>
              <a:t>Wikidata</a:t>
            </a:r>
            <a:r>
              <a:rPr lang="en-US">
                <a:cs typeface="Calibri"/>
              </a:rPr>
              <a:t>: Added 20 records, edited 12 records</a:t>
            </a:r>
          </a:p>
          <a:p>
            <a:r>
              <a:rPr lang="en-US">
                <a:cs typeface="Calibri"/>
              </a:rPr>
              <a:t>Books on immigrant health: goal to create a set of 100 titles to analyze (added and/or enhanced catalog records for these items so they were discoverable, especially through avenue of theme of immigrant health)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8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rgbClr val="51468B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Document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Document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220200" y="877304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Browse to the</a:t>
            </a:r>
            <a:r>
              <a:rPr lang="en-US" sz="1200" spc="-50" baseline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Click image, go</a:t>
            </a:r>
            <a:r>
              <a:rPr lang="en-US" sz="1200" spc="-50" baseline="0">
                <a:solidFill>
                  <a:schemeClr val="bg1"/>
                </a:solidFill>
              </a:rPr>
              <a:t> to ‘Format-</a:t>
            </a:r>
            <a:r>
              <a:rPr lang="en-US" sz="1200" spc="-5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647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31380" y="1526709"/>
            <a:ext cx="7347440" cy="29765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221F580-C0C7-FE4A-BB06-8E6F259722CB}" type="datetime1">
              <a:rPr lang="en-US" smtClean="0"/>
              <a:t>8/25/2023</a:t>
            </a:fld>
            <a:endParaRPr lang="en-US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11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931380" y="1526710"/>
            <a:ext cx="3577127" cy="29765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B62F187D-5CCE-2540-89F0-172D7E4DA3AC}" type="datetime1">
              <a:rPr lang="en-US" smtClean="0"/>
              <a:t>8/25/2023</a:t>
            </a:fld>
            <a:endParaRPr lang="en-US"/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695833" y="1524606"/>
            <a:ext cx="3582987" cy="297866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51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587119" cy="26971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41220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0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7390B150-5DE9-D249-9EDB-A4FEB84366A7}" type="datetime1">
              <a:rPr lang="en-US" smtClean="0"/>
              <a:t>8/25/2023</a:t>
            </a:fld>
            <a:endParaRPr lang="en-US"/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22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9"/>
          </p:nvPr>
        </p:nvSpPr>
        <p:spPr>
          <a:xfrm>
            <a:off x="4688513" y="1799760"/>
            <a:ext cx="3587119" cy="26971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0"/>
          </p:nvPr>
        </p:nvSpPr>
        <p:spPr>
          <a:xfrm>
            <a:off x="4863433" y="1523713"/>
            <a:ext cx="341220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314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105814" y="3148557"/>
            <a:ext cx="3413806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rgbClr val="6638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1104906" y="3418648"/>
            <a:ext cx="3414713" cy="10643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108075" y="1526709"/>
            <a:ext cx="3411545" cy="15462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Date Placeholder 11"/>
          <p:cNvSpPr>
            <a:spLocks noGrp="1"/>
          </p:cNvSpPr>
          <p:nvPr>
            <p:ph type="dt" sz="half" idx="16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82CC369-25CA-A140-8CA0-FF7FC94DB54C}" type="datetime1">
              <a:rPr lang="en-US" smtClean="0"/>
              <a:t>8/25/2023</a:t>
            </a:fld>
            <a:endParaRPr lang="en-US"/>
          </a:p>
        </p:txBody>
      </p:sp>
      <p:sp>
        <p:nvSpPr>
          <p:cNvPr id="26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27" name="Slide Number Placeholder 13"/>
          <p:cNvSpPr>
            <a:spLocks noGrp="1"/>
          </p:cNvSpPr>
          <p:nvPr>
            <p:ph type="sldNum" sz="quarter" idx="18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4865008" y="3148557"/>
            <a:ext cx="3413806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0"/>
          </p:nvPr>
        </p:nvSpPr>
        <p:spPr>
          <a:xfrm>
            <a:off x="4864100" y="3418648"/>
            <a:ext cx="3414713" cy="10643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21" hasCustomPrompt="1"/>
          </p:nvPr>
        </p:nvSpPr>
        <p:spPr>
          <a:xfrm>
            <a:off x="4867269" y="1526709"/>
            <a:ext cx="3411545" cy="15462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0879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1"/>
          <p:cNvSpPr>
            <a:spLocks noGrp="1"/>
          </p:cNvSpPr>
          <p:nvPr>
            <p:ph type="dt" sz="half" idx="22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D84B06E5-F86A-B54A-BD79-1396288F3124}" type="datetime1">
              <a:rPr lang="en-US" smtClean="0"/>
              <a:t>8/25/2023</a:t>
            </a:fld>
            <a:endParaRPr lang="en-US"/>
          </a:p>
        </p:txBody>
      </p:sp>
      <p:sp>
        <p:nvSpPr>
          <p:cNvPr id="24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2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195169" y="1524466"/>
            <a:ext cx="3948831" cy="297133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Placeholder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931606" cy="108790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756686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25"/>
          </p:nvPr>
        </p:nvSpPr>
        <p:spPr>
          <a:xfrm>
            <a:off x="932494" y="3301348"/>
            <a:ext cx="3931606" cy="108790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107414" y="3025301"/>
            <a:ext cx="3756686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16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654424" y="1525450"/>
            <a:ext cx="2209800" cy="2970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65837" y="1525450"/>
            <a:ext cx="2209800" cy="2970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Date Placeholder 11"/>
          <p:cNvSpPr>
            <a:spLocks noGrp="1"/>
          </p:cNvSpPr>
          <p:nvPr>
            <p:ph type="dt" sz="half" idx="17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E7821-82FA-5D47-A338-FEE7FB12F249}" type="datetime1">
              <a:rPr lang="en-US" smtClean="0"/>
              <a:pPr/>
              <a:t>8/25/2023</a:t>
            </a:fld>
            <a:endParaRPr lang="en-US"/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1111702" y="1523713"/>
            <a:ext cx="233856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/>
          </p:nvPr>
        </p:nvSpPr>
        <p:spPr>
          <a:xfrm>
            <a:off x="935667" y="1803966"/>
            <a:ext cx="2514600" cy="269183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buClrTx/>
              <a:defRPr lang="en-US" smtClean="0">
                <a:solidFill>
                  <a:srgbClr val="FFFFFF"/>
                </a:solidFill>
              </a:defRPr>
            </a:lvl1pPr>
            <a:lvl2pPr>
              <a:defRPr lang="en-US" smtClean="0">
                <a:solidFill>
                  <a:srgbClr val="FFFFFF"/>
                </a:solidFill>
              </a:defRPr>
            </a:lvl2pPr>
            <a:lvl3pPr>
              <a:defRPr lang="en-US" smtClean="0">
                <a:solidFill>
                  <a:srgbClr val="FFFFFF"/>
                </a:solidFill>
              </a:defRPr>
            </a:lvl3pPr>
            <a:lvl4pPr>
              <a:defRPr lang="en-US" smtClean="0">
                <a:solidFill>
                  <a:srgbClr val="FFFFFF"/>
                </a:solidFill>
              </a:defRPr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02845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02844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FFFFFF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7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4782239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28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478223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6" y="4722748"/>
            <a:ext cx="1422018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2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8/25/2023</a:t>
            </a:fld>
            <a:endParaRPr lang="en-US"/>
          </a:p>
        </p:txBody>
      </p:sp>
      <p:sp>
        <p:nvSpPr>
          <p:cNvPr id="15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65935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8/25/2023</a:t>
            </a:fld>
            <a:endParaRPr lang="en-US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95" y="4721404"/>
            <a:ext cx="142142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3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8/25/2023</a:t>
            </a:fld>
            <a:endParaRPr lang="en-US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1468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50778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4617074"/>
            <a:ext cx="1447800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38EC05-E3EA-C649-9CE5-71E503F74839}" type="datetime1">
              <a:rPr lang="en-US" smtClean="0">
                <a:solidFill>
                  <a:prstClr val="white"/>
                </a:solidFill>
              </a:rPr>
              <a:t>8/25/2023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4789710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478223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6" y="4722748"/>
            <a:ext cx="1422018" cy="26528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Document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Document Title</a:t>
            </a:r>
          </a:p>
        </p:txBody>
      </p:sp>
    </p:spTree>
    <p:extLst>
      <p:ext uri="{BB962C8B-B14F-4D97-AF65-F5344CB8AC3E}">
        <p14:creationId xmlns:p14="http://schemas.microsoft.com/office/powerpoint/2010/main" val="148810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1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1468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0080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5330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dence Building16x9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64"/>
          <a:stretch/>
        </p:blipFill>
        <p:spPr>
          <a:xfrm>
            <a:off x="2364749" y="0"/>
            <a:ext cx="6779252" cy="51435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9384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2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8069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16x9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006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6841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1206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100604" y="126213"/>
            <a:ext cx="715993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32609" y="1524784"/>
            <a:ext cx="7350339" cy="297895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350008" y="4833819"/>
            <a:ext cx="850392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800" smtClean="0"/>
            </a:lvl1pPr>
          </a:lstStyle>
          <a:p>
            <a:fld id="{4DD056AA-046F-1E41-8A7D-BECBA863898E}" type="datetime1">
              <a:rPr lang="en-US" smtClean="0"/>
              <a:t>8/25/2023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4787033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4787034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NM-Logo-Stacked-RGB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7" y="4711113"/>
            <a:ext cx="1449146" cy="270462"/>
          </a:xfrm>
          <a:prstGeom prst="rect">
            <a:avLst/>
          </a:prstGeom>
        </p:spPr>
      </p:pic>
      <p:pic>
        <p:nvPicPr>
          <p:cNvPr id="4" name="Picture 3" descr="PPT-RGB-Shapes1.ai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98" y="380325"/>
            <a:ext cx="1572122" cy="5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2" r:id="rId4"/>
    <p:sldLayoutId id="2147483650" r:id="rId5"/>
    <p:sldLayoutId id="2147483651" r:id="rId6"/>
    <p:sldLayoutId id="2147483655" r:id="rId7"/>
    <p:sldLayoutId id="2147483656" r:id="rId8"/>
    <p:sldLayoutId id="2147483658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tabLst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228600" algn="l" defTabSz="457200" rtl="0" eaLnBrk="1" latinLnBrk="0" hangingPunct="1">
        <a:spcBef>
          <a:spcPct val="20000"/>
        </a:spcBef>
        <a:buSzPct val="80000"/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-176213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525" indent="-16668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lanet.org/blog/what-we're-doing2" TargetMode="Externa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nlm.nih.gov/exhibition/outsideinside/index.html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22FD4CB0.xml"/><Relationship Id="rId7" Type="http://schemas.openxmlformats.org/officeDocument/2006/relationships/hyperlink" Target="https://galter.northwestern.edu/News/nlm-traveling-exhibition-now-on-display#sectionTitle1058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galter.northwestern.edu/News/nlm-traveling-exhibition-now-on-display" TargetMode="External"/><Relationship Id="rId5" Type="http://schemas.openxmlformats.org/officeDocument/2006/relationships/hyperlink" Target="https://galter.northwestern.edu/galterguides?url=https%3A%2F%2Flibguides.galter.northwestern.edu%2Fc.php%3Fg%3D1300790" TargetMode="External"/><Relationship Id="rId4" Type="http://schemas.openxmlformats.org/officeDocument/2006/relationships/hyperlink" Target="https://www.nnlm.gov/initiatives/traveling-exhibitio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lm.nih.gov/exhibition/outsideinside/education-highered1-detail4.html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nagementcenter.org/resources/frequently-asked-questions-about-mocha/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Local outreach: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Planning institutional opportunities to enhance and engage a traveling exhibit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604" y="3886330"/>
            <a:ext cx="726327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>
                <a:solidFill>
                  <a:prstClr val="white"/>
                </a:solidFill>
              </a:rPr>
              <a:t>Presented to: Midwest Chapter/MLA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>
                <a:solidFill>
                  <a:prstClr val="white"/>
                </a:solidFill>
              </a:rPr>
              <a:t>Presented on: October 11-13, 2023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>
                <a:solidFill>
                  <a:prstClr val="white"/>
                </a:solidFill>
              </a:rPr>
              <a:t>Presented by: Gretchen Neidhardt, Galter Health Sciences Library and Learning Center, Feinberg School of Medicine, 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50119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/>
              <a:t>gretchen.neidhardt@northwestern.edu</a:t>
            </a:r>
          </a:p>
        </p:txBody>
      </p:sp>
    </p:spTree>
    <p:extLst>
      <p:ext uri="{BB962C8B-B14F-4D97-AF65-F5344CB8AC3E}">
        <p14:creationId xmlns:p14="http://schemas.microsoft.com/office/powerpoint/2010/main" val="384745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872" y="529287"/>
            <a:ext cx="6747298" cy="876329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01192" y="1792184"/>
            <a:ext cx="6725114" cy="68580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2000">
                <a:cs typeface="Calibri"/>
              </a:rPr>
              <a:t>Many thanks to my fellow planning task force members: Mark Berendsen, Katie Lattal, and Mary Anne </a:t>
            </a:r>
            <a:r>
              <a:rPr lang="en-US" sz="2000" err="1">
                <a:cs typeface="Calibri"/>
              </a:rPr>
              <a:t>Zmaczynski</a:t>
            </a:r>
            <a:r>
              <a:rPr lang="en-US" sz="2000">
                <a:cs typeface="Calibri"/>
              </a:rPr>
              <a:t>. 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Also, thanks to </a:t>
            </a:r>
            <a:r>
              <a:rPr lang="en-US" sz="2000" err="1">
                <a:cs typeface="Calibri"/>
              </a:rPr>
              <a:t>Ramune</a:t>
            </a:r>
            <a:r>
              <a:rPr lang="en-US" sz="2000">
                <a:cs typeface="Calibri"/>
              </a:rPr>
              <a:t> Kubilius for presenting a variation on this talk at the Health Science Librarians of Illinois Annual Conference on September 22, 2023.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History of NLM Traveling Exhibit Outreach at Galter: </a:t>
            </a:r>
            <a:r>
              <a:rPr lang="en-US" sz="2000">
                <a:ea typeface="+mn-lt"/>
                <a:cs typeface="+mn-lt"/>
                <a:hlinkClick r:id="rId2"/>
              </a:rPr>
              <a:t>https://www.mlanet.org/blog/what-we're-doing2</a:t>
            </a:r>
            <a:r>
              <a:rPr lang="en-US" sz="2000">
                <a:ea typeface="+mn-lt"/>
                <a:cs typeface="+mn-lt"/>
              </a:rPr>
              <a:t> 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81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9CD28C8D-77C7-E2A9-88E1-CEB36BFC1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2" y="2119991"/>
            <a:ext cx="2600001" cy="2770753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>
                <a:cs typeface="Calibri"/>
              </a:rPr>
              <a:t>Brochure for NLM traveling exhibit "</a:t>
            </a:r>
            <a:r>
              <a:rPr lang="en-US">
                <a:cs typeface="Calibri"/>
                <a:hlinkClick r:id="rId2"/>
              </a:rPr>
              <a:t>Outside/Inside: Immigration, Migration and Health Care in the United States</a:t>
            </a:r>
            <a:r>
              <a:rPr lang="en-US">
                <a:cs typeface="Calibri"/>
              </a:rPr>
              <a:t>," hosted by Galter Health Sciences Library and Learning Center, March 13 – April 22, 2023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8DD5E-3388-7382-BB51-AC12DBC98B1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</p:spPr>
        <p:txBody>
          <a:bodyPr/>
          <a:lstStyle/>
          <a:p>
            <a:fld id="{6E460D88-FDEE-654D-9AC4-EB2542DECCF3}" type="datetime1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28456B-E67A-ACB8-2416-B3AD1189D88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62400" y="4779963"/>
            <a:ext cx="5181600" cy="231775"/>
          </a:xfr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1D508-8630-3B94-E406-A1BC3A9B04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97925" y="4779963"/>
            <a:ext cx="346075" cy="231775"/>
          </a:xfrm>
        </p:spPr>
        <p:txBody>
          <a:bodyPr/>
          <a:lstStyle/>
          <a:p>
            <a:fld id="{0D558541-60C9-42A2-8392-FF12533A6B7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 descr="Brochure of the National Library of Medicine &quot;Outside/Inside&quot; exhibit, including a poster produced during the 2014 Ebola scare with the statement &quot;I am not a disease&quot; and West African person's face. Also includes a 1932 black and white image of several women and babies from the Henry Street Visiting Nurse Service. A QR code takes you to the exhibit website.">
            <a:extLst>
              <a:ext uri="{FF2B5EF4-FFF2-40B4-BE49-F238E27FC236}">
                <a16:creationId xmlns:a16="http://schemas.microsoft.com/office/drawing/2014/main" id="{6FEB6799-8FDA-F21C-B738-1ED05EE66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076" y="243177"/>
            <a:ext cx="5970493" cy="46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and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80" y="1182129"/>
            <a:ext cx="8851827" cy="332114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</a:rPr>
              <a:t>September 15, </a:t>
            </a:r>
            <a:r>
              <a:rPr lang="en-US" sz="1400" dirty="0">
                <a:solidFill>
                  <a:srgbClr val="54585A"/>
                </a:solidFill>
                <a:latin typeface="Calibri"/>
                <a:ea typeface="+mn-lt"/>
                <a:cs typeface="Calibri"/>
              </a:rPr>
              <a:t>2022- Applied to lottery </a:t>
            </a:r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</a:rPr>
              <a:t>to </a:t>
            </a:r>
            <a:r>
              <a:rPr lang="en-US" sz="1400" dirty="0">
                <a:solidFill>
                  <a:srgbClr val="54585A"/>
                </a:solidFill>
                <a:latin typeface="Calibri"/>
                <a:ea typeface="+mn-lt"/>
                <a:cs typeface="Calibri"/>
              </a:rPr>
              <a:t>be host </a:t>
            </a:r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</a:rPr>
              <a:t>of an NLM traveling exhibit in 2023 (</a:t>
            </a:r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  <a:hlinkClick r:id="rId4"/>
              </a:rPr>
              <a:t>more information about hosting NLM exhibits</a:t>
            </a:r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54585A"/>
              </a:solidFill>
              <a:latin typeface="Calibri"/>
              <a:cs typeface="Calibri"/>
            </a:endParaRPr>
          </a:p>
          <a:p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</a:rPr>
              <a:t>October 18, 2022 - Notified that Galter would be a host site</a:t>
            </a:r>
            <a:endParaRPr lang="en-US"/>
          </a:p>
          <a:p>
            <a:r>
              <a:rPr lang="en-US" sz="1400">
                <a:solidFill>
                  <a:srgbClr val="54585A"/>
                </a:solidFill>
                <a:latin typeface="Calibri"/>
                <a:cs typeface="Calibri"/>
              </a:rPr>
              <a:t>December 2022-May 2023 – Planning task force creation and work period (task force members: library deputy director, head of Special Collections department, head of Access Services department, metadata and digital projects librarian), choosing MOCHA for project management framework</a:t>
            </a:r>
            <a:endParaRPr lang="en-US"/>
          </a:p>
          <a:p>
            <a:r>
              <a:rPr lang="en-US" sz="1400">
                <a:solidFill>
                  <a:srgbClr val="54585A"/>
                </a:solidFill>
                <a:latin typeface="Calibri"/>
                <a:cs typeface="Calibri"/>
              </a:rPr>
              <a:t>February 21 – </a:t>
            </a:r>
            <a:r>
              <a:rPr lang="en-US" sz="1400" dirty="0">
                <a:solidFill>
                  <a:srgbClr val="B1ACCE"/>
                </a:solidFill>
                <a:latin typeface="Calibri"/>
                <a:cs typeface="Calibri"/>
                <a:hlinkClick r:id="rId5"/>
              </a:rPr>
              <a:t>Immigrant health GalterGuide</a:t>
            </a:r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</a:rPr>
              <a:t> </a:t>
            </a:r>
            <a:r>
              <a:rPr lang="en-US" sz="1400">
                <a:solidFill>
                  <a:srgbClr val="54585A"/>
                </a:solidFill>
                <a:latin typeface="Calibri"/>
                <a:cs typeface="Calibri"/>
              </a:rPr>
              <a:t>(LibGuide) goes live</a:t>
            </a:r>
            <a:endParaRPr lang="en-US" sz="1400" dirty="0">
              <a:solidFill>
                <a:srgbClr val="54585A"/>
              </a:solidFill>
              <a:latin typeface="Calibri"/>
              <a:cs typeface="Calibri"/>
            </a:endParaRPr>
          </a:p>
          <a:p>
            <a:r>
              <a:rPr lang="en-US" sz="1400">
                <a:solidFill>
                  <a:srgbClr val="54585A"/>
                </a:solidFill>
                <a:latin typeface="Calibri"/>
                <a:cs typeface="Calibri"/>
              </a:rPr>
              <a:t>March 13-April 22 – </a:t>
            </a:r>
            <a:r>
              <a:rPr lang="en-US" sz="1400" dirty="0">
                <a:solidFill>
                  <a:srgbClr val="54585A"/>
                </a:solidFill>
                <a:latin typeface="Calibri"/>
                <a:cs typeface="Calibri"/>
                <a:hlinkClick r:id="rId6"/>
              </a:rPr>
              <a:t>NLM poster exhibition is live</a:t>
            </a:r>
            <a:endParaRPr lang="en-US">
              <a:solidFill>
                <a:srgbClr val="54585A"/>
              </a:solidFill>
              <a:latin typeface="Calibri"/>
              <a:cs typeface="Calibri"/>
            </a:endParaRPr>
          </a:p>
          <a:p>
            <a:r>
              <a:rPr lang="en-US" sz="1400">
                <a:solidFill>
                  <a:srgbClr val="54585A"/>
                </a:solidFill>
                <a:latin typeface="Calibri"/>
                <a:cs typeface="Calibri"/>
              </a:rPr>
              <a:t>March 20-present – </a:t>
            </a:r>
            <a:r>
              <a:rPr lang="en-US" sz="1400">
                <a:solidFill>
                  <a:srgbClr val="54585A"/>
                </a:solidFill>
                <a:latin typeface="Calibri"/>
                <a:cs typeface="Calibri"/>
                <a:hlinkClick r:id="rId7"/>
              </a:rPr>
              <a:t>Local exhibit in Eckenhoff Reading Room display cases goes live</a:t>
            </a:r>
            <a:endParaRPr lang="en-US"/>
          </a:p>
          <a:p>
            <a:r>
              <a:rPr lang="en-US" sz="1400">
                <a:solidFill>
                  <a:srgbClr val="54585A"/>
                </a:solidFill>
                <a:latin typeface="Calibri"/>
                <a:cs typeface="Calibri"/>
              </a:rPr>
              <a:t>March 22 – Galter staff discussion session based on NLM education module</a:t>
            </a:r>
            <a:endParaRPr lang="en-US"/>
          </a:p>
          <a:p>
            <a:r>
              <a:rPr lang="en-US" sz="1400">
                <a:solidFill>
                  <a:srgbClr val="54585A"/>
                </a:solidFill>
                <a:latin typeface="Calibri"/>
                <a:cs typeface="Calibri"/>
              </a:rPr>
              <a:t>April 12 – Invited panel discussion, "A conversation: Immigration status, health, </a:t>
            </a:r>
            <a:r>
              <a:rPr lang="en-US" sz="1400">
                <a:solidFill>
                  <a:srgbClr val="54585A"/>
                </a:solidFill>
                <a:latin typeface="Calibri"/>
                <a:ea typeface="+mn-lt"/>
                <a:cs typeface="Calibri"/>
              </a:rPr>
              <a:t>and healthcare access," open to public</a:t>
            </a:r>
            <a:endParaRPr lang="en-US"/>
          </a:p>
          <a:p>
            <a:r>
              <a:rPr lang="en-US" sz="1400">
                <a:solidFill>
                  <a:srgbClr val="54585A"/>
                </a:solidFill>
                <a:latin typeface="Calibri"/>
                <a:ea typeface="+mn-lt"/>
                <a:cs typeface="Calibri"/>
              </a:rPr>
              <a:t>May 10 – Lightning talks from departments about a project related to the exhibit theme</a:t>
            </a:r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55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4C7BC-8A5F-83FB-A4D2-C8E3DCFCF2A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4DE7821-82FA-5D47-A338-FEE7FB12F249}" type="datetime1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1F171-3DE4-03E9-1794-0C874DEF2F1D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439724" y="1120301"/>
            <a:ext cx="2279734" cy="547327"/>
          </a:xfrm>
        </p:spPr>
        <p:txBody>
          <a:bodyPr/>
          <a:lstStyle/>
          <a:p>
            <a:pPr algn="ctr"/>
            <a:r>
              <a:rPr lang="en-US" sz="1500">
                <a:cs typeface="Calibri"/>
              </a:rPr>
              <a:t>Local exhibit in Eckenhoff Reading Room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FBA620-04D4-2BE7-F735-940A9D67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44" y="1345"/>
            <a:ext cx="7180264" cy="762000"/>
          </a:xfrm>
        </p:spPr>
        <p:txBody>
          <a:bodyPr/>
          <a:lstStyle/>
          <a:p>
            <a:r>
              <a:rPr lang="en-US">
                <a:cs typeface="Calibri"/>
              </a:rPr>
              <a:t>Local outreach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0817A6-C22F-41EF-9AFA-8A263D46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9196" y="4807452"/>
            <a:ext cx="346745" cy="231266"/>
          </a:xfrm>
        </p:spPr>
        <p:txBody>
          <a:bodyPr/>
          <a:lstStyle/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46B83D-30E5-3333-F3A5-2D227D0D5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275" y="1660525"/>
            <a:ext cx="2155825" cy="2954338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E31B8E1-33B6-FB54-C13A-A7A9C1BAA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76" r="376"/>
          <a:stretch/>
        </p:blipFill>
        <p:spPr>
          <a:xfrm>
            <a:off x="386323" y="1660525"/>
            <a:ext cx="2214563" cy="2954338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D884FD-9244-2071-D932-656490DC8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-1489" t="-245" r="213" b="-183"/>
          <a:stretch/>
        </p:blipFill>
        <p:spPr>
          <a:xfrm rot="10800000">
            <a:off x="2595376" y="1660525"/>
            <a:ext cx="3979863" cy="2954338"/>
          </a:xfr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3B87054-6213-C126-7674-B3574AE9E6B5}"/>
              </a:ext>
            </a:extLst>
          </p:cNvPr>
          <p:cNvSpPr txBox="1">
            <a:spLocks/>
          </p:cNvSpPr>
          <p:nvPr/>
        </p:nvSpPr>
        <p:spPr>
          <a:xfrm>
            <a:off x="432067" y="1113018"/>
            <a:ext cx="2279734" cy="547327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7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cs typeface="Calibri"/>
              </a:rPr>
              <a:t>NLM exhibit posters</a:t>
            </a:r>
            <a:br>
              <a:rPr lang="en-US" sz="1500">
                <a:cs typeface="Calibri"/>
              </a:rPr>
            </a:br>
            <a:r>
              <a:rPr lang="en-US" sz="1500">
                <a:cs typeface="Calibri"/>
              </a:rPr>
              <a:t>outside reading room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1BB8D2E-8A00-9B8B-9232-47C5550ABAD5}"/>
              </a:ext>
            </a:extLst>
          </p:cNvPr>
          <p:cNvSpPr txBox="1">
            <a:spLocks/>
          </p:cNvSpPr>
          <p:nvPr/>
        </p:nvSpPr>
        <p:spPr>
          <a:xfrm>
            <a:off x="6516859" y="877693"/>
            <a:ext cx="2145264" cy="70701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7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500">
                <a:cs typeface="Calibri"/>
              </a:rPr>
              <a:t>Immigrant status and health panel</a:t>
            </a:r>
          </a:p>
        </p:txBody>
      </p:sp>
    </p:spTree>
    <p:extLst>
      <p:ext uri="{BB962C8B-B14F-4D97-AF65-F5344CB8AC3E}">
        <p14:creationId xmlns:p14="http://schemas.microsoft.com/office/powerpoint/2010/main" val="311494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8"/>
          </p:nvPr>
        </p:nvSpPr>
        <p:spPr>
          <a:xfrm>
            <a:off x="302164" y="1656885"/>
            <a:ext cx="4217449" cy="297450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500">
                <a:cs typeface="Calibri"/>
              </a:rPr>
              <a:t>Existing structure – DEIA Working Group hosts regular sessions</a:t>
            </a:r>
          </a:p>
          <a:p>
            <a:r>
              <a:rPr lang="en-US" sz="1500">
                <a:cs typeface="Calibri"/>
              </a:rPr>
              <a:t>Used pre-existing material: NLM's university module, class 4 (</a:t>
            </a:r>
            <a:r>
              <a:rPr lang="en-US" sz="1500">
                <a:cs typeface="Calibri"/>
                <a:hlinkClick r:id="rId2"/>
              </a:rPr>
              <a:t>Access and Empowerment</a:t>
            </a:r>
            <a:r>
              <a:rPr lang="en-US" sz="1500">
                <a:cs typeface="Calibri"/>
              </a:rPr>
              <a:t>)</a:t>
            </a:r>
          </a:p>
          <a:p>
            <a:r>
              <a:rPr lang="en-US" sz="1500">
                <a:cs typeface="Calibri"/>
              </a:rPr>
              <a:t>Asked staff to engage with at least one listed resource deeply (images, annual reports, organization histories)</a:t>
            </a:r>
          </a:p>
          <a:p>
            <a:r>
              <a:rPr lang="en-US" sz="1500">
                <a:cs typeface="Calibri"/>
              </a:rPr>
              <a:t>Used NLM-provided discussion questions, but also tailored additional questions to Galter staff interests (and took questions from participants)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Institutional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E0CCF-FF65-C993-9AEB-8265E258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083" y="1364029"/>
            <a:ext cx="3412205" cy="295195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>
                <a:cs typeface="Calibri"/>
              </a:rPr>
              <a:t>Discussion session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7B779-4467-D716-5545-2990E11562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960" y="896882"/>
            <a:ext cx="7171860" cy="314325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700">
                <a:solidFill>
                  <a:srgbClr val="61468B"/>
                </a:solidFill>
                <a:cs typeface="Calibri"/>
              </a:rPr>
              <a:t>Using the exhibit as an opportunity to incorporate DEIA principles into routine work</a:t>
            </a:r>
          </a:p>
          <a:p>
            <a:endParaRPr lang="en-US"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305799" y="4444508"/>
            <a:ext cx="346745" cy="231266"/>
          </a:xfrm>
        </p:spPr>
        <p:txBody>
          <a:bodyPr/>
          <a:lstStyle/>
          <a:p>
            <a:fld id="{0D558541-60C9-42A2-8392-FF12533A6B7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6CAFE4-03E7-F7F1-53E4-01A8BA6B136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4688513" y="1656885"/>
            <a:ext cx="4217449" cy="297450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500">
                <a:cs typeface="Calibri"/>
              </a:rPr>
              <a:t>New endeavor, but used an existing all-staff meeting time</a:t>
            </a:r>
          </a:p>
          <a:p>
            <a:r>
              <a:rPr lang="en-US" sz="1500">
                <a:cs typeface="Calibri"/>
              </a:rPr>
              <a:t>Idea formed in DEIA Working Group – brainstorming new ways to encourage incorporation of DEIA principles into daily work</a:t>
            </a:r>
          </a:p>
          <a:p>
            <a:r>
              <a:rPr lang="en-US" sz="1500">
                <a:cs typeface="Calibri"/>
              </a:rPr>
              <a:t>Asked departments to present on a project related to exhibit themes – could be an existing project, new project, future project, or staff interest</a:t>
            </a:r>
          </a:p>
          <a:p>
            <a:r>
              <a:rPr lang="en-US" sz="1500">
                <a:cs typeface="Calibri"/>
              </a:rPr>
              <a:t>Hoped to un-silo and de-mystify our departmental 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4D9743-5303-959F-7A49-E623FE580C4F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863433" y="1364029"/>
            <a:ext cx="3412205" cy="295195"/>
          </a:xfrm>
        </p:spPr>
        <p:txBody>
          <a:bodyPr/>
          <a:lstStyle/>
          <a:p>
            <a:r>
              <a:rPr lang="en-US">
                <a:cs typeface="Calibri"/>
              </a:rPr>
              <a:t>Departmental lightning talks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5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Spotlight: Exhibit-related departmental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098084"/>
            <a:ext cx="7347440" cy="3405186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600" b="1" dirty="0">
                <a:cs typeface="Calibri"/>
              </a:rPr>
              <a:t>Group 1 - </a:t>
            </a:r>
            <a:r>
              <a:rPr lang="en-US" sz="1600" b="1" dirty="0">
                <a:ea typeface="+mn-lt"/>
                <a:cs typeface="+mn-lt"/>
              </a:rPr>
              <a:t>Logistics and Highlights of the NLM Traveling Exhibit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NLM Exhibitions: Behind the Scenes (</a:t>
            </a:r>
            <a:r>
              <a:rPr lang="en-US" sz="1400" i="1" dirty="0">
                <a:ea typeface="+mn-lt"/>
                <a:cs typeface="+mn-lt"/>
              </a:rPr>
              <a:t>Administration</a:t>
            </a:r>
            <a:r>
              <a:rPr lang="en-US" sz="1400" dirty="0">
                <a:ea typeface="+mn-lt"/>
                <a:cs typeface="+mn-lt"/>
              </a:rPr>
              <a:t>)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Outside / Inside the Cases: Curating an Exhibit on Healthcare and Immigration (</a:t>
            </a:r>
            <a:r>
              <a:rPr lang="en-US" sz="1400" i="1" dirty="0">
                <a:ea typeface="+mn-lt"/>
                <a:cs typeface="+mn-lt"/>
              </a:rPr>
              <a:t>Special Collections/Collection Management and Metadata Services</a:t>
            </a:r>
            <a:r>
              <a:rPr lang="en-US" sz="1400" dirty="0">
                <a:ea typeface="+mn-lt"/>
                <a:cs typeface="+mn-lt"/>
              </a:rPr>
              <a:t>)</a:t>
            </a:r>
            <a:endParaRPr lang="en-US" sz="1400" dirty="0">
              <a:cs typeface="Calibri"/>
            </a:endParaRPr>
          </a:p>
          <a:p>
            <a:pPr lvl="1"/>
            <a:r>
              <a:rPr lang="en-US" sz="1400" dirty="0">
                <a:ea typeface="+mn-lt"/>
                <a:cs typeface="+mn-lt"/>
              </a:rPr>
              <a:t>Highlighting Immigrant Health Workers Using Library of Congress Name Authority File &amp; </a:t>
            </a:r>
            <a:r>
              <a:rPr lang="en-US" sz="1400" dirty="0" err="1">
                <a:ea typeface="+mn-lt"/>
                <a:cs typeface="+mn-lt"/>
              </a:rPr>
              <a:t>Wikidata</a:t>
            </a:r>
            <a:r>
              <a:rPr lang="en-US" sz="1400" dirty="0">
                <a:ea typeface="+mn-lt"/>
                <a:cs typeface="+mn-lt"/>
              </a:rPr>
              <a:t> (</a:t>
            </a:r>
            <a:r>
              <a:rPr lang="en-US" sz="1400" i="1" dirty="0">
                <a:ea typeface="+mn-lt"/>
                <a:cs typeface="+mn-lt"/>
              </a:rPr>
              <a:t>Collection Management and Metadata Services</a:t>
            </a:r>
            <a:r>
              <a:rPr lang="en-US" sz="1400" dirty="0">
                <a:ea typeface="+mn-lt"/>
                <a:cs typeface="+mn-lt"/>
              </a:rPr>
              <a:t>)</a:t>
            </a:r>
            <a:endParaRPr lang="en-US" sz="1400" dirty="0">
              <a:cs typeface="Calibri"/>
            </a:endParaRPr>
          </a:p>
          <a:p>
            <a:r>
              <a:rPr lang="en-US" sz="1600" b="1" dirty="0">
                <a:cs typeface="Calibri"/>
              </a:rPr>
              <a:t>Group 2 - </a:t>
            </a:r>
            <a:r>
              <a:rPr lang="en-US" sz="1600" b="1" dirty="0">
                <a:ea typeface="+mn-lt"/>
                <a:cs typeface="+mn-lt"/>
              </a:rPr>
              <a:t>Immigration, Health, and Libraries</a:t>
            </a:r>
          </a:p>
          <a:p>
            <a:pPr lvl="1"/>
            <a:r>
              <a:rPr lang="en-US" sz="1400" dirty="0">
                <a:cs typeface="Calibri"/>
              </a:rPr>
              <a:t>Meeting a need: Development and validation of PubMed search filters for immigrant health (</a:t>
            </a:r>
            <a:r>
              <a:rPr lang="en-US" sz="1400" i="1" dirty="0">
                <a:cs typeface="Calibri"/>
              </a:rPr>
              <a:t>Research and Information Services, Collection Management and Metadata Services</a:t>
            </a:r>
            <a:r>
              <a:rPr lang="en-US" sz="1400" dirty="0">
                <a:cs typeface="Calibri"/>
              </a:rPr>
              <a:t>)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Books on Immigrant Health: a collection development and management pilot (</a:t>
            </a:r>
            <a:r>
              <a:rPr lang="en-US" sz="1400" i="1" dirty="0">
                <a:ea typeface="+mn-lt"/>
                <a:cs typeface="+mn-lt"/>
              </a:rPr>
              <a:t>Collection Management and Metadata Services</a:t>
            </a:r>
            <a:r>
              <a:rPr lang="en-US" sz="1400" dirty="0">
                <a:ea typeface="+mn-lt"/>
                <a:cs typeface="+mn-lt"/>
              </a:rPr>
              <a:t>)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Out of Sight, Out of Mind: Externalizing Death at the Border (book talk on </a:t>
            </a:r>
            <a:r>
              <a:rPr lang="en-US" sz="1400" i="1" dirty="0">
                <a:ea typeface="+mn-lt"/>
                <a:cs typeface="+mn-lt"/>
              </a:rPr>
              <a:t>The Land of Open Graves</a:t>
            </a:r>
            <a:r>
              <a:rPr lang="en-US" sz="1400" dirty="0">
                <a:ea typeface="+mn-lt"/>
                <a:cs typeface="+mn-lt"/>
              </a:rPr>
              <a:t> by Jason De León) (</a:t>
            </a:r>
            <a:r>
              <a:rPr lang="en-US" sz="1400" i="1" dirty="0">
                <a:ea typeface="+mn-lt"/>
                <a:cs typeface="+mn-lt"/>
              </a:rPr>
              <a:t>Digital Systems</a:t>
            </a:r>
            <a:r>
              <a:rPr lang="en-US" sz="1400" dirty="0">
                <a:ea typeface="+mn-lt"/>
                <a:cs typeface="+mn-lt"/>
              </a:rPr>
              <a:t>)</a:t>
            </a:r>
            <a:endParaRPr lang="en-US" sz="1400" dirty="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1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MOCHA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383834"/>
            <a:ext cx="7347440" cy="2976561"/>
          </a:xfrm>
        </p:spPr>
        <p:txBody>
          <a:bodyPr/>
          <a:lstStyle/>
          <a:p>
            <a:r>
              <a:rPr lang="en-US"/>
              <a:t>Each event (stream) had MOCHA roles assigned, along with target dates</a:t>
            </a:r>
          </a:p>
          <a:p>
            <a:r>
              <a:rPr lang="en-US"/>
              <a:t>Each event then had all steps outlined with owner, consultants/helpers, due date, status, and timeline</a:t>
            </a:r>
          </a:p>
          <a:p>
            <a:r>
              <a:rPr lang="en-US"/>
              <a:t>Example: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E0CCF-FF65-C993-9AEB-8265E258B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Manager-Owner-Consultant-Helper-Approver</a:t>
            </a:r>
          </a:p>
        </p:txBody>
      </p:sp>
      <p:pic>
        <p:nvPicPr>
          <p:cNvPr id="9" name="Picture 8" descr="Screenshot of portion of MOCHA spreadsheet regarding the Read and Discuss event stream. Includes breakdown of roles and steps.">
            <a:extLst>
              <a:ext uri="{FF2B5EF4-FFF2-40B4-BE49-F238E27FC236}">
                <a16:creationId xmlns:a16="http://schemas.microsoft.com/office/drawing/2014/main" id="{C709B576-0905-26E1-42A1-E0F53110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21" y="2615274"/>
            <a:ext cx="7989757" cy="18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84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MOCHA process -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/>
              <a:t>Helped make sure our small organizing team could coordinate with a larger group of people </a:t>
            </a:r>
          </a:p>
          <a:p>
            <a:r>
              <a:rPr lang="en-US"/>
              <a:t>Ensured we contacted external participants with ample time before event</a:t>
            </a:r>
            <a:endParaRPr lang="en-US">
              <a:cs typeface="Calibri"/>
            </a:endParaRPr>
          </a:p>
          <a:p>
            <a:r>
              <a:rPr lang="en-US"/>
              <a:t>Kept us on track for our deadlines</a:t>
            </a:r>
          </a:p>
          <a:p>
            <a:r>
              <a:rPr lang="en-US"/>
              <a:t>Had to remember to constantly check in, had to have buy-in from everyone managing events</a:t>
            </a:r>
          </a:p>
          <a:p>
            <a:r>
              <a:rPr lang="en-US"/>
              <a:t>As events got closer to the deadline, our MOCHA spreadsheet wasn’t always updated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sz="1200">
                <a:cs typeface="Calibri"/>
              </a:rPr>
              <a:t>Website: </a:t>
            </a:r>
            <a:r>
              <a:rPr lang="en-US" sz="1200">
                <a:ea typeface="+mn-lt"/>
                <a:cs typeface="+mn-lt"/>
                <a:hlinkClick r:id="rId2"/>
              </a:rPr>
              <a:t>https://www.managementcenter.org/resources/frequently-asked-questions-about-mocha/</a:t>
            </a:r>
            <a:r>
              <a:rPr lang="en-US" sz="1200">
                <a:ea typeface="+mn-lt"/>
                <a:cs typeface="+mn-lt"/>
              </a:rPr>
              <a:t> 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5E0CCF-FF65-C993-9AEB-8265E258B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Manager-Owner-Consultant-Helper-Approver</a:t>
            </a:r>
          </a:p>
        </p:txBody>
      </p:sp>
    </p:spTree>
    <p:extLst>
      <p:ext uri="{BB962C8B-B14F-4D97-AF65-F5344CB8AC3E}">
        <p14:creationId xmlns:p14="http://schemas.microsoft.com/office/powerpoint/2010/main" val="1449117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1"/>
          </p:nvPr>
        </p:nvSpPr>
        <p:spPr>
          <a:xfrm>
            <a:off x="126775" y="1082997"/>
            <a:ext cx="3261946" cy="3412803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Hosting NLM exhibit was an excellent way to target outreach efforts around a theme</a:t>
            </a:r>
            <a:endParaRPr lang="en-US" dirty="0">
              <a:cs typeface="Calibri"/>
            </a:endParaRPr>
          </a:p>
          <a:p>
            <a:r>
              <a:rPr lang="en-US" dirty="0"/>
              <a:t>Organize as soon as possible – never can plan too early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MOCHA framework kept events organized if there was buy-in</a:t>
            </a:r>
          </a:p>
          <a:p>
            <a:r>
              <a:rPr lang="en-US" dirty="0"/>
              <a:t>Staff was interested but busy, and meeting them where they already were led to more engagement</a:t>
            </a:r>
            <a:endParaRPr lang="en-US" dirty="0"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  <a:endParaRPr lang="en-US">
              <a:cs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9" descr="Four banners of the NLM exhibit displayed in front of an interior stone façade with a person walking past.">
            <a:extLst>
              <a:ext uri="{FF2B5EF4-FFF2-40B4-BE49-F238E27FC236}">
                <a16:creationId xmlns:a16="http://schemas.microsoft.com/office/drawing/2014/main" id="{86B56213-01E7-E794-8335-149294E43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85297" y="509309"/>
            <a:ext cx="5449420" cy="40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25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BCF0AB621FE42858B881BB0CCCD26" ma:contentTypeVersion="6" ma:contentTypeDescription="Create a new document." ma:contentTypeScope="" ma:versionID="608645d00acb561389384c5e01b8fb57">
  <xsd:schema xmlns:xsd="http://www.w3.org/2001/XMLSchema" xmlns:xs="http://www.w3.org/2001/XMLSchema" xmlns:p="http://schemas.microsoft.com/office/2006/metadata/properties" xmlns:ns2="d1d9f2ba-58c9-4146-961e-cda7e07134e0" xmlns:ns3="cecc1f43-ded7-4fe9-98f5-877cfddaa59b" targetNamespace="http://schemas.microsoft.com/office/2006/metadata/properties" ma:root="true" ma:fieldsID="6a9bc746106146e0dc76c01674c6ff7f" ns2:_="" ns3:_="">
    <xsd:import namespace="d1d9f2ba-58c9-4146-961e-cda7e07134e0"/>
    <xsd:import namespace="cecc1f43-ded7-4fe9-98f5-877cfddaa5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9f2ba-58c9-4146-961e-cda7e07134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c1f43-ded7-4fe9-98f5-877cfddaa5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9BEC9A-6106-454C-9A2D-1135354B96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F7401A-1039-4644-982A-230639311C7D}">
  <ds:schemaRefs>
    <ds:schemaRef ds:uri="cecc1f43-ded7-4fe9-98f5-877cfddaa59b"/>
    <ds:schemaRef ds:uri="d1d9f2ba-58c9-4146-961e-cda7e07134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7FCA25-A41B-430B-BE1B-AA2982B0D39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Local outreach:</vt:lpstr>
      <vt:lpstr>PowerPoint Presentation</vt:lpstr>
      <vt:lpstr>Background and timeline</vt:lpstr>
      <vt:lpstr>Local outreach</vt:lpstr>
      <vt:lpstr>Institutional opportunities</vt:lpstr>
      <vt:lpstr>Spotlight: Exhibit-related departmental projects</vt:lpstr>
      <vt:lpstr>MOCHA process</vt:lpstr>
      <vt:lpstr>MOCHA process - conclusions</vt:lpstr>
      <vt:lpstr>Takeaways</vt:lpstr>
      <vt:lpstr>Questions?</vt:lpstr>
      <vt:lpstr>Thank You</vt:lpstr>
    </vt:vector>
  </TitlesOfParts>
  <Company>Liska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SunJoo</dc:creator>
  <cp:revision>47</cp:revision>
  <cp:lastPrinted>2014-06-11T14:40:11Z</cp:lastPrinted>
  <dcterms:created xsi:type="dcterms:W3CDTF">2014-06-09T22:24:31Z</dcterms:created>
  <dcterms:modified xsi:type="dcterms:W3CDTF">2023-08-25T20:30:38Z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0x010100C05BCF0AB621FE42858B881BB0CCCD26</vt:lpwstr>
  </property>
</Properties>
</file>