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3"/>
  </p:notesMasterIdLst>
  <p:handoutMasterIdLst>
    <p:handoutMasterId r:id="rId94"/>
  </p:handoutMasterIdLst>
  <p:sldIdLst>
    <p:sldId id="365" r:id="rId2"/>
    <p:sldId id="305" r:id="rId3"/>
    <p:sldId id="370" r:id="rId4"/>
    <p:sldId id="371" r:id="rId5"/>
    <p:sldId id="372" r:id="rId6"/>
    <p:sldId id="373" r:id="rId7"/>
    <p:sldId id="374" r:id="rId8"/>
    <p:sldId id="376" r:id="rId9"/>
    <p:sldId id="375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9" r:id="rId61"/>
    <p:sldId id="428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9" r:id="rId70"/>
    <p:sldId id="437" r:id="rId71"/>
    <p:sldId id="438" r:id="rId72"/>
    <p:sldId id="440" r:id="rId73"/>
    <p:sldId id="441" r:id="rId74"/>
    <p:sldId id="442" r:id="rId75"/>
    <p:sldId id="443" r:id="rId76"/>
    <p:sldId id="459" r:id="rId77"/>
    <p:sldId id="444" r:id="rId78"/>
    <p:sldId id="445" r:id="rId79"/>
    <p:sldId id="446" r:id="rId80"/>
    <p:sldId id="447" r:id="rId81"/>
    <p:sldId id="448" r:id="rId82"/>
    <p:sldId id="449" r:id="rId83"/>
    <p:sldId id="450" r:id="rId84"/>
    <p:sldId id="451" r:id="rId85"/>
    <p:sldId id="452" r:id="rId86"/>
    <p:sldId id="453" r:id="rId87"/>
    <p:sldId id="454" r:id="rId88"/>
    <p:sldId id="455" r:id="rId89"/>
    <p:sldId id="456" r:id="rId90"/>
    <p:sldId id="457" r:id="rId91"/>
    <p:sldId id="458" r:id="rId92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23">
          <p15:clr>
            <a:srgbClr val="A4A3A4"/>
          </p15:clr>
        </p15:guide>
        <p15:guide id="4" orient="horz" pos="1022">
          <p15:clr>
            <a:srgbClr val="A4A3A4"/>
          </p15:clr>
        </p15:guide>
        <p15:guide id="5" orient="horz" pos="4032">
          <p15:clr>
            <a:srgbClr val="A4A3A4"/>
          </p15:clr>
        </p15:guide>
        <p15:guide id="6" orient="horz" pos="488">
          <p15:clr>
            <a:srgbClr val="A4A3A4"/>
          </p15:clr>
        </p15:guide>
        <p15:guide id="7" orient="horz" pos="576">
          <p15:clr>
            <a:srgbClr val="A4A3A4"/>
          </p15:clr>
        </p15:guide>
        <p15:guide id="8" orient="horz" pos="96">
          <p15:clr>
            <a:srgbClr val="A4A3A4"/>
          </p15:clr>
        </p15:guide>
        <p15:guide id="9" orient="horz" pos="3600">
          <p15:clr>
            <a:srgbClr val="A4A3A4"/>
          </p15:clr>
        </p15:guide>
        <p15:guide id="10" orient="horz" pos="4203">
          <p15:clr>
            <a:srgbClr val="A4A3A4"/>
          </p15:clr>
        </p15:guide>
        <p15:guide id="11" orient="horz" pos="1248">
          <p15:clr>
            <a:srgbClr val="A4A3A4"/>
          </p15:clr>
        </p15:guide>
        <p15:guide id="12" pos="2880">
          <p15:clr>
            <a:srgbClr val="A4A3A4"/>
          </p15:clr>
        </p15:guide>
        <p15:guide id="13" pos="624">
          <p15:clr>
            <a:srgbClr val="A4A3A4"/>
          </p15:clr>
        </p15:guide>
        <p15:guide id="14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68B"/>
    <a:srgbClr val="63599E"/>
    <a:srgbClr val="A9ABAC"/>
    <a:srgbClr val="7F8283"/>
    <a:srgbClr val="8A83B6"/>
    <a:srgbClr val="D0CDE2"/>
    <a:srgbClr val="D4D5D6"/>
    <a:srgbClr val="CFC7DC"/>
    <a:srgbClr val="B0A2C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26" autoAdjust="0"/>
    <p:restoredTop sz="95196" autoAdjust="0"/>
  </p:normalViewPr>
  <p:slideViewPr>
    <p:cSldViewPr showGuides="1">
      <p:cViewPr varScale="1">
        <p:scale>
          <a:sx n="122" d="100"/>
          <a:sy n="122" d="100"/>
        </p:scale>
        <p:origin x="1500" y="108"/>
      </p:cViewPr>
      <p:guideLst>
        <p:guide orient="horz" pos="2160"/>
        <p:guide orient="horz" pos="3888"/>
        <p:guide orient="horz" pos="223"/>
        <p:guide orient="horz" pos="1022"/>
        <p:guide orient="horz" pos="4032"/>
        <p:guide orient="horz" pos="488"/>
        <p:guide orient="horz" pos="576"/>
        <p:guide orient="horz" pos="96"/>
        <p:guide orient="horz" pos="3600"/>
        <p:guide orient="horz" pos="4203"/>
        <p:guide orient="horz" pos="1248"/>
        <p:guide pos="2880"/>
        <p:guide pos="6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2962" y="-91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184" y="1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/>
          <a:lstStyle>
            <a:lvl1pPr algn="r">
              <a:defRPr sz="1200"/>
            </a:lvl1pPr>
          </a:lstStyle>
          <a:p>
            <a:fld id="{F35AC1A4-BE0D-49E7-9347-99EBFE8E8BC9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69510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184" y="8769510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 anchor="b"/>
          <a:lstStyle>
            <a:lvl1pPr algn="r">
              <a:defRPr sz="1200"/>
            </a:lvl1pPr>
          </a:lstStyle>
          <a:p>
            <a:fld id="{5A6982BA-8E65-43F5-A169-0A825F4308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1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/>
          <a:lstStyle>
            <a:lvl1pPr algn="r">
              <a:defRPr sz="1200"/>
            </a:lvl1pPr>
          </a:lstStyle>
          <a:p>
            <a:fld id="{96FCCE9C-97C6-4127-8839-CAB1314A3683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8" tIns="46184" rIns="92368" bIns="461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68" tIns="46184" rIns="92368" bIns="461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2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2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 anchor="b"/>
          <a:lstStyle>
            <a:lvl1pPr algn="r">
              <a:defRPr sz="1200"/>
            </a:lvl1pPr>
          </a:lstStyle>
          <a:p>
            <a:fld id="{AF3C882C-6931-48D7-9B18-809CA6FAE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*exception</a:t>
            </a:r>
            <a:r>
              <a:rPr lang="en-US" altLang="en-US" baseline="0" dirty="0">
                <a:latin typeface="Arial" panose="020B0604020202020204" pitchFamily="34" charset="0"/>
              </a:rPr>
              <a:t> is participant-facing surveys</a:t>
            </a:r>
          </a:p>
          <a:p>
            <a:r>
              <a:rPr lang="en-US" altLang="en-US" baseline="0" dirty="0">
                <a:latin typeface="Arial" panose="020B0604020202020204" pitchFamily="34" charset="0"/>
              </a:rPr>
              <a:t>Can also restrict access to those that should not be able export identifiers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29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OPTI-MOM example: use API to export data on daily</a:t>
            </a:r>
            <a:r>
              <a:rPr lang="en-US" baseline="0" dirty="0"/>
              <a:t> basis, generate data status/quality reports daily to check on safety and quality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70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some workarounds for</a:t>
            </a:r>
            <a:r>
              <a:rPr lang="en-US" baseline="0" dirty="0"/>
              <a:t> the FDA issue, but it will be necessary to check with appropriate resources on what may or may not be allowable under FDA regulations and at each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1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Pop-up</a:t>
            </a:r>
            <a:r>
              <a:rPr lang="en-US" altLang="en-US" baseline="0" dirty="0">
                <a:latin typeface="Arial" panose="020B0604020202020204" pitchFamily="34" charset="0"/>
              </a:rPr>
              <a:t> to illustrate the specification of branching in web builder</a:t>
            </a: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Word of caution:</a:t>
            </a:r>
            <a:r>
              <a:rPr lang="en-US" baseline="0" dirty="0"/>
              <a:t> Data enterers unable to be blinded when utilizing ‘Arms’ functionality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 to this point, you now have all the tools you need to design</a:t>
            </a:r>
            <a:r>
              <a:rPr lang="en-US" baseline="0" dirty="0"/>
              <a:t> a cross sectional study. Now, we are going to make the longitudinal portion (the events)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7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method</a:t>
            </a:r>
            <a:r>
              <a:rPr lang="en-US" baseline="0" dirty="0"/>
              <a:t> of quality control – first/second pass system</a:t>
            </a:r>
          </a:p>
          <a:p>
            <a:r>
              <a:rPr lang="en-US" baseline="0" dirty="0"/>
              <a:t>One person will mark ‘unverified’ (yellow), second pass person will mark complete </a:t>
            </a:r>
          </a:p>
          <a:p>
            <a:r>
              <a:rPr lang="en-US" baseline="0" dirty="0"/>
              <a:t>If issues, Data Resolution Workflow is one method of resolving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4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you will NOT be able to modify these once in production</a:t>
            </a:r>
          </a:p>
          <a:p>
            <a:r>
              <a:rPr lang="en-US" dirty="0"/>
              <a:t>You</a:t>
            </a:r>
            <a:r>
              <a:rPr lang="en-US" baseline="0" dirty="0"/>
              <a:t> will also not be able to see these once in production (i.e., be able to download the table you create) without assistance from a </a:t>
            </a:r>
            <a:r>
              <a:rPr lang="en-US" baseline="0" dirty="0" err="1"/>
              <a:t>REDCap</a:t>
            </a:r>
            <a:r>
              <a:rPr lang="en-US" baseline="0" dirty="0"/>
              <a:t> administrator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Public link and e-mail invitation</a:t>
            </a:r>
            <a:r>
              <a:rPr lang="en-US" baseline="0" dirty="0"/>
              <a:t>s allow for survey codes and QR 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0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OPTI-MOM example: use API to export data on daily</a:t>
            </a:r>
            <a:r>
              <a:rPr lang="en-US" baseline="0" dirty="0"/>
              <a:t> basis, generate data status/quality reports daily to check on safety and quality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4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OPTI-MOM example: use API to export data on daily</a:t>
            </a:r>
            <a:r>
              <a:rPr lang="en-US" baseline="0" dirty="0"/>
              <a:t> basis, generate data status/quality reports daily to check on safety and quality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423524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23524" y="221288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23524" y="3166257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5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2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27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 bwMode="gray"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5/19/2017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764296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5/19/2017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7999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96783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5/19/2017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47471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5/19/2017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39949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5/19/2017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671935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90599" y="155448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90599" y="1624013"/>
            <a:ext cx="2438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801197" y="1981200"/>
            <a:ext cx="2399203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bg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052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198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6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7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5/19/2017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066191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990600" y="273151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90600" y="35814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623252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5/19/2017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39768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39768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5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Building 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00"/>
          <a:stretch/>
        </p:blipFill>
        <p:spPr>
          <a:xfrm>
            <a:off x="2514600" y="0"/>
            <a:ext cx="6629400" cy="6858000"/>
          </a:xfrm>
          <a:prstGeom prst="rect">
            <a:avLst/>
          </a:prstGeom>
        </p:spPr>
      </p:pic>
      <p:sp>
        <p:nvSpPr>
          <p:cNvPr id="6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dence image 1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M_Logo_RGB.eps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6"/>
          <p:cNvSpPr/>
          <p:nvPr userDrawn="1"/>
        </p:nvSpPr>
        <p:spPr>
          <a:xfrm>
            <a:off x="0" y="515326"/>
            <a:ext cx="6858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494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11" r:id="rId2"/>
    <p:sldLayoutId id="2147483708" r:id="rId3"/>
    <p:sldLayoutId id="2147483709" r:id="rId4"/>
    <p:sldLayoutId id="2147483707" r:id="rId5"/>
    <p:sldLayoutId id="2147483710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721" r:id="rId2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redcap.nubic.northwestern.edu/redcap/api/help/?content=default" TargetMode="Externa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demo.vanderbilt.edu/" TargetMode="External"/><Relationship Id="rId2" Type="http://schemas.openxmlformats.org/officeDocument/2006/relationships/hyperlink" Target="https://redcapdemo.vanderbilt.edu/trial/" TargetMode="Externa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uiowa.edu/display/REDCapDocs/REDCap" TargetMode="External"/><Relationship Id="rId2" Type="http://schemas.openxmlformats.org/officeDocument/2006/relationships/hyperlink" Target="http://projectredcap.org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ursera.org/learn/clinical-data-management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critraining.org_redcap&amp;d=DwMFaQ&amp;c=yHlS04HhBraes5BQ9ueu5zKhE7rtNXt_d012z2PA6ws&amp;r=QZ2yVhIVqlONttUVw2fa_xjGNiR958rjLBC9ZELwaMA&amp;m=3eM8IdVK2A8bIcKw6F5f5IpEg_KngVZAxfOeA-joDek&amp;s=dIW4ij67fxNhrbHH5PYSmSvfBne71vx0ClBOyrxVYng&amp;e=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0"/>
            <a:ext cx="4267200" cy="2514600"/>
          </a:xfrm>
        </p:spPr>
        <p:txBody>
          <a:bodyPr/>
          <a:lstStyle/>
          <a:p>
            <a:r>
              <a:rPr lang="en-US" sz="3600" b="1" dirty="0"/>
              <a:t>Using </a:t>
            </a:r>
            <a:r>
              <a:rPr lang="en-US" sz="3600" b="1" dirty="0" err="1"/>
              <a:t>REDCap</a:t>
            </a:r>
            <a:r>
              <a:rPr lang="en-US" sz="3600" b="1" dirty="0"/>
              <a:t> for Data Capture in Clinical Trials: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b="1" dirty="0"/>
              <a:t>Database Management on a Budget</a:t>
            </a:r>
            <a:endParaRPr lang="en-US" sz="3200" dirty="0"/>
          </a:p>
        </p:txBody>
      </p:sp>
      <p:sp>
        <p:nvSpPr>
          <p:cNvPr id="6" name="Subtitle 3"/>
          <p:cNvSpPr>
            <a:spLocks noGrp="1"/>
          </p:cNvSpPr>
          <p:nvPr>
            <p:ph type="subTitle" idx="4294967295"/>
          </p:nvPr>
        </p:nvSpPr>
        <p:spPr>
          <a:xfrm>
            <a:off x="228600" y="4386943"/>
            <a:ext cx="5029200" cy="24384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2017 Society for Clinical Trials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&amp; International Clinical Trials Methodology Conference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In-Conference Tutorial Workshop #5</a:t>
            </a:r>
          </a:p>
          <a:p>
            <a:pPr lvl="0">
              <a:lnSpc>
                <a:spcPct val="100000"/>
              </a:lnSpc>
              <a:buClrTx/>
              <a:defRPr/>
            </a:pPr>
            <a:r>
              <a:rPr lang="en-US" sz="2400" dirty="0">
                <a:solidFill>
                  <a:schemeClr val="bg1"/>
                </a:solidFill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May, 2017</a:t>
            </a:r>
          </a:p>
        </p:txBody>
      </p:sp>
    </p:spTree>
    <p:extLst>
      <p:ext uri="{BB962C8B-B14F-4D97-AF65-F5344CB8AC3E}">
        <p14:creationId xmlns:p14="http://schemas.microsoft.com/office/powerpoint/2010/main" val="422685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1291"/>
            <a:ext cx="7772400" cy="662371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295400"/>
            <a:ext cx="2286000" cy="685800"/>
          </a:xfrm>
          <a:solidFill>
            <a:schemeClr val="bg2">
              <a:lumMod val="5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Project Setup Checklist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(Landing Page)</a:t>
            </a:r>
          </a:p>
        </p:txBody>
      </p:sp>
    </p:spTree>
    <p:extLst>
      <p:ext uri="{BB962C8B-B14F-4D97-AF65-F5344CB8AC3E}">
        <p14:creationId xmlns:p14="http://schemas.microsoft.com/office/powerpoint/2010/main" val="193039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If designing a clinical trial database, almost always will use the longitudinal setting </a:t>
            </a:r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Two options in developing CRFs 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Online designer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Data dictionary</a:t>
            </a:r>
          </a:p>
          <a:p>
            <a:r>
              <a:rPr lang="en-US" sz="2400" dirty="0">
                <a:sym typeface="Wingdings" panose="05000000000000000000" pitchFamily="2" charset="2"/>
              </a:rPr>
              <a:t>Designing data collection tools will inevitably take the most time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55460"/>
            <a:ext cx="6781800" cy="13144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8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Home Tab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51189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7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Data Collection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038003" cy="4093029"/>
          </a:xfrm>
        </p:spPr>
        <p:txBody>
          <a:bodyPr/>
          <a:lstStyle/>
          <a:p>
            <a:r>
              <a:rPr lang="en-US" sz="2400" dirty="0"/>
              <a:t>NOTE: </a:t>
            </a:r>
            <a:r>
              <a:rPr lang="en-US" sz="2400" dirty="0" err="1"/>
              <a:t>REDCap</a:t>
            </a:r>
            <a:r>
              <a:rPr lang="en-US" sz="2400" dirty="0"/>
              <a:t> platform distinguishes between data entry forms (CRFs) and surveys (may also serve as CRF for clinical trial purposes)</a:t>
            </a:r>
          </a:p>
          <a:p>
            <a:r>
              <a:rPr lang="en-US" sz="2400" dirty="0"/>
              <a:t>Surveys: </a:t>
            </a:r>
          </a:p>
          <a:p>
            <a:pPr lvl="1"/>
            <a:r>
              <a:rPr lang="en-US" sz="2400" dirty="0"/>
              <a:t>Can be participant facing (participants do not need to access </a:t>
            </a:r>
            <a:r>
              <a:rPr lang="en-US" sz="2400" dirty="0" err="1"/>
              <a:t>REDCap</a:t>
            </a:r>
            <a:r>
              <a:rPr lang="en-US" sz="2400" dirty="0"/>
              <a:t> database to complete electronically)</a:t>
            </a:r>
          </a:p>
          <a:p>
            <a:pPr lvl="1"/>
            <a:r>
              <a:rPr lang="en-US" sz="2400" dirty="0"/>
              <a:t>Online completion through public link or QR code</a:t>
            </a:r>
          </a:p>
          <a:p>
            <a:pPr lvl="1"/>
            <a:r>
              <a:rPr lang="en-US" sz="2400" dirty="0"/>
              <a:t>Online completion through link emailed directly to participant</a:t>
            </a:r>
          </a:p>
          <a:p>
            <a:pPr lvl="1"/>
            <a:r>
              <a:rPr lang="en-US" sz="2400" dirty="0"/>
              <a:t>Can also be completed by a study team member directly in </a:t>
            </a:r>
            <a:r>
              <a:rPr lang="en-US" sz="2400" dirty="0" err="1"/>
              <a:t>REDCap</a:t>
            </a:r>
            <a:endParaRPr lang="en-US" sz="2400" dirty="0"/>
          </a:p>
          <a:p>
            <a:pPr lvl="1"/>
            <a:r>
              <a:rPr lang="en-US" sz="2400" dirty="0"/>
              <a:t>Have additional settings that allow for greater flexibility (‘save and return later’, ‘survey queue’, etc.)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78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Data Collection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NOTE: </a:t>
            </a:r>
            <a:r>
              <a:rPr lang="en-US" sz="2400" dirty="0" err="1"/>
              <a:t>REDCap</a:t>
            </a:r>
            <a:r>
              <a:rPr lang="en-US" sz="2400" dirty="0"/>
              <a:t> platform distinguishes between data entry forms (CRFs) and surveys (may also serve as CRF for clinical trial purposes)</a:t>
            </a:r>
          </a:p>
          <a:p>
            <a:r>
              <a:rPr lang="en-US" sz="2400" dirty="0"/>
              <a:t>‘Regular’ CRFs</a:t>
            </a:r>
          </a:p>
          <a:p>
            <a:pPr lvl="1"/>
            <a:r>
              <a:rPr lang="en-US" sz="2400" dirty="0"/>
              <a:t>Data entry must occur by authorized </a:t>
            </a:r>
            <a:r>
              <a:rPr lang="en-US" sz="2400" dirty="0" err="1"/>
              <a:t>REDCap</a:t>
            </a:r>
            <a:r>
              <a:rPr lang="en-US" sz="2400" dirty="0"/>
              <a:t> user (study team member with access to the database)</a:t>
            </a:r>
          </a:p>
          <a:p>
            <a:pPr lvl="1"/>
            <a:r>
              <a:rPr lang="en-US" sz="2400" dirty="0"/>
              <a:t>May not be participant facing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6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Setup: Online Designer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8887"/>
            <a:ext cx="7543800" cy="581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69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8707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4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"/>
            <a:ext cx="7848600" cy="690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6914" y="457199"/>
            <a:ext cx="3721587" cy="1098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3600" spc="-50" dirty="0">
                <a:solidFill>
                  <a:schemeClr val="bg1"/>
                </a:solidFill>
              </a:rPr>
              <a:t>Web-based Form Builder</a:t>
            </a:r>
          </a:p>
        </p:txBody>
      </p:sp>
    </p:spTree>
    <p:extLst>
      <p:ext uri="{BB962C8B-B14F-4D97-AF65-F5344CB8AC3E}">
        <p14:creationId xmlns:p14="http://schemas.microsoft.com/office/powerpoint/2010/main" val="172757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9035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2600" y="304800"/>
            <a:ext cx="2628116" cy="1219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600" spc="-50" dirty="0">
                <a:solidFill>
                  <a:schemeClr val="bg1"/>
                </a:solidFill>
              </a:rPr>
              <a:t>Example Case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600" spc="-50" dirty="0">
                <a:solidFill>
                  <a:schemeClr val="bg1"/>
                </a:solidFill>
              </a:rPr>
              <a:t>Report Form</a:t>
            </a:r>
          </a:p>
        </p:txBody>
      </p:sp>
    </p:spTree>
    <p:extLst>
      <p:ext uri="{BB962C8B-B14F-4D97-AF65-F5344CB8AC3E}">
        <p14:creationId xmlns:p14="http://schemas.microsoft.com/office/powerpoint/2010/main" val="281484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Setup: Data Dictionary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7249"/>
            <a:ext cx="7772400" cy="59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67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1622" y="1447800"/>
            <a:ext cx="6722378" cy="876329"/>
          </a:xfrm>
        </p:spPr>
        <p:txBody>
          <a:bodyPr/>
          <a:lstStyle/>
          <a:p>
            <a:r>
              <a:rPr lang="en-US" b="1" dirty="0"/>
              <a:t>Welcome &amp; Introductions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438400"/>
            <a:ext cx="5105400" cy="441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Speakers: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</a:rPr>
              <a:t>Jody D. </a:t>
            </a:r>
            <a:r>
              <a:rPr lang="en-US" sz="2100" b="1" dirty="0" err="1">
                <a:solidFill>
                  <a:schemeClr val="bg1"/>
                </a:solidFill>
              </a:rPr>
              <a:t>Ciolino</a:t>
            </a:r>
            <a:r>
              <a:rPr lang="en-US" sz="2100" dirty="0">
                <a:solidFill>
                  <a:schemeClr val="bg1"/>
                </a:solidFill>
              </a:rPr>
              <a:t>, MS, PhD – Assistant Professor in Preventive Medicine – Biostatistics, Northwestern University (Chicago, IL USA)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 err="1">
                <a:solidFill>
                  <a:schemeClr val="bg1"/>
                </a:solidFill>
              </a:rPr>
              <a:t>Firas</a:t>
            </a:r>
            <a:r>
              <a:rPr lang="en-US" sz="2100" b="1" dirty="0">
                <a:solidFill>
                  <a:schemeClr val="bg1"/>
                </a:solidFill>
              </a:rPr>
              <a:t> H. </a:t>
            </a:r>
            <a:r>
              <a:rPr lang="en-US" sz="2100" b="1" dirty="0" err="1">
                <a:solidFill>
                  <a:schemeClr val="bg1"/>
                </a:solidFill>
              </a:rPr>
              <a:t>Wehbe</a:t>
            </a:r>
            <a:r>
              <a:rPr lang="en-US" sz="2100" dirty="0">
                <a:solidFill>
                  <a:schemeClr val="bg1"/>
                </a:solidFill>
              </a:rPr>
              <a:t>, MD, PhD – Assistant Professor in Preventive Medicine – Health and Biomedical Informatics, Northwestern University (Chicago, IL)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</a:rPr>
              <a:t>Hannah L. Palac</a:t>
            </a:r>
            <a:r>
              <a:rPr lang="en-US" sz="2100" dirty="0">
                <a:solidFill>
                  <a:schemeClr val="bg1"/>
                </a:solidFill>
              </a:rPr>
              <a:t>, MS – Statistician, </a:t>
            </a:r>
            <a:r>
              <a:rPr lang="en-US" sz="2100" dirty="0" err="1">
                <a:solidFill>
                  <a:schemeClr val="bg1"/>
                </a:solidFill>
              </a:rPr>
              <a:t>AbbVie</a:t>
            </a:r>
            <a:r>
              <a:rPr lang="en-US" sz="2100" dirty="0">
                <a:solidFill>
                  <a:schemeClr val="bg1"/>
                </a:solidFill>
              </a:rPr>
              <a:t> Inc., (North Chicago, 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1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0"/>
            <a:ext cx="75819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10200" y="1143000"/>
            <a:ext cx="3478285" cy="8403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>
                <a:solidFill>
                  <a:schemeClr val="bg1"/>
                </a:solidFill>
              </a:rPr>
              <a:t>Offline Form Building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>
                <a:solidFill>
                  <a:schemeClr val="bg1"/>
                </a:solidFill>
              </a:rPr>
              <a:t>via Data Dictionary</a:t>
            </a:r>
          </a:p>
        </p:txBody>
      </p:sp>
    </p:spTree>
    <p:extLst>
      <p:ext uri="{BB962C8B-B14F-4D97-AF65-F5344CB8AC3E}">
        <p14:creationId xmlns:p14="http://schemas.microsoft.com/office/powerpoint/2010/main" val="2599369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428403" cy="4093029"/>
          </a:xfrm>
        </p:spPr>
        <p:txBody>
          <a:bodyPr/>
          <a:lstStyle/>
          <a:p>
            <a:r>
              <a:rPr lang="en-US" sz="2000" b="1" dirty="0"/>
              <a:t>Text </a:t>
            </a:r>
            <a:r>
              <a:rPr lang="en-US" sz="2000" dirty="0"/>
              <a:t>– single-line text box (text and numbers)</a:t>
            </a:r>
          </a:p>
          <a:p>
            <a:r>
              <a:rPr lang="en-US" sz="2000" dirty="0"/>
              <a:t>Notes – larger text box</a:t>
            </a:r>
          </a:p>
          <a:p>
            <a:r>
              <a:rPr lang="en-US" sz="2000" b="1" dirty="0"/>
              <a:t>Dropdown</a:t>
            </a:r>
            <a:r>
              <a:rPr lang="en-US" sz="2000" dirty="0"/>
              <a:t> – dropdown menu with multiple choice options</a:t>
            </a:r>
          </a:p>
          <a:p>
            <a:r>
              <a:rPr lang="en-US" sz="2000" b="1" dirty="0"/>
              <a:t>Radio</a:t>
            </a:r>
            <a:r>
              <a:rPr lang="en-US" sz="2000" dirty="0"/>
              <a:t> – radio button with multiple choice options</a:t>
            </a:r>
          </a:p>
          <a:p>
            <a:r>
              <a:rPr lang="en-US" sz="2000" dirty="0"/>
              <a:t>Checkbox – allow selection of &gt; 1 option</a:t>
            </a:r>
          </a:p>
          <a:p>
            <a:r>
              <a:rPr lang="en-US" sz="2000" dirty="0"/>
              <a:t>File – upload a document</a:t>
            </a:r>
          </a:p>
          <a:p>
            <a:r>
              <a:rPr lang="en-US" sz="2000" b="1" dirty="0"/>
              <a:t>Calculated</a:t>
            </a:r>
            <a:r>
              <a:rPr lang="en-US" sz="2000" dirty="0"/>
              <a:t> – perform real-time calculations (e.g., age)</a:t>
            </a:r>
          </a:p>
          <a:p>
            <a:r>
              <a:rPr lang="en-US" sz="2000" dirty="0"/>
              <a:t>Descriptive – text displayed with no data entry and optional image/file </a:t>
            </a:r>
            <a:r>
              <a:rPr lang="en-US" sz="2000" dirty="0" err="1"/>
              <a:t>attachement</a:t>
            </a:r>
            <a:endParaRPr lang="en-US" sz="2000" dirty="0"/>
          </a:p>
          <a:p>
            <a:r>
              <a:rPr lang="en-US" sz="2000" dirty="0"/>
              <a:t>Slider – visual analog scale (0 – 100)</a:t>
            </a:r>
          </a:p>
          <a:p>
            <a:r>
              <a:rPr lang="en-US" sz="2000" dirty="0" err="1"/>
              <a:t>Yesno</a:t>
            </a:r>
            <a:r>
              <a:rPr lang="en-US" sz="2000" dirty="0"/>
              <a:t> – radio button (1 = yes, 0 = no)</a:t>
            </a:r>
          </a:p>
          <a:p>
            <a:r>
              <a:rPr lang="en-US" sz="2000" dirty="0" err="1"/>
              <a:t>Truefalse</a:t>
            </a:r>
            <a:r>
              <a:rPr lang="en-US" sz="2000" dirty="0"/>
              <a:t> – radio button (1 = true, 0 = false)</a:t>
            </a:r>
          </a:p>
          <a:p>
            <a:r>
              <a:rPr lang="en-US" sz="2000" b="1" dirty="0"/>
              <a:t>Signature </a:t>
            </a:r>
            <a:r>
              <a:rPr lang="en-US" sz="2000" dirty="0"/>
              <a:t>– allow documentation of electronic signature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5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Types: Example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37494"/>
            <a:ext cx="7239000" cy="128190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26350"/>
            <a:ext cx="7278450" cy="1269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47433"/>
            <a:ext cx="7278450" cy="87076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55448" y="1911824"/>
            <a:ext cx="1444752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Text Box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52400" y="3480075"/>
            <a:ext cx="1447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Notes Box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55448" y="5101816"/>
            <a:ext cx="1447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File Upload</a:t>
            </a:r>
          </a:p>
        </p:txBody>
      </p:sp>
    </p:spTree>
    <p:extLst>
      <p:ext uri="{BB962C8B-B14F-4D97-AF65-F5344CB8AC3E}">
        <p14:creationId xmlns:p14="http://schemas.microsoft.com/office/powerpoint/2010/main" val="191286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Types: Examples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60" y="1444158"/>
            <a:ext cx="7107081" cy="129904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06" y="2937573"/>
            <a:ext cx="7254389" cy="33528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895600" y="1583054"/>
            <a:ext cx="2133600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Text Boxes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895600" y="2218449"/>
            <a:ext cx="2133600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Calculated Field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895600" y="3048000"/>
            <a:ext cx="2133600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Radio Button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895600" y="3886200"/>
            <a:ext cx="2133600" cy="1188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Checkbox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(Use Sparingly)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813713" y="5867400"/>
            <a:ext cx="2133600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Dropdown</a:t>
            </a:r>
          </a:p>
        </p:txBody>
      </p:sp>
    </p:spTree>
    <p:extLst>
      <p:ext uri="{BB962C8B-B14F-4D97-AF65-F5344CB8AC3E}">
        <p14:creationId xmlns:p14="http://schemas.microsoft.com/office/powerpoint/2010/main" val="378909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Creation of Radio Button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0" y="1480782"/>
            <a:ext cx="8820061" cy="4724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1658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Types: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3" y="990600"/>
            <a:ext cx="8506895" cy="572697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/>
          <p:cNvSpPr/>
          <p:nvPr/>
        </p:nvSpPr>
        <p:spPr>
          <a:xfrm>
            <a:off x="5410200" y="1600200"/>
            <a:ext cx="2130552" cy="609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Yes/No</a:t>
            </a:r>
          </a:p>
        </p:txBody>
      </p:sp>
      <p:sp>
        <p:nvSpPr>
          <p:cNvPr id="7" name="Left Arrow 6"/>
          <p:cNvSpPr/>
          <p:nvPr/>
        </p:nvSpPr>
        <p:spPr>
          <a:xfrm>
            <a:off x="5410200" y="2667000"/>
            <a:ext cx="2130552" cy="609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Section Header</a:t>
            </a:r>
          </a:p>
        </p:txBody>
      </p:sp>
      <p:sp>
        <p:nvSpPr>
          <p:cNvPr id="8" name="Left Arrow 7"/>
          <p:cNvSpPr/>
          <p:nvPr/>
        </p:nvSpPr>
        <p:spPr>
          <a:xfrm>
            <a:off x="5399314" y="3805101"/>
            <a:ext cx="2130552" cy="6096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True/False</a:t>
            </a:r>
          </a:p>
        </p:txBody>
      </p:sp>
      <p:sp>
        <p:nvSpPr>
          <p:cNvPr id="9" name="Right Arrow 8"/>
          <p:cNvSpPr/>
          <p:nvPr/>
        </p:nvSpPr>
        <p:spPr>
          <a:xfrm rot="1364124">
            <a:off x="2626414" y="4883701"/>
            <a:ext cx="2130552" cy="612648"/>
          </a:xfrm>
          <a:prstGeom prst="righ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Slider/Analog</a:t>
            </a:r>
          </a:p>
        </p:txBody>
      </p:sp>
      <p:sp>
        <p:nvSpPr>
          <p:cNvPr id="11" name="Left Arrow 10"/>
          <p:cNvSpPr/>
          <p:nvPr/>
        </p:nvSpPr>
        <p:spPr>
          <a:xfrm>
            <a:off x="5421086" y="1600200"/>
            <a:ext cx="2130552" cy="609600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Yes/No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5421086" y="2667000"/>
            <a:ext cx="2130552" cy="609600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Section Header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5410200" y="3805101"/>
            <a:ext cx="2130552" cy="609600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True/False</a:t>
            </a:r>
          </a:p>
        </p:txBody>
      </p:sp>
    </p:spTree>
    <p:extLst>
      <p:ext uri="{BB962C8B-B14F-4D97-AF65-F5344CB8AC3E}">
        <p14:creationId xmlns:p14="http://schemas.microsoft.com/office/powerpoint/2010/main" val="11540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Types: Examples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28800"/>
            <a:ext cx="5943600" cy="370634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1000" y="3300972"/>
            <a:ext cx="2167446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384676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Types: Examples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024463"/>
            <a:ext cx="6019800" cy="56643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218127" y="3170834"/>
            <a:ext cx="2372674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Descriptive Text: Video Embed</a:t>
            </a:r>
          </a:p>
        </p:txBody>
      </p:sp>
    </p:spTree>
    <p:extLst>
      <p:ext uri="{BB962C8B-B14F-4D97-AF65-F5344CB8AC3E}">
        <p14:creationId xmlns:p14="http://schemas.microsoft.com/office/powerpoint/2010/main" val="317414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Types: Examples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43" y="990600"/>
            <a:ext cx="5257800" cy="57491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31391" y="2895600"/>
            <a:ext cx="2525073" cy="1531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Descriptive Text: Online Image</a:t>
            </a:r>
          </a:p>
        </p:txBody>
      </p:sp>
    </p:spTree>
    <p:extLst>
      <p:ext uri="{BB962C8B-B14F-4D97-AF65-F5344CB8AC3E}">
        <p14:creationId xmlns:p14="http://schemas.microsoft.com/office/powerpoint/2010/main" val="283999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Box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 dirty="0"/>
              <a:t>Hard Validation </a:t>
            </a:r>
            <a:r>
              <a:rPr lang="en-US" altLang="en-US" sz="2400" dirty="0"/>
              <a:t>- Error </a:t>
            </a:r>
          </a:p>
          <a:p>
            <a:pPr>
              <a:buFontTx/>
              <a:buNone/>
            </a:pPr>
            <a:r>
              <a:rPr lang="en-US" altLang="en-US" sz="2400" dirty="0"/>
              <a:t>	message displayed if entry </a:t>
            </a:r>
          </a:p>
          <a:p>
            <a:pPr>
              <a:buFontTx/>
              <a:buNone/>
            </a:pPr>
            <a:r>
              <a:rPr lang="en-US" altLang="en-US" sz="2400" dirty="0"/>
              <a:t>	does not match expected </a:t>
            </a:r>
          </a:p>
          <a:p>
            <a:pPr>
              <a:buFontTx/>
              <a:buNone/>
            </a:pPr>
            <a:r>
              <a:rPr lang="en-US" altLang="en-US" sz="2400" dirty="0"/>
              <a:t>	format and entry not saved</a:t>
            </a:r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b="1" dirty="0"/>
              <a:t>Soft Validation </a:t>
            </a:r>
            <a:r>
              <a:rPr lang="en-US" altLang="en-US" sz="2400" dirty="0"/>
              <a:t>- Minimum &amp; </a:t>
            </a:r>
          </a:p>
          <a:p>
            <a:pPr>
              <a:buFontTx/>
              <a:buNone/>
            </a:pPr>
            <a:r>
              <a:rPr lang="en-US" altLang="en-US" sz="2400" dirty="0"/>
              <a:t>	Maximum Values</a:t>
            </a:r>
          </a:p>
          <a:p>
            <a:pPr lvl="1"/>
            <a:r>
              <a:rPr lang="en-US" altLang="en-US" sz="2400" dirty="0"/>
              <a:t>Can enter (not required) for date, integer, number, and time options</a:t>
            </a:r>
          </a:p>
          <a:p>
            <a:pPr lvl="1"/>
            <a:r>
              <a:rPr lang="en-US" altLang="en-US" sz="2400" dirty="0"/>
              <a:t>Will alert data enterer if entry is outside of range, but will still save entry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384990" cy="3124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852800"/>
            <a:ext cx="8596693" cy="2871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9469"/>
            <a:ext cx="10803228" cy="21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Gain basic understanding of </a:t>
            </a:r>
            <a:r>
              <a:rPr lang="en-US" sz="2400" dirty="0" err="1"/>
              <a:t>REDCap</a:t>
            </a:r>
            <a:r>
              <a:rPr lang="en-US" sz="2400" dirty="0"/>
              <a:t> platform and basic functionalities</a:t>
            </a:r>
          </a:p>
          <a:p>
            <a:r>
              <a:rPr lang="en-US" sz="2400" dirty="0"/>
              <a:t>Learn tips and tricks for efficient database development and quality control using the </a:t>
            </a:r>
            <a:r>
              <a:rPr lang="en-US" sz="2400" dirty="0" err="1"/>
              <a:t>REDCap</a:t>
            </a:r>
            <a:r>
              <a:rPr lang="en-US" sz="2400" dirty="0"/>
              <a:t> platform</a:t>
            </a:r>
          </a:p>
          <a:p>
            <a:r>
              <a:rPr lang="en-US" sz="2400" dirty="0"/>
              <a:t>Get started building projects on your own </a:t>
            </a:r>
          </a:p>
          <a:p>
            <a:r>
              <a:rPr lang="en-US" sz="2400" dirty="0"/>
              <a:t>Learn available resources for continuing education on features and best practices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next 90 minutes…</a:t>
            </a:r>
          </a:p>
        </p:txBody>
      </p:sp>
    </p:spTree>
    <p:extLst>
      <p:ext uri="{BB962C8B-B14F-4D97-AF65-F5344CB8AC3E}">
        <p14:creationId xmlns:p14="http://schemas.microsoft.com/office/powerpoint/2010/main" val="270482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and Identifier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/>
              <a:t>Required</a:t>
            </a:r>
            <a:r>
              <a:rPr lang="en-US" altLang="en-US" sz="2800" dirty="0"/>
              <a:t> – Will alert data enterer if ‘required’ field is left blank, but will allow you to opt to leave blank*</a:t>
            </a:r>
          </a:p>
          <a:p>
            <a:r>
              <a:rPr lang="en-US" altLang="en-US" sz="2800" b="1" dirty="0"/>
              <a:t>Identifier</a:t>
            </a:r>
            <a:r>
              <a:rPr lang="en-US" altLang="en-US" sz="2800" dirty="0"/>
              <a:t> – Tags variables with PHI for removal option during export</a:t>
            </a:r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41" y="4191000"/>
            <a:ext cx="5913147" cy="12943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62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of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Ideal for grouping of questions that share same response options (i.e., Likert scale questions)</a:t>
            </a:r>
          </a:p>
          <a:p>
            <a:r>
              <a:rPr lang="en-US" altLang="en-US" sz="2800" dirty="0"/>
              <a:t>‘Answer Format’ can be specified as radio buttons or checkboxes</a:t>
            </a:r>
          </a:p>
          <a:p>
            <a:r>
              <a:rPr lang="en-US" altLang="en-US" sz="2800" dirty="0"/>
              <a:t>May use ‘ranking’ to allow only one selection per column across all fields in the matrix (radio buttons only)</a:t>
            </a:r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98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6" y="122351"/>
            <a:ext cx="8936908" cy="6613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169" y="898071"/>
            <a:ext cx="3478285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>
                <a:solidFill>
                  <a:schemeClr val="bg1"/>
                </a:solidFill>
              </a:rPr>
              <a:t>Field Matrix Setup</a:t>
            </a:r>
          </a:p>
        </p:txBody>
      </p:sp>
    </p:spTree>
    <p:extLst>
      <p:ext uri="{BB962C8B-B14F-4D97-AF65-F5344CB8AC3E}">
        <p14:creationId xmlns:p14="http://schemas.microsoft.com/office/powerpoint/2010/main" val="256793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of Fields: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225458" cy="3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52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Easy-to-read version of project’s Data Dictionary</a:t>
            </a:r>
          </a:p>
          <a:p>
            <a:r>
              <a:rPr lang="en-US" sz="2800" dirty="0"/>
              <a:t>Quick reference for viewing field attributes</a:t>
            </a:r>
          </a:p>
          <a:p>
            <a:r>
              <a:rPr lang="en-US" sz="2800" dirty="0"/>
              <a:t>Updated in real-time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3" y="3352800"/>
            <a:ext cx="9160307" cy="3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2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 (aka ‘skip’) logic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4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 Logic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Can be applied to a field to specify whether it will be displayed depending on information from other fields</a:t>
            </a:r>
          </a:p>
          <a:p>
            <a:r>
              <a:rPr lang="en-US" altLang="en-US" sz="2800" dirty="0"/>
              <a:t>‘Section Header’ is the only field type that does not allow branching logic 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2" y="4114800"/>
            <a:ext cx="7868776" cy="1676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11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2" y="154010"/>
            <a:ext cx="8415916" cy="65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3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‘Arms’ and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50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64271"/>
            <a:ext cx="8305800" cy="632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82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REDCap</a:t>
            </a:r>
            <a:r>
              <a:rPr lang="en-US" sz="2400" dirty="0"/>
              <a:t> Overview and Functionalities</a:t>
            </a:r>
          </a:p>
          <a:p>
            <a:r>
              <a:rPr lang="en-US" sz="2400" dirty="0"/>
              <a:t>Data Entry and Quality Control</a:t>
            </a:r>
          </a:p>
          <a:p>
            <a:r>
              <a:rPr lang="en-US" sz="2400" dirty="0"/>
              <a:t>Advanced Features </a:t>
            </a:r>
          </a:p>
          <a:p>
            <a:pPr lvl="1"/>
            <a:r>
              <a:rPr lang="en-US" sz="2400" dirty="0"/>
              <a:t>Action Tags</a:t>
            </a:r>
          </a:p>
          <a:p>
            <a:pPr lvl="1"/>
            <a:r>
              <a:rPr lang="en-US" sz="2400" dirty="0"/>
              <a:t>Randomization</a:t>
            </a:r>
          </a:p>
          <a:p>
            <a:pPr lvl="1"/>
            <a:r>
              <a:rPr lang="en-US" sz="2400" dirty="0"/>
              <a:t>Surveys </a:t>
            </a:r>
          </a:p>
          <a:p>
            <a:pPr lvl="1"/>
            <a:r>
              <a:rPr lang="en-US" sz="2400" dirty="0"/>
              <a:t>Application Program Interface (API)</a:t>
            </a:r>
          </a:p>
          <a:p>
            <a:r>
              <a:rPr lang="en-US" sz="2400" dirty="0"/>
              <a:t>Examples and Use Cases</a:t>
            </a:r>
          </a:p>
          <a:p>
            <a:r>
              <a:rPr lang="en-US" sz="2400" dirty="0"/>
              <a:t>Hands-on/Question &amp; Answer Session</a:t>
            </a:r>
          </a:p>
          <a:p>
            <a:r>
              <a:rPr lang="en-US" sz="2400" dirty="0"/>
              <a:t>Pitfalls/Lessons Learned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6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‘Arms’ and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Events</a:t>
            </a:r>
            <a:r>
              <a:rPr lang="en-US" sz="2800" dirty="0"/>
              <a:t> = groupings of (repeated) forms at specific study time points</a:t>
            </a:r>
          </a:p>
          <a:p>
            <a:r>
              <a:rPr lang="en-US" sz="2800" b="1" dirty="0"/>
              <a:t>Arms</a:t>
            </a:r>
            <a:r>
              <a:rPr lang="en-US" sz="2800" dirty="0"/>
              <a:t> = groupings of events (schedule for participants may vary according to study arm or study progress)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0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" y="178448"/>
            <a:ext cx="9131037" cy="65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10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Designate Instruments for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3" y="1371600"/>
            <a:ext cx="9272661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67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Repeatable Instruments and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105333" cy="4093029"/>
          </a:xfrm>
        </p:spPr>
        <p:txBody>
          <a:bodyPr/>
          <a:lstStyle/>
          <a:p>
            <a:r>
              <a:rPr lang="en-US" sz="2800" dirty="0"/>
              <a:t>Ability to repeat a single instrument (e.g., Adverse Events) or an entire event of instruments  (e.g., Clinic visits) an unlimited number of times without having to specify the amount needed</a:t>
            </a:r>
          </a:p>
          <a:p>
            <a:r>
              <a:rPr lang="en-US" sz="2800" dirty="0"/>
              <a:t>Able to implement with surveys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082143"/>
            <a:ext cx="8449331" cy="233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736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Rights and Permissions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Grant role-specific access privileges to study team personnel </a:t>
            </a:r>
          </a:p>
          <a:p>
            <a:r>
              <a:rPr lang="en-US" sz="2800" dirty="0"/>
              <a:t>User rights include:</a:t>
            </a:r>
          </a:p>
          <a:p>
            <a:pPr lvl="1"/>
            <a:r>
              <a:rPr lang="en-US" sz="2800" dirty="0"/>
              <a:t>Project design and setup</a:t>
            </a:r>
          </a:p>
          <a:p>
            <a:pPr lvl="1"/>
            <a:r>
              <a:rPr lang="en-US" sz="2800" dirty="0"/>
              <a:t>Data entry</a:t>
            </a:r>
          </a:p>
          <a:p>
            <a:pPr lvl="1"/>
            <a:r>
              <a:rPr lang="en-US" sz="2800" dirty="0"/>
              <a:t>Data import and export</a:t>
            </a:r>
          </a:p>
          <a:p>
            <a:pPr lvl="1"/>
            <a:r>
              <a:rPr lang="en-US" sz="2800" dirty="0"/>
              <a:t>Form-specific access</a:t>
            </a:r>
          </a:p>
          <a:p>
            <a:pPr lvl="1"/>
            <a:r>
              <a:rPr lang="en-US" sz="2800" dirty="0"/>
              <a:t>Other custom/specific rights (e.g., randomization, logging, data import, etc.)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35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25" y="-69"/>
            <a:ext cx="8018951" cy="68581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1957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Access Groups – Useful for multicenter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9" t="24513" r="24518" b="28073"/>
          <a:stretch>
            <a:fillRect/>
          </a:stretch>
        </p:blipFill>
        <p:spPr bwMode="auto">
          <a:xfrm>
            <a:off x="128952" y="1121896"/>
            <a:ext cx="8886097" cy="5181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5630" y="3124200"/>
            <a:ext cx="3275748" cy="193899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>
            <a:solidFill>
              <a:schemeClr val="bg2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Allow multiple groups to enter data in one database without groups being able to view each other’s data</a:t>
            </a:r>
          </a:p>
        </p:txBody>
      </p:sp>
    </p:spTree>
    <p:extLst>
      <p:ext uri="{BB962C8B-B14F-4D97-AF65-F5344CB8AC3E}">
        <p14:creationId xmlns:p14="http://schemas.microsoft.com/office/powerpoint/2010/main" val="249312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83128" y="2953240"/>
            <a:ext cx="4223656" cy="1143000"/>
          </a:xfrm>
        </p:spPr>
        <p:txBody>
          <a:bodyPr/>
          <a:lstStyle/>
          <a:p>
            <a:r>
              <a:rPr lang="en-US" sz="4000" dirty="0"/>
              <a:t>Post Database Development…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4134995"/>
            <a:ext cx="5943600" cy="2494405"/>
          </a:xfrm>
        </p:spPr>
        <p:txBody>
          <a:bodyPr/>
          <a:lstStyle/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3600" dirty="0"/>
              <a:t>…Data Entry, Quality Control, and Reporting </a:t>
            </a:r>
          </a:p>
        </p:txBody>
      </p:sp>
    </p:spTree>
    <p:extLst>
      <p:ext uri="{BB962C8B-B14F-4D97-AF65-F5344CB8AC3E}">
        <p14:creationId xmlns:p14="http://schemas.microsoft.com/office/powerpoint/2010/main" val="3883082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Entry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11" y="1371600"/>
            <a:ext cx="5361178" cy="45529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9654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91" y="701250"/>
            <a:ext cx="9302983" cy="54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8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                   	       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</a:rPr>
              <a:t>R</a:t>
            </a:r>
            <a:r>
              <a:rPr lang="en-US" altLang="en-US" sz="2800" dirty="0"/>
              <a:t>esearch </a:t>
            </a:r>
            <a:r>
              <a:rPr lang="en-US" altLang="en-US" sz="2800" dirty="0">
                <a:solidFill>
                  <a:srgbClr val="FF0000"/>
                </a:solidFill>
              </a:rPr>
              <a:t>E</a:t>
            </a:r>
            <a:r>
              <a:rPr lang="en-US" altLang="en-US" sz="2800" dirty="0"/>
              <a:t>lectronic </a:t>
            </a:r>
            <a:r>
              <a:rPr lang="en-US" altLang="en-US" sz="2800" dirty="0">
                <a:solidFill>
                  <a:srgbClr val="FF0000"/>
                </a:solidFill>
              </a:rPr>
              <a:t>D</a:t>
            </a:r>
            <a:r>
              <a:rPr lang="en-US" altLang="en-US" sz="2800" dirty="0"/>
              <a:t>ata </a:t>
            </a:r>
            <a:r>
              <a:rPr lang="en-US" altLang="en-US" sz="2800" dirty="0">
                <a:solidFill>
                  <a:srgbClr val="FF0000"/>
                </a:solidFill>
              </a:rPr>
              <a:t>Cap</a:t>
            </a:r>
            <a:r>
              <a:rPr lang="en-US" altLang="en-US" sz="2800" dirty="0"/>
              <a:t>ture</a:t>
            </a:r>
          </a:p>
          <a:p>
            <a:r>
              <a:rPr lang="en-US" altLang="en-US" sz="2800" dirty="0"/>
              <a:t>Used for building and managing surveys and study databases efficiently, on a fixed budget, and securely</a:t>
            </a:r>
          </a:p>
          <a:p>
            <a:pPr lvl="1"/>
            <a:r>
              <a:rPr lang="en-US" altLang="en-US" sz="2800" dirty="0"/>
              <a:t>This includes protected health information (PHI)</a:t>
            </a:r>
            <a:endParaRPr lang="en-US" altLang="en-US" sz="2800" dirty="0">
              <a:solidFill>
                <a:schemeClr val="accent3"/>
              </a:solidFill>
            </a:endParaRPr>
          </a:p>
          <a:p>
            <a:r>
              <a:rPr lang="en-US" altLang="en-US" sz="2800" dirty="0"/>
              <a:t>Developed at Vanderbilt University in 2004</a:t>
            </a:r>
          </a:p>
          <a:p>
            <a:r>
              <a:rPr lang="en-US" altLang="en-US" sz="2800" dirty="0"/>
              <a:t>Over 2000 institutions in over 100 countries</a:t>
            </a:r>
          </a:p>
          <a:p>
            <a:endParaRPr lang="en-US" alt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redap_logo_big_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2057400" cy="80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769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" y="457200"/>
            <a:ext cx="91446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03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Entry/Status Icons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28800"/>
            <a:ext cx="8879842" cy="1752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348" y="3810000"/>
            <a:ext cx="6251305" cy="20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90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14" y="0"/>
            <a:ext cx="8283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05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Resolution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9170855" cy="6415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9" y="1447800"/>
            <a:ext cx="8764253" cy="31962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57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Resolution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1568"/>
            <a:ext cx="3466003" cy="4093029"/>
          </a:xfrm>
        </p:spPr>
        <p:txBody>
          <a:bodyPr/>
          <a:lstStyle/>
          <a:p>
            <a:r>
              <a:rPr lang="en-US" sz="2800" dirty="0"/>
              <a:t>Use the resolution dashboard to see all queries</a:t>
            </a:r>
          </a:p>
          <a:p>
            <a:r>
              <a:rPr lang="en-US" sz="2800" dirty="0"/>
              <a:t>You may organize/filter so that you can only view closed, open, etc. queries</a:t>
            </a:r>
          </a:p>
          <a:p>
            <a:r>
              <a:rPr lang="en-US" sz="2800" dirty="0"/>
              <a:t>You may also filter by assigned </a:t>
            </a:r>
            <a:r>
              <a:rPr lang="en-US" sz="2800" dirty="0" err="1"/>
              <a:t>REDCap</a:t>
            </a:r>
            <a:r>
              <a:rPr lang="en-US" sz="2800" dirty="0"/>
              <a:t> user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673058"/>
            <a:ext cx="4686300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63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Resolution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071"/>
            <a:ext cx="9220200" cy="32712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003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Comparison Tool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Another Method for Data Quality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6605" t="27638" r="24656" b="24210"/>
          <a:stretch>
            <a:fillRect/>
          </a:stretch>
        </p:blipFill>
        <p:spPr bwMode="auto">
          <a:xfrm>
            <a:off x="1199888" y="1447801"/>
            <a:ext cx="6744224" cy="541564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11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56635" t="27530" r="24457" b="28656"/>
          <a:stretch>
            <a:fillRect/>
          </a:stretch>
        </p:blipFill>
        <p:spPr bwMode="auto">
          <a:xfrm>
            <a:off x="153551" y="228600"/>
            <a:ext cx="8836898" cy="64008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6498771" y="1810907"/>
            <a:ext cx="2361586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Audit Trail</a:t>
            </a:r>
          </a:p>
        </p:txBody>
      </p:sp>
    </p:spTree>
    <p:extLst>
      <p:ext uri="{BB962C8B-B14F-4D97-AF65-F5344CB8AC3E}">
        <p14:creationId xmlns:p14="http://schemas.microsoft.com/office/powerpoint/2010/main" val="41640259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Reports, Graphs, and Descriptive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Reporting feature may be useful for quick summarizations and tracking/coordination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64969"/>
            <a:ext cx="9154886" cy="39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38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643"/>
            <a:ext cx="7924800" cy="67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31379" y="3456214"/>
            <a:ext cx="2879271" cy="317318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0" tIns="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REDCap</a:t>
            </a:r>
            <a:r>
              <a:rPr lang="en-US" sz="2400" dirty="0"/>
              <a:t> can also generate simple descriptive statistics and summaries 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You can select an individual data point to navigate to that record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403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Data Management and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038003" cy="4245429"/>
          </a:xfrm>
        </p:spPr>
        <p:txBody>
          <a:bodyPr/>
          <a:lstStyle/>
          <a:p>
            <a:r>
              <a:rPr lang="en-US" sz="2400" dirty="0"/>
              <a:t>Substantial coordination required for accurate, complete, consistent data capture</a:t>
            </a:r>
          </a:p>
          <a:p>
            <a:r>
              <a:rPr lang="en-US" sz="2400" dirty="0"/>
              <a:t>Requirements:</a:t>
            </a:r>
          </a:p>
          <a:p>
            <a:pPr lvl="1"/>
            <a:r>
              <a:rPr lang="en-US" sz="2400" dirty="0"/>
              <a:t>Accessibility </a:t>
            </a:r>
          </a:p>
          <a:p>
            <a:pPr lvl="1"/>
            <a:r>
              <a:rPr lang="en-US" sz="2400" dirty="0"/>
              <a:t>Ease of entry</a:t>
            </a:r>
          </a:p>
          <a:p>
            <a:pPr lvl="1"/>
            <a:r>
              <a:rPr lang="en-US" sz="2400" dirty="0"/>
              <a:t>Accuracy and consistency</a:t>
            </a:r>
          </a:p>
          <a:p>
            <a:pPr lvl="1"/>
            <a:r>
              <a:rPr lang="en-US" sz="2400" dirty="0"/>
              <a:t>Security</a:t>
            </a:r>
          </a:p>
          <a:p>
            <a:pPr lvl="1"/>
            <a:r>
              <a:rPr lang="en-US" sz="2400" dirty="0"/>
              <a:t>Version control/audit trails</a:t>
            </a:r>
          </a:p>
          <a:p>
            <a:pPr lvl="1"/>
            <a:r>
              <a:rPr lang="en-US" sz="2400" dirty="0"/>
              <a:t>Flexibility</a:t>
            </a:r>
          </a:p>
          <a:p>
            <a:pPr lvl="1"/>
            <a:r>
              <a:rPr lang="en-US" sz="2400" dirty="0"/>
              <a:t>Fit into the study’s budget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Clinical Trial Setting</a:t>
            </a:r>
          </a:p>
        </p:txBody>
      </p:sp>
    </p:spTree>
    <p:extLst>
      <p:ext uri="{BB962C8B-B14F-4D97-AF65-F5344CB8AC3E}">
        <p14:creationId xmlns:p14="http://schemas.microsoft.com/office/powerpoint/2010/main" val="18179956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317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" y="250065"/>
            <a:ext cx="9102016" cy="635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79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Import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95" y="1915885"/>
            <a:ext cx="3237403" cy="4093029"/>
          </a:xfrm>
        </p:spPr>
        <p:txBody>
          <a:bodyPr/>
          <a:lstStyle/>
          <a:p>
            <a:r>
              <a:rPr lang="en-US" sz="1800" dirty="0"/>
              <a:t>Allows users with appropriate user privileges to import data from a CSV file</a:t>
            </a:r>
          </a:p>
          <a:p>
            <a:r>
              <a:rPr lang="en-US" sz="1800" dirty="0"/>
              <a:t>Data Import Template can be downloaded from Data Import Module within </a:t>
            </a:r>
            <a:r>
              <a:rPr lang="en-US" sz="1800" dirty="0" err="1"/>
              <a:t>REDCap</a:t>
            </a:r>
            <a:endParaRPr lang="en-US" sz="1800" dirty="0"/>
          </a:p>
          <a:p>
            <a:r>
              <a:rPr lang="en-US" sz="1800" dirty="0"/>
              <a:t>For 'dropdown' or 'radio' fields , the numerical value (versus labeled value) must be entered</a:t>
            </a:r>
          </a:p>
          <a:p>
            <a:r>
              <a:rPr lang="en-US" sz="1800" dirty="0"/>
              <a:t>Longitudinal projects must include [</a:t>
            </a:r>
            <a:r>
              <a:rPr lang="en-US" sz="1800" dirty="0" err="1"/>
              <a:t>redcap_event_name</a:t>
            </a:r>
            <a:r>
              <a:rPr lang="en-US" sz="1800" dirty="0"/>
              <a:t>] variable with events specified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725386"/>
            <a:ext cx="6274652" cy="4419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34007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2743200"/>
            <a:ext cx="3962400" cy="1143000"/>
          </a:xfrm>
        </p:spPr>
        <p:txBody>
          <a:bodyPr/>
          <a:lstStyle/>
          <a:p>
            <a:r>
              <a:rPr lang="en-US" sz="3200" dirty="0"/>
              <a:t>Advanced </a:t>
            </a:r>
            <a:r>
              <a:rPr lang="en-US" sz="3200" dirty="0" err="1"/>
              <a:t>REDCap</a:t>
            </a:r>
            <a:r>
              <a:rPr lang="en-US" sz="3200" dirty="0"/>
              <a:t> Features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4386944" cy="93551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Randomization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Survey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Action Tags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API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8819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 in </a:t>
            </a:r>
            <a:r>
              <a:rPr lang="en-US" dirty="0" err="1"/>
              <a:t>REDCap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Allows for custom </a:t>
            </a:r>
            <a:r>
              <a:rPr lang="en-US" sz="2400" b="1" dirty="0"/>
              <a:t>pre-generated </a:t>
            </a:r>
            <a:r>
              <a:rPr lang="en-US" sz="2400" dirty="0"/>
              <a:t>(i.e., not adaptive) randomization list</a:t>
            </a:r>
          </a:p>
          <a:p>
            <a:r>
              <a:rPr lang="en-US" sz="2400" dirty="0"/>
              <a:t>Must be tied to a single event in a single ‘Arm’</a:t>
            </a:r>
          </a:p>
          <a:p>
            <a:r>
              <a:rPr lang="en-US" sz="2400" dirty="0"/>
              <a:t>Differing rights:</a:t>
            </a:r>
          </a:p>
          <a:p>
            <a:pPr lvl="1"/>
            <a:r>
              <a:rPr lang="en-US" sz="2400" dirty="0"/>
              <a:t>Setup (programmer/analyst/statistician)</a:t>
            </a:r>
          </a:p>
          <a:p>
            <a:pPr lvl="1"/>
            <a:r>
              <a:rPr lang="en-US" sz="2400" dirty="0"/>
              <a:t>Dashboard (</a:t>
            </a:r>
            <a:r>
              <a:rPr lang="en-US" sz="2400" dirty="0" err="1"/>
              <a:t>unblinded</a:t>
            </a:r>
            <a:r>
              <a:rPr lang="en-US" sz="2400" dirty="0"/>
              <a:t> personnel)</a:t>
            </a:r>
          </a:p>
          <a:p>
            <a:pPr lvl="1"/>
            <a:r>
              <a:rPr lang="en-US" sz="2400" dirty="0"/>
              <a:t>Randomize (</a:t>
            </a:r>
            <a:r>
              <a:rPr lang="en-US" sz="2400" dirty="0" err="1"/>
              <a:t>unblinded</a:t>
            </a:r>
            <a:r>
              <a:rPr lang="en-US" sz="2400" dirty="0"/>
              <a:t> personnel performing randomization)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030172"/>
            <a:ext cx="8305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3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9" y="347902"/>
            <a:ext cx="8974483" cy="61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20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1" y="914400"/>
            <a:ext cx="9112197" cy="2485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18" y="3505200"/>
            <a:ext cx="8849365" cy="25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034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" y="328413"/>
            <a:ext cx="9080858" cy="59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7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 Caution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Always add a ‘cushion’</a:t>
            </a:r>
          </a:p>
          <a:p>
            <a:r>
              <a:rPr lang="en-US" sz="2800" dirty="0"/>
              <a:t>Always test thoroughly with study team involved</a:t>
            </a:r>
          </a:p>
          <a:p>
            <a:r>
              <a:rPr lang="en-US" sz="2800" dirty="0"/>
              <a:t>Tables will be ‘locked’ once in production</a:t>
            </a:r>
          </a:p>
          <a:p>
            <a:r>
              <a:rPr lang="en-US" sz="2800" dirty="0"/>
              <a:t>Blinded studies are rather difficult to workout logistically (possible, but may need to be creative with this – restrict access and/or use code for randomization field)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988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Survey Administration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9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Data Management and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Stakeholders:</a:t>
            </a:r>
          </a:p>
          <a:p>
            <a:pPr lvl="1"/>
            <a:r>
              <a:rPr lang="en-US" sz="2800" dirty="0"/>
              <a:t>Participants</a:t>
            </a:r>
          </a:p>
          <a:p>
            <a:pPr lvl="1"/>
            <a:r>
              <a:rPr lang="en-US" sz="2800" dirty="0"/>
              <a:t>Coordinators</a:t>
            </a:r>
          </a:p>
          <a:p>
            <a:pPr lvl="1"/>
            <a:r>
              <a:rPr lang="en-US" sz="2800" dirty="0"/>
              <a:t>Monitors (includes safety monitors)</a:t>
            </a:r>
          </a:p>
          <a:p>
            <a:pPr lvl="1"/>
            <a:r>
              <a:rPr lang="en-US" sz="2800" dirty="0"/>
              <a:t>Data managers </a:t>
            </a:r>
          </a:p>
          <a:p>
            <a:pPr lvl="1"/>
            <a:r>
              <a:rPr lang="en-US" sz="2800" dirty="0"/>
              <a:t>Statisticians</a:t>
            </a:r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Clinical Trial Setting</a:t>
            </a:r>
          </a:p>
        </p:txBody>
      </p:sp>
    </p:spTree>
    <p:extLst>
      <p:ext uri="{BB962C8B-B14F-4D97-AF65-F5344CB8AC3E}">
        <p14:creationId xmlns:p14="http://schemas.microsoft.com/office/powerpoint/2010/main" val="365464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Public survey link/URL can give access to CRF, regardless if </a:t>
            </a:r>
            <a:r>
              <a:rPr lang="en-US" sz="2400" dirty="0" err="1"/>
              <a:t>REDCap</a:t>
            </a:r>
            <a:r>
              <a:rPr lang="en-US" sz="2400" dirty="0"/>
              <a:t> user</a:t>
            </a:r>
          </a:p>
          <a:p>
            <a:r>
              <a:rPr lang="en-US" sz="2400" dirty="0"/>
              <a:t>Data entry performed by the respondent</a:t>
            </a:r>
          </a:p>
          <a:p>
            <a:r>
              <a:rPr lang="en-US" sz="2400" dirty="0"/>
              <a:t>Responses are defaulted to read-only after submission, though can be edited with appropriate user privileges to do so</a:t>
            </a:r>
          </a:p>
          <a:p>
            <a:r>
              <a:rPr lang="en-US" sz="2400" dirty="0"/>
              <a:t>Multiple modes to administer surveys: </a:t>
            </a:r>
          </a:p>
          <a:p>
            <a:pPr lvl="1"/>
            <a:r>
              <a:rPr lang="en-US" sz="2400" dirty="0"/>
              <a:t>Public link (anonymous data collection)</a:t>
            </a:r>
          </a:p>
          <a:p>
            <a:pPr lvl="1"/>
            <a:r>
              <a:rPr lang="en-US" sz="2400" dirty="0"/>
              <a:t>Email invitation</a:t>
            </a:r>
          </a:p>
          <a:p>
            <a:pPr lvl="1"/>
            <a:r>
              <a:rPr lang="en-US" sz="2400" dirty="0"/>
              <a:t>Automated survey invitation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1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Administration: Getting Started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061" y="1585220"/>
            <a:ext cx="7997558" cy="348342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1. Enable survey functionality under ‘Main project settings’ in the Project Setup Checklist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Enable CRF as survey in the Online Designer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94" y="2363549"/>
            <a:ext cx="6483012" cy="11186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9" y="4257491"/>
            <a:ext cx="7555863" cy="15596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98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Administration: Settings &amp; Customization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Instructions</a:t>
            </a:r>
          </a:p>
          <a:p>
            <a:r>
              <a:rPr lang="en-US" sz="2400" dirty="0"/>
              <a:t>Logo</a:t>
            </a:r>
          </a:p>
          <a:p>
            <a:r>
              <a:rPr lang="en-US" sz="2400" dirty="0"/>
              <a:t>Survey aesthetics (font, font size, survey theme)</a:t>
            </a:r>
          </a:p>
          <a:p>
            <a:r>
              <a:rPr lang="en-US" sz="2400" dirty="0"/>
              <a:t>Question numbering and display, such as single or multiple page display</a:t>
            </a:r>
          </a:p>
          <a:p>
            <a:r>
              <a:rPr lang="en-US" sz="2400" dirty="0"/>
              <a:t>View aggregate survey results</a:t>
            </a:r>
          </a:p>
          <a:p>
            <a:r>
              <a:rPr lang="en-US" sz="2400" dirty="0"/>
              <a:t>Text-to-Speech functionality</a:t>
            </a:r>
          </a:p>
          <a:p>
            <a:r>
              <a:rPr lang="en-US" sz="2400" dirty="0"/>
              <a:t>Survey expiration</a:t>
            </a:r>
          </a:p>
          <a:p>
            <a:r>
              <a:rPr lang="en-US" sz="2400" dirty="0"/>
              <a:t>Option to ‘Save &amp; Return Later’</a:t>
            </a:r>
          </a:p>
          <a:p>
            <a:r>
              <a:rPr lang="en-US" sz="2400" dirty="0"/>
              <a:t>Survey completion, such as completion text or confirmation email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25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Administration: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Additional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190403" cy="4093029"/>
          </a:xfrm>
        </p:spPr>
        <p:txBody>
          <a:bodyPr/>
          <a:lstStyle/>
          <a:p>
            <a:r>
              <a:rPr lang="en-US" sz="2200" dirty="0"/>
              <a:t>Survey Queue</a:t>
            </a:r>
          </a:p>
          <a:p>
            <a:pPr lvl="1"/>
            <a:r>
              <a:rPr lang="en-US" sz="2200" dirty="0"/>
              <a:t>Displays a ‘to-do’ list of surveys to a respondent all on a single page</a:t>
            </a:r>
          </a:p>
          <a:p>
            <a:r>
              <a:rPr lang="en-US" sz="2200" dirty="0"/>
              <a:t>Survey Login</a:t>
            </a:r>
          </a:p>
          <a:p>
            <a:pPr lvl="1"/>
            <a:r>
              <a:rPr lang="en-US" sz="2200" dirty="0"/>
              <a:t>Forces respondents to authenticate (log in) survey before they are allowed to view and complete the survey</a:t>
            </a:r>
          </a:p>
          <a:p>
            <a:r>
              <a:rPr lang="en-US" sz="2200" dirty="0"/>
              <a:t>Notifications</a:t>
            </a:r>
          </a:p>
          <a:p>
            <a:pPr lvl="1"/>
            <a:r>
              <a:rPr lang="en-US" sz="2200" dirty="0"/>
              <a:t>Allows users to be notified via email every time a participant completes a specified survey</a:t>
            </a:r>
          </a:p>
          <a:p>
            <a:r>
              <a:rPr lang="en-US" sz="2200" dirty="0"/>
              <a:t>Automated Survey Invitations </a:t>
            </a:r>
          </a:p>
          <a:p>
            <a:pPr lvl="1"/>
            <a:r>
              <a:rPr lang="en-US" sz="2200" dirty="0"/>
              <a:t>Allows invitations to be sent to respondents based upon specific conditions rather than manually sending an invitation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191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504603" cy="4093029"/>
          </a:xfrm>
        </p:spPr>
        <p:txBody>
          <a:bodyPr/>
          <a:lstStyle/>
          <a:p>
            <a:r>
              <a:rPr lang="en-US" sz="2400" dirty="0"/>
              <a:t>Special terms  starting with the '@' symbol that can added to fields upon creation</a:t>
            </a:r>
          </a:p>
          <a:p>
            <a:r>
              <a:rPr lang="en-US" sz="2400" dirty="0"/>
              <a:t>Each tag has a corresponding action that is performed for the field when displayed on data entry forms and survey pages</a:t>
            </a:r>
          </a:p>
          <a:p>
            <a:pPr lvl="1"/>
            <a:r>
              <a:rPr lang="en-US" sz="2400" dirty="0"/>
              <a:t>Hiding a field on a page (Ex. @HIDDEN) </a:t>
            </a:r>
          </a:p>
          <a:p>
            <a:pPr lvl="1"/>
            <a:r>
              <a:rPr lang="en-US" sz="2400" dirty="0"/>
              <a:t>Setting a default value (Ex. @DEFAULT='2017-05-10‘)</a:t>
            </a:r>
          </a:p>
          <a:p>
            <a:pPr lvl="1"/>
            <a:r>
              <a:rPr lang="en-US" sz="2400" dirty="0"/>
              <a:t>Collecting latitude and longitude of the user (user will be prompted on the webpage to allow or deny this) (Ex. @LATITUDE and @LONGITUDE)</a:t>
            </a:r>
          </a:p>
          <a:p>
            <a:pPr lvl="1"/>
            <a:r>
              <a:rPr lang="en-US" sz="2400" dirty="0"/>
              <a:t>Setting a field to read only (@READONLY)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36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66800"/>
            <a:ext cx="8763000" cy="518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3210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REDCap</a:t>
            </a:r>
            <a:r>
              <a:rPr lang="en-US" dirty="0"/>
              <a:t> API…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59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REDCap</a:t>
            </a:r>
            <a:r>
              <a:rPr lang="en-US" dirty="0"/>
              <a:t>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API=Application Programming Interface</a:t>
            </a:r>
          </a:p>
          <a:p>
            <a:r>
              <a:rPr lang="en-US" sz="3200" dirty="0"/>
              <a:t>Allows external applications (e.g., SAS, R) to connect to </a:t>
            </a:r>
            <a:r>
              <a:rPr lang="en-US" sz="3200" dirty="0" err="1"/>
              <a:t>REDCap</a:t>
            </a:r>
            <a:r>
              <a:rPr lang="en-US" sz="3200" dirty="0"/>
              <a:t> and retrieve and/or modify data</a:t>
            </a:r>
          </a:p>
          <a:p>
            <a:r>
              <a:rPr lang="en-US" sz="3200" dirty="0"/>
              <a:t>Useful for performing automated data exports and transferring data between </a:t>
            </a:r>
            <a:r>
              <a:rPr lang="en-US" sz="3200" dirty="0" err="1"/>
              <a:t>REDCap</a:t>
            </a:r>
            <a:r>
              <a:rPr lang="en-US" sz="3200" dirty="0"/>
              <a:t> projects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42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Token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504603" cy="4093029"/>
          </a:xfrm>
        </p:spPr>
        <p:txBody>
          <a:bodyPr/>
          <a:lstStyle/>
          <a:p>
            <a:r>
              <a:rPr lang="en-US" sz="2400" dirty="0"/>
              <a:t>To use the </a:t>
            </a:r>
            <a:r>
              <a:rPr lang="en-US" sz="2400" dirty="0" err="1"/>
              <a:t>REDCap</a:t>
            </a:r>
            <a:r>
              <a:rPr lang="en-US" sz="2400" dirty="0"/>
              <a:t> API, users must be granted ‘tokens’ by a </a:t>
            </a:r>
            <a:r>
              <a:rPr lang="en-US" sz="2400" dirty="0" err="1"/>
              <a:t>REDCap</a:t>
            </a:r>
            <a:r>
              <a:rPr lang="en-US" sz="2400" dirty="0"/>
              <a:t> administrator that is specific to each username and project</a:t>
            </a:r>
          </a:p>
          <a:p>
            <a:r>
              <a:rPr lang="en-US" sz="2400" dirty="0"/>
              <a:t>Each user running any code using the API must request their own API token, which should be treated like a password</a:t>
            </a:r>
          </a:p>
          <a:p>
            <a:pPr lvl="1"/>
            <a:r>
              <a:rPr lang="en-US" sz="2400" dirty="0"/>
              <a:t>Different institutions may have different processes for requesting API tokens</a:t>
            </a:r>
          </a:p>
          <a:p>
            <a:r>
              <a:rPr lang="en-US" sz="2400" dirty="0"/>
              <a:t>API requests utilizing multiple </a:t>
            </a:r>
            <a:r>
              <a:rPr lang="en-US" sz="2400" dirty="0" err="1"/>
              <a:t>REDCap</a:t>
            </a:r>
            <a:r>
              <a:rPr lang="en-US" sz="2400" dirty="0"/>
              <a:t> projects must request multiple tokens</a:t>
            </a:r>
          </a:p>
          <a:p>
            <a:r>
              <a:rPr lang="en-US" sz="2400" dirty="0"/>
              <a:t>Token must be included in all API requests</a:t>
            </a:r>
          </a:p>
          <a:p>
            <a:r>
              <a:rPr lang="en-US" sz="2400" dirty="0" err="1">
                <a:hlinkClick r:id="rId2"/>
              </a:rPr>
              <a:t>REDCap</a:t>
            </a:r>
            <a:r>
              <a:rPr lang="en-US" sz="2400" dirty="0">
                <a:hlinkClick r:id="rId2"/>
              </a:rPr>
              <a:t> API Documentation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048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/>
              <a:t>An Example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Crosstalk between two projects in OPTI-MOM Study at Northwestern University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550526"/>
            <a:ext cx="5582726" cy="3402474"/>
          </a:xfrm>
        </p:spPr>
        <p:txBody>
          <a:bodyPr/>
          <a:lstStyle/>
          <a:p>
            <a:r>
              <a:rPr lang="en-US" sz="2000" dirty="0"/>
              <a:t>Complex specimen labeling </a:t>
            </a:r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At each visit, we have multiple specimens labeled this way</a:t>
            </a:r>
          </a:p>
          <a:p>
            <a:r>
              <a:rPr lang="en-US" sz="2000" dirty="0">
                <a:sym typeface="Wingdings" panose="05000000000000000000" pitchFamily="2" charset="2"/>
              </a:rPr>
              <a:t>Need to ‘track’ specimens somehow (external database)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Each individual specimen should be a new record in the this database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LOTS of room for data entry error/failure to enter</a:t>
            </a:r>
          </a:p>
          <a:p>
            <a:r>
              <a:rPr lang="en-US" sz="2000" dirty="0">
                <a:sym typeface="Wingdings" panose="05000000000000000000" pitchFamily="2" charset="2"/>
              </a:rPr>
              <a:t>API functionality will allow us to pre-populate records in a new database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3" y="2182943"/>
            <a:ext cx="8953447" cy="542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92" y="3962400"/>
            <a:ext cx="2825845" cy="21664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615145"/>
            <a:ext cx="2839662" cy="36576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>
                <a:solidFill>
                  <a:schemeClr val="bg1"/>
                </a:solidFill>
              </a:rPr>
              <a:t>Core Database: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4229" y="3442531"/>
            <a:ext cx="2534286" cy="36576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spc="-50" dirty="0">
                <a:solidFill>
                  <a:schemeClr val="bg1"/>
                </a:solidFill>
              </a:rPr>
              <a:t>Specimen Tracking:</a:t>
            </a:r>
          </a:p>
        </p:txBody>
      </p:sp>
    </p:spTree>
    <p:extLst>
      <p:ext uri="{BB962C8B-B14F-4D97-AF65-F5344CB8AC3E}">
        <p14:creationId xmlns:p14="http://schemas.microsoft.com/office/powerpoint/2010/main" val="209739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Getting Started...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5715000"/>
            <a:ext cx="4386944" cy="935515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NOTE: Institutions may vary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14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Coordinator(s) now only need to update records in Specimen Tracking Database (will not need to enter manually)</a:t>
            </a:r>
          </a:p>
          <a:p>
            <a:r>
              <a:rPr lang="en-US" sz="2400" dirty="0"/>
              <a:t>Example CRF completion in separate database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Crosstalk between two projects in OPTI-MOM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9" y="3352800"/>
            <a:ext cx="815233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198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API: Example R 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29476"/>
            <a:ext cx="5638800" cy="57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1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API: SAS 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88" y="1066800"/>
            <a:ext cx="8090211" cy="5718980"/>
          </a:xfrm>
          <a:prstGeom prst="rect">
            <a:avLst/>
          </a:prstGeom>
          <a:ln w="1238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94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API: SAS Script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" y="1905000"/>
            <a:ext cx="9147362" cy="3429000"/>
          </a:xfrm>
          <a:prstGeom prst="rect">
            <a:avLst/>
          </a:prstGeom>
          <a:ln w="889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635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Limitations and Resources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81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REDCap</a:t>
            </a:r>
            <a:r>
              <a:rPr lang="en-US" sz="2800" dirty="0"/>
              <a:t> is intuitive, but there is a learning curve</a:t>
            </a:r>
          </a:p>
          <a:p>
            <a:r>
              <a:rPr lang="en-US" sz="2800" dirty="0"/>
              <a:t>Differing institutions may host different versions and enable/disable different features for end users</a:t>
            </a:r>
          </a:p>
          <a:p>
            <a:r>
              <a:rPr lang="en-US" sz="2800" dirty="0"/>
              <a:t>FDA has yet to approve that </a:t>
            </a:r>
            <a:r>
              <a:rPr lang="en-US" sz="2800" dirty="0" err="1"/>
              <a:t>REDCap</a:t>
            </a:r>
            <a:r>
              <a:rPr lang="en-US" sz="2800" dirty="0"/>
              <a:t> can be used in compliance with 21 CFR Part 11 and therefore may not be suitable for FDA-governed clinical trials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3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 / 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190403" cy="4626429"/>
          </a:xfrm>
        </p:spPr>
        <p:txBody>
          <a:bodyPr/>
          <a:lstStyle/>
          <a:p>
            <a:r>
              <a:rPr lang="en-US" sz="2200" dirty="0"/>
              <a:t>Less is more</a:t>
            </a:r>
          </a:p>
          <a:p>
            <a:pPr lvl="1"/>
            <a:r>
              <a:rPr lang="en-US" altLang="en-US" sz="2200" dirty="0"/>
              <a:t>Just because technology and features are available, does not mean you need to or should use it: </a:t>
            </a:r>
            <a:r>
              <a:rPr lang="en-US" altLang="en-US" sz="2200" b="1" i="1" dirty="0"/>
              <a:t>“Don’t use a hammer to swat a fly”</a:t>
            </a:r>
          </a:p>
          <a:p>
            <a:pPr lvl="1"/>
            <a:r>
              <a:rPr lang="en-US" altLang="en-US" sz="2200" dirty="0"/>
              <a:t>Consider how each feature and application will fit into your data management procedures</a:t>
            </a:r>
          </a:p>
          <a:p>
            <a:r>
              <a:rPr lang="en-US" altLang="en-US" sz="2200" dirty="0"/>
              <a:t>Education, training, communication = key</a:t>
            </a:r>
          </a:p>
          <a:p>
            <a:r>
              <a:rPr lang="en-US" sz="2200" dirty="0"/>
              <a:t>Like many things, </a:t>
            </a:r>
            <a:r>
              <a:rPr lang="en-US" sz="2200" dirty="0" err="1"/>
              <a:t>REDCap’s</a:t>
            </a:r>
            <a:r>
              <a:rPr lang="en-US" sz="2200" dirty="0"/>
              <a:t> flexibility and ease of use may also open the door for error/disaster without proper education, due diligence, training, and communication</a:t>
            </a:r>
          </a:p>
          <a:p>
            <a:pPr lvl="1"/>
            <a:r>
              <a:rPr lang="en-US" sz="2200" dirty="0"/>
              <a:t>Test, test, and test again!</a:t>
            </a:r>
          </a:p>
          <a:p>
            <a:r>
              <a:rPr lang="en-US" sz="2200" b="1" dirty="0"/>
              <a:t>It’s ‘free’ for a reason – it is essential that project owners take ownership and assume all responsibility for that project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575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Optional: Create Free 1-week </a:t>
            </a:r>
            <a:r>
              <a:rPr lang="en-US" dirty="0" err="1"/>
              <a:t>REDCap</a:t>
            </a:r>
            <a:r>
              <a:rPr lang="en-US" dirty="0"/>
              <a:t> Trial Account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1. Go to </a:t>
            </a:r>
            <a:r>
              <a:rPr lang="en-US" sz="2400" dirty="0">
                <a:hlinkClick r:id="rId2"/>
              </a:rPr>
              <a:t>https://redcapdemo.vanderbilt.edu/trial/</a:t>
            </a:r>
            <a:r>
              <a:rPr lang="en-US" sz="2400" dirty="0"/>
              <a:t> </a:t>
            </a:r>
          </a:p>
          <a:p>
            <a:r>
              <a:rPr lang="en-US" sz="2400" dirty="0"/>
              <a:t>2. Enter information where prompted</a:t>
            </a:r>
          </a:p>
          <a:p>
            <a:r>
              <a:rPr lang="en-US" sz="2400" dirty="0"/>
              <a:t>3. Check your e-mail for e-mail with the subject ‘</a:t>
            </a:r>
            <a:r>
              <a:rPr lang="en-US" sz="2400" dirty="0" err="1"/>
              <a:t>REDCap</a:t>
            </a:r>
            <a:r>
              <a:rPr lang="en-US" sz="2400" dirty="0"/>
              <a:t> Trial Account’</a:t>
            </a:r>
          </a:p>
          <a:p>
            <a:r>
              <a:rPr lang="en-US" sz="2400" dirty="0"/>
              <a:t>4. Click the link to set your password</a:t>
            </a:r>
          </a:p>
          <a:p>
            <a:r>
              <a:rPr lang="en-US" sz="2400" dirty="0"/>
              <a:t>5. You will be logged in and </a:t>
            </a:r>
          </a:p>
          <a:p>
            <a:pPr lvl="1"/>
            <a:r>
              <a:rPr lang="en-US" sz="2400" dirty="0"/>
              <a:t>You may log into the demo site (</a:t>
            </a:r>
            <a:r>
              <a:rPr lang="en-US" sz="2400" dirty="0">
                <a:hlinkClick r:id="rId3"/>
              </a:rPr>
              <a:t>https://redcapdemo.vanderbilt.edu/</a:t>
            </a:r>
            <a:r>
              <a:rPr lang="en-US" sz="2400" dirty="0"/>
              <a:t>) for one week using your e-mail address and password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2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REDCap</a:t>
            </a:r>
            <a:r>
              <a:rPr lang="en-US" dirty="0"/>
              <a:t> Consortium  + Annual </a:t>
            </a:r>
            <a:r>
              <a:rPr lang="en-US" dirty="0" err="1"/>
              <a:t>REDCap</a:t>
            </a:r>
            <a:r>
              <a:rPr lang="en-US" dirty="0"/>
              <a:t> Conference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4-20 at 5.1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1" y="1066800"/>
            <a:ext cx="84982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96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4-20 at 5.1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10886"/>
            <a:ext cx="9572191" cy="6694714"/>
          </a:xfrm>
          <a:prstGeom prst="rect">
            <a:avLst/>
          </a:prstGeom>
        </p:spPr>
      </p:pic>
      <p:pic>
        <p:nvPicPr>
          <p:cNvPr id="6" name="Picture 5" descr="Screen Shot 2017-04-20 at 5.14.0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6380983" cy="44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8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114203" cy="4093029"/>
          </a:xfrm>
        </p:spPr>
        <p:txBody>
          <a:bodyPr/>
          <a:lstStyle/>
          <a:p>
            <a:r>
              <a:rPr lang="en-US" sz="2000" dirty="0"/>
              <a:t>Development mode </a:t>
            </a:r>
            <a:r>
              <a:rPr lang="en-US" sz="2000" dirty="0">
                <a:sym typeface="Wingdings" panose="05000000000000000000" pitchFamily="2" charset="2"/>
              </a:rPr>
              <a:t> Production mode</a:t>
            </a:r>
          </a:p>
          <a:p>
            <a:r>
              <a:rPr lang="en-US" sz="2000" dirty="0">
                <a:sym typeface="Wingdings" panose="05000000000000000000" pitchFamily="2" charset="2"/>
              </a:rPr>
              <a:t>Development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Build ‘project’ (i.e., database and corresponding structure)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Design case report forms (CRFs) and surveys in real time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Designate events and corresponding forms at each event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Add in customizations (randomization, auto-numbering, scheduling, etc.)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Test thoroughly – </a:t>
            </a:r>
            <a:r>
              <a:rPr lang="en-US" sz="2000" b="1" dirty="0">
                <a:sym typeface="Wingdings" panose="05000000000000000000" pitchFamily="2" charset="2"/>
              </a:rPr>
              <a:t>use test data only here</a:t>
            </a:r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Assign users and corresponding rights (e.g., ‘read only’ capabilities, randomization ability, etc.)</a:t>
            </a:r>
          </a:p>
          <a:p>
            <a:r>
              <a:rPr lang="en-US" sz="2000" dirty="0">
                <a:sym typeface="Wingdings" panose="05000000000000000000" pitchFamily="2" charset="2"/>
              </a:rPr>
              <a:t>Production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Live data capture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Post-production modifications must be made with caution and may require administrator approval	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763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Resources/References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8190403" cy="4093029"/>
          </a:xfrm>
        </p:spPr>
        <p:txBody>
          <a:bodyPr/>
          <a:lstStyle/>
          <a:p>
            <a:r>
              <a:rPr lang="en-US" altLang="en-US" sz="2000" dirty="0">
                <a:hlinkClick r:id="rId2"/>
              </a:rPr>
              <a:t>http://projectredcap.org</a:t>
            </a:r>
            <a:endParaRPr lang="en-US" altLang="en-US" sz="2000" dirty="0"/>
          </a:p>
          <a:p>
            <a:pPr lvl="1"/>
            <a:r>
              <a:rPr lang="en-US" altLang="en-US" sz="2000" dirty="0" err="1"/>
              <a:t>REDCap</a:t>
            </a:r>
            <a:r>
              <a:rPr lang="en-US" altLang="en-US" sz="2000" dirty="0"/>
              <a:t> Shared Library – a repository for </a:t>
            </a:r>
            <a:r>
              <a:rPr lang="en-US" altLang="en-US" sz="2000" dirty="0" err="1"/>
              <a:t>REDCap</a:t>
            </a:r>
            <a:r>
              <a:rPr lang="en-US" altLang="en-US" sz="2000" dirty="0"/>
              <a:t> data collection instruments and forms that can be downloaded and used (for free) by consortium partners</a:t>
            </a:r>
          </a:p>
          <a:p>
            <a:pPr lvl="1"/>
            <a:r>
              <a:rPr lang="en-US" altLang="en-US" sz="2000" dirty="0"/>
              <a:t>Video Resources – Webinars and tutorials</a:t>
            </a:r>
          </a:p>
          <a:p>
            <a:pPr lvl="1"/>
            <a:r>
              <a:rPr lang="en-US" altLang="en-US" sz="2000" dirty="0"/>
              <a:t>Community Website</a:t>
            </a:r>
          </a:p>
          <a:p>
            <a:r>
              <a:rPr lang="en-US" altLang="en-US" sz="2000" dirty="0"/>
              <a:t>Harris PA, Taylor R, </a:t>
            </a:r>
            <a:r>
              <a:rPr lang="en-US" altLang="en-US" sz="2000" dirty="0" err="1"/>
              <a:t>Thielke</a:t>
            </a:r>
            <a:r>
              <a:rPr lang="en-US" altLang="en-US" sz="2000" dirty="0"/>
              <a:t> R, Payne J, Gonzalez N, </a:t>
            </a:r>
            <a:r>
              <a:rPr lang="en-US" altLang="en-US" sz="2000" dirty="0" err="1"/>
              <a:t>Conde</a:t>
            </a:r>
            <a:r>
              <a:rPr lang="en-US" altLang="en-US" sz="2000" dirty="0"/>
              <a:t> JG. Research electronic data capture (</a:t>
            </a:r>
            <a:r>
              <a:rPr lang="en-US" altLang="en-US" sz="2000" dirty="0" err="1"/>
              <a:t>REDCap</a:t>
            </a:r>
            <a:r>
              <a:rPr lang="en-US" altLang="en-US" sz="2000" dirty="0"/>
              <a:t>) – A metadata-driven methodology and workflow process for providing translational research informatics support. </a:t>
            </a:r>
            <a:r>
              <a:rPr lang="en-US" altLang="en-US" sz="2000" i="1" dirty="0"/>
              <a:t>J Biomed Inform. </a:t>
            </a:r>
            <a:r>
              <a:rPr lang="en-US" altLang="en-US" sz="2000" dirty="0"/>
              <a:t>April 2009;42(2): 377-381.</a:t>
            </a:r>
          </a:p>
          <a:p>
            <a:r>
              <a:rPr lang="en-US" altLang="en-US" sz="2000" dirty="0"/>
              <a:t>University of Iowa </a:t>
            </a:r>
            <a:r>
              <a:rPr lang="en-US" altLang="en-US" sz="2000" dirty="0" err="1"/>
              <a:t>REDCap</a:t>
            </a:r>
            <a:r>
              <a:rPr lang="en-US" altLang="en-US" sz="2000" dirty="0"/>
              <a:t> </a:t>
            </a:r>
            <a:r>
              <a:rPr lang="en-US" altLang="en-US" sz="2000" dirty="0">
                <a:hlinkClick r:id="rId3"/>
              </a:rPr>
              <a:t>wiki</a:t>
            </a:r>
            <a:endParaRPr lang="en-US" altLang="en-US" sz="2000" dirty="0"/>
          </a:p>
          <a:p>
            <a:r>
              <a:rPr lang="en-US" altLang="en-US" sz="2000" dirty="0"/>
              <a:t>Clinical Research Data Management MOOC on </a:t>
            </a:r>
            <a:r>
              <a:rPr lang="en-US" altLang="en-US" sz="2000" dirty="0" err="1"/>
              <a:t>Coursera</a:t>
            </a:r>
            <a:r>
              <a:rPr lang="en-US" altLang="en-US" sz="2000" dirty="0"/>
              <a:t> (6 week free course with hands-on applications in </a:t>
            </a:r>
            <a:r>
              <a:rPr lang="en-US" altLang="en-US" sz="2000" dirty="0" err="1"/>
              <a:t>REDCap</a:t>
            </a:r>
            <a:r>
              <a:rPr lang="en-US" altLang="en-US" sz="2000" dirty="0"/>
              <a:t>).</a:t>
            </a:r>
          </a:p>
          <a:p>
            <a:pPr lvl="1"/>
            <a:r>
              <a:rPr lang="en-US" altLang="en-US" sz="2000" dirty="0">
                <a:hlinkClick r:id="rId4"/>
              </a:rPr>
              <a:t>https://www.coursera.org/learn/clinical-data-management</a:t>
            </a:r>
            <a:endParaRPr lang="en-US" altLang="en-US" sz="2000" dirty="0"/>
          </a:p>
          <a:p>
            <a:pPr marL="206375" lvl="1" indent="0">
              <a:buNone/>
            </a:pPr>
            <a:endParaRPr lang="en-US" altLang="en-US" sz="2000" dirty="0"/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090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‘Hands on’ / Question &amp; Answer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4386944" cy="935515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https://critraining.org/redcap</a:t>
            </a:r>
            <a:r>
              <a:rPr lang="en-US" sz="2400" dirty="0"/>
              <a:t>/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2816389"/>
      </p:ext>
    </p:extLst>
  </p:cSld>
  <p:clrMapOvr>
    <a:masterClrMapping/>
  </p:clrMapOvr>
</p:sld>
</file>

<file path=ppt/theme/theme1.xml><?xml version="1.0" encoding="utf-8"?>
<a:theme xmlns:a="http://schemas.openxmlformats.org/drawingml/2006/main" name="Northwestern Medicine High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4162</TotalTime>
  <Words>2649</Words>
  <Application>Microsoft Office PowerPoint</Application>
  <PresentationFormat>On-screen Show (4:3)</PresentationFormat>
  <Paragraphs>371</Paragraphs>
  <Slides>91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Symbol</vt:lpstr>
      <vt:lpstr>Wingdings</vt:lpstr>
      <vt:lpstr>Northwestern Medicine High Brand</vt:lpstr>
      <vt:lpstr>Using REDCap for Data Capture in Clinical Trials:  Database Management on a Budget</vt:lpstr>
      <vt:lpstr>Welcome &amp; Introductions</vt:lpstr>
      <vt:lpstr>Learning Objectives</vt:lpstr>
      <vt:lpstr>Outline</vt:lpstr>
      <vt:lpstr>What is                             ?</vt:lpstr>
      <vt:lpstr>Background: Data Management and Quality</vt:lpstr>
      <vt:lpstr>Background: Data Management and Quality</vt:lpstr>
      <vt:lpstr>Getting Started...</vt:lpstr>
      <vt:lpstr>Basic Terminology</vt:lpstr>
      <vt:lpstr>PowerPoint Presentation</vt:lpstr>
      <vt:lpstr>Getting Started</vt:lpstr>
      <vt:lpstr>Project Home Tab</vt:lpstr>
      <vt:lpstr>Designing Data Collection Tools</vt:lpstr>
      <vt:lpstr>Designing Data Collection Tools</vt:lpstr>
      <vt:lpstr>Project Setup: Online Designer</vt:lpstr>
      <vt:lpstr>PowerPoint Presentation</vt:lpstr>
      <vt:lpstr>PowerPoint Presentation</vt:lpstr>
      <vt:lpstr>PowerPoint Presentation</vt:lpstr>
      <vt:lpstr>Project Setup: Data Dictionary</vt:lpstr>
      <vt:lpstr>PowerPoint Presentation</vt:lpstr>
      <vt:lpstr>Field Types</vt:lpstr>
      <vt:lpstr>Field Types: Example</vt:lpstr>
      <vt:lpstr>Field Types: Examples</vt:lpstr>
      <vt:lpstr>Manual Creation of Radio Button Field</vt:lpstr>
      <vt:lpstr>Field Types: Examples</vt:lpstr>
      <vt:lpstr>Field Types: Examples</vt:lpstr>
      <vt:lpstr>Field Types: Examples</vt:lpstr>
      <vt:lpstr>Field Types: Examples</vt:lpstr>
      <vt:lpstr>Text Box Validation</vt:lpstr>
      <vt:lpstr>Required and Identifier Fields</vt:lpstr>
      <vt:lpstr>Matrix of Fields</vt:lpstr>
      <vt:lpstr>PowerPoint Presentation</vt:lpstr>
      <vt:lpstr>Matrix of Fields: Example</vt:lpstr>
      <vt:lpstr>Codebook</vt:lpstr>
      <vt:lpstr>Branching (aka ‘skip’) logic</vt:lpstr>
      <vt:lpstr>Branching Logic</vt:lpstr>
      <vt:lpstr>PowerPoint Presentation</vt:lpstr>
      <vt:lpstr>‘Arms’ and Events</vt:lpstr>
      <vt:lpstr>PowerPoint Presentation</vt:lpstr>
      <vt:lpstr>‘Arms’ and Events</vt:lpstr>
      <vt:lpstr>PowerPoint Presentation</vt:lpstr>
      <vt:lpstr>Designate Instruments for Events</vt:lpstr>
      <vt:lpstr>Repeatable Instruments and Events</vt:lpstr>
      <vt:lpstr>User Rights and Permissions</vt:lpstr>
      <vt:lpstr>PowerPoint Presentation</vt:lpstr>
      <vt:lpstr>Data Access Groups – Useful for multicenter studies</vt:lpstr>
      <vt:lpstr>Post Database Development…</vt:lpstr>
      <vt:lpstr>Data Entry</vt:lpstr>
      <vt:lpstr>PowerPoint Presentation</vt:lpstr>
      <vt:lpstr>PowerPoint Presentation</vt:lpstr>
      <vt:lpstr>Data Entry/Status Icons</vt:lpstr>
      <vt:lpstr>PowerPoint Presentation</vt:lpstr>
      <vt:lpstr>Data Resolution Workflow</vt:lpstr>
      <vt:lpstr>Data Resolution Workflow</vt:lpstr>
      <vt:lpstr>Data Resolution Workflow</vt:lpstr>
      <vt:lpstr>Data Comparison Tool</vt:lpstr>
      <vt:lpstr>PowerPoint Presentation</vt:lpstr>
      <vt:lpstr>Reports, Graphs, and Descriptive Stats</vt:lpstr>
      <vt:lpstr>PowerPoint Presentation</vt:lpstr>
      <vt:lpstr>Data Export</vt:lpstr>
      <vt:lpstr>Data Export</vt:lpstr>
      <vt:lpstr>Data Import</vt:lpstr>
      <vt:lpstr>Advanced REDCap Features</vt:lpstr>
      <vt:lpstr>Randomization in REDCap</vt:lpstr>
      <vt:lpstr>PowerPoint Presentation</vt:lpstr>
      <vt:lpstr>PowerPoint Presentation</vt:lpstr>
      <vt:lpstr>PowerPoint Presentation</vt:lpstr>
      <vt:lpstr>Randomization Caution</vt:lpstr>
      <vt:lpstr>Survey Administration</vt:lpstr>
      <vt:lpstr>Survey Overview</vt:lpstr>
      <vt:lpstr>Survey Administration: Getting Started</vt:lpstr>
      <vt:lpstr>Survey Administration: Settings &amp; Customization</vt:lpstr>
      <vt:lpstr>Survey Administration: Additional Options</vt:lpstr>
      <vt:lpstr>Action Tags</vt:lpstr>
      <vt:lpstr>Action Tags</vt:lpstr>
      <vt:lpstr>REDCap API…</vt:lpstr>
      <vt:lpstr>REDCap API</vt:lpstr>
      <vt:lpstr>API Token</vt:lpstr>
      <vt:lpstr>API: An Example</vt:lpstr>
      <vt:lpstr>API: An Example</vt:lpstr>
      <vt:lpstr>API: Example R Script</vt:lpstr>
      <vt:lpstr>API: SAS Script</vt:lpstr>
      <vt:lpstr>API: SAS Script Cont’d</vt:lpstr>
      <vt:lpstr>Limitations and Resources</vt:lpstr>
      <vt:lpstr>Limitations</vt:lpstr>
      <vt:lpstr>Caution / Pitfalls</vt:lpstr>
      <vt:lpstr>Optional: Create Free 1-week REDCap Trial Account</vt:lpstr>
      <vt:lpstr>The REDCap Consortium  + Annual REDCap Conference</vt:lpstr>
      <vt:lpstr>PowerPoint Presentation</vt:lpstr>
      <vt:lpstr>Resources/References</vt:lpstr>
      <vt:lpstr>‘Hands on’ / Question &amp; Answer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Northwestern Medicine</dc:title>
  <dc:creator>Landor Associates Chicago</dc:creator>
  <cp:lastModifiedBy>Ciolino, Jody</cp:lastModifiedBy>
  <cp:revision>364</cp:revision>
  <cp:lastPrinted>2013-09-27T20:14:21Z</cp:lastPrinted>
  <dcterms:created xsi:type="dcterms:W3CDTF">2013-10-23T14:57:36Z</dcterms:created>
  <dcterms:modified xsi:type="dcterms:W3CDTF">2017-05-19T20:42:40Z</dcterms:modified>
</cp:coreProperties>
</file>