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Lst>
  <p:sldSz cx="9144000" cy="6858000" type="screen4x3"/>
  <p:notesSz cx="9144000" cy="6858000"/>
  <p:defaultTextStyle>
    <a:defPPr>
      <a:defRPr lang="en-US"/>
    </a:defPPr>
    <a:lvl1pPr marL="0" algn="l" defTabSz="457041" rtl="0" eaLnBrk="1" latinLnBrk="0" hangingPunct="1">
      <a:defRPr sz="1700" kern="1200">
        <a:solidFill>
          <a:schemeClr val="tx1"/>
        </a:solidFill>
        <a:latin typeface="+mn-lt"/>
        <a:ea typeface="+mn-ea"/>
        <a:cs typeface="+mn-cs"/>
      </a:defRPr>
    </a:lvl1pPr>
    <a:lvl2pPr marL="457041" algn="l" defTabSz="457041" rtl="0" eaLnBrk="1" latinLnBrk="0" hangingPunct="1">
      <a:defRPr sz="1700" kern="1200">
        <a:solidFill>
          <a:schemeClr val="tx1"/>
        </a:solidFill>
        <a:latin typeface="+mn-lt"/>
        <a:ea typeface="+mn-ea"/>
        <a:cs typeface="+mn-cs"/>
      </a:defRPr>
    </a:lvl2pPr>
    <a:lvl3pPr marL="914084" algn="l" defTabSz="457041" rtl="0" eaLnBrk="1" latinLnBrk="0" hangingPunct="1">
      <a:defRPr sz="1700" kern="1200">
        <a:solidFill>
          <a:schemeClr val="tx1"/>
        </a:solidFill>
        <a:latin typeface="+mn-lt"/>
        <a:ea typeface="+mn-ea"/>
        <a:cs typeface="+mn-cs"/>
      </a:defRPr>
    </a:lvl3pPr>
    <a:lvl4pPr marL="1371126" algn="l" defTabSz="457041" rtl="0" eaLnBrk="1" latinLnBrk="0" hangingPunct="1">
      <a:defRPr sz="1700" kern="1200">
        <a:solidFill>
          <a:schemeClr val="tx1"/>
        </a:solidFill>
        <a:latin typeface="+mn-lt"/>
        <a:ea typeface="+mn-ea"/>
        <a:cs typeface="+mn-cs"/>
      </a:defRPr>
    </a:lvl4pPr>
    <a:lvl5pPr marL="1828167" algn="l" defTabSz="457041" rtl="0" eaLnBrk="1" latinLnBrk="0" hangingPunct="1">
      <a:defRPr sz="1700" kern="1200">
        <a:solidFill>
          <a:schemeClr val="tx1"/>
        </a:solidFill>
        <a:latin typeface="+mn-lt"/>
        <a:ea typeface="+mn-ea"/>
        <a:cs typeface="+mn-cs"/>
      </a:defRPr>
    </a:lvl5pPr>
    <a:lvl6pPr marL="2285213" algn="l" defTabSz="457041" rtl="0" eaLnBrk="1" latinLnBrk="0" hangingPunct="1">
      <a:defRPr sz="1700" kern="1200">
        <a:solidFill>
          <a:schemeClr val="tx1"/>
        </a:solidFill>
        <a:latin typeface="+mn-lt"/>
        <a:ea typeface="+mn-ea"/>
        <a:cs typeface="+mn-cs"/>
      </a:defRPr>
    </a:lvl6pPr>
    <a:lvl7pPr marL="2742254" algn="l" defTabSz="457041" rtl="0" eaLnBrk="1" latinLnBrk="0" hangingPunct="1">
      <a:defRPr sz="1700" kern="1200">
        <a:solidFill>
          <a:schemeClr val="tx1"/>
        </a:solidFill>
        <a:latin typeface="+mn-lt"/>
        <a:ea typeface="+mn-ea"/>
        <a:cs typeface="+mn-cs"/>
      </a:defRPr>
    </a:lvl7pPr>
    <a:lvl8pPr marL="3199296" algn="l" defTabSz="457041" rtl="0" eaLnBrk="1" latinLnBrk="0" hangingPunct="1">
      <a:defRPr sz="1700" kern="1200">
        <a:solidFill>
          <a:schemeClr val="tx1"/>
        </a:solidFill>
        <a:latin typeface="+mn-lt"/>
        <a:ea typeface="+mn-ea"/>
        <a:cs typeface="+mn-cs"/>
      </a:defRPr>
    </a:lvl8pPr>
    <a:lvl9pPr marL="3656337" algn="l" defTabSz="457041"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478"/>
    <a:srgbClr val="520063"/>
    <a:srgbClr val="0F73AA"/>
    <a:srgbClr val="009191"/>
    <a:srgbClr val="559B30"/>
    <a:srgbClr val="8BC050"/>
    <a:srgbClr val="790D5D"/>
    <a:srgbClr val="9F0055"/>
    <a:srgbClr val="201B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031" autoAdjust="0"/>
  </p:normalViewPr>
  <p:slideViewPr>
    <p:cSldViewPr snapToGrid="0" snapToObjects="1">
      <p:cViewPr varScale="1">
        <p:scale>
          <a:sx n="90" d="100"/>
          <a:sy n="90" d="100"/>
        </p:scale>
        <p:origin x="-16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9"/>
            <a:ext cx="7772400" cy="147002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41" indent="0" algn="ctr">
              <a:buNone/>
              <a:defRPr>
                <a:solidFill>
                  <a:schemeClr val="tx1">
                    <a:tint val="75000"/>
                  </a:schemeClr>
                </a:solidFill>
              </a:defRPr>
            </a:lvl2pPr>
            <a:lvl3pPr marL="914084" indent="0" algn="ctr">
              <a:buNone/>
              <a:defRPr>
                <a:solidFill>
                  <a:schemeClr val="tx1">
                    <a:tint val="75000"/>
                  </a:schemeClr>
                </a:solidFill>
              </a:defRPr>
            </a:lvl3pPr>
            <a:lvl4pPr marL="1371126" indent="0" algn="ctr">
              <a:buNone/>
              <a:defRPr>
                <a:solidFill>
                  <a:schemeClr val="tx1">
                    <a:tint val="75000"/>
                  </a:schemeClr>
                </a:solidFill>
              </a:defRPr>
            </a:lvl4pPr>
            <a:lvl5pPr marL="1828167" indent="0" algn="ctr">
              <a:buNone/>
              <a:defRPr>
                <a:solidFill>
                  <a:schemeClr val="tx1">
                    <a:tint val="75000"/>
                  </a:schemeClr>
                </a:solidFill>
              </a:defRPr>
            </a:lvl5pPr>
            <a:lvl6pPr marL="2285213" indent="0" algn="ctr">
              <a:buNone/>
              <a:defRPr>
                <a:solidFill>
                  <a:schemeClr val="tx1">
                    <a:tint val="75000"/>
                  </a:schemeClr>
                </a:solidFill>
              </a:defRPr>
            </a:lvl6pPr>
            <a:lvl7pPr marL="2742254" indent="0" algn="ctr">
              <a:buNone/>
              <a:defRPr>
                <a:solidFill>
                  <a:schemeClr val="tx1">
                    <a:tint val="75000"/>
                  </a:schemeClr>
                </a:solidFill>
              </a:defRPr>
            </a:lvl7pPr>
            <a:lvl8pPr marL="3199296" indent="0" algn="ctr">
              <a:buNone/>
              <a:defRPr>
                <a:solidFill>
                  <a:schemeClr val="tx1">
                    <a:tint val="75000"/>
                  </a:schemeClr>
                </a:solidFill>
              </a:defRPr>
            </a:lvl8pPr>
            <a:lvl9pPr marL="36563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924470-3D69-294F-8E15-CD727FD332FD}" type="datetimeFigureOut">
              <a:rPr lang="en-US" smtClean="0"/>
              <a:pPr/>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1B080-C725-DC43-B7B8-2187D0C0BB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24470-3D69-294F-8E15-CD727FD332FD}" type="datetimeFigureOut">
              <a:rPr lang="en-US" smtClean="0"/>
              <a:pPr/>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1B080-C725-DC43-B7B8-2187D0C0BB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24470-3D69-294F-8E15-CD727FD332FD}" type="datetimeFigureOut">
              <a:rPr lang="en-US" smtClean="0"/>
              <a:pPr/>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1B080-C725-DC43-B7B8-2187D0C0BB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24470-3D69-294F-8E15-CD727FD332FD}" type="datetimeFigureOut">
              <a:rPr lang="en-US" smtClean="0"/>
              <a:pPr/>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1B080-C725-DC43-B7B8-2187D0C0BB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6"/>
          </a:xfrm>
        </p:spPr>
        <p:txBody>
          <a:bodyPr anchor="b"/>
          <a:lstStyle>
            <a:lvl1pPr marL="0" indent="0">
              <a:buNone/>
              <a:defRPr sz="2000">
                <a:solidFill>
                  <a:schemeClr val="tx1">
                    <a:tint val="75000"/>
                  </a:schemeClr>
                </a:solidFill>
              </a:defRPr>
            </a:lvl1pPr>
            <a:lvl2pPr marL="457041" indent="0">
              <a:buNone/>
              <a:defRPr sz="1700">
                <a:solidFill>
                  <a:schemeClr val="tx1">
                    <a:tint val="75000"/>
                  </a:schemeClr>
                </a:solidFill>
              </a:defRPr>
            </a:lvl2pPr>
            <a:lvl3pPr marL="914084" indent="0">
              <a:buNone/>
              <a:defRPr sz="1600">
                <a:solidFill>
                  <a:schemeClr val="tx1">
                    <a:tint val="75000"/>
                  </a:schemeClr>
                </a:solidFill>
              </a:defRPr>
            </a:lvl3pPr>
            <a:lvl4pPr marL="1371126" indent="0">
              <a:buNone/>
              <a:defRPr sz="1500">
                <a:solidFill>
                  <a:schemeClr val="tx1">
                    <a:tint val="75000"/>
                  </a:schemeClr>
                </a:solidFill>
              </a:defRPr>
            </a:lvl4pPr>
            <a:lvl5pPr marL="1828167" indent="0">
              <a:buNone/>
              <a:defRPr sz="1500">
                <a:solidFill>
                  <a:schemeClr val="tx1">
                    <a:tint val="75000"/>
                  </a:schemeClr>
                </a:solidFill>
              </a:defRPr>
            </a:lvl5pPr>
            <a:lvl6pPr marL="2285213" indent="0">
              <a:buNone/>
              <a:defRPr sz="1500">
                <a:solidFill>
                  <a:schemeClr val="tx1">
                    <a:tint val="75000"/>
                  </a:schemeClr>
                </a:solidFill>
              </a:defRPr>
            </a:lvl6pPr>
            <a:lvl7pPr marL="2742254" indent="0">
              <a:buNone/>
              <a:defRPr sz="1500">
                <a:solidFill>
                  <a:schemeClr val="tx1">
                    <a:tint val="75000"/>
                  </a:schemeClr>
                </a:solidFill>
              </a:defRPr>
            </a:lvl7pPr>
            <a:lvl8pPr marL="3199296" indent="0">
              <a:buNone/>
              <a:defRPr sz="1500">
                <a:solidFill>
                  <a:schemeClr val="tx1">
                    <a:tint val="75000"/>
                  </a:schemeClr>
                </a:solidFill>
              </a:defRPr>
            </a:lvl8pPr>
            <a:lvl9pPr marL="3656337"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924470-3D69-294F-8E15-CD727FD332FD}" type="datetimeFigureOut">
              <a:rPr lang="en-US" smtClean="0"/>
              <a:pPr/>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1B080-C725-DC43-B7B8-2187D0C0BB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2"/>
            <a:ext cx="4038600" cy="4525964"/>
          </a:xfrm>
        </p:spPr>
        <p:txBody>
          <a:bodyPr/>
          <a:lstStyle>
            <a:lvl1pPr>
              <a:defRPr sz="2800"/>
            </a:lvl1pPr>
            <a:lvl2pPr>
              <a:defRPr sz="25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4"/>
          </a:xfrm>
        </p:spPr>
        <p:txBody>
          <a:bodyPr/>
          <a:lstStyle>
            <a:lvl1pPr>
              <a:defRPr sz="2800"/>
            </a:lvl1pPr>
            <a:lvl2pPr>
              <a:defRPr sz="25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924470-3D69-294F-8E15-CD727FD332FD}" type="datetimeFigureOut">
              <a:rPr lang="en-US" smtClean="0"/>
              <a:pPr/>
              <a:t>11/10/15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1B080-C725-DC43-B7B8-2187D0C0BB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9" cy="639762"/>
          </a:xfrm>
        </p:spPr>
        <p:txBody>
          <a:bodyPr anchor="b"/>
          <a:lstStyle>
            <a:lvl1pPr marL="0" indent="0">
              <a:buNone/>
              <a:defRPr sz="2500" b="1"/>
            </a:lvl1pPr>
            <a:lvl2pPr marL="457041" indent="0">
              <a:buNone/>
              <a:defRPr sz="2000" b="1"/>
            </a:lvl2pPr>
            <a:lvl3pPr marL="914084" indent="0">
              <a:buNone/>
              <a:defRPr sz="1700" b="1"/>
            </a:lvl3pPr>
            <a:lvl4pPr marL="1371126" indent="0">
              <a:buNone/>
              <a:defRPr sz="1600" b="1"/>
            </a:lvl4pPr>
            <a:lvl5pPr marL="1828167" indent="0">
              <a:buNone/>
              <a:defRPr sz="1600" b="1"/>
            </a:lvl5pPr>
            <a:lvl6pPr marL="2285213" indent="0">
              <a:buNone/>
              <a:defRPr sz="1600" b="1"/>
            </a:lvl6pPr>
            <a:lvl7pPr marL="2742254" indent="0">
              <a:buNone/>
              <a:defRPr sz="1600" b="1"/>
            </a:lvl7pPr>
            <a:lvl8pPr marL="3199296" indent="0">
              <a:buNone/>
              <a:defRPr sz="1600" b="1"/>
            </a:lvl8pPr>
            <a:lvl9pPr marL="365633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9" cy="3951288"/>
          </a:xfrm>
        </p:spPr>
        <p:txBody>
          <a:bodyPr/>
          <a:lstStyle>
            <a:lvl1pPr>
              <a:defRPr sz="25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5"/>
            <a:ext cx="4041774" cy="639762"/>
          </a:xfrm>
        </p:spPr>
        <p:txBody>
          <a:bodyPr anchor="b"/>
          <a:lstStyle>
            <a:lvl1pPr marL="0" indent="0">
              <a:buNone/>
              <a:defRPr sz="2500" b="1"/>
            </a:lvl1pPr>
            <a:lvl2pPr marL="457041" indent="0">
              <a:buNone/>
              <a:defRPr sz="2000" b="1"/>
            </a:lvl2pPr>
            <a:lvl3pPr marL="914084" indent="0">
              <a:buNone/>
              <a:defRPr sz="1700" b="1"/>
            </a:lvl3pPr>
            <a:lvl4pPr marL="1371126" indent="0">
              <a:buNone/>
              <a:defRPr sz="1600" b="1"/>
            </a:lvl4pPr>
            <a:lvl5pPr marL="1828167" indent="0">
              <a:buNone/>
              <a:defRPr sz="1600" b="1"/>
            </a:lvl5pPr>
            <a:lvl6pPr marL="2285213" indent="0">
              <a:buNone/>
              <a:defRPr sz="1600" b="1"/>
            </a:lvl6pPr>
            <a:lvl7pPr marL="2742254" indent="0">
              <a:buNone/>
              <a:defRPr sz="1600" b="1"/>
            </a:lvl7pPr>
            <a:lvl8pPr marL="3199296" indent="0">
              <a:buNone/>
              <a:defRPr sz="1600" b="1"/>
            </a:lvl8pPr>
            <a:lvl9pPr marL="365633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7"/>
            <a:ext cx="4041774" cy="3951288"/>
          </a:xfrm>
        </p:spPr>
        <p:txBody>
          <a:bodyPr/>
          <a:lstStyle>
            <a:lvl1pPr>
              <a:defRPr sz="25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924470-3D69-294F-8E15-CD727FD332FD}" type="datetimeFigureOut">
              <a:rPr lang="en-US" smtClean="0"/>
              <a:pPr/>
              <a:t>11/10/15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31B080-C725-DC43-B7B8-2187D0C0BB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924470-3D69-294F-8E15-CD727FD332FD}" type="datetimeFigureOut">
              <a:rPr lang="en-US" smtClean="0"/>
              <a:pPr/>
              <a:t>11/10/15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31B080-C725-DC43-B7B8-2187D0C0BB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24470-3D69-294F-8E15-CD727FD332FD}" type="datetimeFigureOut">
              <a:rPr lang="en-US" smtClean="0"/>
              <a:pPr/>
              <a:t>11/10/15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31B080-C725-DC43-B7B8-2187D0C0BB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50"/>
            <a:ext cx="5111750" cy="5853114"/>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0"/>
            <a:ext cx="3008311" cy="4691064"/>
          </a:xfrm>
        </p:spPr>
        <p:txBody>
          <a:bodyPr/>
          <a:lstStyle>
            <a:lvl1pPr marL="0" indent="0">
              <a:buNone/>
              <a:defRPr sz="1500"/>
            </a:lvl1pPr>
            <a:lvl2pPr marL="457041" indent="0">
              <a:buNone/>
              <a:defRPr sz="1200"/>
            </a:lvl2pPr>
            <a:lvl3pPr marL="914084" indent="0">
              <a:buNone/>
              <a:defRPr sz="1000"/>
            </a:lvl3pPr>
            <a:lvl4pPr marL="1371126" indent="0">
              <a:buNone/>
              <a:defRPr sz="900"/>
            </a:lvl4pPr>
            <a:lvl5pPr marL="1828167" indent="0">
              <a:buNone/>
              <a:defRPr sz="900"/>
            </a:lvl5pPr>
            <a:lvl6pPr marL="2285213" indent="0">
              <a:buNone/>
              <a:defRPr sz="900"/>
            </a:lvl6pPr>
            <a:lvl7pPr marL="2742254" indent="0">
              <a:buNone/>
              <a:defRPr sz="900"/>
            </a:lvl7pPr>
            <a:lvl8pPr marL="3199296" indent="0">
              <a:buNone/>
              <a:defRPr sz="900"/>
            </a:lvl8pPr>
            <a:lvl9pPr marL="365633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24470-3D69-294F-8E15-CD727FD332FD}" type="datetimeFigureOut">
              <a:rPr lang="en-US" smtClean="0"/>
              <a:pPr/>
              <a:t>11/10/15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1B080-C725-DC43-B7B8-2187D0C0BB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4"/>
            <a:ext cx="5486400" cy="4114800"/>
          </a:xfrm>
        </p:spPr>
        <p:txBody>
          <a:bodyPr/>
          <a:lstStyle>
            <a:lvl1pPr marL="0" indent="0">
              <a:buNone/>
              <a:defRPr sz="3200"/>
            </a:lvl1pPr>
            <a:lvl2pPr marL="457041" indent="0">
              <a:buNone/>
              <a:defRPr sz="2800"/>
            </a:lvl2pPr>
            <a:lvl3pPr marL="914084" indent="0">
              <a:buNone/>
              <a:defRPr sz="2500"/>
            </a:lvl3pPr>
            <a:lvl4pPr marL="1371126" indent="0">
              <a:buNone/>
              <a:defRPr sz="2000"/>
            </a:lvl4pPr>
            <a:lvl5pPr marL="1828167" indent="0">
              <a:buNone/>
              <a:defRPr sz="2000"/>
            </a:lvl5pPr>
            <a:lvl6pPr marL="2285213" indent="0">
              <a:buNone/>
              <a:defRPr sz="2000"/>
            </a:lvl6pPr>
            <a:lvl7pPr marL="2742254" indent="0">
              <a:buNone/>
              <a:defRPr sz="2000"/>
            </a:lvl7pPr>
            <a:lvl8pPr marL="3199296" indent="0">
              <a:buNone/>
              <a:defRPr sz="2000"/>
            </a:lvl8pPr>
            <a:lvl9pPr marL="3656337" indent="0">
              <a:buNone/>
              <a:defRPr sz="2000"/>
            </a:lvl9pPr>
          </a:lstStyle>
          <a:p>
            <a:endParaRPr lang="en-US"/>
          </a:p>
        </p:txBody>
      </p:sp>
      <p:sp>
        <p:nvSpPr>
          <p:cNvPr id="4" name="Text Placeholder 3"/>
          <p:cNvSpPr>
            <a:spLocks noGrp="1"/>
          </p:cNvSpPr>
          <p:nvPr>
            <p:ph type="body" sz="half" idx="2"/>
          </p:nvPr>
        </p:nvSpPr>
        <p:spPr>
          <a:xfrm>
            <a:off x="1792289" y="5367339"/>
            <a:ext cx="5486400" cy="804861"/>
          </a:xfrm>
        </p:spPr>
        <p:txBody>
          <a:bodyPr/>
          <a:lstStyle>
            <a:lvl1pPr marL="0" indent="0">
              <a:buNone/>
              <a:defRPr sz="1500"/>
            </a:lvl1pPr>
            <a:lvl2pPr marL="457041" indent="0">
              <a:buNone/>
              <a:defRPr sz="1200"/>
            </a:lvl2pPr>
            <a:lvl3pPr marL="914084" indent="0">
              <a:buNone/>
              <a:defRPr sz="1000"/>
            </a:lvl3pPr>
            <a:lvl4pPr marL="1371126" indent="0">
              <a:buNone/>
              <a:defRPr sz="900"/>
            </a:lvl4pPr>
            <a:lvl5pPr marL="1828167" indent="0">
              <a:buNone/>
              <a:defRPr sz="900"/>
            </a:lvl5pPr>
            <a:lvl6pPr marL="2285213" indent="0">
              <a:buNone/>
              <a:defRPr sz="900"/>
            </a:lvl6pPr>
            <a:lvl7pPr marL="2742254" indent="0">
              <a:buNone/>
              <a:defRPr sz="900"/>
            </a:lvl7pPr>
            <a:lvl8pPr marL="3199296" indent="0">
              <a:buNone/>
              <a:defRPr sz="900"/>
            </a:lvl8pPr>
            <a:lvl9pPr marL="365633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24470-3D69-294F-8E15-CD727FD332FD}" type="datetimeFigureOut">
              <a:rPr lang="en-US" smtClean="0"/>
              <a:pPr/>
              <a:t>11/10/15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1B080-C725-DC43-B7B8-2187D0C0BB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8" tIns="45705" rIns="91408" bIns="457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4"/>
          </a:xfrm>
          <a:prstGeom prst="rect">
            <a:avLst/>
          </a:prstGeom>
        </p:spPr>
        <p:txBody>
          <a:bodyPr vert="horz" lIns="91408" tIns="45705" rIns="91408" bIns="45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4"/>
          </a:xfrm>
          <a:prstGeom prst="rect">
            <a:avLst/>
          </a:prstGeom>
        </p:spPr>
        <p:txBody>
          <a:bodyPr vert="horz" lIns="91408" tIns="45705" rIns="91408" bIns="45705" rtlCol="0" anchor="ctr"/>
          <a:lstStyle>
            <a:lvl1pPr algn="l">
              <a:defRPr sz="1200">
                <a:solidFill>
                  <a:schemeClr val="tx1">
                    <a:tint val="75000"/>
                  </a:schemeClr>
                </a:solidFill>
              </a:defRPr>
            </a:lvl1pPr>
          </a:lstStyle>
          <a:p>
            <a:fld id="{1A924470-3D69-294F-8E15-CD727FD332FD}" type="datetimeFigureOut">
              <a:rPr lang="en-US" smtClean="0"/>
              <a:pPr/>
              <a:t>11/10/15</a:t>
            </a:fld>
            <a:endParaRPr lang="en-US"/>
          </a:p>
        </p:txBody>
      </p:sp>
      <p:sp>
        <p:nvSpPr>
          <p:cNvPr id="5" name="Footer Placeholder 4"/>
          <p:cNvSpPr>
            <a:spLocks noGrp="1"/>
          </p:cNvSpPr>
          <p:nvPr>
            <p:ph type="ftr" sz="quarter" idx="3"/>
          </p:nvPr>
        </p:nvSpPr>
        <p:spPr>
          <a:xfrm>
            <a:off x="3124201" y="6356354"/>
            <a:ext cx="2895600" cy="365124"/>
          </a:xfrm>
          <a:prstGeom prst="rect">
            <a:avLst/>
          </a:prstGeom>
        </p:spPr>
        <p:txBody>
          <a:bodyPr vert="horz" lIns="91408" tIns="45705" rIns="91408" bIns="4570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4"/>
          </a:xfrm>
          <a:prstGeom prst="rect">
            <a:avLst/>
          </a:prstGeom>
        </p:spPr>
        <p:txBody>
          <a:bodyPr vert="horz" lIns="91408" tIns="45705" rIns="91408" bIns="45705" rtlCol="0" anchor="ctr"/>
          <a:lstStyle>
            <a:lvl1pPr algn="r">
              <a:defRPr sz="1200">
                <a:solidFill>
                  <a:schemeClr val="tx1">
                    <a:tint val="75000"/>
                  </a:schemeClr>
                </a:solidFill>
              </a:defRPr>
            </a:lvl1pPr>
          </a:lstStyle>
          <a:p>
            <a:fld id="{F431B080-C725-DC43-B7B8-2187D0C0BB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041" rtl="0" eaLnBrk="1" latinLnBrk="0" hangingPunct="1">
        <a:spcBef>
          <a:spcPct val="0"/>
        </a:spcBef>
        <a:buNone/>
        <a:defRPr sz="4400" kern="1200">
          <a:solidFill>
            <a:schemeClr val="tx1"/>
          </a:solidFill>
          <a:latin typeface="+mj-lt"/>
          <a:ea typeface="+mj-ea"/>
          <a:cs typeface="+mj-cs"/>
        </a:defRPr>
      </a:lvl1pPr>
    </p:titleStyle>
    <p:bodyStyle>
      <a:lvl1pPr marL="342782" indent="-342782" algn="l" defTabSz="457041" rtl="0" eaLnBrk="1" latinLnBrk="0" hangingPunct="1">
        <a:spcBef>
          <a:spcPct val="20000"/>
        </a:spcBef>
        <a:buFont typeface="Arial"/>
        <a:buChar char="•"/>
        <a:defRPr sz="3200" kern="1200">
          <a:solidFill>
            <a:schemeClr val="tx1"/>
          </a:solidFill>
          <a:latin typeface="+mn-lt"/>
          <a:ea typeface="+mn-ea"/>
          <a:cs typeface="+mn-cs"/>
        </a:defRPr>
      </a:lvl1pPr>
      <a:lvl2pPr marL="742692" indent="-285650" algn="l" defTabSz="457041" rtl="0" eaLnBrk="1" latinLnBrk="0" hangingPunct="1">
        <a:spcBef>
          <a:spcPct val="20000"/>
        </a:spcBef>
        <a:buFont typeface="Arial"/>
        <a:buChar char="–"/>
        <a:defRPr sz="2800" kern="1200">
          <a:solidFill>
            <a:schemeClr val="tx1"/>
          </a:solidFill>
          <a:latin typeface="+mn-lt"/>
          <a:ea typeface="+mn-ea"/>
          <a:cs typeface="+mn-cs"/>
        </a:defRPr>
      </a:lvl2pPr>
      <a:lvl3pPr marL="1142607" indent="-228521" algn="l" defTabSz="457041" rtl="0" eaLnBrk="1" latinLnBrk="0" hangingPunct="1">
        <a:spcBef>
          <a:spcPct val="20000"/>
        </a:spcBef>
        <a:buFont typeface="Arial"/>
        <a:buChar char="•"/>
        <a:defRPr sz="2500" kern="1200">
          <a:solidFill>
            <a:schemeClr val="tx1"/>
          </a:solidFill>
          <a:latin typeface="+mn-lt"/>
          <a:ea typeface="+mn-ea"/>
          <a:cs typeface="+mn-cs"/>
        </a:defRPr>
      </a:lvl3pPr>
      <a:lvl4pPr marL="1599649" indent="-228521" algn="l" defTabSz="457041" rtl="0" eaLnBrk="1" latinLnBrk="0" hangingPunct="1">
        <a:spcBef>
          <a:spcPct val="20000"/>
        </a:spcBef>
        <a:buFont typeface="Arial"/>
        <a:buChar char="–"/>
        <a:defRPr sz="2000" kern="1200">
          <a:solidFill>
            <a:schemeClr val="tx1"/>
          </a:solidFill>
          <a:latin typeface="+mn-lt"/>
          <a:ea typeface="+mn-ea"/>
          <a:cs typeface="+mn-cs"/>
        </a:defRPr>
      </a:lvl4pPr>
      <a:lvl5pPr marL="2056690" indent="-228521" algn="l" defTabSz="457041" rtl="0" eaLnBrk="1" latinLnBrk="0" hangingPunct="1">
        <a:spcBef>
          <a:spcPct val="20000"/>
        </a:spcBef>
        <a:buFont typeface="Arial"/>
        <a:buChar char="»"/>
        <a:defRPr sz="2000" kern="1200">
          <a:solidFill>
            <a:schemeClr val="tx1"/>
          </a:solidFill>
          <a:latin typeface="+mn-lt"/>
          <a:ea typeface="+mn-ea"/>
          <a:cs typeface="+mn-cs"/>
        </a:defRPr>
      </a:lvl5pPr>
      <a:lvl6pPr marL="2513732" indent="-228521" algn="l" defTabSz="457041" rtl="0" eaLnBrk="1" latinLnBrk="0" hangingPunct="1">
        <a:spcBef>
          <a:spcPct val="20000"/>
        </a:spcBef>
        <a:buFont typeface="Arial"/>
        <a:buChar char="•"/>
        <a:defRPr sz="2000" kern="1200">
          <a:solidFill>
            <a:schemeClr val="tx1"/>
          </a:solidFill>
          <a:latin typeface="+mn-lt"/>
          <a:ea typeface="+mn-ea"/>
          <a:cs typeface="+mn-cs"/>
        </a:defRPr>
      </a:lvl6pPr>
      <a:lvl7pPr marL="2970776" indent="-228521" algn="l" defTabSz="457041" rtl="0" eaLnBrk="1" latinLnBrk="0" hangingPunct="1">
        <a:spcBef>
          <a:spcPct val="20000"/>
        </a:spcBef>
        <a:buFont typeface="Arial"/>
        <a:buChar char="•"/>
        <a:defRPr sz="2000" kern="1200">
          <a:solidFill>
            <a:schemeClr val="tx1"/>
          </a:solidFill>
          <a:latin typeface="+mn-lt"/>
          <a:ea typeface="+mn-ea"/>
          <a:cs typeface="+mn-cs"/>
        </a:defRPr>
      </a:lvl7pPr>
      <a:lvl8pPr marL="3427817" indent="-228521" algn="l" defTabSz="457041" rtl="0" eaLnBrk="1" latinLnBrk="0" hangingPunct="1">
        <a:spcBef>
          <a:spcPct val="20000"/>
        </a:spcBef>
        <a:buFont typeface="Arial"/>
        <a:buChar char="•"/>
        <a:defRPr sz="2000" kern="1200">
          <a:solidFill>
            <a:schemeClr val="tx1"/>
          </a:solidFill>
          <a:latin typeface="+mn-lt"/>
          <a:ea typeface="+mn-ea"/>
          <a:cs typeface="+mn-cs"/>
        </a:defRPr>
      </a:lvl8pPr>
      <a:lvl9pPr marL="3884857" indent="-228521" algn="l" defTabSz="45704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41" rtl="0" eaLnBrk="1" latinLnBrk="0" hangingPunct="1">
        <a:defRPr sz="1700" kern="1200">
          <a:solidFill>
            <a:schemeClr val="tx1"/>
          </a:solidFill>
          <a:latin typeface="+mn-lt"/>
          <a:ea typeface="+mn-ea"/>
          <a:cs typeface="+mn-cs"/>
        </a:defRPr>
      </a:lvl1pPr>
      <a:lvl2pPr marL="457041" algn="l" defTabSz="457041" rtl="0" eaLnBrk="1" latinLnBrk="0" hangingPunct="1">
        <a:defRPr sz="1700" kern="1200">
          <a:solidFill>
            <a:schemeClr val="tx1"/>
          </a:solidFill>
          <a:latin typeface="+mn-lt"/>
          <a:ea typeface="+mn-ea"/>
          <a:cs typeface="+mn-cs"/>
        </a:defRPr>
      </a:lvl2pPr>
      <a:lvl3pPr marL="914084" algn="l" defTabSz="457041" rtl="0" eaLnBrk="1" latinLnBrk="0" hangingPunct="1">
        <a:defRPr sz="1700" kern="1200">
          <a:solidFill>
            <a:schemeClr val="tx1"/>
          </a:solidFill>
          <a:latin typeface="+mn-lt"/>
          <a:ea typeface="+mn-ea"/>
          <a:cs typeface="+mn-cs"/>
        </a:defRPr>
      </a:lvl3pPr>
      <a:lvl4pPr marL="1371126" algn="l" defTabSz="457041" rtl="0" eaLnBrk="1" latinLnBrk="0" hangingPunct="1">
        <a:defRPr sz="1700" kern="1200">
          <a:solidFill>
            <a:schemeClr val="tx1"/>
          </a:solidFill>
          <a:latin typeface="+mn-lt"/>
          <a:ea typeface="+mn-ea"/>
          <a:cs typeface="+mn-cs"/>
        </a:defRPr>
      </a:lvl4pPr>
      <a:lvl5pPr marL="1828167" algn="l" defTabSz="457041" rtl="0" eaLnBrk="1" latinLnBrk="0" hangingPunct="1">
        <a:defRPr sz="1700" kern="1200">
          <a:solidFill>
            <a:schemeClr val="tx1"/>
          </a:solidFill>
          <a:latin typeface="+mn-lt"/>
          <a:ea typeface="+mn-ea"/>
          <a:cs typeface="+mn-cs"/>
        </a:defRPr>
      </a:lvl5pPr>
      <a:lvl6pPr marL="2285213" algn="l" defTabSz="457041" rtl="0" eaLnBrk="1" latinLnBrk="0" hangingPunct="1">
        <a:defRPr sz="1700" kern="1200">
          <a:solidFill>
            <a:schemeClr val="tx1"/>
          </a:solidFill>
          <a:latin typeface="+mn-lt"/>
          <a:ea typeface="+mn-ea"/>
          <a:cs typeface="+mn-cs"/>
        </a:defRPr>
      </a:lvl6pPr>
      <a:lvl7pPr marL="2742254" algn="l" defTabSz="457041" rtl="0" eaLnBrk="1" latinLnBrk="0" hangingPunct="1">
        <a:defRPr sz="1700" kern="1200">
          <a:solidFill>
            <a:schemeClr val="tx1"/>
          </a:solidFill>
          <a:latin typeface="+mn-lt"/>
          <a:ea typeface="+mn-ea"/>
          <a:cs typeface="+mn-cs"/>
        </a:defRPr>
      </a:lvl7pPr>
      <a:lvl8pPr marL="3199296" algn="l" defTabSz="457041" rtl="0" eaLnBrk="1" latinLnBrk="0" hangingPunct="1">
        <a:defRPr sz="1700" kern="1200">
          <a:solidFill>
            <a:schemeClr val="tx1"/>
          </a:solidFill>
          <a:latin typeface="+mn-lt"/>
          <a:ea typeface="+mn-ea"/>
          <a:cs typeface="+mn-cs"/>
        </a:defRPr>
      </a:lvl8pPr>
      <a:lvl9pPr marL="3656337" algn="l" defTabSz="457041"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3.png"/><Relationship Id="rId6"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ec Col ola in display.jpg"/>
          <p:cNvPicPr>
            <a:picLocks noChangeAspect="1"/>
          </p:cNvPicPr>
          <p:nvPr/>
        </p:nvPicPr>
        <p:blipFill>
          <a:blip r:embed="rId2">
            <a:alphaModFix amt="73000"/>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23" name="Rectangle 22"/>
          <p:cNvSpPr/>
          <p:nvPr/>
        </p:nvSpPr>
        <p:spPr>
          <a:xfrm>
            <a:off x="0" y="-29156"/>
            <a:ext cx="9144000" cy="1070131"/>
          </a:xfrm>
          <a:prstGeom prst="rect">
            <a:avLst/>
          </a:prstGeom>
          <a:gradFill>
            <a:gsLst>
              <a:gs pos="100000">
                <a:srgbClr val="201B48"/>
              </a:gs>
              <a:gs pos="0">
                <a:srgbClr val="433478"/>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lIns="82040" tIns="41022" rIns="82040" bIns="41022" rtlCol="0" anchor="ctr"/>
          <a:lstStyle/>
          <a:p>
            <a:pPr algn="ctr"/>
            <a:endParaRPr lang="en-US"/>
          </a:p>
        </p:txBody>
      </p:sp>
      <p:sp>
        <p:nvSpPr>
          <p:cNvPr id="22" name="Rectangle 21"/>
          <p:cNvSpPr/>
          <p:nvPr/>
        </p:nvSpPr>
        <p:spPr>
          <a:xfrm>
            <a:off x="0" y="6092678"/>
            <a:ext cx="9143999" cy="96978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FSM logo mark gradient white.png"/>
          <p:cNvPicPr>
            <a:picLocks noChangeAspect="1"/>
          </p:cNvPicPr>
          <p:nvPr/>
        </p:nvPicPr>
        <p:blipFill>
          <a:blip r:embed="rId3"/>
          <a:stretch>
            <a:fillRect/>
          </a:stretch>
        </p:blipFill>
        <p:spPr>
          <a:xfrm>
            <a:off x="8096925" y="2432854"/>
            <a:ext cx="311181" cy="233796"/>
          </a:xfrm>
          <a:prstGeom prst="rect">
            <a:avLst/>
          </a:prstGeom>
        </p:spPr>
      </p:pic>
      <p:pic>
        <p:nvPicPr>
          <p:cNvPr id="6" name="Picture 5" descr="FSM Header White Trade Gothic Bold.png"/>
          <p:cNvPicPr>
            <a:picLocks noChangeAspect="1"/>
          </p:cNvPicPr>
          <p:nvPr/>
        </p:nvPicPr>
        <p:blipFill>
          <a:blip r:embed="rId4"/>
          <a:stretch>
            <a:fillRect/>
          </a:stretch>
        </p:blipFill>
        <p:spPr>
          <a:xfrm>
            <a:off x="86663" y="80776"/>
            <a:ext cx="4731371" cy="218470"/>
          </a:xfrm>
          <a:prstGeom prst="rect">
            <a:avLst/>
          </a:prstGeom>
        </p:spPr>
      </p:pic>
      <p:sp>
        <p:nvSpPr>
          <p:cNvPr id="11" name="TextBox 10"/>
          <p:cNvSpPr txBox="1"/>
          <p:nvPr/>
        </p:nvSpPr>
        <p:spPr>
          <a:xfrm>
            <a:off x="384808" y="1673674"/>
            <a:ext cx="8340515" cy="3753069"/>
          </a:xfrm>
          <a:prstGeom prst="rect">
            <a:avLst/>
          </a:prstGeom>
          <a:solidFill>
            <a:schemeClr val="bg1">
              <a:alpha val="78000"/>
            </a:schemeClr>
          </a:solidFill>
        </p:spPr>
        <p:txBody>
          <a:bodyPr wrap="square" lIns="82040" tIns="41022" rIns="82040" bIns="41022" rtlCol="0">
            <a:noAutofit/>
          </a:bodyPr>
          <a:lstStyle/>
          <a:p>
            <a:pPr algn="ctr"/>
            <a:r>
              <a:rPr lang="en-US" sz="1600" b="1" dirty="0">
                <a:solidFill>
                  <a:schemeClr val="tx1">
                    <a:lumMod val="75000"/>
                    <a:lumOff val="25000"/>
                  </a:schemeClr>
                </a:solidFill>
                <a:latin typeface="Helvetica Neue"/>
                <a:cs typeface="Helvetica Neue"/>
              </a:rPr>
              <a:t>Galter Health Sciences Library Develops Digital Repository for Scholarly Outputs</a:t>
            </a:r>
          </a:p>
          <a:p>
            <a:endParaRPr lang="en-US" sz="1600" b="1" dirty="0" smtClean="0">
              <a:solidFill>
                <a:schemeClr val="tx1">
                  <a:lumMod val="75000"/>
                  <a:lumOff val="25000"/>
                </a:schemeClr>
              </a:solidFill>
              <a:latin typeface="Helvetica Neue"/>
              <a:cs typeface="Helvetica Neue"/>
            </a:endParaRPr>
          </a:p>
          <a:p>
            <a:r>
              <a:rPr lang="en-US" sz="1600" b="1" dirty="0" smtClean="0">
                <a:solidFill>
                  <a:schemeClr val="tx1">
                    <a:lumMod val="75000"/>
                    <a:lumOff val="25000"/>
                  </a:schemeClr>
                </a:solidFill>
                <a:latin typeface="Helvetica Neue"/>
                <a:cs typeface="Helvetica Neue"/>
              </a:rPr>
              <a:t>Do you want to:</a:t>
            </a:r>
          </a:p>
          <a:p>
            <a:pPr marL="855663" indent="-285750">
              <a:buFont typeface="Arial" panose="020B0604020202020204" pitchFamily="34" charset="0"/>
              <a:buChar char="•"/>
            </a:pPr>
            <a:r>
              <a:rPr lang="en-US" sz="1600" dirty="0" smtClean="0">
                <a:solidFill>
                  <a:schemeClr val="tx1">
                    <a:lumMod val="75000"/>
                    <a:lumOff val="25000"/>
                  </a:schemeClr>
                </a:solidFill>
                <a:latin typeface="Helvetica Neue"/>
                <a:cs typeface="Helvetica Neue"/>
              </a:rPr>
              <a:t>easily share your research?</a:t>
            </a:r>
          </a:p>
          <a:p>
            <a:pPr marL="855663" indent="-285750">
              <a:buFont typeface="Arial" panose="020B0604020202020204" pitchFamily="34" charset="0"/>
              <a:buChar char="•"/>
            </a:pPr>
            <a:r>
              <a:rPr lang="en-US" sz="1600" dirty="0">
                <a:solidFill>
                  <a:schemeClr val="tx1">
                    <a:lumMod val="75000"/>
                    <a:lumOff val="25000"/>
                  </a:schemeClr>
                </a:solidFill>
                <a:latin typeface="Helvetica Neue"/>
                <a:cs typeface="Helvetica Neue"/>
              </a:rPr>
              <a:t>t</a:t>
            </a:r>
            <a:r>
              <a:rPr lang="en-US" sz="1600" dirty="0" smtClean="0">
                <a:solidFill>
                  <a:schemeClr val="tx1">
                    <a:lumMod val="75000"/>
                    <a:lumOff val="25000"/>
                  </a:schemeClr>
                </a:solidFill>
                <a:latin typeface="Helvetica Neue"/>
                <a:cs typeface="Helvetica Neue"/>
              </a:rPr>
              <a:t>rack views </a:t>
            </a:r>
            <a:r>
              <a:rPr lang="en-US" sz="1600" dirty="0">
                <a:solidFill>
                  <a:schemeClr val="tx1">
                    <a:lumMod val="75000"/>
                    <a:lumOff val="25000"/>
                  </a:schemeClr>
                </a:solidFill>
                <a:latin typeface="Helvetica Neue"/>
                <a:cs typeface="Helvetica Neue"/>
              </a:rPr>
              <a:t>and downloads of your research? </a:t>
            </a:r>
          </a:p>
          <a:p>
            <a:pPr marL="855663" indent="-285750">
              <a:buFont typeface="Arial" panose="020B0604020202020204" pitchFamily="34" charset="0"/>
              <a:buChar char="•"/>
            </a:pPr>
            <a:r>
              <a:rPr lang="en-US" sz="1600" dirty="0" smtClean="0">
                <a:solidFill>
                  <a:schemeClr val="tx1">
                    <a:lumMod val="75000"/>
                    <a:lumOff val="25000"/>
                  </a:schemeClr>
                </a:solidFill>
                <a:latin typeface="Helvetica Neue"/>
                <a:cs typeface="Helvetica Neue"/>
              </a:rPr>
              <a:t>make your research more discoverable to the global research community? </a:t>
            </a:r>
          </a:p>
          <a:p>
            <a:pPr algn="ctr"/>
            <a:endParaRPr lang="en-US" sz="1200" dirty="0" smtClean="0">
              <a:solidFill>
                <a:schemeClr val="tx1">
                  <a:lumMod val="75000"/>
                  <a:lumOff val="25000"/>
                </a:schemeClr>
              </a:solidFill>
              <a:latin typeface="Helvetica Neue"/>
              <a:cs typeface="Helvetica Neue"/>
            </a:endParaRPr>
          </a:p>
          <a:p>
            <a:r>
              <a:rPr lang="en-US" sz="1600" b="1" dirty="0" smtClean="0">
                <a:solidFill>
                  <a:schemeClr val="tx1">
                    <a:lumMod val="75000"/>
                    <a:lumOff val="25000"/>
                  </a:schemeClr>
                </a:solidFill>
                <a:latin typeface="Helvetica Neue"/>
                <a:cs typeface="Helvetica Neue"/>
              </a:rPr>
              <a:t>Check out DigitalHub: </a:t>
            </a:r>
            <a:r>
              <a:rPr lang="en-US" sz="1600" dirty="0" err="1">
                <a:solidFill>
                  <a:schemeClr val="tx1">
                    <a:lumMod val="75000"/>
                    <a:lumOff val="25000"/>
                  </a:schemeClr>
                </a:solidFill>
                <a:latin typeface="Helvetica Neue"/>
                <a:cs typeface="Helvetica Neue"/>
              </a:rPr>
              <a:t>digitalhub.northwestern.edu</a:t>
            </a:r>
            <a:endParaRPr lang="en-US" sz="1600" dirty="0">
              <a:solidFill>
                <a:schemeClr val="tx1">
                  <a:lumMod val="75000"/>
                  <a:lumOff val="25000"/>
                </a:schemeClr>
              </a:solidFill>
              <a:latin typeface="Helvetica Neue"/>
              <a:cs typeface="Helvetica Neue"/>
            </a:endParaRPr>
          </a:p>
          <a:p>
            <a:endParaRPr lang="en-US" sz="1600" dirty="0" smtClean="0">
              <a:solidFill>
                <a:schemeClr val="tx1">
                  <a:lumMod val="75000"/>
                  <a:lumOff val="25000"/>
                </a:schemeClr>
              </a:solidFill>
              <a:latin typeface="Helvetica Neue"/>
              <a:cs typeface="Helvetica Neue"/>
            </a:endParaRPr>
          </a:p>
          <a:p>
            <a:r>
              <a:rPr lang="en-US" sz="1600" dirty="0" smtClean="0">
                <a:solidFill>
                  <a:schemeClr val="tx1">
                    <a:lumMod val="75000"/>
                    <a:lumOff val="25000"/>
                  </a:schemeClr>
                </a:solidFill>
                <a:latin typeface="Helvetica Neue"/>
                <a:cs typeface="Helvetica Neue"/>
              </a:rPr>
              <a:t>DigitalHub</a:t>
            </a:r>
            <a:r>
              <a:rPr lang="en-US" sz="1600" dirty="0">
                <a:solidFill>
                  <a:schemeClr val="tx1">
                    <a:lumMod val="75000"/>
                    <a:lumOff val="25000"/>
                  </a:schemeClr>
                </a:solidFill>
                <a:latin typeface="Helvetica Neue"/>
                <a:cs typeface="Helvetica Neue"/>
              </a:rPr>
              <a:t>, developed by Galter Health Sciences Library, is a place to deposit your research outputs and make them publicly available. This institutional repository will provide open access to the scholarly outputs of Northwestern </a:t>
            </a:r>
            <a:r>
              <a:rPr lang="en-US" sz="1600" dirty="0" smtClean="0">
                <a:solidFill>
                  <a:schemeClr val="tx1">
                    <a:lumMod val="75000"/>
                    <a:lumOff val="25000"/>
                  </a:schemeClr>
                </a:solidFill>
                <a:latin typeface="Helvetica Neue"/>
                <a:cs typeface="Helvetica Neue"/>
              </a:rPr>
              <a:t>Medicine</a:t>
            </a:r>
            <a:r>
              <a:rPr lang="en-US" sz="1600" dirty="0">
                <a:solidFill>
                  <a:schemeClr val="tx1">
                    <a:lumMod val="75000"/>
                    <a:lumOff val="25000"/>
                  </a:schemeClr>
                </a:solidFill>
                <a:latin typeface="Helvetica Neue"/>
                <a:cs typeface="Helvetica Neue"/>
              </a:rPr>
              <a:t> and stable, long-term storage and ongoing maintenance for content contained within the </a:t>
            </a:r>
            <a:r>
              <a:rPr lang="en-US" sz="1600" dirty="0" smtClean="0">
                <a:solidFill>
                  <a:schemeClr val="tx1">
                    <a:lumMod val="75000"/>
                    <a:lumOff val="25000"/>
                  </a:schemeClr>
                </a:solidFill>
                <a:latin typeface="Helvetica Neue"/>
                <a:cs typeface="Helvetica Neue"/>
              </a:rPr>
              <a:t>repository.</a:t>
            </a:r>
            <a:endParaRPr lang="en-US" sz="1600" dirty="0">
              <a:solidFill>
                <a:schemeClr val="tx1">
                  <a:lumMod val="75000"/>
                  <a:lumOff val="25000"/>
                </a:schemeClr>
              </a:solidFill>
              <a:latin typeface="Helvetica Neue"/>
              <a:cs typeface="Helvetica Neue"/>
            </a:endParaRPr>
          </a:p>
        </p:txBody>
      </p:sp>
      <p:sp>
        <p:nvSpPr>
          <p:cNvPr id="17" name="TextBox 16"/>
          <p:cNvSpPr txBox="1"/>
          <p:nvPr/>
        </p:nvSpPr>
        <p:spPr>
          <a:xfrm>
            <a:off x="0" y="394644"/>
            <a:ext cx="3677975" cy="646331"/>
          </a:xfrm>
          <a:prstGeom prst="rect">
            <a:avLst/>
          </a:prstGeom>
          <a:noFill/>
        </p:spPr>
        <p:txBody>
          <a:bodyPr wrap="square" rtlCol="0">
            <a:spAutoFit/>
          </a:bodyPr>
          <a:lstStyle/>
          <a:p>
            <a:r>
              <a:rPr lang="en-US" sz="3600" dirty="0" smtClean="0">
                <a:solidFill>
                  <a:schemeClr val="bg1"/>
                </a:solidFill>
                <a:latin typeface="Helvetica Neue"/>
                <a:cs typeface="Helvetica Neue"/>
              </a:rPr>
              <a:t>DigitalHub</a:t>
            </a:r>
            <a:r>
              <a:rPr lang="en-US" sz="3600" dirty="0" smtClean="0">
                <a:solidFill>
                  <a:schemeClr val="bg1"/>
                </a:solidFill>
              </a:rPr>
              <a:t> </a:t>
            </a:r>
            <a:endParaRPr lang="en-US" sz="3600" dirty="0">
              <a:solidFill>
                <a:schemeClr val="bg1"/>
              </a:solidFill>
            </a:endParaRPr>
          </a:p>
        </p:txBody>
      </p:sp>
      <p:sp>
        <p:nvSpPr>
          <p:cNvPr id="18" name="Rounded Rectangle 17"/>
          <p:cNvSpPr/>
          <p:nvPr/>
        </p:nvSpPr>
        <p:spPr>
          <a:xfrm>
            <a:off x="2320703" y="455047"/>
            <a:ext cx="507897" cy="248675"/>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262388" y="408263"/>
            <a:ext cx="726831" cy="338554"/>
          </a:xfrm>
          <a:prstGeom prst="rect">
            <a:avLst/>
          </a:prstGeom>
          <a:noFill/>
        </p:spPr>
        <p:txBody>
          <a:bodyPr wrap="square" rtlCol="0">
            <a:spAutoFit/>
          </a:bodyPr>
          <a:lstStyle/>
          <a:p>
            <a:r>
              <a:rPr lang="en-US" sz="1600" dirty="0" smtClean="0">
                <a:solidFill>
                  <a:schemeClr val="bg1"/>
                </a:solidFill>
              </a:rPr>
              <a:t>BETA</a:t>
            </a:r>
            <a:endParaRPr lang="en-US" sz="1600" dirty="0">
              <a:solidFill>
                <a:schemeClr val="bg1"/>
              </a:solidFill>
            </a:endParaRPr>
          </a:p>
        </p:txBody>
      </p:sp>
      <p:sp>
        <p:nvSpPr>
          <p:cNvPr id="9" name="TextBox 8"/>
          <p:cNvSpPr txBox="1"/>
          <p:nvPr/>
        </p:nvSpPr>
        <p:spPr>
          <a:xfrm>
            <a:off x="3309342" y="4826680"/>
            <a:ext cx="5612889" cy="663567"/>
          </a:xfrm>
          <a:prstGeom prst="rect">
            <a:avLst/>
          </a:prstGeom>
          <a:noFill/>
        </p:spPr>
        <p:txBody>
          <a:bodyPr wrap="square" lIns="82040" tIns="41022" rIns="82040" bIns="41022" rtlCol="0">
            <a:noAutofit/>
          </a:bodyPr>
          <a:lstStyle/>
          <a:p>
            <a:pPr algn="ctr"/>
            <a:endParaRPr lang="en-US" sz="1500" b="1" dirty="0">
              <a:solidFill>
                <a:schemeClr val="accent4">
                  <a:lumMod val="75000"/>
                </a:schemeClr>
              </a:solidFill>
              <a:latin typeface="Helvetica Neue"/>
              <a:cs typeface="Helvetica Neue"/>
            </a:endParaRPr>
          </a:p>
          <a:p>
            <a:pPr algn="ctr"/>
            <a:r>
              <a:rPr lang="en-US" sz="1500" b="1" dirty="0">
                <a:solidFill>
                  <a:schemeClr val="accent4">
                    <a:lumMod val="75000"/>
                  </a:schemeClr>
                </a:solidFill>
                <a:latin typeface="Helvetica Neue"/>
                <a:cs typeface="Helvetica Neue"/>
              </a:rPr>
              <a:t>Questions? Contact us at: </a:t>
            </a:r>
            <a:r>
              <a:rPr lang="en-US" sz="1500" b="1" dirty="0" err="1">
                <a:solidFill>
                  <a:schemeClr val="accent4">
                    <a:lumMod val="75000"/>
                  </a:schemeClr>
                </a:solidFill>
                <a:latin typeface="Helvetica Neue"/>
                <a:cs typeface="Helvetica Neue"/>
              </a:rPr>
              <a:t>DigitalHub@northwestern.edu</a:t>
            </a:r>
            <a:endParaRPr lang="en-US" sz="1500" b="1" dirty="0">
              <a:solidFill>
                <a:schemeClr val="accent4">
                  <a:lumMod val="75000"/>
                </a:schemeClr>
              </a:solidFill>
              <a:latin typeface="Helvetica Neue"/>
              <a:cs typeface="Helvetica Neue"/>
            </a:endParaRPr>
          </a:p>
        </p:txBody>
      </p:sp>
      <p:pic>
        <p:nvPicPr>
          <p:cNvPr id="24" name="Picture 23" descr="FSM logo mark gradient white.png"/>
          <p:cNvPicPr>
            <a:picLocks noChangeAspect="1"/>
          </p:cNvPicPr>
          <p:nvPr/>
        </p:nvPicPr>
        <p:blipFill>
          <a:blip r:embed="rId3"/>
          <a:stretch>
            <a:fillRect/>
          </a:stretch>
        </p:blipFill>
        <p:spPr>
          <a:xfrm>
            <a:off x="8337181" y="310398"/>
            <a:ext cx="311181" cy="436419"/>
          </a:xfrm>
          <a:prstGeom prst="rect">
            <a:avLst/>
          </a:prstGeom>
        </p:spPr>
      </p:pic>
      <p:pic>
        <p:nvPicPr>
          <p:cNvPr id="2" name="Picture 1" descr="NM-Logo-stacked-CMYK.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222" y="6290104"/>
            <a:ext cx="2121481" cy="398141"/>
          </a:xfrm>
          <a:prstGeom prst="rect">
            <a:avLst/>
          </a:prstGeom>
        </p:spPr>
      </p:pic>
      <p:pic>
        <p:nvPicPr>
          <p:cNvPr id="4" name="Picture 3" descr="Feinberg Logo-1.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2124" y="6213233"/>
            <a:ext cx="1470204" cy="586964"/>
          </a:xfrm>
          <a:prstGeom prst="rect">
            <a:avLst/>
          </a:prstGeom>
        </p:spPr>
      </p:pic>
      <p:pic>
        <p:nvPicPr>
          <p:cNvPr id="7" name="Picture 6" descr="NUCATS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1628" y="6131165"/>
            <a:ext cx="2364301" cy="765323"/>
          </a:xfrm>
          <a:prstGeom prst="rect">
            <a:avLst/>
          </a:prstGeom>
        </p:spPr>
      </p:pic>
      <p:pic>
        <p:nvPicPr>
          <p:cNvPr id="10" name="Picture 9" descr="Screen Shot 2015-10-11 at 11.05.46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7191" y="6464745"/>
            <a:ext cx="1377372" cy="256798"/>
          </a:xfrm>
          <a:prstGeom prst="rect">
            <a:avLst/>
          </a:prstGeom>
        </p:spPr>
      </p:pic>
      <p:pic>
        <p:nvPicPr>
          <p:cNvPr id="12" name="Picture 11" descr="Screen Shot 2015-10-11 at 11.05.34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7932" y="6169654"/>
            <a:ext cx="1120574" cy="285980"/>
          </a:xfrm>
          <a:prstGeom prst="rect">
            <a:avLst/>
          </a:prstGeom>
        </p:spPr>
      </p:pic>
    </p:spTree>
    <p:extLst>
      <p:ext uri="{BB962C8B-B14F-4D97-AF65-F5344CB8AC3E}">
        <p14:creationId xmlns:p14="http://schemas.microsoft.com/office/powerpoint/2010/main" val="6444341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20171"/>
            <a:ext cx="8229600" cy="1143000"/>
          </a:xfrm>
        </p:spPr>
        <p:txBody>
          <a:bodyPr>
            <a:noAutofit/>
          </a:bodyPr>
          <a:lstStyle/>
          <a:p>
            <a:r>
              <a:rPr lang="en-US" sz="2800" b="1" dirty="0">
                <a:solidFill>
                  <a:srgbClr val="404040"/>
                </a:solidFill>
                <a:latin typeface="Helvetica Neue"/>
                <a:cs typeface="Helvetica Neue"/>
              </a:rPr>
              <a:t>Galter Health Sciences </a:t>
            </a:r>
            <a:r>
              <a:rPr lang="en-US" sz="2800" b="1" dirty="0" smtClean="0">
                <a:solidFill>
                  <a:srgbClr val="404040"/>
                </a:solidFill>
                <a:latin typeface="Helvetica Neue"/>
                <a:cs typeface="Helvetica Neue"/>
              </a:rPr>
              <a:t>Library DigitalHub</a:t>
            </a:r>
            <a:endParaRPr lang="en-US" sz="2800" dirty="0">
              <a:solidFill>
                <a:srgbClr val="404040"/>
              </a:solidFill>
            </a:endParaRPr>
          </a:p>
        </p:txBody>
      </p:sp>
      <p:sp>
        <p:nvSpPr>
          <p:cNvPr id="5" name="TextBox 4"/>
          <p:cNvSpPr txBox="1"/>
          <p:nvPr/>
        </p:nvSpPr>
        <p:spPr>
          <a:xfrm>
            <a:off x="260979" y="2125999"/>
            <a:ext cx="3433178" cy="3508653"/>
          </a:xfrm>
          <a:prstGeom prst="rect">
            <a:avLst/>
          </a:prstGeom>
          <a:blipFill rotWithShape="1">
            <a:blip r:embed="rId2"/>
            <a:stretch>
              <a:fillRect/>
            </a:stretch>
          </a:blipFill>
          <a:ln w="3175" cmpd="sng">
            <a:solidFill>
              <a:schemeClr val="tx1">
                <a:lumMod val="50000"/>
                <a:lumOff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dirty="0" smtClean="0">
                <a:solidFill>
                  <a:srgbClr val="404040"/>
                </a:solidFill>
                <a:latin typeface="Helvetica Neue"/>
                <a:cs typeface="Helvetica Neue"/>
              </a:rPr>
              <a:t>More </a:t>
            </a:r>
            <a:r>
              <a:rPr lang="en-US" sz="1600" b="1" dirty="0">
                <a:solidFill>
                  <a:srgbClr val="404040"/>
                </a:solidFill>
                <a:latin typeface="Helvetica Neue"/>
                <a:cs typeface="Helvetica Neue"/>
              </a:rPr>
              <a:t>about </a:t>
            </a:r>
            <a:r>
              <a:rPr lang="en-US" sz="1600" b="1" dirty="0" smtClean="0">
                <a:solidFill>
                  <a:srgbClr val="404040"/>
                </a:solidFill>
                <a:latin typeface="Helvetica Neue"/>
                <a:cs typeface="Helvetica Neue"/>
              </a:rPr>
              <a:t>DigitalHub</a:t>
            </a:r>
          </a:p>
          <a:p>
            <a:endParaRPr lang="en-US" sz="200" b="1" dirty="0">
              <a:solidFill>
                <a:srgbClr val="404040"/>
              </a:solidFill>
              <a:latin typeface="Helvetica Neue"/>
              <a:cs typeface="Helvetica Neue"/>
            </a:endParaRPr>
          </a:p>
          <a:p>
            <a:r>
              <a:rPr lang="en-US" sz="1400" dirty="0">
                <a:solidFill>
                  <a:srgbClr val="404040"/>
                </a:solidFill>
                <a:latin typeface="Helvetica Neue"/>
                <a:cs typeface="Helvetica Neue"/>
              </a:rPr>
              <a:t>DigitalHub is an institutional repository for the research and scholarly output of Northwestern Medicine. The goals of the repository are to preserve intellectual works created by the Northwestern Medicine scholarly community, to enhance the visibility of Northwestern Medicine scholarship, and to promote its authors by enabling discovery and accessibility of these works by the international scientific community. </a:t>
            </a:r>
          </a:p>
          <a:p>
            <a:endParaRPr lang="en-US" sz="800" dirty="0">
              <a:solidFill>
                <a:srgbClr val="404040"/>
              </a:solidFill>
              <a:latin typeface="Helvetica Neue"/>
              <a:cs typeface="Helvetica Neue"/>
            </a:endParaRPr>
          </a:p>
          <a:p>
            <a:r>
              <a:rPr lang="en-US" sz="1200" i="1" dirty="0">
                <a:solidFill>
                  <a:srgbClr val="404040"/>
                </a:solidFill>
                <a:latin typeface="Helvetica Neue"/>
                <a:cs typeface="Helvetica Neue"/>
              </a:rPr>
              <a:t>For more information, please contact the Galter Health Sciences Library DigitalHub team </a:t>
            </a:r>
            <a:r>
              <a:rPr lang="en-US" sz="1200" i="1" dirty="0" smtClean="0">
                <a:solidFill>
                  <a:srgbClr val="404040"/>
                </a:solidFill>
                <a:latin typeface="Helvetica Neue"/>
                <a:cs typeface="Helvetica Neue"/>
              </a:rPr>
              <a:t>directly at</a:t>
            </a:r>
            <a:r>
              <a:rPr lang="en-US" sz="1200" i="1" dirty="0">
                <a:solidFill>
                  <a:srgbClr val="404040"/>
                </a:solidFill>
                <a:latin typeface="Helvetica Neue"/>
                <a:cs typeface="Helvetica Neue"/>
              </a:rPr>
              <a:t>: </a:t>
            </a:r>
            <a:r>
              <a:rPr lang="en-US" sz="1200" i="1" dirty="0" err="1">
                <a:solidFill>
                  <a:srgbClr val="404040"/>
                </a:solidFill>
                <a:latin typeface="Helvetica Neue"/>
                <a:cs typeface="Helvetica Neue"/>
              </a:rPr>
              <a:t>DigitalHub@northwestern.edu</a:t>
            </a:r>
            <a:endParaRPr lang="en-US" sz="1200" i="1" dirty="0">
              <a:solidFill>
                <a:srgbClr val="404040"/>
              </a:solidFill>
              <a:latin typeface="Helvetica Neue"/>
              <a:cs typeface="Helvetica Neue"/>
            </a:endParaRPr>
          </a:p>
        </p:txBody>
      </p:sp>
      <p:sp>
        <p:nvSpPr>
          <p:cNvPr id="6" name="Rectangle 5"/>
          <p:cNvSpPr/>
          <p:nvPr/>
        </p:nvSpPr>
        <p:spPr>
          <a:xfrm>
            <a:off x="-1" y="5981718"/>
            <a:ext cx="9293114" cy="876282"/>
          </a:xfrm>
          <a:prstGeom prst="rect">
            <a:avLst/>
          </a:prstGeom>
          <a:gradFill>
            <a:gsLst>
              <a:gs pos="100000">
                <a:srgbClr val="201B48"/>
              </a:gs>
              <a:gs pos="0">
                <a:srgbClr val="433478"/>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lIns="82040" tIns="41022" rIns="82040" bIns="41022" rtlCol="0" anchor="ctr"/>
          <a:lstStyle/>
          <a:p>
            <a:pPr algn="ctr"/>
            <a:endParaRPr lang="en-US"/>
          </a:p>
        </p:txBody>
      </p:sp>
      <p:pic>
        <p:nvPicPr>
          <p:cNvPr id="9" name="Picture 8" descr="NM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45440" cy="520171"/>
          </a:xfrm>
          <a:prstGeom prst="rect">
            <a:avLst/>
          </a:prstGeom>
        </p:spPr>
      </p:pic>
      <p:pic>
        <p:nvPicPr>
          <p:cNvPr id="10" name="Picture 9" descr="frontp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904074"/>
          </a:xfrm>
          <a:prstGeom prst="rect">
            <a:avLst/>
          </a:prstGeom>
        </p:spPr>
      </p:pic>
      <p:sp>
        <p:nvSpPr>
          <p:cNvPr id="12" name="TextBox 11"/>
          <p:cNvSpPr txBox="1"/>
          <p:nvPr/>
        </p:nvSpPr>
        <p:spPr>
          <a:xfrm>
            <a:off x="3944282" y="2141388"/>
            <a:ext cx="5060223" cy="338554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smtClean="0">
                <a:solidFill>
                  <a:srgbClr val="404040"/>
                </a:solidFill>
                <a:latin typeface="Helvetica Neue"/>
                <a:cs typeface="Helvetica Neue"/>
              </a:rPr>
              <a:t>What can I deposit in DigitalHub?</a:t>
            </a:r>
          </a:p>
          <a:p>
            <a:endParaRPr lang="en-US" sz="200" b="1" dirty="0">
              <a:solidFill>
                <a:srgbClr val="404040"/>
              </a:solidFill>
              <a:latin typeface="Helvetica Neue"/>
              <a:cs typeface="Helvetica Neue"/>
            </a:endParaRPr>
          </a:p>
          <a:p>
            <a:r>
              <a:rPr lang="en-US" sz="1400" dirty="0" smtClean="0">
                <a:latin typeface="Helvetica Neue"/>
                <a:cs typeface="Helvetica Neue"/>
              </a:rPr>
              <a:t>The </a:t>
            </a:r>
            <a:r>
              <a:rPr lang="en-US" sz="1400" dirty="0">
                <a:latin typeface="Helvetica Neue"/>
                <a:cs typeface="Helvetica Neue"/>
              </a:rPr>
              <a:t>repository provides stable, long-term storage and ongoing maintenance for content contained within the repository. </a:t>
            </a:r>
            <a:r>
              <a:rPr lang="en-US" sz="1400" dirty="0" smtClean="0">
                <a:latin typeface="Helvetica Neue"/>
                <a:cs typeface="Helvetica Neue"/>
              </a:rPr>
              <a:t>Examples </a:t>
            </a:r>
            <a:r>
              <a:rPr lang="en-US" sz="1400" dirty="0">
                <a:latin typeface="Helvetica Neue"/>
                <a:cs typeface="Helvetica Neue"/>
              </a:rPr>
              <a:t>of items that the repository can accommodate at this time include:</a:t>
            </a:r>
          </a:p>
          <a:p>
            <a:pPr marL="285750" lvl="0" indent="-285750">
              <a:buFont typeface="Arial"/>
              <a:buChar char="•"/>
            </a:pPr>
            <a:r>
              <a:rPr lang="en-US" sz="1400" dirty="0">
                <a:latin typeface="Helvetica Neue"/>
                <a:cs typeface="Helvetica Neue"/>
              </a:rPr>
              <a:t>Research papers, published or unpublished</a:t>
            </a:r>
          </a:p>
          <a:p>
            <a:pPr marL="285750" lvl="0" indent="-285750">
              <a:buFont typeface="Arial"/>
              <a:buChar char="•"/>
            </a:pPr>
            <a:r>
              <a:rPr lang="en-US" sz="1400" dirty="0">
                <a:latin typeface="Helvetica Neue"/>
                <a:cs typeface="Helvetica Neue"/>
              </a:rPr>
              <a:t>Conference </a:t>
            </a:r>
            <a:r>
              <a:rPr lang="en-US" sz="1400" dirty="0" smtClean="0">
                <a:latin typeface="Helvetica Neue"/>
                <a:cs typeface="Helvetica Neue"/>
              </a:rPr>
              <a:t>papers, presentations, and lectures</a:t>
            </a:r>
            <a:endParaRPr lang="en-US" sz="1400" dirty="0">
              <a:latin typeface="Helvetica Neue"/>
              <a:cs typeface="Helvetica Neue"/>
            </a:endParaRPr>
          </a:p>
          <a:p>
            <a:pPr marL="285750" lvl="0" indent="-285750">
              <a:buFont typeface="Arial"/>
              <a:buChar char="•"/>
            </a:pPr>
            <a:r>
              <a:rPr lang="en-US" sz="1400" dirty="0">
                <a:latin typeface="Helvetica Neue"/>
                <a:cs typeface="Helvetica Neue"/>
              </a:rPr>
              <a:t>Educational materials</a:t>
            </a:r>
          </a:p>
          <a:p>
            <a:pPr marL="285750" lvl="0" indent="-285750">
              <a:buFont typeface="Arial"/>
              <a:buChar char="•"/>
            </a:pPr>
            <a:r>
              <a:rPr lang="en-US" sz="1400" dirty="0">
                <a:latin typeface="Helvetica Neue"/>
                <a:cs typeface="Helvetica Neue"/>
              </a:rPr>
              <a:t>Case reports, technical </a:t>
            </a:r>
            <a:r>
              <a:rPr lang="en-US" sz="1400" dirty="0" smtClean="0">
                <a:latin typeface="Helvetica Neue"/>
                <a:cs typeface="Helvetica Neue"/>
              </a:rPr>
              <a:t>reports, and white papers</a:t>
            </a:r>
            <a:endParaRPr lang="en-US" sz="1400" dirty="0">
              <a:latin typeface="Helvetica Neue"/>
              <a:cs typeface="Helvetica Neue"/>
            </a:endParaRPr>
          </a:p>
          <a:p>
            <a:pPr marL="285750" lvl="0" indent="-285750">
              <a:buFont typeface="Arial"/>
              <a:buChar char="•"/>
            </a:pPr>
            <a:r>
              <a:rPr lang="en-US" sz="1400" dirty="0">
                <a:latin typeface="Helvetica Neue"/>
                <a:cs typeface="Helvetica Neue"/>
              </a:rPr>
              <a:t>Supporting multimedia images</a:t>
            </a:r>
          </a:p>
          <a:p>
            <a:pPr marL="285750" lvl="0" indent="-285750">
              <a:buFont typeface="Arial"/>
              <a:buChar char="•"/>
            </a:pPr>
            <a:r>
              <a:rPr lang="en-US" sz="1400" dirty="0">
                <a:latin typeface="Helvetica Neue"/>
                <a:cs typeface="Helvetica Neue"/>
              </a:rPr>
              <a:t>Posters</a:t>
            </a:r>
          </a:p>
          <a:p>
            <a:pPr marL="285750" lvl="0" indent="-285750">
              <a:buFont typeface="Arial"/>
              <a:buChar char="•"/>
            </a:pPr>
            <a:r>
              <a:rPr lang="en-US" sz="1400" dirty="0">
                <a:latin typeface="Helvetica Neue"/>
                <a:cs typeface="Helvetica Neue"/>
              </a:rPr>
              <a:t>Open access </a:t>
            </a:r>
            <a:r>
              <a:rPr lang="en-US" sz="1400" dirty="0" smtClean="0">
                <a:latin typeface="Helvetica Neue"/>
                <a:cs typeface="Helvetica Neue"/>
              </a:rPr>
              <a:t>books</a:t>
            </a:r>
          </a:p>
          <a:p>
            <a:pPr marL="285750" lvl="0" indent="-285750">
              <a:buFont typeface="Arial"/>
              <a:buChar char="•"/>
            </a:pPr>
            <a:r>
              <a:rPr lang="en-US" sz="1400" dirty="0" smtClean="0">
                <a:latin typeface="Helvetica Neue"/>
                <a:cs typeface="Helvetica Neue"/>
              </a:rPr>
              <a:t>Images </a:t>
            </a:r>
            <a:endParaRPr lang="en-US" sz="1400" dirty="0">
              <a:latin typeface="Helvetica Neue"/>
              <a:cs typeface="Helvetica Neue"/>
            </a:endParaRPr>
          </a:p>
          <a:p>
            <a:pPr marL="285750" lvl="0" indent="-285750">
              <a:buFont typeface="Arial"/>
              <a:buChar char="•"/>
            </a:pPr>
            <a:r>
              <a:rPr lang="en-US" sz="1400" dirty="0">
                <a:latin typeface="Helvetica Neue"/>
                <a:cs typeface="Helvetica Neue"/>
              </a:rPr>
              <a:t>…and </a:t>
            </a:r>
            <a:r>
              <a:rPr lang="en-US" sz="1400" dirty="0" smtClean="0">
                <a:latin typeface="Helvetica Neue"/>
                <a:cs typeface="Helvetica Neue"/>
              </a:rPr>
              <a:t>more!</a:t>
            </a:r>
          </a:p>
          <a:p>
            <a:pPr marL="285750" lvl="0" indent="-285750">
              <a:buFont typeface="Arial"/>
              <a:buChar char="•"/>
            </a:pPr>
            <a:endParaRPr lang="en-US" sz="1400" dirty="0">
              <a:latin typeface="Helvetica Neue"/>
              <a:cs typeface="Helvetica Neue"/>
            </a:endParaRPr>
          </a:p>
        </p:txBody>
      </p:sp>
      <p:sp>
        <p:nvSpPr>
          <p:cNvPr id="14" name="TextBox 13"/>
          <p:cNvSpPr txBox="1"/>
          <p:nvPr/>
        </p:nvSpPr>
        <p:spPr>
          <a:xfrm>
            <a:off x="5815415" y="6054020"/>
            <a:ext cx="3328586" cy="707886"/>
          </a:xfrm>
          <a:prstGeom prst="rect">
            <a:avLst/>
          </a:prstGeom>
          <a:noFill/>
        </p:spPr>
        <p:txBody>
          <a:bodyPr wrap="square" rtlCol="0">
            <a:spAutoFit/>
          </a:bodyPr>
          <a:lstStyle/>
          <a:p>
            <a:r>
              <a:rPr lang="en-US" sz="1000" dirty="0">
                <a:solidFill>
                  <a:schemeClr val="bg1"/>
                </a:solidFill>
                <a:latin typeface="Helvetica Neue"/>
                <a:cs typeface="Helvetica Neue"/>
              </a:rPr>
              <a:t>Galter Health Sciences Library </a:t>
            </a:r>
            <a:endParaRPr lang="en-US" sz="1000" dirty="0" smtClean="0">
              <a:solidFill>
                <a:schemeClr val="bg1"/>
              </a:solidFill>
              <a:latin typeface="Helvetica Neue"/>
              <a:cs typeface="Helvetica Neue"/>
            </a:endParaRPr>
          </a:p>
          <a:p>
            <a:r>
              <a:rPr lang="en-US" sz="1000" dirty="0">
                <a:solidFill>
                  <a:schemeClr val="bg1"/>
                </a:solidFill>
                <a:latin typeface="Helvetica Neue"/>
                <a:cs typeface="Helvetica Neue"/>
              </a:rPr>
              <a:t>Northwestern </a:t>
            </a:r>
            <a:r>
              <a:rPr lang="en-US" sz="1000" dirty="0" smtClean="0">
                <a:solidFill>
                  <a:schemeClr val="bg1"/>
                </a:solidFill>
                <a:latin typeface="Helvetica Neue"/>
                <a:cs typeface="Helvetica Neue"/>
              </a:rPr>
              <a:t>University Feinberg </a:t>
            </a:r>
            <a:r>
              <a:rPr lang="en-US" sz="1000" dirty="0">
                <a:solidFill>
                  <a:schemeClr val="bg1"/>
                </a:solidFill>
                <a:latin typeface="Helvetica Neue"/>
                <a:cs typeface="Helvetica Neue"/>
              </a:rPr>
              <a:t>School of Medicine </a:t>
            </a:r>
            <a:endParaRPr lang="en-US" sz="1000" dirty="0" smtClean="0">
              <a:solidFill>
                <a:schemeClr val="bg1"/>
              </a:solidFill>
              <a:latin typeface="Helvetica Neue"/>
              <a:cs typeface="Helvetica Neue"/>
            </a:endParaRPr>
          </a:p>
          <a:p>
            <a:r>
              <a:rPr lang="en-US" sz="1000" dirty="0" smtClean="0">
                <a:solidFill>
                  <a:schemeClr val="bg1"/>
                </a:solidFill>
                <a:latin typeface="Helvetica Neue"/>
                <a:cs typeface="Helvetica Neue"/>
              </a:rPr>
              <a:t>303 </a:t>
            </a:r>
            <a:r>
              <a:rPr lang="en-US" sz="1000" dirty="0">
                <a:solidFill>
                  <a:schemeClr val="bg1"/>
                </a:solidFill>
                <a:latin typeface="Helvetica Neue"/>
                <a:cs typeface="Helvetica Neue"/>
              </a:rPr>
              <a:t>E. Chicago Avenue, Chicago, IL 60611 </a:t>
            </a:r>
            <a:endParaRPr lang="en-US" sz="1000" dirty="0" smtClean="0">
              <a:solidFill>
                <a:schemeClr val="bg1"/>
              </a:solidFill>
              <a:latin typeface="Helvetica Neue"/>
              <a:cs typeface="Helvetica Neue"/>
            </a:endParaRPr>
          </a:p>
          <a:p>
            <a:r>
              <a:rPr lang="en-US" sz="1000" dirty="0" smtClean="0">
                <a:solidFill>
                  <a:schemeClr val="bg1"/>
                </a:solidFill>
                <a:latin typeface="Helvetica Neue"/>
                <a:cs typeface="Helvetica Neue"/>
              </a:rPr>
              <a:t>312</a:t>
            </a:r>
            <a:r>
              <a:rPr lang="en-US" sz="1000" dirty="0">
                <a:solidFill>
                  <a:schemeClr val="bg1"/>
                </a:solidFill>
                <a:latin typeface="Helvetica Neue"/>
                <a:cs typeface="Helvetica Neue"/>
              </a:rPr>
              <a:t>-503-</a:t>
            </a:r>
            <a:r>
              <a:rPr lang="en-US" sz="1000" dirty="0" smtClean="0">
                <a:solidFill>
                  <a:schemeClr val="bg1"/>
                </a:solidFill>
                <a:latin typeface="Helvetica Neue"/>
                <a:cs typeface="Helvetica Neue"/>
              </a:rPr>
              <a:t>8126 or </a:t>
            </a:r>
            <a:r>
              <a:rPr lang="en-US" sz="1000" dirty="0" err="1" smtClean="0">
                <a:solidFill>
                  <a:schemeClr val="bg1"/>
                </a:solidFill>
                <a:latin typeface="Helvetica Neue"/>
                <a:cs typeface="Helvetica Neue"/>
              </a:rPr>
              <a:t>galter-admin@northwestern.edu</a:t>
            </a:r>
            <a:endParaRPr lang="en-US" sz="1000" dirty="0">
              <a:solidFill>
                <a:schemeClr val="bg1"/>
              </a:solidFill>
              <a:latin typeface="Helvetica Neue"/>
              <a:cs typeface="Helvetica Neue"/>
            </a:endParaRPr>
          </a:p>
        </p:txBody>
      </p:sp>
      <p:pic>
        <p:nvPicPr>
          <p:cNvPr id="15" name="Picture 14" descr="FSM Header White Trade Gothic Bold.png"/>
          <p:cNvPicPr>
            <a:picLocks noChangeAspect="1"/>
          </p:cNvPicPr>
          <p:nvPr/>
        </p:nvPicPr>
        <p:blipFill>
          <a:blip r:embed="rId5"/>
          <a:stretch>
            <a:fillRect/>
          </a:stretch>
        </p:blipFill>
        <p:spPr>
          <a:xfrm>
            <a:off x="536320" y="6457885"/>
            <a:ext cx="4731371" cy="218470"/>
          </a:xfrm>
          <a:prstGeom prst="rect">
            <a:avLst/>
          </a:prstGeom>
        </p:spPr>
      </p:pic>
      <p:pic>
        <p:nvPicPr>
          <p:cNvPr id="16" name="Picture 15" descr="FSM logo mark gradient white.png"/>
          <p:cNvPicPr>
            <a:picLocks noChangeAspect="1"/>
          </p:cNvPicPr>
          <p:nvPr/>
        </p:nvPicPr>
        <p:blipFill>
          <a:blip r:embed="rId6"/>
          <a:stretch>
            <a:fillRect/>
          </a:stretch>
        </p:blipFill>
        <p:spPr>
          <a:xfrm>
            <a:off x="146019" y="6291318"/>
            <a:ext cx="311181" cy="436419"/>
          </a:xfrm>
          <a:prstGeom prst="rect">
            <a:avLst/>
          </a:prstGeom>
        </p:spPr>
      </p:pic>
      <p:sp>
        <p:nvSpPr>
          <p:cNvPr id="2" name="TextBox 1"/>
          <p:cNvSpPr txBox="1"/>
          <p:nvPr/>
        </p:nvSpPr>
        <p:spPr>
          <a:xfrm>
            <a:off x="3881517" y="5473227"/>
            <a:ext cx="5262483" cy="615553"/>
          </a:xfrm>
          <a:prstGeom prst="rect">
            <a:avLst/>
          </a:prstGeom>
          <a:noFill/>
        </p:spPr>
        <p:txBody>
          <a:bodyPr wrap="square" rtlCol="0">
            <a:spAutoFit/>
          </a:bodyPr>
          <a:lstStyle/>
          <a:p>
            <a:r>
              <a:rPr lang="en-US" b="1" dirty="0">
                <a:solidFill>
                  <a:srgbClr val="604A7B"/>
                </a:solidFill>
                <a:latin typeface="Helvetica Neue"/>
                <a:cs typeface="Helvetica Neue"/>
              </a:rPr>
              <a:t>Check out DigitalHub: </a:t>
            </a:r>
            <a:r>
              <a:rPr lang="en-US" dirty="0" err="1">
                <a:solidFill>
                  <a:srgbClr val="604A7B"/>
                </a:solidFill>
                <a:latin typeface="Helvetica Neue"/>
                <a:cs typeface="Helvetica Neue"/>
              </a:rPr>
              <a:t>digitalhub.northwestern.edu</a:t>
            </a:r>
            <a:endParaRPr lang="en-US" dirty="0">
              <a:solidFill>
                <a:srgbClr val="604A7B"/>
              </a:solidFill>
              <a:latin typeface="Helvetica Neue"/>
              <a:cs typeface="Helvetica Neue"/>
            </a:endParaRPr>
          </a:p>
          <a:p>
            <a:endParaRPr lang="en-US" dirty="0">
              <a:solidFill>
                <a:srgbClr val="604A7B"/>
              </a:solidFill>
            </a:endParaRPr>
          </a:p>
        </p:txBody>
      </p:sp>
    </p:spTree>
    <p:extLst>
      <p:ext uri="{BB962C8B-B14F-4D97-AF65-F5344CB8AC3E}">
        <p14:creationId xmlns:p14="http://schemas.microsoft.com/office/powerpoint/2010/main" val="31639294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1627</TotalTime>
  <Words>308</Words>
  <Application>Microsoft Macintosh PowerPoint</Application>
  <PresentationFormat>On-screen Show (4:3)</PresentationFormat>
  <Paragraphs>37</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Galter Health Sciences Library DigitalHub</vt:lpstr>
    </vt:vector>
  </TitlesOfParts>
  <Manager/>
  <Company>Galter Library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Galter DigitalHub postcard</dc:title>
  <dc:subject/>
  <dc:creator>Karen E Gutzman</dc:creator>
  <cp:keywords/>
  <dc:description/>
  <cp:lastModifiedBy>Violeta Ilik</cp:lastModifiedBy>
  <cp:revision>39</cp:revision>
  <dcterms:created xsi:type="dcterms:W3CDTF">2011-01-29T16:18:46Z</dcterms:created>
  <dcterms:modified xsi:type="dcterms:W3CDTF">2015-11-10T17:17:24Z</dcterms:modified>
  <cp:category/>
</cp:coreProperties>
</file>