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2.jpg" ContentType="image/jpg"/>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96" r:id="rId3"/>
    <p:sldId id="258" r:id="rId4"/>
    <p:sldId id="259" r:id="rId5"/>
    <p:sldId id="260" r:id="rId6"/>
    <p:sldId id="294" r:id="rId7"/>
    <p:sldId id="273" r:id="rId8"/>
    <p:sldId id="277" r:id="rId9"/>
    <p:sldId id="292" r:id="rId10"/>
    <p:sldId id="293" r:id="rId11"/>
    <p:sldId id="265" r:id="rId12"/>
    <p:sldId id="278" r:id="rId13"/>
    <p:sldId id="280" r:id="rId14"/>
    <p:sldId id="281" r:id="rId15"/>
    <p:sldId id="279" r:id="rId16"/>
    <p:sldId id="274" r:id="rId17"/>
    <p:sldId id="275" r:id="rId18"/>
    <p:sldId id="282" r:id="rId19"/>
    <p:sldId id="276" r:id="rId20"/>
    <p:sldId id="285" r:id="rId21"/>
    <p:sldId id="286" r:id="rId22"/>
    <p:sldId id="287" r:id="rId23"/>
    <p:sldId id="290" r:id="rId24"/>
    <p:sldId id="288" r:id="rId25"/>
    <p:sldId id="289" r:id="rId26"/>
    <p:sldId id="284" r:id="rId27"/>
    <p:sldId id="295" r:id="rId28"/>
    <p:sldId id="291" r:id="rId29"/>
    <p:sldId id="283" r:id="rId30"/>
  </p:sldIdLst>
  <p:sldSz cx="10058400" cy="7772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5A"/>
    <a:srgbClr val="41A804"/>
    <a:srgbClr val="E7AE0D"/>
    <a:srgbClr val="4F79A7"/>
    <a:srgbClr val="178F8E"/>
    <a:srgbClr val="96C8C6"/>
    <a:srgbClr val="138F8E"/>
    <a:srgbClr val="3589AB"/>
    <a:srgbClr val="BDE4D9"/>
    <a:srgbClr val="144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56" autoAdjust="0"/>
    <p:restoredTop sz="94660"/>
  </p:normalViewPr>
  <p:slideViewPr>
    <p:cSldViewPr snapToGrid="0">
      <p:cViewPr varScale="1">
        <p:scale>
          <a:sx n="109" d="100"/>
          <a:sy n="109" d="100"/>
        </p:scale>
        <p:origin x="131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554C2D6-2727-4D77-AD71-F16660BF851D}" type="datetimeFigureOut">
              <a:rPr lang="en-US" smtClean="0"/>
              <a:t>9/25/2019</a:t>
            </a:fld>
            <a:endParaRPr lang="en-US" dirty="0"/>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E10A3DE-ABA3-4478-9589-FAE2AB3A846C}" type="slidenum">
              <a:rPr lang="en-US" smtClean="0"/>
              <a:t>‹#›</a:t>
            </a:fld>
            <a:endParaRPr lang="en-US" dirty="0"/>
          </a:p>
        </p:txBody>
      </p:sp>
    </p:spTree>
    <p:extLst>
      <p:ext uri="{BB962C8B-B14F-4D97-AF65-F5344CB8AC3E}">
        <p14:creationId xmlns:p14="http://schemas.microsoft.com/office/powerpoint/2010/main" val="425470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88642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2069042"/>
            <a:ext cx="8675370" cy="493151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99825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331257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2069042"/>
            <a:ext cx="867537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397994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247359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400513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8" name="Footer Placeholder 7"/>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9" name="Slide Number Placeholder 8"/>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417650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4" name="Footer Placeholder 3"/>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5" name="Slide Number Placeholder 4"/>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27064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3" name="Footer Placeholder 2"/>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4" name="Slide Number Placeholder 3"/>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319028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313166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39B33298-CC22-4C48-9617-EB2884D19082}" type="datetimeFigureOut">
              <a:rPr lang="en-US" smtClean="0"/>
              <a:t>9/25/2019</a:t>
            </a:fld>
            <a:endParaRPr lang="en-US" dirty="0"/>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2B4FCDE-9B47-4BB1-9516-92274C173828}" type="slidenum">
              <a:rPr lang="en-US" smtClean="0"/>
              <a:t>‹#›</a:t>
            </a:fld>
            <a:endParaRPr lang="en-US" dirty="0"/>
          </a:p>
        </p:txBody>
      </p:sp>
    </p:spTree>
    <p:extLst>
      <p:ext uri="{BB962C8B-B14F-4D97-AF65-F5344CB8AC3E}">
        <p14:creationId xmlns:p14="http://schemas.microsoft.com/office/powerpoint/2010/main" val="42209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bk object 18"/>
          <p:cNvSpPr/>
          <p:nvPr userDrawn="1"/>
        </p:nvSpPr>
        <p:spPr>
          <a:xfrm flipH="1">
            <a:off x="223734" y="152400"/>
            <a:ext cx="9659567" cy="7474085"/>
          </a:xfrm>
          <a:prstGeom prst="rect">
            <a:avLst/>
          </a:prstGeom>
          <a:ln w="9525">
            <a:solidFill>
              <a:srgbClr val="19B8D2"/>
            </a:solidFill>
          </a:ln>
        </p:spPr>
        <p:txBody>
          <a:bodyPr wrap="square" lIns="0" tIns="0" rIns="0" bIns="0" rtlCol="0"/>
          <a:lstStyle/>
          <a:p>
            <a:endParaRPr sz="1075" dirty="0"/>
          </a:p>
        </p:txBody>
      </p:sp>
    </p:spTree>
    <p:extLst>
      <p:ext uri="{BB962C8B-B14F-4D97-AF65-F5344CB8AC3E}">
        <p14:creationId xmlns:p14="http://schemas.microsoft.com/office/powerpoint/2010/main" val="2749106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ata2health.github.io/CTS-Persona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bumc.bu.edu/biochemistry/2018/09/15/new-faculty-positions/" TargetMode="External"/><Relationship Id="rId7" Type="http://schemas.openxmlformats.org/officeDocument/2006/relationships/hyperlink" Target="https://www.higheredjobs.com/search/details.cfm?JobCode=176951002&amp;Title=Biostatistician%20I"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higheredjobs.com/search/details.cfm?JobCode=176949300&amp;Title=Biostatistician%203" TargetMode="External"/><Relationship Id="rId5" Type="http://schemas.openxmlformats.org/officeDocument/2006/relationships/hyperlink" Target="https://jobs.tuftsmedicalcenter.org/jobs/job-detail.aspx?id=3642" TargetMode="External"/><Relationship Id="rId4" Type="http://schemas.openxmlformats.org/officeDocument/2006/relationships/hyperlink" Target="https://www.glassdoor.com/job-listing/open-rank-faculty-translational-melanoma-research-university-of-colorado-denver-JV_IC1148156_KO0,49_KE50,79.htm?jl=328882662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reers-einstein.icims.com/jobs/11772/administrative-director,-clinical-research-operations/job?mobile=false&amp;width=950&amp;height=500&amp;bga=true&amp;needsRedirect=false&amp;jan1offset=-360&amp;jun1offset=-300"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cts.uic.edu/content/clinical-research-services-facilities" TargetMode="External"/><Relationship Id="rId5" Type="http://schemas.openxmlformats.org/officeDocument/2006/relationships/hyperlink" Target="https://www.indeed.com/rc/clk?jk=884dfb9491942e8e&amp;fccid=7455773bace145da&amp;vjs=3" TargetMode="External"/><Relationship Id="rId4" Type="http://schemas.openxmlformats.org/officeDocument/2006/relationships/hyperlink" Target="https://www.indeed.com/rc/clk?jk=0533396519e35398&amp;fccid=848e72c84ce4a7a7&amp;vjs=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c-ctsi.org/about/jobs/join-our-team-as-the-clinical-research-coordinato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areers-luriechildrens.icims.com/jobs/9053/clinical-research-coordinator-ii-(ne)/jo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doi.org/10.1353/cpr.2019.0013" TargetMode="External"/><Relationship Id="rId13" Type="http://schemas.openxmlformats.org/officeDocument/2006/relationships/image" Target="../media/image3.png"/><Relationship Id="rId3" Type="http://schemas.openxmlformats.org/officeDocument/2006/relationships/hyperlink" Target="https://www.vcujobs.com/postings/91185?utm_source=Indeed&amp;utm_medium=organic&amp;utm_campaign=Indeed" TargetMode="External"/><Relationship Id="rId7" Type="http://schemas.openxmlformats.org/officeDocument/2006/relationships/hyperlink" Target="https://www.fda.gov/media/87513/download" TargetMode="External"/><Relationship Id="rId12" Type="http://schemas.openxmlformats.org/officeDocument/2006/relationships/hyperlink" Target="https://catalyst.harvard.edu/pdf/regulatory/CEnR_Webpage_101_Presentation.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aculty-emory.icims.com/jobs/17868/hospital-medicine-clinical-investigator/job?codes=IND&amp;mobile=false&amp;width=864&amp;height=500&amp;bga=true&amp;needsRedirect=false&amp;jan1offset=-360&amp;jun1offset=-300" TargetMode="External"/><Relationship Id="rId11" Type="http://schemas.openxmlformats.org/officeDocument/2006/relationships/hyperlink" Target="https://irp.nih.gov/careers/faculty-level-scientific-careers/tenure-track-clinical-investigator-nimh-0" TargetMode="External"/><Relationship Id="rId5" Type="http://schemas.openxmlformats.org/officeDocument/2006/relationships/hyperlink" Target="https://catalyst.harvard.edu/news/article/understanding-lgbtq-health/" TargetMode="External"/><Relationship Id="rId10" Type="http://schemas.openxmlformats.org/officeDocument/2006/relationships/hyperlink" Target="https://ctsi.ucla.edu/files/view/news/CSCCabstracts.pdf" TargetMode="External"/><Relationship Id="rId4" Type="http://schemas.openxmlformats.org/officeDocument/2006/relationships/hyperlink" Target="https://catalyst.harvard.edu/news/article/the-circuitous-path-of-translational-research/" TargetMode="External"/><Relationship Id="rId9" Type="http://schemas.openxmlformats.org/officeDocument/2006/relationships/hyperlink" Target="https://muse.jhu.edu/article/720999"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glassdoor.com/job-listing/informatics-software-engineer-full-stack-dana-farber-cancer-institute-JV_IC1154532_KO0,40_KE41,69.htm?jl=3223926872" TargetMode="External"/><Relationship Id="rId3" Type="http://schemas.openxmlformats.org/officeDocument/2006/relationships/hyperlink" Target="https://www.indeed.com/rc/clk?jk=f531a5e6132400e5&amp;fccid=bc51f56762438d6f&amp;vjs=3" TargetMode="External"/><Relationship Id="rId7" Type="http://schemas.openxmlformats.org/officeDocument/2006/relationships/hyperlink" Target="https://cri.uchicago.edu/career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areers.mskcc.org/jobs/job-details/2019-30996-bioinformatics-engineer-platform-informatics/" TargetMode="External"/><Relationship Id="rId11" Type="http://schemas.openxmlformats.org/officeDocument/2006/relationships/image" Target="../media/image3.png"/><Relationship Id="rId5" Type="http://schemas.openxmlformats.org/officeDocument/2006/relationships/hyperlink" Target="https://jobs.hr.wisc.edu/en-us/job/500774/research-data-analyst" TargetMode="External"/><Relationship Id="rId10" Type="http://schemas.openxmlformats.org/officeDocument/2006/relationships/hyperlink" Target="https://cri.uchicago.edu/clinical-trials-informatics/" TargetMode="External"/><Relationship Id="rId4" Type="http://schemas.openxmlformats.org/officeDocument/2006/relationships/hyperlink" Target="https://www.uclahealthcareers.org/job/8994603/data-manager-los-angeles-ca/" TargetMode="External"/><Relationship Id="rId9" Type="http://schemas.openxmlformats.org/officeDocument/2006/relationships/hyperlink" Target="https://www.linkedin.com/jobs/search/?currentJobId=1344707267&amp;keywords=developer%20allen%20institute&amp;location=worldwide&amp;locationId=OTHERS.worldwi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igheredjobs.com/search/details.cfm?JobCode=176834240&amp;Title=Assistant%20Professor%20of%20CTSC%20(req6603)"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georgiactsa.org/training/tl1/index.html" TargetMode="External"/><Relationship Id="rId5" Type="http://schemas.openxmlformats.org/officeDocument/2006/relationships/hyperlink" Target="http://www.ucdenver.edu/research/CCTSI/education-training/KL2ScholarAwards/Pages/default.aspx" TargetMode="External"/><Relationship Id="rId4" Type="http://schemas.openxmlformats.org/officeDocument/2006/relationships/hyperlink" Target="https://ctsi.mcw.edu/education/post-doc/start-tl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igheredjobs.com/search/details.cfm?JobCode=176947136&amp;Title=Research%20Metrics%20Libraria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deed.com/rc/clk?jk=91034af3362c2c75&amp;fccid=6204ad93e6d7930f&amp;vjs=3" TargetMode="External"/><Relationship Id="rId4" Type="http://schemas.openxmlformats.org/officeDocument/2006/relationships/hyperlink" Target="https://www.indeed.com/rc/clk?jk=ca4c6c5273409722&amp;fccid=1d300841a95e6260&amp;vjs=3"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mhs.gwu.edu/gwci/sites/gwci/files/Guide%20for%20Patient%20Navigators%20Final%20Jan%202016.pdf" TargetMode="External"/><Relationship Id="rId3" Type="http://schemas.openxmlformats.org/officeDocument/2006/relationships/hyperlink" Target="https://aonnonline.org/certification/oncology-patient-navigator-certified-generalist-opn-cg-certification" TargetMode="External"/><Relationship Id="rId7" Type="http://schemas.openxmlformats.org/officeDocument/2006/relationships/hyperlink" Target="https://aonnonline.org/video-library-categories/technology/1013-leveraging-technology-as-a-navigato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onnonline.org/video-library-categories/technology/1011-data-collection-for-navigators" TargetMode="External"/><Relationship Id="rId11" Type="http://schemas.openxmlformats.org/officeDocument/2006/relationships/image" Target="../media/image3.png"/><Relationship Id="rId5" Type="http://schemas.openxmlformats.org/officeDocument/2006/relationships/hyperlink" Target="https://aonnonline.org/video-library-categories/standardized-metrics/1012-aligning-metrics-and-individual-program-goals" TargetMode="External"/><Relationship Id="rId10" Type="http://schemas.openxmlformats.org/officeDocument/2006/relationships/hyperlink" Target="https://smhs.gwu.edu/gwci/BarriersTool" TargetMode="External"/><Relationship Id="rId4" Type="http://schemas.openxmlformats.org/officeDocument/2006/relationships/hyperlink" Target="https://www.himssconference.org/sites/himssconference/files/pdf/143.pdf" TargetMode="External"/><Relationship Id="rId9" Type="http://schemas.openxmlformats.org/officeDocument/2006/relationships/hyperlink" Target="http://patientnavigatortraining.org/wp-content/uploads/2014/07/PN-Evaluation-Toolki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nursenavigation.com/patient-navigator-know-shisha-patel-robert-wood-johnson-university-hospital-somerset/"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arislifesciences.com/about/careers/meet-people/rhiannon-halliburton-patient-navigator/" TargetMode="External"/><Relationship Id="rId5" Type="http://schemas.openxmlformats.org/officeDocument/2006/relationships/hyperlink" Target="https://bcrc.org/please-welcome-our-newest-patient-navigator-mary-ellen-rogers/" TargetMode="External"/><Relationship Id="rId4" Type="http://schemas.openxmlformats.org/officeDocument/2006/relationships/hyperlink" Target="http://nursenavigation.com/patient-navigator-know-angela-lee-robert-wood-johnson-university-hospital-somerse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jobs/view/research-operations-administrator-ctsi-at-wake-forest-baptist-health-90944726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higheredjobs.com/search/details.cfm?JobCode=176946733&amp;Title=Research%20Administrator%20(Full-Cycle%20Grant%20Mg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psychologytoday.com/us/blog/the-stressed-years-their-lives/201812/why-90-percent-generation-z-says-theyre-stressed-out" TargetMode="External"/><Relationship Id="rId3" Type="http://schemas.openxmlformats.org/officeDocument/2006/relationships/hyperlink" Target="https://www.va.gov/playbook/downloads/Voices_Of_Veterans.pdf" TargetMode="External"/><Relationship Id="rId7" Type="http://schemas.openxmlformats.org/officeDocument/2006/relationships/hyperlink" Target="https://www.economist.com/graphic-detail/2019/02/27/generation-z-is-stressed-depressed-and-exam-obsesse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dc.gov/healthcommunication/pdf/audience/audienceinsight_culturalinsights.pdf" TargetMode="External"/><Relationship Id="rId11" Type="http://schemas.openxmlformats.org/officeDocument/2006/relationships/image" Target="../media/image3.png"/><Relationship Id="rId5" Type="http://schemas.openxmlformats.org/officeDocument/2006/relationships/hyperlink" Target="https://www.apa.org/monitor/2019/01/gen-z" TargetMode="External"/><Relationship Id="rId10" Type="http://schemas.openxmlformats.org/officeDocument/2006/relationships/hyperlink" Target="https://adaa.org/hispanic-latinos" TargetMode="External"/><Relationship Id="rId4" Type="http://schemas.openxmlformats.org/officeDocument/2006/relationships/hyperlink" Target="https://insights.patientbond.com/blog/why-you-shouldnt-dismiss-using-tech-to-engage-elderly-patients" TargetMode="External"/><Relationship Id="rId9" Type="http://schemas.openxmlformats.org/officeDocument/2006/relationships/hyperlink" Target="https://www2.relatient.net/how-millennials-and-gen-z-are-driving-the-digital-healthcare-revolutio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ncats.nih.gov/strategicplan/introduction" TargetMode="External"/><Relationship Id="rId3" Type="http://schemas.openxmlformats.org/officeDocument/2006/relationships/image" Target="../media/image39.png"/><Relationship Id="rId7" Type="http://schemas.openxmlformats.org/officeDocument/2006/relationships/hyperlink" Target="https://thispersondoesnotexist.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melissabee.ca/" TargetMode="External"/><Relationship Id="rId5" Type="http://schemas.openxmlformats.org/officeDocument/2006/relationships/hyperlink" Target="https://github.com/jduckles/dsskills" TargetMode="External"/><Relationship Id="rId4" Type="http://schemas.openxmlformats.org/officeDocument/2006/relationships/hyperlink" Target="https://creativecommons.org/licenses/by/4.0/"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10" Type="http://schemas.openxmlformats.org/officeDocument/2006/relationships/image" Target="../media/image3.png"/><Relationship Id="rId4" Type="http://schemas.openxmlformats.org/officeDocument/2006/relationships/hyperlink" Target="https://creativecommons.org/licenses/by/4.0/"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ithub.com/data2health/CTS-Personas/issu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04792A-0566-0F41-AB78-9A167699F4F4}"/>
              </a:ext>
            </a:extLst>
          </p:cNvPr>
          <p:cNvSpPr/>
          <p:nvPr/>
        </p:nvSpPr>
        <p:spPr>
          <a:xfrm>
            <a:off x="253983" y="1695258"/>
            <a:ext cx="9607248"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55"/>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4452980" y="1735834"/>
            <a:ext cx="5215456" cy="1682475"/>
          </a:xfrm>
          <a:prstGeom prst="rect">
            <a:avLst/>
          </a:prstGeom>
        </p:spPr>
        <p:txBody>
          <a:bodyPr vert="horz" wrap="square" lIns="0" tIns="7583" rIns="0" bIns="0" rtlCol="0">
            <a:spAutoFit/>
          </a:bodyPr>
          <a:lstStyle/>
          <a:p>
            <a:pPr marL="7583">
              <a:spcBef>
                <a:spcPts val="60"/>
              </a:spcBef>
            </a:pPr>
            <a:r>
              <a:rPr lang="en-US" sz="5400" b="1" spc="84" dirty="0">
                <a:solidFill>
                  <a:srgbClr val="153C45"/>
                </a:solidFill>
                <a:latin typeface="Arial Narrow" panose="020B0604020202020204" pitchFamily="34" charset="0"/>
                <a:ea typeface="Microsoft Sans Serif" panose="020B0604020202020204" pitchFamily="34" charset="0"/>
                <a:cs typeface="Arial Narrow" panose="020B0604020202020204" pitchFamily="34" charset="0"/>
              </a:rPr>
              <a:t>CTS Personas</a:t>
            </a:r>
          </a:p>
          <a:p>
            <a:pPr marL="7583">
              <a:spcBef>
                <a:spcPts val="60"/>
              </a:spcBef>
            </a:pPr>
            <a:r>
              <a:rPr lang="en-US" sz="5400" b="1" spc="84" dirty="0">
                <a:solidFill>
                  <a:srgbClr val="153C45"/>
                </a:solidFill>
                <a:latin typeface="Arial Narrow" panose="020B0604020202020204" pitchFamily="34" charset="0"/>
                <a:ea typeface="Microsoft Sans Serif" panose="020B0604020202020204" pitchFamily="34" charset="0"/>
                <a:cs typeface="Arial Narrow" panose="020B0604020202020204" pitchFamily="34" charset="0"/>
              </a:rPr>
              <a:t>User Guidebook</a:t>
            </a:r>
            <a:endParaRPr sz="5400" b="1" dirty="0">
              <a:solidFill>
                <a:srgbClr val="153C45"/>
              </a:solidFill>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t_TmRBeMWPuQq2S7dxgQOZ4NHIptAdI-95ShskzchmTEenw_UvzEmTEHtH7OYPmblvFzMGsOwtC_PXhyg6PAdb2ocSlIbn9hJTBhu7rbBPWEhJUDpnuKxhxfb_OvfmZbW8EUlq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75" y="879025"/>
            <a:ext cx="3379197" cy="3396092"/>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BF5968-D33C-B14B-A91C-50869D6F76B6}"/>
              </a:ext>
            </a:extLst>
          </p:cNvPr>
          <p:cNvSpPr txBox="1"/>
          <p:nvPr/>
        </p:nvSpPr>
        <p:spPr>
          <a:xfrm>
            <a:off x="238124" y="4572000"/>
            <a:ext cx="9617488" cy="1954381"/>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CTS Personas is a collection of roles across the ecosystem of translational research.</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pPr algn="ctr"/>
            <a:r>
              <a:rPr lang="en-US" sz="1600" b="1" dirty="0">
                <a:latin typeface="Arial Narrow" panose="020B0604020202020204" pitchFamily="34" charset="0"/>
                <a:ea typeface="Microsoft Sans Serif" panose="020B0604020202020204" pitchFamily="34" charset="0"/>
                <a:cs typeface="Arial Narrow" panose="020B0604020202020204" pitchFamily="34" charset="0"/>
              </a:rPr>
              <a:t>Basic Research → Pre-Clinical Research → Clinical Research → Clinical Implementation → Public Health</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These profiles are intended for use by the CTSA community and beyond, to assist anyone developing software projects, educational and communication materials, understanding stakeholder perspectives, and more.</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050" i="1" dirty="0">
                <a:latin typeface="Arial" panose="020B0604020202020204" pitchFamily="34" charset="0"/>
                <a:cs typeface="Arial" panose="020B0604020202020204" pitchFamily="34" charset="0"/>
              </a:rPr>
              <a:t>This project is funded by the CTSA National Center for Data to Health (CD2H) and supported by the NIH National Center for Advancing Translational Sciences, grant number U24TR002306, to help guide the cultural and technological changes necessary for data and informatics to improve research and health care.</a:t>
            </a:r>
            <a:endParaRPr lang="en-US" sz="1050" i="1" dirty="0">
              <a:latin typeface="Arial" panose="020B0604020202020204" pitchFamily="34" charset="0"/>
              <a:ea typeface="Microsoft Sans Serif"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50556BE-ADB4-5F42-998F-2AD0C9809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147635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5">
            <a:extLst>
              <a:ext uri="{FF2B5EF4-FFF2-40B4-BE49-F238E27FC236}">
                <a16:creationId xmlns:a16="http://schemas.microsoft.com/office/drawing/2014/main" id="{F8D02000-C728-684F-876E-FEADC833E435}"/>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8501515"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Use Case 3: Building the Software Development Team</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22" name="TextBox 21">
            <a:extLst>
              <a:ext uri="{FF2B5EF4-FFF2-40B4-BE49-F238E27FC236}">
                <a16:creationId xmlns:a16="http://schemas.microsoft.com/office/drawing/2014/main" id="{F4D87A4B-93D7-8A44-844B-9CA5F0BA34EC}"/>
              </a:ext>
            </a:extLst>
          </p:cNvPr>
          <p:cNvSpPr txBox="1"/>
          <p:nvPr/>
        </p:nvSpPr>
        <p:spPr>
          <a:xfrm>
            <a:off x="4732464" y="3487497"/>
            <a:ext cx="2926080" cy="3231654"/>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The head of digital systems and the talent partner are sympathetic to developers’ needs for support staff, but anticipate that their Center Administrator may lack the funds to budget for them. They consult Carmen’s profile to learn about her motivators and goals, and keep these in mind before scheduling a conversation on this topic with their own Center Administrator. After engaging in a balanced dialogue, and learning from Eli’s profile information and the candidates’ requests, their local administrator shifts her fundraising focus to include more funds for development support staff.</a:t>
            </a:r>
          </a:p>
          <a:p>
            <a:pPr algn="just"/>
            <a:endParaRPr lang="en-US" sz="12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9C65B1D-F18F-A347-94A3-F0542ACB5CD7}"/>
              </a:ext>
            </a:extLst>
          </p:cNvPr>
          <p:cNvSpPr txBox="1"/>
          <p:nvPr/>
        </p:nvSpPr>
        <p:spPr>
          <a:xfrm>
            <a:off x="581072" y="3484314"/>
            <a:ext cx="3977640" cy="3600986"/>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The head of digital systems at a Clinical Research Center is trying to build her software development team and is having a hard time hiring. After a couple failed attempts, she decides to work with the CTSA’s talent partner and access the user persona for the developer role (Eli Daniels) to see what they are missing. They are able to learn more about developer motivations, such as the importance of the team being able to create open source tools to share with other hubs. They also learn that the team feels under-supported in terms of project management and UX expertise. The head of digital systems works with her talent partner to re-write the job posting to highlight the commitment to open source technologies and communicate the scope of the work being done. In interviews the talent partner and head of digital systems refer to the motivators and goals of this persona to effectively communicate and ”sell” the role to top candidates.</a:t>
            </a:r>
          </a:p>
        </p:txBody>
      </p:sp>
      <p:sp>
        <p:nvSpPr>
          <p:cNvPr id="24" name="TextBox 23">
            <a:extLst>
              <a:ext uri="{FF2B5EF4-FFF2-40B4-BE49-F238E27FC236}">
                <a16:creationId xmlns:a16="http://schemas.microsoft.com/office/drawing/2014/main" id="{09B7BFEF-D718-9147-8291-DF0BFBB6C1B5}"/>
              </a:ext>
            </a:extLst>
          </p:cNvPr>
          <p:cNvSpPr txBox="1"/>
          <p:nvPr/>
        </p:nvSpPr>
        <p:spPr>
          <a:xfrm>
            <a:off x="7761376" y="4109052"/>
            <a:ext cx="1700784" cy="2677656"/>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The talent partner takes what she has learned from her experience with digital systems and performs a similar scan for support needs, using Personas, in the biostatistics and data analysis departments. She confers with their heads on strategies to hire more support staff in their areas.</a:t>
            </a:r>
          </a:p>
        </p:txBody>
      </p:sp>
      <p:sp>
        <p:nvSpPr>
          <p:cNvPr id="25" name="TextBox 24">
            <a:extLst>
              <a:ext uri="{FF2B5EF4-FFF2-40B4-BE49-F238E27FC236}">
                <a16:creationId xmlns:a16="http://schemas.microsoft.com/office/drawing/2014/main" id="{63889CC0-46C9-1F49-8CEE-3D435C1461A0}"/>
              </a:ext>
            </a:extLst>
          </p:cNvPr>
          <p:cNvSpPr txBox="1"/>
          <p:nvPr/>
        </p:nvSpPr>
        <p:spPr>
          <a:xfrm>
            <a:off x="573710" y="1226642"/>
            <a:ext cx="4022909" cy="369332"/>
          </a:xfrm>
          <a:prstGeom prst="rect">
            <a:avLst/>
          </a:prstGeom>
          <a:solidFill>
            <a:schemeClr val="bg1">
              <a:lumMod val="85000"/>
            </a:schemeClr>
          </a:solidFill>
          <a:ln w="12700">
            <a:solidFill>
              <a:srgbClr val="47BDBA"/>
            </a:solidFill>
          </a:ln>
        </p:spPr>
        <p:txBody>
          <a:bodyPr wrap="square" rtlCol="0">
            <a:spAutoFit/>
          </a:bodyPr>
          <a:lstStyle/>
          <a:p>
            <a:r>
              <a:rPr lang="en-US" b="1" dirty="0">
                <a:latin typeface="Arial Narrow" panose="020B0604020202020204" pitchFamily="34" charset="0"/>
                <a:ea typeface="Microsoft Sans Serif" panose="020B0604020202020204" pitchFamily="34" charset="0"/>
                <a:cs typeface="Arial Narrow" panose="020B0604020202020204" pitchFamily="34" charset="0"/>
              </a:rPr>
              <a:t>Attracting the best candidates:</a:t>
            </a:r>
          </a:p>
        </p:txBody>
      </p:sp>
      <p:sp>
        <p:nvSpPr>
          <p:cNvPr id="26" name="TextBox 25">
            <a:extLst>
              <a:ext uri="{FF2B5EF4-FFF2-40B4-BE49-F238E27FC236}">
                <a16:creationId xmlns:a16="http://schemas.microsoft.com/office/drawing/2014/main" id="{C7B1679A-C97E-6445-8C3A-A61FFD92E5D4}"/>
              </a:ext>
            </a:extLst>
          </p:cNvPr>
          <p:cNvSpPr txBox="1"/>
          <p:nvPr/>
        </p:nvSpPr>
        <p:spPr>
          <a:xfrm>
            <a:off x="826748" y="3027264"/>
            <a:ext cx="997199"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Eli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Developer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11BAE4FE-C40D-DE40-9823-8D987CC2261D}"/>
              </a:ext>
            </a:extLst>
          </p:cNvPr>
          <p:cNvSpPr/>
          <p:nvPr/>
        </p:nvSpPr>
        <p:spPr>
          <a:xfrm>
            <a:off x="2535781" y="2184508"/>
            <a:ext cx="1798657" cy="896888"/>
          </a:xfrm>
          <a:prstGeom prst="roundRect">
            <a:avLst/>
          </a:prstGeom>
          <a:solidFill>
            <a:srgbClr val="198E8F"/>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arrow" panose="020B0604020202020204" pitchFamily="34" charset="0"/>
                <a:cs typeface="Arial Narrow" panose="020B0604020202020204" pitchFamily="34" charset="0"/>
              </a:rPr>
              <a:t>Clinical Research Center Software Development Team recruitment</a:t>
            </a:r>
          </a:p>
        </p:txBody>
      </p:sp>
      <p:sp>
        <p:nvSpPr>
          <p:cNvPr id="28" name="Right Arrow 27">
            <a:extLst>
              <a:ext uri="{FF2B5EF4-FFF2-40B4-BE49-F238E27FC236}">
                <a16:creationId xmlns:a16="http://schemas.microsoft.com/office/drawing/2014/main" id="{5023345B-AE8D-A94D-A9C8-B0189DFE50EE}"/>
              </a:ext>
            </a:extLst>
          </p:cNvPr>
          <p:cNvSpPr/>
          <p:nvPr/>
        </p:nvSpPr>
        <p:spPr>
          <a:xfrm>
            <a:off x="1874910" y="2238236"/>
            <a:ext cx="548785" cy="484632"/>
          </a:xfrm>
          <a:prstGeom prst="rightArrow">
            <a:avLst/>
          </a:prstGeom>
          <a:solidFill>
            <a:srgbClr val="153C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 </a:t>
            </a:r>
          </a:p>
        </p:txBody>
      </p:sp>
      <p:sp>
        <p:nvSpPr>
          <p:cNvPr id="29" name="Rectangle 28">
            <a:extLst>
              <a:ext uri="{FF2B5EF4-FFF2-40B4-BE49-F238E27FC236}">
                <a16:creationId xmlns:a16="http://schemas.microsoft.com/office/drawing/2014/main" id="{FCCBADFE-ED1B-BA49-A96A-31F06F8B7847}"/>
              </a:ext>
            </a:extLst>
          </p:cNvPr>
          <p:cNvSpPr/>
          <p:nvPr/>
        </p:nvSpPr>
        <p:spPr>
          <a:xfrm>
            <a:off x="573711" y="1595974"/>
            <a:ext cx="4022908" cy="5489326"/>
          </a:xfrm>
          <a:prstGeom prst="rect">
            <a:avLst/>
          </a:prstGeom>
          <a:noFill/>
          <a:ln>
            <a:solidFill>
              <a:srgbClr val="47B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02A59B3-570D-F14D-ABFC-3250A0032C8A}"/>
              </a:ext>
            </a:extLst>
          </p:cNvPr>
          <p:cNvSpPr/>
          <p:nvPr/>
        </p:nvSpPr>
        <p:spPr>
          <a:xfrm>
            <a:off x="4693098" y="1595974"/>
            <a:ext cx="2971800" cy="5489326"/>
          </a:xfrm>
          <a:prstGeom prst="rect">
            <a:avLst/>
          </a:prstGeom>
          <a:noFill/>
          <a:ln>
            <a:solidFill>
              <a:srgbClr val="47B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D2815C2-CEF7-DF44-90F4-701BA3951FFF}"/>
              </a:ext>
            </a:extLst>
          </p:cNvPr>
          <p:cNvSpPr/>
          <p:nvPr/>
        </p:nvSpPr>
        <p:spPr>
          <a:xfrm>
            <a:off x="7733235" y="1595974"/>
            <a:ext cx="1746504" cy="5489326"/>
          </a:xfrm>
          <a:prstGeom prst="rect">
            <a:avLst/>
          </a:prstGeom>
          <a:noFill/>
          <a:ln>
            <a:solidFill>
              <a:srgbClr val="47B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951ED7C-4C4B-EE48-9B8B-ECB484C01169}"/>
              </a:ext>
            </a:extLst>
          </p:cNvPr>
          <p:cNvSpPr txBox="1"/>
          <p:nvPr/>
        </p:nvSpPr>
        <p:spPr>
          <a:xfrm>
            <a:off x="4693098" y="1221058"/>
            <a:ext cx="4786641" cy="369332"/>
          </a:xfrm>
          <a:prstGeom prst="rect">
            <a:avLst/>
          </a:prstGeom>
          <a:solidFill>
            <a:schemeClr val="bg1">
              <a:lumMod val="85000"/>
            </a:schemeClr>
          </a:solidFill>
          <a:ln w="12700">
            <a:solidFill>
              <a:srgbClr val="47BDBA"/>
            </a:solidFill>
          </a:ln>
        </p:spPr>
        <p:txBody>
          <a:bodyPr wrap="square" rtlCol="0">
            <a:spAutoFit/>
          </a:bodyPr>
          <a:lstStyle/>
          <a:p>
            <a:r>
              <a:rPr lang="en-US" b="1" dirty="0">
                <a:latin typeface="Arial Narrow" panose="020B0604020202020204" pitchFamily="34" charset="0"/>
                <a:ea typeface="Microsoft Sans Serif" panose="020B0604020202020204" pitchFamily="34" charset="0"/>
                <a:cs typeface="Arial Narrow" panose="020B0604020202020204" pitchFamily="34" charset="0"/>
              </a:rPr>
              <a:t>Other staffing &amp; resource stakeholders:</a:t>
            </a:r>
          </a:p>
        </p:txBody>
      </p:sp>
      <p:pic>
        <p:nvPicPr>
          <p:cNvPr id="36" name="Picture 35">
            <a:extLst>
              <a:ext uri="{FF2B5EF4-FFF2-40B4-BE49-F238E27FC236}">
                <a16:creationId xmlns:a16="http://schemas.microsoft.com/office/drawing/2014/main" id="{C8778E3B-B4B4-9C4E-8999-2C9326691A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13" y="1935676"/>
            <a:ext cx="1097280" cy="1097280"/>
          </a:xfrm>
          <a:prstGeom prst="ellipse">
            <a:avLst/>
          </a:prstGeom>
          <a:ln w="57150">
            <a:solidFill>
              <a:srgbClr val="47BDBA"/>
            </a:solidFill>
          </a:ln>
        </p:spPr>
      </p:pic>
      <p:pic>
        <p:nvPicPr>
          <p:cNvPr id="40" name="Picture 39">
            <a:extLst>
              <a:ext uri="{FF2B5EF4-FFF2-40B4-BE49-F238E27FC236}">
                <a16:creationId xmlns:a16="http://schemas.microsoft.com/office/drawing/2014/main" id="{49BE6D24-51C3-8B48-A147-7169839E7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421" y="1935676"/>
            <a:ext cx="1097280" cy="1097280"/>
          </a:xfrm>
          <a:prstGeom prst="ellipse">
            <a:avLst/>
          </a:prstGeom>
          <a:ln w="57150">
            <a:solidFill>
              <a:srgbClr val="198E8F"/>
            </a:solidFill>
          </a:ln>
        </p:spPr>
      </p:pic>
      <p:sp>
        <p:nvSpPr>
          <p:cNvPr id="45" name="TextBox 44">
            <a:extLst>
              <a:ext uri="{FF2B5EF4-FFF2-40B4-BE49-F238E27FC236}">
                <a16:creationId xmlns:a16="http://schemas.microsoft.com/office/drawing/2014/main" id="{7C929077-CD0F-4A4F-8D16-48794006EDB5}"/>
              </a:ext>
            </a:extLst>
          </p:cNvPr>
          <p:cNvSpPr txBox="1"/>
          <p:nvPr/>
        </p:nvSpPr>
        <p:spPr>
          <a:xfrm>
            <a:off x="4686743" y="3027264"/>
            <a:ext cx="1534511"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Carmen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Center Administrator</a:t>
            </a:r>
          </a:p>
        </p:txBody>
      </p:sp>
      <p:sp>
        <p:nvSpPr>
          <p:cNvPr id="46" name="TextBox 45">
            <a:extLst>
              <a:ext uri="{FF2B5EF4-FFF2-40B4-BE49-F238E27FC236}">
                <a16:creationId xmlns:a16="http://schemas.microsoft.com/office/drawing/2014/main" id="{ECBFAEB7-3406-D449-AAB8-046B1366D277}"/>
              </a:ext>
            </a:extLst>
          </p:cNvPr>
          <p:cNvSpPr txBox="1"/>
          <p:nvPr/>
        </p:nvSpPr>
        <p:spPr>
          <a:xfrm>
            <a:off x="8483037" y="2428167"/>
            <a:ext cx="1065039"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Lindsay </a:t>
            </a:r>
            <a:r>
              <a:rPr lang="en-US" sz="1000" b="1" dirty="0">
                <a:latin typeface="Arial" panose="020B0604020202020204" pitchFamily="34" charset="0"/>
                <a:ea typeface="Microsoft Sans Serif" panose="020B0604020202020204" pitchFamily="34" charset="0"/>
                <a:cs typeface="Arial" panose="020B0604020202020204" pitchFamily="34" charset="0"/>
              </a:rPr>
              <a:t>Biostatistician</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43632CB9-DE6F-0D41-B654-65E9DC431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9796" y="1698056"/>
            <a:ext cx="731520" cy="731520"/>
          </a:xfrm>
          <a:prstGeom prst="ellipse">
            <a:avLst/>
          </a:prstGeom>
          <a:ln w="57150">
            <a:solidFill>
              <a:srgbClr val="47BDBA"/>
            </a:solidFill>
          </a:ln>
        </p:spPr>
      </p:pic>
      <p:sp>
        <p:nvSpPr>
          <p:cNvPr id="48" name="TextBox 47">
            <a:extLst>
              <a:ext uri="{FF2B5EF4-FFF2-40B4-BE49-F238E27FC236}">
                <a16:creationId xmlns:a16="http://schemas.microsoft.com/office/drawing/2014/main" id="{12B4349D-F298-C84E-8F3D-21E046D7ECCA}"/>
              </a:ext>
            </a:extLst>
          </p:cNvPr>
          <p:cNvSpPr txBox="1"/>
          <p:nvPr/>
        </p:nvSpPr>
        <p:spPr>
          <a:xfrm>
            <a:off x="7671253" y="2762349"/>
            <a:ext cx="102699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Jim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Data Analyst</a:t>
            </a:r>
          </a:p>
        </p:txBody>
      </p:sp>
      <p:pic>
        <p:nvPicPr>
          <p:cNvPr id="51" name="Picture 50">
            <a:extLst>
              <a:ext uri="{FF2B5EF4-FFF2-40B4-BE49-F238E27FC236}">
                <a16:creationId xmlns:a16="http://schemas.microsoft.com/office/drawing/2014/main" id="{2521B78D-C3CC-0946-8013-465E22A818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8988" y="2025984"/>
            <a:ext cx="731520" cy="731520"/>
          </a:xfrm>
          <a:prstGeom prst="ellipse">
            <a:avLst/>
          </a:prstGeom>
          <a:ln w="57150">
            <a:solidFill>
              <a:srgbClr val="47BDBA"/>
            </a:solidFill>
          </a:ln>
        </p:spPr>
      </p:pic>
      <p:sp>
        <p:nvSpPr>
          <p:cNvPr id="52" name="Oval 51">
            <a:extLst>
              <a:ext uri="{FF2B5EF4-FFF2-40B4-BE49-F238E27FC236}">
                <a16:creationId xmlns:a16="http://schemas.microsoft.com/office/drawing/2014/main" id="{9B36A8C4-1B5D-1549-97BB-F7340B3095E8}"/>
              </a:ext>
            </a:extLst>
          </p:cNvPr>
          <p:cNvSpPr/>
          <p:nvPr/>
        </p:nvSpPr>
        <p:spPr>
          <a:xfrm>
            <a:off x="595895" y="1615636"/>
            <a:ext cx="320525" cy="320040"/>
          </a:xfrm>
          <a:prstGeom prst="ellipse">
            <a:avLst/>
          </a:prstGeom>
          <a:solidFill>
            <a:srgbClr val="153C45"/>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4020202020204" pitchFamily="34" charset="0"/>
                <a:cs typeface="Arial Narrow" panose="020B0604020202020204" pitchFamily="34" charset="0"/>
              </a:rPr>
              <a:t>1</a:t>
            </a:r>
          </a:p>
        </p:txBody>
      </p:sp>
      <p:sp>
        <p:nvSpPr>
          <p:cNvPr id="53" name="Oval 52">
            <a:extLst>
              <a:ext uri="{FF2B5EF4-FFF2-40B4-BE49-F238E27FC236}">
                <a16:creationId xmlns:a16="http://schemas.microsoft.com/office/drawing/2014/main" id="{E89C6F43-6925-124E-B015-4F1E39C5DD5B}"/>
              </a:ext>
            </a:extLst>
          </p:cNvPr>
          <p:cNvSpPr/>
          <p:nvPr/>
        </p:nvSpPr>
        <p:spPr>
          <a:xfrm>
            <a:off x="4708578" y="1612844"/>
            <a:ext cx="320525" cy="320040"/>
          </a:xfrm>
          <a:prstGeom prst="ellipse">
            <a:avLst/>
          </a:prstGeom>
          <a:solidFill>
            <a:srgbClr val="153C45"/>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4020202020204" pitchFamily="34" charset="0"/>
                <a:cs typeface="Arial Narrow" panose="020B0604020202020204" pitchFamily="34" charset="0"/>
              </a:rPr>
              <a:t>2</a:t>
            </a:r>
          </a:p>
        </p:txBody>
      </p:sp>
      <p:sp>
        <p:nvSpPr>
          <p:cNvPr id="54" name="Oval 53">
            <a:extLst>
              <a:ext uri="{FF2B5EF4-FFF2-40B4-BE49-F238E27FC236}">
                <a16:creationId xmlns:a16="http://schemas.microsoft.com/office/drawing/2014/main" id="{72DD20F3-B1AA-1D4C-8577-C5B311C74AD5}"/>
              </a:ext>
            </a:extLst>
          </p:cNvPr>
          <p:cNvSpPr/>
          <p:nvPr/>
        </p:nvSpPr>
        <p:spPr>
          <a:xfrm>
            <a:off x="7761376" y="1623590"/>
            <a:ext cx="320525" cy="320040"/>
          </a:xfrm>
          <a:prstGeom prst="ellipse">
            <a:avLst/>
          </a:prstGeom>
          <a:solidFill>
            <a:srgbClr val="153C45"/>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4020202020204" pitchFamily="34" charset="0"/>
                <a:cs typeface="Arial Narrow" panose="020B0604020202020204" pitchFamily="34" charset="0"/>
              </a:rPr>
              <a:t>3</a:t>
            </a:r>
          </a:p>
        </p:txBody>
      </p:sp>
      <p:sp>
        <p:nvSpPr>
          <p:cNvPr id="55" name="Rounded Rectangle 54">
            <a:extLst>
              <a:ext uri="{FF2B5EF4-FFF2-40B4-BE49-F238E27FC236}">
                <a16:creationId xmlns:a16="http://schemas.microsoft.com/office/drawing/2014/main" id="{03FFA81C-A529-C74F-B929-D99BC6195CE4}"/>
              </a:ext>
            </a:extLst>
          </p:cNvPr>
          <p:cNvSpPr/>
          <p:nvPr/>
        </p:nvSpPr>
        <p:spPr>
          <a:xfrm>
            <a:off x="6131677" y="2200172"/>
            <a:ext cx="1344654" cy="752936"/>
          </a:xfrm>
          <a:prstGeom prst="roundRect">
            <a:avLst/>
          </a:prstGeom>
          <a:solidFill>
            <a:srgbClr val="198E8F"/>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arrow" panose="020B0604020202020204" pitchFamily="34" charset="0"/>
                <a:cs typeface="Arial Narrow" panose="020B0604020202020204" pitchFamily="34" charset="0"/>
              </a:rPr>
              <a:t>Understanding resources and building capacity</a:t>
            </a:r>
          </a:p>
        </p:txBody>
      </p:sp>
      <p:sp>
        <p:nvSpPr>
          <p:cNvPr id="56" name="Rounded Rectangle 55">
            <a:extLst>
              <a:ext uri="{FF2B5EF4-FFF2-40B4-BE49-F238E27FC236}">
                <a16:creationId xmlns:a16="http://schemas.microsoft.com/office/drawing/2014/main" id="{00B502B9-BB77-604D-9D1B-3B941ED6AF80}"/>
              </a:ext>
            </a:extLst>
          </p:cNvPr>
          <p:cNvSpPr/>
          <p:nvPr/>
        </p:nvSpPr>
        <p:spPr>
          <a:xfrm>
            <a:off x="7810710" y="3283285"/>
            <a:ext cx="1570606" cy="712995"/>
          </a:xfrm>
          <a:prstGeom prst="roundRect">
            <a:avLst/>
          </a:prstGeom>
          <a:solidFill>
            <a:srgbClr val="198E8F"/>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Narrow" panose="020B0604020202020204" pitchFamily="34" charset="0"/>
                <a:cs typeface="Arial Narrow" panose="020B0604020202020204" pitchFamily="34" charset="0"/>
              </a:rPr>
              <a:t>Strategic approach for future team development</a:t>
            </a:r>
          </a:p>
        </p:txBody>
      </p:sp>
    </p:spTree>
    <p:extLst>
      <p:ext uri="{BB962C8B-B14F-4D97-AF65-F5344CB8AC3E}">
        <p14:creationId xmlns:p14="http://schemas.microsoft.com/office/powerpoint/2010/main" val="363127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5">
            <a:extLst>
              <a:ext uri="{FF2B5EF4-FFF2-40B4-BE49-F238E27FC236}">
                <a16:creationId xmlns:a16="http://schemas.microsoft.com/office/drawing/2014/main" id="{2CAF0C59-47A0-0449-83F6-4D9C21E86EB6}"/>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9132135"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CTS Employees: Behind the Profiles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225631" y="865632"/>
            <a:ext cx="9629981" cy="1169551"/>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The following pages contain visualizations of some of the common themes and concerns that arose between and among the CTS roles, as elucidated through research and interviews.</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For detailed information about software programs used by each of the Personas, see the CTS-Personas GitHub page at: </a:t>
            </a:r>
            <a:r>
              <a:rPr lang="en-US" sz="1400" dirty="0">
                <a:latin typeface="Arial" panose="020B0604020202020204" pitchFamily="34" charset="0"/>
                <a:ea typeface="Microsoft Sans Serif" panose="020B0604020202020204" pitchFamily="34" charset="0"/>
                <a:cs typeface="Arial" panose="020B0604020202020204" pitchFamily="34" charset="0"/>
                <a:hlinkClick r:id="rId2"/>
              </a:rPr>
              <a:t>https://data2health.github.io/CTS-Personas/</a:t>
            </a:r>
            <a:r>
              <a:rPr lang="en-US" sz="1400" dirty="0">
                <a:latin typeface="Arial" panose="020B0604020202020204" pitchFamily="34" charset="0"/>
                <a:ea typeface="Microsoft Sans Serif" panose="020B0604020202020204" pitchFamily="34" charset="0"/>
                <a:cs typeface="Arial" panose="020B0604020202020204" pitchFamily="34" charset="0"/>
              </a:rPr>
              <a:t> </a:t>
            </a: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9BB2B0A-78A8-7B40-92F3-F054D87B9F9E}"/>
              </a:ext>
            </a:extLst>
          </p:cNvPr>
          <p:cNvSpPr/>
          <p:nvPr/>
        </p:nvSpPr>
        <p:spPr>
          <a:xfrm>
            <a:off x="248364" y="3506719"/>
            <a:ext cx="9642475"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ttps://lh4.googleusercontent.com/t_TmRBeMWPuQq2S7dxgQOZ4NHIptAdI-95ShskzchmTEenw_UvzEmTEHtH7OYPmblvFzMGsOwtC_PXhyg6PAdb2ocSlIbn9hJTBhu7rbBPWEhJUDpnuKxhxfb_OvfmZbW8EUlqHG">
            <a:extLst>
              <a:ext uri="{FF2B5EF4-FFF2-40B4-BE49-F238E27FC236}">
                <a16:creationId xmlns:a16="http://schemas.microsoft.com/office/drawing/2014/main" id="{8F048F4C-39EF-584A-AA09-95743CA56E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6059" y="2264534"/>
            <a:ext cx="4328161" cy="4349802"/>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C0B757A-5877-1941-B3FA-E24F5FA4A0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47157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55">
            <a:extLst>
              <a:ext uri="{FF2B5EF4-FFF2-40B4-BE49-F238E27FC236}">
                <a16:creationId xmlns:a16="http://schemas.microsoft.com/office/drawing/2014/main" id="{CC5ABB2B-0E4F-6E42-B3F8-30375333B993}"/>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36" b="1254"/>
          <a:stretch/>
        </p:blipFill>
        <p:spPr>
          <a:xfrm>
            <a:off x="277324" y="2328631"/>
            <a:ext cx="6242954" cy="5075159"/>
          </a:xfrm>
          <a:prstGeom prst="rect">
            <a:avLst/>
          </a:prstGeom>
        </p:spPr>
      </p:pic>
      <p:sp>
        <p:nvSpPr>
          <p:cNvPr id="5" name="object 56"/>
          <p:cNvSpPr txBox="1"/>
          <p:nvPr/>
        </p:nvSpPr>
        <p:spPr>
          <a:xfrm>
            <a:off x="327175" y="241016"/>
            <a:ext cx="8900908"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Conducting Reproducible Research</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3" name="TextBox 2"/>
          <p:cNvSpPr txBox="1"/>
          <p:nvPr/>
        </p:nvSpPr>
        <p:spPr>
          <a:xfrm>
            <a:off x="5713211" y="5538024"/>
            <a:ext cx="4075133" cy="2031325"/>
          </a:xfrm>
          <a:prstGeom prst="rect">
            <a:avLst/>
          </a:prstGeom>
          <a:noFill/>
        </p:spPr>
        <p:txBody>
          <a:bodyPr wrap="square" rtlCol="0">
            <a:spAutoFit/>
          </a:bodyPr>
          <a:lstStyle/>
          <a:p>
            <a:pPr algn="just"/>
            <a:r>
              <a:rPr lang="en-US" sz="1400" dirty="0">
                <a:latin typeface="Arial" panose="020B0604020202020204" pitchFamily="34" charset="0"/>
                <a:ea typeface="Microsoft Sans Serif" panose="020B0604020202020204" pitchFamily="34" charset="0"/>
                <a:cs typeface="Arial" panose="020B0604020202020204" pitchFamily="34" charset="0"/>
              </a:rPr>
              <a:t>Responsibilities of conducting reproducible research demonstrate the following </a:t>
            </a:r>
            <a:r>
              <a:rPr lang="en-US" sz="1400" dirty="0">
                <a:latin typeface="Arial" panose="020B0604020202020204" pitchFamily="34" charset="0"/>
                <a:cs typeface="Arial" panose="020B0604020202020204" pitchFamily="34" charset="0"/>
              </a:rPr>
              <a:t>Joint Task Force for Clinical Trial Competency Domains</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categories of knowledge, skills, and attitudes necessary for clinical research. </a:t>
            </a:r>
          </a:p>
          <a:p>
            <a:pPr marL="228600" indent="-22860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Scientific concepts and research design</a:t>
            </a:r>
          </a:p>
          <a:p>
            <a:pPr marL="228600" indent="-22860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Ethical and participant safety considerations</a:t>
            </a:r>
          </a:p>
          <a:p>
            <a:pPr marL="228600" indent="-22860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Clinical trials operations/good clinical practices</a:t>
            </a:r>
          </a:p>
          <a:p>
            <a:pPr marL="228600" indent="-22860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Study and site management</a:t>
            </a:r>
          </a:p>
        </p:txBody>
      </p:sp>
      <p:sp>
        <p:nvSpPr>
          <p:cNvPr id="8" name="TextBox 7"/>
          <p:cNvSpPr txBox="1"/>
          <p:nvPr/>
        </p:nvSpPr>
        <p:spPr>
          <a:xfrm>
            <a:off x="3395899" y="5304335"/>
            <a:ext cx="750195" cy="307777"/>
          </a:xfrm>
          <a:prstGeom prst="rect">
            <a:avLst/>
          </a:prstGeom>
          <a:solidFill>
            <a:srgbClr val="BDE4D9"/>
          </a:solidFill>
        </p:spPr>
        <p:txBody>
          <a:bodyPr wrap="square" lIns="0" tIns="0" rIns="0" bIns="0" rtlCol="0">
            <a:spAutoFit/>
          </a:bodyPr>
          <a:lstStyle/>
          <a:p>
            <a:pPr algn="ctr"/>
            <a:r>
              <a:rPr lang="en-US" sz="1000" dirty="0">
                <a:solidFill>
                  <a:srgbClr val="010901"/>
                </a:solidFill>
                <a:latin typeface="Arial" panose="020B0604020202020204" pitchFamily="34" charset="0"/>
                <a:ea typeface="Microsoft Sans Serif" panose="020B0604020202020204" pitchFamily="34" charset="0"/>
                <a:cs typeface="Arial" panose="020B0604020202020204" pitchFamily="34" charset="0"/>
              </a:rPr>
              <a:t>Center</a:t>
            </a:r>
          </a:p>
          <a:p>
            <a:pPr algn="ctr"/>
            <a:r>
              <a:rPr lang="en-US" sz="1000" dirty="0">
                <a:solidFill>
                  <a:srgbClr val="010901"/>
                </a:solidFill>
                <a:latin typeface="Arial" panose="020B0604020202020204" pitchFamily="34" charset="0"/>
                <a:ea typeface="Microsoft Sans Serif" panose="020B0604020202020204" pitchFamily="34" charset="0"/>
                <a:cs typeface="Arial" panose="020B0604020202020204" pitchFamily="34" charset="0"/>
              </a:rPr>
              <a:t>Administrator</a:t>
            </a:r>
          </a:p>
        </p:txBody>
      </p:sp>
      <p:sp>
        <p:nvSpPr>
          <p:cNvPr id="9" name="TextBox 8">
            <a:extLst>
              <a:ext uri="{FF2B5EF4-FFF2-40B4-BE49-F238E27FC236}">
                <a16:creationId xmlns:a16="http://schemas.microsoft.com/office/drawing/2014/main" id="{B296ADFF-26C7-1D46-B553-53D2797B8D5E}"/>
              </a:ext>
            </a:extLst>
          </p:cNvPr>
          <p:cNvSpPr txBox="1"/>
          <p:nvPr/>
        </p:nvSpPr>
        <p:spPr>
          <a:xfrm>
            <a:off x="7509166" y="3034518"/>
            <a:ext cx="2016865" cy="1908215"/>
          </a:xfrm>
          <a:prstGeom prst="rect">
            <a:avLst/>
          </a:prstGeom>
          <a:noFill/>
        </p:spPr>
        <p:txBody>
          <a:bodyPr wrap="square" rtlCol="0">
            <a:spAutoFit/>
          </a:bodyPr>
          <a:lstStyle/>
          <a:p>
            <a:r>
              <a:rPr lang="en-US" sz="1400" i="1" dirty="0">
                <a:latin typeface="Arial Narrow" panose="020B0604020202020204" pitchFamily="34" charset="0"/>
                <a:ea typeface="Microsoft Sans Serif" panose="020B0604020202020204" pitchFamily="34" charset="0"/>
                <a:cs typeface="Arial Narrow" panose="020B0604020202020204" pitchFamily="34" charset="0"/>
              </a:rPr>
              <a:t>                </a:t>
            </a: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Key</a:t>
            </a:r>
          </a:p>
          <a:p>
            <a:pPr marL="171450" indent="-171450">
              <a:buFont typeface="Arial" panose="020B0604020202020204" pitchFamily="34" charset="0"/>
              <a:buChar char="•"/>
            </a:pPr>
            <a:endParaRPr lang="en-US" sz="800" i="1" dirty="0">
              <a:latin typeface="Arial Narrow" panose="020B0604020202020204" pitchFamily="34" charset="0"/>
              <a:ea typeface="Microsoft Sans Serif" panose="020B0604020202020204" pitchFamily="34" charset="0"/>
              <a:cs typeface="Arial Narrow" panose="020B0604020202020204" pitchFamily="34" charset="0"/>
            </a:endParaRP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Supports reproducible research  in a secondary way</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Directly supports reproducible research </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Helps conduct reproducible research </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Responsible for reproducible research projects</a:t>
            </a:r>
          </a:p>
        </p:txBody>
      </p:sp>
      <p:sp>
        <p:nvSpPr>
          <p:cNvPr id="10" name="Rectangle 9">
            <a:extLst>
              <a:ext uri="{FF2B5EF4-FFF2-40B4-BE49-F238E27FC236}">
                <a16:creationId xmlns:a16="http://schemas.microsoft.com/office/drawing/2014/main" id="{FE253FCB-E831-334D-8CC2-9FD09CF2FC4E}"/>
              </a:ext>
            </a:extLst>
          </p:cNvPr>
          <p:cNvSpPr/>
          <p:nvPr/>
        </p:nvSpPr>
        <p:spPr>
          <a:xfrm>
            <a:off x="7308869" y="2958807"/>
            <a:ext cx="2217162" cy="2185004"/>
          </a:xfrm>
          <a:prstGeom prst="rect">
            <a:avLst/>
          </a:prstGeom>
          <a:noFill/>
          <a:ln w="28575">
            <a:solidFill>
              <a:srgbClr val="19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32BDA4C-2B7F-EF4B-9D03-966A05BD7610}"/>
              </a:ext>
            </a:extLst>
          </p:cNvPr>
          <p:cNvSpPr txBox="1"/>
          <p:nvPr/>
        </p:nvSpPr>
        <p:spPr>
          <a:xfrm>
            <a:off x="213360" y="7018834"/>
            <a:ext cx="3577729" cy="646331"/>
          </a:xfrm>
          <a:prstGeom prst="rect">
            <a:avLst/>
          </a:prstGeom>
          <a:noFill/>
        </p:spPr>
        <p:txBody>
          <a:bodyPr wrap="square" rtlCol="0">
            <a:spAutoFit/>
          </a:bodyPr>
          <a:lstStyle/>
          <a:p>
            <a:r>
              <a:rPr lang="en-US" sz="900" i="1" baseline="30000" dirty="0">
                <a:latin typeface="Arial" panose="020B0604020202020204" pitchFamily="34" charset="0"/>
                <a:cs typeface="Arial" panose="020B0604020202020204" pitchFamily="34" charset="0"/>
              </a:rPr>
              <a:t>1 </a:t>
            </a:r>
            <a:r>
              <a:rPr lang="en-US" sz="900" i="1" dirty="0">
                <a:latin typeface="Arial" panose="020B0604020202020204" pitchFamily="34" charset="0"/>
                <a:cs typeface="Arial" panose="020B0604020202020204" pitchFamily="34" charset="0"/>
              </a:rPr>
              <a:t>Sonstein SA, et al. Moving from compliance to competency: a harmonized core competency framework for the clinical research professional. Clinical Researcher 2014; 3: 17–23.</a:t>
            </a:r>
          </a:p>
          <a:p>
            <a:r>
              <a:rPr lang="en-US" sz="900" i="1" baseline="30000" dirty="0">
                <a:latin typeface="Arial" panose="020B0604020202020204" pitchFamily="34" charset="0"/>
                <a:cs typeface="Arial" panose="020B0604020202020204" pitchFamily="34" charset="0"/>
              </a:rPr>
              <a:t>2</a:t>
            </a:r>
            <a:r>
              <a:rPr lang="en-US" sz="900" i="1" dirty="0">
                <a:latin typeface="Arial" panose="020B0604020202020204" pitchFamily="34" charset="0"/>
                <a:cs typeface="Arial" panose="020B0604020202020204" pitchFamily="34" charset="0"/>
              </a:rPr>
              <a:t>  https://clic-ctsa.org/education/competencies</a:t>
            </a:r>
          </a:p>
        </p:txBody>
      </p:sp>
      <p:sp>
        <p:nvSpPr>
          <p:cNvPr id="16" name="TextBox 15">
            <a:extLst>
              <a:ext uri="{FF2B5EF4-FFF2-40B4-BE49-F238E27FC236}">
                <a16:creationId xmlns:a16="http://schemas.microsoft.com/office/drawing/2014/main" id="{C1B76544-15F2-7341-B7AE-F129824B00BC}"/>
              </a:ext>
            </a:extLst>
          </p:cNvPr>
          <p:cNvSpPr txBox="1"/>
          <p:nvPr/>
        </p:nvSpPr>
        <p:spPr>
          <a:xfrm>
            <a:off x="2620170" y="5720980"/>
            <a:ext cx="750195" cy="161583"/>
          </a:xfrm>
          <a:prstGeom prst="rect">
            <a:avLst/>
          </a:prstGeom>
          <a:solidFill>
            <a:srgbClr val="BDE4D9"/>
          </a:solidFill>
        </p:spPr>
        <p:txBody>
          <a:bodyPr wrap="square" lIns="0" tIns="0" rIns="0" bIns="0" rtlCol="0">
            <a:spAutoFit/>
          </a:bodyPr>
          <a:lstStyle/>
          <a:p>
            <a:pPr algn="ctr"/>
            <a:r>
              <a:rPr lang="en-US" sz="1050" dirty="0">
                <a:solidFill>
                  <a:srgbClr val="010901"/>
                </a:solidFill>
                <a:latin typeface="Arial" panose="020B0604020202020204" pitchFamily="34" charset="0"/>
                <a:ea typeface="Microsoft Sans Serif" panose="020B0604020202020204" pitchFamily="34" charset="0"/>
                <a:cs typeface="Arial" panose="020B0604020202020204" pitchFamily="34" charset="0"/>
              </a:rPr>
              <a:t>Librarian</a:t>
            </a:r>
          </a:p>
        </p:txBody>
      </p:sp>
      <p:sp>
        <p:nvSpPr>
          <p:cNvPr id="17" name="TextBox 16">
            <a:extLst>
              <a:ext uri="{FF2B5EF4-FFF2-40B4-BE49-F238E27FC236}">
                <a16:creationId xmlns:a16="http://schemas.microsoft.com/office/drawing/2014/main" id="{5356D573-D4FF-924B-89A0-49C6049ED67E}"/>
              </a:ext>
            </a:extLst>
          </p:cNvPr>
          <p:cNvSpPr txBox="1"/>
          <p:nvPr/>
        </p:nvSpPr>
        <p:spPr>
          <a:xfrm>
            <a:off x="4845865" y="5374436"/>
            <a:ext cx="750195" cy="161583"/>
          </a:xfrm>
          <a:prstGeom prst="rect">
            <a:avLst/>
          </a:prstGeom>
          <a:solidFill>
            <a:srgbClr val="BDE4D9"/>
          </a:solidFill>
        </p:spPr>
        <p:txBody>
          <a:bodyPr wrap="square" lIns="0" tIns="0" rIns="0" bIns="0" rtlCol="0">
            <a:spAutoFit/>
          </a:bodyPr>
          <a:lstStyle/>
          <a:p>
            <a:pPr algn="ctr"/>
            <a:r>
              <a:rPr lang="en-US" sz="1050" dirty="0">
                <a:solidFill>
                  <a:srgbClr val="010901"/>
                </a:solidFill>
                <a:latin typeface="Arial" panose="020B0604020202020204" pitchFamily="34" charset="0"/>
                <a:ea typeface="Microsoft Sans Serif" panose="020B0604020202020204" pitchFamily="34" charset="0"/>
                <a:cs typeface="Arial" panose="020B0604020202020204" pitchFamily="34" charset="0"/>
              </a:rPr>
              <a:t>Developer</a:t>
            </a:r>
          </a:p>
        </p:txBody>
      </p:sp>
      <p:sp>
        <p:nvSpPr>
          <p:cNvPr id="18" name="TextBox 17">
            <a:extLst>
              <a:ext uri="{FF2B5EF4-FFF2-40B4-BE49-F238E27FC236}">
                <a16:creationId xmlns:a16="http://schemas.microsoft.com/office/drawing/2014/main" id="{3255BDC0-2382-C847-9712-575F0D481883}"/>
              </a:ext>
            </a:extLst>
          </p:cNvPr>
          <p:cNvSpPr txBox="1"/>
          <p:nvPr/>
        </p:nvSpPr>
        <p:spPr>
          <a:xfrm>
            <a:off x="1816537" y="5450529"/>
            <a:ext cx="687455" cy="369332"/>
          </a:xfrm>
          <a:prstGeom prst="rect">
            <a:avLst/>
          </a:prstGeom>
          <a:solidFill>
            <a:srgbClr val="BDE4D9"/>
          </a:solidFill>
        </p:spPr>
        <p:txBody>
          <a:bodyPr wrap="square" lIns="0" tIns="0" rIns="0" bIns="45720" rtlCol="0">
            <a:spAutoFit/>
          </a:bodyPr>
          <a:lstStyle/>
          <a:p>
            <a:pPr algn="ctr"/>
            <a:r>
              <a:rPr lang="en-US" sz="1050" dirty="0">
                <a:solidFill>
                  <a:srgbClr val="010901"/>
                </a:solidFill>
                <a:latin typeface="Arial" panose="020B0604020202020204" pitchFamily="34" charset="0"/>
                <a:ea typeface="Microsoft Sans Serif" panose="020B0604020202020204" pitchFamily="34" charset="0"/>
                <a:cs typeface="Arial" panose="020B0604020202020204" pitchFamily="34" charset="0"/>
              </a:rPr>
              <a:t>Patient Navigator</a:t>
            </a:r>
          </a:p>
        </p:txBody>
      </p:sp>
      <p:sp>
        <p:nvSpPr>
          <p:cNvPr id="19" name="TextBox 18">
            <a:extLst>
              <a:ext uri="{FF2B5EF4-FFF2-40B4-BE49-F238E27FC236}">
                <a16:creationId xmlns:a16="http://schemas.microsoft.com/office/drawing/2014/main" id="{DC56E5C7-E99C-B04A-83EC-4ABBD0F5C738}"/>
              </a:ext>
            </a:extLst>
          </p:cNvPr>
          <p:cNvSpPr txBox="1"/>
          <p:nvPr/>
        </p:nvSpPr>
        <p:spPr>
          <a:xfrm>
            <a:off x="499270" y="4701067"/>
            <a:ext cx="1374417" cy="169277"/>
          </a:xfrm>
          <a:prstGeom prst="rect">
            <a:avLst/>
          </a:prstGeom>
          <a:solidFill>
            <a:srgbClr val="2F5887"/>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Physician Scientist</a:t>
            </a:r>
          </a:p>
        </p:txBody>
      </p:sp>
      <p:sp>
        <p:nvSpPr>
          <p:cNvPr id="20" name="TextBox 19">
            <a:extLst>
              <a:ext uri="{FF2B5EF4-FFF2-40B4-BE49-F238E27FC236}">
                <a16:creationId xmlns:a16="http://schemas.microsoft.com/office/drawing/2014/main" id="{1C644930-69E5-244C-9208-98A9B640E432}"/>
              </a:ext>
            </a:extLst>
          </p:cNvPr>
          <p:cNvSpPr txBox="1"/>
          <p:nvPr/>
        </p:nvSpPr>
        <p:spPr>
          <a:xfrm>
            <a:off x="2192014" y="4465173"/>
            <a:ext cx="1374417" cy="169277"/>
          </a:xfrm>
          <a:prstGeom prst="rect">
            <a:avLst/>
          </a:prstGeom>
          <a:solidFill>
            <a:srgbClr val="2F5887"/>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Basic Scientist</a:t>
            </a:r>
          </a:p>
        </p:txBody>
      </p:sp>
      <p:sp>
        <p:nvSpPr>
          <p:cNvPr id="21" name="TextBox 20">
            <a:extLst>
              <a:ext uri="{FF2B5EF4-FFF2-40B4-BE49-F238E27FC236}">
                <a16:creationId xmlns:a16="http://schemas.microsoft.com/office/drawing/2014/main" id="{DF8A53D6-080F-C54A-BF89-3D314B73D7D5}"/>
              </a:ext>
            </a:extLst>
          </p:cNvPr>
          <p:cNvSpPr txBox="1"/>
          <p:nvPr/>
        </p:nvSpPr>
        <p:spPr>
          <a:xfrm>
            <a:off x="3820064" y="6428241"/>
            <a:ext cx="1374417" cy="169277"/>
          </a:xfrm>
          <a:prstGeom prst="rect">
            <a:avLst/>
          </a:prstGeom>
          <a:solidFill>
            <a:srgbClr val="2F5887"/>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K Scholar</a:t>
            </a:r>
          </a:p>
        </p:txBody>
      </p:sp>
      <p:sp>
        <p:nvSpPr>
          <p:cNvPr id="22" name="TextBox 21">
            <a:extLst>
              <a:ext uri="{FF2B5EF4-FFF2-40B4-BE49-F238E27FC236}">
                <a16:creationId xmlns:a16="http://schemas.microsoft.com/office/drawing/2014/main" id="{3D4F32E0-4EA0-9941-9507-766A174B34CB}"/>
              </a:ext>
            </a:extLst>
          </p:cNvPr>
          <p:cNvSpPr txBox="1"/>
          <p:nvPr/>
        </p:nvSpPr>
        <p:spPr>
          <a:xfrm>
            <a:off x="4686839" y="3047377"/>
            <a:ext cx="1473098" cy="338554"/>
          </a:xfrm>
          <a:prstGeom prst="rect">
            <a:avLst/>
          </a:prstGeom>
          <a:solidFill>
            <a:srgbClr val="2F5887"/>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Community-Engaged Researcher</a:t>
            </a:r>
          </a:p>
        </p:txBody>
      </p:sp>
      <p:sp>
        <p:nvSpPr>
          <p:cNvPr id="23" name="TextBox 22">
            <a:extLst>
              <a:ext uri="{FF2B5EF4-FFF2-40B4-BE49-F238E27FC236}">
                <a16:creationId xmlns:a16="http://schemas.microsoft.com/office/drawing/2014/main" id="{228D267F-4712-AF4C-A592-F56285182FB5}"/>
              </a:ext>
            </a:extLst>
          </p:cNvPr>
          <p:cNvSpPr txBox="1"/>
          <p:nvPr/>
        </p:nvSpPr>
        <p:spPr>
          <a:xfrm>
            <a:off x="3162737" y="3040089"/>
            <a:ext cx="1285875" cy="338554"/>
          </a:xfrm>
          <a:prstGeom prst="rect">
            <a:avLst/>
          </a:prstGeom>
          <a:solidFill>
            <a:srgbClr val="3589AB"/>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Clinical Research Coordinator</a:t>
            </a:r>
          </a:p>
        </p:txBody>
      </p:sp>
      <p:sp>
        <p:nvSpPr>
          <p:cNvPr id="24" name="TextBox 23">
            <a:extLst>
              <a:ext uri="{FF2B5EF4-FFF2-40B4-BE49-F238E27FC236}">
                <a16:creationId xmlns:a16="http://schemas.microsoft.com/office/drawing/2014/main" id="{DEF5F73D-7A95-8A4B-99BC-A3177338C0BF}"/>
              </a:ext>
            </a:extLst>
          </p:cNvPr>
          <p:cNvSpPr txBox="1"/>
          <p:nvPr/>
        </p:nvSpPr>
        <p:spPr>
          <a:xfrm>
            <a:off x="3864334" y="4451578"/>
            <a:ext cx="1285875" cy="169277"/>
          </a:xfrm>
          <a:prstGeom prst="rect">
            <a:avLst/>
          </a:prstGeom>
          <a:solidFill>
            <a:srgbClr val="3589AB"/>
          </a:solidFill>
        </p:spPr>
        <p:txBody>
          <a:bodyPr wrap="square" lIns="0" tIns="0" rIns="0" bIns="0" rtlCol="0">
            <a:spAutoFit/>
          </a:bodyPr>
          <a:lstStyle/>
          <a:p>
            <a:pPr algn="ctr"/>
            <a:r>
              <a:rPr lang="en-US" sz="1100" dirty="0">
                <a:solidFill>
                  <a:schemeClr val="bg1"/>
                </a:solidFill>
                <a:latin typeface="Arial" panose="020B0604020202020204" pitchFamily="34" charset="0"/>
                <a:ea typeface="Microsoft Sans Serif" panose="020B0604020202020204" pitchFamily="34" charset="0"/>
                <a:cs typeface="Arial" panose="020B0604020202020204" pitchFamily="34" charset="0"/>
              </a:rPr>
              <a:t>Biostatistician</a:t>
            </a:r>
          </a:p>
        </p:txBody>
      </p:sp>
      <p:sp>
        <p:nvSpPr>
          <p:cNvPr id="25" name="TextBox 24">
            <a:extLst>
              <a:ext uri="{FF2B5EF4-FFF2-40B4-BE49-F238E27FC236}">
                <a16:creationId xmlns:a16="http://schemas.microsoft.com/office/drawing/2014/main" id="{0247D157-1646-5E43-ADE3-F8F3892C3DBF}"/>
              </a:ext>
            </a:extLst>
          </p:cNvPr>
          <p:cNvSpPr txBox="1"/>
          <p:nvPr/>
        </p:nvSpPr>
        <p:spPr>
          <a:xfrm>
            <a:off x="5274628" y="4549811"/>
            <a:ext cx="1132959" cy="169277"/>
          </a:xfrm>
          <a:prstGeom prst="rect">
            <a:avLst/>
          </a:prstGeom>
          <a:solidFill>
            <a:srgbClr val="6FB9C4"/>
          </a:solidFill>
        </p:spPr>
        <p:txBody>
          <a:bodyPr wrap="square" lIns="0" tIns="0" rIns="0" bIns="0" rtlCol="0">
            <a:spAutoFit/>
          </a:bodyPr>
          <a:lstStyle/>
          <a:p>
            <a:pPr algn="ctr"/>
            <a:r>
              <a:rPr lang="en-US" sz="1100" dirty="0">
                <a:latin typeface="Arial" panose="020B0604020202020204" pitchFamily="34" charset="0"/>
                <a:ea typeface="Microsoft Sans Serif" panose="020B0604020202020204" pitchFamily="34" charset="0"/>
                <a:cs typeface="Arial" panose="020B0604020202020204" pitchFamily="34" charset="0"/>
              </a:rPr>
              <a:t>Data Analyst</a:t>
            </a:r>
          </a:p>
        </p:txBody>
      </p:sp>
      <p:sp>
        <p:nvSpPr>
          <p:cNvPr id="26" name="TextBox 25">
            <a:extLst>
              <a:ext uri="{FF2B5EF4-FFF2-40B4-BE49-F238E27FC236}">
                <a16:creationId xmlns:a16="http://schemas.microsoft.com/office/drawing/2014/main" id="{CC1407BF-ADA7-5A4D-B627-98C46A9CA51A}"/>
              </a:ext>
            </a:extLst>
          </p:cNvPr>
          <p:cNvSpPr txBox="1"/>
          <p:nvPr/>
        </p:nvSpPr>
        <p:spPr>
          <a:xfrm>
            <a:off x="1323226" y="3304387"/>
            <a:ext cx="1095890" cy="338554"/>
          </a:xfrm>
          <a:prstGeom prst="rect">
            <a:avLst/>
          </a:prstGeom>
          <a:solidFill>
            <a:srgbClr val="6FB9C4"/>
          </a:solidFill>
        </p:spPr>
        <p:txBody>
          <a:bodyPr wrap="square" lIns="0" tIns="0" rIns="0" bIns="0" rtlCol="0">
            <a:spAutoFit/>
          </a:bodyPr>
          <a:lstStyle/>
          <a:p>
            <a:pPr algn="ctr"/>
            <a:r>
              <a:rPr lang="en-US" sz="1100" dirty="0">
                <a:latin typeface="Arial" panose="020B0604020202020204" pitchFamily="34" charset="0"/>
                <a:ea typeface="Microsoft Sans Serif" panose="020B0604020202020204" pitchFamily="34" charset="0"/>
                <a:cs typeface="Arial" panose="020B0604020202020204" pitchFamily="34" charset="0"/>
              </a:rPr>
              <a:t>Research Administrator</a:t>
            </a:r>
          </a:p>
        </p:txBody>
      </p:sp>
      <p:sp>
        <p:nvSpPr>
          <p:cNvPr id="7" name="TextBox 6"/>
          <p:cNvSpPr txBox="1"/>
          <p:nvPr/>
        </p:nvSpPr>
        <p:spPr>
          <a:xfrm>
            <a:off x="327175" y="865632"/>
            <a:ext cx="9528316" cy="1461939"/>
          </a:xfrm>
          <a:prstGeom prst="rect">
            <a:avLst/>
          </a:prstGeom>
          <a:noFill/>
        </p:spPr>
        <p:txBody>
          <a:bodyPr wrap="square" rtlCol="0">
            <a:spAutoFit/>
          </a:bodyPr>
          <a:lstStyle/>
          <a:p>
            <a:pPr algn="just"/>
            <a:r>
              <a:rPr lang="en-US" sz="1350" dirty="0">
                <a:latin typeface="Arial" panose="020B0604020202020204" pitchFamily="34" charset="0"/>
                <a:ea typeface="Microsoft Sans Serif" panose="020B0604020202020204" pitchFamily="34" charset="0"/>
                <a:cs typeface="Arial" panose="020B0604020202020204" pitchFamily="34" charset="0"/>
              </a:rPr>
              <a:t>Reproducible research in basic science and clinical trials is the work at the heart of the translational ecosystem. To conduct reproducible research, investigators must be mindful of ethical concerns, patient data safety, study design, statistical analysis, and documentation.</a:t>
            </a:r>
          </a:p>
          <a:p>
            <a:pPr algn="just"/>
            <a:endParaRPr lang="en-US" sz="800" dirty="0">
              <a:latin typeface="Arial" panose="020B0604020202020204" pitchFamily="34" charset="0"/>
              <a:ea typeface="Microsoft Sans Serif" panose="020B0604020202020204" pitchFamily="34" charset="0"/>
              <a:cs typeface="Arial" panose="020B0604020202020204" pitchFamily="34" charset="0"/>
            </a:endParaRPr>
          </a:p>
          <a:p>
            <a:pPr algn="just"/>
            <a:r>
              <a:rPr lang="en-US" sz="1350" dirty="0">
                <a:latin typeface="Arial" panose="020B0604020202020204" pitchFamily="34" charset="0"/>
                <a:ea typeface="Microsoft Sans Serif" panose="020B0604020202020204" pitchFamily="34" charset="0"/>
                <a:cs typeface="Arial" panose="020B0604020202020204" pitchFamily="34" charset="0"/>
              </a:rPr>
              <a:t>Not only PIs are concerned with conducting ethical, reproducible research. All the Personas profiled have an interest in it, and some have direct involvement in its conduct. The bubbles below are sized from smallest to largest based on a light-to-dark color scale, as defined below.</a:t>
            </a:r>
          </a:p>
        </p:txBody>
      </p:sp>
      <p:sp>
        <p:nvSpPr>
          <p:cNvPr id="28" name="Rectangle 27">
            <a:extLst>
              <a:ext uri="{FF2B5EF4-FFF2-40B4-BE49-F238E27FC236}">
                <a16:creationId xmlns:a16="http://schemas.microsoft.com/office/drawing/2014/main" id="{038BD2C1-3CD3-E544-B134-CCC0689D1A0B}"/>
              </a:ext>
            </a:extLst>
          </p:cNvPr>
          <p:cNvSpPr/>
          <p:nvPr/>
        </p:nvSpPr>
        <p:spPr>
          <a:xfrm>
            <a:off x="7509166" y="3449979"/>
            <a:ext cx="178815" cy="91440"/>
          </a:xfrm>
          <a:prstGeom prst="rect">
            <a:avLst/>
          </a:prstGeom>
          <a:solidFill>
            <a:srgbClr val="BCE5D9"/>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1880248-C074-9C48-85A7-9FC667B93142}"/>
              </a:ext>
            </a:extLst>
          </p:cNvPr>
          <p:cNvSpPr/>
          <p:nvPr/>
        </p:nvSpPr>
        <p:spPr>
          <a:xfrm>
            <a:off x="7509166" y="3798412"/>
            <a:ext cx="178815" cy="91440"/>
          </a:xfrm>
          <a:prstGeom prst="rect">
            <a:avLst/>
          </a:prstGeom>
          <a:solidFill>
            <a:srgbClr val="6FB9C4"/>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250704E-465B-C448-9E42-F047B00FB37B}"/>
              </a:ext>
            </a:extLst>
          </p:cNvPr>
          <p:cNvSpPr/>
          <p:nvPr/>
        </p:nvSpPr>
        <p:spPr>
          <a:xfrm>
            <a:off x="7514594" y="4177584"/>
            <a:ext cx="178815" cy="91440"/>
          </a:xfrm>
          <a:prstGeom prst="rect">
            <a:avLst/>
          </a:prstGeom>
          <a:solidFill>
            <a:srgbClr val="3789AC"/>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7B30382-AE86-C146-8285-821A51871609}"/>
              </a:ext>
            </a:extLst>
          </p:cNvPr>
          <p:cNvSpPr/>
          <p:nvPr/>
        </p:nvSpPr>
        <p:spPr>
          <a:xfrm>
            <a:off x="7514594" y="4552139"/>
            <a:ext cx="178815" cy="91440"/>
          </a:xfrm>
          <a:prstGeom prst="rect">
            <a:avLst/>
          </a:prstGeom>
          <a:solidFill>
            <a:srgbClr val="2D5986"/>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823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5">
            <a:extLst>
              <a:ext uri="{FF2B5EF4-FFF2-40B4-BE49-F238E27FC236}">
                <a16:creationId xmlns:a16="http://schemas.microsoft.com/office/drawing/2014/main" id="{517C5CAC-5273-534E-B18D-06A0E4F32625}"/>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893243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Working both Mobile and Face-to-Face</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213360" y="865632"/>
            <a:ext cx="9571387" cy="954107"/>
          </a:xfrm>
          <a:prstGeom prst="rect">
            <a:avLst/>
          </a:prstGeom>
          <a:noFill/>
        </p:spPr>
        <p:txBody>
          <a:bodyPr wrap="square" rtlCol="0">
            <a:spAutoFit/>
          </a:bodyPr>
          <a:lstStyle/>
          <a:p>
            <a:pPr algn="just"/>
            <a:r>
              <a:rPr lang="en-US" sz="1400" dirty="0">
                <a:latin typeface="Arial" panose="020B0604020202020204" pitchFamily="34" charset="0"/>
                <a:ea typeface="Microsoft Sans Serif" panose="020B0604020202020204" pitchFamily="34" charset="0"/>
                <a:cs typeface="Arial" panose="020B0604020202020204" pitchFamily="34" charset="0"/>
              </a:rPr>
              <a:t>Powerful laptops and VPN access to files allow many members of the translational workforce to work from home. However, for many, face-to-face interactions are vital. Face-to-face interaction fosters improved communication and greater understanding of workflows and goals, which is essential for ethical, reproducible, team science. The graph below demonstrates each Persona’s frequency of face-to-face work, even when mobile options are available.</a:t>
            </a:r>
          </a:p>
        </p:txBody>
      </p:sp>
      <p:sp>
        <p:nvSpPr>
          <p:cNvPr id="2" name="TextBox 1"/>
          <p:cNvSpPr txBox="1"/>
          <p:nvPr/>
        </p:nvSpPr>
        <p:spPr>
          <a:xfrm>
            <a:off x="3698770" y="5118021"/>
            <a:ext cx="2964180" cy="261610"/>
          </a:xfrm>
          <a:prstGeom prst="rect">
            <a:avLst/>
          </a:prstGeom>
          <a:noFill/>
        </p:spPr>
        <p:txBody>
          <a:bodyPr wrap="square" rtlCol="0">
            <a:spAutoFit/>
          </a:bodyPr>
          <a:lstStyle/>
          <a:p>
            <a:r>
              <a:rPr lang="en-US" sz="1050" dirty="0">
                <a:solidFill>
                  <a:schemeClr val="bg1">
                    <a:lumMod val="65000"/>
                  </a:schemeClr>
                </a:solidFill>
                <a:latin typeface="Arial" panose="020B0604020202020204" pitchFamily="34" charset="0"/>
                <a:ea typeface="Microsoft Sans Serif" panose="020B0604020202020204" pitchFamily="34" charset="0"/>
                <a:cs typeface="Arial" panose="020B0604020202020204" pitchFamily="34" charset="0"/>
              </a:rPr>
              <a:t>Frequency of face-to-face interactions</a:t>
            </a:r>
          </a:p>
        </p:txBody>
      </p:sp>
      <p:sp>
        <p:nvSpPr>
          <p:cNvPr id="3" name="Rectangle 2"/>
          <p:cNvSpPr/>
          <p:nvPr/>
        </p:nvSpPr>
        <p:spPr>
          <a:xfrm>
            <a:off x="288310" y="5750957"/>
            <a:ext cx="9511318" cy="1169551"/>
          </a:xfrm>
          <a:prstGeom prst="rect">
            <a:avLst/>
          </a:prstGeom>
        </p:spPr>
        <p:txBody>
          <a:bodyPr wrap="square">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Commitment to face-to-face engagement in the era of mobile work demonstrates the following </a:t>
            </a:r>
            <a:r>
              <a:rPr lang="en-US" sz="1400" dirty="0">
                <a:latin typeface="Arial" panose="020B0604020202020204" pitchFamily="34" charset="0"/>
                <a:cs typeface="Arial" panose="020B0604020202020204" pitchFamily="34" charset="0"/>
              </a:rPr>
              <a:t>Joint Task Force for Clinical Trial Competency Domains</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categories of knowledge, skills, and attitudes necessary for clinical research. </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Leadership and professionalism</a:t>
            </a:r>
          </a:p>
          <a:p>
            <a:pPr marL="285750" indent="-28575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Communication and teamwork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19" y="2794381"/>
            <a:ext cx="9530445" cy="2254596"/>
          </a:xfrm>
          <a:prstGeom prst="rect">
            <a:avLst/>
          </a:prstGeom>
        </p:spPr>
      </p:pic>
      <p:sp>
        <p:nvSpPr>
          <p:cNvPr id="9" name="TextBox 8"/>
          <p:cNvSpPr txBox="1"/>
          <p:nvPr/>
        </p:nvSpPr>
        <p:spPr>
          <a:xfrm>
            <a:off x="327175" y="2352964"/>
            <a:ext cx="5020077" cy="369332"/>
          </a:xfrm>
          <a:prstGeom prst="rect">
            <a:avLst/>
          </a:prstGeom>
          <a:noFill/>
        </p:spPr>
        <p:txBody>
          <a:bodyPr wrap="square" rtlCol="0">
            <a:spAutoFit/>
          </a:bodyPr>
          <a:lstStyle/>
          <a:p>
            <a:r>
              <a:rPr lang="en-US" b="1" dirty="0">
                <a:latin typeface="Arial Narrow" panose="020B0604020202020204" pitchFamily="34" charset="0"/>
                <a:ea typeface="Microsoft Sans Serif" panose="020B0604020202020204" pitchFamily="34" charset="0"/>
                <a:cs typeface="Arial Narrow" panose="020B0604020202020204" pitchFamily="34" charset="0"/>
              </a:rPr>
              <a:t>Preference for Mobile vs. Face-to-Face Work</a:t>
            </a:r>
          </a:p>
        </p:txBody>
      </p:sp>
      <p:sp>
        <p:nvSpPr>
          <p:cNvPr id="11" name="TextBox 10">
            <a:extLst>
              <a:ext uri="{FF2B5EF4-FFF2-40B4-BE49-F238E27FC236}">
                <a16:creationId xmlns:a16="http://schemas.microsoft.com/office/drawing/2014/main" id="{057D9422-9FF1-0A4A-B811-3D72FA92402B}"/>
              </a:ext>
            </a:extLst>
          </p:cNvPr>
          <p:cNvSpPr txBox="1"/>
          <p:nvPr/>
        </p:nvSpPr>
        <p:spPr>
          <a:xfrm>
            <a:off x="288311" y="7215997"/>
            <a:ext cx="9365356" cy="369332"/>
          </a:xfrm>
          <a:prstGeom prst="rect">
            <a:avLst/>
          </a:prstGeom>
          <a:noFill/>
        </p:spPr>
        <p:txBody>
          <a:bodyPr wrap="square" rtlCol="0">
            <a:spAutoFit/>
          </a:bodyPr>
          <a:lstStyle/>
          <a:p>
            <a:r>
              <a:rPr lang="en-US" sz="900" i="1" baseline="30000" dirty="0">
                <a:latin typeface="Arial" panose="020B0604020202020204" pitchFamily="34" charset="0"/>
                <a:cs typeface="Arial" panose="020B0604020202020204" pitchFamily="34" charset="0"/>
              </a:rPr>
              <a:t>1 </a:t>
            </a:r>
            <a:r>
              <a:rPr lang="en-US" sz="900" i="1" dirty="0">
                <a:latin typeface="Arial" panose="020B0604020202020204" pitchFamily="34" charset="0"/>
                <a:cs typeface="Arial" panose="020B0604020202020204" pitchFamily="34" charset="0"/>
              </a:rPr>
              <a:t>Sonstein SA, et al. Moving from compliance to competency: a harmonized core competency framework for the clinical research professional. Clinical Researcher 2014; 3: 17–23.</a:t>
            </a:r>
          </a:p>
          <a:p>
            <a:r>
              <a:rPr lang="en-US" sz="900" i="1" baseline="30000" dirty="0">
                <a:latin typeface="Arial" panose="020B0604020202020204" pitchFamily="34" charset="0"/>
                <a:cs typeface="Arial" panose="020B0604020202020204" pitchFamily="34" charset="0"/>
              </a:rPr>
              <a:t>2</a:t>
            </a:r>
            <a:r>
              <a:rPr lang="en-US" sz="900" i="1" dirty="0">
                <a:latin typeface="Arial" panose="020B0604020202020204" pitchFamily="34" charset="0"/>
                <a:cs typeface="Arial" panose="020B0604020202020204" pitchFamily="34" charset="0"/>
              </a:rPr>
              <a:t>  https://clic-ctsa.org/education/competencies</a:t>
            </a:r>
          </a:p>
        </p:txBody>
      </p:sp>
    </p:spTree>
    <p:extLst>
      <p:ext uri="{BB962C8B-B14F-4D97-AF65-F5344CB8AC3E}">
        <p14:creationId xmlns:p14="http://schemas.microsoft.com/office/powerpoint/2010/main" val="149765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5">
            <a:extLst>
              <a:ext uri="{FF2B5EF4-FFF2-40B4-BE49-F238E27FC236}">
                <a16:creationId xmlns:a16="http://schemas.microsoft.com/office/drawing/2014/main" id="{EFE0B8D0-9A35-0F43-87AD-18BBCF45460B}"/>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Interoperability Between Data Sources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id="{24FF3667-DA0B-D74B-9390-1FC9A4E031E3}"/>
              </a:ext>
            </a:extLst>
          </p:cNvPr>
          <p:cNvSpPr/>
          <p:nvPr/>
        </p:nvSpPr>
        <p:spPr>
          <a:xfrm>
            <a:off x="228351" y="6409121"/>
            <a:ext cx="9700509" cy="830997"/>
          </a:xfrm>
          <a:prstGeom prst="rect">
            <a:avLst/>
          </a:prstGeom>
        </p:spPr>
        <p:txBody>
          <a:bodyPr wrap="square">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A commitment to solving interoperability problems demonstrates the following </a:t>
            </a:r>
            <a:r>
              <a:rPr lang="en-US" sz="1400" dirty="0">
                <a:latin typeface="Arial" panose="020B0604020202020204" pitchFamily="34" charset="0"/>
                <a:cs typeface="Arial" panose="020B0604020202020204" pitchFamily="34" charset="0"/>
              </a:rPr>
              <a:t>Joint Task Force for Clinical Trial Competency Domains</a:t>
            </a:r>
            <a:r>
              <a:rPr lang="en-US" sz="1400" baseline="300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 categories of knowledge, skills, and attitudes necessary for clinical research. </a:t>
            </a:r>
          </a:p>
          <a:p>
            <a:endParaRPr lang="en-US" sz="600" dirty="0">
              <a:latin typeface="Arial" panose="020B0604020202020204" pitchFamily="34" charset="0"/>
              <a:ea typeface="Microsoft Sans Serif"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i="1" dirty="0">
                <a:latin typeface="Arial Narrow" panose="020B0604020202020204" pitchFamily="34" charset="0"/>
                <a:ea typeface="Microsoft Sans Serif" panose="020B0604020202020204" pitchFamily="34" charset="0"/>
                <a:cs typeface="Arial Narrow" panose="020B0604020202020204" pitchFamily="34" charset="0"/>
              </a:rPr>
              <a:t>Data management and informatics</a:t>
            </a:r>
          </a:p>
        </p:txBody>
      </p:sp>
      <p:sp>
        <p:nvSpPr>
          <p:cNvPr id="11" name="TextBox 10">
            <a:extLst>
              <a:ext uri="{FF2B5EF4-FFF2-40B4-BE49-F238E27FC236}">
                <a16:creationId xmlns:a16="http://schemas.microsoft.com/office/drawing/2014/main" id="{A7BC7402-D0CC-F446-81A5-270DB0302DC7}"/>
              </a:ext>
            </a:extLst>
          </p:cNvPr>
          <p:cNvSpPr txBox="1"/>
          <p:nvPr/>
        </p:nvSpPr>
        <p:spPr>
          <a:xfrm>
            <a:off x="228351" y="7215997"/>
            <a:ext cx="9425316" cy="369332"/>
          </a:xfrm>
          <a:prstGeom prst="rect">
            <a:avLst/>
          </a:prstGeom>
          <a:noFill/>
        </p:spPr>
        <p:txBody>
          <a:bodyPr wrap="square" rtlCol="0">
            <a:spAutoFit/>
          </a:bodyPr>
          <a:lstStyle/>
          <a:p>
            <a:r>
              <a:rPr lang="en-US" sz="900" i="1" baseline="30000" dirty="0">
                <a:latin typeface="Arial" panose="020B0604020202020204" pitchFamily="34" charset="0"/>
                <a:cs typeface="Arial" panose="020B0604020202020204" pitchFamily="34" charset="0"/>
              </a:rPr>
              <a:t>1 </a:t>
            </a:r>
            <a:r>
              <a:rPr lang="en-US" sz="900" i="1" dirty="0">
                <a:latin typeface="Arial" panose="020B0604020202020204" pitchFamily="34" charset="0"/>
                <a:cs typeface="Arial" panose="020B0604020202020204" pitchFamily="34" charset="0"/>
              </a:rPr>
              <a:t>Sonstein SA, et al. Moving from compliance to competency: a harmonized core competency framework for the clinical research professional. Clinical Researcher 2014; 3: 17–23.</a:t>
            </a:r>
          </a:p>
          <a:p>
            <a:r>
              <a:rPr lang="en-US" sz="900" i="1" baseline="30000" dirty="0">
                <a:latin typeface="Arial" panose="020B0604020202020204" pitchFamily="34" charset="0"/>
                <a:cs typeface="Arial" panose="020B0604020202020204" pitchFamily="34" charset="0"/>
              </a:rPr>
              <a:t>2</a:t>
            </a:r>
            <a:r>
              <a:rPr lang="en-US" sz="900" i="1" dirty="0">
                <a:latin typeface="Arial" panose="020B0604020202020204" pitchFamily="34" charset="0"/>
                <a:cs typeface="Arial" panose="020B0604020202020204" pitchFamily="34" charset="0"/>
              </a:rPr>
              <a:t>  https://clic-ctsa.org/education/competencies</a:t>
            </a:r>
          </a:p>
        </p:txBody>
      </p:sp>
      <p:sp>
        <p:nvSpPr>
          <p:cNvPr id="7" name="TextBox 6"/>
          <p:cNvSpPr txBox="1"/>
          <p:nvPr/>
        </p:nvSpPr>
        <p:spPr>
          <a:xfrm>
            <a:off x="228351" y="775692"/>
            <a:ext cx="9605196" cy="1338828"/>
          </a:xfrm>
          <a:prstGeom prst="rect">
            <a:avLst/>
          </a:prstGeom>
          <a:noFill/>
        </p:spPr>
        <p:txBody>
          <a:bodyPr wrap="square" rtlCol="0">
            <a:spAutoFit/>
          </a:bodyPr>
          <a:lstStyle/>
          <a:p>
            <a:pPr algn="just"/>
            <a:r>
              <a:rPr lang="en-US" sz="1300" dirty="0">
                <a:latin typeface="Arial" panose="020B0604020202020204" pitchFamily="34" charset="0"/>
                <a:ea typeface="Microsoft Sans Serif" panose="020B0604020202020204" pitchFamily="34" charset="0"/>
                <a:cs typeface="Arial" panose="020B0604020202020204" pitchFamily="34" charset="0"/>
              </a:rPr>
              <a:t>Whether harmonizing and reconciling biomedical datasets from disparate sources, or gathering information from multiple online platforms to complete grant contracts and budgets, employees across the CTS landscape face the challenges of compiling and analyzing data between systems. Occasionally the systems in question cannot “talk” to each other due to security concerns; in other cases, legacy data repositories are involved. Below is a chart demonstrating the extent to which interoperability between systems, or an easier way to map data from different systems, was expressed as a desire in the Personas research. The size of the pie slice corresponds to the need for interoperability.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047" t="8280" r="21464" b="9691"/>
          <a:stretch/>
        </p:blipFill>
        <p:spPr>
          <a:xfrm>
            <a:off x="3236974" y="2497497"/>
            <a:ext cx="3474720" cy="3420183"/>
          </a:xfrm>
          <a:prstGeom prst="ellipse">
            <a:avLst/>
          </a:prstGeom>
        </p:spPr>
      </p:pic>
      <p:sp>
        <p:nvSpPr>
          <p:cNvPr id="13" name="TextBox 12">
            <a:extLst>
              <a:ext uri="{FF2B5EF4-FFF2-40B4-BE49-F238E27FC236}">
                <a16:creationId xmlns:a16="http://schemas.microsoft.com/office/drawing/2014/main" id="{526DDDA4-91EB-0C4C-B775-9D76BD641AFB}"/>
              </a:ext>
            </a:extLst>
          </p:cNvPr>
          <p:cNvSpPr txBox="1"/>
          <p:nvPr/>
        </p:nvSpPr>
        <p:spPr>
          <a:xfrm>
            <a:off x="5078605" y="2151803"/>
            <a:ext cx="2154548" cy="169277"/>
          </a:xfrm>
          <a:prstGeom prst="rect">
            <a:avLst/>
          </a:prstGeom>
          <a:solidFill>
            <a:schemeClr val="bg1"/>
          </a:solidFill>
        </p:spPr>
        <p:txBody>
          <a:bodyPr wrap="square" lIns="0" tIns="0" rIns="0" bIns="0" rtlCol="0">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CENTER ADMINISTRATOR</a:t>
            </a:r>
          </a:p>
        </p:txBody>
      </p:sp>
      <p:sp>
        <p:nvSpPr>
          <p:cNvPr id="14" name="TextBox 13">
            <a:extLst>
              <a:ext uri="{FF2B5EF4-FFF2-40B4-BE49-F238E27FC236}">
                <a16:creationId xmlns:a16="http://schemas.microsoft.com/office/drawing/2014/main" id="{4480DD41-52CB-A941-8770-6420CDF1FDD5}"/>
              </a:ext>
            </a:extLst>
          </p:cNvPr>
          <p:cNvSpPr txBox="1"/>
          <p:nvPr/>
        </p:nvSpPr>
        <p:spPr>
          <a:xfrm>
            <a:off x="5637630" y="2461082"/>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DEVELOPER</a:t>
            </a:r>
          </a:p>
        </p:txBody>
      </p:sp>
      <p:sp>
        <p:nvSpPr>
          <p:cNvPr id="24" name="TextBox 23">
            <a:extLst>
              <a:ext uri="{FF2B5EF4-FFF2-40B4-BE49-F238E27FC236}">
                <a16:creationId xmlns:a16="http://schemas.microsoft.com/office/drawing/2014/main" id="{6385D76F-ACAA-2D4A-A8B2-E42A33D2452D}"/>
              </a:ext>
            </a:extLst>
          </p:cNvPr>
          <p:cNvSpPr txBox="1"/>
          <p:nvPr/>
        </p:nvSpPr>
        <p:spPr>
          <a:xfrm>
            <a:off x="6314205" y="2922320"/>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BASIC SCIENTIST</a:t>
            </a:r>
          </a:p>
        </p:txBody>
      </p:sp>
      <p:sp>
        <p:nvSpPr>
          <p:cNvPr id="25" name="TextBox 24">
            <a:extLst>
              <a:ext uri="{FF2B5EF4-FFF2-40B4-BE49-F238E27FC236}">
                <a16:creationId xmlns:a16="http://schemas.microsoft.com/office/drawing/2014/main" id="{6A73EF7A-9158-D84D-BA4D-7150C6575E3C}"/>
              </a:ext>
            </a:extLst>
          </p:cNvPr>
          <p:cNvSpPr txBox="1"/>
          <p:nvPr/>
        </p:nvSpPr>
        <p:spPr>
          <a:xfrm>
            <a:off x="6678105" y="3572073"/>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K SCHOLAR</a:t>
            </a:r>
          </a:p>
        </p:txBody>
      </p:sp>
      <p:sp>
        <p:nvSpPr>
          <p:cNvPr id="26" name="TextBox 25">
            <a:extLst>
              <a:ext uri="{FF2B5EF4-FFF2-40B4-BE49-F238E27FC236}">
                <a16:creationId xmlns:a16="http://schemas.microsoft.com/office/drawing/2014/main" id="{51C8922A-8B08-5441-BFAC-C1310519F8A8}"/>
              </a:ext>
            </a:extLst>
          </p:cNvPr>
          <p:cNvSpPr txBox="1"/>
          <p:nvPr/>
        </p:nvSpPr>
        <p:spPr>
          <a:xfrm>
            <a:off x="6771489" y="4278468"/>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PHYSICIAN SCIENTIST</a:t>
            </a:r>
          </a:p>
        </p:txBody>
      </p:sp>
      <p:sp>
        <p:nvSpPr>
          <p:cNvPr id="27" name="TextBox 26">
            <a:extLst>
              <a:ext uri="{FF2B5EF4-FFF2-40B4-BE49-F238E27FC236}">
                <a16:creationId xmlns:a16="http://schemas.microsoft.com/office/drawing/2014/main" id="{EC608F30-D32A-D84B-8BF3-A78E23FFA48D}"/>
              </a:ext>
            </a:extLst>
          </p:cNvPr>
          <p:cNvSpPr txBox="1"/>
          <p:nvPr/>
        </p:nvSpPr>
        <p:spPr>
          <a:xfrm>
            <a:off x="6529444" y="5066305"/>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BIOSTATISTICIAN</a:t>
            </a:r>
          </a:p>
        </p:txBody>
      </p:sp>
      <p:sp>
        <p:nvSpPr>
          <p:cNvPr id="28" name="TextBox 27">
            <a:extLst>
              <a:ext uri="{FF2B5EF4-FFF2-40B4-BE49-F238E27FC236}">
                <a16:creationId xmlns:a16="http://schemas.microsoft.com/office/drawing/2014/main" id="{9743F71D-CC0E-9941-AF70-CC4E6561CB9F}"/>
              </a:ext>
            </a:extLst>
          </p:cNvPr>
          <p:cNvSpPr txBox="1"/>
          <p:nvPr/>
        </p:nvSpPr>
        <p:spPr>
          <a:xfrm>
            <a:off x="5961745" y="5642548"/>
            <a:ext cx="1432720" cy="169277"/>
          </a:xfrm>
          <a:prstGeom prst="rect">
            <a:avLst/>
          </a:prstGeom>
          <a:solidFill>
            <a:schemeClr val="bg1"/>
          </a:solidFill>
        </p:spPr>
        <p:txBody>
          <a:bodyPr wrap="square" lIns="0" tIns="0" rIns="0" bIns="0" rtlCol="0" anchor="b">
            <a:spAutoFit/>
          </a:bodyPr>
          <a:lstStyle/>
          <a:p>
            <a:r>
              <a:rPr lang="en-US" sz="1100" b="1" dirty="0">
                <a:latin typeface="Arial Narrow" panose="020B0604020202020204" pitchFamily="34" charset="0"/>
                <a:ea typeface="Microsoft Sans Serif" panose="020B0604020202020204" pitchFamily="34" charset="0"/>
                <a:cs typeface="Arial Narrow" panose="020B0604020202020204" pitchFamily="34" charset="0"/>
              </a:rPr>
              <a:t>PATIENT NAVIGATOR</a:t>
            </a:r>
          </a:p>
        </p:txBody>
      </p:sp>
      <p:sp>
        <p:nvSpPr>
          <p:cNvPr id="29" name="TextBox 28">
            <a:extLst>
              <a:ext uri="{FF2B5EF4-FFF2-40B4-BE49-F238E27FC236}">
                <a16:creationId xmlns:a16="http://schemas.microsoft.com/office/drawing/2014/main" id="{5DB983DD-EEB7-CF43-A222-2456A9E72DEB}"/>
              </a:ext>
            </a:extLst>
          </p:cNvPr>
          <p:cNvSpPr txBox="1"/>
          <p:nvPr/>
        </p:nvSpPr>
        <p:spPr>
          <a:xfrm>
            <a:off x="2127739" y="5886404"/>
            <a:ext cx="2242564" cy="169277"/>
          </a:xfrm>
          <a:prstGeom prst="rect">
            <a:avLst/>
          </a:prstGeom>
          <a:solidFill>
            <a:schemeClr val="bg1"/>
          </a:solidFill>
        </p:spPr>
        <p:txBody>
          <a:bodyPr wrap="square" lIns="0" tIns="0" rIns="0" bIns="0" rtlCol="0" anchor="b">
            <a:spAutoFit/>
          </a:bodyPr>
          <a:lstStyle/>
          <a:p>
            <a:pPr algn="r"/>
            <a:r>
              <a:rPr lang="en-US" sz="1100" b="1" dirty="0">
                <a:latin typeface="Arial Narrow" panose="020B0604020202020204" pitchFamily="34" charset="0"/>
                <a:ea typeface="Microsoft Sans Serif" panose="020B0604020202020204" pitchFamily="34" charset="0"/>
                <a:cs typeface="Arial Narrow" panose="020B0604020202020204" pitchFamily="34" charset="0"/>
              </a:rPr>
              <a:t>CLINICAL RESEARCH COORDINATOR</a:t>
            </a:r>
          </a:p>
        </p:txBody>
      </p:sp>
      <p:sp>
        <p:nvSpPr>
          <p:cNvPr id="30" name="TextBox 29">
            <a:extLst>
              <a:ext uri="{FF2B5EF4-FFF2-40B4-BE49-F238E27FC236}">
                <a16:creationId xmlns:a16="http://schemas.microsoft.com/office/drawing/2014/main" id="{C59B49E9-1BD1-8C42-95F3-5DFEDA877D7D}"/>
              </a:ext>
            </a:extLst>
          </p:cNvPr>
          <p:cNvSpPr txBox="1"/>
          <p:nvPr/>
        </p:nvSpPr>
        <p:spPr>
          <a:xfrm>
            <a:off x="1049174" y="5267912"/>
            <a:ext cx="2503608" cy="169277"/>
          </a:xfrm>
          <a:prstGeom prst="rect">
            <a:avLst/>
          </a:prstGeom>
          <a:solidFill>
            <a:schemeClr val="bg1"/>
          </a:solidFill>
        </p:spPr>
        <p:txBody>
          <a:bodyPr wrap="square" lIns="0" tIns="0" rIns="0" bIns="0" rtlCol="0" anchor="b">
            <a:spAutoFit/>
          </a:bodyPr>
          <a:lstStyle/>
          <a:p>
            <a:pPr algn="r"/>
            <a:r>
              <a:rPr lang="en-US" sz="1100" b="1" dirty="0">
                <a:latin typeface="Arial Narrow" panose="020B0604020202020204" pitchFamily="34" charset="0"/>
                <a:ea typeface="Microsoft Sans Serif" panose="020B0604020202020204" pitchFamily="34" charset="0"/>
                <a:cs typeface="Arial Narrow" panose="020B0604020202020204" pitchFamily="34" charset="0"/>
              </a:rPr>
              <a:t>COMMUNITY-ENGAGED RESEARCHER</a:t>
            </a:r>
          </a:p>
        </p:txBody>
      </p:sp>
      <p:sp>
        <p:nvSpPr>
          <p:cNvPr id="31" name="TextBox 30">
            <a:extLst>
              <a:ext uri="{FF2B5EF4-FFF2-40B4-BE49-F238E27FC236}">
                <a16:creationId xmlns:a16="http://schemas.microsoft.com/office/drawing/2014/main" id="{F414B366-AB1A-454C-9A3D-23F439E9DAE3}"/>
              </a:ext>
            </a:extLst>
          </p:cNvPr>
          <p:cNvSpPr txBox="1"/>
          <p:nvPr/>
        </p:nvSpPr>
        <p:spPr>
          <a:xfrm>
            <a:off x="1993217" y="4297144"/>
            <a:ext cx="1176528" cy="169277"/>
          </a:xfrm>
          <a:prstGeom prst="rect">
            <a:avLst/>
          </a:prstGeom>
          <a:solidFill>
            <a:schemeClr val="bg1"/>
          </a:solidFill>
        </p:spPr>
        <p:txBody>
          <a:bodyPr wrap="square" lIns="0" tIns="0" rIns="0" bIns="0" rtlCol="0" anchor="b">
            <a:spAutoFit/>
          </a:bodyPr>
          <a:lstStyle/>
          <a:p>
            <a:pPr algn="r"/>
            <a:r>
              <a:rPr lang="en-US" sz="1100" b="1" dirty="0">
                <a:latin typeface="Arial Narrow" panose="020B0604020202020204" pitchFamily="34" charset="0"/>
                <a:ea typeface="Microsoft Sans Serif" panose="020B0604020202020204" pitchFamily="34" charset="0"/>
                <a:cs typeface="Arial Narrow" panose="020B0604020202020204" pitchFamily="34" charset="0"/>
              </a:rPr>
              <a:t>DATA ANALYST</a:t>
            </a:r>
          </a:p>
        </p:txBody>
      </p:sp>
      <p:sp>
        <p:nvSpPr>
          <p:cNvPr id="32" name="TextBox 31">
            <a:extLst>
              <a:ext uri="{FF2B5EF4-FFF2-40B4-BE49-F238E27FC236}">
                <a16:creationId xmlns:a16="http://schemas.microsoft.com/office/drawing/2014/main" id="{59A06A6D-E74E-1E40-89D1-AA60B3E186F3}"/>
              </a:ext>
            </a:extLst>
          </p:cNvPr>
          <p:cNvSpPr txBox="1"/>
          <p:nvPr/>
        </p:nvSpPr>
        <p:spPr>
          <a:xfrm>
            <a:off x="2158282" y="3292588"/>
            <a:ext cx="1176528" cy="169277"/>
          </a:xfrm>
          <a:prstGeom prst="rect">
            <a:avLst/>
          </a:prstGeom>
          <a:solidFill>
            <a:schemeClr val="bg1"/>
          </a:solidFill>
        </p:spPr>
        <p:txBody>
          <a:bodyPr wrap="square" lIns="0" tIns="0" rIns="0" bIns="0" rtlCol="0" anchor="b">
            <a:spAutoFit/>
          </a:bodyPr>
          <a:lstStyle/>
          <a:p>
            <a:pPr algn="r"/>
            <a:r>
              <a:rPr lang="en-US" sz="1100" b="1" dirty="0">
                <a:latin typeface="Arial Narrow" panose="020B0604020202020204" pitchFamily="34" charset="0"/>
                <a:ea typeface="Microsoft Sans Serif" panose="020B0604020202020204" pitchFamily="34" charset="0"/>
                <a:cs typeface="Arial Narrow" panose="020B0604020202020204" pitchFamily="34" charset="0"/>
              </a:rPr>
              <a:t>LIBRARIAN</a:t>
            </a:r>
          </a:p>
        </p:txBody>
      </p:sp>
      <p:sp>
        <p:nvSpPr>
          <p:cNvPr id="33" name="TextBox 32">
            <a:extLst>
              <a:ext uri="{FF2B5EF4-FFF2-40B4-BE49-F238E27FC236}">
                <a16:creationId xmlns:a16="http://schemas.microsoft.com/office/drawing/2014/main" id="{83B78662-FD0D-384E-B45C-C12D988A80CD}"/>
              </a:ext>
            </a:extLst>
          </p:cNvPr>
          <p:cNvSpPr txBox="1"/>
          <p:nvPr/>
        </p:nvSpPr>
        <p:spPr>
          <a:xfrm>
            <a:off x="2497236" y="2402461"/>
            <a:ext cx="1832148" cy="169277"/>
          </a:xfrm>
          <a:prstGeom prst="rect">
            <a:avLst/>
          </a:prstGeom>
          <a:solidFill>
            <a:schemeClr val="bg1"/>
          </a:solidFill>
        </p:spPr>
        <p:txBody>
          <a:bodyPr wrap="square" lIns="0" tIns="0" rIns="0" bIns="0" rtlCol="0" anchor="b">
            <a:spAutoFit/>
          </a:bodyPr>
          <a:lstStyle/>
          <a:p>
            <a:pPr algn="r"/>
            <a:r>
              <a:rPr lang="en-US" sz="1100" b="1" dirty="0">
                <a:latin typeface="Arial Narrow" panose="020B0604020202020204" pitchFamily="34" charset="0"/>
                <a:ea typeface="Microsoft Sans Serif" panose="020B0604020202020204" pitchFamily="34" charset="0"/>
                <a:cs typeface="Arial Narrow" panose="020B0604020202020204" pitchFamily="34" charset="0"/>
              </a:rPr>
              <a:t>RESEARCH ADMINISTRATOR</a:t>
            </a:r>
          </a:p>
        </p:txBody>
      </p:sp>
      <p:cxnSp>
        <p:nvCxnSpPr>
          <p:cNvPr id="4" name="Straight Connector 3">
            <a:extLst>
              <a:ext uri="{FF2B5EF4-FFF2-40B4-BE49-F238E27FC236}">
                <a16:creationId xmlns:a16="http://schemas.microsoft.com/office/drawing/2014/main" id="{CD11B4E3-FBB2-C74C-8520-AEF7EF4C5B31}"/>
              </a:ext>
            </a:extLst>
          </p:cNvPr>
          <p:cNvCxnSpPr>
            <a:cxnSpLocks/>
          </p:cNvCxnSpPr>
          <p:nvPr/>
        </p:nvCxnSpPr>
        <p:spPr>
          <a:xfrm flipV="1">
            <a:off x="5193961" y="2321081"/>
            <a:ext cx="32244" cy="283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C52B3F-252E-AD4E-BD99-1D6E438381EA}"/>
              </a:ext>
            </a:extLst>
          </p:cNvPr>
          <p:cNvCxnSpPr>
            <a:cxnSpLocks/>
          </p:cNvCxnSpPr>
          <p:nvPr/>
        </p:nvCxnSpPr>
        <p:spPr>
          <a:xfrm flipV="1">
            <a:off x="4384078" y="5792263"/>
            <a:ext cx="199160" cy="158824"/>
          </a:xfrm>
          <a:prstGeom prst="line">
            <a:avLst/>
          </a:prstGeom>
          <a:ln w="12700">
            <a:solidFill>
              <a:srgbClr val="E7AE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54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5">
            <a:extLst>
              <a:ext uri="{FF2B5EF4-FFF2-40B4-BE49-F238E27FC236}">
                <a16:creationId xmlns:a16="http://schemas.microsoft.com/office/drawing/2014/main" id="{CFC25AF6-7110-9B4B-BCCE-01C78FB6D350}"/>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45" y="2651460"/>
            <a:ext cx="7641739" cy="4776087"/>
          </a:xfrm>
          <a:prstGeom prst="rect">
            <a:avLst/>
          </a:prstGeom>
        </p:spPr>
      </p:pic>
      <p:sp>
        <p:nvSpPr>
          <p:cNvPr id="5" name="object 56"/>
          <p:cNvSpPr txBox="1"/>
          <p:nvPr/>
        </p:nvSpPr>
        <p:spPr>
          <a:xfrm>
            <a:off x="327175" y="241016"/>
            <a:ext cx="9016522"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Producing Research Outputs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278145" y="899124"/>
            <a:ext cx="7641739" cy="1754326"/>
          </a:xfrm>
          <a:prstGeom prst="rect">
            <a:avLst/>
          </a:prstGeom>
          <a:noFill/>
        </p:spPr>
        <p:txBody>
          <a:bodyPr wrap="square" rtlCol="0">
            <a:spAutoFit/>
          </a:bodyPr>
          <a:lstStyle/>
          <a:p>
            <a:pPr algn="just"/>
            <a:r>
              <a:rPr lang="en-US" sz="1350" dirty="0">
                <a:latin typeface="Arial" panose="020B0604020202020204" pitchFamily="34" charset="0"/>
                <a:ea typeface="Microsoft Sans Serif" panose="020B0604020202020204" pitchFamily="34" charset="0"/>
                <a:cs typeface="Arial" panose="020B0604020202020204" pitchFamily="34" charset="0"/>
              </a:rPr>
              <a:t>Traditional research outputs such as peer-reviewed publications and conference presentations are the coin of the realm in biomedical research. Investigators have traditionally been most concerned with increasing their publications, but increasingly many of the employees who support translational science are producing such outputs. In addition, they desire attribution for their contribution to studies, and they wish to track their impact through both traditional research metrics and newer avenues such as social media mentions. The boxes below are sized from smallest to largest in terms of frequency of research output production for each of the Personas on a light-to-dark color scale, with darker shades denoting most frequent production.</a:t>
            </a:r>
          </a:p>
        </p:txBody>
      </p:sp>
      <p:sp>
        <p:nvSpPr>
          <p:cNvPr id="6" name="TextBox 5"/>
          <p:cNvSpPr txBox="1"/>
          <p:nvPr/>
        </p:nvSpPr>
        <p:spPr>
          <a:xfrm>
            <a:off x="8208812" y="2022502"/>
            <a:ext cx="1474839" cy="3385542"/>
          </a:xfrm>
          <a:prstGeom prst="rect">
            <a:avLst/>
          </a:prstGeom>
          <a:noFill/>
        </p:spPr>
        <p:txBody>
          <a:bodyPr wrap="square" rtlCol="0">
            <a:spAutoFit/>
          </a:bodyPr>
          <a:lstStyle/>
          <a:p>
            <a:r>
              <a:rPr lang="en-US" sz="1400" b="1" dirty="0">
                <a:latin typeface="Arial Narrow" panose="020B0604020202020204" pitchFamily="34" charset="0"/>
                <a:ea typeface="Microsoft Sans Serif" panose="020B0604020202020204" pitchFamily="34" charset="0"/>
                <a:cs typeface="Arial Narrow" panose="020B0604020202020204" pitchFamily="34" charset="0"/>
              </a:rPr>
              <a:t>          Key</a:t>
            </a:r>
          </a:p>
          <a:p>
            <a:pPr marL="171450" indent="-171450">
              <a:buFont typeface="Arial" panose="020B0604020202020204" pitchFamily="34" charset="0"/>
              <a:buChar char="•"/>
            </a:pPr>
            <a:endParaRPr lang="en-US" sz="800" dirty="0">
              <a:latin typeface="Arial Narrow" panose="020B0604020202020204" pitchFamily="34" charset="0"/>
              <a:ea typeface="Microsoft Sans Serif" panose="020B0604020202020204" pitchFamily="34" charset="0"/>
              <a:cs typeface="Arial Narrow" panose="020B0604020202020204" pitchFamily="34" charset="0"/>
            </a:endParaRP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Not applicable</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Does not frequently produce traditional outputs, but would like attribution when they do</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Occasionally produces outputs; would like to produce more </a:t>
            </a:r>
          </a:p>
          <a:p>
            <a:pPr marL="171450" indent="-171450">
              <a:buFont typeface="Arial" panose="020B0604020202020204" pitchFamily="34" charset="0"/>
              <a:buChar char="•"/>
            </a:pPr>
            <a:r>
              <a:rPr lang="en-US" sz="1200" i="1" dirty="0">
                <a:latin typeface="Arial Narrow" panose="020B0604020202020204" pitchFamily="34" charset="0"/>
                <a:ea typeface="Microsoft Sans Serif" panose="020B0604020202020204" pitchFamily="34" charset="0"/>
                <a:cs typeface="Arial Narrow" panose="020B0604020202020204" pitchFamily="34" charset="0"/>
              </a:rPr>
              <a:t>High pressure to produce outputs; attribution and metrics are vital to future promotion and funding</a:t>
            </a:r>
          </a:p>
        </p:txBody>
      </p:sp>
      <p:sp>
        <p:nvSpPr>
          <p:cNvPr id="3" name="Rectangle 2">
            <a:extLst>
              <a:ext uri="{FF2B5EF4-FFF2-40B4-BE49-F238E27FC236}">
                <a16:creationId xmlns:a16="http://schemas.microsoft.com/office/drawing/2014/main" id="{6F3E4E22-C634-FF4E-92D3-37EA75E51604}"/>
              </a:ext>
            </a:extLst>
          </p:cNvPr>
          <p:cNvSpPr/>
          <p:nvPr/>
        </p:nvSpPr>
        <p:spPr>
          <a:xfrm>
            <a:off x="8037871" y="1946791"/>
            <a:ext cx="1637071" cy="3565736"/>
          </a:xfrm>
          <a:prstGeom prst="rect">
            <a:avLst/>
          </a:prstGeom>
          <a:noFill/>
          <a:ln w="28575">
            <a:solidFill>
              <a:srgbClr val="19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FA89494-CBC3-194A-892B-8EE1C20FE4D4}"/>
              </a:ext>
            </a:extLst>
          </p:cNvPr>
          <p:cNvSpPr/>
          <p:nvPr/>
        </p:nvSpPr>
        <p:spPr>
          <a:xfrm>
            <a:off x="8224172" y="2428875"/>
            <a:ext cx="178815" cy="118639"/>
          </a:xfrm>
          <a:prstGeom prst="rect">
            <a:avLst/>
          </a:prstGeom>
          <a:solidFill>
            <a:srgbClr val="BCE5D9"/>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BA497A-DE34-B645-B4EB-40C9AC7A5D46}"/>
              </a:ext>
            </a:extLst>
          </p:cNvPr>
          <p:cNvSpPr/>
          <p:nvPr/>
        </p:nvSpPr>
        <p:spPr>
          <a:xfrm>
            <a:off x="8224172" y="2627924"/>
            <a:ext cx="178815" cy="118639"/>
          </a:xfrm>
          <a:prstGeom prst="rect">
            <a:avLst/>
          </a:prstGeom>
          <a:solidFill>
            <a:srgbClr val="6FB9C4"/>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3141A7D-240C-EA4E-9A96-A19145634DA0}"/>
              </a:ext>
            </a:extLst>
          </p:cNvPr>
          <p:cNvSpPr/>
          <p:nvPr/>
        </p:nvSpPr>
        <p:spPr>
          <a:xfrm>
            <a:off x="8229600" y="3532232"/>
            <a:ext cx="178815" cy="118639"/>
          </a:xfrm>
          <a:prstGeom prst="rect">
            <a:avLst/>
          </a:prstGeom>
          <a:solidFill>
            <a:srgbClr val="3789AC"/>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BCAA7B5-B47D-8948-894D-D6BD6A673167}"/>
              </a:ext>
            </a:extLst>
          </p:cNvPr>
          <p:cNvSpPr/>
          <p:nvPr/>
        </p:nvSpPr>
        <p:spPr>
          <a:xfrm>
            <a:off x="8229600" y="4272547"/>
            <a:ext cx="178815" cy="118639"/>
          </a:xfrm>
          <a:prstGeom prst="rect">
            <a:avLst/>
          </a:prstGeom>
          <a:solidFill>
            <a:srgbClr val="2D5986"/>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676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32C825-08F2-3B46-9465-339FFDB04B85}"/>
              </a:ext>
            </a:extLst>
          </p:cNvPr>
          <p:cNvSpPr/>
          <p:nvPr/>
        </p:nvSpPr>
        <p:spPr>
          <a:xfrm>
            <a:off x="255452" y="4242293"/>
            <a:ext cx="9607248"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bject 55">
            <a:extLst>
              <a:ext uri="{FF2B5EF4-FFF2-40B4-BE49-F238E27FC236}">
                <a16:creationId xmlns:a16="http://schemas.microsoft.com/office/drawing/2014/main" id="{57514780-8100-2D48-924C-D63FF8512A9D}"/>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Acknowledgements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4712" y="1287228"/>
            <a:ext cx="8810307" cy="3046988"/>
          </a:xfrm>
          <a:prstGeom prst="rect">
            <a:avLst/>
          </a:prstGeom>
          <a:noFill/>
        </p:spPr>
        <p:txBody>
          <a:bodyPr wrap="square" numCol="2" rtlCol="0">
            <a:spAutoFit/>
          </a:bodyPr>
          <a:lstStyle/>
          <a:p>
            <a:r>
              <a:rPr lang="en-US" sz="1600" b="1" u="sng" dirty="0">
                <a:latin typeface="Arial" panose="020B0604020202020204" pitchFamily="34" charset="0"/>
                <a:ea typeface="Microsoft Sans Serif" panose="020B0604020202020204" pitchFamily="34" charset="0"/>
                <a:cs typeface="Arial" panose="020B0604020202020204" pitchFamily="34" charset="0"/>
              </a:rPr>
              <a:t>Northwestern University:</a:t>
            </a:r>
          </a:p>
          <a:p>
            <a:r>
              <a:rPr lang="en-US" sz="1600" dirty="0">
                <a:latin typeface="Arial" panose="020B0604020202020204" pitchFamily="34" charset="0"/>
                <a:ea typeface="Microsoft Sans Serif" panose="020B0604020202020204" pitchFamily="34" charset="0"/>
                <a:cs typeface="Arial" panose="020B0604020202020204" pitchFamily="34" charset="0"/>
              </a:rPr>
              <a:t>Sara Gonzales (Project Lead)</a:t>
            </a:r>
          </a:p>
          <a:p>
            <a:r>
              <a:rPr lang="en-US" sz="1600" dirty="0">
                <a:latin typeface="Arial" panose="020B0604020202020204" pitchFamily="34" charset="0"/>
                <a:ea typeface="Microsoft Sans Serif" panose="020B0604020202020204" pitchFamily="34" charset="0"/>
                <a:cs typeface="Arial" panose="020B0604020202020204" pitchFamily="34" charset="0"/>
              </a:rPr>
              <a:t>Karen Gutzman</a:t>
            </a:r>
          </a:p>
          <a:p>
            <a:r>
              <a:rPr lang="en-US" sz="1600" dirty="0">
                <a:latin typeface="Arial" panose="020B0604020202020204" pitchFamily="34" charset="0"/>
                <a:ea typeface="Microsoft Sans Serif" panose="020B0604020202020204" pitchFamily="34" charset="0"/>
                <a:cs typeface="Arial" panose="020B0604020202020204" pitchFamily="34" charset="0"/>
              </a:rPr>
              <a:t>Lisa O’Keefe</a:t>
            </a:r>
          </a:p>
          <a:p>
            <a:r>
              <a:rPr lang="en-US" sz="1600" dirty="0">
                <a:latin typeface="Arial" panose="020B0604020202020204" pitchFamily="34" charset="0"/>
                <a:ea typeface="Microsoft Sans Serif" panose="020B0604020202020204" pitchFamily="34" charset="0"/>
                <a:cs typeface="Arial" panose="020B0604020202020204" pitchFamily="34" charset="0"/>
              </a:rPr>
              <a:t>Guillaume Viger</a:t>
            </a:r>
          </a:p>
          <a:p>
            <a:r>
              <a:rPr lang="en-US" sz="1600" dirty="0">
                <a:latin typeface="Arial" panose="020B0604020202020204" pitchFamily="34" charset="0"/>
                <a:ea typeface="Microsoft Sans Serif" panose="020B0604020202020204" pitchFamily="34" charset="0"/>
                <a:cs typeface="Arial" panose="020B0604020202020204" pitchFamily="34" charset="0"/>
              </a:rPr>
              <a:t>Annie </a:t>
            </a:r>
            <a:r>
              <a:rPr lang="en-US" sz="1600" dirty="0" err="1">
                <a:latin typeface="Arial" panose="020B0604020202020204" pitchFamily="34" charset="0"/>
                <a:ea typeface="Microsoft Sans Serif" panose="020B0604020202020204" pitchFamily="34" charset="0"/>
                <a:cs typeface="Arial" panose="020B0604020202020204" pitchFamily="34" charset="0"/>
              </a:rPr>
              <a:t>Wescott</a:t>
            </a:r>
            <a:endParaRPr lang="en-US" sz="1600" dirty="0">
              <a:latin typeface="Arial" panose="020B0604020202020204" pitchFamily="34" charset="0"/>
              <a:ea typeface="Microsoft Sans Serif" panose="020B0604020202020204" pitchFamily="34" charset="0"/>
              <a:cs typeface="Arial" panose="020B0604020202020204" pitchFamily="34" charset="0"/>
            </a:endParaRPr>
          </a:p>
          <a:p>
            <a:r>
              <a:rPr lang="en-US" sz="1600" dirty="0">
                <a:latin typeface="Arial" panose="020B0604020202020204" pitchFamily="34" charset="0"/>
                <a:ea typeface="Microsoft Sans Serif" panose="020B0604020202020204" pitchFamily="34" charset="0"/>
                <a:cs typeface="Arial" panose="020B0604020202020204" pitchFamily="34" charset="0"/>
              </a:rPr>
              <a:t>Kristi Holmes</a:t>
            </a:r>
          </a:p>
          <a:p>
            <a:endParaRPr lang="en-US" sz="1600" dirty="0">
              <a:latin typeface="Arial" panose="020B0604020202020204" pitchFamily="34" charset="0"/>
              <a:ea typeface="Microsoft Sans Serif" panose="020B0604020202020204" pitchFamily="34" charset="0"/>
              <a:cs typeface="Arial" panose="020B0604020202020204" pitchFamily="34" charset="0"/>
            </a:endParaRPr>
          </a:p>
          <a:p>
            <a:endParaRPr lang="en-US" sz="1600" dirty="0">
              <a:latin typeface="Arial" panose="020B0604020202020204" pitchFamily="34" charset="0"/>
              <a:ea typeface="Microsoft Sans Serif" panose="020B0604020202020204" pitchFamily="34" charset="0"/>
              <a:cs typeface="Arial" panose="020B0604020202020204" pitchFamily="34" charset="0"/>
            </a:endParaRPr>
          </a:p>
          <a:p>
            <a:endParaRPr lang="en-US" sz="1600" b="1" u="sng" dirty="0">
              <a:latin typeface="Arial" panose="020B0604020202020204" pitchFamily="34" charset="0"/>
              <a:ea typeface="Microsoft Sans Serif" panose="020B0604020202020204" pitchFamily="34" charset="0"/>
              <a:cs typeface="Arial" panose="020B0604020202020204" pitchFamily="34" charset="0"/>
            </a:endParaRPr>
          </a:p>
          <a:p>
            <a:endParaRPr lang="en-US" sz="1600" b="1" u="sng" dirty="0">
              <a:latin typeface="Arial" panose="020B0604020202020204" pitchFamily="34" charset="0"/>
              <a:ea typeface="Microsoft Sans Serif" panose="020B0604020202020204" pitchFamily="34" charset="0"/>
              <a:cs typeface="Arial" panose="020B0604020202020204" pitchFamily="34" charset="0"/>
            </a:endParaRPr>
          </a:p>
          <a:p>
            <a:endParaRPr lang="en-US" sz="1600" b="1" u="sng" dirty="0">
              <a:latin typeface="Arial" panose="020B0604020202020204" pitchFamily="34" charset="0"/>
              <a:ea typeface="Microsoft Sans Serif" panose="020B0604020202020204" pitchFamily="34" charset="0"/>
              <a:cs typeface="Arial" panose="020B0604020202020204" pitchFamily="34" charset="0"/>
            </a:endParaRPr>
          </a:p>
          <a:p>
            <a:r>
              <a:rPr lang="en-US" sz="1600" b="1" u="sng" dirty="0">
                <a:latin typeface="Arial" panose="020B0604020202020204" pitchFamily="34" charset="0"/>
                <a:ea typeface="Microsoft Sans Serif" panose="020B0604020202020204" pitchFamily="34" charset="0"/>
                <a:cs typeface="Arial" panose="020B0604020202020204" pitchFamily="34" charset="0"/>
              </a:rPr>
              <a:t>Children’s Hospital of Philadelphia:</a:t>
            </a:r>
          </a:p>
          <a:p>
            <a:r>
              <a:rPr lang="en-US" sz="1600" dirty="0">
                <a:latin typeface="Arial" panose="020B0604020202020204" pitchFamily="34" charset="0"/>
                <a:ea typeface="Microsoft Sans Serif" panose="020B0604020202020204" pitchFamily="34" charset="0"/>
                <a:cs typeface="Arial" panose="020B0604020202020204" pitchFamily="34" charset="0"/>
              </a:rPr>
              <a:t>Bailey Farrow</a:t>
            </a:r>
          </a:p>
          <a:p>
            <a:r>
              <a:rPr lang="en-US" sz="1600" dirty="0">
                <a:latin typeface="Arial" panose="020B0604020202020204" pitchFamily="34" charset="0"/>
                <a:ea typeface="Microsoft Sans Serif" panose="020B0604020202020204" pitchFamily="34" charset="0"/>
                <a:cs typeface="Arial" panose="020B0604020202020204" pitchFamily="34" charset="0"/>
              </a:rPr>
              <a:t>Allison Heath</a:t>
            </a:r>
          </a:p>
          <a:p>
            <a:r>
              <a:rPr lang="en-US" sz="1600" dirty="0">
                <a:latin typeface="Arial" panose="020B0604020202020204" pitchFamily="34" charset="0"/>
                <a:ea typeface="Microsoft Sans Serif" panose="020B0604020202020204" pitchFamily="34" charset="0"/>
                <a:cs typeface="Arial" panose="020B0604020202020204" pitchFamily="34" charset="0"/>
              </a:rPr>
              <a:t>Meen Chul Kim</a:t>
            </a:r>
          </a:p>
          <a:p>
            <a:r>
              <a:rPr lang="en-US" sz="1600" dirty="0">
                <a:latin typeface="Arial" panose="020B0604020202020204" pitchFamily="34" charset="0"/>
                <a:ea typeface="Microsoft Sans Serif" panose="020B0604020202020204" pitchFamily="34" charset="0"/>
                <a:cs typeface="Arial" panose="020B0604020202020204" pitchFamily="34" charset="0"/>
              </a:rPr>
              <a:t>Deanne Taylor</a:t>
            </a:r>
          </a:p>
          <a:p>
            <a:endParaRPr lang="en-US" sz="1600" dirty="0">
              <a:latin typeface="Arial" panose="020B0604020202020204" pitchFamily="34" charset="0"/>
              <a:ea typeface="Microsoft Sans Serif" panose="020B0604020202020204" pitchFamily="34" charset="0"/>
              <a:cs typeface="Arial" panose="020B0604020202020204" pitchFamily="34" charset="0"/>
            </a:endParaRPr>
          </a:p>
          <a:p>
            <a:r>
              <a:rPr lang="en-US" sz="1600" b="1" u="sng" dirty="0">
                <a:latin typeface="Arial" panose="020B0604020202020204" pitchFamily="34" charset="0"/>
                <a:ea typeface="Microsoft Sans Serif" panose="020B0604020202020204" pitchFamily="34" charset="0"/>
                <a:cs typeface="Arial" panose="020B0604020202020204" pitchFamily="34" charset="0"/>
              </a:rPr>
              <a:t>Oregon Health &amp; Science University:</a:t>
            </a:r>
          </a:p>
          <a:p>
            <a:r>
              <a:rPr lang="en-US" sz="1600" dirty="0">
                <a:latin typeface="Arial" panose="020B0604020202020204" pitchFamily="34" charset="0"/>
                <a:ea typeface="Microsoft Sans Serif" panose="020B0604020202020204" pitchFamily="34" charset="0"/>
                <a:cs typeface="Arial" panose="020B0604020202020204" pitchFamily="34" charset="0"/>
              </a:rPr>
              <a:t>Robin Champieux</a:t>
            </a:r>
          </a:p>
          <a:p>
            <a:endParaRPr lang="en-US" sz="1600" b="1" u="sng" dirty="0">
              <a:latin typeface="Arial" panose="020B0604020202020204" pitchFamily="34" charset="0"/>
              <a:ea typeface="Microsoft Sans Serif" panose="020B0604020202020204" pitchFamily="34" charset="0"/>
              <a:cs typeface="Arial" panose="020B0604020202020204" pitchFamily="34" charset="0"/>
            </a:endParaRPr>
          </a:p>
          <a:p>
            <a:r>
              <a:rPr lang="en-US" sz="1600" b="1" u="sng" dirty="0">
                <a:latin typeface="Arial" panose="020B0604020202020204" pitchFamily="34" charset="0"/>
                <a:ea typeface="Microsoft Sans Serif" panose="020B0604020202020204" pitchFamily="34" charset="0"/>
                <a:cs typeface="Arial" panose="020B0604020202020204" pitchFamily="34" charset="0"/>
              </a:rPr>
              <a:t>Washington University:</a:t>
            </a:r>
          </a:p>
          <a:p>
            <a:r>
              <a:rPr lang="en-US" sz="1600" dirty="0">
                <a:latin typeface="Arial" panose="020B0604020202020204" pitchFamily="34" charset="0"/>
                <a:ea typeface="Microsoft Sans Serif" panose="020B0604020202020204" pitchFamily="34" charset="0"/>
                <a:cs typeface="Arial" panose="020B0604020202020204" pitchFamily="34" charset="0"/>
              </a:rPr>
              <a:t>Po-Yin Yen</a:t>
            </a:r>
          </a:p>
        </p:txBody>
      </p:sp>
      <p:sp>
        <p:nvSpPr>
          <p:cNvPr id="10" name="TextBox 9"/>
          <p:cNvSpPr txBox="1"/>
          <p:nvPr/>
        </p:nvSpPr>
        <p:spPr>
          <a:xfrm>
            <a:off x="4044339" y="4672938"/>
            <a:ext cx="5832835" cy="1077218"/>
          </a:xfrm>
          <a:prstGeom prst="rect">
            <a:avLst/>
          </a:prstGeom>
          <a:noFill/>
        </p:spPr>
        <p:txBody>
          <a:bodyPr wrap="square" rtlCol="0">
            <a:spAutoFit/>
          </a:bodyPr>
          <a:lstStyle/>
          <a:p>
            <a:pPr algn="ctr"/>
            <a:r>
              <a:rPr lang="en-US" sz="1600" i="1" dirty="0">
                <a:latin typeface="Arial" panose="020B0604020202020204" pitchFamily="34" charset="0"/>
                <a:ea typeface="Microsoft Sans Serif" panose="020B0604020202020204" pitchFamily="34" charset="0"/>
                <a:cs typeface="Arial" panose="020B0604020202020204" pitchFamily="34" charset="0"/>
              </a:rPr>
              <a:t>Special thanks to those employed in the clinical and translational sciences who allowed the project team to interview them to inform the profiles. Your help was a critical component of this project and is very much appreciated!</a:t>
            </a:r>
          </a:p>
        </p:txBody>
      </p:sp>
      <p:sp>
        <p:nvSpPr>
          <p:cNvPr id="11" name="TextBox 10"/>
          <p:cNvSpPr txBox="1"/>
          <p:nvPr/>
        </p:nvSpPr>
        <p:spPr>
          <a:xfrm>
            <a:off x="213360" y="828415"/>
            <a:ext cx="9418805" cy="307777"/>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The CTS Personas project could not have been completed without the collaboration of the project partners:</a:t>
            </a:r>
          </a:p>
        </p:txBody>
      </p:sp>
      <p:pic>
        <p:nvPicPr>
          <p:cNvPr id="1030" name="Picture 6" descr="https://lh4.googleusercontent.com/t_TmRBeMWPuQq2S7dxgQOZ4NHIptAdI-95ShskzchmTEenw_UvzEmTEHtH7OYPmblvFzMGsOwtC_PXhyg6PAdb2ocSlIbn9hJTBhu7rbBPWEhJUDpnuKxhxfb_OvfmZbW8EUlq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44" y="3481113"/>
            <a:ext cx="3443651" cy="3460869"/>
          </a:xfrm>
          <a:prstGeom prst="ellipse">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611E277-2C77-0B4D-B6FD-FE99605ABE6D}"/>
              </a:ext>
            </a:extLst>
          </p:cNvPr>
          <p:cNvSpPr/>
          <p:nvPr/>
        </p:nvSpPr>
        <p:spPr>
          <a:xfrm>
            <a:off x="733603" y="1415288"/>
            <a:ext cx="182880" cy="91440"/>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BDF270-689C-7A48-AD83-8D8F46EFB7C2}"/>
              </a:ext>
            </a:extLst>
          </p:cNvPr>
          <p:cNvSpPr/>
          <p:nvPr/>
        </p:nvSpPr>
        <p:spPr>
          <a:xfrm>
            <a:off x="5034746" y="1410959"/>
            <a:ext cx="182880" cy="91440"/>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DBC8BCF-9FE2-2A40-959C-B35C43F3D80F}"/>
              </a:ext>
            </a:extLst>
          </p:cNvPr>
          <p:cNvSpPr/>
          <p:nvPr/>
        </p:nvSpPr>
        <p:spPr>
          <a:xfrm>
            <a:off x="5034746" y="2834825"/>
            <a:ext cx="182880" cy="91440"/>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E4DE3B-3D0C-844E-8E24-6EC4D846DC56}"/>
              </a:ext>
            </a:extLst>
          </p:cNvPr>
          <p:cNvSpPr/>
          <p:nvPr/>
        </p:nvSpPr>
        <p:spPr>
          <a:xfrm>
            <a:off x="5034746" y="3614660"/>
            <a:ext cx="182880" cy="91440"/>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3550C33-C8AC-0948-BD4A-AF9B1FD45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80744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C972A4B5-13B9-F941-955B-74552862CD54}"/>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7630" y="1030339"/>
            <a:ext cx="9130625" cy="2554545"/>
          </a:xfrm>
          <a:prstGeom prst="rect">
            <a:avLst/>
          </a:prstGeom>
          <a:noFill/>
        </p:spPr>
        <p:txBody>
          <a:bodyPr wrap="square" rtlCol="0">
            <a:spAutoFit/>
          </a:bodyPr>
          <a:lstStyle/>
          <a:p>
            <a:endParaRPr lang="en-US" sz="1000" u="sng"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Ballabeni A, Boggio A, Hemenway D. Policies to increase the social value of science and the scientist satisfaction. An exploratory survey among Harvard bioscientists. F1000Res. 2014;3:20. Epub 2014/05/06. doi: 10.12688/f1000research.3-20.v2. PubMed PMID: 24795807; PubMed Central PMCID: PMCPMC3999931.</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Sorrentino C, Boggio A, Confalonieri S, Hemenway D, Scita G, Ballabeni A. Increasing both the public health potential of basic research and the scientist satisfaction. An international survey of bio-scientists. F1000Res. 2016;5:56. Epub 2016/01/12. doi: 10.12688/f1000research.7683.2. PubMed PMID: 27347372; PubMed Central PMCID: PMCPMC4909114.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Zerhouni, EA. US Biomedical Research: Basic, Translational, and Clinical Sciences. Journal of the American Medical Association. 2005; 294(11):1352-1358.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Professor of Genetics, Genomics and Cell Biology. Job Posting. Boston University.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https://www.bumc.bu.edu/biochemistry/2018/09/15/new-faculty-positions/</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Professor of Melanoma Biology. Job Posting. University of Colorado-Denver.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https://www.glassdoor.com/job-listing/open-rank-faculty-translational-melanoma-research-university-of-colorado-denver-JV_IC1148156_KO0,49_KE50,79.htm?jl=3288826628</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endParaRPr lang="en-US" sz="1000" u="sng" dirty="0">
              <a:latin typeface="Arial" panose="020B0604020202020204" pitchFamily="34" charset="0"/>
              <a:ea typeface="Microsoft Sans Serif" panose="020B0604020202020204" pitchFamily="34" charset="0"/>
              <a:cs typeface="Arial" panose="020B0604020202020204" pitchFamily="34" charset="0"/>
            </a:endParaRPr>
          </a:p>
        </p:txBody>
      </p:sp>
      <p:sp>
        <p:nvSpPr>
          <p:cNvPr id="3" name="TextBox 2"/>
          <p:cNvSpPr txBox="1"/>
          <p:nvPr/>
        </p:nvSpPr>
        <p:spPr>
          <a:xfrm>
            <a:off x="280416" y="835152"/>
            <a:ext cx="6437376"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Basic Scientist (Professor of Developmental Biology – Arthur “Art” Rosen)</a:t>
            </a:r>
          </a:p>
        </p:txBody>
      </p:sp>
      <p:sp>
        <p:nvSpPr>
          <p:cNvPr id="6" name="TextBox 5"/>
          <p:cNvSpPr txBox="1"/>
          <p:nvPr/>
        </p:nvSpPr>
        <p:spPr>
          <a:xfrm>
            <a:off x="537630" y="4263616"/>
            <a:ext cx="9179393" cy="1477328"/>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Perkins SM, Bacchetti P, Davey CS, Lindsell CJ, Mazumdar M, Oster RA, et al. Best Practices for Biostatistical Consultation and Collaboration in Academic Health Centers. Am Stat. 2016;70(2):187-94. Epub 2016/10/26. doi: 10.1080/00031305.2015.1077727. PubMed PMID: 27777443; PubMed Central PMCID: PMCPMC5074551.</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Biostatistician. Job Posting. Tufts Medical Center.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https://jobs.tuftsmedicalcenter.org/jobs/job-detail.aspx?id=3642</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Biostatistician 3. Job Posting. Stanford University.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https://www.higheredjobs.com/search/details.cfm?JobCode=176949300&amp;Title=Biostatistician%203</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Biostatistician 1. Job Posting. University of Utah.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7"/>
              </a:rPr>
              <a:t>https://www.higheredjobs.com/search/details.cfm?JobCode=176951002&amp;Title=Biostatistician%20I</a:t>
            </a:r>
            <a:endParaRPr lang="en-US" sz="1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7" name="TextBox 6"/>
          <p:cNvSpPr txBox="1"/>
          <p:nvPr/>
        </p:nvSpPr>
        <p:spPr>
          <a:xfrm>
            <a:off x="327175" y="3928250"/>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Biostatistician (Associate Professor of Biostatistics – Lindsay D’Amato)</a:t>
            </a:r>
          </a:p>
        </p:txBody>
      </p:sp>
      <p:sp>
        <p:nvSpPr>
          <p:cNvPr id="12" name="object 56">
            <a:extLst>
              <a:ext uri="{FF2B5EF4-FFF2-40B4-BE49-F238E27FC236}">
                <a16:creationId xmlns:a16="http://schemas.microsoft.com/office/drawing/2014/main" id="{7676BA26-52DD-314E-9C0F-A58590F2DCB2}"/>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 name="Picture 9">
            <a:extLst>
              <a:ext uri="{FF2B5EF4-FFF2-40B4-BE49-F238E27FC236}">
                <a16:creationId xmlns:a16="http://schemas.microsoft.com/office/drawing/2014/main" id="{00EDFD4A-A635-3140-8BBE-E70E609063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33284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55">
            <a:extLst>
              <a:ext uri="{FF2B5EF4-FFF2-40B4-BE49-F238E27FC236}">
                <a16:creationId xmlns:a16="http://schemas.microsoft.com/office/drawing/2014/main" id="{0CEDA98F-674D-E946-9FEE-14A47AF80373}"/>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7630" y="1114564"/>
            <a:ext cx="9136721" cy="3631763"/>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Harawa NT, Manson SM, Mangione CM, Penner LA, Norris KC, DeCarli C, et al. Strategies for enhancing research in aging health disparities by mentoring diverse investigators. Journal of clinical and translational science. 2017;1(3):167-75. Epub 2017/09/01. doi: 10.1017/cts.2016.23. PubMed PMID: 28856013; PubMed Central PMCID: PMCPMC5573262.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Quarshie A, Davis A, Strayhorn G, Weaver C, Delano C, Winters K, et al. Establishing the Morehouse School of Medicine (MSM) R-CENTER clinical and translational research web-portal: the role of focus groups. Journal of Health Care for the Poor &amp; Underserved. 2011;22(4 Suppl):165-73. PubMed PMID: 22102312.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Snyder DC, Brouwer RN, Ennis CL, Spangler LL, Ainsworth TL, Budinger S, et al. Retooling institutional support infrastructure for clinical research. Contemp Clin Trials. 2016;48:139-45. Epub 2016/04/30. doi: 10.1016/j.cct.2016.04.010. PubMed PMID: 27125563; PubMed Central PMCID: PMCPMC4889441.</a:t>
            </a:r>
          </a:p>
          <a:p>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Administrative Director, Clinical Research Operations. Job Posting. Albert Einstein College of Medicine.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https://careers-einstein.icims.com/jobs/11772/administrative-director%2C-clinical-research-operations/job?mobile=false&amp;width=950&amp;height=500&amp;bga=true&amp;needsRedirect=false&amp;jan1offset=-360&amp;jun1offset=-300</a:t>
            </a:r>
            <a:r>
              <a:rPr lang="en-US" sz="1000" dirty="0">
                <a:latin typeface="Arial" panose="020B0604020202020204" pitchFamily="34" charset="0"/>
                <a:ea typeface="Microsoft Sans Serif" panose="020B0604020202020204" pitchFamily="34" charset="0"/>
                <a:cs typeface="Arial" panose="020B0604020202020204" pitchFamily="34" charset="0"/>
              </a:rPr>
              <a:t> </a:t>
            </a:r>
            <a:endParaRPr lang="en-US" sz="1000" b="1"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Director Clinical Research Operations Center. Job Posting. New York University.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https://www.indeed.com/rc/clk?jk=0533396519e35398&amp;fccid=848e72c84ce4a7a7&amp;vjs=3</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Program Administrator. Job Posting. University of Southern California, Keck School of Medicine.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https://www.indeed.com/rc/clk?jk=884dfb9491942e8e&amp;fccid=7455773bace145da&amp;vjs=3</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University of Illinois at Chicago, Center for Clinical and Translational Science, Services &amp; Facilities.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https://www.ccts.uic.edu/content/clinical-research-services-facilities</a:t>
            </a:r>
            <a:r>
              <a:rPr lang="en-US" sz="1000" dirty="0">
                <a:latin typeface="Arial" panose="020B0604020202020204" pitchFamily="34" charset="0"/>
                <a:ea typeface="Microsoft Sans Serif" panose="020B0604020202020204" pitchFamily="34" charset="0"/>
                <a:cs typeface="Arial" panose="020B0604020202020204" pitchFamily="34" charset="0"/>
              </a:rPr>
              <a:t> </a:t>
            </a:r>
            <a:endParaRPr lang="en-US" sz="1000" u="sng" dirty="0">
              <a:latin typeface="Arial" panose="020B0604020202020204" pitchFamily="34" charset="0"/>
              <a:ea typeface="Microsoft Sans Serif" panose="020B0604020202020204" pitchFamily="34" charset="0"/>
              <a:cs typeface="Arial" panose="020B0604020202020204" pitchFamily="34" charset="0"/>
            </a:endParaRPr>
          </a:p>
        </p:txBody>
      </p:sp>
      <p:sp>
        <p:nvSpPr>
          <p:cNvPr id="3" name="TextBox 2"/>
          <p:cNvSpPr txBox="1"/>
          <p:nvPr/>
        </p:nvSpPr>
        <p:spPr>
          <a:xfrm>
            <a:off x="280416" y="835152"/>
            <a:ext cx="6437376"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Clinical Research Center Administrator (</a:t>
            </a:r>
            <a:r>
              <a:rPr lang="en-US" sz="1200" b="1" u="sng" dirty="0" smtClean="0">
                <a:latin typeface="Arial Narrow" panose="020B0604020202020204" pitchFamily="34" charset="0"/>
                <a:ea typeface="Microsoft Sans Serif" panose="020B0604020202020204" pitchFamily="34" charset="0"/>
                <a:cs typeface="Arial Narrow" panose="020B0604020202020204" pitchFamily="34" charset="0"/>
              </a:rPr>
              <a:t>Carmen Rosas </a:t>
            </a:r>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Lukovich)</a:t>
            </a:r>
          </a:p>
        </p:txBody>
      </p:sp>
      <p:sp>
        <p:nvSpPr>
          <p:cNvPr id="10" name="object 56">
            <a:extLst>
              <a:ext uri="{FF2B5EF4-FFF2-40B4-BE49-F238E27FC236}">
                <a16:creationId xmlns:a16="http://schemas.microsoft.com/office/drawing/2014/main" id="{5BBA81D6-DCBE-6945-ADE1-7D7B87775BE9}"/>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2FEEBA9A-4D8C-584C-A9E0-DA67BB61CD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86033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679D7CCC-24EC-D94B-B031-4B58FE4D0409}"/>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838164"/>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Clinical Research Coordinator (Lucy Silonga)</a:t>
            </a:r>
          </a:p>
        </p:txBody>
      </p:sp>
      <p:sp>
        <p:nvSpPr>
          <p:cNvPr id="12" name="TextBox 11"/>
          <p:cNvSpPr txBox="1"/>
          <p:nvPr/>
        </p:nvSpPr>
        <p:spPr>
          <a:xfrm>
            <a:off x="391325" y="1084385"/>
            <a:ext cx="9386659" cy="3170099"/>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Baedorf Kassis S, Winkler S, Gianforti MJ ; Needler NA. Research coordinator networks and support models among academic health centers in the CTSA consortium. Journal of clinical and translational science. 2017;1(6):334-339. Doi: 10.1017/cts.2017.309. PubMed PMID: 29707255; PubMed Central PMCID: PMC5915804.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Behar-Horenstein LS, Prikhidko A, Kolb HR. Advancing the Practice of CRCs: Why Professional Development Matters. Therapeutic innovation &amp; regulatory science. 2018;52(6):708-17. Epub 2018/05/02. doi: 10.1177/2168479017750128. PubMed PMID: 29714568; PubMed Central PMCID: PMCPMC6027622.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Bevans M, Hastings C, Wehrlen L, Cusack G, Matlock AM, Miller-Davis C, et al. Defining clinical research nursing practice: results of a role delineation study. Clinical and translational science. 2011;4(6):421-7. Epub 2012/01/04. doi: 10.1111/j.1752-8062.2011.00365.x. PubMed PMID: 22212223; PubMed Central PMCID: PMCPMC3304543.</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Speicher LA, Fromell G, Avery S, Brassil D, Carlson L, Stevens E, et al. The critical need for academic health centers to assess the training, support, and career development requirements of clinical research coordinators: recommendations from the Clinical and Translational Science Award Research Coordinator Taskforce. Clinical and translational science. 2012;5(6):470-5. PubMed PMID: 23253669.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Clinical Research Coordinator. Job Posting. Southern California Clinical and Translational Science Institute.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https://sc-ctsi.org/about/jobs/join-our-team-as-the-clinical-research-coordinator</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Clinical Research Coordinator. Job Posting. Lurie Children’s Hospital of Chicago.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https://careers-luriechildrens.icims.com/jobs/9053/clinical-research-coordinator-ii-%28ne%29/job</a:t>
            </a:r>
            <a:r>
              <a:rPr lang="en-US" sz="1000" dirty="0">
                <a:latin typeface="Arial" panose="020B0604020202020204" pitchFamily="34" charset="0"/>
                <a:ea typeface="Microsoft Sans Serif" panose="020B0604020202020204" pitchFamily="34" charset="0"/>
                <a:cs typeface="Arial" panose="020B0604020202020204" pitchFamily="34" charset="0"/>
              </a:rPr>
              <a:t> </a:t>
            </a:r>
          </a:p>
        </p:txBody>
      </p:sp>
      <p:sp>
        <p:nvSpPr>
          <p:cNvPr id="10" name="object 56">
            <a:extLst>
              <a:ext uri="{FF2B5EF4-FFF2-40B4-BE49-F238E27FC236}">
                <a16:creationId xmlns:a16="http://schemas.microsoft.com/office/drawing/2014/main" id="{F09A4347-CDFF-CD49-8F9D-35C890D57FE0}"/>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4BDE51AA-7FB4-B54B-8C54-721FA5352C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58042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AEF7149-ED16-674D-9CC5-44AC5B44EE1B}"/>
              </a:ext>
            </a:extLst>
          </p:cNvPr>
          <p:cNvSpPr/>
          <p:nvPr/>
        </p:nvSpPr>
        <p:spPr>
          <a:xfrm>
            <a:off x="248365" y="3506719"/>
            <a:ext cx="9607248"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8406259-8682-DC44-9DDC-68839B83CC69}"/>
              </a:ext>
            </a:extLst>
          </p:cNvPr>
          <p:cNvSpPr/>
          <p:nvPr/>
        </p:nvSpPr>
        <p:spPr>
          <a:xfrm>
            <a:off x="4947557" y="2498271"/>
            <a:ext cx="4065814" cy="3878035"/>
          </a:xfrm>
          <a:prstGeom prst="rect">
            <a:avLst/>
          </a:prstGeom>
          <a:solidFill>
            <a:schemeClr val="bg1"/>
          </a:solidFill>
          <a:ln w="28575">
            <a:solidFill>
              <a:srgbClr val="145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55">
            <a:extLst>
              <a:ext uri="{FF2B5EF4-FFF2-40B4-BE49-F238E27FC236}">
                <a16:creationId xmlns:a16="http://schemas.microsoft.com/office/drawing/2014/main" id="{43995EE6-9602-6040-B580-0E88F4C5C7DD}"/>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41016"/>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CTS Personas – The User Guidebook</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225631" y="992632"/>
            <a:ext cx="9629981" cy="984885"/>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CTS Personas, a project of the National Center for Data to Health (Grant U24TR002306), is an effort to create Persona profiles representing roles across the ecosystem of translational research.</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pPr algn="ctr"/>
            <a:r>
              <a:rPr lang="en-US" sz="1600" b="1" dirty="0">
                <a:latin typeface="Arial Narrow" panose="020B0604020202020204" pitchFamily="34" charset="0"/>
                <a:ea typeface="Microsoft Sans Serif" panose="020B0604020202020204" pitchFamily="34" charset="0"/>
                <a:cs typeface="Arial Narrow" panose="020B0604020202020204" pitchFamily="34" charset="0"/>
              </a:rPr>
              <a:t>Basic Research → Pre-Clinical Research → Clinical Research → Clinical Implementation → Public Health</a:t>
            </a: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t_TmRBeMWPuQq2S7dxgQOZ4NHIptAdI-95ShskzchmTEenw_UvzEmTEHtH7OYPmblvFzMGsOwtC_PXhyg6PAdb2ocSlIbn9hJTBhu7rbBPWEhJUDpnuKxhxfb_OvfmZbW8EUlq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74" y="2312520"/>
            <a:ext cx="3727034" cy="3745669"/>
          </a:xfrm>
          <a:prstGeom prst="ellipse">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F234756-4690-F442-AA1D-7E0120A9B8BB}"/>
              </a:ext>
            </a:extLst>
          </p:cNvPr>
          <p:cNvSpPr txBox="1"/>
          <p:nvPr/>
        </p:nvSpPr>
        <p:spPr>
          <a:xfrm>
            <a:off x="5016500" y="2645485"/>
            <a:ext cx="4091146" cy="3570208"/>
          </a:xfrm>
          <a:prstGeom prst="rect">
            <a:avLst/>
          </a:prstGeom>
          <a:noFill/>
        </p:spPr>
        <p:txBody>
          <a:bodyPr wrap="square" rtlCol="0">
            <a:spAutoFit/>
          </a:bodyPr>
          <a:lstStyle/>
          <a:p>
            <a:r>
              <a:rPr lang="en-US" sz="2000" b="1" dirty="0">
                <a:latin typeface="Arial Narrow" panose="020B0604020202020204" pitchFamily="34" charset="0"/>
                <a:ea typeface="Microsoft Sans Serif" panose="020B0604020202020204" pitchFamily="34" charset="0"/>
                <a:cs typeface="Arial Narrow" panose="020B0604020202020204" pitchFamily="34" charset="0"/>
              </a:rPr>
              <a:t>In this guidebook you will find:</a:t>
            </a:r>
          </a:p>
          <a:p>
            <a:pPr marL="628650" lvl="1" indent="-171450">
              <a:buFont typeface="Arial" panose="020B0604020202020204" pitchFamily="34" charset="0"/>
              <a:buChar char="•"/>
            </a:pPr>
            <a:endParaRPr lang="en-US" sz="800" i="1" dirty="0">
              <a:latin typeface="Arial Narrow" panose="020B0604020202020204" pitchFamily="34" charset="0"/>
              <a:ea typeface="Microsoft Sans Serif" panose="020B0604020202020204" pitchFamily="34" charset="0"/>
              <a:cs typeface="Arial Narrow" panose="020B0604020202020204" pitchFamily="34" charset="0"/>
            </a:endParaRP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A key to the Persona profile layout</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A key to the Persona profile software icons</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A key to the Personas color codes for the translational ecosystem</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Sample Personas uses cases</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A comparison of common themes across the CTS workforce</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Acknowledgements</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p>
          <a:p>
            <a:pPr marL="628650" lvl="1" indent="-171450">
              <a:buFont typeface="Arial" panose="020B0604020202020204" pitchFamily="34" charset="0"/>
              <a:buChar char="•"/>
            </a:pPr>
            <a:r>
              <a:rPr lang="en-US" i="1" dirty="0">
                <a:latin typeface="Arial Narrow" panose="020B0604020202020204" pitchFamily="34" charset="0"/>
                <a:ea typeface="Microsoft Sans Serif" panose="020B0604020202020204" pitchFamily="34" charset="0"/>
                <a:cs typeface="Arial Narrow" panose="020B0604020202020204" pitchFamily="34" charset="0"/>
              </a:rPr>
              <a:t>Credits</a:t>
            </a:r>
          </a:p>
        </p:txBody>
      </p:sp>
      <p:sp>
        <p:nvSpPr>
          <p:cNvPr id="20" name="Rectangle 19">
            <a:extLst>
              <a:ext uri="{FF2B5EF4-FFF2-40B4-BE49-F238E27FC236}">
                <a16:creationId xmlns:a16="http://schemas.microsoft.com/office/drawing/2014/main" id="{6AE01521-A760-294A-83EB-C2C13C2F9A90}"/>
              </a:ext>
            </a:extLst>
          </p:cNvPr>
          <p:cNvSpPr/>
          <p:nvPr/>
        </p:nvSpPr>
        <p:spPr>
          <a:xfrm>
            <a:off x="5458326" y="3200660"/>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F89383C-28CC-584E-AAB3-DC07A709B176}"/>
              </a:ext>
            </a:extLst>
          </p:cNvPr>
          <p:cNvSpPr/>
          <p:nvPr/>
        </p:nvSpPr>
        <p:spPr>
          <a:xfrm>
            <a:off x="5458326" y="3483800"/>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9A9538D-1093-7749-B0E0-3DFEA40D5A8F}"/>
              </a:ext>
            </a:extLst>
          </p:cNvPr>
          <p:cNvSpPr/>
          <p:nvPr/>
        </p:nvSpPr>
        <p:spPr>
          <a:xfrm>
            <a:off x="5458326" y="4020326"/>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36F0C77-6132-6949-BC0A-382D730C8FDB}"/>
              </a:ext>
            </a:extLst>
          </p:cNvPr>
          <p:cNvSpPr/>
          <p:nvPr/>
        </p:nvSpPr>
        <p:spPr>
          <a:xfrm>
            <a:off x="5458326" y="4573341"/>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915762C-2A5B-044A-9695-9E90BADB46A1}"/>
              </a:ext>
            </a:extLst>
          </p:cNvPr>
          <p:cNvSpPr/>
          <p:nvPr/>
        </p:nvSpPr>
        <p:spPr>
          <a:xfrm>
            <a:off x="5458326" y="4849164"/>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FAC543E-FB31-7B40-8A9F-5B9DBE60798A}"/>
              </a:ext>
            </a:extLst>
          </p:cNvPr>
          <p:cNvSpPr/>
          <p:nvPr/>
        </p:nvSpPr>
        <p:spPr>
          <a:xfrm>
            <a:off x="5458326" y="5402179"/>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3C341F5-A302-A646-9865-3D01D74D8ADE}"/>
              </a:ext>
            </a:extLst>
          </p:cNvPr>
          <p:cNvSpPr/>
          <p:nvPr/>
        </p:nvSpPr>
        <p:spPr>
          <a:xfrm>
            <a:off x="5458326" y="5676278"/>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E739255-1058-B741-972B-253FE9888B66}"/>
              </a:ext>
            </a:extLst>
          </p:cNvPr>
          <p:cNvSpPr/>
          <p:nvPr/>
        </p:nvSpPr>
        <p:spPr>
          <a:xfrm>
            <a:off x="5458326" y="5950013"/>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68C940AA-3CE7-7C40-8EFF-91E756683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406030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B0C01B32-1A22-FB45-BF7E-676BF088E33A}"/>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838164"/>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Community-Engaged Researcher (MD, PhD in Epidemiology – Greta Oftedal)</a:t>
            </a:r>
          </a:p>
        </p:txBody>
      </p:sp>
      <p:sp>
        <p:nvSpPr>
          <p:cNvPr id="12" name="TextBox 11"/>
          <p:cNvSpPr txBox="1"/>
          <p:nvPr/>
        </p:nvSpPr>
        <p:spPr>
          <a:xfrm>
            <a:off x="391325" y="1084385"/>
            <a:ext cx="9386659" cy="5170646"/>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Baer, Allison R et al. “Clinical investigator responsibilities.” </a:t>
            </a:r>
            <a:r>
              <a:rPr lang="en-US" sz="1000" i="1" dirty="0">
                <a:latin typeface="Arial" panose="020B0604020202020204" pitchFamily="34" charset="0"/>
                <a:ea typeface="Microsoft Sans Serif" panose="020B0604020202020204" pitchFamily="34" charset="0"/>
                <a:cs typeface="Arial" panose="020B0604020202020204" pitchFamily="34" charset="0"/>
              </a:rPr>
              <a:t>Journal of oncology practice</a:t>
            </a:r>
            <a:r>
              <a:rPr lang="en-US" sz="1000" dirty="0">
                <a:latin typeface="Arial" panose="020B0604020202020204" pitchFamily="34" charset="0"/>
                <a:ea typeface="Microsoft Sans Serif" panose="020B0604020202020204" pitchFamily="34" charset="0"/>
                <a:cs typeface="Arial" panose="020B0604020202020204" pitchFamily="34" charset="0"/>
              </a:rPr>
              <a:t> vol. 7,2 (2011): 124-8. doi:10.1200/JOP.2010.000216</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Clinical/Translational Investigator. Job Posting. Virginia Commonwealth University. 2019. </a:t>
            </a:r>
          </a:p>
          <a:p>
            <a:r>
              <a:rPr lang="en-US" sz="1000" dirty="0">
                <a:latin typeface="Arial" panose="020B0604020202020204" pitchFamily="34" charset="0"/>
                <a:ea typeface="Microsoft Sans Serif" panose="020B0604020202020204" pitchFamily="34" charset="0"/>
                <a:cs typeface="Arial" panose="020B0604020202020204" pitchFamily="34" charset="0"/>
              </a:rPr>
              <a:t>&lt;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https://www.vcujobs.com/postings/91185?utm_source=Indeed&amp;utm_medium=organic&amp;utm_campaign=Indeed</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Abrams, Sarah. The Circuitous Path of Translational Research. Harvard Catalyst News &amp; Highlights. Harvard Catalyst. June 26,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https://catalyst.harvard.edu/news/article/the-circuitous-path-of-translational-research/</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Dougherty, Elizabeth.. Understanding LGBTQ Health.. June 27, 2017. Harvard Catalyst News &amp; Highlights. Harvard Catalyst.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https://catalyst.harvard.edu/news/article/understanding-lgbtq-health/</a:t>
            </a:r>
            <a:r>
              <a:rPr lang="en-US" sz="1000" dirty="0">
                <a:latin typeface="Arial" panose="020B0604020202020204" pitchFamily="34" charset="0"/>
                <a:ea typeface="Microsoft Sans Serif" panose="020B0604020202020204" pitchFamily="34" charset="0"/>
                <a:cs typeface="Arial" panose="020B0604020202020204" pitchFamily="34" charset="0"/>
              </a:rPr>
              <a:t>&gt; Accessed July 10,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Hospital Medical Clinical Investigator. Job Posting. Emory University.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https://faculty-emory.icims.com/jobs/17868/hospital-medicine-clinical-investigator/job?codes=IND&amp;mobile=false&amp;width=864&amp;height=500&amp;bga=true&amp;needsRedirect=false&amp;jan1offset=-360&amp;jun1offset=-300</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Kleppinger, Cynthia F. “Investigator Responsibilities - Regulation and Clinical Trials. FDA’s 2013 Clinical Investigator Training. November 13, 2013. i&lt;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7"/>
              </a:rPr>
              <a:t>https://www.fda.gov/media/87513/download</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Rahman, Rahbel et al. “Delivery of Community-Based Care Through Inter-professional Teams in Brazil's Unified Health System (UHS): Comparing Perceptions Across Community Health Agents (CHAs), Nurses and Physicians.” Journal of community health vol. 42,6 (2017): 1187-1196. doi:10.1007/s10900-017-0369-9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Rockler, Briana E. &amp; Procter, Sandra B. &amp; Contreras, Dawn &amp; Gold, Abby &amp; Keim, Ann &amp; Mobley, Amy R. &amp; Oscarson, Renee &amp; Peters, Paula &amp; Remig, Valentina &amp; Smathers, Carol. "Communities Partnering With Researchers: An Evaluation of Coalition Function in a Community-Engaged Research Approach." </a:t>
            </a:r>
            <a:r>
              <a:rPr lang="en-US" sz="1000" i="1" dirty="0">
                <a:latin typeface="Arial" panose="020B0604020202020204" pitchFamily="34" charset="0"/>
                <a:ea typeface="Microsoft Sans Serif" panose="020B0604020202020204" pitchFamily="34" charset="0"/>
                <a:cs typeface="Arial" panose="020B0604020202020204" pitchFamily="34" charset="0"/>
              </a:rPr>
              <a:t>Progress in Community Health Partnerships: Research, Education, and Action</a:t>
            </a:r>
            <a:r>
              <a:rPr lang="en-US" sz="1000" dirty="0">
                <a:latin typeface="Arial" panose="020B0604020202020204" pitchFamily="34" charset="0"/>
                <a:ea typeface="Microsoft Sans Serif" panose="020B0604020202020204" pitchFamily="34" charset="0"/>
                <a:cs typeface="Arial" panose="020B0604020202020204" pitchFamily="34" charset="0"/>
              </a:rPr>
              <a:t>, vol. 13 no. 1, 2019, pp. 105-114. </a:t>
            </a:r>
            <a:r>
              <a:rPr lang="en-US" sz="1000" i="1" dirty="0">
                <a:latin typeface="Arial" panose="020B0604020202020204" pitchFamily="34" charset="0"/>
                <a:ea typeface="Microsoft Sans Serif" panose="020B0604020202020204" pitchFamily="34" charset="0"/>
                <a:cs typeface="Arial" panose="020B0604020202020204" pitchFamily="34" charset="0"/>
              </a:rPr>
              <a:t>Project MUSE</a:t>
            </a:r>
            <a:r>
              <a:rPr lang="en-US" sz="1000" dirty="0">
                <a:latin typeface="Arial" panose="020B0604020202020204" pitchFamily="34" charset="0"/>
                <a:ea typeface="Microsoft Sans Serif" panose="020B0604020202020204" pitchFamily="34" charset="0"/>
                <a:cs typeface="Arial" panose="020B0604020202020204" pitchFamily="34" charset="0"/>
              </a:rPr>
              <a:t>,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8"/>
              </a:rPr>
              <a:t>doi:10.1353/cpr.2019.0013</a:t>
            </a:r>
            <a:r>
              <a:rPr lang="en-US" sz="1000" dirty="0">
                <a:latin typeface="Arial" panose="020B0604020202020204" pitchFamily="34" charset="0"/>
                <a:ea typeface="Microsoft Sans Serif" panose="020B0604020202020204" pitchFamily="34" charset="0"/>
                <a:cs typeface="Arial" panose="020B0604020202020204" pitchFamily="34" charset="0"/>
              </a:rPr>
              <a:t>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9"/>
              </a:rPr>
              <a:t>https://muse.jhu.edu/article/720999</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Sherwin, Robert. “Empowering the Community to do research”. Yale University. Consortium Steering Committee Face to Face Meeting. CTSA Abstracts. Pp 156-157.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0"/>
              </a:rPr>
              <a:t>https://ctsi.ucla.edu/files/view/news/CSCCabstracts.pdf</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Tenure Track Clinical Investigator, NIMH. Job posting. NIH Intramural Research. </a:t>
            </a:r>
          </a:p>
          <a:p>
            <a:r>
              <a:rPr lang="en-US" sz="1000" dirty="0">
                <a:latin typeface="Arial" panose="020B0604020202020204" pitchFamily="34" charset="0"/>
                <a:ea typeface="Microsoft Sans Serif" panose="020B0604020202020204" pitchFamily="34" charset="0"/>
                <a:cs typeface="Arial" panose="020B0604020202020204" pitchFamily="34" charset="0"/>
              </a:rPr>
              <a:t>&lt;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1"/>
              </a:rPr>
              <a:t>https://irp.nih.gov/careers/faculty-level-scientific-careers/tenure-track-clinical-investigator-nimh-0</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Hacker, Karen and J. Glover Taylor. OHRP Research Community Forum. Harvard Catalyst. Harvard Clinical and Translational Science Center. June 21, 2011.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2"/>
              </a:rPr>
              <a:t>https://catalyst.harvard.edu/pdf/regulatory/CEnR_Webpage_101_Presentation.pdf</a:t>
            </a:r>
            <a:r>
              <a:rPr lang="en-US" sz="1000" dirty="0">
                <a:latin typeface="Arial" panose="020B0604020202020204" pitchFamily="34" charset="0"/>
                <a:ea typeface="Microsoft Sans Serif" panose="020B0604020202020204" pitchFamily="34" charset="0"/>
                <a:cs typeface="Arial" panose="020B0604020202020204" pitchFamily="34" charset="0"/>
              </a:rPr>
              <a:t>&gt; Accessed 10 July 2019. </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 name="object 56">
            <a:extLst>
              <a:ext uri="{FF2B5EF4-FFF2-40B4-BE49-F238E27FC236}">
                <a16:creationId xmlns:a16="http://schemas.microsoft.com/office/drawing/2014/main" id="{C0EBDE82-2686-F640-AABD-7CFBE4F4098E}"/>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B582B11E-5D01-F44F-88CB-5CE5AEA18B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215004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389EFA78-5D4D-8A4E-A95F-41ED3F9801C3}"/>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7902" y="1108524"/>
            <a:ext cx="9130625" cy="2554545"/>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Nichols TE, Das S, Eickhoff SB, et al. Best practices in data analysis and sharing in neuroimaging using MRI. Nat Neurosci. 2017;20(3):299–303. doi:10.1038/nn.4500</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Read KB, LaPolla FW, Tolea MI, Galvin JE, Surkis A. Improving data collection, documentation, and workflow in a dementia screening study. J Med Libr Assoc. 2017;105(2):160-6. Epub 2017/04/06. doi: 10.5195/jmla.2017.221. PubMed PMID: 28377680; PubMed Central PMCID: PMCPMC5370608.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Zammar GR, Shah J, Ferreira AP, Cofiel L, Lyles KW, Pietrobon R. Qualitative analysis of the interdisciplinary interaction between data analysis specialists and novice clinical researchers. PloS one. 2010;5(2):e9400. Epub 2010/03/03. doi: 10.1371/journal.pone.0009400. PubMed PMID: 20195374; PubMed Central PMCID: PMCPMC2827555.</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Data Analyst Associate. Job Posting. Northwestern University CTSI.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https://www.indeed.com/rc/clk?jk=f531a5e6132400e5&amp;fccid=bc51f56762438d6f&amp;vjs=3</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Data Manager. Job Posting. UCLA Health.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https://www.uclahealthcareers.org/job/8994603/data-manager-los-angeles-ca/</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Data Analyst. Job Posting. University of Wisconsin-Madison CTSI.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https://jobs.hr.wisc.edu/en-us/job/500774/research-data-analyst</a:t>
            </a:r>
            <a:r>
              <a:rPr lang="en-US" sz="1000" dirty="0">
                <a:latin typeface="Arial" panose="020B0604020202020204" pitchFamily="34" charset="0"/>
                <a:ea typeface="Microsoft Sans Serif" panose="020B0604020202020204" pitchFamily="34" charset="0"/>
                <a:cs typeface="Arial" panose="020B0604020202020204" pitchFamily="34" charset="0"/>
              </a:rPr>
              <a:t> </a:t>
            </a:r>
            <a:endParaRPr lang="en-US" sz="1000" u="sng" dirty="0">
              <a:latin typeface="Arial" panose="020B0604020202020204" pitchFamily="34" charset="0"/>
              <a:ea typeface="Microsoft Sans Serif" panose="020B0604020202020204" pitchFamily="34" charset="0"/>
              <a:cs typeface="Arial" panose="020B0604020202020204" pitchFamily="34" charset="0"/>
            </a:endParaRPr>
          </a:p>
        </p:txBody>
      </p:sp>
      <p:sp>
        <p:nvSpPr>
          <p:cNvPr id="3" name="TextBox 2"/>
          <p:cNvSpPr txBox="1"/>
          <p:nvPr/>
        </p:nvSpPr>
        <p:spPr>
          <a:xfrm>
            <a:off x="280416" y="835152"/>
            <a:ext cx="6437376"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Data Analyst (Jim Blair)</a:t>
            </a:r>
          </a:p>
        </p:txBody>
      </p:sp>
      <p:sp>
        <p:nvSpPr>
          <p:cNvPr id="6" name="TextBox 5"/>
          <p:cNvSpPr txBox="1"/>
          <p:nvPr/>
        </p:nvSpPr>
        <p:spPr>
          <a:xfrm>
            <a:off x="427902" y="4242578"/>
            <a:ext cx="9179393" cy="2554545"/>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Bioinformatics Engineer. Memorial Sloan Kettering.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https://careers.mskcc.org/jobs/job-details/2019-30996-bioinformatics-engineer-platform-informatics/</a:t>
            </a:r>
            <a:r>
              <a:rPr lang="en-US" sz="1000" dirty="0">
                <a:latin typeface="Arial" panose="020B0604020202020204" pitchFamily="34" charset="0"/>
                <a:ea typeface="Microsoft Sans Serif" panose="020B0604020202020204" pitchFamily="34" charset="0"/>
                <a:cs typeface="Arial" panose="020B0604020202020204" pitchFamily="34" charset="0"/>
              </a:rPr>
              <a:t>&gt; Accessed 15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Front-end developer Job posting. Center for Research Informatics. University of Chicago. </a:t>
            </a:r>
            <a:r>
              <a:rPr lang="en-US" sz="1000" b="1" dirty="0">
                <a:latin typeface="Arial" panose="020B0604020202020204" pitchFamily="34" charset="0"/>
                <a:ea typeface="Microsoft Sans Serif" panose="020B0604020202020204" pitchFamily="34" charset="0"/>
                <a:cs typeface="Arial" panose="020B0604020202020204" pitchFamily="34" charset="0"/>
              </a:rPr>
              <a:t>&lt;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7"/>
              </a:rPr>
              <a:t>https://cri.uchicago.edu/careers/</a:t>
            </a:r>
            <a:r>
              <a:rPr lang="en-US" sz="1000" dirty="0">
                <a:latin typeface="Arial" panose="020B0604020202020204" pitchFamily="34" charset="0"/>
                <a:ea typeface="Microsoft Sans Serif" panose="020B0604020202020204" pitchFamily="34" charset="0"/>
                <a:cs typeface="Arial" panose="020B0604020202020204" pitchFamily="34" charset="0"/>
              </a:rPr>
              <a:t>&gt; Accessed 15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Informatics Software Engineer. Dana Farber Cancer Institute. July 2,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8"/>
              </a:rPr>
              <a:t>https://www.glassdoor.com/job-listing/informatics-software-engineer-full-stack-dana-farber-cancer-institute-JV_IC1154532_KO0,40_KE41,69.htm?jl=3223926872</a:t>
            </a:r>
            <a:r>
              <a:rPr lang="en-US" sz="1000" dirty="0">
                <a:latin typeface="Arial" panose="020B0604020202020204" pitchFamily="34" charset="0"/>
                <a:ea typeface="Microsoft Sans Serif" panose="020B0604020202020204" pitchFamily="34" charset="0"/>
                <a:cs typeface="Arial" panose="020B0604020202020204" pitchFamily="34" charset="0"/>
              </a:rPr>
              <a:t>&gt; Accessed 15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Software Developer Job Posting. Northwestern University</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Software Developer III-Informatics.  Allen Institute.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9"/>
              </a:rPr>
              <a:t>https://www.linkedin.com/jobs/search/?currentJobId=1344707267&amp;keywords=developer%20allen%20institute&amp;location=worldwide&amp;locationId=OTHERS.worldwide</a:t>
            </a:r>
            <a:r>
              <a:rPr lang="en-US" sz="1000" dirty="0">
                <a:latin typeface="Arial" panose="020B0604020202020204" pitchFamily="34" charset="0"/>
                <a:ea typeface="Microsoft Sans Serif" panose="020B0604020202020204" pitchFamily="34" charset="0"/>
                <a:cs typeface="Arial" panose="020B0604020202020204" pitchFamily="34" charset="0"/>
              </a:rPr>
              <a:t>&gt; Accessed 15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“Our Mission: Building a Clinical Trials Management System for the BSD.” Center for Research Informatics. University of Chicago.&lt;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0"/>
              </a:rPr>
              <a:t>https://cri.uchicago.edu/clinical-trials-informatics/</a:t>
            </a:r>
            <a:r>
              <a:rPr lang="en-US" sz="1000" dirty="0">
                <a:latin typeface="Arial" panose="020B0604020202020204" pitchFamily="34" charset="0"/>
                <a:ea typeface="Microsoft Sans Serif" panose="020B0604020202020204" pitchFamily="34" charset="0"/>
                <a:cs typeface="Arial" panose="020B0604020202020204" pitchFamily="34" charset="0"/>
              </a:rPr>
              <a:t>&gt;  Accessed 15 July 2019.</a:t>
            </a:r>
          </a:p>
        </p:txBody>
      </p:sp>
      <p:sp>
        <p:nvSpPr>
          <p:cNvPr id="7" name="TextBox 6"/>
          <p:cNvSpPr txBox="1"/>
          <p:nvPr/>
        </p:nvSpPr>
        <p:spPr>
          <a:xfrm>
            <a:off x="280416" y="3928250"/>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Developer (Eli Daniels)</a:t>
            </a:r>
          </a:p>
        </p:txBody>
      </p:sp>
      <p:sp>
        <p:nvSpPr>
          <p:cNvPr id="12" name="object 56">
            <a:extLst>
              <a:ext uri="{FF2B5EF4-FFF2-40B4-BE49-F238E27FC236}">
                <a16:creationId xmlns:a16="http://schemas.microsoft.com/office/drawing/2014/main" id="{D3261A5E-D27E-0F4D-9758-4A65CC9831D3}"/>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 name="Picture 9">
            <a:extLst>
              <a:ext uri="{FF2B5EF4-FFF2-40B4-BE49-F238E27FC236}">
                <a16:creationId xmlns:a16="http://schemas.microsoft.com/office/drawing/2014/main" id="{E50DDD9F-FB1A-6F4C-9A5A-65B24B6814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205385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397FDA50-826F-364A-93C3-54BD821A46D0}"/>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885932"/>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KL2 Scholar (Assistant Professor of Pulmonology – Melody Zainal)</a:t>
            </a:r>
          </a:p>
        </p:txBody>
      </p:sp>
      <p:sp>
        <p:nvSpPr>
          <p:cNvPr id="12" name="TextBox 11"/>
          <p:cNvSpPr txBox="1"/>
          <p:nvPr/>
        </p:nvSpPr>
        <p:spPr>
          <a:xfrm>
            <a:off x="391325" y="1166273"/>
            <a:ext cx="9386659" cy="3631763"/>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Guise JM, Winter S, Fiore SM, Regensteiner JG, Nagel J. Organizational and training factors that promote team science: A qualitative analysis and application of theory to the National Institutes of Health's BIRCWH career development program. Journal of clinical and translational science. 2017;1(2):101-7. Epub 2017/06/27. doi: 10.1017/cts.2016.17. PubMed PMID: 28649451; PubMed Central PMCID: PMCPMC5471828.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Roberts SF, Fischhoff MA, Sakowski SA, Feldman EL. Perspective: Transforming science into medicine: how clinician-scientists can build bridges across research's "valley of death". Academic medicine : Journal of the Association of American Medical Colleges. 2012;87(3):266-70. Epub 2012/03/01. doi: 10.1097/ACM.0b013e3182446fa3. PubMed PMID: 22373616.</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Schneider M, Guerrero L, Jones LB, Tong G, Ireland C, Dumbauld J, et al. Developing the Translational Research Workforce: A Pilot Study of Common Metrics for Evaluating the Clinical and Translational Award KL2 Program. Clinical and translational science. 2015;8(6):662-7. Epub 2015/11/26. doi: 10.1111/cts.12353. PubMed PMID: 26602332; PubMed Central PMCID: PMCPMC4703562.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Assistant Professor in the Clinical and Translational Science Center. Job Posting. University of New Mexico.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https://www.higheredjobs.com/search/details.cfm?JobCode=176834240&amp;Title=Assistant%20Professor%20of%20CTSC%20%28req6603%29</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Scientific Teams Advancing Research Translations (START) TL1 Mentored Clinical Research Training Program. Job Posting. Medical College of Wisconsin.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https://ctsi.mcw.edu/education/post-doc/start-tl1/</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KL2 (K12) Research Scholar Awards. Job Posting. University of Colorado-Denver.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http://www.ucdenver.edu/research/CCTSI/education-training/KL2ScholarAwards/Pages/default.aspx</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Predoctoral and Postdoctoral Clinical &amp; Translational Research Training (supported by an NIH Clinical and Translational Science Award [CTSA]). Job Posting. Georgia Clinical &amp; Translational Science Alliance.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http://georgiactsa.org/training/tl1/index.html</a:t>
            </a:r>
            <a:r>
              <a:rPr lang="en-US" sz="1000" dirty="0">
                <a:latin typeface="Arial" panose="020B0604020202020204" pitchFamily="34" charset="0"/>
                <a:ea typeface="Microsoft Sans Serif" panose="020B0604020202020204" pitchFamily="34" charset="0"/>
                <a:cs typeface="Arial" panose="020B0604020202020204" pitchFamily="34" charset="0"/>
              </a:rPr>
              <a:t>   </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 name="object 56">
            <a:extLst>
              <a:ext uri="{FF2B5EF4-FFF2-40B4-BE49-F238E27FC236}">
                <a16:creationId xmlns:a16="http://schemas.microsoft.com/office/drawing/2014/main" id="{FB195FCC-911F-814E-BF20-31AF8C494A9A}"/>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C656492F-B9DE-1645-8B27-1B86BE91AB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198690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C35243F9-053B-7E4B-A6B3-E43F69B12CDA}"/>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3360" y="802996"/>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Librarian (Research Impact and Bioinformatics Librarian, Rachael Pereira)</a:t>
            </a:r>
          </a:p>
        </p:txBody>
      </p:sp>
      <p:sp>
        <p:nvSpPr>
          <p:cNvPr id="11" name="TextBox 10"/>
          <p:cNvSpPr txBox="1"/>
          <p:nvPr/>
        </p:nvSpPr>
        <p:spPr>
          <a:xfrm>
            <a:off x="427901" y="1073299"/>
            <a:ext cx="9179393" cy="3323987"/>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Akers KG, Higgins M, DeVito JA, Stieglitz S, Tolliver R, Tran CY. Collaboration between health sciences librarians and faculty as reflected by articles published in the Journal of the Medical Library Association. J Med Libr Assoc. 2018;106(4):416-9. Epub 2018/10/03. doi: 10.5195/jmla.2018.559. PubMed PMID: 30271282; PubMed Central PMCID: PMCPMC6148599.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Cooper ID, Crum JA. New activities and changing roles of health sciences librarians: a systematic review, 1990-2012. J Med Libr Assoc. 2013;101(4):268-77. Epub 2013/10/29. doi: 10.3163/1536-5050.101.4.008. PubMed PMID: 24163598; PubMed Central PMCID: PMCPMC3794682.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Crum, JA. Emerging roles for biomédical librarians: a survey of current practice, challenges, and changes.  J Med Libr Assoc. 2013;101(4):278-86.</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Mi M, Zhang Y. Culturally competent library services and related factors among health sciences librarians: an exploratory study. J Med Libr Assoc. 2017;105(2):132-8. Epub 2017/04/06. doi: 10.5195/jmla.2017.203. PubMed PMID: 28377675; PubMed Central PMCID: PMCPMC5370603.</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Read KB, LaPolla FW, Tolea MI, Galvin JE, Surkis A. Improving data collection, documentation, and workflow in a dementia screening study. J Med Libr Assoc. 2017;105(2):160-6. Epub 2017/04/06. doi: 10.5195/jmla.2017.221. PubMed PMID: 28377680; PubMed Central PMCID: PMCPMC5370608.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Metrics Librarian. Job Posting. Indiana University School of Medicine.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https://www.higheredjobs.com/search/details.cfm?JobCode=176947136&amp;Title=Research%20Metrics%20Librarian</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Health Library Informaticist. Job Posting. University of California, Davis.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https://www.indeed.com/rc/clk?jk=ca4c6c5273409722&amp;fccid=1d300841a95e6260&amp;vjs=3</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and Instruction Librarian. Job Posting. University of Utah.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https://www.indeed.com/rc/clk?jk=91034af3362c2c75&amp;fccid=6204ad93e6d7930f&amp;vjs=3</a:t>
            </a:r>
            <a:r>
              <a:rPr lang="en-US" sz="1000" dirty="0">
                <a:latin typeface="Arial" panose="020B0604020202020204" pitchFamily="34" charset="0"/>
                <a:ea typeface="Microsoft Sans Serif" panose="020B0604020202020204" pitchFamily="34" charset="0"/>
                <a:cs typeface="Arial" panose="020B0604020202020204" pitchFamily="34" charset="0"/>
              </a:rPr>
              <a:t> </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9" name="object 56">
            <a:extLst>
              <a:ext uri="{FF2B5EF4-FFF2-40B4-BE49-F238E27FC236}">
                <a16:creationId xmlns:a16="http://schemas.microsoft.com/office/drawing/2014/main" id="{C5EB7CAA-38DC-4D48-A208-BD1AF1D8600E}"/>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95DCCCE5-E7C2-1E47-916E-F89082263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24260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87CB9BCB-3745-3849-9ECA-5CA86300BAD7}"/>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794204"/>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Patient Navigator (Alice Hougen)</a:t>
            </a:r>
          </a:p>
        </p:txBody>
      </p:sp>
      <p:sp>
        <p:nvSpPr>
          <p:cNvPr id="12" name="TextBox 11"/>
          <p:cNvSpPr txBox="1"/>
          <p:nvPr/>
        </p:nvSpPr>
        <p:spPr>
          <a:xfrm>
            <a:off x="391325" y="1084385"/>
            <a:ext cx="9386659" cy="5940088"/>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Certification Profile for Oncology Patient Navigator, Certified Generalist. Academy of Oncology Nurse and Patient Navigators.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https://aonnonline.org/certification/oncology-patient-navigator-certified-generalist-opn-cg-certification</a:t>
            </a:r>
            <a:r>
              <a:rPr lang="en-US" sz="1000" dirty="0">
                <a:latin typeface="Arial" panose="020B0604020202020204" pitchFamily="34" charset="0"/>
                <a:ea typeface="Microsoft Sans Serif" panose="020B0604020202020204" pitchFamily="34" charset="0"/>
                <a:cs typeface="Arial" panose="020B0604020202020204" pitchFamily="34" charset="0"/>
              </a:rPr>
              <a:t>&gt; Accessed 5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Ciccarella, AnneMarie et al. “Transforming research: engaging patient advocates at all stages of cancer research.” Annals of translational medicine</a:t>
            </a:r>
            <a:r>
              <a:rPr lang="en-US" sz="1000" i="1" dirty="0">
                <a:latin typeface="Arial" panose="020B0604020202020204" pitchFamily="34" charset="0"/>
                <a:ea typeface="Microsoft Sans Serif" panose="020B0604020202020204" pitchFamily="34" charset="0"/>
                <a:cs typeface="Arial" panose="020B0604020202020204" pitchFamily="34" charset="0"/>
              </a:rPr>
              <a:t>. </a:t>
            </a:r>
            <a:r>
              <a:rPr lang="en-US" sz="1000" dirty="0">
                <a:latin typeface="Arial" panose="020B0604020202020204" pitchFamily="34" charset="0"/>
                <a:ea typeface="Microsoft Sans Serif" panose="020B0604020202020204" pitchFamily="34" charset="0"/>
                <a:cs typeface="Arial" panose="020B0604020202020204" pitchFamily="34" charset="0"/>
              </a:rPr>
              <a:t>vol. 6,9 (2018): 167. doi:10.21037/atm.2018.04.46</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Clark, Jack A et al. “Patterns of task and network actions performed by navigators to facilitate cancer care.” Health care management review vol. 39,2 (2014): 90-101. doi:10.1097/HMR.0b013e31828da41e</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Edvokimoff, Merrily. “Patient Activations Using Technology-Supported Navigators”. HIMSS16 Conference. February 29-March 4, 2016. Las Vegas, NV.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https://www.himssconference.org/sites/himssconference/files/pdf/143.pdf</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Fleischer, Linda. “Aligning Metrics and Individual Program Goals”. Video Library. Academy of Oncology Nurses and Patient Navigators. March 29, 2018.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https://aonnonline.org/video-library-categories/standardized-metrics/1012-aligning-metrics-and-individual-program-goals</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Fleischer, Linda. “Data Collection for Navigators”. Video Library. Academy of Oncology Nurses and Patient Navigators. March 29, 2018. </a:t>
            </a:r>
          </a:p>
          <a:p>
            <a:r>
              <a:rPr lang="en-US" sz="1000" dirty="0">
                <a:latin typeface="Arial" panose="020B0604020202020204" pitchFamily="34" charset="0"/>
                <a:ea typeface="Microsoft Sans Serif" panose="020B0604020202020204" pitchFamily="34" charset="0"/>
                <a:cs typeface="Arial" panose="020B0604020202020204" pitchFamily="34" charset="0"/>
              </a:rPr>
              <a:t>&lt;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https://aonnonline.org/video-library-categories/technology/1011-data-collection-for-navigators</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Fleischer, Linda. “Leveraging Technology as a Navigator”. Video Library. Academy of Oncology Nurses and Patient Navigators. March 29, 2018.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7"/>
              </a:rPr>
              <a:t>https://aonnonline.org/video-library-categories/technology/1013-leveraging-technology-as-a-navigator</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Freeman, Harold P, and Rian L Rodriguez. “History and principles of patient navigation.” Cancer vol. 117,15 Suppl (2011): 3539-42. doi:10.1002/cncr.26262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Guide for Patient Navigators.  The GW’s Cancer Institute’s Center of Cancer Survivorship, Navigation, and Policy. George Washington University 2015.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8"/>
              </a:rPr>
              <a:t>https://smhs.gwu.edu/gwci/sites/gwci/files/Guide%20for%20Patient%20Navigators%20Final%20Jan%202016.pdf</a:t>
            </a:r>
            <a:r>
              <a:rPr lang="en-US" sz="1000" dirty="0">
                <a:latin typeface="Arial" panose="020B0604020202020204" pitchFamily="34" charset="0"/>
                <a:ea typeface="Microsoft Sans Serif" panose="020B0604020202020204" pitchFamily="34" charset="0"/>
                <a:cs typeface="Arial" panose="020B0604020202020204" pitchFamily="34" charset="0"/>
              </a:rPr>
              <a:t>&gt; Accessed 5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Jean-Pierre, Pascal et al. “Understanding the processes of patient navigation to reduce disparities in cancer care: perspectives of trained navigators from the field.” Journal of cancer education : the official journal of the American Association for Cancer Education. vol. 26,1 (2011): 111-20. doi:10.1007/s13187-010-0122-x</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Keller-Guenther, Yvonne.  “How are we doing? How to evaluate Patient Navigator program”. Patient Navigator Training Collaborative. 2014.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9"/>
              </a:rPr>
              <a:t>http://patientnavigatortraining.org/wp-content/uploads/2014/07/PN-Evaluation-Toolkit.pdf</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Lay Patient Navigator. Job Posting.  University of California-San Francisco.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Patient Navigator Barrier and Outcome Tool (PN-BOT). George Washington School of Medicine and Health Sciences. 2016 &lt;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0"/>
              </a:rPr>
              <a:t>https://smhs.gwu.edu/gwci/BarriersTool</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 name="object 56">
            <a:extLst>
              <a:ext uri="{FF2B5EF4-FFF2-40B4-BE49-F238E27FC236}">
                <a16:creationId xmlns:a16="http://schemas.microsoft.com/office/drawing/2014/main" id="{DBAD814D-6997-2E43-8951-61892C0780A9}"/>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A299D72F-F35B-B34F-B720-A60375FCB5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229476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191C15DA-3512-784B-8C7A-38DE41081CAD}"/>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785412"/>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Patient Navigator (Alice Hougen, continued)</a:t>
            </a:r>
          </a:p>
        </p:txBody>
      </p:sp>
      <p:sp>
        <p:nvSpPr>
          <p:cNvPr id="12" name="TextBox 11"/>
          <p:cNvSpPr txBox="1"/>
          <p:nvPr/>
        </p:nvSpPr>
        <p:spPr>
          <a:xfrm>
            <a:off x="391325" y="1084385"/>
            <a:ext cx="9386659" cy="4247317"/>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Guise J. “Patient Navigator to Know: Shisha Patel of Robert Wood Johnson University Somerset”. Nurse Navigation: Advancing Coordination, Improving Outcome.  Posted February 22,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http://nursenavigation.com/patient-navigator-know-shisha-patel-robert-wood-johnson-university-hospital-somerset/</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Patient Navigator. Job Posting. Community Health Network, Indianapolis.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“Patient Navigator to Know: Angela Lee of Robert Wood Johnson University Somerset”. Nurse Navigation: Advancing Coordination, Improving Outcome. Posted March 11, 2019. </a:t>
            </a:r>
          </a:p>
          <a:p>
            <a:r>
              <a:rPr lang="en-US" sz="1000" dirty="0">
                <a:latin typeface="Arial" panose="020B0604020202020204" pitchFamily="34" charset="0"/>
                <a:ea typeface="Microsoft Sans Serif" panose="020B0604020202020204" pitchFamily="34" charset="0"/>
                <a:cs typeface="Arial" panose="020B0604020202020204" pitchFamily="34" charset="0"/>
              </a:rPr>
              <a:t>&lt;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http://nursenavigation.com/patient-navigator-know-angela-lee-robert-wood-johnson-university-hospital-somerset/</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Peart, Annette et al. “Patient navigators facilitating access to primary care: a scoping review.” </a:t>
            </a:r>
            <a:r>
              <a:rPr lang="en-US" sz="1000" i="1" dirty="0">
                <a:latin typeface="Arial" panose="020B0604020202020204" pitchFamily="34" charset="0"/>
                <a:ea typeface="Microsoft Sans Serif" panose="020B0604020202020204" pitchFamily="34" charset="0"/>
                <a:cs typeface="Arial" panose="020B0604020202020204" pitchFamily="34" charset="0"/>
              </a:rPr>
              <a:t>BMJ open</a:t>
            </a:r>
            <a:r>
              <a:rPr lang="en-US" sz="1000" dirty="0">
                <a:latin typeface="Arial" panose="020B0604020202020204" pitchFamily="34" charset="0"/>
                <a:ea typeface="Microsoft Sans Serif" panose="020B0604020202020204" pitchFamily="34" charset="0"/>
                <a:cs typeface="Arial" panose="020B0604020202020204" pitchFamily="34" charset="0"/>
              </a:rPr>
              <a:t> vol. 8,3 e019252. 17 Mar. 2018, doi:10.1136/bmjopen-2017-019252</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Phillips, Sara et al. “Patient navigators' reflections on the navigator-patient relationship.” </a:t>
            </a:r>
            <a:r>
              <a:rPr lang="en-US" sz="1000" i="1" dirty="0">
                <a:latin typeface="Arial" panose="020B0604020202020204" pitchFamily="34" charset="0"/>
                <a:ea typeface="Microsoft Sans Serif" panose="020B0604020202020204" pitchFamily="34" charset="0"/>
                <a:cs typeface="Arial" panose="020B0604020202020204" pitchFamily="34" charset="0"/>
              </a:rPr>
              <a:t>Journal of cancer education : the official journal of the American Association for Cancer Education</a:t>
            </a:r>
            <a:r>
              <a:rPr lang="en-US" sz="1000" dirty="0">
                <a:latin typeface="Arial" panose="020B0604020202020204" pitchFamily="34" charset="0"/>
                <a:ea typeface="Microsoft Sans Serif" panose="020B0604020202020204" pitchFamily="34" charset="0"/>
                <a:cs typeface="Arial" panose="020B0604020202020204" pitchFamily="34" charset="0"/>
              </a:rPr>
              <a:t> vol. 29,2 (2014): 337-44. doi:10.1007/s13187-014-0612-3</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Phillips, Sara S et al. “Time and Motion Study of a Community Patient Navigator.” </a:t>
            </a:r>
            <a:r>
              <a:rPr lang="en-US" sz="1000" i="1" dirty="0">
                <a:latin typeface="Arial" panose="020B0604020202020204" pitchFamily="34" charset="0"/>
                <a:ea typeface="Microsoft Sans Serif" panose="020B0604020202020204" pitchFamily="34" charset="0"/>
                <a:cs typeface="Arial" panose="020B0604020202020204" pitchFamily="34" charset="0"/>
              </a:rPr>
              <a:t>AIMS public health</a:t>
            </a:r>
            <a:r>
              <a:rPr lang="en-US" sz="1000" dirty="0">
                <a:latin typeface="Arial" panose="020B0604020202020204" pitchFamily="34" charset="0"/>
                <a:ea typeface="Microsoft Sans Serif" panose="020B0604020202020204" pitchFamily="34" charset="0"/>
                <a:cs typeface="Arial" panose="020B0604020202020204" pitchFamily="34" charset="0"/>
              </a:rPr>
              <a:t> vol. 1,2 51-59. 6 Apr. 2014, doi:10.3934/publichealth.2014.2.51</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“Please Meet our Newest Patient Navigator: Mary Ellen Rogers. Breast Cancer Resource Center. September 11, 2018.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https://bcrc.org/please-welcome-our-newest-patient-navigator-mary-ellen-rogers/</a:t>
            </a:r>
            <a:r>
              <a:rPr lang="en-US" sz="1000" dirty="0">
                <a:latin typeface="Arial" panose="020B0604020202020204" pitchFamily="34" charset="0"/>
                <a:ea typeface="Microsoft Sans Serif" panose="020B0604020202020204" pitchFamily="34" charset="0"/>
                <a:cs typeface="Arial" panose="020B0604020202020204" pitchFamily="34" charset="0"/>
              </a:rPr>
              <a:t>&gt; Accessed 9 July 2019.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Ranaghan, Coleen et al. “Effectiveness of a patient navigator on patient satisfaction in adult patients in an ambulatory care setting: a systematic review.” JBI database of systematic reviews and implementation reports vol. 14,8 (2016): 172-218. doi:10.11124/JBISRIR-2016-003049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Rhiannon Haliburton, Patient Navigator. Caris Life Sciences.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https://www.carislifesciences.com/about/careers/meet-people/rhiannon-halliburton-patient-navigator/</a:t>
            </a:r>
            <a:r>
              <a:rPr lang="en-US" sz="1000" dirty="0">
                <a:latin typeface="Arial" panose="020B0604020202020204" pitchFamily="34" charset="0"/>
                <a:ea typeface="Microsoft Sans Serif" panose="020B0604020202020204" pitchFamily="34" charset="0"/>
                <a:cs typeface="Arial" panose="020B0604020202020204" pitchFamily="34" charset="0"/>
              </a:rPr>
              <a:t>&gt; - Accessed July 9, 2019.      </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 name="object 56">
            <a:extLst>
              <a:ext uri="{FF2B5EF4-FFF2-40B4-BE49-F238E27FC236}">
                <a16:creationId xmlns:a16="http://schemas.microsoft.com/office/drawing/2014/main" id="{D5EC0A73-3323-0140-8947-3C4A6DA419F8}"/>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A3C47FC4-3D39-DA4B-8EBF-D1B428432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107902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5">
            <a:extLst>
              <a:ext uri="{FF2B5EF4-FFF2-40B4-BE49-F238E27FC236}">
                <a16:creationId xmlns:a16="http://schemas.microsoft.com/office/drawing/2014/main" id="{ECA1C71C-4C80-2C4E-81A8-42940761C447}"/>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360" y="802996"/>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Physician Scientist (Professor of Medicine in Gastroenterology – Simran Gupta)</a:t>
            </a:r>
          </a:p>
        </p:txBody>
      </p:sp>
      <p:sp>
        <p:nvSpPr>
          <p:cNvPr id="12" name="TextBox 11"/>
          <p:cNvSpPr txBox="1"/>
          <p:nvPr/>
        </p:nvSpPr>
        <p:spPr>
          <a:xfrm>
            <a:off x="391325" y="1084385"/>
            <a:ext cx="9386659" cy="4093428"/>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Begg MD, Bennett LM, Cicutto L, Gadlin H, Moss M, Tentler J, et al. Graduate Education for the Future: New Models and Methods for the Clinical and Translational Workforce. Clinical and translational science. 2015;8(6):787-92. Epub 2015/12/09. doi: 10.1111/cts.12359. PubMed PMID: 26643714; PubMed Central PMCID: PMCPMC4709034.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Estape ES, Mays MH, Harrigan R, Mayberry R. Incorporating translational research with clinical research to increase effectiveness in healthcare for better health. Clinical and translational medicine. 2014;3:20. Epub 2014/07/16. doi: 10.1186/2001-1326-3-20. PubMed PMID: 25024819; PubMed Central PMCID: PMCPMC4090393.</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Feeney MK, Johnson T, Welch EW. Methods for identifying translational researchers. Evaluation &amp; the health professions. 2014;37(1):3-18. Epub 2013/09/26. doi: 10.1177/0163278713504583. PubMed PMID: 24064431; PubMed Central PMCID: PMCPMC4221284.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Lee LS, Pusek SN, McCormack WT, Helitzer DL, Martina CA, Dozier AM, et al. Clinical and translational scientist career success: metrics for evaluation. Clinical and translational science. 2012;5(5):400-7. Epub 2012/10/17. doi: 10.1111/j.1752-8062.2012.00422.x. PubMed PMID: 23067352; PubMed Central PMCID: PMCPMC3476049.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Roberts SF, Fischhoff MA, Sakowski SA, Feldman EL. Perspective: Transforming science into medicine: how clinician-scientists can build bridges across research's "valley of death". Academic medicine : journal of the Association of American Medical Colleges. 2012;87(3):266-70. Epub 2012/03/01. doi: 10.1097/ACM.0b013e3182446fa3. PubMed PMID: 22373616.</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Robinson GF, Schwartz LS, DiMeglio LA, Ahluwalia JS, Gabrilove JL. Understanding Career Success and Its Contributing Factors for Clinical and Translational Investigators. Academic Medicine. 2016;91(4):570-82. PubMed PMID: 26509600.</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Zammar GR, Shah J, Ferreira AP, Cofiel L, Lyles KW, Pietrobon R. Qualitative analysis of the interdisciplinary interaction between data analysis specialists and novice clinical researchers. PloS one. 2010;5(2):e9400. Epub 2010/03/03. doi: 10.1371/journal.pone.0009400. PubMed PMID: 20195374; PubMed Central PMCID: PMCPMC2827555.</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 name="object 56">
            <a:extLst>
              <a:ext uri="{FF2B5EF4-FFF2-40B4-BE49-F238E27FC236}">
                <a16:creationId xmlns:a16="http://schemas.microsoft.com/office/drawing/2014/main" id="{471F118B-44CD-EA44-8BD6-D897A163FA88}"/>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F27BD464-8F37-9B47-9B07-9CB586BF4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4120214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55">
            <a:extLst>
              <a:ext uri="{FF2B5EF4-FFF2-40B4-BE49-F238E27FC236}">
                <a16:creationId xmlns:a16="http://schemas.microsoft.com/office/drawing/2014/main" id="{3D4FA752-7244-D049-B9B3-8FC5FF813256}"/>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902" y="1147334"/>
            <a:ext cx="9179393" cy="2246769"/>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Baedorf Kassis S, Winkler S, Gianforti MJ, Needler NA. Research coordinator networks and support models among academic health centers in the CTSA consortium. Journal of clinical and translational science. 2017;1(6):334-9. Epub 2018/05/01. doi: 10.1017/cts.2017.309. PubMed PMID: 29707255; PubMed Central PMCID: PMCPMC5915804.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Martinez DA, Tsalatsanis A, Yalcin A, Zayas-Castro JL, Djulbegovic B. Activating clinical trials: a process improvement approach. Trials. 2016;17(1):106. Epub 2016/02/26. doi: 10.1186/s13063-016-1227-2. PubMed PMID: 26907923; PubMed Central PMCID: PMCPMC4765218.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NCURA (National Council of University Research Administrators) 56th Annual Meeting Final Program, August 7, 2014.</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Administrative Coordinator I. Job Posting. Wake Forest Baptist Health.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https://www.linkedin.com/jobs/view/research-operations-administrator-ctsi-at-wake-forest-baptist-health-909447264/</a:t>
            </a:r>
            <a:r>
              <a:rPr lang="en-US" sz="1000" dirty="0">
                <a:latin typeface="Arial" panose="020B0604020202020204" pitchFamily="34" charset="0"/>
                <a:ea typeface="Microsoft Sans Serif" panose="020B0604020202020204" pitchFamily="34" charset="0"/>
                <a:cs typeface="Arial" panose="020B0604020202020204" pitchFamily="34" charset="0"/>
              </a:rPr>
              <a: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Research Administrator. Job Posting. Northwestern University.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https://www.higheredjobs.com/search/details.cfm?JobCode=176946733&amp;Title=Research%20Administrator%20%28Full%2DCycle%20Grant%20Mgt%29</a:t>
            </a:r>
            <a:r>
              <a:rPr lang="en-US" sz="1000" dirty="0">
                <a:latin typeface="Arial" panose="020B0604020202020204" pitchFamily="34" charset="0"/>
                <a:ea typeface="Microsoft Sans Serif" panose="020B0604020202020204" pitchFamily="34" charset="0"/>
                <a:cs typeface="Arial" panose="020B0604020202020204" pitchFamily="34" charset="0"/>
              </a:rPr>
              <a:t> </a:t>
            </a:r>
          </a:p>
        </p:txBody>
      </p:sp>
      <p:sp>
        <p:nvSpPr>
          <p:cNvPr id="7" name="TextBox 6"/>
          <p:cNvSpPr txBox="1"/>
          <p:nvPr/>
        </p:nvSpPr>
        <p:spPr>
          <a:xfrm>
            <a:off x="213360" y="832533"/>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Research Administrator (Irene Bell)</a:t>
            </a:r>
          </a:p>
        </p:txBody>
      </p:sp>
      <p:sp>
        <p:nvSpPr>
          <p:cNvPr id="9" name="object 56">
            <a:extLst>
              <a:ext uri="{FF2B5EF4-FFF2-40B4-BE49-F238E27FC236}">
                <a16:creationId xmlns:a16="http://schemas.microsoft.com/office/drawing/2014/main" id="{F7D20D80-6AF9-A547-BB85-F24995FB9280}"/>
              </a:ext>
            </a:extLst>
          </p:cNvPr>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29507670-ACBE-8D49-AAFA-53C4ACC3B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28572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5">
            <a:extLst>
              <a:ext uri="{FF2B5EF4-FFF2-40B4-BE49-F238E27FC236}">
                <a16:creationId xmlns:a16="http://schemas.microsoft.com/office/drawing/2014/main" id="{08A469DB-FFDB-D642-AEDD-45EBA71F08DA}"/>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2343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Bibliographies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902" y="4883298"/>
            <a:ext cx="9179393" cy="2246769"/>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Crotty BH, Walker J, Dierks M, et al. Information Sharing Preferences of Older Patients and Their Families. </a:t>
            </a:r>
            <a:r>
              <a:rPr lang="en-US" sz="1000" i="1" dirty="0">
                <a:latin typeface="Arial" panose="020B0604020202020204" pitchFamily="34" charset="0"/>
                <a:ea typeface="Microsoft Sans Serif" panose="020B0604020202020204" pitchFamily="34" charset="0"/>
                <a:cs typeface="Arial" panose="020B0604020202020204" pitchFamily="34" charset="0"/>
              </a:rPr>
              <a:t>JAMA Intern Med.</a:t>
            </a:r>
            <a:r>
              <a:rPr lang="en-US" sz="1000" dirty="0">
                <a:latin typeface="Arial" panose="020B0604020202020204" pitchFamily="34" charset="0"/>
                <a:ea typeface="Microsoft Sans Serif" panose="020B0604020202020204" pitchFamily="34" charset="0"/>
                <a:cs typeface="Arial" panose="020B0604020202020204" pitchFamily="34" charset="0"/>
              </a:rPr>
              <a:t> 2015;175(9):1492–1497. doi:10.1001/jamainternmed.2015.2903</a:t>
            </a:r>
          </a:p>
          <a:p>
            <a:r>
              <a:rPr lang="en-US" sz="1000" dirty="0">
                <a:latin typeface="Arial" panose="020B0604020202020204" pitchFamily="34" charset="0"/>
                <a:ea typeface="Microsoft Sans Serif" panose="020B0604020202020204" pitchFamily="34" charset="0"/>
                <a:cs typeface="Arial" panose="020B0604020202020204" pitchFamily="34" charset="0"/>
              </a:rPr>
              <a:t>Medlock, Stephanie et al. “Health information-seeking behavior of seniors who use the Internet: a survey.” </a:t>
            </a:r>
            <a:r>
              <a:rPr lang="en-US" sz="1000" i="1" dirty="0">
                <a:latin typeface="Arial" panose="020B0604020202020204" pitchFamily="34" charset="0"/>
                <a:ea typeface="Microsoft Sans Serif" panose="020B0604020202020204" pitchFamily="34" charset="0"/>
                <a:cs typeface="Arial" panose="020B0604020202020204" pitchFamily="34" charset="0"/>
              </a:rPr>
              <a:t>Journal of medical Internet research</a:t>
            </a:r>
            <a:r>
              <a:rPr lang="en-US" sz="1000" dirty="0">
                <a:latin typeface="Arial" panose="020B0604020202020204" pitchFamily="34" charset="0"/>
                <a:ea typeface="Microsoft Sans Serif" panose="020B0604020202020204" pitchFamily="34" charset="0"/>
                <a:cs typeface="Arial" panose="020B0604020202020204" pitchFamily="34" charset="0"/>
              </a:rPr>
              <a:t> vol. 17,1 e10. 8 Jan. 2015, doi:10.2196/jmir.3749</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Turner, Anne M et al. “A Closer Look at Health Information Seeking by Older Adults and Involved Family and Friends: Design Considerations for Health Information Technologies.” </a:t>
            </a:r>
            <a:r>
              <a:rPr lang="en-US" sz="1000" i="1" dirty="0">
                <a:latin typeface="Arial" panose="020B0604020202020204" pitchFamily="34" charset="0"/>
                <a:ea typeface="Microsoft Sans Serif" panose="020B0604020202020204" pitchFamily="34" charset="0"/>
                <a:cs typeface="Arial" panose="020B0604020202020204" pitchFamily="34" charset="0"/>
              </a:rPr>
              <a:t>AMIA ... Annual Symposium proceedings. AMIA Symposium</a:t>
            </a:r>
            <a:r>
              <a:rPr lang="en-US" sz="1000" dirty="0">
                <a:latin typeface="Arial" panose="020B0604020202020204" pitchFamily="34" charset="0"/>
                <a:ea typeface="Microsoft Sans Serif" panose="020B0604020202020204" pitchFamily="34" charset="0"/>
                <a:cs typeface="Arial" panose="020B0604020202020204" pitchFamily="34" charset="0"/>
              </a:rPr>
              <a:t> vol. 2018 1036-1045. 5 Dec. 2018</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Voices of Vets: Introducing Personas to Better Understand Our Customers. Findings Report. US Department of Veterans Affairs. VA Center for Innovation. November 2014.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3"/>
              </a:rPr>
              <a:t>https://www.va.gov/playbook/downloads/Voices_Of_Veterans.pdf</a:t>
            </a:r>
            <a:r>
              <a:rPr lang="en-US" sz="1000" dirty="0">
                <a:latin typeface="Arial" panose="020B0604020202020204" pitchFamily="34" charset="0"/>
                <a:ea typeface="Microsoft Sans Serif" panose="020B0604020202020204" pitchFamily="34" charset="0"/>
                <a:cs typeface="Arial" panose="020B0604020202020204" pitchFamily="34" charset="0"/>
              </a:rPr>
              <a:t>&gt; </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Walker, Brett. Why You Shouldn’t Dismiss Using Tech to Engage Elderly Patients. Patient BondBlog. April 21, 2017.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4"/>
              </a:rPr>
              <a:t>https://insights.patientbond.com/blog/why-you-shouldnt-dismiss-using-tech-to-engage-elderly-patients</a:t>
            </a:r>
            <a:r>
              <a:rPr lang="en-US" sz="1000" dirty="0">
                <a:latin typeface="Arial" panose="020B0604020202020204" pitchFamily="34" charset="0"/>
                <a:ea typeface="Microsoft Sans Serif" panose="020B0604020202020204" pitchFamily="34" charset="0"/>
                <a:cs typeface="Arial" panose="020B0604020202020204" pitchFamily="34" charset="0"/>
              </a:rPr>
              <a:t>&gt;</a:t>
            </a:r>
          </a:p>
          <a:p>
            <a:r>
              <a:rPr lang="en-US" sz="1000" dirty="0">
                <a:latin typeface="Arial" panose="020B0604020202020204" pitchFamily="34" charset="0"/>
                <a:ea typeface="Microsoft Sans Serif" panose="020B0604020202020204" pitchFamily="34" charset="0"/>
                <a:cs typeface="Arial" panose="020B0604020202020204" pitchFamily="34" charset="0"/>
              </a:rPr>
              <a:t> </a:t>
            </a:r>
          </a:p>
        </p:txBody>
      </p:sp>
      <p:sp>
        <p:nvSpPr>
          <p:cNvPr id="7" name="TextBox 6"/>
          <p:cNvSpPr txBox="1"/>
          <p:nvPr/>
        </p:nvSpPr>
        <p:spPr>
          <a:xfrm>
            <a:off x="213360" y="4630253"/>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Patient 2 (Thomas “Tom” Movell)</a:t>
            </a:r>
          </a:p>
        </p:txBody>
      </p:sp>
      <p:sp>
        <p:nvSpPr>
          <p:cNvPr id="10" name="TextBox 9"/>
          <p:cNvSpPr txBox="1"/>
          <p:nvPr/>
        </p:nvSpPr>
        <p:spPr>
          <a:xfrm>
            <a:off x="213360" y="838164"/>
            <a:ext cx="7345680" cy="276999"/>
          </a:xfrm>
          <a:prstGeom prst="rect">
            <a:avLst/>
          </a:prstGeom>
          <a:noFill/>
        </p:spPr>
        <p:txBody>
          <a:bodyPr wrap="square" rtlCol="0">
            <a:spAutoFit/>
          </a:bodyPr>
          <a:lstStyle/>
          <a:p>
            <a:r>
              <a:rPr lang="en-US" sz="1200" b="1" u="sng" dirty="0">
                <a:latin typeface="Arial Narrow" panose="020B0604020202020204" pitchFamily="34" charset="0"/>
                <a:ea typeface="Microsoft Sans Serif" panose="020B0604020202020204" pitchFamily="34" charset="0"/>
                <a:cs typeface="Arial Narrow" panose="020B0604020202020204" pitchFamily="34" charset="0"/>
              </a:rPr>
              <a:t>Patient 1 (Emily Trinidad)</a:t>
            </a:r>
          </a:p>
        </p:txBody>
      </p:sp>
      <p:sp>
        <p:nvSpPr>
          <p:cNvPr id="11" name="TextBox 10"/>
          <p:cNvSpPr txBox="1"/>
          <p:nvPr/>
        </p:nvSpPr>
        <p:spPr>
          <a:xfrm>
            <a:off x="427901" y="1073299"/>
            <a:ext cx="9179393" cy="3477875"/>
          </a:xfrm>
          <a:prstGeom prst="rect">
            <a:avLst/>
          </a:prstGeom>
          <a:noFill/>
        </p:spPr>
        <p:txBody>
          <a:bodyPr wrap="square" rtlCol="0">
            <a:spAutoFit/>
          </a:bodyPr>
          <a:lstStyle/>
          <a:p>
            <a:r>
              <a:rPr lang="en-US" sz="1000" dirty="0">
                <a:latin typeface="Arial" panose="020B0604020202020204" pitchFamily="34" charset="0"/>
                <a:ea typeface="Microsoft Sans Serif" panose="020B0604020202020204" pitchFamily="34" charset="0"/>
                <a:cs typeface="Arial" panose="020B0604020202020204" pitchFamily="34" charset="0"/>
              </a:rPr>
              <a:t>Bethune, Sophia. Gen Z more likely to report mental health concerns. </a:t>
            </a:r>
            <a:r>
              <a:rPr lang="en-US" sz="1000" i="1" dirty="0">
                <a:latin typeface="Arial" panose="020B0604020202020204" pitchFamily="34" charset="0"/>
                <a:ea typeface="Microsoft Sans Serif" panose="020B0604020202020204" pitchFamily="34" charset="0"/>
                <a:cs typeface="Arial" panose="020B0604020202020204" pitchFamily="34" charset="0"/>
              </a:rPr>
              <a:t>American Psychological Association. </a:t>
            </a:r>
            <a:r>
              <a:rPr lang="en-US" sz="1000" dirty="0">
                <a:latin typeface="Arial" panose="020B0604020202020204" pitchFamily="34" charset="0"/>
                <a:ea typeface="Microsoft Sans Serif" panose="020B0604020202020204" pitchFamily="34" charset="0"/>
                <a:cs typeface="Arial" panose="020B0604020202020204" pitchFamily="34" charset="0"/>
              </a:rPr>
              <a:t>January 2019. Vol. 50, No. 1. Print version page 20.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5"/>
              </a:rPr>
              <a:t>https://www.apa.org/monitor/2019/01/gen-z</a:t>
            </a:r>
            <a:r>
              <a:rPr lang="en-US" sz="1000" baseline="30000" dirty="0">
                <a:latin typeface="Arial" panose="020B0604020202020204" pitchFamily="34" charset="0"/>
                <a:ea typeface="Microsoft Sans Serif" panose="020B0604020202020204" pitchFamily="34" charset="0"/>
                <a:cs typeface="Arial" panose="020B0604020202020204" pitchFamily="34" charset="0"/>
              </a:rPr>
              <a:t> </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Cultural Insights: Communicating with Hispanics/Latinos. Center for Disease Control and Prevention.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6"/>
              </a:rPr>
              <a:t>https://www.cdc.gov/healthcommunication/pdf/audience/audienceinsight_culturalinsights.pdf</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Generation Z is stressed, depressed and exam-obsessed.</a:t>
            </a:r>
            <a:r>
              <a:rPr lang="en-US" sz="1000" i="1" dirty="0">
                <a:latin typeface="Arial" panose="020B0604020202020204" pitchFamily="34" charset="0"/>
                <a:ea typeface="Microsoft Sans Serif" panose="020B0604020202020204" pitchFamily="34" charset="0"/>
                <a:cs typeface="Arial" panose="020B0604020202020204" pitchFamily="34" charset="0"/>
              </a:rPr>
              <a:t> The Economist.</a:t>
            </a:r>
            <a:r>
              <a:rPr lang="en-US" sz="1000" dirty="0">
                <a:latin typeface="Arial" panose="020B0604020202020204" pitchFamily="34" charset="0"/>
                <a:ea typeface="Microsoft Sans Serif" panose="020B0604020202020204" pitchFamily="34" charset="0"/>
                <a:cs typeface="Arial" panose="020B0604020202020204" pitchFamily="34" charset="0"/>
              </a:rPr>
              <a:t> February 27, 2019.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7"/>
              </a:rPr>
              <a:t>https://www.economist.com/graphic-detail/2019/02/27/generation-z-is-stressed-depressed-and-exam-obsessed</a:t>
            </a:r>
            <a:r>
              <a:rPr lang="en-US" sz="1000" dirty="0">
                <a:latin typeface="Arial" panose="020B0604020202020204" pitchFamily="34" charset="0"/>
                <a:ea typeface="Microsoft Sans Serif" panose="020B0604020202020204" pitchFamily="34" charset="0"/>
                <a:cs typeface="Arial" panose="020B0604020202020204" pitchFamily="34" charset="0"/>
              </a:rPr>
              <a:t>&gt;</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Hibbs, B. Janet and Anthony Rostain, M.D. Why 90 Percent of Gen Z Says They’re Stressed Out. </a:t>
            </a:r>
            <a:r>
              <a:rPr lang="en-US" sz="1000" i="1" dirty="0">
                <a:latin typeface="Arial" panose="020B0604020202020204" pitchFamily="34" charset="0"/>
                <a:ea typeface="Microsoft Sans Serif" panose="020B0604020202020204" pitchFamily="34" charset="0"/>
                <a:cs typeface="Arial" panose="020B0604020202020204" pitchFamily="34" charset="0"/>
              </a:rPr>
              <a:t>Psychology Today</a:t>
            </a:r>
            <a:r>
              <a:rPr lang="en-US" sz="1000" dirty="0">
                <a:latin typeface="Arial" panose="020B0604020202020204" pitchFamily="34" charset="0"/>
                <a:ea typeface="Microsoft Sans Serif" panose="020B0604020202020204" pitchFamily="34" charset="0"/>
                <a:cs typeface="Arial" panose="020B0604020202020204" pitchFamily="34" charset="0"/>
              </a:rPr>
              <a:t>. December 17, 2018 &lt;</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8"/>
              </a:rPr>
              <a:t>https://www.psychologytoday.com/us/blog/the-stressed-years-their-lives/201812/why-90-percent-generation-z-says-theyre-stressed-out</a:t>
            </a:r>
            <a:r>
              <a:rPr lang="en-US" sz="1000" dirty="0">
                <a:latin typeface="Arial" panose="020B0604020202020204" pitchFamily="34" charset="0"/>
                <a:ea typeface="Microsoft Sans Serif" panose="020B0604020202020204" pitchFamily="34" charset="0"/>
                <a:cs typeface="Arial" panose="020B0604020202020204" pitchFamily="34" charset="0"/>
              </a:rPr>
              <a:t>&gt;</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How Millennials and Gen Z are Driving the Digital Healthcare Revolution.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9"/>
              </a:rPr>
              <a:t>https://www2.relatient.net/how-millennials-and-gen-z-are-driving-the-digital-healthcare-revolution/</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LatinX. Anxiety and Depression Association of America. </a:t>
            </a:r>
            <a:r>
              <a:rPr lang="en-US" sz="1000" u="sng" dirty="0">
                <a:latin typeface="Arial" panose="020B0604020202020204" pitchFamily="34" charset="0"/>
                <a:ea typeface="Microsoft Sans Serif" panose="020B0604020202020204" pitchFamily="34" charset="0"/>
                <a:cs typeface="Arial" panose="020B0604020202020204" pitchFamily="34" charset="0"/>
                <a:hlinkClick r:id="rId10"/>
              </a:rPr>
              <a:t>https://adaa.org/hispanic-latinos</a:t>
            </a:r>
            <a:endParaRPr lang="en-US" sz="1000" dirty="0">
              <a:latin typeface="Arial" panose="020B0604020202020204" pitchFamily="34" charset="0"/>
              <a:ea typeface="Microsoft Sans Serif" panose="020B0604020202020204" pitchFamily="34" charset="0"/>
              <a:cs typeface="Arial" panose="020B0604020202020204" pitchFamily="34" charset="0"/>
            </a:endParaRP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Porta C, Allen ML, Hurtado GA, et al. Honoring Roots in Multiple Worlds: Professionals' Perspectives on Healthy Development of Latino Youth. Health Promot Pract. 2016;17(2):186–198. doi:10.1177/1524839915606647</a:t>
            </a:r>
          </a:p>
          <a:p>
            <a:r>
              <a:rPr lang="en-US" sz="1000" dirty="0">
                <a:latin typeface="Arial" panose="020B0604020202020204" pitchFamily="34" charset="0"/>
                <a:ea typeface="Microsoft Sans Serif" panose="020B0604020202020204" pitchFamily="34" charset="0"/>
                <a:cs typeface="Arial" panose="020B0604020202020204" pitchFamily="34" charset="0"/>
              </a:rPr>
              <a:t/>
            </a:r>
            <a:br>
              <a:rPr lang="en-US" sz="1000" dirty="0">
                <a:latin typeface="Arial" panose="020B0604020202020204" pitchFamily="34" charset="0"/>
                <a:ea typeface="Microsoft Sans Serif" panose="020B0604020202020204" pitchFamily="34" charset="0"/>
                <a:cs typeface="Arial" panose="020B0604020202020204" pitchFamily="34" charset="0"/>
              </a:rPr>
            </a:br>
            <a:r>
              <a:rPr lang="en-US" sz="1000" dirty="0">
                <a:latin typeface="Arial" panose="020B0604020202020204" pitchFamily="34" charset="0"/>
                <a:ea typeface="Microsoft Sans Serif" panose="020B0604020202020204" pitchFamily="34" charset="0"/>
                <a:cs typeface="Arial" panose="020B0604020202020204" pitchFamily="34" charset="0"/>
              </a:rPr>
              <a:t>Updegraff KA, Kuo SI, McHale SM, Umaña-Taylor AJ, Wheeler LA. Parents' Traditional Cultural Values and Mexican-Origin Young Adults' Routine Health and Dental Care. J Adolesc Health. 2017;60(5):513–519. doi:10.1016/j.jadohealth.2016.10.012</a:t>
            </a:r>
            <a:endParaRPr lang="en-US" sz="1000" dirty="0">
              <a:effectLst/>
              <a:latin typeface="Arial" panose="020B0604020202020204" pitchFamily="34" charset="0"/>
              <a:ea typeface="Microsoft Sans Serif"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2C6E0B1-5442-4D40-85D3-3F99B5C510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418122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831E2D-DE3D-2A4B-AA4E-22BA9DC473AE}"/>
              </a:ext>
            </a:extLst>
          </p:cNvPr>
          <p:cNvSpPr/>
          <p:nvPr/>
        </p:nvSpPr>
        <p:spPr>
          <a:xfrm>
            <a:off x="248364" y="2165062"/>
            <a:ext cx="9607248"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B251287-218B-754B-A501-A88A8231FBFB}"/>
              </a:ext>
            </a:extLst>
          </p:cNvPr>
          <p:cNvSpPr/>
          <p:nvPr/>
        </p:nvSpPr>
        <p:spPr>
          <a:xfrm>
            <a:off x="4260112" y="1244968"/>
            <a:ext cx="5265919" cy="3898843"/>
          </a:xfrm>
          <a:prstGeom prst="rect">
            <a:avLst/>
          </a:prstGeom>
          <a:solidFill>
            <a:schemeClr val="bg1"/>
          </a:solidFill>
          <a:ln w="28575">
            <a:solidFill>
              <a:srgbClr val="19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bject 55">
            <a:extLst>
              <a:ext uri="{FF2B5EF4-FFF2-40B4-BE49-F238E27FC236}">
                <a16:creationId xmlns:a16="http://schemas.microsoft.com/office/drawing/2014/main" id="{236F6F37-CC14-BC48-B417-3DA731CF4530}"/>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14640"/>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CTS Personas - Credits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t_TmRBeMWPuQq2S7dxgQOZ4NHIptAdI-95ShskzchmTEenw_UvzEmTEHtH7OYPmblvFzMGsOwtC_PXhyg6PAdb2ocSlIbn9hJTBhu7rbBPWEhJUDpnuKxhxfb_OvfmZbW8EUlq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71" y="1244968"/>
            <a:ext cx="3453518" cy="3470786"/>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96370" y="1422067"/>
            <a:ext cx="4929661" cy="3539430"/>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Applied Data Science for Research graphic is the source of all the Software Use icons. All icon images are copyright Jonah M. Duckles – 2019, licensed as </a:t>
            </a:r>
            <a:r>
              <a:rPr lang="en-US" sz="1400" dirty="0">
                <a:latin typeface="Arial" panose="020B0604020202020204" pitchFamily="34" charset="0"/>
                <a:ea typeface="Microsoft Sans Serif" panose="020B0604020202020204" pitchFamily="34" charset="0"/>
                <a:cs typeface="Arial" panose="020B0604020202020204" pitchFamily="34" charset="0"/>
                <a:hlinkClick r:id="rId4"/>
              </a:rPr>
              <a:t>CC-BY</a:t>
            </a:r>
            <a:r>
              <a:rPr lang="en-US" sz="1400" dirty="0">
                <a:latin typeface="Arial" panose="020B0604020202020204" pitchFamily="34" charset="0"/>
                <a:ea typeface="Microsoft Sans Serif" panose="020B0604020202020204" pitchFamily="34" charset="0"/>
                <a:cs typeface="Arial" panose="020B0604020202020204" pitchFamily="34" charset="0"/>
              </a:rPr>
              <a:t>. Available at </a:t>
            </a:r>
            <a:r>
              <a:rPr lang="en-US" sz="1400" dirty="0">
                <a:latin typeface="Arial" panose="020B0604020202020204" pitchFamily="34" charset="0"/>
                <a:ea typeface="Microsoft Sans Serif" panose="020B0604020202020204" pitchFamily="34" charset="0"/>
                <a:cs typeface="Arial" panose="020B0604020202020204" pitchFamily="34" charset="0"/>
                <a:hlinkClick r:id="rId5"/>
              </a:rPr>
              <a:t>https://github.com/jduckles/dsskills</a:t>
            </a:r>
            <a:r>
              <a:rPr lang="en-US" sz="1400" dirty="0">
                <a:latin typeface="Arial" panose="020B0604020202020204" pitchFamily="34" charset="0"/>
                <a:ea typeface="Microsoft Sans Serif" panose="020B0604020202020204" pitchFamily="34" charset="0"/>
                <a:cs typeface="Arial" panose="020B0604020202020204" pitchFamily="34" charset="0"/>
              </a:rPr>
              <a:t>.</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Melissa Buote (</a:t>
            </a:r>
            <a:r>
              <a:rPr lang="en-US" sz="1400" dirty="0">
                <a:latin typeface="Arial" panose="020B0604020202020204" pitchFamily="34" charset="0"/>
                <a:ea typeface="Microsoft Sans Serif" panose="020B0604020202020204" pitchFamily="34" charset="0"/>
                <a:cs typeface="Arial" panose="020B0604020202020204" pitchFamily="34" charset="0"/>
                <a:hlinkClick r:id="rId6"/>
              </a:rPr>
              <a:t>melissabee.ca</a:t>
            </a:r>
            <a:r>
              <a:rPr lang="en-US" sz="1400" dirty="0">
                <a:latin typeface="Arial" panose="020B0604020202020204" pitchFamily="34" charset="0"/>
                <a:ea typeface="Microsoft Sans Serif" panose="020B0604020202020204" pitchFamily="34" charset="0"/>
                <a:cs typeface="Arial" panose="020B0604020202020204" pitchFamily="34" charset="0"/>
              </a:rPr>
              <a:t>) is the designer of the Personas Trading Cards.</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This Person Does Not Exist is the source of all Personas images. The creators of this website used AI to generate realistic human faces that are not based on any real person. Available at </a:t>
            </a:r>
            <a:r>
              <a:rPr lang="en-US" sz="1400" dirty="0">
                <a:latin typeface="Arial" panose="020B0604020202020204" pitchFamily="34" charset="0"/>
                <a:ea typeface="Microsoft Sans Serif" panose="020B0604020202020204" pitchFamily="34" charset="0"/>
                <a:cs typeface="Arial" panose="020B0604020202020204" pitchFamily="34" charset="0"/>
                <a:hlinkClick r:id="rId7"/>
              </a:rPr>
              <a:t>https://thispersondoesnotexist.com</a:t>
            </a:r>
            <a:endParaRPr lang="en-US" sz="1400" dirty="0">
              <a:latin typeface="Arial" panose="020B0604020202020204" pitchFamily="34" charset="0"/>
              <a:ea typeface="Microsoft Sans Serif" panose="020B0604020202020204" pitchFamily="34" charset="0"/>
              <a:cs typeface="Arial" panose="020B0604020202020204" pitchFamily="34" charset="0"/>
            </a:endParaRP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Translational Science Spectrum image is from the NCATS Strategic Plan, available at </a:t>
            </a:r>
            <a:r>
              <a:rPr lang="en-US" sz="1400" dirty="0">
                <a:latin typeface="Arial" panose="020B0604020202020204" pitchFamily="34" charset="0"/>
                <a:ea typeface="Microsoft Sans Serif" panose="020B0604020202020204" pitchFamily="34" charset="0"/>
                <a:cs typeface="Arial" panose="020B0604020202020204" pitchFamily="34" charset="0"/>
                <a:hlinkClick r:id="rId8"/>
              </a:rPr>
              <a:t>https://ncats.nih.gov/strategicplan/introduction</a:t>
            </a:r>
            <a:endParaRPr lang="en-US" sz="14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9CEE67C-8DCA-D148-9D11-D604B490EC54}"/>
              </a:ext>
            </a:extLst>
          </p:cNvPr>
          <p:cNvSpPr txBox="1"/>
          <p:nvPr/>
        </p:nvSpPr>
        <p:spPr>
          <a:xfrm>
            <a:off x="602511" y="5474037"/>
            <a:ext cx="8676168"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This project is funded by the CTSA National Center for Data to Health (CD2H) and supported by the NIH National Center for Advancing Translational Sciences, grant number U24TR002306, to help guide the cultural and technological changes necessary for data and informatics to improve research and health care.</a:t>
            </a:r>
            <a:endParaRPr lang="en-US" sz="1400" i="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3B8B8D0-8C66-574B-A57F-9B152BC93AB7}"/>
              </a:ext>
            </a:extLst>
          </p:cNvPr>
          <p:cNvSpPr/>
          <p:nvPr/>
        </p:nvSpPr>
        <p:spPr>
          <a:xfrm>
            <a:off x="4403864" y="1519527"/>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73C8396-75E1-3A42-8075-A7135974D0E7}"/>
              </a:ext>
            </a:extLst>
          </p:cNvPr>
          <p:cNvSpPr/>
          <p:nvPr/>
        </p:nvSpPr>
        <p:spPr>
          <a:xfrm>
            <a:off x="4403864" y="2595225"/>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81AF032-0AC4-964C-8263-E7120D6B5AA4}"/>
              </a:ext>
            </a:extLst>
          </p:cNvPr>
          <p:cNvSpPr/>
          <p:nvPr/>
        </p:nvSpPr>
        <p:spPr>
          <a:xfrm>
            <a:off x="4403864" y="3247279"/>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FD29824-3D34-064B-B91F-515394A69F0D}"/>
              </a:ext>
            </a:extLst>
          </p:cNvPr>
          <p:cNvSpPr/>
          <p:nvPr/>
        </p:nvSpPr>
        <p:spPr>
          <a:xfrm>
            <a:off x="4403864" y="4305456"/>
            <a:ext cx="192506" cy="92242"/>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697C04E-CCBB-9147-B562-B4AFB62106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198245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5"/>
          <p:cNvSpPr/>
          <p:nvPr/>
        </p:nvSpPr>
        <p:spPr>
          <a:xfrm>
            <a:off x="213360" y="144983"/>
            <a:ext cx="9658226" cy="688631"/>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no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295358" y="144983"/>
            <a:ext cx="3082125" cy="636034"/>
          </a:xfrm>
          <a:prstGeom prst="rect">
            <a:avLst/>
          </a:prstGeom>
        </p:spPr>
        <p:txBody>
          <a:bodyPr vert="horz" wrap="square" lIns="0" tIns="7583" rIns="0" bIns="0" rtlCol="0">
            <a:spAutoFit/>
          </a:bodyPr>
          <a:lstStyle/>
          <a:p>
            <a:pPr marL="7583">
              <a:spcBef>
                <a:spcPts val="60"/>
              </a:spcBef>
            </a:pPr>
            <a:r>
              <a:rPr lang="en-US" sz="20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Key: </a:t>
            </a:r>
          </a:p>
          <a:p>
            <a:pPr marL="7583">
              <a:spcBef>
                <a:spcPts val="60"/>
              </a:spcBef>
            </a:pPr>
            <a:r>
              <a:rPr lang="en-US" sz="2000" b="1" i="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the translational workforce</a:t>
            </a:r>
            <a:endParaRPr sz="2000" b="1" i="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6" name="TextBox 5"/>
          <p:cNvSpPr txBox="1"/>
          <p:nvPr/>
        </p:nvSpPr>
        <p:spPr>
          <a:xfrm>
            <a:off x="327176" y="865632"/>
            <a:ext cx="3538466" cy="3046988"/>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An effective Persona profile is one that not only outlines the work responsibilities and goals of a CTS employee, or the health conditions and healthcare needs of a patient, but also contains motivators, biographical information, a picture, and a name. Personal details remind the profiles’ users that each profile represents a real person, with real concerns and challenges that they face every day in either their work or their patient experience in the CTSA network. Drawing profile elements from sources such as Usability.gov, the European Bioinformatics Institute, and UX magazine, and adding profile elements for scholarly outputs and continuing education needs (vital concerns for CTS employees), the following profile elements were created: </a:t>
            </a:r>
          </a:p>
        </p:txBody>
      </p:sp>
      <p:sp>
        <p:nvSpPr>
          <p:cNvPr id="7" name="TextBox 6"/>
          <p:cNvSpPr txBox="1"/>
          <p:nvPr/>
        </p:nvSpPr>
        <p:spPr>
          <a:xfrm>
            <a:off x="327175" y="4036120"/>
            <a:ext cx="3538465" cy="3046988"/>
          </a:xfrm>
          <a:prstGeom prst="rect">
            <a:avLst/>
          </a:prstGeom>
          <a:noFill/>
        </p:spPr>
        <p:txBody>
          <a:bodyPr wrap="square" rtlCol="0">
            <a:spAutoFit/>
          </a:bodyPr>
          <a:lstStyle/>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Name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Photo</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Quote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Descriptive Job Title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Major responsibilities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Expertise: training, years on job, etc.</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Workplace environment</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Software and data use at work</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Technology attitude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Motivators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Goals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Wants/Needs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Pain points/Challenges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Scholarly output activities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Continuing Education Goals/Training Opportunities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957" t="1308" r="2150" b="4531"/>
          <a:stretch/>
        </p:blipFill>
        <p:spPr>
          <a:xfrm>
            <a:off x="3931920" y="144983"/>
            <a:ext cx="5928360" cy="7459777"/>
          </a:xfrm>
          <a:prstGeom prst="rect">
            <a:avLst/>
          </a:prstGeom>
        </p:spPr>
      </p:pic>
      <p:sp>
        <p:nvSpPr>
          <p:cNvPr id="9" name="Oval 8"/>
          <p:cNvSpPr>
            <a:spLocks noChangeAspect="1"/>
          </p:cNvSpPr>
          <p:nvPr/>
        </p:nvSpPr>
        <p:spPr>
          <a:xfrm>
            <a:off x="9334500" y="241016"/>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a:t>
            </a:r>
          </a:p>
        </p:txBody>
      </p:sp>
      <p:sp>
        <p:nvSpPr>
          <p:cNvPr id="10" name="Oval 9"/>
          <p:cNvSpPr>
            <a:spLocks noChangeAspect="1"/>
          </p:cNvSpPr>
          <p:nvPr/>
        </p:nvSpPr>
        <p:spPr>
          <a:xfrm>
            <a:off x="3695700" y="652482"/>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2</a:t>
            </a:r>
          </a:p>
        </p:txBody>
      </p:sp>
      <p:sp>
        <p:nvSpPr>
          <p:cNvPr id="11" name="Oval 10"/>
          <p:cNvSpPr>
            <a:spLocks noChangeAspect="1"/>
          </p:cNvSpPr>
          <p:nvPr/>
        </p:nvSpPr>
        <p:spPr>
          <a:xfrm>
            <a:off x="9656445" y="547228"/>
            <a:ext cx="373648"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3</a:t>
            </a:r>
          </a:p>
        </p:txBody>
      </p:sp>
      <p:sp>
        <p:nvSpPr>
          <p:cNvPr id="12" name="Oval 11"/>
          <p:cNvSpPr>
            <a:spLocks noChangeAspect="1"/>
          </p:cNvSpPr>
          <p:nvPr/>
        </p:nvSpPr>
        <p:spPr>
          <a:xfrm>
            <a:off x="3581400" y="189094"/>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4</a:t>
            </a:r>
          </a:p>
        </p:txBody>
      </p:sp>
      <p:sp>
        <p:nvSpPr>
          <p:cNvPr id="13" name="Oval 12"/>
          <p:cNvSpPr>
            <a:spLocks noChangeAspect="1"/>
          </p:cNvSpPr>
          <p:nvPr/>
        </p:nvSpPr>
        <p:spPr>
          <a:xfrm>
            <a:off x="5394961" y="1519415"/>
            <a:ext cx="386351"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5</a:t>
            </a:r>
          </a:p>
        </p:txBody>
      </p:sp>
      <p:sp>
        <p:nvSpPr>
          <p:cNvPr id="14" name="Oval 13"/>
          <p:cNvSpPr>
            <a:spLocks/>
          </p:cNvSpPr>
          <p:nvPr/>
        </p:nvSpPr>
        <p:spPr>
          <a:xfrm>
            <a:off x="5105401" y="6545580"/>
            <a:ext cx="640080" cy="27432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6, 7</a:t>
            </a:r>
          </a:p>
        </p:txBody>
      </p:sp>
      <p:sp>
        <p:nvSpPr>
          <p:cNvPr id="15" name="Oval 14"/>
          <p:cNvSpPr/>
          <p:nvPr/>
        </p:nvSpPr>
        <p:spPr>
          <a:xfrm>
            <a:off x="7094219" y="2933700"/>
            <a:ext cx="731520" cy="27432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8, 9</a:t>
            </a:r>
          </a:p>
        </p:txBody>
      </p:sp>
      <p:sp>
        <p:nvSpPr>
          <p:cNvPr id="16" name="Oval 15"/>
          <p:cNvSpPr>
            <a:spLocks/>
          </p:cNvSpPr>
          <p:nvPr/>
        </p:nvSpPr>
        <p:spPr>
          <a:xfrm>
            <a:off x="7273291" y="1210587"/>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11</a:t>
            </a:r>
          </a:p>
        </p:txBody>
      </p:sp>
      <p:sp>
        <p:nvSpPr>
          <p:cNvPr id="17" name="Oval 16"/>
          <p:cNvSpPr>
            <a:spLocks noChangeAspect="1"/>
          </p:cNvSpPr>
          <p:nvPr/>
        </p:nvSpPr>
        <p:spPr>
          <a:xfrm>
            <a:off x="9334501" y="1245942"/>
            <a:ext cx="493716"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10</a:t>
            </a:r>
          </a:p>
        </p:txBody>
      </p:sp>
      <p:sp>
        <p:nvSpPr>
          <p:cNvPr id="18" name="Oval 17"/>
          <p:cNvSpPr>
            <a:spLocks/>
          </p:cNvSpPr>
          <p:nvPr/>
        </p:nvSpPr>
        <p:spPr>
          <a:xfrm>
            <a:off x="9597391" y="3449099"/>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12</a:t>
            </a:r>
          </a:p>
        </p:txBody>
      </p:sp>
      <p:sp>
        <p:nvSpPr>
          <p:cNvPr id="19" name="Oval 18"/>
          <p:cNvSpPr>
            <a:spLocks/>
          </p:cNvSpPr>
          <p:nvPr/>
        </p:nvSpPr>
        <p:spPr>
          <a:xfrm>
            <a:off x="7321311" y="6156067"/>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13</a:t>
            </a:r>
          </a:p>
        </p:txBody>
      </p:sp>
      <p:sp>
        <p:nvSpPr>
          <p:cNvPr id="20" name="Oval 19"/>
          <p:cNvSpPr>
            <a:spLocks/>
          </p:cNvSpPr>
          <p:nvPr/>
        </p:nvSpPr>
        <p:spPr>
          <a:xfrm>
            <a:off x="5566411" y="4792087"/>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14</a:t>
            </a:r>
          </a:p>
        </p:txBody>
      </p:sp>
      <p:sp>
        <p:nvSpPr>
          <p:cNvPr id="21" name="Oval 20"/>
          <p:cNvSpPr>
            <a:spLocks/>
          </p:cNvSpPr>
          <p:nvPr/>
        </p:nvSpPr>
        <p:spPr>
          <a:xfrm>
            <a:off x="9597391" y="5447407"/>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15</a:t>
            </a:r>
          </a:p>
        </p:txBody>
      </p:sp>
    </p:spTree>
    <p:extLst>
      <p:ext uri="{BB962C8B-B14F-4D97-AF65-F5344CB8AC3E}">
        <p14:creationId xmlns:p14="http://schemas.microsoft.com/office/powerpoint/2010/main" val="194916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5"/>
          <p:cNvSpPr/>
          <p:nvPr/>
        </p:nvSpPr>
        <p:spPr>
          <a:xfrm>
            <a:off x="213360" y="144983"/>
            <a:ext cx="9658226" cy="688631"/>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no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295358" y="144983"/>
            <a:ext cx="3503130" cy="605257"/>
          </a:xfrm>
          <a:prstGeom prst="rect">
            <a:avLst/>
          </a:prstGeom>
        </p:spPr>
        <p:txBody>
          <a:bodyPr vert="horz" wrap="square" lIns="0" tIns="7583" rIns="0" bIns="0" rtlCol="0">
            <a:spAutoFit/>
          </a:bodyPr>
          <a:lstStyle/>
          <a:p>
            <a:pPr marL="7583">
              <a:spcBef>
                <a:spcPts val="60"/>
              </a:spcBef>
            </a:pPr>
            <a:r>
              <a:rPr lang="en-US" sz="20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Key: </a:t>
            </a:r>
          </a:p>
          <a:p>
            <a:pPr marL="7583">
              <a:spcBef>
                <a:spcPts val="60"/>
              </a:spcBef>
            </a:pPr>
            <a:r>
              <a:rPr lang="en-US" b="1" i="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academic health center patients</a:t>
            </a:r>
            <a:endParaRPr b="1" i="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6" name="TextBox 5"/>
          <p:cNvSpPr txBox="1"/>
          <p:nvPr/>
        </p:nvSpPr>
        <p:spPr>
          <a:xfrm>
            <a:off x="327176" y="865632"/>
            <a:ext cx="3538466" cy="1938992"/>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Effective Persona profiles for patients, aside from providing insightful background and biographical information, provide insights into how the patient currently interacts or may wish to interact with the resources and services available to them at CTSA sites and beyond. The following profile elements were chosen for the insights they offer into healthcare beliefs, practices, and the opportunities for engagement that they elucidate between a health center and its patients:</a:t>
            </a:r>
          </a:p>
        </p:txBody>
      </p:sp>
      <p:sp>
        <p:nvSpPr>
          <p:cNvPr id="7" name="TextBox 6"/>
          <p:cNvSpPr txBox="1"/>
          <p:nvPr/>
        </p:nvSpPr>
        <p:spPr>
          <a:xfrm>
            <a:off x="383343" y="2894145"/>
            <a:ext cx="3538465" cy="3416320"/>
          </a:xfrm>
          <a:prstGeom prst="rect">
            <a:avLst/>
          </a:prstGeom>
          <a:noFill/>
        </p:spPr>
        <p:txBody>
          <a:bodyPr wrap="square" rtlCol="0">
            <a:spAutoFit/>
          </a:bodyPr>
          <a:lstStyle/>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Name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Photo</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Quote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Biographical sketch</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Education level</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Employment status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Work location(s)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Health conditions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Healthcare influences </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Goals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Software attitude and use (with an emphasis on how software is used to manage healthcare)</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Wants/Needs</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Support network</a:t>
            </a:r>
          </a:p>
          <a:p>
            <a:pPr marL="228600" indent="-228600" fontAlgn="base">
              <a:buFont typeface="+mj-lt"/>
              <a:buAutoNum type="arabicPeriod"/>
            </a:pPr>
            <a:r>
              <a:rPr lang="en-US" sz="1200" b="1" dirty="0">
                <a:latin typeface="Arial" panose="020B0604020202020204" pitchFamily="34" charset="0"/>
                <a:ea typeface="Microsoft Sans Serif" panose="020B0604020202020204" pitchFamily="34" charset="0"/>
                <a:cs typeface="Arial" panose="020B0604020202020204" pitchFamily="34" charset="0"/>
              </a:rPr>
              <a:t>Opportunities for a CTSA or other health provider to connect with the patient through a website or online tool</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96" t="1569" r="1788" b="4664"/>
          <a:stretch/>
        </p:blipFill>
        <p:spPr>
          <a:xfrm>
            <a:off x="4017570" y="188860"/>
            <a:ext cx="5866353" cy="7421676"/>
          </a:xfrm>
          <a:prstGeom prst="rect">
            <a:avLst/>
          </a:prstGeom>
        </p:spPr>
      </p:pic>
      <p:sp>
        <p:nvSpPr>
          <p:cNvPr id="20" name="Oval 19">
            <a:extLst>
              <a:ext uri="{FF2B5EF4-FFF2-40B4-BE49-F238E27FC236}">
                <a16:creationId xmlns:a16="http://schemas.microsoft.com/office/drawing/2014/main" id="{88BBE606-ACD2-1A47-919A-DA8B6B5E2847}"/>
              </a:ext>
            </a:extLst>
          </p:cNvPr>
          <p:cNvSpPr>
            <a:spLocks noChangeAspect="1"/>
          </p:cNvSpPr>
          <p:nvPr/>
        </p:nvSpPr>
        <p:spPr>
          <a:xfrm>
            <a:off x="6407239" y="232932"/>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a:t>
            </a:r>
          </a:p>
        </p:txBody>
      </p:sp>
      <p:sp>
        <p:nvSpPr>
          <p:cNvPr id="23" name="Oval 22">
            <a:extLst>
              <a:ext uri="{FF2B5EF4-FFF2-40B4-BE49-F238E27FC236}">
                <a16:creationId xmlns:a16="http://schemas.microsoft.com/office/drawing/2014/main" id="{9F8018B6-2311-A141-B307-1B4C54B5B966}"/>
              </a:ext>
            </a:extLst>
          </p:cNvPr>
          <p:cNvSpPr>
            <a:spLocks/>
          </p:cNvSpPr>
          <p:nvPr/>
        </p:nvSpPr>
        <p:spPr>
          <a:xfrm>
            <a:off x="5200614" y="1155172"/>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3</a:t>
            </a:r>
          </a:p>
        </p:txBody>
      </p:sp>
      <p:sp>
        <p:nvSpPr>
          <p:cNvPr id="26" name="Oval 25">
            <a:extLst>
              <a:ext uri="{FF2B5EF4-FFF2-40B4-BE49-F238E27FC236}">
                <a16:creationId xmlns:a16="http://schemas.microsoft.com/office/drawing/2014/main" id="{BBE39394-FD5B-C34A-9393-2C34C3C94815}"/>
              </a:ext>
            </a:extLst>
          </p:cNvPr>
          <p:cNvSpPr>
            <a:spLocks noChangeAspect="1"/>
          </p:cNvSpPr>
          <p:nvPr/>
        </p:nvSpPr>
        <p:spPr>
          <a:xfrm>
            <a:off x="3735371" y="2297317"/>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4</a:t>
            </a:r>
          </a:p>
        </p:txBody>
      </p:sp>
      <p:sp>
        <p:nvSpPr>
          <p:cNvPr id="27" name="Oval 26">
            <a:extLst>
              <a:ext uri="{FF2B5EF4-FFF2-40B4-BE49-F238E27FC236}">
                <a16:creationId xmlns:a16="http://schemas.microsoft.com/office/drawing/2014/main" id="{6FE33ABF-8627-7E41-BE1F-B148B594BB4F}"/>
              </a:ext>
            </a:extLst>
          </p:cNvPr>
          <p:cNvSpPr>
            <a:spLocks/>
          </p:cNvSpPr>
          <p:nvPr/>
        </p:nvSpPr>
        <p:spPr>
          <a:xfrm>
            <a:off x="7522471" y="1237706"/>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8</a:t>
            </a:r>
          </a:p>
        </p:txBody>
      </p:sp>
      <p:sp>
        <p:nvSpPr>
          <p:cNvPr id="36" name="Oval 35">
            <a:extLst>
              <a:ext uri="{FF2B5EF4-FFF2-40B4-BE49-F238E27FC236}">
                <a16:creationId xmlns:a16="http://schemas.microsoft.com/office/drawing/2014/main" id="{4797C247-8ADA-0F41-A821-F018769930FB}"/>
              </a:ext>
            </a:extLst>
          </p:cNvPr>
          <p:cNvSpPr>
            <a:spLocks noChangeAspect="1"/>
          </p:cNvSpPr>
          <p:nvPr/>
        </p:nvSpPr>
        <p:spPr>
          <a:xfrm>
            <a:off x="3735371" y="652482"/>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2</a:t>
            </a:r>
          </a:p>
        </p:txBody>
      </p:sp>
      <p:sp>
        <p:nvSpPr>
          <p:cNvPr id="37" name="Oval 36">
            <a:extLst>
              <a:ext uri="{FF2B5EF4-FFF2-40B4-BE49-F238E27FC236}">
                <a16:creationId xmlns:a16="http://schemas.microsoft.com/office/drawing/2014/main" id="{32D59547-884F-734F-90B7-4F86509E1675}"/>
              </a:ext>
            </a:extLst>
          </p:cNvPr>
          <p:cNvSpPr>
            <a:spLocks/>
          </p:cNvSpPr>
          <p:nvPr/>
        </p:nvSpPr>
        <p:spPr>
          <a:xfrm>
            <a:off x="7492360" y="2374179"/>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9</a:t>
            </a:r>
          </a:p>
        </p:txBody>
      </p:sp>
      <p:sp>
        <p:nvSpPr>
          <p:cNvPr id="38" name="Oval 37">
            <a:extLst>
              <a:ext uri="{FF2B5EF4-FFF2-40B4-BE49-F238E27FC236}">
                <a16:creationId xmlns:a16="http://schemas.microsoft.com/office/drawing/2014/main" id="{9FCF47CE-C371-1E48-8A5D-61723EF8BD48}"/>
              </a:ext>
            </a:extLst>
          </p:cNvPr>
          <p:cNvSpPr>
            <a:spLocks/>
          </p:cNvSpPr>
          <p:nvPr/>
        </p:nvSpPr>
        <p:spPr>
          <a:xfrm>
            <a:off x="7430261" y="4294617"/>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10</a:t>
            </a:r>
          </a:p>
        </p:txBody>
      </p:sp>
      <p:sp>
        <p:nvSpPr>
          <p:cNvPr id="39" name="Oval 38">
            <a:extLst>
              <a:ext uri="{FF2B5EF4-FFF2-40B4-BE49-F238E27FC236}">
                <a16:creationId xmlns:a16="http://schemas.microsoft.com/office/drawing/2014/main" id="{B776E2C8-2552-D34C-A22F-130EC93D8B9B}"/>
              </a:ext>
            </a:extLst>
          </p:cNvPr>
          <p:cNvSpPr>
            <a:spLocks/>
          </p:cNvSpPr>
          <p:nvPr/>
        </p:nvSpPr>
        <p:spPr>
          <a:xfrm>
            <a:off x="9387128" y="1510170"/>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14</a:t>
            </a:r>
          </a:p>
        </p:txBody>
      </p:sp>
      <p:sp>
        <p:nvSpPr>
          <p:cNvPr id="40" name="Oval 39">
            <a:extLst>
              <a:ext uri="{FF2B5EF4-FFF2-40B4-BE49-F238E27FC236}">
                <a16:creationId xmlns:a16="http://schemas.microsoft.com/office/drawing/2014/main" id="{5BCB857A-F504-DD47-B8FC-8AFFA91F8228}"/>
              </a:ext>
            </a:extLst>
          </p:cNvPr>
          <p:cNvSpPr>
            <a:spLocks/>
          </p:cNvSpPr>
          <p:nvPr/>
        </p:nvSpPr>
        <p:spPr>
          <a:xfrm>
            <a:off x="9387128" y="3224211"/>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12</a:t>
            </a:r>
          </a:p>
        </p:txBody>
      </p:sp>
      <p:sp>
        <p:nvSpPr>
          <p:cNvPr id="41" name="Oval 40">
            <a:extLst>
              <a:ext uri="{FF2B5EF4-FFF2-40B4-BE49-F238E27FC236}">
                <a16:creationId xmlns:a16="http://schemas.microsoft.com/office/drawing/2014/main" id="{8BCCAFF8-83D9-524C-BBB7-AAEDE5C05DAB}"/>
              </a:ext>
            </a:extLst>
          </p:cNvPr>
          <p:cNvSpPr>
            <a:spLocks/>
          </p:cNvSpPr>
          <p:nvPr/>
        </p:nvSpPr>
        <p:spPr>
          <a:xfrm>
            <a:off x="7360765" y="5645848"/>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11</a:t>
            </a:r>
          </a:p>
        </p:txBody>
      </p:sp>
      <p:sp>
        <p:nvSpPr>
          <p:cNvPr id="42" name="Oval 41">
            <a:extLst>
              <a:ext uri="{FF2B5EF4-FFF2-40B4-BE49-F238E27FC236}">
                <a16:creationId xmlns:a16="http://schemas.microsoft.com/office/drawing/2014/main" id="{CA45BB6B-0595-8F40-8098-109597CA8528}"/>
              </a:ext>
            </a:extLst>
          </p:cNvPr>
          <p:cNvSpPr>
            <a:spLocks/>
          </p:cNvSpPr>
          <p:nvPr/>
        </p:nvSpPr>
        <p:spPr>
          <a:xfrm>
            <a:off x="9387128" y="5645848"/>
            <a:ext cx="45720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13</a:t>
            </a:r>
          </a:p>
        </p:txBody>
      </p:sp>
      <p:sp>
        <p:nvSpPr>
          <p:cNvPr id="43" name="Oval 42">
            <a:extLst>
              <a:ext uri="{FF2B5EF4-FFF2-40B4-BE49-F238E27FC236}">
                <a16:creationId xmlns:a16="http://schemas.microsoft.com/office/drawing/2014/main" id="{AB1FD652-7AC5-E341-9E38-05F0288A8F5F}"/>
              </a:ext>
            </a:extLst>
          </p:cNvPr>
          <p:cNvSpPr>
            <a:spLocks noChangeAspect="1"/>
          </p:cNvSpPr>
          <p:nvPr/>
        </p:nvSpPr>
        <p:spPr>
          <a:xfrm>
            <a:off x="3735371" y="6558452"/>
            <a:ext cx="36576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5</a:t>
            </a:r>
          </a:p>
        </p:txBody>
      </p:sp>
      <p:sp>
        <p:nvSpPr>
          <p:cNvPr id="44" name="Oval 43">
            <a:extLst>
              <a:ext uri="{FF2B5EF4-FFF2-40B4-BE49-F238E27FC236}">
                <a16:creationId xmlns:a16="http://schemas.microsoft.com/office/drawing/2014/main" id="{4CC46441-3A88-2D45-AF6C-26F46F86A222}"/>
              </a:ext>
            </a:extLst>
          </p:cNvPr>
          <p:cNvSpPr>
            <a:spLocks/>
          </p:cNvSpPr>
          <p:nvPr/>
        </p:nvSpPr>
        <p:spPr>
          <a:xfrm>
            <a:off x="5456594" y="7288530"/>
            <a:ext cx="548640" cy="365760"/>
          </a:xfrm>
          <a:prstGeom prst="ellipse">
            <a:avLst/>
          </a:prstGeom>
          <a:ln w="19050">
            <a:solidFill>
              <a:srgbClr val="6FB9C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Narrow" panose="020B0604020202020204" pitchFamily="34" charset="0"/>
                <a:ea typeface="Microsoft Sans Serif" panose="020B0604020202020204" pitchFamily="34" charset="0"/>
                <a:cs typeface="Arial Narrow" panose="020B0604020202020204" pitchFamily="34" charset="0"/>
              </a:rPr>
              <a:t>6,7</a:t>
            </a:r>
          </a:p>
        </p:txBody>
      </p:sp>
    </p:spTree>
    <p:extLst>
      <p:ext uri="{BB962C8B-B14F-4D97-AF65-F5344CB8AC3E}">
        <p14:creationId xmlns:p14="http://schemas.microsoft.com/office/powerpoint/2010/main" val="132410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55">
            <a:extLst>
              <a:ext uri="{FF2B5EF4-FFF2-40B4-BE49-F238E27FC236}">
                <a16:creationId xmlns:a16="http://schemas.microsoft.com/office/drawing/2014/main" id="{51649F30-4384-2C4C-B603-047F564AE541}"/>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38" y="4762273"/>
            <a:ext cx="1322049" cy="1063604"/>
          </a:xfrm>
          <a:prstGeom prst="rect">
            <a:avLst/>
          </a:prstGeom>
        </p:spPr>
      </p:pic>
      <p:sp>
        <p:nvSpPr>
          <p:cNvPr id="5" name="object 56"/>
          <p:cNvSpPr txBox="1"/>
          <p:nvPr/>
        </p:nvSpPr>
        <p:spPr>
          <a:xfrm>
            <a:off x="327175" y="200675"/>
            <a:ext cx="6918629" cy="438544"/>
          </a:xfrm>
          <a:prstGeom prst="rect">
            <a:avLst/>
          </a:prstGeom>
        </p:spPr>
        <p:txBody>
          <a:bodyPr vert="horz" wrap="square" lIns="0" tIns="7583" rIns="0" bIns="0" rtlCol="0">
            <a:spAutoFit/>
          </a:bodyPr>
          <a:lstStyle/>
          <a:p>
            <a:pPr marL="7583" algn="just">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Key: Software Use Icons </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327175" y="865632"/>
            <a:ext cx="9359369" cy="646331"/>
          </a:xfrm>
          <a:prstGeom prst="rect">
            <a:avLst/>
          </a:prstGeom>
          <a:noFill/>
        </p:spPr>
        <p:txBody>
          <a:bodyPr wrap="square" rtlCol="0">
            <a:spAutoFit/>
          </a:bodyPr>
          <a:lstStyle/>
          <a:p>
            <a:pPr algn="just"/>
            <a:r>
              <a:rPr lang="en-US" sz="1200" dirty="0">
                <a:latin typeface="Arial" panose="020B0604020202020204" pitchFamily="34" charset="0"/>
                <a:ea typeface="Microsoft Sans Serif" panose="020B0604020202020204" pitchFamily="34" charset="0"/>
                <a:cs typeface="Arial" panose="020B0604020202020204" pitchFamily="34" charset="0"/>
              </a:rPr>
              <a:t>Each Persona created through the CTS Personas project is based on research on real professionals in the field, all of whom utilize many different software types through many devices in the course of their work. To help profile users associate a Persona with the type of software programs that they utilize most, each Persona was assigned an icon. A key to the icons can be found below:</a:t>
            </a: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4399" y="6728586"/>
            <a:ext cx="9037320" cy="400110"/>
          </a:xfrm>
          <a:prstGeom prst="rect">
            <a:avLst/>
          </a:prstGeom>
          <a:noFill/>
        </p:spPr>
        <p:txBody>
          <a:bodyPr wrap="square" rtlCol="0">
            <a:spAutoFit/>
          </a:bodyPr>
          <a:lstStyle/>
          <a:p>
            <a:pPr algn="just"/>
            <a:r>
              <a:rPr lang="en-US" sz="1000" i="1" dirty="0">
                <a:latin typeface="Arial" panose="020B0604020202020204" pitchFamily="34" charset="0"/>
                <a:ea typeface="Microsoft Sans Serif" panose="020B0604020202020204" pitchFamily="34" charset="0"/>
                <a:cs typeface="Arial" panose="020B0604020202020204" pitchFamily="34" charset="0"/>
              </a:rPr>
              <a:t>All icon images are copyright Jonah M. Duckles - 2019 Licensed as </a:t>
            </a:r>
            <a:r>
              <a:rPr lang="en-US" sz="1000" i="1" dirty="0">
                <a:latin typeface="Arial" panose="020B0604020202020204" pitchFamily="34" charset="0"/>
                <a:ea typeface="Microsoft Sans Serif" panose="020B0604020202020204" pitchFamily="34" charset="0"/>
                <a:cs typeface="Arial" panose="020B0604020202020204" pitchFamily="34" charset="0"/>
                <a:hlinkClick r:id="rId4"/>
              </a:rPr>
              <a:t>CC-BY</a:t>
            </a:r>
            <a:r>
              <a:rPr lang="en-US" sz="1000" i="1" dirty="0">
                <a:latin typeface="Arial" panose="020B0604020202020204" pitchFamily="34" charset="0"/>
                <a:ea typeface="Microsoft Sans Serif" panose="020B0604020202020204" pitchFamily="34" charset="0"/>
                <a:cs typeface="Arial" panose="020B0604020202020204" pitchFamily="34" charset="0"/>
              </a:rPr>
              <a:t>, except the phone image, which is copyright: https://svgsilh.com/svg/1976104.svg</a:t>
            </a:r>
          </a:p>
          <a:p>
            <a:pPr algn="just"/>
            <a:endParaRPr lang="en-US" sz="1000" i="1" dirty="0">
              <a:latin typeface="Arial" panose="020B0604020202020204" pitchFamily="34" charset="0"/>
              <a:ea typeface="Microsoft Sans Serif"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223" y="1612962"/>
            <a:ext cx="1112478" cy="105584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931" y="3493598"/>
            <a:ext cx="1033063" cy="95747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724" y="1612051"/>
            <a:ext cx="1075304" cy="92811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287" y="3069964"/>
            <a:ext cx="1124458" cy="91266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287" y="4890308"/>
            <a:ext cx="984178" cy="984178"/>
          </a:xfrm>
          <a:prstGeom prst="rect">
            <a:avLst/>
          </a:prstGeom>
        </p:spPr>
      </p:pic>
      <p:sp>
        <p:nvSpPr>
          <p:cNvPr id="11" name="TextBox 10"/>
          <p:cNvSpPr txBox="1"/>
          <p:nvPr/>
        </p:nvSpPr>
        <p:spPr>
          <a:xfrm>
            <a:off x="1603733" y="4781563"/>
            <a:ext cx="3340608" cy="1384995"/>
          </a:xfrm>
          <a:prstGeom prst="rect">
            <a:avLst/>
          </a:prstGeom>
          <a:noFill/>
        </p:spPr>
        <p:txBody>
          <a:bodyPr wrap="square" rtlCol="0">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Visualization</a:t>
            </a:r>
          </a:p>
          <a:p>
            <a:pPr algn="just"/>
            <a:r>
              <a:rPr lang="en-US" sz="1000" dirty="0">
                <a:latin typeface="Arial" panose="020B0604020202020204" pitchFamily="34" charset="0"/>
                <a:ea typeface="Microsoft Sans Serif" panose="020B0604020202020204" pitchFamily="34" charset="0"/>
                <a:cs typeface="Arial" panose="020B0604020202020204" pitchFamily="34" charset="0"/>
              </a:rPr>
              <a:t>Employees with visualization skills employ a variety of programs to visualize data for the purposes of teaching, presentations, and research impact and promotional reports. Programs commonly used for these purposes include: OpenRefine, Python, R, R Studio, Tableau, VOSViewer, and Jupyter Notebooks.</a:t>
            </a:r>
          </a:p>
          <a:p>
            <a:pPr algn="just"/>
            <a:endParaRPr lang="en-US" sz="1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15" name="TextBox 14"/>
          <p:cNvSpPr txBox="1"/>
          <p:nvPr/>
        </p:nvSpPr>
        <p:spPr>
          <a:xfrm>
            <a:off x="1603733" y="3558519"/>
            <a:ext cx="3340608" cy="923330"/>
          </a:xfrm>
          <a:prstGeom prst="rect">
            <a:avLst/>
          </a:prstGeom>
          <a:noFill/>
        </p:spPr>
        <p:txBody>
          <a:bodyPr wrap="square" rtlCol="0">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Spreadsheets</a:t>
            </a:r>
          </a:p>
          <a:p>
            <a:pPr algn="just"/>
            <a:r>
              <a:rPr lang="en-US" sz="1000" dirty="0">
                <a:latin typeface="Arial" panose="020B0604020202020204" pitchFamily="34" charset="0"/>
                <a:ea typeface="Microsoft Sans Serif" panose="020B0604020202020204" pitchFamily="34" charset="0"/>
                <a:cs typeface="Arial" panose="020B0604020202020204" pitchFamily="34" charset="0"/>
              </a:rPr>
              <a:t>A skilled spreadsheet user uses programs like Excel to collect data (both patient-related and financial), manipulate and analyze data, and to perform calculations and basic visualizations.  </a:t>
            </a:r>
          </a:p>
        </p:txBody>
      </p:sp>
      <p:sp>
        <p:nvSpPr>
          <p:cNvPr id="16" name="TextBox 15"/>
          <p:cNvSpPr txBox="1"/>
          <p:nvPr/>
        </p:nvSpPr>
        <p:spPr>
          <a:xfrm>
            <a:off x="1603734" y="1578384"/>
            <a:ext cx="3340608" cy="1846659"/>
          </a:xfrm>
          <a:prstGeom prst="rect">
            <a:avLst/>
          </a:prstGeom>
          <a:noFill/>
        </p:spPr>
        <p:txBody>
          <a:bodyPr wrap="square" rtlCol="0">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Desktop Researcher</a:t>
            </a:r>
          </a:p>
          <a:p>
            <a:pPr algn="just"/>
            <a:r>
              <a:rPr lang="en-US" sz="1000" dirty="0">
                <a:latin typeface="Arial" panose="020B0604020202020204" pitchFamily="34" charset="0"/>
                <a:ea typeface="Microsoft Sans Serif" panose="020B0604020202020204" pitchFamily="34" charset="0"/>
                <a:cs typeface="Arial" panose="020B0604020202020204" pitchFamily="34" charset="0"/>
              </a:rPr>
              <a:t>The desktop researcher’s primary software-based activities include Internet searching for scholarly publications and data, and writing and reviewing manuscripts in the case of a CTS employee. A patient desktop researcher uses the Internet to research healthcare topics and providers and to schedule appointments. Both the patient and employee use the Internet on a computer for communication and social media. General office suites such as Microsoft and Google are commonly used.</a:t>
            </a:r>
          </a:p>
        </p:txBody>
      </p:sp>
      <p:sp>
        <p:nvSpPr>
          <p:cNvPr id="12" name="Rectangle 11"/>
          <p:cNvSpPr/>
          <p:nvPr/>
        </p:nvSpPr>
        <p:spPr>
          <a:xfrm>
            <a:off x="6473424" y="1612051"/>
            <a:ext cx="3250646" cy="1231106"/>
          </a:xfrm>
          <a:prstGeom prst="rect">
            <a:avLst/>
          </a:prstGeom>
        </p:spPr>
        <p:txBody>
          <a:bodyPr wrap="square">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Statistical Modeling</a:t>
            </a:r>
          </a:p>
          <a:p>
            <a:pPr algn="just"/>
            <a:r>
              <a:rPr lang="en-US" sz="1000" dirty="0">
                <a:latin typeface="Arial" panose="020B0604020202020204" pitchFamily="34" charset="0"/>
                <a:ea typeface="Microsoft Sans Serif" panose="020B0604020202020204" pitchFamily="34" charset="0"/>
                <a:cs typeface="Arial" panose="020B0604020202020204" pitchFamily="34" charset="0"/>
              </a:rPr>
              <a:t>Employees with statistical modeling skills use a variety of software programs to analyze and visualize data. Some use statistical programs in study design and throughout the process of a research project or clinical trial. Commonly used programs include: SAS, Stata, SPSS, and R.</a:t>
            </a:r>
          </a:p>
        </p:txBody>
      </p:sp>
      <p:sp>
        <p:nvSpPr>
          <p:cNvPr id="18" name="Rectangle 17"/>
          <p:cNvSpPr/>
          <p:nvPr/>
        </p:nvSpPr>
        <p:spPr>
          <a:xfrm>
            <a:off x="6473424" y="2988995"/>
            <a:ext cx="3250646" cy="1538883"/>
          </a:xfrm>
          <a:prstGeom prst="rect">
            <a:avLst/>
          </a:prstGeom>
        </p:spPr>
        <p:txBody>
          <a:bodyPr wrap="square">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Scripts &amp; Coding</a:t>
            </a:r>
          </a:p>
          <a:p>
            <a:pPr marR="3033" algn="just"/>
            <a:r>
              <a:rPr lang="en-US" sz="1000" dirty="0">
                <a:latin typeface="Arial" panose="020B0604020202020204" pitchFamily="34" charset="0"/>
                <a:ea typeface="Microsoft Sans Serif" panose="020B0604020202020204" pitchFamily="34" charset="0"/>
                <a:cs typeface="Arial" panose="020B0604020202020204" pitchFamily="34" charset="0"/>
              </a:rPr>
              <a:t>Employees with skills in scripts and coding use various programming languages to write complex database queries and to develop software solutions for both employee and patient end users in the CTSAs. Commonly used programs include: SQL, Ruby, Python, Java, JavaScript, DataGrip, RubyMine, Jenkins, and Postgres</a:t>
            </a:r>
          </a:p>
          <a:p>
            <a:pPr algn="just"/>
            <a:endParaRPr lang="en-US" sz="1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19" name="Rectangle 18"/>
          <p:cNvSpPr/>
          <p:nvPr/>
        </p:nvSpPr>
        <p:spPr>
          <a:xfrm>
            <a:off x="6473424" y="4710856"/>
            <a:ext cx="3250646" cy="1538883"/>
          </a:xfrm>
          <a:prstGeom prst="rect">
            <a:avLst/>
          </a:prstGeom>
        </p:spPr>
        <p:txBody>
          <a:bodyPr wrap="square">
            <a:spAutoFit/>
          </a:bodyPr>
          <a:lstStyle/>
          <a:p>
            <a:pPr algn="just"/>
            <a:r>
              <a:rPr lang="en-US" sz="1400" b="1" spc="36" dirty="0">
                <a:solidFill>
                  <a:srgbClr val="18B8D4"/>
                </a:solidFill>
                <a:latin typeface="Arial" panose="020B0604020202020204" pitchFamily="34" charset="0"/>
                <a:ea typeface="Microsoft Sans Serif" panose="020B0604020202020204" pitchFamily="34" charset="0"/>
                <a:cs typeface="Arial" panose="020B0604020202020204" pitchFamily="34" charset="0"/>
              </a:rPr>
              <a:t>Mobile</a:t>
            </a:r>
          </a:p>
          <a:p>
            <a:pPr algn="just"/>
            <a:r>
              <a:rPr lang="en-US" sz="1000" dirty="0">
                <a:latin typeface="Arial" panose="020B0604020202020204" pitchFamily="34" charset="0"/>
                <a:ea typeface="Microsoft Sans Serif" panose="020B0604020202020204" pitchFamily="34" charset="0"/>
                <a:cs typeface="Arial" panose="020B0604020202020204" pitchFamily="34" charset="0"/>
              </a:rPr>
              <a:t>A mobile user may use computers in certain settings, but a mobile phone or tablet is often the first medium through which they will interact with many online resources including hospital and provider portals, appointment scheduling software, online consultations with doctors, websites for research, and texting, email, and social media for both professional and personal communication.</a:t>
            </a:r>
          </a:p>
        </p:txBody>
      </p:sp>
      <p:pic>
        <p:nvPicPr>
          <p:cNvPr id="20" name="Picture 19">
            <a:extLst>
              <a:ext uri="{FF2B5EF4-FFF2-40B4-BE49-F238E27FC236}">
                <a16:creationId xmlns:a16="http://schemas.microsoft.com/office/drawing/2014/main" id="{9CFB0446-94A8-B742-8EEA-91B001332A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52588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55">
            <a:extLst>
              <a:ext uri="{FF2B5EF4-FFF2-40B4-BE49-F238E27FC236}">
                <a16:creationId xmlns:a16="http://schemas.microsoft.com/office/drawing/2014/main" id="{FD3F48C4-1BB4-854A-B7BF-362FD9F10DA4}"/>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206" t="18806" r="7734"/>
          <a:stretch/>
        </p:blipFill>
        <p:spPr>
          <a:xfrm>
            <a:off x="717605" y="1958837"/>
            <a:ext cx="2882715" cy="1826313"/>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6319" t="18642" r="12393"/>
          <a:stretch/>
        </p:blipFill>
        <p:spPr>
          <a:xfrm>
            <a:off x="3734509" y="2018423"/>
            <a:ext cx="2828871" cy="1707141"/>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19237" t="16773" r="10220"/>
          <a:stretch/>
        </p:blipFill>
        <p:spPr>
          <a:xfrm>
            <a:off x="6768818" y="2005101"/>
            <a:ext cx="2828870" cy="1733784"/>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7037" t="18118" r="11962"/>
          <a:stretch/>
        </p:blipFill>
        <p:spPr>
          <a:xfrm>
            <a:off x="717605" y="4335026"/>
            <a:ext cx="2793522" cy="1776397"/>
          </a:xfrm>
          <a:prstGeom prst="rect">
            <a:avLst/>
          </a:prstGeom>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0795"/>
          <a:stretch/>
        </p:blipFill>
        <p:spPr>
          <a:xfrm>
            <a:off x="3734509" y="4326145"/>
            <a:ext cx="2855920" cy="1794158"/>
          </a:xfrm>
          <a:prstGeom prst="rect">
            <a:avLst/>
          </a:prstGeom>
        </p:spPr>
      </p:pic>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l="22238"/>
          <a:stretch/>
        </p:blipFill>
        <p:spPr>
          <a:xfrm>
            <a:off x="6768818" y="4352274"/>
            <a:ext cx="2830962" cy="1741900"/>
          </a:xfrm>
          <a:prstGeom prst="rect">
            <a:avLst/>
          </a:prstGeom>
        </p:spPr>
      </p:pic>
      <p:sp>
        <p:nvSpPr>
          <p:cNvPr id="5" name="object 56"/>
          <p:cNvSpPr txBox="1"/>
          <p:nvPr/>
        </p:nvSpPr>
        <p:spPr>
          <a:xfrm>
            <a:off x="327175" y="227569"/>
            <a:ext cx="9586445"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Persona Profile Key: Color Key to the Translational Ecosystem </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sp>
        <p:nvSpPr>
          <p:cNvPr id="7" name="TextBox 6"/>
          <p:cNvSpPr txBox="1"/>
          <p:nvPr/>
        </p:nvSpPr>
        <p:spPr>
          <a:xfrm>
            <a:off x="327175" y="865632"/>
            <a:ext cx="9359369" cy="461665"/>
          </a:xfrm>
          <a:prstGeom prst="rect">
            <a:avLst/>
          </a:prstGeom>
          <a:noFill/>
        </p:spPr>
        <p:txBody>
          <a:bodyPr wrap="square" rtlCol="0">
            <a:spAutoFit/>
          </a:bodyPr>
          <a:lstStyle/>
          <a:p>
            <a:r>
              <a:rPr lang="en-US" sz="1200" dirty="0">
                <a:latin typeface="Arial" panose="020B0604020202020204" pitchFamily="34" charset="0"/>
                <a:ea typeface="Microsoft Sans Serif" panose="020B0604020202020204" pitchFamily="34" charset="0"/>
                <a:cs typeface="Arial" panose="020B0604020202020204" pitchFamily="34" charset="0"/>
              </a:rPr>
              <a:t>Each Persona profile contains a band of color in the upper right corner to demonstrate where the role lies within the translational ecosystem. Following the NIH’s outline of the CTS ecosystem, colors have been matched to categories of roles as follows: </a:t>
            </a: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2474" y="3330242"/>
            <a:ext cx="2594842" cy="307777"/>
          </a:xfrm>
          <a:prstGeom prst="rect">
            <a:avLst/>
          </a:prstGeom>
          <a:noFill/>
        </p:spPr>
        <p:txBody>
          <a:bodyPr wrap="square" rtlCol="0">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Light Green: Clinical Research</a:t>
            </a:r>
          </a:p>
        </p:txBody>
      </p:sp>
      <p:sp>
        <p:nvSpPr>
          <p:cNvPr id="15" name="TextBox 14"/>
          <p:cNvSpPr txBox="1"/>
          <p:nvPr/>
        </p:nvSpPr>
        <p:spPr>
          <a:xfrm>
            <a:off x="3798760" y="3323862"/>
            <a:ext cx="2678468" cy="307777"/>
          </a:xfrm>
          <a:prstGeom prst="rect">
            <a:avLst/>
          </a:prstGeom>
          <a:noFill/>
        </p:spPr>
        <p:txBody>
          <a:bodyPr wrap="square" rtlCol="0">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Blue: Pre-Clinical Research</a:t>
            </a:r>
          </a:p>
        </p:txBody>
      </p:sp>
      <p:sp>
        <p:nvSpPr>
          <p:cNvPr id="16" name="TextBox 15"/>
          <p:cNvSpPr txBox="1"/>
          <p:nvPr/>
        </p:nvSpPr>
        <p:spPr>
          <a:xfrm>
            <a:off x="771038" y="3316797"/>
            <a:ext cx="2352612" cy="307777"/>
          </a:xfrm>
          <a:prstGeom prst="rect">
            <a:avLst/>
          </a:prstGeom>
          <a:noFill/>
        </p:spPr>
        <p:txBody>
          <a:bodyPr wrap="square" rtlCol="0">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Purple: Basic Research</a:t>
            </a:r>
          </a:p>
        </p:txBody>
      </p:sp>
      <p:sp>
        <p:nvSpPr>
          <p:cNvPr id="18" name="Rectangle 17"/>
          <p:cNvSpPr/>
          <p:nvPr/>
        </p:nvSpPr>
        <p:spPr>
          <a:xfrm>
            <a:off x="3803432" y="5662474"/>
            <a:ext cx="2398846" cy="307777"/>
          </a:xfrm>
          <a:prstGeom prst="rect">
            <a:avLst/>
          </a:prstGeom>
        </p:spPr>
        <p:txBody>
          <a:bodyPr wrap="square">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Red: Public Health</a:t>
            </a:r>
          </a:p>
        </p:txBody>
      </p:sp>
      <p:sp>
        <p:nvSpPr>
          <p:cNvPr id="19" name="Rectangle 18"/>
          <p:cNvSpPr/>
          <p:nvPr/>
        </p:nvSpPr>
        <p:spPr>
          <a:xfrm>
            <a:off x="6822967" y="5477808"/>
            <a:ext cx="2678626" cy="523220"/>
          </a:xfrm>
          <a:prstGeom prst="rect">
            <a:avLst/>
          </a:prstGeom>
        </p:spPr>
        <p:txBody>
          <a:bodyPr wrap="square">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White: Role Spans the Translational Workforce</a:t>
            </a:r>
          </a:p>
        </p:txBody>
      </p:sp>
      <p:sp>
        <p:nvSpPr>
          <p:cNvPr id="12" name="Rectangle 11"/>
          <p:cNvSpPr/>
          <p:nvPr/>
        </p:nvSpPr>
        <p:spPr>
          <a:xfrm>
            <a:off x="767904" y="5679683"/>
            <a:ext cx="2576112" cy="307777"/>
          </a:xfrm>
          <a:prstGeom prst="rect">
            <a:avLst/>
          </a:prstGeom>
        </p:spPr>
        <p:txBody>
          <a:bodyPr wrap="square">
            <a:spAutoFit/>
          </a:bodyPr>
          <a:lstStyle/>
          <a:p>
            <a:r>
              <a:rPr lang="en-US" sz="1400" b="1" spc="36" dirty="0">
                <a:solidFill>
                  <a:schemeClr val="bg1"/>
                </a:solidFill>
                <a:latin typeface="Arial Narrow" panose="020B0604020202020204" pitchFamily="34" charset="0"/>
                <a:ea typeface="Microsoft Sans Serif" panose="020B0604020202020204" pitchFamily="34" charset="0"/>
                <a:cs typeface="Arial Narrow" panose="020B0604020202020204" pitchFamily="34" charset="0"/>
              </a:rPr>
              <a:t>Yellow: Clinical Implementation</a:t>
            </a:r>
          </a:p>
        </p:txBody>
      </p:sp>
      <p:sp>
        <p:nvSpPr>
          <p:cNvPr id="2" name="Rectangle 1">
            <a:extLst>
              <a:ext uri="{FF2B5EF4-FFF2-40B4-BE49-F238E27FC236}">
                <a16:creationId xmlns:a16="http://schemas.microsoft.com/office/drawing/2014/main" id="{2E1F09B3-D36F-F245-BD0F-0735BF3B3042}"/>
              </a:ext>
            </a:extLst>
          </p:cNvPr>
          <p:cNvSpPr/>
          <p:nvPr/>
        </p:nvSpPr>
        <p:spPr>
          <a:xfrm>
            <a:off x="570016" y="5989436"/>
            <a:ext cx="9116528" cy="387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51218B3-40AD-A642-BB38-DE31052126DA}"/>
              </a:ext>
            </a:extLst>
          </p:cNvPr>
          <p:cNvSpPr/>
          <p:nvPr/>
        </p:nvSpPr>
        <p:spPr>
          <a:xfrm>
            <a:off x="635209" y="3648408"/>
            <a:ext cx="9116528" cy="76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1CF43D-0FD5-FE49-B03C-FC48F36466E9}"/>
              </a:ext>
            </a:extLst>
          </p:cNvPr>
          <p:cNvSpPr/>
          <p:nvPr/>
        </p:nvSpPr>
        <p:spPr>
          <a:xfrm>
            <a:off x="570016" y="1687837"/>
            <a:ext cx="9116528" cy="387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8EA5241-0554-EA4D-9FC2-89E742061B65}"/>
              </a:ext>
            </a:extLst>
          </p:cNvPr>
          <p:cNvSpPr/>
          <p:nvPr/>
        </p:nvSpPr>
        <p:spPr>
          <a:xfrm rot="16200000">
            <a:off x="-1496797" y="3894196"/>
            <a:ext cx="4104000" cy="387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4845493-4792-7E4C-93D0-51F0865C43F9}"/>
              </a:ext>
            </a:extLst>
          </p:cNvPr>
          <p:cNvSpPr/>
          <p:nvPr/>
        </p:nvSpPr>
        <p:spPr>
          <a:xfrm rot="16200000">
            <a:off x="7581956" y="3923031"/>
            <a:ext cx="4104000" cy="235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B52D2BE-A899-A145-9A13-7E24C065114F}"/>
              </a:ext>
            </a:extLst>
          </p:cNvPr>
          <p:cNvSpPr/>
          <p:nvPr/>
        </p:nvSpPr>
        <p:spPr>
          <a:xfrm rot="16200000">
            <a:off x="4631868" y="3830219"/>
            <a:ext cx="4104000" cy="235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9B3AE96-60E6-564E-9884-29B30AA16F01}"/>
              </a:ext>
            </a:extLst>
          </p:cNvPr>
          <p:cNvSpPr/>
          <p:nvPr/>
        </p:nvSpPr>
        <p:spPr>
          <a:xfrm rot="16200000">
            <a:off x="1605083" y="3920803"/>
            <a:ext cx="4104000" cy="235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3EBB8BF4-C63D-3D45-A1B0-815E64639B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221505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46B6D0-D336-B64D-A0B9-1BD13E48C961}"/>
              </a:ext>
            </a:extLst>
          </p:cNvPr>
          <p:cNvSpPr/>
          <p:nvPr/>
        </p:nvSpPr>
        <p:spPr>
          <a:xfrm>
            <a:off x="248365" y="3506719"/>
            <a:ext cx="9607247" cy="1865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55">
            <a:extLst>
              <a:ext uri="{FF2B5EF4-FFF2-40B4-BE49-F238E27FC236}">
                <a16:creationId xmlns:a16="http://schemas.microsoft.com/office/drawing/2014/main" id="{910A4B73-4880-F843-9A14-77A04CCC8DDC}"/>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object 56"/>
          <p:cNvSpPr txBox="1"/>
          <p:nvPr/>
        </p:nvSpPr>
        <p:spPr>
          <a:xfrm>
            <a:off x="327175" y="214122"/>
            <a:ext cx="6918629"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Sample Personas Use Cases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26" name="Picture 2" descr="https://lh3.googleusercontent.com/48IfxiNieafyC_MeGOvWhK43A5-vzD92tn5XeSaLvAwj6FGVFv3VRrSR7-qkUTtK1z4rSHdAZCypfRYG259t9ubc9gmprdFpjTgeW_Am5BzV8LW0tplDd1y9HJcdtUZwgpDF7n3rQ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75" y="7153874"/>
            <a:ext cx="2624369" cy="465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t_TmRBeMWPuQq2S7dxgQOZ4NHIptAdI-95ShskzchmTEenw_UvzEmTEHtH7OYPmblvFzMGsOwtC_PXhyg6PAdb2ocSlIbn9hJTBhu7rbBPWEhJUDpnuKxhxfb_OvfmZbW8EUlq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6059" y="2264534"/>
            <a:ext cx="4328161" cy="4349802"/>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5631" y="865632"/>
            <a:ext cx="9629981" cy="954107"/>
          </a:xfrm>
          <a:prstGeom prst="rect">
            <a:avLst/>
          </a:prstGeom>
          <a:noFill/>
        </p:spPr>
        <p:txBody>
          <a:bodyPr wrap="square" rtlCol="0">
            <a:spAutoFit/>
          </a:bodyPr>
          <a:lstStyle/>
          <a:p>
            <a:r>
              <a:rPr lang="en-US" sz="1400" dirty="0">
                <a:latin typeface="Arial" panose="020B0604020202020204" pitchFamily="34" charset="0"/>
                <a:ea typeface="Microsoft Sans Serif" panose="020B0604020202020204" pitchFamily="34" charset="0"/>
                <a:cs typeface="Arial" panose="020B0604020202020204" pitchFamily="34" charset="0"/>
              </a:rPr>
              <a:t>In the following pages, you will find sample use cases outlining how the Personas can be used to illustrate and support software, educational, and communications projects at your institution.</a:t>
            </a:r>
          </a:p>
          <a:p>
            <a:endParaRPr lang="en-US" sz="1400" dirty="0">
              <a:latin typeface="Arial" panose="020B0604020202020204" pitchFamily="34" charset="0"/>
              <a:ea typeface="Microsoft Sans Serif" panose="020B0604020202020204" pitchFamily="34" charset="0"/>
              <a:cs typeface="Arial" panose="020B0604020202020204" pitchFamily="34" charset="0"/>
            </a:endParaRPr>
          </a:p>
          <a:p>
            <a:r>
              <a:rPr lang="en-US" sz="1400" dirty="0">
                <a:latin typeface="Arial" panose="020B0604020202020204" pitchFamily="34" charset="0"/>
                <a:ea typeface="Microsoft Sans Serif" panose="020B0604020202020204" pitchFamily="34" charset="0"/>
                <a:cs typeface="Arial" panose="020B0604020202020204" pitchFamily="34" charset="0"/>
              </a:rPr>
              <a:t>New use cases are welcome! Contribute your use case at: </a:t>
            </a:r>
            <a:r>
              <a:rPr lang="en-US" sz="1400" dirty="0">
                <a:latin typeface="Arial" panose="020B0604020202020204" pitchFamily="34" charset="0"/>
                <a:ea typeface="Microsoft Sans Serif" panose="020B0604020202020204" pitchFamily="34" charset="0"/>
                <a:cs typeface="Arial" panose="020B0604020202020204" pitchFamily="34" charset="0"/>
                <a:hlinkClick r:id="rId4"/>
              </a:rPr>
              <a:t>https://github.com/data2health/CTS-Personas/issues</a:t>
            </a:r>
            <a:r>
              <a:rPr lang="en-US" sz="1400" dirty="0">
                <a:latin typeface="Arial" panose="020B0604020202020204" pitchFamily="34" charset="0"/>
                <a:ea typeface="Microsoft Sans Serif"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A5E6DCA2-40C3-9845-9B73-D5F3854CC4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966" y="7074237"/>
            <a:ext cx="2228527" cy="495847"/>
          </a:xfrm>
          <a:prstGeom prst="rect">
            <a:avLst/>
          </a:prstGeom>
        </p:spPr>
      </p:pic>
    </p:spTree>
    <p:extLst>
      <p:ext uri="{BB962C8B-B14F-4D97-AF65-F5344CB8AC3E}">
        <p14:creationId xmlns:p14="http://schemas.microsoft.com/office/powerpoint/2010/main" val="374424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55">
            <a:extLst>
              <a:ext uri="{FF2B5EF4-FFF2-40B4-BE49-F238E27FC236}">
                <a16:creationId xmlns:a16="http://schemas.microsoft.com/office/drawing/2014/main" id="{4CADE659-B425-6749-8DF1-A52C93AC3E60}"/>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6E1F357-2135-8845-B8F0-2418726FBE90}"/>
              </a:ext>
            </a:extLst>
          </p:cNvPr>
          <p:cNvSpPr/>
          <p:nvPr/>
        </p:nvSpPr>
        <p:spPr>
          <a:xfrm>
            <a:off x="336331" y="5906094"/>
            <a:ext cx="9418320" cy="1621962"/>
          </a:xfrm>
          <a:prstGeom prst="rect">
            <a:avLst/>
          </a:prstGeom>
          <a:solidFill>
            <a:schemeClr val="bg1">
              <a:lumMod val="85000"/>
            </a:schemeClr>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D5D9948A-F197-2346-BB63-D6946212D67F}"/>
              </a:ext>
            </a:extLst>
          </p:cNvPr>
          <p:cNvSpPr/>
          <p:nvPr/>
        </p:nvSpPr>
        <p:spPr>
          <a:xfrm>
            <a:off x="6293976" y="1119534"/>
            <a:ext cx="3466459" cy="4712262"/>
          </a:xfrm>
          <a:prstGeom prst="roundRect">
            <a:avLst/>
          </a:prstGeom>
          <a:solidFill>
            <a:srgbClr val="96C8C6"/>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a:off x="2348086" y="1264410"/>
            <a:ext cx="479319" cy="484632"/>
          </a:xfrm>
          <a:prstGeom prst="rightArrow">
            <a:avLst/>
          </a:prstGeom>
          <a:solidFill>
            <a:srgbClr val="153C45"/>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2E7C136C-A6E1-6D41-B93F-BCF59A0E4EB9}"/>
              </a:ext>
            </a:extLst>
          </p:cNvPr>
          <p:cNvSpPr/>
          <p:nvPr/>
        </p:nvSpPr>
        <p:spPr>
          <a:xfrm>
            <a:off x="364419" y="1118526"/>
            <a:ext cx="1983668" cy="4684412"/>
          </a:xfrm>
          <a:prstGeom prst="roundRect">
            <a:avLst/>
          </a:prstGeom>
          <a:solidFill>
            <a:srgbClr val="96C8C6"/>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56"/>
          <p:cNvSpPr txBox="1"/>
          <p:nvPr/>
        </p:nvSpPr>
        <p:spPr>
          <a:xfrm>
            <a:off x="327175" y="214122"/>
            <a:ext cx="7922303"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Use Case 1: End to End Patient Platform</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857" y="4303925"/>
            <a:ext cx="1097280" cy="1097280"/>
          </a:xfrm>
          <a:prstGeom prst="ellipse">
            <a:avLst/>
          </a:prstGeom>
        </p:spPr>
      </p:pic>
      <p:sp>
        <p:nvSpPr>
          <p:cNvPr id="3" name="TextBox 2"/>
          <p:cNvSpPr txBox="1"/>
          <p:nvPr/>
        </p:nvSpPr>
        <p:spPr>
          <a:xfrm>
            <a:off x="327175" y="5974254"/>
            <a:ext cx="9427476" cy="1461939"/>
          </a:xfrm>
          <a:prstGeom prst="rect">
            <a:avLst/>
          </a:prstGeom>
          <a:noFill/>
        </p:spPr>
        <p:txBody>
          <a:bodyPr wrap="square" rtlCol="0">
            <a:spAutoFit/>
          </a:bodyPr>
          <a:lstStyle/>
          <a:p>
            <a:pPr algn="just"/>
            <a:r>
              <a:rPr lang="en-US" sz="1400" b="1" dirty="0">
                <a:latin typeface="Arial Narrow" panose="020B0604020202020204" pitchFamily="34" charset="0"/>
                <a:ea typeface="Microsoft Sans Serif" panose="020B0604020202020204" pitchFamily="34" charset="0"/>
                <a:cs typeface="Arial Narrow" panose="020B0604020202020204" pitchFamily="34" charset="0"/>
              </a:rPr>
              <a:t>Greta and Eli found the Personas invaluable for building their user/stakeholder information:</a:t>
            </a:r>
          </a:p>
          <a:p>
            <a:pPr algn="just"/>
            <a:r>
              <a:rPr lang="en-US" sz="1250" b="1" dirty="0">
                <a:latin typeface="Arial" panose="020B0604020202020204" pitchFamily="34" charset="0"/>
                <a:ea typeface="Microsoft Sans Serif" panose="020B0604020202020204" pitchFamily="34" charset="0"/>
                <a:cs typeface="Arial" panose="020B0604020202020204" pitchFamily="34" charset="0"/>
              </a:rPr>
              <a:t>Tom</a:t>
            </a:r>
            <a:r>
              <a:rPr lang="en-US" sz="1250" dirty="0">
                <a:latin typeface="Arial" panose="020B0604020202020204" pitchFamily="34" charset="0"/>
                <a:ea typeface="Microsoft Sans Serif" panose="020B0604020202020204" pitchFamily="34" charset="0"/>
                <a:cs typeface="Arial" panose="020B0604020202020204" pitchFamily="34" charset="0"/>
              </a:rPr>
              <a:t>, a patient in his eighties, and </a:t>
            </a:r>
            <a:r>
              <a:rPr lang="en-US" sz="1250" b="1" dirty="0">
                <a:latin typeface="Arial" panose="020B0604020202020204" pitchFamily="34" charset="0"/>
                <a:ea typeface="Microsoft Sans Serif" panose="020B0604020202020204" pitchFamily="34" charset="0"/>
                <a:cs typeface="Arial" panose="020B0604020202020204" pitchFamily="34" charset="0"/>
              </a:rPr>
              <a:t>Alice</a:t>
            </a:r>
            <a:r>
              <a:rPr lang="en-US" sz="1250" dirty="0">
                <a:latin typeface="Arial" panose="020B0604020202020204" pitchFamily="34" charset="0"/>
                <a:ea typeface="Microsoft Sans Serif" panose="020B0604020202020204" pitchFamily="34" charset="0"/>
                <a:cs typeface="Arial" panose="020B0604020202020204" pitchFamily="34" charset="0"/>
              </a:rPr>
              <a:t>, a busy Patient Navigator, are considered primary users. Portal interface design is influenced by their needs, including Tom’s need for larger print, and Alice’s need for fast access to resources given her busy caseload. In addition </a:t>
            </a:r>
            <a:r>
              <a:rPr lang="en-US" sz="1250" b="1" dirty="0">
                <a:latin typeface="Arial" panose="020B0604020202020204" pitchFamily="34" charset="0"/>
                <a:ea typeface="Microsoft Sans Serif" panose="020B0604020202020204" pitchFamily="34" charset="0"/>
                <a:cs typeface="Arial" panose="020B0604020202020204" pitchFamily="34" charset="0"/>
              </a:rPr>
              <a:t>Alice</a:t>
            </a:r>
            <a:r>
              <a:rPr lang="en-US" sz="1250" dirty="0">
                <a:latin typeface="Arial" panose="020B0604020202020204" pitchFamily="34" charset="0"/>
                <a:ea typeface="Microsoft Sans Serif" panose="020B0604020202020204" pitchFamily="34" charset="0"/>
                <a:cs typeface="Arial" panose="020B0604020202020204" pitchFamily="34" charset="0"/>
              </a:rPr>
              <a:t>, Center Administrator </a:t>
            </a:r>
            <a:r>
              <a:rPr lang="en-US" sz="1250" b="1" dirty="0">
                <a:latin typeface="Arial" panose="020B0604020202020204" pitchFamily="34" charset="0"/>
                <a:ea typeface="Microsoft Sans Serif" panose="020B0604020202020204" pitchFamily="34" charset="0"/>
                <a:cs typeface="Arial" panose="020B0604020202020204" pitchFamily="34" charset="0"/>
              </a:rPr>
              <a:t>Carmen</a:t>
            </a:r>
            <a:r>
              <a:rPr lang="en-US" sz="1250" dirty="0">
                <a:latin typeface="Arial" panose="020B0604020202020204" pitchFamily="34" charset="0"/>
                <a:ea typeface="Microsoft Sans Serif" panose="020B0604020202020204" pitchFamily="34" charset="0"/>
                <a:cs typeface="Arial" panose="020B0604020202020204" pitchFamily="34" charset="0"/>
              </a:rPr>
              <a:t>, and Biostatistician </a:t>
            </a:r>
            <a:r>
              <a:rPr lang="en-US" sz="1250" b="1" dirty="0">
                <a:latin typeface="Arial" panose="020B0604020202020204" pitchFamily="34" charset="0"/>
                <a:ea typeface="Microsoft Sans Serif" panose="020B0604020202020204" pitchFamily="34" charset="0"/>
                <a:cs typeface="Arial" panose="020B0604020202020204" pitchFamily="34" charset="0"/>
              </a:rPr>
              <a:t>Lindsay</a:t>
            </a:r>
            <a:r>
              <a:rPr lang="en-US" sz="1250" dirty="0">
                <a:latin typeface="Arial" panose="020B0604020202020204" pitchFamily="34" charset="0"/>
                <a:ea typeface="Microsoft Sans Serif" panose="020B0604020202020204" pitchFamily="34" charset="0"/>
                <a:cs typeface="Arial" panose="020B0604020202020204" pitchFamily="34" charset="0"/>
              </a:rPr>
              <a:t> want to gather de-identified data from the tool to better understand the patient journey through statistical analysis. Eli builds out a data exporter function to serve their needs. Researchers </a:t>
            </a:r>
            <a:r>
              <a:rPr lang="en-US" sz="1250" b="1" dirty="0">
                <a:latin typeface="Arial" panose="020B0604020202020204" pitchFamily="34" charset="0"/>
                <a:ea typeface="Microsoft Sans Serif" panose="020B0604020202020204" pitchFamily="34" charset="0"/>
                <a:cs typeface="Arial" panose="020B0604020202020204" pitchFamily="34" charset="0"/>
              </a:rPr>
              <a:t>Simran</a:t>
            </a:r>
            <a:r>
              <a:rPr lang="en-US" sz="1250" dirty="0">
                <a:latin typeface="Arial" panose="020B0604020202020204" pitchFamily="34" charset="0"/>
                <a:ea typeface="Microsoft Sans Serif" panose="020B0604020202020204" pitchFamily="34" charset="0"/>
                <a:cs typeface="Arial" panose="020B0604020202020204" pitchFamily="34" charset="0"/>
              </a:rPr>
              <a:t> and </a:t>
            </a:r>
            <a:r>
              <a:rPr lang="en-US" sz="1250" b="1" dirty="0">
                <a:latin typeface="Arial" panose="020B0604020202020204" pitchFamily="34" charset="0"/>
                <a:ea typeface="Microsoft Sans Serif" panose="020B0604020202020204" pitchFamily="34" charset="0"/>
                <a:cs typeface="Arial" panose="020B0604020202020204" pitchFamily="34" charset="0"/>
              </a:rPr>
              <a:t>Melody</a:t>
            </a:r>
            <a:r>
              <a:rPr lang="en-US" sz="1250" dirty="0">
                <a:latin typeface="Arial" panose="020B0604020202020204" pitchFamily="34" charset="0"/>
                <a:ea typeface="Microsoft Sans Serif" panose="020B0604020202020204" pitchFamily="34" charset="0"/>
                <a:cs typeface="Arial" panose="020B0604020202020204" pitchFamily="34" charset="0"/>
              </a:rPr>
              <a:t> are able to benefit from both the raw data and others’ analyses by using them as foundational research for their projects, and this evidence-based research will help their work to have a direct impact on patient outcomes.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18" y="2878523"/>
            <a:ext cx="1097280" cy="1097280"/>
          </a:xfrm>
          <a:prstGeom prst="ellipse">
            <a:avLst/>
          </a:prstGeom>
        </p:spPr>
      </p:pic>
      <p:sp>
        <p:nvSpPr>
          <p:cNvPr id="18" name="TextBox 17"/>
          <p:cNvSpPr txBox="1"/>
          <p:nvPr/>
        </p:nvSpPr>
        <p:spPr>
          <a:xfrm>
            <a:off x="668227" y="4008915"/>
            <a:ext cx="1376053"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Eli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Developer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9" name="TextBox 18"/>
          <p:cNvSpPr txBox="1"/>
          <p:nvPr/>
        </p:nvSpPr>
        <p:spPr>
          <a:xfrm>
            <a:off x="8158582" y="3850802"/>
            <a:ext cx="1341825"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Lindsay </a:t>
            </a:r>
            <a:r>
              <a:rPr lang="en-US" sz="1000" b="1" dirty="0">
                <a:latin typeface="Arial" panose="020B0604020202020204" pitchFamily="34" charset="0"/>
                <a:ea typeface="Microsoft Sans Serif" panose="020B0604020202020204" pitchFamily="34" charset="0"/>
                <a:cs typeface="Arial" panose="020B0604020202020204" pitchFamily="34" charset="0"/>
              </a:rPr>
              <a:t>Biostatistician</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5" name="Right Arrow 14"/>
          <p:cNvSpPr/>
          <p:nvPr/>
        </p:nvSpPr>
        <p:spPr>
          <a:xfrm>
            <a:off x="5348672" y="1307792"/>
            <a:ext cx="845834" cy="484632"/>
          </a:xfrm>
          <a:prstGeom prst="rightArrow">
            <a:avLst/>
          </a:prstGeom>
          <a:solidFill>
            <a:srgbClr val="153C45"/>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 </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854" y="4296622"/>
            <a:ext cx="1097280" cy="1097280"/>
          </a:xfrm>
          <a:prstGeom prst="ellipse">
            <a:avLst/>
          </a:prstGeom>
        </p:spPr>
      </p:pic>
      <p:sp>
        <p:nvSpPr>
          <p:cNvPr id="37" name="object 5"/>
          <p:cNvSpPr>
            <a:spLocks noChangeAspect="1"/>
          </p:cNvSpPr>
          <p:nvPr/>
        </p:nvSpPr>
        <p:spPr>
          <a:xfrm>
            <a:off x="794674" y="1162537"/>
            <a:ext cx="1097280" cy="1097280"/>
          </a:xfrm>
          <a:prstGeom prst="ellipse">
            <a:avLst/>
          </a:prstGeom>
          <a:blipFill>
            <a:blip r:embed="rId5" cstate="print"/>
            <a:stretch>
              <a:fillRect/>
            </a:stretch>
          </a:blipFill>
        </p:spPr>
        <p:txBody>
          <a:bodyPr wrap="square" lIns="0" tIns="0" rIns="0" bIns="0" rtlCol="0"/>
          <a:lstStyle/>
          <a:p>
            <a:endParaRPr sz="1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39" name="TextBox 38"/>
          <p:cNvSpPr txBox="1"/>
          <p:nvPr/>
        </p:nvSpPr>
        <p:spPr>
          <a:xfrm>
            <a:off x="524228" y="2297050"/>
            <a:ext cx="1664051" cy="584775"/>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Greta</a:t>
            </a:r>
            <a:r>
              <a:rPr lang="en-US" sz="1100" b="1" dirty="0">
                <a:latin typeface="Arial" panose="020B0604020202020204" pitchFamily="34" charset="0"/>
                <a:ea typeface="Microsoft Sans Serif" panose="020B0604020202020204" pitchFamily="34" charset="0"/>
                <a:cs typeface="Arial" panose="020B0604020202020204" pitchFamily="34" charset="0"/>
              </a:rPr>
              <a:t>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Community-Engaged Researcher</a:t>
            </a:r>
          </a:p>
        </p:txBody>
      </p:sp>
      <p:sp>
        <p:nvSpPr>
          <p:cNvPr id="40" name="TextBox 39"/>
          <p:cNvSpPr txBox="1"/>
          <p:nvPr/>
        </p:nvSpPr>
        <p:spPr>
          <a:xfrm>
            <a:off x="8222534" y="5385520"/>
            <a:ext cx="121392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Melody</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K Scholar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7" name="TextBox 26"/>
          <p:cNvSpPr txBox="1"/>
          <p:nvPr/>
        </p:nvSpPr>
        <p:spPr>
          <a:xfrm>
            <a:off x="6489769" y="5385520"/>
            <a:ext cx="1585456" cy="446276"/>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Simran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Physician Scientist</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854" y="1242112"/>
            <a:ext cx="1097280" cy="1097280"/>
          </a:xfrm>
          <a:prstGeom prst="ellipse">
            <a:avLst/>
          </a:prstGeom>
        </p:spPr>
      </p:pic>
      <p:sp>
        <p:nvSpPr>
          <p:cNvPr id="29" name="TextBox 28"/>
          <p:cNvSpPr txBox="1"/>
          <p:nvPr/>
        </p:nvSpPr>
        <p:spPr>
          <a:xfrm>
            <a:off x="8158424" y="2323547"/>
            <a:ext cx="134214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Alice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Patient Navigator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33" name="bk object 20"/>
          <p:cNvSpPr>
            <a:spLocks noChangeAspect="1"/>
          </p:cNvSpPr>
          <p:nvPr/>
        </p:nvSpPr>
        <p:spPr>
          <a:xfrm>
            <a:off x="6733857" y="1242112"/>
            <a:ext cx="1097280" cy="1097280"/>
          </a:xfrm>
          <a:prstGeom prst="ellipse">
            <a:avLst/>
          </a:prstGeom>
          <a:blipFill>
            <a:blip r:embed="rId7" cstate="print"/>
            <a:stretch>
              <a:fillRect/>
            </a:stretch>
          </a:blipFill>
        </p:spPr>
        <p:txBody>
          <a:bodyPr wrap="square" lIns="0" tIns="0" rIns="0" bIns="0" rtlCol="0"/>
          <a:lstStyle/>
          <a:p>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6656035" y="2340053"/>
            <a:ext cx="1252924" cy="430887"/>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Tom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Patient</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8" name="TextBox 7"/>
          <p:cNvSpPr txBox="1"/>
          <p:nvPr/>
        </p:nvSpPr>
        <p:spPr>
          <a:xfrm>
            <a:off x="2919117" y="1755244"/>
            <a:ext cx="2743124" cy="3293209"/>
          </a:xfrm>
          <a:prstGeom prst="rect">
            <a:avLst/>
          </a:prstGeom>
          <a:noFill/>
        </p:spPr>
        <p:txBody>
          <a:bodyPr wrap="square" rtlCol="0">
            <a:spAutoFit/>
          </a:bodyPr>
          <a:lstStyle/>
          <a:p>
            <a:r>
              <a:rPr lang="en-US" sz="1300" b="1" dirty="0">
                <a:latin typeface="Arial" panose="020B0604020202020204" pitchFamily="34" charset="0"/>
                <a:ea typeface="Microsoft Sans Serif" panose="020B0604020202020204" pitchFamily="34" charset="0"/>
                <a:cs typeface="Arial" panose="020B0604020202020204" pitchFamily="34" charset="0"/>
              </a:rPr>
              <a:t>Platform functions:</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Schedule appointments</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Securely manage patient data</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Interact with providers</a:t>
            </a:r>
          </a:p>
          <a:p>
            <a:endParaRPr lang="en-US" sz="1300" dirty="0">
              <a:latin typeface="Arial" panose="020B0604020202020204" pitchFamily="34" charset="0"/>
              <a:ea typeface="Microsoft Sans Serif" panose="020B0604020202020204" pitchFamily="34" charset="0"/>
              <a:cs typeface="Arial" panose="020B0604020202020204" pitchFamily="34" charset="0"/>
            </a:endParaRPr>
          </a:p>
          <a:p>
            <a:r>
              <a:rPr lang="en-US" sz="1300" b="1" dirty="0">
                <a:latin typeface="Arial" panose="020B0604020202020204" pitchFamily="34" charset="0"/>
                <a:ea typeface="Microsoft Sans Serif" panose="020B0604020202020204" pitchFamily="34" charset="0"/>
                <a:cs typeface="Arial" panose="020B0604020202020204" pitchFamily="34" charset="0"/>
              </a:rPr>
              <a:t>Allows patients &amp; caregivers to:</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Access cancer (or other serious health issue) information</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Communicate more easily with physicians</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Participate in clinical trial matching programs</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Find social support</a:t>
            </a:r>
          </a:p>
          <a:p>
            <a:pPr marL="171450" indent="-171450">
              <a:buFont typeface="Arial" panose="020B0604020202020204" pitchFamily="34" charset="0"/>
              <a:buChar char="•"/>
            </a:pPr>
            <a:r>
              <a:rPr lang="en-US" sz="1300" dirty="0">
                <a:latin typeface="Arial" panose="020B0604020202020204" pitchFamily="34" charset="0"/>
                <a:ea typeface="Microsoft Sans Serif" panose="020B0604020202020204" pitchFamily="34" charset="0"/>
                <a:cs typeface="Arial" panose="020B0604020202020204" pitchFamily="34" charset="0"/>
              </a:rPr>
              <a:t>Find resources more easily with the help of their lay patient navigators, and vice versa</a:t>
            </a:r>
          </a:p>
        </p:txBody>
      </p:sp>
      <p:sp>
        <p:nvSpPr>
          <p:cNvPr id="41" name="TextBox 40"/>
          <p:cNvSpPr txBox="1"/>
          <p:nvPr/>
        </p:nvSpPr>
        <p:spPr>
          <a:xfrm>
            <a:off x="440821" y="4439292"/>
            <a:ext cx="1830864" cy="1277273"/>
          </a:xfrm>
          <a:prstGeom prst="rect">
            <a:avLst/>
          </a:prstGeom>
          <a:noFill/>
        </p:spPr>
        <p:txBody>
          <a:bodyPr wrap="square" rtlCol="0">
            <a:spAutoFit/>
          </a:bodyPr>
          <a:lstStyle/>
          <a:p>
            <a:pPr algn="just"/>
            <a:r>
              <a:rPr lang="en-US" sz="1100" i="1" dirty="0">
                <a:latin typeface="Arial" panose="020B0604020202020204" pitchFamily="34" charset="0"/>
                <a:ea typeface="Microsoft Sans Serif" panose="020B0604020202020204" pitchFamily="34" charset="0"/>
                <a:cs typeface="Arial" panose="020B0604020202020204" pitchFamily="34" charset="0"/>
              </a:rPr>
              <a:t>Greta received a grant to create an end-to-end patient portal. She is gathering requirements and thinking about design aspects to share with Eli, who will create the portal.</a:t>
            </a:r>
          </a:p>
        </p:txBody>
      </p:sp>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3857" y="2769367"/>
            <a:ext cx="1097280" cy="1097280"/>
          </a:xfrm>
          <a:prstGeom prst="ellipse">
            <a:avLst/>
          </a:prstGeom>
        </p:spPr>
      </p:pic>
      <p:sp>
        <p:nvSpPr>
          <p:cNvPr id="43" name="TextBox 42"/>
          <p:cNvSpPr txBox="1"/>
          <p:nvPr/>
        </p:nvSpPr>
        <p:spPr>
          <a:xfrm>
            <a:off x="6494700" y="3850802"/>
            <a:ext cx="1575594" cy="430887"/>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Carmen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Center Administrator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9" name="TextBox 8"/>
          <p:cNvSpPr txBox="1"/>
          <p:nvPr/>
        </p:nvSpPr>
        <p:spPr>
          <a:xfrm>
            <a:off x="6293976" y="754139"/>
            <a:ext cx="3609423" cy="369332"/>
          </a:xfrm>
          <a:prstGeom prst="rect">
            <a:avLst/>
          </a:prstGeom>
          <a:noFill/>
        </p:spPr>
        <p:txBody>
          <a:bodyPr wrap="square" rtlCol="0">
            <a:spAutoFit/>
          </a:bodyPr>
          <a:lstStyle/>
          <a:p>
            <a:r>
              <a:rPr lang="en-US" b="1" dirty="0">
                <a:latin typeface="Arial Narrow" panose="020B0604020202020204" pitchFamily="34" charset="0"/>
                <a:ea typeface="Microsoft Sans Serif" panose="020B0604020202020204" pitchFamily="34" charset="0"/>
                <a:cs typeface="Arial Narrow" panose="020B0604020202020204" pitchFamily="34" charset="0"/>
              </a:rPr>
              <a:t>Who uses the portal? Who benefits?</a:t>
            </a:r>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0854" y="2769367"/>
            <a:ext cx="1097280" cy="1097280"/>
          </a:xfrm>
          <a:prstGeom prst="ellipse">
            <a:avLst/>
          </a:prstGeom>
        </p:spPr>
      </p:pic>
      <p:sp>
        <p:nvSpPr>
          <p:cNvPr id="6" name="Rectangle 5">
            <a:extLst>
              <a:ext uri="{FF2B5EF4-FFF2-40B4-BE49-F238E27FC236}">
                <a16:creationId xmlns:a16="http://schemas.microsoft.com/office/drawing/2014/main" id="{03473995-1845-DC47-91A4-568AB8EE033A}"/>
              </a:ext>
            </a:extLst>
          </p:cNvPr>
          <p:cNvSpPr/>
          <p:nvPr/>
        </p:nvSpPr>
        <p:spPr>
          <a:xfrm>
            <a:off x="2883527" y="1089211"/>
            <a:ext cx="2726631" cy="591671"/>
          </a:xfrm>
          <a:prstGeom prst="rect">
            <a:avLst/>
          </a:prstGeom>
          <a:solidFill>
            <a:srgbClr val="138F8E"/>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4020202020204" pitchFamily="34" charset="0"/>
                <a:cs typeface="Arial Narrow" panose="020B0604020202020204" pitchFamily="34" charset="0"/>
              </a:rPr>
              <a:t>End-to-End </a:t>
            </a:r>
          </a:p>
          <a:p>
            <a:pPr algn="ctr"/>
            <a:r>
              <a:rPr lang="en-US" b="1" dirty="0">
                <a:latin typeface="Arial Narrow" panose="020B0604020202020204" pitchFamily="34" charset="0"/>
                <a:cs typeface="Arial Narrow" panose="020B0604020202020204" pitchFamily="34" charset="0"/>
              </a:rPr>
              <a:t>Patient Portal</a:t>
            </a:r>
          </a:p>
        </p:txBody>
      </p:sp>
      <p:sp>
        <p:nvSpPr>
          <p:cNvPr id="11" name="Rectangle 10">
            <a:extLst>
              <a:ext uri="{FF2B5EF4-FFF2-40B4-BE49-F238E27FC236}">
                <a16:creationId xmlns:a16="http://schemas.microsoft.com/office/drawing/2014/main" id="{56860339-F9E9-F44D-9D69-4C888E885F9E}"/>
              </a:ext>
            </a:extLst>
          </p:cNvPr>
          <p:cNvSpPr/>
          <p:nvPr/>
        </p:nvSpPr>
        <p:spPr>
          <a:xfrm>
            <a:off x="2880352" y="1680882"/>
            <a:ext cx="2726631" cy="3521739"/>
          </a:xfrm>
          <a:prstGeom prst="rect">
            <a:avLst/>
          </a:prstGeom>
          <a:no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19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55">
            <a:extLst>
              <a:ext uri="{FF2B5EF4-FFF2-40B4-BE49-F238E27FC236}">
                <a16:creationId xmlns:a16="http://schemas.microsoft.com/office/drawing/2014/main" id="{983518F2-DBFE-9342-891C-8F843923AEC6}"/>
              </a:ext>
            </a:extLst>
          </p:cNvPr>
          <p:cNvSpPr/>
          <p:nvPr/>
        </p:nvSpPr>
        <p:spPr>
          <a:xfrm>
            <a:off x="225631" y="157684"/>
            <a:ext cx="9665208" cy="597148"/>
          </a:xfrm>
          <a:custGeom>
            <a:avLst/>
            <a:gdLst/>
            <a:ahLst/>
            <a:cxnLst/>
            <a:rect l="l" t="t" r="r" b="b"/>
            <a:pathLst>
              <a:path w="11372850" h="1000125">
                <a:moveTo>
                  <a:pt x="0" y="0"/>
                </a:moveTo>
                <a:lnTo>
                  <a:pt x="11372850" y="0"/>
                </a:lnTo>
                <a:lnTo>
                  <a:pt x="11372850" y="1000125"/>
                </a:lnTo>
                <a:lnTo>
                  <a:pt x="0" y="1000125"/>
                </a:lnTo>
                <a:lnTo>
                  <a:pt x="0" y="0"/>
                </a:lnTo>
                <a:close/>
              </a:path>
            </a:pathLst>
          </a:custGeom>
          <a:solidFill>
            <a:srgbClr val="143D45"/>
          </a:solidFill>
          <a:ln>
            <a:solidFill>
              <a:srgbClr val="143B44"/>
            </a:solidFill>
          </a:ln>
        </p:spPr>
        <p:txBody>
          <a:bodyPr wrap="square" lIns="0" tIns="0" rIns="0" bIns="0" rtlCol="0"/>
          <a:lstStyle/>
          <a:p>
            <a:endParaRPr sz="1000" dirty="0">
              <a:solidFill>
                <a:schemeClr val="bg1"/>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53AE6B6-315F-384B-8863-F8392A87D11C}"/>
              </a:ext>
            </a:extLst>
          </p:cNvPr>
          <p:cNvSpPr/>
          <p:nvPr/>
        </p:nvSpPr>
        <p:spPr>
          <a:xfrm>
            <a:off x="336332" y="4148544"/>
            <a:ext cx="6198047" cy="3379512"/>
          </a:xfrm>
          <a:prstGeom prst="rect">
            <a:avLst/>
          </a:prstGeom>
          <a:solidFill>
            <a:schemeClr val="bg1">
              <a:lumMod val="85000"/>
            </a:schemeClr>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C81DCCFC-577D-FD44-BE1E-AE5C61AE8DAC}"/>
              </a:ext>
            </a:extLst>
          </p:cNvPr>
          <p:cNvSpPr/>
          <p:nvPr/>
        </p:nvSpPr>
        <p:spPr>
          <a:xfrm>
            <a:off x="6702283" y="805612"/>
            <a:ext cx="3088564" cy="6692985"/>
          </a:xfrm>
          <a:prstGeom prst="roundRect">
            <a:avLst/>
          </a:prstGeom>
          <a:solidFill>
            <a:srgbClr val="96C8C6"/>
          </a:solidFill>
          <a:ln>
            <a:solidFill>
              <a:srgbClr val="153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56"/>
          <p:cNvSpPr txBox="1"/>
          <p:nvPr/>
        </p:nvSpPr>
        <p:spPr>
          <a:xfrm>
            <a:off x="327175" y="241016"/>
            <a:ext cx="7922303" cy="438544"/>
          </a:xfrm>
          <a:prstGeom prst="rect">
            <a:avLst/>
          </a:prstGeom>
        </p:spPr>
        <p:txBody>
          <a:bodyPr vert="horz" wrap="square" lIns="0" tIns="7583" rIns="0" bIns="0" rtlCol="0">
            <a:spAutoFit/>
          </a:bodyPr>
          <a:lstStyle/>
          <a:p>
            <a:pPr marL="7583">
              <a:spcBef>
                <a:spcPts val="60"/>
              </a:spcBef>
            </a:pPr>
            <a:r>
              <a:rPr lang="en-US" sz="2800" b="1" spc="84" dirty="0">
                <a:solidFill>
                  <a:srgbClr val="FFFFFF"/>
                </a:solidFill>
                <a:latin typeface="Arial Narrow" panose="020B0604020202020204" pitchFamily="34" charset="0"/>
                <a:ea typeface="Microsoft Sans Serif" panose="020B0604020202020204" pitchFamily="34" charset="0"/>
                <a:cs typeface="Arial Narrow" panose="020B0604020202020204" pitchFamily="34" charset="0"/>
              </a:rPr>
              <a:t>Use Case 2: Clinical Research Center Trainings</a:t>
            </a:r>
            <a:endParaRPr sz="2800" b="1" dirty="0">
              <a:latin typeface="Arial Narrow" panose="020B0604020202020204" pitchFamily="34" charset="0"/>
              <a:ea typeface="Microsoft Sans Serif" panose="020B0604020202020204" pitchFamily="34" charset="0"/>
              <a:cs typeface="Arial Narrow"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287" y="4368045"/>
            <a:ext cx="1097280" cy="1097280"/>
          </a:xfrm>
          <a:prstGeom prst="ellipse">
            <a:avLst/>
          </a:prstGeom>
          <a:ln w="57150">
            <a:noFill/>
          </a:ln>
        </p:spPr>
      </p:pic>
      <p:sp>
        <p:nvSpPr>
          <p:cNvPr id="19" name="TextBox 18"/>
          <p:cNvSpPr txBox="1"/>
          <p:nvPr/>
        </p:nvSpPr>
        <p:spPr>
          <a:xfrm>
            <a:off x="7009408" y="3929798"/>
            <a:ext cx="1065039"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Lindsay </a:t>
            </a:r>
            <a:r>
              <a:rPr lang="en-US" sz="1000" b="1" dirty="0">
                <a:latin typeface="Arial" panose="020B0604020202020204" pitchFamily="34" charset="0"/>
                <a:ea typeface="Microsoft Sans Serif" panose="020B0604020202020204" pitchFamily="34" charset="0"/>
                <a:cs typeface="Arial" panose="020B0604020202020204" pitchFamily="34" charset="0"/>
              </a:rPr>
              <a:t>Biostatistician</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5" name="Right Arrow 14"/>
          <p:cNvSpPr/>
          <p:nvPr/>
        </p:nvSpPr>
        <p:spPr>
          <a:xfrm>
            <a:off x="5109286" y="1245839"/>
            <a:ext cx="1213033" cy="484632"/>
          </a:xfrm>
          <a:prstGeom prst="rightArrow">
            <a:avLst/>
          </a:prstGeom>
          <a:solidFill>
            <a:srgbClr val="153C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530" y="2885362"/>
            <a:ext cx="1097280" cy="1097280"/>
          </a:xfrm>
          <a:prstGeom prst="ellipse">
            <a:avLst/>
          </a:prstGeom>
          <a:ln w="57150">
            <a:noFill/>
          </a:ln>
        </p:spPr>
      </p:pic>
      <p:sp>
        <p:nvSpPr>
          <p:cNvPr id="40" name="TextBox 39"/>
          <p:cNvSpPr txBox="1"/>
          <p:nvPr/>
        </p:nvSpPr>
        <p:spPr>
          <a:xfrm>
            <a:off x="8505050" y="3929798"/>
            <a:ext cx="102824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Melody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Researcher</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7" name="TextBox 26"/>
          <p:cNvSpPr txBox="1"/>
          <p:nvPr/>
        </p:nvSpPr>
        <p:spPr>
          <a:xfrm>
            <a:off x="6850774" y="5432229"/>
            <a:ext cx="1382307"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Simran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Physician Scientist</a:t>
            </a:r>
          </a:p>
        </p:txBody>
      </p:sp>
      <p:sp>
        <p:nvSpPr>
          <p:cNvPr id="8" name="TextBox 7"/>
          <p:cNvSpPr txBox="1"/>
          <p:nvPr/>
        </p:nvSpPr>
        <p:spPr>
          <a:xfrm>
            <a:off x="336332" y="4211115"/>
            <a:ext cx="6198047" cy="3477875"/>
          </a:xfrm>
          <a:prstGeom prst="rect">
            <a:avLst/>
          </a:prstGeom>
          <a:noFill/>
        </p:spPr>
        <p:txBody>
          <a:bodyPr wrap="square" rtlCol="0">
            <a:spAutoFit/>
          </a:bodyPr>
          <a:lstStyle/>
          <a:p>
            <a:r>
              <a:rPr lang="en-US" sz="1400" b="1" dirty="0">
                <a:latin typeface="Arial Narrow" panose="020B0604020202020204" pitchFamily="34" charset="0"/>
                <a:ea typeface="Microsoft Sans Serif" panose="020B0604020202020204" pitchFamily="34" charset="0"/>
                <a:cs typeface="Arial Narrow" panose="020B0604020202020204" pitchFamily="34" charset="0"/>
              </a:rPr>
              <a:t>Consulting the Persona profiles helps Carmen consider the following audiences and their needs:</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Irene</a:t>
            </a:r>
            <a:r>
              <a:rPr lang="en-US" sz="1200" dirty="0">
                <a:latin typeface="Arial" panose="020B0604020202020204" pitchFamily="34" charset="0"/>
                <a:ea typeface="Microsoft Sans Serif" panose="020B0604020202020204" pitchFamily="34" charset="0"/>
                <a:cs typeface="Arial" panose="020B0604020202020204" pitchFamily="34" charset="0"/>
              </a:rPr>
              <a:t> (Research Administrator): needs classes in latest updates to pre-award rules and regulations, compliance, and mathematical and statistical courses</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Lucy</a:t>
            </a:r>
            <a:r>
              <a:rPr lang="en-US" sz="1200" dirty="0">
                <a:latin typeface="Arial" panose="020B0604020202020204" pitchFamily="34" charset="0"/>
                <a:ea typeface="Microsoft Sans Serif" panose="020B0604020202020204" pitchFamily="34" charset="0"/>
                <a:cs typeface="Arial" panose="020B0604020202020204" pitchFamily="34" charset="0"/>
              </a:rPr>
              <a:t> (Clinical Research Coordinator): needs classes in Good Clinical Practices, stress management, Python and R for data management</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Melody</a:t>
            </a:r>
            <a:r>
              <a:rPr lang="en-US" sz="1200" dirty="0">
                <a:latin typeface="Arial" panose="020B0604020202020204" pitchFamily="34" charset="0"/>
                <a:ea typeface="Microsoft Sans Serif" panose="020B0604020202020204" pitchFamily="34" charset="0"/>
                <a:cs typeface="Arial" panose="020B0604020202020204" pitchFamily="34" charset="0"/>
              </a:rPr>
              <a:t> (Researcher): needs classes in Good Clinical Practices and study design</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Lindsay</a:t>
            </a:r>
            <a:r>
              <a:rPr lang="en-US" sz="1200" dirty="0">
                <a:latin typeface="Arial" panose="020B0604020202020204" pitchFamily="34" charset="0"/>
                <a:ea typeface="Microsoft Sans Serif" panose="020B0604020202020204" pitchFamily="34" charset="0"/>
                <a:cs typeface="Arial" panose="020B0604020202020204" pitchFamily="34" charset="0"/>
              </a:rPr>
              <a:t> (Biostatistician): understands statistical aspects of study design, but wants to take a clinical study design class to see how her work can meld with it more smoothly. A Good Clinical Practices class would also help her in that regard.</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Simran and Greta </a:t>
            </a:r>
            <a:r>
              <a:rPr lang="en-US" sz="1200" dirty="0">
                <a:latin typeface="Arial" panose="020B0604020202020204" pitchFamily="34" charset="0"/>
                <a:ea typeface="Microsoft Sans Serif" panose="020B0604020202020204" pitchFamily="34" charset="0"/>
                <a:cs typeface="Arial" panose="020B0604020202020204" pitchFamily="34" charset="0"/>
              </a:rPr>
              <a:t>(Clinical Researchers): Given their time commitments and constraints, the researchers would like quick refreshers on study design. They also want trainings for themselves and their teams on all the resources that the Center offers for clinical research, so team members know where to turn for help with specific problems.</a:t>
            </a:r>
          </a:p>
          <a:p>
            <a:pPr marL="171450" indent="-171450">
              <a:buFont typeface="Arial" panose="020B0604020202020204" pitchFamily="34" charset="0"/>
              <a:buChar char="•"/>
            </a:pPr>
            <a:r>
              <a:rPr lang="en-US" sz="1200" b="1" dirty="0">
                <a:latin typeface="Arial" panose="020B0604020202020204" pitchFamily="34" charset="0"/>
                <a:ea typeface="Microsoft Sans Serif" panose="020B0604020202020204" pitchFamily="34" charset="0"/>
                <a:cs typeface="Arial" panose="020B0604020202020204" pitchFamily="34" charset="0"/>
              </a:rPr>
              <a:t>Rachael</a:t>
            </a:r>
            <a:r>
              <a:rPr lang="en-US" sz="1200" dirty="0">
                <a:latin typeface="Arial" panose="020B0604020202020204" pitchFamily="34" charset="0"/>
                <a:ea typeface="Microsoft Sans Serif" panose="020B0604020202020204" pitchFamily="34" charset="0"/>
                <a:cs typeface="Arial" panose="020B0604020202020204" pitchFamily="34" charset="0"/>
              </a:rPr>
              <a:t> (Librarian) and</a:t>
            </a:r>
            <a:r>
              <a:rPr lang="en-US" sz="1200" b="1" dirty="0">
                <a:latin typeface="Arial" panose="020B0604020202020204" pitchFamily="34" charset="0"/>
                <a:ea typeface="Microsoft Sans Serif" panose="020B0604020202020204" pitchFamily="34" charset="0"/>
                <a:cs typeface="Arial" panose="020B0604020202020204" pitchFamily="34" charset="0"/>
              </a:rPr>
              <a:t> Jim </a:t>
            </a:r>
            <a:r>
              <a:rPr lang="en-US" sz="1200" dirty="0">
                <a:latin typeface="Arial" panose="020B0604020202020204" pitchFamily="34" charset="0"/>
                <a:ea typeface="Microsoft Sans Serif" panose="020B0604020202020204" pitchFamily="34" charset="0"/>
                <a:cs typeface="Arial" panose="020B0604020202020204" pitchFamily="34" charset="0"/>
              </a:rPr>
              <a:t>(Data Analyst): want classes in Good Clinical Practices to help them better serve their clients, the majority of whom are clinical researchers.</a:t>
            </a:r>
          </a:p>
          <a:p>
            <a:endParaRPr lang="en-US" sz="12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41" name="TextBox 40"/>
          <p:cNvSpPr txBox="1"/>
          <p:nvPr/>
        </p:nvSpPr>
        <p:spPr>
          <a:xfrm>
            <a:off x="447504" y="2489412"/>
            <a:ext cx="6008330" cy="1569660"/>
          </a:xfrm>
          <a:prstGeom prst="rect">
            <a:avLst/>
          </a:prstGeom>
          <a:noFill/>
        </p:spPr>
        <p:txBody>
          <a:bodyPr wrap="square" rtlCol="0">
            <a:spAutoFit/>
          </a:bodyPr>
          <a:lstStyle/>
          <a:p>
            <a:r>
              <a:rPr lang="en-US" sz="1200" dirty="0">
                <a:latin typeface="Arial" panose="020B0604020202020204" pitchFamily="34" charset="0"/>
                <a:ea typeface="Microsoft Sans Serif" panose="020B0604020202020204" pitchFamily="34" charset="0"/>
                <a:cs typeface="Arial" panose="020B0604020202020204" pitchFamily="34" charset="0"/>
              </a:rPr>
              <a:t>Clinical Research Center Administrator Carmen is working on the Center’s trainings schedule for 2020. Clinical Research Coordinators and Research Administrators have been her primary audience, but she would like the trainings to serve more stakeholders at her CTSA. </a:t>
            </a:r>
          </a:p>
          <a:p>
            <a:endParaRPr lang="en-US" sz="1200" dirty="0">
              <a:latin typeface="Arial" panose="020B0604020202020204" pitchFamily="34" charset="0"/>
              <a:ea typeface="Microsoft Sans Serif" panose="020B0604020202020204" pitchFamily="34" charset="0"/>
              <a:cs typeface="Arial" panose="020B0604020202020204" pitchFamily="34" charset="0"/>
            </a:endParaRPr>
          </a:p>
          <a:p>
            <a:r>
              <a:rPr lang="en-US" sz="1200" i="1" dirty="0">
                <a:latin typeface="Arial" panose="020B0604020202020204" pitchFamily="34" charset="0"/>
                <a:ea typeface="Microsoft Sans Serif" panose="020B0604020202020204" pitchFamily="34" charset="0"/>
                <a:cs typeface="Arial" panose="020B0604020202020204" pitchFamily="34" charset="0"/>
              </a:rPr>
              <a:t>Learning about the time constraints on most of these Personas from their profiles leads Carmen to branch into new class offerings, such as asynchronous and web-based learning.</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11" y="939515"/>
            <a:ext cx="1097280" cy="1097280"/>
          </a:xfrm>
          <a:prstGeom prst="ellipse">
            <a:avLst/>
          </a:prstGeom>
          <a:ln w="57150">
            <a:solidFill>
              <a:srgbClr val="198E8F"/>
            </a:solidFill>
          </a:ln>
        </p:spPr>
      </p:pic>
      <p:sp>
        <p:nvSpPr>
          <p:cNvPr id="43" name="TextBox 42"/>
          <p:cNvSpPr txBox="1"/>
          <p:nvPr/>
        </p:nvSpPr>
        <p:spPr>
          <a:xfrm>
            <a:off x="336333" y="2061634"/>
            <a:ext cx="1534511"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Carmen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Center Administrator</a:t>
            </a:r>
          </a:p>
        </p:txBody>
      </p:sp>
      <p:sp>
        <p:nvSpPr>
          <p:cNvPr id="9" name="TextBox 8"/>
          <p:cNvSpPr txBox="1"/>
          <p:nvPr/>
        </p:nvSpPr>
        <p:spPr>
          <a:xfrm>
            <a:off x="6702282" y="830239"/>
            <a:ext cx="3088565" cy="369332"/>
          </a:xfrm>
          <a:prstGeom prst="rect">
            <a:avLst/>
          </a:prstGeom>
          <a:noFill/>
        </p:spPr>
        <p:txBody>
          <a:bodyPr wrap="square" rtlCol="0">
            <a:spAutoFit/>
          </a:bodyPr>
          <a:lstStyle/>
          <a:p>
            <a:pPr algn="ctr"/>
            <a:r>
              <a:rPr lang="en-US" b="1" dirty="0">
                <a:latin typeface="Arial Narrow" panose="020B0604020202020204" pitchFamily="34" charset="0"/>
                <a:ea typeface="Microsoft Sans Serif" panose="020B0604020202020204" pitchFamily="34" charset="0"/>
                <a:cs typeface="Arial Narrow" panose="020B0604020202020204" pitchFamily="34" charset="0"/>
              </a:rPr>
              <a:t>Trainings Audiences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3287" y="2885362"/>
            <a:ext cx="1097280" cy="1097280"/>
          </a:xfrm>
          <a:prstGeom prst="ellipse">
            <a:avLst/>
          </a:prstGeom>
          <a:ln w="57150">
            <a:noFill/>
          </a:ln>
        </p:spPr>
      </p:pic>
      <p:pic>
        <p:nvPicPr>
          <p:cNvPr id="30" name="Picture 29" descr="File:Noun project - Presentation with screen.svg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265" y="592797"/>
            <a:ext cx="2019299" cy="2019299"/>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3287" y="1255927"/>
            <a:ext cx="1097280" cy="1097280"/>
          </a:xfrm>
          <a:prstGeom prst="ellipse">
            <a:avLst/>
          </a:prstGeom>
          <a:ln w="57150">
            <a:noFill/>
          </a:ln>
        </p:spPr>
      </p:pic>
      <p:sp>
        <p:nvSpPr>
          <p:cNvPr id="32" name="TextBox 31"/>
          <p:cNvSpPr txBox="1"/>
          <p:nvPr/>
        </p:nvSpPr>
        <p:spPr>
          <a:xfrm>
            <a:off x="6600235" y="2323851"/>
            <a:ext cx="1883385" cy="584775"/>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Lucy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Clinical Research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Coordinator</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0530" y="1255927"/>
            <a:ext cx="1097280" cy="1097280"/>
          </a:xfrm>
          <a:prstGeom prst="ellipse">
            <a:avLst/>
          </a:prstGeom>
          <a:ln w="57150">
            <a:noFill/>
          </a:ln>
        </p:spPr>
      </p:pic>
      <p:sp>
        <p:nvSpPr>
          <p:cNvPr id="45" name="TextBox 44"/>
          <p:cNvSpPr txBox="1"/>
          <p:nvPr/>
        </p:nvSpPr>
        <p:spPr>
          <a:xfrm>
            <a:off x="8234968" y="2300657"/>
            <a:ext cx="1568405" cy="584775"/>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Irene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Research Administrator</a:t>
            </a:r>
          </a:p>
        </p:txBody>
      </p:sp>
      <p:sp>
        <p:nvSpPr>
          <p:cNvPr id="46" name="object 5"/>
          <p:cNvSpPr>
            <a:spLocks noChangeAspect="1"/>
          </p:cNvSpPr>
          <p:nvPr/>
        </p:nvSpPr>
        <p:spPr>
          <a:xfrm>
            <a:off x="8470530" y="4368045"/>
            <a:ext cx="1097280" cy="1110613"/>
          </a:xfrm>
          <a:prstGeom prst="ellipse">
            <a:avLst/>
          </a:prstGeom>
          <a:blipFill>
            <a:blip r:embed="rId9" cstate="print"/>
            <a:stretch>
              <a:fillRect/>
            </a:stretch>
          </a:blipFill>
          <a:ln w="57150">
            <a:noFill/>
          </a:ln>
        </p:spPr>
        <p:txBody>
          <a:bodyPr wrap="square" lIns="0" tIns="0" rIns="0" bIns="0" rtlCol="0"/>
          <a:lstStyle/>
          <a:p>
            <a:endParaRPr sz="1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47" name="TextBox 46"/>
          <p:cNvSpPr txBox="1"/>
          <p:nvPr/>
        </p:nvSpPr>
        <p:spPr>
          <a:xfrm>
            <a:off x="8258470" y="5432229"/>
            <a:ext cx="1521401" cy="584775"/>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Greta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Community-Engaged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Researcher</a:t>
            </a:r>
          </a:p>
        </p:txBody>
      </p:sp>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93287" y="5965892"/>
            <a:ext cx="1097280" cy="1097280"/>
          </a:xfrm>
          <a:prstGeom prst="ellipse">
            <a:avLst/>
          </a:prstGeom>
          <a:ln w="57150">
            <a:noFill/>
          </a:ln>
        </p:spPr>
      </p:pic>
      <p:sp>
        <p:nvSpPr>
          <p:cNvPr id="49" name="TextBox 48"/>
          <p:cNvSpPr txBox="1"/>
          <p:nvPr/>
        </p:nvSpPr>
        <p:spPr>
          <a:xfrm>
            <a:off x="8505675" y="7007692"/>
            <a:ext cx="102699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Jim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Data Analyst</a:t>
            </a:r>
          </a:p>
        </p:txBody>
      </p:sp>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70530" y="5965892"/>
            <a:ext cx="1097280" cy="1097280"/>
          </a:xfrm>
          <a:prstGeom prst="ellipse">
            <a:avLst/>
          </a:prstGeom>
          <a:ln w="57150">
            <a:noFill/>
          </a:ln>
        </p:spPr>
      </p:pic>
      <p:sp>
        <p:nvSpPr>
          <p:cNvPr id="51" name="TextBox 50"/>
          <p:cNvSpPr txBox="1"/>
          <p:nvPr/>
        </p:nvSpPr>
        <p:spPr>
          <a:xfrm>
            <a:off x="7124957" y="7007466"/>
            <a:ext cx="833940" cy="438582"/>
          </a:xfrm>
          <a:prstGeom prst="rect">
            <a:avLst/>
          </a:prstGeom>
          <a:noFill/>
        </p:spPr>
        <p:txBody>
          <a:bodyPr wrap="square" rtlCol="0">
            <a:spAutoFit/>
          </a:bodyPr>
          <a:lstStyle/>
          <a:p>
            <a:pPr algn="ctr"/>
            <a:r>
              <a:rPr lang="en-US" sz="1200" b="1" dirty="0">
                <a:latin typeface="Arial" panose="020B0604020202020204" pitchFamily="34" charset="0"/>
                <a:ea typeface="Microsoft Sans Serif" panose="020B0604020202020204" pitchFamily="34" charset="0"/>
                <a:cs typeface="Arial" panose="020B0604020202020204" pitchFamily="34" charset="0"/>
              </a:rPr>
              <a:t>Rachael </a:t>
            </a:r>
          </a:p>
          <a:p>
            <a:pPr algn="ctr"/>
            <a:r>
              <a:rPr lang="en-US" sz="1000" b="1" dirty="0">
                <a:latin typeface="Arial" panose="020B0604020202020204" pitchFamily="34" charset="0"/>
                <a:ea typeface="Microsoft Sans Serif" panose="020B0604020202020204" pitchFamily="34" charset="0"/>
                <a:cs typeface="Arial" panose="020B0604020202020204" pitchFamily="34" charset="0"/>
              </a:rPr>
              <a:t>Librarian</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6" name="5-Point Star 5"/>
          <p:cNvSpPr>
            <a:spLocks/>
          </p:cNvSpPr>
          <p:nvPr/>
        </p:nvSpPr>
        <p:spPr>
          <a:xfrm>
            <a:off x="121328" y="3259157"/>
            <a:ext cx="411480" cy="4114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5E1222A6-6394-3845-B645-10B521C11BDF}"/>
              </a:ext>
            </a:extLst>
          </p:cNvPr>
          <p:cNvSpPr/>
          <p:nvPr/>
        </p:nvSpPr>
        <p:spPr>
          <a:xfrm>
            <a:off x="1839451" y="1245839"/>
            <a:ext cx="1213033" cy="484632"/>
          </a:xfrm>
          <a:prstGeom prst="rightArrow">
            <a:avLst/>
          </a:prstGeom>
          <a:solidFill>
            <a:srgbClr val="153C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2047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5698</TotalTime>
  <Words>3902</Words>
  <Application>Microsoft Office PowerPoint</Application>
  <PresentationFormat>Custom</PresentationFormat>
  <Paragraphs>445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Calibri Light</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Gonzales</dc:creator>
  <cp:lastModifiedBy>Sara Gonzales</cp:lastModifiedBy>
  <cp:revision>226</cp:revision>
  <cp:lastPrinted>2019-09-16T18:50:41Z</cp:lastPrinted>
  <dcterms:created xsi:type="dcterms:W3CDTF">2019-08-15T19:32:53Z</dcterms:created>
  <dcterms:modified xsi:type="dcterms:W3CDTF">2019-09-25T17:19:43Z</dcterms:modified>
</cp:coreProperties>
</file>